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sldIdLst>
    <p:sldId id="259" r:id="rId2"/>
    <p:sldId id="258" r:id="rId3"/>
    <p:sldId id="262" r:id="rId4"/>
    <p:sldId id="286" r:id="rId5"/>
    <p:sldId id="290" r:id="rId6"/>
    <p:sldId id="291" r:id="rId7"/>
    <p:sldId id="280" r:id="rId8"/>
    <p:sldId id="260" r:id="rId9"/>
    <p:sldId id="265" r:id="rId10"/>
    <p:sldId id="297" r:id="rId11"/>
    <p:sldId id="316" r:id="rId12"/>
    <p:sldId id="266" r:id="rId13"/>
    <p:sldId id="279" r:id="rId14"/>
    <p:sldId id="317" r:id="rId15"/>
    <p:sldId id="287" r:id="rId16"/>
    <p:sldId id="318" r:id="rId17"/>
    <p:sldId id="312" r:id="rId18"/>
    <p:sldId id="311" r:id="rId19"/>
    <p:sldId id="313" r:id="rId20"/>
    <p:sldId id="308" r:id="rId21"/>
    <p:sldId id="309" r:id="rId22"/>
    <p:sldId id="310" r:id="rId23"/>
    <p:sldId id="301" r:id="rId24"/>
    <p:sldId id="319" r:id="rId25"/>
    <p:sldId id="302" r:id="rId26"/>
    <p:sldId id="303" r:id="rId27"/>
    <p:sldId id="304" r:id="rId28"/>
    <p:sldId id="306" r:id="rId29"/>
    <p:sldId id="305" r:id="rId30"/>
    <p:sldId id="320" r:id="rId31"/>
    <p:sldId id="314" r:id="rId32"/>
    <p:sldId id="299" r:id="rId33"/>
    <p:sldId id="323" r:id="rId34"/>
    <p:sldId id="321" r:id="rId35"/>
    <p:sldId id="322" r:id="rId36"/>
    <p:sldId id="28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1" id="{5E9C33E7-5547-4422-AFB4-3AAB0A7A0D13}">
          <p14:sldIdLst>
            <p14:sldId id="259"/>
            <p14:sldId id="258"/>
          </p14:sldIdLst>
        </p14:section>
        <p14:section name="Section 2" id="{98DE95C1-F6A3-4EF3-895E-FAEA00726089}">
          <p14:sldIdLst>
            <p14:sldId id="262"/>
            <p14:sldId id="286"/>
          </p14:sldIdLst>
        </p14:section>
        <p14:section name="Section 3" id="{D111447F-F7F1-4176-8CAA-816150C0FB1E}">
          <p14:sldIdLst>
            <p14:sldId id="290"/>
            <p14:sldId id="291"/>
          </p14:sldIdLst>
        </p14:section>
        <p14:section name="Section 4" id="{82FB0DA4-8938-4EA1-A471-84F9B15241F3}">
          <p14:sldIdLst>
            <p14:sldId id="280"/>
            <p14:sldId id="260"/>
            <p14:sldId id="265"/>
            <p14:sldId id="297"/>
          </p14:sldIdLst>
        </p14:section>
        <p14:section name="Section 5" id="{4E4B3D26-28EC-4651-B405-4652B46A6B05}">
          <p14:sldIdLst>
            <p14:sldId id="316"/>
            <p14:sldId id="266"/>
            <p14:sldId id="279"/>
            <p14:sldId id="317"/>
            <p14:sldId id="287"/>
            <p14:sldId id="318"/>
            <p14:sldId id="312"/>
            <p14:sldId id="311"/>
            <p14:sldId id="313"/>
            <p14:sldId id="308"/>
            <p14:sldId id="309"/>
            <p14:sldId id="310"/>
            <p14:sldId id="301"/>
            <p14:sldId id="319"/>
            <p14:sldId id="302"/>
            <p14:sldId id="303"/>
            <p14:sldId id="304"/>
            <p14:sldId id="306"/>
            <p14:sldId id="305"/>
            <p14:sldId id="320"/>
          </p14:sldIdLst>
        </p14:section>
        <p14:section name="Section 6" id="{612EB52A-474B-4886-8B25-150ED0A6D955}">
          <p14:sldIdLst>
            <p14:sldId id="314"/>
            <p14:sldId id="299"/>
            <p14:sldId id="323"/>
          </p14:sldIdLst>
        </p14:section>
        <p14:section name="Section 7" id="{BA6B3AD1-C192-4005-9CA4-4D66E49FA8A2}">
          <p14:sldIdLst>
            <p14:sldId id="321"/>
            <p14:sldId id="322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EF69E-9273-4FB9-A993-990171BB9AD7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4107F-43E9-4488-A423-30F4EB28C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57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737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932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861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263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078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324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939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108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681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94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2756-71C5-4149-9A79-C323B55BF38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862F-5304-47E0-ABFF-656ADCB0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1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2756-71C5-4149-9A79-C323B55BF38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862F-5304-47E0-ABFF-656ADCB0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4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2756-71C5-4149-9A79-C323B55BF38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862F-5304-47E0-ABFF-656ADCB0228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5644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2756-71C5-4149-9A79-C323B55BF38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862F-5304-47E0-ABFF-656ADCB0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69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2756-71C5-4149-9A79-C323B55BF38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862F-5304-47E0-ABFF-656ADCB0228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354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2756-71C5-4149-9A79-C323B55BF38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862F-5304-47E0-ABFF-656ADCB0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37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2756-71C5-4149-9A79-C323B55BF38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862F-5304-47E0-ABFF-656ADCB0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11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2756-71C5-4149-9A79-C323B55BF38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862F-5304-47E0-ABFF-656ADCB0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51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848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2756-71C5-4149-9A79-C323B55BF38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862F-5304-47E0-ABFF-656ADCB0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3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2756-71C5-4149-9A79-C323B55BF38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862F-5304-47E0-ABFF-656ADCB0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5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2756-71C5-4149-9A79-C323B55BF38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862F-5304-47E0-ABFF-656ADCB0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0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2756-71C5-4149-9A79-C323B55BF38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862F-5304-47E0-ABFF-656ADCB0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0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2756-71C5-4149-9A79-C323B55BF38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862F-5304-47E0-ABFF-656ADCB0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6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2756-71C5-4149-9A79-C323B55BF38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862F-5304-47E0-ABFF-656ADCB0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0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2756-71C5-4149-9A79-C323B55BF38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862F-5304-47E0-ABFF-656ADCB0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2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2756-71C5-4149-9A79-C323B55BF38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862F-5304-47E0-ABFF-656ADCB0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3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B2756-71C5-4149-9A79-C323B55BF38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86862F-5304-47E0-ABFF-656ADCB0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0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 of film, grungy photo frame">
            <a:extLst>
              <a:ext uri="{FF2B5EF4-FFF2-40B4-BE49-F238E27FC236}">
                <a16:creationId xmlns:a16="http://schemas.microsoft.com/office/drawing/2014/main" id="{711A2D7C-A959-408A-8CA1-C30365D877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" r="695" b="9193"/>
          <a:stretch/>
        </p:blipFill>
        <p:spPr bwMode="auto">
          <a:xfrm>
            <a:off x="0" y="-1"/>
            <a:ext cx="12192000" cy="691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66FD933-5996-4AC6-8E34-761C941DD2AC}"/>
              </a:ext>
            </a:extLst>
          </p:cNvPr>
          <p:cNvSpPr/>
          <p:nvPr/>
        </p:nvSpPr>
        <p:spPr>
          <a:xfrm>
            <a:off x="2795257" y="2580582"/>
            <a:ext cx="660148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Capstone Project 2:</a:t>
            </a:r>
          </a:p>
          <a:p>
            <a:pPr algn="ctr"/>
            <a:r>
              <a:rPr lang="en-GB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Movies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56E36A-E0EC-4991-B488-B6D776FA08B8}"/>
              </a:ext>
            </a:extLst>
          </p:cNvPr>
          <p:cNvSpPr/>
          <p:nvPr/>
        </p:nvSpPr>
        <p:spPr>
          <a:xfrm>
            <a:off x="7427159" y="4818957"/>
            <a:ext cx="38527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Produced by: Nor Aza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04632B-008C-4061-8006-C942EB2A0274}"/>
              </a:ext>
            </a:extLst>
          </p:cNvPr>
          <p:cNvSpPr/>
          <p:nvPr/>
        </p:nvSpPr>
        <p:spPr>
          <a:xfrm>
            <a:off x="145983" y="6396335"/>
            <a:ext cx="119000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Credit: https://www.dreamstime.com/stock-illustration-frame-film-grungy-photo-frame-free-copy-space-vector-illustration-image62600340?gclid=CjwKCAiAqJn9BRB0EiwAJ1SztXcAnIGsfOsHzxsx9DiUnO20bay0msvl5EFttFtax1jJJnpnQanWmBoCi4sQAvD_BwE</a:t>
            </a:r>
          </a:p>
        </p:txBody>
      </p:sp>
    </p:spTree>
    <p:extLst>
      <p:ext uri="{BB962C8B-B14F-4D97-AF65-F5344CB8AC3E}">
        <p14:creationId xmlns:p14="http://schemas.microsoft.com/office/powerpoint/2010/main" val="60223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6D0BB2A-10CE-432C-874A-27095C909B8E}"/>
              </a:ext>
            </a:extLst>
          </p:cNvPr>
          <p:cNvGrpSpPr/>
          <p:nvPr/>
        </p:nvGrpSpPr>
        <p:grpSpPr>
          <a:xfrm>
            <a:off x="4712647" y="628650"/>
            <a:ext cx="4806338" cy="5515844"/>
            <a:chOff x="254947" y="199158"/>
            <a:chExt cx="4806338" cy="5491329"/>
          </a:xfrm>
          <a:noFill/>
        </p:grpSpPr>
        <p:sp>
          <p:nvSpPr>
            <p:cNvPr id="4" name="Shape 323">
              <a:extLst>
                <a:ext uri="{FF2B5EF4-FFF2-40B4-BE49-F238E27FC236}">
                  <a16:creationId xmlns:a16="http://schemas.microsoft.com/office/drawing/2014/main" id="{C0A9B6B3-8C4A-4B15-8505-ED298E36029F}"/>
                </a:ext>
              </a:extLst>
            </p:cNvPr>
            <p:cNvSpPr txBox="1"/>
            <p:nvPr/>
          </p:nvSpPr>
          <p:spPr>
            <a:xfrm>
              <a:off x="254947" y="199158"/>
              <a:ext cx="4806338" cy="322984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--table 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MovieCost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 created for 3044 records</a:t>
              </a:r>
            </a:p>
            <a:p>
              <a:pPr>
                <a:buClr>
                  <a:schemeClr val="dk1"/>
                </a:buClr>
                <a:buSzPts val="1100"/>
              </a:pPr>
              <a:endParaRPr lang="en-GB" sz="1050"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en-GB" sz="1050" dirty="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CREATE TABLE 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mubi.MovieMoney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 (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MovieID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GB" sz="1050" dirty="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 not null,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MovieTitle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GB" sz="1050" dirty="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varchar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GB" sz="1050" dirty="0">
                  <a:solidFill>
                    <a:srgbClr val="FF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max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) not null,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MainGenre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GB" sz="1050" dirty="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varchar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(20) not null,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SubGenre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GB" sz="1050" dirty="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varchar(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20),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MUBIPopularity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GB" sz="1050" dirty="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float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IMDBPopularity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GB" sz="1050" dirty="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float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	Synopsis</a:t>
              </a:r>
              <a:r>
                <a:rPr lang="en-GB" sz="1050" dirty="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varchar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GB" sz="1050" dirty="0">
                  <a:solidFill>
                    <a:srgbClr val="FF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max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),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MovieRuntime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GB" sz="1050" dirty="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ReleaseDate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GB" sz="1050" dirty="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date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ProductionCompany</a:t>
              </a:r>
              <a:r>
                <a:rPr lang="en-GB" sz="1050" dirty="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varchar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(100),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ProductionCountry</a:t>
              </a:r>
              <a:r>
                <a:rPr lang="en-GB" sz="1050" dirty="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varchar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(100),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DirectorID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GB" sz="1050" dirty="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varchar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GB" sz="1050" dirty="0">
                  <a:solidFill>
                    <a:srgbClr val="FF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max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) not null,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DirectorName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GB" sz="1050" dirty="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varchar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GB" sz="1050" dirty="0">
                  <a:solidFill>
                    <a:srgbClr val="FF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max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) not null,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MovieBudget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GB" sz="1050" dirty="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money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 not null,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MovieRevenue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GB" sz="1050" dirty="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money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 not null);</a:t>
              </a:r>
              <a:endParaRPr sz="1050" dirty="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" name="Shape 323">
              <a:extLst>
                <a:ext uri="{FF2B5EF4-FFF2-40B4-BE49-F238E27FC236}">
                  <a16:creationId xmlns:a16="http://schemas.microsoft.com/office/drawing/2014/main" id="{CD55B419-E787-4A74-81F8-72B037E56399}"/>
                </a:ext>
              </a:extLst>
            </p:cNvPr>
            <p:cNvSpPr txBox="1"/>
            <p:nvPr/>
          </p:nvSpPr>
          <p:spPr>
            <a:xfrm>
              <a:off x="254947" y="3431786"/>
              <a:ext cx="4806338" cy="225870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-GB" sz="1050" dirty="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INSERT INTO 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mubi.MovieMoney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 (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MovieID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MovieTitle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MainGenre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SubGenre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MUBIPopularity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IMDBPopularity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, Synopsis, 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MovieRuntime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ReleaseDate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ProductionCompany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ProductionCountry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DirectorID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DirectorName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MovieBudget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MovieRevenue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GB" sz="1050" dirty="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SELECT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MD.MovieID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MD.MovieTitle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MM.MainGenre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MM.SubGenre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MD.MUBIPopularity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MM.IMDBPopularity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MM.overview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MM.runtime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MM.release_date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MM.ProductionCompany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MM.ProductionCountry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,    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MD.DirectorID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MD.DirectorName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MM.budget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MM.revenue</a:t>
              </a:r>
              <a:endParaRPr lang="en-GB" sz="1050"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en-GB" sz="1050" dirty="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FROM 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mubi.movie_money1</a:t>
              </a:r>
              <a:r>
                <a:rPr lang="en-GB" sz="1050" dirty="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AS 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MM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LEFT JOIN 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mubi.movie_data</a:t>
              </a:r>
              <a:r>
                <a:rPr lang="en-GB" sz="1050" dirty="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AS 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MD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lang="en-GB" sz="1050" dirty="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ON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 (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MD.MovieTitle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 = </a:t>
              </a:r>
              <a:r>
                <a:rPr lang="en-GB" sz="1050" dirty="0" err="1">
                  <a:latin typeface="Courier New"/>
                  <a:ea typeface="Courier New"/>
                  <a:cs typeface="Courier New"/>
                  <a:sym typeface="Courier New"/>
                </a:rPr>
                <a:t>MM.title</a:t>
              </a:r>
              <a:r>
                <a:rPr lang="en-GB" sz="1050" dirty="0"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</p:txBody>
        </p:sp>
      </p:grpSp>
      <p:sp>
        <p:nvSpPr>
          <p:cNvPr id="6" name="Shape 323">
            <a:extLst>
              <a:ext uri="{FF2B5EF4-FFF2-40B4-BE49-F238E27FC236}">
                <a16:creationId xmlns:a16="http://schemas.microsoft.com/office/drawing/2014/main" id="{26938D0F-1661-4A9D-904A-24EE017AB7AE}"/>
              </a:ext>
            </a:extLst>
          </p:cNvPr>
          <p:cNvSpPr txBox="1"/>
          <p:nvPr/>
        </p:nvSpPr>
        <p:spPr>
          <a:xfrm>
            <a:off x="103495" y="628650"/>
            <a:ext cx="4475803" cy="169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--DELETING DUPLICATES FROM MOVIE DATA TABLE</a:t>
            </a:r>
          </a:p>
          <a:p>
            <a:pPr>
              <a:buClr>
                <a:schemeClr val="dk1"/>
              </a:buClr>
              <a:buSzPts val="1100"/>
            </a:pPr>
            <a:endParaRPr lang="en-GB"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05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</a:t>
            </a:r>
            <a:r>
              <a:rPr lang="en-GB" sz="1050" dirty="0" err="1">
                <a:latin typeface="Courier New"/>
                <a:ea typeface="Courier New"/>
                <a:cs typeface="Courier New"/>
                <a:sym typeface="Courier New"/>
              </a:rPr>
              <a:t>mubi.movie_data</a:t>
            </a:r>
            <a:endParaRPr lang="en-GB"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05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 dirty="0" err="1">
                <a:latin typeface="Courier New"/>
                <a:ea typeface="Courier New"/>
                <a:cs typeface="Courier New"/>
                <a:sym typeface="Courier New"/>
              </a:rPr>
              <a:t>MovieTitle</a:t>
            </a: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05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 dirty="0" err="1">
                <a:latin typeface="Courier New"/>
                <a:ea typeface="Courier New"/>
                <a:cs typeface="Courier New"/>
                <a:sym typeface="Courier New"/>
              </a:rPr>
              <a:t>MovieTitle</a:t>
            </a: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05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 dirty="0" err="1">
                <a:latin typeface="Courier New"/>
                <a:ea typeface="Courier New"/>
                <a:cs typeface="Courier New"/>
                <a:sym typeface="Courier New"/>
              </a:rPr>
              <a:t>mubi.movie_data</a:t>
            </a: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05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GROUP BY </a:t>
            </a:r>
            <a:r>
              <a:rPr lang="en-GB" sz="1050" dirty="0" err="1">
                <a:latin typeface="Courier New"/>
                <a:ea typeface="Courier New"/>
                <a:cs typeface="Courier New"/>
                <a:sym typeface="Courier New"/>
              </a:rPr>
              <a:t>MovieTitle</a:t>
            </a: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05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 dirty="0" err="1">
                <a:latin typeface="Courier New"/>
                <a:ea typeface="Courier New"/>
                <a:cs typeface="Courier New"/>
                <a:sym typeface="Courier New"/>
              </a:rPr>
              <a:t>MovieTitle</a:t>
            </a: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) &gt; 1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	)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Shape 323">
            <a:extLst>
              <a:ext uri="{FF2B5EF4-FFF2-40B4-BE49-F238E27FC236}">
                <a16:creationId xmlns:a16="http://schemas.microsoft.com/office/drawing/2014/main" id="{2B4B570D-C32F-4DB5-A103-5E1AC4B09B40}"/>
              </a:ext>
            </a:extLst>
          </p:cNvPr>
          <p:cNvSpPr txBox="1"/>
          <p:nvPr/>
        </p:nvSpPr>
        <p:spPr>
          <a:xfrm>
            <a:off x="103494" y="2393082"/>
            <a:ext cx="4475803" cy="18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--DELETING NULL FROM MOVIE DATA TABLE AFTER JOIN</a:t>
            </a:r>
          </a:p>
          <a:p>
            <a:pPr>
              <a:buClr>
                <a:schemeClr val="dk1"/>
              </a:buClr>
              <a:buSzPts val="1100"/>
            </a:pPr>
            <a:endParaRPr lang="en-GB"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05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	 mubi.movie_money1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05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	mubi.movie_money1 </a:t>
            </a:r>
            <a:r>
              <a:rPr lang="en-GB" sz="105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 MM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	LEFT JOIN </a:t>
            </a:r>
            <a:r>
              <a:rPr lang="en-GB" sz="1050" dirty="0" err="1">
                <a:latin typeface="Courier New"/>
                <a:ea typeface="Courier New"/>
                <a:cs typeface="Courier New"/>
                <a:sym typeface="Courier New"/>
              </a:rPr>
              <a:t>mubi.movie_data</a:t>
            </a: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MD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05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050" dirty="0" err="1">
                <a:latin typeface="Courier New"/>
                <a:ea typeface="Courier New"/>
                <a:cs typeface="Courier New"/>
                <a:sym typeface="Courier New"/>
              </a:rPr>
              <a:t>MD.MovieTitle</a:t>
            </a: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 dirty="0" err="1">
                <a:latin typeface="Courier New"/>
                <a:ea typeface="Courier New"/>
                <a:cs typeface="Courier New"/>
                <a:sym typeface="Courier New"/>
              </a:rPr>
              <a:t>MM.title</a:t>
            </a: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) 		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05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 dirty="0" err="1">
                <a:latin typeface="Courier New"/>
                <a:ea typeface="Courier New"/>
                <a:cs typeface="Courier New"/>
                <a:sym typeface="Courier New"/>
              </a:rPr>
              <a:t>MD.MovieTitle</a:t>
            </a: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 IS  NULL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830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8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2" name="Rectangle 20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22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24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30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77345E77-7AD3-40CD-860B-AD3A7BA0966F}"/>
              </a:ext>
            </a:extLst>
          </p:cNvPr>
          <p:cNvSpPr/>
          <p:nvPr/>
        </p:nvSpPr>
        <p:spPr>
          <a:xfrm>
            <a:off x="4723936" y="1325671"/>
            <a:ext cx="6960759" cy="28496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Data </a:t>
            </a:r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Analysis</a:t>
            </a:r>
            <a:r>
              <a:rPr lang="en-US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 Using SQL</a:t>
            </a:r>
          </a:p>
        </p:txBody>
      </p:sp>
    </p:spTree>
    <p:extLst>
      <p:ext uri="{BB962C8B-B14F-4D97-AF65-F5344CB8AC3E}">
        <p14:creationId xmlns:p14="http://schemas.microsoft.com/office/powerpoint/2010/main" val="2800021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04">
            <a:extLst>
              <a:ext uri="{FF2B5EF4-FFF2-40B4-BE49-F238E27FC236}">
                <a16:creationId xmlns:a16="http://schemas.microsoft.com/office/drawing/2014/main" id="{81453AB7-B918-42BD-B63A-C16E9A1B1E34}"/>
              </a:ext>
            </a:extLst>
          </p:cNvPr>
          <p:cNvSpPr txBox="1">
            <a:spLocks/>
          </p:cNvSpPr>
          <p:nvPr/>
        </p:nvSpPr>
        <p:spPr>
          <a:xfrm>
            <a:off x="415600" y="1869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u="sng" dirty="0">
                <a:solidFill>
                  <a:schemeClr val="accent2">
                    <a:lumMod val="50000"/>
                  </a:schemeClr>
                </a:solidFill>
              </a:rPr>
              <a:t>Movies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BFD84D-AE7A-43BB-9CF1-F770A61F1378}"/>
              </a:ext>
            </a:extLst>
          </p:cNvPr>
          <p:cNvSpPr/>
          <p:nvPr/>
        </p:nvSpPr>
        <p:spPr>
          <a:xfrm>
            <a:off x="539016" y="1166843"/>
            <a:ext cx="918601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aseline="30000" dirty="0"/>
              <a:t>1 </a:t>
            </a:r>
            <a:r>
              <a:rPr lang="en-GB" dirty="0">
                <a:latin typeface="Arial" panose="020B0604020202020204" pitchFamily="34" charset="0"/>
              </a:rPr>
              <a:t>MUBI is a global film platform that provides a hand-curated selection of films on demand from budding to acclaimed directors, streaming ad-free on its proprietary technology, access to its international film criticism and news publication Notebook, and weekly cinema tickets to selected new release films through MUBI GO.</a:t>
            </a:r>
          </a:p>
          <a:p>
            <a:pPr algn="just"/>
            <a:endParaRPr lang="en-GB" dirty="0">
              <a:latin typeface="Arial" panose="020B0604020202020204" pitchFamily="34" charset="0"/>
            </a:endParaRPr>
          </a:p>
          <a:p>
            <a:pPr algn="just"/>
            <a:r>
              <a:rPr lang="en-GB" dirty="0">
                <a:latin typeface="Arial" panose="020B0604020202020204" pitchFamily="34" charset="0"/>
              </a:rPr>
              <a:t>Movies productions started in the early 19</a:t>
            </a:r>
            <a:r>
              <a:rPr lang="en-GB" baseline="30000" dirty="0">
                <a:latin typeface="Arial" panose="020B0604020202020204" pitchFamily="34" charset="0"/>
              </a:rPr>
              <a:t>th</a:t>
            </a:r>
            <a:r>
              <a:rPr lang="en-GB" dirty="0">
                <a:latin typeface="Arial" panose="020B0604020202020204" pitchFamily="34" charset="0"/>
              </a:rPr>
              <a:t> centuries and has been evolving and growing over the years.</a:t>
            </a:r>
            <a:r>
              <a:rPr lang="en-US" baseline="30000" dirty="0"/>
              <a:t> 2</a:t>
            </a:r>
            <a:r>
              <a:rPr lang="en-GB" dirty="0">
                <a:latin typeface="Arial" panose="020B0604020202020204" pitchFamily="34" charset="0"/>
              </a:rPr>
              <a:t> Depending on a number of factors, but a rule of thumb is that the film needs to make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</a:rPr>
              <a:t>twice</a:t>
            </a:r>
            <a:r>
              <a:rPr lang="en-GB" dirty="0">
                <a:latin typeface="Arial" panose="020B0604020202020204" pitchFamily="34" charset="0"/>
              </a:rPr>
              <a:t> its production budget globally.</a:t>
            </a:r>
          </a:p>
          <a:p>
            <a:pPr algn="just"/>
            <a:endParaRPr lang="en-GB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AB998D-FEB2-4DB0-983D-CAE045376A2F}"/>
              </a:ext>
            </a:extLst>
          </p:cNvPr>
          <p:cNvSpPr/>
          <p:nvPr/>
        </p:nvSpPr>
        <p:spPr>
          <a:xfrm>
            <a:off x="415600" y="5703153"/>
            <a:ext cx="112373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</a:t>
            </a:r>
          </a:p>
          <a:p>
            <a:r>
              <a:rPr lang="en-US" sz="1200" baseline="30000" dirty="0"/>
              <a:t>1</a:t>
            </a:r>
            <a:r>
              <a:rPr lang="en-US" sz="1200" dirty="0"/>
              <a:t> https://en.wikipedia.org/wiki/Mubi_(streaming_service)#:~:text=MUBI%20(%2F%CB%88mu%CB%90b,to%20selected%20new%20release%20films</a:t>
            </a:r>
          </a:p>
          <a:p>
            <a:r>
              <a:rPr lang="en-US" sz="1200" baseline="30000" dirty="0"/>
              <a:t>2</a:t>
            </a:r>
            <a:r>
              <a:rPr lang="en-US" sz="1200" dirty="0"/>
              <a:t> https://io9.gizmodo.com/how-much-money-does-a-movie-need-to-make-to-be-profitab-5747305#:~:text=They%20look%20at%20the%20opening,way%20more%20complicated%20than%20that.&amp;text=The%20short%20answer%20is%2C%20it,the%20longer%20answer%2C%20read%20on.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687FFF-A144-46CC-A999-8087EE69545E}"/>
              </a:ext>
            </a:extLst>
          </p:cNvPr>
          <p:cNvSpPr/>
          <p:nvPr/>
        </p:nvSpPr>
        <p:spPr>
          <a:xfrm>
            <a:off x="539016" y="3868809"/>
            <a:ext cx="8795200" cy="763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Understanding MUBI’S customers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makes a movie successful or rather be in demand?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28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331">
            <a:extLst>
              <a:ext uri="{FF2B5EF4-FFF2-40B4-BE49-F238E27FC236}">
                <a16:creationId xmlns:a16="http://schemas.microsoft.com/office/drawing/2014/main" id="{2D82F921-3477-46E2-86CF-8B2F5FE6DFCC}"/>
              </a:ext>
            </a:extLst>
          </p:cNvPr>
          <p:cNvSpPr txBox="1"/>
          <p:nvPr/>
        </p:nvSpPr>
        <p:spPr>
          <a:xfrm>
            <a:off x="237300" y="1208789"/>
            <a:ext cx="4198358" cy="1201386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8600" tIns="121900" rIns="121900" bIns="121900" anchor="t" anchorCtr="0">
            <a:noAutofit/>
          </a:bodyPr>
          <a:lstStyle/>
          <a:p>
            <a:pPr marL="228594" indent="-253994">
              <a:lnSpc>
                <a:spcPct val="115000"/>
              </a:lnSpc>
              <a:buSzPts val="1200"/>
              <a:buChar char="●"/>
            </a:pP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How many columns are there?</a:t>
            </a:r>
          </a:p>
          <a:p>
            <a:pPr marL="228594" indent="-253994">
              <a:lnSpc>
                <a:spcPct val="115000"/>
              </a:lnSpc>
              <a:buSzPts val="1200"/>
              <a:buChar char="●"/>
            </a:pP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What are the column names?</a:t>
            </a:r>
          </a:p>
          <a:p>
            <a:pPr marL="228594" indent="-253994">
              <a:lnSpc>
                <a:spcPct val="115000"/>
              </a:lnSpc>
              <a:buSzPts val="1200"/>
              <a:buChar char="●"/>
            </a:pP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How many records in the 3 tables?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6E5A9C-EFEF-4045-B763-6FDDF9C6F0D2}"/>
              </a:ext>
            </a:extLst>
          </p:cNvPr>
          <p:cNvGrpSpPr/>
          <p:nvPr/>
        </p:nvGrpSpPr>
        <p:grpSpPr>
          <a:xfrm>
            <a:off x="4620816" y="2623238"/>
            <a:ext cx="7325500" cy="4088843"/>
            <a:chOff x="4620816" y="2623238"/>
            <a:chExt cx="7325500" cy="408884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03A493E-8F20-46F5-9852-ADCD29E7A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20816" y="2623238"/>
              <a:ext cx="7325500" cy="408884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7F91EC-304B-496F-8607-CB7AEF3BFCAF}"/>
                </a:ext>
              </a:extLst>
            </p:cNvPr>
            <p:cNvSpPr/>
            <p:nvPr/>
          </p:nvSpPr>
          <p:spPr>
            <a:xfrm>
              <a:off x="4844142" y="5274048"/>
              <a:ext cx="4298417" cy="1987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37FA03-25D1-4074-949B-D9045AFFF290}"/>
                </a:ext>
              </a:extLst>
            </p:cNvPr>
            <p:cNvSpPr/>
            <p:nvPr/>
          </p:nvSpPr>
          <p:spPr>
            <a:xfrm>
              <a:off x="4814798" y="4127887"/>
              <a:ext cx="4540547" cy="1987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DC6B7E9-BB9C-490B-8EDD-0AFEBCBE22F6}"/>
                </a:ext>
              </a:extLst>
            </p:cNvPr>
            <p:cNvSpPr/>
            <p:nvPr/>
          </p:nvSpPr>
          <p:spPr>
            <a:xfrm>
              <a:off x="4814798" y="2798114"/>
              <a:ext cx="7131518" cy="1987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hape 304">
            <a:extLst>
              <a:ext uri="{FF2B5EF4-FFF2-40B4-BE49-F238E27FC236}">
                <a16:creationId xmlns:a16="http://schemas.microsoft.com/office/drawing/2014/main" id="{C19492FA-E6A7-4048-929A-20D5A4348562}"/>
              </a:ext>
            </a:extLst>
          </p:cNvPr>
          <p:cNvSpPr txBox="1">
            <a:spLocks/>
          </p:cNvSpPr>
          <p:nvPr/>
        </p:nvSpPr>
        <p:spPr>
          <a:xfrm>
            <a:off x="415600" y="1869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u="sng" dirty="0">
                <a:solidFill>
                  <a:schemeClr val="accent2">
                    <a:lumMod val="50000"/>
                  </a:schemeClr>
                </a:solidFill>
              </a:rPr>
              <a:t>First Look</a:t>
            </a:r>
          </a:p>
        </p:txBody>
      </p:sp>
      <p:sp>
        <p:nvSpPr>
          <p:cNvPr id="18" name="Shape 323">
            <a:extLst>
              <a:ext uri="{FF2B5EF4-FFF2-40B4-BE49-F238E27FC236}">
                <a16:creationId xmlns:a16="http://schemas.microsoft.com/office/drawing/2014/main" id="{6E9AFF8F-7413-4ACB-A54F-897599C5D791}"/>
              </a:ext>
            </a:extLst>
          </p:cNvPr>
          <p:cNvSpPr txBox="1"/>
          <p:nvPr/>
        </p:nvSpPr>
        <p:spPr>
          <a:xfrm>
            <a:off x="4620816" y="1208789"/>
            <a:ext cx="7333883" cy="120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400" b="1" dirty="0">
                <a:solidFill>
                  <a:schemeClr val="accent3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--First look at the 3 tables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5 * </a:t>
            </a:r>
            <a:r>
              <a:rPr lang="en-GB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mubi.MovieCost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5 * </a:t>
            </a:r>
            <a:r>
              <a:rPr lang="en-GB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mubi.ratings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5 * </a:t>
            </a:r>
            <a:r>
              <a:rPr lang="en-GB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mubi.lists_data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FAC5DB-BB47-478B-A781-FF5AF95B5DC2}"/>
              </a:ext>
            </a:extLst>
          </p:cNvPr>
          <p:cNvGrpSpPr/>
          <p:nvPr/>
        </p:nvGrpSpPr>
        <p:grpSpPr>
          <a:xfrm>
            <a:off x="5435611" y="1536700"/>
            <a:ext cx="6416988" cy="5134333"/>
            <a:chOff x="7981950" y="1661761"/>
            <a:chExt cx="3474867" cy="512314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939808-9F92-493E-B6B6-2F970D62AF61}"/>
                </a:ext>
              </a:extLst>
            </p:cNvPr>
            <p:cNvSpPr/>
            <p:nvPr/>
          </p:nvSpPr>
          <p:spPr>
            <a:xfrm>
              <a:off x="10973513" y="6586539"/>
              <a:ext cx="483304" cy="198364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C9D0DE9-BD31-40B5-8A47-FB2FC184B65F}"/>
                </a:ext>
              </a:extLst>
            </p:cNvPr>
            <p:cNvSpPr/>
            <p:nvPr/>
          </p:nvSpPr>
          <p:spPr>
            <a:xfrm>
              <a:off x="7981950" y="1661761"/>
              <a:ext cx="453894" cy="653886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Shape 323">
            <a:extLst>
              <a:ext uri="{FF2B5EF4-FFF2-40B4-BE49-F238E27FC236}">
                <a16:creationId xmlns:a16="http://schemas.microsoft.com/office/drawing/2014/main" id="{3BE36F53-AAAA-40C8-B530-E7EA92E52E7B}"/>
              </a:ext>
            </a:extLst>
          </p:cNvPr>
          <p:cNvSpPr txBox="1"/>
          <p:nvPr/>
        </p:nvSpPr>
        <p:spPr>
          <a:xfrm>
            <a:off x="237300" y="2632764"/>
            <a:ext cx="4198358" cy="1567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GB" sz="14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(*)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AS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'No. Of Movies'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 dirty="0" err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mubi.MovieCost</a:t>
            </a:r>
            <a:r>
              <a:rPr lang="en-GB" sz="14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GB" sz="14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(*)</a:t>
            </a:r>
            <a:r>
              <a:rPr lang="en-GB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lang="en-GB" sz="14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'No. Of Ratings'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 dirty="0" err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mubi.ratings</a:t>
            </a:r>
            <a:r>
              <a:rPr lang="en-GB" sz="14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GB" sz="14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(*)</a:t>
            </a:r>
            <a:r>
              <a:rPr lang="en-GB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AS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'No. Of Lists'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 dirty="0" err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mubi_lists_data</a:t>
            </a:r>
            <a:r>
              <a:rPr lang="en-GB" sz="14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dirty="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DF5D3C-1562-4CBF-A4A7-452603C4917E}"/>
              </a:ext>
            </a:extLst>
          </p:cNvPr>
          <p:cNvGrpSpPr/>
          <p:nvPr/>
        </p:nvGrpSpPr>
        <p:grpSpPr>
          <a:xfrm>
            <a:off x="2126978" y="4447825"/>
            <a:ext cx="2455738" cy="2264255"/>
            <a:chOff x="2165078" y="4447825"/>
            <a:chExt cx="2455738" cy="2264255"/>
          </a:xfrm>
        </p:grpSpPr>
        <p:sp>
          <p:nvSpPr>
            <p:cNvPr id="22" name="Shape 323">
              <a:extLst>
                <a:ext uri="{FF2B5EF4-FFF2-40B4-BE49-F238E27FC236}">
                  <a16:creationId xmlns:a16="http://schemas.microsoft.com/office/drawing/2014/main" id="{33F2F31B-FE38-402F-ABF9-FC7FD71253B6}"/>
                </a:ext>
              </a:extLst>
            </p:cNvPr>
            <p:cNvSpPr txBox="1"/>
            <p:nvPr/>
          </p:nvSpPr>
          <p:spPr>
            <a:xfrm>
              <a:off x="2165078" y="4447825"/>
              <a:ext cx="2455738" cy="226425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1200" dirty="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SELECT MIN</a:t>
              </a:r>
              <a:r>
                <a:rPr lang="en-GB" sz="1200" dirty="0"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GB" sz="1200" dirty="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YEAR</a:t>
              </a:r>
              <a:r>
                <a:rPr lang="en-GB" sz="1200" dirty="0"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GB" sz="1200" dirty="0" err="1">
                  <a:latin typeface="Courier New"/>
                  <a:ea typeface="Courier New"/>
                  <a:cs typeface="Courier New"/>
                  <a:sym typeface="Courier New"/>
                </a:rPr>
                <a:t>ReleaseDate</a:t>
              </a:r>
              <a:r>
                <a:rPr lang="en-GB" sz="1200" dirty="0">
                  <a:latin typeface="Courier New"/>
                  <a:ea typeface="Courier New"/>
                  <a:cs typeface="Courier New"/>
                  <a:sym typeface="Courier New"/>
                </a:rPr>
                <a:t>))</a:t>
              </a:r>
              <a:r>
                <a:rPr lang="en-GB" sz="1200" dirty="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AS </a:t>
              </a:r>
              <a:r>
                <a:rPr lang="en-GB" sz="1200" dirty="0">
                  <a:latin typeface="Courier New"/>
                  <a:ea typeface="Courier New"/>
                  <a:cs typeface="Courier New"/>
                  <a:sym typeface="Courier New"/>
                </a:rPr>
                <a:t>[MIN YEAR],</a:t>
              </a:r>
              <a:r>
                <a:rPr lang="en-GB" sz="1200" dirty="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MAX</a:t>
              </a:r>
              <a:r>
                <a:rPr lang="en-GB" sz="1200" dirty="0"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GB" sz="1200" dirty="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YEAR</a:t>
              </a:r>
              <a:r>
                <a:rPr lang="en-GB" sz="1200" dirty="0"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GB" sz="1200" dirty="0" err="1">
                  <a:latin typeface="Courier New"/>
                  <a:ea typeface="Courier New"/>
                  <a:cs typeface="Courier New"/>
                  <a:sym typeface="Courier New"/>
                </a:rPr>
                <a:t>ReleaseDate</a:t>
              </a:r>
              <a:r>
                <a:rPr lang="en-GB" sz="1200" dirty="0">
                  <a:latin typeface="Courier New"/>
                  <a:ea typeface="Courier New"/>
                  <a:cs typeface="Courier New"/>
                  <a:sym typeface="Courier New"/>
                </a:rPr>
                <a:t>))</a:t>
              </a:r>
              <a:r>
                <a:rPr lang="en-GB" sz="1200" dirty="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AS </a:t>
              </a:r>
              <a:r>
                <a:rPr lang="en-GB" sz="1200" dirty="0">
                  <a:latin typeface="Courier New"/>
                  <a:ea typeface="Courier New"/>
                  <a:cs typeface="Courier New"/>
                  <a:sym typeface="Courier New"/>
                </a:rPr>
                <a:t>[MAX YEAR]</a:t>
              </a:r>
            </a:p>
            <a:p>
              <a:r>
                <a:rPr lang="en-GB" sz="1200" dirty="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FROM</a:t>
              </a:r>
              <a:r>
                <a:rPr lang="en-GB" sz="1200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GB" sz="1200" dirty="0" err="1">
                  <a:latin typeface="Courier New"/>
                  <a:ea typeface="Courier New"/>
                  <a:cs typeface="Courier New"/>
                  <a:sym typeface="Courier New"/>
                </a:rPr>
                <a:t>mubi.MovieCost</a:t>
              </a:r>
              <a:endParaRPr lang="en-GB" sz="1200" dirty="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E31EFF-2D1A-4B1B-8E4C-AA6F8603F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5078" y="5879254"/>
              <a:ext cx="2455738" cy="832825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62926EB-130B-46B0-9D13-A456AEDAB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00" y="4081450"/>
            <a:ext cx="1653037" cy="156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27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3E737C-F23B-4E7F-8A8A-FD1172F77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741" y="1394961"/>
            <a:ext cx="7352320" cy="5238473"/>
          </a:xfrm>
          <a:prstGeom prst="rect">
            <a:avLst/>
          </a:prstGeom>
        </p:spPr>
      </p:pic>
      <p:sp>
        <p:nvSpPr>
          <p:cNvPr id="5" name="Shape 323">
            <a:extLst>
              <a:ext uri="{FF2B5EF4-FFF2-40B4-BE49-F238E27FC236}">
                <a16:creationId xmlns:a16="http://schemas.microsoft.com/office/drawing/2014/main" id="{63BEF82F-8F66-4DFA-ABC8-6890610C1DDF}"/>
              </a:ext>
            </a:extLst>
          </p:cNvPr>
          <p:cNvSpPr txBox="1"/>
          <p:nvPr/>
        </p:nvSpPr>
        <p:spPr>
          <a:xfrm>
            <a:off x="237299" y="1601767"/>
            <a:ext cx="5605236" cy="2208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ProductionCountry,</a:t>
            </a:r>
            <a:r>
              <a:rPr lang="en-GB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(ProductionCountry)</a:t>
            </a:r>
            <a:r>
              <a:rPr lang="en-GB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lang="en-GB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mubi.MovieCost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GROUP BY 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ProductionCountry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DESC;</a:t>
            </a:r>
            <a:endParaRPr lang="en-GB" sz="14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D2FDE-EFDC-4155-BC37-75C0E9F903E2}"/>
              </a:ext>
            </a:extLst>
          </p:cNvPr>
          <p:cNvSpPr/>
          <p:nvPr/>
        </p:nvSpPr>
        <p:spPr>
          <a:xfrm>
            <a:off x="415600" y="5639470"/>
            <a:ext cx="5141920" cy="8756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rgbClr val="002060"/>
                </a:solidFill>
              </a:rPr>
              <a:t>Available movies in the MUBI catalogue are mostly produced in the WEST part of the world. Particularly in the USA!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936ABB-F158-4D2B-8209-4FCAF73DD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851" y="2346560"/>
            <a:ext cx="1855182" cy="3116479"/>
          </a:xfrm>
          <a:prstGeom prst="rect">
            <a:avLst/>
          </a:prstGeom>
        </p:spPr>
      </p:pic>
      <p:sp>
        <p:nvSpPr>
          <p:cNvPr id="8" name="Shape 304">
            <a:extLst>
              <a:ext uri="{FF2B5EF4-FFF2-40B4-BE49-F238E27FC236}">
                <a16:creationId xmlns:a16="http://schemas.microsoft.com/office/drawing/2014/main" id="{00BC3193-8F49-4049-9656-B6B179465261}"/>
              </a:ext>
            </a:extLst>
          </p:cNvPr>
          <p:cNvSpPr txBox="1">
            <a:spLocks/>
          </p:cNvSpPr>
          <p:nvPr/>
        </p:nvSpPr>
        <p:spPr>
          <a:xfrm>
            <a:off x="415600" y="1869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u="sng" dirty="0">
                <a:solidFill>
                  <a:schemeClr val="accent2">
                    <a:lumMod val="50000"/>
                  </a:schemeClr>
                </a:solidFill>
              </a:rPr>
              <a:t>First Look</a:t>
            </a:r>
          </a:p>
        </p:txBody>
      </p:sp>
    </p:spTree>
    <p:extLst>
      <p:ext uri="{BB962C8B-B14F-4D97-AF65-F5344CB8AC3E}">
        <p14:creationId xmlns:p14="http://schemas.microsoft.com/office/powerpoint/2010/main" val="420067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23">
            <a:extLst>
              <a:ext uri="{FF2B5EF4-FFF2-40B4-BE49-F238E27FC236}">
                <a16:creationId xmlns:a16="http://schemas.microsoft.com/office/drawing/2014/main" id="{63BEF82F-8F66-4DFA-ABC8-6890610C1DDF}"/>
              </a:ext>
            </a:extLst>
          </p:cNvPr>
          <p:cNvSpPr txBox="1"/>
          <p:nvPr/>
        </p:nvSpPr>
        <p:spPr>
          <a:xfrm>
            <a:off x="237299" y="1601767"/>
            <a:ext cx="6839776" cy="264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 TOP 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50 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MC.MovieTitle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	(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MC.MovieRevenue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MC.MovieBudget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Profits,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4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ISNULL 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(R.rating_score,0))</a:t>
            </a:r>
            <a:r>
              <a:rPr lang="en-GB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[Average Rating Score]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mubi.MovieCost</a:t>
            </a:r>
            <a:r>
              <a:rPr lang="en-GB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MC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mubi.ratings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R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MC.MovieID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R.movieID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-GB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MC.MovieTitle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MC.MovieRevenue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MC.MovieBudget</a:t>
            </a:r>
            <a:endParaRPr lang="en-GB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-GB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, 3 </a:t>
            </a:r>
            <a:r>
              <a:rPr lang="en-GB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415600" y="390167"/>
            <a:ext cx="11360800" cy="11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200" b="1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-GB" sz="3200" b="1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Which Movies have the highest profits &amp; highest MUBI rating score?</a:t>
            </a:r>
            <a:endParaRPr sz="3200" b="1" dirty="0">
              <a:solidFill>
                <a:schemeClr val="accent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96E03-A395-42EF-ACA3-824B67487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934" y="2635055"/>
            <a:ext cx="5258859" cy="37196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74B37D2-0C7C-4B4B-A4B0-C7670F1444B1}"/>
              </a:ext>
            </a:extLst>
          </p:cNvPr>
          <p:cNvSpPr/>
          <p:nvPr/>
        </p:nvSpPr>
        <p:spPr>
          <a:xfrm>
            <a:off x="5122144" y="2964581"/>
            <a:ext cx="4310613" cy="202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D2FDE-EFDC-4155-BC37-75C0E9F903E2}"/>
              </a:ext>
            </a:extLst>
          </p:cNvPr>
          <p:cNvSpPr/>
          <p:nvPr/>
        </p:nvSpPr>
        <p:spPr>
          <a:xfrm>
            <a:off x="237299" y="4119509"/>
            <a:ext cx="4492115" cy="11367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/>
              <a:t>DARK KNIGHT is the most profitable movie in the MUBI database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/>
              <a:t>Let’s find out what makes a movie successful further into the presentation!</a:t>
            </a:r>
          </a:p>
        </p:txBody>
      </p:sp>
    </p:spTree>
    <p:extLst>
      <p:ext uri="{BB962C8B-B14F-4D97-AF65-F5344CB8AC3E}">
        <p14:creationId xmlns:p14="http://schemas.microsoft.com/office/powerpoint/2010/main" val="280684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23">
            <a:extLst>
              <a:ext uri="{FF2B5EF4-FFF2-40B4-BE49-F238E27FC236}">
                <a16:creationId xmlns:a16="http://schemas.microsoft.com/office/drawing/2014/main" id="{63BEF82F-8F66-4DFA-ABC8-6890610C1DDF}"/>
              </a:ext>
            </a:extLst>
          </p:cNvPr>
          <p:cNvSpPr txBox="1"/>
          <p:nvPr/>
        </p:nvSpPr>
        <p:spPr>
          <a:xfrm>
            <a:off x="415600" y="2352675"/>
            <a:ext cx="6413825" cy="261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 TOP 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100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topMUBI.MMovieTitle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MovieTitle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topMUBI.MUBIPopularity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topMUBI.MMainGenre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MainGenre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ISNULL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topMUBI.AvgRatingScore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0)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AvgRatingScore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topMUBI.MovieRuntime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MovieRuntime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topMUBI.DirectorName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topIMDB.IMDBPopularity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IMDBPopularity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FROM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2">
              <a:buClr>
                <a:schemeClr val="dk1"/>
              </a:buClr>
              <a:buSzPts val="1100"/>
            </a:pPr>
            <a:r>
              <a:rPr lang="en-GB" sz="1200" dirty="0">
                <a:solidFill>
                  <a:schemeClr val="bg2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LEFT JOIN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topIMDB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topMUBI.MMovieTitle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topIMDB.IMovieTitle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topIMDB.IMovieTitle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IS NOT NULL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topMUBI.MUBIPopularity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Shape 330">
            <a:extLst>
              <a:ext uri="{FF2B5EF4-FFF2-40B4-BE49-F238E27FC236}">
                <a16:creationId xmlns:a16="http://schemas.microsoft.com/office/drawing/2014/main" id="{7B30FA6A-3EFE-41F9-9EB0-86023923B703}"/>
              </a:ext>
            </a:extLst>
          </p:cNvPr>
          <p:cNvSpPr txBox="1"/>
          <p:nvPr/>
        </p:nvSpPr>
        <p:spPr>
          <a:xfrm>
            <a:off x="415600" y="390167"/>
            <a:ext cx="11360800" cy="11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GB" sz="3200" b="1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2. MUBI Customer’s TOP 100 Movie Preference </a:t>
            </a:r>
          </a:p>
          <a:p>
            <a:r>
              <a:rPr lang="en-GB" sz="3200" b="1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(Mubi Popularity)</a:t>
            </a:r>
          </a:p>
        </p:txBody>
      </p:sp>
      <p:sp>
        <p:nvSpPr>
          <p:cNvPr id="7" name="Shape 323">
            <a:extLst>
              <a:ext uri="{FF2B5EF4-FFF2-40B4-BE49-F238E27FC236}">
                <a16:creationId xmlns:a16="http://schemas.microsoft.com/office/drawing/2014/main" id="{67A5629C-772B-49B3-A12F-77798800385D}"/>
              </a:ext>
            </a:extLst>
          </p:cNvPr>
          <p:cNvSpPr txBox="1"/>
          <p:nvPr/>
        </p:nvSpPr>
        <p:spPr>
          <a:xfrm>
            <a:off x="415600" y="1792116"/>
            <a:ext cx="8354251" cy="450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4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a) WHAT ARE THE TOP 100 MOVIES WHICH ARE POPULAR AMONG THE MUBI SUBSCRIBERS?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BD2F09-B85A-44A6-9DBB-76C7101A6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434" y="3321322"/>
            <a:ext cx="6413825" cy="28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40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23">
            <a:extLst>
              <a:ext uri="{FF2B5EF4-FFF2-40B4-BE49-F238E27FC236}">
                <a16:creationId xmlns:a16="http://schemas.microsoft.com/office/drawing/2014/main" id="{63BEF82F-8F66-4DFA-ABC8-6890610C1DDF}"/>
              </a:ext>
            </a:extLst>
          </p:cNvPr>
          <p:cNvSpPr txBox="1"/>
          <p:nvPr/>
        </p:nvSpPr>
        <p:spPr>
          <a:xfrm>
            <a:off x="237300" y="2352674"/>
            <a:ext cx="6496876" cy="3819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topMUBI_IMDB</a:t>
            </a:r>
            <a:r>
              <a:rPr lang="en-GB" sz="12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 TOP 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100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topMUBI.MMovieTitle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MovieTitle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topMUBI.MUBIPopularity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topMUBI.MMainGenre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MainGenre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ISNULL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topMUBI.AvgRatingScore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0)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AvgRatingScore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topMUBI.MovieRuntime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MovieRuntime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topMUBI.DirectorName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topIMDB.IMDBPopularity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IMDBPopularity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FROM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2"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LEFT JOIN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topIMDB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topMUBI.MMovieTitle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topIMDB.IMovieTitle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topIMDB.IMovieTitle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IS NOT NULL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topMUBI.MUBIPopularity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 TOP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20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DirectorName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	COUNT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DirectorName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DirectorCount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GB" sz="12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MUBIPopularity</a:t>
            </a:r>
            <a:r>
              <a:rPr lang="en-GB" sz="12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[Total Mubi Popularity Count]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topMUBI_IMDB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rgbClr val="002060"/>
                </a:solidFill>
                <a:latin typeface="Courier New"/>
                <a:cs typeface="Courier New"/>
                <a:sym typeface="Courier New"/>
              </a:rPr>
              <a:t>DirectorName</a:t>
            </a:r>
            <a:endParaRPr lang="en-GB" sz="1200" dirty="0">
              <a:solidFill>
                <a:srgbClr val="002060"/>
              </a:solidFill>
              <a:latin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3</a:t>
            </a:r>
            <a:r>
              <a:rPr lang="en-GB" sz="1200" dirty="0">
                <a:solidFill>
                  <a:srgbClr val="002060"/>
                </a:solidFill>
                <a:latin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DESC, </a:t>
            </a:r>
            <a:r>
              <a:rPr lang="en-GB" sz="1200" dirty="0">
                <a:solidFill>
                  <a:srgbClr val="002060"/>
                </a:solidFill>
                <a:latin typeface="Courier New"/>
                <a:cs typeface="Courier New"/>
                <a:sym typeface="Courier New"/>
              </a:rPr>
              <a:t>2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-GB" sz="12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>
              <a:buClr>
                <a:schemeClr val="dk1"/>
              </a:buClr>
              <a:buSzPts val="1100"/>
            </a:pPr>
            <a:endParaRPr sz="1200" dirty="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Shape 330">
            <a:extLst>
              <a:ext uri="{FF2B5EF4-FFF2-40B4-BE49-F238E27FC236}">
                <a16:creationId xmlns:a16="http://schemas.microsoft.com/office/drawing/2014/main" id="{7B30FA6A-3EFE-41F9-9EB0-86023923B703}"/>
              </a:ext>
            </a:extLst>
          </p:cNvPr>
          <p:cNvSpPr txBox="1"/>
          <p:nvPr/>
        </p:nvSpPr>
        <p:spPr>
          <a:xfrm>
            <a:off x="415600" y="390167"/>
            <a:ext cx="11360800" cy="11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GB" sz="3200" b="1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2. MUBI Customer’s TOP 100 Movie Preference </a:t>
            </a:r>
          </a:p>
          <a:p>
            <a:r>
              <a:rPr lang="en-GB" sz="3200" b="1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(Mubi Popularity)</a:t>
            </a:r>
          </a:p>
        </p:txBody>
      </p:sp>
      <p:sp>
        <p:nvSpPr>
          <p:cNvPr id="7" name="Shape 323">
            <a:extLst>
              <a:ext uri="{FF2B5EF4-FFF2-40B4-BE49-F238E27FC236}">
                <a16:creationId xmlns:a16="http://schemas.microsoft.com/office/drawing/2014/main" id="{67A5629C-772B-49B3-A12F-77798800385D}"/>
              </a:ext>
            </a:extLst>
          </p:cNvPr>
          <p:cNvSpPr txBox="1"/>
          <p:nvPr/>
        </p:nvSpPr>
        <p:spPr>
          <a:xfrm>
            <a:off x="415599" y="1731132"/>
            <a:ext cx="7937825" cy="450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4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(b) </a:t>
            </a:r>
            <a:r>
              <a:rPr lang="en-GB" sz="1400" b="1" dirty="0" err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DirectorName</a:t>
            </a:r>
            <a:r>
              <a:rPr lang="en-GB" sz="14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vs NO OF SUCCESSFUL MOVIE FOR HIGHEST MUBI POPULARITY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4ECBEE-14E7-41CF-AC1C-B217A90DF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1" y="2352674"/>
            <a:ext cx="3704172" cy="38195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94A280-DCC9-4D92-A606-D1F1937FD710}"/>
              </a:ext>
            </a:extLst>
          </p:cNvPr>
          <p:cNvSpPr/>
          <p:nvPr/>
        </p:nvSpPr>
        <p:spPr>
          <a:xfrm>
            <a:off x="6515100" y="2705100"/>
            <a:ext cx="3610497" cy="180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23">
            <a:extLst>
              <a:ext uri="{FF2B5EF4-FFF2-40B4-BE49-F238E27FC236}">
                <a16:creationId xmlns:a16="http://schemas.microsoft.com/office/drawing/2014/main" id="{63BEF82F-8F66-4DFA-ABC8-6890610C1DDF}"/>
              </a:ext>
            </a:extLst>
          </p:cNvPr>
          <p:cNvSpPr txBox="1"/>
          <p:nvPr/>
        </p:nvSpPr>
        <p:spPr>
          <a:xfrm>
            <a:off x="415600" y="2305050"/>
            <a:ext cx="6066162" cy="416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topMUBI_IMDB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SELECT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100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topMUBI</a:t>
            </a:r>
            <a:r>
              <a:rPr lang="en-GB" sz="12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MMovieTitle</a:t>
            </a:r>
            <a:r>
              <a:rPr lang="en-GB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topMUBI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MUBIPopularity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topMUBI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MMainGenre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ISNULL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topMUBI.AvgRatingScore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0)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AvgRatingScore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topMUBI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MovieRuntime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topMUBI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DirectorName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topMUBI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ProductionCompany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topIMDB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IMDBPopularity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IMDBPopularity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topMUBI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LEFT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topIMDB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ON </a:t>
            </a:r>
            <a:r>
              <a:rPr lang="en-GB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topMUBI</a:t>
            </a:r>
            <a:r>
              <a:rPr lang="en-GB" sz="12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MMovieTitle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topIMDB</a:t>
            </a:r>
            <a:r>
              <a:rPr lang="en-GB" sz="12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IMovieTitle</a:t>
            </a:r>
            <a:r>
              <a:rPr lang="en-GB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WHERE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topIMDB</a:t>
            </a:r>
            <a:r>
              <a:rPr lang="en-GB" sz="12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IMovieTitle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ORDER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topMUBI</a:t>
            </a:r>
            <a:r>
              <a:rPr lang="en-GB" sz="12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MUBIPopularity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MMainGenre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MainGenre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2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COUNT</a:t>
            </a:r>
            <a:r>
              <a:rPr lang="en-GB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MMainGenre</a:t>
            </a:r>
            <a:r>
              <a:rPr lang="en-GB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GenreCount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2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	SUM</a:t>
            </a:r>
            <a:r>
              <a:rPr lang="en-GB" sz="12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MUBIPopularity</a:t>
            </a:r>
            <a:r>
              <a:rPr lang="en-GB" sz="12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[Total Mubi Popularity Count]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topMUBI_IMDB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MMainGenre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DESC,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hape 323">
            <a:extLst>
              <a:ext uri="{FF2B5EF4-FFF2-40B4-BE49-F238E27FC236}">
                <a16:creationId xmlns:a16="http://schemas.microsoft.com/office/drawing/2014/main" id="{F256E21B-3FC4-485F-BB45-DBCEA3B1ADE6}"/>
              </a:ext>
            </a:extLst>
          </p:cNvPr>
          <p:cNvSpPr txBox="1"/>
          <p:nvPr/>
        </p:nvSpPr>
        <p:spPr>
          <a:xfrm>
            <a:off x="415599" y="1772697"/>
            <a:ext cx="7747325" cy="450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4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c) </a:t>
            </a:r>
            <a:r>
              <a:rPr lang="en-GB" sz="1400" b="1" dirty="0" err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MainGenre</a:t>
            </a:r>
            <a:r>
              <a:rPr lang="en-GB" sz="14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VS NO OF SUCCESSFUL MOVIE FOR HIGHEST MUBI POPULARITY</a:t>
            </a:r>
          </a:p>
        </p:txBody>
      </p:sp>
      <p:sp>
        <p:nvSpPr>
          <p:cNvPr id="8" name="Shape 330">
            <a:extLst>
              <a:ext uri="{FF2B5EF4-FFF2-40B4-BE49-F238E27FC236}">
                <a16:creationId xmlns:a16="http://schemas.microsoft.com/office/drawing/2014/main" id="{9C6010B2-C3FA-47EA-A3F5-AD87286A6093}"/>
              </a:ext>
            </a:extLst>
          </p:cNvPr>
          <p:cNvSpPr txBox="1"/>
          <p:nvPr/>
        </p:nvSpPr>
        <p:spPr>
          <a:xfrm>
            <a:off x="415600" y="390167"/>
            <a:ext cx="11360800" cy="11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GB" sz="3200" b="1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2. MUBI Customer’s Movie Preference </a:t>
            </a:r>
          </a:p>
          <a:p>
            <a:r>
              <a:rPr lang="en-GB" sz="3200" b="1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(Mubi Popularity)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F9FC91-451E-4A8D-BD98-4F7F0FD98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762" y="2305050"/>
            <a:ext cx="4943475" cy="4248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9894D6-F6B3-4BCC-BD17-5C82A719909C}"/>
              </a:ext>
            </a:extLst>
          </p:cNvPr>
          <p:cNvSpPr/>
          <p:nvPr/>
        </p:nvSpPr>
        <p:spPr>
          <a:xfrm>
            <a:off x="6481762" y="2857500"/>
            <a:ext cx="5008574" cy="278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0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23">
            <a:extLst>
              <a:ext uri="{FF2B5EF4-FFF2-40B4-BE49-F238E27FC236}">
                <a16:creationId xmlns:a16="http://schemas.microsoft.com/office/drawing/2014/main" id="{63BEF82F-8F66-4DFA-ABC8-6890610C1DDF}"/>
              </a:ext>
            </a:extLst>
          </p:cNvPr>
          <p:cNvSpPr txBox="1"/>
          <p:nvPr/>
        </p:nvSpPr>
        <p:spPr>
          <a:xfrm>
            <a:off x="421450" y="2305050"/>
            <a:ext cx="5999976" cy="39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topMUBI_IMDB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SELECT TOP 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100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topMUBI.MMovieTitle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MovieTitle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AS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topMUBI.MUBIPopularity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topMUBI.MMainGenre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MainGenre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ISNULL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topMUBI.AvgRatingScore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0)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AvgRatingScore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topMUBI.MovieRuntime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MovieRuntime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topMUBI.DirectorName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topMUBI.ProductionCompany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ProdComp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topIMDB.IMDBPopularity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IMDBPopularity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FROM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>
                <a:solidFill>
                  <a:schemeClr val="bg2">
                    <a:lumMod val="2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LEFT JOIN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topIMDB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ON 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topMUBI.MMovieTitle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topIMDB.IMovieTitle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WHERE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topIMDB.IMovieTitle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IS NOT NULL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ORDER BY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topMUBI.MUBIPopularity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 TOP 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20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ProdComp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(*)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ProdCompCount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	SUM</a:t>
            </a:r>
            <a:r>
              <a:rPr lang="en-GB" sz="12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MUBIPopularity</a:t>
            </a:r>
            <a:r>
              <a:rPr lang="en-GB" sz="12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[Total Mubi Popularity Count]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topMUBI_IMDB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GROUP BY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ProdComp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DESC,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hape 323">
            <a:extLst>
              <a:ext uri="{FF2B5EF4-FFF2-40B4-BE49-F238E27FC236}">
                <a16:creationId xmlns:a16="http://schemas.microsoft.com/office/drawing/2014/main" id="{84CA4F6E-46FC-47B6-89F9-A735D9DFB62D}"/>
              </a:ext>
            </a:extLst>
          </p:cNvPr>
          <p:cNvSpPr txBox="1"/>
          <p:nvPr/>
        </p:nvSpPr>
        <p:spPr>
          <a:xfrm>
            <a:off x="415600" y="1772697"/>
            <a:ext cx="8309300" cy="450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4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d) PRODUCTION COMPANY VS NO OF SUCCESSFUL MOVIE FOR HIGHEST MUBI POPULARITY</a:t>
            </a:r>
          </a:p>
        </p:txBody>
      </p:sp>
      <p:sp>
        <p:nvSpPr>
          <p:cNvPr id="6" name="Shape 330">
            <a:extLst>
              <a:ext uri="{FF2B5EF4-FFF2-40B4-BE49-F238E27FC236}">
                <a16:creationId xmlns:a16="http://schemas.microsoft.com/office/drawing/2014/main" id="{D0B861F6-BCE0-4317-A880-0454EB0DC159}"/>
              </a:ext>
            </a:extLst>
          </p:cNvPr>
          <p:cNvSpPr txBox="1"/>
          <p:nvPr/>
        </p:nvSpPr>
        <p:spPr>
          <a:xfrm>
            <a:off x="415600" y="390167"/>
            <a:ext cx="11360800" cy="11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GB" sz="3200" b="1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2. MUBI Customer’s Movie Preference </a:t>
            </a:r>
          </a:p>
          <a:p>
            <a:r>
              <a:rPr lang="en-GB" sz="3200" b="1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(Mubi Popularity)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DBF0E0-919D-42B6-AEBF-7E8ED89AC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426" y="2305050"/>
            <a:ext cx="5239696" cy="42767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E30D08-EF32-44E4-BF86-E50ED100BB00}"/>
              </a:ext>
            </a:extLst>
          </p:cNvPr>
          <p:cNvSpPr/>
          <p:nvPr/>
        </p:nvSpPr>
        <p:spPr>
          <a:xfrm>
            <a:off x="6421426" y="2667000"/>
            <a:ext cx="5008574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/>
              <a:t>Table of Contents</a:t>
            </a:r>
            <a:endParaRPr lang="en-US" dirty="0">
              <a:sym typeface="Roboto"/>
            </a:endParaRPr>
          </a:p>
        </p:txBody>
      </p:sp>
      <p:pic>
        <p:nvPicPr>
          <p:cNvPr id="307" name="Picture 306">
            <a:extLst>
              <a:ext uri="{FF2B5EF4-FFF2-40B4-BE49-F238E27FC236}">
                <a16:creationId xmlns:a16="http://schemas.microsoft.com/office/drawing/2014/main" id="{A125B177-F040-49A8-89CC-5D4F753AFA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28" r="50114" b="909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305" name="Shape 305"/>
          <p:cNvSpPr txBox="1"/>
          <p:nvPr/>
        </p:nvSpPr>
        <p:spPr>
          <a:xfrm>
            <a:off x="2849562" y="2160589"/>
            <a:ext cx="6424440" cy="38807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615948" indent="-5143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oboto"/>
              </a:rPr>
              <a:t>Data collection</a:t>
            </a:r>
          </a:p>
          <a:p>
            <a:pPr marL="615948" indent="-5143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oboto"/>
              </a:rPr>
              <a:t>ER Diagram</a:t>
            </a:r>
          </a:p>
          <a:p>
            <a:pPr marL="615948" indent="-5143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oboto"/>
              </a:rPr>
              <a:t>Data Preparation (cleaning + transformation)</a:t>
            </a:r>
          </a:p>
          <a:p>
            <a:pPr marL="615948" indent="-5143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oboto"/>
              </a:rPr>
              <a:t>Data Analysis using SQL</a:t>
            </a:r>
          </a:p>
          <a:p>
            <a:pPr marL="615948" indent="-5143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oboto"/>
              </a:rPr>
              <a:t>Excel Dashboard</a:t>
            </a:r>
          </a:p>
          <a:p>
            <a:pPr marL="615948" indent="-5143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oboto"/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23">
            <a:extLst>
              <a:ext uri="{FF2B5EF4-FFF2-40B4-BE49-F238E27FC236}">
                <a16:creationId xmlns:a16="http://schemas.microsoft.com/office/drawing/2014/main" id="{63BEF82F-8F66-4DFA-ABC8-6890610C1DDF}"/>
              </a:ext>
            </a:extLst>
          </p:cNvPr>
          <p:cNvSpPr txBox="1"/>
          <p:nvPr/>
        </p:nvSpPr>
        <p:spPr>
          <a:xfrm>
            <a:off x="415600" y="2305049"/>
            <a:ext cx="5680400" cy="4162783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2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--View 1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 VIEW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TOP 2930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MC.MovieTitle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MMovieTitle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MC.MUBIPopularity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MainGenre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MMainGenre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ISNULL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R.rating_score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0)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AvgRatingScore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MC.MovieRuntime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MovieRuntime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MC.DirectorName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DirectorName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MC.ProductionCompany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ProductionCompany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mubi.MovieCost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MC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LEFT JOIN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mubi.ratings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R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MC.MovieID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R.movieID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GROUP BY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MC.MUBIPopularity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MC.MovieTitle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MainGenre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MC.DirectorName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MC.MovieRuntime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MC.ProductionCompany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MC.MUBIPopularity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'0’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OR NOT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MC.MUBIPopularity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IS NULL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2 DESC);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323">
            <a:extLst>
              <a:ext uri="{FF2B5EF4-FFF2-40B4-BE49-F238E27FC236}">
                <a16:creationId xmlns:a16="http://schemas.microsoft.com/office/drawing/2014/main" id="{C85B993E-2998-47F6-8683-60959D2B3CA4}"/>
              </a:ext>
            </a:extLst>
          </p:cNvPr>
          <p:cNvSpPr txBox="1"/>
          <p:nvPr/>
        </p:nvSpPr>
        <p:spPr>
          <a:xfrm>
            <a:off x="6187675" y="1611308"/>
            <a:ext cx="5518550" cy="1547383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2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--View 2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 VIEW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topIMDB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SELECT TOP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2930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MovieTitle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IMovieTitle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IMDBPopularity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MainGenre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IMainGenre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mubi.MovieCost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" name="Shape 323">
            <a:extLst>
              <a:ext uri="{FF2B5EF4-FFF2-40B4-BE49-F238E27FC236}">
                <a16:creationId xmlns:a16="http://schemas.microsoft.com/office/drawing/2014/main" id="{B83EC2F5-79FE-4D45-8B51-9C2B2F117FE6}"/>
              </a:ext>
            </a:extLst>
          </p:cNvPr>
          <p:cNvSpPr txBox="1"/>
          <p:nvPr/>
        </p:nvSpPr>
        <p:spPr>
          <a:xfrm>
            <a:off x="6187675" y="3263032"/>
            <a:ext cx="5518550" cy="32048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2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--View 3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 VIEW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topMUBI_IMDB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 TOP 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100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topMUBI.MMovieTitle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topMUBI.MUBIPopularity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topMUBI.MMainGenre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topMUBI.AvgRatingScore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topMUBI.MovieRuntime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Runtime,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topMUBI.DirectorName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topMUBI.ProductionCompany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topIMDB.IMDBPopularity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IMDBPopularity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FROM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LEFT JOIN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topIMDB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topMUBI.MMovieTitle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topIMDB.IMovieTitle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topIMDB.IMovieTitle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chemeClr val="bg2">
                    <a:lumMod val="2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IS NOT NULL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ORDER BY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topMUBI.MUBIPopularity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Shape 330">
            <a:extLst>
              <a:ext uri="{FF2B5EF4-FFF2-40B4-BE49-F238E27FC236}">
                <a16:creationId xmlns:a16="http://schemas.microsoft.com/office/drawing/2014/main" id="{13A8E051-A6AC-4622-929D-0005A6E71285}"/>
              </a:ext>
            </a:extLst>
          </p:cNvPr>
          <p:cNvSpPr txBox="1"/>
          <p:nvPr/>
        </p:nvSpPr>
        <p:spPr>
          <a:xfrm>
            <a:off x="415600" y="390167"/>
            <a:ext cx="11360800" cy="11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GB" sz="3200" b="1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2. MUBI Customer’s Movie Preference </a:t>
            </a:r>
          </a:p>
          <a:p>
            <a:r>
              <a:rPr lang="en-GB" sz="3200" b="1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(Mubi Popularity)</a:t>
            </a:r>
          </a:p>
        </p:txBody>
      </p:sp>
      <p:sp>
        <p:nvSpPr>
          <p:cNvPr id="11" name="Shape 323">
            <a:extLst>
              <a:ext uri="{FF2B5EF4-FFF2-40B4-BE49-F238E27FC236}">
                <a16:creationId xmlns:a16="http://schemas.microsoft.com/office/drawing/2014/main" id="{A3B65C5C-DAC7-4B89-B18B-8CDD21E7ABC1}"/>
              </a:ext>
            </a:extLst>
          </p:cNvPr>
          <p:cNvSpPr txBox="1"/>
          <p:nvPr/>
        </p:nvSpPr>
        <p:spPr>
          <a:xfrm>
            <a:off x="415600" y="1611307"/>
            <a:ext cx="5680400" cy="55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4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e) MOVIE RUNTIME VS NO OF SUCCESSFUL MOVIE FOR HIGHEST MUBI POPULARITY</a:t>
            </a:r>
          </a:p>
        </p:txBody>
      </p:sp>
    </p:spTree>
    <p:extLst>
      <p:ext uri="{BB962C8B-B14F-4D97-AF65-F5344CB8AC3E}">
        <p14:creationId xmlns:p14="http://schemas.microsoft.com/office/powerpoint/2010/main" val="1759205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23">
            <a:extLst>
              <a:ext uri="{FF2B5EF4-FFF2-40B4-BE49-F238E27FC236}">
                <a16:creationId xmlns:a16="http://schemas.microsoft.com/office/drawing/2014/main" id="{63BEF82F-8F66-4DFA-ABC8-6890610C1DDF}"/>
              </a:ext>
            </a:extLst>
          </p:cNvPr>
          <p:cNvSpPr txBox="1"/>
          <p:nvPr/>
        </p:nvSpPr>
        <p:spPr>
          <a:xfrm>
            <a:off x="415601" y="2298966"/>
            <a:ext cx="7204400" cy="3187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rr.RuntimeRange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(*)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RuntimeCount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rr.MUBIPopularity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MubiPopularity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100 Runtime,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MUBIPopularity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	WHEN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[Runtime] BETWEEN 0 AND 60 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'0-60 mins'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[Runtime] BETWEEN 61 AND 90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'61-90 mins'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[Runtime] BETWEEN 91 AND 120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'91-120 mins'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[Runtime] BETWEEN 121 AND 150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'121-150 mins’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	ELSE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'Above 150mins'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	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END 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RuntimeRange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topMUBI_IMDB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topMUBI_IMDB.MUBIPopularity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rr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RuntimeRange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3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hape 330">
            <a:extLst>
              <a:ext uri="{FF2B5EF4-FFF2-40B4-BE49-F238E27FC236}">
                <a16:creationId xmlns:a16="http://schemas.microsoft.com/office/drawing/2014/main" id="{E915007D-E9E4-4C9F-A98F-D857946C7096}"/>
              </a:ext>
            </a:extLst>
          </p:cNvPr>
          <p:cNvSpPr txBox="1"/>
          <p:nvPr/>
        </p:nvSpPr>
        <p:spPr>
          <a:xfrm>
            <a:off x="415600" y="390167"/>
            <a:ext cx="11360800" cy="11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GB" sz="3200" b="1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2. MUBI Customer’s Movie Preference </a:t>
            </a:r>
          </a:p>
          <a:p>
            <a:r>
              <a:rPr lang="en-GB" sz="3200" b="1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(Mubi Popularity)</a:t>
            </a:r>
          </a:p>
        </p:txBody>
      </p:sp>
      <p:sp>
        <p:nvSpPr>
          <p:cNvPr id="7" name="Shape 323">
            <a:extLst>
              <a:ext uri="{FF2B5EF4-FFF2-40B4-BE49-F238E27FC236}">
                <a16:creationId xmlns:a16="http://schemas.microsoft.com/office/drawing/2014/main" id="{F4B56014-4E72-4A57-A98E-08E5B602EA46}"/>
              </a:ext>
            </a:extLst>
          </p:cNvPr>
          <p:cNvSpPr txBox="1"/>
          <p:nvPr/>
        </p:nvSpPr>
        <p:spPr>
          <a:xfrm>
            <a:off x="415600" y="1611307"/>
            <a:ext cx="7737800" cy="55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4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e) MOVIE RUNTIME VS NO OF SUCCESSFUL MOVIE FOR HIGHEST MUBI POPULARITY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C6C256-CCC3-416E-8E70-070E75561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299" y="2298966"/>
            <a:ext cx="4229100" cy="22193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DDCFAD5-CDA8-4F57-9236-D53C52400067}"/>
              </a:ext>
            </a:extLst>
          </p:cNvPr>
          <p:cNvSpPr/>
          <p:nvPr/>
        </p:nvSpPr>
        <p:spPr>
          <a:xfrm>
            <a:off x="7620000" y="2828925"/>
            <a:ext cx="3924299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2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765AB26-683B-412D-A5C2-514B98A7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15" y="321734"/>
            <a:ext cx="5075737" cy="2905170"/>
          </a:xfrm>
          <a:prstGeom prst="rect">
            <a:avLst/>
          </a:prstGeom>
        </p:spPr>
      </p:pic>
      <p:sp>
        <p:nvSpPr>
          <p:cNvPr id="33" name="Rectangle 3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B3228108-E00F-463D-AD4D-B47932163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330" y="321734"/>
            <a:ext cx="5042002" cy="290517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207D0FD-54EE-4DCC-99EA-FBD1EAC7D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87" y="3631096"/>
            <a:ext cx="4868392" cy="2760560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6B4DA8F2-6AF9-429B-97F8-B2BC89153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613" y="3631096"/>
            <a:ext cx="4803437" cy="276056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E3FEB8B-F647-4367-8C6E-252D6D566324}"/>
              </a:ext>
            </a:extLst>
          </p:cNvPr>
          <p:cNvSpPr/>
          <p:nvPr/>
        </p:nvSpPr>
        <p:spPr>
          <a:xfrm>
            <a:off x="806667" y="714375"/>
            <a:ext cx="317283" cy="25125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AB6399-A76F-41D6-9050-41D4044D4D64}"/>
              </a:ext>
            </a:extLst>
          </p:cNvPr>
          <p:cNvSpPr/>
          <p:nvPr/>
        </p:nvSpPr>
        <p:spPr>
          <a:xfrm>
            <a:off x="6778842" y="714375"/>
            <a:ext cx="574458" cy="25125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D6710A-EB9D-4745-92E7-6F0B1055D4FD}"/>
              </a:ext>
            </a:extLst>
          </p:cNvPr>
          <p:cNvSpPr/>
          <p:nvPr/>
        </p:nvSpPr>
        <p:spPr>
          <a:xfrm>
            <a:off x="973575" y="4181475"/>
            <a:ext cx="169425" cy="1702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840AE2-FA02-42C4-9AED-CAE81D1BC62D}"/>
              </a:ext>
            </a:extLst>
          </p:cNvPr>
          <p:cNvSpPr/>
          <p:nvPr/>
        </p:nvSpPr>
        <p:spPr>
          <a:xfrm>
            <a:off x="6694129" y="4034368"/>
            <a:ext cx="169425" cy="156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C17983-F100-4F7A-9F42-F43F853410FD}"/>
              </a:ext>
            </a:extLst>
          </p:cNvPr>
          <p:cNvSpPr/>
          <p:nvPr/>
        </p:nvSpPr>
        <p:spPr>
          <a:xfrm rot="19006911">
            <a:off x="6381302" y="5708158"/>
            <a:ext cx="530013" cy="1667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3FB6EE-843F-4A62-BD69-95E1C543F8A0}"/>
              </a:ext>
            </a:extLst>
          </p:cNvPr>
          <p:cNvSpPr/>
          <p:nvPr/>
        </p:nvSpPr>
        <p:spPr>
          <a:xfrm rot="19006911">
            <a:off x="637888" y="6001184"/>
            <a:ext cx="530013" cy="1667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hape 331">
            <a:extLst>
              <a:ext uri="{FF2B5EF4-FFF2-40B4-BE49-F238E27FC236}">
                <a16:creationId xmlns:a16="http://schemas.microsoft.com/office/drawing/2014/main" id="{41C2ADD1-2809-4654-BF88-F67DD6F3C7AC}"/>
              </a:ext>
            </a:extLst>
          </p:cNvPr>
          <p:cNvSpPr txBox="1"/>
          <p:nvPr/>
        </p:nvSpPr>
        <p:spPr>
          <a:xfrm>
            <a:off x="3740001" y="1970639"/>
            <a:ext cx="4803437" cy="2905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86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1200"/>
            </a:pPr>
            <a:r>
              <a:rPr lang="en-US" sz="1600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MUBI’s customers:</a:t>
            </a:r>
          </a:p>
          <a:p>
            <a:pPr marL="228594" indent="-253994">
              <a:lnSpc>
                <a:spcPct val="115000"/>
              </a:lnSpc>
              <a:buSzPts val="1200"/>
              <a:buChar char="●"/>
            </a:pPr>
            <a:endParaRPr lang="en-US" sz="1600" dirty="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594" indent="-253994">
              <a:lnSpc>
                <a:spcPct val="115000"/>
              </a:lnSpc>
              <a:buSzPts val="1200"/>
              <a:buChar char="●"/>
            </a:pPr>
            <a:r>
              <a:rPr lang="en-US" sz="1600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Director: Stanley Kubrick</a:t>
            </a:r>
          </a:p>
          <a:p>
            <a:pPr marL="228594" indent="-253994">
              <a:lnSpc>
                <a:spcPct val="115000"/>
              </a:lnSpc>
              <a:buSzPts val="1200"/>
              <a:buChar char="●"/>
            </a:pPr>
            <a:r>
              <a:rPr lang="en-US" sz="1600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Genre: Drama</a:t>
            </a:r>
          </a:p>
          <a:p>
            <a:pPr marL="228594" indent="-253994">
              <a:lnSpc>
                <a:spcPct val="115000"/>
              </a:lnSpc>
              <a:buSzPts val="1200"/>
              <a:buChar char="●"/>
            </a:pPr>
            <a:r>
              <a:rPr lang="en-US" sz="1600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Runtime: 91-120mins</a:t>
            </a:r>
          </a:p>
          <a:p>
            <a:pPr marL="228594" indent="-253994">
              <a:lnSpc>
                <a:spcPct val="115000"/>
              </a:lnSpc>
              <a:buSzPts val="1200"/>
              <a:buChar char="●"/>
            </a:pPr>
            <a:r>
              <a:rPr lang="en-US" sz="1600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Production Company: </a:t>
            </a:r>
            <a:r>
              <a:rPr lang="en-US" sz="1600" dirty="0" err="1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Miramex</a:t>
            </a:r>
            <a:r>
              <a:rPr lang="en-US" sz="1600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Films</a:t>
            </a:r>
          </a:p>
          <a:p>
            <a:pPr marL="228594" indent="-253994">
              <a:lnSpc>
                <a:spcPct val="115000"/>
              </a:lnSpc>
              <a:buSzPts val="1200"/>
              <a:buChar char="●"/>
            </a:pPr>
            <a:endParaRPr lang="en-US" sz="1600" dirty="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buSzPts val="1200"/>
            </a:pPr>
            <a:r>
              <a:rPr lang="en-US" sz="1600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 Customer could be working adults or film enthusiasts who loves watching a good storyline</a:t>
            </a:r>
            <a:endParaRPr lang="en-US" sz="1600" dirty="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594" indent="-253994">
              <a:lnSpc>
                <a:spcPct val="115000"/>
              </a:lnSpc>
              <a:buSzPts val="1200"/>
              <a:buChar char="●"/>
            </a:pPr>
            <a:endParaRPr sz="1600" dirty="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5732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4" grpId="0" animBg="1"/>
      <p:bldP spid="35" grpId="0" animBg="1"/>
      <p:bldP spid="37" grpId="0" animBg="1"/>
      <p:bldP spid="22" grpId="0" animBg="1"/>
      <p:bldP spid="39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23">
            <a:extLst>
              <a:ext uri="{FF2B5EF4-FFF2-40B4-BE49-F238E27FC236}">
                <a16:creationId xmlns:a16="http://schemas.microsoft.com/office/drawing/2014/main" id="{63BEF82F-8F66-4DFA-ABC8-6890610C1DDF}"/>
              </a:ext>
            </a:extLst>
          </p:cNvPr>
          <p:cNvSpPr txBox="1"/>
          <p:nvPr/>
        </p:nvSpPr>
        <p:spPr>
          <a:xfrm>
            <a:off x="237299" y="1611308"/>
            <a:ext cx="4783433" cy="2719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200" b="1" dirty="0">
                <a:solidFill>
                  <a:schemeClr val="accent4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--Create Function</a:t>
            </a:r>
          </a:p>
          <a:p>
            <a:pPr>
              <a:buClr>
                <a:schemeClr val="dk1"/>
              </a:buClr>
              <a:buSzPts val="1100"/>
            </a:pPr>
            <a:endParaRPr lang="en-GB" sz="12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 FUNCTION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mubi.mov_status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movst</a:t>
            </a:r>
            <a:r>
              <a:rPr lang="en-GB" sz="12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cs typeface="Courier New"/>
                <a:sym typeface="Courier New"/>
              </a:rPr>
              <a:t>real</a:t>
            </a:r>
            <a:r>
              <a:rPr lang="en-GB" sz="1200" dirty="0">
                <a:latin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(20)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cs typeface="Courier New"/>
                <a:sym typeface="Courier New"/>
              </a:rPr>
              <a:t>AS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cs typeface="Courier New"/>
                <a:sym typeface="Courier New"/>
              </a:rPr>
              <a:t>BEGIN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ename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(20);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movst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&gt;= 2.0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ename</a:t>
            </a:r>
            <a:r>
              <a:rPr lang="en-GB" sz="12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GB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'Successful'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ename</a:t>
            </a:r>
            <a:r>
              <a:rPr lang="en-GB" sz="12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GB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'Unsuccessful'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-GB" sz="12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ename</a:t>
            </a:r>
            <a:endParaRPr lang="en-GB" sz="12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415600" y="390167"/>
            <a:ext cx="11360800" cy="11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200" b="1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-GB" sz="3200" b="1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How many successful and unsuccessful movies?</a:t>
            </a:r>
          </a:p>
          <a:p>
            <a:endParaRPr sz="3200" b="1" dirty="0">
              <a:solidFill>
                <a:schemeClr val="accent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Shape 323">
            <a:extLst>
              <a:ext uri="{FF2B5EF4-FFF2-40B4-BE49-F238E27FC236}">
                <a16:creationId xmlns:a16="http://schemas.microsoft.com/office/drawing/2014/main" id="{CF9617A7-EAB0-48FC-94EF-534F2962FF70}"/>
              </a:ext>
            </a:extLst>
          </p:cNvPr>
          <p:cNvSpPr txBox="1"/>
          <p:nvPr/>
        </p:nvSpPr>
        <p:spPr>
          <a:xfrm>
            <a:off x="237299" y="4369645"/>
            <a:ext cx="8687625" cy="244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200" b="1" dirty="0">
                <a:solidFill>
                  <a:schemeClr val="accent4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--Query 1</a:t>
            </a:r>
            <a:endParaRPr lang="en-GB" sz="1200" dirty="0">
              <a:solidFill>
                <a:schemeClr val="accent4">
                  <a:lumMod val="50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endParaRPr lang="en-GB" sz="12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mubi.mov_status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MovieRevenue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MovieBudget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Movie_Status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WHEN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mubi.mov_status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MovieRevenue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MovieBudget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) &gt;= 2.0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THEN </a:t>
            </a:r>
            <a:r>
              <a:rPr lang="en-GB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ELSE </a:t>
            </a:r>
            <a:r>
              <a:rPr lang="en-GB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'0'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mubi.MovieCost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mubi.mov_status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MovieRevenue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MovieBudget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mubi.mov_status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MovieRevenue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MovieBudget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lang="en-GB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'Successful'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>
                <a:solidFill>
                  <a:schemeClr val="bg2">
                    <a:lumMod val="2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mubi.mov_status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MovieRevenue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MovieBudget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lang="en-GB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'Unsuccessful'</a:t>
            </a:r>
            <a:endParaRPr sz="120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Shape 331">
            <a:extLst>
              <a:ext uri="{FF2B5EF4-FFF2-40B4-BE49-F238E27FC236}">
                <a16:creationId xmlns:a16="http://schemas.microsoft.com/office/drawing/2014/main" id="{FBB4109D-DCB9-486E-8A74-1B5FB8133CBA}"/>
              </a:ext>
            </a:extLst>
          </p:cNvPr>
          <p:cNvSpPr txBox="1"/>
          <p:nvPr/>
        </p:nvSpPr>
        <p:spPr>
          <a:xfrm>
            <a:off x="237299" y="1017846"/>
            <a:ext cx="6439725" cy="499089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86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1200"/>
            </a:pP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A successful movie is defined as: 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Revenue = 2.0 Budget</a:t>
            </a:r>
            <a:endParaRPr sz="1600" b="1" dirty="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0DCC2C-485F-4496-9704-097195F6A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987" y="2562225"/>
            <a:ext cx="2486025" cy="1733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85E96C-A0AA-4A43-B418-F37FEBED8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270" y="1453725"/>
            <a:ext cx="5450296" cy="39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0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323">
            <a:extLst>
              <a:ext uri="{FF2B5EF4-FFF2-40B4-BE49-F238E27FC236}">
                <a16:creationId xmlns:a16="http://schemas.microsoft.com/office/drawing/2014/main" id="{7FCFECA5-A8F9-4689-9664-433E5B34DB12}"/>
              </a:ext>
            </a:extLst>
          </p:cNvPr>
          <p:cNvSpPr txBox="1"/>
          <p:nvPr/>
        </p:nvSpPr>
        <p:spPr>
          <a:xfrm>
            <a:off x="237299" y="2139059"/>
            <a:ext cx="5230051" cy="475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MC.MovieTitle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MC.MainGenre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ISNULL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R.rating_score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0))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AvgRatingScore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MC.MovieRuntime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MC.DirectorName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MC.ProductionCompany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MC.MUBIPopularity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(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MovieRevenue-MovieBudget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TotalProfitAmt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mubi.mov_status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MovieRevenue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MovieBudget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 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Movie_Status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mubi.MovieCost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MC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chemeClr val="bg2">
                    <a:lumMod val="2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mubi.ratings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R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ON 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MC.MovieID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R.movieID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GROUP BY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MovieTitle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(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MovieRevenue-MovieBudget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),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MC.MainGenre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MC.MovieRuntime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MC.DirectorName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MC.ProductionCompany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MC.MUBIPopularity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MC.MovieRevenue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MC.MovieBudget</a:t>
            </a:r>
            <a:endParaRPr lang="en-GB" sz="12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mubi.mov_status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MovieRevenue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MovieBudget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) =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-GB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'Successful'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DESC</a:t>
            </a:r>
            <a:endParaRPr sz="12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415600" y="390167"/>
            <a:ext cx="11360800" cy="11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200" b="1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-GB" sz="3200" b="1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How many successful and unsuccessful movies?</a:t>
            </a:r>
          </a:p>
          <a:p>
            <a:endParaRPr sz="3200" b="1" dirty="0">
              <a:solidFill>
                <a:schemeClr val="accent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Shape 323">
            <a:extLst>
              <a:ext uri="{FF2B5EF4-FFF2-40B4-BE49-F238E27FC236}">
                <a16:creationId xmlns:a16="http://schemas.microsoft.com/office/drawing/2014/main" id="{EC836381-0212-4177-BA5C-21D75755D988}"/>
              </a:ext>
            </a:extLst>
          </p:cNvPr>
          <p:cNvSpPr txBox="1"/>
          <p:nvPr/>
        </p:nvSpPr>
        <p:spPr>
          <a:xfrm>
            <a:off x="568000" y="1724726"/>
            <a:ext cx="6001575" cy="450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4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Which movies are most successful in Mubi </a:t>
            </a:r>
            <a:r>
              <a:rPr lang="en-GB" sz="1400" b="1" dirty="0" err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-GB" sz="14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</a:p>
          <a:p>
            <a:pPr>
              <a:buClr>
                <a:schemeClr val="dk1"/>
              </a:buClr>
              <a:buSzPts val="1100"/>
            </a:pPr>
            <a:endParaRPr lang="en-GB" sz="1400" b="1" dirty="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81AC13-B178-46AE-B838-24B5454BC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180171"/>
            <a:ext cx="7162800" cy="167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09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331">
            <a:extLst>
              <a:ext uri="{FF2B5EF4-FFF2-40B4-BE49-F238E27FC236}">
                <a16:creationId xmlns:a16="http://schemas.microsoft.com/office/drawing/2014/main" id="{2D82F921-3477-46E2-86CF-8B2F5FE6DFCC}"/>
              </a:ext>
            </a:extLst>
          </p:cNvPr>
          <p:cNvSpPr txBox="1"/>
          <p:nvPr/>
        </p:nvSpPr>
        <p:spPr>
          <a:xfrm>
            <a:off x="237300" y="1138709"/>
            <a:ext cx="11599100" cy="45057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8600" tIns="121900" rIns="121900" bIns="121900" anchor="t" anchorCtr="0">
            <a:noAutofit/>
          </a:bodyPr>
          <a:lstStyle/>
          <a:p>
            <a:pPr marL="228594" indent="-253994">
              <a:lnSpc>
                <a:spcPct val="115000"/>
              </a:lnSpc>
              <a:buSzPts val="1200"/>
              <a:buChar char="●"/>
            </a:pP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Explore 4 factors (</a:t>
            </a:r>
            <a:r>
              <a:rPr lang="en-GB" sz="1600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Director,  Main Genre, Movie Runtime, Production Company </a:t>
            </a:r>
            <a:r>
              <a:rPr lang="en-GB" sz="1600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VS</a:t>
            </a: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No. of successful movies</a:t>
            </a:r>
            <a:endParaRPr sz="1600" dirty="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Shape 323">
            <a:extLst>
              <a:ext uri="{FF2B5EF4-FFF2-40B4-BE49-F238E27FC236}">
                <a16:creationId xmlns:a16="http://schemas.microsoft.com/office/drawing/2014/main" id="{3BE36F53-AAAA-40C8-B530-E7EA92E52E7B}"/>
              </a:ext>
            </a:extLst>
          </p:cNvPr>
          <p:cNvSpPr txBox="1"/>
          <p:nvPr/>
        </p:nvSpPr>
        <p:spPr>
          <a:xfrm>
            <a:off x="237299" y="2240663"/>
            <a:ext cx="10192575" cy="440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total_status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DirectorName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mubi.mov_status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MovieRevenue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MovieBudget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[Successful Movies Count]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mubi.MovieCost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),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successful_status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SELECT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DirectorName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2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([Successful Movies Count])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[No. Of Successful Movies]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FROM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total_status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[Successful Movies Count] = </a:t>
            </a:r>
            <a:r>
              <a:rPr lang="en-GB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'Successful'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DirectorName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),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count_dir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SELECT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DirectorName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2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DirectorName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[Total Movies Made]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FROM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mubi.MovieCost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DirectorName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)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count_dir.DirectorName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count_dir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.[Total Movies Made],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successful_status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.[No. Of Successful Movies]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count_dir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chemeClr val="bg2">
                    <a:lumMod val="2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successful_status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count_dir.DirectorName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successful_status.DirectorName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count_dir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.[Total Movies Made]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successful_status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.[No. Of Successful Movies]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endParaRPr sz="12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" name="Shape 330">
            <a:extLst>
              <a:ext uri="{FF2B5EF4-FFF2-40B4-BE49-F238E27FC236}">
                <a16:creationId xmlns:a16="http://schemas.microsoft.com/office/drawing/2014/main" id="{254F3547-1718-4DC4-838C-43263EEB9DF4}"/>
              </a:ext>
            </a:extLst>
          </p:cNvPr>
          <p:cNvSpPr txBox="1"/>
          <p:nvPr/>
        </p:nvSpPr>
        <p:spPr>
          <a:xfrm>
            <a:off x="568000" y="542567"/>
            <a:ext cx="11360800" cy="11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3200" b="1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3. What makes a successful movie?</a:t>
            </a:r>
          </a:p>
        </p:txBody>
      </p:sp>
      <p:sp>
        <p:nvSpPr>
          <p:cNvPr id="5" name="Shape 323">
            <a:extLst>
              <a:ext uri="{FF2B5EF4-FFF2-40B4-BE49-F238E27FC236}">
                <a16:creationId xmlns:a16="http://schemas.microsoft.com/office/drawing/2014/main" id="{F8CDBF3E-044A-47F4-B388-5B3358BDB4ED}"/>
              </a:ext>
            </a:extLst>
          </p:cNvPr>
          <p:cNvSpPr txBox="1"/>
          <p:nvPr/>
        </p:nvSpPr>
        <p:spPr>
          <a:xfrm>
            <a:off x="568000" y="1724726"/>
            <a:ext cx="6001575" cy="450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4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a) DIRECTOR vs NO OF SUCCESSFUL MOVIES</a:t>
            </a:r>
          </a:p>
          <a:p>
            <a:pPr>
              <a:buClr>
                <a:schemeClr val="dk1"/>
              </a:buClr>
              <a:buSzPts val="1100"/>
            </a:pPr>
            <a:endParaRPr lang="en-GB" sz="1400" b="1" dirty="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24515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331">
            <a:extLst>
              <a:ext uri="{FF2B5EF4-FFF2-40B4-BE49-F238E27FC236}">
                <a16:creationId xmlns:a16="http://schemas.microsoft.com/office/drawing/2014/main" id="{2D82F921-3477-46E2-86CF-8B2F5FE6DFCC}"/>
              </a:ext>
            </a:extLst>
          </p:cNvPr>
          <p:cNvSpPr txBox="1"/>
          <p:nvPr/>
        </p:nvSpPr>
        <p:spPr>
          <a:xfrm>
            <a:off x="237300" y="1208789"/>
            <a:ext cx="11599100" cy="45057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8600" tIns="121900" rIns="121900" bIns="121900" anchor="t" anchorCtr="0">
            <a:noAutofit/>
          </a:bodyPr>
          <a:lstStyle/>
          <a:p>
            <a:pPr marL="228594" indent="-253994">
              <a:lnSpc>
                <a:spcPct val="115000"/>
              </a:lnSpc>
              <a:buSzPts val="1200"/>
              <a:buChar char="●"/>
            </a:pP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Explore 4 factors (</a:t>
            </a:r>
            <a:r>
              <a:rPr lang="en-GB" sz="1600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Main Genre, Movie Runtime, Director, Production Company </a:t>
            </a:r>
            <a:r>
              <a:rPr lang="en-GB" sz="1600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VS</a:t>
            </a: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No. of successful movies</a:t>
            </a:r>
            <a:endParaRPr sz="1600" dirty="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Shape 330">
            <a:extLst>
              <a:ext uri="{FF2B5EF4-FFF2-40B4-BE49-F238E27FC236}">
                <a16:creationId xmlns:a16="http://schemas.microsoft.com/office/drawing/2014/main" id="{254F3547-1718-4DC4-838C-43263EEB9DF4}"/>
              </a:ext>
            </a:extLst>
          </p:cNvPr>
          <p:cNvSpPr txBox="1"/>
          <p:nvPr/>
        </p:nvSpPr>
        <p:spPr>
          <a:xfrm>
            <a:off x="568000" y="542567"/>
            <a:ext cx="11360800" cy="11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3200" b="1" dirty="0">
                <a:latin typeface="Roboto"/>
                <a:ea typeface="Roboto"/>
                <a:cs typeface="Roboto"/>
                <a:sym typeface="Roboto"/>
              </a:rPr>
              <a:t>3. What makes a successful movie?</a:t>
            </a:r>
          </a:p>
        </p:txBody>
      </p:sp>
      <p:sp>
        <p:nvSpPr>
          <p:cNvPr id="6" name="Shape 323">
            <a:extLst>
              <a:ext uri="{FF2B5EF4-FFF2-40B4-BE49-F238E27FC236}">
                <a16:creationId xmlns:a16="http://schemas.microsoft.com/office/drawing/2014/main" id="{6F8D77A2-2F3E-41CB-AC8B-69AABB636395}"/>
              </a:ext>
            </a:extLst>
          </p:cNvPr>
          <p:cNvSpPr txBox="1"/>
          <p:nvPr/>
        </p:nvSpPr>
        <p:spPr>
          <a:xfrm>
            <a:off x="568000" y="1724726"/>
            <a:ext cx="6001575" cy="450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4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a) DIRECTOR vs NO OF SUCCESSFUL MOVIES</a:t>
            </a:r>
          </a:p>
          <a:p>
            <a:pPr>
              <a:buClr>
                <a:schemeClr val="dk1"/>
              </a:buClr>
              <a:buSzPts val="1100"/>
            </a:pPr>
            <a:endParaRPr lang="en-GB" sz="1400" b="1" dirty="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5E1764-CA2C-4D33-9218-D75A3B401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00" y="2240663"/>
            <a:ext cx="10430200" cy="407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10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23">
            <a:extLst>
              <a:ext uri="{FF2B5EF4-FFF2-40B4-BE49-F238E27FC236}">
                <a16:creationId xmlns:a16="http://schemas.microsoft.com/office/drawing/2014/main" id="{C51B47D8-DEBA-49DE-9D51-EF7ACDF9A84F}"/>
              </a:ext>
            </a:extLst>
          </p:cNvPr>
          <p:cNvSpPr txBox="1"/>
          <p:nvPr/>
        </p:nvSpPr>
        <p:spPr>
          <a:xfrm>
            <a:off x="237299" y="1772697"/>
            <a:ext cx="6001575" cy="450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4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r>
              <a:rPr lang="en-GB" sz="1400" b="1" dirty="0" err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MainGenre</a:t>
            </a:r>
            <a:r>
              <a:rPr lang="en-GB" sz="14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vs NO OF SUCCESSFUL MOVIE</a:t>
            </a:r>
          </a:p>
        </p:txBody>
      </p:sp>
      <p:sp>
        <p:nvSpPr>
          <p:cNvPr id="20" name="Shape 331">
            <a:extLst>
              <a:ext uri="{FF2B5EF4-FFF2-40B4-BE49-F238E27FC236}">
                <a16:creationId xmlns:a16="http://schemas.microsoft.com/office/drawing/2014/main" id="{2D82F921-3477-46E2-86CF-8B2F5FE6DFCC}"/>
              </a:ext>
            </a:extLst>
          </p:cNvPr>
          <p:cNvSpPr txBox="1"/>
          <p:nvPr/>
        </p:nvSpPr>
        <p:spPr>
          <a:xfrm>
            <a:off x="237300" y="1208789"/>
            <a:ext cx="11599100" cy="45057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8600" tIns="121900" rIns="121900" bIns="121900" anchor="t" anchorCtr="0">
            <a:noAutofit/>
          </a:bodyPr>
          <a:lstStyle/>
          <a:p>
            <a:pPr marL="228594" indent="-253994">
              <a:lnSpc>
                <a:spcPct val="115000"/>
              </a:lnSpc>
              <a:buSzPts val="1200"/>
              <a:buChar char="●"/>
            </a:pP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Explore 4 factors (</a:t>
            </a:r>
            <a:r>
              <a:rPr lang="en-GB" sz="1600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Main Genre, Movie Runtime, Director, Production Company </a:t>
            </a:r>
            <a:r>
              <a:rPr lang="en-GB" sz="1600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VS</a:t>
            </a: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No. of successful movies</a:t>
            </a: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)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Shape 323">
            <a:extLst>
              <a:ext uri="{FF2B5EF4-FFF2-40B4-BE49-F238E27FC236}">
                <a16:creationId xmlns:a16="http://schemas.microsoft.com/office/drawing/2014/main" id="{3BE36F53-AAAA-40C8-B530-E7EA92E52E7B}"/>
              </a:ext>
            </a:extLst>
          </p:cNvPr>
          <p:cNvSpPr txBox="1"/>
          <p:nvPr/>
        </p:nvSpPr>
        <p:spPr>
          <a:xfrm>
            <a:off x="237299" y="2336605"/>
            <a:ext cx="10049700" cy="4940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total_statusMG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MainGenre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mubi.mov_status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MovieRevenue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MovieBudget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[Successful Movies Count]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mubi.MovieCost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),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successful_statusMG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SELECT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MainGenre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2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([Successful Movies Count])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[No. Of Successful Movies]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FROM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total_statusMG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[Successful Movies Count] = </a:t>
            </a:r>
            <a:r>
              <a:rPr lang="en-GB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'Successful'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MainGenre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),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count_MG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SELECT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MainGenre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2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DirectorName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[Total Movies Made]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FROM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mubi.MovieCost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MainGenre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)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count_MG.MainGenre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count_MG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.[Total Movies Made],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successful_statusMG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.[No. Of Successful Movies]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count_MG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chemeClr val="bg2">
                    <a:lumMod val="2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successful_statusMG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count_MG.MainGenre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successful_statusMG.MainGenre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count_MG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.[Total Movies Made]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successful_statusMG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.[No. Of Successful Movies]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" name="Shape 330">
            <a:extLst>
              <a:ext uri="{FF2B5EF4-FFF2-40B4-BE49-F238E27FC236}">
                <a16:creationId xmlns:a16="http://schemas.microsoft.com/office/drawing/2014/main" id="{254F3547-1718-4DC4-838C-43263EEB9DF4}"/>
              </a:ext>
            </a:extLst>
          </p:cNvPr>
          <p:cNvSpPr txBox="1"/>
          <p:nvPr/>
        </p:nvSpPr>
        <p:spPr>
          <a:xfrm>
            <a:off x="568000" y="542567"/>
            <a:ext cx="11360800" cy="11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3200" b="1" dirty="0">
                <a:latin typeface="Roboto"/>
                <a:ea typeface="Roboto"/>
                <a:cs typeface="Roboto"/>
                <a:sym typeface="Roboto"/>
              </a:rPr>
              <a:t>3. What makes a successful movie?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F2BB43-97D9-450D-8C40-CF5EBDD23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496" y="2090036"/>
            <a:ext cx="3130646" cy="35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41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23">
            <a:extLst>
              <a:ext uri="{FF2B5EF4-FFF2-40B4-BE49-F238E27FC236}">
                <a16:creationId xmlns:a16="http://schemas.microsoft.com/office/drawing/2014/main" id="{7202C440-4140-438E-B613-77EA3C3EE28C}"/>
              </a:ext>
            </a:extLst>
          </p:cNvPr>
          <p:cNvSpPr txBox="1"/>
          <p:nvPr/>
        </p:nvSpPr>
        <p:spPr>
          <a:xfrm>
            <a:off x="237299" y="1772697"/>
            <a:ext cx="6001575" cy="450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4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--Production Company vs NO OF SUCCESSFUL MOVIE</a:t>
            </a:r>
          </a:p>
        </p:txBody>
      </p:sp>
      <p:sp>
        <p:nvSpPr>
          <p:cNvPr id="20" name="Shape 331">
            <a:extLst>
              <a:ext uri="{FF2B5EF4-FFF2-40B4-BE49-F238E27FC236}">
                <a16:creationId xmlns:a16="http://schemas.microsoft.com/office/drawing/2014/main" id="{2D82F921-3477-46E2-86CF-8B2F5FE6DFCC}"/>
              </a:ext>
            </a:extLst>
          </p:cNvPr>
          <p:cNvSpPr txBox="1"/>
          <p:nvPr/>
        </p:nvSpPr>
        <p:spPr>
          <a:xfrm>
            <a:off x="237300" y="1208789"/>
            <a:ext cx="10478325" cy="45057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8600" tIns="121900" rIns="121900" bIns="121900" anchor="t" anchorCtr="0">
            <a:noAutofit/>
          </a:bodyPr>
          <a:lstStyle/>
          <a:p>
            <a:pPr marL="228594" indent="-253994">
              <a:lnSpc>
                <a:spcPct val="115000"/>
              </a:lnSpc>
              <a:buSzPts val="1200"/>
              <a:buChar char="●"/>
            </a:pP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Explore 4 factors (</a:t>
            </a:r>
            <a:r>
              <a:rPr lang="en-GB" sz="1600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Main Genre, Movie Runtime, Director, Production Company </a:t>
            </a:r>
            <a:r>
              <a:rPr lang="en-GB" sz="1600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VS</a:t>
            </a: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No. of successful movies)</a:t>
            </a:r>
            <a:endParaRPr sz="1600" dirty="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Shape 323">
            <a:extLst>
              <a:ext uri="{FF2B5EF4-FFF2-40B4-BE49-F238E27FC236}">
                <a16:creationId xmlns:a16="http://schemas.microsoft.com/office/drawing/2014/main" id="{3BE36F53-AAAA-40C8-B530-E7EA92E52E7B}"/>
              </a:ext>
            </a:extLst>
          </p:cNvPr>
          <p:cNvSpPr txBox="1"/>
          <p:nvPr/>
        </p:nvSpPr>
        <p:spPr>
          <a:xfrm>
            <a:off x="237298" y="2084039"/>
            <a:ext cx="10278301" cy="5101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total_statusPDC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ProductionCompany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mubi.mov_status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MovieRevenue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MovieBudget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[Successful Movies Count]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mubi.MovieCost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),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successful_statusPDC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SELECT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ProductionCompany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2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([Successful Movies Count])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[No. Of Successful Movies]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FROM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total_statusPDC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[Successful Movies Count] = </a:t>
            </a:r>
            <a:r>
              <a:rPr lang="en-GB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'Successful'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ProductionCompany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),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count_PDC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SELECT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ProductionCompany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2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ProductionCompany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[Total Movies Made]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FROM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mubi.MovieCost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ProductionCompany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)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count_PDC.ProductionCompany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count_PDC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.[Total Movies Made],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successful_statusPDC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.[No. Of Successful Movies]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count_PDC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chemeClr val="bg2">
                    <a:lumMod val="2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successful_statusPDC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count_PDC.ProductionCompany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successful_statusPDC.ProductionCompany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count_PDC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.[Total Movies Made]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successful_statusPDC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.[No. Of Successful Movies]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</a:p>
        </p:txBody>
      </p:sp>
      <p:sp>
        <p:nvSpPr>
          <p:cNvPr id="22" name="Shape 330">
            <a:extLst>
              <a:ext uri="{FF2B5EF4-FFF2-40B4-BE49-F238E27FC236}">
                <a16:creationId xmlns:a16="http://schemas.microsoft.com/office/drawing/2014/main" id="{254F3547-1718-4DC4-838C-43263EEB9DF4}"/>
              </a:ext>
            </a:extLst>
          </p:cNvPr>
          <p:cNvSpPr txBox="1"/>
          <p:nvPr/>
        </p:nvSpPr>
        <p:spPr>
          <a:xfrm>
            <a:off x="568000" y="542567"/>
            <a:ext cx="11360800" cy="11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3200" b="1" dirty="0">
                <a:latin typeface="Roboto"/>
                <a:ea typeface="Roboto"/>
                <a:cs typeface="Roboto"/>
                <a:sym typeface="Roboto"/>
              </a:rPr>
              <a:t>3. What makes a successful movie?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FF9A7-890C-4061-BF1C-0FDF8D3A7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666" y="1970709"/>
            <a:ext cx="3693583" cy="341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95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23">
            <a:extLst>
              <a:ext uri="{FF2B5EF4-FFF2-40B4-BE49-F238E27FC236}">
                <a16:creationId xmlns:a16="http://schemas.microsoft.com/office/drawing/2014/main" id="{5FA5471F-5A5D-4044-8334-247798C7EE16}"/>
              </a:ext>
            </a:extLst>
          </p:cNvPr>
          <p:cNvSpPr txBox="1"/>
          <p:nvPr/>
        </p:nvSpPr>
        <p:spPr>
          <a:xfrm>
            <a:off x="237299" y="1772697"/>
            <a:ext cx="6001575" cy="450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4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-GB" sz="1400" b="1" dirty="0" err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MovieRuntime</a:t>
            </a:r>
            <a:r>
              <a:rPr lang="en-GB" sz="14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vs NO OF SUCCESSFUL MOVIE</a:t>
            </a:r>
          </a:p>
        </p:txBody>
      </p:sp>
      <p:sp>
        <p:nvSpPr>
          <p:cNvPr id="20" name="Shape 331">
            <a:extLst>
              <a:ext uri="{FF2B5EF4-FFF2-40B4-BE49-F238E27FC236}">
                <a16:creationId xmlns:a16="http://schemas.microsoft.com/office/drawing/2014/main" id="{2D82F921-3477-46E2-86CF-8B2F5FE6DFCC}"/>
              </a:ext>
            </a:extLst>
          </p:cNvPr>
          <p:cNvSpPr txBox="1"/>
          <p:nvPr/>
        </p:nvSpPr>
        <p:spPr>
          <a:xfrm>
            <a:off x="237300" y="1208789"/>
            <a:ext cx="11599100" cy="45057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8600" tIns="121900" rIns="121900" bIns="121900" anchor="t" anchorCtr="0">
            <a:noAutofit/>
          </a:bodyPr>
          <a:lstStyle/>
          <a:p>
            <a:pPr marL="228594" indent="-253994">
              <a:lnSpc>
                <a:spcPct val="115000"/>
              </a:lnSpc>
              <a:buSzPts val="1200"/>
              <a:buChar char="●"/>
            </a:pP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Explore 4 factors (</a:t>
            </a:r>
            <a:r>
              <a:rPr lang="en-GB" sz="1600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Main Genre, Movie Runtime, Director, Production Company </a:t>
            </a:r>
            <a:r>
              <a:rPr lang="en-GB" sz="1600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VS</a:t>
            </a: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No. of successful movies</a:t>
            </a:r>
            <a:endParaRPr sz="1600" dirty="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Shape 323">
            <a:extLst>
              <a:ext uri="{FF2B5EF4-FFF2-40B4-BE49-F238E27FC236}">
                <a16:creationId xmlns:a16="http://schemas.microsoft.com/office/drawing/2014/main" id="{3BE36F53-AAAA-40C8-B530-E7EA92E52E7B}"/>
              </a:ext>
            </a:extLst>
          </p:cNvPr>
          <p:cNvSpPr txBox="1"/>
          <p:nvPr/>
        </p:nvSpPr>
        <p:spPr>
          <a:xfrm>
            <a:off x="237300" y="2336607"/>
            <a:ext cx="7811325" cy="3549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count_successfulRun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SELECT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MovieRuntime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mubi.mov_status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MovieRevenue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MovieBudget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[Successful Movies Count]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FROM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mubi.MovieCost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)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aa.RuntimeRange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(*)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[No. Of Successful Movies]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SELECT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MovieRuntime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[Successful Movies Count],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CASE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	WHEN 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MovieRuntime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chemeClr val="bg2">
                    <a:lumMod val="2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BETWEEN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chemeClr val="bg2">
                    <a:lumMod val="2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THEN </a:t>
            </a:r>
            <a:r>
              <a:rPr lang="en-GB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'0-60 mins'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	WHEN 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MovieRuntime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chemeClr val="bg2">
                    <a:lumMod val="2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BETWEEN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61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chemeClr val="bg2">
                    <a:lumMod val="2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THEN </a:t>
            </a:r>
            <a:r>
              <a:rPr lang="en-GB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'61-90 mins'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	WHEN 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MovieRuntime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chemeClr val="bg2">
                    <a:lumMod val="2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BETWEEN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91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chemeClr val="bg2">
                    <a:lumMod val="2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120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THEN </a:t>
            </a:r>
            <a:r>
              <a:rPr lang="en-GB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'91-120 mins'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	WHEN 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MovieRuntime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chemeClr val="bg2">
                    <a:lumMod val="2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BETWEEN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121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chemeClr val="bg2">
                    <a:lumMod val="2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THEN </a:t>
            </a:r>
            <a:r>
              <a:rPr lang="en-GB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'121-150 mins'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	ELSE </a:t>
            </a:r>
            <a:r>
              <a:rPr lang="en-GB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'Above 150mins'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END AS 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RuntimeRange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FROM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count_successfulRun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aa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 aa.[Successful Movies Count] = </a:t>
            </a:r>
            <a:r>
              <a:rPr lang="en-GB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'Successful'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GROUP BY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RuntimeRange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lang="en-GB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DESC;</a:t>
            </a:r>
            <a:endParaRPr sz="12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" name="Shape 330">
            <a:extLst>
              <a:ext uri="{FF2B5EF4-FFF2-40B4-BE49-F238E27FC236}">
                <a16:creationId xmlns:a16="http://schemas.microsoft.com/office/drawing/2014/main" id="{254F3547-1718-4DC4-838C-43263EEB9DF4}"/>
              </a:ext>
            </a:extLst>
          </p:cNvPr>
          <p:cNvSpPr txBox="1"/>
          <p:nvPr/>
        </p:nvSpPr>
        <p:spPr>
          <a:xfrm>
            <a:off x="568000" y="542567"/>
            <a:ext cx="11360800" cy="11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3200" b="1" dirty="0">
                <a:latin typeface="Roboto"/>
                <a:ea typeface="Roboto"/>
                <a:cs typeface="Roboto"/>
                <a:sym typeface="Roboto"/>
              </a:rPr>
              <a:t>3. What makes a successful movie?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689B9-E249-4051-8513-93A048902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5" y="2624666"/>
            <a:ext cx="37242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3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6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A7964BB-C10A-49F1-82A7-26DEB2840B74}"/>
              </a:ext>
            </a:extLst>
          </p:cNvPr>
          <p:cNvSpPr/>
          <p:nvPr/>
        </p:nvSpPr>
        <p:spPr>
          <a:xfrm>
            <a:off x="1507067" y="2404534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b="1" cap="none" spc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1540769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5CB84F2-E6DF-409F-A2D9-C8A03DA6D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17" y="247333"/>
            <a:ext cx="5109532" cy="27622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BDEF54-6E0F-4D3D-A61D-30F8B42EA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18" y="3609599"/>
            <a:ext cx="5109531" cy="2921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A2F010-7E68-4255-BA1A-818E16AEA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596" y="321734"/>
            <a:ext cx="4683974" cy="26878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8E1A5A-5F13-4550-AA5C-5FADA91CE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445" y="3615085"/>
            <a:ext cx="4480829" cy="3159692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743044F-DE28-4723-8CFB-8AE250BCB723}"/>
              </a:ext>
            </a:extLst>
          </p:cNvPr>
          <p:cNvSpPr/>
          <p:nvPr/>
        </p:nvSpPr>
        <p:spPr>
          <a:xfrm rot="18776675">
            <a:off x="521820" y="2744762"/>
            <a:ext cx="585311" cy="1360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5738E-1425-4901-B763-E70EB63EEE43}"/>
              </a:ext>
            </a:extLst>
          </p:cNvPr>
          <p:cNvCxnSpPr>
            <a:cxnSpLocks/>
          </p:cNvCxnSpPr>
          <p:nvPr/>
        </p:nvCxnSpPr>
        <p:spPr>
          <a:xfrm>
            <a:off x="972341" y="493671"/>
            <a:ext cx="0" cy="3829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AE2D36F-4870-4F4F-8029-9EB5C2DECEA5}"/>
              </a:ext>
            </a:extLst>
          </p:cNvPr>
          <p:cNvSpPr/>
          <p:nvPr/>
        </p:nvSpPr>
        <p:spPr>
          <a:xfrm rot="19008880">
            <a:off x="6291443" y="2419432"/>
            <a:ext cx="685901" cy="125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0EEAE2-1F64-4F36-9C36-E1167258C47A}"/>
              </a:ext>
            </a:extLst>
          </p:cNvPr>
          <p:cNvCxnSpPr>
            <a:cxnSpLocks/>
          </p:cNvCxnSpPr>
          <p:nvPr/>
        </p:nvCxnSpPr>
        <p:spPr>
          <a:xfrm>
            <a:off x="6798913" y="247333"/>
            <a:ext cx="0" cy="4716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5B497D1F-47B0-40B4-9C43-F258F135CC74}"/>
              </a:ext>
            </a:extLst>
          </p:cNvPr>
          <p:cNvSpPr/>
          <p:nvPr/>
        </p:nvSpPr>
        <p:spPr>
          <a:xfrm rot="19008880">
            <a:off x="652110" y="6232440"/>
            <a:ext cx="377265" cy="1399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6F9DFF-7BF8-422B-AD8B-01309715617E}"/>
              </a:ext>
            </a:extLst>
          </p:cNvPr>
          <p:cNvCxnSpPr>
            <a:cxnSpLocks/>
          </p:cNvCxnSpPr>
          <p:nvPr/>
        </p:nvCxnSpPr>
        <p:spPr>
          <a:xfrm>
            <a:off x="911499" y="3604684"/>
            <a:ext cx="0" cy="4716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B1B804D-049C-49B4-AF8D-31651D39E68C}"/>
              </a:ext>
            </a:extLst>
          </p:cNvPr>
          <p:cNvSpPr/>
          <p:nvPr/>
        </p:nvSpPr>
        <p:spPr>
          <a:xfrm>
            <a:off x="10113917" y="5562600"/>
            <a:ext cx="767591" cy="3471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hape 331">
            <a:extLst>
              <a:ext uri="{FF2B5EF4-FFF2-40B4-BE49-F238E27FC236}">
                <a16:creationId xmlns:a16="http://schemas.microsoft.com/office/drawing/2014/main" id="{8A93A6E1-90C0-491B-81B6-5C57F901DC90}"/>
              </a:ext>
            </a:extLst>
          </p:cNvPr>
          <p:cNvSpPr txBox="1"/>
          <p:nvPr/>
        </p:nvSpPr>
        <p:spPr>
          <a:xfrm>
            <a:off x="3878402" y="2357761"/>
            <a:ext cx="4526635" cy="1924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86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1200"/>
            </a:pPr>
            <a:r>
              <a:rPr lang="en-US" sz="1600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To make TOP successful movie:</a:t>
            </a:r>
          </a:p>
          <a:p>
            <a:pPr marL="228594" indent="-253994">
              <a:lnSpc>
                <a:spcPct val="115000"/>
              </a:lnSpc>
              <a:buSzPts val="1200"/>
              <a:buChar char="●"/>
            </a:pPr>
            <a:endParaRPr lang="en-US" sz="1600" dirty="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594" indent="-253994">
              <a:lnSpc>
                <a:spcPct val="115000"/>
              </a:lnSpc>
              <a:buSzPts val="1200"/>
              <a:buChar char="●"/>
            </a:pPr>
            <a:r>
              <a:rPr lang="en-US" sz="1600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Director: Steven Spielberg</a:t>
            </a:r>
          </a:p>
          <a:p>
            <a:pPr marL="228594" indent="-253994">
              <a:lnSpc>
                <a:spcPct val="115000"/>
              </a:lnSpc>
              <a:buSzPts val="1200"/>
              <a:buChar char="●"/>
            </a:pPr>
            <a:r>
              <a:rPr lang="en-US" sz="1600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Genre: Comedy</a:t>
            </a:r>
          </a:p>
          <a:p>
            <a:pPr marL="228594" indent="-253994">
              <a:lnSpc>
                <a:spcPct val="115000"/>
              </a:lnSpc>
              <a:buSzPts val="1200"/>
              <a:buChar char="●"/>
            </a:pPr>
            <a:r>
              <a:rPr lang="en-US" sz="1600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Runtime: 91-120mins</a:t>
            </a:r>
          </a:p>
          <a:p>
            <a:pPr marL="228594" indent="-253994">
              <a:lnSpc>
                <a:spcPct val="115000"/>
              </a:lnSpc>
              <a:buSzPts val="1200"/>
              <a:buChar char="●"/>
            </a:pPr>
            <a:r>
              <a:rPr lang="en-US" sz="1600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Production Company: Universal Pictures</a:t>
            </a:r>
          </a:p>
          <a:p>
            <a:pPr marL="228594" indent="-253994">
              <a:lnSpc>
                <a:spcPct val="115000"/>
              </a:lnSpc>
              <a:buSzPts val="1200"/>
              <a:buChar char="●"/>
            </a:pPr>
            <a:endParaRPr sz="1600" dirty="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1075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30" grpId="0" animBg="1"/>
      <p:bldP spid="32" grpId="0" animBg="1"/>
      <p:bldP spid="3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5" name="Rectangle 1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2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7964BB-C10A-49F1-82A7-26DEB2840B74}"/>
              </a:ext>
            </a:extLst>
          </p:cNvPr>
          <p:cNvSpPr/>
          <p:nvPr/>
        </p:nvSpPr>
        <p:spPr>
          <a:xfrm>
            <a:off x="4419136" y="1020871"/>
            <a:ext cx="6960759" cy="28496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 b="1" cap="none" spc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EXCEL DASHBOARD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47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114299" y="1578133"/>
            <a:ext cx="3385085" cy="287553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5400" b="1" u="sng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Importing data into excel</a:t>
            </a:r>
            <a:endParaRPr lang="en-US" sz="5400" b="1" u="sng" kern="1200" dirty="0">
              <a:solidFill>
                <a:schemeClr val="accent1"/>
              </a:solidFill>
              <a:latin typeface="+mj-lt"/>
              <a:ea typeface="+mj-ea"/>
              <a:cs typeface="+mj-cs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58420-899A-4699-B02F-6D44444646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38"/>
          <a:stretch/>
        </p:blipFill>
        <p:spPr>
          <a:xfrm>
            <a:off x="3992592" y="880881"/>
            <a:ext cx="5612619" cy="509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18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3E7F9C49-853F-42B5-9FCA-337DDC9EA1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7273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35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A7964BB-C10A-49F1-82A7-26DEB2840B74}"/>
              </a:ext>
            </a:extLst>
          </p:cNvPr>
          <p:cNvSpPr/>
          <p:nvPr/>
        </p:nvSpPr>
        <p:spPr>
          <a:xfrm>
            <a:off x="1507067" y="2404534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07838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31">
            <a:extLst>
              <a:ext uri="{FF2B5EF4-FFF2-40B4-BE49-F238E27FC236}">
                <a16:creationId xmlns:a16="http://schemas.microsoft.com/office/drawing/2014/main" id="{722233B1-570C-4A78-8EC0-577E96817F38}"/>
              </a:ext>
            </a:extLst>
          </p:cNvPr>
          <p:cNvSpPr txBox="1"/>
          <p:nvPr/>
        </p:nvSpPr>
        <p:spPr>
          <a:xfrm>
            <a:off x="731636" y="259716"/>
            <a:ext cx="9193414" cy="642683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86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1200"/>
            </a:pPr>
            <a:r>
              <a:rPr lang="en-US" sz="1600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For MUBI:</a:t>
            </a:r>
          </a:p>
          <a:p>
            <a:pPr>
              <a:lnSpc>
                <a:spcPct val="115000"/>
              </a:lnSpc>
              <a:buSzPts val="1200"/>
            </a:pPr>
            <a:r>
              <a:rPr lang="en-US" sz="1600" dirty="0">
                <a:latin typeface="Roboto"/>
                <a:ea typeface="Roboto"/>
                <a:cs typeface="Roboto"/>
                <a:sym typeface="Wingdings" panose="05000000000000000000" pitchFamily="2" charset="2"/>
              </a:rPr>
              <a:t>Customers could be working adults or film enthusiasts who loves watching a good storyline.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>
              <a:lnSpc>
                <a:spcPct val="115000"/>
              </a:lnSpc>
              <a:buSzPts val="1200"/>
            </a:pPr>
            <a:endParaRPr lang="en-US" sz="1600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buSzPts val="1200"/>
            </a:pPr>
            <a:r>
              <a:rPr lang="en-US" sz="1600" dirty="0"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As there is no customer demographic data available, a recommendation to increase subscribers would be to include more movies in the middle range from the Genre/Director/Production Company having runtime 91-120mins to include different occupations and ages. </a:t>
            </a:r>
          </a:p>
          <a:p>
            <a:pPr>
              <a:lnSpc>
                <a:spcPct val="115000"/>
              </a:lnSpc>
              <a:buSzPts val="1200"/>
            </a:pPr>
            <a:r>
              <a:rPr lang="en-US" sz="1600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>
              <a:lnSpc>
                <a:spcPct val="115000"/>
              </a:lnSpc>
              <a:buSzPts val="1200"/>
            </a:pPr>
            <a:r>
              <a:rPr lang="en-US" sz="1600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For budding film makers, part of the formula of having the NO.1 successful movie production would have following characteristics:</a:t>
            </a:r>
          </a:p>
          <a:p>
            <a:pPr>
              <a:lnSpc>
                <a:spcPct val="115000"/>
              </a:lnSpc>
              <a:buSzPts val="1200"/>
            </a:pPr>
            <a:endParaRPr lang="en-US" sz="1600" dirty="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594" indent="-253994">
              <a:lnSpc>
                <a:spcPct val="115000"/>
              </a:lnSpc>
              <a:buSzPts val="1200"/>
              <a:buChar char="●"/>
            </a:pP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Director: Steven Spielberg</a:t>
            </a:r>
          </a:p>
          <a:p>
            <a:pPr marL="228594" indent="-253994">
              <a:lnSpc>
                <a:spcPct val="115000"/>
              </a:lnSpc>
              <a:buSzPts val="1200"/>
              <a:buChar char="●"/>
            </a:pP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Genre: Comedy</a:t>
            </a:r>
          </a:p>
          <a:p>
            <a:pPr marL="228594" indent="-253994">
              <a:lnSpc>
                <a:spcPct val="115000"/>
              </a:lnSpc>
              <a:buSzPts val="1200"/>
              <a:buChar char="●"/>
            </a:pP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Runtime: 91-120mins</a:t>
            </a:r>
          </a:p>
          <a:p>
            <a:pPr marL="228594" indent="-253994">
              <a:lnSpc>
                <a:spcPct val="115000"/>
              </a:lnSpc>
              <a:buSzPts val="1200"/>
              <a:buChar char="●"/>
            </a:pP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Production Company: Universal Pictures</a:t>
            </a:r>
          </a:p>
          <a:p>
            <a:pPr>
              <a:lnSpc>
                <a:spcPct val="115000"/>
              </a:lnSpc>
              <a:buSzPts val="1200"/>
            </a:pPr>
            <a:endParaRPr lang="en-US" sz="1600" dirty="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buSzPts val="1200"/>
            </a:pP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Of course, there are other factors involved like an excellent script plays a major part too! Also, for a budding film maker, it would be costly to get Steven Spielberg as your director, so we can also look into other attributes!</a:t>
            </a:r>
          </a:p>
          <a:p>
            <a:pPr>
              <a:lnSpc>
                <a:spcPct val="115000"/>
              </a:lnSpc>
              <a:buSzPts val="1200"/>
            </a:pPr>
            <a:endParaRPr lang="en-US" sz="1600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buSzPts val="1200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Recommendation for future analysis: </a:t>
            </a:r>
          </a:p>
          <a:p>
            <a:pPr>
              <a:lnSpc>
                <a:spcPct val="115000"/>
              </a:lnSpc>
              <a:buSzPts val="1200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Include how the casts involved affects the success rate as well</a:t>
            </a:r>
          </a:p>
        </p:txBody>
      </p:sp>
    </p:spTree>
    <p:extLst>
      <p:ext uri="{BB962C8B-B14F-4D97-AF65-F5344CB8AC3E}">
        <p14:creationId xmlns:p14="http://schemas.microsoft.com/office/powerpoint/2010/main" val="14786425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ollywood Clapper Board - Clipart library">
            <a:extLst>
              <a:ext uri="{FF2B5EF4-FFF2-40B4-BE49-F238E27FC236}">
                <a16:creationId xmlns:a16="http://schemas.microsoft.com/office/drawing/2014/main" id="{89743B71-F631-4A51-AA0F-633510BE0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522" y="805726"/>
            <a:ext cx="6758572" cy="524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807F50-9700-4476-8479-9D48793C8D6A}"/>
              </a:ext>
            </a:extLst>
          </p:cNvPr>
          <p:cNvSpPr/>
          <p:nvPr/>
        </p:nvSpPr>
        <p:spPr>
          <a:xfrm>
            <a:off x="0" y="6489487"/>
            <a:ext cx="38934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Credit: http://clipart-library.com/free/movie-slate-png.html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7964BB-C10A-49F1-82A7-26DEB2840B74}"/>
              </a:ext>
            </a:extLst>
          </p:cNvPr>
          <p:cNvSpPr/>
          <p:nvPr/>
        </p:nvSpPr>
        <p:spPr>
          <a:xfrm>
            <a:off x="3492563" y="2139448"/>
            <a:ext cx="56368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</a:rPr>
              <a:t>ANY QUESTIONS?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D7B5B-7B99-4D5B-A59A-FE392E09EB0C}"/>
              </a:ext>
            </a:extLst>
          </p:cNvPr>
          <p:cNvSpPr/>
          <p:nvPr/>
        </p:nvSpPr>
        <p:spPr>
          <a:xfrm>
            <a:off x="3046090" y="5289320"/>
            <a:ext cx="169469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</a:rPr>
              <a:t>16/11/2020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5743DE-7CF5-4234-AEF0-EFCA9AE6C46B}"/>
              </a:ext>
            </a:extLst>
          </p:cNvPr>
          <p:cNvSpPr/>
          <p:nvPr/>
        </p:nvSpPr>
        <p:spPr>
          <a:xfrm>
            <a:off x="5613917" y="5289319"/>
            <a:ext cx="4956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</a:rPr>
              <a:t>01</a:t>
            </a:r>
            <a:endParaRPr lang="en-US" sz="2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598779-3369-4168-872A-3CDC9C77971C}"/>
              </a:ext>
            </a:extLst>
          </p:cNvPr>
          <p:cNvSpPr/>
          <p:nvPr/>
        </p:nvSpPr>
        <p:spPr>
          <a:xfrm>
            <a:off x="7843840" y="5289319"/>
            <a:ext cx="4956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</a:rPr>
              <a:t>01</a:t>
            </a:r>
            <a:endParaRPr lang="en-US" sz="2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2AD6C0-0424-4003-BA34-DECF52A8566B}"/>
              </a:ext>
            </a:extLst>
          </p:cNvPr>
          <p:cNvSpPr/>
          <p:nvPr/>
        </p:nvSpPr>
        <p:spPr>
          <a:xfrm>
            <a:off x="4982848" y="3544153"/>
            <a:ext cx="225343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</a:rPr>
              <a:t>Nor Aza Hussain</a:t>
            </a:r>
          </a:p>
        </p:txBody>
      </p:sp>
    </p:spTree>
    <p:extLst>
      <p:ext uri="{BB962C8B-B14F-4D97-AF65-F5344CB8AC3E}">
        <p14:creationId xmlns:p14="http://schemas.microsoft.com/office/powerpoint/2010/main" val="239937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04">
            <a:extLst>
              <a:ext uri="{FF2B5EF4-FFF2-40B4-BE49-F238E27FC236}">
                <a16:creationId xmlns:a16="http://schemas.microsoft.com/office/drawing/2014/main" id="{B900685A-E23C-449A-9F60-3F7491CD6A52}"/>
              </a:ext>
            </a:extLst>
          </p:cNvPr>
          <p:cNvSpPr txBox="1">
            <a:spLocks/>
          </p:cNvSpPr>
          <p:nvPr/>
        </p:nvSpPr>
        <p:spPr>
          <a:xfrm>
            <a:off x="675065" y="609600"/>
            <a:ext cx="293051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3600" b="1" cap="all" dirty="0">
                <a:ln w="3175" cmpd="sng">
                  <a:noFill/>
                </a:ln>
                <a:solidFill>
                  <a:schemeClr val="accent2">
                    <a:lumMod val="50000"/>
                  </a:schemeClr>
                </a:solidFill>
              </a:rPr>
              <a:t>Obtaining Datasets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D66572-1994-4B80-A607-D7BBBC5F375F}"/>
              </a:ext>
            </a:extLst>
          </p:cNvPr>
          <p:cNvSpPr/>
          <p:nvPr/>
        </p:nvSpPr>
        <p:spPr>
          <a:xfrm>
            <a:off x="671360" y="2160589"/>
            <a:ext cx="43267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Kaggle websites: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MUBI DATABASE FOR MOVIE LOVERS: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https://www.kaggle.com/clementmsika/mubi-sqlite-database-for-movie-lovers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Movies DB 5000 Movies: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https://www.kaggle.com/tmdb/tmdb-movie-metadata?select=tmdb_5000_movies.csv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D91C99-7FD9-4D45-A51B-BB7FE160F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4" r="-2" b="-2"/>
          <a:stretch/>
        </p:blipFill>
        <p:spPr>
          <a:xfrm>
            <a:off x="4998298" y="609600"/>
            <a:ext cx="4619139" cy="2601747"/>
          </a:xfrm>
          <a:prstGeom prst="rect">
            <a:avLst/>
          </a:prstGeom>
        </p:spPr>
      </p:pic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2DC6910-7771-4049-8BC4-C8FC45DAFE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5" r="1" b="1"/>
          <a:stretch/>
        </p:blipFill>
        <p:spPr>
          <a:xfrm>
            <a:off x="4998080" y="3439020"/>
            <a:ext cx="4619577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0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A7964BB-C10A-49F1-82A7-26DEB2840B74}"/>
              </a:ext>
            </a:extLst>
          </p:cNvPr>
          <p:cNvSpPr/>
          <p:nvPr/>
        </p:nvSpPr>
        <p:spPr>
          <a:xfrm>
            <a:off x="1507067" y="2404534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ESTABLISHING ER DIAGRAM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28753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ECEEFF5-0DA3-4F37-BD37-21D5578E8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37" y="281862"/>
            <a:ext cx="9306008" cy="629427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DCC102-08E2-4FEF-AB89-E3AC09EBC679}"/>
              </a:ext>
            </a:extLst>
          </p:cNvPr>
          <p:cNvCxnSpPr/>
          <p:nvPr/>
        </p:nvCxnSpPr>
        <p:spPr>
          <a:xfrm>
            <a:off x="7270482" y="2048075"/>
            <a:ext cx="32385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BB9BE6-A0C7-46CB-A61A-B1E60E93B60C}"/>
              </a:ext>
            </a:extLst>
          </p:cNvPr>
          <p:cNvCxnSpPr>
            <a:cxnSpLocks/>
          </p:cNvCxnSpPr>
          <p:nvPr/>
        </p:nvCxnSpPr>
        <p:spPr>
          <a:xfrm>
            <a:off x="6841553" y="5002728"/>
            <a:ext cx="485775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2CC7DF-F871-48F2-8FC7-371715B91122}"/>
              </a:ext>
            </a:extLst>
          </p:cNvPr>
          <p:cNvCxnSpPr>
            <a:cxnSpLocks/>
          </p:cNvCxnSpPr>
          <p:nvPr/>
        </p:nvCxnSpPr>
        <p:spPr>
          <a:xfrm>
            <a:off x="904175" y="1743175"/>
            <a:ext cx="485775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16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88400707-2AB6-45ED-8F0A-018EEF24DB6F}"/>
              </a:ext>
            </a:extLst>
          </p:cNvPr>
          <p:cNvSpPr/>
          <p:nvPr/>
        </p:nvSpPr>
        <p:spPr>
          <a:xfrm>
            <a:off x="4723936" y="1325671"/>
            <a:ext cx="6960759" cy="28496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 b="1" cap="none" spc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Data </a:t>
            </a:r>
            <a:r>
              <a:rPr lang="en-US" sz="6000" b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Cleaning</a:t>
            </a:r>
            <a:r>
              <a:rPr lang="en-US" sz="6000" b="1" cap="none" spc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Using SQL</a:t>
            </a:r>
          </a:p>
        </p:txBody>
      </p:sp>
    </p:spTree>
    <p:extLst>
      <p:ext uri="{BB962C8B-B14F-4D97-AF65-F5344CB8AC3E}">
        <p14:creationId xmlns:p14="http://schemas.microsoft.com/office/powerpoint/2010/main" val="2729523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1CE154-56BE-4EC4-9D07-BBC18B57A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351" y="2405060"/>
            <a:ext cx="7029249" cy="29036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DC4087-DBC8-41AC-A7E1-3C44DEA1E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5875"/>
            <a:ext cx="2495550" cy="361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09D4C4-E4B8-497A-A5B6-9AB5A84AE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747513"/>
            <a:ext cx="2576289" cy="472413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4EB84F-0E65-451D-9A87-4391B125D4DF}"/>
              </a:ext>
            </a:extLst>
          </p:cNvPr>
          <p:cNvCxnSpPr>
            <a:cxnSpLocks/>
          </p:cNvCxnSpPr>
          <p:nvPr/>
        </p:nvCxnSpPr>
        <p:spPr>
          <a:xfrm flipH="1">
            <a:off x="1088529" y="2289342"/>
            <a:ext cx="1962896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DCA47F-B2D6-4627-BEF0-C5098EC8E6E1}"/>
              </a:ext>
            </a:extLst>
          </p:cNvPr>
          <p:cNvCxnSpPr>
            <a:cxnSpLocks/>
          </p:cNvCxnSpPr>
          <p:nvPr/>
        </p:nvCxnSpPr>
        <p:spPr>
          <a:xfrm flipH="1">
            <a:off x="1247775" y="6231836"/>
            <a:ext cx="1962896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F086EAE-D376-4F1B-BB6D-E14752798211}"/>
              </a:ext>
            </a:extLst>
          </p:cNvPr>
          <p:cNvSpPr/>
          <p:nvPr/>
        </p:nvSpPr>
        <p:spPr>
          <a:xfrm>
            <a:off x="3359221" y="3755638"/>
            <a:ext cx="1438382" cy="707886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32D771-5660-4A7E-9881-9BDBD8725877}"/>
              </a:ext>
            </a:extLst>
          </p:cNvPr>
          <p:cNvSpPr txBox="1"/>
          <p:nvPr/>
        </p:nvSpPr>
        <p:spPr>
          <a:xfrm>
            <a:off x="3045331" y="2098981"/>
            <a:ext cx="153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New Database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2090F6-0F95-4BA9-B6F3-8F01A063DC40}"/>
              </a:ext>
            </a:extLst>
          </p:cNvPr>
          <p:cNvSpPr txBox="1"/>
          <p:nvPr/>
        </p:nvSpPr>
        <p:spPr>
          <a:xfrm>
            <a:off x="3185790" y="6047170"/>
            <a:ext cx="140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New Schema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3560BC-303A-4809-94F1-DA93C84AAF97}"/>
              </a:ext>
            </a:extLst>
          </p:cNvPr>
          <p:cNvSpPr txBox="1"/>
          <p:nvPr/>
        </p:nvSpPr>
        <p:spPr>
          <a:xfrm>
            <a:off x="3359221" y="3005708"/>
            <a:ext cx="176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Import CSV files into MSSQL</a:t>
            </a:r>
          </a:p>
        </p:txBody>
      </p:sp>
      <p:sp>
        <p:nvSpPr>
          <p:cNvPr id="13" name="Shape 304">
            <a:extLst>
              <a:ext uri="{FF2B5EF4-FFF2-40B4-BE49-F238E27FC236}">
                <a16:creationId xmlns:a16="http://schemas.microsoft.com/office/drawing/2014/main" id="{46A77182-79AB-4325-816C-4D3ADF66FF34}"/>
              </a:ext>
            </a:extLst>
          </p:cNvPr>
          <p:cNvSpPr txBox="1">
            <a:spLocks/>
          </p:cNvSpPr>
          <p:nvPr/>
        </p:nvSpPr>
        <p:spPr>
          <a:xfrm>
            <a:off x="415600" y="1869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Creating New DB &amp; Schema: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mubi</a:t>
            </a:r>
            <a:endParaRPr lang="en-GB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37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31">
            <a:extLst>
              <a:ext uri="{FF2B5EF4-FFF2-40B4-BE49-F238E27FC236}">
                <a16:creationId xmlns:a16="http://schemas.microsoft.com/office/drawing/2014/main" id="{1AE75D48-9D11-4690-A154-E559215788E5}"/>
              </a:ext>
            </a:extLst>
          </p:cNvPr>
          <p:cNvSpPr txBox="1"/>
          <p:nvPr/>
        </p:nvSpPr>
        <p:spPr>
          <a:xfrm>
            <a:off x="476177" y="1104899"/>
            <a:ext cx="10877622" cy="234315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8600" tIns="121900" rIns="121900" bIns="121900" anchor="t" anchorCtr="0">
            <a:noAutofit/>
          </a:bodyPr>
          <a:lstStyle/>
          <a:p>
            <a:pPr marL="228594" indent="-253994">
              <a:lnSpc>
                <a:spcPct val="115000"/>
              </a:lnSpc>
              <a:buSzPts val="1200"/>
              <a:buChar char="●"/>
            </a:pPr>
            <a:r>
              <a:rPr lang="en-GB" sz="1600" b="1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CREATE</a:t>
            </a: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 new </a:t>
            </a:r>
            <a:r>
              <a:rPr lang="en-GB" sz="1600" b="1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 and new </a:t>
            </a:r>
            <a:r>
              <a:rPr lang="en-GB" sz="1600" b="1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SCHEMA</a:t>
            </a: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 name</a:t>
            </a:r>
          </a:p>
          <a:p>
            <a:pPr marL="228594" indent="-253994">
              <a:lnSpc>
                <a:spcPct val="115000"/>
              </a:lnSpc>
              <a:buSzPts val="1200"/>
              <a:buChar char="●"/>
            </a:pP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Upload datasets to SQL</a:t>
            </a:r>
          </a:p>
          <a:p>
            <a:pPr marL="228594" indent="-253994">
              <a:lnSpc>
                <a:spcPct val="115000"/>
              </a:lnSpc>
              <a:buSzPts val="1200"/>
              <a:buChar char="●"/>
            </a:pPr>
            <a:r>
              <a:rPr lang="en-GB" sz="1600" b="1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ALTER</a:t>
            </a: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 tables to </a:t>
            </a:r>
            <a:r>
              <a:rPr lang="en-GB" sz="1600" b="1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DROP</a:t>
            </a: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 redundant </a:t>
            </a:r>
            <a:r>
              <a:rPr lang="en-GB" sz="1600" b="1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COLUMNS</a:t>
            </a: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 in tables</a:t>
            </a:r>
          </a:p>
          <a:p>
            <a:pPr marL="228594" indent="-253994">
              <a:lnSpc>
                <a:spcPct val="115000"/>
              </a:lnSpc>
              <a:buSzPts val="1200"/>
              <a:buChar char="●"/>
            </a:pPr>
            <a:r>
              <a:rPr lang="en-GB" sz="1600" b="1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EXEC </a:t>
            </a: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in-built</a:t>
            </a:r>
            <a:r>
              <a:rPr lang="en-GB" sz="1600" b="1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 b="1" dirty="0" err="1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sp_rename</a:t>
            </a:r>
            <a:r>
              <a:rPr lang="en-GB" sz="16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to rename the columns in tables proper</a:t>
            </a:r>
          </a:p>
          <a:p>
            <a:pPr marL="228594" indent="-253994">
              <a:lnSpc>
                <a:spcPct val="115000"/>
              </a:lnSpc>
              <a:buSzPts val="1200"/>
              <a:buChar char="●"/>
            </a:pPr>
            <a:r>
              <a:rPr lang="en-GB" sz="1600" b="1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INNER JOIN </a:t>
            </a: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2 tables to </a:t>
            </a:r>
            <a:r>
              <a:rPr lang="en-GB" sz="1600" b="1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CREATE</a:t>
            </a: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 new table </a:t>
            </a:r>
            <a:r>
              <a:rPr lang="en-GB" sz="1600" dirty="0" err="1">
                <a:latin typeface="Roboto"/>
                <a:ea typeface="Roboto"/>
                <a:cs typeface="Roboto"/>
                <a:sym typeface="Roboto"/>
              </a:rPr>
              <a:t>MovieMoney</a:t>
            </a: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228594" indent="-253994">
              <a:lnSpc>
                <a:spcPct val="115000"/>
              </a:lnSpc>
              <a:buSzPts val="1200"/>
              <a:buChar char="●"/>
            </a:pP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Using </a:t>
            </a:r>
            <a:r>
              <a:rPr lang="en-GB" sz="1600" b="1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WHERE</a:t>
            </a:r>
            <a:r>
              <a:rPr lang="en-GB" sz="16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clause </a:t>
            </a:r>
            <a:r>
              <a:rPr lang="en-GB" sz="1600" b="1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 for various conditions to </a:t>
            </a:r>
            <a:r>
              <a:rPr lang="en-GB" sz="1600" b="1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DELETE </a:t>
            </a: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NULL</a:t>
            </a: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 values in certain columns</a:t>
            </a:r>
          </a:p>
          <a:p>
            <a:pPr marL="228594" indent="-253994">
              <a:lnSpc>
                <a:spcPct val="115000"/>
              </a:lnSpc>
              <a:buSzPts val="1200"/>
              <a:buChar char="●"/>
            </a:pP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Assumption the first name in the record per column is the Main data/contributor to the movie </a:t>
            </a:r>
          </a:p>
          <a:p>
            <a:pPr marL="228594" indent="-253994">
              <a:lnSpc>
                <a:spcPct val="115000"/>
              </a:lnSpc>
              <a:buSzPts val="1200"/>
              <a:buChar char="●"/>
            </a:pPr>
            <a:endParaRPr lang="en-GB"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Shape 323">
            <a:extLst>
              <a:ext uri="{FF2B5EF4-FFF2-40B4-BE49-F238E27FC236}">
                <a16:creationId xmlns:a16="http://schemas.microsoft.com/office/drawing/2014/main" id="{17DB75E7-9DCF-49CB-BC44-41B19E6D9142}"/>
              </a:ext>
            </a:extLst>
          </p:cNvPr>
          <p:cNvSpPr txBox="1"/>
          <p:nvPr/>
        </p:nvSpPr>
        <p:spPr>
          <a:xfrm>
            <a:off x="657878" y="3667125"/>
            <a:ext cx="3161353" cy="201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05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</a:t>
            </a:r>
            <a:r>
              <a:rPr lang="en-GB" sz="1050" dirty="0" err="1">
                <a:latin typeface="Courier New"/>
                <a:ea typeface="Courier New"/>
                <a:cs typeface="Courier New"/>
                <a:sym typeface="Courier New"/>
              </a:rPr>
              <a:t>mubi.lists_data</a:t>
            </a: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05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DROP COLUMN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050" dirty="0" err="1">
                <a:latin typeface="Courier New"/>
                <a:ea typeface="Courier New"/>
                <a:cs typeface="Courier New"/>
                <a:sym typeface="Courier New"/>
              </a:rPr>
              <a:t>list_update_timestamp_utc</a:t>
            </a: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050" dirty="0" err="1">
                <a:latin typeface="Courier New"/>
                <a:ea typeface="Courier New"/>
                <a:cs typeface="Courier New"/>
                <a:sym typeface="Courier New"/>
              </a:rPr>
              <a:t>list_creation_timestamp_utc</a:t>
            </a: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050" dirty="0" err="1">
                <a:latin typeface="Courier New"/>
                <a:ea typeface="Courier New"/>
                <a:cs typeface="Courier New"/>
                <a:sym typeface="Courier New"/>
              </a:rPr>
              <a:t>list_url</a:t>
            </a: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050" dirty="0" err="1">
                <a:latin typeface="Courier New"/>
                <a:ea typeface="Courier New"/>
                <a:cs typeface="Courier New"/>
                <a:sym typeface="Courier New"/>
              </a:rPr>
              <a:t>list_comments</a:t>
            </a: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050" dirty="0" err="1">
                <a:latin typeface="Courier New"/>
                <a:ea typeface="Courier New"/>
                <a:cs typeface="Courier New"/>
                <a:sym typeface="Courier New"/>
              </a:rPr>
              <a:t>list_cover_image_url</a:t>
            </a: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050" dirty="0" err="1">
                <a:latin typeface="Courier New"/>
                <a:ea typeface="Courier New"/>
                <a:cs typeface="Courier New"/>
                <a:sym typeface="Courier New"/>
              </a:rPr>
              <a:t>list_first_image_url</a:t>
            </a: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050" dirty="0" err="1">
                <a:latin typeface="Courier New"/>
                <a:ea typeface="Courier New"/>
                <a:cs typeface="Courier New"/>
                <a:sym typeface="Courier New"/>
              </a:rPr>
              <a:t>list_second_image_url</a:t>
            </a: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050" dirty="0" err="1">
                <a:latin typeface="Courier New"/>
                <a:ea typeface="Courier New"/>
                <a:cs typeface="Courier New"/>
                <a:sym typeface="Courier New"/>
              </a:rPr>
              <a:t>list_third_image_url</a:t>
            </a: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Shape 323">
            <a:extLst>
              <a:ext uri="{FF2B5EF4-FFF2-40B4-BE49-F238E27FC236}">
                <a16:creationId xmlns:a16="http://schemas.microsoft.com/office/drawing/2014/main" id="{DBB28144-BACC-4B21-A310-3E0EF3D36678}"/>
              </a:ext>
            </a:extLst>
          </p:cNvPr>
          <p:cNvSpPr txBox="1"/>
          <p:nvPr/>
        </p:nvSpPr>
        <p:spPr>
          <a:xfrm>
            <a:off x="4191946" y="3667125"/>
            <a:ext cx="5704529" cy="107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05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 dirty="0" err="1">
                <a:latin typeface="Courier New"/>
                <a:ea typeface="Courier New"/>
                <a:cs typeface="Courier New"/>
                <a:sym typeface="Courier New"/>
              </a:rPr>
              <a:t>sp_rename</a:t>
            </a: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 'mubi.movie_money1.genres_2_4’, ‘</a:t>
            </a:r>
            <a:r>
              <a:rPr lang="en-GB" sz="1050" dirty="0" err="1">
                <a:latin typeface="Courier New"/>
                <a:ea typeface="Courier New"/>
                <a:cs typeface="Courier New"/>
                <a:sym typeface="Courier New"/>
              </a:rPr>
              <a:t>MainGenre</a:t>
            </a: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', 'COLUMN';</a:t>
            </a:r>
          </a:p>
          <a:p>
            <a:pPr>
              <a:buClr>
                <a:schemeClr val="dk1"/>
              </a:buClr>
              <a:buSzPts val="1100"/>
            </a:pPr>
            <a:endParaRPr lang="en-GB"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05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 dirty="0" err="1">
                <a:latin typeface="Courier New"/>
                <a:ea typeface="Courier New"/>
                <a:cs typeface="Courier New"/>
                <a:sym typeface="Courier New"/>
              </a:rPr>
              <a:t>sp_rename</a:t>
            </a: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 'mubi.movie_money1.production_companies_4', '</a:t>
            </a:r>
            <a:r>
              <a:rPr lang="en-GB" sz="1050" dirty="0" err="1">
                <a:latin typeface="Courier New"/>
                <a:ea typeface="Courier New"/>
                <a:cs typeface="Courier New"/>
                <a:sym typeface="Courier New"/>
              </a:rPr>
              <a:t>ProductionCompany</a:t>
            </a:r>
            <a:r>
              <a:rPr lang="en-GB" sz="1050" dirty="0">
                <a:latin typeface="Courier New"/>
                <a:ea typeface="Courier New"/>
                <a:cs typeface="Courier New"/>
                <a:sym typeface="Courier New"/>
              </a:rPr>
              <a:t>', 'COLUMN';</a:t>
            </a:r>
          </a:p>
          <a:p>
            <a:pPr>
              <a:buClr>
                <a:schemeClr val="dk1"/>
              </a:buClr>
              <a:buSzPts val="1100"/>
            </a:pPr>
            <a:endParaRPr lang="en-GB" sz="105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Shape 304">
            <a:extLst>
              <a:ext uri="{FF2B5EF4-FFF2-40B4-BE49-F238E27FC236}">
                <a16:creationId xmlns:a16="http://schemas.microsoft.com/office/drawing/2014/main" id="{0E2C8884-0A82-4C9E-AA2C-AF1366CAF05C}"/>
              </a:ext>
            </a:extLst>
          </p:cNvPr>
          <p:cNvSpPr txBox="1">
            <a:spLocks/>
          </p:cNvSpPr>
          <p:nvPr/>
        </p:nvSpPr>
        <p:spPr>
          <a:xfrm>
            <a:off x="415600" y="1869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Cleaning +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7108766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3803</Words>
  <Application>Microsoft Office PowerPoint</Application>
  <PresentationFormat>Widescreen</PresentationFormat>
  <Paragraphs>469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Courier New</vt:lpstr>
      <vt:lpstr>Roboto</vt:lpstr>
      <vt:lpstr>Trebuchet MS</vt:lpstr>
      <vt:lpstr>Wingdings 3</vt:lpstr>
      <vt:lpstr>Facet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Importing data into excel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20783</dc:creator>
  <cp:lastModifiedBy>NOR AZA HUSSAIN</cp:lastModifiedBy>
  <cp:revision>8</cp:revision>
  <dcterms:created xsi:type="dcterms:W3CDTF">2020-11-16T04:51:12Z</dcterms:created>
  <dcterms:modified xsi:type="dcterms:W3CDTF">2021-07-11T07:47:11Z</dcterms:modified>
</cp:coreProperties>
</file>