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I know you’ve all already signed on, but I wanted to get you excited…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This first point is especially relevant at this time if year when we’re all watching our SPSS licences expire and having trouble accessing SPSS because of it. The department shells out a big hunk of cash every year to pay for SPSS - someday in the future that might not need to be the case. There’s also the fact that you can’t give your students or RAs a laptop with SPSS to work on to take home with them or it’s a constant struggle, while you can do whatever you want with 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This first point is especially relevant at this time if year when we’re all watching our SPSS licences expire and having trouble accessing SPSS because of it. The department shells out a big hunk of cash every year to pay for SPSS - someday in the future that might not need to be the case. There’s also the fact that you can’t give your students or RAs a laptop with SPSS to work on to take home with them or it’s a constant struggle, while you can do whatever you want with 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This first point is especially relevant at this time if year when we’re all watching our SPSS licences expire and having trouble accessing SPSS because of it. The department shells out a big hunk of cash every year to pay for SPSS - someday in the future that might not need to be the case. There’s also the fact that you can’t give your students or RAs a laptop with SPSS to work on to take home with them or it’s a constant struggle, while you can do whatever you want with 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Why I’m going to be walking you through the programming side of R and not just showing you how to run different analyses in R. The analogy is to an alien spaceship. I could walk you around showing specific sequences of buttons that do certain things, but you’d have a hard time extending that if a different use case came up. Also, there’s the chance you’d make a mistake and blow something up because you don’t know what you’re doing. </a:t>
            </a:r>
          </a:p>
          <a:p>
            <a:pPr/>
          </a:p>
          <a:p>
            <a:pPr/>
            <a:r>
              <a:t>Also, I hope that you’ll find the problem solving side of programming in R rewarding and eventually may want to extend that ability, as R can do many other things.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Being a programming language means a lot of things. It’s very powerful, very flexible, but also you have to learn how to program to get the most out of it. </a:t>
            </a:r>
          </a:p>
          <a:p>
            <a:pPr/>
          </a:p>
          <a:p>
            <a:pPr/>
            <a:r>
              <a:t>(and many of the world’s best statisticians are writing R packages)</a:t>
            </a:r>
          </a:p>
          <a:p>
            <a:pPr/>
          </a:p>
          <a:p>
            <a:pPr/>
            <a:r>
              <a:t>Because these statisticians have been writing packages for many years, R has been built up to be able to do pretty much anything that can feasible be done within the data-space.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E.g. effect sizes, confidence intervals, SEM, now multilevel modelling, etc</a:t>
            </a:r>
          </a:p>
          <a:p>
            <a:pPr/>
          </a:p>
          <a:p>
            <a:pPr/>
            <a:r>
              <a:t>Because most leading statistics buffs use R, the new techniques they develop tend to be implemented in R packages years before other programs</a:t>
            </a:r>
          </a:p>
          <a:p>
            <a:pPr/>
          </a:p>
          <a:p>
            <a:pPr/>
            <a:r>
              <a:t>Once you learn R, it will be relatively easy to keep up with the latest techniques.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Also, recently at SISPP, which is a social psych summer school that’s very competitive, I’d estimate that at least a quarter of grad students there were using R full-time and more than half knew how to use it on some level. almost 100% of them knew what it was and what it could do.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This first point is especially relevant at this time if year when we’re all watching our SPSS licences expire and having trouble accessing SPSS because of it. The department shells out a big hunk of cash every year to pay for SPSS - someday in the future that might not need to be the case. There’s also the fact that you can’t give your students or RAs a laptop with SPSS to work on to take home with them or it’s a constant struggle, while you can do whatever you want with 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This first point is especially relevant at this time if year when we’re all watching our SPSS licences expire and having trouble accessing SPSS because of it. The department shells out a big hunk of cash every year to pay for SPSS - someday in the future that might not need to be the case. There’s also the fact that you can’t give your students or RAs a laptop with SPSS to work on to take home with them or it’s a constant struggle, while you can do whatever you want with 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Note that the open science framework, where people have been putting their data as part of the open science initiative, often has code in R to replicate people’s analyses.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Note that the open science framework, where people have been putting their data as part of the open science initiative, often has code in R to replicate people’s analyses.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An example of one of the first datasets I looked at when I was browsing through psych science open data badges to see if there would be any interesting examples for this course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1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journals.plos.org/plosone/article?id=10.1371/journal.pone.0152719"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An overview of R</a:t>
            </a:r>
          </a:p>
        </p:txBody>
      </p:sp>
      <p:sp>
        <p:nvSpPr>
          <p:cNvPr id="120" name="Shape 120"/>
          <p:cNvSpPr/>
          <p:nvPr>
            <p:ph type="subTitle" sz="quarter" idx="1"/>
          </p:nvPr>
        </p:nvSpPr>
        <p:spPr>
          <a:prstGeom prst="rect">
            <a:avLst/>
          </a:prstGeom>
        </p:spPr>
        <p:txBody>
          <a:bodyPr/>
          <a:lstStyle/>
          <a:p>
            <a:pPr/>
            <a:r>
              <a:t>And why it’s worth your time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a:p>
        </p:txBody>
      </p:sp>
      <p:sp>
        <p:nvSpPr>
          <p:cNvPr id="167" name="Shape 167"/>
          <p:cNvSpPr/>
          <p:nvPr>
            <p:ph type="body" idx="1"/>
          </p:nvPr>
        </p:nvSpPr>
        <p:spPr>
          <a:xfrm>
            <a:off x="-282834" y="1733550"/>
            <a:ext cx="11099801" cy="6286500"/>
          </a:xfrm>
          <a:prstGeom prst="rect">
            <a:avLst/>
          </a:prstGeom>
        </p:spPr>
        <p:txBody>
          <a:bodyPr/>
          <a:lstStyle/>
          <a:p>
            <a:pPr/>
          </a:p>
        </p:txBody>
      </p:sp>
      <p:pic>
        <p:nvPicPr>
          <p:cNvPr id="168" name="Screen Shot 2015-12-04 at 3.57.42 pm.png"/>
          <p:cNvPicPr>
            <a:picLocks noChangeAspect="1"/>
          </p:cNvPicPr>
          <p:nvPr/>
        </p:nvPicPr>
        <p:blipFill>
          <a:blip r:embed="rId3">
            <a:extLst/>
          </a:blip>
          <a:stretch>
            <a:fillRect/>
          </a:stretch>
        </p:blipFill>
        <p:spPr>
          <a:xfrm>
            <a:off x="-18852" y="-10184"/>
            <a:ext cx="13042504" cy="8869795"/>
          </a:xfrm>
          <a:prstGeom prst="rect">
            <a:avLst/>
          </a:prstGeom>
          <a:ln w="12700">
            <a:miter lim="400000"/>
          </a:ln>
        </p:spPr>
      </p:pic>
      <p:sp>
        <p:nvSpPr>
          <p:cNvPr id="169" name="Shape 169"/>
          <p:cNvSpPr/>
          <p:nvPr/>
        </p:nvSpPr>
        <p:spPr>
          <a:xfrm>
            <a:off x="291715" y="7362566"/>
            <a:ext cx="3619525" cy="1589350"/>
          </a:xfrm>
          <a:prstGeom prst="ellipse">
            <a:avLst/>
          </a:prstGeom>
          <a:ln w="381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Other reasons to use R</a:t>
            </a:r>
          </a:p>
        </p:txBody>
      </p:sp>
      <p:sp>
        <p:nvSpPr>
          <p:cNvPr id="174" name="Shape 174"/>
          <p:cNvSpPr/>
          <p:nvPr>
            <p:ph type="body" idx="1"/>
          </p:nvPr>
        </p:nvSpPr>
        <p:spPr>
          <a:prstGeom prst="rect">
            <a:avLst/>
          </a:prstGeom>
        </p:spPr>
        <p:txBody>
          <a:bodyPr/>
          <a:lstStyle/>
          <a:p>
            <a:pPr>
              <a:defRPr>
                <a:solidFill>
                  <a:srgbClr val="A6AAA9"/>
                </a:solidFill>
              </a:defRPr>
            </a:pPr>
            <a:r>
              <a:t>It’s free (you’ll always have access)</a:t>
            </a:r>
          </a:p>
          <a:p>
            <a:pPr>
              <a:defRPr>
                <a:solidFill>
                  <a:srgbClr val="A6AAA9"/>
                </a:solidFill>
              </a:defRPr>
            </a:pPr>
            <a:r>
              <a:t>It makes your research reproducible </a:t>
            </a:r>
          </a:p>
          <a:p>
            <a:pPr/>
            <a:r>
              <a:t>It dramatically increases the efficiency of your data handling</a:t>
            </a:r>
          </a:p>
          <a:p>
            <a:pPr>
              <a:defRPr>
                <a:solidFill>
                  <a:srgbClr val="A6AAA9"/>
                </a:solidFill>
              </a:defRPr>
            </a:pPr>
            <a:r>
              <a:t>It opens up new avenues of research</a:t>
            </a:r>
          </a:p>
          <a:p>
            <a:pPr>
              <a:defRPr>
                <a:solidFill>
                  <a:srgbClr val="A6AAA9"/>
                </a:solidFill>
              </a:defRPr>
            </a:pPr>
            <a:r>
              <a:t>It has the best graphics capabilities around</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Efficient data handling</a:t>
            </a:r>
          </a:p>
        </p:txBody>
      </p:sp>
      <p:sp>
        <p:nvSpPr>
          <p:cNvPr id="179" name="Shape 179"/>
          <p:cNvSpPr/>
          <p:nvPr>
            <p:ph type="body" idx="1"/>
          </p:nvPr>
        </p:nvSpPr>
        <p:spPr>
          <a:xfrm>
            <a:off x="952500" y="2609850"/>
            <a:ext cx="11099800" cy="6286501"/>
          </a:xfrm>
          <a:prstGeom prst="rect">
            <a:avLst/>
          </a:prstGeom>
        </p:spPr>
        <p:txBody>
          <a:bodyPr/>
          <a:lstStyle/>
          <a:p>
            <a:pPr/>
          </a:p>
        </p:txBody>
      </p:sp>
      <p:pic>
        <p:nvPicPr>
          <p:cNvPr id="180" name="pasted-image.png"/>
          <p:cNvPicPr>
            <a:picLocks noChangeAspect="1"/>
          </p:cNvPicPr>
          <p:nvPr/>
        </p:nvPicPr>
        <p:blipFill>
          <a:blip r:embed="rId2">
            <a:extLst/>
          </a:blip>
          <a:stretch>
            <a:fillRect/>
          </a:stretch>
        </p:blipFill>
        <p:spPr>
          <a:xfrm>
            <a:off x="522835" y="2222594"/>
            <a:ext cx="11959130" cy="6286501"/>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lvl1pPr defTabSz="578358">
              <a:defRPr sz="7919"/>
            </a:lvl1pPr>
          </a:lstStyle>
          <a:p>
            <a:pPr/>
            <a:r>
              <a:t>Data Cleaning Problems</a:t>
            </a:r>
          </a:p>
        </p:txBody>
      </p:sp>
      <p:sp>
        <p:nvSpPr>
          <p:cNvPr id="183" name="Shape 183"/>
          <p:cNvSpPr/>
          <p:nvPr>
            <p:ph type="body" idx="1"/>
          </p:nvPr>
        </p:nvSpPr>
        <p:spPr>
          <a:xfrm>
            <a:off x="952499" y="2710682"/>
            <a:ext cx="11099801" cy="6286501"/>
          </a:xfrm>
          <a:prstGeom prst="rect">
            <a:avLst/>
          </a:prstGeom>
        </p:spPr>
        <p:txBody>
          <a:bodyPr/>
          <a:lstStyle/>
          <a:p>
            <a:pPr/>
          </a:p>
        </p:txBody>
      </p:sp>
      <p:pic>
        <p:nvPicPr>
          <p:cNvPr id="184" name="Screen Shot 2015-05-06 at 10.30.42 am.png"/>
          <p:cNvPicPr>
            <a:picLocks noChangeAspect="1"/>
          </p:cNvPicPr>
          <p:nvPr/>
        </p:nvPicPr>
        <p:blipFill>
          <a:blip r:embed="rId2">
            <a:extLst/>
          </a:blip>
          <a:srcRect l="37151" t="0" r="0" b="0"/>
          <a:stretch>
            <a:fillRect/>
          </a:stretch>
        </p:blipFill>
        <p:spPr>
          <a:xfrm>
            <a:off x="4523280" y="2405938"/>
            <a:ext cx="8173270" cy="7137653"/>
          </a:xfrm>
          <a:prstGeom prst="rect">
            <a:avLst/>
          </a:prstGeom>
          <a:ln w="12700">
            <a:miter lim="400000"/>
          </a:ln>
        </p:spPr>
      </p:pic>
      <p:pic>
        <p:nvPicPr>
          <p:cNvPr id="185" name="Screenshot 2016-11-08 10.56.44.png"/>
          <p:cNvPicPr>
            <a:picLocks noChangeAspect="1"/>
          </p:cNvPicPr>
          <p:nvPr/>
        </p:nvPicPr>
        <p:blipFill>
          <a:blip r:embed="rId3">
            <a:extLst/>
          </a:blip>
          <a:stretch>
            <a:fillRect/>
          </a:stretch>
        </p:blipFill>
        <p:spPr>
          <a:xfrm>
            <a:off x="584548" y="2457425"/>
            <a:ext cx="3470583" cy="5821175"/>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Other reasons to use R</a:t>
            </a:r>
          </a:p>
        </p:txBody>
      </p:sp>
      <p:sp>
        <p:nvSpPr>
          <p:cNvPr id="188" name="Shape 188"/>
          <p:cNvSpPr/>
          <p:nvPr>
            <p:ph type="body" idx="1"/>
          </p:nvPr>
        </p:nvSpPr>
        <p:spPr>
          <a:prstGeom prst="rect">
            <a:avLst/>
          </a:prstGeom>
        </p:spPr>
        <p:txBody>
          <a:bodyPr/>
          <a:lstStyle/>
          <a:p>
            <a:pPr>
              <a:defRPr>
                <a:solidFill>
                  <a:srgbClr val="A6AAA9"/>
                </a:solidFill>
              </a:defRPr>
            </a:pPr>
            <a:r>
              <a:t>It’s free (you’ll always have access)</a:t>
            </a:r>
          </a:p>
          <a:p>
            <a:pPr>
              <a:defRPr>
                <a:solidFill>
                  <a:srgbClr val="A6AAA9"/>
                </a:solidFill>
              </a:defRPr>
            </a:pPr>
            <a:r>
              <a:t>It makes your research reproducible </a:t>
            </a:r>
          </a:p>
          <a:p>
            <a:pPr>
              <a:defRPr>
                <a:solidFill>
                  <a:srgbClr val="A6AAA9"/>
                </a:solidFill>
              </a:defRPr>
            </a:pPr>
            <a:r>
              <a:t>It dramatically increases the efficiency of your data handling</a:t>
            </a:r>
          </a:p>
          <a:p>
            <a:pPr/>
            <a:r>
              <a:t>It has exceptional graphics capabilities </a:t>
            </a:r>
          </a:p>
          <a:p>
            <a:pPr>
              <a:defRPr>
                <a:solidFill>
                  <a:srgbClr val="A6AAA9"/>
                </a:solidFill>
              </a:defRPr>
            </a:pPr>
            <a:r>
              <a:t>It opens up new avenues of research</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a:p>
        </p:txBody>
      </p:sp>
      <p:sp>
        <p:nvSpPr>
          <p:cNvPr id="193" name="Shape 193"/>
          <p:cNvSpPr/>
          <p:nvPr>
            <p:ph type="body" idx="1"/>
          </p:nvPr>
        </p:nvSpPr>
        <p:spPr>
          <a:prstGeom prst="rect">
            <a:avLst/>
          </a:prstGeom>
        </p:spPr>
        <p:txBody>
          <a:bodyPr/>
          <a:lstStyle/>
          <a:p>
            <a:pPr/>
          </a:p>
        </p:txBody>
      </p:sp>
      <p:pic>
        <p:nvPicPr>
          <p:cNvPr id="194" name="Shelli.png"/>
          <p:cNvPicPr>
            <a:picLocks noChangeAspect="1"/>
          </p:cNvPicPr>
          <p:nvPr/>
        </p:nvPicPr>
        <p:blipFill>
          <a:blip r:embed="rId2">
            <a:extLst/>
          </a:blip>
          <a:stretch>
            <a:fillRect/>
          </a:stretch>
        </p:blipFill>
        <p:spPr>
          <a:xfrm>
            <a:off x="0" y="458890"/>
            <a:ext cx="13004800" cy="883582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p>
        </p:txBody>
      </p:sp>
      <p:sp>
        <p:nvSpPr>
          <p:cNvPr id="197" name="Shape 197"/>
          <p:cNvSpPr/>
          <p:nvPr>
            <p:ph type="body" idx="1"/>
          </p:nvPr>
        </p:nvSpPr>
        <p:spPr>
          <a:prstGeom prst="rect">
            <a:avLst/>
          </a:prstGeom>
        </p:spPr>
        <p:txBody>
          <a:bodyPr/>
          <a:lstStyle/>
          <a:p>
            <a:pPr/>
          </a:p>
        </p:txBody>
      </p:sp>
      <p:pic>
        <p:nvPicPr>
          <p:cNvPr id="198" name="pasted-image.png"/>
          <p:cNvPicPr>
            <a:picLocks noChangeAspect="1"/>
          </p:cNvPicPr>
          <p:nvPr/>
        </p:nvPicPr>
        <p:blipFill>
          <a:blip r:embed="rId2">
            <a:extLst/>
          </a:blip>
          <a:stretch>
            <a:fillRect/>
          </a:stretch>
        </p:blipFill>
        <p:spPr>
          <a:xfrm>
            <a:off x="2184399" y="558800"/>
            <a:ext cx="8636001" cy="8636000"/>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p>
        </p:txBody>
      </p:sp>
      <p:sp>
        <p:nvSpPr>
          <p:cNvPr id="201" name="Shape 201"/>
          <p:cNvSpPr/>
          <p:nvPr>
            <p:ph type="body" idx="1"/>
          </p:nvPr>
        </p:nvSpPr>
        <p:spPr>
          <a:prstGeom prst="rect">
            <a:avLst/>
          </a:prstGeom>
        </p:spPr>
        <p:txBody>
          <a:bodyPr/>
          <a:lstStyle/>
          <a:p>
            <a:pPr/>
          </a:p>
        </p:txBody>
      </p:sp>
      <p:pic>
        <p:nvPicPr>
          <p:cNvPr id="202" name="pasted-image.png"/>
          <p:cNvPicPr>
            <a:picLocks noChangeAspect="1"/>
          </p:cNvPicPr>
          <p:nvPr/>
        </p:nvPicPr>
        <p:blipFill>
          <a:blip r:embed="rId2">
            <a:extLst/>
          </a:blip>
          <a:stretch>
            <a:fillRect/>
          </a:stretch>
        </p:blipFill>
        <p:spPr>
          <a:xfrm>
            <a:off x="2819400" y="1193800"/>
            <a:ext cx="7366000" cy="736600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pPr/>
          </a:p>
        </p:txBody>
      </p:sp>
      <p:sp>
        <p:nvSpPr>
          <p:cNvPr id="205" name="Shape 205"/>
          <p:cNvSpPr/>
          <p:nvPr>
            <p:ph type="body" idx="1"/>
          </p:nvPr>
        </p:nvSpPr>
        <p:spPr>
          <a:prstGeom prst="rect">
            <a:avLst/>
          </a:prstGeom>
        </p:spPr>
        <p:txBody>
          <a:bodyPr/>
          <a:lstStyle/>
          <a:p>
            <a:pPr/>
            <a:r>
              <a:t>6a010534b1db25970b016305c52b8a970d-800wi</a:t>
            </a:r>
          </a:p>
        </p:txBody>
      </p:sp>
      <p:pic>
        <p:nvPicPr>
          <p:cNvPr id="206" name="si-JournalPricing.jpg"/>
          <p:cNvPicPr>
            <a:picLocks noChangeAspect="1"/>
          </p:cNvPicPr>
          <p:nvPr/>
        </p:nvPicPr>
        <p:blipFill>
          <a:blip r:embed="rId2">
            <a:extLst/>
          </a:blip>
          <a:stretch>
            <a:fillRect/>
          </a:stretch>
        </p:blipFill>
        <p:spPr>
          <a:xfrm>
            <a:off x="-98528" y="-74928"/>
            <a:ext cx="7620001" cy="6578601"/>
          </a:xfrm>
          <a:prstGeom prst="rect">
            <a:avLst/>
          </a:prstGeom>
          <a:ln w="12700">
            <a:miter lim="400000"/>
          </a:ln>
        </p:spPr>
      </p:pic>
      <p:pic>
        <p:nvPicPr>
          <p:cNvPr id="207" name="6a010534b1db25970b016766b950d1970b.jpg"/>
          <p:cNvPicPr>
            <a:picLocks noChangeAspect="1"/>
          </p:cNvPicPr>
          <p:nvPr/>
        </p:nvPicPr>
        <p:blipFill>
          <a:blip r:embed="rId3">
            <a:extLst/>
          </a:blip>
          <a:stretch>
            <a:fillRect/>
          </a:stretch>
        </p:blipFill>
        <p:spPr>
          <a:xfrm>
            <a:off x="-5648879" y="12257031"/>
            <a:ext cx="5761654" cy="3312952"/>
          </a:xfrm>
          <a:prstGeom prst="rect">
            <a:avLst/>
          </a:prstGeom>
          <a:ln w="12700">
            <a:miter lim="400000"/>
          </a:ln>
        </p:spPr>
      </p:pic>
      <p:pic>
        <p:nvPicPr>
          <p:cNvPr id="208" name="nba-scoring.png"/>
          <p:cNvPicPr>
            <a:picLocks noChangeAspect="1"/>
          </p:cNvPicPr>
          <p:nvPr/>
        </p:nvPicPr>
        <p:blipFill>
          <a:blip r:embed="rId4">
            <a:extLst/>
          </a:blip>
          <a:stretch>
            <a:fillRect/>
          </a:stretch>
        </p:blipFill>
        <p:spPr>
          <a:xfrm>
            <a:off x="7484875" y="5265066"/>
            <a:ext cx="5578555" cy="4548123"/>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pPr/>
          </a:p>
        </p:txBody>
      </p:sp>
      <p:sp>
        <p:nvSpPr>
          <p:cNvPr id="211" name="Shape 211"/>
          <p:cNvSpPr/>
          <p:nvPr>
            <p:ph type="body" idx="1"/>
          </p:nvPr>
        </p:nvSpPr>
        <p:spPr>
          <a:prstGeom prst="rect">
            <a:avLst/>
          </a:prstGeom>
        </p:spPr>
        <p:txBody>
          <a:bodyPr/>
          <a:lstStyle/>
          <a:p>
            <a:pPr/>
          </a:p>
        </p:txBody>
      </p:sp>
      <p:pic>
        <p:nvPicPr>
          <p:cNvPr id="212" name="cycle_before_after.jpg"/>
          <p:cNvPicPr>
            <a:picLocks noChangeAspect="1"/>
          </p:cNvPicPr>
          <p:nvPr/>
        </p:nvPicPr>
        <p:blipFill>
          <a:blip r:embed="rId2">
            <a:extLst/>
          </a:blip>
          <a:srcRect l="0" t="22100" r="0" b="0"/>
          <a:stretch>
            <a:fillRect/>
          </a:stretch>
        </p:blipFill>
        <p:spPr>
          <a:xfrm>
            <a:off x="-1985" y="40204"/>
            <a:ext cx="13008775" cy="972996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lvl1pPr>
              <a:defRPr sz="6000"/>
            </a:lvl1pPr>
          </a:lstStyle>
          <a:p>
            <a:pPr/>
            <a:r>
              <a:t>What is R?</a:t>
            </a:r>
          </a:p>
        </p:txBody>
      </p:sp>
      <p:sp>
        <p:nvSpPr>
          <p:cNvPr id="125" name="Shape 125"/>
          <p:cNvSpPr/>
          <p:nvPr>
            <p:ph type="body" idx="1"/>
          </p:nvPr>
        </p:nvSpPr>
        <p:spPr>
          <a:prstGeom prst="rect">
            <a:avLst/>
          </a:prstGeom>
        </p:spPr>
        <p:txBody>
          <a:bodyPr/>
          <a:lstStyle/>
          <a:p>
            <a:pPr/>
            <a:r>
              <a:t>A programming language custom-built to be good at complex statistics and data handling</a:t>
            </a:r>
          </a:p>
          <a:p>
            <a:pPr/>
            <a:r>
              <a:t>Built with a set of core functions that can be added to by packages anyone can write</a:t>
            </a:r>
          </a:p>
          <a:p>
            <a:pPr/>
            <a:r>
              <a:t>Now has the capabilities to manage everything from data to publication-quality output</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p>
        </p:txBody>
      </p:sp>
      <p:sp>
        <p:nvSpPr>
          <p:cNvPr id="215" name="Shape 215"/>
          <p:cNvSpPr/>
          <p:nvPr>
            <p:ph type="body" idx="1"/>
          </p:nvPr>
        </p:nvSpPr>
        <p:spPr>
          <a:prstGeom prst="rect">
            <a:avLst/>
          </a:prstGeom>
        </p:spPr>
        <p:txBody>
          <a:bodyPr/>
          <a:lstStyle/>
          <a:p>
            <a:pPr/>
          </a:p>
        </p:txBody>
      </p:sp>
      <p:pic>
        <p:nvPicPr>
          <p:cNvPr id="216" name="6307925837_5074118a44_b.jpg"/>
          <p:cNvPicPr>
            <a:picLocks noChangeAspect="1"/>
          </p:cNvPicPr>
          <p:nvPr/>
        </p:nvPicPr>
        <p:blipFill>
          <a:blip r:embed="rId2">
            <a:extLst/>
          </a:blip>
          <a:stretch>
            <a:fillRect/>
          </a:stretch>
        </p:blipFill>
        <p:spPr>
          <a:xfrm>
            <a:off x="50406" y="869950"/>
            <a:ext cx="12903988" cy="9753600"/>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Other reasons to use R</a:t>
            </a:r>
          </a:p>
        </p:txBody>
      </p:sp>
      <p:sp>
        <p:nvSpPr>
          <p:cNvPr id="219" name="Shape 219"/>
          <p:cNvSpPr/>
          <p:nvPr>
            <p:ph type="body" idx="1"/>
          </p:nvPr>
        </p:nvSpPr>
        <p:spPr>
          <a:prstGeom prst="rect">
            <a:avLst/>
          </a:prstGeom>
        </p:spPr>
        <p:txBody>
          <a:bodyPr/>
          <a:lstStyle/>
          <a:p>
            <a:pPr>
              <a:defRPr>
                <a:solidFill>
                  <a:srgbClr val="A6AAA9"/>
                </a:solidFill>
              </a:defRPr>
            </a:pPr>
            <a:r>
              <a:t>It’s free (you’ll always have access)</a:t>
            </a:r>
          </a:p>
          <a:p>
            <a:pPr>
              <a:defRPr>
                <a:solidFill>
                  <a:srgbClr val="A6AAA9"/>
                </a:solidFill>
              </a:defRPr>
            </a:pPr>
            <a:r>
              <a:t>It makes your research reproducible </a:t>
            </a:r>
          </a:p>
          <a:p>
            <a:pPr>
              <a:defRPr>
                <a:solidFill>
                  <a:srgbClr val="A6AAA9"/>
                </a:solidFill>
              </a:defRPr>
            </a:pPr>
            <a:r>
              <a:t>It dramatically increases the efficiency of your data handling</a:t>
            </a:r>
          </a:p>
          <a:p>
            <a:pPr>
              <a:defRPr>
                <a:solidFill>
                  <a:srgbClr val="A6AAA9"/>
                </a:solidFill>
              </a:defRPr>
            </a:pPr>
            <a:r>
              <a:t>It has exceptional graphics capabilities </a:t>
            </a:r>
          </a:p>
          <a:p>
            <a:pPr/>
            <a:r>
              <a:t>It opens up new avenues of research</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lvl1pPr>
              <a:defRPr sz="6000"/>
            </a:lvl1pPr>
          </a:lstStyle>
          <a:p>
            <a:pPr/>
            <a:r>
              <a:t>New avenues of research</a:t>
            </a:r>
          </a:p>
        </p:txBody>
      </p:sp>
      <p:sp>
        <p:nvSpPr>
          <p:cNvPr id="224" name="Shape 224"/>
          <p:cNvSpPr/>
          <p:nvPr>
            <p:ph type="body" idx="1"/>
          </p:nvPr>
        </p:nvSpPr>
        <p:spPr>
          <a:prstGeom prst="rect">
            <a:avLst/>
          </a:prstGeom>
        </p:spPr>
        <p:txBody>
          <a:bodyPr/>
          <a:lstStyle/>
          <a:p>
            <a:pPr/>
            <a:r>
              <a:t>Can use </a:t>
            </a:r>
            <a:r>
              <a:rPr u="sng">
                <a:hlinkClick r:id="rId2" invalidUrl="" action="" tgtFrame="" tooltip="" history="1" highlightClick="0" endSnd="0"/>
              </a:rPr>
              <a:t>simulations</a:t>
            </a:r>
            <a:r>
              <a:t> to create/test/validate new or existing methods</a:t>
            </a:r>
          </a:p>
          <a:p>
            <a:pPr/>
            <a:r>
              <a:t>Adds functionality to other services like Mturk or Qualtrics</a:t>
            </a:r>
          </a:p>
          <a:p>
            <a:pPr/>
            <a:r>
              <a:t>Can be used to perform web scraping for ‘big data’ research</a:t>
            </a:r>
          </a:p>
          <a:p>
            <a:pPr/>
            <a:r>
              <a:t>Can create web applications, presentations, and reports</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lvl1pPr defTabSz="490727">
              <a:defRPr sz="6719"/>
            </a:lvl1pPr>
          </a:lstStyle>
          <a:p>
            <a:pPr/>
            <a:r>
              <a:t>Why learn the programming side of things?</a:t>
            </a:r>
          </a:p>
        </p:txBody>
      </p:sp>
      <p:sp>
        <p:nvSpPr>
          <p:cNvPr id="227" name="Shape 227"/>
          <p:cNvSpPr/>
          <p:nvPr>
            <p:ph type="body" idx="1"/>
          </p:nvPr>
        </p:nvSpPr>
        <p:spPr>
          <a:xfrm>
            <a:off x="952500" y="2609850"/>
            <a:ext cx="11099801" cy="6286500"/>
          </a:xfrm>
          <a:prstGeom prst="rect">
            <a:avLst/>
          </a:prstGeom>
        </p:spPr>
        <p:txBody>
          <a:bodyPr/>
          <a:lstStyle/>
          <a:p>
            <a:pPr/>
            <a:r>
              <a:t>R is a powerful and flexible language, but that flexibility comes with the potential to make mistakes</a:t>
            </a:r>
          </a:p>
          <a:p>
            <a:pPr/>
            <a:r>
              <a:t>Being able to process and manipulate data is essential to many analytic techniques</a:t>
            </a:r>
          </a:p>
          <a:p>
            <a:pPr/>
            <a:r>
              <a:t>Knowing the fundamentals will make it much easier to extend your knowledge to new packages and analyses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lvl1pPr>
              <a:defRPr sz="6000"/>
            </a:lvl1pPr>
          </a:lstStyle>
          <a:p>
            <a:pPr/>
            <a:r>
              <a:t>Why should you care?</a:t>
            </a:r>
          </a:p>
        </p:txBody>
      </p:sp>
      <p:sp>
        <p:nvSpPr>
          <p:cNvPr id="130" name="Shape 130"/>
          <p:cNvSpPr/>
          <p:nvPr>
            <p:ph type="body" idx="1"/>
          </p:nvPr>
        </p:nvSpPr>
        <p:spPr>
          <a:prstGeom prst="rect">
            <a:avLst/>
          </a:prstGeom>
        </p:spPr>
        <p:txBody>
          <a:bodyPr/>
          <a:lstStyle/>
          <a:p>
            <a:pPr/>
            <a:r>
              <a:t>As new, advanced data analytic techniques are developed and popularised, journals want you to use them </a:t>
            </a:r>
          </a:p>
          <a:p>
            <a:pPr/>
            <a:r>
              <a:t>Because of the completeness and constant updating of R, you won’t need to learn new programs every time you want to learn a new analysis.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lvl1pPr>
              <a:defRPr sz="6000"/>
            </a:lvl1pPr>
          </a:lstStyle>
          <a:p>
            <a:pPr/>
            <a:r>
              <a:t>If you’re using SPSS and a reviewer asks for…</a:t>
            </a:r>
          </a:p>
        </p:txBody>
      </p:sp>
      <p:sp>
        <p:nvSpPr>
          <p:cNvPr id="135" name="Shape 135"/>
          <p:cNvSpPr/>
          <p:nvPr>
            <p:ph type="body" idx="1"/>
          </p:nvPr>
        </p:nvSpPr>
        <p:spPr>
          <a:xfrm>
            <a:off x="1320800" y="2711450"/>
            <a:ext cx="11099800" cy="6286500"/>
          </a:xfrm>
          <a:prstGeom prst="rect">
            <a:avLst/>
          </a:prstGeom>
        </p:spPr>
        <p:txBody>
          <a:bodyPr/>
          <a:lstStyle/>
          <a:p>
            <a:pPr marL="422275" indent="-422275" defTabSz="554990">
              <a:spcBef>
                <a:spcPts val="3900"/>
              </a:spcBef>
              <a:defRPr sz="3420"/>
            </a:pPr>
            <a:r>
              <a:t>Structural Equation Modelling -&gt; Learn Amos</a:t>
            </a:r>
          </a:p>
          <a:p>
            <a:pPr marL="422275" indent="-422275" defTabSz="554990">
              <a:spcBef>
                <a:spcPts val="3900"/>
              </a:spcBef>
              <a:defRPr sz="3420"/>
            </a:pPr>
            <a:r>
              <a:t>Multi-level Modelling -&gt; Learn HLM/Mplus</a:t>
            </a:r>
          </a:p>
          <a:p>
            <a:pPr marL="422275" indent="-422275" defTabSz="554990">
              <a:spcBef>
                <a:spcPts val="3900"/>
              </a:spcBef>
              <a:defRPr sz="3420"/>
            </a:pPr>
            <a:r>
              <a:t>Power Analysis -&gt; Learn G-Power (for simple stuff)</a:t>
            </a:r>
          </a:p>
          <a:p>
            <a:pPr marL="422275" indent="-422275" defTabSz="554990">
              <a:spcBef>
                <a:spcPts val="3900"/>
              </a:spcBef>
              <a:defRPr sz="3420"/>
            </a:pPr>
            <a:r>
              <a:t>Social Network Analysis -&gt; Learn Gephi</a:t>
            </a:r>
          </a:p>
          <a:p>
            <a:pPr marL="422275" indent="-422275" defTabSz="554990">
              <a:spcBef>
                <a:spcPts val="3900"/>
              </a:spcBef>
              <a:defRPr sz="3420"/>
            </a:pPr>
            <a:r>
              <a:t>Textual Analysis -&gt; Learn Leximancer</a:t>
            </a:r>
          </a:p>
          <a:p>
            <a:pPr marL="422275" indent="-422275" defTabSz="554990">
              <a:spcBef>
                <a:spcPts val="3900"/>
              </a:spcBef>
              <a:defRPr sz="3420"/>
            </a:pPr>
            <a:r>
              <a:t>Bayesian Stats, Random Forests, Poisson Regressions, Complex Power Simulations -&gt;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p>
        </p:txBody>
      </p:sp>
      <p:sp>
        <p:nvSpPr>
          <p:cNvPr id="138" name="Shape 138"/>
          <p:cNvSpPr/>
          <p:nvPr>
            <p:ph type="body" idx="1"/>
          </p:nvPr>
        </p:nvSpPr>
        <p:spPr>
          <a:prstGeom prst="rect">
            <a:avLst/>
          </a:prstGeom>
        </p:spPr>
        <p:txBody>
          <a:bodyPr/>
          <a:lstStyle/>
          <a:p>
            <a:pPr/>
          </a:p>
        </p:txBody>
      </p:sp>
      <p:pic>
        <p:nvPicPr>
          <p:cNvPr id="139" name="fig_2e_scholarlyimpact20142.png"/>
          <p:cNvPicPr>
            <a:picLocks noChangeAspect="1"/>
          </p:cNvPicPr>
          <p:nvPr/>
        </p:nvPicPr>
        <p:blipFill>
          <a:blip r:embed="rId3">
            <a:extLst/>
          </a:blip>
          <a:stretch>
            <a:fillRect/>
          </a:stretch>
        </p:blipFill>
        <p:spPr>
          <a:xfrm>
            <a:off x="2255429" y="330367"/>
            <a:ext cx="7387952" cy="9092866"/>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Other reasons to use R</a:t>
            </a:r>
          </a:p>
        </p:txBody>
      </p:sp>
      <p:sp>
        <p:nvSpPr>
          <p:cNvPr id="144" name="Shape 144"/>
          <p:cNvSpPr/>
          <p:nvPr>
            <p:ph type="body" idx="1"/>
          </p:nvPr>
        </p:nvSpPr>
        <p:spPr>
          <a:prstGeom prst="rect">
            <a:avLst/>
          </a:prstGeom>
        </p:spPr>
        <p:txBody>
          <a:bodyPr/>
          <a:lstStyle/>
          <a:p>
            <a:pPr/>
            <a:r>
              <a:t>It’s free (you’ll always have access)</a:t>
            </a:r>
          </a:p>
          <a:p>
            <a:pPr>
              <a:defRPr>
                <a:solidFill>
                  <a:srgbClr val="A6AAA9"/>
                </a:solidFill>
              </a:defRPr>
            </a:pPr>
            <a:r>
              <a:t>It makes your research reproducible </a:t>
            </a:r>
          </a:p>
          <a:p>
            <a:pPr>
              <a:defRPr>
                <a:solidFill>
                  <a:srgbClr val="A6AAA9"/>
                </a:solidFill>
              </a:defRPr>
            </a:pPr>
            <a:r>
              <a:t>It dramatically increases the efficiency of your data handling</a:t>
            </a:r>
          </a:p>
          <a:p>
            <a:pPr>
              <a:defRPr>
                <a:solidFill>
                  <a:srgbClr val="A6AAA9"/>
                </a:solidFill>
              </a:defRPr>
            </a:pPr>
            <a:r>
              <a:t>It has exceptional graphics capabilities </a:t>
            </a:r>
          </a:p>
          <a:p>
            <a:pPr>
              <a:defRPr>
                <a:solidFill>
                  <a:srgbClr val="A6AAA9"/>
                </a:solidFill>
              </a:defRPr>
            </a:pPr>
            <a:r>
              <a:t>It opens up new avenues of research</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Other reasons to use R</a:t>
            </a:r>
          </a:p>
        </p:txBody>
      </p:sp>
      <p:sp>
        <p:nvSpPr>
          <p:cNvPr id="149" name="Shape 149"/>
          <p:cNvSpPr/>
          <p:nvPr>
            <p:ph type="body" idx="1"/>
          </p:nvPr>
        </p:nvSpPr>
        <p:spPr>
          <a:prstGeom prst="rect">
            <a:avLst/>
          </a:prstGeom>
        </p:spPr>
        <p:txBody>
          <a:bodyPr/>
          <a:lstStyle/>
          <a:p>
            <a:pPr>
              <a:defRPr>
                <a:solidFill>
                  <a:srgbClr val="A6AAA9"/>
                </a:solidFill>
              </a:defRPr>
            </a:pPr>
            <a:r>
              <a:t>It’s free (you’ll always have access)</a:t>
            </a:r>
          </a:p>
          <a:p>
            <a:pPr/>
            <a:r>
              <a:t>It makes your research reproducible </a:t>
            </a:r>
          </a:p>
          <a:p>
            <a:pPr>
              <a:defRPr>
                <a:solidFill>
                  <a:srgbClr val="A6AAA9"/>
                </a:solidFill>
              </a:defRPr>
            </a:pPr>
            <a:r>
              <a:t>It dramatically increases the efficiency of your data handling</a:t>
            </a:r>
          </a:p>
          <a:p>
            <a:pPr>
              <a:defRPr>
                <a:solidFill>
                  <a:srgbClr val="A6AAA9"/>
                </a:solidFill>
              </a:defRPr>
            </a:pPr>
            <a:r>
              <a:t>It has exceptional graphics capabilities </a:t>
            </a:r>
          </a:p>
          <a:p>
            <a:pPr>
              <a:defRPr>
                <a:solidFill>
                  <a:srgbClr val="A6AAA9"/>
                </a:solidFill>
              </a:defRPr>
            </a:pPr>
            <a:r>
              <a:t>It opens up new avenues of research</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Reproducible research</a:t>
            </a:r>
          </a:p>
        </p:txBody>
      </p:sp>
      <p:sp>
        <p:nvSpPr>
          <p:cNvPr id="154" name="Shape 154"/>
          <p:cNvSpPr/>
          <p:nvPr>
            <p:ph type="body" sz="half" idx="1"/>
          </p:nvPr>
        </p:nvSpPr>
        <p:spPr>
          <a:xfrm>
            <a:off x="952500" y="2603500"/>
            <a:ext cx="5169669" cy="6454674"/>
          </a:xfrm>
          <a:prstGeom prst="rect">
            <a:avLst/>
          </a:prstGeom>
        </p:spPr>
        <p:txBody>
          <a:bodyPr/>
          <a:lstStyle/>
          <a:p>
            <a:pPr/>
            <a:r>
              <a:t>Basic principle: You (or someone else) should be able to get from your raw data to your final results and get the same results every time</a:t>
            </a:r>
          </a:p>
        </p:txBody>
      </p:sp>
      <p:pic>
        <p:nvPicPr>
          <p:cNvPr id="155" name="Screen Shot 2015-05-06 at 10.46.09 am.png"/>
          <p:cNvPicPr>
            <a:picLocks noChangeAspect="1"/>
          </p:cNvPicPr>
          <p:nvPr/>
        </p:nvPicPr>
        <p:blipFill>
          <a:blip r:embed="rId3">
            <a:extLst/>
          </a:blip>
          <a:stretch>
            <a:fillRect/>
          </a:stretch>
        </p:blipFill>
        <p:spPr>
          <a:xfrm>
            <a:off x="6654775" y="3683000"/>
            <a:ext cx="5816601" cy="41402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13584116" y="3941326"/>
            <a:ext cx="11099801" cy="2159001"/>
          </a:xfrm>
          <a:prstGeom prst="rect">
            <a:avLst/>
          </a:prstGeom>
        </p:spPr>
        <p:txBody>
          <a:bodyPr/>
          <a:lstStyle/>
          <a:p>
            <a:pPr/>
            <a:r>
              <a:t>Reproducible research</a:t>
            </a:r>
          </a:p>
        </p:txBody>
      </p:sp>
      <p:sp>
        <p:nvSpPr>
          <p:cNvPr id="160" name="Shape 160"/>
          <p:cNvSpPr/>
          <p:nvPr>
            <p:ph type="body" sz="half" idx="1"/>
          </p:nvPr>
        </p:nvSpPr>
        <p:spPr>
          <a:xfrm>
            <a:off x="952500" y="2603500"/>
            <a:ext cx="5169669" cy="6454674"/>
          </a:xfrm>
          <a:prstGeom prst="rect">
            <a:avLst/>
          </a:prstGeom>
        </p:spPr>
        <p:txBody>
          <a:bodyPr/>
          <a:lstStyle/>
          <a:p>
            <a:pPr/>
            <a:r>
              <a:t>Basic principle: You (or someone else) should be able to get from your raw data to your final results and get the same results every time</a:t>
            </a:r>
          </a:p>
        </p:txBody>
      </p:sp>
      <p:pic>
        <p:nvPicPr>
          <p:cNvPr id="161" name="Screenshot 2016-11-08 10.51.09.png"/>
          <p:cNvPicPr>
            <a:picLocks noChangeAspect="1"/>
          </p:cNvPicPr>
          <p:nvPr/>
        </p:nvPicPr>
        <p:blipFill>
          <a:blip r:embed="rId3">
            <a:extLst/>
          </a:blip>
          <a:stretch>
            <a:fillRect/>
          </a:stretch>
        </p:blipFill>
        <p:spPr>
          <a:xfrm>
            <a:off x="6212498" y="4013200"/>
            <a:ext cx="6096001" cy="3479801"/>
          </a:xfrm>
          <a:prstGeom prst="rect">
            <a:avLst/>
          </a:prstGeom>
          <a:ln w="12700">
            <a:miter lim="400000"/>
          </a:ln>
        </p:spPr>
      </p:pic>
      <p:sp>
        <p:nvSpPr>
          <p:cNvPr id="162" name="Shape 162"/>
          <p:cNvSpPr/>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Reproducible research</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