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hu-H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630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4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932CE4-8CFE-9B50-208C-57FBEC889719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0DA575F-C867-7C64-69F3-A9AF3AC7B555}" type="slidenum">
              <a:rPr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3C9505D-D410-F95D-9626-F6B03876E7DE}" type="slidenum">
              <a:rPr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53A929-9765-C0BC-3CBD-D8FD0D66D349}" type="slidenum">
              <a:rPr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7B60E34-06B8-6C7B-9651-AB43EF9ED7AE}" type="slidenum">
              <a:rPr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0DD66D7-8935-D580-DF25-32F3920592F1}" type="slidenum">
              <a:rPr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4F746C-13CE-254A-381E-63CDB71466C6}" type="slidenum">
              <a:rPr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3ED8E9F-5634-E673-6170-F30C735F54C8}" type="slidenum">
              <a:rPr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1C0F0F-1A37-D275-128F-8E26B2F3FA52}" type="slidenum">
              <a:rPr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13EF3D-A256-5C8B-4743-9D2E21D46A24}" type="slidenum">
              <a:rPr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887491-1CD2-50A6-F025-6FC2932ABA7D}" type="slidenum">
              <a:rPr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037A14-2EF2-F861-42B4-2632071B52A0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003111-C412-62C4-8264-2ADAD1360737}" type="slidenum">
              <a:rPr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312E1F9-D604-1A26-86A3-CE426237DB69}" type="slidenum">
              <a:rPr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6D346E1-B82C-E22F-AA27-0829A3605779}" type="slidenum">
              <a:rPr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7ABCE13-1095-A2C3-874E-62EC81CC7661}" type="slidenum">
              <a:rPr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EE4EF44-5494-5837-5830-DDC8F8B722F4}" type="slidenum">
              <a:rPr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DF7063-3875-3DBA-577F-E742E03EB922}" type="slidenum">
              <a:rPr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47BE81-CDE3-083B-539C-920D994716EA}" type="slidenum">
              <a:rPr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EDEB42-8847-BF5C-46AE-0D9A851F965F}" type="slidenum">
              <a:rPr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2785DD-365C-F4BF-957F-47756E586E5F}" type="slidenum">
              <a:rPr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4129235-EE34-6447-1C6C-F7A5D5CB9B59}" type="slidenum">
              <a:rPr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20D660-993C-E1FD-3CC1-A74E1F887E7F}" type="slidenum">
              <a:rPr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3234A8-CCFC-E106-226B-C1489CB5B3FF}" type="slidenum">
              <a:rPr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A841BA9-5EDA-9591-0916-569EC261E432}" type="slidenum">
              <a:rPr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54DB81D-7428-0EF3-5792-85F0930148E9}" type="slidenum">
              <a:rPr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8469EB5-A91F-052F-5752-405AC7D45B3C}" type="slidenum">
              <a:rPr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0B6C3C1-E7F7-BA58-3F81-537016C05E46}" type="slidenum">
              <a:rPr/>
              <a:t>34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320C5AA-4E74-8377-44D3-76816C814A6A}" type="slidenum">
              <a:rPr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8FFA454-6261-D4A1-72E2-EFAD1F073708}" type="slidenum">
              <a:rPr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5DAFD0-B192-AD73-B3DB-C1BB3B2ED3B8}" type="slidenum">
              <a:rPr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22A54F-F9F9-1B1C-A8FA-F4DE23711912}" type="slidenum">
              <a:rPr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77B8658-2DC4-60AA-7AD7-FB28718268DB}" type="slidenum">
              <a:rPr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D4DD6CC-9FD8-8F1D-01D2-D1552C5185BA}" type="slidenum">
              <a:rPr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Címdi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Panorámakép képaláíráss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ím és képaláírá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657600"/>
            <a:ext cx="8825659" cy="23621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dézet képaláíráss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auto"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cap="sm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  <p:sp>
        <p:nvSpPr>
          <p:cNvPr id="12" name="TextBox 11"/>
          <p:cNvSpPr txBox="1"/>
          <p:nvPr/>
        </p:nvSpPr>
        <p:spPr bwMode="auto"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“</a:t>
            </a:r>
            <a:endParaRPr/>
          </a:p>
        </p:txBody>
      </p:sp>
      <p:sp>
        <p:nvSpPr>
          <p:cNvPr id="15" name="TextBox 14"/>
          <p:cNvSpPr txBox="1"/>
          <p:nvPr/>
        </p:nvSpPr>
        <p:spPr bwMode="auto"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en-US"/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Névkárty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hasáb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420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 bwMode="auto"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 bwMode="auto">
          <a:xfrm>
            <a:off x="3873106" y="2667000"/>
            <a:ext cx="294679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 bwMode="auto"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cxnSp>
        <p:nvCxnSpPr>
          <p:cNvPr id="17" name="Straight Connector 16"/>
          <p:cNvCxnSpPr>
            <a:cxnSpLocks/>
          </p:cNvCxnSpPr>
          <p:nvPr/>
        </p:nvCxnSpPr>
        <p:spPr bwMode="auto"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cxnSpLocks/>
          </p:cNvCxnSpPr>
          <p:nvPr/>
        </p:nvCxnSpPr>
        <p:spPr bwMode="auto"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3 képhasáb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sz="420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 bwMode="auto"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 bwMode="auto">
          <a:xfrm>
            <a:off x="652463" y="4827211"/>
            <a:ext cx="2940050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 bwMode="auto"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 bwMode="auto">
          <a:xfrm>
            <a:off x="3888022" y="4827210"/>
            <a:ext cx="2934406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 bwMode="auto"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 bwMode="auto"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 bwMode="auto">
          <a:xfrm>
            <a:off x="7124575" y="4827208"/>
            <a:ext cx="2935997" cy="6591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cxnSp>
        <p:nvCxnSpPr>
          <p:cNvPr id="19" name="Straight Connector 18"/>
          <p:cNvCxnSpPr>
            <a:cxnSpLocks/>
          </p:cNvCxnSpPr>
          <p:nvPr/>
        </p:nvCxnSpPr>
        <p:spPr bwMode="auto"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 bwMode="auto"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Cím és függőleges szöve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 anchor="t" anchorCtr="0"/>
          <a:lstStyle/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Függőleges cím és szöve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52463" y="887414"/>
            <a:ext cx="7423149" cy="5368924"/>
          </a:xfrm>
        </p:spPr>
        <p:txBody>
          <a:bodyPr vert="eaVert"/>
          <a:lstStyle/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Cím és tartalo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Szakaszfejléc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2 tartalomrész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Összehasonlítá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Csak cím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Üre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Tartalomrész képaláíráss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3" y="3129280"/>
            <a:ext cx="3401062" cy="289559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Kép képaláíráss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 bwMode="auto"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>
              <a:defRPr/>
            </a:pPr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hu-HU"/>
              <a:t>Mintaszöveg szerkesztése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9"/>
          <a:srcRect l="3613"/>
          <a:stretch/>
        </p:blipFill>
        <p:spPr bwMode="auto"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0"/>
          <a:srcRect l="35640"/>
          <a:stretch/>
        </p:blipFill>
        <p:spPr bwMode="auto">
          <a:xfrm>
            <a:off x="0" y="2892346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 bwMode="auto"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</a:gsLst>
            <a:path path="circle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1"/>
          <a:srcRect t="28813"/>
          <a:stretch/>
        </p:blipFill>
        <p:spPr bwMode="auto"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2"/>
          <a:srcRect b="23319"/>
          <a:stretch/>
        </p:blipFill>
        <p:spPr bwMode="auto">
          <a:xfrm>
            <a:off x="8605878" y="6096000"/>
            <a:ext cx="993733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defRPr/>
            </a:pPr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hu-HU"/>
              <a:t>Mintaszöveg szerkesztése</a:t>
            </a:r>
            <a:endParaRPr/>
          </a:p>
          <a:p>
            <a:pPr lvl="1">
              <a:defRPr/>
            </a:pPr>
            <a:r>
              <a:rPr lang="hu-HU"/>
              <a:t>Második szint</a:t>
            </a:r>
            <a:endParaRPr/>
          </a:p>
          <a:p>
            <a:pPr lvl="2">
              <a:defRPr/>
            </a:pPr>
            <a:r>
              <a:rPr lang="hu-HU"/>
              <a:t>Harmadik szint</a:t>
            </a:r>
            <a:endParaRPr/>
          </a:p>
          <a:p>
            <a:pPr lvl="3">
              <a:defRPr/>
            </a:pPr>
            <a:r>
              <a:rPr lang="hu-HU"/>
              <a:t>Negyedik szint</a:t>
            </a:r>
            <a:endParaRPr/>
          </a:p>
          <a:p>
            <a:pPr lvl="4">
              <a:defRPr/>
            </a:pPr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 rot="5400000">
            <a:off x="10155639" y="1790700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48CD571-E508-4C7B-946A-95BC19EA5B4D}" type="datetimeFigureOut">
              <a:rPr lang="hu-HU"/>
              <a:t>2025. 09. 25.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39" y="295728"/>
            <a:ext cx="838198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F1093F6-CFF5-47F7-8264-37286D3A79BA}" type="slidenum">
              <a:rPr lang="hu-HU"/>
              <a:t>‹#›</a:t>
            </a:fld>
            <a:endParaRPr lang="hu-H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>
        <a:spcBef>
          <a:spcPts val="0"/>
        </a:spcBef>
        <a:buNone/>
        <a:defRPr sz="4200" b="0" i="0">
          <a:solidFill>
            <a:schemeClr val="tx2"/>
          </a:solidFill>
          <a:latin typeface="+mj-lt"/>
          <a:ea typeface="+mj-ea"/>
          <a:cs typeface="+mj-cs"/>
        </a:defRPr>
      </a:lvl1pPr>
      <a:lvl2pPr>
        <a:defRPr>
          <a:solidFill>
            <a:schemeClr val="tx2"/>
          </a:solidFill>
        </a:defRPr>
      </a:lvl2pPr>
      <a:lvl3pPr>
        <a:defRPr>
          <a:solidFill>
            <a:schemeClr val="tx2"/>
          </a:solidFill>
        </a:defRPr>
      </a:lvl3pPr>
      <a:lvl4pPr>
        <a:defRPr>
          <a:solidFill>
            <a:schemeClr val="tx2"/>
          </a:solidFill>
        </a:defRPr>
      </a:lvl4pPr>
      <a:lvl5pPr>
        <a:defRPr>
          <a:solidFill>
            <a:schemeClr val="tx2"/>
          </a:solidFill>
        </a:defRPr>
      </a:lvl5pPr>
      <a:lvl6pPr>
        <a:defRPr>
          <a:solidFill>
            <a:schemeClr val="tx2"/>
          </a:solidFill>
        </a:defRPr>
      </a:lvl6pPr>
      <a:lvl7pPr>
        <a:defRPr>
          <a:solidFill>
            <a:schemeClr val="tx2"/>
          </a:solidFill>
        </a:defRPr>
      </a:lvl7pPr>
      <a:lvl8pPr>
        <a:defRPr>
          <a:solidFill>
            <a:schemeClr val="tx2"/>
          </a:solidFill>
        </a:defRPr>
      </a:lvl8pPr>
      <a:lvl9pPr>
        <a:defRPr>
          <a:solidFill>
            <a:schemeClr val="tx2"/>
          </a:solidFill>
        </a:defRPr>
      </a:lvl9pPr>
    </p:titleStyle>
    <p:bodyStyle>
      <a:lvl1pPr marL="342900" indent="-3429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2000" b="0" i="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800" b="0" i="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600" b="0" i="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/>
        <a:buChar char=""/>
        <a:defRPr sz="1400" b="0" i="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 bwMode="auto">
          <a:xfrm>
            <a:off x="366893" y="889337"/>
            <a:ext cx="8825658" cy="3329581"/>
          </a:xfrm>
        </p:spPr>
        <p:txBody>
          <a:bodyPr/>
          <a:lstStyle/>
          <a:p>
            <a:pPr>
              <a:defRPr/>
            </a:pPr>
            <a:r>
              <a:rPr lang="hu-HU" dirty="0"/>
              <a:t>Projektmunka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 bwMode="auto">
          <a:xfrm>
            <a:off x="1119329" y="4539873"/>
            <a:ext cx="8825658" cy="861420"/>
          </a:xfrm>
        </p:spPr>
        <p:txBody>
          <a:bodyPr/>
          <a:lstStyle/>
          <a:p>
            <a:pPr>
              <a:defRPr/>
            </a:pPr>
            <a:r>
              <a:rPr lang="hu-HU"/>
              <a:t>Bicok Norbert, Szilléry Áron, Szilléry Egon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Vezetőségi Iroda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219679" y="1690686"/>
            <a:ext cx="8366070" cy="476316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573806" y="1690686"/>
            <a:ext cx="4448796" cy="4763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Tervezés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Született több kezdetleges terv, ami nem különösen felelet meg az elvárásoknak.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8351" y="2707496"/>
            <a:ext cx="5233452" cy="409275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01803" y="2707496"/>
            <a:ext cx="5828281" cy="35481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Költségvetés</a:t>
            </a:r>
          </a:p>
        </p:txBody>
      </p:sp>
      <p:graphicFrame>
        <p:nvGraphicFramePr>
          <p:cNvPr id="6" name="Tartalom helye 5"/>
          <p:cNvGraphicFramePr>
            <a:graphicFrameLocks noGrp="1"/>
          </p:cNvGraphicFramePr>
          <p:nvPr>
            <p:ph idx="1"/>
          </p:nvPr>
        </p:nvGraphicFramePr>
        <p:xfrm>
          <a:off x="1683833" y="1483109"/>
          <a:ext cx="9121698" cy="4415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0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86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14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1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Mennyiség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Mértékegység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Egységár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Összes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Tűzfal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129000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129000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Router-pt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242000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484000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MLS 3560 *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8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260 000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2080000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Switch *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5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78900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394500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home router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150000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150000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kábel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500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méter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130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65000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csatlakozó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50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60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3000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felmérés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tervezés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150000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150000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topológiai megv.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db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25000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25000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r>
                        <a:rPr lang="hu-HU" sz="1100" u="none" strike="noStrike"/>
                        <a:t>kivitelezés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8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nap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150000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1200000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4392"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>
                        <a:defRPr/>
                      </a:pP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>
                        <a:defRPr/>
                      </a:pPr>
                      <a:r>
                        <a:rPr lang="hu-HU" sz="1100" u="none" strike="noStrike"/>
                        <a:t>4680500</a:t>
                      </a:r>
                      <a:endParaRPr lang="hu-HU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Tesztelés menete</a:t>
            </a:r>
          </a:p>
        </p:txBody>
      </p:sp>
      <p:sp>
        <p:nvSpPr>
          <p:cNvPr id="9" name="Szöveg helye 8"/>
          <p:cNvSpPr>
            <a:spLocks noGrp="1"/>
          </p:cNvSpPr>
          <p:nvPr>
            <p:ph type="body" idx="1"/>
          </p:nvPr>
        </p:nvSpPr>
        <p:spPr bwMode="auto">
          <a:xfrm>
            <a:off x="1103313" y="2815879"/>
            <a:ext cx="4396338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Elsősorban az eszközök közötti kommunikációt teszteltük csomagküldéssel</a:t>
            </a:r>
          </a:p>
          <a:p>
            <a:pPr>
              <a:defRPr/>
            </a:pPr>
            <a:endParaRPr lang="hu-HU">
              <a:solidFill>
                <a:schemeClr val="tx1"/>
              </a:solidFill>
            </a:endParaRPr>
          </a:p>
        </p:txBody>
      </p:sp>
      <p:sp>
        <p:nvSpPr>
          <p:cNvPr id="10" name="Szöveg helye 9"/>
          <p:cNvSpPr>
            <a:spLocks noGrp="1"/>
          </p:cNvSpPr>
          <p:nvPr>
            <p:ph type="body" sz="quarter" idx="3"/>
          </p:nvPr>
        </p:nvSpPr>
        <p:spPr bwMode="auto">
          <a:xfrm>
            <a:off x="5977880" y="1608645"/>
            <a:ext cx="4396339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Redundancia tesztelés</a:t>
            </a:r>
          </a:p>
        </p:txBody>
      </p:sp>
      <p:sp>
        <p:nvSpPr>
          <p:cNvPr id="5" name="Tartalom helye 4"/>
          <p:cNvSpPr>
            <a:spLocks noGrp="1"/>
          </p:cNvSpPr>
          <p:nvPr>
            <p:ph sz="quarter" idx="4"/>
          </p:nvPr>
        </p:nvSpPr>
        <p:spPr bwMode="auto">
          <a:xfrm>
            <a:off x="6071792" y="2481262"/>
            <a:ext cx="4396339" cy="3741738"/>
          </a:xfrm>
        </p:spPr>
        <p:txBody>
          <a:bodyPr/>
          <a:lstStyle/>
          <a:p>
            <a:pPr>
              <a:defRPr/>
            </a:pPr>
            <a:r>
              <a:rPr lang="hu-HU"/>
              <a:t>Eszközök meghibásodásának szimulálása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18548" y="3084578"/>
            <a:ext cx="5353244" cy="2903061"/>
          </a:xfrm>
          <a:prstGeom prst="rect">
            <a:avLst/>
          </a:prstGeo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456556" y="3564422"/>
            <a:ext cx="5096586" cy="9716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885" y="791737"/>
            <a:ext cx="12187115" cy="60662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Címzések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hu-HU"/>
              <a:t>Felhasznált címzések:</a:t>
            </a:r>
            <a:endParaRPr/>
          </a:p>
          <a:p>
            <a:pPr>
              <a:defRPr/>
            </a:pPr>
            <a:r>
              <a:rPr lang="hu-HU"/>
              <a:t>197.10.0.0/25 </a:t>
            </a:r>
            <a:endParaRPr/>
          </a:p>
          <a:p>
            <a:pPr lvl="1">
              <a:defRPr/>
            </a:pPr>
            <a:r>
              <a:rPr lang="hu-HU"/>
              <a:t>197.10.0.32/27 VLAN10</a:t>
            </a:r>
            <a:endParaRPr/>
          </a:p>
          <a:p>
            <a:pPr lvl="1">
              <a:defRPr/>
            </a:pPr>
            <a:r>
              <a:rPr lang="hu-HU"/>
              <a:t>197.10.0.64/27 VLAN20</a:t>
            </a:r>
            <a:endParaRPr/>
          </a:p>
          <a:p>
            <a:pPr>
              <a:defRPr/>
            </a:pPr>
            <a:r>
              <a:rPr lang="hu-HU"/>
              <a:t>197.10.0.128/27 </a:t>
            </a:r>
            <a:endParaRPr/>
          </a:p>
          <a:p>
            <a:pPr>
              <a:defRPr/>
            </a:pPr>
            <a:r>
              <a:rPr lang="hu-HU"/>
              <a:t>197.10.0.160/28 </a:t>
            </a:r>
            <a:endParaRPr/>
          </a:p>
          <a:p>
            <a:pPr>
              <a:defRPr/>
            </a:pPr>
            <a:r>
              <a:rPr lang="hu-HU"/>
              <a:t>197.10.0.176/29 </a:t>
            </a:r>
            <a:endParaRPr/>
          </a:p>
          <a:p>
            <a:pPr>
              <a:defRPr/>
            </a:pPr>
            <a:r>
              <a:rPr lang="hu-HU"/>
              <a:t>197.10.0.184/30 </a:t>
            </a:r>
            <a:endParaRPr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hu-HU"/>
              <a:t>197.10.0.188/30 </a:t>
            </a:r>
          </a:p>
          <a:p>
            <a:pPr>
              <a:defRPr/>
            </a:pPr>
            <a:r>
              <a:rPr lang="hu-HU"/>
              <a:t>197.10.0.212/30 </a:t>
            </a:r>
          </a:p>
          <a:p>
            <a:pPr>
              <a:defRPr/>
            </a:pPr>
            <a:r>
              <a:rPr lang="hu-HU"/>
              <a:t>197.10.0.216/30 </a:t>
            </a:r>
          </a:p>
          <a:p>
            <a:pPr>
              <a:defRPr/>
            </a:pPr>
            <a:r>
              <a:rPr lang="hu-HU"/>
              <a:t>197.10.0.220/30 </a:t>
            </a:r>
          </a:p>
          <a:p>
            <a:pPr>
              <a:defRPr/>
            </a:pPr>
            <a:r>
              <a:rPr lang="hu-HU"/>
              <a:t>197.10.0.224/30 </a:t>
            </a:r>
          </a:p>
          <a:p>
            <a:pPr>
              <a:defRPr/>
            </a:pPr>
            <a:r>
              <a:rPr lang="hu-HU"/>
              <a:t>197.10.0.232/30 </a:t>
            </a:r>
          </a:p>
          <a:p>
            <a:pPr>
              <a:defRPr/>
            </a:pPr>
            <a:r>
              <a:rPr lang="hu-HU"/>
              <a:t>197.10.0.236/30 </a:t>
            </a:r>
          </a:p>
          <a:p>
            <a:pPr>
              <a:defRPr/>
            </a:pPr>
            <a:r>
              <a:rPr lang="hu-HU"/>
              <a:t>197.10.0.240/30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Tűzfal beállítások</a:t>
            </a:r>
          </a:p>
        </p:txBody>
      </p:sp>
      <p:sp>
        <p:nvSpPr>
          <p:cNvPr id="6" name="Szöveg helye 5"/>
          <p:cNvSpPr>
            <a:spLocks noGrp="1"/>
          </p:cNvSpPr>
          <p:nvPr>
            <p:ph type="body" idx="1"/>
          </p:nvPr>
        </p:nvSpPr>
        <p:spPr bwMode="auto">
          <a:xfrm>
            <a:off x="1036406" y="1392264"/>
            <a:ext cx="4396338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Interfacek, VPN, OSPF</a:t>
            </a:r>
          </a:p>
        </p:txBody>
      </p:sp>
      <p:pic>
        <p:nvPicPr>
          <p:cNvPr id="10" name="Tartalom helye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1036406" y="2023189"/>
            <a:ext cx="3762900" cy="3086531"/>
          </a:xfrm>
          <a:prstGeom prst="rect">
            <a:avLst/>
          </a:prstGeom>
        </p:spPr>
      </p:pic>
      <p:sp>
        <p:nvSpPr>
          <p:cNvPr id="8" name="Szöveg helye 7"/>
          <p:cNvSpPr>
            <a:spLocks noGrp="1"/>
          </p:cNvSpPr>
          <p:nvPr>
            <p:ph type="body" sz="quarter" idx="3"/>
          </p:nvPr>
        </p:nvSpPr>
        <p:spPr bwMode="auto">
          <a:xfrm>
            <a:off x="5654495" y="1361957"/>
            <a:ext cx="4396339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Szabályok</a:t>
            </a:r>
          </a:p>
        </p:txBody>
      </p:sp>
      <p:pic>
        <p:nvPicPr>
          <p:cNvPr id="11" name="Tartalom helye 10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>
            <a:off x="5811163" y="2023189"/>
            <a:ext cx="4395788" cy="3381375"/>
          </a:xfrm>
          <a:prstGeom prst="rect">
            <a:avLst/>
          </a:prstGeom>
        </p:spPr>
      </p:pic>
      <p:pic>
        <p:nvPicPr>
          <p:cNvPr id="12" name="Kép 11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781545" y="5164383"/>
            <a:ext cx="4906060" cy="12860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Cím 6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Routerek</a:t>
            </a:r>
          </a:p>
        </p:txBody>
      </p:sp>
      <p:sp>
        <p:nvSpPr>
          <p:cNvPr id="10" name="Szöveg helye 9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Router 1</a:t>
            </a:r>
          </a:p>
        </p:txBody>
      </p:sp>
      <p:pic>
        <p:nvPicPr>
          <p:cNvPr id="9" name="Tartalom helye 8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1182421" y="2655947"/>
            <a:ext cx="4238121" cy="3131350"/>
          </a:xfrm>
          <a:prstGeom prst="rect">
            <a:avLst/>
          </a:prstGeom>
        </p:spPr>
      </p:pic>
      <p:sp>
        <p:nvSpPr>
          <p:cNvPr id="11" name="Szöveg helye 10"/>
          <p:cNvSpPr>
            <a:spLocks noGrp="1"/>
          </p:cNvSpPr>
          <p:nvPr>
            <p:ph type="body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Router 2</a:t>
            </a:r>
          </a:p>
        </p:txBody>
      </p:sp>
      <p:pic>
        <p:nvPicPr>
          <p:cNvPr id="13" name="Tartalom helye 12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>
            <a:off x="5770796" y="2655947"/>
            <a:ext cx="4190829" cy="31562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Forgalomirányítás</a:t>
            </a:r>
            <a:br>
              <a:rPr lang="hu-HU"/>
            </a:br>
            <a:r>
              <a:rPr lang="hu-HU" sz="1600"/>
              <a:t>Layer 3 switch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 bwMode="auto">
          <a:xfrm>
            <a:off x="1103313" y="1338031"/>
            <a:ext cx="4396338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HRSP/SVI DHCP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1103313" y="2058725"/>
            <a:ext cx="4395787" cy="1080477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 bwMode="auto">
          <a:xfrm>
            <a:off x="5654495" y="1338031"/>
            <a:ext cx="4396339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OSPF</a:t>
            </a:r>
          </a:p>
        </p:txBody>
      </p:sp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103313" y="3283634"/>
            <a:ext cx="4115374" cy="2276793"/>
          </a:xfrm>
          <a:prstGeom prst="rect">
            <a:avLst/>
          </a:prstGeom>
        </p:spPr>
      </p:pic>
      <p:pic>
        <p:nvPicPr>
          <p:cNvPr id="10" name="Kép 9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5731555" y="2058725"/>
            <a:ext cx="3820058" cy="1457528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5731555" y="3590468"/>
            <a:ext cx="5898940" cy="28987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Felmerült Hibák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Redundanciánál prioritásértékeket helytelenül adtuk meg</a:t>
            </a:r>
            <a:endParaRPr/>
          </a:p>
          <a:p>
            <a:pPr>
              <a:defRPr/>
            </a:pPr>
            <a:r>
              <a:rPr lang="hu-HU"/>
              <a:t>ACL, NAT szabályoknál duplikáció</a:t>
            </a:r>
          </a:p>
          <a:p>
            <a:pPr>
              <a:defRPr/>
            </a:pPr>
            <a:r>
              <a:rPr lang="hu-HU"/>
              <a:t>Wi-Fi router overlapet okozott – wireless ap-be váltás</a:t>
            </a:r>
            <a:endParaRPr/>
          </a:p>
          <a:p>
            <a:pPr>
              <a:defRPr/>
            </a:pPr>
            <a:r>
              <a:rPr lang="hu-HU"/>
              <a:t>OSPF protokoll beállítási problémák</a:t>
            </a:r>
            <a:endParaRPr/>
          </a:p>
          <a:p>
            <a:pPr>
              <a:defRPr/>
            </a:pPr>
            <a:r>
              <a:rPr lang="hu-HU"/>
              <a:t>Tűzfal belső oldali interfacek hirdetése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Igények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 algn="ctr">
              <a:buNone/>
              <a:defRPr/>
            </a:pPr>
            <a:endParaRPr lang="hu-HU"/>
          </a:p>
          <a:p>
            <a:pPr marL="0" indent="0" algn="ctr">
              <a:buNone/>
              <a:defRPr/>
            </a:pPr>
            <a:r>
              <a:rPr lang="hu-HU"/>
              <a:t>Egy kisvállalati környezetben többirodás, redundáns, biztonságos hálózat megvalósítására kérték fel csapatunkat. Az igények között szerepel a vállalati hierarchia szerinti alhálózatok létrehozása, home office biztosítása, open space iroda beosztás szerinti hálózati tagolás, IT szektor kialakítása, szervertámogatás. Gazdaságos IP környezet létrehozása, eszközök beszerzése, bővíthető infrastruktúra kiépítése.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4048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Szerver Konfigurációk</a:t>
            </a:r>
          </a:p>
        </p:txBody>
      </p:sp>
      <p:sp>
        <p:nvSpPr>
          <p:cNvPr id="2142016908" name="Content Placeholder 2"/>
          <p:cNvSpPr>
            <a:spLocks noGrp="1"/>
          </p:cNvSpPr>
          <p:nvPr>
            <p:ph idx="1"/>
          </p:nvPr>
        </p:nvSpPr>
        <p:spPr bwMode="auto">
          <a:xfrm>
            <a:off x="1103311" y="1331259"/>
            <a:ext cx="8946540" cy="4195480"/>
          </a:xfrm>
        </p:spPr>
        <p:txBody>
          <a:bodyPr/>
          <a:lstStyle/>
          <a:p>
            <a:pPr>
              <a:defRPr/>
            </a:pPr>
            <a:r>
              <a:rPr/>
              <a:t>Windows server: Windows Server 2022 iso image használatával valósult meg.</a:t>
            </a:r>
          </a:p>
          <a:p>
            <a:pPr>
              <a:defRPr/>
            </a:pPr>
            <a:r>
              <a:rPr/>
              <a:t>Linux server: Ubuntu 24.04.3 Live server iso image használatával.</a:t>
            </a:r>
          </a:p>
          <a:p>
            <a:pPr>
              <a:defRPr/>
            </a:pPr>
            <a:r>
              <a:rPr/>
              <a:t>Szerverek szimulálása: Virtual box</a:t>
            </a:r>
          </a:p>
          <a:p>
            <a:pPr>
              <a:defRPr/>
            </a:pPr>
            <a:r>
              <a:rPr/>
              <a:t>Network adapterek: Bridgelt adapter hálózathoz való csatlakozáshoz, Windows-nál Nat network dhcp konfiguráláshoz, Linuxnál host only network</a:t>
            </a:r>
          </a:p>
          <a:p>
            <a:pPr>
              <a:defRPr/>
            </a:pPr>
            <a:r>
              <a:rPr/>
              <a:t>Windows jelszó: WindowsServer123</a:t>
            </a:r>
            <a:br>
              <a:rPr/>
            </a:br>
            <a:r>
              <a:rPr/>
              <a:t>Linux jelszó: Linuxserver123</a:t>
            </a:r>
          </a:p>
        </p:txBody>
      </p:sp>
      <p:pic>
        <p:nvPicPr>
          <p:cNvPr id="174790277" name="Kép 174790276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7477" y="4684568"/>
            <a:ext cx="3231749" cy="1871012"/>
          </a:xfrm>
          <a:prstGeom prst="rect">
            <a:avLst/>
          </a:prstGeom>
        </p:spPr>
      </p:pic>
      <p:pic>
        <p:nvPicPr>
          <p:cNvPr id="475273939" name="Kép 47527393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725568" y="4469132"/>
            <a:ext cx="4036690" cy="22018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Linux szerver Config</a:t>
            </a:r>
          </a:p>
        </p:txBody>
      </p:sp>
      <p:sp>
        <p:nvSpPr>
          <p:cNvPr id="1197592943" name="Szövegdoboz 1197592942"/>
          <p:cNvSpPr txBox="1"/>
          <p:nvPr/>
        </p:nvSpPr>
        <p:spPr bwMode="auto">
          <a:xfrm>
            <a:off x="646110" y="1456647"/>
            <a:ext cx="951669" cy="3965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/>
              <a:t>Címtár</a:t>
            </a:r>
          </a:p>
        </p:txBody>
      </p:sp>
      <p:pic>
        <p:nvPicPr>
          <p:cNvPr id="1281143084" name="Kép 1281143083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8683" y="1969732"/>
            <a:ext cx="5523869" cy="2486025"/>
          </a:xfrm>
          <a:prstGeom prst="rect">
            <a:avLst/>
          </a:prstGeom>
        </p:spPr>
      </p:pic>
      <p:sp>
        <p:nvSpPr>
          <p:cNvPr id="177628931" name="Szövegdoboz 177628930"/>
          <p:cNvSpPr txBox="1"/>
          <p:nvPr/>
        </p:nvSpPr>
        <p:spPr bwMode="auto">
          <a:xfrm>
            <a:off x="639028" y="4919708"/>
            <a:ext cx="5144979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Sudo samba-tool domain provision-nél lett beállítva a domain beállítva, linuxserver néven</a:t>
            </a:r>
          </a:p>
        </p:txBody>
      </p:sp>
      <p:sp>
        <p:nvSpPr>
          <p:cNvPr id="1369540142" name="Szövegdoboz 1369540141"/>
          <p:cNvSpPr txBox="1"/>
          <p:nvPr/>
        </p:nvSpPr>
        <p:spPr bwMode="auto">
          <a:xfrm>
            <a:off x="7093834" y="1456647"/>
            <a:ext cx="3202179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DHCP</a:t>
            </a:r>
          </a:p>
          <a:p>
            <a:pPr>
              <a:defRPr/>
            </a:pPr>
            <a:endParaRPr sz="2200"/>
          </a:p>
        </p:txBody>
      </p:sp>
      <p:pic>
        <p:nvPicPr>
          <p:cNvPr id="2025727303" name="Kép 2025727302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62330" y="1923495"/>
            <a:ext cx="5632718" cy="2034465"/>
          </a:xfrm>
          <a:prstGeom prst="rect">
            <a:avLst/>
          </a:prstGeom>
        </p:spPr>
      </p:pic>
      <p:pic>
        <p:nvPicPr>
          <p:cNvPr id="1452857343" name="Kép 1452857342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62330" y="4005164"/>
            <a:ext cx="3764586" cy="771945"/>
          </a:xfrm>
          <a:prstGeom prst="rect">
            <a:avLst/>
          </a:prstGeom>
        </p:spPr>
      </p:pic>
      <p:pic>
        <p:nvPicPr>
          <p:cNvPr id="2078147135" name="Kép 2078147134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6362330" y="4847811"/>
            <a:ext cx="3392135" cy="936683"/>
          </a:xfrm>
          <a:prstGeom prst="rect">
            <a:avLst/>
          </a:prstGeom>
        </p:spPr>
      </p:pic>
      <p:pic>
        <p:nvPicPr>
          <p:cNvPr id="132207005" name="Kép 132207004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6362330" y="5890803"/>
            <a:ext cx="2533649" cy="704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939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 szerver Config</a:t>
            </a:r>
          </a:p>
        </p:txBody>
      </p:sp>
      <p:sp>
        <p:nvSpPr>
          <p:cNvPr id="98239551" name="Szövegdoboz 98239550"/>
          <p:cNvSpPr txBox="1"/>
          <p:nvPr/>
        </p:nvSpPr>
        <p:spPr bwMode="auto">
          <a:xfrm>
            <a:off x="646110" y="1212272"/>
            <a:ext cx="1625729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000"/>
              <a:t>DNS szerver</a:t>
            </a:r>
          </a:p>
        </p:txBody>
      </p:sp>
      <p:pic>
        <p:nvPicPr>
          <p:cNvPr id="1785772522" name="Kép 178577252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45522" y="1705840"/>
            <a:ext cx="4695136" cy="2289423"/>
          </a:xfrm>
          <a:prstGeom prst="rect">
            <a:avLst/>
          </a:prstGeom>
        </p:spPr>
      </p:pic>
      <p:pic>
        <p:nvPicPr>
          <p:cNvPr id="2135396385" name="Kép 213539638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36022" y="4103389"/>
            <a:ext cx="4314136" cy="2582447"/>
          </a:xfrm>
          <a:prstGeom prst="rect">
            <a:avLst/>
          </a:prstGeom>
        </p:spPr>
      </p:pic>
      <p:pic>
        <p:nvPicPr>
          <p:cNvPr id="1986071238" name="Kép 198607123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6321136" y="2621728"/>
            <a:ext cx="4759724" cy="27470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648270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 szerver Config</a:t>
            </a:r>
          </a:p>
        </p:txBody>
      </p:sp>
      <p:sp>
        <p:nvSpPr>
          <p:cNvPr id="1885190119" name="Szövegdoboz 1885190118"/>
          <p:cNvSpPr txBox="1"/>
          <p:nvPr/>
        </p:nvSpPr>
        <p:spPr bwMode="auto">
          <a:xfrm>
            <a:off x="737931" y="1601931"/>
            <a:ext cx="1923037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HTTP/HTTPS</a:t>
            </a:r>
          </a:p>
        </p:txBody>
      </p:sp>
      <p:pic>
        <p:nvPicPr>
          <p:cNvPr id="432141909" name="Kép 43214190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63063" y="2177761"/>
            <a:ext cx="6620299" cy="2287094"/>
          </a:xfrm>
          <a:prstGeom prst="rect">
            <a:avLst/>
          </a:prstGeom>
        </p:spPr>
      </p:pic>
      <p:pic>
        <p:nvPicPr>
          <p:cNvPr id="265651148" name="Kép 26565114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664954" y="3650380"/>
            <a:ext cx="5771106" cy="2988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78088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Linux server Config</a:t>
            </a:r>
          </a:p>
        </p:txBody>
      </p:sp>
      <p:sp>
        <p:nvSpPr>
          <p:cNvPr id="1986390630" name="Szövegdoboz 1986390629"/>
          <p:cNvSpPr txBox="1"/>
          <p:nvPr/>
        </p:nvSpPr>
        <p:spPr bwMode="auto">
          <a:xfrm>
            <a:off x="772567" y="1688522"/>
            <a:ext cx="1952754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Fájlmegosztás</a:t>
            </a:r>
          </a:p>
        </p:txBody>
      </p:sp>
      <p:pic>
        <p:nvPicPr>
          <p:cNvPr id="1038896570" name="Kép 103889656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7477" y="2623704"/>
            <a:ext cx="5145409" cy="2133599"/>
          </a:xfrm>
          <a:prstGeom prst="rect">
            <a:avLst/>
          </a:prstGeom>
        </p:spPr>
      </p:pic>
      <p:sp>
        <p:nvSpPr>
          <p:cNvPr id="776186315" name="Szövegdoboz 776186314"/>
          <p:cNvSpPr txBox="1"/>
          <p:nvPr/>
        </p:nvSpPr>
        <p:spPr bwMode="auto">
          <a:xfrm>
            <a:off x="8020227" y="1697181"/>
            <a:ext cx="2325033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/>
              <a:t>Automatizált mentés</a:t>
            </a:r>
          </a:p>
        </p:txBody>
      </p:sp>
      <p:pic>
        <p:nvPicPr>
          <p:cNvPr id="238255931" name="Kép 238255930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64431" y="2330087"/>
            <a:ext cx="5370545" cy="2487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56835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Windows server Config</a:t>
            </a:r>
          </a:p>
        </p:txBody>
      </p:sp>
      <p:sp>
        <p:nvSpPr>
          <p:cNvPr id="252806" name="Content Placeholder 2"/>
          <p:cNvSpPr>
            <a:spLocks noGrp="1"/>
          </p:cNvSpPr>
          <p:nvPr>
            <p:ph idx="1"/>
          </p:nvPr>
        </p:nvSpPr>
        <p:spPr bwMode="auto">
          <a:xfrm>
            <a:off x="1311130" y="5860811"/>
            <a:ext cx="8946540" cy="4195480"/>
          </a:xfrm>
        </p:spPr>
        <p:txBody>
          <a:bodyPr/>
          <a:lstStyle/>
          <a:p>
            <a:pPr>
              <a:defRPr/>
            </a:pPr>
            <a:r>
              <a:rPr/>
              <a:t>Server manageren belül a manage fülön belül „add roles and features”-re nyomva ezeket a eszközöket raktuk bele</a:t>
            </a:r>
          </a:p>
        </p:txBody>
      </p:sp>
      <p:pic>
        <p:nvPicPr>
          <p:cNvPr id="897344582" name="Kép 897344581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05834" y="1152982"/>
            <a:ext cx="9148003" cy="47078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979301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Windows Server Config</a:t>
            </a:r>
          </a:p>
        </p:txBody>
      </p:sp>
      <p:sp>
        <p:nvSpPr>
          <p:cNvPr id="301645631" name="Szövegdoboz 301645630"/>
          <p:cNvSpPr txBox="1"/>
          <p:nvPr/>
        </p:nvSpPr>
        <p:spPr bwMode="auto">
          <a:xfrm>
            <a:off x="781227" y="1298863"/>
            <a:ext cx="1028477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Címtár</a:t>
            </a:r>
          </a:p>
        </p:txBody>
      </p:sp>
      <p:pic>
        <p:nvPicPr>
          <p:cNvPr id="971149433" name="Kép 971149432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65590" y="1806812"/>
            <a:ext cx="5186795" cy="4585052"/>
          </a:xfrm>
          <a:prstGeom prst="rect">
            <a:avLst/>
          </a:prstGeom>
        </p:spPr>
      </p:pic>
      <p:sp>
        <p:nvSpPr>
          <p:cNvPr id="261075791" name="Szövegdoboz 261075790"/>
          <p:cNvSpPr txBox="1"/>
          <p:nvPr/>
        </p:nvSpPr>
        <p:spPr bwMode="auto">
          <a:xfrm>
            <a:off x="7301522" y="1267164"/>
            <a:ext cx="860676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DHCP</a:t>
            </a:r>
          </a:p>
        </p:txBody>
      </p:sp>
      <p:pic>
        <p:nvPicPr>
          <p:cNvPr id="1321177329" name="Kép 132117732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810249" y="1806812"/>
            <a:ext cx="5942045" cy="38359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05621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 sz="4200" b="0" i="0" u="none" strike="noStrike" cap="none" spc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Windows Server Config</a:t>
            </a:r>
            <a:endParaRPr/>
          </a:p>
        </p:txBody>
      </p:sp>
      <p:sp>
        <p:nvSpPr>
          <p:cNvPr id="53277670" name="Szövegdoboz 53277669"/>
          <p:cNvSpPr txBox="1"/>
          <p:nvPr/>
        </p:nvSpPr>
        <p:spPr bwMode="auto">
          <a:xfrm>
            <a:off x="746590" y="1426167"/>
            <a:ext cx="1523698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DNS server</a:t>
            </a:r>
          </a:p>
        </p:txBody>
      </p:sp>
      <p:pic>
        <p:nvPicPr>
          <p:cNvPr id="1422119050" name="Kép 1422119049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9658" y="2007594"/>
            <a:ext cx="5552386" cy="3820175"/>
          </a:xfrm>
          <a:prstGeom prst="rect">
            <a:avLst/>
          </a:prstGeom>
        </p:spPr>
      </p:pic>
      <p:pic>
        <p:nvPicPr>
          <p:cNvPr id="287834509" name="Kép 28783450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271090" y="2018737"/>
            <a:ext cx="5368636" cy="3809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49983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Windows server Config</a:t>
            </a:r>
            <a:br>
              <a:rPr/>
            </a:br>
            <a:endParaRPr/>
          </a:p>
        </p:txBody>
      </p:sp>
      <p:sp>
        <p:nvSpPr>
          <p:cNvPr id="463145883" name="Szövegdoboz 463145882"/>
          <p:cNvSpPr txBox="1"/>
          <p:nvPr/>
        </p:nvSpPr>
        <p:spPr bwMode="auto">
          <a:xfrm>
            <a:off x="911113" y="1922317"/>
            <a:ext cx="2779216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compatLnSpc="0">
            <a:spAutoFit/>
          </a:bodyPr>
          <a:lstStyle/>
          <a:p>
            <a:pPr>
              <a:defRPr/>
            </a:pPr>
            <a:r>
              <a:rPr sz="2200"/>
              <a:t>HTTP/HTTPS szerver</a:t>
            </a:r>
          </a:p>
        </p:txBody>
      </p:sp>
      <p:pic>
        <p:nvPicPr>
          <p:cNvPr id="222854538" name="Kép 222854537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707999" y="2026844"/>
            <a:ext cx="7507783" cy="45125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Vlan hálózati beállítások </a:t>
            </a:r>
            <a:br>
              <a:rPr lang="hu-HU"/>
            </a:br>
            <a:r>
              <a:rPr lang="hu-HU" sz="1800"/>
              <a:t>Layer 2 switch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Trunk portok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1103313" y="2533014"/>
            <a:ext cx="3334214" cy="2295845"/>
          </a:xfrm>
          <a:prstGeom prst="rect">
            <a:avLst/>
          </a:prstGeom>
        </p:spPr>
      </p:pic>
      <p:sp>
        <p:nvSpPr>
          <p:cNvPr id="6" name="Szöveg helye 5"/>
          <p:cNvSpPr>
            <a:spLocks noGrp="1"/>
          </p:cNvSpPr>
          <p:nvPr>
            <p:ph type="body" sz="quarter" idx="3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HRSP/SVI</a:t>
            </a:r>
          </a:p>
        </p:txBody>
      </p:sp>
      <p:pic>
        <p:nvPicPr>
          <p:cNvPr id="8" name="Tartalom helye 7"/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/>
        </p:blipFill>
        <p:spPr bwMode="auto">
          <a:xfrm>
            <a:off x="5654495" y="2533014"/>
            <a:ext cx="3562846" cy="35152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Munkafolyamat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hu-HU"/>
              <a:t>Igényfelmérés</a:t>
            </a:r>
            <a:endParaRPr/>
          </a:p>
          <a:p>
            <a:pPr>
              <a:defRPr/>
            </a:pPr>
            <a:r>
              <a:rPr lang="hu-HU"/>
              <a:t>Tervezés</a:t>
            </a:r>
            <a:endParaRPr/>
          </a:p>
          <a:p>
            <a:pPr>
              <a:defRPr/>
            </a:pPr>
            <a:r>
              <a:rPr lang="hu-HU"/>
              <a:t>Topológiai megvalósítás</a:t>
            </a:r>
            <a:endParaRPr/>
          </a:p>
          <a:p>
            <a:pPr>
              <a:defRPr/>
            </a:pPr>
            <a:r>
              <a:rPr lang="hu-HU"/>
              <a:t>Egyeztetés</a:t>
            </a:r>
            <a:endParaRPr/>
          </a:p>
          <a:p>
            <a:pPr>
              <a:defRPr/>
            </a:pPr>
            <a:r>
              <a:rPr lang="hu-HU"/>
              <a:t>Finomítás</a:t>
            </a:r>
            <a:endParaRPr/>
          </a:p>
          <a:p>
            <a:pPr>
              <a:defRPr/>
            </a:pPr>
            <a:r>
              <a:rPr lang="hu-HU"/>
              <a:t>Megrendelés</a:t>
            </a:r>
            <a:endParaRPr/>
          </a:p>
          <a:p>
            <a:pPr>
              <a:defRPr/>
            </a:pPr>
            <a:r>
              <a:rPr lang="hu-HU"/>
              <a:t>Beszerzés</a:t>
            </a:r>
            <a:endParaRPr/>
          </a:p>
          <a:p>
            <a:pPr>
              <a:defRPr/>
            </a:pPr>
            <a:r>
              <a:rPr lang="hu-HU"/>
              <a:t>Fizikai megvalósítás és tesztelés</a:t>
            </a:r>
            <a:endParaRPr/>
          </a:p>
          <a:p>
            <a:pPr>
              <a:defRPr/>
            </a:pPr>
            <a:r>
              <a:rPr lang="hu-HU"/>
              <a:t>Számlázás</a:t>
            </a:r>
            <a:endParaRPr/>
          </a:p>
          <a:p>
            <a:pPr marL="0" indent="0">
              <a:buNone/>
              <a:defRPr/>
            </a:pPr>
            <a:endParaRPr lang="hu-HU"/>
          </a:p>
          <a:p>
            <a:pPr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 bwMode="auto">
          <a:xfrm>
            <a:off x="1549362" y="1263976"/>
            <a:ext cx="4396338" cy="576262"/>
          </a:xfrm>
        </p:spPr>
        <p:txBody>
          <a:bodyPr/>
          <a:lstStyle/>
          <a:p>
            <a:pPr>
              <a:defRPr/>
            </a:pPr>
            <a:r>
              <a:rPr lang="hu-HU">
                <a:solidFill>
                  <a:schemeClr val="tx1"/>
                </a:solidFill>
              </a:rPr>
              <a:t>Switch access portok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/>
        </p:blipFill>
        <p:spPr bwMode="auto">
          <a:xfrm>
            <a:off x="1812571" y="2093559"/>
            <a:ext cx="3200847" cy="3134162"/>
          </a:xfrm>
          <a:prstGeom prst="rect">
            <a:avLst/>
          </a:prstGeom>
        </p:spPr>
      </p:pic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Wi-Fi hálózat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824530" y="2355052"/>
            <a:ext cx="4858428" cy="319132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311590" y="1633595"/>
            <a:ext cx="4600110" cy="4634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Redundancia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Több Layer 3-as eszközzel HRSP/Svi protokollal let megoldva</a:t>
            </a:r>
            <a:endParaRPr/>
          </a:p>
          <a:p>
            <a:pPr>
              <a:defRPr/>
            </a:pPr>
            <a:endParaRPr lang="hu-HU"/>
          </a:p>
          <a:p>
            <a:pPr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>
                <a:solidFill>
                  <a:srgbClr val="FFFF00"/>
                </a:solidFill>
              </a:rPr>
              <a:t>Biztonság</a:t>
            </a:r>
          </a:p>
        </p:txBody>
      </p:sp>
      <p:pic>
        <p:nvPicPr>
          <p:cNvPr id="7" name="Tartalom helye 6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646111" y="1701842"/>
            <a:ext cx="7460166" cy="43156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Résztvevők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Bicok Norbert: tervezés, szerverek konfigurációja,tesztelés, dokumentáció,</a:t>
            </a:r>
            <a:endParaRPr/>
          </a:p>
          <a:p>
            <a:pPr>
              <a:defRPr/>
            </a:pPr>
            <a:r>
              <a:rPr lang="hu-HU"/>
              <a:t>Szilléry Áron: tervezés, kivitelezés, hibaelhárítás, tesztelés, dokumentálás</a:t>
            </a:r>
            <a:endParaRPr/>
          </a:p>
          <a:p>
            <a:pPr>
              <a:defRPr/>
            </a:pPr>
            <a:r>
              <a:rPr lang="hu-HU"/>
              <a:t>Szilléry Egon: kivitelezés, tesztelés, dokumentáció</a:t>
            </a:r>
            <a:endParaRPr/>
          </a:p>
          <a:p>
            <a:pPr>
              <a:defRPr/>
            </a:pPr>
            <a:r>
              <a:rPr lang="hu-HU"/>
              <a:t>Kommunikáció discordon és e-mailben valósult meg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>
          <a:xfrm>
            <a:off x="570571" y="197856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hu-HU"/>
              <a:t>Projektmunka topológia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287599" y="1361261"/>
            <a:ext cx="10048558" cy="50729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Fizikai ábra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642816" y="1307435"/>
            <a:ext cx="8408018" cy="5550565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Helyiségek</a:t>
            </a:r>
          </a:p>
        </p:txBody>
      </p:sp>
      <p:sp>
        <p:nvSpPr>
          <p:cNvPr id="4" name="Alcím 3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lang="hu-H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Szerverszoba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624468" y="1343526"/>
            <a:ext cx="6858000" cy="5514474"/>
          </a:xfrm>
        </p:spPr>
      </p:pic>
      <p:pic>
        <p:nvPicPr>
          <p:cNvPr id="8" name="Kép 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6876106" y="1343526"/>
            <a:ext cx="3840215" cy="5511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IT szoba</a:t>
            </a:r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1124111" y="1360892"/>
            <a:ext cx="6313750" cy="5497107"/>
          </a:xfrm>
        </p:spPr>
      </p:pic>
      <p:pic>
        <p:nvPicPr>
          <p:cNvPr id="9" name="Kép 8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7160717" y="1358234"/>
            <a:ext cx="3644815" cy="549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hu-HU"/>
              <a:t>Open Space Iroda</a:t>
            </a:r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>
            <a:off x="314093" y="1363124"/>
            <a:ext cx="4871224" cy="5494875"/>
          </a:xfr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027655" y="1363124"/>
            <a:ext cx="7164345" cy="4736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:p159="http://schemas.microsoft.com/office/powerpoint/2015/09/main" xmlns:w="http://schemas.openxmlformats.org/wordprocessingml/2006/main" xmlns:m="http://schemas.openxmlformats.org/officeDocument/2006/math" xmlns="" Requires="p159">
      <p:transition p14:dur="2000" advClick="1"/>
    </mc:Choice>
    <mc:Fallback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Ion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Ion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/>
        </a:gradFill>
        <a:blipFill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on">
  <a:themeElements>
    <a:clrScheme name="Szürkeárnyalato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">
      <a:majorFont>
        <a:latin typeface="Century Gothic"/>
        <a:ea typeface="Arial"/>
        <a:cs typeface="Arial"/>
      </a:majorFont>
      <a:minorFont>
        <a:latin typeface="Century Gothic"/>
        <a:ea typeface="Arial"/>
        <a:cs typeface="Arial"/>
      </a:minorFont>
    </a:fontScheme>
    <a:fmtScheme name="Ion">
      <a:fillStyleLst>
        <a:solidFill>
          <a:schemeClr val="phClr"/>
        </a:solidFill>
        <a:gradFill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/>
        </a:gradFill>
        <a:blipFill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470</Words>
  <Application>Microsoft Office PowerPoint</Application>
  <DocSecurity>0</DocSecurity>
  <PresentationFormat>Szélesvásznú</PresentationFormat>
  <Paragraphs>194</Paragraphs>
  <Slides>34</Slides>
  <Notes>34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</vt:lpstr>
      <vt:lpstr>Projektmunka</vt:lpstr>
      <vt:lpstr>Igények</vt:lpstr>
      <vt:lpstr>Munkafolyamat</vt:lpstr>
      <vt:lpstr>Projektmunka topológia</vt:lpstr>
      <vt:lpstr>Fizikai ábra</vt:lpstr>
      <vt:lpstr>Helyiségek</vt:lpstr>
      <vt:lpstr>Szerverszoba</vt:lpstr>
      <vt:lpstr>IT szoba</vt:lpstr>
      <vt:lpstr>Open Space Iroda</vt:lpstr>
      <vt:lpstr>Vezetőségi Iroda</vt:lpstr>
      <vt:lpstr>Tervezés</vt:lpstr>
      <vt:lpstr>Költségvetés</vt:lpstr>
      <vt:lpstr>Tesztelés menete</vt:lpstr>
      <vt:lpstr>PowerPoint-bemutató</vt:lpstr>
      <vt:lpstr>Címzések</vt:lpstr>
      <vt:lpstr>Tűzfal beállítások</vt:lpstr>
      <vt:lpstr>Routerek</vt:lpstr>
      <vt:lpstr>Forgalomirányítás Layer 3 switch</vt:lpstr>
      <vt:lpstr>Felmerült Hibák</vt:lpstr>
      <vt:lpstr>Szerver Konfigurációk</vt:lpstr>
      <vt:lpstr>Linux szerver Config</vt:lpstr>
      <vt:lpstr>Linux szerver Config</vt:lpstr>
      <vt:lpstr>Linux szerver Config</vt:lpstr>
      <vt:lpstr>Linux server Config</vt:lpstr>
      <vt:lpstr>Windows server Config</vt:lpstr>
      <vt:lpstr>Windows Server Config</vt:lpstr>
      <vt:lpstr>Windows Server Config</vt:lpstr>
      <vt:lpstr>Windows server Config </vt:lpstr>
      <vt:lpstr>Vlan hálózati beállítások  Layer 2 switch</vt:lpstr>
      <vt:lpstr>PowerPoint-bemutató</vt:lpstr>
      <vt:lpstr>Wi-Fi hálózat</vt:lpstr>
      <vt:lpstr>Redundancia</vt:lpstr>
      <vt:lpstr>Biztonság</vt:lpstr>
      <vt:lpstr>Résztvevők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Projektmunka</dc:title>
  <dc:subject/>
  <dc:creator>PC</dc:creator>
  <cp:keywords/>
  <dc:description/>
  <cp:lastModifiedBy>PC</cp:lastModifiedBy>
  <cp:revision>29</cp:revision>
  <dcterms:created xsi:type="dcterms:W3CDTF">2025-09-23T19:40:10Z</dcterms:created>
  <dcterms:modified xsi:type="dcterms:W3CDTF">2025-09-25T18:44:56Z</dcterms:modified>
  <cp:category/>
  <dc:identifier/>
  <cp:contentStatus/>
  <dc:language/>
  <cp:version/>
</cp:coreProperties>
</file>