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73" r:id="rId5"/>
    <p:sldId id="274" r:id="rId6"/>
    <p:sldId id="293" r:id="rId7"/>
    <p:sldId id="258" r:id="rId8"/>
    <p:sldId id="294" r:id="rId9"/>
    <p:sldId id="295" r:id="rId10"/>
    <p:sldId id="276" r:id="rId11"/>
    <p:sldId id="296" r:id="rId12"/>
    <p:sldId id="29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rberto Lee Rodriguez Madrigal" initials="NLRM" lastIdx="1" clrIdx="0">
    <p:extLst>
      <p:ext uri="{19B8F6BF-5375-455C-9EA6-DF929625EA0E}">
        <p15:presenceInfo xmlns:p15="http://schemas.microsoft.com/office/powerpoint/2012/main" userId="S-1-5-21-1517425381-3659517401-3669044913-20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55" autoAdjust="0"/>
    <p:restoredTop sz="94660"/>
  </p:normalViewPr>
  <p:slideViewPr>
    <p:cSldViewPr snapToGrid="0">
      <p:cViewPr varScale="1">
        <p:scale>
          <a:sx n="144" d="100"/>
          <a:sy n="144" d="100"/>
        </p:scale>
        <p:origin x="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6/30/19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6/30/19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6/30/19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B59D0-82C6-44B5-995B-CBA78D3F17DF}"/>
              </a:ext>
            </a:extLst>
          </p:cNvPr>
          <p:cNvSpPr>
            <a:spLocks noGrp="1"/>
          </p:cNvSpPr>
          <p:nvPr>
            <p:ph type="ctrTitle"/>
          </p:nvPr>
        </p:nvSpPr>
        <p:spPr>
          <a:xfrm>
            <a:off x="1915128" y="2941392"/>
            <a:ext cx="8361229" cy="2098226"/>
          </a:xfrm>
        </p:spPr>
        <p:txBody>
          <a:bodyPr/>
          <a:lstStyle/>
          <a:p>
            <a:r>
              <a:rPr lang="en-US" sz="6000" dirty="0">
                <a:latin typeface="Arial" panose="020B0604020202020204" pitchFamily="34" charset="0"/>
                <a:cs typeface="Arial" panose="020B0604020202020204" pitchFamily="34" charset="0"/>
              </a:rPr>
              <a:t>Credit One</a:t>
            </a:r>
            <a:br>
              <a:rPr lang="en-US" sz="6000" dirty="0">
                <a:latin typeface="Arial" panose="020B0604020202020204" pitchFamily="34" charset="0"/>
                <a:cs typeface="Arial" panose="020B0604020202020204" pitchFamily="34" charset="0"/>
              </a:rPr>
            </a:br>
            <a:br>
              <a:rPr lang="en-US" sz="6000" dirty="0">
                <a:latin typeface="Arial" panose="020B0604020202020204" pitchFamily="34" charset="0"/>
                <a:cs typeface="Arial" panose="020B0604020202020204" pitchFamily="34" charset="0"/>
              </a:rPr>
            </a:br>
            <a:r>
              <a:rPr lang="en-US" dirty="0"/>
              <a:t>data analytics problem</a:t>
            </a:r>
            <a:endParaRPr lang="es-CR" sz="44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3D294107-B2F1-46EE-9099-BD8DE980F35D}"/>
              </a:ext>
            </a:extLst>
          </p:cNvPr>
          <p:cNvSpPr>
            <a:spLocks noGrp="1"/>
          </p:cNvSpPr>
          <p:nvPr>
            <p:ph type="subTitle" idx="1"/>
          </p:nvPr>
        </p:nvSpPr>
        <p:spPr>
          <a:xfrm>
            <a:off x="2679906" y="5059515"/>
            <a:ext cx="6831673" cy="655479"/>
          </a:xfrm>
        </p:spPr>
        <p:txBody>
          <a:bodyPr>
            <a:normAutofit/>
          </a:bodyPr>
          <a:lstStyle/>
          <a:p>
            <a:r>
              <a:rPr lang="es-ES" dirty="0"/>
              <a:t>Julio, 2019</a:t>
            </a:r>
            <a:endParaRPr lang="es-CR" dirty="0"/>
          </a:p>
        </p:txBody>
      </p:sp>
    </p:spTree>
    <p:extLst>
      <p:ext uri="{BB962C8B-B14F-4D97-AF65-F5344CB8AC3E}">
        <p14:creationId xmlns:p14="http://schemas.microsoft.com/office/powerpoint/2010/main" val="240167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406F1C7E-249E-A246-B3FF-E58F8CE5C9BC}"/>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Flowchart.</a:t>
            </a:r>
            <a:endParaRPr lang="es-CR" b="1" dirty="0">
              <a:latin typeface="Arial" panose="020B0604020202020204" pitchFamily="34" charset="0"/>
              <a:cs typeface="Arial" panose="020B0604020202020204" pitchFamily="34" charset="0"/>
            </a:endParaRPr>
          </a:p>
        </p:txBody>
      </p:sp>
      <p:pic>
        <p:nvPicPr>
          <p:cNvPr id="4" name="Picture 3" descr="A screenshot of a social media post&#10;&#10;Description automatically generated">
            <a:extLst>
              <a:ext uri="{FF2B5EF4-FFF2-40B4-BE49-F238E27FC236}">
                <a16:creationId xmlns:a16="http://schemas.microsoft.com/office/drawing/2014/main" id="{1279A52E-1ED2-3A47-9378-A824CBE1C6E2}"/>
              </a:ext>
            </a:extLst>
          </p:cNvPr>
          <p:cNvPicPr>
            <a:picLocks noChangeAspect="1"/>
          </p:cNvPicPr>
          <p:nvPr/>
        </p:nvPicPr>
        <p:blipFill>
          <a:blip r:embed="rId2"/>
          <a:stretch>
            <a:fillRect/>
          </a:stretch>
        </p:blipFill>
        <p:spPr>
          <a:xfrm>
            <a:off x="1459952" y="1728439"/>
            <a:ext cx="10578166" cy="3846738"/>
          </a:xfrm>
          <a:prstGeom prst="rect">
            <a:avLst/>
          </a:prstGeom>
        </p:spPr>
      </p:pic>
    </p:spTree>
    <p:extLst>
      <p:ext uri="{BB962C8B-B14F-4D97-AF65-F5344CB8AC3E}">
        <p14:creationId xmlns:p14="http://schemas.microsoft.com/office/powerpoint/2010/main" val="59802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CA35A-2A94-0A4A-A82A-4AA22775ECF8}"/>
              </a:ext>
            </a:extLst>
          </p:cNvPr>
          <p:cNvSpPr>
            <a:spLocks noGrp="1"/>
          </p:cNvSpPr>
          <p:nvPr>
            <p:ph idx="1"/>
          </p:nvPr>
        </p:nvSpPr>
        <p:spPr>
          <a:xfrm>
            <a:off x="1371599" y="1728439"/>
            <a:ext cx="9601200" cy="3581400"/>
          </a:xfrm>
        </p:spPr>
        <p:txBody>
          <a:bodyPr/>
          <a:lstStyle/>
          <a:p>
            <a:r>
              <a:rPr lang="en-US" dirty="0">
                <a:latin typeface="Arial" panose="020B0604020202020204" pitchFamily="34" charset="0"/>
                <a:cs typeface="Arial" panose="020B0604020202020204" pitchFamily="34" charset="0"/>
              </a:rPr>
              <a:t>Discretize some variables such as, for example:</a:t>
            </a:r>
          </a:p>
          <a:p>
            <a:pPr lvl="1"/>
            <a:r>
              <a:rPr lang="en-US" dirty="0">
                <a:latin typeface="Arial" panose="020B0604020202020204" pitchFamily="34" charset="0"/>
                <a:cs typeface="Arial" panose="020B0604020202020204" pitchFamily="34" charset="0"/>
              </a:rPr>
              <a:t>LIMIT_BAL</a:t>
            </a:r>
          </a:p>
          <a:p>
            <a:pPr lvl="1"/>
            <a:r>
              <a:rPr lang="en-US" dirty="0">
                <a:latin typeface="Arial" panose="020B0604020202020204" pitchFamily="34" charset="0"/>
                <a:cs typeface="Arial" panose="020B0604020202020204" pitchFamily="34" charset="0"/>
              </a:rPr>
              <a:t>AGE</a:t>
            </a:r>
          </a:p>
          <a:p>
            <a:pPr lvl="1"/>
            <a:r>
              <a:rPr lang="en-US" dirty="0">
                <a:latin typeface="Arial" panose="020B0604020202020204" pitchFamily="34" charset="0"/>
                <a:cs typeface="Arial" panose="020B0604020202020204" pitchFamily="34" charset="0"/>
              </a:rPr>
              <a:t>BILL_AMT1 to BILL_AMT6</a:t>
            </a:r>
          </a:p>
          <a:p>
            <a:pPr lvl="1"/>
            <a:r>
              <a:rPr lang="en-US" dirty="0">
                <a:latin typeface="Arial" panose="020B0604020202020204" pitchFamily="34" charset="0"/>
                <a:cs typeface="Arial" panose="020B0604020202020204" pitchFamily="34" charset="0"/>
              </a:rPr>
              <a:t>PAY_AMT1 to PAY_AMT6</a:t>
            </a:r>
          </a:p>
          <a:p>
            <a:r>
              <a:rPr lang="en-US" dirty="0">
                <a:latin typeface="Arial" panose="020B0604020202020204" pitchFamily="34" charset="0"/>
                <a:cs typeface="Arial" panose="020B0604020202020204" pitchFamily="34" charset="0"/>
              </a:rPr>
              <a:t>Selection of variables using techniques such as:</a:t>
            </a:r>
          </a:p>
          <a:p>
            <a:pPr lvl="1"/>
            <a:r>
              <a:rPr lang="en-US" dirty="0">
                <a:latin typeface="Arial" panose="020B0604020202020204" pitchFamily="34" charset="0"/>
                <a:cs typeface="Arial" panose="020B0604020202020204" pitchFamily="34" charset="0"/>
              </a:rPr>
              <a:t>Correlation</a:t>
            </a:r>
          </a:p>
          <a:p>
            <a:pPr lvl="1"/>
            <a:r>
              <a:rPr lang="en-US" dirty="0">
                <a:latin typeface="Arial" panose="020B0604020202020204" pitchFamily="34" charset="0"/>
                <a:cs typeface="Arial" panose="020B0604020202020204" pitchFamily="34" charset="0"/>
              </a:rPr>
              <a:t>Covariance</a:t>
            </a:r>
          </a:p>
        </p:txBody>
      </p:sp>
      <p:sp>
        <p:nvSpPr>
          <p:cNvPr id="4" name="Título 1">
            <a:extLst>
              <a:ext uri="{FF2B5EF4-FFF2-40B4-BE49-F238E27FC236}">
                <a16:creationId xmlns:a16="http://schemas.microsoft.com/office/drawing/2014/main" id="{01A936AA-9BEF-9D44-9BA4-D94988717F5C}"/>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Initial insights.</a:t>
            </a:r>
            <a:endParaRPr lang="es-C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162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B59D0-82C6-44B5-995B-CBA78D3F17DF}"/>
              </a:ext>
            </a:extLst>
          </p:cNvPr>
          <p:cNvSpPr>
            <a:spLocks noGrp="1"/>
          </p:cNvSpPr>
          <p:nvPr>
            <p:ph type="ctrTitle"/>
          </p:nvPr>
        </p:nvSpPr>
        <p:spPr>
          <a:xfrm>
            <a:off x="1915128" y="2941392"/>
            <a:ext cx="8361229" cy="2098226"/>
          </a:xfrm>
        </p:spPr>
        <p:txBody>
          <a:bodyPr/>
          <a:lstStyle/>
          <a:p>
            <a:r>
              <a:rPr lang="en-US" sz="6000" dirty="0">
                <a:latin typeface="Arial" panose="020B0604020202020204" pitchFamily="34" charset="0"/>
                <a:cs typeface="Arial" panose="020B0604020202020204" pitchFamily="34" charset="0"/>
              </a:rPr>
              <a:t>Credit One</a:t>
            </a:r>
            <a:br>
              <a:rPr lang="en-US" sz="6000" dirty="0">
                <a:latin typeface="Arial" panose="020B0604020202020204" pitchFamily="34" charset="0"/>
                <a:cs typeface="Arial" panose="020B0604020202020204" pitchFamily="34" charset="0"/>
              </a:rPr>
            </a:br>
            <a:br>
              <a:rPr lang="en-US" sz="6000" dirty="0">
                <a:latin typeface="Arial" panose="020B0604020202020204" pitchFamily="34" charset="0"/>
                <a:cs typeface="Arial" panose="020B0604020202020204" pitchFamily="34" charset="0"/>
              </a:rPr>
            </a:br>
            <a:r>
              <a:rPr lang="en-US" dirty="0"/>
              <a:t>data analytics problem</a:t>
            </a:r>
            <a:endParaRPr lang="es-CR" sz="44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3D294107-B2F1-46EE-9099-BD8DE980F35D}"/>
              </a:ext>
            </a:extLst>
          </p:cNvPr>
          <p:cNvSpPr>
            <a:spLocks noGrp="1"/>
          </p:cNvSpPr>
          <p:nvPr>
            <p:ph type="subTitle" idx="1"/>
          </p:nvPr>
        </p:nvSpPr>
        <p:spPr>
          <a:xfrm>
            <a:off x="2679906" y="5059515"/>
            <a:ext cx="6831673" cy="655479"/>
          </a:xfrm>
        </p:spPr>
        <p:txBody>
          <a:bodyPr>
            <a:normAutofit/>
          </a:bodyPr>
          <a:lstStyle/>
          <a:p>
            <a:r>
              <a:rPr lang="es-ES" dirty="0"/>
              <a:t>Julio, 2019</a:t>
            </a:r>
            <a:endParaRPr lang="es-CR" dirty="0"/>
          </a:p>
        </p:txBody>
      </p:sp>
    </p:spTree>
    <p:extLst>
      <p:ext uri="{BB962C8B-B14F-4D97-AF65-F5344CB8AC3E}">
        <p14:creationId xmlns:p14="http://schemas.microsoft.com/office/powerpoint/2010/main" val="1518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1ADBA0B-8591-4BAB-822C-44DFDAB2CFAB}"/>
              </a:ext>
            </a:extLst>
          </p:cNvPr>
          <p:cNvSpPr>
            <a:spLocks noGrp="1"/>
          </p:cNvSpPr>
          <p:nvPr>
            <p:ph type="title"/>
          </p:nvPr>
        </p:nvSpPr>
        <p:spPr>
          <a:xfrm>
            <a:off x="1371600" y="685800"/>
            <a:ext cx="9601200" cy="1042639"/>
          </a:xfrm>
        </p:spPr>
        <p:txBody>
          <a:bodyPr>
            <a:normAutofit/>
          </a:bodyPr>
          <a:lstStyle/>
          <a:p>
            <a:r>
              <a:rPr lang="en-US" b="1" dirty="0">
                <a:latin typeface="Arial" panose="020B0604020202020204" pitchFamily="34" charset="0"/>
                <a:cs typeface="Arial" panose="020B0604020202020204" pitchFamily="34" charset="0"/>
              </a:rPr>
              <a:t>Agenda.</a:t>
            </a:r>
            <a:endParaRPr lang="es-CR" b="1" dirty="0">
              <a:latin typeface="Arial" panose="020B0604020202020204" pitchFamily="34" charset="0"/>
              <a:cs typeface="Arial" panose="020B0604020202020204" pitchFamily="34" charset="0"/>
            </a:endParaRPr>
          </a:p>
        </p:txBody>
      </p:sp>
      <p:sp>
        <p:nvSpPr>
          <p:cNvPr id="5" name="Marcador de contenido 6">
            <a:extLst>
              <a:ext uri="{FF2B5EF4-FFF2-40B4-BE49-F238E27FC236}">
                <a16:creationId xmlns:a16="http://schemas.microsoft.com/office/drawing/2014/main" id="{2DB01C7B-E994-401E-87E2-09CD1698212C}"/>
              </a:ext>
            </a:extLst>
          </p:cNvPr>
          <p:cNvSpPr>
            <a:spLocks noGrp="1"/>
          </p:cNvSpPr>
          <p:nvPr>
            <p:ph idx="1"/>
          </p:nvPr>
        </p:nvSpPr>
        <p:spPr>
          <a:xfrm>
            <a:off x="1240732" y="1921398"/>
            <a:ext cx="10780283" cy="4457099"/>
          </a:xfrm>
        </p:spPr>
        <p:txBody>
          <a:bodyPr>
            <a:normAutofit/>
          </a:bodyPr>
          <a:lstStyle/>
          <a:p>
            <a:r>
              <a:rPr lang="es-CR" sz="2400" b="1" dirty="0">
                <a:latin typeface="Arial" panose="020B0604020202020204" pitchFamily="34" charset="0"/>
                <a:cs typeface="Arial" panose="020B0604020202020204" pitchFamily="34" charset="0"/>
              </a:rPr>
              <a:t>The goal(s)</a:t>
            </a:r>
            <a:r>
              <a:rPr lang="en-US" sz="2400" b="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s-ES" sz="2400" b="1" dirty="0">
                <a:latin typeface="Arial" panose="020B0604020202020204" pitchFamily="34" charset="0"/>
                <a:cs typeface="Arial" panose="020B0604020202020204" pitchFamily="34" charset="0"/>
              </a:rPr>
              <a:t>Data </a:t>
            </a:r>
            <a:r>
              <a:rPr lang="es-ES" sz="2400" b="1" dirty="0" err="1">
                <a:latin typeface="Arial" panose="020B0604020202020204" pitchFamily="34" charset="0"/>
                <a:cs typeface="Arial" panose="020B0604020202020204" pitchFamily="34" charset="0"/>
              </a:rPr>
              <a:t>science</a:t>
            </a:r>
            <a:r>
              <a:rPr lang="es-ES" sz="2400" b="1" dirty="0">
                <a:latin typeface="Arial" panose="020B0604020202020204" pitchFamily="34" charset="0"/>
                <a:cs typeface="Arial" panose="020B0604020202020204" pitchFamily="34" charset="0"/>
              </a:rPr>
              <a:t> </a:t>
            </a:r>
            <a:r>
              <a:rPr lang="es-ES" sz="2400" b="1" dirty="0" err="1">
                <a:latin typeface="Arial" panose="020B0604020202020204" pitchFamily="34" charset="0"/>
                <a:cs typeface="Arial" panose="020B0604020202020204" pitchFamily="34" charset="0"/>
              </a:rPr>
              <a:t>process</a:t>
            </a:r>
            <a:r>
              <a:rPr lang="es-ES" sz="2400" b="1" dirty="0">
                <a:latin typeface="Arial" panose="020B0604020202020204" pitchFamily="34" charset="0"/>
                <a:cs typeface="Arial" panose="020B0604020202020204" pitchFamily="34" charset="0"/>
              </a:rPr>
              <a:t> </a:t>
            </a:r>
            <a:r>
              <a:rPr lang="es-ES" sz="2400" b="1" dirty="0" err="1">
                <a:latin typeface="Arial" panose="020B0604020202020204" pitchFamily="34" charset="0"/>
                <a:cs typeface="Arial" panose="020B0604020202020204" pitchFamily="34" charset="0"/>
              </a:rPr>
              <a:t>framework</a:t>
            </a:r>
            <a:r>
              <a:rPr lang="en-US" sz="2400" b="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es-ES_tradnl" sz="2400" b="1" dirty="0" err="1">
                <a:latin typeface="Arial" panose="020B0604020202020204" pitchFamily="34" charset="0"/>
                <a:cs typeface="Arial" panose="020B0604020202020204" pitchFamily="34" charset="0"/>
              </a:rPr>
              <a:t>Related</a:t>
            </a:r>
            <a:r>
              <a:rPr lang="es-ES_tradnl" sz="2400" b="1" dirty="0">
                <a:latin typeface="Arial" panose="020B0604020202020204" pitchFamily="34" charset="0"/>
                <a:cs typeface="Arial" panose="020B0604020202020204" pitchFamily="34" charset="0"/>
              </a:rPr>
              <a:t> data </a:t>
            </a:r>
            <a:r>
              <a:rPr lang="es-ES_tradnl" sz="2400" b="1" dirty="0" err="1">
                <a:latin typeface="Arial" panose="020B0604020202020204" pitchFamily="34" charset="0"/>
                <a:cs typeface="Arial" panose="020B0604020202020204" pitchFamily="34" charset="0"/>
              </a:rPr>
              <a:t>sources</a:t>
            </a:r>
            <a:r>
              <a:rPr lang="es-ES_tradnl" sz="2400" b="1" dirty="0">
                <a:latin typeface="Arial" panose="020B0604020202020204" pitchFamily="34" charset="0"/>
                <a:cs typeface="Arial" panose="020B0604020202020204" pitchFamily="34" charset="0"/>
              </a:rPr>
              <a:t>.</a:t>
            </a:r>
            <a:endParaRPr lang="es-ES_tradnl" sz="2400" dirty="0">
              <a:latin typeface="Arial" panose="020B0604020202020204" pitchFamily="34" charset="0"/>
              <a:cs typeface="Arial" panose="020B0604020202020204" pitchFamily="34" charset="0"/>
            </a:endParaRPr>
          </a:p>
          <a:p>
            <a:r>
              <a:rPr lang="es-CR" sz="2400" b="1" dirty="0">
                <a:latin typeface="Arial" panose="020B0604020202020204" pitchFamily="34" charset="0"/>
                <a:cs typeface="Arial" panose="020B0604020202020204" pitchFamily="34" charset="0"/>
              </a:rPr>
              <a:t>The data</a:t>
            </a:r>
            <a:r>
              <a:rPr lang="en-US" sz="2400" b="1" dirty="0">
                <a:latin typeface="Arial" panose="020B0604020202020204" pitchFamily="34" charset="0"/>
                <a:cs typeface="Arial" panose="020B0604020202020204" pitchFamily="34" charset="0"/>
              </a:rPr>
              <a:t>.</a:t>
            </a:r>
            <a:endParaRPr lang="en-US" sz="2400" i="0" dirty="0">
              <a:latin typeface="Arial" panose="020B0604020202020204" pitchFamily="34" charset="0"/>
              <a:cs typeface="Arial" panose="020B0604020202020204" pitchFamily="34" charset="0"/>
            </a:endParaRPr>
          </a:p>
          <a:p>
            <a:r>
              <a:rPr lang="es-ES_tradnl" sz="2400" b="1" dirty="0" err="1">
                <a:latin typeface="Arial" panose="020B0604020202020204" pitchFamily="34" charset="0"/>
                <a:cs typeface="Arial" panose="020B0604020202020204" pitchFamily="34" charset="0"/>
              </a:rPr>
              <a:t>Flowchart</a:t>
            </a:r>
            <a:r>
              <a:rPr lang="en-US" sz="2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2830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6">
            <a:extLst>
              <a:ext uri="{FF2B5EF4-FFF2-40B4-BE49-F238E27FC236}">
                <a16:creationId xmlns:a16="http://schemas.microsoft.com/office/drawing/2014/main" id="{8E42EA79-CC69-4773-84E7-B83CCBAACAB5}"/>
              </a:ext>
            </a:extLst>
          </p:cNvPr>
          <p:cNvSpPr>
            <a:spLocks noGrp="1"/>
          </p:cNvSpPr>
          <p:nvPr>
            <p:ph idx="1"/>
          </p:nvPr>
        </p:nvSpPr>
        <p:spPr>
          <a:xfrm>
            <a:off x="1240732" y="1821280"/>
            <a:ext cx="10397989" cy="3105827"/>
          </a:xfrm>
        </p:spPr>
        <p:txBody>
          <a:bodyPr>
            <a:normAutofit/>
          </a:bodyPr>
          <a:lstStyle/>
          <a:p>
            <a:r>
              <a:rPr lang="es-ES_tradnl" sz="2800" dirty="0">
                <a:latin typeface="Arial" panose="020B0604020202020204" pitchFamily="34" charset="0"/>
                <a:cs typeface="Arial" panose="020B0604020202020204" pitchFamily="34" charset="0"/>
              </a:rPr>
              <a:t>Reduce </a:t>
            </a:r>
            <a:r>
              <a:rPr lang="es-ES_tradnl" sz="2800" dirty="0" err="1">
                <a:latin typeface="Arial" panose="020B0604020202020204" pitchFamily="34" charset="0"/>
                <a:cs typeface="Arial" panose="020B0604020202020204" pitchFamily="34" charset="0"/>
              </a:rPr>
              <a:t>the</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loss</a:t>
            </a:r>
            <a:r>
              <a:rPr lang="es-ES_tradnl" sz="2800" dirty="0">
                <a:latin typeface="Arial" panose="020B0604020202020204" pitchFamily="34" charset="0"/>
                <a:cs typeface="Arial" panose="020B0604020202020204" pitchFamily="34" charset="0"/>
              </a:rPr>
              <a:t> of </a:t>
            </a:r>
            <a:r>
              <a:rPr lang="es-ES_tradnl" sz="2800" dirty="0" err="1">
                <a:latin typeface="Arial" panose="020B0604020202020204" pitchFamily="34" charset="0"/>
                <a:cs typeface="Arial" panose="020B0604020202020204" pitchFamily="34" charset="0"/>
              </a:rPr>
              <a:t>customers</a:t>
            </a:r>
            <a:r>
              <a:rPr lang="es-ES_tradnl" sz="2800" dirty="0">
                <a:latin typeface="Arial" panose="020B0604020202020204" pitchFamily="34" charset="0"/>
                <a:cs typeface="Arial" panose="020B0604020202020204" pitchFamily="34" charset="0"/>
              </a:rPr>
              <a:t> of </a:t>
            </a:r>
            <a:r>
              <a:rPr lang="es-ES_tradnl" sz="2800" dirty="0" err="1">
                <a:latin typeface="Arial" panose="020B0604020202020204" pitchFamily="34" charset="0"/>
                <a:cs typeface="Arial" panose="020B0604020202020204" pitchFamily="34" charset="0"/>
              </a:rPr>
              <a:t>credit</a:t>
            </a:r>
            <a:r>
              <a:rPr lang="es-ES_tradnl" sz="2800" dirty="0">
                <a:latin typeface="Arial" panose="020B0604020202020204" pitchFamily="34" charset="0"/>
                <a:cs typeface="Arial" panose="020B0604020202020204" pitchFamily="34" charset="0"/>
              </a:rPr>
              <a:t> rating </a:t>
            </a:r>
            <a:r>
              <a:rPr lang="es-ES_tradnl" sz="2800" dirty="0" err="1">
                <a:latin typeface="Arial" panose="020B0604020202020204" pitchFamily="34" charset="0"/>
                <a:cs typeface="Arial" panose="020B0604020202020204" pitchFamily="34" charset="0"/>
              </a:rPr>
              <a:t>agency</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Credit</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One</a:t>
            </a:r>
            <a:r>
              <a:rPr lang="es-ES_tradnl" sz="2800" dirty="0">
                <a:latin typeface="Arial" panose="020B0604020202020204" pitchFamily="34" charset="0"/>
                <a:cs typeface="Arial" panose="020B0604020202020204" pitchFamily="34" charset="0"/>
              </a:rPr>
              <a:t>.</a:t>
            </a:r>
          </a:p>
          <a:p>
            <a:r>
              <a:rPr lang="es-ES_tradnl" sz="2800" dirty="0" err="1">
                <a:latin typeface="Arial" panose="020B0604020202020204" pitchFamily="34" charset="0"/>
                <a:cs typeface="Arial" panose="020B0604020202020204" pitchFamily="34" charset="0"/>
              </a:rPr>
              <a:t>Propose</a:t>
            </a:r>
            <a:r>
              <a:rPr lang="es-ES_tradnl" sz="2800" dirty="0">
                <a:latin typeface="Arial" panose="020B0604020202020204" pitchFamily="34" charset="0"/>
                <a:cs typeface="Arial" panose="020B0604020202020204" pitchFamily="34" charset="0"/>
              </a:rPr>
              <a:t> a </a:t>
            </a:r>
            <a:r>
              <a:rPr lang="es-ES_tradnl" sz="2800" dirty="0" err="1">
                <a:latin typeface="Arial" panose="020B0604020202020204" pitchFamily="34" charset="0"/>
                <a:cs typeface="Arial" panose="020B0604020202020204" pitchFamily="34" charset="0"/>
              </a:rPr>
              <a:t>prediction</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model</a:t>
            </a:r>
            <a:r>
              <a:rPr lang="es-ES_tradnl" sz="2800" dirty="0">
                <a:latin typeface="Arial" panose="020B0604020202020204" pitchFamily="34" charset="0"/>
                <a:cs typeface="Arial" panose="020B0604020202020204" pitchFamily="34" charset="0"/>
              </a:rPr>
              <a:t> of </a:t>
            </a:r>
            <a:r>
              <a:rPr lang="es-ES_tradnl" sz="2800" dirty="0" err="1">
                <a:latin typeface="Arial" panose="020B0604020202020204" pitchFamily="34" charset="0"/>
                <a:cs typeface="Arial" panose="020B0604020202020204" pitchFamily="34" charset="0"/>
              </a:rPr>
              <a:t>detection</a:t>
            </a:r>
            <a:r>
              <a:rPr lang="es-ES_tradnl" sz="2800" dirty="0">
                <a:latin typeface="Arial" panose="020B0604020202020204" pitchFamily="34" charset="0"/>
                <a:cs typeface="Arial" panose="020B0604020202020204" pitchFamily="34" charset="0"/>
              </a:rPr>
              <a:t> of </a:t>
            </a:r>
            <a:r>
              <a:rPr lang="es-ES_tradnl" sz="2800" dirty="0" err="1">
                <a:latin typeface="Arial" panose="020B0604020202020204" pitchFamily="34" charset="0"/>
                <a:cs typeface="Arial" panose="020B0604020202020204" pitchFamily="34" charset="0"/>
              </a:rPr>
              <a:t>clients</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that</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will</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fall</a:t>
            </a:r>
            <a:r>
              <a:rPr lang="es-ES_tradnl" sz="2800" dirty="0">
                <a:latin typeface="Arial" panose="020B0604020202020204" pitchFamily="34" charset="0"/>
                <a:cs typeface="Arial" panose="020B0604020202020204" pitchFamily="34" charset="0"/>
              </a:rPr>
              <a:t> </a:t>
            </a:r>
            <a:r>
              <a:rPr lang="es-ES_tradnl" sz="2800" dirty="0" err="1">
                <a:latin typeface="Arial" panose="020B0604020202020204" pitchFamily="34" charset="0"/>
                <a:cs typeface="Arial" panose="020B0604020202020204" pitchFamily="34" charset="0"/>
              </a:rPr>
              <a:t>into</a:t>
            </a:r>
            <a:r>
              <a:rPr lang="es-ES_tradnl" sz="2800" dirty="0">
                <a:latin typeface="Arial" panose="020B0604020202020204" pitchFamily="34" charset="0"/>
                <a:cs typeface="Arial" panose="020B0604020202020204" pitchFamily="34" charset="0"/>
              </a:rPr>
              <a:t> non-</a:t>
            </a:r>
            <a:r>
              <a:rPr lang="es-ES_tradnl" sz="2800" dirty="0" err="1">
                <a:latin typeface="Arial" panose="020B0604020202020204" pitchFamily="34" charset="0"/>
                <a:cs typeface="Arial" panose="020B0604020202020204" pitchFamily="34" charset="0"/>
              </a:rPr>
              <a:t>payment</a:t>
            </a:r>
            <a:r>
              <a:rPr lang="es-ES_tradnl" sz="2800" dirty="0">
                <a:latin typeface="Arial" panose="020B0604020202020204" pitchFamily="34" charset="0"/>
                <a:cs typeface="Arial" panose="020B0604020202020204" pitchFamily="34" charset="0"/>
              </a:rPr>
              <a:t>.</a:t>
            </a:r>
            <a:endParaRPr lang="es-ES_tradnl" sz="1700" dirty="0">
              <a:latin typeface="Arial" panose="020B0604020202020204" pitchFamily="34" charset="0"/>
              <a:cs typeface="Arial" panose="020B0604020202020204" pitchFamily="34" charset="0"/>
            </a:endParaRPr>
          </a:p>
        </p:txBody>
      </p:sp>
      <p:sp>
        <p:nvSpPr>
          <p:cNvPr id="9" name="Título 1">
            <a:extLst>
              <a:ext uri="{FF2B5EF4-FFF2-40B4-BE49-F238E27FC236}">
                <a16:creationId xmlns:a16="http://schemas.microsoft.com/office/drawing/2014/main" id="{47A8B4A3-DD0D-B14B-81AB-AD8434162AE4}"/>
              </a:ext>
            </a:extLst>
          </p:cNvPr>
          <p:cNvSpPr txBox="1">
            <a:spLocks/>
          </p:cNvSpPr>
          <p:nvPr/>
        </p:nvSpPr>
        <p:spPr>
          <a:xfrm>
            <a:off x="1371600" y="685800"/>
            <a:ext cx="9601200"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The goal(s).</a:t>
            </a:r>
            <a:endParaRPr lang="es-C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896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Marcador de contenido 6">
            <a:extLst>
              <a:ext uri="{FF2B5EF4-FFF2-40B4-BE49-F238E27FC236}">
                <a16:creationId xmlns:a16="http://schemas.microsoft.com/office/drawing/2014/main" id="{51524CEE-3604-4696-93C9-F21F0EA07BC7}"/>
              </a:ext>
            </a:extLst>
          </p:cNvPr>
          <p:cNvSpPr>
            <a:spLocks noGrp="1"/>
          </p:cNvSpPr>
          <p:nvPr>
            <p:ph idx="1"/>
          </p:nvPr>
        </p:nvSpPr>
        <p:spPr>
          <a:xfrm>
            <a:off x="1371599" y="1728439"/>
            <a:ext cx="9033029" cy="5036345"/>
          </a:xfrm>
        </p:spPr>
        <p:txBody>
          <a:bodyPr>
            <a:normAutofit/>
          </a:bodyPr>
          <a:lstStyle/>
          <a:p>
            <a:pPr>
              <a:buClr>
                <a:schemeClr val="tx1"/>
              </a:buClr>
            </a:pPr>
            <a:r>
              <a:rPr lang="es-CR" b="1" dirty="0">
                <a:solidFill>
                  <a:srgbClr val="FF0000"/>
                </a:solidFill>
                <a:latin typeface="Arial" panose="020B0604020202020204" pitchFamily="34" charset="0"/>
                <a:cs typeface="Arial" panose="020B0604020202020204" pitchFamily="34" charset="0"/>
              </a:rPr>
              <a:t>B</a:t>
            </a:r>
            <a:r>
              <a:rPr lang="es-CR" dirty="0">
                <a:latin typeface="Arial" panose="020B0604020202020204" pitchFamily="34" charset="0"/>
                <a:cs typeface="Arial" panose="020B0604020202020204" pitchFamily="34" charset="0"/>
              </a:rPr>
              <a:t>usiness Question. Begin with traditional questions about what, who, where, when, why and how to help identify the problem in context.</a:t>
            </a:r>
          </a:p>
          <a:p>
            <a:pPr>
              <a:buClr>
                <a:schemeClr val="tx1"/>
              </a:buClr>
            </a:pPr>
            <a:r>
              <a:rPr lang="es-CR" b="1" dirty="0">
                <a:solidFill>
                  <a:srgbClr val="FF0000"/>
                </a:solidFill>
                <a:latin typeface="Arial" panose="020B0604020202020204" pitchFamily="34" charset="0"/>
                <a:cs typeface="Arial" panose="020B0604020202020204" pitchFamily="34" charset="0"/>
              </a:rPr>
              <a:t>A</a:t>
            </a:r>
            <a:r>
              <a:rPr lang="es-CR" dirty="0">
                <a:latin typeface="Arial" panose="020B0604020202020204" pitchFamily="34" charset="0"/>
                <a:cs typeface="Arial" panose="020B0604020202020204" pitchFamily="34" charset="0"/>
              </a:rPr>
              <a:t>nalysis Plan. Business problems and questions can be large in scope so narrowing the objectives or breaking it into parts, where each has its own set of analysis goals is important.</a:t>
            </a:r>
          </a:p>
          <a:p>
            <a:pPr>
              <a:buClr>
                <a:schemeClr val="tx2"/>
              </a:buClr>
            </a:pPr>
            <a:r>
              <a:rPr lang="es-CR" b="1" dirty="0">
                <a:solidFill>
                  <a:srgbClr val="FF0000"/>
                </a:solidFill>
                <a:latin typeface="Arial" panose="020B0604020202020204" pitchFamily="34" charset="0"/>
                <a:cs typeface="Arial" panose="020B0604020202020204" pitchFamily="34" charset="0"/>
              </a:rPr>
              <a:t>D</a:t>
            </a:r>
            <a:r>
              <a:rPr lang="es-CR" dirty="0">
                <a:latin typeface="Arial" panose="020B0604020202020204" pitchFamily="34" charset="0"/>
                <a:cs typeface="Arial" panose="020B0604020202020204" pitchFamily="34" charset="0"/>
              </a:rPr>
              <a:t>ata Collection. The data specification describes the data that will be needed to prove or disprove the hypothesis and support the chosen methodology. It's important to only collect relevant data.</a:t>
            </a:r>
          </a:p>
          <a:p>
            <a:r>
              <a:rPr lang="es-CR" dirty="0">
                <a:latin typeface="Arial" panose="020B0604020202020204" pitchFamily="34" charset="0"/>
                <a:cs typeface="Arial" panose="020B0604020202020204" pitchFamily="34" charset="0"/>
              </a:rPr>
              <a:t>Derive </a:t>
            </a:r>
            <a:r>
              <a:rPr lang="es-CR" b="1" dirty="0">
                <a:solidFill>
                  <a:srgbClr val="FF0000"/>
                </a:solidFill>
                <a:latin typeface="Arial" panose="020B0604020202020204" pitchFamily="34" charset="0"/>
                <a:cs typeface="Arial" panose="020B0604020202020204" pitchFamily="34" charset="0"/>
              </a:rPr>
              <a:t>I</a:t>
            </a:r>
            <a:r>
              <a:rPr lang="es-CR" dirty="0">
                <a:latin typeface="Arial" panose="020B0604020202020204" pitchFamily="34" charset="0"/>
                <a:cs typeface="Arial" panose="020B0604020202020204" pitchFamily="34" charset="0"/>
              </a:rPr>
              <a:t>nsights. This step is the execution portion of the process where data meets methodology. Derive insights using machine learning &amp; stattistics.</a:t>
            </a:r>
          </a:p>
          <a:p>
            <a:pPr>
              <a:buClr>
                <a:schemeClr val="tx1"/>
              </a:buClr>
            </a:pPr>
            <a:r>
              <a:rPr lang="es-CR" b="1" dirty="0">
                <a:solidFill>
                  <a:srgbClr val="FF0000"/>
                </a:solidFill>
                <a:latin typeface="Arial" panose="020B0604020202020204" pitchFamily="34" charset="0"/>
                <a:cs typeface="Arial" panose="020B0604020202020204" pitchFamily="34" charset="0"/>
              </a:rPr>
              <a:t>R</a:t>
            </a:r>
            <a:r>
              <a:rPr lang="es-CR" dirty="0">
                <a:latin typeface="Arial" panose="020B0604020202020204" pitchFamily="34" charset="0"/>
                <a:cs typeface="Arial" panose="020B0604020202020204" pitchFamily="34" charset="0"/>
              </a:rPr>
              <a:t>ecommendations.</a:t>
            </a:r>
            <a:endParaRPr lang="es-CR" sz="1600" dirty="0">
              <a:latin typeface="Arial" panose="020B0604020202020204" pitchFamily="34" charset="0"/>
              <a:cs typeface="Arial" panose="020B0604020202020204" pitchFamily="34" charset="0"/>
            </a:endParaRPr>
          </a:p>
        </p:txBody>
      </p:sp>
      <p:sp>
        <p:nvSpPr>
          <p:cNvPr id="13" name="Título 1">
            <a:extLst>
              <a:ext uri="{FF2B5EF4-FFF2-40B4-BE49-F238E27FC236}">
                <a16:creationId xmlns:a16="http://schemas.microsoft.com/office/drawing/2014/main" id="{68BD8EBC-A081-8C41-B722-A60439546024}"/>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Data science process framework.</a:t>
            </a:r>
            <a:endParaRPr lang="es-C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1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AE7C200-C6E9-8B48-93A2-DB9E1F9F28D7}"/>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Related data sources.</a:t>
            </a:r>
            <a:endParaRPr lang="es-CR" b="1" dirty="0">
              <a:latin typeface="Arial" panose="020B0604020202020204" pitchFamily="34" charset="0"/>
              <a:cs typeface="Arial" panose="020B0604020202020204" pitchFamily="34" charset="0"/>
            </a:endParaRPr>
          </a:p>
        </p:txBody>
      </p:sp>
      <p:graphicFrame>
        <p:nvGraphicFramePr>
          <p:cNvPr id="14" name="Table 13">
            <a:extLst>
              <a:ext uri="{FF2B5EF4-FFF2-40B4-BE49-F238E27FC236}">
                <a16:creationId xmlns:a16="http://schemas.microsoft.com/office/drawing/2014/main" id="{3569DF41-BFB3-0647-BAA8-104C43130814}"/>
              </a:ext>
            </a:extLst>
          </p:cNvPr>
          <p:cNvGraphicFramePr>
            <a:graphicFrameLocks noGrp="1"/>
          </p:cNvGraphicFramePr>
          <p:nvPr>
            <p:extLst>
              <p:ext uri="{D42A27DB-BD31-4B8C-83A1-F6EECF244321}">
                <p14:modId xmlns:p14="http://schemas.microsoft.com/office/powerpoint/2010/main" val="2516348193"/>
              </p:ext>
            </p:extLst>
          </p:nvPr>
        </p:nvGraphicFramePr>
        <p:xfrm>
          <a:off x="1371599" y="1580800"/>
          <a:ext cx="10666518" cy="5099001"/>
        </p:xfrm>
        <a:graphic>
          <a:graphicData uri="http://schemas.openxmlformats.org/drawingml/2006/table">
            <a:tbl>
              <a:tblPr firstRow="1" bandRow="1">
                <a:tableStyleId>{74C1A8A3-306A-4EB7-A6B1-4F7E0EB9C5D6}</a:tableStyleId>
              </a:tblPr>
              <a:tblGrid>
                <a:gridCol w="2632230">
                  <a:extLst>
                    <a:ext uri="{9D8B030D-6E8A-4147-A177-3AD203B41FA5}">
                      <a16:colId xmlns:a16="http://schemas.microsoft.com/office/drawing/2014/main" val="1679656525"/>
                    </a:ext>
                  </a:extLst>
                </a:gridCol>
                <a:gridCol w="8034288">
                  <a:extLst>
                    <a:ext uri="{9D8B030D-6E8A-4147-A177-3AD203B41FA5}">
                      <a16:colId xmlns:a16="http://schemas.microsoft.com/office/drawing/2014/main" val="2532724453"/>
                    </a:ext>
                  </a:extLst>
                </a:gridCol>
              </a:tblGrid>
              <a:tr h="357279">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2067127510"/>
                  </a:ext>
                </a:extLst>
              </a:tr>
              <a:tr h="6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Amount of the given credit (NT dollar): it includes both the individual consumer credit and his/her family (supplementary) credit.</a:t>
                      </a:r>
                      <a:endParaRPr lang="en-US" dirty="0"/>
                    </a:p>
                  </a:txBody>
                  <a:tcPr/>
                </a:tc>
                <a:extLst>
                  <a:ext uri="{0D108BD9-81ED-4DB2-BD59-A6C34878D82A}">
                    <a16:rowId xmlns:a16="http://schemas.microsoft.com/office/drawing/2014/main" val="1123208480"/>
                  </a:ext>
                </a:extLst>
              </a:tr>
              <a:tr h="357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X2</a:t>
                      </a:r>
                      <a:endParaRPr lang="en-US" dirty="0"/>
                    </a:p>
                  </a:txBody>
                  <a:tcPr/>
                </a:tc>
                <a:tc>
                  <a:txBody>
                    <a:bodyPr/>
                    <a:lstStyle/>
                    <a:p>
                      <a:r>
                        <a:rPr lang="en-US" sz="1800" kern="1200" dirty="0">
                          <a:effectLst/>
                        </a:rPr>
                        <a:t>Gender (1 = male; 2 = female).</a:t>
                      </a:r>
                      <a:endParaRPr lang="en-US" dirty="0"/>
                    </a:p>
                  </a:txBody>
                  <a:tcPr/>
                </a:tc>
                <a:extLst>
                  <a:ext uri="{0D108BD9-81ED-4DB2-BD59-A6C34878D82A}">
                    <a16:rowId xmlns:a16="http://schemas.microsoft.com/office/drawing/2014/main" val="673379452"/>
                  </a:ext>
                </a:extLst>
              </a:tr>
              <a:tr h="6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X3</a:t>
                      </a:r>
                      <a:endParaRPr lang="en-US" dirty="0"/>
                    </a:p>
                    <a:p>
                      <a:endParaRPr lang="en-US" dirty="0"/>
                    </a:p>
                  </a:txBody>
                  <a:tcPr/>
                </a:tc>
                <a:tc>
                  <a:txBody>
                    <a:bodyPr/>
                    <a:lstStyle/>
                    <a:p>
                      <a:r>
                        <a:rPr lang="en-US" sz="1800" kern="1200" dirty="0">
                          <a:effectLst/>
                        </a:rPr>
                        <a:t>Education (1 = graduate school; 2 = university; 3 = high school; 0, 4, 5, 6 = others).</a:t>
                      </a:r>
                      <a:endParaRPr lang="en-US" dirty="0"/>
                    </a:p>
                  </a:txBody>
                  <a:tcPr/>
                </a:tc>
                <a:extLst>
                  <a:ext uri="{0D108BD9-81ED-4DB2-BD59-A6C34878D82A}">
                    <a16:rowId xmlns:a16="http://schemas.microsoft.com/office/drawing/2014/main" val="3590579765"/>
                  </a:ext>
                </a:extLst>
              </a:tr>
              <a:tr h="356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X4</a:t>
                      </a:r>
                      <a:endParaRPr lang="en-US" dirty="0"/>
                    </a:p>
                  </a:txBody>
                  <a:tcPr/>
                </a:tc>
                <a:tc>
                  <a:txBody>
                    <a:bodyPr/>
                    <a:lstStyle/>
                    <a:p>
                      <a:r>
                        <a:rPr lang="en-US" sz="1800" kern="1200" dirty="0">
                          <a:effectLst/>
                        </a:rPr>
                        <a:t>Marital status (1 = married; 2 = single; 3 = divorce; 0=others).</a:t>
                      </a:r>
                      <a:endParaRPr lang="en-US" dirty="0"/>
                    </a:p>
                  </a:txBody>
                  <a:tcPr/>
                </a:tc>
                <a:extLst>
                  <a:ext uri="{0D108BD9-81ED-4DB2-BD59-A6C34878D82A}">
                    <a16:rowId xmlns:a16="http://schemas.microsoft.com/office/drawing/2014/main" val="2487322319"/>
                  </a:ext>
                </a:extLst>
              </a:tr>
              <a:tr h="435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X5</a:t>
                      </a:r>
                      <a:endParaRPr lang="en-US" dirty="0"/>
                    </a:p>
                  </a:txBody>
                  <a:tcPr/>
                </a:tc>
                <a:tc>
                  <a:txBody>
                    <a:bodyPr/>
                    <a:lstStyle/>
                    <a:p>
                      <a:r>
                        <a:rPr lang="en-US" sz="1800" kern="1200" dirty="0">
                          <a:effectLst/>
                        </a:rPr>
                        <a:t>Age (year). </a:t>
                      </a:r>
                      <a:endParaRPr lang="en-US" dirty="0"/>
                    </a:p>
                  </a:txBody>
                  <a:tcPr/>
                </a:tc>
                <a:extLst>
                  <a:ext uri="{0D108BD9-81ED-4DB2-BD59-A6C34878D82A}">
                    <a16:rowId xmlns:a16="http://schemas.microsoft.com/office/drawing/2014/main" val="3325613744"/>
                  </a:ext>
                </a:extLst>
              </a:tr>
              <a:tr h="1159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X6 - X11</a:t>
                      </a:r>
                      <a:endParaRPr lang="en-US" dirty="0"/>
                    </a:p>
                    <a:p>
                      <a:endParaRPr lang="en-US" dirty="0"/>
                    </a:p>
                  </a:txBody>
                  <a:tcPr/>
                </a:tc>
                <a:tc>
                  <a:txBody>
                    <a:bodyPr/>
                    <a:lstStyle/>
                    <a:p>
                      <a:r>
                        <a:rPr lang="en-US" sz="1800" kern="1200" dirty="0">
                          <a:effectLst/>
                        </a:rPr>
                        <a:t>History of past payment. We tracked the past monthly payment records (from April to September, 2005) as follows: X6 = the repayment status in September, 2005; X7 = the repayment status in August, 2005; . . .;X11 = the repayment status in April, 2005.</a:t>
                      </a:r>
                      <a:endParaRPr lang="en-US" dirty="0"/>
                    </a:p>
                  </a:txBody>
                  <a:tcPr/>
                </a:tc>
                <a:extLst>
                  <a:ext uri="{0D108BD9-81ED-4DB2-BD59-A6C34878D82A}">
                    <a16:rowId xmlns:a16="http://schemas.microsoft.com/office/drawing/2014/main" val="2799301349"/>
                  </a:ext>
                </a:extLst>
              </a:tr>
              <a:tr h="1070707">
                <a:tc gridSpan="2">
                  <a:txBody>
                    <a:bodyPr/>
                    <a:lstStyle/>
                    <a:p>
                      <a:r>
                        <a:rPr lang="en-US" sz="1600" kern="1200" dirty="0">
                          <a:solidFill>
                            <a:schemeClr val="dk1"/>
                          </a:solidFill>
                          <a:effectLst/>
                          <a:latin typeface="+mn-lt"/>
                          <a:ea typeface="+mn-ea"/>
                          <a:cs typeface="+mn-cs"/>
                        </a:rPr>
                        <a:t>The measurement scale for the repayment status is: </a:t>
                      </a:r>
                      <a:endParaRPr lang="en-US" sz="1600" dirty="0"/>
                    </a:p>
                    <a:p>
                      <a:r>
                        <a:rPr lang="en-US" sz="1600" kern="1200" dirty="0">
                          <a:solidFill>
                            <a:schemeClr val="dk1"/>
                          </a:solidFill>
                          <a:effectLst/>
                          <a:latin typeface="+mn-lt"/>
                          <a:ea typeface="+mn-ea"/>
                          <a:cs typeface="+mn-cs"/>
                        </a:rPr>
                        <a:t>-2: No consumption; -1: Paid in full; 0: The use of revolving credit; 1 = payment delay for one month; 2 = payment delay for two months; . . .; 8 = payment delay for eight months; 9 = payment delay for nine months and above. </a:t>
                      </a:r>
                      <a:endParaRPr lang="en-US" sz="1600" dirty="0"/>
                    </a:p>
                    <a:p>
                      <a:endParaRPr lang="en-US" dirty="0"/>
                    </a:p>
                  </a:txBody>
                  <a:tcPr/>
                </a:tc>
                <a:tc hMerge="1">
                  <a:txBody>
                    <a:bodyPr/>
                    <a:lstStyle/>
                    <a:p>
                      <a:endParaRPr lang="en-US" dirty="0"/>
                    </a:p>
                  </a:txBody>
                  <a:tcPr/>
                </a:tc>
                <a:extLst>
                  <a:ext uri="{0D108BD9-81ED-4DB2-BD59-A6C34878D82A}">
                    <a16:rowId xmlns:a16="http://schemas.microsoft.com/office/drawing/2014/main" val="686525975"/>
                  </a:ext>
                </a:extLst>
              </a:tr>
            </a:tbl>
          </a:graphicData>
        </a:graphic>
      </p:graphicFrame>
    </p:spTree>
    <p:extLst>
      <p:ext uri="{BB962C8B-B14F-4D97-AF65-F5344CB8AC3E}">
        <p14:creationId xmlns:p14="http://schemas.microsoft.com/office/powerpoint/2010/main" val="108476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AE7C200-C6E9-8B48-93A2-DB9E1F9F28D7}"/>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Related data sources (Cont.)</a:t>
            </a:r>
            <a:endParaRPr lang="es-CR" b="1" dirty="0">
              <a:latin typeface="Arial" panose="020B0604020202020204" pitchFamily="34" charset="0"/>
              <a:cs typeface="Arial" panose="020B0604020202020204" pitchFamily="34" charset="0"/>
            </a:endParaRPr>
          </a:p>
        </p:txBody>
      </p:sp>
      <p:graphicFrame>
        <p:nvGraphicFramePr>
          <p:cNvPr id="14" name="Table 13">
            <a:extLst>
              <a:ext uri="{FF2B5EF4-FFF2-40B4-BE49-F238E27FC236}">
                <a16:creationId xmlns:a16="http://schemas.microsoft.com/office/drawing/2014/main" id="{3569DF41-BFB3-0647-BAA8-104C43130814}"/>
              </a:ext>
            </a:extLst>
          </p:cNvPr>
          <p:cNvGraphicFramePr>
            <a:graphicFrameLocks noGrp="1"/>
          </p:cNvGraphicFramePr>
          <p:nvPr>
            <p:extLst>
              <p:ext uri="{D42A27DB-BD31-4B8C-83A1-F6EECF244321}">
                <p14:modId xmlns:p14="http://schemas.microsoft.com/office/powerpoint/2010/main" val="2928926506"/>
              </p:ext>
            </p:extLst>
          </p:nvPr>
        </p:nvGraphicFramePr>
        <p:xfrm>
          <a:off x="1371599" y="1580800"/>
          <a:ext cx="10666518" cy="2560320"/>
        </p:xfrm>
        <a:graphic>
          <a:graphicData uri="http://schemas.openxmlformats.org/drawingml/2006/table">
            <a:tbl>
              <a:tblPr firstRow="1" bandRow="1">
                <a:tableStyleId>{74C1A8A3-306A-4EB7-A6B1-4F7E0EB9C5D6}</a:tableStyleId>
              </a:tblPr>
              <a:tblGrid>
                <a:gridCol w="2632230">
                  <a:extLst>
                    <a:ext uri="{9D8B030D-6E8A-4147-A177-3AD203B41FA5}">
                      <a16:colId xmlns:a16="http://schemas.microsoft.com/office/drawing/2014/main" val="1679656525"/>
                    </a:ext>
                  </a:extLst>
                </a:gridCol>
                <a:gridCol w="8034288">
                  <a:extLst>
                    <a:ext uri="{9D8B030D-6E8A-4147-A177-3AD203B41FA5}">
                      <a16:colId xmlns:a16="http://schemas.microsoft.com/office/drawing/2014/main" val="2532724453"/>
                    </a:ext>
                  </a:extLst>
                </a:gridCol>
              </a:tblGrid>
              <a:tr h="357279">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2067127510"/>
                  </a:ext>
                </a:extLst>
              </a:tr>
              <a:tr h="6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X12-X17</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Amount of bill statement (NT dollar). X12 = amount of bill statement in September, 2005; X13 = amount of bill statement in August, 2005; . . .; X17 = amount of bill statement in April, 2005.</a:t>
                      </a:r>
                      <a:endParaRPr lang="en-US" dirty="0"/>
                    </a:p>
                  </a:txBody>
                  <a:tcPr/>
                </a:tc>
                <a:extLst>
                  <a:ext uri="{0D108BD9-81ED-4DB2-BD59-A6C34878D82A}">
                    <a16:rowId xmlns:a16="http://schemas.microsoft.com/office/drawing/2014/main" val="1123208480"/>
                  </a:ext>
                </a:extLst>
              </a:tr>
              <a:tr h="357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X18-X23</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1800" kern="1200" dirty="0">
                          <a:solidFill>
                            <a:schemeClr val="dk1"/>
                          </a:solidFill>
                          <a:effectLst/>
                          <a:latin typeface="+mn-lt"/>
                          <a:ea typeface="+mn-ea"/>
                          <a:cs typeface="+mn-cs"/>
                        </a:rPr>
                        <a:t>Amount of previous payment (NT dollar). X18 = amount paid in September, 2005; X19 = amount paid in August, 2005; . . .;X23 = amount paid in April, 2005.</a:t>
                      </a:r>
                      <a:endParaRPr lang="en-US" dirty="0"/>
                    </a:p>
                  </a:txBody>
                  <a:tcPr/>
                </a:tc>
                <a:extLst>
                  <a:ext uri="{0D108BD9-81ED-4DB2-BD59-A6C34878D82A}">
                    <a16:rowId xmlns:a16="http://schemas.microsoft.com/office/drawing/2014/main" val="673379452"/>
                  </a:ext>
                </a:extLst>
              </a:tr>
              <a:tr h="6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Client's behavior; Y=0 then not default, Y=1 then default" </a:t>
                      </a:r>
                      <a:endParaRPr lang="en-US" dirty="0"/>
                    </a:p>
                    <a:p>
                      <a:endParaRPr lang="en-US" dirty="0"/>
                    </a:p>
                  </a:txBody>
                  <a:tcPr/>
                </a:tc>
                <a:extLst>
                  <a:ext uri="{0D108BD9-81ED-4DB2-BD59-A6C34878D82A}">
                    <a16:rowId xmlns:a16="http://schemas.microsoft.com/office/drawing/2014/main" val="3590579765"/>
                  </a:ext>
                </a:extLst>
              </a:tr>
            </a:tbl>
          </a:graphicData>
        </a:graphic>
      </p:graphicFrame>
    </p:spTree>
    <p:extLst>
      <p:ext uri="{BB962C8B-B14F-4D97-AF65-F5344CB8AC3E}">
        <p14:creationId xmlns:p14="http://schemas.microsoft.com/office/powerpoint/2010/main" val="330355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6">
            <a:extLst>
              <a:ext uri="{FF2B5EF4-FFF2-40B4-BE49-F238E27FC236}">
                <a16:creationId xmlns:a16="http://schemas.microsoft.com/office/drawing/2014/main" id="{82445E8E-F13A-4EE9-9B50-162CBA8E96B8}"/>
              </a:ext>
            </a:extLst>
          </p:cNvPr>
          <p:cNvSpPr>
            <a:spLocks noGrp="1"/>
          </p:cNvSpPr>
          <p:nvPr>
            <p:ph idx="1"/>
          </p:nvPr>
        </p:nvSpPr>
        <p:spPr>
          <a:xfrm>
            <a:off x="1184977" y="1837678"/>
            <a:ext cx="3964072" cy="1591322"/>
          </a:xfrm>
        </p:spPr>
        <p:txBody>
          <a:bodyPr>
            <a:normAutofit/>
          </a:bodyPr>
          <a:lstStyle/>
          <a:p>
            <a:r>
              <a:rPr lang="es-CR" sz="2400" dirty="0">
                <a:latin typeface="Arial" panose="020B0604020202020204" pitchFamily="34" charset="0"/>
                <a:cs typeface="Arial" panose="020B0604020202020204" pitchFamily="34" charset="0"/>
              </a:rPr>
              <a:t>Number of observations.</a:t>
            </a:r>
            <a:endParaRPr lang="es-CR" sz="1700" dirty="0">
              <a:latin typeface="Arial" panose="020B0604020202020204" pitchFamily="34" charset="0"/>
              <a:cs typeface="Arial" panose="020B0604020202020204" pitchFamily="34" charset="0"/>
            </a:endParaRPr>
          </a:p>
          <a:p>
            <a:pPr marL="0" indent="0">
              <a:buNone/>
            </a:pPr>
            <a:endParaRPr lang="es-CR" sz="1700" dirty="0">
              <a:latin typeface="Arial" panose="020B0604020202020204" pitchFamily="34" charset="0"/>
              <a:cs typeface="Arial" panose="020B0604020202020204" pitchFamily="34" charset="0"/>
            </a:endParaRPr>
          </a:p>
          <a:p>
            <a:r>
              <a:rPr lang="es-CR" sz="2400" dirty="0">
                <a:latin typeface="Arial" panose="020B0604020202020204" pitchFamily="34" charset="0"/>
                <a:cs typeface="Arial" panose="020B0604020202020204" pitchFamily="34" charset="0"/>
              </a:rPr>
              <a:t>Variables.</a:t>
            </a:r>
            <a:endParaRPr lang="es-CR" sz="1700" dirty="0">
              <a:latin typeface="Arial" panose="020B0604020202020204" pitchFamily="34" charset="0"/>
              <a:cs typeface="Arial" panose="020B0604020202020204" pitchFamily="34" charset="0"/>
            </a:endParaRPr>
          </a:p>
        </p:txBody>
      </p:sp>
      <p:sp>
        <p:nvSpPr>
          <p:cNvPr id="15" name="Título 1">
            <a:extLst>
              <a:ext uri="{FF2B5EF4-FFF2-40B4-BE49-F238E27FC236}">
                <a16:creationId xmlns:a16="http://schemas.microsoft.com/office/drawing/2014/main" id="{36EE564F-C9E2-394A-A2A4-C1C7DAD1C76B}"/>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The data.</a:t>
            </a:r>
            <a:endParaRPr lang="es-CR" b="1" dirty="0">
              <a:latin typeface="Arial" panose="020B0604020202020204" pitchFamily="34" charset="0"/>
              <a:cs typeface="Arial" panose="020B0604020202020204" pitchFamily="34" charset="0"/>
            </a:endParaRPr>
          </a:p>
        </p:txBody>
      </p:sp>
      <p:sp>
        <p:nvSpPr>
          <p:cNvPr id="7" name="Striped Right Arrow 6">
            <a:extLst>
              <a:ext uri="{FF2B5EF4-FFF2-40B4-BE49-F238E27FC236}">
                <a16:creationId xmlns:a16="http://schemas.microsoft.com/office/drawing/2014/main" id="{95E98E42-E866-F44A-8796-962B94328F29}"/>
              </a:ext>
            </a:extLst>
          </p:cNvPr>
          <p:cNvSpPr/>
          <p:nvPr/>
        </p:nvSpPr>
        <p:spPr>
          <a:xfrm>
            <a:off x="5530788" y="1728439"/>
            <a:ext cx="2317072" cy="6391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rcador de contenido 6">
            <a:extLst>
              <a:ext uri="{FF2B5EF4-FFF2-40B4-BE49-F238E27FC236}">
                <a16:creationId xmlns:a16="http://schemas.microsoft.com/office/drawing/2014/main" id="{FBBC7CF2-6B3E-F540-97C8-681BA9811C73}"/>
              </a:ext>
            </a:extLst>
          </p:cNvPr>
          <p:cNvSpPr txBox="1">
            <a:spLocks/>
          </p:cNvSpPr>
          <p:nvPr/>
        </p:nvSpPr>
        <p:spPr>
          <a:xfrm>
            <a:off x="8084406" y="1837678"/>
            <a:ext cx="3786518" cy="159132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s-CR" sz="2400" dirty="0">
                <a:latin typeface="Arial" panose="020B0604020202020204" pitchFamily="34" charset="0"/>
                <a:cs typeface="Arial" panose="020B0604020202020204" pitchFamily="34" charset="0"/>
              </a:rPr>
              <a:t>30000.</a:t>
            </a:r>
          </a:p>
          <a:p>
            <a:pPr marL="0" indent="0">
              <a:buNone/>
            </a:pPr>
            <a:endParaRPr lang="es-CR" sz="2400" dirty="0">
              <a:latin typeface="Arial" panose="020B0604020202020204" pitchFamily="34" charset="0"/>
              <a:cs typeface="Arial" panose="020B0604020202020204" pitchFamily="34" charset="0"/>
            </a:endParaRPr>
          </a:p>
          <a:p>
            <a:pPr marL="0" indent="0">
              <a:buNone/>
            </a:pPr>
            <a:r>
              <a:rPr lang="es-CR" sz="2400" dirty="0">
                <a:latin typeface="Arial" panose="020B0604020202020204" pitchFamily="34" charset="0"/>
                <a:cs typeface="Arial" panose="020B0604020202020204" pitchFamily="34" charset="0"/>
              </a:rPr>
              <a:t>1 to 12.</a:t>
            </a:r>
          </a:p>
          <a:p>
            <a:pPr marL="0" indent="0">
              <a:buNone/>
            </a:pPr>
            <a:endParaRPr lang="es-CR" sz="1700" dirty="0">
              <a:latin typeface="Arial" panose="020B0604020202020204" pitchFamily="34" charset="0"/>
              <a:cs typeface="Arial" panose="020B0604020202020204" pitchFamily="34" charset="0"/>
            </a:endParaRPr>
          </a:p>
          <a:p>
            <a:pPr marL="0" indent="0">
              <a:buNone/>
            </a:pPr>
            <a:endParaRPr lang="es-CR" sz="1700" dirty="0">
              <a:latin typeface="Arial" panose="020B0604020202020204" pitchFamily="34" charset="0"/>
              <a:cs typeface="Arial" panose="020B0604020202020204" pitchFamily="34" charset="0"/>
            </a:endParaRPr>
          </a:p>
        </p:txBody>
      </p:sp>
      <p:sp>
        <p:nvSpPr>
          <p:cNvPr id="17" name="Striped Right Arrow 16">
            <a:extLst>
              <a:ext uri="{FF2B5EF4-FFF2-40B4-BE49-F238E27FC236}">
                <a16:creationId xmlns:a16="http://schemas.microsoft.com/office/drawing/2014/main" id="{21571A68-6CD3-0E45-8D25-F34205BBFC2C}"/>
              </a:ext>
            </a:extLst>
          </p:cNvPr>
          <p:cNvSpPr/>
          <p:nvPr/>
        </p:nvSpPr>
        <p:spPr>
          <a:xfrm>
            <a:off x="5530788" y="2789807"/>
            <a:ext cx="2317072" cy="6391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a:extLst>
              <a:ext uri="{FF2B5EF4-FFF2-40B4-BE49-F238E27FC236}">
                <a16:creationId xmlns:a16="http://schemas.microsoft.com/office/drawing/2014/main" id="{19BFED45-758C-0242-8E1D-76A9431B3BEA}"/>
              </a:ext>
            </a:extLst>
          </p:cNvPr>
          <p:cNvGraphicFramePr>
            <a:graphicFrameLocks noGrp="1"/>
          </p:cNvGraphicFramePr>
          <p:nvPr>
            <p:extLst>
              <p:ext uri="{D42A27DB-BD31-4B8C-83A1-F6EECF244321}">
                <p14:modId xmlns:p14="http://schemas.microsoft.com/office/powerpoint/2010/main" val="2770705748"/>
              </p:ext>
            </p:extLst>
          </p:nvPr>
        </p:nvGraphicFramePr>
        <p:xfrm>
          <a:off x="1184977" y="3543165"/>
          <a:ext cx="5147438" cy="2811965"/>
        </p:xfrm>
        <a:graphic>
          <a:graphicData uri="http://schemas.openxmlformats.org/drawingml/2006/table">
            <a:tbl>
              <a:tblPr firstRow="1" bandRow="1">
                <a:tableStyleId>{74C1A8A3-306A-4EB7-A6B1-4F7E0EB9C5D6}</a:tableStyleId>
              </a:tblPr>
              <a:tblGrid>
                <a:gridCol w="816293">
                  <a:extLst>
                    <a:ext uri="{9D8B030D-6E8A-4147-A177-3AD203B41FA5}">
                      <a16:colId xmlns:a16="http://schemas.microsoft.com/office/drawing/2014/main" val="1679656525"/>
                    </a:ext>
                  </a:extLst>
                </a:gridCol>
                <a:gridCol w="1353249">
                  <a:extLst>
                    <a:ext uri="{9D8B030D-6E8A-4147-A177-3AD203B41FA5}">
                      <a16:colId xmlns:a16="http://schemas.microsoft.com/office/drawing/2014/main" val="1053299710"/>
                    </a:ext>
                  </a:extLst>
                </a:gridCol>
                <a:gridCol w="899414">
                  <a:extLst>
                    <a:ext uri="{9D8B030D-6E8A-4147-A177-3AD203B41FA5}">
                      <a16:colId xmlns:a16="http://schemas.microsoft.com/office/drawing/2014/main" val="2564943886"/>
                    </a:ext>
                  </a:extLst>
                </a:gridCol>
                <a:gridCol w="1166114">
                  <a:extLst>
                    <a:ext uri="{9D8B030D-6E8A-4147-A177-3AD203B41FA5}">
                      <a16:colId xmlns:a16="http://schemas.microsoft.com/office/drawing/2014/main" val="2172738250"/>
                    </a:ext>
                  </a:extLst>
                </a:gridCol>
                <a:gridCol w="912368">
                  <a:extLst>
                    <a:ext uri="{9D8B030D-6E8A-4147-A177-3AD203B41FA5}">
                      <a16:colId xmlns:a16="http://schemas.microsoft.com/office/drawing/2014/main" val="343065870"/>
                    </a:ext>
                  </a:extLst>
                </a:gridCol>
              </a:tblGrid>
              <a:tr h="357279">
                <a:tc>
                  <a:txBody>
                    <a:bodyPr/>
                    <a:lstStyle/>
                    <a:p>
                      <a:r>
                        <a:rPr lang="en-US" sz="1400" dirty="0">
                          <a:latin typeface="Arial" panose="020B0604020202020204" pitchFamily="34" charset="0"/>
                          <a:cs typeface="Arial" panose="020B0604020202020204" pitchFamily="34" charset="0"/>
                        </a:rPr>
                        <a:t>Name</a:t>
                      </a:r>
                    </a:p>
                  </a:txBody>
                  <a:tcPr/>
                </a:tc>
                <a:tc>
                  <a:txBody>
                    <a:bodyPr/>
                    <a:lstStyle/>
                    <a:p>
                      <a:r>
                        <a:rPr lang="en-US" sz="1400" dirty="0">
                          <a:latin typeface="Arial" panose="020B0604020202020204" pitchFamily="34" charset="0"/>
                          <a:cs typeface="Arial" panose="020B0604020202020204" pitchFamily="34" charset="0"/>
                        </a:rPr>
                        <a:t>Description</a:t>
                      </a:r>
                    </a:p>
                  </a:txBody>
                  <a:tcPr/>
                </a:tc>
                <a:tc>
                  <a:txBody>
                    <a:bodyPr/>
                    <a:lstStyle/>
                    <a:p>
                      <a:r>
                        <a:rPr lang="en-US" sz="1400" dirty="0">
                          <a:latin typeface="Arial" panose="020B0604020202020204" pitchFamily="34" charset="0"/>
                          <a:cs typeface="Arial" panose="020B0604020202020204" pitchFamily="34" charset="0"/>
                        </a:rPr>
                        <a:t>Min.</a:t>
                      </a:r>
                    </a:p>
                  </a:txBody>
                  <a:tcPr/>
                </a:tc>
                <a:tc>
                  <a:txBody>
                    <a:bodyPr/>
                    <a:lstStyle/>
                    <a:p>
                      <a:r>
                        <a:rPr lang="en-US" sz="1400" dirty="0">
                          <a:latin typeface="Arial" panose="020B0604020202020204" pitchFamily="34" charset="0"/>
                          <a:cs typeface="Arial" panose="020B0604020202020204" pitchFamily="34" charset="0"/>
                        </a:rPr>
                        <a:t>Max.</a:t>
                      </a:r>
                    </a:p>
                  </a:txBody>
                  <a:tcPr/>
                </a:tc>
                <a:tc>
                  <a:txBody>
                    <a:bodyPr/>
                    <a:lstStyle/>
                    <a:p>
                      <a:r>
                        <a:rPr lang="en-US" sz="1400" dirty="0">
                          <a:latin typeface="Arial" panose="020B0604020202020204" pitchFamily="34" charset="0"/>
                          <a:cs typeface="Arial" panose="020B0604020202020204" pitchFamily="34" charset="0"/>
                        </a:rPr>
                        <a:t>Type</a:t>
                      </a:r>
                    </a:p>
                  </a:txBody>
                  <a:tcPr/>
                </a:tc>
                <a:extLst>
                  <a:ext uri="{0D108BD9-81ED-4DB2-BD59-A6C34878D82A}">
                    <a16:rowId xmlns:a16="http://schemas.microsoft.com/office/drawing/2014/main" val="2067127510"/>
                  </a:ext>
                </a:extLst>
              </a:tr>
              <a:tr h="468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LIMIT_BAL</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10000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1000000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123208480"/>
                  </a:ext>
                </a:extLst>
              </a:tr>
              <a:tr h="357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X2</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SEX</a:t>
                      </a:r>
                    </a:p>
                  </a:txBody>
                  <a:tcPr/>
                </a:tc>
                <a:tc>
                  <a:txBody>
                    <a:bodyPr/>
                    <a:lstStyle/>
                    <a:p>
                      <a:pPr algn="r"/>
                      <a:r>
                        <a:rPr lang="en-US" sz="1400" dirty="0">
                          <a:latin typeface="Arial" panose="020B0604020202020204" pitchFamily="34" charset="0"/>
                          <a:cs typeface="Arial" panose="020B0604020202020204" pitchFamily="34" charset="0"/>
                        </a:rPr>
                        <a:t>1</a:t>
                      </a:r>
                    </a:p>
                  </a:txBody>
                  <a:tcPr/>
                </a:tc>
                <a:tc>
                  <a:txBody>
                    <a:bodyPr/>
                    <a:lstStyle/>
                    <a:p>
                      <a:pPr algn="r"/>
                      <a:r>
                        <a:rPr lang="en-US" sz="1400" dirty="0">
                          <a:latin typeface="Arial" panose="020B0604020202020204" pitchFamily="34" charset="0"/>
                          <a:cs typeface="Arial" panose="020B0604020202020204" pitchFamily="34" charset="0"/>
                        </a:rPr>
                        <a:t>2</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673379452"/>
                  </a:ext>
                </a:extLst>
              </a:tr>
              <a:tr h="4477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X3</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EDUCATION</a:t>
                      </a: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6</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590579765"/>
                  </a:ext>
                </a:extLst>
              </a:tr>
              <a:tr h="417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X4</a:t>
                      </a:r>
                    </a:p>
                  </a:txBody>
                  <a:tcPr/>
                </a:tc>
                <a:tc>
                  <a:txBody>
                    <a:bodyPr/>
                    <a:lstStyle/>
                    <a:p>
                      <a:r>
                        <a:rPr lang="en-US" sz="1400" dirty="0">
                          <a:latin typeface="Arial" panose="020B0604020202020204" pitchFamily="34" charset="0"/>
                          <a:cs typeface="Arial" panose="020B0604020202020204" pitchFamily="34" charset="0"/>
                        </a:rPr>
                        <a:t>MARRIAGE</a:t>
                      </a: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3</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92321298"/>
                  </a:ext>
                </a:extLst>
              </a:tr>
              <a:tr h="381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X5</a:t>
                      </a:r>
                    </a:p>
                  </a:txBody>
                  <a:tcPr/>
                </a:tc>
                <a:tc>
                  <a:txBody>
                    <a:bodyPr/>
                    <a:lstStyle/>
                    <a:p>
                      <a:r>
                        <a:rPr lang="en-US" sz="1400" dirty="0">
                          <a:latin typeface="Arial" panose="020B0604020202020204" pitchFamily="34" charset="0"/>
                          <a:cs typeface="Arial" panose="020B0604020202020204" pitchFamily="34" charset="0"/>
                        </a:rPr>
                        <a:t>AGE</a:t>
                      </a:r>
                    </a:p>
                  </a:txBody>
                  <a:tcPr/>
                </a:tc>
                <a:tc>
                  <a:txBody>
                    <a:bodyPr/>
                    <a:lstStyle/>
                    <a:p>
                      <a:pPr algn="r"/>
                      <a:r>
                        <a:rPr lang="en-US" sz="1400" dirty="0">
                          <a:latin typeface="Arial" panose="020B0604020202020204" pitchFamily="34" charset="0"/>
                          <a:cs typeface="Arial" panose="020B0604020202020204" pitchFamily="34" charset="0"/>
                        </a:rPr>
                        <a:t>21</a:t>
                      </a:r>
                    </a:p>
                  </a:txBody>
                  <a:tcPr/>
                </a:tc>
                <a:tc>
                  <a:txBody>
                    <a:bodyPr/>
                    <a:lstStyle/>
                    <a:p>
                      <a:pPr algn="r"/>
                      <a:r>
                        <a:rPr lang="en-US" sz="1400" dirty="0">
                          <a:latin typeface="Arial" panose="020B0604020202020204" pitchFamily="34" charset="0"/>
                          <a:cs typeface="Arial" panose="020B0604020202020204" pitchFamily="34" charset="0"/>
                        </a:rPr>
                        <a:t>79</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205270334"/>
                  </a:ext>
                </a:extLst>
              </a:tr>
              <a:tr h="381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X6</a:t>
                      </a:r>
                    </a:p>
                  </a:txBody>
                  <a:tcPr/>
                </a:tc>
                <a:tc>
                  <a:txBody>
                    <a:bodyPr/>
                    <a:lstStyle/>
                    <a:p>
                      <a:r>
                        <a:rPr lang="en-US" sz="1400" dirty="0">
                          <a:latin typeface="Arial" panose="020B0604020202020204" pitchFamily="34" charset="0"/>
                          <a:cs typeface="Arial" panose="020B0604020202020204" pitchFamily="34" charset="0"/>
                        </a:rPr>
                        <a:t>PAY_0</a:t>
                      </a:r>
                    </a:p>
                  </a:txBody>
                  <a:tcPr/>
                </a:tc>
                <a:tc>
                  <a:txBody>
                    <a:bodyPr/>
                    <a:lstStyle/>
                    <a:p>
                      <a:pPr algn="r"/>
                      <a:r>
                        <a:rPr lang="en-US" sz="1400" dirty="0">
                          <a:latin typeface="Arial" panose="020B0604020202020204" pitchFamily="34" charset="0"/>
                          <a:cs typeface="Arial" panose="020B0604020202020204" pitchFamily="34" charset="0"/>
                        </a:rPr>
                        <a:t>-2</a:t>
                      </a:r>
                    </a:p>
                  </a:txBody>
                  <a:tcPr/>
                </a:tc>
                <a:tc>
                  <a:txBody>
                    <a:bodyPr/>
                    <a:lstStyle/>
                    <a:p>
                      <a:pPr algn="r"/>
                      <a:r>
                        <a:rPr lang="en-US" sz="1400" dirty="0">
                          <a:latin typeface="Arial" panose="020B0604020202020204" pitchFamily="34" charset="0"/>
                          <a:cs typeface="Arial" panose="020B0604020202020204" pitchFamily="34" charset="0"/>
                        </a:rPr>
                        <a:t>8</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062775907"/>
                  </a:ext>
                </a:extLst>
              </a:tr>
            </a:tbl>
          </a:graphicData>
        </a:graphic>
      </p:graphicFrame>
      <p:graphicFrame>
        <p:nvGraphicFramePr>
          <p:cNvPr id="19" name="Table 18">
            <a:extLst>
              <a:ext uri="{FF2B5EF4-FFF2-40B4-BE49-F238E27FC236}">
                <a16:creationId xmlns:a16="http://schemas.microsoft.com/office/drawing/2014/main" id="{8FA398B4-FF51-694C-AD65-B28BFD7DD98D}"/>
              </a:ext>
            </a:extLst>
          </p:cNvPr>
          <p:cNvGraphicFramePr>
            <a:graphicFrameLocks noGrp="1"/>
          </p:cNvGraphicFramePr>
          <p:nvPr>
            <p:extLst>
              <p:ext uri="{D42A27DB-BD31-4B8C-83A1-F6EECF244321}">
                <p14:modId xmlns:p14="http://schemas.microsoft.com/office/powerpoint/2010/main" val="610769640"/>
              </p:ext>
            </p:extLst>
          </p:nvPr>
        </p:nvGraphicFramePr>
        <p:xfrm>
          <a:off x="6568961" y="3543165"/>
          <a:ext cx="5177599" cy="2828927"/>
        </p:xfrm>
        <a:graphic>
          <a:graphicData uri="http://schemas.openxmlformats.org/drawingml/2006/table">
            <a:tbl>
              <a:tblPr firstRow="1" bandRow="1">
                <a:tableStyleId>{74C1A8A3-306A-4EB7-A6B1-4F7E0EB9C5D6}</a:tableStyleId>
              </a:tblPr>
              <a:tblGrid>
                <a:gridCol w="816293">
                  <a:extLst>
                    <a:ext uri="{9D8B030D-6E8A-4147-A177-3AD203B41FA5}">
                      <a16:colId xmlns:a16="http://schemas.microsoft.com/office/drawing/2014/main" val="1679656525"/>
                    </a:ext>
                  </a:extLst>
                </a:gridCol>
                <a:gridCol w="1335405">
                  <a:extLst>
                    <a:ext uri="{9D8B030D-6E8A-4147-A177-3AD203B41FA5}">
                      <a16:colId xmlns:a16="http://schemas.microsoft.com/office/drawing/2014/main" val="1053299710"/>
                    </a:ext>
                  </a:extLst>
                </a:gridCol>
                <a:gridCol w="1089469">
                  <a:extLst>
                    <a:ext uri="{9D8B030D-6E8A-4147-A177-3AD203B41FA5}">
                      <a16:colId xmlns:a16="http://schemas.microsoft.com/office/drawing/2014/main" val="2564943886"/>
                    </a:ext>
                  </a:extLst>
                </a:gridCol>
                <a:gridCol w="1024064">
                  <a:extLst>
                    <a:ext uri="{9D8B030D-6E8A-4147-A177-3AD203B41FA5}">
                      <a16:colId xmlns:a16="http://schemas.microsoft.com/office/drawing/2014/main" val="2172738250"/>
                    </a:ext>
                  </a:extLst>
                </a:gridCol>
                <a:gridCol w="912368">
                  <a:extLst>
                    <a:ext uri="{9D8B030D-6E8A-4147-A177-3AD203B41FA5}">
                      <a16:colId xmlns:a16="http://schemas.microsoft.com/office/drawing/2014/main" val="867671995"/>
                    </a:ext>
                  </a:extLst>
                </a:gridCol>
              </a:tblGrid>
              <a:tr h="379604">
                <a:tc>
                  <a:txBody>
                    <a:bodyPr/>
                    <a:lstStyle/>
                    <a:p>
                      <a:r>
                        <a:rPr lang="en-US" sz="1400" dirty="0">
                          <a:latin typeface="Arial" panose="020B0604020202020204" pitchFamily="34" charset="0"/>
                          <a:cs typeface="Arial" panose="020B0604020202020204" pitchFamily="34" charset="0"/>
                        </a:rPr>
                        <a:t>Name</a:t>
                      </a:r>
                    </a:p>
                  </a:txBody>
                  <a:tcPr/>
                </a:tc>
                <a:tc>
                  <a:txBody>
                    <a:bodyPr/>
                    <a:lstStyle/>
                    <a:p>
                      <a:r>
                        <a:rPr lang="en-US" sz="1400" dirty="0">
                          <a:latin typeface="Arial" panose="020B0604020202020204" pitchFamily="34" charset="0"/>
                          <a:cs typeface="Arial" panose="020B0604020202020204" pitchFamily="34" charset="0"/>
                        </a:rPr>
                        <a:t>Description</a:t>
                      </a:r>
                    </a:p>
                  </a:txBody>
                  <a:tcPr/>
                </a:tc>
                <a:tc>
                  <a:txBody>
                    <a:bodyPr/>
                    <a:lstStyle/>
                    <a:p>
                      <a:r>
                        <a:rPr lang="en-US" sz="1400" dirty="0">
                          <a:latin typeface="Arial" panose="020B0604020202020204" pitchFamily="34" charset="0"/>
                          <a:cs typeface="Arial" panose="020B0604020202020204" pitchFamily="34" charset="0"/>
                        </a:rPr>
                        <a:t>Min.</a:t>
                      </a:r>
                    </a:p>
                  </a:txBody>
                  <a:tcPr/>
                </a:tc>
                <a:tc>
                  <a:txBody>
                    <a:bodyPr/>
                    <a:lstStyle/>
                    <a:p>
                      <a:r>
                        <a:rPr lang="en-US" sz="1400" dirty="0">
                          <a:latin typeface="Arial" panose="020B0604020202020204" pitchFamily="34" charset="0"/>
                          <a:cs typeface="Arial" panose="020B0604020202020204" pitchFamily="34" charset="0"/>
                        </a:rPr>
                        <a:t>Max.</a:t>
                      </a:r>
                    </a:p>
                  </a:txBody>
                  <a:tcPr/>
                </a:tc>
                <a:tc>
                  <a:txBody>
                    <a:bodyPr/>
                    <a:lstStyle/>
                    <a:p>
                      <a:r>
                        <a:rPr lang="en-US" sz="1400" dirty="0">
                          <a:latin typeface="Arial" panose="020B0604020202020204" pitchFamily="34" charset="0"/>
                          <a:cs typeface="Arial" panose="020B0604020202020204" pitchFamily="34" charset="0"/>
                        </a:rPr>
                        <a:t>Type</a:t>
                      </a:r>
                    </a:p>
                  </a:txBody>
                  <a:tcPr/>
                </a:tc>
                <a:extLst>
                  <a:ext uri="{0D108BD9-81ED-4DB2-BD59-A6C34878D82A}">
                    <a16:rowId xmlns:a16="http://schemas.microsoft.com/office/drawing/2014/main" val="2067127510"/>
                  </a:ext>
                </a:extLst>
              </a:tr>
              <a:tr h="379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X7</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PAY_2</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123208480"/>
                  </a:ext>
                </a:extLst>
              </a:tr>
              <a:tr h="379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X8</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PAY_3</a:t>
                      </a:r>
                    </a:p>
                  </a:txBody>
                  <a:tcPr/>
                </a:tc>
                <a:tc>
                  <a:txBody>
                    <a:bodyPr/>
                    <a:lstStyle/>
                    <a:p>
                      <a:pPr algn="r"/>
                      <a:r>
                        <a:rPr lang="en-US" sz="1400" dirty="0">
                          <a:latin typeface="Arial" panose="020B0604020202020204" pitchFamily="34" charset="0"/>
                          <a:cs typeface="Arial" panose="020B0604020202020204" pitchFamily="34" charset="0"/>
                        </a:rPr>
                        <a:t>-2</a:t>
                      </a:r>
                    </a:p>
                  </a:txBody>
                  <a:tcPr/>
                </a:tc>
                <a:tc>
                  <a:txBody>
                    <a:bodyPr/>
                    <a:lstStyle/>
                    <a:p>
                      <a:pPr algn="r"/>
                      <a:r>
                        <a:rPr lang="en-US" sz="1400" dirty="0">
                          <a:latin typeface="Arial" panose="020B0604020202020204" pitchFamily="34" charset="0"/>
                          <a:cs typeface="Arial" panose="020B0604020202020204" pitchFamily="34" charset="0"/>
                        </a:rPr>
                        <a:t>8</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673379452"/>
                  </a:ext>
                </a:extLst>
              </a:tr>
              <a:tr h="4646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X9</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PAY_4</a:t>
                      </a:r>
                    </a:p>
                  </a:txBody>
                  <a:tcPr/>
                </a:tc>
                <a:tc>
                  <a:txBody>
                    <a:bodyPr/>
                    <a:lstStyle/>
                    <a:p>
                      <a:pPr algn="r"/>
                      <a:r>
                        <a:rPr lang="en-US" sz="1400" dirty="0">
                          <a:latin typeface="Arial" panose="020B0604020202020204" pitchFamily="34" charset="0"/>
                          <a:cs typeface="Arial" panose="020B0604020202020204" pitchFamily="34" charset="0"/>
                        </a:rPr>
                        <a:t>-2</a:t>
                      </a:r>
                    </a:p>
                  </a:txBody>
                  <a:tcPr/>
                </a:tc>
                <a:tc>
                  <a:txBody>
                    <a:bodyPr/>
                    <a:lstStyle/>
                    <a:p>
                      <a:pPr algn="r"/>
                      <a:r>
                        <a:rPr lang="en-US" sz="1400" dirty="0">
                          <a:latin typeface="Arial" panose="020B0604020202020204" pitchFamily="34" charset="0"/>
                          <a:cs typeface="Arial" panose="020B0604020202020204" pitchFamily="34" charset="0"/>
                        </a:rPr>
                        <a:t>8</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590579765"/>
                  </a:ext>
                </a:extLst>
              </a:tr>
              <a:tr h="433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X10</a:t>
                      </a:r>
                    </a:p>
                  </a:txBody>
                  <a:tcPr/>
                </a:tc>
                <a:tc>
                  <a:txBody>
                    <a:bodyPr/>
                    <a:lstStyle/>
                    <a:p>
                      <a:r>
                        <a:rPr lang="en-US" sz="1400" dirty="0">
                          <a:latin typeface="Arial" panose="020B0604020202020204" pitchFamily="34" charset="0"/>
                          <a:cs typeface="Arial" panose="020B0604020202020204" pitchFamily="34" charset="0"/>
                        </a:rPr>
                        <a:t>PAY_5</a:t>
                      </a:r>
                    </a:p>
                  </a:txBody>
                  <a:tcPr/>
                </a:tc>
                <a:tc>
                  <a:txBody>
                    <a:bodyPr/>
                    <a:lstStyle/>
                    <a:p>
                      <a:pPr algn="r"/>
                      <a:r>
                        <a:rPr lang="en-US" sz="1400" dirty="0">
                          <a:latin typeface="Arial" panose="020B0604020202020204" pitchFamily="34" charset="0"/>
                          <a:cs typeface="Arial" panose="020B0604020202020204" pitchFamily="34" charset="0"/>
                        </a:rPr>
                        <a:t>-2</a:t>
                      </a:r>
                    </a:p>
                  </a:txBody>
                  <a:tcPr/>
                </a:tc>
                <a:tc>
                  <a:txBody>
                    <a:bodyPr/>
                    <a:lstStyle/>
                    <a:p>
                      <a:pPr algn="r"/>
                      <a:r>
                        <a:rPr lang="en-US" sz="1400" dirty="0">
                          <a:latin typeface="Arial" panose="020B0604020202020204" pitchFamily="34" charset="0"/>
                          <a:cs typeface="Arial" panose="020B0604020202020204" pitchFamily="34" charset="0"/>
                        </a:rPr>
                        <a:t>8</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92321298"/>
                  </a:ext>
                </a:extLst>
              </a:tr>
              <a:tr h="3961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X11</a:t>
                      </a:r>
                    </a:p>
                  </a:txBody>
                  <a:tcPr/>
                </a:tc>
                <a:tc>
                  <a:txBody>
                    <a:bodyPr/>
                    <a:lstStyle/>
                    <a:p>
                      <a:r>
                        <a:rPr lang="en-US" sz="1400" dirty="0">
                          <a:latin typeface="Arial" panose="020B0604020202020204" pitchFamily="34" charset="0"/>
                          <a:cs typeface="Arial" panose="020B0604020202020204" pitchFamily="34" charset="0"/>
                        </a:rPr>
                        <a:t>PAY_6</a:t>
                      </a:r>
                    </a:p>
                  </a:txBody>
                  <a:tcPr/>
                </a:tc>
                <a:tc>
                  <a:txBody>
                    <a:bodyPr/>
                    <a:lstStyle/>
                    <a:p>
                      <a:pPr algn="r"/>
                      <a:r>
                        <a:rPr lang="en-US" sz="1400" dirty="0">
                          <a:latin typeface="Arial" panose="020B0604020202020204" pitchFamily="34" charset="0"/>
                          <a:cs typeface="Arial" panose="020B0604020202020204" pitchFamily="34" charset="0"/>
                        </a:rPr>
                        <a:t>-2</a:t>
                      </a:r>
                    </a:p>
                  </a:txBody>
                  <a:tcPr/>
                </a:tc>
                <a:tc>
                  <a:txBody>
                    <a:bodyPr/>
                    <a:lstStyle/>
                    <a:p>
                      <a:pPr algn="r"/>
                      <a:r>
                        <a:rPr lang="en-US" sz="1400" dirty="0">
                          <a:latin typeface="Arial" panose="020B0604020202020204" pitchFamily="34" charset="0"/>
                          <a:cs typeface="Arial" panose="020B0604020202020204" pitchFamily="34" charset="0"/>
                        </a:rPr>
                        <a:t>8</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205270334"/>
                  </a:ext>
                </a:extLst>
              </a:tr>
              <a:tr h="3961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X12</a:t>
                      </a:r>
                    </a:p>
                  </a:txBody>
                  <a:tcPr/>
                </a:tc>
                <a:tc>
                  <a:txBody>
                    <a:bodyPr/>
                    <a:lstStyle/>
                    <a:p>
                      <a:r>
                        <a:rPr lang="en-US" sz="1400" dirty="0">
                          <a:latin typeface="Arial" panose="020B0604020202020204" pitchFamily="34" charset="0"/>
                          <a:cs typeface="Arial" panose="020B0604020202020204" pitchFamily="34" charset="0"/>
                        </a:rPr>
                        <a:t>BILL_AMT1</a:t>
                      </a:r>
                    </a:p>
                  </a:txBody>
                  <a:tcPr/>
                </a:tc>
                <a:tc>
                  <a:txBody>
                    <a:bodyPr/>
                    <a:lstStyle/>
                    <a:p>
                      <a:pPr algn="r"/>
                      <a:r>
                        <a:rPr lang="en-US" sz="1400" dirty="0">
                          <a:latin typeface="Arial" panose="020B0604020202020204" pitchFamily="34" charset="0"/>
                          <a:cs typeface="Arial" panose="020B0604020202020204" pitchFamily="34" charset="0"/>
                        </a:rPr>
                        <a:t>-165580</a:t>
                      </a:r>
                    </a:p>
                  </a:txBody>
                  <a:tcPr/>
                </a:tc>
                <a:tc>
                  <a:txBody>
                    <a:bodyPr/>
                    <a:lstStyle/>
                    <a:p>
                      <a:pPr algn="r"/>
                      <a:r>
                        <a:rPr lang="en-US" sz="1400" dirty="0">
                          <a:latin typeface="Arial" panose="020B0604020202020204" pitchFamily="34" charset="0"/>
                          <a:cs typeface="Arial" panose="020B0604020202020204" pitchFamily="34" charset="0"/>
                        </a:rPr>
                        <a:t>964511</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062775907"/>
                  </a:ext>
                </a:extLst>
              </a:tr>
            </a:tbl>
          </a:graphicData>
        </a:graphic>
      </p:graphicFrame>
    </p:spTree>
    <p:extLst>
      <p:ext uri="{BB962C8B-B14F-4D97-AF65-F5344CB8AC3E}">
        <p14:creationId xmlns:p14="http://schemas.microsoft.com/office/powerpoint/2010/main" val="13510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6">
            <a:extLst>
              <a:ext uri="{FF2B5EF4-FFF2-40B4-BE49-F238E27FC236}">
                <a16:creationId xmlns:a16="http://schemas.microsoft.com/office/drawing/2014/main" id="{82445E8E-F13A-4EE9-9B50-162CBA8E96B8}"/>
              </a:ext>
            </a:extLst>
          </p:cNvPr>
          <p:cNvSpPr>
            <a:spLocks noGrp="1"/>
          </p:cNvSpPr>
          <p:nvPr>
            <p:ph idx="1"/>
          </p:nvPr>
        </p:nvSpPr>
        <p:spPr>
          <a:xfrm>
            <a:off x="1184977" y="1837678"/>
            <a:ext cx="3964072" cy="1591322"/>
          </a:xfrm>
        </p:spPr>
        <p:txBody>
          <a:bodyPr>
            <a:normAutofit/>
          </a:bodyPr>
          <a:lstStyle/>
          <a:p>
            <a:r>
              <a:rPr lang="es-CR" sz="2400" dirty="0">
                <a:latin typeface="Arial" panose="020B0604020202020204" pitchFamily="34" charset="0"/>
                <a:cs typeface="Arial" panose="020B0604020202020204" pitchFamily="34" charset="0"/>
              </a:rPr>
              <a:t>Number of observations.</a:t>
            </a:r>
            <a:endParaRPr lang="es-CR" sz="1700" dirty="0">
              <a:latin typeface="Arial" panose="020B0604020202020204" pitchFamily="34" charset="0"/>
              <a:cs typeface="Arial" panose="020B0604020202020204" pitchFamily="34" charset="0"/>
            </a:endParaRPr>
          </a:p>
          <a:p>
            <a:pPr marL="0" indent="0">
              <a:buNone/>
            </a:pPr>
            <a:endParaRPr lang="es-CR" sz="1700" dirty="0">
              <a:latin typeface="Arial" panose="020B0604020202020204" pitchFamily="34" charset="0"/>
              <a:cs typeface="Arial" panose="020B0604020202020204" pitchFamily="34" charset="0"/>
            </a:endParaRPr>
          </a:p>
          <a:p>
            <a:r>
              <a:rPr lang="es-CR" sz="2400" dirty="0">
                <a:latin typeface="Arial" panose="020B0604020202020204" pitchFamily="34" charset="0"/>
                <a:cs typeface="Arial" panose="020B0604020202020204" pitchFamily="34" charset="0"/>
              </a:rPr>
              <a:t>Variables.</a:t>
            </a:r>
            <a:endParaRPr lang="es-CR" sz="1700" dirty="0">
              <a:latin typeface="Arial" panose="020B0604020202020204" pitchFamily="34" charset="0"/>
              <a:cs typeface="Arial" panose="020B0604020202020204" pitchFamily="34" charset="0"/>
            </a:endParaRPr>
          </a:p>
        </p:txBody>
      </p:sp>
      <p:sp>
        <p:nvSpPr>
          <p:cNvPr id="15" name="Título 1">
            <a:extLst>
              <a:ext uri="{FF2B5EF4-FFF2-40B4-BE49-F238E27FC236}">
                <a16:creationId xmlns:a16="http://schemas.microsoft.com/office/drawing/2014/main" id="{36EE564F-C9E2-394A-A2A4-C1C7DAD1C76B}"/>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The data (</a:t>
            </a:r>
            <a:r>
              <a:rPr lang="en-US" b="1" dirty="0" err="1">
                <a:latin typeface="Arial" panose="020B0604020202020204" pitchFamily="34" charset="0"/>
                <a:cs typeface="Arial" panose="020B0604020202020204" pitchFamily="34" charset="0"/>
              </a:rPr>
              <a:t>Cont</a:t>
            </a:r>
            <a:r>
              <a:rPr lang="en-US" b="1" dirty="0">
                <a:latin typeface="Arial" panose="020B0604020202020204" pitchFamily="34" charset="0"/>
                <a:cs typeface="Arial" panose="020B0604020202020204" pitchFamily="34" charset="0"/>
              </a:rPr>
              <a:t>).</a:t>
            </a:r>
            <a:endParaRPr lang="es-CR" b="1" dirty="0">
              <a:latin typeface="Arial" panose="020B0604020202020204" pitchFamily="34" charset="0"/>
              <a:cs typeface="Arial" panose="020B0604020202020204" pitchFamily="34" charset="0"/>
            </a:endParaRPr>
          </a:p>
        </p:txBody>
      </p:sp>
      <p:sp>
        <p:nvSpPr>
          <p:cNvPr id="7" name="Striped Right Arrow 6">
            <a:extLst>
              <a:ext uri="{FF2B5EF4-FFF2-40B4-BE49-F238E27FC236}">
                <a16:creationId xmlns:a16="http://schemas.microsoft.com/office/drawing/2014/main" id="{95E98E42-E866-F44A-8796-962B94328F29}"/>
              </a:ext>
            </a:extLst>
          </p:cNvPr>
          <p:cNvSpPr/>
          <p:nvPr/>
        </p:nvSpPr>
        <p:spPr>
          <a:xfrm>
            <a:off x="5530788" y="1728439"/>
            <a:ext cx="2317072" cy="6391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rcador de contenido 6">
            <a:extLst>
              <a:ext uri="{FF2B5EF4-FFF2-40B4-BE49-F238E27FC236}">
                <a16:creationId xmlns:a16="http://schemas.microsoft.com/office/drawing/2014/main" id="{FBBC7CF2-6B3E-F540-97C8-681BA9811C73}"/>
              </a:ext>
            </a:extLst>
          </p:cNvPr>
          <p:cNvSpPr txBox="1">
            <a:spLocks/>
          </p:cNvSpPr>
          <p:nvPr/>
        </p:nvSpPr>
        <p:spPr>
          <a:xfrm>
            <a:off x="8084406" y="1837678"/>
            <a:ext cx="3786518" cy="159132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s-CR" sz="2400" dirty="0">
                <a:latin typeface="Arial" panose="020B0604020202020204" pitchFamily="34" charset="0"/>
                <a:cs typeface="Arial" panose="020B0604020202020204" pitchFamily="34" charset="0"/>
              </a:rPr>
              <a:t>30000.</a:t>
            </a:r>
          </a:p>
          <a:p>
            <a:pPr marL="0" indent="0">
              <a:buNone/>
            </a:pPr>
            <a:endParaRPr lang="es-CR" sz="2400" dirty="0">
              <a:latin typeface="Arial" panose="020B0604020202020204" pitchFamily="34" charset="0"/>
              <a:cs typeface="Arial" panose="020B0604020202020204" pitchFamily="34" charset="0"/>
            </a:endParaRPr>
          </a:p>
          <a:p>
            <a:pPr marL="0" indent="0">
              <a:buNone/>
            </a:pPr>
            <a:r>
              <a:rPr lang="es-CR" sz="2400" dirty="0">
                <a:latin typeface="Arial" panose="020B0604020202020204" pitchFamily="34" charset="0"/>
                <a:cs typeface="Arial" panose="020B0604020202020204" pitchFamily="34" charset="0"/>
              </a:rPr>
              <a:t>13 to 24.</a:t>
            </a:r>
          </a:p>
          <a:p>
            <a:pPr marL="0" indent="0">
              <a:buNone/>
            </a:pPr>
            <a:endParaRPr lang="es-CR" sz="1700" dirty="0">
              <a:latin typeface="Arial" panose="020B0604020202020204" pitchFamily="34" charset="0"/>
              <a:cs typeface="Arial" panose="020B0604020202020204" pitchFamily="34" charset="0"/>
            </a:endParaRPr>
          </a:p>
          <a:p>
            <a:pPr marL="0" indent="0">
              <a:buNone/>
            </a:pPr>
            <a:endParaRPr lang="es-CR" sz="1700" dirty="0">
              <a:latin typeface="Arial" panose="020B0604020202020204" pitchFamily="34" charset="0"/>
              <a:cs typeface="Arial" panose="020B0604020202020204" pitchFamily="34" charset="0"/>
            </a:endParaRPr>
          </a:p>
        </p:txBody>
      </p:sp>
      <p:sp>
        <p:nvSpPr>
          <p:cNvPr id="17" name="Striped Right Arrow 16">
            <a:extLst>
              <a:ext uri="{FF2B5EF4-FFF2-40B4-BE49-F238E27FC236}">
                <a16:creationId xmlns:a16="http://schemas.microsoft.com/office/drawing/2014/main" id="{21571A68-6CD3-0E45-8D25-F34205BBFC2C}"/>
              </a:ext>
            </a:extLst>
          </p:cNvPr>
          <p:cNvSpPr/>
          <p:nvPr/>
        </p:nvSpPr>
        <p:spPr>
          <a:xfrm>
            <a:off x="5530788" y="2789807"/>
            <a:ext cx="2317072" cy="6391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80E11631-6AF6-C344-A865-E5D05DD313CE}"/>
              </a:ext>
            </a:extLst>
          </p:cNvPr>
          <p:cNvGraphicFramePr>
            <a:graphicFrameLocks noGrp="1"/>
          </p:cNvGraphicFramePr>
          <p:nvPr>
            <p:extLst>
              <p:ext uri="{D42A27DB-BD31-4B8C-83A1-F6EECF244321}">
                <p14:modId xmlns:p14="http://schemas.microsoft.com/office/powerpoint/2010/main" val="3023174240"/>
              </p:ext>
            </p:extLst>
          </p:nvPr>
        </p:nvGraphicFramePr>
        <p:xfrm>
          <a:off x="1184977" y="3673704"/>
          <a:ext cx="5328349" cy="2940160"/>
        </p:xfrm>
        <a:graphic>
          <a:graphicData uri="http://schemas.openxmlformats.org/drawingml/2006/table">
            <a:tbl>
              <a:tblPr firstRow="1" bandRow="1">
                <a:tableStyleId>{74C1A8A3-306A-4EB7-A6B1-4F7E0EB9C5D6}</a:tableStyleId>
              </a:tblPr>
              <a:tblGrid>
                <a:gridCol w="816293">
                  <a:extLst>
                    <a:ext uri="{9D8B030D-6E8A-4147-A177-3AD203B41FA5}">
                      <a16:colId xmlns:a16="http://schemas.microsoft.com/office/drawing/2014/main" val="1679656525"/>
                    </a:ext>
                  </a:extLst>
                </a:gridCol>
                <a:gridCol w="1335405">
                  <a:extLst>
                    <a:ext uri="{9D8B030D-6E8A-4147-A177-3AD203B41FA5}">
                      <a16:colId xmlns:a16="http://schemas.microsoft.com/office/drawing/2014/main" val="1053299710"/>
                    </a:ext>
                  </a:extLst>
                </a:gridCol>
                <a:gridCol w="1097280">
                  <a:extLst>
                    <a:ext uri="{9D8B030D-6E8A-4147-A177-3AD203B41FA5}">
                      <a16:colId xmlns:a16="http://schemas.microsoft.com/office/drawing/2014/main" val="2564943886"/>
                    </a:ext>
                  </a:extLst>
                </a:gridCol>
                <a:gridCol w="1167003">
                  <a:extLst>
                    <a:ext uri="{9D8B030D-6E8A-4147-A177-3AD203B41FA5}">
                      <a16:colId xmlns:a16="http://schemas.microsoft.com/office/drawing/2014/main" val="2172738250"/>
                    </a:ext>
                  </a:extLst>
                </a:gridCol>
                <a:gridCol w="912368">
                  <a:extLst>
                    <a:ext uri="{9D8B030D-6E8A-4147-A177-3AD203B41FA5}">
                      <a16:colId xmlns:a16="http://schemas.microsoft.com/office/drawing/2014/main" val="4081318533"/>
                    </a:ext>
                  </a:extLst>
                </a:gridCol>
              </a:tblGrid>
              <a:tr h="333608">
                <a:tc>
                  <a:txBody>
                    <a:bodyPr/>
                    <a:lstStyle/>
                    <a:p>
                      <a:r>
                        <a:rPr lang="en-US" sz="1400" dirty="0">
                          <a:latin typeface="Arial" panose="020B0604020202020204" pitchFamily="34" charset="0"/>
                          <a:cs typeface="Arial" panose="020B0604020202020204" pitchFamily="34" charset="0"/>
                        </a:rPr>
                        <a:t>Name</a:t>
                      </a:r>
                    </a:p>
                  </a:txBody>
                  <a:tcPr/>
                </a:tc>
                <a:tc>
                  <a:txBody>
                    <a:bodyPr/>
                    <a:lstStyle/>
                    <a:p>
                      <a:r>
                        <a:rPr lang="en-US" sz="1400" dirty="0">
                          <a:latin typeface="Arial" panose="020B0604020202020204" pitchFamily="34" charset="0"/>
                          <a:cs typeface="Arial" panose="020B0604020202020204" pitchFamily="34" charset="0"/>
                        </a:rPr>
                        <a:t>Description</a:t>
                      </a:r>
                    </a:p>
                  </a:txBody>
                  <a:tcPr/>
                </a:tc>
                <a:tc>
                  <a:txBody>
                    <a:bodyPr/>
                    <a:lstStyle/>
                    <a:p>
                      <a:r>
                        <a:rPr lang="en-US" sz="1400" dirty="0">
                          <a:latin typeface="Arial" panose="020B0604020202020204" pitchFamily="34" charset="0"/>
                          <a:cs typeface="Arial" panose="020B0604020202020204" pitchFamily="34" charset="0"/>
                        </a:rPr>
                        <a:t>Min.</a:t>
                      </a:r>
                    </a:p>
                  </a:txBody>
                  <a:tcPr/>
                </a:tc>
                <a:tc>
                  <a:txBody>
                    <a:bodyPr/>
                    <a:lstStyle/>
                    <a:p>
                      <a:r>
                        <a:rPr lang="en-US" sz="1400" dirty="0">
                          <a:latin typeface="Arial" panose="020B0604020202020204" pitchFamily="34" charset="0"/>
                          <a:cs typeface="Arial" panose="020B0604020202020204" pitchFamily="34" charset="0"/>
                        </a:rPr>
                        <a:t>Max.</a:t>
                      </a:r>
                    </a:p>
                  </a:txBody>
                  <a:tcPr/>
                </a:tc>
                <a:tc>
                  <a:txBody>
                    <a:bodyPr/>
                    <a:lstStyle/>
                    <a:p>
                      <a:r>
                        <a:rPr lang="en-US" sz="1400" dirty="0">
                          <a:latin typeface="Arial" panose="020B0604020202020204" pitchFamily="34" charset="0"/>
                          <a:cs typeface="Arial" panose="020B0604020202020204" pitchFamily="34" charset="0"/>
                        </a:rPr>
                        <a:t>Type</a:t>
                      </a:r>
                    </a:p>
                  </a:txBody>
                  <a:tcPr/>
                </a:tc>
                <a:extLst>
                  <a:ext uri="{0D108BD9-81ED-4DB2-BD59-A6C34878D82A}">
                    <a16:rowId xmlns:a16="http://schemas.microsoft.com/office/drawing/2014/main" val="2067127510"/>
                  </a:ext>
                </a:extLst>
              </a:tr>
              <a:tr h="333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X13</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BILL_AMT2</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-69777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983931</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123208480"/>
                  </a:ext>
                </a:extLst>
              </a:tr>
              <a:tr h="333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X14</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BILL_AMT3</a:t>
                      </a:r>
                    </a:p>
                  </a:txBody>
                  <a:tcPr/>
                </a:tc>
                <a:tc>
                  <a:txBody>
                    <a:bodyPr/>
                    <a:lstStyle/>
                    <a:p>
                      <a:pPr algn="r"/>
                      <a:r>
                        <a:rPr lang="en-US" sz="1400" dirty="0">
                          <a:latin typeface="Arial" panose="020B0604020202020204" pitchFamily="34" charset="0"/>
                          <a:cs typeface="Arial" panose="020B0604020202020204" pitchFamily="34" charset="0"/>
                        </a:rPr>
                        <a:t>-157264</a:t>
                      </a:r>
                    </a:p>
                  </a:txBody>
                  <a:tcPr/>
                </a:tc>
                <a:tc>
                  <a:txBody>
                    <a:bodyPr/>
                    <a:lstStyle/>
                    <a:p>
                      <a:pPr algn="r"/>
                      <a:r>
                        <a:rPr lang="en-US" sz="1400" dirty="0">
                          <a:latin typeface="Arial" panose="020B0604020202020204" pitchFamily="34" charset="0"/>
                          <a:cs typeface="Arial" panose="020B0604020202020204" pitchFamily="34" charset="0"/>
                        </a:rPr>
                        <a:t>1664089</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673379452"/>
                  </a:ext>
                </a:extLst>
              </a:tr>
              <a:tr h="484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X15</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BILL_AMT4</a:t>
                      </a:r>
                    </a:p>
                  </a:txBody>
                  <a:tcPr/>
                </a:tc>
                <a:tc>
                  <a:txBody>
                    <a:bodyPr/>
                    <a:lstStyle/>
                    <a:p>
                      <a:pPr algn="r"/>
                      <a:r>
                        <a:rPr lang="en-US" sz="1400" dirty="0">
                          <a:latin typeface="Arial" panose="020B0604020202020204" pitchFamily="34" charset="0"/>
                          <a:cs typeface="Arial" panose="020B0604020202020204" pitchFamily="34" charset="0"/>
                        </a:rPr>
                        <a:t>-170000</a:t>
                      </a:r>
                    </a:p>
                  </a:txBody>
                  <a:tcPr/>
                </a:tc>
                <a:tc>
                  <a:txBody>
                    <a:bodyPr/>
                    <a:lstStyle/>
                    <a:p>
                      <a:pPr algn="r"/>
                      <a:r>
                        <a:rPr lang="en-US" sz="1400" dirty="0">
                          <a:latin typeface="Arial" panose="020B0604020202020204" pitchFamily="34" charset="0"/>
                          <a:cs typeface="Arial" panose="020B0604020202020204" pitchFamily="34" charset="0"/>
                        </a:rPr>
                        <a:t>891586</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590579765"/>
                  </a:ext>
                </a:extLst>
              </a:tr>
              <a:tr h="484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X16</a:t>
                      </a:r>
                    </a:p>
                  </a:txBody>
                  <a:tcPr/>
                </a:tc>
                <a:tc>
                  <a:txBody>
                    <a:bodyPr/>
                    <a:lstStyle/>
                    <a:p>
                      <a:r>
                        <a:rPr lang="en-US" sz="1400" dirty="0">
                          <a:latin typeface="Arial" panose="020B0604020202020204" pitchFamily="34" charset="0"/>
                          <a:cs typeface="Arial" panose="020B0604020202020204" pitchFamily="34" charset="0"/>
                        </a:rPr>
                        <a:t>BILL_AMT5</a:t>
                      </a:r>
                    </a:p>
                  </a:txBody>
                  <a:tcPr/>
                </a:tc>
                <a:tc>
                  <a:txBody>
                    <a:bodyPr/>
                    <a:lstStyle/>
                    <a:p>
                      <a:pPr algn="r"/>
                      <a:r>
                        <a:rPr lang="en-US" sz="1400" dirty="0">
                          <a:latin typeface="Arial" panose="020B0604020202020204" pitchFamily="34" charset="0"/>
                          <a:cs typeface="Arial" panose="020B0604020202020204" pitchFamily="34" charset="0"/>
                        </a:rPr>
                        <a:t>-81334</a:t>
                      </a:r>
                    </a:p>
                  </a:txBody>
                  <a:tcPr/>
                </a:tc>
                <a:tc>
                  <a:txBody>
                    <a:bodyPr/>
                    <a:lstStyle/>
                    <a:p>
                      <a:pPr algn="r"/>
                      <a:r>
                        <a:rPr lang="en-US" sz="1400" dirty="0">
                          <a:latin typeface="Arial" panose="020B0604020202020204" pitchFamily="34" charset="0"/>
                          <a:cs typeface="Arial" panose="020B0604020202020204" pitchFamily="34" charset="0"/>
                        </a:rPr>
                        <a:t>927171</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92321298"/>
                  </a:ext>
                </a:extLst>
              </a:tr>
              <a:tr h="484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X17</a:t>
                      </a:r>
                    </a:p>
                  </a:txBody>
                  <a:tcPr/>
                </a:tc>
                <a:tc>
                  <a:txBody>
                    <a:bodyPr/>
                    <a:lstStyle/>
                    <a:p>
                      <a:r>
                        <a:rPr lang="en-US" sz="1400" dirty="0">
                          <a:latin typeface="Arial" panose="020B0604020202020204" pitchFamily="34" charset="0"/>
                          <a:cs typeface="Arial" panose="020B0604020202020204" pitchFamily="34" charset="0"/>
                        </a:rPr>
                        <a:t>BILL_AMT6</a:t>
                      </a:r>
                    </a:p>
                  </a:txBody>
                  <a:tcPr/>
                </a:tc>
                <a:tc>
                  <a:txBody>
                    <a:bodyPr/>
                    <a:lstStyle/>
                    <a:p>
                      <a:pPr algn="r"/>
                      <a:r>
                        <a:rPr lang="en-US" sz="1400" dirty="0">
                          <a:latin typeface="Arial" panose="020B0604020202020204" pitchFamily="34" charset="0"/>
                          <a:cs typeface="Arial" panose="020B0604020202020204" pitchFamily="34" charset="0"/>
                        </a:rPr>
                        <a:t>-339603</a:t>
                      </a:r>
                    </a:p>
                  </a:txBody>
                  <a:tcPr/>
                </a:tc>
                <a:tc>
                  <a:txBody>
                    <a:bodyPr/>
                    <a:lstStyle/>
                    <a:p>
                      <a:pPr algn="r"/>
                      <a:r>
                        <a:rPr lang="en-US" sz="1400" dirty="0">
                          <a:latin typeface="Arial" panose="020B0604020202020204" pitchFamily="34" charset="0"/>
                          <a:cs typeface="Arial" panose="020B0604020202020204" pitchFamily="34" charset="0"/>
                        </a:rPr>
                        <a:t>961664</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205270334"/>
                  </a:ext>
                </a:extLst>
              </a:tr>
              <a:tr h="484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X18</a:t>
                      </a:r>
                    </a:p>
                  </a:txBody>
                  <a:tcPr/>
                </a:tc>
                <a:tc>
                  <a:txBody>
                    <a:bodyPr/>
                    <a:lstStyle/>
                    <a:p>
                      <a:r>
                        <a:rPr lang="en-US" sz="1400" dirty="0">
                          <a:latin typeface="Arial" panose="020B0604020202020204" pitchFamily="34" charset="0"/>
                          <a:cs typeface="Arial" panose="020B0604020202020204" pitchFamily="34" charset="0"/>
                        </a:rPr>
                        <a:t>PAY_AMT1</a:t>
                      </a: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873552</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062775907"/>
                  </a:ext>
                </a:extLst>
              </a:tr>
            </a:tbl>
          </a:graphicData>
        </a:graphic>
      </p:graphicFrame>
      <p:graphicFrame>
        <p:nvGraphicFramePr>
          <p:cNvPr id="10" name="Table 9">
            <a:extLst>
              <a:ext uri="{FF2B5EF4-FFF2-40B4-BE49-F238E27FC236}">
                <a16:creationId xmlns:a16="http://schemas.microsoft.com/office/drawing/2014/main" id="{07843A71-B5AC-494D-8792-F1EEC7355115}"/>
              </a:ext>
            </a:extLst>
          </p:cNvPr>
          <p:cNvGraphicFramePr>
            <a:graphicFrameLocks noGrp="1"/>
          </p:cNvGraphicFramePr>
          <p:nvPr>
            <p:extLst>
              <p:ext uri="{D42A27DB-BD31-4B8C-83A1-F6EECF244321}">
                <p14:modId xmlns:p14="http://schemas.microsoft.com/office/powerpoint/2010/main" val="3094635772"/>
              </p:ext>
            </p:extLst>
          </p:nvPr>
        </p:nvGraphicFramePr>
        <p:xfrm>
          <a:off x="6704858" y="3673705"/>
          <a:ext cx="5363566" cy="2948385"/>
        </p:xfrm>
        <a:graphic>
          <a:graphicData uri="http://schemas.openxmlformats.org/drawingml/2006/table">
            <a:tbl>
              <a:tblPr firstRow="1" bandRow="1">
                <a:tableStyleId>{74C1A8A3-306A-4EB7-A6B1-4F7E0EB9C5D6}</a:tableStyleId>
              </a:tblPr>
              <a:tblGrid>
                <a:gridCol w="716280">
                  <a:extLst>
                    <a:ext uri="{9D8B030D-6E8A-4147-A177-3AD203B41FA5}">
                      <a16:colId xmlns:a16="http://schemas.microsoft.com/office/drawing/2014/main" val="1679656525"/>
                    </a:ext>
                  </a:extLst>
                </a:gridCol>
                <a:gridCol w="2090557">
                  <a:extLst>
                    <a:ext uri="{9D8B030D-6E8A-4147-A177-3AD203B41FA5}">
                      <a16:colId xmlns:a16="http://schemas.microsoft.com/office/drawing/2014/main" val="1053299710"/>
                    </a:ext>
                  </a:extLst>
                </a:gridCol>
                <a:gridCol w="659130">
                  <a:extLst>
                    <a:ext uri="{9D8B030D-6E8A-4147-A177-3AD203B41FA5}">
                      <a16:colId xmlns:a16="http://schemas.microsoft.com/office/drawing/2014/main" val="2564943886"/>
                    </a:ext>
                  </a:extLst>
                </a:gridCol>
                <a:gridCol w="921068">
                  <a:extLst>
                    <a:ext uri="{9D8B030D-6E8A-4147-A177-3AD203B41FA5}">
                      <a16:colId xmlns:a16="http://schemas.microsoft.com/office/drawing/2014/main" val="2172738250"/>
                    </a:ext>
                  </a:extLst>
                </a:gridCol>
                <a:gridCol w="976531">
                  <a:extLst>
                    <a:ext uri="{9D8B030D-6E8A-4147-A177-3AD203B41FA5}">
                      <a16:colId xmlns:a16="http://schemas.microsoft.com/office/drawing/2014/main" val="2724651473"/>
                    </a:ext>
                  </a:extLst>
                </a:gridCol>
              </a:tblGrid>
              <a:tr h="357279">
                <a:tc>
                  <a:txBody>
                    <a:bodyPr/>
                    <a:lstStyle/>
                    <a:p>
                      <a:r>
                        <a:rPr lang="en-US" sz="1400" dirty="0">
                          <a:latin typeface="Arial" panose="020B0604020202020204" pitchFamily="34" charset="0"/>
                          <a:cs typeface="Arial" panose="020B0604020202020204" pitchFamily="34" charset="0"/>
                        </a:rPr>
                        <a:t>Name</a:t>
                      </a:r>
                    </a:p>
                  </a:txBody>
                  <a:tcPr/>
                </a:tc>
                <a:tc>
                  <a:txBody>
                    <a:bodyPr/>
                    <a:lstStyle/>
                    <a:p>
                      <a:r>
                        <a:rPr lang="en-US" sz="1400" dirty="0">
                          <a:latin typeface="Arial" panose="020B0604020202020204" pitchFamily="34" charset="0"/>
                          <a:cs typeface="Arial" panose="020B0604020202020204" pitchFamily="34" charset="0"/>
                        </a:rPr>
                        <a:t>Description</a:t>
                      </a:r>
                    </a:p>
                  </a:txBody>
                  <a:tcPr/>
                </a:tc>
                <a:tc>
                  <a:txBody>
                    <a:bodyPr/>
                    <a:lstStyle/>
                    <a:p>
                      <a:r>
                        <a:rPr lang="en-US" sz="1400" dirty="0">
                          <a:latin typeface="Arial" panose="020B0604020202020204" pitchFamily="34" charset="0"/>
                          <a:cs typeface="Arial" panose="020B0604020202020204" pitchFamily="34" charset="0"/>
                        </a:rPr>
                        <a:t>Min.</a:t>
                      </a:r>
                    </a:p>
                  </a:txBody>
                  <a:tcPr/>
                </a:tc>
                <a:tc>
                  <a:txBody>
                    <a:bodyPr/>
                    <a:lstStyle/>
                    <a:p>
                      <a:r>
                        <a:rPr lang="en-US" sz="1400" dirty="0">
                          <a:latin typeface="Arial" panose="020B0604020202020204" pitchFamily="34" charset="0"/>
                          <a:cs typeface="Arial" panose="020B0604020202020204" pitchFamily="34" charset="0"/>
                        </a:rPr>
                        <a:t>Max.</a:t>
                      </a:r>
                    </a:p>
                  </a:txBody>
                  <a:tcPr/>
                </a:tc>
                <a:tc>
                  <a:txBody>
                    <a:bodyPr/>
                    <a:lstStyle/>
                    <a:p>
                      <a:r>
                        <a:rPr lang="en-US" sz="1400" dirty="0">
                          <a:latin typeface="Arial" panose="020B0604020202020204" pitchFamily="34" charset="0"/>
                          <a:cs typeface="Arial" panose="020B0604020202020204" pitchFamily="34" charset="0"/>
                        </a:rPr>
                        <a:t>Type</a:t>
                      </a:r>
                    </a:p>
                  </a:txBody>
                  <a:tcPr/>
                </a:tc>
                <a:extLst>
                  <a:ext uri="{0D108BD9-81ED-4DB2-BD59-A6C34878D82A}">
                    <a16:rowId xmlns:a16="http://schemas.microsoft.com/office/drawing/2014/main" val="2067127510"/>
                  </a:ext>
                </a:extLst>
              </a:tr>
              <a:tr h="468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X19</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PAY_AMT2</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1684259</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123208480"/>
                  </a:ext>
                </a:extLst>
              </a:tr>
              <a:tr h="357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X20</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PAY_AMT3</a:t>
                      </a: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896040</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673379452"/>
                  </a:ext>
                </a:extLst>
              </a:tr>
              <a:tr h="4477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Arial" panose="020B0604020202020204" pitchFamily="34" charset="0"/>
                          <a:ea typeface="+mn-ea"/>
                          <a:cs typeface="Arial" panose="020B0604020202020204" pitchFamily="34" charset="0"/>
                        </a:rPr>
                        <a:t>X21</a:t>
                      </a:r>
                      <a:endParaRPr lang="en-US"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PAY_AMT4</a:t>
                      </a: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621000</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590579765"/>
                  </a:ext>
                </a:extLst>
              </a:tr>
              <a:tr h="417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X22</a:t>
                      </a:r>
                    </a:p>
                  </a:txBody>
                  <a:tcPr/>
                </a:tc>
                <a:tc>
                  <a:txBody>
                    <a:bodyPr/>
                    <a:lstStyle/>
                    <a:p>
                      <a:r>
                        <a:rPr lang="en-US" sz="1400" dirty="0">
                          <a:latin typeface="Arial" panose="020B0604020202020204" pitchFamily="34" charset="0"/>
                          <a:cs typeface="Arial" panose="020B0604020202020204" pitchFamily="34" charset="0"/>
                        </a:rPr>
                        <a:t>PAY_AMT5</a:t>
                      </a: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426529</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392321298"/>
                  </a:ext>
                </a:extLst>
              </a:tr>
              <a:tr h="381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X23</a:t>
                      </a:r>
                    </a:p>
                  </a:txBody>
                  <a:tcPr/>
                </a:tc>
                <a:tc>
                  <a:txBody>
                    <a:bodyPr/>
                    <a:lstStyle/>
                    <a:p>
                      <a:r>
                        <a:rPr lang="en-US" sz="1400" dirty="0">
                          <a:latin typeface="Arial" panose="020B0604020202020204" pitchFamily="34" charset="0"/>
                          <a:cs typeface="Arial" panose="020B0604020202020204" pitchFamily="34" charset="0"/>
                        </a:rPr>
                        <a:t>PAY_AMT6</a:t>
                      </a: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528666</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205270334"/>
                  </a:ext>
                </a:extLst>
              </a:tr>
              <a:tr h="381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Y</a:t>
                      </a:r>
                    </a:p>
                  </a:txBody>
                  <a:tcPr/>
                </a:tc>
                <a:tc>
                  <a:txBody>
                    <a:bodyPr/>
                    <a:lstStyle/>
                    <a:p>
                      <a:r>
                        <a:rPr lang="en-US" sz="1400" dirty="0" err="1">
                          <a:latin typeface="Arial" panose="020B0604020202020204" pitchFamily="34" charset="0"/>
                          <a:cs typeface="Arial" panose="020B0604020202020204" pitchFamily="34" charset="0"/>
                        </a:rPr>
                        <a:t>default_payment_next_month</a:t>
                      </a:r>
                      <a:endParaRPr lang="en-US" sz="1400" dirty="0">
                        <a:latin typeface="Arial" panose="020B0604020202020204" pitchFamily="34" charset="0"/>
                        <a:cs typeface="Arial" panose="020B0604020202020204" pitchFamily="34" charset="0"/>
                      </a:endParaRPr>
                    </a:p>
                  </a:txBody>
                  <a:tcPr/>
                </a:tc>
                <a:tc>
                  <a:txBody>
                    <a:bodyPr/>
                    <a:lstStyle/>
                    <a:p>
                      <a:pPr algn="r"/>
                      <a:r>
                        <a:rPr lang="en-US" sz="1400" dirty="0">
                          <a:latin typeface="Arial" panose="020B0604020202020204" pitchFamily="34" charset="0"/>
                          <a:cs typeface="Arial" panose="020B0604020202020204" pitchFamily="34" charset="0"/>
                        </a:rPr>
                        <a:t>0</a:t>
                      </a:r>
                    </a:p>
                  </a:txBody>
                  <a:tcPr/>
                </a:tc>
                <a:tc>
                  <a:txBody>
                    <a:bodyPr/>
                    <a:lstStyle/>
                    <a:p>
                      <a:pPr algn="r"/>
                      <a:r>
                        <a:rPr lang="en-US" sz="1400" dirty="0">
                          <a:latin typeface="Arial" panose="020B0604020202020204" pitchFamily="34" charset="0"/>
                          <a:cs typeface="Arial" panose="020B0604020202020204" pitchFamily="34" charset="0"/>
                        </a:rPr>
                        <a:t>1</a:t>
                      </a:r>
                    </a:p>
                  </a:txBody>
                  <a:tcPr/>
                </a:tc>
                <a:tc>
                  <a:txBody>
                    <a:bodyPr/>
                    <a:lstStyle/>
                    <a:p>
                      <a:pPr algn="r"/>
                      <a:r>
                        <a:rPr lang="en-US" sz="1400" dirty="0">
                          <a:latin typeface="Arial" panose="020B0604020202020204" pitchFamily="34" charset="0"/>
                          <a:cs typeface="Arial" panose="020B0604020202020204" pitchFamily="34" charset="0"/>
                        </a:rPr>
                        <a:t>Integer</a:t>
                      </a:r>
                    </a:p>
                  </a:txBody>
                  <a:tcPr/>
                </a:tc>
                <a:extLst>
                  <a:ext uri="{0D108BD9-81ED-4DB2-BD59-A6C34878D82A}">
                    <a16:rowId xmlns:a16="http://schemas.microsoft.com/office/drawing/2014/main" val="1062775907"/>
                  </a:ext>
                </a:extLst>
              </a:tr>
            </a:tbl>
          </a:graphicData>
        </a:graphic>
      </p:graphicFrame>
    </p:spTree>
    <p:extLst>
      <p:ext uri="{BB962C8B-B14F-4D97-AF65-F5344CB8AC3E}">
        <p14:creationId xmlns:p14="http://schemas.microsoft.com/office/powerpoint/2010/main" val="230038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AAE7C200-C6E9-8B48-93A2-DB9E1F9F28D7}"/>
              </a:ext>
            </a:extLst>
          </p:cNvPr>
          <p:cNvSpPr txBox="1">
            <a:spLocks/>
          </p:cNvSpPr>
          <p:nvPr/>
        </p:nvSpPr>
        <p:spPr>
          <a:xfrm>
            <a:off x="1371599" y="685800"/>
            <a:ext cx="10666519" cy="10426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latin typeface="Arial" panose="020B0604020202020204" pitchFamily="34" charset="0"/>
                <a:cs typeface="Arial" panose="020B0604020202020204" pitchFamily="34" charset="0"/>
              </a:rPr>
              <a:t>Known issues.</a:t>
            </a:r>
            <a:endParaRPr lang="es-CR" b="1" dirty="0">
              <a:latin typeface="Arial" panose="020B0604020202020204" pitchFamily="34" charset="0"/>
              <a:cs typeface="Arial" panose="020B0604020202020204" pitchFamily="34" charset="0"/>
            </a:endParaRPr>
          </a:p>
        </p:txBody>
      </p:sp>
      <p:graphicFrame>
        <p:nvGraphicFramePr>
          <p:cNvPr id="14" name="Table 13">
            <a:extLst>
              <a:ext uri="{FF2B5EF4-FFF2-40B4-BE49-F238E27FC236}">
                <a16:creationId xmlns:a16="http://schemas.microsoft.com/office/drawing/2014/main" id="{3569DF41-BFB3-0647-BAA8-104C43130814}"/>
              </a:ext>
            </a:extLst>
          </p:cNvPr>
          <p:cNvGraphicFramePr>
            <a:graphicFrameLocks noGrp="1"/>
          </p:cNvGraphicFramePr>
          <p:nvPr>
            <p:extLst>
              <p:ext uri="{D42A27DB-BD31-4B8C-83A1-F6EECF244321}">
                <p14:modId xmlns:p14="http://schemas.microsoft.com/office/powerpoint/2010/main" val="3809089461"/>
              </p:ext>
            </p:extLst>
          </p:nvPr>
        </p:nvGraphicFramePr>
        <p:xfrm>
          <a:off x="1371599" y="1580800"/>
          <a:ext cx="10666519" cy="3017520"/>
        </p:xfrm>
        <a:graphic>
          <a:graphicData uri="http://schemas.openxmlformats.org/drawingml/2006/table">
            <a:tbl>
              <a:tblPr firstRow="1" bandRow="1">
                <a:tableStyleId>{74C1A8A3-306A-4EB7-A6B1-4F7E0EB9C5D6}</a:tableStyleId>
              </a:tblPr>
              <a:tblGrid>
                <a:gridCol w="804241">
                  <a:extLst>
                    <a:ext uri="{9D8B030D-6E8A-4147-A177-3AD203B41FA5}">
                      <a16:colId xmlns:a16="http://schemas.microsoft.com/office/drawing/2014/main" val="1679656525"/>
                    </a:ext>
                  </a:extLst>
                </a:gridCol>
                <a:gridCol w="6525580">
                  <a:extLst>
                    <a:ext uri="{9D8B030D-6E8A-4147-A177-3AD203B41FA5}">
                      <a16:colId xmlns:a16="http://schemas.microsoft.com/office/drawing/2014/main" val="2532724453"/>
                    </a:ext>
                  </a:extLst>
                </a:gridCol>
                <a:gridCol w="3336698">
                  <a:extLst>
                    <a:ext uri="{9D8B030D-6E8A-4147-A177-3AD203B41FA5}">
                      <a16:colId xmlns:a16="http://schemas.microsoft.com/office/drawing/2014/main" val="2572144676"/>
                    </a:ext>
                  </a:extLst>
                </a:gridCol>
              </a:tblGrid>
              <a:tr h="357279">
                <a:tc>
                  <a:txBody>
                    <a:bodyPr/>
                    <a:lstStyle/>
                    <a:p>
                      <a:r>
                        <a:rPr lang="en-US" dirty="0"/>
                        <a:t>Name</a:t>
                      </a:r>
                    </a:p>
                  </a:txBody>
                  <a:tcPr/>
                </a:tc>
                <a:tc>
                  <a:txBody>
                    <a:bodyPr/>
                    <a:lstStyle/>
                    <a:p>
                      <a:r>
                        <a:rPr lang="en-US" dirty="0"/>
                        <a:t>Description.</a:t>
                      </a:r>
                    </a:p>
                  </a:txBody>
                  <a:tcPr/>
                </a:tc>
                <a:tc>
                  <a:txBody>
                    <a:bodyPr/>
                    <a:lstStyle/>
                    <a:p>
                      <a:r>
                        <a:rPr lang="en-US" dirty="0"/>
                        <a:t>Decision</a:t>
                      </a:r>
                    </a:p>
                  </a:txBody>
                  <a:tcPr/>
                </a:tc>
                <a:extLst>
                  <a:ext uri="{0D108BD9-81ED-4DB2-BD59-A6C34878D82A}">
                    <a16:rowId xmlns:a16="http://schemas.microsoft.com/office/drawing/2014/main" val="2067127510"/>
                  </a:ext>
                </a:extLst>
              </a:tr>
              <a:tr h="6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X3</a:t>
                      </a:r>
                      <a:endParaRPr lang="en-US" dirty="0"/>
                    </a:p>
                    <a:p>
                      <a:endParaRPr lang="en-US" dirty="0"/>
                    </a:p>
                  </a:txBody>
                  <a:tcPr/>
                </a:tc>
                <a:tc>
                  <a:txBody>
                    <a:bodyPr/>
                    <a:lstStyle/>
                    <a:p>
                      <a:r>
                        <a:rPr lang="en-US" sz="1800" kern="1200" dirty="0">
                          <a:effectLst/>
                        </a:rPr>
                        <a:t>Education (1 = graduate school; 2 = university; 3 = high school; 0, 4, 5, 6 = others).</a:t>
                      </a:r>
                    </a:p>
                    <a:p>
                      <a:endParaRPr lang="en-US" sz="1800" kern="1200" dirty="0">
                        <a:effectLst/>
                      </a:endParaRPr>
                    </a:p>
                    <a:p>
                      <a:r>
                        <a:rPr lang="en-US" dirty="0"/>
                        <a:t>  </a:t>
                      </a:r>
                      <a:r>
                        <a:rPr lang="en-US" dirty="0">
                          <a:solidFill>
                            <a:srgbClr val="FF0000"/>
                          </a:solidFill>
                        </a:rPr>
                        <a:t>0</a:t>
                      </a:r>
                      <a:r>
                        <a:rPr lang="en-US" dirty="0"/>
                        <a:t>                 1                  2               3             </a:t>
                      </a:r>
                      <a:r>
                        <a:rPr lang="en-US" dirty="0">
                          <a:solidFill>
                            <a:srgbClr val="FF0000"/>
                          </a:solidFill>
                        </a:rPr>
                        <a:t>4</a:t>
                      </a:r>
                      <a:r>
                        <a:rPr lang="en-US" dirty="0"/>
                        <a:t>            </a:t>
                      </a:r>
                      <a:r>
                        <a:rPr lang="en-US" dirty="0">
                          <a:solidFill>
                            <a:srgbClr val="FF0000"/>
                          </a:solidFill>
                        </a:rPr>
                        <a:t>5</a:t>
                      </a:r>
                      <a:r>
                        <a:rPr lang="en-US" dirty="0"/>
                        <a:t>           </a:t>
                      </a:r>
                      <a:r>
                        <a:rPr lang="en-US" dirty="0">
                          <a:solidFill>
                            <a:srgbClr val="FF0000"/>
                          </a:solidFill>
                        </a:rPr>
                        <a:t>6</a:t>
                      </a:r>
                      <a:r>
                        <a:rPr lang="en-US" dirty="0"/>
                        <a:t> </a:t>
                      </a:r>
                    </a:p>
                    <a:p>
                      <a:r>
                        <a:rPr lang="en-US" dirty="0">
                          <a:solidFill>
                            <a:srgbClr val="FF0000"/>
                          </a:solidFill>
                        </a:rPr>
                        <a:t>14</a:t>
                      </a:r>
                      <a:r>
                        <a:rPr lang="en-US" dirty="0"/>
                        <a:t>        10585        14030         4917        </a:t>
                      </a:r>
                      <a:r>
                        <a:rPr lang="en-US" dirty="0">
                          <a:solidFill>
                            <a:srgbClr val="FF0000"/>
                          </a:solidFill>
                        </a:rPr>
                        <a:t>123</a:t>
                      </a:r>
                      <a:r>
                        <a:rPr lang="en-US" dirty="0"/>
                        <a:t>        </a:t>
                      </a:r>
                      <a:r>
                        <a:rPr lang="en-US" dirty="0">
                          <a:solidFill>
                            <a:srgbClr val="FF0000"/>
                          </a:solidFill>
                        </a:rPr>
                        <a:t>280</a:t>
                      </a:r>
                      <a:r>
                        <a:rPr lang="en-US" dirty="0"/>
                        <a:t>         </a:t>
                      </a:r>
                      <a:r>
                        <a:rPr lang="en-US" dirty="0">
                          <a:solidFill>
                            <a:srgbClr val="FF0000"/>
                          </a:solidFill>
                        </a:rPr>
                        <a:t>51</a:t>
                      </a:r>
                    </a:p>
                  </a:txBody>
                  <a:tcPr/>
                </a:tc>
                <a:tc rowSpan="2">
                  <a:txBody>
                    <a:bodyPr/>
                    <a:lstStyle/>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Eliminate the observations marked with red</a:t>
                      </a:r>
                    </a:p>
                  </a:txBody>
                  <a:tcPr/>
                </a:tc>
                <a:extLst>
                  <a:ext uri="{0D108BD9-81ED-4DB2-BD59-A6C34878D82A}">
                    <a16:rowId xmlns:a16="http://schemas.microsoft.com/office/drawing/2014/main" val="3590579765"/>
                  </a:ext>
                </a:extLst>
              </a:tr>
              <a:tr h="356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X4</a:t>
                      </a:r>
                      <a:endParaRPr lang="en-US" dirty="0"/>
                    </a:p>
                  </a:txBody>
                  <a:tcPr/>
                </a:tc>
                <a:tc>
                  <a:txBody>
                    <a:bodyPr/>
                    <a:lstStyle/>
                    <a:p>
                      <a:r>
                        <a:rPr lang="en-US" sz="1800" kern="1200" dirty="0">
                          <a:effectLst/>
                        </a:rPr>
                        <a:t>Marital status (1 = married; 2 = single; 3 = divorce; 0=others).</a:t>
                      </a:r>
                    </a:p>
                    <a:p>
                      <a:endParaRPr lang="en-US" sz="1800" kern="1200" dirty="0">
                        <a:effectLst/>
                      </a:endParaRPr>
                    </a:p>
                    <a:p>
                      <a:r>
                        <a:rPr lang="en-US" dirty="0"/>
                        <a:t>   </a:t>
                      </a:r>
                      <a:r>
                        <a:rPr lang="en-US" dirty="0">
                          <a:solidFill>
                            <a:srgbClr val="FF0000"/>
                          </a:solidFill>
                        </a:rPr>
                        <a:t>0</a:t>
                      </a:r>
                      <a:r>
                        <a:rPr lang="en-US" dirty="0"/>
                        <a:t>                1                  2             3 </a:t>
                      </a:r>
                    </a:p>
                    <a:p>
                      <a:r>
                        <a:rPr lang="en-US" dirty="0">
                          <a:solidFill>
                            <a:srgbClr val="FF0000"/>
                          </a:solidFill>
                        </a:rPr>
                        <a:t>54</a:t>
                      </a:r>
                      <a:r>
                        <a:rPr lang="en-US" dirty="0"/>
                        <a:t>        13659        15964        323 </a:t>
                      </a:r>
                    </a:p>
                  </a:txBody>
                  <a:tcPr/>
                </a:tc>
                <a:tc vMerge="1">
                  <a:txBody>
                    <a:bodyPr/>
                    <a:lstStyle/>
                    <a:p>
                      <a:endParaRPr lang="en-US" dirty="0"/>
                    </a:p>
                  </a:txBody>
                  <a:tcPr/>
                </a:tc>
                <a:extLst>
                  <a:ext uri="{0D108BD9-81ED-4DB2-BD59-A6C34878D82A}">
                    <a16:rowId xmlns:a16="http://schemas.microsoft.com/office/drawing/2014/main" val="2487322319"/>
                  </a:ext>
                </a:extLst>
              </a:tr>
            </a:tbl>
          </a:graphicData>
        </a:graphic>
      </p:graphicFrame>
    </p:spTree>
    <p:extLst>
      <p:ext uri="{BB962C8B-B14F-4D97-AF65-F5344CB8AC3E}">
        <p14:creationId xmlns:p14="http://schemas.microsoft.com/office/powerpoint/2010/main" val="181785849"/>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243</TotalTime>
  <Words>884</Words>
  <Application>Microsoft Macintosh PowerPoint</Application>
  <PresentationFormat>Widescreen</PresentationFormat>
  <Paragraphs>227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Book</vt:lpstr>
      <vt:lpstr>Recorte</vt:lpstr>
      <vt:lpstr>Credit One  data analytics problem</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 One  data analytics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  data analytics problem</dc:title>
  <dc:creator>Microsoft Office User</dc:creator>
  <cp:lastModifiedBy>Microsoft Office User</cp:lastModifiedBy>
  <cp:revision>45</cp:revision>
  <dcterms:created xsi:type="dcterms:W3CDTF">2019-06-29T22:12:47Z</dcterms:created>
  <dcterms:modified xsi:type="dcterms:W3CDTF">2019-06-30T17:26:01Z</dcterms:modified>
</cp:coreProperties>
</file>