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5D9B2-5C7F-A1C9-93BC-FA6721B9A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91480CD-95A5-3089-39BF-4F85A390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2A1F0B-EC99-38A9-A49D-89E13C31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31F8EB-CE3B-41D5-621C-51547901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F2870D-5964-4244-C78C-EA5A808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671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60779-3272-2EDA-EFBE-58C8FBA3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D33528-F283-1885-C728-21218AC3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F648F0-C222-8F77-3408-DF11B7E6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615D3B-865E-4B51-E6CC-02A9941D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75F610-B998-0F82-B8D4-53E349EE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65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81D6E1C-5426-7890-447E-69D806189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FC37E31-1619-27F6-F52E-4EE012D1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9583DA-2F5B-E85C-D4A6-37C44309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41EDDB-4EBF-94B8-3520-793A1064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167912-B732-16EB-8C88-5D4013C0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0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40E552-6C3A-7EC1-D3BD-751F9F7D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0CC7E7-0FA3-1D83-2FEB-720A8C8E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EE5156-4963-3F86-D91C-428850AE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58C3DB-ACFF-EABB-2369-2C4C080E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7C1691-3AB4-F20B-8366-B3A26393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9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B92EE9-02D4-8628-F0BE-0E41EF70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965111-2462-74DA-D4E3-58859FA9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F9DA61-0E31-58BE-55AD-67C1DE7B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FEF84C-1681-05B7-9D9D-3BABA286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344D5-D999-D939-C066-29B4D66C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887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6C7C0A-CEC7-B71E-1D50-98E4DDB7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C4D720-46F2-069F-D18C-68E458953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3B14BC-7E85-3E90-6478-EAE68D98C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A93AF5D-5074-5210-F1F0-41C1E5E3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41A45AF-BB74-60D9-EE49-3AC23400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324691-E8BA-565E-2F07-D1E9A6AA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44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FA1624-7B11-34CC-54AE-E2DC2144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C846C2-F6F5-2200-CADA-F98CD4A1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04F6A4-B0E9-344E-BD42-0D20D908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8EE7787-FEE9-9B87-837D-3930461C7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074D3AE-CEF3-6457-08E5-869C27D36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2A238BF-A3C2-5DF9-8765-F70F58C4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85F77F2-13F5-AA7E-E761-77CEEE60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BE12E7F-190A-71D0-2AB6-898EE00A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11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64E8C0-C046-F935-540B-4C55B08A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89E0E7-0503-A773-C651-97E9EF20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998251-45EE-33C2-F163-7ECC2A45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CF3F539-6C55-3A84-4921-A4316A32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748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E9C6184-E567-EF0A-1563-E0FAB53B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1FF1553-5143-19B7-51C9-E9CB09BF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ACEECD0-F7DE-228E-96B3-AA19A26A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43E689-0E9E-4C6E-0A02-4E8FE8EB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3AD354-EFFF-176B-9E27-E9DED846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56FC72-C2A1-AE7F-2F82-A1A3BE9E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004CB5-F774-1924-658D-0C690DCF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29C635-A121-E627-2DBA-8C648D16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845DDA-AD74-9E17-B17D-728E920D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463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4A8C06-66D4-D960-182F-770615A1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163BF25-8AB5-EC19-30BD-265BBA07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291246E-F020-AAAC-2CEC-33C7EA9B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C5D77C-50FA-31D2-4409-5A2266DE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98D3AE-A1C3-C9C3-2BDD-0896D17A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D98637-69E8-9F08-724D-E2D9DF58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7359DA-2CD2-0686-6B87-6579EAA8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BB989DF-3826-782E-42EA-53649784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935C31-57D4-6102-F69E-CFE88EE73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18E6-BE54-4FAD-9BA1-489F5F34A753}" type="datetimeFigureOut">
              <a:rPr lang="hu-HU" smtClean="0"/>
              <a:t>2024. 10. 29.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1464DE-D337-733A-DAF4-413ABB367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59AC95-0808-59AB-D89A-E4696C11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C0DA-CC08-4E01-8EA4-2FF1EF4A9879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8AABADF-0282-35A1-E940-75FD76DA0D9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781" y="0"/>
            <a:ext cx="2114219" cy="914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A42E16A8-DDE9-8920-6EC2-A3234BC205D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20944" y="136525"/>
            <a:ext cx="5132268" cy="65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1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astapi.tiangolo.com/" TargetMode="External"/><Relationship Id="rId3" Type="http://schemas.openxmlformats.org/officeDocument/2006/relationships/hyperlink" Target="https://flask.palletsprojects.com/en/stable/tutorial/" TargetMode="External"/><Relationship Id="rId7" Type="http://schemas.openxmlformats.org/officeDocument/2006/relationships/hyperlink" Target="https://www.youtube.com/watch?v=2YOBmELm_v0&amp;t=16s" TargetMode="External"/><Relationship Id="rId12" Type="http://schemas.openxmlformats.org/officeDocument/2006/relationships/hyperlink" Target="https://www.youtube.com/playlist?list=PL4cUxeGkcC9iqfAag3a_BKEX1N43uJutw" TargetMode="External"/><Relationship Id="rId2" Type="http://schemas.openxmlformats.org/officeDocument/2006/relationships/hyperlink" Target="https://flask.palletsprojects.com/en/stable/quick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-osiE80TeTs4UjLw5MM6OjgkjFeUxCYH" TargetMode="External"/><Relationship Id="rId11" Type="http://schemas.openxmlformats.org/officeDocument/2006/relationships/hyperlink" Target="https://www.youtube.com/playlist?list=PL-osiE80TeTtoQCKZ03TU5fNfx2UY6U4p" TargetMode="External"/><Relationship Id="rId5" Type="http://schemas.openxmlformats.org/officeDocument/2006/relationships/hyperlink" Target="https://www.youtube.com/watch?v=oQ5UfJqW5Jo&amp;t=68s" TargetMode="External"/><Relationship Id="rId10" Type="http://schemas.openxmlformats.org/officeDocument/2006/relationships/hyperlink" Target="https://www.youtube.com/playlist?list=PL-2EBeDYMIbQghmnb865lpdmYyWU3I5F1" TargetMode="External"/><Relationship Id="rId4" Type="http://schemas.openxmlformats.org/officeDocument/2006/relationships/hyperlink" Target="https://blog.miguelgrinberg.com/post/the-flask-mega-tutorial-part-i-hello-world" TargetMode="External"/><Relationship Id="rId9" Type="http://schemas.openxmlformats.org/officeDocument/2006/relationships/hyperlink" Target="https://docs.djangoproject.com/en/5.1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DB45D7-0EF9-0487-A9DD-6DBCB8F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Webalkalmazások fejlesztése</a:t>
            </a:r>
            <a:br>
              <a:rPr lang="hu-HU"/>
            </a:br>
            <a:r>
              <a:rPr lang="hu-HU"/>
              <a:t>Flask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22E993-7086-9C9B-2D92-53C977A5E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Pyladies Budapest, 2024 szeptember - október</a:t>
            </a:r>
          </a:p>
        </p:txBody>
      </p:sp>
    </p:spTree>
    <p:extLst>
      <p:ext uri="{BB962C8B-B14F-4D97-AF65-F5344CB8AC3E}">
        <p14:creationId xmlns:p14="http://schemas.microsoft.com/office/powerpoint/2010/main" val="263395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1092D7-6C78-28A1-A11C-8A2AF662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Routing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F164054-A7C0-F60A-4550-C396E32D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4" y="1825625"/>
            <a:ext cx="7255911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318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06DC42-0BA5-3C0A-4E50-2ABB4755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91728" cy="1325563"/>
          </a:xfrm>
        </p:spPr>
        <p:txBody>
          <a:bodyPr>
            <a:normAutofit/>
          </a:bodyPr>
          <a:lstStyle/>
          <a:p>
            <a:r>
              <a:rPr lang="hu-HU"/>
              <a:t>Tipikus elemek: </a:t>
            </a:r>
            <a:br>
              <a:rPr lang="hu-HU"/>
            </a:br>
            <a:r>
              <a:rPr lang="hu-HU" sz="3200" b="1"/>
              <a:t>endpoint, route, method verb, view, response</a:t>
            </a:r>
            <a:endParaRPr lang="hu-HU" b="1"/>
          </a:p>
        </p:txBody>
      </p:sp>
      <p:pic>
        <p:nvPicPr>
          <p:cNvPr id="2050" name="Picture 2" descr="Google Chrome - Wikipedia">
            <a:extLst>
              <a:ext uri="{FF2B5EF4-FFF2-40B4-BE49-F238E27FC236}">
                <a16:creationId xmlns:a16="http://schemas.microsoft.com/office/drawing/2014/main" id="{65647B22-249F-152B-4ABF-9A1B7EFE4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928" y="2773817"/>
            <a:ext cx="1572490" cy="15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D702641-2A10-CC8E-60C5-5DE3C8E4B1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40" y="2759324"/>
            <a:ext cx="1179884" cy="1552202"/>
          </a:xfrm>
          <a:prstGeom prst="rect">
            <a:avLst/>
          </a:prstGeom>
        </p:spPr>
      </p:pic>
      <p:pic>
        <p:nvPicPr>
          <p:cNvPr id="2052" name="Picture 4" descr="NGINX, Inc.">
            <a:extLst>
              <a:ext uri="{FF2B5EF4-FFF2-40B4-BE49-F238E27FC236}">
                <a16:creationId xmlns:a16="http://schemas.microsoft.com/office/drawing/2014/main" id="{FF682203-8B07-5EA9-95D3-27E85C21D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58" y="3097378"/>
            <a:ext cx="1214150" cy="121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83A44A52-F0C4-1ACC-5ABA-482641D07CC4}"/>
              </a:ext>
            </a:extLst>
          </p:cNvPr>
          <p:cNvSpPr/>
          <p:nvPr/>
        </p:nvSpPr>
        <p:spPr>
          <a:xfrm flipH="1">
            <a:off x="8785712" y="3203593"/>
            <a:ext cx="1434905" cy="473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BB3429EB-610B-BD99-2D88-3E188261E72E}"/>
              </a:ext>
            </a:extLst>
          </p:cNvPr>
          <p:cNvSpPr/>
          <p:nvPr/>
        </p:nvSpPr>
        <p:spPr>
          <a:xfrm flipH="1">
            <a:off x="5829393" y="3203592"/>
            <a:ext cx="1434905" cy="473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61EAE08-D62F-1F6B-7B26-E1A8AC57672D}"/>
              </a:ext>
            </a:extLst>
          </p:cNvPr>
          <p:cNvSpPr txBox="1"/>
          <p:nvPr/>
        </p:nvSpPr>
        <p:spPr>
          <a:xfrm>
            <a:off x="8400810" y="2759324"/>
            <a:ext cx="2229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>
                <a:latin typeface="Consolas" panose="020B0609020204030204" pitchFamily="49" charset="0"/>
              </a:rPr>
              <a:t>Myserver.com/userforms/2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2ECB580-CFBA-8AAB-3135-76FCC9A6670C}"/>
              </a:ext>
            </a:extLst>
          </p:cNvPr>
          <p:cNvSpPr txBox="1"/>
          <p:nvPr/>
        </p:nvSpPr>
        <p:spPr>
          <a:xfrm>
            <a:off x="6225176" y="2605685"/>
            <a:ext cx="17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>
                <a:latin typeface="Consolas" panose="020B0609020204030204" pitchFamily="49" charset="0"/>
              </a:rPr>
              <a:t>Route: userforms/2</a:t>
            </a:r>
          </a:p>
          <a:p>
            <a:r>
              <a:rPr lang="hu-HU" sz="1200" b="1">
                <a:latin typeface="Consolas" panose="020B0609020204030204" pitchFamily="49" charset="0"/>
              </a:rPr>
              <a:t>Method: POST</a:t>
            </a:r>
          </a:p>
          <a:p>
            <a:r>
              <a:rPr lang="hu-HU" sz="1200" b="1">
                <a:latin typeface="Consolas" panose="020B0609020204030204" pitchFamily="49" charset="0"/>
              </a:rPr>
              <a:t>Request…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277F712-D15E-0897-D141-2C1C44CD3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45" y="4311526"/>
            <a:ext cx="4443231" cy="1950895"/>
          </a:xfrm>
          <a:prstGeom prst="rect">
            <a:avLst/>
          </a:prstGeom>
        </p:spPr>
      </p:pic>
      <p:sp>
        <p:nvSpPr>
          <p:cNvPr id="16" name="Ellipszis 15">
            <a:extLst>
              <a:ext uri="{FF2B5EF4-FFF2-40B4-BE49-F238E27FC236}">
                <a16:creationId xmlns:a16="http://schemas.microsoft.com/office/drawing/2014/main" id="{A8DD110F-8C55-1C1B-EB24-75D21FCE39DF}"/>
              </a:ext>
            </a:extLst>
          </p:cNvPr>
          <p:cNvSpPr/>
          <p:nvPr/>
        </p:nvSpPr>
        <p:spPr>
          <a:xfrm>
            <a:off x="1219200" y="4687495"/>
            <a:ext cx="1304925" cy="2375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0BDCB7F5-41F2-FD67-962E-A5A75860EC6F}"/>
              </a:ext>
            </a:extLst>
          </p:cNvPr>
          <p:cNvSpPr/>
          <p:nvPr/>
        </p:nvSpPr>
        <p:spPr>
          <a:xfrm>
            <a:off x="723900" y="4925023"/>
            <a:ext cx="1304925" cy="237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B7E4E16-B2C5-D65C-13B0-DDD539A0B617}"/>
              </a:ext>
            </a:extLst>
          </p:cNvPr>
          <p:cNvSpPr/>
          <p:nvPr/>
        </p:nvSpPr>
        <p:spPr>
          <a:xfrm>
            <a:off x="2524124" y="4687495"/>
            <a:ext cx="1028701" cy="2375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F716DEA8-1AB2-AAEF-3C15-1CEEA29A1453}"/>
              </a:ext>
            </a:extLst>
          </p:cNvPr>
          <p:cNvSpPr/>
          <p:nvPr/>
        </p:nvSpPr>
        <p:spPr>
          <a:xfrm>
            <a:off x="1057275" y="5310518"/>
            <a:ext cx="1304925" cy="2375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7C39C6F9-DF43-5C96-DCB6-F3DE8FB1A125}"/>
              </a:ext>
            </a:extLst>
          </p:cNvPr>
          <p:cNvSpPr/>
          <p:nvPr/>
        </p:nvSpPr>
        <p:spPr>
          <a:xfrm>
            <a:off x="6279049" y="4038028"/>
            <a:ext cx="1434905" cy="473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Nyíl: jobbra mutató 20">
            <a:extLst>
              <a:ext uri="{FF2B5EF4-FFF2-40B4-BE49-F238E27FC236}">
                <a16:creationId xmlns:a16="http://schemas.microsoft.com/office/drawing/2014/main" id="{05AC7A0E-2963-E5CB-5DD1-65F2EC53F7C8}"/>
              </a:ext>
            </a:extLst>
          </p:cNvPr>
          <p:cNvSpPr/>
          <p:nvPr/>
        </p:nvSpPr>
        <p:spPr>
          <a:xfrm>
            <a:off x="8831368" y="4038028"/>
            <a:ext cx="1434905" cy="4730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EA99D782-F5AA-DE90-B0B2-7B3162A6F5D9}"/>
              </a:ext>
            </a:extLst>
          </p:cNvPr>
          <p:cNvSpPr txBox="1"/>
          <p:nvPr/>
        </p:nvSpPr>
        <p:spPr>
          <a:xfrm>
            <a:off x="9039240" y="4534403"/>
            <a:ext cx="101916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>
                <a:latin typeface="Consolas" panose="020B0609020204030204" pitchFamily="49" charset="0"/>
              </a:rPr>
              <a:t>HTML</a:t>
            </a:r>
          </a:p>
        </p:txBody>
      </p:sp>
      <p:graphicFrame>
        <p:nvGraphicFramePr>
          <p:cNvPr id="23" name="Táblázat 22">
            <a:extLst>
              <a:ext uri="{FF2B5EF4-FFF2-40B4-BE49-F238E27FC236}">
                <a16:creationId xmlns:a16="http://schemas.microsoft.com/office/drawing/2014/main" id="{89F2C539-AEA4-80C5-5135-06E593257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23601"/>
              </p:ext>
            </p:extLst>
          </p:nvPr>
        </p:nvGraphicFramePr>
        <p:xfrm>
          <a:off x="522844" y="3036323"/>
          <a:ext cx="42570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417">
                  <a:extLst>
                    <a:ext uri="{9D8B030D-6E8A-4147-A177-3AD203B41FA5}">
                      <a16:colId xmlns:a16="http://schemas.microsoft.com/office/drawing/2014/main" val="1168293134"/>
                    </a:ext>
                  </a:extLst>
                </a:gridCol>
                <a:gridCol w="851417">
                  <a:extLst>
                    <a:ext uri="{9D8B030D-6E8A-4147-A177-3AD203B41FA5}">
                      <a16:colId xmlns:a16="http://schemas.microsoft.com/office/drawing/2014/main" val="944466235"/>
                    </a:ext>
                  </a:extLst>
                </a:gridCol>
                <a:gridCol w="851417">
                  <a:extLst>
                    <a:ext uri="{9D8B030D-6E8A-4147-A177-3AD203B41FA5}">
                      <a16:colId xmlns:a16="http://schemas.microsoft.com/office/drawing/2014/main" val="510479073"/>
                    </a:ext>
                  </a:extLst>
                </a:gridCol>
                <a:gridCol w="851417">
                  <a:extLst>
                    <a:ext uri="{9D8B030D-6E8A-4147-A177-3AD203B41FA5}">
                      <a16:colId xmlns:a16="http://schemas.microsoft.com/office/drawing/2014/main" val="954334613"/>
                    </a:ext>
                  </a:extLst>
                </a:gridCol>
                <a:gridCol w="851417">
                  <a:extLst>
                    <a:ext uri="{9D8B030D-6E8A-4147-A177-3AD203B41FA5}">
                      <a16:colId xmlns:a16="http://schemas.microsoft.com/office/drawing/2014/main" val="13865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1200">
                          <a:solidFill>
                            <a:schemeClr val="tx1"/>
                          </a:solidFill>
                        </a:rPr>
                        <a:t>endpoint</a:t>
                      </a: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>
                          <a:solidFill>
                            <a:schemeClr val="tx1"/>
                          </a:solidFill>
                        </a:rPr>
                        <a:t>route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>
                          <a:solidFill>
                            <a:schemeClr val="tx1"/>
                          </a:solidFill>
                        </a:rPr>
                        <a:t>view 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>
                          <a:solidFill>
                            <a:schemeClr val="tx1"/>
                          </a:solidFill>
                        </a:rPr>
                        <a:t>reponse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654535"/>
                  </a:ext>
                </a:extLst>
              </a:tr>
            </a:tbl>
          </a:graphicData>
        </a:graphic>
      </p:graphicFrame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A329285B-4B44-9CF0-4C40-967C93B7D62F}"/>
              </a:ext>
            </a:extLst>
          </p:cNvPr>
          <p:cNvCxnSpPr>
            <a:cxnSpLocks/>
          </p:cNvCxnSpPr>
          <p:nvPr/>
        </p:nvCxnSpPr>
        <p:spPr>
          <a:xfrm flipV="1">
            <a:off x="989105" y="2759324"/>
            <a:ext cx="8553313" cy="276999"/>
          </a:xfrm>
          <a:prstGeom prst="bentConnector4">
            <a:avLst>
              <a:gd name="adj1" fmla="val -57"/>
              <a:gd name="adj2" fmla="val 34070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C69D81CC-1953-7F4F-C83D-A6CECF9EE2BE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1168047" y="3983878"/>
            <a:ext cx="1258493" cy="148739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Összekötő: szögletes 31">
            <a:extLst>
              <a:ext uri="{FF2B5EF4-FFF2-40B4-BE49-F238E27FC236}">
                <a16:creationId xmlns:a16="http://schemas.microsoft.com/office/drawing/2014/main" id="{6EF33567-075A-340A-BDBD-20ED770EAA2B}"/>
              </a:ext>
            </a:extLst>
          </p:cNvPr>
          <p:cNvCxnSpPr>
            <a:endCxn id="18" idx="0"/>
          </p:cNvCxnSpPr>
          <p:nvPr/>
        </p:nvCxnSpPr>
        <p:spPr>
          <a:xfrm rot="16200000" flipH="1">
            <a:off x="2202838" y="3851858"/>
            <a:ext cx="1266848" cy="404425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Összekötő: szögletes 42">
            <a:extLst>
              <a:ext uri="{FF2B5EF4-FFF2-40B4-BE49-F238E27FC236}">
                <a16:creationId xmlns:a16="http://schemas.microsoft.com/office/drawing/2014/main" id="{FD80358D-B154-0B0E-BE3F-1CACFEB9EAF0}"/>
              </a:ext>
            </a:extLst>
          </p:cNvPr>
          <p:cNvCxnSpPr>
            <a:endCxn id="17" idx="6"/>
          </p:cNvCxnSpPr>
          <p:nvPr/>
        </p:nvCxnSpPr>
        <p:spPr>
          <a:xfrm rot="5400000">
            <a:off x="1983432" y="3474393"/>
            <a:ext cx="1614787" cy="152400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Összekötő: szögletes 44">
            <a:extLst>
              <a:ext uri="{FF2B5EF4-FFF2-40B4-BE49-F238E27FC236}">
                <a16:creationId xmlns:a16="http://schemas.microsoft.com/office/drawing/2014/main" id="{96308BD1-4332-A233-E4E4-325E9F55875B}"/>
              </a:ext>
            </a:extLst>
          </p:cNvPr>
          <p:cNvCxnSpPr>
            <a:endCxn id="19" idx="4"/>
          </p:cNvCxnSpPr>
          <p:nvPr/>
        </p:nvCxnSpPr>
        <p:spPr>
          <a:xfrm rot="10800000" flipV="1">
            <a:off x="1709738" y="3407163"/>
            <a:ext cx="2647710" cy="2140882"/>
          </a:xfrm>
          <a:prstGeom prst="bentConnector4">
            <a:avLst>
              <a:gd name="adj1" fmla="val -20600"/>
              <a:gd name="adj2" fmla="val 12180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9BC9FF-A836-F793-75E5-D6391EF1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Template engine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EB8D85A-6A31-BA61-FE7C-4DCF39774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3" y="2366295"/>
            <a:ext cx="4962075" cy="212540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9D9BE83-2036-771B-A186-9CCCCB74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342231"/>
            <a:ext cx="6367857" cy="2861770"/>
          </a:xfrm>
          <a:prstGeom prst="rect">
            <a:avLst/>
          </a:prstGeom>
        </p:spPr>
      </p:pic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6A039851-3AAC-97AC-70D5-89131515FB13}"/>
              </a:ext>
            </a:extLst>
          </p:cNvPr>
          <p:cNvCxnSpPr>
            <a:endCxn id="5" idx="0"/>
          </p:cNvCxnSpPr>
          <p:nvPr/>
        </p:nvCxnSpPr>
        <p:spPr>
          <a:xfrm rot="10800000" flipV="1">
            <a:off x="2628281" y="1485899"/>
            <a:ext cx="2791444" cy="8803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al oldali kapcsos zárójel 9">
            <a:extLst>
              <a:ext uri="{FF2B5EF4-FFF2-40B4-BE49-F238E27FC236}">
                <a16:creationId xmlns:a16="http://schemas.microsoft.com/office/drawing/2014/main" id="{6D0EF468-E0C9-A2CE-5BE1-04B6EB11BB7D}"/>
              </a:ext>
            </a:extLst>
          </p:cNvPr>
          <p:cNvSpPr/>
          <p:nvPr/>
        </p:nvSpPr>
        <p:spPr>
          <a:xfrm>
            <a:off x="5238750" y="1771650"/>
            <a:ext cx="314325" cy="22193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6CA06501-B7FF-2778-663C-2E0B3502B68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494934" y="2881312"/>
            <a:ext cx="2743817" cy="700085"/>
          </a:xfrm>
          <a:prstGeom prst="bentConnector3">
            <a:avLst>
              <a:gd name="adj1" fmla="val 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al oldali kapcsos zárójel 15">
            <a:extLst>
              <a:ext uri="{FF2B5EF4-FFF2-40B4-BE49-F238E27FC236}">
                <a16:creationId xmlns:a16="http://schemas.microsoft.com/office/drawing/2014/main" id="{25E8CA3C-AAD9-FB9F-A977-8E58167304E2}"/>
              </a:ext>
            </a:extLst>
          </p:cNvPr>
          <p:cNvSpPr/>
          <p:nvPr/>
        </p:nvSpPr>
        <p:spPr>
          <a:xfrm>
            <a:off x="6045200" y="3009900"/>
            <a:ext cx="314325" cy="419100"/>
          </a:xfrm>
          <a:prstGeom prst="leftBrace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F117DB-C25D-3F4C-2385-6CD9179C9952}"/>
              </a:ext>
            </a:extLst>
          </p:cNvPr>
          <p:cNvSpPr txBox="1"/>
          <p:nvPr/>
        </p:nvSpPr>
        <p:spPr>
          <a:xfrm>
            <a:off x="147242" y="1926096"/>
            <a:ext cx="177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layout.html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A89740-59CE-D6B9-34AA-53CC877200A4}"/>
              </a:ext>
            </a:extLst>
          </p:cNvPr>
          <p:cNvSpPr txBox="1"/>
          <p:nvPr/>
        </p:nvSpPr>
        <p:spPr>
          <a:xfrm>
            <a:off x="5471121" y="885483"/>
            <a:ext cx="177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index.html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39EDCE79-1585-5444-1C9A-C6CAF57402BC}"/>
              </a:ext>
            </a:extLst>
          </p:cNvPr>
          <p:cNvGrpSpPr/>
          <p:nvPr/>
        </p:nvGrpSpPr>
        <p:grpSpPr>
          <a:xfrm>
            <a:off x="73397" y="74960"/>
            <a:ext cx="1917328" cy="710723"/>
            <a:chOff x="73397" y="74960"/>
            <a:chExt cx="1917328" cy="710723"/>
          </a:xfrm>
        </p:grpSpPr>
        <p:sp>
          <p:nvSpPr>
            <p:cNvPr id="21" name="Téglalap: lekerekített 20">
              <a:extLst>
                <a:ext uri="{FF2B5EF4-FFF2-40B4-BE49-F238E27FC236}">
                  <a16:creationId xmlns:a16="http://schemas.microsoft.com/office/drawing/2014/main" id="{B03D935E-E0A1-97E2-4DB5-7CC7E300F43E}"/>
                </a:ext>
              </a:extLst>
            </p:cNvPr>
            <p:cNvSpPr/>
            <p:nvPr/>
          </p:nvSpPr>
          <p:spPr>
            <a:xfrm>
              <a:off x="73397" y="98932"/>
              <a:ext cx="1917328" cy="66278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074" name="Picture 2" descr="Jinja (template engine) - Wikipedia">
              <a:extLst>
                <a:ext uri="{FF2B5EF4-FFF2-40B4-BE49-F238E27FC236}">
                  <a16:creationId xmlns:a16="http://schemas.microsoft.com/office/drawing/2014/main" id="{4D3A2E92-2DCC-0D4A-01ED-B2AF84498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65" y="74960"/>
              <a:ext cx="1776808" cy="7107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Kép 23">
            <a:extLst>
              <a:ext uri="{FF2B5EF4-FFF2-40B4-BE49-F238E27FC236}">
                <a16:creationId xmlns:a16="http://schemas.microsoft.com/office/drawing/2014/main" id="{0ED2F9CE-3AB1-E8EF-EAC5-BFC3749BC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200" y="5658148"/>
            <a:ext cx="4820323" cy="314369"/>
          </a:xfrm>
          <a:prstGeom prst="rect">
            <a:avLst/>
          </a:prstGeom>
        </p:spPr>
      </p:pic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9AF54E09-B833-CFC0-2D12-91F4AFE0CBD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317332" y="3219450"/>
            <a:ext cx="727869" cy="24386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C02AB02B-59F9-70FA-7603-1E25E7F131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02175" y="3814522"/>
            <a:ext cx="2452687" cy="110062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807C7-4995-36AB-4158-8A8DFC43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Kódelemzés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BED75D-BD94-BE2A-9611-42B622EE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To VSCode</a:t>
            </a:r>
          </a:p>
        </p:txBody>
      </p:sp>
    </p:spTree>
    <p:extLst>
      <p:ext uri="{BB962C8B-B14F-4D97-AF65-F5344CB8AC3E}">
        <p14:creationId xmlns:p14="http://schemas.microsoft.com/office/powerpoint/2010/main" val="243694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3112E-260B-FDC1-207F-825513F5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Tanulási pálya, Roadmap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0F2CF-4D1F-721C-B305-BC7921EED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Flask alapok </a:t>
            </a:r>
          </a:p>
          <a:p>
            <a:pPr lvl="1"/>
            <a:r>
              <a:rPr lang="hu-HU"/>
              <a:t>Tutoriálok: </a:t>
            </a:r>
            <a:r>
              <a:rPr lang="hu-HU">
                <a:hlinkClick r:id="rId2"/>
              </a:rPr>
              <a:t>1</a:t>
            </a:r>
            <a:r>
              <a:rPr lang="hu-HU"/>
              <a:t>, </a:t>
            </a:r>
            <a:r>
              <a:rPr lang="hu-HU">
                <a:hlinkClick r:id="rId3"/>
              </a:rPr>
              <a:t>2</a:t>
            </a:r>
            <a:r>
              <a:rPr lang="hu-HU"/>
              <a:t>, </a:t>
            </a:r>
            <a:r>
              <a:rPr lang="hu-HU">
                <a:hlinkClick r:id="rId4"/>
              </a:rPr>
              <a:t>3</a:t>
            </a:r>
            <a:r>
              <a:rPr lang="hu-HU"/>
              <a:t>, </a:t>
            </a:r>
            <a:r>
              <a:rPr lang="hu-HU">
                <a:hlinkClick r:id="rId5"/>
              </a:rPr>
              <a:t>4</a:t>
            </a:r>
            <a:r>
              <a:rPr lang="hu-HU"/>
              <a:t>*, </a:t>
            </a:r>
            <a:r>
              <a:rPr lang="hu-HU">
                <a:hlinkClick r:id="rId6"/>
              </a:rPr>
              <a:t>5</a:t>
            </a:r>
            <a:r>
              <a:rPr lang="hu-HU"/>
              <a:t>*, </a:t>
            </a:r>
            <a:r>
              <a:rPr lang="hu-HU">
                <a:hlinkClick r:id="rId7"/>
              </a:rPr>
              <a:t>6</a:t>
            </a:r>
            <a:endParaRPr lang="hu-HU"/>
          </a:p>
          <a:p>
            <a:pPr lvl="1"/>
            <a:r>
              <a:rPr lang="hu-HU"/>
              <a:t>hivatalos dokumentáció: </a:t>
            </a:r>
            <a:r>
              <a:rPr lang="hu-HU">
                <a:solidFill>
                  <a:srgbClr val="00B0F0"/>
                </a:solidFill>
              </a:rPr>
              <a:t>https://flask.palletsprojects.com/en/stable/ </a:t>
            </a:r>
          </a:p>
          <a:p>
            <a:r>
              <a:rPr lang="hu-HU"/>
              <a:t>Kiegészítők</a:t>
            </a:r>
          </a:p>
          <a:p>
            <a:pPr lvl="1"/>
            <a:r>
              <a:rPr lang="hu-HU"/>
              <a:t>Flask-wtf (WT Forms), Flask-SQLAlchemy (ORM), Flask-Login</a:t>
            </a:r>
          </a:p>
          <a:p>
            <a:pPr lvl="1"/>
            <a:r>
              <a:rPr lang="hu-HU"/>
              <a:t>Használati minták, biztonság, teljesítmény…</a:t>
            </a:r>
          </a:p>
          <a:p>
            <a:r>
              <a:rPr lang="hu-HU" b="1"/>
              <a:t>FastAPI</a:t>
            </a:r>
            <a:r>
              <a:rPr lang="hu-HU"/>
              <a:t> vagy </a:t>
            </a:r>
            <a:r>
              <a:rPr lang="hu-HU" b="1"/>
              <a:t>Django</a:t>
            </a:r>
          </a:p>
          <a:p>
            <a:pPr lvl="1"/>
            <a:r>
              <a:rPr lang="hu-HU"/>
              <a:t>Dokumentáció: </a:t>
            </a:r>
            <a:r>
              <a:rPr lang="hu-HU">
                <a:hlinkClick r:id="rId8"/>
              </a:rPr>
              <a:t>F,</a:t>
            </a:r>
            <a:r>
              <a:rPr lang="hu-HU"/>
              <a:t> </a:t>
            </a:r>
            <a:r>
              <a:rPr lang="hu-HU">
                <a:hlinkClick r:id="rId9"/>
              </a:rPr>
              <a:t>D</a:t>
            </a:r>
            <a:endParaRPr lang="hu-HU"/>
          </a:p>
          <a:p>
            <a:pPr lvl="1"/>
            <a:r>
              <a:rPr lang="hu-HU"/>
              <a:t>Web tutoriálok: </a:t>
            </a:r>
            <a:r>
              <a:rPr lang="hu-HU">
                <a:hlinkClick r:id="rId10"/>
              </a:rPr>
              <a:t>F</a:t>
            </a:r>
            <a:r>
              <a:rPr lang="hu-HU"/>
              <a:t>, </a:t>
            </a:r>
            <a:r>
              <a:rPr lang="hu-HU">
                <a:hlinkClick r:id="rId11"/>
              </a:rPr>
              <a:t>D1</a:t>
            </a:r>
            <a:r>
              <a:rPr lang="hu-HU"/>
              <a:t>, </a:t>
            </a:r>
            <a:r>
              <a:rPr lang="hu-HU">
                <a:hlinkClick r:id="rId12"/>
              </a:rPr>
              <a:t>D2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3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C38F64-B50A-8CBD-1065-BF578F8C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Kiegészítők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1DA268-3CB8-5A6B-59A0-C0899D99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Adatbázisok kezelése: SQLAlchemy, Flask-SQLAlchemy</a:t>
            </a:r>
          </a:p>
          <a:p>
            <a:r>
              <a:rPr lang="hu-HU"/>
              <a:t>Felhasználói bejelentkezések: Flask-Login</a:t>
            </a:r>
          </a:p>
          <a:p>
            <a:r>
              <a:rPr lang="hu-HU"/>
              <a:t>Webes űrlapok érvényesség-ellenőrzéssel: Flask-wtf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23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3C72FE-62A3-411D-148A-3A705878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Tesztelés, Deployment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6F414A-6DA5-2482-2787-B59FC52F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b="1"/>
              <a:t>Tesztelés</a:t>
            </a:r>
          </a:p>
          <a:p>
            <a:pPr lvl="1"/>
            <a:r>
              <a:rPr lang="hu-HU"/>
              <a:t>Test client: </a:t>
            </a:r>
          </a:p>
          <a:p>
            <a:pPr lvl="2"/>
            <a:r>
              <a:rPr lang="hu-HU"/>
              <a:t>request generálása </a:t>
            </a:r>
            <a:r>
              <a:rPr lang="hu-HU" b="1"/>
              <a:t>environ</a:t>
            </a:r>
            <a:r>
              <a:rPr lang="hu-HU"/>
              <a:t> segítségével </a:t>
            </a:r>
          </a:p>
          <a:p>
            <a:pPr lvl="3"/>
            <a:r>
              <a:rPr lang="hu-HU" sz="1400" b="1">
                <a:solidFill>
                  <a:srgbClr val="7030A0"/>
                </a:solidFill>
                <a:latin typeface="Consolas" panose="020B0609020204030204" pitchFamily="49" charset="0"/>
              </a:rPr>
              <a:t>client.post(’/index’)</a:t>
            </a:r>
            <a:endParaRPr lang="hu-HU"/>
          </a:p>
          <a:p>
            <a:pPr lvl="2"/>
            <a:r>
              <a:rPr lang="hu-HU"/>
              <a:t>response.data tartalmának elemzése</a:t>
            </a:r>
          </a:p>
          <a:p>
            <a:pPr lvl="3"/>
            <a:r>
              <a:rPr lang="hu-HU" sz="1400" b="1">
                <a:solidFill>
                  <a:srgbClr val="7030A0"/>
                </a:solidFill>
                <a:latin typeface="Consolas" panose="020B0609020204030204" pitchFamily="49" charset="0"/>
              </a:rPr>
              <a:t>assert b”&lt;h2&gt;Hello, World!&lt;/h2&gt;” in response.data</a:t>
            </a:r>
            <a:endParaRPr lang="hu-HU" sz="1600" b="1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hu-HU"/>
              <a:t>web-automatizálás (</a:t>
            </a:r>
            <a:r>
              <a:rPr lang="hu-HU" b="1"/>
              <a:t>Selenium</a:t>
            </a:r>
            <a:r>
              <a:rPr lang="hu-HU"/>
              <a:t>)</a:t>
            </a:r>
          </a:p>
          <a:p>
            <a:r>
              <a:rPr lang="hu-HU" b="1"/>
              <a:t>Deployment</a:t>
            </a:r>
          </a:p>
          <a:p>
            <a:pPr lvl="1"/>
            <a:r>
              <a:rPr lang="hu-HU"/>
              <a:t>Production server: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/>
              <a:t>App environment variables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/>
              <a:t>Buildable app + dependencies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/>
              <a:t>http + wsgi servers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/>
              <a:t>Startup script</a:t>
            </a:r>
          </a:p>
          <a:p>
            <a:pPr lvl="1"/>
            <a:r>
              <a:rPr lang="hu-HU"/>
              <a:t>Docker</a:t>
            </a:r>
          </a:p>
          <a:p>
            <a:pPr lvl="1"/>
            <a:r>
              <a:rPr lang="hu-HU"/>
              <a:t>Felhőplatform (pl. Amazon Elastic Beanstalk, Google App Engine, Microsoft Azure, PythonAnywhere)</a:t>
            </a:r>
          </a:p>
        </p:txBody>
      </p:sp>
    </p:spTree>
    <p:extLst>
      <p:ext uri="{BB962C8B-B14F-4D97-AF65-F5344CB8AC3E}">
        <p14:creationId xmlns:p14="http://schemas.microsoft.com/office/powerpoint/2010/main" val="10933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5CF4D5-A4D7-38A1-E781-AB72501E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Miről lesz szó?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4B1855-7278-D039-37FD-75F7B75C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Flask komponensei (ismétlés)</a:t>
            </a:r>
          </a:p>
          <a:p>
            <a:r>
              <a:rPr lang="hu-HU"/>
              <a:t>Kód elemzése: „webshop” alkalmazás (Shopping cart, session)</a:t>
            </a:r>
          </a:p>
          <a:p>
            <a:r>
              <a:rPr lang="hu-HU"/>
              <a:t>Javasolt tanulási pálya, „roadmap”</a:t>
            </a:r>
          </a:p>
          <a:p>
            <a:r>
              <a:rPr lang="hu-HU"/>
              <a:t>Kiegészítők, tesztelés, deployment - tanácsok</a:t>
            </a:r>
          </a:p>
        </p:txBody>
      </p:sp>
    </p:spTree>
    <p:extLst>
      <p:ext uri="{BB962C8B-B14F-4D97-AF65-F5344CB8AC3E}">
        <p14:creationId xmlns:p14="http://schemas.microsoft.com/office/powerpoint/2010/main" val="18465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8B8EE0-12BA-D3FE-A79B-FFCEE021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Pallets Projects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F1956D6-24CB-C303-B3F8-1DCFDA1B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609" y="1836160"/>
            <a:ext cx="3075945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BCCB075-6176-1FB6-6248-93E878930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30" y="2528887"/>
            <a:ext cx="5365414" cy="29182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3033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3934F8-942E-7D26-C19F-B2E8BC1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WSGI (</a:t>
            </a:r>
            <a:r>
              <a:rPr lang="hu-HU" i="1"/>
              <a:t>wheezghi</a:t>
            </a:r>
            <a:r>
              <a:rPr lang="hu-HU"/>
              <a:t>)</a:t>
            </a:r>
          </a:p>
        </p:txBody>
      </p:sp>
      <p:pic>
        <p:nvPicPr>
          <p:cNvPr id="1026" name="Picture 2" descr="Python, servindo páginas HTML com WSGI">
            <a:extLst>
              <a:ext uri="{FF2B5EF4-FFF2-40B4-BE49-F238E27FC236}">
                <a16:creationId xmlns:a16="http://schemas.microsoft.com/office/drawing/2014/main" id="{5ADE606B-EE2F-507E-8CE8-F26FD75E82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422" y="1731817"/>
            <a:ext cx="8561156" cy="3394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594D4B-E06F-20EF-8194-1A27672E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Flask app lifecycle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74EDADB-0C23-E010-80CA-D91E776EF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76" y="1509711"/>
            <a:ext cx="9164048" cy="4983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76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12715B-0146-065B-0D9A-2A4E66A1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Telepítés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36C0E13-4EB2-AED2-53DD-F95942F65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119" y="1853075"/>
            <a:ext cx="3896269" cy="39248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6B04C30-EF0A-A916-9499-D9F80E3F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75" y="2449398"/>
            <a:ext cx="4301468" cy="273220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7390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B81F84-7DA2-EE86-4EB2-3E6C613B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APIk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1EDB387-DE2A-98B8-5B83-00200D5A0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72" y="1027906"/>
            <a:ext cx="6871856" cy="545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88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0E6369-24EF-0613-C915-F81F1ED4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REST API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0DF96DC-4D67-29A4-579F-4FCCB45D9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9" y="1684222"/>
            <a:ext cx="8174182" cy="4634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543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1F1D6-2211-F2A9-3AEE-3AF657E9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Request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E19294D-AE5E-B84B-CF51-78CF80E04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51" y="1825625"/>
            <a:ext cx="10046897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3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271</Words>
  <Application>Microsoft Office PowerPoint</Application>
  <PresentationFormat>Szélesvásznú</PresentationFormat>
  <Paragraphs>61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Office-téma</vt:lpstr>
      <vt:lpstr>Webalkalmazások fejlesztése Flask</vt:lpstr>
      <vt:lpstr>Miről lesz szó?</vt:lpstr>
      <vt:lpstr>Pallets Projects</vt:lpstr>
      <vt:lpstr>WSGI (wheezghi)</vt:lpstr>
      <vt:lpstr>Flask app lifecycle</vt:lpstr>
      <vt:lpstr>Telepítés</vt:lpstr>
      <vt:lpstr>APIk</vt:lpstr>
      <vt:lpstr>REST API</vt:lpstr>
      <vt:lpstr>Request</vt:lpstr>
      <vt:lpstr>Routing</vt:lpstr>
      <vt:lpstr>Tipikus elemek:  endpoint, route, method verb, view, response</vt:lpstr>
      <vt:lpstr>Template engine</vt:lpstr>
      <vt:lpstr>Kódelemzés</vt:lpstr>
      <vt:lpstr>Tanulási pálya, Roadmap</vt:lpstr>
      <vt:lpstr>Kiegészítők</vt:lpstr>
      <vt:lpstr>Tesztelés,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Sepp Norberrt</dc:creator>
  <cp:lastModifiedBy>Sepp Norberrt</cp:lastModifiedBy>
  <cp:revision>8</cp:revision>
  <dcterms:created xsi:type="dcterms:W3CDTF">2024-10-29T13:37:41Z</dcterms:created>
  <dcterms:modified xsi:type="dcterms:W3CDTF">2024-10-29T15:57:19Z</dcterms:modified>
</cp:coreProperties>
</file>