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8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821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BEY DANILO MUÑOZ CAÑON" userId="29f64d73-8b12-4c53-a9f3-1c223397a229" providerId="ADAL" clId="{E1E431C9-E5F3-4795-AE29-6C81B6FF269A}"/>
    <pc:docChg chg="undo custSel modSld">
      <pc:chgData name="NORBEY DANILO MUÑOZ CAÑON" userId="29f64d73-8b12-4c53-a9f3-1c223397a229" providerId="ADAL" clId="{E1E431C9-E5F3-4795-AE29-6C81B6FF269A}" dt="2023-05-16T14:37:20.925" v="146" actId="1076"/>
      <pc:docMkLst>
        <pc:docMk/>
      </pc:docMkLst>
      <pc:sldChg chg="delSp mod">
        <pc:chgData name="NORBEY DANILO MUÑOZ CAÑON" userId="29f64d73-8b12-4c53-a9f3-1c223397a229" providerId="ADAL" clId="{E1E431C9-E5F3-4795-AE29-6C81B6FF269A}" dt="2023-05-16T14:27:21.170" v="1" actId="478"/>
        <pc:sldMkLst>
          <pc:docMk/>
          <pc:sldMk cId="0" sldId="256"/>
        </pc:sldMkLst>
        <pc:spChg chg="del">
          <ac:chgData name="NORBEY DANILO MUÑOZ CAÑON" userId="29f64d73-8b12-4c53-a9f3-1c223397a229" providerId="ADAL" clId="{E1E431C9-E5F3-4795-AE29-6C81B6FF269A}" dt="2023-05-16T14:27:20.426" v="0" actId="478"/>
          <ac:spMkLst>
            <pc:docMk/>
            <pc:sldMk cId="0" sldId="256"/>
            <ac:spMk id="9" creationId="{00000000-0000-0000-0000-000000000000}"/>
          </ac:spMkLst>
        </pc:spChg>
        <pc:picChg chg="del">
          <ac:chgData name="NORBEY DANILO MUÑOZ CAÑON" userId="29f64d73-8b12-4c53-a9f3-1c223397a229" providerId="ADAL" clId="{E1E431C9-E5F3-4795-AE29-6C81B6FF269A}" dt="2023-05-16T14:27:21.170" v="1" actId="478"/>
          <ac:picMkLst>
            <pc:docMk/>
            <pc:sldMk cId="0" sldId="256"/>
            <ac:picMk id="6" creationId="{00000000-0000-0000-0000-000000000000}"/>
          </ac:picMkLst>
        </pc:picChg>
      </pc:sldChg>
      <pc:sldChg chg="delSp mod">
        <pc:chgData name="NORBEY DANILO MUÑOZ CAÑON" userId="29f64d73-8b12-4c53-a9f3-1c223397a229" providerId="ADAL" clId="{E1E431C9-E5F3-4795-AE29-6C81B6FF269A}" dt="2023-05-16T14:27:28.807" v="3" actId="478"/>
        <pc:sldMkLst>
          <pc:docMk/>
          <pc:sldMk cId="0" sldId="257"/>
        </pc:sldMkLst>
        <pc:spChg chg="del">
          <ac:chgData name="NORBEY DANILO MUÑOZ CAÑON" userId="29f64d73-8b12-4c53-a9f3-1c223397a229" providerId="ADAL" clId="{E1E431C9-E5F3-4795-AE29-6C81B6FF269A}" dt="2023-05-16T14:27:27.681" v="2" actId="478"/>
          <ac:spMkLst>
            <pc:docMk/>
            <pc:sldMk cId="0" sldId="257"/>
            <ac:spMk id="6" creationId="{00000000-0000-0000-0000-000000000000}"/>
          </ac:spMkLst>
        </pc:spChg>
        <pc:picChg chg="del">
          <ac:chgData name="NORBEY DANILO MUÑOZ CAÑON" userId="29f64d73-8b12-4c53-a9f3-1c223397a229" providerId="ADAL" clId="{E1E431C9-E5F3-4795-AE29-6C81B6FF269A}" dt="2023-05-16T14:27:28.807" v="3" actId="478"/>
          <ac:picMkLst>
            <pc:docMk/>
            <pc:sldMk cId="0" sldId="257"/>
            <ac:picMk id="3" creationId="{00000000-0000-0000-0000-000000000000}"/>
          </ac:picMkLst>
        </pc:picChg>
      </pc:sldChg>
      <pc:sldChg chg="delSp mod">
        <pc:chgData name="NORBEY DANILO MUÑOZ CAÑON" userId="29f64d73-8b12-4c53-a9f3-1c223397a229" providerId="ADAL" clId="{E1E431C9-E5F3-4795-AE29-6C81B6FF269A}" dt="2023-05-16T14:27:41.815" v="5" actId="478"/>
        <pc:sldMkLst>
          <pc:docMk/>
          <pc:sldMk cId="0" sldId="258"/>
        </pc:sldMkLst>
        <pc:spChg chg="del">
          <ac:chgData name="NORBEY DANILO MUÑOZ CAÑON" userId="29f64d73-8b12-4c53-a9f3-1c223397a229" providerId="ADAL" clId="{E1E431C9-E5F3-4795-AE29-6C81B6FF269A}" dt="2023-05-16T14:27:40.636" v="4" actId="478"/>
          <ac:spMkLst>
            <pc:docMk/>
            <pc:sldMk cId="0" sldId="258"/>
            <ac:spMk id="6" creationId="{00000000-0000-0000-0000-000000000000}"/>
          </ac:spMkLst>
        </pc:spChg>
        <pc:picChg chg="del">
          <ac:chgData name="NORBEY DANILO MUÑOZ CAÑON" userId="29f64d73-8b12-4c53-a9f3-1c223397a229" providerId="ADAL" clId="{E1E431C9-E5F3-4795-AE29-6C81B6FF269A}" dt="2023-05-16T14:27:41.815" v="5" actId="478"/>
          <ac:picMkLst>
            <pc:docMk/>
            <pc:sldMk cId="0" sldId="258"/>
            <ac:picMk id="3" creationId="{00000000-0000-0000-0000-000000000000}"/>
          </ac:picMkLst>
        </pc:picChg>
      </pc:sldChg>
      <pc:sldChg chg="delSp mod">
        <pc:chgData name="NORBEY DANILO MUÑOZ CAÑON" userId="29f64d73-8b12-4c53-a9f3-1c223397a229" providerId="ADAL" clId="{E1E431C9-E5F3-4795-AE29-6C81B6FF269A}" dt="2023-05-16T14:28:08.321" v="7" actId="478"/>
        <pc:sldMkLst>
          <pc:docMk/>
          <pc:sldMk cId="0" sldId="259"/>
        </pc:sldMkLst>
        <pc:spChg chg="del">
          <ac:chgData name="NORBEY DANILO MUÑOZ CAÑON" userId="29f64d73-8b12-4c53-a9f3-1c223397a229" providerId="ADAL" clId="{E1E431C9-E5F3-4795-AE29-6C81B6FF269A}" dt="2023-05-16T14:28:07.435" v="6" actId="478"/>
          <ac:spMkLst>
            <pc:docMk/>
            <pc:sldMk cId="0" sldId="259"/>
            <ac:spMk id="15" creationId="{00000000-0000-0000-0000-000000000000}"/>
          </ac:spMkLst>
        </pc:spChg>
        <pc:picChg chg="del">
          <ac:chgData name="NORBEY DANILO MUÑOZ CAÑON" userId="29f64d73-8b12-4c53-a9f3-1c223397a229" providerId="ADAL" clId="{E1E431C9-E5F3-4795-AE29-6C81B6FF269A}" dt="2023-05-16T14:28:08.321" v="7" actId="478"/>
          <ac:picMkLst>
            <pc:docMk/>
            <pc:sldMk cId="0" sldId="259"/>
            <ac:picMk id="3" creationId="{00000000-0000-0000-0000-000000000000}"/>
          </ac:picMkLst>
        </pc:picChg>
      </pc:sldChg>
      <pc:sldChg chg="addSp delSp modSp mod">
        <pc:chgData name="NORBEY DANILO MUÑOZ CAÑON" userId="29f64d73-8b12-4c53-a9f3-1c223397a229" providerId="ADAL" clId="{E1E431C9-E5F3-4795-AE29-6C81B6FF269A}" dt="2023-05-16T14:29:05.381" v="17" actId="1076"/>
        <pc:sldMkLst>
          <pc:docMk/>
          <pc:sldMk cId="0" sldId="260"/>
        </pc:sldMkLst>
        <pc:spChg chg="del">
          <ac:chgData name="NORBEY DANILO MUÑOZ CAÑON" userId="29f64d73-8b12-4c53-a9f3-1c223397a229" providerId="ADAL" clId="{E1E431C9-E5F3-4795-AE29-6C81B6FF269A}" dt="2023-05-16T14:28:12.277" v="8" actId="478"/>
          <ac:spMkLst>
            <pc:docMk/>
            <pc:sldMk cId="0" sldId="260"/>
            <ac:spMk id="7" creationId="{00000000-0000-0000-0000-000000000000}"/>
          </ac:spMkLst>
        </pc:spChg>
        <pc:spChg chg="add mod">
          <ac:chgData name="NORBEY DANILO MUÑOZ CAÑON" userId="29f64d73-8b12-4c53-a9f3-1c223397a229" providerId="ADAL" clId="{E1E431C9-E5F3-4795-AE29-6C81B6FF269A}" dt="2023-05-16T14:29:05.381" v="17" actId="1076"/>
          <ac:spMkLst>
            <pc:docMk/>
            <pc:sldMk cId="0" sldId="260"/>
            <ac:spMk id="8" creationId="{0662D4FA-F93B-0009-539C-89BA470E56E9}"/>
          </ac:spMkLst>
        </pc:spChg>
      </pc:sldChg>
      <pc:sldChg chg="delSp mod">
        <pc:chgData name="NORBEY DANILO MUÑOZ CAÑON" userId="29f64d73-8b12-4c53-a9f3-1c223397a229" providerId="ADAL" clId="{E1E431C9-E5F3-4795-AE29-6C81B6FF269A}" dt="2023-05-16T14:29:12.703" v="19" actId="478"/>
        <pc:sldMkLst>
          <pc:docMk/>
          <pc:sldMk cId="0" sldId="261"/>
        </pc:sldMkLst>
        <pc:spChg chg="del">
          <ac:chgData name="NORBEY DANILO MUÑOZ CAÑON" userId="29f64d73-8b12-4c53-a9f3-1c223397a229" providerId="ADAL" clId="{E1E431C9-E5F3-4795-AE29-6C81B6FF269A}" dt="2023-05-16T14:29:12.703" v="19" actId="478"/>
          <ac:spMkLst>
            <pc:docMk/>
            <pc:sldMk cId="0" sldId="261"/>
            <ac:spMk id="6" creationId="{00000000-0000-0000-0000-000000000000}"/>
          </ac:spMkLst>
        </pc:spChg>
        <pc:picChg chg="del">
          <ac:chgData name="NORBEY DANILO MUÑOZ CAÑON" userId="29f64d73-8b12-4c53-a9f3-1c223397a229" providerId="ADAL" clId="{E1E431C9-E5F3-4795-AE29-6C81B6FF269A}" dt="2023-05-16T14:29:11.168" v="18" actId="478"/>
          <ac:picMkLst>
            <pc:docMk/>
            <pc:sldMk cId="0" sldId="261"/>
            <ac:picMk id="3" creationId="{00000000-0000-0000-0000-000000000000}"/>
          </ac:picMkLst>
        </pc:picChg>
      </pc:sldChg>
      <pc:sldChg chg="delSp mod">
        <pc:chgData name="NORBEY DANILO MUÑOZ CAÑON" userId="29f64d73-8b12-4c53-a9f3-1c223397a229" providerId="ADAL" clId="{E1E431C9-E5F3-4795-AE29-6C81B6FF269A}" dt="2023-05-16T14:29:19.947" v="21" actId="478"/>
        <pc:sldMkLst>
          <pc:docMk/>
          <pc:sldMk cId="0" sldId="262"/>
        </pc:sldMkLst>
        <pc:spChg chg="del">
          <ac:chgData name="NORBEY DANILO MUÑOZ CAÑON" userId="29f64d73-8b12-4c53-a9f3-1c223397a229" providerId="ADAL" clId="{E1E431C9-E5F3-4795-AE29-6C81B6FF269A}" dt="2023-05-16T14:29:18.962" v="20" actId="478"/>
          <ac:spMkLst>
            <pc:docMk/>
            <pc:sldMk cId="0" sldId="262"/>
            <ac:spMk id="9" creationId="{00000000-0000-0000-0000-000000000000}"/>
          </ac:spMkLst>
        </pc:spChg>
        <pc:picChg chg="del">
          <ac:chgData name="NORBEY DANILO MUÑOZ CAÑON" userId="29f64d73-8b12-4c53-a9f3-1c223397a229" providerId="ADAL" clId="{E1E431C9-E5F3-4795-AE29-6C81B6FF269A}" dt="2023-05-16T14:29:19.947" v="21" actId="478"/>
          <ac:picMkLst>
            <pc:docMk/>
            <pc:sldMk cId="0" sldId="262"/>
            <ac:picMk id="3" creationId="{00000000-0000-0000-0000-000000000000}"/>
          </ac:picMkLst>
        </pc:picChg>
      </pc:sldChg>
      <pc:sldChg chg="delSp mod">
        <pc:chgData name="NORBEY DANILO MUÑOZ CAÑON" userId="29f64d73-8b12-4c53-a9f3-1c223397a229" providerId="ADAL" clId="{E1E431C9-E5F3-4795-AE29-6C81B6FF269A}" dt="2023-05-16T14:29:34.925" v="23" actId="478"/>
        <pc:sldMkLst>
          <pc:docMk/>
          <pc:sldMk cId="0" sldId="263"/>
        </pc:sldMkLst>
        <pc:spChg chg="del">
          <ac:chgData name="NORBEY DANILO MUÑOZ CAÑON" userId="29f64d73-8b12-4c53-a9f3-1c223397a229" providerId="ADAL" clId="{E1E431C9-E5F3-4795-AE29-6C81B6FF269A}" dt="2023-05-16T14:29:33.823" v="22" actId="478"/>
          <ac:spMkLst>
            <pc:docMk/>
            <pc:sldMk cId="0" sldId="263"/>
            <ac:spMk id="5" creationId="{00000000-0000-0000-0000-000000000000}"/>
          </ac:spMkLst>
        </pc:spChg>
        <pc:picChg chg="del">
          <ac:chgData name="NORBEY DANILO MUÑOZ CAÑON" userId="29f64d73-8b12-4c53-a9f3-1c223397a229" providerId="ADAL" clId="{E1E431C9-E5F3-4795-AE29-6C81B6FF269A}" dt="2023-05-16T14:29:34.925" v="23" actId="478"/>
          <ac:picMkLst>
            <pc:docMk/>
            <pc:sldMk cId="0" sldId="263"/>
            <ac:picMk id="2" creationId="{00000000-0000-0000-0000-000000000000}"/>
          </ac:picMkLst>
        </pc:picChg>
      </pc:sldChg>
      <pc:sldChg chg="delSp mod">
        <pc:chgData name="NORBEY DANILO MUÑOZ CAÑON" userId="29f64d73-8b12-4c53-a9f3-1c223397a229" providerId="ADAL" clId="{E1E431C9-E5F3-4795-AE29-6C81B6FF269A}" dt="2023-05-16T14:29:46.224" v="25" actId="478"/>
        <pc:sldMkLst>
          <pc:docMk/>
          <pc:sldMk cId="0" sldId="264"/>
        </pc:sldMkLst>
        <pc:spChg chg="del">
          <ac:chgData name="NORBEY DANILO MUÑOZ CAÑON" userId="29f64d73-8b12-4c53-a9f3-1c223397a229" providerId="ADAL" clId="{E1E431C9-E5F3-4795-AE29-6C81B6FF269A}" dt="2023-05-16T14:29:45.183" v="24" actId="478"/>
          <ac:spMkLst>
            <pc:docMk/>
            <pc:sldMk cId="0" sldId="264"/>
            <ac:spMk id="5" creationId="{00000000-0000-0000-0000-000000000000}"/>
          </ac:spMkLst>
        </pc:spChg>
        <pc:picChg chg="del">
          <ac:chgData name="NORBEY DANILO MUÑOZ CAÑON" userId="29f64d73-8b12-4c53-a9f3-1c223397a229" providerId="ADAL" clId="{E1E431C9-E5F3-4795-AE29-6C81B6FF269A}" dt="2023-05-16T14:29:46.224" v="25" actId="478"/>
          <ac:picMkLst>
            <pc:docMk/>
            <pc:sldMk cId="0" sldId="264"/>
            <ac:picMk id="2" creationId="{00000000-0000-0000-0000-000000000000}"/>
          </ac:picMkLst>
        </pc:picChg>
      </pc:sldChg>
      <pc:sldChg chg="delSp mod">
        <pc:chgData name="NORBEY DANILO MUÑOZ CAÑON" userId="29f64d73-8b12-4c53-a9f3-1c223397a229" providerId="ADAL" clId="{E1E431C9-E5F3-4795-AE29-6C81B6FF269A}" dt="2023-05-16T14:30:42.409" v="27" actId="478"/>
        <pc:sldMkLst>
          <pc:docMk/>
          <pc:sldMk cId="0" sldId="265"/>
        </pc:sldMkLst>
        <pc:spChg chg="del">
          <ac:chgData name="NORBEY DANILO MUÑOZ CAÑON" userId="29f64d73-8b12-4c53-a9f3-1c223397a229" providerId="ADAL" clId="{E1E431C9-E5F3-4795-AE29-6C81B6FF269A}" dt="2023-05-16T14:30:41.779" v="26" actId="478"/>
          <ac:spMkLst>
            <pc:docMk/>
            <pc:sldMk cId="0" sldId="265"/>
            <ac:spMk id="6" creationId="{00000000-0000-0000-0000-000000000000}"/>
          </ac:spMkLst>
        </pc:spChg>
        <pc:picChg chg="del">
          <ac:chgData name="NORBEY DANILO MUÑOZ CAÑON" userId="29f64d73-8b12-4c53-a9f3-1c223397a229" providerId="ADAL" clId="{E1E431C9-E5F3-4795-AE29-6C81B6FF269A}" dt="2023-05-16T14:30:42.409" v="27" actId="478"/>
          <ac:picMkLst>
            <pc:docMk/>
            <pc:sldMk cId="0" sldId="265"/>
            <ac:picMk id="2" creationId="{00000000-0000-0000-0000-000000000000}"/>
          </ac:picMkLst>
        </pc:picChg>
      </pc:sldChg>
      <pc:sldChg chg="delSp mod">
        <pc:chgData name="NORBEY DANILO MUÑOZ CAÑON" userId="29f64d73-8b12-4c53-a9f3-1c223397a229" providerId="ADAL" clId="{E1E431C9-E5F3-4795-AE29-6C81B6FF269A}" dt="2023-05-16T14:30:57.996" v="29" actId="478"/>
        <pc:sldMkLst>
          <pc:docMk/>
          <pc:sldMk cId="0" sldId="266"/>
        </pc:sldMkLst>
        <pc:spChg chg="del">
          <ac:chgData name="NORBEY DANILO MUÑOZ CAÑON" userId="29f64d73-8b12-4c53-a9f3-1c223397a229" providerId="ADAL" clId="{E1E431C9-E5F3-4795-AE29-6C81B6FF269A}" dt="2023-05-16T14:30:57.996" v="29" actId="478"/>
          <ac:spMkLst>
            <pc:docMk/>
            <pc:sldMk cId="0" sldId="266"/>
            <ac:spMk id="8" creationId="{00000000-0000-0000-0000-000000000000}"/>
          </ac:spMkLst>
        </pc:spChg>
        <pc:grpChg chg="del">
          <ac:chgData name="NORBEY DANILO MUÑOZ CAÑON" userId="29f64d73-8b12-4c53-a9f3-1c223397a229" providerId="ADAL" clId="{E1E431C9-E5F3-4795-AE29-6C81B6FF269A}" dt="2023-05-16T14:30:56.069" v="28" actId="478"/>
          <ac:grpSpMkLst>
            <pc:docMk/>
            <pc:sldMk cId="0" sldId="266"/>
            <ac:grpSpMk id="3" creationId="{00000000-0000-0000-0000-000000000000}"/>
          </ac:grpSpMkLst>
        </pc:grpChg>
        <pc:picChg chg="del topLvl">
          <ac:chgData name="NORBEY DANILO MUÑOZ CAÑON" userId="29f64d73-8b12-4c53-a9f3-1c223397a229" providerId="ADAL" clId="{E1E431C9-E5F3-4795-AE29-6C81B6FF269A}" dt="2023-05-16T14:30:56.069" v="28" actId="478"/>
          <ac:picMkLst>
            <pc:docMk/>
            <pc:sldMk cId="0" sldId="266"/>
            <ac:picMk id="4" creationId="{00000000-0000-0000-0000-000000000000}"/>
          </ac:picMkLst>
        </pc:picChg>
        <pc:picChg chg="topLvl">
          <ac:chgData name="NORBEY DANILO MUÑOZ CAÑON" userId="29f64d73-8b12-4c53-a9f3-1c223397a229" providerId="ADAL" clId="{E1E431C9-E5F3-4795-AE29-6C81B6FF269A}" dt="2023-05-16T14:30:56.069" v="28" actId="478"/>
          <ac:picMkLst>
            <pc:docMk/>
            <pc:sldMk cId="0" sldId="266"/>
            <ac:picMk id="5" creationId="{00000000-0000-0000-0000-000000000000}"/>
          </ac:picMkLst>
        </pc:picChg>
      </pc:sldChg>
      <pc:sldChg chg="delSp mod">
        <pc:chgData name="NORBEY DANILO MUÑOZ CAÑON" userId="29f64d73-8b12-4c53-a9f3-1c223397a229" providerId="ADAL" clId="{E1E431C9-E5F3-4795-AE29-6C81B6FF269A}" dt="2023-05-16T14:31:07.148" v="31" actId="478"/>
        <pc:sldMkLst>
          <pc:docMk/>
          <pc:sldMk cId="0" sldId="267"/>
        </pc:sldMkLst>
        <pc:spChg chg="del">
          <ac:chgData name="NORBEY DANILO MUÑOZ CAÑON" userId="29f64d73-8b12-4c53-a9f3-1c223397a229" providerId="ADAL" clId="{E1E431C9-E5F3-4795-AE29-6C81B6FF269A}" dt="2023-05-16T14:31:06.351" v="30" actId="478"/>
          <ac:spMkLst>
            <pc:docMk/>
            <pc:sldMk cId="0" sldId="267"/>
            <ac:spMk id="5" creationId="{00000000-0000-0000-0000-000000000000}"/>
          </ac:spMkLst>
        </pc:spChg>
        <pc:picChg chg="del">
          <ac:chgData name="NORBEY DANILO MUÑOZ CAÑON" userId="29f64d73-8b12-4c53-a9f3-1c223397a229" providerId="ADAL" clId="{E1E431C9-E5F3-4795-AE29-6C81B6FF269A}" dt="2023-05-16T14:31:07.148" v="31" actId="478"/>
          <ac:picMkLst>
            <pc:docMk/>
            <pc:sldMk cId="0" sldId="267"/>
            <ac:picMk id="2" creationId="{00000000-0000-0000-0000-000000000000}"/>
          </ac:picMkLst>
        </pc:picChg>
      </pc:sldChg>
      <pc:sldChg chg="delSp mod">
        <pc:chgData name="NORBEY DANILO MUÑOZ CAÑON" userId="29f64d73-8b12-4c53-a9f3-1c223397a229" providerId="ADAL" clId="{E1E431C9-E5F3-4795-AE29-6C81B6FF269A}" dt="2023-05-16T14:31:18.614" v="33" actId="478"/>
        <pc:sldMkLst>
          <pc:docMk/>
          <pc:sldMk cId="0" sldId="268"/>
        </pc:sldMkLst>
        <pc:spChg chg="del">
          <ac:chgData name="NORBEY DANILO MUÑOZ CAÑON" userId="29f64d73-8b12-4c53-a9f3-1c223397a229" providerId="ADAL" clId="{E1E431C9-E5F3-4795-AE29-6C81B6FF269A}" dt="2023-05-16T14:31:17.967" v="32" actId="478"/>
          <ac:spMkLst>
            <pc:docMk/>
            <pc:sldMk cId="0" sldId="268"/>
            <ac:spMk id="10" creationId="{00000000-0000-0000-0000-000000000000}"/>
          </ac:spMkLst>
        </pc:spChg>
        <pc:picChg chg="del">
          <ac:chgData name="NORBEY DANILO MUÑOZ CAÑON" userId="29f64d73-8b12-4c53-a9f3-1c223397a229" providerId="ADAL" clId="{E1E431C9-E5F3-4795-AE29-6C81B6FF269A}" dt="2023-05-16T14:31:18.614" v="33" actId="478"/>
          <ac:picMkLst>
            <pc:docMk/>
            <pc:sldMk cId="0" sldId="268"/>
            <ac:picMk id="2" creationId="{00000000-0000-0000-0000-000000000000}"/>
          </ac:picMkLst>
        </pc:picChg>
      </pc:sldChg>
      <pc:sldChg chg="delSp mod">
        <pc:chgData name="NORBEY DANILO MUÑOZ CAÑON" userId="29f64d73-8b12-4c53-a9f3-1c223397a229" providerId="ADAL" clId="{E1E431C9-E5F3-4795-AE29-6C81B6FF269A}" dt="2023-05-16T14:31:31.089" v="35" actId="478"/>
        <pc:sldMkLst>
          <pc:docMk/>
          <pc:sldMk cId="0" sldId="269"/>
        </pc:sldMkLst>
        <pc:spChg chg="del">
          <ac:chgData name="NORBEY DANILO MUÑOZ CAÑON" userId="29f64d73-8b12-4c53-a9f3-1c223397a229" providerId="ADAL" clId="{E1E431C9-E5F3-4795-AE29-6C81B6FF269A}" dt="2023-05-16T14:31:30.114" v="34" actId="478"/>
          <ac:spMkLst>
            <pc:docMk/>
            <pc:sldMk cId="0" sldId="269"/>
            <ac:spMk id="5" creationId="{00000000-0000-0000-0000-000000000000}"/>
          </ac:spMkLst>
        </pc:spChg>
        <pc:picChg chg="del">
          <ac:chgData name="NORBEY DANILO MUÑOZ CAÑON" userId="29f64d73-8b12-4c53-a9f3-1c223397a229" providerId="ADAL" clId="{E1E431C9-E5F3-4795-AE29-6C81B6FF269A}" dt="2023-05-16T14:31:31.089" v="35" actId="478"/>
          <ac:picMkLst>
            <pc:docMk/>
            <pc:sldMk cId="0" sldId="269"/>
            <ac:picMk id="2" creationId="{00000000-0000-0000-0000-000000000000}"/>
          </ac:picMkLst>
        </pc:picChg>
      </pc:sldChg>
      <pc:sldChg chg="delSp mod">
        <pc:chgData name="NORBEY DANILO MUÑOZ CAÑON" userId="29f64d73-8b12-4c53-a9f3-1c223397a229" providerId="ADAL" clId="{E1E431C9-E5F3-4795-AE29-6C81B6FF269A}" dt="2023-05-16T14:31:39.128" v="37" actId="478"/>
        <pc:sldMkLst>
          <pc:docMk/>
          <pc:sldMk cId="0" sldId="270"/>
        </pc:sldMkLst>
        <pc:spChg chg="del">
          <ac:chgData name="NORBEY DANILO MUÑOZ CAÑON" userId="29f64d73-8b12-4c53-a9f3-1c223397a229" providerId="ADAL" clId="{E1E431C9-E5F3-4795-AE29-6C81B6FF269A}" dt="2023-05-16T14:31:38.230" v="36" actId="478"/>
          <ac:spMkLst>
            <pc:docMk/>
            <pc:sldMk cId="0" sldId="270"/>
            <ac:spMk id="6" creationId="{00000000-0000-0000-0000-000000000000}"/>
          </ac:spMkLst>
        </pc:spChg>
        <pc:picChg chg="del">
          <ac:chgData name="NORBEY DANILO MUÑOZ CAÑON" userId="29f64d73-8b12-4c53-a9f3-1c223397a229" providerId="ADAL" clId="{E1E431C9-E5F3-4795-AE29-6C81B6FF269A}" dt="2023-05-16T14:31:39.128" v="37" actId="478"/>
          <ac:picMkLst>
            <pc:docMk/>
            <pc:sldMk cId="0" sldId="270"/>
            <ac:picMk id="2" creationId="{00000000-0000-0000-0000-000000000000}"/>
          </ac:picMkLst>
        </pc:picChg>
      </pc:sldChg>
      <pc:sldChg chg="delSp modSp mod">
        <pc:chgData name="NORBEY DANILO MUÑOZ CAÑON" userId="29f64d73-8b12-4c53-a9f3-1c223397a229" providerId="ADAL" clId="{E1E431C9-E5F3-4795-AE29-6C81B6FF269A}" dt="2023-05-16T14:32:41.661" v="92" actId="1076"/>
        <pc:sldMkLst>
          <pc:docMk/>
          <pc:sldMk cId="0" sldId="271"/>
        </pc:sldMkLst>
        <pc:spChg chg="mod">
          <ac:chgData name="NORBEY DANILO MUÑOZ CAÑON" userId="29f64d73-8b12-4c53-a9f3-1c223397a229" providerId="ADAL" clId="{E1E431C9-E5F3-4795-AE29-6C81B6FF269A}" dt="2023-05-16T14:32:41.661" v="92" actId="1076"/>
          <ac:spMkLst>
            <pc:docMk/>
            <pc:sldMk cId="0" sldId="271"/>
            <ac:spMk id="16" creationId="{00000000-0000-0000-0000-000000000000}"/>
          </ac:spMkLst>
        </pc:spChg>
        <pc:grpChg chg="del">
          <ac:chgData name="NORBEY DANILO MUÑOZ CAÑON" userId="29f64d73-8b12-4c53-a9f3-1c223397a229" providerId="ADAL" clId="{E1E431C9-E5F3-4795-AE29-6C81B6FF269A}" dt="2023-05-16T14:32:03.447" v="38" actId="478"/>
          <ac:grpSpMkLst>
            <pc:docMk/>
            <pc:sldMk cId="0" sldId="271"/>
            <ac:grpSpMk id="2" creationId="{00000000-0000-0000-0000-000000000000}"/>
          </ac:grpSpMkLst>
        </pc:grpChg>
      </pc:sldChg>
      <pc:sldChg chg="delSp mod">
        <pc:chgData name="NORBEY DANILO MUÑOZ CAÑON" userId="29f64d73-8b12-4c53-a9f3-1c223397a229" providerId="ADAL" clId="{E1E431C9-E5F3-4795-AE29-6C81B6FF269A}" dt="2023-05-16T14:32:50.433" v="94" actId="478"/>
        <pc:sldMkLst>
          <pc:docMk/>
          <pc:sldMk cId="0" sldId="272"/>
        </pc:sldMkLst>
        <pc:spChg chg="del">
          <ac:chgData name="NORBEY DANILO MUÑOZ CAÑON" userId="29f64d73-8b12-4c53-a9f3-1c223397a229" providerId="ADAL" clId="{E1E431C9-E5F3-4795-AE29-6C81B6FF269A}" dt="2023-05-16T14:32:49.648" v="93" actId="478"/>
          <ac:spMkLst>
            <pc:docMk/>
            <pc:sldMk cId="0" sldId="272"/>
            <ac:spMk id="5" creationId="{00000000-0000-0000-0000-000000000000}"/>
          </ac:spMkLst>
        </pc:spChg>
        <pc:picChg chg="del">
          <ac:chgData name="NORBEY DANILO MUÑOZ CAÑON" userId="29f64d73-8b12-4c53-a9f3-1c223397a229" providerId="ADAL" clId="{E1E431C9-E5F3-4795-AE29-6C81B6FF269A}" dt="2023-05-16T14:32:50.433" v="94" actId="478"/>
          <ac:picMkLst>
            <pc:docMk/>
            <pc:sldMk cId="0" sldId="272"/>
            <ac:picMk id="2" creationId="{00000000-0000-0000-0000-000000000000}"/>
          </ac:picMkLst>
        </pc:picChg>
      </pc:sldChg>
      <pc:sldChg chg="delSp mod">
        <pc:chgData name="NORBEY DANILO MUÑOZ CAÑON" userId="29f64d73-8b12-4c53-a9f3-1c223397a229" providerId="ADAL" clId="{E1E431C9-E5F3-4795-AE29-6C81B6FF269A}" dt="2023-05-16T14:33:22.600" v="96" actId="478"/>
        <pc:sldMkLst>
          <pc:docMk/>
          <pc:sldMk cId="0" sldId="273"/>
        </pc:sldMkLst>
        <pc:spChg chg="del">
          <ac:chgData name="NORBEY DANILO MUÑOZ CAÑON" userId="29f64d73-8b12-4c53-a9f3-1c223397a229" providerId="ADAL" clId="{E1E431C9-E5F3-4795-AE29-6C81B6FF269A}" dt="2023-05-16T14:33:21.845" v="95" actId="478"/>
          <ac:spMkLst>
            <pc:docMk/>
            <pc:sldMk cId="0" sldId="273"/>
            <ac:spMk id="5" creationId="{00000000-0000-0000-0000-000000000000}"/>
          </ac:spMkLst>
        </pc:spChg>
        <pc:picChg chg="del">
          <ac:chgData name="NORBEY DANILO MUÑOZ CAÑON" userId="29f64d73-8b12-4c53-a9f3-1c223397a229" providerId="ADAL" clId="{E1E431C9-E5F3-4795-AE29-6C81B6FF269A}" dt="2023-05-16T14:33:22.600" v="96" actId="478"/>
          <ac:picMkLst>
            <pc:docMk/>
            <pc:sldMk cId="0" sldId="273"/>
            <ac:picMk id="2" creationId="{00000000-0000-0000-0000-000000000000}"/>
          </ac:picMkLst>
        </pc:picChg>
      </pc:sldChg>
      <pc:sldChg chg="delSp mod">
        <pc:chgData name="NORBEY DANILO MUÑOZ CAÑON" userId="29f64d73-8b12-4c53-a9f3-1c223397a229" providerId="ADAL" clId="{E1E431C9-E5F3-4795-AE29-6C81B6FF269A}" dt="2023-05-16T14:33:27.388" v="98" actId="478"/>
        <pc:sldMkLst>
          <pc:docMk/>
          <pc:sldMk cId="0" sldId="274"/>
        </pc:sldMkLst>
        <pc:spChg chg="del">
          <ac:chgData name="NORBEY DANILO MUÑOZ CAÑON" userId="29f64d73-8b12-4c53-a9f3-1c223397a229" providerId="ADAL" clId="{E1E431C9-E5F3-4795-AE29-6C81B6FF269A}" dt="2023-05-16T14:33:26.512" v="97" actId="478"/>
          <ac:spMkLst>
            <pc:docMk/>
            <pc:sldMk cId="0" sldId="274"/>
            <ac:spMk id="5" creationId="{00000000-0000-0000-0000-000000000000}"/>
          </ac:spMkLst>
        </pc:spChg>
        <pc:picChg chg="del">
          <ac:chgData name="NORBEY DANILO MUÑOZ CAÑON" userId="29f64d73-8b12-4c53-a9f3-1c223397a229" providerId="ADAL" clId="{E1E431C9-E5F3-4795-AE29-6C81B6FF269A}" dt="2023-05-16T14:33:27.388" v="98" actId="478"/>
          <ac:picMkLst>
            <pc:docMk/>
            <pc:sldMk cId="0" sldId="274"/>
            <ac:picMk id="2" creationId="{00000000-0000-0000-0000-000000000000}"/>
          </ac:picMkLst>
        </pc:picChg>
      </pc:sldChg>
      <pc:sldChg chg="delSp mod">
        <pc:chgData name="NORBEY DANILO MUÑOZ CAÑON" userId="29f64d73-8b12-4c53-a9f3-1c223397a229" providerId="ADAL" clId="{E1E431C9-E5F3-4795-AE29-6C81B6FF269A}" dt="2023-05-16T14:33:49.864" v="100" actId="478"/>
        <pc:sldMkLst>
          <pc:docMk/>
          <pc:sldMk cId="0" sldId="275"/>
        </pc:sldMkLst>
        <pc:spChg chg="del">
          <ac:chgData name="NORBEY DANILO MUÑOZ CAÑON" userId="29f64d73-8b12-4c53-a9f3-1c223397a229" providerId="ADAL" clId="{E1E431C9-E5F3-4795-AE29-6C81B6FF269A}" dt="2023-05-16T14:33:49.864" v="100" actId="478"/>
          <ac:spMkLst>
            <pc:docMk/>
            <pc:sldMk cId="0" sldId="275"/>
            <ac:spMk id="6" creationId="{00000000-0000-0000-0000-000000000000}"/>
          </ac:spMkLst>
        </pc:spChg>
        <pc:picChg chg="del">
          <ac:chgData name="NORBEY DANILO MUÑOZ CAÑON" userId="29f64d73-8b12-4c53-a9f3-1c223397a229" providerId="ADAL" clId="{E1E431C9-E5F3-4795-AE29-6C81B6FF269A}" dt="2023-05-16T14:33:48.210" v="99" actId="478"/>
          <ac:picMkLst>
            <pc:docMk/>
            <pc:sldMk cId="0" sldId="275"/>
            <ac:picMk id="2" creationId="{00000000-0000-0000-0000-000000000000}"/>
          </ac:picMkLst>
        </pc:picChg>
      </pc:sldChg>
      <pc:sldChg chg="delSp mod">
        <pc:chgData name="NORBEY DANILO MUÑOZ CAÑON" userId="29f64d73-8b12-4c53-a9f3-1c223397a229" providerId="ADAL" clId="{E1E431C9-E5F3-4795-AE29-6C81B6FF269A}" dt="2023-05-16T14:33:58.530" v="102" actId="478"/>
        <pc:sldMkLst>
          <pc:docMk/>
          <pc:sldMk cId="0" sldId="276"/>
        </pc:sldMkLst>
        <pc:spChg chg="del">
          <ac:chgData name="NORBEY DANILO MUÑOZ CAÑON" userId="29f64d73-8b12-4c53-a9f3-1c223397a229" providerId="ADAL" clId="{E1E431C9-E5F3-4795-AE29-6C81B6FF269A}" dt="2023-05-16T14:33:57.559" v="101" actId="478"/>
          <ac:spMkLst>
            <pc:docMk/>
            <pc:sldMk cId="0" sldId="276"/>
            <ac:spMk id="5" creationId="{00000000-0000-0000-0000-000000000000}"/>
          </ac:spMkLst>
        </pc:spChg>
        <pc:picChg chg="del">
          <ac:chgData name="NORBEY DANILO MUÑOZ CAÑON" userId="29f64d73-8b12-4c53-a9f3-1c223397a229" providerId="ADAL" clId="{E1E431C9-E5F3-4795-AE29-6C81B6FF269A}" dt="2023-05-16T14:33:58.530" v="102" actId="478"/>
          <ac:picMkLst>
            <pc:docMk/>
            <pc:sldMk cId="0" sldId="276"/>
            <ac:picMk id="2" creationId="{00000000-0000-0000-0000-000000000000}"/>
          </ac:picMkLst>
        </pc:picChg>
      </pc:sldChg>
      <pc:sldChg chg="delSp mod">
        <pc:chgData name="NORBEY DANILO MUÑOZ CAÑON" userId="29f64d73-8b12-4c53-a9f3-1c223397a229" providerId="ADAL" clId="{E1E431C9-E5F3-4795-AE29-6C81B6FF269A}" dt="2023-05-16T14:34:03.606" v="104" actId="478"/>
        <pc:sldMkLst>
          <pc:docMk/>
          <pc:sldMk cId="0" sldId="277"/>
        </pc:sldMkLst>
        <pc:spChg chg="del">
          <ac:chgData name="NORBEY DANILO MUÑOZ CAÑON" userId="29f64d73-8b12-4c53-a9f3-1c223397a229" providerId="ADAL" clId="{E1E431C9-E5F3-4795-AE29-6C81B6FF269A}" dt="2023-05-16T14:34:03.606" v="104" actId="478"/>
          <ac:spMkLst>
            <pc:docMk/>
            <pc:sldMk cId="0" sldId="277"/>
            <ac:spMk id="5" creationId="{00000000-0000-0000-0000-000000000000}"/>
          </ac:spMkLst>
        </pc:spChg>
        <pc:picChg chg="del">
          <ac:chgData name="NORBEY DANILO MUÑOZ CAÑON" userId="29f64d73-8b12-4c53-a9f3-1c223397a229" providerId="ADAL" clId="{E1E431C9-E5F3-4795-AE29-6C81B6FF269A}" dt="2023-05-16T14:34:02.123" v="103" actId="478"/>
          <ac:picMkLst>
            <pc:docMk/>
            <pc:sldMk cId="0" sldId="277"/>
            <ac:picMk id="2" creationId="{00000000-0000-0000-0000-000000000000}"/>
          </ac:picMkLst>
        </pc:picChg>
      </pc:sldChg>
      <pc:sldChg chg="delSp mod">
        <pc:chgData name="NORBEY DANILO MUÑOZ CAÑON" userId="29f64d73-8b12-4c53-a9f3-1c223397a229" providerId="ADAL" clId="{E1E431C9-E5F3-4795-AE29-6C81B6FF269A}" dt="2023-05-16T14:34:08.234" v="106" actId="478"/>
        <pc:sldMkLst>
          <pc:docMk/>
          <pc:sldMk cId="0" sldId="278"/>
        </pc:sldMkLst>
        <pc:spChg chg="del">
          <ac:chgData name="NORBEY DANILO MUÑOZ CAÑON" userId="29f64d73-8b12-4c53-a9f3-1c223397a229" providerId="ADAL" clId="{E1E431C9-E5F3-4795-AE29-6C81B6FF269A}" dt="2023-05-16T14:34:07.415" v="105" actId="478"/>
          <ac:spMkLst>
            <pc:docMk/>
            <pc:sldMk cId="0" sldId="278"/>
            <ac:spMk id="13" creationId="{00000000-0000-0000-0000-000000000000}"/>
          </ac:spMkLst>
        </pc:spChg>
        <pc:picChg chg="del">
          <ac:chgData name="NORBEY DANILO MUÑOZ CAÑON" userId="29f64d73-8b12-4c53-a9f3-1c223397a229" providerId="ADAL" clId="{E1E431C9-E5F3-4795-AE29-6C81B6FF269A}" dt="2023-05-16T14:34:08.234" v="106" actId="478"/>
          <ac:picMkLst>
            <pc:docMk/>
            <pc:sldMk cId="0" sldId="278"/>
            <ac:picMk id="2" creationId="{00000000-0000-0000-0000-000000000000}"/>
          </ac:picMkLst>
        </pc:picChg>
      </pc:sldChg>
      <pc:sldChg chg="delSp mod">
        <pc:chgData name="NORBEY DANILO MUÑOZ CAÑON" userId="29f64d73-8b12-4c53-a9f3-1c223397a229" providerId="ADAL" clId="{E1E431C9-E5F3-4795-AE29-6C81B6FF269A}" dt="2023-05-16T14:34:22.721" v="108" actId="478"/>
        <pc:sldMkLst>
          <pc:docMk/>
          <pc:sldMk cId="0" sldId="279"/>
        </pc:sldMkLst>
        <pc:spChg chg="del">
          <ac:chgData name="NORBEY DANILO MUÑOZ CAÑON" userId="29f64d73-8b12-4c53-a9f3-1c223397a229" providerId="ADAL" clId="{E1E431C9-E5F3-4795-AE29-6C81B6FF269A}" dt="2023-05-16T14:34:21.195" v="107" actId="478"/>
          <ac:spMkLst>
            <pc:docMk/>
            <pc:sldMk cId="0" sldId="279"/>
            <ac:spMk id="5" creationId="{00000000-0000-0000-0000-000000000000}"/>
          </ac:spMkLst>
        </pc:spChg>
        <pc:picChg chg="del">
          <ac:chgData name="NORBEY DANILO MUÑOZ CAÑON" userId="29f64d73-8b12-4c53-a9f3-1c223397a229" providerId="ADAL" clId="{E1E431C9-E5F3-4795-AE29-6C81B6FF269A}" dt="2023-05-16T14:34:22.721" v="108" actId="478"/>
          <ac:picMkLst>
            <pc:docMk/>
            <pc:sldMk cId="0" sldId="279"/>
            <ac:picMk id="2" creationId="{00000000-0000-0000-0000-000000000000}"/>
          </ac:picMkLst>
        </pc:picChg>
      </pc:sldChg>
      <pc:sldChg chg="delSp mod">
        <pc:chgData name="NORBEY DANILO MUÑOZ CAÑON" userId="29f64d73-8b12-4c53-a9f3-1c223397a229" providerId="ADAL" clId="{E1E431C9-E5F3-4795-AE29-6C81B6FF269A}" dt="2023-05-16T14:34:28.912" v="110" actId="478"/>
        <pc:sldMkLst>
          <pc:docMk/>
          <pc:sldMk cId="0" sldId="280"/>
        </pc:sldMkLst>
        <pc:spChg chg="del">
          <ac:chgData name="NORBEY DANILO MUÑOZ CAÑON" userId="29f64d73-8b12-4c53-a9f3-1c223397a229" providerId="ADAL" clId="{E1E431C9-E5F3-4795-AE29-6C81B6FF269A}" dt="2023-05-16T14:34:28.912" v="110" actId="478"/>
          <ac:spMkLst>
            <pc:docMk/>
            <pc:sldMk cId="0" sldId="280"/>
            <ac:spMk id="12" creationId="{00000000-0000-0000-0000-000000000000}"/>
          </ac:spMkLst>
        </pc:spChg>
        <pc:picChg chg="del">
          <ac:chgData name="NORBEY DANILO MUÑOZ CAÑON" userId="29f64d73-8b12-4c53-a9f3-1c223397a229" providerId="ADAL" clId="{E1E431C9-E5F3-4795-AE29-6C81B6FF269A}" dt="2023-05-16T14:34:26.821" v="109" actId="478"/>
          <ac:picMkLst>
            <pc:docMk/>
            <pc:sldMk cId="0" sldId="280"/>
            <ac:picMk id="2" creationId="{00000000-0000-0000-0000-000000000000}"/>
          </ac:picMkLst>
        </pc:picChg>
      </pc:sldChg>
      <pc:sldChg chg="delSp mod">
        <pc:chgData name="NORBEY DANILO MUÑOZ CAÑON" userId="29f64d73-8b12-4c53-a9f3-1c223397a229" providerId="ADAL" clId="{E1E431C9-E5F3-4795-AE29-6C81B6FF269A}" dt="2023-05-16T14:34:50.742" v="112" actId="478"/>
        <pc:sldMkLst>
          <pc:docMk/>
          <pc:sldMk cId="0" sldId="281"/>
        </pc:sldMkLst>
        <pc:spChg chg="del">
          <ac:chgData name="NORBEY DANILO MUÑOZ CAÑON" userId="29f64d73-8b12-4c53-a9f3-1c223397a229" providerId="ADAL" clId="{E1E431C9-E5F3-4795-AE29-6C81B6FF269A}" dt="2023-05-16T14:34:49.971" v="111" actId="478"/>
          <ac:spMkLst>
            <pc:docMk/>
            <pc:sldMk cId="0" sldId="281"/>
            <ac:spMk id="5" creationId="{00000000-0000-0000-0000-000000000000}"/>
          </ac:spMkLst>
        </pc:spChg>
        <pc:picChg chg="del">
          <ac:chgData name="NORBEY DANILO MUÑOZ CAÑON" userId="29f64d73-8b12-4c53-a9f3-1c223397a229" providerId="ADAL" clId="{E1E431C9-E5F3-4795-AE29-6C81B6FF269A}" dt="2023-05-16T14:34:50.742" v="112" actId="478"/>
          <ac:picMkLst>
            <pc:docMk/>
            <pc:sldMk cId="0" sldId="281"/>
            <ac:picMk id="2" creationId="{00000000-0000-0000-0000-000000000000}"/>
          </ac:picMkLst>
        </pc:picChg>
      </pc:sldChg>
      <pc:sldChg chg="delSp mod">
        <pc:chgData name="NORBEY DANILO MUÑOZ CAÑON" userId="29f64d73-8b12-4c53-a9f3-1c223397a229" providerId="ADAL" clId="{E1E431C9-E5F3-4795-AE29-6C81B6FF269A}" dt="2023-05-16T14:35:00.505" v="114" actId="478"/>
        <pc:sldMkLst>
          <pc:docMk/>
          <pc:sldMk cId="0" sldId="282"/>
        </pc:sldMkLst>
        <pc:spChg chg="del">
          <ac:chgData name="NORBEY DANILO MUÑOZ CAÑON" userId="29f64d73-8b12-4c53-a9f3-1c223397a229" providerId="ADAL" clId="{E1E431C9-E5F3-4795-AE29-6C81B6FF269A}" dt="2023-05-16T14:34:59.269" v="113" actId="478"/>
          <ac:spMkLst>
            <pc:docMk/>
            <pc:sldMk cId="0" sldId="282"/>
            <ac:spMk id="5" creationId="{00000000-0000-0000-0000-000000000000}"/>
          </ac:spMkLst>
        </pc:spChg>
        <pc:picChg chg="del">
          <ac:chgData name="NORBEY DANILO MUÑOZ CAÑON" userId="29f64d73-8b12-4c53-a9f3-1c223397a229" providerId="ADAL" clId="{E1E431C9-E5F3-4795-AE29-6C81B6FF269A}" dt="2023-05-16T14:35:00.505" v="114" actId="478"/>
          <ac:picMkLst>
            <pc:docMk/>
            <pc:sldMk cId="0" sldId="282"/>
            <ac:picMk id="2" creationId="{00000000-0000-0000-0000-000000000000}"/>
          </ac:picMkLst>
        </pc:picChg>
      </pc:sldChg>
      <pc:sldChg chg="delSp mod">
        <pc:chgData name="NORBEY DANILO MUÑOZ CAÑON" userId="29f64d73-8b12-4c53-a9f3-1c223397a229" providerId="ADAL" clId="{E1E431C9-E5F3-4795-AE29-6C81B6FF269A}" dt="2023-05-16T14:35:05.455" v="116" actId="478"/>
        <pc:sldMkLst>
          <pc:docMk/>
          <pc:sldMk cId="0" sldId="283"/>
        </pc:sldMkLst>
        <pc:spChg chg="del">
          <ac:chgData name="NORBEY DANILO MUÑOZ CAÑON" userId="29f64d73-8b12-4c53-a9f3-1c223397a229" providerId="ADAL" clId="{E1E431C9-E5F3-4795-AE29-6C81B6FF269A}" dt="2023-05-16T14:35:04.427" v="115" actId="478"/>
          <ac:spMkLst>
            <pc:docMk/>
            <pc:sldMk cId="0" sldId="283"/>
            <ac:spMk id="13" creationId="{00000000-0000-0000-0000-000000000000}"/>
          </ac:spMkLst>
        </pc:spChg>
        <pc:picChg chg="del">
          <ac:chgData name="NORBEY DANILO MUÑOZ CAÑON" userId="29f64d73-8b12-4c53-a9f3-1c223397a229" providerId="ADAL" clId="{E1E431C9-E5F3-4795-AE29-6C81B6FF269A}" dt="2023-05-16T14:35:05.455" v="116" actId="478"/>
          <ac:picMkLst>
            <pc:docMk/>
            <pc:sldMk cId="0" sldId="283"/>
            <ac:picMk id="2" creationId="{00000000-0000-0000-0000-000000000000}"/>
          </ac:picMkLst>
        </pc:picChg>
      </pc:sldChg>
      <pc:sldChg chg="delSp mod">
        <pc:chgData name="NORBEY DANILO MUÑOZ CAÑON" userId="29f64d73-8b12-4c53-a9f3-1c223397a229" providerId="ADAL" clId="{E1E431C9-E5F3-4795-AE29-6C81B6FF269A}" dt="2023-05-16T14:35:09.536" v="118" actId="478"/>
        <pc:sldMkLst>
          <pc:docMk/>
          <pc:sldMk cId="0" sldId="284"/>
        </pc:sldMkLst>
        <pc:spChg chg="del">
          <ac:chgData name="NORBEY DANILO MUÑOZ CAÑON" userId="29f64d73-8b12-4c53-a9f3-1c223397a229" providerId="ADAL" clId="{E1E431C9-E5F3-4795-AE29-6C81B6FF269A}" dt="2023-05-16T14:35:08.689" v="117" actId="478"/>
          <ac:spMkLst>
            <pc:docMk/>
            <pc:sldMk cId="0" sldId="284"/>
            <ac:spMk id="5" creationId="{00000000-0000-0000-0000-000000000000}"/>
          </ac:spMkLst>
        </pc:spChg>
        <pc:picChg chg="del">
          <ac:chgData name="NORBEY DANILO MUÑOZ CAÑON" userId="29f64d73-8b12-4c53-a9f3-1c223397a229" providerId="ADAL" clId="{E1E431C9-E5F3-4795-AE29-6C81B6FF269A}" dt="2023-05-16T14:35:09.536" v="118" actId="478"/>
          <ac:picMkLst>
            <pc:docMk/>
            <pc:sldMk cId="0" sldId="284"/>
            <ac:picMk id="2" creationId="{00000000-0000-0000-0000-000000000000}"/>
          </ac:picMkLst>
        </pc:picChg>
      </pc:sldChg>
      <pc:sldChg chg="delSp mod">
        <pc:chgData name="NORBEY DANILO MUÑOZ CAÑON" userId="29f64d73-8b12-4c53-a9f3-1c223397a229" providerId="ADAL" clId="{E1E431C9-E5F3-4795-AE29-6C81B6FF269A}" dt="2023-05-16T14:35:12.647" v="120" actId="478"/>
        <pc:sldMkLst>
          <pc:docMk/>
          <pc:sldMk cId="0" sldId="285"/>
        </pc:sldMkLst>
        <pc:spChg chg="del">
          <ac:chgData name="NORBEY DANILO MUÑOZ CAÑON" userId="29f64d73-8b12-4c53-a9f3-1c223397a229" providerId="ADAL" clId="{E1E431C9-E5F3-4795-AE29-6C81B6FF269A}" dt="2023-05-16T14:35:12.060" v="119" actId="478"/>
          <ac:spMkLst>
            <pc:docMk/>
            <pc:sldMk cId="0" sldId="285"/>
            <ac:spMk id="6" creationId="{00000000-0000-0000-0000-000000000000}"/>
          </ac:spMkLst>
        </pc:spChg>
        <pc:picChg chg="del">
          <ac:chgData name="NORBEY DANILO MUÑOZ CAÑON" userId="29f64d73-8b12-4c53-a9f3-1c223397a229" providerId="ADAL" clId="{E1E431C9-E5F3-4795-AE29-6C81B6FF269A}" dt="2023-05-16T14:35:12.647" v="120" actId="478"/>
          <ac:picMkLst>
            <pc:docMk/>
            <pc:sldMk cId="0" sldId="285"/>
            <ac:picMk id="2" creationId="{00000000-0000-0000-0000-000000000000}"/>
          </ac:picMkLst>
        </pc:picChg>
      </pc:sldChg>
      <pc:sldChg chg="delSp mod">
        <pc:chgData name="NORBEY DANILO MUÑOZ CAÑON" userId="29f64d73-8b12-4c53-a9f3-1c223397a229" providerId="ADAL" clId="{E1E431C9-E5F3-4795-AE29-6C81B6FF269A}" dt="2023-05-16T14:35:15.865" v="122" actId="478"/>
        <pc:sldMkLst>
          <pc:docMk/>
          <pc:sldMk cId="0" sldId="286"/>
        </pc:sldMkLst>
        <pc:spChg chg="del">
          <ac:chgData name="NORBEY DANILO MUÑOZ CAÑON" userId="29f64d73-8b12-4c53-a9f3-1c223397a229" providerId="ADAL" clId="{E1E431C9-E5F3-4795-AE29-6C81B6FF269A}" dt="2023-05-16T14:35:15.009" v="121" actId="478"/>
          <ac:spMkLst>
            <pc:docMk/>
            <pc:sldMk cId="0" sldId="286"/>
            <ac:spMk id="5" creationId="{00000000-0000-0000-0000-000000000000}"/>
          </ac:spMkLst>
        </pc:spChg>
        <pc:picChg chg="del">
          <ac:chgData name="NORBEY DANILO MUÑOZ CAÑON" userId="29f64d73-8b12-4c53-a9f3-1c223397a229" providerId="ADAL" clId="{E1E431C9-E5F3-4795-AE29-6C81B6FF269A}" dt="2023-05-16T14:35:15.865" v="122" actId="478"/>
          <ac:picMkLst>
            <pc:docMk/>
            <pc:sldMk cId="0" sldId="286"/>
            <ac:picMk id="2" creationId="{00000000-0000-0000-0000-000000000000}"/>
          </ac:picMkLst>
        </pc:picChg>
      </pc:sldChg>
      <pc:sldChg chg="delSp mod">
        <pc:chgData name="NORBEY DANILO MUÑOZ CAÑON" userId="29f64d73-8b12-4c53-a9f3-1c223397a229" providerId="ADAL" clId="{E1E431C9-E5F3-4795-AE29-6C81B6FF269A}" dt="2023-05-16T14:35:19.344" v="124" actId="478"/>
        <pc:sldMkLst>
          <pc:docMk/>
          <pc:sldMk cId="0" sldId="287"/>
        </pc:sldMkLst>
        <pc:spChg chg="del">
          <ac:chgData name="NORBEY DANILO MUÑOZ CAÑON" userId="29f64d73-8b12-4c53-a9f3-1c223397a229" providerId="ADAL" clId="{E1E431C9-E5F3-4795-AE29-6C81B6FF269A}" dt="2023-05-16T14:35:18.735" v="123" actId="478"/>
          <ac:spMkLst>
            <pc:docMk/>
            <pc:sldMk cId="0" sldId="287"/>
            <ac:spMk id="5" creationId="{00000000-0000-0000-0000-000000000000}"/>
          </ac:spMkLst>
        </pc:spChg>
        <pc:picChg chg="del">
          <ac:chgData name="NORBEY DANILO MUÑOZ CAÑON" userId="29f64d73-8b12-4c53-a9f3-1c223397a229" providerId="ADAL" clId="{E1E431C9-E5F3-4795-AE29-6C81B6FF269A}" dt="2023-05-16T14:35:19.344" v="124" actId="478"/>
          <ac:picMkLst>
            <pc:docMk/>
            <pc:sldMk cId="0" sldId="287"/>
            <ac:picMk id="2" creationId="{00000000-0000-0000-0000-000000000000}"/>
          </ac:picMkLst>
        </pc:picChg>
      </pc:sldChg>
      <pc:sldChg chg="delSp mod">
        <pc:chgData name="NORBEY DANILO MUÑOZ CAÑON" userId="29f64d73-8b12-4c53-a9f3-1c223397a229" providerId="ADAL" clId="{E1E431C9-E5F3-4795-AE29-6C81B6FF269A}" dt="2023-05-16T14:35:22.568" v="126" actId="478"/>
        <pc:sldMkLst>
          <pc:docMk/>
          <pc:sldMk cId="0" sldId="288"/>
        </pc:sldMkLst>
        <pc:spChg chg="del">
          <ac:chgData name="NORBEY DANILO MUÑOZ CAÑON" userId="29f64d73-8b12-4c53-a9f3-1c223397a229" providerId="ADAL" clId="{E1E431C9-E5F3-4795-AE29-6C81B6FF269A}" dt="2023-05-16T14:35:21.880" v="125" actId="478"/>
          <ac:spMkLst>
            <pc:docMk/>
            <pc:sldMk cId="0" sldId="288"/>
            <ac:spMk id="9" creationId="{00000000-0000-0000-0000-000000000000}"/>
          </ac:spMkLst>
        </pc:spChg>
        <pc:picChg chg="del">
          <ac:chgData name="NORBEY DANILO MUÑOZ CAÑON" userId="29f64d73-8b12-4c53-a9f3-1c223397a229" providerId="ADAL" clId="{E1E431C9-E5F3-4795-AE29-6C81B6FF269A}" dt="2023-05-16T14:35:22.568" v="126" actId="478"/>
          <ac:picMkLst>
            <pc:docMk/>
            <pc:sldMk cId="0" sldId="288"/>
            <ac:picMk id="2" creationId="{00000000-0000-0000-0000-000000000000}"/>
          </ac:picMkLst>
        </pc:picChg>
      </pc:sldChg>
      <pc:sldChg chg="delSp mod">
        <pc:chgData name="NORBEY DANILO MUÑOZ CAÑON" userId="29f64d73-8b12-4c53-a9f3-1c223397a229" providerId="ADAL" clId="{E1E431C9-E5F3-4795-AE29-6C81B6FF269A}" dt="2023-05-16T14:35:47.864" v="128" actId="478"/>
        <pc:sldMkLst>
          <pc:docMk/>
          <pc:sldMk cId="0" sldId="289"/>
        </pc:sldMkLst>
        <pc:spChg chg="del">
          <ac:chgData name="NORBEY DANILO MUÑOZ CAÑON" userId="29f64d73-8b12-4c53-a9f3-1c223397a229" providerId="ADAL" clId="{E1E431C9-E5F3-4795-AE29-6C81B6FF269A}" dt="2023-05-16T14:35:47.045" v="127" actId="478"/>
          <ac:spMkLst>
            <pc:docMk/>
            <pc:sldMk cId="0" sldId="289"/>
            <ac:spMk id="11" creationId="{00000000-0000-0000-0000-000000000000}"/>
          </ac:spMkLst>
        </pc:spChg>
        <pc:picChg chg="del">
          <ac:chgData name="NORBEY DANILO MUÑOZ CAÑON" userId="29f64d73-8b12-4c53-a9f3-1c223397a229" providerId="ADAL" clId="{E1E431C9-E5F3-4795-AE29-6C81B6FF269A}" dt="2023-05-16T14:35:47.864" v="128" actId="478"/>
          <ac:picMkLst>
            <pc:docMk/>
            <pc:sldMk cId="0" sldId="289"/>
            <ac:picMk id="2" creationId="{00000000-0000-0000-0000-000000000000}"/>
          </ac:picMkLst>
        </pc:picChg>
      </pc:sldChg>
      <pc:sldChg chg="delSp mod">
        <pc:chgData name="NORBEY DANILO MUÑOZ CAÑON" userId="29f64d73-8b12-4c53-a9f3-1c223397a229" providerId="ADAL" clId="{E1E431C9-E5F3-4795-AE29-6C81B6FF269A}" dt="2023-05-16T14:35:56.888" v="130" actId="478"/>
        <pc:sldMkLst>
          <pc:docMk/>
          <pc:sldMk cId="0" sldId="290"/>
        </pc:sldMkLst>
        <pc:spChg chg="del">
          <ac:chgData name="NORBEY DANILO MUÑOZ CAÑON" userId="29f64d73-8b12-4c53-a9f3-1c223397a229" providerId="ADAL" clId="{E1E431C9-E5F3-4795-AE29-6C81B6FF269A}" dt="2023-05-16T14:35:56.046" v="129" actId="478"/>
          <ac:spMkLst>
            <pc:docMk/>
            <pc:sldMk cId="0" sldId="290"/>
            <ac:spMk id="6" creationId="{00000000-0000-0000-0000-000000000000}"/>
          </ac:spMkLst>
        </pc:spChg>
        <pc:picChg chg="del">
          <ac:chgData name="NORBEY DANILO MUÑOZ CAÑON" userId="29f64d73-8b12-4c53-a9f3-1c223397a229" providerId="ADAL" clId="{E1E431C9-E5F3-4795-AE29-6C81B6FF269A}" dt="2023-05-16T14:35:56.888" v="130" actId="478"/>
          <ac:picMkLst>
            <pc:docMk/>
            <pc:sldMk cId="0" sldId="290"/>
            <ac:picMk id="2" creationId="{00000000-0000-0000-0000-000000000000}"/>
          </ac:picMkLst>
        </pc:picChg>
      </pc:sldChg>
      <pc:sldChg chg="delSp modSp mod">
        <pc:chgData name="NORBEY DANILO MUÑOZ CAÑON" userId="29f64d73-8b12-4c53-a9f3-1c223397a229" providerId="ADAL" clId="{E1E431C9-E5F3-4795-AE29-6C81B6FF269A}" dt="2023-05-16T14:36:03.156" v="133" actId="478"/>
        <pc:sldMkLst>
          <pc:docMk/>
          <pc:sldMk cId="0" sldId="291"/>
        </pc:sldMkLst>
        <pc:spChg chg="del mod">
          <ac:chgData name="NORBEY DANILO MUÑOZ CAÑON" userId="29f64d73-8b12-4c53-a9f3-1c223397a229" providerId="ADAL" clId="{E1E431C9-E5F3-4795-AE29-6C81B6FF269A}" dt="2023-05-16T14:36:03.156" v="133" actId="478"/>
          <ac:spMkLst>
            <pc:docMk/>
            <pc:sldMk cId="0" sldId="291"/>
            <ac:spMk id="16" creationId="{00000000-0000-0000-0000-000000000000}"/>
          </ac:spMkLst>
        </pc:spChg>
        <pc:picChg chg="del">
          <ac:chgData name="NORBEY DANILO MUÑOZ CAÑON" userId="29f64d73-8b12-4c53-a9f3-1c223397a229" providerId="ADAL" clId="{E1E431C9-E5F3-4795-AE29-6C81B6FF269A}" dt="2023-05-16T14:36:02.500" v="132" actId="478"/>
          <ac:picMkLst>
            <pc:docMk/>
            <pc:sldMk cId="0" sldId="291"/>
            <ac:picMk id="2" creationId="{00000000-0000-0000-0000-000000000000}"/>
          </ac:picMkLst>
        </pc:picChg>
      </pc:sldChg>
      <pc:sldChg chg="delSp mod">
        <pc:chgData name="NORBEY DANILO MUÑOZ CAÑON" userId="29f64d73-8b12-4c53-a9f3-1c223397a229" providerId="ADAL" clId="{E1E431C9-E5F3-4795-AE29-6C81B6FF269A}" dt="2023-05-16T14:36:10.938" v="135" actId="478"/>
        <pc:sldMkLst>
          <pc:docMk/>
          <pc:sldMk cId="0" sldId="292"/>
        </pc:sldMkLst>
        <pc:spChg chg="del">
          <ac:chgData name="NORBEY DANILO MUÑOZ CAÑON" userId="29f64d73-8b12-4c53-a9f3-1c223397a229" providerId="ADAL" clId="{E1E431C9-E5F3-4795-AE29-6C81B6FF269A}" dt="2023-05-16T14:36:10.328" v="134" actId="478"/>
          <ac:spMkLst>
            <pc:docMk/>
            <pc:sldMk cId="0" sldId="292"/>
            <ac:spMk id="5" creationId="{00000000-0000-0000-0000-000000000000}"/>
          </ac:spMkLst>
        </pc:spChg>
        <pc:picChg chg="del">
          <ac:chgData name="NORBEY DANILO MUÑOZ CAÑON" userId="29f64d73-8b12-4c53-a9f3-1c223397a229" providerId="ADAL" clId="{E1E431C9-E5F3-4795-AE29-6C81B6FF269A}" dt="2023-05-16T14:36:10.938" v="135" actId="478"/>
          <ac:picMkLst>
            <pc:docMk/>
            <pc:sldMk cId="0" sldId="292"/>
            <ac:picMk id="2" creationId="{00000000-0000-0000-0000-000000000000}"/>
          </ac:picMkLst>
        </pc:picChg>
      </pc:sldChg>
      <pc:sldChg chg="delSp mod">
        <pc:chgData name="NORBEY DANILO MUÑOZ CAÑON" userId="29f64d73-8b12-4c53-a9f3-1c223397a229" providerId="ADAL" clId="{E1E431C9-E5F3-4795-AE29-6C81B6FF269A}" dt="2023-05-16T14:36:15.889" v="137" actId="478"/>
        <pc:sldMkLst>
          <pc:docMk/>
          <pc:sldMk cId="0" sldId="293"/>
        </pc:sldMkLst>
        <pc:spChg chg="del">
          <ac:chgData name="NORBEY DANILO MUÑOZ CAÑON" userId="29f64d73-8b12-4c53-a9f3-1c223397a229" providerId="ADAL" clId="{E1E431C9-E5F3-4795-AE29-6C81B6FF269A}" dt="2023-05-16T14:36:15.043" v="136" actId="478"/>
          <ac:spMkLst>
            <pc:docMk/>
            <pc:sldMk cId="0" sldId="293"/>
            <ac:spMk id="5" creationId="{00000000-0000-0000-0000-000000000000}"/>
          </ac:spMkLst>
        </pc:spChg>
        <pc:picChg chg="del">
          <ac:chgData name="NORBEY DANILO MUÑOZ CAÑON" userId="29f64d73-8b12-4c53-a9f3-1c223397a229" providerId="ADAL" clId="{E1E431C9-E5F3-4795-AE29-6C81B6FF269A}" dt="2023-05-16T14:36:15.889" v="137" actId="478"/>
          <ac:picMkLst>
            <pc:docMk/>
            <pc:sldMk cId="0" sldId="293"/>
            <ac:picMk id="2" creationId="{00000000-0000-0000-0000-000000000000}"/>
          </ac:picMkLst>
        </pc:picChg>
      </pc:sldChg>
      <pc:sldChg chg="delSp mod">
        <pc:chgData name="NORBEY DANILO MUÑOZ CAÑON" userId="29f64d73-8b12-4c53-a9f3-1c223397a229" providerId="ADAL" clId="{E1E431C9-E5F3-4795-AE29-6C81B6FF269A}" dt="2023-05-16T14:36:19.944" v="139" actId="478"/>
        <pc:sldMkLst>
          <pc:docMk/>
          <pc:sldMk cId="0" sldId="294"/>
        </pc:sldMkLst>
        <pc:spChg chg="del">
          <ac:chgData name="NORBEY DANILO MUÑOZ CAÑON" userId="29f64d73-8b12-4c53-a9f3-1c223397a229" providerId="ADAL" clId="{E1E431C9-E5F3-4795-AE29-6C81B6FF269A}" dt="2023-05-16T14:36:19.318" v="138" actId="478"/>
          <ac:spMkLst>
            <pc:docMk/>
            <pc:sldMk cId="0" sldId="294"/>
            <ac:spMk id="5" creationId="{00000000-0000-0000-0000-000000000000}"/>
          </ac:spMkLst>
        </pc:spChg>
        <pc:picChg chg="del">
          <ac:chgData name="NORBEY DANILO MUÑOZ CAÑON" userId="29f64d73-8b12-4c53-a9f3-1c223397a229" providerId="ADAL" clId="{E1E431C9-E5F3-4795-AE29-6C81B6FF269A}" dt="2023-05-16T14:36:19.944" v="139" actId="478"/>
          <ac:picMkLst>
            <pc:docMk/>
            <pc:sldMk cId="0" sldId="294"/>
            <ac:picMk id="2" creationId="{00000000-0000-0000-0000-000000000000}"/>
          </ac:picMkLst>
        </pc:picChg>
      </pc:sldChg>
      <pc:sldChg chg="addSp delSp modSp mod">
        <pc:chgData name="NORBEY DANILO MUÑOZ CAÑON" userId="29f64d73-8b12-4c53-a9f3-1c223397a229" providerId="ADAL" clId="{E1E431C9-E5F3-4795-AE29-6C81B6FF269A}" dt="2023-05-16T14:37:20.925" v="146" actId="1076"/>
        <pc:sldMkLst>
          <pc:docMk/>
          <pc:sldMk cId="0" sldId="295"/>
        </pc:sldMkLst>
        <pc:spChg chg="del">
          <ac:chgData name="NORBEY DANILO MUÑOZ CAÑON" userId="29f64d73-8b12-4c53-a9f3-1c223397a229" providerId="ADAL" clId="{E1E431C9-E5F3-4795-AE29-6C81B6FF269A}" dt="2023-05-16T14:36:22.422" v="140" actId="478"/>
          <ac:spMkLst>
            <pc:docMk/>
            <pc:sldMk cId="0" sldId="295"/>
            <ac:spMk id="3" creationId="{00000000-0000-0000-0000-000000000000}"/>
          </ac:spMkLst>
        </pc:spChg>
        <pc:spChg chg="add mod">
          <ac:chgData name="NORBEY DANILO MUÑOZ CAÑON" userId="29f64d73-8b12-4c53-a9f3-1c223397a229" providerId="ADAL" clId="{E1E431C9-E5F3-4795-AE29-6C81B6FF269A}" dt="2023-05-16T14:37:20.925" v="146" actId="1076"/>
          <ac:spMkLst>
            <pc:docMk/>
            <pc:sldMk cId="0" sldId="295"/>
            <ac:spMk id="4" creationId="{0AD76525-DC7C-516D-D7FD-F0847623976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15" dirty="0"/>
              <a:t>Facultad</a:t>
            </a:r>
            <a:r>
              <a:rPr spc="10" dirty="0"/>
              <a:t> </a:t>
            </a:r>
            <a:r>
              <a:rPr dirty="0"/>
              <a:t>de</a:t>
            </a:r>
            <a:r>
              <a:rPr spc="10" dirty="0"/>
              <a:t> </a:t>
            </a:r>
            <a:r>
              <a:rPr spc="-15" dirty="0"/>
              <a:t>Estadística</a:t>
            </a:r>
            <a:r>
              <a:rPr spc="10" dirty="0"/>
              <a:t> </a:t>
            </a:r>
            <a:r>
              <a:rPr dirty="0"/>
              <a:t>e</a:t>
            </a:r>
            <a:r>
              <a:rPr spc="5" dirty="0"/>
              <a:t> </a:t>
            </a:r>
            <a:r>
              <a:rPr spc="-10" dirty="0"/>
              <a:t>Informática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15" dirty="0"/>
              <a:t>Facultad</a:t>
            </a:r>
            <a:r>
              <a:rPr spc="10" dirty="0"/>
              <a:t> </a:t>
            </a:r>
            <a:r>
              <a:rPr dirty="0"/>
              <a:t>de</a:t>
            </a:r>
            <a:r>
              <a:rPr spc="10" dirty="0"/>
              <a:t> </a:t>
            </a:r>
            <a:r>
              <a:rPr spc="-15" dirty="0"/>
              <a:t>Estadística</a:t>
            </a:r>
            <a:r>
              <a:rPr spc="10" dirty="0"/>
              <a:t> </a:t>
            </a:r>
            <a:r>
              <a:rPr dirty="0"/>
              <a:t>e</a:t>
            </a:r>
            <a:r>
              <a:rPr spc="5" dirty="0"/>
              <a:t> </a:t>
            </a:r>
            <a:r>
              <a:rPr spc="-10" dirty="0"/>
              <a:t>Informática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15" dirty="0"/>
              <a:t>Facultad</a:t>
            </a:r>
            <a:r>
              <a:rPr spc="10" dirty="0"/>
              <a:t> </a:t>
            </a:r>
            <a:r>
              <a:rPr dirty="0"/>
              <a:t>de</a:t>
            </a:r>
            <a:r>
              <a:rPr spc="10" dirty="0"/>
              <a:t> </a:t>
            </a:r>
            <a:r>
              <a:rPr spc="-15" dirty="0"/>
              <a:t>Estadística</a:t>
            </a:r>
            <a:r>
              <a:rPr spc="10" dirty="0"/>
              <a:t> </a:t>
            </a:r>
            <a:r>
              <a:rPr dirty="0"/>
              <a:t>e</a:t>
            </a:r>
            <a:r>
              <a:rPr spc="5" dirty="0"/>
              <a:t> </a:t>
            </a:r>
            <a:r>
              <a:rPr spc="-10" dirty="0"/>
              <a:t>Informática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8080" y="6397750"/>
            <a:ext cx="492251" cy="42671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15" dirty="0"/>
              <a:t>Facultad</a:t>
            </a:r>
            <a:r>
              <a:rPr spc="10" dirty="0"/>
              <a:t> </a:t>
            </a:r>
            <a:r>
              <a:rPr dirty="0"/>
              <a:t>de</a:t>
            </a:r>
            <a:r>
              <a:rPr spc="10" dirty="0"/>
              <a:t> </a:t>
            </a:r>
            <a:r>
              <a:rPr spc="-15" dirty="0"/>
              <a:t>Estadística</a:t>
            </a:r>
            <a:r>
              <a:rPr spc="10" dirty="0"/>
              <a:t> </a:t>
            </a:r>
            <a:r>
              <a:rPr dirty="0"/>
              <a:t>e</a:t>
            </a:r>
            <a:r>
              <a:rPr spc="5" dirty="0"/>
              <a:t> </a:t>
            </a:r>
            <a:r>
              <a:rPr spc="-10" dirty="0"/>
              <a:t>Informática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15" dirty="0"/>
              <a:t>Facultad</a:t>
            </a:r>
            <a:r>
              <a:rPr spc="10" dirty="0"/>
              <a:t> </a:t>
            </a:r>
            <a:r>
              <a:rPr dirty="0"/>
              <a:t>de</a:t>
            </a:r>
            <a:r>
              <a:rPr spc="10" dirty="0"/>
              <a:t> </a:t>
            </a:r>
            <a:r>
              <a:rPr spc="-15" dirty="0"/>
              <a:t>Estadística</a:t>
            </a:r>
            <a:r>
              <a:rPr spc="10" dirty="0"/>
              <a:t> </a:t>
            </a:r>
            <a:r>
              <a:rPr dirty="0"/>
              <a:t>e</a:t>
            </a:r>
            <a:r>
              <a:rPr spc="5" dirty="0"/>
              <a:t> </a:t>
            </a:r>
            <a:r>
              <a:rPr spc="-10" dirty="0"/>
              <a:t>Informática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80591" y="1060780"/>
            <a:ext cx="9907270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4158" y="1662427"/>
            <a:ext cx="7038340" cy="2995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32097" y="6536080"/>
            <a:ext cx="3404234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15" dirty="0"/>
              <a:t>Facultad</a:t>
            </a:r>
            <a:r>
              <a:rPr spc="10" dirty="0"/>
              <a:t> </a:t>
            </a:r>
            <a:r>
              <a:rPr dirty="0"/>
              <a:t>de</a:t>
            </a:r>
            <a:r>
              <a:rPr spc="10" dirty="0"/>
              <a:t> </a:t>
            </a:r>
            <a:r>
              <a:rPr spc="-15" dirty="0"/>
              <a:t>Estadística</a:t>
            </a:r>
            <a:r>
              <a:rPr spc="10" dirty="0"/>
              <a:t> </a:t>
            </a:r>
            <a:r>
              <a:rPr dirty="0"/>
              <a:t>e</a:t>
            </a:r>
            <a:r>
              <a:rPr spc="5" dirty="0"/>
              <a:t> </a:t>
            </a:r>
            <a:r>
              <a:rPr spc="-10" dirty="0"/>
              <a:t>Informática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12192000" cy="524510"/>
            <a:chOff x="0" y="6333744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12192000" cy="67310"/>
            </a:xfrm>
            <a:custGeom>
              <a:avLst/>
              <a:gdLst/>
              <a:ahLst/>
              <a:cxnLst/>
              <a:rect l="l" t="t" r="r" b="b"/>
              <a:pathLst>
                <a:path w="12192000" h="67310">
                  <a:moveTo>
                    <a:pt x="12192000" y="0"/>
                  </a:moveTo>
                  <a:lnTo>
                    <a:pt x="0" y="0"/>
                  </a:lnTo>
                  <a:lnTo>
                    <a:pt x="0" y="67055"/>
                  </a:lnTo>
                  <a:lnTo>
                    <a:pt x="12192000" y="6705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76324" y="2982849"/>
            <a:ext cx="672020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70" dirty="0">
                <a:solidFill>
                  <a:srgbClr val="252525"/>
                </a:solidFill>
                <a:latin typeface="Calibri Light"/>
                <a:cs typeface="Calibri Light"/>
              </a:rPr>
              <a:t>BASES</a:t>
            </a:r>
            <a:r>
              <a:rPr sz="8000" spc="-135" dirty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sz="8000" spc="-25" dirty="0">
                <a:solidFill>
                  <a:srgbClr val="252525"/>
                </a:solidFill>
                <a:latin typeface="Calibri Light"/>
                <a:cs typeface="Calibri Light"/>
              </a:rPr>
              <a:t>DE</a:t>
            </a:r>
            <a:r>
              <a:rPr sz="8000" spc="-145" dirty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sz="8000" spc="-229" dirty="0">
                <a:solidFill>
                  <a:srgbClr val="252525"/>
                </a:solidFill>
                <a:latin typeface="Calibri Light"/>
                <a:cs typeface="Calibri Light"/>
              </a:rPr>
              <a:t>DATOS</a:t>
            </a:r>
            <a:endParaRPr sz="800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9067" y="4433061"/>
            <a:ext cx="2931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60" dirty="0">
                <a:solidFill>
                  <a:srgbClr val="344068"/>
                </a:solidFill>
                <a:latin typeface="Calibri Light"/>
                <a:cs typeface="Calibri Light"/>
              </a:rPr>
              <a:t>MODELOS</a:t>
            </a:r>
            <a:r>
              <a:rPr sz="2400" spc="335" dirty="0">
                <a:solidFill>
                  <a:srgbClr val="344068"/>
                </a:solidFill>
                <a:latin typeface="Calibri Light"/>
                <a:cs typeface="Calibri Light"/>
              </a:rPr>
              <a:t> </a:t>
            </a:r>
            <a:r>
              <a:rPr sz="2400" spc="95" dirty="0">
                <a:solidFill>
                  <a:srgbClr val="344068"/>
                </a:solidFill>
                <a:latin typeface="Calibri Light"/>
                <a:cs typeface="Calibri Light"/>
              </a:rPr>
              <a:t>DE</a:t>
            </a:r>
            <a:r>
              <a:rPr sz="2400" spc="370" dirty="0">
                <a:solidFill>
                  <a:srgbClr val="344068"/>
                </a:solidFill>
                <a:latin typeface="Calibri Light"/>
                <a:cs typeface="Calibri Light"/>
              </a:rPr>
              <a:t> </a:t>
            </a:r>
            <a:r>
              <a:rPr sz="2400" spc="100" dirty="0">
                <a:solidFill>
                  <a:srgbClr val="344068"/>
                </a:solidFill>
                <a:latin typeface="Calibri Light"/>
                <a:cs typeface="Calibri Light"/>
              </a:rPr>
              <a:t>DATOS</a:t>
            </a:r>
            <a:endParaRPr sz="24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08431" y="1746504"/>
            <a:ext cx="4070985" cy="4470400"/>
          </a:xfrm>
          <a:prstGeom prst="rect">
            <a:avLst/>
          </a:prstGeom>
          <a:solidFill>
            <a:srgbClr val="1CACE3">
              <a:alpha val="38822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453390" indent="-454025">
              <a:lnSpc>
                <a:spcPts val="4430"/>
              </a:lnSpc>
              <a:buClr>
                <a:srgbClr val="1CACE3"/>
              </a:buClr>
              <a:buSzPct val="97500"/>
              <a:buFont typeface="Wingdings"/>
              <a:buChar char=""/>
              <a:tabLst>
                <a:tab pos="454025" algn="l"/>
              </a:tabLst>
            </a:pPr>
            <a:r>
              <a:rPr sz="4000" spc="-10" dirty="0">
                <a:solidFill>
                  <a:srgbClr val="404040"/>
                </a:solidFill>
                <a:latin typeface="Calibri"/>
                <a:cs typeface="Calibri"/>
              </a:rPr>
              <a:t>Especialización</a:t>
            </a:r>
            <a:endParaRPr sz="4000">
              <a:latin typeface="Calibri"/>
              <a:cs typeface="Calibri"/>
            </a:endParaRPr>
          </a:p>
          <a:p>
            <a:pPr marR="85090">
              <a:lnSpc>
                <a:spcPct val="90000"/>
              </a:lnSpc>
              <a:spcBef>
                <a:spcPts val="1445"/>
              </a:spcBef>
            </a:pP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Cada 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persona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puede ser </a:t>
            </a:r>
            <a:r>
              <a:rPr sz="3200" spc="-7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empleado,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cliente,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las </a:t>
            </a:r>
            <a:r>
              <a:rPr sz="3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dos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 cosas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ninguna</a:t>
            </a:r>
            <a:r>
              <a:rPr sz="32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ellas.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7707" y="2483124"/>
            <a:ext cx="7035600" cy="342847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80591" y="1060780"/>
            <a:ext cx="99053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 </a:t>
            </a:r>
            <a:r>
              <a:rPr spc="-65" dirty="0"/>
              <a:t>Características</a:t>
            </a:r>
            <a:r>
              <a:rPr spc="-100" dirty="0"/>
              <a:t> </a:t>
            </a:r>
            <a:r>
              <a:rPr spc="-35" dirty="0"/>
              <a:t>del</a:t>
            </a:r>
            <a:r>
              <a:rPr spc="-100" dirty="0"/>
              <a:t> </a:t>
            </a:r>
            <a:r>
              <a:rPr spc="-45" dirty="0"/>
              <a:t>modelo</a:t>
            </a:r>
            <a:r>
              <a:rPr spc="-110" dirty="0"/>
              <a:t> </a:t>
            </a:r>
            <a:r>
              <a:rPr spc="-40" dirty="0"/>
              <a:t>E-R</a:t>
            </a:r>
            <a:r>
              <a:rPr spc="-90" dirty="0"/>
              <a:t> </a:t>
            </a:r>
            <a:r>
              <a:rPr spc="-60" dirty="0"/>
              <a:t>extendido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0140" y="26288"/>
            <a:ext cx="7024115" cy="632726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08431" y="1746504"/>
            <a:ext cx="4070985" cy="4470400"/>
          </a:xfrm>
          <a:prstGeom prst="rect">
            <a:avLst/>
          </a:prstGeom>
          <a:solidFill>
            <a:srgbClr val="1CACE3">
              <a:alpha val="38822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453390" indent="-454025">
              <a:lnSpc>
                <a:spcPts val="4430"/>
              </a:lnSpc>
              <a:buClr>
                <a:srgbClr val="1CACE3"/>
              </a:buClr>
              <a:buSzPct val="97500"/>
              <a:buFont typeface="Wingdings"/>
              <a:buChar char=""/>
              <a:tabLst>
                <a:tab pos="454025" algn="l"/>
              </a:tabLst>
            </a:pPr>
            <a:r>
              <a:rPr sz="4000" spc="-10" dirty="0">
                <a:solidFill>
                  <a:srgbClr val="404040"/>
                </a:solidFill>
                <a:latin typeface="Calibri"/>
                <a:cs typeface="Calibri"/>
              </a:rPr>
              <a:t>Especialización</a:t>
            </a:r>
            <a:endParaRPr sz="4000">
              <a:latin typeface="Calibri"/>
              <a:cs typeface="Calibri"/>
            </a:endParaRPr>
          </a:p>
          <a:p>
            <a:pPr marR="349885">
              <a:lnSpc>
                <a:spcPts val="3460"/>
              </a:lnSpc>
              <a:spcBef>
                <a:spcPts val="1495"/>
              </a:spcBef>
            </a:pP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Cada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empleado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puede </a:t>
            </a:r>
            <a:r>
              <a:rPr sz="3200" spc="-7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ser oficial,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cajero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3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secretaria.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6484" y="110185"/>
            <a:ext cx="3974465" cy="1569085"/>
          </a:xfrm>
          <a:prstGeom prst="rect">
            <a:avLst/>
          </a:prstGeom>
        </p:spPr>
        <p:txBody>
          <a:bodyPr vert="horz" wrap="square" lIns="0" tIns="248285" rIns="0" bIns="0" rtlCol="0">
            <a:spAutoFit/>
          </a:bodyPr>
          <a:lstStyle/>
          <a:p>
            <a:pPr marL="12700" marR="5080">
              <a:lnSpc>
                <a:spcPct val="65000"/>
              </a:lnSpc>
              <a:spcBef>
                <a:spcPts val="1955"/>
              </a:spcBef>
            </a:pPr>
            <a:r>
              <a:rPr sz="4400" u="none" spc="-55" dirty="0"/>
              <a:t>C</a:t>
            </a:r>
            <a:r>
              <a:rPr sz="4400" u="none" spc="-50" dirty="0"/>
              <a:t>a</a:t>
            </a:r>
            <a:r>
              <a:rPr sz="4400" u="none" spc="-130" dirty="0"/>
              <a:t>r</a:t>
            </a:r>
            <a:r>
              <a:rPr sz="4400" u="none" spc="-50" dirty="0"/>
              <a:t>ac</a:t>
            </a:r>
            <a:r>
              <a:rPr sz="4400" u="none" spc="-95" dirty="0"/>
              <a:t>t</a:t>
            </a:r>
            <a:r>
              <a:rPr sz="4400" u="none" spc="-55" dirty="0"/>
              <a:t>e</a:t>
            </a:r>
            <a:r>
              <a:rPr sz="4400" u="none" spc="-45" dirty="0"/>
              <a:t>r</a:t>
            </a:r>
            <a:r>
              <a:rPr sz="4400" u="none" spc="-50" dirty="0"/>
              <a:t>í</a:t>
            </a:r>
            <a:r>
              <a:rPr sz="4400" u="none" spc="-110" dirty="0"/>
              <a:t>s</a:t>
            </a:r>
            <a:r>
              <a:rPr sz="4400" u="none" spc="-45" dirty="0"/>
              <a:t>t</a:t>
            </a:r>
            <a:r>
              <a:rPr sz="4400" u="none" spc="-50" dirty="0"/>
              <a:t>i</a:t>
            </a:r>
            <a:r>
              <a:rPr sz="4400" u="none" spc="-100" dirty="0"/>
              <a:t>c</a:t>
            </a:r>
            <a:r>
              <a:rPr sz="4400" u="none" spc="-50" dirty="0"/>
              <a:t>a</a:t>
            </a:r>
            <a:r>
              <a:rPr sz="4400" u="none" dirty="0"/>
              <a:t>s</a:t>
            </a:r>
            <a:r>
              <a:rPr sz="4400" u="none" spc="-135" dirty="0"/>
              <a:t> </a:t>
            </a:r>
            <a:r>
              <a:rPr sz="4400" u="none" spc="-50" dirty="0"/>
              <a:t>d</a:t>
            </a:r>
            <a:r>
              <a:rPr sz="4400" u="none" spc="-55" dirty="0"/>
              <a:t>e</a:t>
            </a:r>
            <a:r>
              <a:rPr sz="4400" u="none" dirty="0"/>
              <a:t>l  </a:t>
            </a:r>
            <a:r>
              <a:rPr sz="4400" u="none" spc="-45" dirty="0"/>
              <a:t>modelo </a:t>
            </a:r>
            <a:r>
              <a:rPr sz="4400" u="none" spc="-35" dirty="0"/>
              <a:t>E-R </a:t>
            </a:r>
            <a:r>
              <a:rPr sz="4400" u="none" spc="-30" dirty="0"/>
              <a:t> </a:t>
            </a:r>
            <a:r>
              <a:rPr sz="4400" u="none" spc="-55" dirty="0"/>
              <a:t>extendido</a:t>
            </a:r>
            <a:endParaRPr sz="4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84580" y="1639278"/>
            <a:ext cx="9627870" cy="2404745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465455" indent="-453390">
              <a:lnSpc>
                <a:spcPct val="100000"/>
              </a:lnSpc>
              <a:spcBef>
                <a:spcPts val="1250"/>
              </a:spcBef>
              <a:buClr>
                <a:srgbClr val="1CACE3"/>
              </a:buClr>
              <a:buSzPct val="97500"/>
              <a:buFont typeface="Wingdings"/>
              <a:buChar char=""/>
              <a:tabLst>
                <a:tab pos="466090" algn="l"/>
              </a:tabLst>
            </a:pPr>
            <a:r>
              <a:rPr sz="4000" spc="-15" dirty="0">
                <a:solidFill>
                  <a:srgbClr val="404040"/>
                </a:solidFill>
                <a:latin typeface="Calibri"/>
                <a:cs typeface="Calibri"/>
              </a:rPr>
              <a:t>Generalización</a:t>
            </a:r>
            <a:endParaRPr sz="4000">
              <a:latin typeface="Calibri"/>
              <a:cs typeface="Calibri"/>
            </a:endParaRPr>
          </a:p>
          <a:p>
            <a:pPr marL="12700" marR="5080">
              <a:lnSpc>
                <a:spcPts val="3779"/>
              </a:lnSpc>
              <a:spcBef>
                <a:spcPts val="1495"/>
              </a:spcBef>
            </a:pPr>
            <a:r>
              <a:rPr sz="3500" spc="-5" dirty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r>
              <a:rPr sz="35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500" dirty="0">
                <a:solidFill>
                  <a:srgbClr val="404040"/>
                </a:solidFill>
                <a:latin typeface="Calibri"/>
                <a:cs typeface="Calibri"/>
              </a:rPr>
              <a:t>el</a:t>
            </a:r>
            <a:r>
              <a:rPr sz="35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500" spc="-15" dirty="0">
                <a:solidFill>
                  <a:srgbClr val="404040"/>
                </a:solidFill>
                <a:latin typeface="Calibri"/>
                <a:cs typeface="Calibri"/>
              </a:rPr>
              <a:t>proceso</a:t>
            </a:r>
            <a:r>
              <a:rPr sz="35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500" dirty="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r>
              <a:rPr sz="35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500" dirty="0">
                <a:solidFill>
                  <a:srgbClr val="404040"/>
                </a:solidFill>
                <a:latin typeface="Calibri"/>
                <a:cs typeface="Calibri"/>
              </a:rPr>
              <a:t>el</a:t>
            </a:r>
            <a:r>
              <a:rPr sz="3500" spc="-5" dirty="0">
                <a:solidFill>
                  <a:srgbClr val="404040"/>
                </a:solidFill>
                <a:latin typeface="Calibri"/>
                <a:cs typeface="Calibri"/>
              </a:rPr>
              <a:t> que</a:t>
            </a:r>
            <a:r>
              <a:rPr sz="35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500" spc="-10" dirty="0">
                <a:solidFill>
                  <a:srgbClr val="404040"/>
                </a:solidFill>
                <a:latin typeface="Calibri"/>
                <a:cs typeface="Calibri"/>
              </a:rPr>
              <a:t>varios</a:t>
            </a:r>
            <a:r>
              <a:rPr sz="35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500" spc="-15" dirty="0">
                <a:solidFill>
                  <a:srgbClr val="404040"/>
                </a:solidFill>
                <a:latin typeface="Calibri"/>
                <a:cs typeface="Calibri"/>
              </a:rPr>
              <a:t>conjuntos</a:t>
            </a:r>
            <a:r>
              <a:rPr sz="35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5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35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500" spc="-5" dirty="0">
                <a:solidFill>
                  <a:srgbClr val="404040"/>
                </a:solidFill>
                <a:latin typeface="Calibri"/>
                <a:cs typeface="Calibri"/>
              </a:rPr>
              <a:t>entidades </a:t>
            </a:r>
            <a:r>
              <a:rPr sz="3500" spc="-7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500" spc="-5" dirty="0">
                <a:solidFill>
                  <a:srgbClr val="404040"/>
                </a:solidFill>
                <a:latin typeface="Calibri"/>
                <a:cs typeface="Calibri"/>
              </a:rPr>
              <a:t>se </a:t>
            </a:r>
            <a:r>
              <a:rPr sz="3500" spc="-20" dirty="0">
                <a:solidFill>
                  <a:srgbClr val="404040"/>
                </a:solidFill>
                <a:latin typeface="Calibri"/>
                <a:cs typeface="Calibri"/>
              </a:rPr>
              <a:t>sintetizan</a:t>
            </a:r>
            <a:r>
              <a:rPr sz="3500" dirty="0">
                <a:solidFill>
                  <a:srgbClr val="404040"/>
                </a:solidFill>
                <a:latin typeface="Calibri"/>
                <a:cs typeface="Calibri"/>
              </a:rPr>
              <a:t> en</a:t>
            </a:r>
            <a:r>
              <a:rPr sz="35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500" spc="-5" dirty="0">
                <a:solidFill>
                  <a:srgbClr val="404040"/>
                </a:solidFill>
                <a:latin typeface="Calibri"/>
                <a:cs typeface="Calibri"/>
              </a:rPr>
              <a:t>un </a:t>
            </a:r>
            <a:r>
              <a:rPr sz="3500" spc="-15" dirty="0">
                <a:solidFill>
                  <a:srgbClr val="404040"/>
                </a:solidFill>
                <a:latin typeface="Calibri"/>
                <a:cs typeface="Calibri"/>
              </a:rPr>
              <a:t>conjunto</a:t>
            </a:r>
            <a:r>
              <a:rPr sz="35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500" spc="-5" dirty="0">
                <a:solidFill>
                  <a:srgbClr val="404040"/>
                </a:solidFill>
                <a:latin typeface="Calibri"/>
                <a:cs typeface="Calibri"/>
              </a:rPr>
              <a:t>de entidades</a:t>
            </a:r>
            <a:r>
              <a:rPr sz="35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500" spc="-5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3500" spc="-10" dirty="0">
                <a:solidFill>
                  <a:srgbClr val="404040"/>
                </a:solidFill>
                <a:latin typeface="Calibri"/>
                <a:cs typeface="Calibri"/>
              </a:rPr>
              <a:t>nivel </a:t>
            </a:r>
            <a:r>
              <a:rPr sz="3500" spc="-5" dirty="0">
                <a:solidFill>
                  <a:srgbClr val="404040"/>
                </a:solidFill>
                <a:latin typeface="Calibri"/>
                <a:cs typeface="Calibri"/>
              </a:rPr>
              <a:t> superior basado </a:t>
            </a:r>
            <a:r>
              <a:rPr sz="3500" dirty="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r>
              <a:rPr sz="35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500" spc="-15" dirty="0">
                <a:solidFill>
                  <a:srgbClr val="404040"/>
                </a:solidFill>
                <a:latin typeface="Calibri"/>
                <a:cs typeface="Calibri"/>
              </a:rPr>
              <a:t>características</a:t>
            </a:r>
            <a:r>
              <a:rPr sz="35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500" spc="-10" dirty="0">
                <a:solidFill>
                  <a:srgbClr val="404040"/>
                </a:solidFill>
                <a:latin typeface="Calibri"/>
                <a:cs typeface="Calibri"/>
              </a:rPr>
              <a:t>comunes.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80591" y="1060780"/>
            <a:ext cx="99053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 </a:t>
            </a:r>
            <a:r>
              <a:rPr spc="-65" dirty="0"/>
              <a:t>Características</a:t>
            </a:r>
            <a:r>
              <a:rPr spc="-100" dirty="0"/>
              <a:t> </a:t>
            </a:r>
            <a:r>
              <a:rPr spc="-35" dirty="0"/>
              <a:t>del</a:t>
            </a:r>
            <a:r>
              <a:rPr spc="-100" dirty="0"/>
              <a:t> </a:t>
            </a:r>
            <a:r>
              <a:rPr spc="-45" dirty="0"/>
              <a:t>modelo</a:t>
            </a:r>
            <a:r>
              <a:rPr spc="-110" dirty="0"/>
              <a:t> </a:t>
            </a:r>
            <a:r>
              <a:rPr spc="-40" dirty="0"/>
              <a:t>E-R</a:t>
            </a:r>
            <a:r>
              <a:rPr spc="-90" dirty="0"/>
              <a:t> </a:t>
            </a:r>
            <a:r>
              <a:rPr spc="-60" dirty="0"/>
              <a:t>extendido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84580" y="1639278"/>
            <a:ext cx="3516629" cy="201168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465455" indent="-453390">
              <a:lnSpc>
                <a:spcPct val="100000"/>
              </a:lnSpc>
              <a:spcBef>
                <a:spcPts val="1250"/>
              </a:spcBef>
              <a:buClr>
                <a:srgbClr val="1CACE3"/>
              </a:buClr>
              <a:buSzPct val="97500"/>
              <a:buFont typeface="Wingdings"/>
              <a:buChar char=""/>
              <a:tabLst>
                <a:tab pos="466090" algn="l"/>
              </a:tabLst>
            </a:pPr>
            <a:r>
              <a:rPr sz="4000" spc="-15" dirty="0">
                <a:solidFill>
                  <a:srgbClr val="404040"/>
                </a:solidFill>
                <a:latin typeface="Calibri"/>
                <a:cs typeface="Calibri"/>
              </a:rPr>
              <a:t>Generalización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3500" spc="-25" dirty="0">
                <a:solidFill>
                  <a:srgbClr val="404040"/>
                </a:solidFill>
                <a:latin typeface="Calibri"/>
                <a:cs typeface="Calibri"/>
              </a:rPr>
              <a:t>Por</a:t>
            </a:r>
            <a:r>
              <a:rPr sz="35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500" dirty="0">
                <a:solidFill>
                  <a:srgbClr val="404040"/>
                </a:solidFill>
                <a:latin typeface="Calibri"/>
                <a:cs typeface="Calibri"/>
              </a:rPr>
              <a:t>ejemplo:</a:t>
            </a:r>
            <a:endParaRPr sz="3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2800" b="1" i="1" spc="-15" dirty="0">
                <a:solidFill>
                  <a:srgbClr val="404040"/>
                </a:solidFill>
                <a:latin typeface="Calibri"/>
                <a:cs typeface="Calibri"/>
              </a:rPr>
              <a:t>Cliente</a:t>
            </a:r>
            <a:r>
              <a:rPr sz="2800" b="1" i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con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los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atributos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7280" y="3787266"/>
            <a:ext cx="8170545" cy="4343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3240"/>
              </a:lnSpc>
            </a:pPr>
            <a:r>
              <a:rPr sz="2800" i="1" spc="-10" dirty="0">
                <a:solidFill>
                  <a:srgbClr val="404040"/>
                </a:solidFill>
                <a:latin typeface="Calibri"/>
                <a:cs typeface="Calibri"/>
              </a:rPr>
              <a:t>id_cliente,</a:t>
            </a:r>
            <a:r>
              <a:rPr sz="2800" i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404040"/>
                </a:solidFill>
                <a:latin typeface="Calibri"/>
                <a:cs typeface="Calibri"/>
              </a:rPr>
              <a:t>nombre_cliente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8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404040"/>
                </a:solidFill>
                <a:latin typeface="Calibri"/>
                <a:cs typeface="Calibri"/>
              </a:rPr>
              <a:t>calle_cliente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404040"/>
                </a:solidFill>
                <a:latin typeface="Calibri"/>
                <a:cs typeface="Calibri"/>
              </a:rPr>
              <a:t>ciudad_cliente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56014" y="3760089"/>
            <a:ext cx="1866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4580" y="4007149"/>
            <a:ext cx="3973829" cy="115125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175"/>
              </a:spcBef>
            </a:pPr>
            <a:r>
              <a:rPr sz="2800" i="1" spc="-10" dirty="0">
                <a:solidFill>
                  <a:srgbClr val="404040"/>
                </a:solidFill>
                <a:latin typeface="Calibri"/>
                <a:cs typeface="Calibri"/>
              </a:rPr>
              <a:t>calificación_crediticia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800" b="1" i="1" spc="-5" dirty="0">
                <a:solidFill>
                  <a:srgbClr val="404040"/>
                </a:solidFill>
                <a:latin typeface="Calibri"/>
                <a:cs typeface="Calibri"/>
              </a:rPr>
              <a:t>mpleado</a:t>
            </a:r>
            <a:r>
              <a:rPr sz="2800" b="1" i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con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los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atributos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7280" y="5296065"/>
            <a:ext cx="10118090" cy="4343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3245"/>
              </a:lnSpc>
            </a:pPr>
            <a:r>
              <a:rPr sz="2800" i="1" spc="-10" dirty="0">
                <a:solidFill>
                  <a:srgbClr val="404040"/>
                </a:solidFill>
                <a:latin typeface="Calibri"/>
                <a:cs typeface="Calibri"/>
              </a:rPr>
              <a:t>id_empleado,</a:t>
            </a:r>
            <a:r>
              <a:rPr sz="2800" i="1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04040"/>
                </a:solidFill>
                <a:latin typeface="Calibri"/>
                <a:cs typeface="Calibri"/>
              </a:rPr>
              <a:t>nombre_empleado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8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404040"/>
                </a:solidFill>
                <a:latin typeface="Calibri"/>
                <a:cs typeface="Calibri"/>
              </a:rPr>
              <a:t>calle_empleado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04040"/>
                </a:solidFill>
                <a:latin typeface="Calibri"/>
                <a:cs typeface="Calibri"/>
              </a:rPr>
              <a:t>ciudad_empleado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6324" y="5652922"/>
            <a:ext cx="2901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8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04040"/>
                </a:solidFill>
                <a:latin typeface="Calibri"/>
                <a:cs typeface="Calibri"/>
              </a:rPr>
              <a:t>sueldo_empleado.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80591" y="1060780"/>
            <a:ext cx="99053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 </a:t>
            </a:r>
            <a:r>
              <a:rPr spc="-65" dirty="0"/>
              <a:t>Características</a:t>
            </a:r>
            <a:r>
              <a:rPr spc="-100" dirty="0"/>
              <a:t> </a:t>
            </a:r>
            <a:r>
              <a:rPr spc="-35" dirty="0"/>
              <a:t>del</a:t>
            </a:r>
            <a:r>
              <a:rPr spc="-100" dirty="0"/>
              <a:t> </a:t>
            </a:r>
            <a:r>
              <a:rPr spc="-45" dirty="0"/>
              <a:t>modelo</a:t>
            </a:r>
            <a:r>
              <a:rPr spc="-110" dirty="0"/>
              <a:t> </a:t>
            </a:r>
            <a:r>
              <a:rPr spc="-40" dirty="0"/>
              <a:t>E-R</a:t>
            </a:r>
            <a:r>
              <a:rPr spc="-90" dirty="0"/>
              <a:t> </a:t>
            </a:r>
            <a:r>
              <a:rPr spc="-60" dirty="0"/>
              <a:t>extendido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84580" y="1618736"/>
            <a:ext cx="10036175" cy="4415790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465455" indent="-453390">
              <a:lnSpc>
                <a:spcPct val="100000"/>
              </a:lnSpc>
              <a:spcBef>
                <a:spcPts val="1415"/>
              </a:spcBef>
              <a:buClr>
                <a:srgbClr val="1CACE3"/>
              </a:buClr>
              <a:buSzPct val="97500"/>
              <a:buFont typeface="Wingdings"/>
              <a:buChar char=""/>
              <a:tabLst>
                <a:tab pos="466090" algn="l"/>
              </a:tabLst>
            </a:pPr>
            <a:r>
              <a:rPr sz="4000" spc="-15" dirty="0">
                <a:solidFill>
                  <a:srgbClr val="404040"/>
                </a:solidFill>
                <a:latin typeface="Calibri"/>
                <a:cs typeface="Calibri"/>
              </a:rPr>
              <a:t>Generalización</a:t>
            </a:r>
            <a:endParaRPr sz="4000">
              <a:latin typeface="Calibri"/>
              <a:cs typeface="Calibri"/>
            </a:endParaRPr>
          </a:p>
          <a:p>
            <a:pPr marL="332740" indent="-320675">
              <a:lnSpc>
                <a:spcPts val="3650"/>
              </a:lnSpc>
              <a:spcBef>
                <a:spcPts val="1065"/>
              </a:spcBef>
              <a:buClr>
                <a:srgbClr val="1CACE3"/>
              </a:buClr>
              <a:buSzPct val="96875"/>
              <a:buFont typeface="Wingdings"/>
              <a:buChar char=""/>
              <a:tabLst>
                <a:tab pos="333375" algn="l"/>
              </a:tabLst>
            </a:pP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Supongamos</a:t>
            </a:r>
            <a:r>
              <a:rPr sz="3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que </a:t>
            </a:r>
            <a:r>
              <a:rPr sz="3200" spc="-20" dirty="0">
                <a:solidFill>
                  <a:srgbClr val="404040"/>
                </a:solidFill>
                <a:latin typeface="Calibri"/>
                <a:cs typeface="Calibri"/>
              </a:rPr>
              <a:t>existen</a:t>
            </a:r>
            <a:r>
              <a:rPr sz="3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analogías</a:t>
            </a:r>
            <a:r>
              <a:rPr sz="3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entre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la</a:t>
            </a:r>
            <a:r>
              <a:rPr sz="3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entidad</a:t>
            </a:r>
            <a:r>
              <a:rPr sz="32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Calibri"/>
                <a:cs typeface="Calibri"/>
              </a:rPr>
              <a:t>cliente</a:t>
            </a:r>
            <a:endParaRPr sz="3200">
              <a:latin typeface="Calibri"/>
              <a:cs typeface="Calibri"/>
            </a:endParaRPr>
          </a:p>
          <a:p>
            <a:pPr marL="104139">
              <a:lnSpc>
                <a:spcPts val="3650"/>
              </a:lnSpc>
            </a:pP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3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la</a:t>
            </a:r>
            <a:r>
              <a:rPr sz="3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entidad</a:t>
            </a:r>
            <a:r>
              <a:rPr sz="3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Calibri"/>
                <a:cs typeface="Calibri"/>
              </a:rPr>
              <a:t>empleado</a:t>
            </a:r>
            <a:endParaRPr sz="3200">
              <a:latin typeface="Calibri"/>
              <a:cs typeface="Calibri"/>
            </a:endParaRPr>
          </a:p>
          <a:p>
            <a:pPr marL="104139" marR="80010" indent="-92075">
              <a:lnSpc>
                <a:spcPts val="3460"/>
              </a:lnSpc>
              <a:spcBef>
                <a:spcPts val="1450"/>
              </a:spcBef>
              <a:buClr>
                <a:srgbClr val="1CACE3"/>
              </a:buClr>
              <a:buSzPct val="96875"/>
              <a:buFont typeface="Wingdings"/>
              <a:buChar char=""/>
              <a:tabLst>
                <a:tab pos="333375" algn="l"/>
              </a:tabLst>
            </a:pP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Tienen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varios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atributos</a:t>
            </a:r>
            <a:r>
              <a:rPr sz="32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que,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conceptualmente,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son</a:t>
            </a:r>
            <a:r>
              <a:rPr sz="3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iguales </a:t>
            </a:r>
            <a:r>
              <a:rPr sz="3200" spc="-7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ambas:</a:t>
            </a:r>
            <a:endParaRPr sz="3200">
              <a:latin typeface="Calibri"/>
              <a:cs typeface="Calibri"/>
            </a:endParaRPr>
          </a:p>
          <a:p>
            <a:pPr marL="104139" marR="317500" indent="-92075">
              <a:lnSpc>
                <a:spcPts val="3460"/>
              </a:lnSpc>
              <a:spcBef>
                <a:spcPts val="1400"/>
              </a:spcBef>
              <a:buClr>
                <a:srgbClr val="1CACE3"/>
              </a:buClr>
              <a:buSzPct val="96875"/>
              <a:buFont typeface="Wingdings"/>
              <a:buChar char=""/>
              <a:tabLst>
                <a:tab pos="333375" algn="l"/>
              </a:tabLst>
            </a:pP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Los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 atributos</a:t>
            </a:r>
            <a:r>
              <a:rPr sz="32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404040"/>
                </a:solidFill>
                <a:latin typeface="Calibri"/>
                <a:cs typeface="Calibri"/>
              </a:rPr>
              <a:t>para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el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identificador,</a:t>
            </a:r>
            <a:r>
              <a:rPr sz="3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el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nombre,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la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 calle</a:t>
            </a:r>
            <a:r>
              <a:rPr sz="3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la </a:t>
            </a:r>
            <a:r>
              <a:rPr sz="3200" spc="-7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ciudad.</a:t>
            </a:r>
            <a:r>
              <a:rPr sz="3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Esta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similitud</a:t>
            </a:r>
            <a:r>
              <a:rPr sz="32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se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puede 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expresar</a:t>
            </a:r>
            <a:r>
              <a:rPr sz="3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mediante</a:t>
            </a:r>
            <a:r>
              <a:rPr sz="3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la </a:t>
            </a:r>
            <a:r>
              <a:rPr sz="3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generalización.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80591" y="1060780"/>
            <a:ext cx="99053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 </a:t>
            </a:r>
            <a:r>
              <a:rPr spc="-65" dirty="0"/>
              <a:t>Características</a:t>
            </a:r>
            <a:r>
              <a:rPr spc="-100" dirty="0"/>
              <a:t> </a:t>
            </a:r>
            <a:r>
              <a:rPr spc="-35" dirty="0"/>
              <a:t>del</a:t>
            </a:r>
            <a:r>
              <a:rPr spc="-100" dirty="0"/>
              <a:t> </a:t>
            </a:r>
            <a:r>
              <a:rPr spc="-45" dirty="0"/>
              <a:t>modelo</a:t>
            </a:r>
            <a:r>
              <a:rPr spc="-110" dirty="0"/>
              <a:t> </a:t>
            </a:r>
            <a:r>
              <a:rPr spc="-40" dirty="0"/>
              <a:t>E-R</a:t>
            </a:r>
            <a:r>
              <a:rPr spc="-90" dirty="0"/>
              <a:t> </a:t>
            </a:r>
            <a:r>
              <a:rPr spc="-60" dirty="0"/>
              <a:t>extendido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2879" y="1845564"/>
            <a:ext cx="4173220" cy="4401820"/>
          </a:xfrm>
          <a:prstGeom prst="rect">
            <a:avLst/>
          </a:prstGeom>
          <a:solidFill>
            <a:srgbClr val="1CACE3">
              <a:alpha val="32940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452755" indent="-453390">
              <a:lnSpc>
                <a:spcPts val="4430"/>
              </a:lnSpc>
              <a:buClr>
                <a:srgbClr val="1CACE3"/>
              </a:buClr>
              <a:buSzPct val="97500"/>
              <a:buFont typeface="Wingdings"/>
              <a:buChar char=""/>
              <a:tabLst>
                <a:tab pos="453390" algn="l"/>
              </a:tabLst>
            </a:pPr>
            <a:r>
              <a:rPr sz="4000" spc="-15" dirty="0">
                <a:solidFill>
                  <a:srgbClr val="404040"/>
                </a:solidFill>
                <a:latin typeface="Calibri"/>
                <a:cs typeface="Calibri"/>
              </a:rPr>
              <a:t>Generalización</a:t>
            </a:r>
            <a:endParaRPr sz="4000">
              <a:latin typeface="Calibri"/>
              <a:cs typeface="Calibri"/>
            </a:endParaRPr>
          </a:p>
          <a:p>
            <a:pPr marL="91440" marR="240029" indent="-91440">
              <a:lnSpc>
                <a:spcPct val="90000"/>
              </a:lnSpc>
              <a:spcBef>
                <a:spcPts val="1475"/>
              </a:spcBef>
              <a:buClr>
                <a:srgbClr val="1CACE3"/>
              </a:buClr>
              <a:buSzPct val="96428"/>
              <a:buFont typeface="Wingdings"/>
              <a:buChar char=""/>
              <a:tabLst>
                <a:tab pos="280035" algn="l"/>
              </a:tabLst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Se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agrega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Persona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como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una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entidad</a:t>
            </a:r>
            <a:r>
              <a:rPr sz="2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nivel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superior</a:t>
            </a:r>
            <a:r>
              <a:rPr sz="2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y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Cliente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y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Empleado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como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entidades </a:t>
            </a:r>
            <a:r>
              <a:rPr sz="2800" spc="-6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nivel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inferior.</a:t>
            </a:r>
            <a:endParaRPr sz="2800">
              <a:latin typeface="Calibri"/>
              <a:cs typeface="Calibri"/>
            </a:endParaRPr>
          </a:p>
          <a:p>
            <a:pPr marL="91440" marR="396875" indent="-91440" algn="just">
              <a:lnSpc>
                <a:spcPts val="3020"/>
              </a:lnSpc>
              <a:spcBef>
                <a:spcPts val="1455"/>
              </a:spcBef>
              <a:buClr>
                <a:srgbClr val="1CACE3"/>
              </a:buClr>
              <a:buSzPct val="96428"/>
              <a:buFont typeface="Wingdings"/>
              <a:buChar char=""/>
              <a:tabLst>
                <a:tab pos="280035" algn="l"/>
              </a:tabLst>
            </a:pP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Persona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es la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superclase </a:t>
            </a:r>
            <a:r>
              <a:rPr sz="2800" spc="-6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de las subclases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cliente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y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empleado.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80591" y="1060780"/>
            <a:ext cx="99053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 </a:t>
            </a:r>
            <a:r>
              <a:rPr spc="-65" dirty="0"/>
              <a:t>Características</a:t>
            </a:r>
            <a:r>
              <a:rPr spc="-100" dirty="0"/>
              <a:t> </a:t>
            </a:r>
            <a:r>
              <a:rPr spc="-35" dirty="0"/>
              <a:t>del</a:t>
            </a:r>
            <a:r>
              <a:rPr spc="-100" dirty="0"/>
              <a:t> </a:t>
            </a:r>
            <a:r>
              <a:rPr spc="-45" dirty="0"/>
              <a:t>modelo</a:t>
            </a:r>
            <a:r>
              <a:rPr spc="-110" dirty="0"/>
              <a:t> </a:t>
            </a:r>
            <a:r>
              <a:rPr spc="-40" dirty="0"/>
              <a:t>E-R</a:t>
            </a:r>
            <a:r>
              <a:rPr spc="-90" dirty="0"/>
              <a:t> </a:t>
            </a:r>
            <a:r>
              <a:rPr spc="-60" dirty="0"/>
              <a:t>extendido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0078" y="2818404"/>
            <a:ext cx="7035220" cy="342847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227770" y="1430718"/>
            <a:ext cx="8018780" cy="5394325"/>
            <a:chOff x="2227770" y="1430718"/>
            <a:chExt cx="8018780" cy="539432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8079" y="6397750"/>
              <a:ext cx="492251" cy="42671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35707" y="1438655"/>
              <a:ext cx="8002905" cy="1626235"/>
            </a:xfrm>
            <a:custGeom>
              <a:avLst/>
              <a:gdLst/>
              <a:ahLst/>
              <a:cxnLst/>
              <a:rect l="l" t="t" r="r" b="b"/>
              <a:pathLst>
                <a:path w="8002905" h="1626235">
                  <a:moveTo>
                    <a:pt x="7839964" y="0"/>
                  </a:moveTo>
                  <a:lnTo>
                    <a:pt x="162560" y="0"/>
                  </a:lnTo>
                  <a:lnTo>
                    <a:pt x="119341" y="5806"/>
                  </a:lnTo>
                  <a:lnTo>
                    <a:pt x="80508" y="22192"/>
                  </a:lnTo>
                  <a:lnTo>
                    <a:pt x="47609" y="47609"/>
                  </a:lnTo>
                  <a:lnTo>
                    <a:pt x="22192" y="80508"/>
                  </a:lnTo>
                  <a:lnTo>
                    <a:pt x="5806" y="119341"/>
                  </a:lnTo>
                  <a:lnTo>
                    <a:pt x="0" y="162560"/>
                  </a:lnTo>
                  <a:lnTo>
                    <a:pt x="0" y="1463548"/>
                  </a:lnTo>
                  <a:lnTo>
                    <a:pt x="5806" y="1506766"/>
                  </a:lnTo>
                  <a:lnTo>
                    <a:pt x="22192" y="1545599"/>
                  </a:lnTo>
                  <a:lnTo>
                    <a:pt x="47609" y="1578498"/>
                  </a:lnTo>
                  <a:lnTo>
                    <a:pt x="80508" y="1603915"/>
                  </a:lnTo>
                  <a:lnTo>
                    <a:pt x="119341" y="1620301"/>
                  </a:lnTo>
                  <a:lnTo>
                    <a:pt x="162560" y="1626108"/>
                  </a:lnTo>
                  <a:lnTo>
                    <a:pt x="7839964" y="1626108"/>
                  </a:lnTo>
                  <a:lnTo>
                    <a:pt x="7883182" y="1620301"/>
                  </a:lnTo>
                  <a:lnTo>
                    <a:pt x="7922015" y="1603915"/>
                  </a:lnTo>
                  <a:lnTo>
                    <a:pt x="7954914" y="1578498"/>
                  </a:lnTo>
                  <a:lnTo>
                    <a:pt x="7980331" y="1545599"/>
                  </a:lnTo>
                  <a:lnTo>
                    <a:pt x="7996717" y="1506766"/>
                  </a:lnTo>
                  <a:lnTo>
                    <a:pt x="8002524" y="1463548"/>
                  </a:lnTo>
                  <a:lnTo>
                    <a:pt x="8002524" y="162560"/>
                  </a:lnTo>
                  <a:lnTo>
                    <a:pt x="7996717" y="119341"/>
                  </a:lnTo>
                  <a:lnTo>
                    <a:pt x="7980331" y="80508"/>
                  </a:lnTo>
                  <a:lnTo>
                    <a:pt x="7954914" y="47609"/>
                  </a:lnTo>
                  <a:lnTo>
                    <a:pt x="7922015" y="22192"/>
                  </a:lnTo>
                  <a:lnTo>
                    <a:pt x="7883182" y="5806"/>
                  </a:lnTo>
                  <a:lnTo>
                    <a:pt x="7839964" y="0"/>
                  </a:lnTo>
                  <a:close/>
                </a:path>
              </a:pathLst>
            </a:custGeom>
            <a:solidFill>
              <a:srgbClr val="2076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35707" y="1438655"/>
              <a:ext cx="8002905" cy="1626235"/>
            </a:xfrm>
            <a:custGeom>
              <a:avLst/>
              <a:gdLst/>
              <a:ahLst/>
              <a:cxnLst/>
              <a:rect l="l" t="t" r="r" b="b"/>
              <a:pathLst>
                <a:path w="8002905" h="1626235">
                  <a:moveTo>
                    <a:pt x="0" y="162560"/>
                  </a:moveTo>
                  <a:lnTo>
                    <a:pt x="5806" y="119341"/>
                  </a:lnTo>
                  <a:lnTo>
                    <a:pt x="22192" y="80508"/>
                  </a:lnTo>
                  <a:lnTo>
                    <a:pt x="47609" y="47609"/>
                  </a:lnTo>
                  <a:lnTo>
                    <a:pt x="80508" y="22192"/>
                  </a:lnTo>
                  <a:lnTo>
                    <a:pt x="119341" y="5806"/>
                  </a:lnTo>
                  <a:lnTo>
                    <a:pt x="162560" y="0"/>
                  </a:lnTo>
                  <a:lnTo>
                    <a:pt x="7839964" y="0"/>
                  </a:lnTo>
                  <a:lnTo>
                    <a:pt x="7883182" y="5806"/>
                  </a:lnTo>
                  <a:lnTo>
                    <a:pt x="7922015" y="22192"/>
                  </a:lnTo>
                  <a:lnTo>
                    <a:pt x="7954914" y="47609"/>
                  </a:lnTo>
                  <a:lnTo>
                    <a:pt x="7980331" y="80508"/>
                  </a:lnTo>
                  <a:lnTo>
                    <a:pt x="7996717" y="119341"/>
                  </a:lnTo>
                  <a:lnTo>
                    <a:pt x="8002524" y="162560"/>
                  </a:lnTo>
                  <a:lnTo>
                    <a:pt x="8002524" y="1463548"/>
                  </a:lnTo>
                  <a:lnTo>
                    <a:pt x="7996717" y="1506766"/>
                  </a:lnTo>
                  <a:lnTo>
                    <a:pt x="7980331" y="1545599"/>
                  </a:lnTo>
                  <a:lnTo>
                    <a:pt x="7954914" y="1578498"/>
                  </a:lnTo>
                  <a:lnTo>
                    <a:pt x="7922015" y="1603915"/>
                  </a:lnTo>
                  <a:lnTo>
                    <a:pt x="7883182" y="1620301"/>
                  </a:lnTo>
                  <a:lnTo>
                    <a:pt x="7839964" y="1626108"/>
                  </a:lnTo>
                  <a:lnTo>
                    <a:pt x="162560" y="1626108"/>
                  </a:lnTo>
                  <a:lnTo>
                    <a:pt x="119341" y="1620301"/>
                  </a:lnTo>
                  <a:lnTo>
                    <a:pt x="80508" y="1603915"/>
                  </a:lnTo>
                  <a:lnTo>
                    <a:pt x="47609" y="1578498"/>
                  </a:lnTo>
                  <a:lnTo>
                    <a:pt x="22192" y="1545599"/>
                  </a:lnTo>
                  <a:lnTo>
                    <a:pt x="5806" y="1506766"/>
                  </a:lnTo>
                  <a:lnTo>
                    <a:pt x="0" y="1463548"/>
                  </a:lnTo>
                  <a:lnTo>
                    <a:pt x="0" y="162560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70179" y="8613"/>
            <a:ext cx="7560945" cy="262318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465455" indent="-453390">
              <a:lnSpc>
                <a:spcPct val="100000"/>
              </a:lnSpc>
              <a:spcBef>
                <a:spcPts val="930"/>
              </a:spcBef>
              <a:buClr>
                <a:srgbClr val="1CACE3"/>
              </a:buClr>
              <a:buSzPct val="97500"/>
              <a:buFont typeface="Wingdings"/>
              <a:buChar char=""/>
              <a:tabLst>
                <a:tab pos="466090" algn="l"/>
              </a:tabLst>
            </a:pPr>
            <a:r>
              <a:rPr sz="4000" spc="-10" dirty="0">
                <a:solidFill>
                  <a:srgbClr val="404040"/>
                </a:solidFill>
                <a:latin typeface="Calibri"/>
                <a:cs typeface="Calibri"/>
              </a:rPr>
              <a:t>Especialización</a:t>
            </a:r>
            <a:r>
              <a:rPr sz="4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4000" spc="-15" dirty="0">
                <a:solidFill>
                  <a:srgbClr val="404040"/>
                </a:solidFill>
                <a:latin typeface="Calibri"/>
                <a:cs typeface="Calibri"/>
              </a:rPr>
              <a:t> Generalización</a:t>
            </a:r>
            <a:endParaRPr sz="4000">
              <a:latin typeface="Calibri"/>
              <a:cs typeface="Calibri"/>
            </a:endParaRPr>
          </a:p>
          <a:p>
            <a:pPr marL="332740" indent="-320675">
              <a:lnSpc>
                <a:spcPct val="100000"/>
              </a:lnSpc>
              <a:spcBef>
                <a:spcPts val="670"/>
              </a:spcBef>
              <a:buClr>
                <a:srgbClr val="1CACE3"/>
              </a:buClr>
              <a:buSzPct val="96875"/>
              <a:buFont typeface="Wingdings"/>
              <a:buChar char=""/>
              <a:tabLst>
                <a:tab pos="333375" algn="l"/>
              </a:tabLst>
            </a:pPr>
            <a:r>
              <a:rPr sz="3200" spc="-20" dirty="0">
                <a:solidFill>
                  <a:srgbClr val="404040"/>
                </a:solidFill>
                <a:latin typeface="Calibri"/>
                <a:cs typeface="Calibri"/>
              </a:rPr>
              <a:t>Por</a:t>
            </a:r>
            <a:r>
              <a:rPr sz="3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lo</a:t>
            </a:r>
            <a:r>
              <a:rPr sz="3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tanto: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50">
              <a:latin typeface="Calibri"/>
              <a:cs typeface="Calibri"/>
            </a:endParaRPr>
          </a:p>
          <a:p>
            <a:pPr marL="2219325" marR="5080">
              <a:lnSpc>
                <a:spcPts val="3070"/>
              </a:lnSpc>
              <a:spcBef>
                <a:spcPts val="5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especialización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parte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una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única </a:t>
            </a:r>
            <a:r>
              <a:rPr sz="2800" spc="-6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entidad.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41320" y="3336035"/>
            <a:ext cx="8004175" cy="1626235"/>
          </a:xfrm>
          <a:custGeom>
            <a:avLst/>
            <a:gdLst/>
            <a:ahLst/>
            <a:cxnLst/>
            <a:rect l="l" t="t" r="r" b="b"/>
            <a:pathLst>
              <a:path w="8004175" h="1626235">
                <a:moveTo>
                  <a:pt x="7841487" y="0"/>
                </a:moveTo>
                <a:lnTo>
                  <a:pt x="162560" y="0"/>
                </a:lnTo>
                <a:lnTo>
                  <a:pt x="119341" y="5806"/>
                </a:lnTo>
                <a:lnTo>
                  <a:pt x="80508" y="22192"/>
                </a:lnTo>
                <a:lnTo>
                  <a:pt x="47609" y="47609"/>
                </a:lnTo>
                <a:lnTo>
                  <a:pt x="22192" y="80508"/>
                </a:lnTo>
                <a:lnTo>
                  <a:pt x="5806" y="119341"/>
                </a:lnTo>
                <a:lnTo>
                  <a:pt x="0" y="162560"/>
                </a:lnTo>
                <a:lnTo>
                  <a:pt x="0" y="1463547"/>
                </a:lnTo>
                <a:lnTo>
                  <a:pt x="5806" y="1506766"/>
                </a:lnTo>
                <a:lnTo>
                  <a:pt x="22192" y="1545599"/>
                </a:lnTo>
                <a:lnTo>
                  <a:pt x="47609" y="1578498"/>
                </a:lnTo>
                <a:lnTo>
                  <a:pt x="80508" y="1603915"/>
                </a:lnTo>
                <a:lnTo>
                  <a:pt x="119341" y="1620301"/>
                </a:lnTo>
                <a:lnTo>
                  <a:pt x="162560" y="1626108"/>
                </a:lnTo>
                <a:lnTo>
                  <a:pt x="7841487" y="1626108"/>
                </a:lnTo>
                <a:lnTo>
                  <a:pt x="7884706" y="1620301"/>
                </a:lnTo>
                <a:lnTo>
                  <a:pt x="7923539" y="1603915"/>
                </a:lnTo>
                <a:lnTo>
                  <a:pt x="7956438" y="1578498"/>
                </a:lnTo>
                <a:lnTo>
                  <a:pt x="7981855" y="1545599"/>
                </a:lnTo>
                <a:lnTo>
                  <a:pt x="7998241" y="1506766"/>
                </a:lnTo>
                <a:lnTo>
                  <a:pt x="8004048" y="1463547"/>
                </a:lnTo>
                <a:lnTo>
                  <a:pt x="8004048" y="162560"/>
                </a:lnTo>
                <a:lnTo>
                  <a:pt x="7998241" y="119341"/>
                </a:lnTo>
                <a:lnTo>
                  <a:pt x="7981855" y="80508"/>
                </a:lnTo>
                <a:lnTo>
                  <a:pt x="7956438" y="47609"/>
                </a:lnTo>
                <a:lnTo>
                  <a:pt x="7923539" y="22192"/>
                </a:lnTo>
                <a:lnTo>
                  <a:pt x="7884706" y="5806"/>
                </a:lnTo>
                <a:lnTo>
                  <a:pt x="7841487" y="0"/>
                </a:lnTo>
                <a:close/>
              </a:path>
            </a:pathLst>
          </a:custGeom>
          <a:solidFill>
            <a:srgbClr val="529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068192" y="3750055"/>
            <a:ext cx="5847715" cy="7270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ts val="2640"/>
              </a:lnSpc>
              <a:spcBef>
                <a:spcPts val="385"/>
              </a:spcBef>
            </a:pP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Destaca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las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diferencias mediante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creación de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entidades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nivel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inferior.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638994" y="5223954"/>
            <a:ext cx="8020050" cy="1642110"/>
            <a:chOff x="3638994" y="5223954"/>
            <a:chExt cx="8020050" cy="1642110"/>
          </a:xfrm>
        </p:grpSpPr>
        <p:sp>
          <p:nvSpPr>
            <p:cNvPr id="14" name="object 14"/>
            <p:cNvSpPr/>
            <p:nvPr/>
          </p:nvSpPr>
          <p:spPr>
            <a:xfrm>
              <a:off x="3646932" y="5231891"/>
              <a:ext cx="8004175" cy="1626235"/>
            </a:xfrm>
            <a:custGeom>
              <a:avLst/>
              <a:gdLst/>
              <a:ahLst/>
              <a:cxnLst/>
              <a:rect l="l" t="t" r="r" b="b"/>
              <a:pathLst>
                <a:path w="8004175" h="1626234">
                  <a:moveTo>
                    <a:pt x="7841488" y="0"/>
                  </a:moveTo>
                  <a:lnTo>
                    <a:pt x="162559" y="0"/>
                  </a:lnTo>
                  <a:lnTo>
                    <a:pt x="119341" y="5806"/>
                  </a:lnTo>
                  <a:lnTo>
                    <a:pt x="80508" y="22192"/>
                  </a:lnTo>
                  <a:lnTo>
                    <a:pt x="47609" y="47609"/>
                  </a:lnTo>
                  <a:lnTo>
                    <a:pt x="22192" y="80508"/>
                  </a:lnTo>
                  <a:lnTo>
                    <a:pt x="5806" y="119341"/>
                  </a:lnTo>
                  <a:lnTo>
                    <a:pt x="0" y="162559"/>
                  </a:lnTo>
                  <a:lnTo>
                    <a:pt x="0" y="1463497"/>
                  </a:lnTo>
                  <a:lnTo>
                    <a:pt x="5806" y="1506725"/>
                  </a:lnTo>
                  <a:lnTo>
                    <a:pt x="22192" y="1545569"/>
                  </a:lnTo>
                  <a:lnTo>
                    <a:pt x="47609" y="1578479"/>
                  </a:lnTo>
                  <a:lnTo>
                    <a:pt x="80508" y="1603906"/>
                  </a:lnTo>
                  <a:lnTo>
                    <a:pt x="119341" y="1620298"/>
                  </a:lnTo>
                  <a:lnTo>
                    <a:pt x="162559" y="1626107"/>
                  </a:lnTo>
                  <a:lnTo>
                    <a:pt x="7841488" y="1626107"/>
                  </a:lnTo>
                  <a:lnTo>
                    <a:pt x="7884706" y="1620298"/>
                  </a:lnTo>
                  <a:lnTo>
                    <a:pt x="7923539" y="1603906"/>
                  </a:lnTo>
                  <a:lnTo>
                    <a:pt x="7956438" y="1578479"/>
                  </a:lnTo>
                  <a:lnTo>
                    <a:pt x="7981855" y="1545569"/>
                  </a:lnTo>
                  <a:lnTo>
                    <a:pt x="7998241" y="1506725"/>
                  </a:lnTo>
                  <a:lnTo>
                    <a:pt x="8004048" y="1463497"/>
                  </a:lnTo>
                  <a:lnTo>
                    <a:pt x="8004048" y="162559"/>
                  </a:lnTo>
                  <a:lnTo>
                    <a:pt x="7998241" y="119341"/>
                  </a:lnTo>
                  <a:lnTo>
                    <a:pt x="7981855" y="80508"/>
                  </a:lnTo>
                  <a:lnTo>
                    <a:pt x="7956438" y="47609"/>
                  </a:lnTo>
                  <a:lnTo>
                    <a:pt x="7923539" y="22192"/>
                  </a:lnTo>
                  <a:lnTo>
                    <a:pt x="7884706" y="5806"/>
                  </a:lnTo>
                  <a:lnTo>
                    <a:pt x="7841488" y="0"/>
                  </a:lnTo>
                  <a:close/>
                </a:path>
              </a:pathLst>
            </a:custGeom>
            <a:solidFill>
              <a:srgbClr val="97B4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46932" y="5231891"/>
              <a:ext cx="8004175" cy="1626235"/>
            </a:xfrm>
            <a:custGeom>
              <a:avLst/>
              <a:gdLst/>
              <a:ahLst/>
              <a:cxnLst/>
              <a:rect l="l" t="t" r="r" b="b"/>
              <a:pathLst>
                <a:path w="8004175" h="1626234">
                  <a:moveTo>
                    <a:pt x="0" y="162559"/>
                  </a:moveTo>
                  <a:lnTo>
                    <a:pt x="5806" y="119341"/>
                  </a:lnTo>
                  <a:lnTo>
                    <a:pt x="22192" y="80508"/>
                  </a:lnTo>
                  <a:lnTo>
                    <a:pt x="47609" y="47609"/>
                  </a:lnTo>
                  <a:lnTo>
                    <a:pt x="80508" y="22192"/>
                  </a:lnTo>
                  <a:lnTo>
                    <a:pt x="119341" y="5806"/>
                  </a:lnTo>
                  <a:lnTo>
                    <a:pt x="162559" y="0"/>
                  </a:lnTo>
                  <a:lnTo>
                    <a:pt x="7841488" y="0"/>
                  </a:lnTo>
                  <a:lnTo>
                    <a:pt x="7884706" y="5806"/>
                  </a:lnTo>
                  <a:lnTo>
                    <a:pt x="7923539" y="22192"/>
                  </a:lnTo>
                  <a:lnTo>
                    <a:pt x="7956438" y="47609"/>
                  </a:lnTo>
                  <a:lnTo>
                    <a:pt x="7981855" y="80508"/>
                  </a:lnTo>
                  <a:lnTo>
                    <a:pt x="7998241" y="119341"/>
                  </a:lnTo>
                  <a:lnTo>
                    <a:pt x="8004048" y="162559"/>
                  </a:lnTo>
                  <a:lnTo>
                    <a:pt x="8004048" y="1463497"/>
                  </a:lnTo>
                  <a:lnTo>
                    <a:pt x="7998241" y="1506725"/>
                  </a:lnTo>
                  <a:lnTo>
                    <a:pt x="7981855" y="1545569"/>
                  </a:lnTo>
                  <a:lnTo>
                    <a:pt x="7956438" y="1578479"/>
                  </a:lnTo>
                  <a:lnTo>
                    <a:pt x="7923539" y="1603906"/>
                  </a:lnTo>
                  <a:lnTo>
                    <a:pt x="7884706" y="1620298"/>
                  </a:lnTo>
                  <a:lnTo>
                    <a:pt x="7841488" y="1626107"/>
                  </a:lnTo>
                  <a:lnTo>
                    <a:pt x="162559" y="1626107"/>
                  </a:lnTo>
                  <a:lnTo>
                    <a:pt x="119341" y="1620298"/>
                  </a:lnTo>
                  <a:lnTo>
                    <a:pt x="80508" y="1603906"/>
                  </a:lnTo>
                  <a:lnTo>
                    <a:pt x="47609" y="1578479"/>
                  </a:lnTo>
                  <a:lnTo>
                    <a:pt x="22192" y="1545569"/>
                  </a:lnTo>
                  <a:lnTo>
                    <a:pt x="5806" y="1506725"/>
                  </a:lnTo>
                  <a:lnTo>
                    <a:pt x="0" y="1463497"/>
                  </a:lnTo>
                  <a:lnTo>
                    <a:pt x="0" y="162559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743960" y="5372324"/>
            <a:ext cx="5438140" cy="1345368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50800" marR="17780" algn="just">
              <a:lnSpc>
                <a:spcPct val="91600"/>
              </a:lnSpc>
              <a:spcBef>
                <a:spcPts val="335"/>
              </a:spcBef>
            </a:pPr>
            <a:r>
              <a:rPr sz="2300" spc="-5" dirty="0">
                <a:latin typeface="Calibri"/>
                <a:cs typeface="Calibri"/>
              </a:rPr>
              <a:t>Esas entidades de </a:t>
            </a:r>
            <a:r>
              <a:rPr sz="2300" spc="-10" dirty="0">
                <a:latin typeface="Calibri"/>
                <a:cs typeface="Calibri"/>
              </a:rPr>
              <a:t>nivel inferior </a:t>
            </a:r>
            <a:r>
              <a:rPr sz="2300" dirty="0">
                <a:latin typeface="Calibri"/>
                <a:cs typeface="Calibri"/>
              </a:rPr>
              <a:t>pueden </a:t>
            </a:r>
            <a:r>
              <a:rPr sz="2300" spc="-5" dirty="0">
                <a:latin typeface="Calibri"/>
                <a:cs typeface="Calibri"/>
              </a:rPr>
              <a:t>tener </a:t>
            </a:r>
            <a:r>
              <a:rPr sz="2300" spc="-50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atributos </a:t>
            </a:r>
            <a:r>
              <a:rPr sz="2300" dirty="0">
                <a:latin typeface="Calibri"/>
                <a:cs typeface="Calibri"/>
              </a:rPr>
              <a:t>o </a:t>
            </a:r>
            <a:r>
              <a:rPr sz="2300" spc="-5" dirty="0">
                <a:latin typeface="Calibri"/>
                <a:cs typeface="Calibri"/>
              </a:rPr>
              <a:t>participar </a:t>
            </a:r>
            <a:r>
              <a:rPr sz="2300" dirty="0">
                <a:latin typeface="Calibri"/>
                <a:cs typeface="Calibri"/>
              </a:rPr>
              <a:t>en </a:t>
            </a:r>
            <a:r>
              <a:rPr sz="2300" spc="-5" dirty="0">
                <a:latin typeface="Calibri"/>
                <a:cs typeface="Calibri"/>
              </a:rPr>
              <a:t>relaciones </a:t>
            </a:r>
            <a:r>
              <a:rPr sz="2300" dirty="0">
                <a:latin typeface="Calibri"/>
                <a:cs typeface="Calibri"/>
              </a:rPr>
              <a:t>que no </a:t>
            </a:r>
            <a:r>
              <a:rPr sz="2300" spc="-5" dirty="0">
                <a:latin typeface="Calibri"/>
                <a:cs typeface="Calibri"/>
              </a:rPr>
              <a:t>se </a:t>
            </a:r>
            <a:r>
              <a:rPr sz="2300" spc="-50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aplican</a:t>
            </a:r>
            <a:r>
              <a:rPr sz="2300" dirty="0">
                <a:latin typeface="Calibri"/>
                <a:cs typeface="Calibri"/>
              </a:rPr>
              <a:t> a </a:t>
            </a:r>
            <a:r>
              <a:rPr sz="2300" spc="-10" dirty="0">
                <a:latin typeface="Calibri"/>
                <a:cs typeface="Calibri"/>
              </a:rPr>
              <a:t>todas</a:t>
            </a:r>
            <a:r>
              <a:rPr sz="2300" spc="-5" dirty="0">
                <a:latin typeface="Calibri"/>
                <a:cs typeface="Calibri"/>
              </a:rPr>
              <a:t> las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entidades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del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conjunto</a:t>
            </a:r>
            <a:r>
              <a:rPr sz="2300" dirty="0">
                <a:latin typeface="Calibri"/>
                <a:cs typeface="Calibri"/>
              </a:rPr>
              <a:t> de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z="2300" spc="-10" dirty="0" err="1">
                <a:latin typeface="Calibri"/>
                <a:cs typeface="Calibri"/>
              </a:rPr>
              <a:t>entidades</a:t>
            </a:r>
            <a:r>
              <a:rPr lang="en-US" sz="2300" spc="-10" dirty="0">
                <a:latin typeface="Calibri"/>
                <a:cs typeface="Calibri"/>
              </a:rPr>
              <a:t> de </a:t>
            </a:r>
            <a:r>
              <a:rPr lang="en-US" sz="2300" spc="-10" dirty="0" err="1">
                <a:latin typeface="Calibri"/>
                <a:cs typeface="Calibri"/>
              </a:rPr>
              <a:t>nivel</a:t>
            </a:r>
            <a:r>
              <a:rPr lang="en-US" sz="2300" spc="-10" dirty="0">
                <a:latin typeface="Calibri"/>
                <a:cs typeface="Calibri"/>
              </a:rPr>
              <a:t> inferior.</a:t>
            </a:r>
          </a:p>
        </p:txBody>
      </p:sp>
      <p:grpSp>
        <p:nvGrpSpPr>
          <p:cNvPr id="17" name="object 17"/>
          <p:cNvGrpSpPr/>
          <p:nvPr/>
        </p:nvGrpSpPr>
        <p:grpSpPr>
          <a:xfrm>
            <a:off x="9174162" y="2663634"/>
            <a:ext cx="1779270" cy="2959100"/>
            <a:chOff x="9174162" y="2663634"/>
            <a:chExt cx="1779270" cy="2959100"/>
          </a:xfrm>
        </p:grpSpPr>
        <p:sp>
          <p:nvSpPr>
            <p:cNvPr id="18" name="object 18"/>
            <p:cNvSpPr/>
            <p:nvPr/>
          </p:nvSpPr>
          <p:spPr>
            <a:xfrm>
              <a:off x="9182100" y="2671572"/>
              <a:ext cx="1056640" cy="1057910"/>
            </a:xfrm>
            <a:custGeom>
              <a:avLst/>
              <a:gdLst/>
              <a:ahLst/>
              <a:cxnLst/>
              <a:rect l="l" t="t" r="r" b="b"/>
              <a:pathLst>
                <a:path w="1056640" h="1057910">
                  <a:moveTo>
                    <a:pt x="818515" y="0"/>
                  </a:moveTo>
                  <a:lnTo>
                    <a:pt x="237617" y="0"/>
                  </a:lnTo>
                  <a:lnTo>
                    <a:pt x="237617" y="582422"/>
                  </a:lnTo>
                  <a:lnTo>
                    <a:pt x="0" y="582422"/>
                  </a:lnTo>
                  <a:lnTo>
                    <a:pt x="528066" y="1057655"/>
                  </a:lnTo>
                  <a:lnTo>
                    <a:pt x="1056131" y="582422"/>
                  </a:lnTo>
                  <a:lnTo>
                    <a:pt x="818515" y="582422"/>
                  </a:lnTo>
                  <a:lnTo>
                    <a:pt x="818515" y="0"/>
                  </a:lnTo>
                  <a:close/>
                </a:path>
              </a:pathLst>
            </a:custGeom>
            <a:solidFill>
              <a:srgbClr val="CDD9EA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82100" y="2671572"/>
              <a:ext cx="1056640" cy="1057910"/>
            </a:xfrm>
            <a:custGeom>
              <a:avLst/>
              <a:gdLst/>
              <a:ahLst/>
              <a:cxnLst/>
              <a:rect l="l" t="t" r="r" b="b"/>
              <a:pathLst>
                <a:path w="1056640" h="1057910">
                  <a:moveTo>
                    <a:pt x="0" y="582422"/>
                  </a:moveTo>
                  <a:lnTo>
                    <a:pt x="237617" y="582422"/>
                  </a:lnTo>
                  <a:lnTo>
                    <a:pt x="237617" y="0"/>
                  </a:lnTo>
                  <a:lnTo>
                    <a:pt x="818515" y="0"/>
                  </a:lnTo>
                  <a:lnTo>
                    <a:pt x="818515" y="582422"/>
                  </a:lnTo>
                  <a:lnTo>
                    <a:pt x="1056131" y="582422"/>
                  </a:lnTo>
                  <a:lnTo>
                    <a:pt x="528066" y="1057655"/>
                  </a:lnTo>
                  <a:lnTo>
                    <a:pt x="0" y="582422"/>
                  </a:lnTo>
                  <a:close/>
                </a:path>
              </a:pathLst>
            </a:custGeom>
            <a:ln w="15875">
              <a:solidFill>
                <a:srgbClr val="CDD9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887712" y="4558283"/>
              <a:ext cx="1057910" cy="1056640"/>
            </a:xfrm>
            <a:custGeom>
              <a:avLst/>
              <a:gdLst/>
              <a:ahLst/>
              <a:cxnLst/>
              <a:rect l="l" t="t" r="r" b="b"/>
              <a:pathLst>
                <a:path w="1057909" h="1056639">
                  <a:moveTo>
                    <a:pt x="819658" y="0"/>
                  </a:moveTo>
                  <a:lnTo>
                    <a:pt x="237998" y="0"/>
                  </a:lnTo>
                  <a:lnTo>
                    <a:pt x="237998" y="580898"/>
                  </a:lnTo>
                  <a:lnTo>
                    <a:pt x="0" y="580898"/>
                  </a:lnTo>
                  <a:lnTo>
                    <a:pt x="528828" y="1056132"/>
                  </a:lnTo>
                  <a:lnTo>
                    <a:pt x="1057656" y="580898"/>
                  </a:lnTo>
                  <a:lnTo>
                    <a:pt x="819658" y="580898"/>
                  </a:lnTo>
                  <a:lnTo>
                    <a:pt x="819658" y="0"/>
                  </a:lnTo>
                  <a:close/>
                </a:path>
              </a:pathLst>
            </a:custGeom>
            <a:solidFill>
              <a:srgbClr val="CDD9EA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887712" y="4558283"/>
              <a:ext cx="1057910" cy="1056640"/>
            </a:xfrm>
            <a:custGeom>
              <a:avLst/>
              <a:gdLst/>
              <a:ahLst/>
              <a:cxnLst/>
              <a:rect l="l" t="t" r="r" b="b"/>
              <a:pathLst>
                <a:path w="1057909" h="1056639">
                  <a:moveTo>
                    <a:pt x="0" y="580898"/>
                  </a:moveTo>
                  <a:lnTo>
                    <a:pt x="237998" y="580898"/>
                  </a:lnTo>
                  <a:lnTo>
                    <a:pt x="237998" y="0"/>
                  </a:lnTo>
                  <a:lnTo>
                    <a:pt x="819658" y="0"/>
                  </a:lnTo>
                  <a:lnTo>
                    <a:pt x="819658" y="580898"/>
                  </a:lnTo>
                  <a:lnTo>
                    <a:pt x="1057656" y="580898"/>
                  </a:lnTo>
                  <a:lnTo>
                    <a:pt x="528828" y="1056132"/>
                  </a:lnTo>
                  <a:lnTo>
                    <a:pt x="0" y="580898"/>
                  </a:lnTo>
                  <a:close/>
                </a:path>
              </a:pathLst>
            </a:custGeom>
            <a:ln w="15875">
              <a:solidFill>
                <a:srgbClr val="CDD9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84580" y="1786254"/>
            <a:ext cx="9947910" cy="3302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5455" indent="-453390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SzPct val="97500"/>
              <a:buFont typeface="Wingdings"/>
              <a:buChar char=""/>
              <a:tabLst>
                <a:tab pos="466090" algn="l"/>
              </a:tabLst>
            </a:pPr>
            <a:r>
              <a:rPr sz="4000" spc="-10" dirty="0">
                <a:solidFill>
                  <a:srgbClr val="404040"/>
                </a:solidFill>
                <a:latin typeface="Calibri"/>
                <a:cs typeface="Calibri"/>
              </a:rPr>
              <a:t>Especialización</a:t>
            </a:r>
            <a:r>
              <a:rPr sz="4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4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404040"/>
                </a:solidFill>
                <a:latin typeface="Calibri"/>
                <a:cs typeface="Calibri"/>
              </a:rPr>
              <a:t>Generalización</a:t>
            </a:r>
            <a:endParaRPr sz="4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850">
              <a:latin typeface="Calibri"/>
              <a:cs typeface="Calibri"/>
            </a:endParaRPr>
          </a:p>
          <a:p>
            <a:pPr marL="104139" marR="5080" indent="-92075">
              <a:lnSpc>
                <a:spcPct val="90000"/>
              </a:lnSpc>
              <a:buClr>
                <a:srgbClr val="1CACE3"/>
              </a:buClr>
              <a:buSzPct val="96875"/>
              <a:buFont typeface="Wingdings"/>
              <a:buChar char=""/>
              <a:tabLst>
                <a:tab pos="333375" algn="l"/>
              </a:tabLst>
            </a:pP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Si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 cliente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 y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empleado no</a:t>
            </a:r>
            <a:r>
              <a:rPr sz="3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tuvieran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atributos</a:t>
            </a:r>
            <a:r>
              <a:rPr sz="32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que no</a:t>
            </a:r>
            <a:r>
              <a:rPr sz="3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tuviera </a:t>
            </a:r>
            <a:r>
              <a:rPr sz="3200" spc="-7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la</a:t>
            </a:r>
            <a:r>
              <a:rPr sz="3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entidad</a:t>
            </a:r>
            <a:r>
              <a:rPr sz="3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persona</a:t>
            </a:r>
            <a:r>
              <a:rPr sz="3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ni</a:t>
            </a:r>
            <a:r>
              <a:rPr sz="3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participaran</a:t>
            </a:r>
            <a:r>
              <a:rPr sz="32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r>
              <a:rPr sz="3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relaciones</a:t>
            </a:r>
            <a:r>
              <a:rPr sz="3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diferentes </a:t>
            </a:r>
            <a:r>
              <a:rPr sz="3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de las</a:t>
            </a:r>
            <a:r>
              <a:rPr sz="3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relaciones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las</a:t>
            </a:r>
            <a:r>
              <a:rPr sz="3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que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participa</a:t>
            </a:r>
            <a:r>
              <a:rPr sz="32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la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entidad</a:t>
            </a:r>
            <a:r>
              <a:rPr sz="3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persona,</a:t>
            </a:r>
            <a:r>
              <a:rPr sz="3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no </a:t>
            </a:r>
            <a:r>
              <a:rPr sz="3200" spc="-7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habría</a:t>
            </a:r>
            <a:r>
              <a:rPr sz="3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necesidad de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especializar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persona.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80591" y="1060780"/>
            <a:ext cx="99053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 </a:t>
            </a:r>
            <a:r>
              <a:rPr spc="-65" dirty="0"/>
              <a:t>Características</a:t>
            </a:r>
            <a:r>
              <a:rPr spc="-100" dirty="0"/>
              <a:t> </a:t>
            </a:r>
            <a:r>
              <a:rPr spc="-35" dirty="0"/>
              <a:t>del</a:t>
            </a:r>
            <a:r>
              <a:rPr spc="-100" dirty="0"/>
              <a:t> </a:t>
            </a:r>
            <a:r>
              <a:rPr spc="-45" dirty="0"/>
              <a:t>modelo</a:t>
            </a:r>
            <a:r>
              <a:rPr spc="-110" dirty="0"/>
              <a:t> </a:t>
            </a:r>
            <a:r>
              <a:rPr spc="-40" dirty="0"/>
              <a:t>E-R</a:t>
            </a:r>
            <a:r>
              <a:rPr spc="-90" dirty="0"/>
              <a:t> </a:t>
            </a:r>
            <a:r>
              <a:rPr spc="-60" dirty="0"/>
              <a:t>extendido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84580" y="1618736"/>
            <a:ext cx="9842500" cy="4538980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465455" indent="-453390">
              <a:lnSpc>
                <a:spcPct val="100000"/>
              </a:lnSpc>
              <a:spcBef>
                <a:spcPts val="1415"/>
              </a:spcBef>
              <a:buClr>
                <a:srgbClr val="1CACE3"/>
              </a:buClr>
              <a:buSzPct val="97500"/>
              <a:buFont typeface="Wingdings"/>
              <a:buChar char=""/>
              <a:tabLst>
                <a:tab pos="466090" algn="l"/>
              </a:tabLst>
            </a:pPr>
            <a:r>
              <a:rPr sz="4000" spc="-10" dirty="0">
                <a:solidFill>
                  <a:srgbClr val="404040"/>
                </a:solidFill>
                <a:latin typeface="Calibri"/>
                <a:cs typeface="Calibri"/>
              </a:rPr>
              <a:t>Especialización</a:t>
            </a:r>
            <a:r>
              <a:rPr sz="4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4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404040"/>
                </a:solidFill>
                <a:latin typeface="Calibri"/>
                <a:cs typeface="Calibri"/>
              </a:rPr>
              <a:t>Generalización</a:t>
            </a:r>
            <a:endParaRPr sz="4000">
              <a:latin typeface="Calibri"/>
              <a:cs typeface="Calibri"/>
            </a:endParaRPr>
          </a:p>
          <a:p>
            <a:pPr marL="104139" marR="245110" indent="-92075">
              <a:lnSpc>
                <a:spcPts val="3460"/>
              </a:lnSpc>
              <a:spcBef>
                <a:spcPts val="1495"/>
              </a:spcBef>
              <a:buClr>
                <a:srgbClr val="1CACE3"/>
              </a:buClr>
              <a:buSzPct val="96875"/>
              <a:buFont typeface="Wingdings"/>
              <a:buChar char=""/>
              <a:tabLst>
                <a:tab pos="333375" algn="l"/>
              </a:tabLst>
            </a:pPr>
            <a:r>
              <a:rPr sz="3200" spc="-20" dirty="0">
                <a:solidFill>
                  <a:srgbClr val="404040"/>
                </a:solidFill>
                <a:latin typeface="Calibri"/>
                <a:cs typeface="Calibri"/>
              </a:rPr>
              <a:t>Por 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otro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 lado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la</a:t>
            </a:r>
            <a:r>
              <a:rPr sz="3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generalización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 parte</a:t>
            </a:r>
            <a:r>
              <a:rPr sz="3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del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reconocimiento </a:t>
            </a:r>
            <a:r>
              <a:rPr sz="3200" spc="-7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que:</a:t>
            </a:r>
            <a:endParaRPr sz="3200">
              <a:latin typeface="Calibri"/>
              <a:cs typeface="Calibri"/>
            </a:endParaRPr>
          </a:p>
          <a:p>
            <a:pPr marL="396875" marR="1758314" lvl="1" indent="-182880">
              <a:lnSpc>
                <a:spcPts val="3240"/>
              </a:lnSpc>
              <a:spcBef>
                <a:spcPts val="409"/>
              </a:spcBef>
              <a:buClr>
                <a:srgbClr val="1CACE3"/>
              </a:buClr>
              <a:buFont typeface="Arial MT"/>
              <a:buChar char="•"/>
              <a:tabLst>
                <a:tab pos="397510" algn="l"/>
              </a:tabLst>
            </a:pPr>
            <a:r>
              <a:rPr sz="3000" spc="-30" dirty="0">
                <a:solidFill>
                  <a:srgbClr val="404040"/>
                </a:solidFill>
                <a:latin typeface="Calibri"/>
                <a:cs typeface="Calibri"/>
              </a:rPr>
              <a:t>Varios </a:t>
            </a:r>
            <a:r>
              <a:rPr sz="3000" spc="-15" dirty="0">
                <a:solidFill>
                  <a:srgbClr val="404040"/>
                </a:solidFill>
                <a:latin typeface="Calibri"/>
                <a:cs typeface="Calibri"/>
              </a:rPr>
              <a:t>conjuntos </a:t>
            </a:r>
            <a:r>
              <a:rPr sz="3000" spc="-5" dirty="0">
                <a:solidFill>
                  <a:srgbClr val="404040"/>
                </a:solidFill>
                <a:latin typeface="Calibri"/>
                <a:cs typeface="Calibri"/>
              </a:rPr>
              <a:t>de entidades </a:t>
            </a: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comparten </a:t>
            </a:r>
            <a:r>
              <a:rPr sz="3000" spc="-5" dirty="0">
                <a:solidFill>
                  <a:srgbClr val="404040"/>
                </a:solidFill>
                <a:latin typeface="Calibri"/>
                <a:cs typeface="Calibri"/>
              </a:rPr>
              <a:t>algunas </a:t>
            </a:r>
            <a:r>
              <a:rPr sz="3000" spc="-6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404040"/>
                </a:solidFill>
                <a:latin typeface="Calibri"/>
                <a:cs typeface="Calibri"/>
              </a:rPr>
              <a:t>características</a:t>
            </a:r>
            <a:r>
              <a:rPr sz="3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comunes.</a:t>
            </a:r>
            <a:endParaRPr sz="3000">
              <a:latin typeface="Calibri"/>
              <a:cs typeface="Calibri"/>
            </a:endParaRPr>
          </a:p>
          <a:p>
            <a:pPr marL="396875" marR="250190" lvl="1" indent="-182880">
              <a:lnSpc>
                <a:spcPts val="3240"/>
              </a:lnSpc>
              <a:spcBef>
                <a:spcPts val="605"/>
              </a:spcBef>
              <a:buClr>
                <a:srgbClr val="1CACE3"/>
              </a:buClr>
              <a:buFont typeface="Arial MT"/>
              <a:buChar char="•"/>
              <a:tabLst>
                <a:tab pos="397510" algn="l"/>
              </a:tabLst>
            </a:pPr>
            <a:r>
              <a:rPr sz="3000" spc="-5" dirty="0">
                <a:solidFill>
                  <a:srgbClr val="404040"/>
                </a:solidFill>
                <a:latin typeface="Calibri"/>
                <a:cs typeface="Calibri"/>
              </a:rPr>
              <a:t>Se</a:t>
            </a:r>
            <a:r>
              <a:rPr sz="3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describen</a:t>
            </a:r>
            <a:r>
              <a:rPr sz="3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mediante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los </a:t>
            </a:r>
            <a:r>
              <a:rPr sz="3000" spc="-5" dirty="0">
                <a:solidFill>
                  <a:srgbClr val="404040"/>
                </a:solidFill>
                <a:latin typeface="Calibri"/>
                <a:cs typeface="Calibri"/>
              </a:rPr>
              <a:t>mismos</a:t>
            </a:r>
            <a:r>
              <a:rPr sz="3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atributos</a:t>
            </a:r>
            <a:r>
              <a:rPr sz="3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y </a:t>
            </a:r>
            <a:r>
              <a:rPr sz="3000" spc="-5" dirty="0">
                <a:solidFill>
                  <a:srgbClr val="404040"/>
                </a:solidFill>
                <a:latin typeface="Calibri"/>
                <a:cs typeface="Calibri"/>
              </a:rPr>
              <a:t>participan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en </a:t>
            </a:r>
            <a:r>
              <a:rPr sz="3000" spc="-6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los</a:t>
            </a:r>
            <a:r>
              <a:rPr sz="3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mismos </a:t>
            </a:r>
            <a:r>
              <a:rPr sz="3000" spc="-15" dirty="0">
                <a:solidFill>
                  <a:srgbClr val="404040"/>
                </a:solidFill>
                <a:latin typeface="Calibri"/>
                <a:cs typeface="Calibri"/>
              </a:rPr>
              <a:t>conjuntos </a:t>
            </a:r>
            <a:r>
              <a:rPr sz="30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3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relaciones.</a:t>
            </a:r>
            <a:endParaRPr sz="3000">
              <a:latin typeface="Calibri"/>
              <a:cs typeface="Calibri"/>
            </a:endParaRPr>
          </a:p>
          <a:p>
            <a:pPr marL="396875" marR="5080" lvl="1" indent="-182880">
              <a:lnSpc>
                <a:spcPts val="3240"/>
              </a:lnSpc>
              <a:spcBef>
                <a:spcPts val="595"/>
              </a:spcBef>
              <a:buClr>
                <a:srgbClr val="1CACE3"/>
              </a:buClr>
              <a:buFont typeface="Arial MT"/>
              <a:buChar char="•"/>
              <a:tabLst>
                <a:tab pos="397510" algn="l"/>
              </a:tabLst>
            </a:pPr>
            <a:r>
              <a:rPr sz="3000" spc="-5" dirty="0">
                <a:solidFill>
                  <a:srgbClr val="404040"/>
                </a:solidFill>
                <a:latin typeface="Calibri"/>
                <a:cs typeface="Calibri"/>
              </a:rPr>
              <a:t>La </a:t>
            </a:r>
            <a:r>
              <a:rPr sz="3000" spc="-15" dirty="0">
                <a:solidFill>
                  <a:srgbClr val="404040"/>
                </a:solidFill>
                <a:latin typeface="Calibri"/>
                <a:cs typeface="Calibri"/>
              </a:rPr>
              <a:t>generalización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404040"/>
                </a:solidFill>
                <a:latin typeface="Calibri"/>
                <a:cs typeface="Calibri"/>
              </a:rPr>
              <a:t>sintetiza</a:t>
            </a:r>
            <a:r>
              <a:rPr sz="3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esos </a:t>
            </a:r>
            <a:r>
              <a:rPr sz="3000" spc="-15" dirty="0">
                <a:solidFill>
                  <a:srgbClr val="404040"/>
                </a:solidFill>
                <a:latin typeface="Calibri"/>
                <a:cs typeface="Calibri"/>
              </a:rPr>
              <a:t>conjuntos</a:t>
            </a:r>
            <a:r>
              <a:rPr sz="3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Calibri"/>
                <a:cs typeface="Calibri"/>
              </a:rPr>
              <a:t>entidades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Calibri"/>
                <a:cs typeface="Calibri"/>
              </a:rPr>
              <a:t>en </a:t>
            </a: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un </a:t>
            </a:r>
            <a:r>
              <a:rPr sz="3000" spc="-6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Calibri"/>
                <a:cs typeface="Calibri"/>
              </a:rPr>
              <a:t>solo</a:t>
            </a: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404040"/>
                </a:solidFill>
                <a:latin typeface="Calibri"/>
                <a:cs typeface="Calibri"/>
              </a:rPr>
              <a:t>conjunto</a:t>
            </a:r>
            <a:r>
              <a:rPr sz="3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3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nivel</a:t>
            </a:r>
            <a:r>
              <a:rPr sz="3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40" dirty="0">
                <a:solidFill>
                  <a:srgbClr val="404040"/>
                </a:solidFill>
                <a:latin typeface="Calibri"/>
                <a:cs typeface="Calibri"/>
              </a:rPr>
              <a:t>superior.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80591" y="1060780"/>
            <a:ext cx="99053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 </a:t>
            </a:r>
            <a:r>
              <a:rPr spc="-65" dirty="0"/>
              <a:t>Características</a:t>
            </a:r>
            <a:r>
              <a:rPr spc="-100" dirty="0"/>
              <a:t> </a:t>
            </a:r>
            <a:r>
              <a:rPr spc="-35" dirty="0"/>
              <a:t>del</a:t>
            </a:r>
            <a:r>
              <a:rPr spc="-100" dirty="0"/>
              <a:t> </a:t>
            </a:r>
            <a:r>
              <a:rPr spc="-45" dirty="0"/>
              <a:t>modelo</a:t>
            </a:r>
            <a:r>
              <a:rPr spc="-110" dirty="0"/>
              <a:t> </a:t>
            </a:r>
            <a:r>
              <a:rPr spc="-40" dirty="0"/>
              <a:t>E-R</a:t>
            </a:r>
            <a:r>
              <a:rPr spc="-90" dirty="0"/>
              <a:t> </a:t>
            </a:r>
            <a:r>
              <a:rPr spc="-60" dirty="0"/>
              <a:t>extendido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64158" y="1697120"/>
            <a:ext cx="9535160" cy="429323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431800" indent="-419734">
              <a:lnSpc>
                <a:spcPct val="100000"/>
              </a:lnSpc>
              <a:spcBef>
                <a:spcPts val="505"/>
              </a:spcBef>
              <a:buClr>
                <a:srgbClr val="1CACE3"/>
              </a:buClr>
              <a:buSzPct val="97297"/>
              <a:buFont typeface="Wingdings"/>
              <a:buChar char=""/>
              <a:tabLst>
                <a:tab pos="432434" algn="l"/>
              </a:tabLst>
            </a:pPr>
            <a:r>
              <a:rPr sz="3700" spc="-10" dirty="0">
                <a:solidFill>
                  <a:srgbClr val="404040"/>
                </a:solidFill>
                <a:latin typeface="Calibri"/>
                <a:cs typeface="Calibri"/>
              </a:rPr>
              <a:t>Especialización</a:t>
            </a:r>
            <a:r>
              <a:rPr sz="37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700" spc="-5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3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700" spc="-15" dirty="0">
                <a:solidFill>
                  <a:srgbClr val="404040"/>
                </a:solidFill>
                <a:latin typeface="Calibri"/>
                <a:cs typeface="Calibri"/>
              </a:rPr>
              <a:t>Generalización</a:t>
            </a:r>
            <a:endParaRPr sz="3700">
              <a:latin typeface="Calibri"/>
              <a:cs typeface="Calibri"/>
            </a:endParaRPr>
          </a:p>
          <a:p>
            <a:pPr marL="312420" indent="-300355">
              <a:lnSpc>
                <a:spcPct val="100000"/>
              </a:lnSpc>
              <a:spcBef>
                <a:spcPts val="330"/>
              </a:spcBef>
              <a:buClr>
                <a:srgbClr val="1CACE3"/>
              </a:buClr>
              <a:buSzPct val="96666"/>
              <a:buFont typeface="Wingdings"/>
              <a:buChar char=""/>
              <a:tabLst>
                <a:tab pos="313055" algn="l"/>
              </a:tabLst>
            </a:pP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Herencia</a:t>
            </a:r>
            <a:r>
              <a:rPr sz="3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3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los</a:t>
            </a:r>
            <a:r>
              <a:rPr sz="3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atributos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350">
              <a:latin typeface="Calibri"/>
              <a:cs typeface="Calibri"/>
            </a:endParaRPr>
          </a:p>
          <a:p>
            <a:pPr marL="104139" marR="513715">
              <a:lnSpc>
                <a:spcPct val="70100"/>
              </a:lnSpc>
            </a:pP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Los atributos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de entidades de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nivel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superior son </a:t>
            </a:r>
            <a:r>
              <a:rPr sz="2600" b="1" spc="-5" dirty="0">
                <a:solidFill>
                  <a:srgbClr val="404040"/>
                </a:solidFill>
                <a:latin typeface="Calibri"/>
                <a:cs typeface="Calibri"/>
              </a:rPr>
              <a:t>heredados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por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las </a:t>
            </a:r>
            <a:r>
              <a:rPr sz="2600" spc="-5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entidades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nivel 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inferior.</a:t>
            </a:r>
            <a:endParaRPr sz="260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  <a:spcBef>
                <a:spcPts val="455"/>
              </a:spcBef>
            </a:pPr>
            <a:r>
              <a:rPr sz="2600" i="1" spc="-5" dirty="0">
                <a:solidFill>
                  <a:srgbClr val="404040"/>
                </a:solidFill>
                <a:latin typeface="Calibri"/>
                <a:cs typeface="Calibri"/>
              </a:rPr>
              <a:t>cliente</a:t>
            </a:r>
            <a:r>
              <a:rPr sz="2600" i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404040"/>
                </a:solidFill>
                <a:latin typeface="Calibri"/>
                <a:cs typeface="Calibri"/>
              </a:rPr>
              <a:t>empleado</a:t>
            </a:r>
            <a:r>
              <a:rPr sz="26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heredan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los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atributos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04040"/>
                </a:solidFill>
                <a:latin typeface="Calibri"/>
                <a:cs typeface="Calibri"/>
              </a:rPr>
              <a:t>persona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 marL="104139" marR="457200">
              <a:lnSpc>
                <a:spcPct val="70000"/>
              </a:lnSpc>
              <a:spcBef>
                <a:spcPts val="1405"/>
              </a:spcBef>
            </a:pPr>
            <a:r>
              <a:rPr sz="2600" i="1" spc="-5" dirty="0">
                <a:solidFill>
                  <a:srgbClr val="404040"/>
                </a:solidFill>
                <a:latin typeface="Calibri"/>
                <a:cs typeface="Calibri"/>
              </a:rPr>
              <a:t>cliente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se describe mediante sus atributos </a:t>
            </a:r>
            <a:r>
              <a:rPr sz="2600" i="1" dirty="0">
                <a:solidFill>
                  <a:srgbClr val="404040"/>
                </a:solidFill>
                <a:latin typeface="Calibri"/>
                <a:cs typeface="Calibri"/>
              </a:rPr>
              <a:t>nombre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, </a:t>
            </a:r>
            <a:r>
              <a:rPr sz="2600" i="1" spc="-10" dirty="0">
                <a:solidFill>
                  <a:srgbClr val="404040"/>
                </a:solidFill>
                <a:latin typeface="Calibri"/>
                <a:cs typeface="Calibri"/>
              </a:rPr>
              <a:t>calle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y </a:t>
            </a:r>
            <a:r>
              <a:rPr sz="2600" i="1" dirty="0">
                <a:solidFill>
                  <a:srgbClr val="404040"/>
                </a:solidFill>
                <a:latin typeface="Calibri"/>
                <a:cs typeface="Calibri"/>
              </a:rPr>
              <a:t>ciudad </a:t>
            </a:r>
            <a:r>
              <a:rPr sz="2600" spc="-95" dirty="0">
                <a:solidFill>
                  <a:srgbClr val="404040"/>
                </a:solidFill>
                <a:latin typeface="Calibri"/>
                <a:cs typeface="Calibri"/>
              </a:rPr>
              <a:t>y, </a:t>
            </a:r>
            <a:r>
              <a:rPr sz="2600" spc="-5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adicionalmente,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por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el</a:t>
            </a:r>
            <a:r>
              <a:rPr sz="2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atributo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04040"/>
                </a:solidFill>
                <a:latin typeface="Calibri"/>
                <a:cs typeface="Calibri"/>
              </a:rPr>
              <a:t>calificación_crediticia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;</a:t>
            </a:r>
            <a:endParaRPr sz="2600">
              <a:latin typeface="Calibri"/>
              <a:cs typeface="Calibri"/>
            </a:endParaRPr>
          </a:p>
          <a:p>
            <a:pPr marL="104139" marR="5080">
              <a:lnSpc>
                <a:spcPct val="70000"/>
              </a:lnSpc>
              <a:spcBef>
                <a:spcPts val="1405"/>
              </a:spcBef>
            </a:pPr>
            <a:r>
              <a:rPr sz="2600" i="1" dirty="0">
                <a:solidFill>
                  <a:srgbClr val="404040"/>
                </a:solidFill>
                <a:latin typeface="Calibri"/>
                <a:cs typeface="Calibri"/>
              </a:rPr>
              <a:t>empleado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se describe mediante sus atributos </a:t>
            </a:r>
            <a:r>
              <a:rPr sz="2600" i="1" dirty="0">
                <a:solidFill>
                  <a:srgbClr val="404040"/>
                </a:solidFill>
                <a:latin typeface="Calibri"/>
                <a:cs typeface="Calibri"/>
              </a:rPr>
              <a:t>nombre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, </a:t>
            </a:r>
            <a:r>
              <a:rPr sz="2600" i="1" spc="-10" dirty="0">
                <a:solidFill>
                  <a:srgbClr val="404040"/>
                </a:solidFill>
                <a:latin typeface="Calibri"/>
                <a:cs typeface="Calibri"/>
              </a:rPr>
              <a:t>calle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y </a:t>
            </a:r>
            <a:r>
              <a:rPr sz="2600" i="1" dirty="0">
                <a:solidFill>
                  <a:srgbClr val="404040"/>
                </a:solidFill>
                <a:latin typeface="Calibri"/>
                <a:cs typeface="Calibri"/>
              </a:rPr>
              <a:t>ciudad </a:t>
            </a:r>
            <a:r>
              <a:rPr sz="2600" spc="-95" dirty="0">
                <a:solidFill>
                  <a:srgbClr val="404040"/>
                </a:solidFill>
                <a:latin typeface="Calibri"/>
                <a:cs typeface="Calibri"/>
              </a:rPr>
              <a:t>y, </a:t>
            </a:r>
            <a:r>
              <a:rPr sz="2600" spc="-5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adicionalmente,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por</a:t>
            </a:r>
            <a:r>
              <a:rPr sz="2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el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atributo </a:t>
            </a:r>
            <a:r>
              <a:rPr sz="2600" i="1" spc="-5" dirty="0">
                <a:solidFill>
                  <a:srgbClr val="404040"/>
                </a:solidFill>
                <a:latin typeface="Calibri"/>
                <a:cs typeface="Calibri"/>
              </a:rPr>
              <a:t>sueldo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 </a:t>
            </a:r>
            <a:r>
              <a:rPr spc="-65" dirty="0"/>
              <a:t>Características</a:t>
            </a:r>
            <a:r>
              <a:rPr spc="-105" dirty="0"/>
              <a:t> </a:t>
            </a:r>
            <a:r>
              <a:rPr spc="-35" dirty="0"/>
              <a:t>del</a:t>
            </a:r>
            <a:r>
              <a:rPr spc="-105" dirty="0"/>
              <a:t> </a:t>
            </a:r>
            <a:r>
              <a:rPr spc="-45" dirty="0"/>
              <a:t>modelo</a:t>
            </a:r>
            <a:r>
              <a:rPr spc="-125" dirty="0"/>
              <a:t> </a:t>
            </a:r>
            <a:r>
              <a:rPr spc="-35" dirty="0"/>
              <a:t>E-R</a:t>
            </a:r>
            <a:r>
              <a:rPr spc="-100" dirty="0"/>
              <a:t> </a:t>
            </a:r>
            <a:r>
              <a:rPr spc="-55" dirty="0"/>
              <a:t>extendido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76324" y="908684"/>
            <a:ext cx="26943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60" dirty="0"/>
              <a:t>Bibliografía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46404" y="1817877"/>
          <a:ext cx="10521314" cy="43891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17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9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7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1905" algn="ctr">
                        <a:lnSpc>
                          <a:spcPts val="2725"/>
                        </a:lnSpc>
                      </a:pPr>
                      <a:r>
                        <a:rPr sz="2400" b="1" spc="-5" dirty="0">
                          <a:latin typeface="Calibri"/>
                          <a:cs typeface="Calibri"/>
                        </a:rPr>
                        <a:t>Autor(es)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b="1" spc="-5" dirty="0">
                          <a:latin typeface="Calibri"/>
                          <a:cs typeface="Calibri"/>
                        </a:rPr>
                        <a:t>Apellido(S),Nombre(S)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607695">
                        <a:lnSpc>
                          <a:spcPts val="2740"/>
                        </a:lnSpc>
                      </a:pPr>
                      <a:r>
                        <a:rPr sz="2400" b="1" spc="-5" dirty="0">
                          <a:latin typeface="Calibri"/>
                          <a:cs typeface="Calibri"/>
                        </a:rPr>
                        <a:t>Título</a:t>
                      </a:r>
                      <a:r>
                        <a:rPr sz="2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2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latin typeface="Calibri"/>
                          <a:cs typeface="Calibri"/>
                        </a:rPr>
                        <a:t>libro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556260">
                        <a:lnSpc>
                          <a:spcPts val="2740"/>
                        </a:lnSpc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Editorial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382905">
                        <a:lnSpc>
                          <a:spcPts val="2740"/>
                        </a:lnSpc>
                      </a:pPr>
                      <a:r>
                        <a:rPr sz="2400" b="1" spc="-5" dirty="0">
                          <a:latin typeface="Calibri"/>
                          <a:cs typeface="Calibri"/>
                        </a:rPr>
                        <a:t>Año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039">
                <a:tc>
                  <a:txBody>
                    <a:bodyPr/>
                    <a:lstStyle/>
                    <a:p>
                      <a:pPr marL="44450">
                        <a:lnSpc>
                          <a:spcPts val="2740"/>
                        </a:lnSpc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DATE,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C.J.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273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Introducción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los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45085" marR="162560">
                        <a:lnSpc>
                          <a:spcPct val="10000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sistemas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de bases de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datos,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Volumen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I,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7ma.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450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Edición.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273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Addison-Wesley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45085" marR="89535">
                        <a:lnSpc>
                          <a:spcPts val="2890"/>
                        </a:lnSpc>
                        <a:spcBef>
                          <a:spcPts val="8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Ibe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oame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ri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ana. 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U.S.A.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274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2001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44450">
                        <a:lnSpc>
                          <a:spcPts val="2730"/>
                        </a:lnSpc>
                        <a:tabLst>
                          <a:tab pos="2319655" algn="l"/>
                        </a:tabLst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ELMASRI,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Ramez,	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NAVATHE,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444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Shamkant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B.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273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Fundamentals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of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45085" marR="241300">
                        <a:lnSpc>
                          <a:spcPts val="2890"/>
                        </a:lnSpc>
                        <a:spcBef>
                          <a:spcPts val="3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Database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Systems.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6ta </a:t>
                      </a:r>
                      <a:r>
                        <a:rPr sz="2400" spc="-5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Ed.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2745"/>
                        </a:lnSpc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Addison-Wesley.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2745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2010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7292">
                <a:tc>
                  <a:txBody>
                    <a:bodyPr/>
                    <a:lstStyle/>
                    <a:p>
                      <a:pPr marL="44450">
                        <a:lnSpc>
                          <a:spcPts val="2735"/>
                        </a:lnSpc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SILBERSCHATZ,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Abraham,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44450" marR="128270">
                        <a:lnSpc>
                          <a:spcPts val="2890"/>
                        </a:lnSpc>
                        <a:spcBef>
                          <a:spcPts val="25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KORTH, 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Henry,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F y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SUDARSHAN </a:t>
                      </a:r>
                      <a:r>
                        <a:rPr sz="2400" spc="-5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S.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2735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Fundamentos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bases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450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datos,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5ta.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Ed.,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2745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McGraw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Hill.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2745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2010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0179" y="1613738"/>
            <a:ext cx="4561205" cy="415036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04139" marR="676275" indent="-91440">
              <a:lnSpc>
                <a:spcPts val="3840"/>
              </a:lnSpc>
              <a:spcBef>
                <a:spcPts val="1025"/>
              </a:spcBef>
              <a:buClr>
                <a:srgbClr val="1CACE3"/>
              </a:buClr>
              <a:buSzPct val="97500"/>
              <a:buFont typeface="Wingdings"/>
              <a:buChar char=""/>
              <a:tabLst>
                <a:tab pos="466090" algn="l"/>
              </a:tabLst>
            </a:pPr>
            <a:r>
              <a:rPr sz="4000" spc="-10" dirty="0">
                <a:solidFill>
                  <a:srgbClr val="404040"/>
                </a:solidFill>
                <a:latin typeface="Calibri"/>
                <a:cs typeface="Calibri"/>
              </a:rPr>
              <a:t>Especialización</a:t>
            </a:r>
            <a:r>
              <a:rPr sz="4000" spc="-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404040"/>
                </a:solidFill>
                <a:latin typeface="Calibri"/>
                <a:cs typeface="Calibri"/>
              </a:rPr>
              <a:t>y </a:t>
            </a:r>
            <a:r>
              <a:rPr sz="4000" spc="-8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404040"/>
                </a:solidFill>
                <a:latin typeface="Calibri"/>
                <a:cs typeface="Calibri"/>
              </a:rPr>
              <a:t>Generalización</a:t>
            </a:r>
            <a:endParaRPr sz="4000">
              <a:latin typeface="Calibri"/>
              <a:cs typeface="Calibri"/>
            </a:endParaRPr>
          </a:p>
          <a:p>
            <a:pPr marL="332740" indent="-320675">
              <a:lnSpc>
                <a:spcPct val="100000"/>
              </a:lnSpc>
              <a:spcBef>
                <a:spcPts val="700"/>
              </a:spcBef>
              <a:buClr>
                <a:srgbClr val="1CACE3"/>
              </a:buClr>
              <a:buSzPct val="96875"/>
              <a:buFont typeface="Wingdings"/>
              <a:buChar char=""/>
              <a:tabLst>
                <a:tab pos="333375" algn="l"/>
              </a:tabLst>
            </a:pP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Herencia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los</a:t>
            </a:r>
            <a:r>
              <a:rPr sz="3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atributos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800">
              <a:latin typeface="Calibri"/>
              <a:cs typeface="Calibri"/>
            </a:endParaRPr>
          </a:p>
          <a:p>
            <a:pPr marL="104139" marR="5080">
              <a:lnSpc>
                <a:spcPct val="80000"/>
              </a:lnSpc>
            </a:pP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Asimismo,</a:t>
            </a:r>
            <a:r>
              <a:rPr sz="2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04040"/>
                </a:solidFill>
                <a:latin typeface="Calibri"/>
                <a:cs typeface="Calibri"/>
              </a:rPr>
              <a:t>empleado</a:t>
            </a:r>
            <a:r>
              <a:rPr sz="2800" i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i="1" spc="-15" dirty="0">
                <a:solidFill>
                  <a:srgbClr val="404040"/>
                </a:solidFill>
                <a:latin typeface="Calibri"/>
                <a:cs typeface="Calibri"/>
              </a:rPr>
              <a:t>cliente </a:t>
            </a:r>
            <a:r>
              <a:rPr sz="2800" i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pueden</a:t>
            </a:r>
            <a:r>
              <a:rPr sz="2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participar</a:t>
            </a:r>
            <a:r>
              <a:rPr sz="2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en cualquier </a:t>
            </a:r>
            <a:r>
              <a:rPr sz="2800" spc="-6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relación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la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que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participe</a:t>
            </a:r>
            <a:r>
              <a:rPr sz="2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el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conjunto</a:t>
            </a:r>
            <a:r>
              <a:rPr sz="28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entidades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04040"/>
                </a:solidFill>
                <a:latin typeface="Calibri"/>
                <a:cs typeface="Calibri"/>
              </a:rPr>
              <a:t>persona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 </a:t>
            </a:r>
            <a:r>
              <a:rPr spc="-65" dirty="0"/>
              <a:t>Características</a:t>
            </a:r>
            <a:r>
              <a:rPr spc="-105" dirty="0"/>
              <a:t> </a:t>
            </a:r>
            <a:r>
              <a:rPr spc="-35" dirty="0"/>
              <a:t>del</a:t>
            </a:r>
            <a:r>
              <a:rPr spc="-105" dirty="0"/>
              <a:t> </a:t>
            </a:r>
            <a:r>
              <a:rPr spc="-45" dirty="0"/>
              <a:t>modelo</a:t>
            </a:r>
            <a:r>
              <a:rPr spc="-125" dirty="0"/>
              <a:t> </a:t>
            </a:r>
            <a:r>
              <a:rPr spc="-35" dirty="0"/>
              <a:t>E-R</a:t>
            </a:r>
            <a:r>
              <a:rPr spc="-100" dirty="0"/>
              <a:t> </a:t>
            </a:r>
            <a:r>
              <a:rPr spc="-55" dirty="0"/>
              <a:t>extendido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3584" y="2477834"/>
            <a:ext cx="6954653" cy="33880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64158" y="1662427"/>
            <a:ext cx="9955530" cy="415417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465455" indent="-453390">
              <a:lnSpc>
                <a:spcPct val="100000"/>
              </a:lnSpc>
              <a:spcBef>
                <a:spcPts val="1420"/>
              </a:spcBef>
              <a:buClr>
                <a:srgbClr val="1CACE3"/>
              </a:buClr>
              <a:buSzPct val="97500"/>
              <a:buFont typeface="Wingdings"/>
              <a:buChar char=""/>
              <a:tabLst>
                <a:tab pos="466090" algn="l"/>
              </a:tabLst>
            </a:pPr>
            <a:r>
              <a:rPr sz="4000" spc="-10" dirty="0">
                <a:solidFill>
                  <a:srgbClr val="404040"/>
                </a:solidFill>
                <a:latin typeface="Calibri"/>
                <a:cs typeface="Calibri"/>
              </a:rPr>
              <a:t>Especialización</a:t>
            </a:r>
            <a:r>
              <a:rPr sz="4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4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404040"/>
                </a:solidFill>
                <a:latin typeface="Calibri"/>
                <a:cs typeface="Calibri"/>
              </a:rPr>
              <a:t>Generalización</a:t>
            </a:r>
            <a:endParaRPr sz="4000">
              <a:latin typeface="Calibri"/>
              <a:cs typeface="Calibri"/>
            </a:endParaRPr>
          </a:p>
          <a:p>
            <a:pPr marL="332740" indent="-320675">
              <a:lnSpc>
                <a:spcPct val="100000"/>
              </a:lnSpc>
              <a:spcBef>
                <a:spcPts val="1060"/>
              </a:spcBef>
              <a:buClr>
                <a:srgbClr val="1CACE3"/>
              </a:buClr>
              <a:buSzPct val="96875"/>
              <a:buFont typeface="Wingdings"/>
              <a:buChar char=""/>
              <a:tabLst>
                <a:tab pos="333375" algn="l"/>
              </a:tabLst>
            </a:pP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Restricciones</a:t>
            </a:r>
            <a:endParaRPr sz="3200">
              <a:latin typeface="Calibri"/>
              <a:cs typeface="Calibri"/>
            </a:endParaRPr>
          </a:p>
          <a:p>
            <a:pPr marL="12700" marR="5080">
              <a:lnSpc>
                <a:spcPct val="90000"/>
              </a:lnSpc>
              <a:spcBef>
                <a:spcPts val="1405"/>
              </a:spcBef>
            </a:pP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Restricciones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que determinan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qué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entidades pueden 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formar </a:t>
            </a:r>
            <a:r>
              <a:rPr sz="3200" spc="-7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parte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en el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nivel</a:t>
            </a:r>
            <a:r>
              <a:rPr sz="3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0" dirty="0">
                <a:solidFill>
                  <a:srgbClr val="404040"/>
                </a:solidFill>
                <a:latin typeface="Calibri"/>
                <a:cs typeface="Calibri"/>
              </a:rPr>
              <a:t>inferior.</a:t>
            </a:r>
            <a:r>
              <a:rPr sz="3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Esa pertenencia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puede ser</a:t>
            </a: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una</a:t>
            </a:r>
            <a:r>
              <a:rPr sz="3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 las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siguientes: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3200" spc="-10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Definida</a:t>
            </a:r>
            <a:r>
              <a:rPr sz="3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por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la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condición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3200" spc="-10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Definida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 por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el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usuario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 </a:t>
            </a:r>
            <a:r>
              <a:rPr spc="-65" dirty="0"/>
              <a:t>Características</a:t>
            </a:r>
            <a:r>
              <a:rPr spc="-105" dirty="0"/>
              <a:t> </a:t>
            </a:r>
            <a:r>
              <a:rPr spc="-35" dirty="0"/>
              <a:t>del</a:t>
            </a:r>
            <a:r>
              <a:rPr spc="-105" dirty="0"/>
              <a:t> </a:t>
            </a:r>
            <a:r>
              <a:rPr spc="-45" dirty="0"/>
              <a:t>modelo</a:t>
            </a:r>
            <a:r>
              <a:rPr spc="-125" dirty="0"/>
              <a:t> </a:t>
            </a:r>
            <a:r>
              <a:rPr spc="-35" dirty="0"/>
              <a:t>E-R</a:t>
            </a:r>
            <a:r>
              <a:rPr spc="-100" dirty="0"/>
              <a:t> </a:t>
            </a:r>
            <a:r>
              <a:rPr spc="-55" dirty="0"/>
              <a:t>extendido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64158" y="1662427"/>
            <a:ext cx="9669145" cy="309943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465455" indent="-453390">
              <a:lnSpc>
                <a:spcPct val="100000"/>
              </a:lnSpc>
              <a:spcBef>
                <a:spcPts val="1420"/>
              </a:spcBef>
              <a:buClr>
                <a:srgbClr val="1CACE3"/>
              </a:buClr>
              <a:buSzPct val="97500"/>
              <a:buFont typeface="Wingdings"/>
              <a:buChar char=""/>
              <a:tabLst>
                <a:tab pos="466090" algn="l"/>
              </a:tabLst>
            </a:pPr>
            <a:r>
              <a:rPr sz="4000" spc="-10" dirty="0">
                <a:solidFill>
                  <a:srgbClr val="404040"/>
                </a:solidFill>
                <a:latin typeface="Calibri"/>
                <a:cs typeface="Calibri"/>
              </a:rPr>
              <a:t>Especialización</a:t>
            </a:r>
            <a:r>
              <a:rPr sz="4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4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404040"/>
                </a:solidFill>
                <a:latin typeface="Calibri"/>
                <a:cs typeface="Calibri"/>
              </a:rPr>
              <a:t>Generalización</a:t>
            </a:r>
            <a:endParaRPr sz="4000">
              <a:latin typeface="Calibri"/>
              <a:cs typeface="Calibri"/>
            </a:endParaRPr>
          </a:p>
          <a:p>
            <a:pPr marL="332740" indent="-320675">
              <a:lnSpc>
                <a:spcPct val="100000"/>
              </a:lnSpc>
              <a:spcBef>
                <a:spcPts val="1060"/>
              </a:spcBef>
              <a:buClr>
                <a:srgbClr val="1CACE3"/>
              </a:buClr>
              <a:buSzPct val="96875"/>
              <a:buFont typeface="Wingdings"/>
              <a:buChar char=""/>
              <a:tabLst>
                <a:tab pos="333375" algn="l"/>
              </a:tabLst>
            </a:pP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Restricciones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3200" spc="-10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Definida</a:t>
            </a:r>
            <a:r>
              <a:rPr sz="32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por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la</a:t>
            </a:r>
            <a:r>
              <a:rPr sz="3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condición:</a:t>
            </a:r>
            <a:endParaRPr sz="3200">
              <a:latin typeface="Calibri"/>
              <a:cs typeface="Calibri"/>
            </a:endParaRPr>
          </a:p>
          <a:p>
            <a:pPr marL="104139" marR="5080" indent="-91440">
              <a:lnSpc>
                <a:spcPts val="3460"/>
              </a:lnSpc>
              <a:spcBef>
                <a:spcPts val="1455"/>
              </a:spcBef>
            </a:pPr>
            <a:r>
              <a:rPr sz="3200" spc="-5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La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pertenencia</a:t>
            </a:r>
            <a:r>
              <a:rPr sz="3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se</a:t>
            </a:r>
            <a:r>
              <a:rPr sz="3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evalúa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 en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 función</a:t>
            </a:r>
            <a:r>
              <a:rPr sz="3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del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cumplimiento</a:t>
            </a:r>
            <a:r>
              <a:rPr sz="32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3200" spc="-7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una</a:t>
            </a:r>
            <a:r>
              <a:rPr sz="3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condición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3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predicado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explícito</a:t>
            </a:r>
            <a:r>
              <a:rPr sz="3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por la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entidad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 </a:t>
            </a:r>
            <a:r>
              <a:rPr spc="-65" dirty="0"/>
              <a:t>Características</a:t>
            </a:r>
            <a:r>
              <a:rPr spc="-105" dirty="0"/>
              <a:t> </a:t>
            </a:r>
            <a:r>
              <a:rPr spc="-35" dirty="0"/>
              <a:t>del</a:t>
            </a:r>
            <a:r>
              <a:rPr spc="-105" dirty="0"/>
              <a:t> </a:t>
            </a:r>
            <a:r>
              <a:rPr spc="-45" dirty="0"/>
              <a:t>modelo</a:t>
            </a:r>
            <a:r>
              <a:rPr spc="-125" dirty="0"/>
              <a:t> </a:t>
            </a:r>
            <a:r>
              <a:rPr spc="-35" dirty="0"/>
              <a:t>E-R</a:t>
            </a:r>
            <a:r>
              <a:rPr spc="-100" dirty="0"/>
              <a:t> </a:t>
            </a:r>
            <a:r>
              <a:rPr spc="-55" dirty="0"/>
              <a:t>extendido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95680" y="1781682"/>
            <a:ext cx="3890010" cy="1694814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03505" marR="5080" indent="-91440">
              <a:lnSpc>
                <a:spcPct val="80000"/>
              </a:lnSpc>
              <a:spcBef>
                <a:spcPts val="1055"/>
              </a:spcBef>
              <a:buClr>
                <a:srgbClr val="1CACE3"/>
              </a:buClr>
              <a:buSzPct val="97500"/>
              <a:buFont typeface="Wingdings"/>
              <a:buChar char=""/>
              <a:tabLst>
                <a:tab pos="466090" algn="l"/>
              </a:tabLst>
            </a:pPr>
            <a:r>
              <a:rPr sz="4000" spc="-10" dirty="0">
                <a:solidFill>
                  <a:srgbClr val="404040"/>
                </a:solidFill>
                <a:latin typeface="Calibri"/>
                <a:cs typeface="Calibri"/>
              </a:rPr>
              <a:t>Especialización</a:t>
            </a:r>
            <a:r>
              <a:rPr sz="4000" spc="-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404040"/>
                </a:solidFill>
                <a:latin typeface="Calibri"/>
                <a:cs typeface="Calibri"/>
              </a:rPr>
              <a:t>y </a:t>
            </a:r>
            <a:r>
              <a:rPr sz="4000" spc="-8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404040"/>
                </a:solidFill>
                <a:latin typeface="Calibri"/>
                <a:cs typeface="Calibri"/>
              </a:rPr>
              <a:t>Generalización</a:t>
            </a:r>
            <a:endParaRPr sz="4000">
              <a:latin typeface="Calibri"/>
              <a:cs typeface="Calibri"/>
            </a:endParaRPr>
          </a:p>
          <a:p>
            <a:pPr marL="332740" indent="-320675">
              <a:lnSpc>
                <a:spcPct val="100000"/>
              </a:lnSpc>
              <a:spcBef>
                <a:spcPts val="665"/>
              </a:spcBef>
              <a:buClr>
                <a:srgbClr val="1CACE3"/>
              </a:buClr>
              <a:buSzPct val="96875"/>
              <a:buFont typeface="Wingdings"/>
              <a:buChar char=""/>
              <a:tabLst>
                <a:tab pos="333375" algn="l"/>
              </a:tabLst>
            </a:pP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Restricciones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5680" y="3449802"/>
            <a:ext cx="5544185" cy="251142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3200" spc="-5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Definida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por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la</a:t>
            </a:r>
            <a:r>
              <a:rPr sz="3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condición:</a:t>
            </a:r>
            <a:endParaRPr sz="3200">
              <a:latin typeface="Calibri"/>
              <a:cs typeface="Calibri"/>
            </a:endParaRPr>
          </a:p>
          <a:p>
            <a:pPr marL="12700" marR="5080">
              <a:lnSpc>
                <a:spcPts val="3070"/>
              </a:lnSpc>
              <a:spcBef>
                <a:spcPts val="1380"/>
              </a:spcBef>
            </a:pP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Supongamos</a:t>
            </a:r>
            <a:r>
              <a:rPr sz="3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que</a:t>
            </a:r>
            <a:r>
              <a:rPr sz="3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i="1" dirty="0">
                <a:solidFill>
                  <a:srgbClr val="404040"/>
                </a:solidFill>
                <a:latin typeface="Calibri"/>
                <a:cs typeface="Calibri"/>
              </a:rPr>
              <a:t>empleado</a:t>
            </a:r>
            <a:r>
              <a:rPr sz="3200" i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tiene </a:t>
            </a:r>
            <a:r>
              <a:rPr sz="3200" spc="-7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el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atributo</a:t>
            </a:r>
            <a:r>
              <a:rPr sz="32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404040"/>
                </a:solidFill>
                <a:latin typeface="Calibri"/>
                <a:cs typeface="Calibri"/>
              </a:rPr>
              <a:t>tipo_empleado.</a:t>
            </a:r>
            <a:endParaRPr sz="3200">
              <a:latin typeface="Calibri"/>
              <a:cs typeface="Calibri"/>
            </a:endParaRPr>
          </a:p>
          <a:p>
            <a:pPr marL="12700" marR="939800">
              <a:lnSpc>
                <a:spcPct val="80000"/>
              </a:lnSpc>
              <a:spcBef>
                <a:spcPts val="1435"/>
              </a:spcBef>
            </a:pPr>
            <a:r>
              <a:rPr sz="3200" b="1" i="1" spc="-5" dirty="0">
                <a:solidFill>
                  <a:srgbClr val="404040"/>
                </a:solidFill>
                <a:latin typeface="Calibri"/>
                <a:cs typeface="Calibri"/>
              </a:rPr>
              <a:t>Tipo </a:t>
            </a:r>
            <a:r>
              <a:rPr sz="3200" b="1" i="1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3200" b="1" i="1" spc="-5" dirty="0">
                <a:solidFill>
                  <a:srgbClr val="404040"/>
                </a:solidFill>
                <a:latin typeface="Calibri"/>
                <a:cs typeface="Calibri"/>
              </a:rPr>
              <a:t>generalización </a:t>
            </a:r>
            <a:r>
              <a:rPr sz="3200" b="1" i="1" spc="-25" dirty="0">
                <a:solidFill>
                  <a:srgbClr val="404040"/>
                </a:solidFill>
                <a:latin typeface="Calibri"/>
                <a:cs typeface="Calibri"/>
              </a:rPr>
              <a:t>está </a:t>
            </a:r>
            <a:r>
              <a:rPr sz="3200" b="1" i="1" spc="-7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b="1" i="1" spc="-5" dirty="0">
                <a:solidFill>
                  <a:srgbClr val="404040"/>
                </a:solidFill>
                <a:latin typeface="Calibri"/>
                <a:cs typeface="Calibri"/>
              </a:rPr>
              <a:t>definida</a:t>
            </a:r>
            <a:r>
              <a:rPr sz="3200" b="1" i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b="1" i="1" dirty="0">
                <a:solidFill>
                  <a:srgbClr val="404040"/>
                </a:solidFill>
                <a:latin typeface="Calibri"/>
                <a:cs typeface="Calibri"/>
              </a:rPr>
              <a:t>por</a:t>
            </a:r>
            <a:r>
              <a:rPr sz="3200" b="1" i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b="1" i="1" spc="-10" dirty="0">
                <a:solidFill>
                  <a:srgbClr val="404040"/>
                </a:solidFill>
                <a:latin typeface="Calibri"/>
                <a:cs typeface="Calibri"/>
              </a:rPr>
              <a:t>el</a:t>
            </a:r>
            <a:r>
              <a:rPr sz="3200" b="1" i="1" spc="-5" dirty="0">
                <a:solidFill>
                  <a:srgbClr val="404040"/>
                </a:solidFill>
                <a:latin typeface="Calibri"/>
                <a:cs typeface="Calibri"/>
              </a:rPr>
              <a:t> atributo.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 </a:t>
            </a:r>
            <a:r>
              <a:rPr spc="-65" dirty="0"/>
              <a:t>Características</a:t>
            </a:r>
            <a:r>
              <a:rPr spc="-105" dirty="0"/>
              <a:t> </a:t>
            </a:r>
            <a:r>
              <a:rPr spc="-35" dirty="0"/>
              <a:t>del</a:t>
            </a:r>
            <a:r>
              <a:rPr spc="-105" dirty="0"/>
              <a:t> </a:t>
            </a:r>
            <a:r>
              <a:rPr spc="-45" dirty="0"/>
              <a:t>modelo</a:t>
            </a:r>
            <a:r>
              <a:rPr spc="-125" dirty="0"/>
              <a:t> </a:t>
            </a:r>
            <a:r>
              <a:rPr spc="-35" dirty="0"/>
              <a:t>E-R</a:t>
            </a:r>
            <a:r>
              <a:rPr spc="-100" dirty="0"/>
              <a:t> </a:t>
            </a:r>
            <a:r>
              <a:rPr spc="-55" dirty="0"/>
              <a:t>extendido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652726" y="1973262"/>
            <a:ext cx="5340985" cy="4106545"/>
            <a:chOff x="6652726" y="1973262"/>
            <a:chExt cx="5340985" cy="410654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2726" y="2814827"/>
              <a:ext cx="5340708" cy="326463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044683" y="2804160"/>
              <a:ext cx="1367155" cy="460375"/>
            </a:xfrm>
            <a:custGeom>
              <a:avLst/>
              <a:gdLst/>
              <a:ahLst/>
              <a:cxnLst/>
              <a:rect l="l" t="t" r="r" b="b"/>
              <a:pathLst>
                <a:path w="1367154" h="460375">
                  <a:moveTo>
                    <a:pt x="1367027" y="0"/>
                  </a:moveTo>
                  <a:lnTo>
                    <a:pt x="0" y="0"/>
                  </a:lnTo>
                  <a:lnTo>
                    <a:pt x="0" y="460248"/>
                  </a:lnTo>
                  <a:lnTo>
                    <a:pt x="1367027" y="460248"/>
                  </a:lnTo>
                  <a:lnTo>
                    <a:pt x="13670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044683" y="2804160"/>
              <a:ext cx="1367155" cy="460375"/>
            </a:xfrm>
            <a:custGeom>
              <a:avLst/>
              <a:gdLst/>
              <a:ahLst/>
              <a:cxnLst/>
              <a:rect l="l" t="t" r="r" b="b"/>
              <a:pathLst>
                <a:path w="1367154" h="460375">
                  <a:moveTo>
                    <a:pt x="0" y="460248"/>
                  </a:moveTo>
                  <a:lnTo>
                    <a:pt x="1367027" y="460248"/>
                  </a:lnTo>
                  <a:lnTo>
                    <a:pt x="1367027" y="0"/>
                  </a:lnTo>
                  <a:lnTo>
                    <a:pt x="0" y="0"/>
                  </a:lnTo>
                  <a:lnTo>
                    <a:pt x="0" y="460248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753599" y="1981200"/>
              <a:ext cx="1905000" cy="721360"/>
            </a:xfrm>
            <a:custGeom>
              <a:avLst/>
              <a:gdLst/>
              <a:ahLst/>
              <a:cxnLst/>
              <a:rect l="l" t="t" r="r" b="b"/>
              <a:pathLst>
                <a:path w="1905000" h="721360">
                  <a:moveTo>
                    <a:pt x="0" y="360425"/>
                  </a:moveTo>
                  <a:lnTo>
                    <a:pt x="9459" y="309444"/>
                  </a:lnTo>
                  <a:lnTo>
                    <a:pt x="36976" y="260657"/>
                  </a:lnTo>
                  <a:lnTo>
                    <a:pt x="81263" y="214552"/>
                  </a:lnTo>
                  <a:lnTo>
                    <a:pt x="141029" y="171619"/>
                  </a:lnTo>
                  <a:lnTo>
                    <a:pt x="176313" y="151494"/>
                  </a:lnTo>
                  <a:lnTo>
                    <a:pt x="214984" y="132344"/>
                  </a:lnTo>
                  <a:lnTo>
                    <a:pt x="256880" y="114232"/>
                  </a:lnTo>
                  <a:lnTo>
                    <a:pt x="301839" y="97218"/>
                  </a:lnTo>
                  <a:lnTo>
                    <a:pt x="349702" y="81363"/>
                  </a:lnTo>
                  <a:lnTo>
                    <a:pt x="400305" y="66728"/>
                  </a:lnTo>
                  <a:lnTo>
                    <a:pt x="453489" y="53375"/>
                  </a:lnTo>
                  <a:lnTo>
                    <a:pt x="509091" y="41364"/>
                  </a:lnTo>
                  <a:lnTo>
                    <a:pt x="566952" y="30756"/>
                  </a:lnTo>
                  <a:lnTo>
                    <a:pt x="626909" y="21613"/>
                  </a:lnTo>
                  <a:lnTo>
                    <a:pt x="688801" y="13995"/>
                  </a:lnTo>
                  <a:lnTo>
                    <a:pt x="752467" y="7963"/>
                  </a:lnTo>
                  <a:lnTo>
                    <a:pt x="817747" y="3580"/>
                  </a:lnTo>
                  <a:lnTo>
                    <a:pt x="884478" y="905"/>
                  </a:lnTo>
                  <a:lnTo>
                    <a:pt x="952500" y="0"/>
                  </a:lnTo>
                  <a:lnTo>
                    <a:pt x="1020521" y="905"/>
                  </a:lnTo>
                  <a:lnTo>
                    <a:pt x="1087252" y="3580"/>
                  </a:lnTo>
                  <a:lnTo>
                    <a:pt x="1152532" y="7963"/>
                  </a:lnTo>
                  <a:lnTo>
                    <a:pt x="1216198" y="13995"/>
                  </a:lnTo>
                  <a:lnTo>
                    <a:pt x="1278090" y="21613"/>
                  </a:lnTo>
                  <a:lnTo>
                    <a:pt x="1338047" y="30756"/>
                  </a:lnTo>
                  <a:lnTo>
                    <a:pt x="1395908" y="41364"/>
                  </a:lnTo>
                  <a:lnTo>
                    <a:pt x="1451510" y="53375"/>
                  </a:lnTo>
                  <a:lnTo>
                    <a:pt x="1504694" y="66728"/>
                  </a:lnTo>
                  <a:lnTo>
                    <a:pt x="1555297" y="81363"/>
                  </a:lnTo>
                  <a:lnTo>
                    <a:pt x="1603160" y="97218"/>
                  </a:lnTo>
                  <a:lnTo>
                    <a:pt x="1648119" y="114232"/>
                  </a:lnTo>
                  <a:lnTo>
                    <a:pt x="1690015" y="132344"/>
                  </a:lnTo>
                  <a:lnTo>
                    <a:pt x="1728686" y="151494"/>
                  </a:lnTo>
                  <a:lnTo>
                    <a:pt x="1763970" y="171619"/>
                  </a:lnTo>
                  <a:lnTo>
                    <a:pt x="1823736" y="214552"/>
                  </a:lnTo>
                  <a:lnTo>
                    <a:pt x="1868023" y="260657"/>
                  </a:lnTo>
                  <a:lnTo>
                    <a:pt x="1895540" y="309444"/>
                  </a:lnTo>
                  <a:lnTo>
                    <a:pt x="1905000" y="360425"/>
                  </a:lnTo>
                  <a:lnTo>
                    <a:pt x="1902608" y="386160"/>
                  </a:lnTo>
                  <a:lnTo>
                    <a:pt x="1883958" y="436105"/>
                  </a:lnTo>
                  <a:lnTo>
                    <a:pt x="1847895" y="483612"/>
                  </a:lnTo>
                  <a:lnTo>
                    <a:pt x="1795708" y="528192"/>
                  </a:lnTo>
                  <a:lnTo>
                    <a:pt x="1728686" y="569357"/>
                  </a:lnTo>
                  <a:lnTo>
                    <a:pt x="1690015" y="588507"/>
                  </a:lnTo>
                  <a:lnTo>
                    <a:pt x="1648119" y="606619"/>
                  </a:lnTo>
                  <a:lnTo>
                    <a:pt x="1603160" y="623633"/>
                  </a:lnTo>
                  <a:lnTo>
                    <a:pt x="1555297" y="639488"/>
                  </a:lnTo>
                  <a:lnTo>
                    <a:pt x="1504694" y="654123"/>
                  </a:lnTo>
                  <a:lnTo>
                    <a:pt x="1451510" y="667476"/>
                  </a:lnTo>
                  <a:lnTo>
                    <a:pt x="1395908" y="679487"/>
                  </a:lnTo>
                  <a:lnTo>
                    <a:pt x="1338047" y="690095"/>
                  </a:lnTo>
                  <a:lnTo>
                    <a:pt x="1278090" y="699238"/>
                  </a:lnTo>
                  <a:lnTo>
                    <a:pt x="1216198" y="706856"/>
                  </a:lnTo>
                  <a:lnTo>
                    <a:pt x="1152532" y="712888"/>
                  </a:lnTo>
                  <a:lnTo>
                    <a:pt x="1087252" y="717271"/>
                  </a:lnTo>
                  <a:lnTo>
                    <a:pt x="1020521" y="719946"/>
                  </a:lnTo>
                  <a:lnTo>
                    <a:pt x="952500" y="720851"/>
                  </a:lnTo>
                  <a:lnTo>
                    <a:pt x="884478" y="719946"/>
                  </a:lnTo>
                  <a:lnTo>
                    <a:pt x="817747" y="717271"/>
                  </a:lnTo>
                  <a:lnTo>
                    <a:pt x="752467" y="712888"/>
                  </a:lnTo>
                  <a:lnTo>
                    <a:pt x="688801" y="706856"/>
                  </a:lnTo>
                  <a:lnTo>
                    <a:pt x="626909" y="699238"/>
                  </a:lnTo>
                  <a:lnTo>
                    <a:pt x="566952" y="690095"/>
                  </a:lnTo>
                  <a:lnTo>
                    <a:pt x="509091" y="679487"/>
                  </a:lnTo>
                  <a:lnTo>
                    <a:pt x="453489" y="667476"/>
                  </a:lnTo>
                  <a:lnTo>
                    <a:pt x="400305" y="654123"/>
                  </a:lnTo>
                  <a:lnTo>
                    <a:pt x="349702" y="639488"/>
                  </a:lnTo>
                  <a:lnTo>
                    <a:pt x="301839" y="623633"/>
                  </a:lnTo>
                  <a:lnTo>
                    <a:pt x="256880" y="606619"/>
                  </a:lnTo>
                  <a:lnTo>
                    <a:pt x="214984" y="588507"/>
                  </a:lnTo>
                  <a:lnTo>
                    <a:pt x="176313" y="569357"/>
                  </a:lnTo>
                  <a:lnTo>
                    <a:pt x="141029" y="549232"/>
                  </a:lnTo>
                  <a:lnTo>
                    <a:pt x="81263" y="506299"/>
                  </a:lnTo>
                  <a:lnTo>
                    <a:pt x="36976" y="460194"/>
                  </a:lnTo>
                  <a:lnTo>
                    <a:pt x="9459" y="411407"/>
                  </a:lnTo>
                  <a:lnTo>
                    <a:pt x="0" y="360425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112756" y="2216912"/>
            <a:ext cx="11925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mbria"/>
                <a:cs typeface="Cambria"/>
              </a:rPr>
              <a:t>Tipo_e</a:t>
            </a:r>
            <a:r>
              <a:rPr sz="1400" spc="-5" dirty="0">
                <a:latin typeface="Cambria"/>
                <a:cs typeface="Cambria"/>
              </a:rPr>
              <a:t>mp</a:t>
            </a:r>
            <a:r>
              <a:rPr sz="1400" dirty="0">
                <a:latin typeface="Cambria"/>
                <a:cs typeface="Cambria"/>
              </a:rPr>
              <a:t>leado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329928" y="2342388"/>
            <a:ext cx="424180" cy="473709"/>
          </a:xfrm>
          <a:custGeom>
            <a:avLst/>
            <a:gdLst/>
            <a:ahLst/>
            <a:cxnLst/>
            <a:rect l="l" t="t" r="r" b="b"/>
            <a:pathLst>
              <a:path w="424179" h="473710">
                <a:moveTo>
                  <a:pt x="0" y="473201"/>
                </a:moveTo>
                <a:lnTo>
                  <a:pt x="42367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64158" y="1662427"/>
            <a:ext cx="8298180" cy="266065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465455" indent="-453390">
              <a:lnSpc>
                <a:spcPct val="100000"/>
              </a:lnSpc>
              <a:spcBef>
                <a:spcPts val="1420"/>
              </a:spcBef>
              <a:buClr>
                <a:srgbClr val="1CACE3"/>
              </a:buClr>
              <a:buSzPct val="97500"/>
              <a:buFont typeface="Wingdings"/>
              <a:buChar char=""/>
              <a:tabLst>
                <a:tab pos="466090" algn="l"/>
              </a:tabLst>
            </a:pPr>
            <a:r>
              <a:rPr sz="4000" spc="-10" dirty="0">
                <a:solidFill>
                  <a:srgbClr val="404040"/>
                </a:solidFill>
                <a:latin typeface="Calibri"/>
                <a:cs typeface="Calibri"/>
              </a:rPr>
              <a:t>Especialización</a:t>
            </a:r>
            <a:r>
              <a:rPr sz="4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4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404040"/>
                </a:solidFill>
                <a:latin typeface="Calibri"/>
                <a:cs typeface="Calibri"/>
              </a:rPr>
              <a:t>Generalización</a:t>
            </a:r>
            <a:endParaRPr sz="4000">
              <a:latin typeface="Calibri"/>
              <a:cs typeface="Calibri"/>
            </a:endParaRPr>
          </a:p>
          <a:p>
            <a:pPr marL="332740" indent="-320675">
              <a:lnSpc>
                <a:spcPct val="100000"/>
              </a:lnSpc>
              <a:spcBef>
                <a:spcPts val="1060"/>
              </a:spcBef>
              <a:buClr>
                <a:srgbClr val="1CACE3"/>
              </a:buClr>
              <a:buSzPct val="96875"/>
              <a:buFont typeface="Wingdings"/>
              <a:buChar char=""/>
              <a:tabLst>
                <a:tab pos="333375" algn="l"/>
              </a:tabLst>
            </a:pP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Restricciones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3200" spc="-10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Definida</a:t>
            </a:r>
            <a:r>
              <a:rPr sz="3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por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el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 usuario: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El usuario</a:t>
            </a:r>
            <a:r>
              <a:rPr sz="3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la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base</a:t>
            </a:r>
            <a:r>
              <a:rPr sz="3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404040"/>
                </a:solidFill>
                <a:latin typeface="Calibri"/>
                <a:cs typeface="Calibri"/>
              </a:rPr>
              <a:t>datos</a:t>
            </a:r>
            <a:r>
              <a:rPr sz="3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asigna</a:t>
            </a:r>
            <a:r>
              <a:rPr sz="3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las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 entidades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 </a:t>
            </a:r>
            <a:r>
              <a:rPr spc="-65" dirty="0"/>
              <a:t>Características</a:t>
            </a:r>
            <a:r>
              <a:rPr spc="-105" dirty="0"/>
              <a:t> </a:t>
            </a:r>
            <a:r>
              <a:rPr spc="-35" dirty="0"/>
              <a:t>del</a:t>
            </a:r>
            <a:r>
              <a:rPr spc="-105" dirty="0"/>
              <a:t> </a:t>
            </a:r>
            <a:r>
              <a:rPr spc="-45" dirty="0"/>
              <a:t>modelo</a:t>
            </a:r>
            <a:r>
              <a:rPr spc="-125" dirty="0"/>
              <a:t> </a:t>
            </a:r>
            <a:r>
              <a:rPr spc="-35" dirty="0"/>
              <a:t>E-R</a:t>
            </a:r>
            <a:r>
              <a:rPr spc="-100" dirty="0"/>
              <a:t> </a:t>
            </a:r>
            <a:r>
              <a:rPr spc="-55" dirty="0"/>
              <a:t>extendido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95680" y="1830450"/>
            <a:ext cx="5776595" cy="425386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03505" marR="1891664" indent="-91440">
              <a:lnSpc>
                <a:spcPts val="4320"/>
              </a:lnSpc>
              <a:spcBef>
                <a:spcPts val="640"/>
              </a:spcBef>
              <a:buClr>
                <a:srgbClr val="1CACE3"/>
              </a:buClr>
              <a:buSzPct val="97500"/>
              <a:buFont typeface="Wingdings"/>
              <a:buChar char=""/>
              <a:tabLst>
                <a:tab pos="466090" algn="l"/>
              </a:tabLst>
            </a:pPr>
            <a:r>
              <a:rPr sz="4000" spc="-10" dirty="0">
                <a:solidFill>
                  <a:srgbClr val="404040"/>
                </a:solidFill>
                <a:latin typeface="Calibri"/>
                <a:cs typeface="Calibri"/>
              </a:rPr>
              <a:t>Especialización</a:t>
            </a:r>
            <a:r>
              <a:rPr sz="4000" spc="-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404040"/>
                </a:solidFill>
                <a:latin typeface="Calibri"/>
                <a:cs typeface="Calibri"/>
              </a:rPr>
              <a:t>y </a:t>
            </a:r>
            <a:r>
              <a:rPr sz="4000" spc="-8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404040"/>
                </a:solidFill>
                <a:latin typeface="Calibri"/>
                <a:cs typeface="Calibri"/>
              </a:rPr>
              <a:t>Generalización</a:t>
            </a:r>
            <a:endParaRPr sz="4000">
              <a:latin typeface="Calibri"/>
              <a:cs typeface="Calibri"/>
            </a:endParaRPr>
          </a:p>
          <a:p>
            <a:pPr marL="332740" indent="-320675">
              <a:lnSpc>
                <a:spcPct val="100000"/>
              </a:lnSpc>
              <a:spcBef>
                <a:spcPts val="1000"/>
              </a:spcBef>
              <a:buClr>
                <a:srgbClr val="1CACE3"/>
              </a:buClr>
              <a:buSzPct val="96875"/>
              <a:buFont typeface="Wingdings"/>
              <a:buChar char=""/>
              <a:tabLst>
                <a:tab pos="333375" algn="l"/>
              </a:tabLst>
            </a:pP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Restricciones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3200" spc="-5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Definida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por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 el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usuario:</a:t>
            </a:r>
            <a:endParaRPr sz="3200">
              <a:latin typeface="Calibri"/>
              <a:cs typeface="Calibri"/>
            </a:endParaRPr>
          </a:p>
          <a:p>
            <a:pPr marL="12700" marR="5080">
              <a:lnSpc>
                <a:spcPct val="90000"/>
              </a:lnSpc>
              <a:spcBef>
                <a:spcPts val="1450"/>
              </a:spcBef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Supongamos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que después de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tres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meses de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trabajo,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los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empleados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de un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banco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asignan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uno de los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tres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grupos de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trabajo.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La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asignación al grupo la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lleva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cabo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el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usuario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que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toma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persona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persona.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 </a:t>
            </a:r>
            <a:r>
              <a:rPr spc="-65" dirty="0"/>
              <a:t>Características</a:t>
            </a:r>
            <a:r>
              <a:rPr spc="-105" dirty="0"/>
              <a:t> </a:t>
            </a:r>
            <a:r>
              <a:rPr spc="-35" dirty="0"/>
              <a:t>del</a:t>
            </a:r>
            <a:r>
              <a:rPr spc="-105" dirty="0"/>
              <a:t> </a:t>
            </a:r>
            <a:r>
              <a:rPr spc="-45" dirty="0"/>
              <a:t>modelo</a:t>
            </a:r>
            <a:r>
              <a:rPr spc="-125" dirty="0"/>
              <a:t> </a:t>
            </a:r>
            <a:r>
              <a:rPr spc="-35" dirty="0"/>
              <a:t>E-R</a:t>
            </a:r>
            <a:r>
              <a:rPr spc="-100" dirty="0"/>
              <a:t> </a:t>
            </a:r>
            <a:r>
              <a:rPr spc="-55" dirty="0"/>
              <a:t>extendido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7056703" y="2441130"/>
            <a:ext cx="4363085" cy="2266950"/>
            <a:chOff x="7056703" y="2441130"/>
            <a:chExt cx="4363085" cy="22669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6703" y="2459735"/>
              <a:ext cx="4224637" cy="22479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044683" y="2449067"/>
              <a:ext cx="1367155" cy="460375"/>
            </a:xfrm>
            <a:custGeom>
              <a:avLst/>
              <a:gdLst/>
              <a:ahLst/>
              <a:cxnLst/>
              <a:rect l="l" t="t" r="r" b="b"/>
              <a:pathLst>
                <a:path w="1367154" h="460375">
                  <a:moveTo>
                    <a:pt x="1367027" y="0"/>
                  </a:moveTo>
                  <a:lnTo>
                    <a:pt x="0" y="0"/>
                  </a:lnTo>
                  <a:lnTo>
                    <a:pt x="0" y="460248"/>
                  </a:lnTo>
                  <a:lnTo>
                    <a:pt x="1367027" y="460248"/>
                  </a:lnTo>
                  <a:lnTo>
                    <a:pt x="13670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44683" y="2449067"/>
              <a:ext cx="1367155" cy="460375"/>
            </a:xfrm>
            <a:custGeom>
              <a:avLst/>
              <a:gdLst/>
              <a:ahLst/>
              <a:cxnLst/>
              <a:rect l="l" t="t" r="r" b="b"/>
              <a:pathLst>
                <a:path w="1367154" h="460375">
                  <a:moveTo>
                    <a:pt x="0" y="460248"/>
                  </a:moveTo>
                  <a:lnTo>
                    <a:pt x="1367027" y="460248"/>
                  </a:lnTo>
                  <a:lnTo>
                    <a:pt x="1367027" y="0"/>
                  </a:lnTo>
                  <a:lnTo>
                    <a:pt x="0" y="0"/>
                  </a:lnTo>
                  <a:lnTo>
                    <a:pt x="0" y="460248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068311" y="4352544"/>
            <a:ext cx="1186180" cy="355600"/>
          </a:xfrm>
          <a:prstGeom prst="rect">
            <a:avLst/>
          </a:prstGeom>
          <a:solidFill>
            <a:srgbClr val="D9D9D9"/>
          </a:solidFill>
          <a:ln w="15875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87655">
              <a:lnSpc>
                <a:spcPct val="100000"/>
              </a:lnSpc>
              <a:spcBef>
                <a:spcPts val="400"/>
              </a:spcBef>
            </a:pPr>
            <a:r>
              <a:rPr sz="1600" i="1" spc="-10" dirty="0">
                <a:latin typeface="Cambria"/>
                <a:cs typeface="Cambria"/>
              </a:rPr>
              <a:t>grupo1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11540" y="4363211"/>
            <a:ext cx="1186180" cy="355600"/>
          </a:xfrm>
          <a:prstGeom prst="rect">
            <a:avLst/>
          </a:prstGeom>
          <a:solidFill>
            <a:srgbClr val="D9D9D9"/>
          </a:solidFill>
          <a:ln w="1587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355"/>
              </a:spcBef>
            </a:pPr>
            <a:r>
              <a:rPr sz="1600" i="1" spc="-10" dirty="0">
                <a:latin typeface="Cambria"/>
                <a:cs typeface="Cambria"/>
              </a:rPr>
              <a:t>grupo2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63911" y="4363211"/>
            <a:ext cx="1186180" cy="355600"/>
          </a:xfrm>
          <a:prstGeom prst="rect">
            <a:avLst/>
          </a:prstGeom>
          <a:solidFill>
            <a:srgbClr val="D9D9D9"/>
          </a:solidFill>
          <a:ln w="1587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355"/>
              </a:spcBef>
            </a:pPr>
            <a:r>
              <a:rPr sz="1600" i="1" spc="-10" dirty="0">
                <a:latin typeface="Cambria"/>
                <a:cs typeface="Cambria"/>
              </a:rPr>
              <a:t>grupo3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64158" y="1662427"/>
            <a:ext cx="9650730" cy="397764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465455" indent="-453390">
              <a:lnSpc>
                <a:spcPct val="100000"/>
              </a:lnSpc>
              <a:spcBef>
                <a:spcPts val="1420"/>
              </a:spcBef>
              <a:buClr>
                <a:srgbClr val="1CACE3"/>
              </a:buClr>
              <a:buSzPct val="97500"/>
              <a:buFont typeface="Wingdings"/>
              <a:buChar char=""/>
              <a:tabLst>
                <a:tab pos="466090" algn="l"/>
              </a:tabLst>
            </a:pPr>
            <a:r>
              <a:rPr sz="4000" spc="-10" dirty="0">
                <a:solidFill>
                  <a:srgbClr val="404040"/>
                </a:solidFill>
                <a:latin typeface="Calibri"/>
                <a:cs typeface="Calibri"/>
              </a:rPr>
              <a:t>Especialización</a:t>
            </a:r>
            <a:r>
              <a:rPr sz="4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4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404040"/>
                </a:solidFill>
                <a:latin typeface="Calibri"/>
                <a:cs typeface="Calibri"/>
              </a:rPr>
              <a:t>Generalización</a:t>
            </a:r>
            <a:endParaRPr sz="4000">
              <a:latin typeface="Calibri"/>
              <a:cs typeface="Calibri"/>
            </a:endParaRPr>
          </a:p>
          <a:p>
            <a:pPr marL="332740" indent="-320675">
              <a:lnSpc>
                <a:spcPct val="100000"/>
              </a:lnSpc>
              <a:spcBef>
                <a:spcPts val="1060"/>
              </a:spcBef>
              <a:buClr>
                <a:srgbClr val="1CACE3"/>
              </a:buClr>
              <a:buSzPct val="96875"/>
              <a:buFont typeface="Wingdings"/>
              <a:buChar char=""/>
              <a:tabLst>
                <a:tab pos="333375" algn="l"/>
              </a:tabLst>
            </a:pP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Restricciones</a:t>
            </a:r>
            <a:endParaRPr sz="3200">
              <a:latin typeface="Calibri"/>
              <a:cs typeface="Calibri"/>
            </a:endParaRPr>
          </a:p>
          <a:p>
            <a:pPr marL="104139" marR="548640" indent="-91440" algn="just">
              <a:lnSpc>
                <a:spcPct val="90000"/>
              </a:lnSpc>
              <a:spcBef>
                <a:spcPts val="1405"/>
              </a:spcBef>
            </a:pPr>
            <a:r>
              <a:rPr sz="3200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Un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segundo tipo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restricciones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tiene relación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con la </a:t>
            </a:r>
            <a:r>
              <a:rPr sz="3200" spc="-7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pertenencia de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las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entidades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a más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de un 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conjunto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entidades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nivel</a:t>
            </a:r>
            <a:r>
              <a:rPr sz="3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inferior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la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generalización.</a:t>
            </a:r>
            <a:endParaRPr sz="3200">
              <a:latin typeface="Calibri"/>
              <a:cs typeface="Calibri"/>
            </a:endParaRPr>
          </a:p>
          <a:p>
            <a:pPr marL="12700" marR="5080" algn="just">
              <a:lnSpc>
                <a:spcPts val="3460"/>
              </a:lnSpc>
              <a:spcBef>
                <a:spcPts val="1455"/>
              </a:spcBef>
            </a:pP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Los 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conjuntos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entidades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nivel 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inferior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pueden ser de </a:t>
            </a:r>
            <a:r>
              <a:rPr sz="3200" spc="-7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uno de</a:t>
            </a:r>
            <a:r>
              <a:rPr sz="3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los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tipos</a:t>
            </a:r>
            <a:r>
              <a:rPr sz="3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siguientes:</a:t>
            </a:r>
            <a:r>
              <a:rPr sz="32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disjuntos</a:t>
            </a:r>
            <a:r>
              <a:rPr sz="32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 solapados.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 </a:t>
            </a:r>
            <a:r>
              <a:rPr spc="-65" dirty="0"/>
              <a:t>Características</a:t>
            </a:r>
            <a:r>
              <a:rPr spc="-105" dirty="0"/>
              <a:t> </a:t>
            </a:r>
            <a:r>
              <a:rPr spc="-35" dirty="0"/>
              <a:t>del</a:t>
            </a:r>
            <a:r>
              <a:rPr spc="-105" dirty="0"/>
              <a:t> </a:t>
            </a:r>
            <a:r>
              <a:rPr spc="-45" dirty="0"/>
              <a:t>modelo</a:t>
            </a:r>
            <a:r>
              <a:rPr spc="-125" dirty="0"/>
              <a:t> </a:t>
            </a:r>
            <a:r>
              <a:rPr spc="-35" dirty="0"/>
              <a:t>E-R</a:t>
            </a:r>
            <a:r>
              <a:rPr spc="-100" dirty="0"/>
              <a:t> </a:t>
            </a:r>
            <a:r>
              <a:rPr spc="-55" dirty="0"/>
              <a:t>extendido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64158" y="1662427"/>
            <a:ext cx="10187940" cy="292100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465455" indent="-453390">
              <a:lnSpc>
                <a:spcPct val="100000"/>
              </a:lnSpc>
              <a:spcBef>
                <a:spcPts val="1420"/>
              </a:spcBef>
              <a:buClr>
                <a:srgbClr val="1CACE3"/>
              </a:buClr>
              <a:buSzPct val="97500"/>
              <a:buFont typeface="Wingdings"/>
              <a:buChar char=""/>
              <a:tabLst>
                <a:tab pos="466090" algn="l"/>
              </a:tabLst>
            </a:pPr>
            <a:r>
              <a:rPr sz="4000" spc="-10" dirty="0">
                <a:solidFill>
                  <a:srgbClr val="404040"/>
                </a:solidFill>
                <a:latin typeface="Calibri"/>
                <a:cs typeface="Calibri"/>
              </a:rPr>
              <a:t>Especialización</a:t>
            </a:r>
            <a:r>
              <a:rPr sz="4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4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404040"/>
                </a:solidFill>
                <a:latin typeface="Calibri"/>
                <a:cs typeface="Calibri"/>
              </a:rPr>
              <a:t>Generalización</a:t>
            </a:r>
            <a:endParaRPr sz="4000">
              <a:latin typeface="Calibri"/>
              <a:cs typeface="Calibri"/>
            </a:endParaRPr>
          </a:p>
          <a:p>
            <a:pPr marL="332740" indent="-320675">
              <a:lnSpc>
                <a:spcPct val="100000"/>
              </a:lnSpc>
              <a:spcBef>
                <a:spcPts val="1060"/>
              </a:spcBef>
              <a:buClr>
                <a:srgbClr val="1CACE3"/>
              </a:buClr>
              <a:buSzPct val="96875"/>
              <a:buFont typeface="Wingdings"/>
              <a:buChar char=""/>
              <a:tabLst>
                <a:tab pos="333375" algn="l"/>
              </a:tabLst>
            </a:pP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Restricciones</a:t>
            </a:r>
            <a:endParaRPr sz="3200">
              <a:latin typeface="Calibri"/>
              <a:cs typeface="Calibri"/>
            </a:endParaRPr>
          </a:p>
          <a:p>
            <a:pPr marL="104139" marR="5080" indent="-91440">
              <a:lnSpc>
                <a:spcPct val="90000"/>
              </a:lnSpc>
              <a:spcBef>
                <a:spcPts val="1405"/>
              </a:spcBef>
            </a:pPr>
            <a:r>
              <a:rPr sz="3200" spc="-10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z="3200" b="1" spc="-10" dirty="0">
                <a:solidFill>
                  <a:srgbClr val="404040"/>
                </a:solidFill>
                <a:latin typeface="Calibri"/>
                <a:cs typeface="Calibri"/>
              </a:rPr>
              <a:t>Disjuntos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sz="3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La</a:t>
            </a:r>
            <a:r>
              <a:rPr sz="32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condición</a:t>
            </a:r>
            <a:r>
              <a:rPr sz="32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32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disjunción</a:t>
            </a:r>
            <a:r>
              <a:rPr sz="3200" spc="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404040"/>
                </a:solidFill>
                <a:latin typeface="Calibri"/>
                <a:cs typeface="Calibri"/>
              </a:rPr>
              <a:t>exige</a:t>
            </a:r>
            <a:r>
              <a:rPr sz="32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que</a:t>
            </a:r>
            <a:r>
              <a:rPr sz="32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cada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entidad</a:t>
            </a:r>
            <a:r>
              <a:rPr sz="3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404040"/>
                </a:solidFill>
                <a:latin typeface="Calibri"/>
                <a:cs typeface="Calibri"/>
              </a:rPr>
              <a:t>pertenezca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 a</a:t>
            </a:r>
            <a:r>
              <a:rPr sz="3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más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de un</a:t>
            </a:r>
            <a:r>
              <a:rPr sz="3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conjunto</a:t>
            </a:r>
            <a:r>
              <a:rPr sz="3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entidades</a:t>
            </a:r>
            <a:r>
              <a:rPr sz="3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3200" spc="-7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nivel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0" dirty="0">
                <a:solidFill>
                  <a:srgbClr val="404040"/>
                </a:solidFill>
                <a:latin typeface="Calibri"/>
                <a:cs typeface="Calibri"/>
              </a:rPr>
              <a:t>inferior.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 </a:t>
            </a:r>
            <a:r>
              <a:rPr spc="-65" dirty="0"/>
              <a:t>Características</a:t>
            </a:r>
            <a:r>
              <a:rPr spc="-105" dirty="0"/>
              <a:t> </a:t>
            </a:r>
            <a:r>
              <a:rPr spc="-35" dirty="0"/>
              <a:t>del</a:t>
            </a:r>
            <a:r>
              <a:rPr spc="-105" dirty="0"/>
              <a:t> </a:t>
            </a:r>
            <a:r>
              <a:rPr spc="-45" dirty="0"/>
              <a:t>modelo</a:t>
            </a:r>
            <a:r>
              <a:rPr spc="-125" dirty="0"/>
              <a:t> </a:t>
            </a:r>
            <a:r>
              <a:rPr spc="-35" dirty="0"/>
              <a:t>E-R</a:t>
            </a:r>
            <a:r>
              <a:rPr spc="-100" dirty="0"/>
              <a:t> </a:t>
            </a:r>
            <a:r>
              <a:rPr spc="-55" dirty="0"/>
              <a:t>extendido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64158" y="1830450"/>
            <a:ext cx="38893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5455" indent="-453390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SzPct val="97500"/>
              <a:buFont typeface="Wingdings"/>
              <a:buChar char=""/>
              <a:tabLst>
                <a:tab pos="466090" algn="l"/>
              </a:tabLst>
            </a:pPr>
            <a:r>
              <a:rPr sz="4000" spc="-10" dirty="0">
                <a:solidFill>
                  <a:srgbClr val="404040"/>
                </a:solidFill>
                <a:latin typeface="Calibri"/>
                <a:cs typeface="Calibri"/>
              </a:rPr>
              <a:t>Especialización</a:t>
            </a:r>
            <a:r>
              <a:rPr sz="4000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4158" y="2211573"/>
            <a:ext cx="3150870" cy="1425575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415"/>
              </a:spcBef>
            </a:pPr>
            <a:r>
              <a:rPr sz="4000" spc="-5" dirty="0">
                <a:solidFill>
                  <a:srgbClr val="404040"/>
                </a:solidFill>
                <a:latin typeface="Calibri"/>
                <a:cs typeface="Calibri"/>
              </a:rPr>
              <a:t>Gene</a:t>
            </a:r>
            <a:r>
              <a:rPr sz="4000" spc="-9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4000" spc="-5" dirty="0">
                <a:solidFill>
                  <a:srgbClr val="404040"/>
                </a:solidFill>
                <a:latin typeface="Calibri"/>
                <a:cs typeface="Calibri"/>
              </a:rPr>
              <a:t>ali</a:t>
            </a:r>
            <a:r>
              <a:rPr sz="4000" spc="-85" dirty="0">
                <a:solidFill>
                  <a:srgbClr val="404040"/>
                </a:solidFill>
                <a:latin typeface="Calibri"/>
                <a:cs typeface="Calibri"/>
              </a:rPr>
              <a:t>z</a:t>
            </a:r>
            <a:r>
              <a:rPr sz="4000" spc="-5" dirty="0">
                <a:solidFill>
                  <a:srgbClr val="404040"/>
                </a:solidFill>
                <a:latin typeface="Calibri"/>
                <a:cs typeface="Calibri"/>
              </a:rPr>
              <a:t>ación</a:t>
            </a:r>
            <a:endParaRPr sz="4000">
              <a:latin typeface="Calibri"/>
              <a:cs typeface="Calibri"/>
            </a:endParaRPr>
          </a:p>
          <a:p>
            <a:pPr marL="332740" indent="-320675">
              <a:lnSpc>
                <a:spcPct val="100000"/>
              </a:lnSpc>
              <a:spcBef>
                <a:spcPts val="1065"/>
              </a:spcBef>
              <a:buClr>
                <a:srgbClr val="1CACE3"/>
              </a:buClr>
              <a:buSzPct val="96875"/>
              <a:buFont typeface="Wingdings"/>
              <a:buChar char=""/>
              <a:tabLst>
                <a:tab pos="333375" algn="l"/>
              </a:tabLst>
            </a:pP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Restricciones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4158" y="3740277"/>
            <a:ext cx="3666490" cy="1831339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04139" marR="5080" indent="-91440">
              <a:lnSpc>
                <a:spcPct val="90000"/>
              </a:lnSpc>
              <a:spcBef>
                <a:spcPts val="484"/>
              </a:spcBef>
            </a:pPr>
            <a:r>
              <a:rPr sz="3200" spc="-10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z="3200" b="1" spc="-10" dirty="0">
                <a:solidFill>
                  <a:srgbClr val="404040"/>
                </a:solidFill>
                <a:latin typeface="Calibri"/>
                <a:cs typeface="Calibri"/>
              </a:rPr>
              <a:t>Disjuntos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.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Un </a:t>
            </a:r>
            <a:r>
              <a:rPr sz="3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i="1" dirty="0">
                <a:solidFill>
                  <a:srgbClr val="404040"/>
                </a:solidFill>
                <a:latin typeface="Calibri"/>
                <a:cs typeface="Calibri"/>
              </a:rPr>
              <a:t>empleado</a:t>
            </a:r>
            <a:r>
              <a:rPr sz="32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solo</a:t>
            </a:r>
            <a:r>
              <a:rPr sz="3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puede </a:t>
            </a:r>
            <a:r>
              <a:rPr sz="3200" spc="-7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ser oficial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cajero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3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secretaria.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80591" y="1068451"/>
            <a:ext cx="99301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80" dirty="0"/>
              <a:t> </a:t>
            </a:r>
            <a:r>
              <a:rPr spc="-65" dirty="0"/>
              <a:t>Características</a:t>
            </a:r>
            <a:r>
              <a:rPr spc="-105" dirty="0"/>
              <a:t> </a:t>
            </a:r>
            <a:r>
              <a:rPr spc="-35" dirty="0"/>
              <a:t>del</a:t>
            </a:r>
            <a:r>
              <a:rPr spc="-100" dirty="0"/>
              <a:t> </a:t>
            </a:r>
            <a:r>
              <a:rPr spc="-45" dirty="0"/>
              <a:t>modelo</a:t>
            </a:r>
            <a:r>
              <a:rPr spc="-125" dirty="0"/>
              <a:t> </a:t>
            </a:r>
            <a:r>
              <a:rPr spc="-30" dirty="0"/>
              <a:t>E-R</a:t>
            </a:r>
            <a:r>
              <a:rPr spc="-100" dirty="0"/>
              <a:t> </a:t>
            </a:r>
            <a:r>
              <a:rPr spc="-60" dirty="0"/>
              <a:t>extendido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5992" y="5351419"/>
            <a:ext cx="2217610" cy="74879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6652726" y="2796222"/>
            <a:ext cx="5340985" cy="3283585"/>
            <a:chOff x="6652726" y="2796222"/>
            <a:chExt cx="5340985" cy="328358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2726" y="2814828"/>
              <a:ext cx="5340708" cy="326463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044683" y="2804160"/>
              <a:ext cx="1367155" cy="460375"/>
            </a:xfrm>
            <a:custGeom>
              <a:avLst/>
              <a:gdLst/>
              <a:ahLst/>
              <a:cxnLst/>
              <a:rect l="l" t="t" r="r" b="b"/>
              <a:pathLst>
                <a:path w="1367154" h="460375">
                  <a:moveTo>
                    <a:pt x="1367027" y="0"/>
                  </a:moveTo>
                  <a:lnTo>
                    <a:pt x="0" y="0"/>
                  </a:lnTo>
                  <a:lnTo>
                    <a:pt x="0" y="460248"/>
                  </a:lnTo>
                  <a:lnTo>
                    <a:pt x="1367027" y="460248"/>
                  </a:lnTo>
                  <a:lnTo>
                    <a:pt x="13670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44683" y="2804160"/>
              <a:ext cx="1367155" cy="460375"/>
            </a:xfrm>
            <a:custGeom>
              <a:avLst/>
              <a:gdLst/>
              <a:ahLst/>
              <a:cxnLst/>
              <a:rect l="l" t="t" r="r" b="b"/>
              <a:pathLst>
                <a:path w="1367154" h="460375">
                  <a:moveTo>
                    <a:pt x="0" y="460248"/>
                  </a:moveTo>
                  <a:lnTo>
                    <a:pt x="1367027" y="460248"/>
                  </a:lnTo>
                  <a:lnTo>
                    <a:pt x="1367027" y="0"/>
                  </a:lnTo>
                  <a:lnTo>
                    <a:pt x="0" y="0"/>
                  </a:lnTo>
                  <a:lnTo>
                    <a:pt x="0" y="460248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159367" y="4117975"/>
            <a:ext cx="644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mbria"/>
                <a:cs typeface="Cambria"/>
              </a:rPr>
              <a:t>disjunta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64158" y="1662427"/>
            <a:ext cx="10172065" cy="248221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465455" indent="-453390">
              <a:lnSpc>
                <a:spcPct val="100000"/>
              </a:lnSpc>
              <a:spcBef>
                <a:spcPts val="1420"/>
              </a:spcBef>
              <a:buClr>
                <a:srgbClr val="1CACE3"/>
              </a:buClr>
              <a:buSzPct val="97500"/>
              <a:buFont typeface="Wingdings"/>
              <a:buChar char=""/>
              <a:tabLst>
                <a:tab pos="466090" algn="l"/>
              </a:tabLst>
            </a:pPr>
            <a:r>
              <a:rPr sz="4000" spc="-10" dirty="0">
                <a:solidFill>
                  <a:srgbClr val="404040"/>
                </a:solidFill>
                <a:latin typeface="Calibri"/>
                <a:cs typeface="Calibri"/>
              </a:rPr>
              <a:t>Especialización</a:t>
            </a:r>
            <a:r>
              <a:rPr sz="4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4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404040"/>
                </a:solidFill>
                <a:latin typeface="Calibri"/>
                <a:cs typeface="Calibri"/>
              </a:rPr>
              <a:t>Generalización</a:t>
            </a:r>
            <a:endParaRPr sz="4000">
              <a:latin typeface="Calibri"/>
              <a:cs typeface="Calibri"/>
            </a:endParaRPr>
          </a:p>
          <a:p>
            <a:pPr marL="332740" indent="-320675">
              <a:lnSpc>
                <a:spcPct val="100000"/>
              </a:lnSpc>
              <a:spcBef>
                <a:spcPts val="1060"/>
              </a:spcBef>
              <a:buClr>
                <a:srgbClr val="1CACE3"/>
              </a:buClr>
              <a:buSzPct val="96875"/>
              <a:buFont typeface="Wingdings"/>
              <a:buChar char=""/>
              <a:tabLst>
                <a:tab pos="333375" algn="l"/>
              </a:tabLst>
            </a:pP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Restricciones</a:t>
            </a:r>
            <a:endParaRPr sz="3200">
              <a:latin typeface="Calibri"/>
              <a:cs typeface="Calibri"/>
            </a:endParaRPr>
          </a:p>
          <a:p>
            <a:pPr marL="104139" marR="5080" indent="-91440">
              <a:lnSpc>
                <a:spcPts val="3460"/>
              </a:lnSpc>
              <a:spcBef>
                <a:spcPts val="1455"/>
              </a:spcBef>
            </a:pPr>
            <a:r>
              <a:rPr sz="3200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z="3200" b="1" dirty="0">
                <a:solidFill>
                  <a:srgbClr val="404040"/>
                </a:solidFill>
                <a:latin typeface="Calibri"/>
                <a:cs typeface="Calibri"/>
              </a:rPr>
              <a:t>Solapados.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la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misma entidad puede pertenecer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a más de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un </a:t>
            </a:r>
            <a:r>
              <a:rPr sz="3200" spc="-7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conjunto</a:t>
            </a:r>
            <a:r>
              <a:rPr sz="3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entidades</a:t>
            </a:r>
            <a:r>
              <a:rPr sz="3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nivel</a:t>
            </a:r>
            <a:r>
              <a:rPr sz="3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inferior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la</a:t>
            </a:r>
            <a:r>
              <a:rPr sz="3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generalización.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 </a:t>
            </a:r>
            <a:r>
              <a:rPr spc="-65" dirty="0"/>
              <a:t>Características</a:t>
            </a:r>
            <a:r>
              <a:rPr spc="-105" dirty="0"/>
              <a:t> </a:t>
            </a:r>
            <a:r>
              <a:rPr spc="-35" dirty="0"/>
              <a:t>del</a:t>
            </a:r>
            <a:r>
              <a:rPr spc="-105" dirty="0"/>
              <a:t> </a:t>
            </a:r>
            <a:r>
              <a:rPr spc="-45" dirty="0"/>
              <a:t>modelo</a:t>
            </a:r>
            <a:r>
              <a:rPr spc="-125" dirty="0"/>
              <a:t> </a:t>
            </a:r>
            <a:r>
              <a:rPr spc="-35" dirty="0"/>
              <a:t>E-R</a:t>
            </a:r>
            <a:r>
              <a:rPr spc="-100" dirty="0"/>
              <a:t> </a:t>
            </a:r>
            <a:r>
              <a:rPr spc="-55" dirty="0"/>
              <a:t>extendido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76324" y="908684"/>
            <a:ext cx="18427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60" dirty="0"/>
              <a:t>A</a:t>
            </a:r>
            <a:r>
              <a:rPr u="none" spc="-80" dirty="0"/>
              <a:t>g</a:t>
            </a:r>
            <a:r>
              <a:rPr u="none" spc="-45" dirty="0"/>
              <a:t>e</a:t>
            </a:r>
            <a:r>
              <a:rPr u="none" spc="-50" dirty="0"/>
              <a:t>nd</a:t>
            </a:r>
            <a:r>
              <a:rPr u="none" dirty="0"/>
              <a:t>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99184" y="1786254"/>
            <a:ext cx="8423910" cy="3108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4760"/>
              </a:lnSpc>
              <a:spcBef>
                <a:spcPts val="95"/>
              </a:spcBef>
            </a:pPr>
            <a:r>
              <a:rPr sz="4000" spc="-20" dirty="0">
                <a:solidFill>
                  <a:srgbClr val="404040"/>
                </a:solidFill>
                <a:latin typeface="Calibri"/>
                <a:cs typeface="Calibri"/>
              </a:rPr>
              <a:t>Características</a:t>
            </a:r>
            <a:r>
              <a:rPr sz="4000" spc="-5" dirty="0">
                <a:solidFill>
                  <a:srgbClr val="404040"/>
                </a:solidFill>
                <a:latin typeface="Calibri"/>
                <a:cs typeface="Calibri"/>
              </a:rPr>
              <a:t> del</a:t>
            </a:r>
            <a:r>
              <a:rPr sz="4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404040"/>
                </a:solidFill>
                <a:latin typeface="Calibri"/>
                <a:cs typeface="Calibri"/>
              </a:rPr>
              <a:t>modelo</a:t>
            </a:r>
            <a:r>
              <a:rPr sz="4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404040"/>
                </a:solidFill>
                <a:latin typeface="Calibri"/>
                <a:cs typeface="Calibri"/>
              </a:rPr>
              <a:t>E-R </a:t>
            </a:r>
            <a:r>
              <a:rPr sz="4000" spc="-15" dirty="0">
                <a:solidFill>
                  <a:srgbClr val="404040"/>
                </a:solidFill>
                <a:latin typeface="Calibri"/>
                <a:cs typeface="Calibri"/>
              </a:rPr>
              <a:t>extendido</a:t>
            </a:r>
            <a:endParaRPr sz="4000">
              <a:latin typeface="Calibri"/>
              <a:cs typeface="Calibri"/>
            </a:endParaRPr>
          </a:p>
          <a:p>
            <a:pPr marL="281940" indent="-183515">
              <a:lnSpc>
                <a:spcPts val="4760"/>
              </a:lnSpc>
              <a:buClr>
                <a:srgbClr val="1CACE3"/>
              </a:buClr>
              <a:buSzPct val="97500"/>
              <a:buChar char="◦"/>
              <a:tabLst>
                <a:tab pos="282575" algn="l"/>
              </a:tabLst>
            </a:pPr>
            <a:r>
              <a:rPr sz="4000" spc="-10" dirty="0">
                <a:solidFill>
                  <a:srgbClr val="404040"/>
                </a:solidFill>
                <a:latin typeface="Calibri"/>
                <a:cs typeface="Calibri"/>
              </a:rPr>
              <a:t>Especialización</a:t>
            </a:r>
            <a:endParaRPr sz="4000">
              <a:latin typeface="Calibri"/>
              <a:cs typeface="Calibri"/>
            </a:endParaRPr>
          </a:p>
          <a:p>
            <a:pPr marL="281940" indent="-183515">
              <a:lnSpc>
                <a:spcPct val="100000"/>
              </a:lnSpc>
              <a:spcBef>
                <a:spcPts val="120"/>
              </a:spcBef>
              <a:buClr>
                <a:srgbClr val="1CACE3"/>
              </a:buClr>
              <a:buSzPct val="97500"/>
              <a:buChar char="◦"/>
              <a:tabLst>
                <a:tab pos="282575" algn="l"/>
              </a:tabLst>
            </a:pPr>
            <a:r>
              <a:rPr sz="4000" spc="-15" dirty="0">
                <a:solidFill>
                  <a:srgbClr val="404040"/>
                </a:solidFill>
                <a:latin typeface="Calibri"/>
                <a:cs typeface="Calibri"/>
              </a:rPr>
              <a:t>Generalización</a:t>
            </a:r>
            <a:endParaRPr sz="4000">
              <a:latin typeface="Calibri"/>
              <a:cs typeface="Calibri"/>
            </a:endParaRPr>
          </a:p>
          <a:p>
            <a:pPr marL="281940" indent="-183515">
              <a:lnSpc>
                <a:spcPct val="100000"/>
              </a:lnSpc>
              <a:spcBef>
                <a:spcPts val="120"/>
              </a:spcBef>
              <a:buClr>
                <a:srgbClr val="1CACE3"/>
              </a:buClr>
              <a:buSzPct val="97500"/>
              <a:buChar char="◦"/>
              <a:tabLst>
                <a:tab pos="282575" algn="l"/>
              </a:tabLst>
            </a:pPr>
            <a:r>
              <a:rPr sz="4000" spc="-10" dirty="0">
                <a:solidFill>
                  <a:srgbClr val="404040"/>
                </a:solidFill>
                <a:latin typeface="Calibri"/>
                <a:cs typeface="Calibri"/>
              </a:rPr>
              <a:t>Herencia</a:t>
            </a:r>
            <a:r>
              <a:rPr sz="4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404040"/>
                </a:solidFill>
                <a:latin typeface="Calibri"/>
                <a:cs typeface="Calibri"/>
              </a:rPr>
              <a:t>de los</a:t>
            </a:r>
            <a:r>
              <a:rPr sz="4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404040"/>
                </a:solidFill>
                <a:latin typeface="Calibri"/>
                <a:cs typeface="Calibri"/>
              </a:rPr>
              <a:t>atributos</a:t>
            </a:r>
            <a:endParaRPr sz="4000">
              <a:latin typeface="Calibri"/>
              <a:cs typeface="Calibri"/>
            </a:endParaRPr>
          </a:p>
          <a:p>
            <a:pPr marL="281940" indent="-183515">
              <a:lnSpc>
                <a:spcPct val="100000"/>
              </a:lnSpc>
              <a:spcBef>
                <a:spcPts val="125"/>
              </a:spcBef>
              <a:buClr>
                <a:srgbClr val="1CACE3"/>
              </a:buClr>
              <a:buSzPct val="97500"/>
              <a:buChar char="◦"/>
              <a:tabLst>
                <a:tab pos="282575" algn="l"/>
              </a:tabLst>
            </a:pPr>
            <a:r>
              <a:rPr sz="4000" spc="-15" dirty="0">
                <a:solidFill>
                  <a:srgbClr val="404040"/>
                </a:solidFill>
                <a:latin typeface="Calibri"/>
                <a:cs typeface="Calibri"/>
              </a:rPr>
              <a:t>Restricciones</a:t>
            </a:r>
            <a:r>
              <a:rPr sz="4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4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404040"/>
                </a:solidFill>
                <a:latin typeface="Calibri"/>
                <a:cs typeface="Calibri"/>
              </a:rPr>
              <a:t>las</a:t>
            </a:r>
            <a:r>
              <a:rPr sz="4000" spc="-15" dirty="0">
                <a:solidFill>
                  <a:srgbClr val="404040"/>
                </a:solidFill>
                <a:latin typeface="Calibri"/>
                <a:cs typeface="Calibri"/>
              </a:rPr>
              <a:t> generalizaciones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64158" y="1830450"/>
            <a:ext cx="3889375" cy="33020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04139" marR="5080" indent="-91440">
              <a:lnSpc>
                <a:spcPts val="4320"/>
              </a:lnSpc>
              <a:spcBef>
                <a:spcPts val="640"/>
              </a:spcBef>
              <a:buClr>
                <a:srgbClr val="1CACE3"/>
              </a:buClr>
              <a:buSzPct val="97500"/>
              <a:buFont typeface="Wingdings"/>
              <a:buChar char=""/>
              <a:tabLst>
                <a:tab pos="466090" algn="l"/>
              </a:tabLst>
            </a:pPr>
            <a:r>
              <a:rPr sz="4000" spc="-10" dirty="0">
                <a:solidFill>
                  <a:srgbClr val="404040"/>
                </a:solidFill>
                <a:latin typeface="Calibri"/>
                <a:cs typeface="Calibri"/>
              </a:rPr>
              <a:t>Especialización</a:t>
            </a:r>
            <a:r>
              <a:rPr sz="4000" spc="-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404040"/>
                </a:solidFill>
                <a:latin typeface="Calibri"/>
                <a:cs typeface="Calibri"/>
              </a:rPr>
              <a:t>y </a:t>
            </a:r>
            <a:r>
              <a:rPr sz="4000" spc="-8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404040"/>
                </a:solidFill>
                <a:latin typeface="Calibri"/>
                <a:cs typeface="Calibri"/>
              </a:rPr>
              <a:t>Generalización</a:t>
            </a:r>
            <a:endParaRPr sz="4000">
              <a:latin typeface="Calibri"/>
              <a:cs typeface="Calibri"/>
            </a:endParaRPr>
          </a:p>
          <a:p>
            <a:pPr marL="332740" indent="-320675">
              <a:lnSpc>
                <a:spcPct val="100000"/>
              </a:lnSpc>
              <a:spcBef>
                <a:spcPts val="1000"/>
              </a:spcBef>
              <a:buClr>
                <a:srgbClr val="1CACE3"/>
              </a:buClr>
              <a:buSzPct val="96875"/>
              <a:buFont typeface="Wingdings"/>
              <a:buChar char=""/>
              <a:tabLst>
                <a:tab pos="333375" algn="l"/>
              </a:tabLst>
            </a:pP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Restricciones</a:t>
            </a:r>
            <a:endParaRPr sz="3200">
              <a:latin typeface="Calibri"/>
              <a:cs typeface="Calibri"/>
            </a:endParaRPr>
          </a:p>
          <a:p>
            <a:pPr marL="104139" marR="463550" indent="-91440">
              <a:lnSpc>
                <a:spcPts val="3460"/>
              </a:lnSpc>
              <a:spcBef>
                <a:spcPts val="1455"/>
              </a:spcBef>
            </a:pPr>
            <a:r>
              <a:rPr sz="3200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z="3200" b="1" dirty="0">
                <a:solidFill>
                  <a:srgbClr val="404040"/>
                </a:solidFill>
                <a:latin typeface="Calibri"/>
                <a:cs typeface="Calibri"/>
              </a:rPr>
              <a:t>Solapados.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Los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 empleados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también </a:t>
            </a:r>
            <a:r>
              <a:rPr sz="3200" spc="-7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pueden</a:t>
            </a: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ser</a:t>
            </a:r>
            <a:r>
              <a:rPr sz="3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clientes.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 </a:t>
            </a:r>
            <a:r>
              <a:rPr spc="-65" dirty="0"/>
              <a:t>Características</a:t>
            </a:r>
            <a:r>
              <a:rPr spc="-105" dirty="0"/>
              <a:t> </a:t>
            </a:r>
            <a:r>
              <a:rPr spc="-35" dirty="0"/>
              <a:t>del</a:t>
            </a:r>
            <a:r>
              <a:rPr spc="-105" dirty="0"/>
              <a:t> </a:t>
            </a:r>
            <a:r>
              <a:rPr spc="-45" dirty="0"/>
              <a:t>modelo</a:t>
            </a:r>
            <a:r>
              <a:rPr spc="-125" dirty="0"/>
              <a:t> </a:t>
            </a:r>
            <a:r>
              <a:rPr spc="-35" dirty="0"/>
              <a:t>E-R</a:t>
            </a:r>
            <a:r>
              <a:rPr spc="-100" dirty="0"/>
              <a:t> </a:t>
            </a:r>
            <a:r>
              <a:rPr spc="-55" dirty="0"/>
              <a:t>extendido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8983" y="2493830"/>
            <a:ext cx="5914476" cy="288131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64158" y="1662427"/>
            <a:ext cx="10202545" cy="397764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465455" indent="-453390">
              <a:lnSpc>
                <a:spcPct val="100000"/>
              </a:lnSpc>
              <a:spcBef>
                <a:spcPts val="1420"/>
              </a:spcBef>
              <a:buClr>
                <a:srgbClr val="1CACE3"/>
              </a:buClr>
              <a:buSzPct val="97500"/>
              <a:buFont typeface="Wingdings"/>
              <a:buChar char=""/>
              <a:tabLst>
                <a:tab pos="466090" algn="l"/>
              </a:tabLst>
            </a:pPr>
            <a:r>
              <a:rPr sz="4000" spc="-10" dirty="0">
                <a:solidFill>
                  <a:srgbClr val="404040"/>
                </a:solidFill>
                <a:latin typeface="Calibri"/>
                <a:cs typeface="Calibri"/>
              </a:rPr>
              <a:t>Especialización</a:t>
            </a:r>
            <a:r>
              <a:rPr sz="4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4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404040"/>
                </a:solidFill>
                <a:latin typeface="Calibri"/>
                <a:cs typeface="Calibri"/>
              </a:rPr>
              <a:t>Generalización</a:t>
            </a:r>
            <a:endParaRPr sz="4000">
              <a:latin typeface="Calibri"/>
              <a:cs typeface="Calibri"/>
            </a:endParaRPr>
          </a:p>
          <a:p>
            <a:pPr marL="332740" indent="-320675">
              <a:lnSpc>
                <a:spcPct val="100000"/>
              </a:lnSpc>
              <a:spcBef>
                <a:spcPts val="1060"/>
              </a:spcBef>
              <a:buClr>
                <a:srgbClr val="1CACE3"/>
              </a:buClr>
              <a:buSzPct val="96875"/>
              <a:buFont typeface="Wingdings"/>
              <a:buChar char=""/>
              <a:tabLst>
                <a:tab pos="333375" algn="l"/>
              </a:tabLst>
            </a:pP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Restricciones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3200" spc="-10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z="3200" b="1" spc="-10" dirty="0">
                <a:solidFill>
                  <a:srgbClr val="404040"/>
                </a:solidFill>
                <a:latin typeface="Calibri"/>
                <a:cs typeface="Calibri"/>
              </a:rPr>
              <a:t>Restricción</a:t>
            </a:r>
            <a:r>
              <a:rPr sz="32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3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Calibri"/>
                <a:cs typeface="Calibri"/>
              </a:rPr>
              <a:t>completitud.</a:t>
            </a:r>
            <a:endParaRPr sz="3200">
              <a:latin typeface="Calibri"/>
              <a:cs typeface="Calibri"/>
            </a:endParaRPr>
          </a:p>
          <a:p>
            <a:pPr marL="12700" marR="5080">
              <a:lnSpc>
                <a:spcPct val="90000"/>
              </a:lnSpc>
              <a:spcBef>
                <a:spcPts val="1410"/>
              </a:spcBef>
            </a:pP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Especifica si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una</a:t>
            </a:r>
            <a:r>
              <a:rPr sz="32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entidad</a:t>
            </a:r>
            <a:r>
              <a:rPr sz="3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nivel</a:t>
            </a:r>
            <a:r>
              <a:rPr sz="3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superior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debe </a:t>
            </a:r>
            <a:r>
              <a:rPr sz="3200" spc="-30" dirty="0">
                <a:solidFill>
                  <a:srgbClr val="404040"/>
                </a:solidFill>
                <a:latin typeface="Calibri"/>
                <a:cs typeface="Calibri"/>
              </a:rPr>
              <a:t>pertenecer,</a:t>
            </a: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al </a:t>
            </a:r>
            <a:r>
              <a:rPr sz="3200" spc="-7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menos, a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uno de</a:t>
            </a:r>
            <a:r>
              <a:rPr sz="3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los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conjuntos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 de</a:t>
            </a:r>
            <a:r>
              <a:rPr sz="3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entidades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nivel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inferior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la</a:t>
            </a:r>
            <a:r>
              <a:rPr sz="3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generalización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especialización.</a:t>
            </a:r>
            <a:r>
              <a:rPr sz="3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Esta</a:t>
            </a:r>
            <a:r>
              <a:rPr sz="3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restricción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puede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ser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de uno</a:t>
            </a:r>
            <a:r>
              <a:rPr sz="3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los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tipos</a:t>
            </a:r>
            <a:r>
              <a:rPr sz="3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siguientes: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 </a:t>
            </a:r>
            <a:r>
              <a:rPr spc="-65" dirty="0"/>
              <a:t>Características</a:t>
            </a:r>
            <a:r>
              <a:rPr spc="-105" dirty="0"/>
              <a:t> </a:t>
            </a:r>
            <a:r>
              <a:rPr spc="-35" dirty="0"/>
              <a:t>del</a:t>
            </a:r>
            <a:r>
              <a:rPr spc="-105" dirty="0"/>
              <a:t> </a:t>
            </a:r>
            <a:r>
              <a:rPr spc="-45" dirty="0"/>
              <a:t>modelo</a:t>
            </a:r>
            <a:r>
              <a:rPr spc="-125" dirty="0"/>
              <a:t> </a:t>
            </a:r>
            <a:r>
              <a:rPr spc="-35" dirty="0"/>
              <a:t>E-R</a:t>
            </a:r>
            <a:r>
              <a:rPr spc="-100" dirty="0"/>
              <a:t> </a:t>
            </a:r>
            <a:r>
              <a:rPr spc="-55" dirty="0"/>
              <a:t>extendido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465455" indent="-453390">
              <a:lnSpc>
                <a:spcPct val="100000"/>
              </a:lnSpc>
              <a:spcBef>
                <a:spcPts val="1420"/>
              </a:spcBef>
              <a:buClr>
                <a:srgbClr val="1CACE3"/>
              </a:buClr>
              <a:buSzPct val="97500"/>
              <a:buFont typeface="Wingdings"/>
              <a:buChar char=""/>
              <a:tabLst>
                <a:tab pos="466090" algn="l"/>
              </a:tabLst>
            </a:pPr>
            <a:r>
              <a:rPr spc="-10" dirty="0"/>
              <a:t>Especialización</a:t>
            </a:r>
            <a:r>
              <a:rPr spc="-70" dirty="0"/>
              <a:t> </a:t>
            </a:r>
            <a:r>
              <a:rPr spc="-5" dirty="0"/>
              <a:t>y</a:t>
            </a:r>
            <a:r>
              <a:rPr spc="-30" dirty="0"/>
              <a:t> </a:t>
            </a:r>
            <a:r>
              <a:rPr spc="-15" dirty="0"/>
              <a:t>Generalización</a:t>
            </a:r>
          </a:p>
          <a:p>
            <a:pPr marL="332740" indent="-320675">
              <a:lnSpc>
                <a:spcPct val="100000"/>
              </a:lnSpc>
              <a:spcBef>
                <a:spcPts val="1060"/>
              </a:spcBef>
              <a:buClr>
                <a:srgbClr val="1CACE3"/>
              </a:buClr>
              <a:buSzPct val="96875"/>
              <a:buFont typeface="Wingdings"/>
              <a:buChar char=""/>
              <a:tabLst>
                <a:tab pos="333375" algn="l"/>
              </a:tabLst>
            </a:pPr>
            <a:r>
              <a:rPr sz="3200" spc="-10" dirty="0"/>
              <a:t>Restricciones</a:t>
            </a:r>
            <a:endParaRPr sz="3200"/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3200" spc="-10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z="3200" b="1" spc="-10" dirty="0">
                <a:latin typeface="Calibri"/>
                <a:cs typeface="Calibri"/>
              </a:rPr>
              <a:t>Restricción</a:t>
            </a:r>
            <a:r>
              <a:rPr sz="3200" b="1" spc="-5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de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completitud.</a:t>
            </a:r>
            <a:endParaRPr sz="3200">
              <a:latin typeface="Calibri"/>
              <a:cs typeface="Calibri"/>
            </a:endParaRPr>
          </a:p>
          <a:p>
            <a:pPr marL="396240" lvl="1" indent="-183515">
              <a:lnSpc>
                <a:spcPct val="100000"/>
              </a:lnSpc>
              <a:spcBef>
                <a:spcPts val="60"/>
              </a:spcBef>
              <a:buClr>
                <a:srgbClr val="1CACE3"/>
              </a:buClr>
              <a:buFont typeface="Arial MT"/>
              <a:buChar char="•"/>
              <a:tabLst>
                <a:tab pos="396875" algn="l"/>
              </a:tabLst>
            </a:pP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Generalización</a:t>
            </a:r>
            <a:r>
              <a:rPr sz="3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3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Calibri"/>
                <a:cs typeface="Calibri"/>
              </a:rPr>
              <a:t>especialización</a:t>
            </a:r>
            <a:r>
              <a:rPr sz="3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404040"/>
                </a:solidFill>
                <a:latin typeface="Calibri"/>
                <a:cs typeface="Calibri"/>
              </a:rPr>
              <a:t>total.</a:t>
            </a:r>
            <a:endParaRPr sz="3000">
              <a:latin typeface="Calibri"/>
              <a:cs typeface="Calibri"/>
            </a:endParaRPr>
          </a:p>
          <a:p>
            <a:pPr marL="396240" lvl="1" indent="-183515">
              <a:lnSpc>
                <a:spcPct val="100000"/>
              </a:lnSpc>
              <a:spcBef>
                <a:spcPts val="240"/>
              </a:spcBef>
              <a:buClr>
                <a:srgbClr val="1CACE3"/>
              </a:buClr>
              <a:buFont typeface="Arial MT"/>
              <a:buChar char="•"/>
              <a:tabLst>
                <a:tab pos="396875" algn="l"/>
              </a:tabLst>
            </a:pP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Generalización</a:t>
            </a:r>
            <a:r>
              <a:rPr sz="3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3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Calibri"/>
                <a:cs typeface="Calibri"/>
              </a:rPr>
              <a:t>especialización</a:t>
            </a:r>
            <a:r>
              <a:rPr sz="3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parcial.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 </a:t>
            </a:r>
            <a:r>
              <a:rPr spc="-65" dirty="0"/>
              <a:t>Características</a:t>
            </a:r>
            <a:r>
              <a:rPr spc="-105" dirty="0"/>
              <a:t> </a:t>
            </a:r>
            <a:r>
              <a:rPr spc="-35" dirty="0"/>
              <a:t>del</a:t>
            </a:r>
            <a:r>
              <a:rPr spc="-105" dirty="0"/>
              <a:t> </a:t>
            </a:r>
            <a:r>
              <a:rPr spc="-45" dirty="0"/>
              <a:t>modelo</a:t>
            </a:r>
            <a:r>
              <a:rPr spc="-125" dirty="0"/>
              <a:t> </a:t>
            </a:r>
            <a:r>
              <a:rPr spc="-35" dirty="0"/>
              <a:t>E-R</a:t>
            </a:r>
            <a:r>
              <a:rPr spc="-100" dirty="0"/>
              <a:t> </a:t>
            </a:r>
            <a:r>
              <a:rPr spc="-55" dirty="0"/>
              <a:t>extendido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465455" indent="-453390">
              <a:lnSpc>
                <a:spcPct val="100000"/>
              </a:lnSpc>
              <a:spcBef>
                <a:spcPts val="1420"/>
              </a:spcBef>
              <a:buClr>
                <a:srgbClr val="1CACE3"/>
              </a:buClr>
              <a:buSzPct val="97500"/>
              <a:buFont typeface="Wingdings"/>
              <a:buChar char=""/>
              <a:tabLst>
                <a:tab pos="466090" algn="l"/>
              </a:tabLst>
            </a:pPr>
            <a:r>
              <a:rPr spc="-10" dirty="0"/>
              <a:t>Especialización</a:t>
            </a:r>
            <a:r>
              <a:rPr spc="-70" dirty="0"/>
              <a:t> </a:t>
            </a:r>
            <a:r>
              <a:rPr spc="-5" dirty="0"/>
              <a:t>y</a:t>
            </a:r>
            <a:r>
              <a:rPr spc="-30" dirty="0"/>
              <a:t> </a:t>
            </a:r>
            <a:r>
              <a:rPr spc="-15" dirty="0"/>
              <a:t>Generalización</a:t>
            </a:r>
          </a:p>
          <a:p>
            <a:pPr marL="332740" indent="-320675">
              <a:lnSpc>
                <a:spcPct val="100000"/>
              </a:lnSpc>
              <a:spcBef>
                <a:spcPts val="1060"/>
              </a:spcBef>
              <a:buClr>
                <a:srgbClr val="1CACE3"/>
              </a:buClr>
              <a:buSzPct val="96875"/>
              <a:buFont typeface="Wingdings"/>
              <a:buChar char=""/>
              <a:tabLst>
                <a:tab pos="333375" algn="l"/>
              </a:tabLst>
            </a:pPr>
            <a:r>
              <a:rPr sz="3200" spc="-10" dirty="0"/>
              <a:t>Restricciones</a:t>
            </a:r>
            <a:endParaRPr sz="3200"/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3200" spc="-10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z="3200" b="1" spc="-10" dirty="0">
                <a:latin typeface="Calibri"/>
                <a:cs typeface="Calibri"/>
              </a:rPr>
              <a:t>Restricción</a:t>
            </a:r>
            <a:r>
              <a:rPr sz="3200" b="1" spc="-5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de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completitud.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6731" y="3838955"/>
            <a:ext cx="6352540" cy="497205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704"/>
              </a:lnSpc>
            </a:pP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Generalización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 especialización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total.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7054" y="3808857"/>
            <a:ext cx="35871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Cada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entidad de</a:t>
            </a: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nivel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4158" y="4247769"/>
            <a:ext cx="10213975" cy="9531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superior debe pertenecer</a:t>
            </a:r>
            <a:r>
              <a:rPr sz="3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un</a:t>
            </a:r>
            <a:r>
              <a:rPr sz="32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conjunto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 de entidades</a:t>
            </a:r>
            <a:r>
              <a:rPr sz="3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nivel </a:t>
            </a:r>
            <a:r>
              <a:rPr sz="3200" spc="-7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0" dirty="0">
                <a:solidFill>
                  <a:srgbClr val="404040"/>
                </a:solidFill>
                <a:latin typeface="Calibri"/>
                <a:cs typeface="Calibri"/>
              </a:rPr>
              <a:t>inferior.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 </a:t>
            </a:r>
            <a:r>
              <a:rPr spc="-65" dirty="0"/>
              <a:t>Características</a:t>
            </a:r>
            <a:r>
              <a:rPr spc="-105" dirty="0"/>
              <a:t> </a:t>
            </a:r>
            <a:r>
              <a:rPr spc="-35" dirty="0"/>
              <a:t>del</a:t>
            </a:r>
            <a:r>
              <a:rPr spc="-105" dirty="0"/>
              <a:t> </a:t>
            </a:r>
            <a:r>
              <a:rPr spc="-45" dirty="0"/>
              <a:t>modelo</a:t>
            </a:r>
            <a:r>
              <a:rPr spc="-125" dirty="0"/>
              <a:t> </a:t>
            </a:r>
            <a:r>
              <a:rPr spc="-35" dirty="0"/>
              <a:t>E-R</a:t>
            </a:r>
            <a:r>
              <a:rPr spc="-100" dirty="0"/>
              <a:t> </a:t>
            </a:r>
            <a:r>
              <a:rPr spc="-55" dirty="0"/>
              <a:t>extendido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51937" y="5085703"/>
            <a:ext cx="2928927" cy="105716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64158" y="1830450"/>
            <a:ext cx="3889375" cy="28625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04139" marR="5080" indent="-91440">
              <a:lnSpc>
                <a:spcPts val="4320"/>
              </a:lnSpc>
              <a:spcBef>
                <a:spcPts val="640"/>
              </a:spcBef>
              <a:buClr>
                <a:srgbClr val="1CACE3"/>
              </a:buClr>
              <a:buSzPct val="97500"/>
              <a:buFont typeface="Wingdings"/>
              <a:buChar char=""/>
              <a:tabLst>
                <a:tab pos="466090" algn="l"/>
              </a:tabLst>
            </a:pPr>
            <a:r>
              <a:rPr sz="4000" spc="-10" dirty="0">
                <a:solidFill>
                  <a:srgbClr val="404040"/>
                </a:solidFill>
                <a:latin typeface="Calibri"/>
                <a:cs typeface="Calibri"/>
              </a:rPr>
              <a:t>Especialización</a:t>
            </a:r>
            <a:r>
              <a:rPr sz="4000" spc="-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404040"/>
                </a:solidFill>
                <a:latin typeface="Calibri"/>
                <a:cs typeface="Calibri"/>
              </a:rPr>
              <a:t>y </a:t>
            </a:r>
            <a:r>
              <a:rPr sz="4000" spc="-8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404040"/>
                </a:solidFill>
                <a:latin typeface="Calibri"/>
                <a:cs typeface="Calibri"/>
              </a:rPr>
              <a:t>Generalización</a:t>
            </a:r>
            <a:endParaRPr sz="4000">
              <a:latin typeface="Calibri"/>
              <a:cs typeface="Calibri"/>
            </a:endParaRPr>
          </a:p>
          <a:p>
            <a:pPr marL="332740" indent="-320675">
              <a:lnSpc>
                <a:spcPct val="100000"/>
              </a:lnSpc>
              <a:spcBef>
                <a:spcPts val="1000"/>
              </a:spcBef>
              <a:buClr>
                <a:srgbClr val="1CACE3"/>
              </a:buClr>
              <a:buSzPct val="96875"/>
              <a:buFont typeface="Wingdings"/>
              <a:buChar char=""/>
              <a:tabLst>
                <a:tab pos="333375" algn="l"/>
              </a:tabLst>
            </a:pP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Restricciones</a:t>
            </a:r>
            <a:endParaRPr sz="3200">
              <a:latin typeface="Calibri"/>
              <a:cs typeface="Calibri"/>
            </a:endParaRPr>
          </a:p>
          <a:p>
            <a:pPr marL="104139" marR="1263650" indent="-91440">
              <a:lnSpc>
                <a:spcPts val="3460"/>
              </a:lnSpc>
              <a:spcBef>
                <a:spcPts val="1455"/>
              </a:spcBef>
            </a:pPr>
            <a:r>
              <a:rPr sz="3200" spc="-10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z="3200" b="1" spc="-10" dirty="0">
                <a:solidFill>
                  <a:srgbClr val="404040"/>
                </a:solidFill>
                <a:latin typeface="Calibri"/>
                <a:cs typeface="Calibri"/>
              </a:rPr>
              <a:t>Restricción</a:t>
            </a:r>
            <a:r>
              <a:rPr sz="3200" b="1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3200" b="1" spc="-7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Calibri"/>
                <a:cs typeface="Calibri"/>
              </a:rPr>
              <a:t>completitud.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6731" y="4826508"/>
            <a:ext cx="3439160" cy="935990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38100" rIns="0" bIns="0" rtlCol="0">
            <a:spAutoFit/>
          </a:bodyPr>
          <a:lstStyle/>
          <a:p>
            <a:pPr>
              <a:lnSpc>
                <a:spcPts val="3460"/>
              </a:lnSpc>
              <a:spcBef>
                <a:spcPts val="300"/>
              </a:spcBef>
            </a:pP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Generalización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3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especialización</a:t>
            </a:r>
            <a:r>
              <a:rPr sz="3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total.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 </a:t>
            </a:r>
            <a:r>
              <a:rPr spc="-65" dirty="0"/>
              <a:t>Características</a:t>
            </a:r>
            <a:r>
              <a:rPr spc="-105" dirty="0"/>
              <a:t> </a:t>
            </a:r>
            <a:r>
              <a:rPr spc="-35" dirty="0"/>
              <a:t>del</a:t>
            </a:r>
            <a:r>
              <a:rPr spc="-105" dirty="0"/>
              <a:t> </a:t>
            </a:r>
            <a:r>
              <a:rPr spc="-45" dirty="0"/>
              <a:t>modelo</a:t>
            </a:r>
            <a:r>
              <a:rPr spc="-125" dirty="0"/>
              <a:t> </a:t>
            </a:r>
            <a:r>
              <a:rPr spc="-35" dirty="0"/>
              <a:t>E-R</a:t>
            </a:r>
            <a:r>
              <a:rPr spc="-100" dirty="0"/>
              <a:t> </a:t>
            </a:r>
            <a:r>
              <a:rPr spc="-55" dirty="0"/>
              <a:t>extendido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5538983" y="2493830"/>
            <a:ext cx="5915025" cy="2881630"/>
            <a:chOff x="5538983" y="2493830"/>
            <a:chExt cx="5915025" cy="288163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8983" y="2493830"/>
              <a:ext cx="5914476" cy="288131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306055" y="3678935"/>
              <a:ext cx="1668780" cy="893444"/>
            </a:xfrm>
            <a:custGeom>
              <a:avLst/>
              <a:gdLst/>
              <a:ahLst/>
              <a:cxnLst/>
              <a:rect l="l" t="t" r="r" b="b"/>
              <a:pathLst>
                <a:path w="1668779" h="893445">
                  <a:moveTo>
                    <a:pt x="1668779" y="0"/>
                  </a:moveTo>
                  <a:lnTo>
                    <a:pt x="0" y="0"/>
                  </a:lnTo>
                  <a:lnTo>
                    <a:pt x="0" y="893063"/>
                  </a:lnTo>
                  <a:lnTo>
                    <a:pt x="1668779" y="893063"/>
                  </a:lnTo>
                  <a:lnTo>
                    <a:pt x="16687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06055" y="3678935"/>
              <a:ext cx="1668780" cy="893444"/>
            </a:xfrm>
            <a:custGeom>
              <a:avLst/>
              <a:gdLst/>
              <a:ahLst/>
              <a:cxnLst/>
              <a:rect l="l" t="t" r="r" b="b"/>
              <a:pathLst>
                <a:path w="1668779" h="893445">
                  <a:moveTo>
                    <a:pt x="0" y="893063"/>
                  </a:moveTo>
                  <a:lnTo>
                    <a:pt x="1668779" y="893063"/>
                  </a:lnTo>
                  <a:lnTo>
                    <a:pt x="1668779" y="0"/>
                  </a:lnTo>
                  <a:lnTo>
                    <a:pt x="0" y="0"/>
                  </a:lnTo>
                  <a:lnTo>
                    <a:pt x="0" y="893063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77327" y="3505199"/>
              <a:ext cx="1118616" cy="8214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6731" y="3838955"/>
            <a:ext cx="6487795" cy="497205"/>
          </a:xfrm>
          <a:custGeom>
            <a:avLst/>
            <a:gdLst/>
            <a:ahLst/>
            <a:cxnLst/>
            <a:rect l="l" t="t" r="r" b="b"/>
            <a:pathLst>
              <a:path w="6487795" h="497204">
                <a:moveTo>
                  <a:pt x="6487668" y="0"/>
                </a:moveTo>
                <a:lnTo>
                  <a:pt x="0" y="0"/>
                </a:lnTo>
                <a:lnTo>
                  <a:pt x="0" y="496824"/>
                </a:lnTo>
                <a:lnTo>
                  <a:pt x="6487668" y="496824"/>
                </a:lnTo>
                <a:lnTo>
                  <a:pt x="6487668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64158" y="1662427"/>
            <a:ext cx="10158730" cy="353822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465455" indent="-453390">
              <a:lnSpc>
                <a:spcPct val="100000"/>
              </a:lnSpc>
              <a:spcBef>
                <a:spcPts val="1420"/>
              </a:spcBef>
              <a:buClr>
                <a:srgbClr val="1CACE3"/>
              </a:buClr>
              <a:buSzPct val="97500"/>
              <a:buFont typeface="Wingdings"/>
              <a:buChar char=""/>
              <a:tabLst>
                <a:tab pos="466090" algn="l"/>
              </a:tabLst>
            </a:pPr>
            <a:r>
              <a:rPr sz="4000" spc="-10" dirty="0">
                <a:solidFill>
                  <a:srgbClr val="404040"/>
                </a:solidFill>
                <a:latin typeface="Calibri"/>
                <a:cs typeface="Calibri"/>
              </a:rPr>
              <a:t>Especialización</a:t>
            </a:r>
            <a:r>
              <a:rPr sz="4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4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404040"/>
                </a:solidFill>
                <a:latin typeface="Calibri"/>
                <a:cs typeface="Calibri"/>
              </a:rPr>
              <a:t>Generalización</a:t>
            </a:r>
            <a:endParaRPr sz="4000">
              <a:latin typeface="Calibri"/>
              <a:cs typeface="Calibri"/>
            </a:endParaRPr>
          </a:p>
          <a:p>
            <a:pPr marL="332740" indent="-320675">
              <a:lnSpc>
                <a:spcPct val="100000"/>
              </a:lnSpc>
              <a:spcBef>
                <a:spcPts val="1060"/>
              </a:spcBef>
              <a:buClr>
                <a:srgbClr val="1CACE3"/>
              </a:buClr>
              <a:buSzPct val="96875"/>
              <a:buFont typeface="Wingdings"/>
              <a:buChar char=""/>
              <a:tabLst>
                <a:tab pos="333375" algn="l"/>
              </a:tabLst>
            </a:pP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Restricciones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3200" spc="-10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z="3200" b="1" spc="-10" dirty="0">
                <a:solidFill>
                  <a:srgbClr val="404040"/>
                </a:solidFill>
                <a:latin typeface="Calibri"/>
                <a:cs typeface="Calibri"/>
              </a:rPr>
              <a:t>Restricción</a:t>
            </a:r>
            <a:r>
              <a:rPr sz="32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3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Calibri"/>
                <a:cs typeface="Calibri"/>
              </a:rPr>
              <a:t>completitud.</a:t>
            </a:r>
            <a:endParaRPr sz="3200">
              <a:latin typeface="Calibri"/>
              <a:cs typeface="Calibri"/>
            </a:endParaRPr>
          </a:p>
          <a:p>
            <a:pPr marL="12700" marR="5080">
              <a:lnSpc>
                <a:spcPts val="3460"/>
              </a:lnSpc>
              <a:spcBef>
                <a:spcPts val="1455"/>
              </a:spcBef>
            </a:pP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Generalización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 o</a:t>
            </a:r>
            <a:r>
              <a:rPr sz="3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especialización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parcial.</a:t>
            </a:r>
            <a:r>
              <a:rPr sz="3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Puede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que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 alguna </a:t>
            </a:r>
            <a:r>
              <a:rPr sz="3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entidad</a:t>
            </a:r>
            <a:r>
              <a:rPr sz="3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nivel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superior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3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404040"/>
                </a:solidFill>
                <a:latin typeface="Calibri"/>
                <a:cs typeface="Calibri"/>
              </a:rPr>
              <a:t>pertenezca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 a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ningún</a:t>
            </a:r>
            <a:r>
              <a:rPr sz="3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conjunto</a:t>
            </a:r>
            <a:r>
              <a:rPr sz="3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3200" spc="-7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entidades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nivel</a:t>
            </a:r>
            <a:r>
              <a:rPr sz="3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0" dirty="0">
                <a:solidFill>
                  <a:srgbClr val="404040"/>
                </a:solidFill>
                <a:latin typeface="Calibri"/>
                <a:cs typeface="Calibri"/>
              </a:rPr>
              <a:t>inferior.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 </a:t>
            </a:r>
            <a:r>
              <a:rPr spc="-65" dirty="0"/>
              <a:t>Características</a:t>
            </a:r>
            <a:r>
              <a:rPr spc="-105" dirty="0"/>
              <a:t> </a:t>
            </a:r>
            <a:r>
              <a:rPr spc="-35" dirty="0"/>
              <a:t>del</a:t>
            </a:r>
            <a:r>
              <a:rPr spc="-105" dirty="0"/>
              <a:t> </a:t>
            </a:r>
            <a:r>
              <a:rPr spc="-45" dirty="0"/>
              <a:t>modelo</a:t>
            </a:r>
            <a:r>
              <a:rPr spc="-125" dirty="0"/>
              <a:t> </a:t>
            </a:r>
            <a:r>
              <a:rPr spc="-35" dirty="0"/>
              <a:t>E-R</a:t>
            </a:r>
            <a:r>
              <a:rPr spc="-100" dirty="0"/>
              <a:t> </a:t>
            </a:r>
            <a:r>
              <a:rPr spc="-55" dirty="0"/>
              <a:t>extendido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6731" y="4826507"/>
            <a:ext cx="3656329" cy="935990"/>
          </a:xfrm>
          <a:custGeom>
            <a:avLst/>
            <a:gdLst/>
            <a:ahLst/>
            <a:cxnLst/>
            <a:rect l="l" t="t" r="r" b="b"/>
            <a:pathLst>
              <a:path w="3656329" h="935989">
                <a:moveTo>
                  <a:pt x="3656076" y="438912"/>
                </a:moveTo>
                <a:lnTo>
                  <a:pt x="2831592" y="438912"/>
                </a:lnTo>
                <a:lnTo>
                  <a:pt x="2831592" y="0"/>
                </a:lnTo>
                <a:lnTo>
                  <a:pt x="0" y="0"/>
                </a:lnTo>
                <a:lnTo>
                  <a:pt x="0" y="438912"/>
                </a:lnTo>
                <a:lnTo>
                  <a:pt x="0" y="496824"/>
                </a:lnTo>
                <a:lnTo>
                  <a:pt x="0" y="935736"/>
                </a:lnTo>
                <a:lnTo>
                  <a:pt x="3656076" y="935736"/>
                </a:lnTo>
                <a:lnTo>
                  <a:pt x="3656076" y="43891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64158" y="1830450"/>
            <a:ext cx="38893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5455" indent="-453390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SzPct val="97500"/>
              <a:buFont typeface="Wingdings"/>
              <a:buChar char=""/>
              <a:tabLst>
                <a:tab pos="466090" algn="l"/>
              </a:tabLst>
            </a:pPr>
            <a:r>
              <a:rPr sz="4000" spc="-10" dirty="0">
                <a:solidFill>
                  <a:srgbClr val="404040"/>
                </a:solidFill>
                <a:latin typeface="Calibri"/>
                <a:cs typeface="Calibri"/>
              </a:rPr>
              <a:t>Especialización</a:t>
            </a:r>
            <a:r>
              <a:rPr sz="4000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4158" y="2211573"/>
            <a:ext cx="3150870" cy="2481580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415"/>
              </a:spcBef>
            </a:pPr>
            <a:r>
              <a:rPr sz="4000" spc="-5" dirty="0">
                <a:solidFill>
                  <a:srgbClr val="404040"/>
                </a:solidFill>
                <a:latin typeface="Calibri"/>
                <a:cs typeface="Calibri"/>
              </a:rPr>
              <a:t>Gene</a:t>
            </a:r>
            <a:r>
              <a:rPr sz="4000" spc="-9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4000" spc="-5" dirty="0">
                <a:solidFill>
                  <a:srgbClr val="404040"/>
                </a:solidFill>
                <a:latin typeface="Calibri"/>
                <a:cs typeface="Calibri"/>
              </a:rPr>
              <a:t>ali</a:t>
            </a:r>
            <a:r>
              <a:rPr sz="4000" spc="-85" dirty="0">
                <a:solidFill>
                  <a:srgbClr val="404040"/>
                </a:solidFill>
                <a:latin typeface="Calibri"/>
                <a:cs typeface="Calibri"/>
              </a:rPr>
              <a:t>z</a:t>
            </a:r>
            <a:r>
              <a:rPr sz="4000" spc="-5" dirty="0">
                <a:solidFill>
                  <a:srgbClr val="404040"/>
                </a:solidFill>
                <a:latin typeface="Calibri"/>
                <a:cs typeface="Calibri"/>
              </a:rPr>
              <a:t>ación</a:t>
            </a:r>
            <a:endParaRPr sz="4000">
              <a:latin typeface="Calibri"/>
              <a:cs typeface="Calibri"/>
            </a:endParaRPr>
          </a:p>
          <a:p>
            <a:pPr marL="332740" indent="-320675">
              <a:lnSpc>
                <a:spcPct val="100000"/>
              </a:lnSpc>
              <a:spcBef>
                <a:spcPts val="1065"/>
              </a:spcBef>
              <a:buClr>
                <a:srgbClr val="1CACE3"/>
              </a:buClr>
              <a:buSzPct val="96875"/>
              <a:buFont typeface="Wingdings"/>
              <a:buChar char=""/>
              <a:tabLst>
                <a:tab pos="333375" algn="l"/>
              </a:tabLst>
            </a:pP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Restricciones</a:t>
            </a:r>
            <a:endParaRPr sz="3200">
              <a:latin typeface="Calibri"/>
              <a:cs typeface="Calibri"/>
            </a:endParaRPr>
          </a:p>
          <a:p>
            <a:pPr marL="104139" marR="525145" indent="-91440">
              <a:lnSpc>
                <a:spcPts val="3460"/>
              </a:lnSpc>
              <a:spcBef>
                <a:spcPts val="1450"/>
              </a:spcBef>
            </a:pPr>
            <a:r>
              <a:rPr sz="3200" spc="-10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z="3200" b="1" spc="-10" dirty="0">
                <a:solidFill>
                  <a:srgbClr val="404040"/>
                </a:solidFill>
                <a:latin typeface="Calibri"/>
                <a:cs typeface="Calibri"/>
              </a:rPr>
              <a:t>Restricción</a:t>
            </a:r>
            <a:r>
              <a:rPr sz="3200" b="1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3200" b="1" spc="-7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Calibri"/>
                <a:cs typeface="Calibri"/>
              </a:rPr>
              <a:t>completitud.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4158" y="4796104"/>
            <a:ext cx="27654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Generalización</a:t>
            </a:r>
            <a:r>
              <a:rPr sz="3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4158" y="5235651"/>
            <a:ext cx="37852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especialización</a:t>
            </a:r>
            <a:r>
              <a:rPr sz="3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parcial.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 </a:t>
            </a:r>
            <a:r>
              <a:rPr spc="-65" dirty="0"/>
              <a:t>Características</a:t>
            </a:r>
            <a:r>
              <a:rPr spc="-105" dirty="0"/>
              <a:t> </a:t>
            </a:r>
            <a:r>
              <a:rPr spc="-35" dirty="0"/>
              <a:t>del</a:t>
            </a:r>
            <a:r>
              <a:rPr spc="-105" dirty="0"/>
              <a:t> </a:t>
            </a:r>
            <a:r>
              <a:rPr spc="-45" dirty="0"/>
              <a:t>modelo</a:t>
            </a:r>
            <a:r>
              <a:rPr spc="-125" dirty="0"/>
              <a:t> </a:t>
            </a:r>
            <a:r>
              <a:rPr spc="-35" dirty="0"/>
              <a:t>E-R</a:t>
            </a:r>
            <a:r>
              <a:rPr spc="-100" dirty="0"/>
              <a:t> </a:t>
            </a:r>
            <a:r>
              <a:rPr spc="-55" dirty="0"/>
              <a:t>extendido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6264223" y="2691066"/>
            <a:ext cx="4361815" cy="2266950"/>
            <a:chOff x="6264223" y="2691066"/>
            <a:chExt cx="4361815" cy="226695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64223" y="2709672"/>
              <a:ext cx="4224637" cy="22479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252204" y="2699004"/>
              <a:ext cx="1365885" cy="460375"/>
            </a:xfrm>
            <a:custGeom>
              <a:avLst/>
              <a:gdLst/>
              <a:ahLst/>
              <a:cxnLst/>
              <a:rect l="l" t="t" r="r" b="b"/>
              <a:pathLst>
                <a:path w="1365884" h="460375">
                  <a:moveTo>
                    <a:pt x="1365503" y="0"/>
                  </a:moveTo>
                  <a:lnTo>
                    <a:pt x="0" y="0"/>
                  </a:lnTo>
                  <a:lnTo>
                    <a:pt x="0" y="460248"/>
                  </a:lnTo>
                  <a:lnTo>
                    <a:pt x="1365503" y="460248"/>
                  </a:lnTo>
                  <a:lnTo>
                    <a:pt x="13655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252204" y="2699004"/>
              <a:ext cx="1365885" cy="460375"/>
            </a:xfrm>
            <a:custGeom>
              <a:avLst/>
              <a:gdLst/>
              <a:ahLst/>
              <a:cxnLst/>
              <a:rect l="l" t="t" r="r" b="b"/>
              <a:pathLst>
                <a:path w="1365884" h="460375">
                  <a:moveTo>
                    <a:pt x="0" y="460248"/>
                  </a:moveTo>
                  <a:lnTo>
                    <a:pt x="1365503" y="460248"/>
                  </a:lnTo>
                  <a:lnTo>
                    <a:pt x="1365503" y="0"/>
                  </a:lnTo>
                  <a:lnTo>
                    <a:pt x="0" y="0"/>
                  </a:lnTo>
                  <a:lnTo>
                    <a:pt x="0" y="460248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274308" y="4602479"/>
            <a:ext cx="1187450" cy="355600"/>
          </a:xfrm>
          <a:prstGeom prst="rect">
            <a:avLst/>
          </a:prstGeom>
          <a:solidFill>
            <a:srgbClr val="D9D9D9"/>
          </a:solidFill>
          <a:ln w="15875">
            <a:solidFill>
              <a:srgbClr val="000000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409"/>
              </a:spcBef>
            </a:pPr>
            <a:r>
              <a:rPr sz="1600" i="1" spc="-10" dirty="0">
                <a:latin typeface="Cambria"/>
                <a:cs typeface="Cambria"/>
              </a:rPr>
              <a:t>grupo1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19059" y="4613147"/>
            <a:ext cx="1186180" cy="355600"/>
          </a:xfrm>
          <a:prstGeom prst="rect">
            <a:avLst/>
          </a:prstGeom>
          <a:solidFill>
            <a:srgbClr val="D9D9D9"/>
          </a:solidFill>
          <a:ln w="1587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287655">
              <a:lnSpc>
                <a:spcPct val="100000"/>
              </a:lnSpc>
              <a:spcBef>
                <a:spcPts val="355"/>
              </a:spcBef>
            </a:pPr>
            <a:r>
              <a:rPr sz="1600" i="1" spc="-10" dirty="0">
                <a:latin typeface="Cambria"/>
                <a:cs typeface="Cambria"/>
              </a:rPr>
              <a:t>grupo2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71431" y="4613147"/>
            <a:ext cx="1186180" cy="355600"/>
          </a:xfrm>
          <a:prstGeom prst="rect">
            <a:avLst/>
          </a:prstGeom>
          <a:solidFill>
            <a:srgbClr val="D9D9D9"/>
          </a:solidFill>
          <a:ln w="1587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287655">
              <a:lnSpc>
                <a:spcPct val="100000"/>
              </a:lnSpc>
              <a:spcBef>
                <a:spcPts val="355"/>
              </a:spcBef>
            </a:pPr>
            <a:r>
              <a:rPr sz="1600" i="1" spc="-10" dirty="0">
                <a:latin typeface="Cambria"/>
                <a:cs typeface="Cambria"/>
              </a:rPr>
              <a:t>grupo3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64158" y="1712493"/>
            <a:ext cx="9879965" cy="312547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465455" indent="-453390">
              <a:lnSpc>
                <a:spcPct val="100000"/>
              </a:lnSpc>
              <a:spcBef>
                <a:spcPts val="1025"/>
              </a:spcBef>
              <a:buClr>
                <a:srgbClr val="1CACE3"/>
              </a:buClr>
              <a:buSzPct val="97500"/>
              <a:buFont typeface="Wingdings"/>
              <a:buChar char=""/>
              <a:tabLst>
                <a:tab pos="466090" algn="l"/>
              </a:tabLst>
            </a:pPr>
            <a:r>
              <a:rPr sz="4000" spc="-5" dirty="0">
                <a:solidFill>
                  <a:srgbClr val="404040"/>
                </a:solidFill>
                <a:latin typeface="Calibri"/>
                <a:cs typeface="Calibri"/>
              </a:rPr>
              <a:t>Actividad.</a:t>
            </a:r>
            <a:endParaRPr sz="4000">
              <a:latin typeface="Calibri"/>
              <a:cs typeface="Calibri"/>
            </a:endParaRPr>
          </a:p>
          <a:p>
            <a:pPr marL="12700" marR="5080">
              <a:lnSpc>
                <a:spcPct val="90000"/>
              </a:lnSpc>
              <a:spcBef>
                <a:spcPts val="1400"/>
              </a:spcBef>
            </a:pPr>
            <a:r>
              <a:rPr sz="4000" spc="-5" dirty="0">
                <a:solidFill>
                  <a:srgbClr val="404040"/>
                </a:solidFill>
                <a:latin typeface="Calibri"/>
                <a:cs typeface="Calibri"/>
              </a:rPr>
              <a:t>1.</a:t>
            </a:r>
            <a:r>
              <a:rPr sz="4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404040"/>
                </a:solidFill>
                <a:latin typeface="Calibri"/>
                <a:cs typeface="Calibri"/>
              </a:rPr>
              <a:t>Considera</a:t>
            </a:r>
            <a:r>
              <a:rPr sz="4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404040"/>
                </a:solidFill>
                <a:latin typeface="Calibri"/>
                <a:cs typeface="Calibri"/>
              </a:rPr>
              <a:t>la</a:t>
            </a:r>
            <a:r>
              <a:rPr sz="4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404040"/>
                </a:solidFill>
                <a:latin typeface="Calibri"/>
                <a:cs typeface="Calibri"/>
              </a:rPr>
              <a:t>jerarquía</a:t>
            </a:r>
            <a:r>
              <a:rPr sz="4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4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404040"/>
                </a:solidFill>
                <a:latin typeface="Calibri"/>
                <a:cs typeface="Calibri"/>
              </a:rPr>
              <a:t>Especialización/Generalización</a:t>
            </a:r>
            <a:r>
              <a:rPr sz="4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404040"/>
                </a:solidFill>
                <a:latin typeface="Calibri"/>
                <a:cs typeface="Calibri"/>
              </a:rPr>
              <a:t>para</a:t>
            </a:r>
            <a:r>
              <a:rPr sz="4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404040"/>
                </a:solidFill>
                <a:latin typeface="Calibri"/>
                <a:cs typeface="Calibri"/>
              </a:rPr>
              <a:t>modelar</a:t>
            </a:r>
            <a:r>
              <a:rPr sz="4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404040"/>
                </a:solidFill>
                <a:latin typeface="Calibri"/>
                <a:cs typeface="Calibri"/>
              </a:rPr>
              <a:t>las </a:t>
            </a:r>
            <a:r>
              <a:rPr sz="4000" spc="-8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404040"/>
                </a:solidFill>
                <a:latin typeface="Calibri"/>
                <a:cs typeface="Calibri"/>
              </a:rPr>
              <a:t>Entidades</a:t>
            </a:r>
            <a:r>
              <a:rPr sz="4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i="1" spc="-15" dirty="0">
                <a:solidFill>
                  <a:srgbClr val="404040"/>
                </a:solidFill>
                <a:latin typeface="Calibri"/>
                <a:cs typeface="Calibri"/>
              </a:rPr>
              <a:t>veterinario</a:t>
            </a:r>
            <a:r>
              <a:rPr sz="4000" i="1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404040"/>
                </a:solidFill>
                <a:latin typeface="Calibri"/>
                <a:cs typeface="Calibri"/>
              </a:rPr>
              <a:t>y </a:t>
            </a:r>
            <a:r>
              <a:rPr sz="4000" i="1" spc="-15" dirty="0">
                <a:solidFill>
                  <a:srgbClr val="404040"/>
                </a:solidFill>
                <a:latin typeface="Calibri"/>
                <a:cs typeface="Calibri"/>
              </a:rPr>
              <a:t>secretaria</a:t>
            </a:r>
            <a:r>
              <a:rPr sz="4000" i="1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404040"/>
                </a:solidFill>
                <a:latin typeface="Calibri"/>
                <a:cs typeface="Calibri"/>
              </a:rPr>
              <a:t>de la </a:t>
            </a:r>
            <a:r>
              <a:rPr sz="4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404040"/>
                </a:solidFill>
                <a:latin typeface="Calibri"/>
                <a:cs typeface="Calibri"/>
              </a:rPr>
              <a:t>problemática</a:t>
            </a:r>
            <a:r>
              <a:rPr sz="4000" spc="-5" dirty="0">
                <a:solidFill>
                  <a:srgbClr val="404040"/>
                </a:solidFill>
                <a:latin typeface="Calibri"/>
                <a:cs typeface="Calibri"/>
              </a:rPr>
              <a:t> en</a:t>
            </a:r>
            <a:r>
              <a:rPr sz="4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404040"/>
                </a:solidFill>
                <a:latin typeface="Calibri"/>
                <a:cs typeface="Calibri"/>
              </a:rPr>
              <a:t>la</a:t>
            </a:r>
            <a:r>
              <a:rPr sz="4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404040"/>
                </a:solidFill>
                <a:latin typeface="Calibri"/>
                <a:cs typeface="Calibri"/>
              </a:rPr>
              <a:t>clínica</a:t>
            </a:r>
            <a:r>
              <a:rPr sz="4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404040"/>
                </a:solidFill>
                <a:latin typeface="Calibri"/>
                <a:cs typeface="Calibri"/>
              </a:rPr>
              <a:t>veterinaria.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 </a:t>
            </a:r>
            <a:r>
              <a:rPr spc="-65" dirty="0"/>
              <a:t>Características</a:t>
            </a:r>
            <a:r>
              <a:rPr spc="-105" dirty="0"/>
              <a:t> </a:t>
            </a:r>
            <a:r>
              <a:rPr spc="-35" dirty="0"/>
              <a:t>del</a:t>
            </a:r>
            <a:r>
              <a:rPr spc="-105" dirty="0"/>
              <a:t> </a:t>
            </a:r>
            <a:r>
              <a:rPr spc="-45" dirty="0"/>
              <a:t>modelo</a:t>
            </a:r>
            <a:r>
              <a:rPr spc="-125" dirty="0"/>
              <a:t> </a:t>
            </a:r>
            <a:r>
              <a:rPr spc="-35" dirty="0"/>
              <a:t>E-R</a:t>
            </a:r>
            <a:r>
              <a:rPr spc="-100" dirty="0"/>
              <a:t> </a:t>
            </a:r>
            <a:r>
              <a:rPr spc="-55" dirty="0"/>
              <a:t>extendido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64158" y="1712493"/>
            <a:ext cx="9705975" cy="312547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465455" indent="-453390">
              <a:lnSpc>
                <a:spcPct val="100000"/>
              </a:lnSpc>
              <a:spcBef>
                <a:spcPts val="1025"/>
              </a:spcBef>
              <a:buClr>
                <a:srgbClr val="1CACE3"/>
              </a:buClr>
              <a:buSzPct val="97500"/>
              <a:buFont typeface="Wingdings"/>
              <a:buChar char=""/>
              <a:tabLst>
                <a:tab pos="466090" algn="l"/>
              </a:tabLst>
            </a:pPr>
            <a:r>
              <a:rPr sz="4000" spc="-5" dirty="0">
                <a:solidFill>
                  <a:srgbClr val="404040"/>
                </a:solidFill>
                <a:latin typeface="Calibri"/>
                <a:cs typeface="Calibri"/>
              </a:rPr>
              <a:t>Actividad.</a:t>
            </a:r>
            <a:endParaRPr sz="4000">
              <a:latin typeface="Calibri"/>
              <a:cs typeface="Calibri"/>
            </a:endParaRPr>
          </a:p>
          <a:p>
            <a:pPr marL="12700" marR="5080">
              <a:lnSpc>
                <a:spcPts val="4320"/>
              </a:lnSpc>
              <a:spcBef>
                <a:spcPts val="1465"/>
              </a:spcBef>
            </a:pPr>
            <a:r>
              <a:rPr sz="4000" spc="-5" dirty="0">
                <a:solidFill>
                  <a:srgbClr val="404040"/>
                </a:solidFill>
                <a:latin typeface="Calibri"/>
                <a:cs typeface="Calibri"/>
              </a:rPr>
              <a:t>2.</a:t>
            </a:r>
            <a:r>
              <a:rPr sz="4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404040"/>
                </a:solidFill>
                <a:latin typeface="Calibri"/>
                <a:cs typeface="Calibri"/>
              </a:rPr>
              <a:t>Considera</a:t>
            </a:r>
            <a:r>
              <a:rPr sz="4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404040"/>
                </a:solidFill>
                <a:latin typeface="Calibri"/>
                <a:cs typeface="Calibri"/>
              </a:rPr>
              <a:t>la</a:t>
            </a:r>
            <a:r>
              <a:rPr sz="4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404040"/>
                </a:solidFill>
                <a:latin typeface="Calibri"/>
                <a:cs typeface="Calibri"/>
              </a:rPr>
              <a:t>jerarquía</a:t>
            </a:r>
            <a:r>
              <a:rPr sz="4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4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404040"/>
                </a:solidFill>
                <a:latin typeface="Calibri"/>
                <a:cs typeface="Calibri"/>
              </a:rPr>
              <a:t>Especialización/Generalización</a:t>
            </a:r>
            <a:r>
              <a:rPr sz="4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404040"/>
                </a:solidFill>
                <a:latin typeface="Calibri"/>
                <a:cs typeface="Calibri"/>
              </a:rPr>
              <a:t>para</a:t>
            </a:r>
            <a:r>
              <a:rPr sz="4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404040"/>
                </a:solidFill>
                <a:latin typeface="Calibri"/>
                <a:cs typeface="Calibri"/>
              </a:rPr>
              <a:t>modelar</a:t>
            </a:r>
            <a:r>
              <a:rPr sz="4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404040"/>
                </a:solidFill>
                <a:latin typeface="Calibri"/>
                <a:cs typeface="Calibri"/>
              </a:rPr>
              <a:t>lo </a:t>
            </a:r>
            <a:r>
              <a:rPr sz="4000" spc="-8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404040"/>
                </a:solidFill>
                <a:latin typeface="Calibri"/>
                <a:cs typeface="Calibri"/>
              </a:rPr>
              <a:t>siguiente</a:t>
            </a:r>
            <a:r>
              <a:rPr sz="4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r>
              <a:rPr sz="4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404040"/>
                </a:solidFill>
                <a:latin typeface="Calibri"/>
                <a:cs typeface="Calibri"/>
              </a:rPr>
              <a:t>la</a:t>
            </a:r>
            <a:r>
              <a:rPr sz="4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404040"/>
                </a:solidFill>
                <a:latin typeface="Calibri"/>
                <a:cs typeface="Calibri"/>
              </a:rPr>
              <a:t>problemática</a:t>
            </a:r>
            <a:r>
              <a:rPr sz="4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404040"/>
                </a:solidFill>
                <a:latin typeface="Calibri"/>
                <a:cs typeface="Calibri"/>
              </a:rPr>
              <a:t>de los</a:t>
            </a:r>
            <a:r>
              <a:rPr sz="4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45" dirty="0">
                <a:solidFill>
                  <a:srgbClr val="404040"/>
                </a:solidFill>
                <a:latin typeface="Calibri"/>
                <a:cs typeface="Calibri"/>
              </a:rPr>
              <a:t>“cursos</a:t>
            </a:r>
            <a:r>
              <a:rPr sz="4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ts val="4260"/>
              </a:lnSpc>
            </a:pPr>
            <a:r>
              <a:rPr sz="4000" spc="-10" dirty="0">
                <a:solidFill>
                  <a:srgbClr val="404040"/>
                </a:solidFill>
                <a:latin typeface="Calibri"/>
                <a:cs typeface="Calibri"/>
              </a:rPr>
              <a:t>línea”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 </a:t>
            </a:r>
            <a:r>
              <a:rPr spc="-65" dirty="0"/>
              <a:t>Características</a:t>
            </a:r>
            <a:r>
              <a:rPr spc="-105" dirty="0"/>
              <a:t> </a:t>
            </a:r>
            <a:r>
              <a:rPr spc="-35" dirty="0"/>
              <a:t>del</a:t>
            </a:r>
            <a:r>
              <a:rPr spc="-105" dirty="0"/>
              <a:t> </a:t>
            </a:r>
            <a:r>
              <a:rPr spc="-45" dirty="0"/>
              <a:t>modelo</a:t>
            </a:r>
            <a:r>
              <a:rPr spc="-125" dirty="0"/>
              <a:t> </a:t>
            </a:r>
            <a:r>
              <a:rPr spc="-35" dirty="0"/>
              <a:t>E-R</a:t>
            </a:r>
            <a:r>
              <a:rPr spc="-100" dirty="0"/>
              <a:t> </a:t>
            </a:r>
            <a:r>
              <a:rPr spc="-55" dirty="0"/>
              <a:t>extendido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64158" y="1764233"/>
            <a:ext cx="10019665" cy="4342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7510" indent="-385445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SzPct val="97058"/>
              <a:buFont typeface="Wingdings"/>
              <a:buChar char=""/>
              <a:tabLst>
                <a:tab pos="398145" algn="l"/>
              </a:tabLst>
            </a:pPr>
            <a:r>
              <a:rPr sz="3400" dirty="0">
                <a:solidFill>
                  <a:srgbClr val="404040"/>
                </a:solidFill>
                <a:latin typeface="Calibri"/>
                <a:cs typeface="Calibri"/>
              </a:rPr>
              <a:t>Actividad.</a:t>
            </a:r>
            <a:endParaRPr sz="3400">
              <a:latin typeface="Calibri"/>
              <a:cs typeface="Calibri"/>
            </a:endParaRPr>
          </a:p>
          <a:p>
            <a:pPr marL="656590" lvl="1" indent="-644525">
              <a:lnSpc>
                <a:spcPts val="3470"/>
              </a:lnSpc>
              <a:spcBef>
                <a:spcPts val="175"/>
              </a:spcBef>
              <a:buAutoNum type="arabicPeriod"/>
              <a:tabLst>
                <a:tab pos="657225" algn="l"/>
              </a:tabLst>
            </a:pPr>
            <a:r>
              <a:rPr sz="3400" spc="-5" dirty="0">
                <a:solidFill>
                  <a:srgbClr val="404040"/>
                </a:solidFill>
                <a:latin typeface="Calibri"/>
                <a:cs typeface="Calibri"/>
              </a:rPr>
              <a:t>Cada</a:t>
            </a:r>
            <a:r>
              <a:rPr sz="3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400" spc="-15" dirty="0">
                <a:solidFill>
                  <a:srgbClr val="404040"/>
                </a:solidFill>
                <a:latin typeface="Calibri"/>
                <a:cs typeface="Calibri"/>
              </a:rPr>
              <a:t>curso</a:t>
            </a:r>
            <a:r>
              <a:rPr sz="3400" spc="-5" dirty="0">
                <a:solidFill>
                  <a:srgbClr val="404040"/>
                </a:solidFill>
                <a:latin typeface="Calibri"/>
                <a:cs typeface="Calibri"/>
              </a:rPr>
              <a:t> tiene</a:t>
            </a:r>
            <a:r>
              <a:rPr sz="3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404040"/>
                </a:solidFill>
                <a:latin typeface="Calibri"/>
                <a:cs typeface="Calibri"/>
              </a:rPr>
              <a:t>un</a:t>
            </a:r>
            <a:r>
              <a:rPr sz="3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400" spc="-25" dirty="0">
                <a:solidFill>
                  <a:srgbClr val="404040"/>
                </a:solidFill>
                <a:latin typeface="Calibri"/>
                <a:cs typeface="Calibri"/>
              </a:rPr>
              <a:t>profesor</a:t>
            </a:r>
            <a:r>
              <a:rPr sz="3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404040"/>
                </a:solidFill>
                <a:latin typeface="Calibri"/>
                <a:cs typeface="Calibri"/>
              </a:rPr>
              <a:t>asignado,</a:t>
            </a:r>
            <a:r>
              <a:rPr sz="3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404040"/>
                </a:solidFill>
                <a:latin typeface="Calibri"/>
                <a:cs typeface="Calibri"/>
              </a:rPr>
              <a:t>quien</a:t>
            </a:r>
            <a:r>
              <a:rPr sz="3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404040"/>
                </a:solidFill>
                <a:latin typeface="Calibri"/>
                <a:cs typeface="Calibri"/>
              </a:rPr>
              <a:t>posee</a:t>
            </a:r>
            <a:endParaRPr sz="3400">
              <a:latin typeface="Calibri"/>
              <a:cs typeface="Calibri"/>
            </a:endParaRPr>
          </a:p>
          <a:p>
            <a:pPr marL="12700" marR="1038225">
              <a:lnSpc>
                <a:spcPct val="70000"/>
              </a:lnSpc>
              <a:spcBef>
                <a:spcPts val="610"/>
              </a:spcBef>
            </a:pPr>
            <a:r>
              <a:rPr sz="3400" spc="-5" dirty="0">
                <a:solidFill>
                  <a:srgbClr val="404040"/>
                </a:solidFill>
                <a:latin typeface="Calibri"/>
                <a:cs typeface="Calibri"/>
              </a:rPr>
              <a:t>un </a:t>
            </a:r>
            <a:r>
              <a:rPr sz="3400" spc="-15" dirty="0">
                <a:solidFill>
                  <a:srgbClr val="404040"/>
                </a:solidFill>
                <a:latin typeface="Calibri"/>
                <a:cs typeface="Calibri"/>
              </a:rPr>
              <a:t>nombre, </a:t>
            </a:r>
            <a:r>
              <a:rPr sz="3400" spc="-20" dirty="0">
                <a:solidFill>
                  <a:srgbClr val="404040"/>
                </a:solidFill>
                <a:latin typeface="Calibri"/>
                <a:cs typeface="Calibri"/>
              </a:rPr>
              <a:t>correo </a:t>
            </a:r>
            <a:r>
              <a:rPr sz="3400" spc="-15" dirty="0">
                <a:solidFill>
                  <a:srgbClr val="404040"/>
                </a:solidFill>
                <a:latin typeface="Calibri"/>
                <a:cs typeface="Calibri"/>
              </a:rPr>
              <a:t>electrónico, nombre </a:t>
            </a:r>
            <a:r>
              <a:rPr sz="3400" spc="-5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3400" spc="-10" dirty="0">
                <a:solidFill>
                  <a:srgbClr val="404040"/>
                </a:solidFill>
                <a:latin typeface="Calibri"/>
                <a:cs typeface="Calibri"/>
              </a:rPr>
              <a:t>usuario, </a:t>
            </a:r>
            <a:r>
              <a:rPr sz="3400" spc="-7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400" spc="-15" dirty="0">
                <a:solidFill>
                  <a:srgbClr val="404040"/>
                </a:solidFill>
                <a:latin typeface="Calibri"/>
                <a:cs typeface="Calibri"/>
              </a:rPr>
              <a:t>contraseña</a:t>
            </a:r>
            <a:r>
              <a:rPr sz="3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3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400" spc="-15" dirty="0">
                <a:solidFill>
                  <a:srgbClr val="404040"/>
                </a:solidFill>
                <a:latin typeface="Calibri"/>
                <a:cs typeface="Calibri"/>
              </a:rPr>
              <a:t>número</a:t>
            </a:r>
            <a:r>
              <a:rPr sz="3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3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400" spc="-15" dirty="0">
                <a:solidFill>
                  <a:srgbClr val="404040"/>
                </a:solidFill>
                <a:latin typeface="Calibri"/>
                <a:cs typeface="Calibri"/>
              </a:rPr>
              <a:t>personal.</a:t>
            </a:r>
            <a:endParaRPr sz="3400">
              <a:latin typeface="Calibri"/>
              <a:cs typeface="Calibri"/>
            </a:endParaRPr>
          </a:p>
          <a:p>
            <a:pPr marL="656590" lvl="1" indent="-644525">
              <a:lnSpc>
                <a:spcPct val="100000"/>
              </a:lnSpc>
              <a:spcBef>
                <a:spcPts val="180"/>
              </a:spcBef>
              <a:buAutoNum type="arabicPeriod" startAt="2"/>
              <a:tabLst>
                <a:tab pos="657225" algn="l"/>
              </a:tabLst>
            </a:pPr>
            <a:r>
              <a:rPr sz="3400" spc="-25" dirty="0">
                <a:solidFill>
                  <a:srgbClr val="404040"/>
                </a:solidFill>
                <a:latin typeface="Calibri"/>
                <a:cs typeface="Calibri"/>
              </a:rPr>
              <a:t>Agrega</a:t>
            </a:r>
            <a:r>
              <a:rPr sz="3400" spc="-5" dirty="0">
                <a:solidFill>
                  <a:srgbClr val="404040"/>
                </a:solidFill>
                <a:latin typeface="Calibri"/>
                <a:cs typeface="Calibri"/>
              </a:rPr>
              <a:t> a</a:t>
            </a:r>
            <a:r>
              <a:rPr sz="3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404040"/>
                </a:solidFill>
                <a:latin typeface="Calibri"/>
                <a:cs typeface="Calibri"/>
              </a:rPr>
              <a:t>la</a:t>
            </a:r>
            <a:r>
              <a:rPr sz="3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404040"/>
                </a:solidFill>
                <a:latin typeface="Calibri"/>
                <a:cs typeface="Calibri"/>
              </a:rPr>
              <a:t>entidad</a:t>
            </a:r>
            <a:r>
              <a:rPr sz="3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400" spc="-15" dirty="0">
                <a:solidFill>
                  <a:srgbClr val="404040"/>
                </a:solidFill>
                <a:latin typeface="Calibri"/>
                <a:cs typeface="Calibri"/>
              </a:rPr>
              <a:t>estudiante</a:t>
            </a:r>
            <a:r>
              <a:rPr sz="3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404040"/>
                </a:solidFill>
                <a:latin typeface="Calibri"/>
                <a:cs typeface="Calibri"/>
              </a:rPr>
              <a:t>el </a:t>
            </a:r>
            <a:r>
              <a:rPr sz="3400" spc="-10" dirty="0">
                <a:solidFill>
                  <a:srgbClr val="404040"/>
                </a:solidFill>
                <a:latin typeface="Calibri"/>
                <a:cs typeface="Calibri"/>
              </a:rPr>
              <a:t>atributo</a:t>
            </a:r>
            <a:r>
              <a:rPr sz="3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400" spc="-65" dirty="0">
                <a:solidFill>
                  <a:srgbClr val="404040"/>
                </a:solidFill>
                <a:latin typeface="Calibri"/>
                <a:cs typeface="Calibri"/>
              </a:rPr>
              <a:t>tutor.</a:t>
            </a:r>
            <a:endParaRPr sz="3400">
              <a:latin typeface="Calibri"/>
              <a:cs typeface="Calibri"/>
            </a:endParaRPr>
          </a:p>
          <a:p>
            <a:pPr marL="12700">
              <a:lnSpc>
                <a:spcPts val="3470"/>
              </a:lnSpc>
              <a:spcBef>
                <a:spcPts val="180"/>
              </a:spcBef>
            </a:pPr>
            <a:r>
              <a:rPr sz="3400" spc="-5" dirty="0">
                <a:solidFill>
                  <a:srgbClr val="404040"/>
                </a:solidFill>
                <a:latin typeface="Calibri"/>
                <a:cs typeface="Calibri"/>
              </a:rPr>
              <a:t>2.2</a:t>
            </a:r>
            <a:r>
              <a:rPr sz="3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404040"/>
                </a:solidFill>
                <a:latin typeface="Calibri"/>
                <a:cs typeface="Calibri"/>
              </a:rPr>
              <a:t>Cada</a:t>
            </a:r>
            <a:r>
              <a:rPr sz="3400" spc="-15" dirty="0">
                <a:solidFill>
                  <a:srgbClr val="404040"/>
                </a:solidFill>
                <a:latin typeface="Calibri"/>
                <a:cs typeface="Calibri"/>
              </a:rPr>
              <a:t> curso</a:t>
            </a:r>
            <a:r>
              <a:rPr sz="3400" spc="-10" dirty="0">
                <a:solidFill>
                  <a:srgbClr val="404040"/>
                </a:solidFill>
                <a:latin typeface="Calibri"/>
                <a:cs typeface="Calibri"/>
              </a:rPr>
              <a:t> contiene</a:t>
            </a:r>
            <a:r>
              <a:rPr sz="3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404040"/>
                </a:solidFill>
                <a:latin typeface="Calibri"/>
                <a:cs typeface="Calibri"/>
              </a:rPr>
              <a:t>actividades,</a:t>
            </a:r>
            <a:r>
              <a:rPr sz="3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404040"/>
                </a:solidFill>
                <a:latin typeface="Calibri"/>
                <a:cs typeface="Calibri"/>
              </a:rPr>
              <a:t>que</a:t>
            </a:r>
            <a:r>
              <a:rPr sz="3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404040"/>
                </a:solidFill>
                <a:latin typeface="Calibri"/>
                <a:cs typeface="Calibri"/>
              </a:rPr>
              <a:t>pueden</a:t>
            </a:r>
            <a:r>
              <a:rPr sz="3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404040"/>
                </a:solidFill>
                <a:latin typeface="Calibri"/>
                <a:cs typeface="Calibri"/>
              </a:rPr>
              <a:t>ser</a:t>
            </a:r>
            <a:endParaRPr sz="3400">
              <a:latin typeface="Calibri"/>
              <a:cs typeface="Calibri"/>
            </a:endParaRPr>
          </a:p>
          <a:p>
            <a:pPr marL="12700">
              <a:lnSpc>
                <a:spcPts val="2855"/>
              </a:lnSpc>
            </a:pPr>
            <a:r>
              <a:rPr sz="3400" spc="-10" dirty="0">
                <a:solidFill>
                  <a:srgbClr val="404040"/>
                </a:solidFill>
                <a:latin typeface="Calibri"/>
                <a:cs typeface="Calibri"/>
              </a:rPr>
              <a:t>evaluables</a:t>
            </a:r>
            <a:r>
              <a:rPr sz="3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404040"/>
                </a:solidFill>
                <a:latin typeface="Calibri"/>
                <a:cs typeface="Calibri"/>
              </a:rPr>
              <a:t>(con</a:t>
            </a:r>
            <a:r>
              <a:rPr sz="3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404040"/>
                </a:solidFill>
                <a:latin typeface="Calibri"/>
                <a:cs typeface="Calibri"/>
              </a:rPr>
              <a:t>calificación)</a:t>
            </a:r>
            <a:r>
              <a:rPr sz="3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3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3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404040"/>
                </a:solidFill>
                <a:latin typeface="Calibri"/>
                <a:cs typeface="Calibri"/>
              </a:rPr>
              <a:t>evaluables</a:t>
            </a:r>
            <a:r>
              <a:rPr sz="3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404040"/>
                </a:solidFill>
                <a:latin typeface="Calibri"/>
                <a:cs typeface="Calibri"/>
              </a:rPr>
              <a:t>(sin</a:t>
            </a:r>
            <a:endParaRPr sz="3400">
              <a:latin typeface="Calibri"/>
              <a:cs typeface="Calibri"/>
            </a:endParaRPr>
          </a:p>
          <a:p>
            <a:pPr marL="12700">
              <a:lnSpc>
                <a:spcPts val="2855"/>
              </a:lnSpc>
            </a:pPr>
            <a:r>
              <a:rPr sz="3400" spc="-5" dirty="0">
                <a:solidFill>
                  <a:srgbClr val="404040"/>
                </a:solidFill>
                <a:latin typeface="Calibri"/>
                <a:cs typeface="Calibri"/>
              </a:rPr>
              <a:t>calificación</a:t>
            </a:r>
            <a:r>
              <a:rPr sz="3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400" spc="-20" dirty="0">
                <a:solidFill>
                  <a:srgbClr val="404040"/>
                </a:solidFill>
                <a:latin typeface="Calibri"/>
                <a:cs typeface="Calibri"/>
              </a:rPr>
              <a:t>pero </a:t>
            </a:r>
            <a:r>
              <a:rPr sz="3400" spc="-10" dirty="0">
                <a:solidFill>
                  <a:srgbClr val="404040"/>
                </a:solidFill>
                <a:latin typeface="Calibri"/>
                <a:cs typeface="Calibri"/>
              </a:rPr>
              <a:t>con</a:t>
            </a:r>
            <a:r>
              <a:rPr sz="3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404040"/>
                </a:solidFill>
                <a:latin typeface="Calibri"/>
                <a:cs typeface="Calibri"/>
              </a:rPr>
              <a:t>tipo</a:t>
            </a:r>
            <a:r>
              <a:rPr sz="3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404040"/>
                </a:solidFill>
                <a:latin typeface="Calibri"/>
                <a:cs typeface="Calibri"/>
              </a:rPr>
              <a:t>de actividad).</a:t>
            </a:r>
            <a:r>
              <a:rPr sz="3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404040"/>
                </a:solidFill>
                <a:latin typeface="Calibri"/>
                <a:cs typeface="Calibri"/>
              </a:rPr>
              <a:t>Cada</a:t>
            </a:r>
            <a:r>
              <a:rPr sz="3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400" dirty="0">
                <a:solidFill>
                  <a:srgbClr val="404040"/>
                </a:solidFill>
                <a:latin typeface="Calibri"/>
                <a:cs typeface="Calibri"/>
              </a:rPr>
              <a:t>actividad</a:t>
            </a:r>
            <a:endParaRPr sz="3400">
              <a:latin typeface="Calibri"/>
              <a:cs typeface="Calibri"/>
            </a:endParaRPr>
          </a:p>
          <a:p>
            <a:pPr marL="12700" marR="5080">
              <a:lnSpc>
                <a:spcPct val="70000"/>
              </a:lnSpc>
              <a:spcBef>
                <a:spcPts val="615"/>
              </a:spcBef>
            </a:pPr>
            <a:r>
              <a:rPr sz="3400" spc="-5" dirty="0">
                <a:solidFill>
                  <a:srgbClr val="404040"/>
                </a:solidFill>
                <a:latin typeface="Calibri"/>
                <a:cs typeface="Calibri"/>
              </a:rPr>
              <a:t>tiene las </a:t>
            </a:r>
            <a:r>
              <a:rPr sz="3400" spc="-15" dirty="0">
                <a:solidFill>
                  <a:srgbClr val="404040"/>
                </a:solidFill>
                <a:latin typeface="Calibri"/>
                <a:cs typeface="Calibri"/>
              </a:rPr>
              <a:t>siguientes características: nombre, </a:t>
            </a:r>
            <a:r>
              <a:rPr sz="3400" spc="-5" dirty="0">
                <a:solidFill>
                  <a:srgbClr val="404040"/>
                </a:solidFill>
                <a:latin typeface="Calibri"/>
                <a:cs typeface="Calibri"/>
              </a:rPr>
              <a:t>descripción y </a:t>
            </a:r>
            <a:r>
              <a:rPr sz="3400" spc="-7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400" spc="-20" dirty="0">
                <a:solidFill>
                  <a:srgbClr val="404040"/>
                </a:solidFill>
                <a:latin typeface="Calibri"/>
                <a:cs typeface="Calibri"/>
              </a:rPr>
              <a:t>fecha</a:t>
            </a:r>
            <a:r>
              <a:rPr sz="3400" spc="-5" dirty="0">
                <a:solidFill>
                  <a:srgbClr val="404040"/>
                </a:solidFill>
                <a:latin typeface="Calibri"/>
                <a:cs typeface="Calibri"/>
              </a:rPr>
              <a:t> de </a:t>
            </a:r>
            <a:r>
              <a:rPr sz="3400" spc="-20" dirty="0">
                <a:solidFill>
                  <a:srgbClr val="404040"/>
                </a:solidFill>
                <a:latin typeface="Calibri"/>
                <a:cs typeface="Calibri"/>
              </a:rPr>
              <a:t>entrega.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 </a:t>
            </a:r>
            <a:r>
              <a:rPr spc="-65" dirty="0"/>
              <a:t>Características</a:t>
            </a:r>
            <a:r>
              <a:rPr spc="-105" dirty="0"/>
              <a:t> </a:t>
            </a:r>
            <a:r>
              <a:rPr spc="-35" dirty="0"/>
              <a:t>del</a:t>
            </a:r>
            <a:r>
              <a:rPr spc="-105" dirty="0"/>
              <a:t> </a:t>
            </a:r>
            <a:r>
              <a:rPr spc="-45" dirty="0"/>
              <a:t>modelo</a:t>
            </a:r>
            <a:r>
              <a:rPr spc="-125" dirty="0"/>
              <a:t> </a:t>
            </a:r>
            <a:r>
              <a:rPr spc="-35" dirty="0"/>
              <a:t>E-R</a:t>
            </a:r>
            <a:r>
              <a:rPr spc="-100" dirty="0"/>
              <a:t> </a:t>
            </a:r>
            <a:r>
              <a:rPr spc="-55" dirty="0"/>
              <a:t>extendido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76324" y="908684"/>
            <a:ext cx="41351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45" dirty="0"/>
              <a:t>Modelo</a:t>
            </a:r>
            <a:r>
              <a:rPr u="none" spc="-160" dirty="0"/>
              <a:t> </a:t>
            </a:r>
            <a:r>
              <a:rPr u="none" spc="-25" dirty="0"/>
              <a:t>de</a:t>
            </a:r>
            <a:r>
              <a:rPr u="none" spc="-125" dirty="0"/>
              <a:t> </a:t>
            </a:r>
            <a:r>
              <a:rPr u="none" spc="-60" dirty="0"/>
              <a:t>Datos</a:t>
            </a:r>
          </a:p>
        </p:txBody>
      </p:sp>
      <p:sp>
        <p:nvSpPr>
          <p:cNvPr id="5" name="object 5"/>
          <p:cNvSpPr/>
          <p:nvPr/>
        </p:nvSpPr>
        <p:spPr>
          <a:xfrm>
            <a:off x="449580" y="3666744"/>
            <a:ext cx="2985770" cy="1792605"/>
          </a:xfrm>
          <a:custGeom>
            <a:avLst/>
            <a:gdLst/>
            <a:ahLst/>
            <a:cxnLst/>
            <a:rect l="l" t="t" r="r" b="b"/>
            <a:pathLst>
              <a:path w="2985770" h="1792604">
                <a:moveTo>
                  <a:pt x="2806319" y="0"/>
                </a:moveTo>
                <a:lnTo>
                  <a:pt x="179222" y="0"/>
                </a:lnTo>
                <a:lnTo>
                  <a:pt x="131577" y="6403"/>
                </a:lnTo>
                <a:lnTo>
                  <a:pt x="88764" y="24473"/>
                </a:lnTo>
                <a:lnTo>
                  <a:pt x="52492" y="52498"/>
                </a:lnTo>
                <a:lnTo>
                  <a:pt x="24468" y="88768"/>
                </a:lnTo>
                <a:lnTo>
                  <a:pt x="6401" y="131571"/>
                </a:lnTo>
                <a:lnTo>
                  <a:pt x="0" y="179196"/>
                </a:lnTo>
                <a:lnTo>
                  <a:pt x="0" y="1613026"/>
                </a:lnTo>
                <a:lnTo>
                  <a:pt x="6401" y="1660652"/>
                </a:lnTo>
                <a:lnTo>
                  <a:pt x="24468" y="1703455"/>
                </a:lnTo>
                <a:lnTo>
                  <a:pt x="52492" y="1739725"/>
                </a:lnTo>
                <a:lnTo>
                  <a:pt x="88764" y="1767750"/>
                </a:lnTo>
                <a:lnTo>
                  <a:pt x="131577" y="1785820"/>
                </a:lnTo>
                <a:lnTo>
                  <a:pt x="179222" y="1792223"/>
                </a:lnTo>
                <a:lnTo>
                  <a:pt x="2806319" y="1792223"/>
                </a:lnTo>
                <a:lnTo>
                  <a:pt x="2853944" y="1785820"/>
                </a:lnTo>
                <a:lnTo>
                  <a:pt x="2896747" y="1767750"/>
                </a:lnTo>
                <a:lnTo>
                  <a:pt x="2933017" y="1739725"/>
                </a:lnTo>
                <a:lnTo>
                  <a:pt x="2961042" y="1703455"/>
                </a:lnTo>
                <a:lnTo>
                  <a:pt x="2979112" y="1660652"/>
                </a:lnTo>
                <a:lnTo>
                  <a:pt x="2985516" y="1613026"/>
                </a:lnTo>
                <a:lnTo>
                  <a:pt x="2985516" y="179196"/>
                </a:lnTo>
                <a:lnTo>
                  <a:pt x="2979112" y="131571"/>
                </a:lnTo>
                <a:lnTo>
                  <a:pt x="2961042" y="88768"/>
                </a:lnTo>
                <a:lnTo>
                  <a:pt x="2933017" y="52498"/>
                </a:lnTo>
                <a:lnTo>
                  <a:pt x="2896747" y="24473"/>
                </a:lnTo>
                <a:lnTo>
                  <a:pt x="2853944" y="6403"/>
                </a:lnTo>
                <a:lnTo>
                  <a:pt x="2806319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31621" y="4131690"/>
            <a:ext cx="2418715" cy="78549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indent="297180">
              <a:lnSpc>
                <a:spcPts val="2860"/>
              </a:lnSpc>
              <a:spcBef>
                <a:spcPts val="415"/>
              </a:spcBef>
            </a:pP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Capacidad de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modelar</a:t>
            </a:r>
            <a:r>
              <a:rPr sz="2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los</a:t>
            </a:r>
            <a:r>
              <a:rPr sz="2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Calibri"/>
                <a:cs typeface="Calibri"/>
              </a:rPr>
              <a:t>datos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33800" y="4192523"/>
            <a:ext cx="632460" cy="741045"/>
          </a:xfrm>
          <a:custGeom>
            <a:avLst/>
            <a:gdLst/>
            <a:ahLst/>
            <a:cxnLst/>
            <a:rect l="l" t="t" r="r" b="b"/>
            <a:pathLst>
              <a:path w="632460" h="741045">
                <a:moveTo>
                  <a:pt x="316229" y="0"/>
                </a:moveTo>
                <a:lnTo>
                  <a:pt x="316229" y="148081"/>
                </a:lnTo>
                <a:lnTo>
                  <a:pt x="0" y="148081"/>
                </a:lnTo>
                <a:lnTo>
                  <a:pt x="0" y="592582"/>
                </a:lnTo>
                <a:lnTo>
                  <a:pt x="316229" y="592582"/>
                </a:lnTo>
                <a:lnTo>
                  <a:pt x="316229" y="740663"/>
                </a:lnTo>
                <a:lnTo>
                  <a:pt x="632460" y="370331"/>
                </a:lnTo>
                <a:lnTo>
                  <a:pt x="316229" y="0"/>
                </a:lnTo>
                <a:close/>
              </a:path>
            </a:pathLst>
          </a:custGeom>
          <a:solidFill>
            <a:srgbClr val="ABD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29911" y="3666744"/>
            <a:ext cx="2985770" cy="1792605"/>
          </a:xfrm>
          <a:custGeom>
            <a:avLst/>
            <a:gdLst/>
            <a:ahLst/>
            <a:cxnLst/>
            <a:rect l="l" t="t" r="r" b="b"/>
            <a:pathLst>
              <a:path w="2985770" h="1792604">
                <a:moveTo>
                  <a:pt x="2806318" y="0"/>
                </a:moveTo>
                <a:lnTo>
                  <a:pt x="179197" y="0"/>
                </a:lnTo>
                <a:lnTo>
                  <a:pt x="131571" y="6403"/>
                </a:lnTo>
                <a:lnTo>
                  <a:pt x="88768" y="24473"/>
                </a:lnTo>
                <a:lnTo>
                  <a:pt x="52498" y="52498"/>
                </a:lnTo>
                <a:lnTo>
                  <a:pt x="24473" y="88768"/>
                </a:lnTo>
                <a:lnTo>
                  <a:pt x="6403" y="131571"/>
                </a:lnTo>
                <a:lnTo>
                  <a:pt x="0" y="179196"/>
                </a:lnTo>
                <a:lnTo>
                  <a:pt x="0" y="1613026"/>
                </a:lnTo>
                <a:lnTo>
                  <a:pt x="6403" y="1660652"/>
                </a:lnTo>
                <a:lnTo>
                  <a:pt x="24473" y="1703455"/>
                </a:lnTo>
                <a:lnTo>
                  <a:pt x="52498" y="1739725"/>
                </a:lnTo>
                <a:lnTo>
                  <a:pt x="88768" y="1767750"/>
                </a:lnTo>
                <a:lnTo>
                  <a:pt x="131571" y="1785820"/>
                </a:lnTo>
                <a:lnTo>
                  <a:pt x="179197" y="1792223"/>
                </a:lnTo>
                <a:lnTo>
                  <a:pt x="2806318" y="1792223"/>
                </a:lnTo>
                <a:lnTo>
                  <a:pt x="2853944" y="1785820"/>
                </a:lnTo>
                <a:lnTo>
                  <a:pt x="2896747" y="1767750"/>
                </a:lnTo>
                <a:lnTo>
                  <a:pt x="2933017" y="1739725"/>
                </a:lnTo>
                <a:lnTo>
                  <a:pt x="2961042" y="1703455"/>
                </a:lnTo>
                <a:lnTo>
                  <a:pt x="2979112" y="1660652"/>
                </a:lnTo>
                <a:lnTo>
                  <a:pt x="2985516" y="1613026"/>
                </a:lnTo>
                <a:lnTo>
                  <a:pt x="2985516" y="179196"/>
                </a:lnTo>
                <a:lnTo>
                  <a:pt x="2979112" y="131571"/>
                </a:lnTo>
                <a:lnTo>
                  <a:pt x="2961042" y="88768"/>
                </a:lnTo>
                <a:lnTo>
                  <a:pt x="2933017" y="52498"/>
                </a:lnTo>
                <a:lnTo>
                  <a:pt x="2896747" y="24473"/>
                </a:lnTo>
                <a:lnTo>
                  <a:pt x="2853944" y="6403"/>
                </a:lnTo>
                <a:lnTo>
                  <a:pt x="2806318" y="0"/>
                </a:lnTo>
                <a:close/>
              </a:path>
            </a:pathLst>
          </a:custGeom>
          <a:solidFill>
            <a:srgbClr val="0D56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51857" y="3950334"/>
            <a:ext cx="2343150" cy="1148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990"/>
              </a:lnSpc>
              <a:spcBef>
                <a:spcPts val="100"/>
              </a:spcBef>
            </a:pP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1976,</a:t>
            </a:r>
            <a:r>
              <a:rPr sz="2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Chen.</a:t>
            </a:r>
            <a:endParaRPr sz="2600">
              <a:latin typeface="Calibri"/>
              <a:cs typeface="Calibri"/>
            </a:endParaRPr>
          </a:p>
          <a:p>
            <a:pPr marL="12065" marR="5080" algn="ctr">
              <a:lnSpc>
                <a:spcPts val="2860"/>
              </a:lnSpc>
              <a:spcBef>
                <a:spcPts val="180"/>
              </a:spcBef>
            </a:pP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Modelo</a:t>
            </a:r>
            <a:r>
              <a:rPr sz="2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Entidad</a:t>
            </a:r>
            <a:r>
              <a:rPr sz="2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- </a:t>
            </a:r>
            <a:r>
              <a:rPr sz="2600" spc="-5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Relación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914131" y="4192523"/>
            <a:ext cx="632460" cy="741045"/>
          </a:xfrm>
          <a:custGeom>
            <a:avLst/>
            <a:gdLst/>
            <a:ahLst/>
            <a:cxnLst/>
            <a:rect l="l" t="t" r="r" b="b"/>
            <a:pathLst>
              <a:path w="632459" h="741045">
                <a:moveTo>
                  <a:pt x="316229" y="0"/>
                </a:moveTo>
                <a:lnTo>
                  <a:pt x="316229" y="148081"/>
                </a:lnTo>
                <a:lnTo>
                  <a:pt x="0" y="148081"/>
                </a:lnTo>
                <a:lnTo>
                  <a:pt x="0" y="592582"/>
                </a:lnTo>
                <a:lnTo>
                  <a:pt x="316229" y="592582"/>
                </a:lnTo>
                <a:lnTo>
                  <a:pt x="316229" y="740663"/>
                </a:lnTo>
                <a:lnTo>
                  <a:pt x="632460" y="370331"/>
                </a:lnTo>
                <a:lnTo>
                  <a:pt x="316229" y="0"/>
                </a:lnTo>
                <a:close/>
              </a:path>
            </a:pathLst>
          </a:custGeom>
          <a:solidFill>
            <a:srgbClr val="ABD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08719" y="3666744"/>
            <a:ext cx="2987040" cy="1792605"/>
          </a:xfrm>
          <a:custGeom>
            <a:avLst/>
            <a:gdLst/>
            <a:ahLst/>
            <a:cxnLst/>
            <a:rect l="l" t="t" r="r" b="b"/>
            <a:pathLst>
              <a:path w="2987040" h="1792604">
                <a:moveTo>
                  <a:pt x="2807843" y="0"/>
                </a:moveTo>
                <a:lnTo>
                  <a:pt x="179197" y="0"/>
                </a:lnTo>
                <a:lnTo>
                  <a:pt x="131571" y="6403"/>
                </a:lnTo>
                <a:lnTo>
                  <a:pt x="88768" y="24473"/>
                </a:lnTo>
                <a:lnTo>
                  <a:pt x="52498" y="52498"/>
                </a:lnTo>
                <a:lnTo>
                  <a:pt x="24473" y="88768"/>
                </a:lnTo>
                <a:lnTo>
                  <a:pt x="6403" y="131571"/>
                </a:lnTo>
                <a:lnTo>
                  <a:pt x="0" y="179196"/>
                </a:lnTo>
                <a:lnTo>
                  <a:pt x="0" y="1613026"/>
                </a:lnTo>
                <a:lnTo>
                  <a:pt x="6403" y="1660652"/>
                </a:lnTo>
                <a:lnTo>
                  <a:pt x="24473" y="1703455"/>
                </a:lnTo>
                <a:lnTo>
                  <a:pt x="52498" y="1739725"/>
                </a:lnTo>
                <a:lnTo>
                  <a:pt x="88768" y="1767750"/>
                </a:lnTo>
                <a:lnTo>
                  <a:pt x="131571" y="1785820"/>
                </a:lnTo>
                <a:lnTo>
                  <a:pt x="179197" y="1792223"/>
                </a:lnTo>
                <a:lnTo>
                  <a:pt x="2807843" y="1792223"/>
                </a:lnTo>
                <a:lnTo>
                  <a:pt x="2855468" y="1785820"/>
                </a:lnTo>
                <a:lnTo>
                  <a:pt x="2898271" y="1767750"/>
                </a:lnTo>
                <a:lnTo>
                  <a:pt x="2934541" y="1739725"/>
                </a:lnTo>
                <a:lnTo>
                  <a:pt x="2962566" y="1703455"/>
                </a:lnTo>
                <a:lnTo>
                  <a:pt x="2980636" y="1660652"/>
                </a:lnTo>
                <a:lnTo>
                  <a:pt x="2987039" y="1613026"/>
                </a:lnTo>
                <a:lnTo>
                  <a:pt x="2987039" y="179196"/>
                </a:lnTo>
                <a:lnTo>
                  <a:pt x="2980636" y="131571"/>
                </a:lnTo>
                <a:lnTo>
                  <a:pt x="2962566" y="88768"/>
                </a:lnTo>
                <a:lnTo>
                  <a:pt x="2934541" y="52498"/>
                </a:lnTo>
                <a:lnTo>
                  <a:pt x="2898271" y="24473"/>
                </a:lnTo>
                <a:lnTo>
                  <a:pt x="2855468" y="6403"/>
                </a:lnTo>
                <a:lnTo>
                  <a:pt x="2807843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949308" y="3057643"/>
            <a:ext cx="2706370" cy="2221865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R="9525" algn="ctr">
              <a:lnSpc>
                <a:spcPct val="100000"/>
              </a:lnSpc>
              <a:spcBef>
                <a:spcPts val="1405"/>
              </a:spcBef>
            </a:pPr>
            <a:r>
              <a:rPr sz="2400" b="1" spc="-10" dirty="0">
                <a:latin typeface="Calibri"/>
                <a:cs typeface="Calibri"/>
              </a:rPr>
              <a:t>SOLUCIÓN</a:t>
            </a:r>
            <a:endParaRPr sz="2400">
              <a:latin typeface="Calibri"/>
              <a:cs typeface="Calibri"/>
            </a:endParaRPr>
          </a:p>
          <a:p>
            <a:pPr marL="12700" marR="5080" algn="ctr">
              <a:lnSpc>
                <a:spcPts val="2860"/>
              </a:lnSpc>
              <a:spcBef>
                <a:spcPts val="1730"/>
              </a:spcBef>
            </a:pP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1979,</a:t>
            </a:r>
            <a:r>
              <a:rPr sz="2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Codd.</a:t>
            </a:r>
            <a:r>
              <a:rPr sz="2600" spc="-30" dirty="0">
                <a:solidFill>
                  <a:srgbClr val="FFFFFF"/>
                </a:solidFill>
                <a:latin typeface="Calibri"/>
                <a:cs typeface="Calibri"/>
              </a:rPr>
              <a:t> Versión </a:t>
            </a:r>
            <a:r>
              <a:rPr sz="2600" spc="-5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extendida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RM/T </a:t>
            </a:r>
            <a:r>
              <a:rPr sz="2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(1979).</a:t>
            </a:r>
            <a:r>
              <a:rPr sz="2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RM/V2</a:t>
            </a:r>
            <a:endParaRPr sz="2600">
              <a:latin typeface="Calibri"/>
              <a:cs typeface="Calibri"/>
            </a:endParaRPr>
          </a:p>
          <a:p>
            <a:pPr marL="635" algn="ctr">
              <a:lnSpc>
                <a:spcPts val="2795"/>
              </a:lnSpc>
            </a:pP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(1990)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8489" y="3223386"/>
            <a:ext cx="1461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PROBLEMA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19471" y="3223386"/>
            <a:ext cx="1346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SO</a:t>
            </a:r>
            <a:r>
              <a:rPr sz="2400" b="1" spc="-55" dirty="0">
                <a:latin typeface="Calibri"/>
                <a:cs typeface="Calibri"/>
              </a:rPr>
              <a:t>L</a:t>
            </a:r>
            <a:r>
              <a:rPr sz="2400" b="1" dirty="0">
                <a:latin typeface="Calibri"/>
                <a:cs typeface="Calibri"/>
              </a:rPr>
              <a:t>U</a:t>
            </a:r>
            <a:r>
              <a:rPr sz="2400" b="1" spc="5" dirty="0">
                <a:latin typeface="Calibri"/>
                <a:cs typeface="Calibri"/>
              </a:rPr>
              <a:t>C</a:t>
            </a:r>
            <a:r>
              <a:rPr sz="2400" b="1" dirty="0">
                <a:latin typeface="Calibri"/>
                <a:cs typeface="Calibri"/>
              </a:rPr>
              <a:t>I</a:t>
            </a:r>
            <a:r>
              <a:rPr sz="2400" b="1" spc="-10" dirty="0">
                <a:latin typeface="Calibri"/>
                <a:cs typeface="Calibri"/>
              </a:rPr>
              <a:t>Ó</a:t>
            </a:r>
            <a:r>
              <a:rPr sz="2400" b="1" dirty="0"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7729" y="3454730"/>
            <a:ext cx="8128634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1" u="none" spc="-20" dirty="0">
                <a:latin typeface="Calibri"/>
                <a:cs typeface="Calibri"/>
              </a:rPr>
              <a:t>Gracias</a:t>
            </a:r>
            <a:r>
              <a:rPr sz="6600" b="1" u="none" spc="-15" dirty="0">
                <a:latin typeface="Calibri"/>
                <a:cs typeface="Calibri"/>
              </a:rPr>
              <a:t> </a:t>
            </a:r>
            <a:r>
              <a:rPr sz="6600" b="1" u="none" dirty="0">
                <a:latin typeface="Calibri"/>
                <a:cs typeface="Calibri"/>
              </a:rPr>
              <a:t>por</a:t>
            </a:r>
            <a:r>
              <a:rPr sz="6600" b="1" u="none" spc="-10" dirty="0">
                <a:latin typeface="Calibri"/>
                <a:cs typeface="Calibri"/>
              </a:rPr>
              <a:t> </a:t>
            </a:r>
            <a:r>
              <a:rPr sz="6600" b="1" u="none" dirty="0">
                <a:latin typeface="Calibri"/>
                <a:cs typeface="Calibri"/>
              </a:rPr>
              <a:t>su</a:t>
            </a:r>
            <a:r>
              <a:rPr sz="6600" b="1" u="none" spc="-35" dirty="0">
                <a:latin typeface="Calibri"/>
                <a:cs typeface="Calibri"/>
              </a:rPr>
              <a:t> </a:t>
            </a:r>
            <a:r>
              <a:rPr sz="6600" b="1" u="none" spc="-25" dirty="0">
                <a:latin typeface="Calibri"/>
                <a:cs typeface="Calibri"/>
              </a:rPr>
              <a:t>atención</a:t>
            </a:r>
            <a:endParaRPr sz="6600">
              <a:latin typeface="Calibri"/>
              <a:cs typeface="Calibri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AD76525-DC7C-516D-D7FD-F08476239760}"/>
              </a:ext>
            </a:extLst>
          </p:cNvPr>
          <p:cNvSpPr/>
          <p:nvPr/>
        </p:nvSpPr>
        <p:spPr>
          <a:xfrm>
            <a:off x="7467600" y="6452681"/>
            <a:ext cx="533400" cy="381000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343" y="157987"/>
            <a:ext cx="369824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u="none" spc="-45" dirty="0"/>
              <a:t>Modelo</a:t>
            </a:r>
            <a:r>
              <a:rPr sz="4300" u="none" spc="-140" dirty="0"/>
              <a:t> </a:t>
            </a:r>
            <a:r>
              <a:rPr sz="4300" u="none" spc="-30" dirty="0"/>
              <a:t>de</a:t>
            </a:r>
            <a:r>
              <a:rPr sz="4300" u="none" spc="-135" dirty="0"/>
              <a:t> </a:t>
            </a:r>
            <a:r>
              <a:rPr sz="4300" u="none" spc="-55" dirty="0"/>
              <a:t>Datos</a:t>
            </a:r>
            <a:endParaRPr sz="4300"/>
          </a:p>
        </p:txBody>
      </p:sp>
      <p:grpSp>
        <p:nvGrpSpPr>
          <p:cNvPr id="3" name="object 3"/>
          <p:cNvGrpSpPr/>
          <p:nvPr/>
        </p:nvGrpSpPr>
        <p:grpSpPr>
          <a:xfrm>
            <a:off x="5410200" y="961644"/>
            <a:ext cx="4491355" cy="5318760"/>
            <a:chOff x="5410200" y="961644"/>
            <a:chExt cx="4491355" cy="53187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37632" y="961644"/>
              <a:ext cx="4425696" cy="531876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48300" y="3393948"/>
              <a:ext cx="4403090" cy="1137285"/>
            </a:xfrm>
            <a:custGeom>
              <a:avLst/>
              <a:gdLst/>
              <a:ahLst/>
              <a:cxnLst/>
              <a:rect l="l" t="t" r="r" b="b"/>
              <a:pathLst>
                <a:path w="4403090" h="1137285">
                  <a:moveTo>
                    <a:pt x="0" y="1136903"/>
                  </a:moveTo>
                  <a:lnTo>
                    <a:pt x="4402836" y="1136903"/>
                  </a:lnTo>
                  <a:lnTo>
                    <a:pt x="4402836" y="0"/>
                  </a:lnTo>
                  <a:lnTo>
                    <a:pt x="0" y="0"/>
                  </a:lnTo>
                  <a:lnTo>
                    <a:pt x="0" y="1136903"/>
                  </a:lnTo>
                  <a:close/>
                </a:path>
              </a:pathLst>
            </a:custGeom>
            <a:ln w="762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60492" y="2068068"/>
              <a:ext cx="4403090" cy="1138555"/>
            </a:xfrm>
            <a:custGeom>
              <a:avLst/>
              <a:gdLst/>
              <a:ahLst/>
              <a:cxnLst/>
              <a:rect l="l" t="t" r="r" b="b"/>
              <a:pathLst>
                <a:path w="4403090" h="1138555">
                  <a:moveTo>
                    <a:pt x="0" y="1138427"/>
                  </a:moveTo>
                  <a:lnTo>
                    <a:pt x="4402836" y="1138427"/>
                  </a:lnTo>
                  <a:lnTo>
                    <a:pt x="4402836" y="0"/>
                  </a:lnTo>
                  <a:lnTo>
                    <a:pt x="0" y="0"/>
                  </a:lnTo>
                  <a:lnTo>
                    <a:pt x="0" y="1138427"/>
                  </a:lnTo>
                  <a:close/>
                </a:path>
              </a:pathLst>
            </a:custGeom>
            <a:ln w="762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Rectángulo 7">
            <a:extLst>
              <a:ext uri="{FF2B5EF4-FFF2-40B4-BE49-F238E27FC236}">
                <a16:creationId xmlns:a16="http://schemas.microsoft.com/office/drawing/2014/main" id="{0662D4FA-F93B-0009-539C-89BA470E56E9}"/>
              </a:ext>
            </a:extLst>
          </p:cNvPr>
          <p:cNvSpPr/>
          <p:nvPr/>
        </p:nvSpPr>
        <p:spPr>
          <a:xfrm>
            <a:off x="7315200" y="6461244"/>
            <a:ext cx="719963" cy="365952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84580" y="1804543"/>
            <a:ext cx="10083800" cy="394207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04139" marR="911225" indent="-92075">
              <a:lnSpc>
                <a:spcPts val="3460"/>
              </a:lnSpc>
              <a:spcBef>
                <a:spcPts val="535"/>
              </a:spcBef>
              <a:buClr>
                <a:srgbClr val="1CACE3"/>
              </a:buClr>
              <a:buFont typeface="Wingdings"/>
              <a:buChar char=""/>
              <a:tabLst>
                <a:tab pos="467359" algn="l"/>
              </a:tabLst>
            </a:pP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El diseño</a:t>
            </a:r>
            <a:r>
              <a:rPr sz="32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conceptual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parte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 las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especificaciones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3200" spc="-7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requisitos</a:t>
            </a:r>
            <a:r>
              <a:rPr sz="3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 usuario</a:t>
            </a:r>
            <a:r>
              <a:rPr sz="3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y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su</a:t>
            </a:r>
            <a:r>
              <a:rPr sz="3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resultado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el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esquema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conceptual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la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base de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datos.</a:t>
            </a:r>
            <a:endParaRPr sz="3200">
              <a:latin typeface="Calibri"/>
              <a:cs typeface="Calibri"/>
            </a:endParaRPr>
          </a:p>
          <a:p>
            <a:pPr marL="104139" marR="52705" indent="-92075">
              <a:lnSpc>
                <a:spcPct val="90000"/>
              </a:lnSpc>
              <a:spcBef>
                <a:spcPts val="1335"/>
              </a:spcBef>
              <a:buClr>
                <a:srgbClr val="1CACE3"/>
              </a:buClr>
              <a:buFont typeface="Wingdings"/>
              <a:buChar char=""/>
              <a:tabLst>
                <a:tab pos="467359" algn="l"/>
              </a:tabLst>
            </a:pP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El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objetivo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 del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diseño</a:t>
            </a:r>
            <a:r>
              <a:rPr sz="32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conceptual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es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describir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el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contenido </a:t>
            </a:r>
            <a:r>
              <a:rPr sz="3200" spc="-7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información</a:t>
            </a:r>
            <a:r>
              <a:rPr sz="32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la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base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404040"/>
                </a:solidFill>
                <a:latin typeface="Calibri"/>
                <a:cs typeface="Calibri"/>
              </a:rPr>
              <a:t>datos</a:t>
            </a:r>
            <a:r>
              <a:rPr sz="3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3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las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 estructuras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almacenamiento</a:t>
            </a:r>
            <a:r>
              <a:rPr sz="3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que se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necesitarán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404040"/>
                </a:solidFill>
                <a:latin typeface="Calibri"/>
                <a:cs typeface="Calibri"/>
              </a:rPr>
              <a:t>para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 manejar </a:t>
            </a:r>
            <a:r>
              <a:rPr sz="3200" spc="-20" dirty="0">
                <a:solidFill>
                  <a:srgbClr val="404040"/>
                </a:solidFill>
                <a:latin typeface="Calibri"/>
                <a:cs typeface="Calibri"/>
              </a:rPr>
              <a:t>esta 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 información.</a:t>
            </a:r>
            <a:endParaRPr sz="3200">
              <a:latin typeface="Calibri"/>
              <a:cs typeface="Calibri"/>
            </a:endParaRPr>
          </a:p>
          <a:p>
            <a:pPr marL="7341234">
              <a:lnSpc>
                <a:spcPct val="100000"/>
              </a:lnSpc>
              <a:spcBef>
                <a:spcPts val="1020"/>
              </a:spcBef>
            </a:pP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(Marqués,</a:t>
            </a:r>
            <a:r>
              <a:rPr sz="3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2001)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324" y="908684"/>
            <a:ext cx="43649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45" dirty="0"/>
              <a:t>Modelos</a:t>
            </a:r>
            <a:r>
              <a:rPr u="none" spc="-165" dirty="0"/>
              <a:t> </a:t>
            </a:r>
            <a:r>
              <a:rPr u="none" spc="-25" dirty="0"/>
              <a:t>de</a:t>
            </a:r>
            <a:r>
              <a:rPr u="none" spc="-125" dirty="0"/>
              <a:t> </a:t>
            </a:r>
            <a:r>
              <a:rPr u="none" spc="-60" dirty="0"/>
              <a:t>Datos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84580" y="1927987"/>
            <a:ext cx="66040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7540" indent="-625475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137500"/>
              <a:buFont typeface="Wingdings"/>
              <a:buChar char=""/>
              <a:tabLst>
                <a:tab pos="638175" algn="l"/>
              </a:tabLst>
            </a:pPr>
            <a:r>
              <a:rPr sz="3200" b="1" spc="-5" dirty="0">
                <a:solidFill>
                  <a:srgbClr val="404040"/>
                </a:solidFill>
                <a:latin typeface="Calibri"/>
                <a:cs typeface="Calibri"/>
              </a:rPr>
              <a:t>Metodología</a:t>
            </a:r>
            <a:r>
              <a:rPr sz="3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3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404040"/>
                </a:solidFill>
                <a:latin typeface="Calibri"/>
                <a:cs typeface="Calibri"/>
              </a:rPr>
              <a:t>diseño</a:t>
            </a:r>
            <a:r>
              <a:rPr sz="3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Calibri"/>
                <a:cs typeface="Calibri"/>
              </a:rPr>
              <a:t>conceptual: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647569" y="2604516"/>
            <a:ext cx="6638290" cy="3515360"/>
            <a:chOff x="2647569" y="2604516"/>
            <a:chExt cx="6638290" cy="35153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3101" y="2604516"/>
              <a:ext cx="6572630" cy="351510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676144" y="3107436"/>
              <a:ext cx="2286000" cy="1219200"/>
            </a:xfrm>
            <a:custGeom>
              <a:avLst/>
              <a:gdLst/>
              <a:ahLst/>
              <a:cxnLst/>
              <a:rect l="l" t="t" r="r" b="b"/>
              <a:pathLst>
                <a:path w="2286000" h="1219200">
                  <a:moveTo>
                    <a:pt x="0" y="1219200"/>
                  </a:moveTo>
                  <a:lnTo>
                    <a:pt x="2286000" y="1219200"/>
                  </a:lnTo>
                  <a:lnTo>
                    <a:pt x="2286000" y="0"/>
                  </a:lnTo>
                  <a:lnTo>
                    <a:pt x="0" y="0"/>
                  </a:lnTo>
                  <a:lnTo>
                    <a:pt x="0" y="1219200"/>
                  </a:lnTo>
                  <a:close/>
                </a:path>
              </a:pathLst>
            </a:custGeom>
            <a:ln w="57149">
              <a:solidFill>
                <a:srgbClr val="28C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76324" y="908684"/>
            <a:ext cx="43649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45" dirty="0"/>
              <a:t>Modelos</a:t>
            </a:r>
            <a:r>
              <a:rPr u="none" spc="-165" dirty="0"/>
              <a:t> </a:t>
            </a:r>
            <a:r>
              <a:rPr u="none" spc="-25" dirty="0"/>
              <a:t>de</a:t>
            </a:r>
            <a:r>
              <a:rPr u="none" spc="-125" dirty="0"/>
              <a:t> </a:t>
            </a:r>
            <a:r>
              <a:rPr u="none" spc="-60" dirty="0"/>
              <a:t>Datos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84580" y="1775587"/>
            <a:ext cx="9541510" cy="371475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04139" marR="5080" indent="-92075">
              <a:lnSpc>
                <a:spcPct val="90000"/>
              </a:lnSpc>
              <a:spcBef>
                <a:spcPts val="630"/>
              </a:spcBef>
              <a:buClr>
                <a:srgbClr val="1CACE3"/>
              </a:buClr>
              <a:buSzPct val="97727"/>
              <a:buFont typeface="Wingdings"/>
              <a:buChar char=""/>
              <a:tabLst>
                <a:tab pos="511809" algn="l"/>
              </a:tabLst>
            </a:pPr>
            <a:r>
              <a:rPr sz="4400" spc="-5" dirty="0">
                <a:solidFill>
                  <a:srgbClr val="404040"/>
                </a:solidFill>
                <a:latin typeface="Calibri"/>
                <a:cs typeface="Calibri"/>
              </a:rPr>
              <a:t>Los </a:t>
            </a:r>
            <a:r>
              <a:rPr sz="4400" spc="-15" dirty="0">
                <a:solidFill>
                  <a:srgbClr val="404040"/>
                </a:solidFill>
                <a:latin typeface="Calibri"/>
                <a:cs typeface="Calibri"/>
              </a:rPr>
              <a:t>conceptos</a:t>
            </a:r>
            <a:r>
              <a:rPr sz="4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400" spc="-10" dirty="0">
                <a:solidFill>
                  <a:srgbClr val="404040"/>
                </a:solidFill>
                <a:latin typeface="Calibri"/>
                <a:cs typeface="Calibri"/>
              </a:rPr>
              <a:t>básicos</a:t>
            </a:r>
            <a:r>
              <a:rPr sz="4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404040"/>
                </a:solidFill>
                <a:latin typeface="Calibri"/>
                <a:cs typeface="Calibri"/>
              </a:rPr>
              <a:t>del </a:t>
            </a:r>
            <a:r>
              <a:rPr sz="4400" dirty="0">
                <a:solidFill>
                  <a:srgbClr val="404040"/>
                </a:solidFill>
                <a:latin typeface="Calibri"/>
                <a:cs typeface="Calibri"/>
              </a:rPr>
              <a:t>modelo</a:t>
            </a:r>
            <a:r>
              <a:rPr sz="4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400" spc="10" dirty="0">
                <a:solidFill>
                  <a:srgbClr val="404040"/>
                </a:solidFill>
                <a:latin typeface="Calibri"/>
                <a:cs typeface="Calibri"/>
              </a:rPr>
              <a:t>E-R </a:t>
            </a:r>
            <a:r>
              <a:rPr sz="44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404040"/>
                </a:solidFill>
                <a:latin typeface="Calibri"/>
                <a:cs typeface="Calibri"/>
              </a:rPr>
              <a:t>pueden</a:t>
            </a:r>
            <a:r>
              <a:rPr sz="4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404040"/>
                </a:solidFill>
                <a:latin typeface="Calibri"/>
                <a:cs typeface="Calibri"/>
              </a:rPr>
              <a:t>modelar </a:t>
            </a:r>
            <a:r>
              <a:rPr sz="4400" spc="-10" dirty="0">
                <a:solidFill>
                  <a:srgbClr val="404040"/>
                </a:solidFill>
                <a:latin typeface="Calibri"/>
                <a:cs typeface="Calibri"/>
              </a:rPr>
              <a:t>la</a:t>
            </a:r>
            <a:r>
              <a:rPr sz="4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400" spc="-30" dirty="0">
                <a:solidFill>
                  <a:srgbClr val="404040"/>
                </a:solidFill>
                <a:latin typeface="Calibri"/>
                <a:cs typeface="Calibri"/>
              </a:rPr>
              <a:t>mayor</a:t>
            </a:r>
            <a:r>
              <a:rPr sz="4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400" spc="-15" dirty="0">
                <a:solidFill>
                  <a:srgbClr val="404040"/>
                </a:solidFill>
                <a:latin typeface="Calibri"/>
                <a:cs typeface="Calibri"/>
              </a:rPr>
              <a:t>parte</a:t>
            </a:r>
            <a:r>
              <a:rPr sz="4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4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404040"/>
                </a:solidFill>
                <a:latin typeface="Calibri"/>
                <a:cs typeface="Calibri"/>
              </a:rPr>
              <a:t>las </a:t>
            </a:r>
            <a:r>
              <a:rPr sz="4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400" spc="-20" dirty="0">
                <a:solidFill>
                  <a:srgbClr val="404040"/>
                </a:solidFill>
                <a:latin typeface="Calibri"/>
                <a:cs typeface="Calibri"/>
              </a:rPr>
              <a:t>características</a:t>
            </a:r>
            <a:r>
              <a:rPr sz="4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44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400" spc="-10" dirty="0">
                <a:solidFill>
                  <a:srgbClr val="404040"/>
                </a:solidFill>
                <a:latin typeface="Calibri"/>
                <a:cs typeface="Calibri"/>
              </a:rPr>
              <a:t>las</a:t>
            </a:r>
            <a:r>
              <a:rPr sz="44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404040"/>
                </a:solidFill>
                <a:latin typeface="Calibri"/>
                <a:cs typeface="Calibri"/>
              </a:rPr>
              <a:t>bases de</a:t>
            </a:r>
            <a:r>
              <a:rPr sz="4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400" spc="-20" dirty="0">
                <a:solidFill>
                  <a:srgbClr val="404040"/>
                </a:solidFill>
                <a:latin typeface="Calibri"/>
                <a:cs typeface="Calibri"/>
              </a:rPr>
              <a:t>datos, </a:t>
            </a:r>
            <a:r>
              <a:rPr sz="4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404040"/>
                </a:solidFill>
                <a:latin typeface="Calibri"/>
                <a:cs typeface="Calibri"/>
              </a:rPr>
              <a:t>algunos </a:t>
            </a:r>
            <a:r>
              <a:rPr sz="4400" spc="-10" dirty="0">
                <a:solidFill>
                  <a:srgbClr val="404040"/>
                </a:solidFill>
                <a:latin typeface="Calibri"/>
                <a:cs typeface="Calibri"/>
              </a:rPr>
              <a:t>aspectos</a:t>
            </a:r>
            <a:r>
              <a:rPr sz="4400" dirty="0">
                <a:solidFill>
                  <a:srgbClr val="404040"/>
                </a:solidFill>
                <a:latin typeface="Calibri"/>
                <a:cs typeface="Calibri"/>
              </a:rPr>
              <a:t> de</a:t>
            </a:r>
            <a:r>
              <a:rPr sz="4400" spc="-5" dirty="0">
                <a:solidFill>
                  <a:srgbClr val="404040"/>
                </a:solidFill>
                <a:latin typeface="Calibri"/>
                <a:cs typeface="Calibri"/>
              </a:rPr>
              <a:t> las</a:t>
            </a:r>
            <a:r>
              <a:rPr sz="44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404040"/>
                </a:solidFill>
                <a:latin typeface="Calibri"/>
                <a:cs typeface="Calibri"/>
              </a:rPr>
              <a:t>bases </a:t>
            </a:r>
            <a:r>
              <a:rPr sz="44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4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400" spc="-20" dirty="0">
                <a:solidFill>
                  <a:srgbClr val="404040"/>
                </a:solidFill>
                <a:latin typeface="Calibri"/>
                <a:cs typeface="Calibri"/>
              </a:rPr>
              <a:t>datos</a:t>
            </a:r>
            <a:r>
              <a:rPr sz="4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404040"/>
                </a:solidFill>
                <a:latin typeface="Calibri"/>
                <a:cs typeface="Calibri"/>
              </a:rPr>
              <a:t>se </a:t>
            </a:r>
            <a:r>
              <a:rPr sz="4400" spc="-9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404040"/>
                </a:solidFill>
                <a:latin typeface="Calibri"/>
                <a:cs typeface="Calibri"/>
              </a:rPr>
              <a:t>pueden </a:t>
            </a:r>
            <a:r>
              <a:rPr sz="4400" spc="-20" dirty="0">
                <a:solidFill>
                  <a:srgbClr val="404040"/>
                </a:solidFill>
                <a:latin typeface="Calibri"/>
                <a:cs typeface="Calibri"/>
              </a:rPr>
              <a:t>expresar </a:t>
            </a:r>
            <a:r>
              <a:rPr sz="4400" spc="-5" dirty="0">
                <a:solidFill>
                  <a:srgbClr val="404040"/>
                </a:solidFill>
                <a:latin typeface="Calibri"/>
                <a:cs typeface="Calibri"/>
              </a:rPr>
              <a:t>mejor </a:t>
            </a:r>
            <a:r>
              <a:rPr sz="4400" spc="-10" dirty="0">
                <a:solidFill>
                  <a:srgbClr val="404040"/>
                </a:solidFill>
                <a:latin typeface="Calibri"/>
                <a:cs typeface="Calibri"/>
              </a:rPr>
              <a:t>mediante ciertas </a:t>
            </a:r>
            <a:r>
              <a:rPr sz="4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400" spc="-10" dirty="0">
                <a:solidFill>
                  <a:srgbClr val="404040"/>
                </a:solidFill>
                <a:latin typeface="Calibri"/>
                <a:cs typeface="Calibri"/>
              </a:rPr>
              <a:t>extensiones</a:t>
            </a:r>
            <a:r>
              <a:rPr sz="4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404040"/>
                </a:solidFill>
                <a:latin typeface="Calibri"/>
                <a:cs typeface="Calibri"/>
              </a:rPr>
              <a:t>del</a:t>
            </a:r>
            <a:r>
              <a:rPr sz="4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404040"/>
                </a:solidFill>
                <a:latin typeface="Calibri"/>
                <a:cs typeface="Calibri"/>
              </a:rPr>
              <a:t>modelo</a:t>
            </a:r>
            <a:r>
              <a:rPr sz="4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404040"/>
                </a:solidFill>
                <a:latin typeface="Calibri"/>
                <a:cs typeface="Calibri"/>
              </a:rPr>
              <a:t>E-R</a:t>
            </a:r>
            <a:r>
              <a:rPr sz="4400" spc="-5" dirty="0">
                <a:solidFill>
                  <a:srgbClr val="404040"/>
                </a:solidFill>
                <a:latin typeface="Calibri"/>
                <a:cs typeface="Calibri"/>
              </a:rPr>
              <a:t> básico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80591" y="1060780"/>
            <a:ext cx="99053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 </a:t>
            </a:r>
            <a:r>
              <a:rPr spc="-65" dirty="0"/>
              <a:t>Características</a:t>
            </a:r>
            <a:r>
              <a:rPr spc="-100" dirty="0"/>
              <a:t> </a:t>
            </a:r>
            <a:r>
              <a:rPr spc="-35" dirty="0"/>
              <a:t>del</a:t>
            </a:r>
            <a:r>
              <a:rPr spc="-100" dirty="0"/>
              <a:t> </a:t>
            </a:r>
            <a:r>
              <a:rPr spc="-45" dirty="0"/>
              <a:t>modelo</a:t>
            </a:r>
            <a:r>
              <a:rPr spc="-110" dirty="0"/>
              <a:t> </a:t>
            </a:r>
            <a:r>
              <a:rPr spc="-40" dirty="0"/>
              <a:t>E-R</a:t>
            </a:r>
            <a:r>
              <a:rPr spc="-90" dirty="0"/>
              <a:t> </a:t>
            </a:r>
            <a:r>
              <a:rPr spc="-60" dirty="0"/>
              <a:t>extendido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84580" y="1668043"/>
            <a:ext cx="9645650" cy="2028825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465455" indent="-453390">
              <a:lnSpc>
                <a:spcPct val="100000"/>
              </a:lnSpc>
              <a:spcBef>
                <a:spcPts val="1025"/>
              </a:spcBef>
              <a:buClr>
                <a:srgbClr val="1CACE3"/>
              </a:buClr>
              <a:buSzPct val="97500"/>
              <a:buFont typeface="Wingdings"/>
              <a:buChar char=""/>
              <a:tabLst>
                <a:tab pos="466090" algn="l"/>
              </a:tabLst>
            </a:pPr>
            <a:r>
              <a:rPr sz="4000" spc="-10" dirty="0">
                <a:solidFill>
                  <a:srgbClr val="404040"/>
                </a:solidFill>
                <a:latin typeface="Calibri"/>
                <a:cs typeface="Calibri"/>
              </a:rPr>
              <a:t>Especialización</a:t>
            </a:r>
            <a:endParaRPr sz="4000">
              <a:latin typeface="Calibri"/>
              <a:cs typeface="Calibri"/>
            </a:endParaRPr>
          </a:p>
          <a:p>
            <a:pPr marL="12700" marR="5080">
              <a:lnSpc>
                <a:spcPts val="4320"/>
              </a:lnSpc>
              <a:spcBef>
                <a:spcPts val="1470"/>
              </a:spcBef>
            </a:pPr>
            <a:r>
              <a:rPr sz="4000" spc="-5" dirty="0">
                <a:solidFill>
                  <a:srgbClr val="404040"/>
                </a:solidFill>
                <a:latin typeface="Calibri"/>
                <a:cs typeface="Calibri"/>
              </a:rPr>
              <a:t>Es </a:t>
            </a:r>
            <a:r>
              <a:rPr sz="4000" dirty="0">
                <a:solidFill>
                  <a:srgbClr val="404040"/>
                </a:solidFill>
                <a:latin typeface="Calibri"/>
                <a:cs typeface="Calibri"/>
              </a:rPr>
              <a:t>el</a:t>
            </a:r>
            <a:r>
              <a:rPr sz="4000" spc="-15" dirty="0">
                <a:solidFill>
                  <a:srgbClr val="404040"/>
                </a:solidFill>
                <a:latin typeface="Calibri"/>
                <a:cs typeface="Calibri"/>
              </a:rPr>
              <a:t> proceso</a:t>
            </a:r>
            <a:r>
              <a:rPr sz="4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4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404040"/>
                </a:solidFill>
                <a:latin typeface="Calibri"/>
                <a:cs typeface="Calibri"/>
              </a:rPr>
              <a:t>establecimiento</a:t>
            </a:r>
            <a:r>
              <a:rPr sz="4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404040"/>
                </a:solidFill>
                <a:latin typeface="Calibri"/>
                <a:cs typeface="Calibri"/>
              </a:rPr>
              <a:t>de subgrupos </a:t>
            </a:r>
            <a:r>
              <a:rPr sz="4000" spc="-8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404040"/>
                </a:solidFill>
                <a:latin typeface="Calibri"/>
                <a:cs typeface="Calibri"/>
              </a:rPr>
              <a:t>dentro</a:t>
            </a:r>
            <a:r>
              <a:rPr sz="4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4000" spc="-10" dirty="0">
                <a:solidFill>
                  <a:srgbClr val="404040"/>
                </a:solidFill>
                <a:latin typeface="Calibri"/>
                <a:cs typeface="Calibri"/>
              </a:rPr>
              <a:t>una</a:t>
            </a:r>
            <a:r>
              <a:rPr sz="4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404040"/>
                </a:solidFill>
                <a:latin typeface="Calibri"/>
                <a:cs typeface="Calibri"/>
              </a:rPr>
              <a:t>entidad.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80591" y="1060780"/>
            <a:ext cx="99053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 </a:t>
            </a:r>
            <a:r>
              <a:rPr spc="-65" dirty="0"/>
              <a:t>Características</a:t>
            </a:r>
            <a:r>
              <a:rPr spc="-100" dirty="0"/>
              <a:t> </a:t>
            </a:r>
            <a:r>
              <a:rPr spc="-35" dirty="0"/>
              <a:t>del</a:t>
            </a:r>
            <a:r>
              <a:rPr spc="-100" dirty="0"/>
              <a:t> </a:t>
            </a:r>
            <a:r>
              <a:rPr spc="-45" dirty="0"/>
              <a:t>modelo</a:t>
            </a:r>
            <a:r>
              <a:rPr spc="-110" dirty="0"/>
              <a:t> </a:t>
            </a:r>
            <a:r>
              <a:rPr spc="-40" dirty="0"/>
              <a:t>E-R</a:t>
            </a:r>
            <a:r>
              <a:rPr spc="-90" dirty="0"/>
              <a:t> </a:t>
            </a:r>
            <a:r>
              <a:rPr spc="-60" dirty="0"/>
              <a:t>extendido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1483</Words>
  <Application>Microsoft Office PowerPoint</Application>
  <PresentationFormat>Panorámica</PresentationFormat>
  <Paragraphs>221</Paragraphs>
  <Slides>40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7" baseType="lpstr">
      <vt:lpstr>Arial MT</vt:lpstr>
      <vt:lpstr>Calibri</vt:lpstr>
      <vt:lpstr>Calibri Light</vt:lpstr>
      <vt:lpstr>Cambria</vt:lpstr>
      <vt:lpstr>Courier New</vt:lpstr>
      <vt:lpstr>Wingdings</vt:lpstr>
      <vt:lpstr>Office Theme</vt:lpstr>
      <vt:lpstr>Presentación de PowerPoint</vt:lpstr>
      <vt:lpstr>Bibliografía</vt:lpstr>
      <vt:lpstr>Agenda</vt:lpstr>
      <vt:lpstr>Modelo de Datos</vt:lpstr>
      <vt:lpstr>Modelo de Datos</vt:lpstr>
      <vt:lpstr>Modelos de Datos</vt:lpstr>
      <vt:lpstr>Modelos de Datos</vt:lpstr>
      <vt:lpstr> Características del modelo E-R extendido</vt:lpstr>
      <vt:lpstr> Características del modelo E-R extendido</vt:lpstr>
      <vt:lpstr> Características del modelo E-R extendido</vt:lpstr>
      <vt:lpstr>Características del  modelo E-R  extendido</vt:lpstr>
      <vt:lpstr> Características del modelo E-R extendido</vt:lpstr>
      <vt:lpstr> Características del modelo E-R extendido</vt:lpstr>
      <vt:lpstr> Características del modelo E-R extendido</vt:lpstr>
      <vt:lpstr> Características del modelo E-R extendido</vt:lpstr>
      <vt:lpstr>Presentación de PowerPoint</vt:lpstr>
      <vt:lpstr> Características del modelo E-R extendido</vt:lpstr>
      <vt:lpstr> Características del modelo E-R extendido</vt:lpstr>
      <vt:lpstr> Características del modelo E-R extendido</vt:lpstr>
      <vt:lpstr> Características del modelo E-R extendido</vt:lpstr>
      <vt:lpstr> Características del modelo E-R extendido</vt:lpstr>
      <vt:lpstr> Características del modelo E-R extendido</vt:lpstr>
      <vt:lpstr> Características del modelo E-R extendido</vt:lpstr>
      <vt:lpstr> Características del modelo E-R extendido</vt:lpstr>
      <vt:lpstr> Características del modelo E-R extendido</vt:lpstr>
      <vt:lpstr> Características del modelo E-R extendido</vt:lpstr>
      <vt:lpstr> Características del modelo E-R extendido</vt:lpstr>
      <vt:lpstr> Características del modelo E-R extendido</vt:lpstr>
      <vt:lpstr> Características del modelo E-R extendido</vt:lpstr>
      <vt:lpstr> Características del modelo E-R extendido</vt:lpstr>
      <vt:lpstr> Características del modelo E-R extendido</vt:lpstr>
      <vt:lpstr> Características del modelo E-R extendido</vt:lpstr>
      <vt:lpstr> Características del modelo E-R extendido</vt:lpstr>
      <vt:lpstr> Características del modelo E-R extendido</vt:lpstr>
      <vt:lpstr> Características del modelo E-R extendido</vt:lpstr>
      <vt:lpstr> Características del modelo E-R extendido</vt:lpstr>
      <vt:lpstr> Características del modelo E-R extendido</vt:lpstr>
      <vt:lpstr> Características del modelo E-R extendido</vt:lpstr>
      <vt:lpstr> Características del modelo E-R extendido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DATOS</dc:title>
  <dc:creator>Erika Meneses</dc:creator>
  <cp:lastModifiedBy>NORBEY DANILO MUÑOZ CAÑON</cp:lastModifiedBy>
  <cp:revision>1</cp:revision>
  <dcterms:created xsi:type="dcterms:W3CDTF">2023-05-16T03:29:54Z</dcterms:created>
  <dcterms:modified xsi:type="dcterms:W3CDTF">2023-05-16T14:37:23Z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2020-10-01T00:00:00Z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2023-05-16T00:00:00Z</vt:filetime>
  </property>
</Properties>
</file>