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16" autoAdjust="0"/>
  </p:normalViewPr>
  <p:slideViewPr>
    <p:cSldViewPr>
      <p:cViewPr varScale="1">
        <p:scale>
          <a:sx n="98" d="100"/>
          <a:sy n="98" d="100"/>
        </p:scale>
        <p:origin x="101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A55A0978-91B8-49E0-BA28-CC279BC330BD}"/>
    <pc:docChg chg="undo custSel modSld">
      <pc:chgData name="NORBEY DANILO MUÑOZ CAÑON" userId="29f64d73-8b12-4c53-a9f3-1c223397a229" providerId="ADAL" clId="{A55A0978-91B8-49E0-BA28-CC279BC330BD}" dt="2023-05-23T16:35:49.280" v="66" actId="478"/>
      <pc:docMkLst>
        <pc:docMk/>
      </pc:docMkLst>
      <pc:sldChg chg="delSp modSp mod">
        <pc:chgData name="NORBEY DANILO MUÑOZ CAÑON" userId="29f64d73-8b12-4c53-a9f3-1c223397a229" providerId="ADAL" clId="{A55A0978-91B8-49E0-BA28-CC279BC330BD}" dt="2023-05-23T15:59:01.217" v="13" actId="404"/>
        <pc:sldMkLst>
          <pc:docMk/>
          <pc:sldMk cId="0" sldId="256"/>
        </pc:sldMkLst>
        <pc:spChg chg="mod">
          <ac:chgData name="NORBEY DANILO MUÑOZ CAÑON" userId="29f64d73-8b12-4c53-a9f3-1c223397a229" providerId="ADAL" clId="{A55A0978-91B8-49E0-BA28-CC279BC330BD}" dt="2023-05-23T15:59:01.217" v="13" actId="404"/>
          <ac:spMkLst>
            <pc:docMk/>
            <pc:sldMk cId="0" sldId="256"/>
            <ac:spMk id="2" creationId="{00000000-0000-0000-0000-000000000000}"/>
          </ac:spMkLst>
        </pc:spChg>
        <pc:spChg chg="del">
          <ac:chgData name="NORBEY DANILO MUÑOZ CAÑON" userId="29f64d73-8b12-4c53-a9f3-1c223397a229" providerId="ADAL" clId="{A55A0978-91B8-49E0-BA28-CC279BC330BD}" dt="2023-05-23T15:58:47.086" v="1" actId="478"/>
          <ac:spMkLst>
            <pc:docMk/>
            <pc:sldMk cId="0" sldId="256"/>
            <ac:spMk id="3" creationId="{00000000-0000-0000-0000-000000000000}"/>
          </ac:spMkLst>
        </pc:spChg>
        <pc:grpChg chg="del">
          <ac:chgData name="NORBEY DANILO MUÑOZ CAÑON" userId="29f64d73-8b12-4c53-a9f3-1c223397a229" providerId="ADAL" clId="{A55A0978-91B8-49E0-BA28-CC279BC330BD}" dt="2023-05-23T15:58:44.596" v="0" actId="478"/>
          <ac:grpSpMkLst>
            <pc:docMk/>
            <pc:sldMk cId="0" sldId="256"/>
            <ac:grpSpMk id="4" creationId="{00000000-0000-0000-0000-000000000000}"/>
          </ac:grpSpMkLst>
        </pc:grpChg>
      </pc:sldChg>
      <pc:sldChg chg="modSp mod">
        <pc:chgData name="NORBEY DANILO MUÑOZ CAÑON" userId="29f64d73-8b12-4c53-a9f3-1c223397a229" providerId="ADAL" clId="{A55A0978-91B8-49E0-BA28-CC279BC330BD}" dt="2023-05-23T15:59:22.317" v="15" actId="20577"/>
        <pc:sldMkLst>
          <pc:docMk/>
          <pc:sldMk cId="0" sldId="258"/>
        </pc:sldMkLst>
        <pc:spChg chg="mod">
          <ac:chgData name="NORBEY DANILO MUÑOZ CAÑON" userId="29f64d73-8b12-4c53-a9f3-1c223397a229" providerId="ADAL" clId="{A55A0978-91B8-49E0-BA28-CC279BC330BD}" dt="2023-05-23T15:59:22.317" v="15" actId="20577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NORBEY DANILO MUÑOZ CAÑON" userId="29f64d73-8b12-4c53-a9f3-1c223397a229" providerId="ADAL" clId="{A55A0978-91B8-49E0-BA28-CC279BC330BD}" dt="2023-05-23T16:09:07.602" v="47" actId="20577"/>
        <pc:sldMkLst>
          <pc:docMk/>
          <pc:sldMk cId="0" sldId="259"/>
        </pc:sldMkLst>
        <pc:spChg chg="mod">
          <ac:chgData name="NORBEY DANILO MUÑOZ CAÑON" userId="29f64d73-8b12-4c53-a9f3-1c223397a229" providerId="ADAL" clId="{A55A0978-91B8-49E0-BA28-CC279BC330BD}" dt="2023-05-23T16:09:07.602" v="47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NORBEY DANILO MUÑOZ CAÑON" userId="29f64d73-8b12-4c53-a9f3-1c223397a229" providerId="ADAL" clId="{A55A0978-91B8-49E0-BA28-CC279BC330BD}" dt="2023-05-23T16:09:51.894" v="48" actId="123"/>
        <pc:sldMkLst>
          <pc:docMk/>
          <pc:sldMk cId="0" sldId="260"/>
        </pc:sldMkLst>
        <pc:spChg chg="mod">
          <ac:chgData name="NORBEY DANILO MUÑOZ CAÑON" userId="29f64d73-8b12-4c53-a9f3-1c223397a229" providerId="ADAL" clId="{A55A0978-91B8-49E0-BA28-CC279BC330BD}" dt="2023-05-23T16:09:51.894" v="48" actId="12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NORBEY DANILO MUÑOZ CAÑON" userId="29f64d73-8b12-4c53-a9f3-1c223397a229" providerId="ADAL" clId="{A55A0978-91B8-49E0-BA28-CC279BC330BD}" dt="2023-05-23T16:11:24.337" v="49" actId="123"/>
        <pc:sldMkLst>
          <pc:docMk/>
          <pc:sldMk cId="0" sldId="261"/>
        </pc:sldMkLst>
        <pc:spChg chg="mod">
          <ac:chgData name="NORBEY DANILO MUÑOZ CAÑON" userId="29f64d73-8b12-4c53-a9f3-1c223397a229" providerId="ADAL" clId="{A55A0978-91B8-49E0-BA28-CC279BC330BD}" dt="2023-05-23T16:11:24.337" v="49" actId="123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NORBEY DANILO MUÑOZ CAÑON" userId="29f64d73-8b12-4c53-a9f3-1c223397a229" providerId="ADAL" clId="{A55A0978-91B8-49E0-BA28-CC279BC330BD}" dt="2023-05-23T16:12:15.270" v="53" actId="20577"/>
        <pc:sldMkLst>
          <pc:docMk/>
          <pc:sldMk cId="0" sldId="262"/>
        </pc:sldMkLst>
        <pc:spChg chg="mod">
          <ac:chgData name="NORBEY DANILO MUÑOZ CAÑON" userId="29f64d73-8b12-4c53-a9f3-1c223397a229" providerId="ADAL" clId="{A55A0978-91B8-49E0-BA28-CC279BC330BD}" dt="2023-05-23T16:12:15.270" v="53" actId="20577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A55A0978-91B8-49E0-BA28-CC279BC330BD}" dt="2023-05-23T16:12:26.667" v="54" actId="123"/>
        <pc:sldMkLst>
          <pc:docMk/>
          <pc:sldMk cId="0" sldId="263"/>
        </pc:sldMkLst>
        <pc:spChg chg="mod">
          <ac:chgData name="NORBEY DANILO MUÑOZ CAÑON" userId="29f64d73-8b12-4c53-a9f3-1c223397a229" providerId="ADAL" clId="{A55A0978-91B8-49E0-BA28-CC279BC330BD}" dt="2023-05-23T16:12:26.667" v="54" actId="12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NORBEY DANILO MUÑOZ CAÑON" userId="29f64d73-8b12-4c53-a9f3-1c223397a229" providerId="ADAL" clId="{A55A0978-91B8-49E0-BA28-CC279BC330BD}" dt="2023-05-23T16:13:46.717" v="58" actId="14100"/>
        <pc:sldMkLst>
          <pc:docMk/>
          <pc:sldMk cId="0" sldId="264"/>
        </pc:sldMkLst>
        <pc:spChg chg="mod">
          <ac:chgData name="NORBEY DANILO MUÑOZ CAÑON" userId="29f64d73-8b12-4c53-a9f3-1c223397a229" providerId="ADAL" clId="{A55A0978-91B8-49E0-BA28-CC279BC330BD}" dt="2023-05-23T16:13:41.752" v="57" actId="14100"/>
          <ac:spMkLst>
            <pc:docMk/>
            <pc:sldMk cId="0" sldId="264"/>
            <ac:spMk id="8" creationId="{00000000-0000-0000-0000-000000000000}"/>
          </ac:spMkLst>
        </pc:spChg>
        <pc:grpChg chg="mod">
          <ac:chgData name="NORBEY DANILO MUÑOZ CAÑON" userId="29f64d73-8b12-4c53-a9f3-1c223397a229" providerId="ADAL" clId="{A55A0978-91B8-49E0-BA28-CC279BC330BD}" dt="2023-05-23T16:13:46.717" v="58" actId="14100"/>
          <ac:grpSpMkLst>
            <pc:docMk/>
            <pc:sldMk cId="0" sldId="264"/>
            <ac:grpSpMk id="5" creationId="{00000000-0000-0000-0000-000000000000}"/>
          </ac:grpSpMkLst>
        </pc:grpChg>
      </pc:sldChg>
      <pc:sldChg chg="modSp mod">
        <pc:chgData name="NORBEY DANILO MUÑOZ CAÑON" userId="29f64d73-8b12-4c53-a9f3-1c223397a229" providerId="ADAL" clId="{A55A0978-91B8-49E0-BA28-CC279BC330BD}" dt="2023-05-23T16:15:53.680" v="59" actId="123"/>
        <pc:sldMkLst>
          <pc:docMk/>
          <pc:sldMk cId="0" sldId="266"/>
        </pc:sldMkLst>
        <pc:spChg chg="mod">
          <ac:chgData name="NORBEY DANILO MUÑOZ CAÑON" userId="29f64d73-8b12-4c53-a9f3-1c223397a229" providerId="ADAL" clId="{A55A0978-91B8-49E0-BA28-CC279BC330BD}" dt="2023-05-23T16:15:53.680" v="59" actId="123"/>
          <ac:spMkLst>
            <pc:docMk/>
            <pc:sldMk cId="0" sldId="266"/>
            <ac:spMk id="9" creationId="{00000000-0000-0000-0000-000000000000}"/>
          </ac:spMkLst>
        </pc:spChg>
      </pc:sldChg>
      <pc:sldChg chg="modSp mod">
        <pc:chgData name="NORBEY DANILO MUÑOZ CAÑON" userId="29f64d73-8b12-4c53-a9f3-1c223397a229" providerId="ADAL" clId="{A55A0978-91B8-49E0-BA28-CC279BC330BD}" dt="2023-05-23T16:30:51.257" v="60" actId="123"/>
        <pc:sldMkLst>
          <pc:docMk/>
          <pc:sldMk cId="0" sldId="267"/>
        </pc:sldMkLst>
        <pc:spChg chg="mod">
          <ac:chgData name="NORBEY DANILO MUÑOZ CAÑON" userId="29f64d73-8b12-4c53-a9f3-1c223397a229" providerId="ADAL" clId="{A55A0978-91B8-49E0-BA28-CC279BC330BD}" dt="2023-05-23T16:30:51.257" v="60" actId="123"/>
          <ac:spMkLst>
            <pc:docMk/>
            <pc:sldMk cId="0" sldId="267"/>
            <ac:spMk id="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A55A0978-91B8-49E0-BA28-CC279BC330BD}" dt="2023-05-23T16:31:48.463" v="61" actId="123"/>
        <pc:sldMkLst>
          <pc:docMk/>
          <pc:sldMk cId="0" sldId="268"/>
        </pc:sldMkLst>
        <pc:spChg chg="mod">
          <ac:chgData name="NORBEY DANILO MUÑOZ CAÑON" userId="29f64d73-8b12-4c53-a9f3-1c223397a229" providerId="ADAL" clId="{A55A0978-91B8-49E0-BA28-CC279BC330BD}" dt="2023-05-23T16:31:48.463" v="61" actId="123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NORBEY DANILO MUÑOZ CAÑON" userId="29f64d73-8b12-4c53-a9f3-1c223397a229" providerId="ADAL" clId="{A55A0978-91B8-49E0-BA28-CC279BC330BD}" dt="2023-05-23T16:32:32.225" v="62" actId="123"/>
        <pc:sldMkLst>
          <pc:docMk/>
          <pc:sldMk cId="0" sldId="269"/>
        </pc:sldMkLst>
        <pc:spChg chg="mod">
          <ac:chgData name="NORBEY DANILO MUÑOZ CAÑON" userId="29f64d73-8b12-4c53-a9f3-1c223397a229" providerId="ADAL" clId="{A55A0978-91B8-49E0-BA28-CC279BC330BD}" dt="2023-05-23T16:32:32.225" v="62" actId="123"/>
          <ac:spMkLst>
            <pc:docMk/>
            <pc:sldMk cId="0" sldId="269"/>
            <ac:spMk id="4" creationId="{00000000-0000-0000-0000-000000000000}"/>
          </ac:spMkLst>
        </pc:spChg>
      </pc:sldChg>
      <pc:sldChg chg="addSp delSp mod">
        <pc:chgData name="NORBEY DANILO MUÑOZ CAÑON" userId="29f64d73-8b12-4c53-a9f3-1c223397a229" providerId="ADAL" clId="{A55A0978-91B8-49E0-BA28-CC279BC330BD}" dt="2023-05-23T16:35:49.280" v="66" actId="478"/>
        <pc:sldMkLst>
          <pc:docMk/>
          <pc:sldMk cId="0" sldId="319"/>
        </pc:sldMkLst>
        <pc:grpChg chg="add del">
          <ac:chgData name="NORBEY DANILO MUÑOZ CAÑON" userId="29f64d73-8b12-4c53-a9f3-1c223397a229" providerId="ADAL" clId="{A55A0978-91B8-49E0-BA28-CC279BC330BD}" dt="2023-05-23T16:35:49.280" v="66" actId="478"/>
          <ac:grpSpMkLst>
            <pc:docMk/>
            <pc:sldMk cId="0" sldId="319"/>
            <ac:grpSpMk id="2" creationId="{00000000-0000-0000-0000-000000000000}"/>
          </ac:grpSpMkLst>
        </pc:grpChg>
        <pc:picChg chg="topLvl">
          <ac:chgData name="NORBEY DANILO MUÑOZ CAÑON" userId="29f64d73-8b12-4c53-a9f3-1c223397a229" providerId="ADAL" clId="{A55A0978-91B8-49E0-BA28-CC279BC330BD}" dt="2023-05-23T16:35:49.280" v="66" actId="478"/>
          <ac:picMkLst>
            <pc:docMk/>
            <pc:sldMk cId="0" sldId="319"/>
            <ac:picMk id="3" creationId="{00000000-0000-0000-0000-000000000000}"/>
          </ac:picMkLst>
        </pc:picChg>
        <pc:picChg chg="del">
          <ac:chgData name="NORBEY DANILO MUÑOZ CAÑON" userId="29f64d73-8b12-4c53-a9f3-1c223397a229" providerId="ADAL" clId="{A55A0978-91B8-49E0-BA28-CC279BC330BD}" dt="2023-05-23T16:35:43.662" v="63" actId="478"/>
          <ac:picMkLst>
            <pc:docMk/>
            <pc:sldMk cId="0" sldId="319"/>
            <ac:picMk id="4" creationId="{00000000-0000-0000-0000-000000000000}"/>
          </ac:picMkLst>
        </pc:picChg>
        <pc:picChg chg="del topLvl">
          <ac:chgData name="NORBEY DANILO MUÑOZ CAÑON" userId="29f64d73-8b12-4c53-a9f3-1c223397a229" providerId="ADAL" clId="{A55A0978-91B8-49E0-BA28-CC279BC330BD}" dt="2023-05-23T16:35:49.280" v="66" actId="478"/>
          <ac:picMkLst>
            <pc:docMk/>
            <pc:sldMk cId="0" sldId="319"/>
            <ac:picMk id="5" creationId="{00000000-0000-0000-0000-000000000000}"/>
          </ac:picMkLst>
        </pc:picChg>
      </pc:sldChg>
    </pc:docChg>
  </pc:docChgLst>
  <pc:docChgLst>
    <pc:chgData name="NORBEY DANILO MUÑOZ CAÑON" userId="29f64d73-8b12-4c53-a9f3-1c223397a229" providerId="ADAL" clId="{0F37D06D-6020-4854-8903-76BD0BFE7499}"/>
    <pc:docChg chg="modSld">
      <pc:chgData name="NORBEY DANILO MUÑOZ CAÑON" userId="29f64d73-8b12-4c53-a9f3-1c223397a229" providerId="ADAL" clId="{0F37D06D-6020-4854-8903-76BD0BFE7499}" dt="2023-11-03T16:43:40.315" v="27" actId="20577"/>
      <pc:docMkLst>
        <pc:docMk/>
      </pc:docMkLst>
      <pc:sldChg chg="modNotesTx">
        <pc:chgData name="NORBEY DANILO MUÑOZ CAÑON" userId="29f64d73-8b12-4c53-a9f3-1c223397a229" providerId="ADAL" clId="{0F37D06D-6020-4854-8903-76BD0BFE7499}" dt="2023-11-01T21:21:53.877" v="0"/>
        <pc:sldMkLst>
          <pc:docMk/>
          <pc:sldMk cId="0" sldId="263"/>
        </pc:sldMkLst>
      </pc:sldChg>
      <pc:sldChg chg="mod modShow modNotesTx">
        <pc:chgData name="NORBEY DANILO MUÑOZ CAÑON" userId="29f64d73-8b12-4c53-a9f3-1c223397a229" providerId="ADAL" clId="{0F37D06D-6020-4854-8903-76BD0BFE7499}" dt="2023-11-03T16:43:40.315" v="27" actId="20577"/>
        <pc:sldMkLst>
          <pc:docMk/>
          <pc:sldMk cId="0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70538-9CB2-4EC4-B51A-31CE1BE412FC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A215-8409-469B-9493-D9A51F0F6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147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sql/t-sql/data-types/float-and-real-transact-sql?view=sql-server-ver1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tutorial.com/oracle-basics/oracle-select-distinct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La precisión de los datos flotantes se refiere a la cantidad de dígitos que se pueden almacenar en el número, mientras que la escala se refiere a la cantidad de dígitos que se pueden almacenar después del punto decimal.</a:t>
            </a:r>
          </a:p>
          <a:p>
            <a:pPr algn="l"/>
            <a:r>
              <a:rPr lang="es-ES" b="0" i="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Por ejemplo, en SQL Server, el tipo de dato </a:t>
            </a:r>
            <a:r>
              <a:rPr lang="es-ES" b="0" i="0" dirty="0" err="1">
                <a:solidFill>
                  <a:srgbClr val="111111"/>
                </a:solidFill>
                <a:effectLst/>
                <a:latin typeface="-apple-system"/>
                <a:hlinkClick r:id="rId3"/>
              </a:rPr>
              <a:t>float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 se utiliza para almacenar números con una precisión de 15 dígitos y una escala de 6 dígitos</a:t>
            </a:r>
            <a:r>
              <a:rPr lang="es-ES" b="0" i="0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. Esto significa que los números flotantes pueden tener hasta 15 dígitos en total, con 6 dígitos después del punto decimal.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9A215-8409-469B-9493-D9A51F0F6A9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96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D2D0CE"/>
                </a:solidFill>
                <a:effectLst/>
                <a:latin typeface="-apple-system"/>
              </a:rPr>
              <a:t>Ni Oracle ni PostgreSQL ni MySQL permiten el uso de </a:t>
            </a:r>
            <a:r>
              <a:rPr lang="es-ES" dirty="0"/>
              <a:t>UNIQUE</a:t>
            </a:r>
            <a:r>
              <a:rPr lang="es-ES" b="0" i="0" dirty="0">
                <a:solidFill>
                  <a:srgbClr val="D2D0CE"/>
                </a:solidFill>
                <a:effectLst/>
                <a:latin typeface="-apple-system"/>
              </a:rPr>
              <a:t> en una consulta. </a:t>
            </a:r>
            <a:r>
              <a:rPr lang="es-ES" b="0" i="0" dirty="0">
                <a:effectLst/>
                <a:latin typeface="-apple-system"/>
                <a:hlinkClick r:id="rId3"/>
              </a:rPr>
              <a:t>En SQL, UNIQUE es una restricción que se aplica a los datos al momento de su inserción en la base de datos, no es una función que se pueda utilizar en una consulta</a:t>
            </a:r>
            <a:endParaRPr lang="es-ES" b="0" i="0" dirty="0">
              <a:effectLst/>
              <a:latin typeface="-apple-system"/>
            </a:endParaRPr>
          </a:p>
          <a:p>
            <a:endParaRPr lang="es-ES" b="0" i="0" dirty="0">
              <a:effectLst/>
              <a:latin typeface="-apple-system"/>
            </a:endParaRPr>
          </a:p>
          <a:p>
            <a:r>
              <a:rPr lang="es-ES" b="0" i="0" dirty="0">
                <a:effectLst/>
                <a:latin typeface="-apple-system"/>
              </a:rPr>
              <a:t>Usar </a:t>
            </a:r>
            <a:r>
              <a:rPr lang="es-ES" b="0" i="0" dirty="0" err="1">
                <a:effectLst/>
                <a:latin typeface="-apple-system"/>
              </a:rPr>
              <a:t>Distinct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9A215-8409-469B-9493-D9A51F0F6A93}" type="slidenum">
              <a:rPr lang="es-CO" smtClean="0"/>
              <a:t>39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27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981B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981B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0217" y="24382"/>
            <a:ext cx="1983783" cy="51206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50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981B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0217" y="24382"/>
            <a:ext cx="1983783" cy="51206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0747" y="321005"/>
            <a:ext cx="7042505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981B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0448" y="1584959"/>
            <a:ext cx="5047615" cy="115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217" y="2180031"/>
            <a:ext cx="3136900" cy="93743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0971CA"/>
                </a:solidFill>
                <a:latin typeface="Calibri"/>
                <a:cs typeface="Calibri"/>
              </a:rPr>
              <a:t>Bases</a:t>
            </a:r>
            <a:r>
              <a:rPr sz="4000" spc="-65" dirty="0">
                <a:solidFill>
                  <a:srgbClr val="0971CA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0971CA"/>
                </a:solidFill>
                <a:latin typeface="Calibri"/>
                <a:cs typeface="Calibri"/>
              </a:rPr>
              <a:t>de</a:t>
            </a:r>
            <a:r>
              <a:rPr sz="4000" spc="-40" dirty="0">
                <a:solidFill>
                  <a:srgbClr val="0971CA"/>
                </a:solidFill>
                <a:latin typeface="Calibri"/>
                <a:cs typeface="Calibri"/>
              </a:rPr>
              <a:t> </a:t>
            </a:r>
            <a:r>
              <a:rPr sz="4000" spc="-5" dirty="0" err="1">
                <a:solidFill>
                  <a:srgbClr val="0971CA"/>
                </a:solidFill>
                <a:latin typeface="Calibri"/>
                <a:cs typeface="Calibri"/>
              </a:rPr>
              <a:t>Datos</a:t>
            </a:r>
            <a:br>
              <a:rPr lang="en-US" sz="4000" spc="-5" dirty="0">
                <a:solidFill>
                  <a:srgbClr val="0971CA"/>
                </a:solidFill>
                <a:latin typeface="Calibri"/>
                <a:cs typeface="Calibri"/>
              </a:rPr>
            </a:br>
            <a:r>
              <a:rPr lang="es-CO" sz="2000" spc="-5" dirty="0">
                <a:solidFill>
                  <a:srgbClr val="0971CA"/>
                </a:solidFill>
                <a:latin typeface="Calibri"/>
                <a:cs typeface="Calibri"/>
              </a:rPr>
              <a:t>(SQL)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770" y="793826"/>
            <a:ext cx="708342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5"/>
              </a:spcBef>
            </a:pPr>
            <a:r>
              <a:rPr sz="1350" spc="-10" dirty="0">
                <a:latin typeface="Arial MT"/>
                <a:cs typeface="Arial MT"/>
              </a:rPr>
              <a:t>Las </a:t>
            </a:r>
            <a:r>
              <a:rPr sz="1350" spc="-5" dirty="0">
                <a:latin typeface="Arial MT"/>
                <a:cs typeface="Arial MT"/>
              </a:rPr>
              <a:t>restricciones de integridad protegen contra </a:t>
            </a:r>
            <a:r>
              <a:rPr sz="1350" spc="-10" dirty="0">
                <a:latin typeface="Arial MT"/>
                <a:cs typeface="Arial MT"/>
              </a:rPr>
              <a:t>problemas accidentales </a:t>
            </a:r>
            <a:r>
              <a:rPr sz="1350" spc="-5" dirty="0">
                <a:latin typeface="Arial MT"/>
                <a:cs typeface="Arial MT"/>
              </a:rPr>
              <a:t>en </a:t>
            </a:r>
            <a:r>
              <a:rPr sz="1350" spc="-20" dirty="0">
                <a:latin typeface="Arial MT"/>
                <a:cs typeface="Arial MT"/>
              </a:rPr>
              <a:t>la </a:t>
            </a:r>
            <a:r>
              <a:rPr sz="1350" spc="-5" dirty="0">
                <a:latin typeface="Arial MT"/>
                <a:cs typeface="Arial MT"/>
              </a:rPr>
              <a:t>base de datos, 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asegurando que </a:t>
            </a:r>
            <a:r>
              <a:rPr sz="1350" spc="-15" dirty="0">
                <a:latin typeface="Arial MT"/>
                <a:cs typeface="Arial MT"/>
              </a:rPr>
              <a:t>los </a:t>
            </a:r>
            <a:r>
              <a:rPr sz="1350" spc="-5" dirty="0">
                <a:latin typeface="Arial MT"/>
                <a:cs typeface="Arial MT"/>
              </a:rPr>
              <a:t>cambios con autorización en </a:t>
            </a:r>
            <a:r>
              <a:rPr sz="1350" spc="-25" dirty="0">
                <a:latin typeface="Arial MT"/>
                <a:cs typeface="Arial MT"/>
              </a:rPr>
              <a:t>la </a:t>
            </a:r>
            <a:r>
              <a:rPr sz="1350" spc="-10" dirty="0">
                <a:latin typeface="Arial MT"/>
                <a:cs typeface="Arial MT"/>
              </a:rPr>
              <a:t>base </a:t>
            </a:r>
            <a:r>
              <a:rPr sz="1350" spc="-5" dirty="0">
                <a:latin typeface="Arial MT"/>
                <a:cs typeface="Arial MT"/>
              </a:rPr>
              <a:t>de datos no </a:t>
            </a:r>
            <a:r>
              <a:rPr sz="1350" spc="-10" dirty="0">
                <a:latin typeface="Arial MT"/>
                <a:cs typeface="Arial MT"/>
              </a:rPr>
              <a:t>generan </a:t>
            </a:r>
            <a:r>
              <a:rPr sz="1350" spc="-5" dirty="0">
                <a:latin typeface="Arial MT"/>
                <a:cs typeface="Arial MT"/>
              </a:rPr>
              <a:t>pérdidas en </a:t>
            </a:r>
            <a:r>
              <a:rPr sz="1350" spc="-25" dirty="0">
                <a:latin typeface="Arial MT"/>
                <a:cs typeface="Arial MT"/>
              </a:rPr>
              <a:t>la </a:t>
            </a:r>
            <a:r>
              <a:rPr sz="1350" spc="-2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consistencia de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los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datos.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670" y="1617726"/>
            <a:ext cx="6981190" cy="1257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7185" indent="-287020">
              <a:lnSpc>
                <a:spcPts val="1614"/>
              </a:lnSpc>
              <a:spcBef>
                <a:spcPts val="90"/>
              </a:spcBef>
              <a:buChar char="•"/>
              <a:tabLst>
                <a:tab pos="337185" algn="l"/>
                <a:tab pos="337820" algn="l"/>
              </a:tabLst>
            </a:pPr>
            <a:r>
              <a:rPr sz="1350" spc="-5" dirty="0">
                <a:latin typeface="Arial MT"/>
                <a:cs typeface="Arial MT"/>
              </a:rPr>
              <a:t>Obligatoriedad</a:t>
            </a:r>
            <a:r>
              <a:rPr sz="1350" b="1" spc="-5" dirty="0">
                <a:latin typeface="Arial"/>
                <a:cs typeface="Arial"/>
              </a:rPr>
              <a:t>,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NOT</a:t>
            </a:r>
            <a:r>
              <a:rPr sz="1350" b="1" spc="-25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NULL</a:t>
            </a:r>
            <a:endParaRPr sz="1350">
              <a:latin typeface="Arial"/>
              <a:cs typeface="Arial"/>
            </a:endParaRPr>
          </a:p>
          <a:p>
            <a:pPr marL="337185" indent="-287020">
              <a:lnSpc>
                <a:spcPts val="1614"/>
              </a:lnSpc>
              <a:spcBef>
                <a:spcPts val="5"/>
              </a:spcBef>
              <a:buChar char="•"/>
              <a:tabLst>
                <a:tab pos="337185" algn="l"/>
                <a:tab pos="337820" algn="l"/>
              </a:tabLst>
            </a:pPr>
            <a:r>
              <a:rPr sz="1350" spc="-10" dirty="0">
                <a:latin typeface="Arial MT"/>
                <a:cs typeface="Arial MT"/>
              </a:rPr>
              <a:t>Clave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primaria</a:t>
            </a:r>
            <a:r>
              <a:rPr sz="1350" b="1" dirty="0">
                <a:latin typeface="Arial"/>
                <a:cs typeface="Arial"/>
              </a:rPr>
              <a:t>,</a:t>
            </a:r>
            <a:r>
              <a:rPr sz="1350" b="1" spc="-5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PRIMARY</a:t>
            </a:r>
            <a:r>
              <a:rPr sz="1350" b="1" spc="70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KEY</a:t>
            </a:r>
            <a:r>
              <a:rPr sz="1350" b="1" spc="35" dirty="0">
                <a:latin typeface="Arial"/>
                <a:cs typeface="Arial"/>
              </a:rPr>
              <a:t> </a:t>
            </a:r>
            <a:r>
              <a:rPr sz="1350" spc="-5" dirty="0">
                <a:latin typeface="Arial MT"/>
                <a:cs typeface="Arial MT"/>
              </a:rPr>
              <a:t>(</a:t>
            </a:r>
            <a:r>
              <a:rPr sz="1350" i="1" spc="-5" dirty="0">
                <a:latin typeface="Arial"/>
                <a:cs typeface="Arial"/>
              </a:rPr>
              <a:t>A</a:t>
            </a:r>
            <a:r>
              <a:rPr sz="1350" spc="-7" baseline="-18518" dirty="0">
                <a:latin typeface="Arial MT"/>
                <a:cs typeface="Arial MT"/>
              </a:rPr>
              <a:t>1</a:t>
            </a:r>
            <a:r>
              <a:rPr sz="1350" spc="-5" dirty="0">
                <a:latin typeface="Arial MT"/>
                <a:cs typeface="Arial MT"/>
              </a:rPr>
              <a:t>,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...,</a:t>
            </a:r>
            <a:r>
              <a:rPr sz="1350" spc="-20" dirty="0">
                <a:latin typeface="Arial MT"/>
                <a:cs typeface="Arial MT"/>
              </a:rPr>
              <a:t> </a:t>
            </a:r>
            <a:r>
              <a:rPr sz="1350" i="1" spc="-5" dirty="0">
                <a:latin typeface="Arial"/>
                <a:cs typeface="Arial"/>
              </a:rPr>
              <a:t>A</a:t>
            </a:r>
            <a:r>
              <a:rPr sz="1350" i="1" spc="-7" baseline="-18518" dirty="0">
                <a:latin typeface="Arial"/>
                <a:cs typeface="Arial"/>
              </a:rPr>
              <a:t>n</a:t>
            </a:r>
            <a:r>
              <a:rPr sz="1350" i="1" spc="15" baseline="-18518" dirty="0">
                <a:latin typeface="Arial"/>
                <a:cs typeface="Arial"/>
              </a:rPr>
              <a:t> </a:t>
            </a:r>
            <a:r>
              <a:rPr sz="1350" dirty="0">
                <a:latin typeface="Arial MT"/>
                <a:cs typeface="Arial MT"/>
              </a:rPr>
              <a:t>)-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los</a:t>
            </a:r>
            <a:r>
              <a:rPr sz="1350" spc="6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atributos</a:t>
            </a:r>
            <a:r>
              <a:rPr sz="1350" spc="37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han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ser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no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nulos</a:t>
            </a:r>
            <a:r>
              <a:rPr sz="1350" spc="5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y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únicos</a:t>
            </a:r>
            <a:endParaRPr sz="1350">
              <a:latin typeface="Arial MT"/>
              <a:cs typeface="Arial MT"/>
            </a:endParaRPr>
          </a:p>
          <a:p>
            <a:pPr marL="337185" indent="-287020">
              <a:lnSpc>
                <a:spcPts val="1614"/>
              </a:lnSpc>
              <a:spcBef>
                <a:spcPts val="10"/>
              </a:spcBef>
              <a:buChar char="•"/>
              <a:tabLst>
                <a:tab pos="337185" algn="l"/>
                <a:tab pos="337820" algn="l"/>
              </a:tabLst>
            </a:pPr>
            <a:r>
              <a:rPr sz="1350" spc="-15" dirty="0">
                <a:latin typeface="Arial MT"/>
                <a:cs typeface="Arial MT"/>
              </a:rPr>
              <a:t>Clave</a:t>
            </a:r>
            <a:r>
              <a:rPr sz="1350" spc="3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ajena</a:t>
            </a:r>
            <a:r>
              <a:rPr sz="1350" b="1" spc="-5" dirty="0">
                <a:latin typeface="Arial"/>
                <a:cs typeface="Arial"/>
              </a:rPr>
              <a:t>,</a:t>
            </a:r>
            <a:r>
              <a:rPr sz="1350" b="1" spc="2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FOREIGN</a:t>
            </a:r>
            <a:r>
              <a:rPr sz="1350" b="1" spc="20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KEY</a:t>
            </a:r>
            <a:r>
              <a:rPr sz="1350" b="1" spc="35" dirty="0">
                <a:latin typeface="Arial"/>
                <a:cs typeface="Arial"/>
              </a:rPr>
              <a:t> </a:t>
            </a:r>
            <a:r>
              <a:rPr sz="1350" spc="-5" dirty="0">
                <a:latin typeface="Arial MT"/>
                <a:cs typeface="Arial MT"/>
              </a:rPr>
              <a:t>(</a:t>
            </a:r>
            <a:r>
              <a:rPr sz="1350" i="1" spc="-5" dirty="0">
                <a:latin typeface="Arial"/>
                <a:cs typeface="Arial"/>
              </a:rPr>
              <a:t>A</a:t>
            </a:r>
            <a:r>
              <a:rPr sz="1350" spc="-7" baseline="-18518" dirty="0">
                <a:latin typeface="Arial MT"/>
                <a:cs typeface="Arial MT"/>
              </a:rPr>
              <a:t>1</a:t>
            </a:r>
            <a:r>
              <a:rPr sz="1350" spc="-5" dirty="0">
                <a:latin typeface="Arial MT"/>
                <a:cs typeface="Arial MT"/>
              </a:rPr>
              <a:t>)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b="1" spc="-20" dirty="0">
                <a:latin typeface="Arial"/>
                <a:cs typeface="Arial"/>
              </a:rPr>
              <a:t>REFERENCES</a:t>
            </a:r>
            <a:r>
              <a:rPr sz="1350" b="1" spc="484" dirty="0">
                <a:latin typeface="Arial"/>
                <a:cs typeface="Arial"/>
              </a:rPr>
              <a:t> </a:t>
            </a:r>
            <a:r>
              <a:rPr sz="1350" spc="-5" dirty="0">
                <a:latin typeface="Arial MT"/>
                <a:cs typeface="Arial MT"/>
              </a:rPr>
              <a:t>r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(A)</a:t>
            </a:r>
            <a:endParaRPr sz="1350">
              <a:latin typeface="Arial MT"/>
              <a:cs typeface="Arial MT"/>
            </a:endParaRPr>
          </a:p>
          <a:p>
            <a:pPr marL="337185" indent="-287020">
              <a:lnSpc>
                <a:spcPts val="1614"/>
              </a:lnSpc>
              <a:buChar char="•"/>
              <a:tabLst>
                <a:tab pos="337185" algn="l"/>
                <a:tab pos="337820" algn="l"/>
              </a:tabLst>
            </a:pPr>
            <a:r>
              <a:rPr sz="1350" spc="-5" dirty="0">
                <a:latin typeface="Arial MT"/>
                <a:cs typeface="Arial MT"/>
              </a:rPr>
              <a:t>Verificación</a:t>
            </a:r>
            <a:r>
              <a:rPr sz="1350" spc="-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 condiciones</a:t>
            </a:r>
            <a:r>
              <a:rPr sz="1350" b="1" spc="-5" dirty="0">
                <a:latin typeface="Arial"/>
                <a:cs typeface="Arial"/>
              </a:rPr>
              <a:t>,</a:t>
            </a:r>
            <a:r>
              <a:rPr sz="1350" b="1" spc="30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CHECK</a:t>
            </a:r>
            <a:endParaRPr sz="1350">
              <a:latin typeface="Arial"/>
              <a:cs typeface="Arial"/>
            </a:endParaRPr>
          </a:p>
          <a:p>
            <a:pPr marL="337185" indent="-287020">
              <a:lnSpc>
                <a:spcPts val="1614"/>
              </a:lnSpc>
              <a:spcBef>
                <a:spcPts val="15"/>
              </a:spcBef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sz="1350" b="1" spc="-15" dirty="0">
                <a:latin typeface="Arial"/>
                <a:cs typeface="Arial"/>
              </a:rPr>
              <a:t>AUTO_INCREMENT</a:t>
            </a:r>
            <a:endParaRPr sz="1350">
              <a:latin typeface="Arial"/>
              <a:cs typeface="Arial"/>
            </a:endParaRPr>
          </a:p>
          <a:p>
            <a:pPr marL="337185" indent="-287020">
              <a:lnSpc>
                <a:spcPts val="1614"/>
              </a:lnSpc>
              <a:buChar char="•"/>
              <a:tabLst>
                <a:tab pos="337185" algn="l"/>
                <a:tab pos="337820" algn="l"/>
              </a:tabLst>
            </a:pPr>
            <a:r>
              <a:rPr sz="1350" spc="-15" dirty="0">
                <a:latin typeface="Arial MT"/>
                <a:cs typeface="Arial MT"/>
              </a:rPr>
              <a:t>Valores</a:t>
            </a:r>
            <a:r>
              <a:rPr sz="1350" spc="4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por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defecto</a:t>
            </a:r>
            <a:r>
              <a:rPr sz="1350" b="1" spc="-5" dirty="0">
                <a:latin typeface="Arial"/>
                <a:cs typeface="Arial"/>
              </a:rPr>
              <a:t>,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spc="-20" dirty="0">
                <a:latin typeface="Arial"/>
                <a:cs typeface="Arial"/>
              </a:rPr>
              <a:t>DEFAULT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7770" y="333883"/>
            <a:ext cx="278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Restricciones</a:t>
            </a:r>
            <a:r>
              <a:rPr spc="-7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integridad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12208" y="2487167"/>
            <a:ext cx="4081779" cy="2085339"/>
          </a:xfrm>
          <a:prstGeom prst="rect">
            <a:avLst/>
          </a:prstGeom>
          <a:ln w="24384">
            <a:solidFill>
              <a:srgbClr val="8A81D2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590"/>
              </a:spcBef>
            </a:pPr>
            <a:r>
              <a:rPr sz="1050" spc="-5" dirty="0">
                <a:solidFill>
                  <a:srgbClr val="009FCC"/>
                </a:solidFill>
                <a:latin typeface="Palatino Linotype"/>
                <a:cs typeface="Palatino Linotype"/>
              </a:rPr>
              <a:t>CREATE</a:t>
            </a:r>
            <a:r>
              <a:rPr sz="1050" spc="-30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TABLE</a:t>
            </a:r>
            <a:r>
              <a:rPr sz="1050" spc="215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spc="-10" dirty="0">
                <a:solidFill>
                  <a:srgbClr val="1E1E1E"/>
                </a:solidFill>
                <a:latin typeface="Palatino Linotype"/>
                <a:cs typeface="Palatino Linotype"/>
              </a:rPr>
              <a:t>provincia(</a:t>
            </a:r>
            <a:endParaRPr sz="1050">
              <a:latin typeface="Palatino Linotype"/>
              <a:cs typeface="Palatino Linotype"/>
            </a:endParaRPr>
          </a:p>
          <a:p>
            <a:pPr marL="205104" marR="1663064">
              <a:lnSpc>
                <a:spcPct val="106700"/>
              </a:lnSpc>
              <a:spcBef>
                <a:spcPts val="120"/>
              </a:spcBef>
            </a:pPr>
            <a:r>
              <a:rPr sz="1050" spc="-20" dirty="0">
                <a:solidFill>
                  <a:srgbClr val="1E1E1E"/>
                </a:solidFill>
                <a:latin typeface="Palatino Linotype"/>
                <a:cs typeface="Palatino Linotype"/>
              </a:rPr>
              <a:t>i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d </a:t>
            </a:r>
            <a:r>
              <a:rPr sz="1050" spc="20" dirty="0">
                <a:solidFill>
                  <a:srgbClr val="009FCC"/>
                </a:solidFill>
                <a:latin typeface="Palatino Linotype"/>
                <a:cs typeface="Palatino Linotype"/>
              </a:rPr>
              <a:t>S</a:t>
            </a:r>
            <a:r>
              <a:rPr sz="1050" spc="10" dirty="0">
                <a:solidFill>
                  <a:srgbClr val="009FCC"/>
                </a:solidFill>
                <a:latin typeface="Palatino Linotype"/>
                <a:cs typeface="Palatino Linotype"/>
              </a:rPr>
              <a:t>M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A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L</a:t>
            </a:r>
            <a:r>
              <a:rPr sz="1050" spc="-20" dirty="0">
                <a:solidFill>
                  <a:srgbClr val="009FCC"/>
                </a:solidFill>
                <a:latin typeface="Palatino Linotype"/>
                <a:cs typeface="Palatino Linotype"/>
              </a:rPr>
              <a:t>L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I</a:t>
            </a:r>
            <a:r>
              <a:rPr sz="1050" spc="10" dirty="0">
                <a:solidFill>
                  <a:srgbClr val="009FCC"/>
                </a:solidFill>
                <a:latin typeface="Palatino Linotype"/>
                <a:cs typeface="Palatino Linotype"/>
              </a:rPr>
              <a:t>N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T</a:t>
            </a:r>
            <a:r>
              <a:rPr sz="1050" spc="-95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AU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T</a:t>
            </a:r>
            <a:r>
              <a:rPr sz="1050" spc="5" dirty="0">
                <a:solidFill>
                  <a:srgbClr val="009FCC"/>
                </a:solidFill>
                <a:latin typeface="Palatino Linotype"/>
                <a:cs typeface="Palatino Linotype"/>
              </a:rPr>
              <a:t>O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_</a:t>
            </a:r>
            <a:r>
              <a:rPr sz="1050" spc="25" dirty="0">
                <a:solidFill>
                  <a:srgbClr val="009FCC"/>
                </a:solidFill>
                <a:latin typeface="Palatino Linotype"/>
                <a:cs typeface="Palatino Linotype"/>
              </a:rPr>
              <a:t>I</a:t>
            </a:r>
            <a:r>
              <a:rPr sz="1050" spc="10" dirty="0">
                <a:solidFill>
                  <a:srgbClr val="009FCC"/>
                </a:solidFill>
                <a:latin typeface="Palatino Linotype"/>
                <a:cs typeface="Palatino Linotype"/>
              </a:rPr>
              <a:t>N</a:t>
            </a:r>
            <a:r>
              <a:rPr sz="1050" spc="-5" dirty="0">
                <a:solidFill>
                  <a:srgbClr val="009FCC"/>
                </a:solidFill>
                <a:latin typeface="Palatino Linotype"/>
                <a:cs typeface="Palatino Linotype"/>
              </a:rPr>
              <a:t>C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R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E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M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E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N</a:t>
            </a:r>
            <a:r>
              <a:rPr sz="1050" spc="10" dirty="0">
                <a:solidFill>
                  <a:srgbClr val="009FCC"/>
                </a:solidFill>
                <a:latin typeface="Palatino Linotype"/>
                <a:cs typeface="Palatino Linotype"/>
              </a:rPr>
              <a:t>T</a:t>
            </a:r>
            <a:r>
              <a:rPr sz="1050" dirty="0">
                <a:latin typeface="Palatino Linotype"/>
                <a:cs typeface="Palatino Linotype"/>
              </a:rPr>
              <a:t>,  nombre</a:t>
            </a:r>
            <a:r>
              <a:rPr sz="1050" spc="-40" dirty="0"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VARCHAR(</a:t>
            </a:r>
            <a:r>
              <a:rPr sz="1050" dirty="0">
                <a:solidFill>
                  <a:srgbClr val="E69138"/>
                </a:solidFill>
                <a:latin typeface="Palatino Linotype"/>
                <a:cs typeface="Palatino Linotype"/>
              </a:rPr>
              <a:t>30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)</a:t>
            </a:r>
            <a:r>
              <a:rPr sz="1050" spc="-50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spc="5" dirty="0">
                <a:solidFill>
                  <a:srgbClr val="009FCC"/>
                </a:solidFill>
                <a:latin typeface="Palatino Linotype"/>
                <a:cs typeface="Palatino Linotype"/>
              </a:rPr>
              <a:t>NOT</a:t>
            </a:r>
            <a:r>
              <a:rPr sz="1050" spc="-65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NULL</a:t>
            </a:r>
            <a:r>
              <a:rPr sz="1050" dirty="0">
                <a:latin typeface="Palatino Linotype"/>
                <a:cs typeface="Palatino Linotype"/>
              </a:rPr>
              <a:t>,</a:t>
            </a:r>
            <a:endParaRPr sz="1050">
              <a:latin typeface="Palatino Linotype"/>
              <a:cs typeface="Palatino Linotype"/>
            </a:endParaRPr>
          </a:p>
          <a:p>
            <a:pPr marL="205104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1E1E1E"/>
                </a:solidFill>
                <a:latin typeface="Palatino Linotype"/>
                <a:cs typeface="Palatino Linotype"/>
              </a:rPr>
              <a:t>s</a:t>
            </a:r>
            <a:r>
              <a:rPr sz="1050" spc="-10" dirty="0">
                <a:solidFill>
                  <a:srgbClr val="1E1E1E"/>
                </a:solidFill>
                <a:latin typeface="Palatino Linotype"/>
                <a:cs typeface="Palatino Linotype"/>
              </a:rPr>
              <a:t>up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e</a:t>
            </a:r>
            <a:r>
              <a:rPr sz="1050" spc="-15" dirty="0">
                <a:solidFill>
                  <a:srgbClr val="1E1E1E"/>
                </a:solidFill>
                <a:latin typeface="Palatino Linotype"/>
                <a:cs typeface="Palatino Linotype"/>
              </a:rPr>
              <a:t>r</a:t>
            </a:r>
            <a:r>
              <a:rPr sz="1050" spc="5" dirty="0">
                <a:solidFill>
                  <a:srgbClr val="1E1E1E"/>
                </a:solidFill>
                <a:latin typeface="Palatino Linotype"/>
                <a:cs typeface="Palatino Linotype"/>
              </a:rPr>
              <a:t>f</a:t>
            </a:r>
            <a:r>
              <a:rPr sz="1050" spc="-25" dirty="0">
                <a:solidFill>
                  <a:srgbClr val="1E1E1E"/>
                </a:solidFill>
                <a:latin typeface="Palatino Linotype"/>
                <a:cs typeface="Palatino Linotype"/>
              </a:rPr>
              <a:t>i</a:t>
            </a:r>
            <a:r>
              <a:rPr sz="1050" spc="5" dirty="0">
                <a:solidFill>
                  <a:srgbClr val="1E1E1E"/>
                </a:solidFill>
                <a:latin typeface="Palatino Linotype"/>
                <a:cs typeface="Palatino Linotype"/>
              </a:rPr>
              <a:t>c</a:t>
            </a:r>
            <a:r>
              <a:rPr sz="1050" spc="-25" dirty="0">
                <a:solidFill>
                  <a:srgbClr val="1E1E1E"/>
                </a:solidFill>
                <a:latin typeface="Palatino Linotype"/>
                <a:cs typeface="Palatino Linotype"/>
              </a:rPr>
              <a:t>i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e </a:t>
            </a:r>
            <a:r>
              <a:rPr sz="1050" spc="25" dirty="0">
                <a:solidFill>
                  <a:srgbClr val="009FCC"/>
                </a:solidFill>
                <a:latin typeface="Palatino Linotype"/>
                <a:cs typeface="Palatino Linotype"/>
              </a:rPr>
              <a:t>I</a:t>
            </a:r>
            <a:r>
              <a:rPr sz="1050" spc="10" dirty="0">
                <a:solidFill>
                  <a:srgbClr val="009FCC"/>
                </a:solidFill>
                <a:latin typeface="Palatino Linotype"/>
                <a:cs typeface="Palatino Linotype"/>
              </a:rPr>
              <a:t>N</a:t>
            </a:r>
            <a:r>
              <a:rPr sz="1050" spc="5" dirty="0">
                <a:solidFill>
                  <a:srgbClr val="009FCC"/>
                </a:solidFill>
                <a:latin typeface="Palatino Linotype"/>
                <a:cs typeface="Palatino Linotype"/>
              </a:rPr>
              <a:t>TE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G</a:t>
            </a:r>
            <a:r>
              <a:rPr sz="1050" spc="5" dirty="0">
                <a:solidFill>
                  <a:srgbClr val="009FCC"/>
                </a:solidFill>
                <a:latin typeface="Palatino Linotype"/>
                <a:cs typeface="Palatino Linotype"/>
              </a:rPr>
              <a:t>ER</a:t>
            </a:r>
            <a:r>
              <a:rPr sz="1050" spc="-85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D</a:t>
            </a:r>
            <a:r>
              <a:rPr sz="1050" spc="5" dirty="0">
                <a:solidFill>
                  <a:srgbClr val="009FCC"/>
                </a:solidFill>
                <a:latin typeface="Palatino Linotype"/>
                <a:cs typeface="Palatino Linotype"/>
              </a:rPr>
              <a:t>E</a:t>
            </a:r>
            <a:r>
              <a:rPr sz="1050" spc="-15" dirty="0">
                <a:solidFill>
                  <a:srgbClr val="009FCC"/>
                </a:solidFill>
                <a:latin typeface="Palatino Linotype"/>
                <a:cs typeface="Palatino Linotype"/>
              </a:rPr>
              <a:t>F</a:t>
            </a:r>
            <a:r>
              <a:rPr sz="1050" spc="-5" dirty="0">
                <a:solidFill>
                  <a:srgbClr val="009FCC"/>
                </a:solidFill>
                <a:latin typeface="Palatino Linotype"/>
                <a:cs typeface="Palatino Linotype"/>
              </a:rPr>
              <a:t>AU</a:t>
            </a:r>
            <a:r>
              <a:rPr sz="1050" spc="5" dirty="0">
                <a:solidFill>
                  <a:srgbClr val="009FCC"/>
                </a:solidFill>
                <a:latin typeface="Palatino Linotype"/>
                <a:cs typeface="Palatino Linotype"/>
              </a:rPr>
              <a:t>LT</a:t>
            </a:r>
            <a:r>
              <a:rPr sz="1050" spc="-20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spc="-5" dirty="0">
                <a:solidFill>
                  <a:srgbClr val="E69138"/>
                </a:solidFill>
                <a:latin typeface="Palatino Linotype"/>
                <a:cs typeface="Palatino Linotype"/>
              </a:rPr>
              <a:t>0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,</a:t>
            </a:r>
            <a:endParaRPr sz="1050">
              <a:latin typeface="Palatino Linotype"/>
              <a:cs typeface="Palatino Linotype"/>
            </a:endParaRPr>
          </a:p>
          <a:p>
            <a:pPr marL="205104" marR="1529080">
              <a:lnSpc>
                <a:spcPct val="114300"/>
              </a:lnSpc>
            </a:pPr>
            <a:r>
              <a:rPr sz="1050" spc="5" dirty="0">
                <a:solidFill>
                  <a:srgbClr val="1E1E1E"/>
                </a:solidFill>
                <a:latin typeface="Palatino Linotype"/>
                <a:cs typeface="Palatino Linotype"/>
              </a:rPr>
              <a:t>h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a</a:t>
            </a:r>
            <a:r>
              <a:rPr sz="1050" spc="-10" dirty="0">
                <a:solidFill>
                  <a:srgbClr val="1E1E1E"/>
                </a:solidFill>
                <a:latin typeface="Palatino Linotype"/>
                <a:cs typeface="Palatino Linotype"/>
              </a:rPr>
              <a:t>b</a:t>
            </a:r>
            <a:r>
              <a:rPr sz="1050" spc="-20" dirty="0">
                <a:solidFill>
                  <a:srgbClr val="1E1E1E"/>
                </a:solidFill>
                <a:latin typeface="Palatino Linotype"/>
                <a:cs typeface="Palatino Linotype"/>
              </a:rPr>
              <a:t>i</a:t>
            </a:r>
            <a:r>
              <a:rPr sz="1050" spc="-10" dirty="0">
                <a:solidFill>
                  <a:srgbClr val="1E1E1E"/>
                </a:solidFill>
                <a:latin typeface="Palatino Linotype"/>
                <a:cs typeface="Palatino Linotype"/>
              </a:rPr>
              <a:t>t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a</a:t>
            </a:r>
            <a:r>
              <a:rPr sz="1050" spc="5" dirty="0">
                <a:solidFill>
                  <a:srgbClr val="1E1E1E"/>
                </a:solidFill>
                <a:latin typeface="Palatino Linotype"/>
                <a:cs typeface="Palatino Linotype"/>
              </a:rPr>
              <a:t>n</a:t>
            </a:r>
            <a:r>
              <a:rPr sz="1050" spc="-10" dirty="0">
                <a:solidFill>
                  <a:srgbClr val="1E1E1E"/>
                </a:solidFill>
                <a:latin typeface="Palatino Linotype"/>
                <a:cs typeface="Palatino Linotype"/>
              </a:rPr>
              <a:t>t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es</a:t>
            </a:r>
            <a:r>
              <a:rPr sz="1050" spc="-15" dirty="0">
                <a:solidFill>
                  <a:srgbClr val="1E1E1E"/>
                </a:solidFill>
                <a:latin typeface="Palatino Linotype"/>
                <a:cs typeface="Palatino Linotype"/>
              </a:rPr>
              <a:t> </a:t>
            </a:r>
            <a:r>
              <a:rPr sz="1050" spc="25" dirty="0">
                <a:solidFill>
                  <a:srgbClr val="009FCC"/>
                </a:solidFill>
                <a:latin typeface="Palatino Linotype"/>
                <a:cs typeface="Palatino Linotype"/>
              </a:rPr>
              <a:t>I</a:t>
            </a:r>
            <a:r>
              <a:rPr sz="1050" spc="10" dirty="0">
                <a:solidFill>
                  <a:srgbClr val="009FCC"/>
                </a:solidFill>
                <a:latin typeface="Palatino Linotype"/>
                <a:cs typeface="Palatino Linotype"/>
              </a:rPr>
              <a:t>N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TE</a:t>
            </a:r>
            <a:r>
              <a:rPr sz="1050" spc="-15" dirty="0">
                <a:solidFill>
                  <a:srgbClr val="009FCC"/>
                </a:solidFill>
                <a:latin typeface="Palatino Linotype"/>
                <a:cs typeface="Palatino Linotype"/>
              </a:rPr>
              <a:t>G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ER</a:t>
            </a:r>
            <a:r>
              <a:rPr sz="1050" spc="-80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DE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FAU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LT</a:t>
            </a:r>
            <a:r>
              <a:rPr sz="1050" spc="-40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E69138"/>
                </a:solidFill>
                <a:latin typeface="Palatino Linotype"/>
                <a:cs typeface="Palatino Linotype"/>
              </a:rPr>
              <a:t>0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,  </a:t>
            </a:r>
            <a:r>
              <a:rPr sz="1050" spc="-20" dirty="0">
                <a:solidFill>
                  <a:srgbClr val="1E1E1E"/>
                </a:solidFill>
                <a:latin typeface="Palatino Linotype"/>
                <a:cs typeface="Palatino Linotype"/>
              </a:rPr>
              <a:t>i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dC</a:t>
            </a:r>
            <a:r>
              <a:rPr sz="1050" spc="-30" dirty="0">
                <a:solidFill>
                  <a:srgbClr val="1E1E1E"/>
                </a:solidFill>
                <a:latin typeface="Palatino Linotype"/>
                <a:cs typeface="Palatino Linotype"/>
              </a:rPr>
              <a:t>o</a:t>
            </a:r>
            <a:r>
              <a:rPr sz="1050" spc="30" dirty="0">
                <a:solidFill>
                  <a:srgbClr val="1E1E1E"/>
                </a:solidFill>
                <a:latin typeface="Palatino Linotype"/>
                <a:cs typeface="Palatino Linotype"/>
              </a:rPr>
              <a:t>m</a:t>
            </a:r>
            <a:r>
              <a:rPr sz="1050" spc="-15" dirty="0">
                <a:solidFill>
                  <a:srgbClr val="1E1E1E"/>
                </a:solidFill>
                <a:latin typeface="Palatino Linotype"/>
                <a:cs typeface="Palatino Linotype"/>
              </a:rPr>
              <a:t>u</a:t>
            </a:r>
            <a:r>
              <a:rPr sz="1050" spc="5" dirty="0">
                <a:solidFill>
                  <a:srgbClr val="1E1E1E"/>
                </a:solidFill>
                <a:latin typeface="Palatino Linotype"/>
                <a:cs typeface="Palatino Linotype"/>
              </a:rPr>
              <a:t>n</a:t>
            </a:r>
            <a:r>
              <a:rPr sz="1050" spc="-20" dirty="0">
                <a:solidFill>
                  <a:srgbClr val="1E1E1E"/>
                </a:solidFill>
                <a:latin typeface="Palatino Linotype"/>
                <a:cs typeface="Palatino Linotype"/>
              </a:rPr>
              <a:t>i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dad</a:t>
            </a:r>
            <a:r>
              <a:rPr sz="1050" spc="-15" dirty="0">
                <a:solidFill>
                  <a:srgbClr val="1E1E1E"/>
                </a:solidFill>
                <a:latin typeface="Palatino Linotype"/>
                <a:cs typeface="Palatino Linotype"/>
              </a:rPr>
              <a:t> </a:t>
            </a:r>
            <a:r>
              <a:rPr sz="1050" spc="20" dirty="0">
                <a:solidFill>
                  <a:srgbClr val="009FCC"/>
                </a:solidFill>
                <a:latin typeface="Palatino Linotype"/>
                <a:cs typeface="Palatino Linotype"/>
              </a:rPr>
              <a:t>S</a:t>
            </a:r>
            <a:r>
              <a:rPr sz="1050" spc="10" dirty="0">
                <a:solidFill>
                  <a:srgbClr val="009FCC"/>
                </a:solidFill>
                <a:latin typeface="Palatino Linotype"/>
                <a:cs typeface="Palatino Linotype"/>
              </a:rPr>
              <a:t>M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A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LLI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N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T</a:t>
            </a:r>
            <a:r>
              <a:rPr sz="1050" spc="-70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spc="5" dirty="0">
                <a:solidFill>
                  <a:srgbClr val="009FCC"/>
                </a:solidFill>
                <a:latin typeface="Palatino Linotype"/>
                <a:cs typeface="Palatino Linotype"/>
              </a:rPr>
              <a:t>NO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T</a:t>
            </a:r>
            <a:r>
              <a:rPr sz="1050" spc="-50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spc="10" dirty="0">
                <a:solidFill>
                  <a:srgbClr val="009FCC"/>
                </a:solidFill>
                <a:latin typeface="Palatino Linotype"/>
                <a:cs typeface="Palatino Linotype"/>
              </a:rPr>
              <a:t>N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U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L</a:t>
            </a:r>
            <a:r>
              <a:rPr sz="1050" spc="15" dirty="0">
                <a:solidFill>
                  <a:srgbClr val="009FCC"/>
                </a:solidFill>
                <a:latin typeface="Palatino Linotype"/>
                <a:cs typeface="Palatino Linotype"/>
              </a:rPr>
              <a:t>L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,</a:t>
            </a:r>
            <a:endParaRPr sz="1050">
              <a:latin typeface="Palatino Linotype"/>
              <a:cs typeface="Palatino Linotype"/>
            </a:endParaRPr>
          </a:p>
          <a:p>
            <a:pPr marL="205104">
              <a:lnSpc>
                <a:spcPct val="100000"/>
              </a:lnSpc>
              <a:spcBef>
                <a:spcPts val="204"/>
              </a:spcBef>
            </a:pPr>
            <a:r>
              <a:rPr sz="1050" spc="10" dirty="0">
                <a:solidFill>
                  <a:srgbClr val="009FCC"/>
                </a:solidFill>
                <a:latin typeface="Palatino Linotype"/>
                <a:cs typeface="Palatino Linotype"/>
              </a:rPr>
              <a:t>P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R</a:t>
            </a:r>
            <a:r>
              <a:rPr sz="1050" spc="25" dirty="0">
                <a:solidFill>
                  <a:srgbClr val="009FCC"/>
                </a:solidFill>
                <a:latin typeface="Palatino Linotype"/>
                <a:cs typeface="Palatino Linotype"/>
              </a:rPr>
              <a:t>I</a:t>
            </a:r>
            <a:r>
              <a:rPr sz="1050" spc="10" dirty="0">
                <a:solidFill>
                  <a:srgbClr val="009FCC"/>
                </a:solidFill>
                <a:latin typeface="Palatino Linotype"/>
                <a:cs typeface="Palatino Linotype"/>
              </a:rPr>
              <a:t>M</a:t>
            </a:r>
            <a:r>
              <a:rPr sz="1050" spc="-5" dirty="0">
                <a:solidFill>
                  <a:srgbClr val="009FCC"/>
                </a:solidFill>
                <a:latin typeface="Palatino Linotype"/>
                <a:cs typeface="Palatino Linotype"/>
              </a:rPr>
              <a:t>A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R</a:t>
            </a:r>
            <a:r>
              <a:rPr sz="1050" spc="5" dirty="0">
                <a:solidFill>
                  <a:srgbClr val="009FCC"/>
                </a:solidFill>
                <a:latin typeface="Palatino Linotype"/>
                <a:cs typeface="Palatino Linotype"/>
              </a:rPr>
              <a:t>Y</a:t>
            </a:r>
            <a:r>
              <a:rPr sz="1050" spc="-85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KE</a:t>
            </a:r>
            <a:r>
              <a:rPr sz="1050" spc="5" dirty="0">
                <a:solidFill>
                  <a:srgbClr val="009FCC"/>
                </a:solidFill>
                <a:latin typeface="Palatino Linotype"/>
                <a:cs typeface="Palatino Linotype"/>
              </a:rPr>
              <a:t>Y</a:t>
            </a:r>
            <a:r>
              <a:rPr sz="1050" spc="-5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spc="5" dirty="0">
                <a:solidFill>
                  <a:srgbClr val="1E1E1E"/>
                </a:solidFill>
                <a:latin typeface="Palatino Linotype"/>
                <a:cs typeface="Palatino Linotype"/>
              </a:rPr>
              <a:t>(</a:t>
            </a:r>
            <a:r>
              <a:rPr sz="1050" spc="-25" dirty="0">
                <a:solidFill>
                  <a:srgbClr val="1E1E1E"/>
                </a:solidFill>
                <a:latin typeface="Palatino Linotype"/>
                <a:cs typeface="Palatino Linotype"/>
              </a:rPr>
              <a:t>i</a:t>
            </a:r>
            <a:r>
              <a:rPr sz="1050" spc="5" dirty="0">
                <a:solidFill>
                  <a:srgbClr val="1E1E1E"/>
                </a:solidFill>
                <a:latin typeface="Palatino Linotype"/>
                <a:cs typeface="Palatino Linotype"/>
              </a:rPr>
              <a:t>d)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,</a:t>
            </a:r>
            <a:endParaRPr sz="1050">
              <a:latin typeface="Palatino Linotype"/>
              <a:cs typeface="Palatino Linotype"/>
            </a:endParaRPr>
          </a:p>
          <a:p>
            <a:pPr marL="205104" marR="201930">
              <a:lnSpc>
                <a:spcPct val="114300"/>
              </a:lnSpc>
            </a:pPr>
            <a:r>
              <a:rPr sz="1050" spc="-15" dirty="0">
                <a:solidFill>
                  <a:srgbClr val="009FCC"/>
                </a:solidFill>
                <a:latin typeface="Palatino Linotype"/>
                <a:cs typeface="Palatino Linotype"/>
              </a:rPr>
              <a:t>F</a:t>
            </a:r>
            <a:r>
              <a:rPr sz="1050" spc="5" dirty="0">
                <a:solidFill>
                  <a:srgbClr val="009FCC"/>
                </a:solidFill>
                <a:latin typeface="Palatino Linotype"/>
                <a:cs typeface="Palatino Linotype"/>
              </a:rPr>
              <a:t>O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R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E</a:t>
            </a:r>
            <a:r>
              <a:rPr sz="1050" spc="25" dirty="0">
                <a:solidFill>
                  <a:srgbClr val="009FCC"/>
                </a:solidFill>
                <a:latin typeface="Palatino Linotype"/>
                <a:cs typeface="Palatino Linotype"/>
              </a:rPr>
              <a:t>I</a:t>
            </a:r>
            <a:r>
              <a:rPr sz="1050" spc="5" dirty="0">
                <a:solidFill>
                  <a:srgbClr val="009FCC"/>
                </a:solidFill>
                <a:latin typeface="Palatino Linotype"/>
                <a:cs typeface="Palatino Linotype"/>
              </a:rPr>
              <a:t>GN</a:t>
            </a:r>
            <a:r>
              <a:rPr sz="1050" spc="-65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spc="-5" dirty="0">
                <a:solidFill>
                  <a:srgbClr val="009FCC"/>
                </a:solidFill>
                <a:latin typeface="Palatino Linotype"/>
                <a:cs typeface="Palatino Linotype"/>
              </a:rPr>
              <a:t>K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EY</a:t>
            </a:r>
            <a:r>
              <a:rPr sz="1050" spc="-25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spc="5" dirty="0">
                <a:solidFill>
                  <a:srgbClr val="1E1E1E"/>
                </a:solidFill>
                <a:latin typeface="Palatino Linotype"/>
                <a:cs typeface="Palatino Linotype"/>
              </a:rPr>
              <a:t>(</a:t>
            </a:r>
            <a:r>
              <a:rPr sz="1050" spc="-20" dirty="0">
                <a:solidFill>
                  <a:srgbClr val="1E1E1E"/>
                </a:solidFill>
                <a:latin typeface="Palatino Linotype"/>
                <a:cs typeface="Palatino Linotype"/>
              </a:rPr>
              <a:t>i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dC</a:t>
            </a:r>
            <a:r>
              <a:rPr sz="1050" spc="-30" dirty="0">
                <a:solidFill>
                  <a:srgbClr val="1E1E1E"/>
                </a:solidFill>
                <a:latin typeface="Palatino Linotype"/>
                <a:cs typeface="Palatino Linotype"/>
              </a:rPr>
              <a:t>o</a:t>
            </a:r>
            <a:r>
              <a:rPr sz="1050" spc="30" dirty="0">
                <a:solidFill>
                  <a:srgbClr val="1E1E1E"/>
                </a:solidFill>
                <a:latin typeface="Palatino Linotype"/>
                <a:cs typeface="Palatino Linotype"/>
              </a:rPr>
              <a:t>m</a:t>
            </a:r>
            <a:r>
              <a:rPr sz="1050" spc="-15" dirty="0">
                <a:solidFill>
                  <a:srgbClr val="1E1E1E"/>
                </a:solidFill>
                <a:latin typeface="Palatino Linotype"/>
                <a:cs typeface="Palatino Linotype"/>
              </a:rPr>
              <a:t>u</a:t>
            </a:r>
            <a:r>
              <a:rPr sz="1050" spc="5" dirty="0">
                <a:solidFill>
                  <a:srgbClr val="1E1E1E"/>
                </a:solidFill>
                <a:latin typeface="Palatino Linotype"/>
                <a:cs typeface="Palatino Linotype"/>
              </a:rPr>
              <a:t>n</a:t>
            </a:r>
            <a:r>
              <a:rPr sz="1050" spc="-20" dirty="0">
                <a:solidFill>
                  <a:srgbClr val="1E1E1E"/>
                </a:solidFill>
                <a:latin typeface="Palatino Linotype"/>
                <a:cs typeface="Palatino Linotype"/>
              </a:rPr>
              <a:t>i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dad)</a:t>
            </a:r>
            <a:r>
              <a:rPr sz="1050" spc="-10" dirty="0">
                <a:solidFill>
                  <a:srgbClr val="1E1E1E"/>
                </a:solidFill>
                <a:latin typeface="Palatino Linotype"/>
                <a:cs typeface="Palatino Linotype"/>
              </a:rPr>
              <a:t> 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R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E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F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E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R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E</a:t>
            </a:r>
            <a:r>
              <a:rPr sz="1050" spc="15" dirty="0">
                <a:solidFill>
                  <a:srgbClr val="009FCC"/>
                </a:solidFill>
                <a:latin typeface="Palatino Linotype"/>
                <a:cs typeface="Palatino Linotype"/>
              </a:rPr>
              <a:t>N</a:t>
            </a:r>
            <a:r>
              <a:rPr sz="1050" spc="-5" dirty="0">
                <a:solidFill>
                  <a:srgbClr val="009FCC"/>
                </a:solidFill>
                <a:latin typeface="Palatino Linotype"/>
                <a:cs typeface="Palatino Linotype"/>
              </a:rPr>
              <a:t>C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ES</a:t>
            </a:r>
            <a:r>
              <a:rPr sz="1050" spc="-45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spc="10" dirty="0">
                <a:solidFill>
                  <a:srgbClr val="1E1E1E"/>
                </a:solidFill>
                <a:latin typeface="Palatino Linotype"/>
                <a:cs typeface="Palatino Linotype"/>
              </a:rPr>
              <a:t>c</a:t>
            </a:r>
            <a:r>
              <a:rPr sz="1050" spc="-25" dirty="0">
                <a:solidFill>
                  <a:srgbClr val="1E1E1E"/>
                </a:solidFill>
                <a:latin typeface="Palatino Linotype"/>
                <a:cs typeface="Palatino Linotype"/>
              </a:rPr>
              <a:t>o</a:t>
            </a:r>
            <a:r>
              <a:rPr sz="1050" spc="30" dirty="0">
                <a:solidFill>
                  <a:srgbClr val="1E1E1E"/>
                </a:solidFill>
                <a:latin typeface="Palatino Linotype"/>
                <a:cs typeface="Palatino Linotype"/>
              </a:rPr>
              <a:t>m</a:t>
            </a:r>
            <a:r>
              <a:rPr sz="1050" spc="-15" dirty="0">
                <a:solidFill>
                  <a:srgbClr val="1E1E1E"/>
                </a:solidFill>
                <a:latin typeface="Palatino Linotype"/>
                <a:cs typeface="Palatino Linotype"/>
              </a:rPr>
              <a:t>u</a:t>
            </a:r>
            <a:r>
              <a:rPr sz="1050" spc="5" dirty="0">
                <a:solidFill>
                  <a:srgbClr val="1E1E1E"/>
                </a:solidFill>
                <a:latin typeface="Palatino Linotype"/>
                <a:cs typeface="Palatino Linotype"/>
              </a:rPr>
              <a:t>n</a:t>
            </a:r>
            <a:r>
              <a:rPr sz="1050" spc="-20" dirty="0">
                <a:solidFill>
                  <a:srgbClr val="1E1E1E"/>
                </a:solidFill>
                <a:latin typeface="Palatino Linotype"/>
                <a:cs typeface="Palatino Linotype"/>
              </a:rPr>
              <a:t>i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dad</a:t>
            </a:r>
            <a:r>
              <a:rPr sz="1050" spc="5" dirty="0">
                <a:solidFill>
                  <a:srgbClr val="1E1E1E"/>
                </a:solidFill>
                <a:latin typeface="Palatino Linotype"/>
                <a:cs typeface="Palatino Linotype"/>
              </a:rPr>
              <a:t>(</a:t>
            </a:r>
            <a:r>
              <a:rPr sz="1050" spc="-20" dirty="0">
                <a:solidFill>
                  <a:srgbClr val="1E1E1E"/>
                </a:solidFill>
                <a:latin typeface="Palatino Linotype"/>
                <a:cs typeface="Palatino Linotype"/>
              </a:rPr>
              <a:t>i</a:t>
            </a:r>
            <a:r>
              <a:rPr sz="1050" dirty="0">
                <a:solidFill>
                  <a:srgbClr val="1E1E1E"/>
                </a:solidFill>
                <a:latin typeface="Palatino Linotype"/>
                <a:cs typeface="Palatino Linotype"/>
              </a:rPr>
              <a:t>d)  </a:t>
            </a:r>
            <a:r>
              <a:rPr sz="1050" spc="5" dirty="0">
                <a:solidFill>
                  <a:srgbClr val="009FCC"/>
                </a:solidFill>
                <a:latin typeface="Palatino Linotype"/>
                <a:cs typeface="Palatino Linotype"/>
              </a:rPr>
              <a:t>ON</a:t>
            </a:r>
            <a:r>
              <a:rPr sz="1050" spc="-15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DELETE</a:t>
            </a:r>
            <a:r>
              <a:rPr sz="1050" spc="-70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spc="-5" dirty="0">
                <a:solidFill>
                  <a:srgbClr val="009FCC"/>
                </a:solidFill>
                <a:latin typeface="Palatino Linotype"/>
                <a:cs typeface="Palatino Linotype"/>
              </a:rPr>
              <a:t>C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A</a:t>
            </a:r>
            <a:r>
              <a:rPr sz="1050" spc="20" dirty="0">
                <a:solidFill>
                  <a:srgbClr val="009FCC"/>
                </a:solidFill>
                <a:latin typeface="Palatino Linotype"/>
                <a:cs typeface="Palatino Linotype"/>
              </a:rPr>
              <a:t>S</a:t>
            </a:r>
            <a:r>
              <a:rPr sz="1050" spc="-5" dirty="0">
                <a:solidFill>
                  <a:srgbClr val="009FCC"/>
                </a:solidFill>
                <a:latin typeface="Palatino Linotype"/>
                <a:cs typeface="Palatino Linotype"/>
              </a:rPr>
              <a:t>C</a:t>
            </a:r>
            <a:r>
              <a:rPr sz="1050" spc="-10" dirty="0">
                <a:solidFill>
                  <a:srgbClr val="009FCC"/>
                </a:solidFill>
                <a:latin typeface="Palatino Linotype"/>
                <a:cs typeface="Palatino Linotype"/>
              </a:rPr>
              <a:t>A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DE</a:t>
            </a:r>
            <a:endParaRPr sz="1050">
              <a:latin typeface="Palatino Linotype"/>
              <a:cs typeface="Palatino Linotype"/>
            </a:endParaRPr>
          </a:p>
          <a:p>
            <a:pPr marL="205104">
              <a:lnSpc>
                <a:spcPct val="100000"/>
              </a:lnSpc>
              <a:spcBef>
                <a:spcPts val="209"/>
              </a:spcBef>
            </a:pPr>
            <a:r>
              <a:rPr sz="1050" spc="5" dirty="0">
                <a:solidFill>
                  <a:srgbClr val="009FCC"/>
                </a:solidFill>
                <a:latin typeface="Palatino Linotype"/>
                <a:cs typeface="Palatino Linotype"/>
              </a:rPr>
              <a:t>ON</a:t>
            </a:r>
            <a:r>
              <a:rPr sz="1050" spc="-40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UPDATE</a:t>
            </a:r>
            <a:r>
              <a:rPr sz="1050" spc="-60" dirty="0">
                <a:solidFill>
                  <a:srgbClr val="009FCC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009FCC"/>
                </a:solidFill>
                <a:latin typeface="Palatino Linotype"/>
                <a:cs typeface="Palatino Linotype"/>
              </a:rPr>
              <a:t>CASCADE</a:t>
            </a:r>
            <a:endParaRPr sz="1050">
              <a:latin typeface="Palatino Linotype"/>
              <a:cs typeface="Palatino Linotype"/>
            </a:endParaRPr>
          </a:p>
          <a:p>
            <a:pPr marL="71120">
              <a:lnSpc>
                <a:spcPct val="100000"/>
              </a:lnSpc>
              <a:spcBef>
                <a:spcPts val="80"/>
              </a:spcBef>
            </a:pPr>
            <a:r>
              <a:rPr sz="1050" spc="5" dirty="0">
                <a:latin typeface="Palatino Linotype"/>
                <a:cs typeface="Palatino Linotype"/>
              </a:rPr>
              <a:t>);</a:t>
            </a:r>
            <a:endParaRPr sz="10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544823"/>
            <a:ext cx="3874135" cy="1061085"/>
          </a:xfrm>
          <a:prstGeom prst="rect">
            <a:avLst/>
          </a:prstGeom>
          <a:solidFill>
            <a:srgbClr val="F7EBD6"/>
          </a:solidFill>
        </p:spPr>
        <p:txBody>
          <a:bodyPr vert="horz" wrap="square" lIns="0" tIns="43815" rIns="0" bIns="0" rtlCol="0">
            <a:spAutoFit/>
          </a:bodyPr>
          <a:lstStyle/>
          <a:p>
            <a:pPr marL="650240" indent="-213995">
              <a:lnSpc>
                <a:spcPts val="1255"/>
              </a:lnSpc>
              <a:spcBef>
                <a:spcPts val="345"/>
              </a:spcBef>
              <a:buClr>
                <a:srgbClr val="D79F39"/>
              </a:buClr>
              <a:buFont typeface="Wingdings"/>
              <a:buChar char=""/>
              <a:tabLst>
                <a:tab pos="650875" algn="l"/>
              </a:tabLst>
            </a:pPr>
            <a:r>
              <a:rPr sz="1050" dirty="0">
                <a:latin typeface="Arial MT"/>
                <a:cs typeface="Arial MT"/>
              </a:rPr>
              <a:t>Una </a:t>
            </a:r>
            <a:r>
              <a:rPr sz="1050" spc="-5" dirty="0">
                <a:latin typeface="Arial MT"/>
                <a:cs typeface="Arial MT"/>
              </a:rPr>
              <a:t>cuenta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debe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tener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un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saldo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mayor</a:t>
            </a:r>
            <a:r>
              <a:rPr sz="1050" dirty="0">
                <a:latin typeface="Arial MT"/>
                <a:cs typeface="Arial MT"/>
              </a:rPr>
              <a:t> que</a:t>
            </a:r>
            <a:endParaRPr sz="1050">
              <a:latin typeface="Arial MT"/>
              <a:cs typeface="Arial MT"/>
            </a:endParaRPr>
          </a:p>
          <a:p>
            <a:pPr marL="650240">
              <a:lnSpc>
                <a:spcPts val="1255"/>
              </a:lnSpc>
            </a:pPr>
            <a:r>
              <a:rPr sz="1050" spc="-60" dirty="0">
                <a:latin typeface="Arial MT"/>
                <a:cs typeface="Arial MT"/>
              </a:rPr>
              <a:t>10.000,00€</a:t>
            </a:r>
            <a:endParaRPr sz="1050">
              <a:latin typeface="Arial MT"/>
              <a:cs typeface="Arial MT"/>
            </a:endParaRPr>
          </a:p>
          <a:p>
            <a:pPr marL="650240" indent="-213995">
              <a:lnSpc>
                <a:spcPts val="1255"/>
              </a:lnSpc>
              <a:spcBef>
                <a:spcPts val="15"/>
              </a:spcBef>
              <a:buClr>
                <a:srgbClr val="D79F39"/>
              </a:buClr>
              <a:buFont typeface="Wingdings"/>
              <a:buChar char=""/>
              <a:tabLst>
                <a:tab pos="650875" algn="l"/>
              </a:tabLst>
            </a:pPr>
            <a:r>
              <a:rPr sz="1050" spc="-5" dirty="0">
                <a:latin typeface="Arial MT"/>
                <a:cs typeface="Arial MT"/>
              </a:rPr>
              <a:t>El salario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un</a:t>
            </a:r>
            <a:r>
              <a:rPr sz="1050" dirty="0">
                <a:latin typeface="Arial MT"/>
                <a:cs typeface="Arial MT"/>
              </a:rPr>
              <a:t> empleado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del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banco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no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puede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ser</a:t>
            </a:r>
            <a:endParaRPr sz="1050">
              <a:latin typeface="Arial MT"/>
              <a:cs typeface="Arial MT"/>
            </a:endParaRPr>
          </a:p>
          <a:p>
            <a:pPr marL="650240">
              <a:lnSpc>
                <a:spcPts val="1255"/>
              </a:lnSpc>
            </a:pPr>
            <a:r>
              <a:rPr sz="1050" spc="30" dirty="0">
                <a:latin typeface="Arial MT"/>
                <a:cs typeface="Arial MT"/>
              </a:rPr>
              <a:t>m</a:t>
            </a:r>
            <a:r>
              <a:rPr sz="1050" spc="-15" dirty="0">
                <a:latin typeface="Arial MT"/>
                <a:cs typeface="Arial MT"/>
              </a:rPr>
              <a:t>eno</a:t>
            </a:r>
            <a:r>
              <a:rPr sz="1050" dirty="0">
                <a:latin typeface="Arial MT"/>
                <a:cs typeface="Arial MT"/>
              </a:rPr>
              <a:t>r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d</a:t>
            </a:r>
            <a:r>
              <a:rPr sz="1050" dirty="0">
                <a:latin typeface="Arial MT"/>
                <a:cs typeface="Arial MT"/>
              </a:rPr>
              <a:t>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4</a:t>
            </a:r>
            <a:r>
              <a:rPr sz="1050" spc="-10" dirty="0">
                <a:latin typeface="Arial MT"/>
                <a:cs typeface="Arial MT"/>
              </a:rPr>
              <a:t>,</a:t>
            </a:r>
            <a:r>
              <a:rPr sz="1050" spc="-15" dirty="0">
                <a:latin typeface="Arial MT"/>
                <a:cs typeface="Arial MT"/>
              </a:rPr>
              <a:t>00</a:t>
            </a:r>
            <a:r>
              <a:rPr sz="1050" spc="-465" dirty="0">
                <a:latin typeface="Arial MT"/>
                <a:cs typeface="Arial MT"/>
              </a:rPr>
              <a:t>€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ho</a:t>
            </a:r>
            <a:r>
              <a:rPr sz="1050" spc="5" dirty="0">
                <a:latin typeface="Arial MT"/>
                <a:cs typeface="Arial MT"/>
              </a:rPr>
              <a:t>r</a:t>
            </a:r>
            <a:r>
              <a:rPr sz="1050" spc="-15" dirty="0">
                <a:latin typeface="Arial MT"/>
                <a:cs typeface="Arial MT"/>
              </a:rPr>
              <a:t>a</a:t>
            </a:r>
            <a:r>
              <a:rPr sz="1050" dirty="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  <a:p>
            <a:pPr marL="650240" marR="343535" indent="-213360">
              <a:lnSpc>
                <a:spcPts val="1250"/>
              </a:lnSpc>
              <a:spcBef>
                <a:spcPts val="60"/>
              </a:spcBef>
              <a:buClr>
                <a:srgbClr val="D79F39"/>
              </a:buClr>
              <a:buFont typeface="Wingdings"/>
              <a:buChar char=""/>
              <a:tabLst>
                <a:tab pos="650875" algn="l"/>
              </a:tabLst>
            </a:pPr>
            <a:r>
              <a:rPr sz="1050" dirty="0">
                <a:latin typeface="Arial MT"/>
                <a:cs typeface="Arial MT"/>
              </a:rPr>
              <a:t>Un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cliente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debe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tener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un</a:t>
            </a:r>
            <a:r>
              <a:rPr sz="1050" dirty="0">
                <a:latin typeface="Arial MT"/>
                <a:cs typeface="Arial MT"/>
              </a:rPr>
              <a:t> número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teléfono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(no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nulo)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752" y="550161"/>
            <a:ext cx="2317750" cy="3712210"/>
            <a:chOff x="301752" y="550161"/>
            <a:chExt cx="2317750" cy="3712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051" y="550161"/>
              <a:ext cx="1835691" cy="37117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752" y="1859279"/>
              <a:ext cx="2317242" cy="11894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5884" y="580643"/>
              <a:ext cx="1734820" cy="3615054"/>
            </a:xfrm>
            <a:custGeom>
              <a:avLst/>
              <a:gdLst/>
              <a:ahLst/>
              <a:cxnLst/>
              <a:rect l="l" t="t" r="r" b="b"/>
              <a:pathLst>
                <a:path w="1734820" h="3615054">
                  <a:moveTo>
                    <a:pt x="1734312" y="0"/>
                  </a:moveTo>
                  <a:lnTo>
                    <a:pt x="867156" y="705865"/>
                  </a:lnTo>
                  <a:lnTo>
                    <a:pt x="0" y="0"/>
                  </a:lnTo>
                  <a:lnTo>
                    <a:pt x="0" y="2909061"/>
                  </a:lnTo>
                  <a:lnTo>
                    <a:pt x="867156" y="3614928"/>
                  </a:lnTo>
                  <a:lnTo>
                    <a:pt x="1734312" y="2909061"/>
                  </a:lnTo>
                  <a:lnTo>
                    <a:pt x="1734312" y="0"/>
                  </a:lnTo>
                  <a:close/>
                </a:path>
              </a:pathLst>
            </a:custGeom>
            <a:solidFill>
              <a:srgbClr val="398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5884" y="580643"/>
              <a:ext cx="1734820" cy="3615054"/>
            </a:xfrm>
            <a:custGeom>
              <a:avLst/>
              <a:gdLst/>
              <a:ahLst/>
              <a:cxnLst/>
              <a:rect l="l" t="t" r="r" b="b"/>
              <a:pathLst>
                <a:path w="1734820" h="3615054">
                  <a:moveTo>
                    <a:pt x="1734312" y="0"/>
                  </a:moveTo>
                  <a:lnTo>
                    <a:pt x="1734312" y="2909061"/>
                  </a:lnTo>
                  <a:lnTo>
                    <a:pt x="867156" y="3614928"/>
                  </a:lnTo>
                  <a:lnTo>
                    <a:pt x="0" y="2909061"/>
                  </a:lnTo>
                  <a:lnTo>
                    <a:pt x="0" y="0"/>
                  </a:lnTo>
                  <a:lnTo>
                    <a:pt x="867156" y="705865"/>
                  </a:lnTo>
                  <a:lnTo>
                    <a:pt x="1734312" y="0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9325" y="2016074"/>
            <a:ext cx="162560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Cla</a:t>
            </a:r>
            <a:r>
              <a:rPr sz="4100" spc="-1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4100" spc="15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endParaRPr sz="4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4016" y="411479"/>
            <a:ext cx="4819650" cy="36065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12822" y="911732"/>
            <a:ext cx="4548505" cy="25761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0335" marR="5080" indent="-128270" algn="just">
              <a:lnSpc>
                <a:spcPts val="1730"/>
              </a:lnSpc>
              <a:spcBef>
                <a:spcPts val="325"/>
              </a:spcBef>
              <a:buChar char="•"/>
              <a:tabLst>
                <a:tab pos="140970" algn="l"/>
              </a:tabLst>
            </a:pPr>
            <a:r>
              <a:rPr sz="1600" dirty="0">
                <a:latin typeface="Arial MT"/>
                <a:cs typeface="Arial MT"/>
              </a:rPr>
              <a:t>Una </a:t>
            </a:r>
            <a:r>
              <a:rPr sz="1600" b="1" spc="-5" dirty="0">
                <a:solidFill>
                  <a:srgbClr val="3981B9"/>
                </a:solidFill>
                <a:latin typeface="Arial"/>
                <a:cs typeface="Arial"/>
              </a:rPr>
              <a:t>clave </a:t>
            </a:r>
            <a:r>
              <a:rPr sz="1600" b="1" dirty="0">
                <a:solidFill>
                  <a:srgbClr val="3981B9"/>
                </a:solidFill>
                <a:latin typeface="Arial"/>
                <a:cs typeface="Arial"/>
              </a:rPr>
              <a:t>primaria </a:t>
            </a:r>
            <a:r>
              <a:rPr sz="1600" dirty="0">
                <a:latin typeface="Arial MT"/>
                <a:cs typeface="Arial MT"/>
              </a:rPr>
              <a:t>es una </a:t>
            </a:r>
            <a:r>
              <a:rPr sz="1600" spc="5" dirty="0">
                <a:latin typeface="Arial MT"/>
                <a:cs typeface="Arial MT"/>
              </a:rPr>
              <a:t>columna </a:t>
            </a:r>
            <a:r>
              <a:rPr sz="1600" dirty="0">
                <a:latin typeface="Arial MT"/>
                <a:cs typeface="Arial MT"/>
              </a:rPr>
              <a:t>o conjunto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 </a:t>
            </a:r>
            <a:r>
              <a:rPr sz="1600" spc="5" dirty="0">
                <a:latin typeface="Arial MT"/>
                <a:cs typeface="Arial MT"/>
              </a:rPr>
              <a:t>columnas </a:t>
            </a:r>
            <a:r>
              <a:rPr sz="1600" dirty="0">
                <a:latin typeface="Arial MT"/>
                <a:cs typeface="Arial MT"/>
              </a:rPr>
              <a:t>que el diseñador ha elegido para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identificar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manera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única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fila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tabla.</a:t>
            </a:r>
          </a:p>
          <a:p>
            <a:pPr marL="140335" indent="-128270" algn="just">
              <a:lnSpc>
                <a:spcPts val="1825"/>
              </a:lnSpc>
              <a:spcBef>
                <a:spcPts val="65"/>
              </a:spcBef>
              <a:buChar char="•"/>
              <a:tabLst>
                <a:tab pos="140970" algn="l"/>
              </a:tabLst>
            </a:pPr>
            <a:r>
              <a:rPr sz="1600" dirty="0">
                <a:latin typeface="Arial MT"/>
                <a:cs typeface="Arial MT"/>
              </a:rPr>
              <a:t>Las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claves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proporcionan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forma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rápida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</a:t>
            </a:r>
          </a:p>
          <a:p>
            <a:pPr marL="140335" algn="just">
              <a:lnSpc>
                <a:spcPts val="1825"/>
              </a:lnSpc>
            </a:pPr>
            <a:r>
              <a:rPr sz="1600" dirty="0">
                <a:latin typeface="Arial MT"/>
                <a:cs typeface="Arial MT"/>
              </a:rPr>
              <a:t>eficiente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buscar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datos 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tabla</a:t>
            </a:r>
          </a:p>
          <a:p>
            <a:pPr marL="140335" marR="153035" indent="-128270" algn="just">
              <a:lnSpc>
                <a:spcPts val="1730"/>
              </a:lnSpc>
              <a:spcBef>
                <a:spcPts val="315"/>
              </a:spcBef>
              <a:buChar char="•"/>
              <a:tabLst>
                <a:tab pos="140970" algn="l"/>
              </a:tabLst>
            </a:pPr>
            <a:r>
              <a:rPr sz="1600" dirty="0">
                <a:latin typeface="Arial MT"/>
                <a:cs typeface="Arial MT"/>
              </a:rPr>
              <a:t>Una </a:t>
            </a:r>
            <a:r>
              <a:rPr sz="1600" b="1" spc="-5" dirty="0">
                <a:solidFill>
                  <a:srgbClr val="3981B9"/>
                </a:solidFill>
                <a:latin typeface="Arial"/>
                <a:cs typeface="Arial"/>
              </a:rPr>
              <a:t>clave ajena </a:t>
            </a:r>
            <a:r>
              <a:rPr sz="1600" b="1" spc="5" dirty="0">
                <a:solidFill>
                  <a:srgbClr val="3981B9"/>
                </a:solidFill>
                <a:latin typeface="Arial"/>
                <a:cs typeface="Arial"/>
              </a:rPr>
              <a:t>o </a:t>
            </a:r>
            <a:r>
              <a:rPr sz="1600" b="1" spc="-5" dirty="0">
                <a:solidFill>
                  <a:srgbClr val="3981B9"/>
                </a:solidFill>
                <a:latin typeface="Arial"/>
                <a:cs typeface="Arial"/>
              </a:rPr>
              <a:t>externa </a:t>
            </a:r>
            <a:r>
              <a:rPr sz="1600" spc="-5" dirty="0">
                <a:latin typeface="Arial MT"/>
                <a:cs typeface="Arial MT"/>
              </a:rPr>
              <a:t>es una </a:t>
            </a:r>
            <a:r>
              <a:rPr sz="1600" dirty="0">
                <a:latin typeface="Arial MT"/>
                <a:cs typeface="Arial MT"/>
              </a:rPr>
              <a:t>columna </a:t>
            </a:r>
            <a:r>
              <a:rPr sz="1600" spc="-5" dirty="0">
                <a:latin typeface="Arial MT"/>
                <a:cs typeface="Arial MT"/>
              </a:rPr>
              <a:t>en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una tabla que </a:t>
            </a:r>
            <a:r>
              <a:rPr sz="1600" spc="10" dirty="0">
                <a:latin typeface="Arial MT"/>
                <a:cs typeface="Arial MT"/>
              </a:rPr>
              <a:t>se </a:t>
            </a:r>
            <a:r>
              <a:rPr sz="1600" dirty="0">
                <a:latin typeface="Arial MT"/>
                <a:cs typeface="Arial MT"/>
              </a:rPr>
              <a:t>corresponde </a:t>
            </a:r>
            <a:r>
              <a:rPr sz="1600" spc="5" dirty="0">
                <a:latin typeface="Arial MT"/>
                <a:cs typeface="Arial MT"/>
              </a:rPr>
              <a:t>con </a:t>
            </a:r>
            <a:r>
              <a:rPr sz="1600" dirty="0">
                <a:latin typeface="Arial MT"/>
                <a:cs typeface="Arial MT"/>
              </a:rPr>
              <a:t>la clave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primaria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 otra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tabla.</a:t>
            </a:r>
          </a:p>
          <a:p>
            <a:pPr marL="140335" marR="254635" indent="-128270" algn="just">
              <a:lnSpc>
                <a:spcPct val="90100"/>
              </a:lnSpc>
              <a:spcBef>
                <a:spcPts val="260"/>
              </a:spcBef>
              <a:buChar char="•"/>
              <a:tabLst>
                <a:tab pos="140970" algn="l"/>
              </a:tabLst>
            </a:pPr>
            <a:r>
              <a:rPr sz="1600" dirty="0">
                <a:latin typeface="Arial MT"/>
                <a:cs typeface="Arial MT"/>
              </a:rPr>
              <a:t>Una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3981B9"/>
                </a:solidFill>
                <a:latin typeface="Arial"/>
                <a:cs typeface="Arial"/>
              </a:rPr>
              <a:t>clave</a:t>
            </a:r>
            <a:r>
              <a:rPr sz="1600" b="1" spc="-3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981B9"/>
                </a:solidFill>
                <a:latin typeface="Arial"/>
                <a:cs typeface="Arial"/>
              </a:rPr>
              <a:t>candidata</a:t>
            </a:r>
            <a:r>
              <a:rPr sz="1600" b="1" spc="-1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conjunto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vacío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 atributos que identifican </a:t>
            </a:r>
            <a:r>
              <a:rPr sz="1600" spc="-5" dirty="0">
                <a:latin typeface="Arial MT"/>
                <a:cs typeface="Arial MT"/>
              </a:rPr>
              <a:t>unívoca </a:t>
            </a:r>
            <a:r>
              <a:rPr sz="1600" dirty="0">
                <a:latin typeface="Arial MT"/>
                <a:cs typeface="Arial MT"/>
              </a:rPr>
              <a:t>y </a:t>
            </a:r>
            <a:r>
              <a:rPr sz="1600" spc="5" dirty="0">
                <a:latin typeface="Arial MT"/>
                <a:cs typeface="Arial MT"/>
              </a:rPr>
              <a:t> mínimamente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cada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tupla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relación.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202" y="375361"/>
            <a:ext cx="6851015" cy="2248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8910" algn="just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3981B9"/>
                </a:solidFill>
                <a:latin typeface="Arial MT"/>
                <a:cs typeface="Arial MT"/>
              </a:rPr>
              <a:t>Restricción</a:t>
            </a:r>
            <a:r>
              <a:rPr sz="1600" spc="-7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981B9"/>
                </a:solidFill>
                <a:latin typeface="Arial MT"/>
                <a:cs typeface="Arial MT"/>
              </a:rPr>
              <a:t>not</a:t>
            </a:r>
            <a:r>
              <a:rPr sz="1600" spc="-2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981B9"/>
                </a:solidFill>
                <a:latin typeface="Arial MT"/>
                <a:cs typeface="Arial MT"/>
              </a:rPr>
              <a:t>null</a:t>
            </a:r>
            <a:endParaRPr sz="1600" dirty="0">
              <a:latin typeface="Arial MT"/>
              <a:cs typeface="Arial MT"/>
            </a:endParaRPr>
          </a:p>
          <a:p>
            <a:pPr marL="165735" algn="just">
              <a:lnSpc>
                <a:spcPct val="100000"/>
              </a:lnSpc>
              <a:spcBef>
                <a:spcPts val="1455"/>
              </a:spcBef>
            </a:pPr>
            <a:r>
              <a:rPr sz="1200" dirty="0">
                <a:latin typeface="Arial MT"/>
                <a:cs typeface="Arial MT"/>
              </a:rPr>
              <a:t>Declarar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i="1" spc="-5" dirty="0">
                <a:latin typeface="Arial"/>
                <a:cs typeface="Arial"/>
              </a:rPr>
              <a:t>nombre_sucursal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i="1" dirty="0">
                <a:latin typeface="Arial"/>
                <a:cs typeface="Arial"/>
              </a:rPr>
              <a:t>sucursal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not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null</a:t>
            </a:r>
            <a:endParaRPr sz="1200" dirty="0">
              <a:latin typeface="Arial"/>
              <a:cs typeface="Arial"/>
            </a:endParaRPr>
          </a:p>
          <a:p>
            <a:pPr marL="595630" algn="just">
              <a:lnSpc>
                <a:spcPct val="100000"/>
              </a:lnSpc>
            </a:pPr>
            <a:r>
              <a:rPr sz="1200" i="1" spc="-5" dirty="0">
                <a:latin typeface="Arial"/>
                <a:cs typeface="Arial"/>
              </a:rPr>
              <a:t>nombre_sucursal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char</a:t>
            </a:r>
            <a:r>
              <a:rPr sz="1200" spc="-5" dirty="0">
                <a:latin typeface="Arial MT"/>
                <a:cs typeface="Arial MT"/>
              </a:rPr>
              <a:t>(15)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not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null</a:t>
            </a:r>
            <a:endParaRPr sz="12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Arial"/>
              <a:cs typeface="Arial"/>
            </a:endParaRPr>
          </a:p>
          <a:p>
            <a:pPr marL="165735" algn="just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Declarar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dominio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i="1" spc="-5" dirty="0">
                <a:latin typeface="Arial"/>
                <a:cs typeface="Arial"/>
              </a:rPr>
              <a:t>Euros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sea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not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null</a:t>
            </a:r>
            <a:endParaRPr sz="1200" dirty="0">
              <a:latin typeface="Arial"/>
              <a:cs typeface="Arial"/>
            </a:endParaRPr>
          </a:p>
          <a:p>
            <a:pPr marL="510540" algn="just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domain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Euros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numeric</a:t>
            </a:r>
            <a:r>
              <a:rPr sz="1200" spc="-5" dirty="0">
                <a:latin typeface="Arial MT"/>
                <a:cs typeface="Arial MT"/>
              </a:rPr>
              <a:t>(12,2)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not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null</a:t>
            </a:r>
            <a:endParaRPr sz="1200" dirty="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  <a:spcBef>
                <a:spcPts val="960"/>
              </a:spcBef>
            </a:pPr>
            <a:r>
              <a:rPr sz="1800" spc="-5" dirty="0">
                <a:solidFill>
                  <a:srgbClr val="3981B9"/>
                </a:solidFill>
                <a:latin typeface="Palatino Linotype"/>
                <a:cs typeface="Palatino Linotype"/>
              </a:rPr>
              <a:t>Restricción</a:t>
            </a:r>
            <a:r>
              <a:rPr sz="1800" spc="5" dirty="0">
                <a:solidFill>
                  <a:srgbClr val="3981B9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3981B9"/>
                </a:solidFill>
                <a:latin typeface="Palatino Linotype"/>
                <a:cs typeface="Palatino Linotype"/>
              </a:rPr>
              <a:t>unique</a:t>
            </a:r>
            <a:endParaRPr sz="1800" dirty="0">
              <a:latin typeface="Palatino Linotype"/>
              <a:cs typeface="Palatino Linotype"/>
            </a:endParaRPr>
          </a:p>
          <a:p>
            <a:pPr marL="306705" indent="-256540" algn="just">
              <a:lnSpc>
                <a:spcPct val="100000"/>
              </a:lnSpc>
              <a:spcBef>
                <a:spcPts val="655"/>
              </a:spcBef>
              <a:buClr>
                <a:srgbClr val="3981B9"/>
              </a:buClr>
              <a:buFont typeface="Wingdings"/>
              <a:buChar char=""/>
              <a:tabLst>
                <a:tab pos="307340" algn="l"/>
              </a:tabLst>
            </a:pPr>
            <a:r>
              <a:rPr sz="1200" spc="-5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especificación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unique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indica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atributos</a:t>
            </a:r>
            <a:r>
              <a:rPr sz="1200" spc="640" dirty="0">
                <a:latin typeface="Arial MT"/>
                <a:cs typeface="Arial MT"/>
              </a:rPr>
              <a:t> 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spc="-15" baseline="-20833" dirty="0">
                <a:latin typeface="Arial MT"/>
                <a:cs typeface="Arial MT"/>
              </a:rPr>
              <a:t>1</a:t>
            </a:r>
            <a:r>
              <a:rPr sz="1200" spc="-10" dirty="0">
                <a:latin typeface="Arial MT"/>
                <a:cs typeface="Arial MT"/>
              </a:rPr>
              <a:t>,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spc="-15" baseline="-20833" dirty="0">
                <a:latin typeface="Arial MT"/>
                <a:cs typeface="Arial MT"/>
              </a:rPr>
              <a:t>2</a:t>
            </a:r>
            <a:r>
              <a:rPr sz="1200" spc="-10" dirty="0">
                <a:latin typeface="Arial MT"/>
                <a:cs typeface="Arial MT"/>
              </a:rPr>
              <a:t>,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…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spc="-15" baseline="-20833" dirty="0">
                <a:latin typeface="Arial MT"/>
                <a:cs typeface="Arial MT"/>
              </a:rPr>
              <a:t>m</a:t>
            </a:r>
            <a:r>
              <a:rPr sz="1200" spc="7" baseline="-20833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constituyan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clave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candidata.</a:t>
            </a:r>
          </a:p>
          <a:p>
            <a:pPr marL="306705" indent="-256540" algn="just">
              <a:lnSpc>
                <a:spcPct val="100000"/>
              </a:lnSpc>
              <a:buClr>
                <a:srgbClr val="3981B9"/>
              </a:buClr>
              <a:buFont typeface="Wingdings"/>
              <a:buChar char=""/>
              <a:tabLst>
                <a:tab pos="307340" algn="l"/>
              </a:tabLst>
            </a:pPr>
            <a:r>
              <a:rPr sz="1200" spc="-5" dirty="0">
                <a:latin typeface="Arial MT"/>
                <a:cs typeface="Arial MT"/>
              </a:rPr>
              <a:t>Las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claves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candidatas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pueden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tener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atributos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nulos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contrario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claves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primarias)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2985" y="4303267"/>
            <a:ext cx="27952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981B9"/>
                </a:solidFill>
                <a:latin typeface="Palatino Linotype"/>
                <a:cs typeface="Palatino Linotype"/>
              </a:rPr>
              <a:t>Ejemplo:</a:t>
            </a:r>
            <a:r>
              <a:rPr sz="1200" b="1" spc="10" dirty="0">
                <a:solidFill>
                  <a:srgbClr val="3981B9"/>
                </a:solidFill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Declarar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i="1" spc="-10" dirty="0">
                <a:latin typeface="Palatino Linotype"/>
                <a:cs typeface="Palatino Linotype"/>
              </a:rPr>
              <a:t>nombre_sucursal</a:t>
            </a:r>
            <a:r>
              <a:rPr sz="1200" i="1" spc="40" dirty="0">
                <a:latin typeface="Palatino Linotype"/>
                <a:cs typeface="Palatino Linotype"/>
              </a:rPr>
              <a:t> </a:t>
            </a:r>
            <a:r>
              <a:rPr sz="1200" spc="-5" dirty="0">
                <a:latin typeface="Palatino Linotype"/>
                <a:cs typeface="Palatino Linotype"/>
              </a:rPr>
              <a:t>como </a:t>
            </a:r>
            <a:r>
              <a:rPr sz="1200" spc="-285" dirty="0">
                <a:latin typeface="Palatino Linotype"/>
                <a:cs typeface="Palatino Linotype"/>
              </a:rPr>
              <a:t> </a:t>
            </a:r>
            <a:r>
              <a:rPr sz="1200" spc="-15" dirty="0">
                <a:latin typeface="Palatino Linotype"/>
                <a:cs typeface="Palatino Linotype"/>
              </a:rPr>
              <a:t>clave</a:t>
            </a:r>
            <a:r>
              <a:rPr sz="1200" spc="5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primaria</a:t>
            </a:r>
            <a:r>
              <a:rPr sz="1200" spc="7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para</a:t>
            </a:r>
            <a:r>
              <a:rPr sz="1200" spc="5" dirty="0">
                <a:latin typeface="Palatino Linotype"/>
                <a:cs typeface="Palatino Linotype"/>
              </a:rPr>
              <a:t> </a:t>
            </a:r>
            <a:r>
              <a:rPr sz="1200" i="1" spc="-10" dirty="0">
                <a:latin typeface="Palatino Linotype"/>
                <a:cs typeface="Palatino Linotype"/>
              </a:rPr>
              <a:t>sucursal</a:t>
            </a:r>
            <a:r>
              <a:rPr sz="1200" i="1" spc="3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y</a:t>
            </a:r>
            <a:r>
              <a:rPr sz="1200" spc="-2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asegurar 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spc="-20" dirty="0">
                <a:latin typeface="Palatino Linotype"/>
                <a:cs typeface="Palatino Linotype"/>
              </a:rPr>
              <a:t>que</a:t>
            </a:r>
            <a:r>
              <a:rPr sz="1200" spc="5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el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spc="-15" dirty="0">
                <a:latin typeface="Palatino Linotype"/>
                <a:cs typeface="Palatino Linotype"/>
              </a:rPr>
              <a:t>valor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de</a:t>
            </a:r>
            <a:r>
              <a:rPr sz="1200" spc="15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activos</a:t>
            </a:r>
            <a:r>
              <a:rPr sz="1200" i="1" spc="25" dirty="0">
                <a:latin typeface="Palatino Linotype"/>
                <a:cs typeface="Palatino Linotype"/>
              </a:rPr>
              <a:t> </a:t>
            </a:r>
            <a:r>
              <a:rPr sz="1200" spc="-15" dirty="0">
                <a:latin typeface="Palatino Linotype"/>
                <a:cs typeface="Palatino Linotype"/>
              </a:rPr>
              <a:t>no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spc="-5" dirty="0">
                <a:latin typeface="Palatino Linotype"/>
                <a:cs typeface="Palatino Linotype"/>
              </a:rPr>
              <a:t>sea</a:t>
            </a:r>
            <a:r>
              <a:rPr sz="1200" spc="-2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negativo.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0" y="3072383"/>
            <a:ext cx="2874645" cy="1201420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38100" rIns="0" bIns="0" rtlCol="0">
            <a:spAutoFit/>
          </a:bodyPr>
          <a:lstStyle/>
          <a:p>
            <a:pPr marL="321310" marR="194945" indent="-228600">
              <a:lnSpc>
                <a:spcPct val="100000"/>
              </a:lnSpc>
              <a:spcBef>
                <a:spcPts val="300"/>
              </a:spcBef>
              <a:tabLst>
                <a:tab pos="1513840" algn="l"/>
                <a:tab pos="1541145" algn="l"/>
              </a:tabLst>
            </a:pPr>
            <a:r>
              <a:rPr sz="1200" b="1" spc="-25" dirty="0">
                <a:latin typeface="Palatino Linotype"/>
                <a:cs typeface="Palatino Linotype"/>
              </a:rPr>
              <a:t>CREATE</a:t>
            </a:r>
            <a:r>
              <a:rPr sz="1200" b="1" spc="20" dirty="0">
                <a:latin typeface="Palatino Linotype"/>
                <a:cs typeface="Palatino Linotype"/>
              </a:rPr>
              <a:t> </a:t>
            </a:r>
            <a:r>
              <a:rPr sz="1200" b="1" spc="-30" dirty="0">
                <a:latin typeface="Palatino Linotype"/>
                <a:cs typeface="Palatino Linotype"/>
              </a:rPr>
              <a:t>TABLE</a:t>
            </a:r>
            <a:r>
              <a:rPr sz="1200" b="1" spc="5" dirty="0">
                <a:latin typeface="Palatino Linotype"/>
                <a:cs typeface="Palatino Linotype"/>
              </a:rPr>
              <a:t> </a:t>
            </a:r>
            <a:r>
              <a:rPr sz="1200" i="1" spc="-10" dirty="0">
                <a:latin typeface="Palatino Linotype"/>
                <a:cs typeface="Palatino Linotype"/>
              </a:rPr>
              <a:t>sucursal </a:t>
            </a:r>
            <a:r>
              <a:rPr sz="1200" i="1" spc="-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(</a:t>
            </a:r>
            <a:r>
              <a:rPr sz="1200" i="1" spc="-10" dirty="0">
                <a:latin typeface="Palatino Linotype"/>
                <a:cs typeface="Palatino Linotype"/>
              </a:rPr>
              <a:t>nombre_sucursal</a:t>
            </a:r>
            <a:r>
              <a:rPr sz="1200" i="1" spc="55" dirty="0">
                <a:latin typeface="Palatino Linotype"/>
                <a:cs typeface="Palatino Linotype"/>
              </a:rPr>
              <a:t> </a:t>
            </a:r>
            <a:r>
              <a:rPr sz="1200" b="1" dirty="0">
                <a:latin typeface="Palatino Linotype"/>
                <a:cs typeface="Palatino Linotype"/>
              </a:rPr>
              <a:t>CHAR</a:t>
            </a:r>
            <a:r>
              <a:rPr sz="1200" dirty="0">
                <a:latin typeface="Palatino Linotype"/>
                <a:cs typeface="Palatino Linotype"/>
              </a:rPr>
              <a:t>(15)</a:t>
            </a:r>
            <a:r>
              <a:rPr sz="1200" b="1" dirty="0">
                <a:latin typeface="Palatino Linotype"/>
                <a:cs typeface="Palatino Linotype"/>
              </a:rPr>
              <a:t>, </a:t>
            </a:r>
            <a:r>
              <a:rPr sz="1200" b="1" spc="5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ciudad_sucursal	</a:t>
            </a:r>
            <a:r>
              <a:rPr sz="1200" b="1" dirty="0">
                <a:latin typeface="Palatino Linotype"/>
                <a:cs typeface="Palatino Linotype"/>
              </a:rPr>
              <a:t>CHAR</a:t>
            </a:r>
            <a:r>
              <a:rPr sz="1200" dirty="0">
                <a:latin typeface="Palatino Linotype"/>
                <a:cs typeface="Palatino Linotype"/>
              </a:rPr>
              <a:t>(30), </a:t>
            </a:r>
            <a:r>
              <a:rPr sz="1200" spc="5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activos		</a:t>
            </a:r>
            <a:r>
              <a:rPr sz="1200" b="1" spc="-5" dirty="0">
                <a:latin typeface="Palatino Linotype"/>
                <a:cs typeface="Palatino Linotype"/>
              </a:rPr>
              <a:t>INTEGER</a:t>
            </a:r>
            <a:r>
              <a:rPr sz="1200" spc="-5" dirty="0">
                <a:latin typeface="Palatino Linotype"/>
                <a:cs typeface="Palatino Linotype"/>
              </a:rPr>
              <a:t>, </a:t>
            </a:r>
            <a:r>
              <a:rPr sz="1200" dirty="0">
                <a:latin typeface="Palatino Linotype"/>
                <a:cs typeface="Palatino Linotype"/>
              </a:rPr>
              <a:t> </a:t>
            </a:r>
            <a:r>
              <a:rPr sz="1200" b="1" spc="-10" dirty="0">
                <a:latin typeface="Palatino Linotype"/>
                <a:cs typeface="Palatino Linotype"/>
              </a:rPr>
              <a:t>PRIMARY KEY</a:t>
            </a:r>
            <a:r>
              <a:rPr sz="1200" b="1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(</a:t>
            </a:r>
            <a:r>
              <a:rPr sz="1200" i="1" spc="-10" dirty="0">
                <a:latin typeface="Palatino Linotype"/>
                <a:cs typeface="Palatino Linotype"/>
              </a:rPr>
              <a:t>nombre_sucursal</a:t>
            </a:r>
            <a:r>
              <a:rPr sz="1200" spc="-10" dirty="0">
                <a:latin typeface="Palatino Linotype"/>
                <a:cs typeface="Palatino Linotype"/>
              </a:rPr>
              <a:t>)</a:t>
            </a:r>
            <a:r>
              <a:rPr sz="1200" i="1" spc="-10" dirty="0">
                <a:latin typeface="Palatino Linotype"/>
                <a:cs typeface="Palatino Linotype"/>
              </a:rPr>
              <a:t>, </a:t>
            </a:r>
            <a:r>
              <a:rPr sz="1200" i="1" spc="-5" dirty="0">
                <a:latin typeface="Palatino Linotype"/>
                <a:cs typeface="Palatino Linotype"/>
              </a:rPr>
              <a:t> </a:t>
            </a:r>
            <a:r>
              <a:rPr sz="1200" b="1" spc="-5" dirty="0">
                <a:latin typeface="Palatino Linotype"/>
                <a:cs typeface="Palatino Linotype"/>
              </a:rPr>
              <a:t>CHECK</a:t>
            </a:r>
            <a:r>
              <a:rPr sz="1200" b="1" spc="-30" dirty="0">
                <a:latin typeface="Palatino Linotype"/>
                <a:cs typeface="Palatino Linotype"/>
              </a:rPr>
              <a:t> </a:t>
            </a:r>
            <a:r>
              <a:rPr sz="1200" spc="-5" dirty="0">
                <a:latin typeface="Palatino Linotype"/>
                <a:cs typeface="Palatino Linotype"/>
              </a:rPr>
              <a:t>(</a:t>
            </a:r>
            <a:r>
              <a:rPr sz="1200" i="1" spc="-5" dirty="0">
                <a:latin typeface="Palatino Linotype"/>
                <a:cs typeface="Palatino Linotype"/>
              </a:rPr>
              <a:t>activos</a:t>
            </a:r>
            <a:r>
              <a:rPr sz="1200" i="1" spc="20" dirty="0">
                <a:latin typeface="Palatino Linotype"/>
                <a:cs typeface="Palatino Linotype"/>
              </a:rPr>
              <a:t> </a:t>
            </a:r>
            <a:r>
              <a:rPr sz="1200" i="1" dirty="0">
                <a:latin typeface="Palatino Linotype"/>
                <a:cs typeface="Palatino Linotype"/>
              </a:rPr>
              <a:t>&gt;=</a:t>
            </a:r>
            <a:r>
              <a:rPr sz="1200" i="1" spc="-1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0));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19" y="3319271"/>
            <a:ext cx="4587240" cy="1786255"/>
          </a:xfrm>
          <a:custGeom>
            <a:avLst/>
            <a:gdLst/>
            <a:ahLst/>
            <a:cxnLst/>
            <a:rect l="l" t="t" r="r" b="b"/>
            <a:pathLst>
              <a:path w="4587240" h="1786254">
                <a:moveTo>
                  <a:pt x="4587239" y="0"/>
                </a:moveTo>
                <a:lnTo>
                  <a:pt x="0" y="0"/>
                </a:lnTo>
                <a:lnTo>
                  <a:pt x="0" y="1786127"/>
                </a:lnTo>
                <a:lnTo>
                  <a:pt x="4587239" y="1786127"/>
                </a:lnTo>
                <a:lnTo>
                  <a:pt x="4587239" y="0"/>
                </a:lnTo>
                <a:close/>
              </a:path>
            </a:pathLst>
          </a:custGeom>
          <a:solidFill>
            <a:srgbClr val="DDEC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8860" y="2674688"/>
            <a:ext cx="4266565" cy="23812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3981B9"/>
                </a:solidFill>
                <a:latin typeface="Palatino Linotype"/>
                <a:cs typeface="Palatino Linotype"/>
              </a:rPr>
              <a:t>Cláusula</a:t>
            </a:r>
            <a:r>
              <a:rPr sz="1800" spc="-40" dirty="0">
                <a:solidFill>
                  <a:srgbClr val="3981B9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Palatino Linotype"/>
                <a:cs typeface="Palatino Linotype"/>
              </a:rPr>
              <a:t>check</a:t>
            </a:r>
            <a:endParaRPr sz="1800">
              <a:latin typeface="Palatino Linotype"/>
              <a:cs typeface="Palatino Linotype"/>
            </a:endParaRPr>
          </a:p>
          <a:p>
            <a:pPr marL="412750" indent="-345440">
              <a:lnSpc>
                <a:spcPct val="100000"/>
              </a:lnSpc>
              <a:spcBef>
                <a:spcPts val="275"/>
              </a:spcBef>
              <a:buClr>
                <a:srgbClr val="3981B9"/>
              </a:buClr>
              <a:buFont typeface="Wingdings"/>
              <a:buChar char=""/>
              <a:tabLst>
                <a:tab pos="412750" algn="l"/>
                <a:tab pos="413384" algn="l"/>
              </a:tabLst>
            </a:pPr>
            <a:r>
              <a:rPr sz="1350" b="1" spc="-5" dirty="0">
                <a:latin typeface="Palatino Linotype"/>
                <a:cs typeface="Palatino Linotype"/>
              </a:rPr>
              <a:t>check</a:t>
            </a:r>
            <a:r>
              <a:rPr sz="1350" b="1" spc="5" dirty="0">
                <a:latin typeface="Palatino Linotype"/>
                <a:cs typeface="Palatino Linotype"/>
              </a:rPr>
              <a:t> </a:t>
            </a:r>
            <a:r>
              <a:rPr sz="1350" dirty="0">
                <a:latin typeface="Palatino Linotype"/>
                <a:cs typeface="Palatino Linotype"/>
              </a:rPr>
              <a:t>(</a:t>
            </a:r>
            <a:r>
              <a:rPr sz="1350" i="1" dirty="0">
                <a:latin typeface="Palatino Linotype"/>
                <a:cs typeface="Palatino Linotype"/>
              </a:rPr>
              <a:t>P</a:t>
            </a:r>
            <a:r>
              <a:rPr sz="1350" i="1" spc="-10" dirty="0">
                <a:latin typeface="Palatino Linotype"/>
                <a:cs typeface="Palatino Linotype"/>
              </a:rPr>
              <a:t> </a:t>
            </a:r>
            <a:r>
              <a:rPr sz="1350" dirty="0">
                <a:latin typeface="Palatino Linotype"/>
                <a:cs typeface="Palatino Linotype"/>
              </a:rPr>
              <a:t>)</a:t>
            </a:r>
            <a:r>
              <a:rPr sz="1350" i="1" dirty="0">
                <a:latin typeface="Palatino Linotype"/>
                <a:cs typeface="Palatino Linotype"/>
              </a:rPr>
              <a:t>,</a:t>
            </a:r>
            <a:r>
              <a:rPr sz="1350" i="1" spc="-15" dirty="0">
                <a:latin typeface="Palatino Linotype"/>
                <a:cs typeface="Palatino Linotype"/>
              </a:rPr>
              <a:t> </a:t>
            </a:r>
            <a:r>
              <a:rPr sz="1350" spc="-10" dirty="0">
                <a:latin typeface="Palatino Linotype"/>
                <a:cs typeface="Palatino Linotype"/>
              </a:rPr>
              <a:t>donde</a:t>
            </a:r>
            <a:r>
              <a:rPr sz="1350" spc="20" dirty="0">
                <a:latin typeface="Palatino Linotype"/>
                <a:cs typeface="Palatino Linotype"/>
              </a:rPr>
              <a:t> </a:t>
            </a:r>
            <a:r>
              <a:rPr sz="1350" i="1" spc="-5" dirty="0">
                <a:latin typeface="Palatino Linotype"/>
                <a:cs typeface="Palatino Linotype"/>
              </a:rPr>
              <a:t>P</a:t>
            </a:r>
            <a:r>
              <a:rPr sz="1350" i="1" spc="5" dirty="0">
                <a:latin typeface="Palatino Linotype"/>
                <a:cs typeface="Palatino Linotype"/>
              </a:rPr>
              <a:t> </a:t>
            </a:r>
            <a:r>
              <a:rPr sz="1350" spc="-5" dirty="0">
                <a:latin typeface="Palatino Linotype"/>
                <a:cs typeface="Palatino Linotype"/>
              </a:rPr>
              <a:t>es</a:t>
            </a:r>
            <a:r>
              <a:rPr sz="1350" dirty="0">
                <a:latin typeface="Palatino Linotype"/>
                <a:cs typeface="Palatino Linotype"/>
              </a:rPr>
              <a:t> </a:t>
            </a:r>
            <a:r>
              <a:rPr sz="1350" spc="-5" dirty="0">
                <a:latin typeface="Palatino Linotype"/>
                <a:cs typeface="Palatino Linotype"/>
              </a:rPr>
              <a:t>un</a:t>
            </a:r>
            <a:r>
              <a:rPr sz="1350" dirty="0">
                <a:latin typeface="Palatino Linotype"/>
                <a:cs typeface="Palatino Linotype"/>
              </a:rPr>
              <a:t> </a:t>
            </a:r>
            <a:r>
              <a:rPr sz="1350" spc="-5" dirty="0">
                <a:latin typeface="Palatino Linotype"/>
                <a:cs typeface="Palatino Linotype"/>
              </a:rPr>
              <a:t>predicado</a:t>
            </a:r>
            <a:endParaRPr sz="1350">
              <a:latin typeface="Palatino Linotype"/>
              <a:cs typeface="Palatino Linotype"/>
            </a:endParaRPr>
          </a:p>
          <a:p>
            <a:pPr marL="204470" marR="2200910" indent="-192405">
              <a:lnSpc>
                <a:spcPct val="100000"/>
              </a:lnSpc>
              <a:spcBef>
                <a:spcPts val="910"/>
              </a:spcBef>
            </a:pPr>
            <a:r>
              <a:rPr sz="1100" dirty="0">
                <a:latin typeface="Arial MT"/>
                <a:cs typeface="Arial MT"/>
              </a:rPr>
              <a:t>CREATE TABLE persona (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CodCliente</a:t>
            </a:r>
            <a:r>
              <a:rPr sz="1100" spc="5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char(3), </a:t>
            </a:r>
            <a:r>
              <a:rPr sz="1100" spc="5" dirty="0">
                <a:latin typeface="Arial MT"/>
                <a:cs typeface="Arial MT"/>
              </a:rPr>
              <a:t> no</a:t>
            </a:r>
            <a:r>
              <a:rPr sz="1100" spc="-10" dirty="0">
                <a:latin typeface="Arial MT"/>
                <a:cs typeface="Arial MT"/>
              </a:rPr>
              <a:t>m</a:t>
            </a:r>
            <a:r>
              <a:rPr sz="1100" spc="5" dirty="0">
                <a:latin typeface="Arial MT"/>
                <a:cs typeface="Arial MT"/>
              </a:rPr>
              <a:t>b</a:t>
            </a:r>
            <a:r>
              <a:rPr sz="1100" spc="-1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e</a:t>
            </a:r>
            <a:r>
              <a:rPr sz="1100" dirty="0">
                <a:latin typeface="Arial MT"/>
                <a:cs typeface="Arial MT"/>
              </a:rPr>
              <a:t>C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c</a:t>
            </a:r>
            <a:r>
              <a:rPr sz="1100" spc="5" dirty="0">
                <a:latin typeface="Arial MT"/>
                <a:cs typeface="Arial MT"/>
              </a:rPr>
              <a:t>ha</a:t>
            </a:r>
            <a:r>
              <a:rPr sz="1100" spc="-5" dirty="0">
                <a:latin typeface="Arial MT"/>
                <a:cs typeface="Arial MT"/>
              </a:rPr>
              <a:t>r</a:t>
            </a:r>
            <a:r>
              <a:rPr sz="1100" spc="-10" dirty="0">
                <a:latin typeface="Arial MT"/>
                <a:cs typeface="Arial MT"/>
              </a:rPr>
              <a:t>(</a:t>
            </a:r>
            <a:r>
              <a:rPr sz="1100" spc="5" dirty="0">
                <a:latin typeface="Arial MT"/>
                <a:cs typeface="Arial MT"/>
              </a:rPr>
              <a:t>40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no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nu</a:t>
            </a:r>
            <a:r>
              <a:rPr sz="1100" spc="-10" dirty="0">
                <a:latin typeface="Arial MT"/>
                <a:cs typeface="Arial MT"/>
              </a:rPr>
              <a:t>l</a:t>
            </a:r>
            <a:r>
              <a:rPr sz="1100" spc="-5" dirty="0">
                <a:latin typeface="Arial MT"/>
                <a:cs typeface="Arial MT"/>
              </a:rPr>
              <a:t>l</a:t>
            </a:r>
            <a:r>
              <a:rPr sz="1100" dirty="0">
                <a:latin typeface="Arial MT"/>
                <a:cs typeface="Arial MT"/>
              </a:rPr>
              <a:t>,  fechaNac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date,</a:t>
            </a:r>
            <a:endParaRPr sz="1100">
              <a:latin typeface="Arial MT"/>
              <a:cs typeface="Arial MT"/>
            </a:endParaRPr>
          </a:p>
          <a:p>
            <a:pPr marL="204470" marR="265239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fechaBoda date,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telefono</a:t>
            </a:r>
            <a:r>
              <a:rPr sz="1100" spc="229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numeric(9,0),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num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int,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Arial MT"/>
                <a:cs typeface="Arial MT"/>
              </a:rPr>
              <a:t>PRIMARY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KEY(CodCliente));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alter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table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persona</a:t>
            </a:r>
            <a:r>
              <a:rPr sz="1100" b="1" dirty="0">
                <a:latin typeface="Arial"/>
                <a:cs typeface="Arial"/>
              </a:rPr>
              <a:t> add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constraint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check(num&gt;0);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alter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table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persona add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constraint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check(fechaBoda&gt;fechaNac);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346329"/>
            <a:ext cx="19354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/>
              <a:t>Integridad</a:t>
            </a:r>
            <a:r>
              <a:rPr sz="1600" spc="-35" dirty="0"/>
              <a:t> </a:t>
            </a:r>
            <a:r>
              <a:rPr sz="1600" spc="-5" dirty="0"/>
              <a:t>referencial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1111707" y="621918"/>
            <a:ext cx="6896100" cy="372364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9085" marR="8255" indent="-287020" algn="just">
              <a:lnSpc>
                <a:spcPts val="1510"/>
              </a:lnSpc>
              <a:spcBef>
                <a:spcPts val="284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Arial MT"/>
                <a:cs typeface="Arial MT"/>
              </a:rPr>
              <a:t>Asegura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aparece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una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conjunto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atributos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determinado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aparezca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también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otra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cierto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conjunto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atributos.</a:t>
            </a:r>
            <a:endParaRPr sz="140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300" dirty="0">
              <a:latin typeface="Arial MT"/>
              <a:cs typeface="Arial MT"/>
            </a:endParaRPr>
          </a:p>
          <a:p>
            <a:pPr marL="12700" marR="151765" algn="just">
              <a:lnSpc>
                <a:spcPts val="1300"/>
              </a:lnSpc>
            </a:pPr>
            <a:r>
              <a:rPr sz="1200" b="1" i="1" dirty="0">
                <a:solidFill>
                  <a:srgbClr val="2C608A"/>
                </a:solidFill>
                <a:latin typeface="Arial"/>
                <a:cs typeface="Arial"/>
              </a:rPr>
              <a:t>Ejemplo</a:t>
            </a:r>
            <a:r>
              <a:rPr sz="1200" b="1" i="1" dirty="0">
                <a:latin typeface="Arial"/>
                <a:cs typeface="Arial"/>
              </a:rPr>
              <a:t>: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Si “As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Pontes”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es un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nombre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sucursal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que</a:t>
            </a:r>
            <a:r>
              <a:rPr sz="1200" i="1" dirty="0">
                <a:latin typeface="Arial"/>
                <a:cs typeface="Arial"/>
              </a:rPr>
              <a:t> aparece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en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una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las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tuplas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la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relación </a:t>
            </a:r>
            <a:r>
              <a:rPr sz="1200" i="1" spc="-3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cuenta,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entonces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existirá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una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tupla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en </a:t>
            </a:r>
            <a:r>
              <a:rPr sz="1200" i="1" spc="-5" dirty="0">
                <a:latin typeface="Arial"/>
                <a:cs typeface="Arial"/>
              </a:rPr>
              <a:t>la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relación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sucursal</a:t>
            </a:r>
            <a:r>
              <a:rPr sz="1200" i="1" spc="30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para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la </a:t>
            </a:r>
            <a:r>
              <a:rPr sz="1200" i="1" dirty="0">
                <a:latin typeface="Arial"/>
                <a:cs typeface="Arial"/>
              </a:rPr>
              <a:t>sucursal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“As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Pontes”.</a:t>
            </a:r>
            <a:endParaRPr sz="12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ts val="1300"/>
              </a:lnSpc>
            </a:pPr>
            <a:r>
              <a:rPr sz="1200" i="1" spc="-5" dirty="0">
                <a:latin typeface="Arial"/>
                <a:cs typeface="Arial"/>
              </a:rPr>
              <a:t>Si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el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código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del</a:t>
            </a:r>
            <a:r>
              <a:rPr sz="1200" i="1" spc="3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artículo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‘Ord.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Sobremesa’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aparece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la relación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compra,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ese</a:t>
            </a:r>
            <a:r>
              <a:rPr sz="1200" i="1" spc="-5" dirty="0">
                <a:latin typeface="Arial"/>
                <a:cs typeface="Arial"/>
              </a:rPr>
              <a:t> código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artículo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debe </a:t>
            </a:r>
            <a:r>
              <a:rPr sz="1200" i="1" spc="-3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aparecer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en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la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relación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artículo.</a:t>
            </a:r>
            <a:endParaRPr sz="1200" dirty="0">
              <a:latin typeface="Arial"/>
              <a:cs typeface="Arial"/>
            </a:endParaRPr>
          </a:p>
          <a:p>
            <a:pPr marL="12700" algn="just">
              <a:lnSpc>
                <a:spcPts val="1595"/>
              </a:lnSpc>
              <a:spcBef>
                <a:spcPts val="1100"/>
              </a:spcBef>
            </a:pPr>
            <a:r>
              <a:rPr sz="1400" spc="-15" dirty="0">
                <a:latin typeface="Arial MT"/>
                <a:cs typeface="Arial MT"/>
              </a:rPr>
              <a:t>Las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claves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primarias,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candidatas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claves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externas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ajenas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pueden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especificar</a:t>
            </a:r>
            <a:endParaRPr sz="1400" dirty="0">
              <a:latin typeface="Arial MT"/>
              <a:cs typeface="Arial MT"/>
            </a:endParaRPr>
          </a:p>
          <a:p>
            <a:pPr marL="12700" algn="just">
              <a:lnSpc>
                <a:spcPts val="1595"/>
              </a:lnSpc>
            </a:pPr>
            <a:r>
              <a:rPr sz="1400" spc="-5" dirty="0">
                <a:latin typeface="Arial MT"/>
                <a:cs typeface="Arial MT"/>
              </a:rPr>
              <a:t>como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instrucción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create</a:t>
            </a:r>
            <a:r>
              <a:rPr sz="1400" b="1" spc="3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table</a:t>
            </a:r>
            <a:r>
              <a:rPr sz="1400" b="1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SQL:</a:t>
            </a:r>
            <a:endParaRPr sz="1400" dirty="0">
              <a:latin typeface="Arial MT"/>
              <a:cs typeface="Arial MT"/>
            </a:endParaRPr>
          </a:p>
          <a:p>
            <a:pPr marL="299085" indent="-287020" algn="just">
              <a:lnSpc>
                <a:spcPts val="1595"/>
              </a:lnSpc>
              <a:spcBef>
                <a:spcPts val="134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cláusula</a:t>
            </a:r>
            <a:r>
              <a:rPr sz="1400" spc="430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primary</a:t>
            </a:r>
            <a:r>
              <a:rPr sz="1400" b="1" spc="2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85B4D9"/>
                </a:solidFill>
                <a:latin typeface="Arial"/>
                <a:cs typeface="Arial"/>
              </a:rPr>
              <a:t>key</a:t>
            </a:r>
            <a:r>
              <a:rPr sz="1400" b="1" spc="1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incluye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una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spc="-10" dirty="0">
                <a:latin typeface="Arial MT"/>
                <a:cs typeface="Arial MT"/>
              </a:rPr>
              <a:t> atributos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comprende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clave</a:t>
            </a:r>
            <a:endParaRPr sz="1400" dirty="0">
              <a:latin typeface="Arial MT"/>
              <a:cs typeface="Arial MT"/>
            </a:endParaRPr>
          </a:p>
          <a:p>
            <a:pPr marL="299085" algn="just">
              <a:lnSpc>
                <a:spcPts val="1515"/>
              </a:lnSpc>
            </a:pPr>
            <a:r>
              <a:rPr sz="1400" spc="-10" dirty="0">
                <a:latin typeface="Arial MT"/>
                <a:cs typeface="Arial MT"/>
              </a:rPr>
              <a:t>primaria.</a:t>
            </a:r>
            <a:endParaRPr sz="1400" dirty="0">
              <a:latin typeface="Arial MT"/>
              <a:cs typeface="Arial MT"/>
            </a:endParaRPr>
          </a:p>
          <a:p>
            <a:pPr marL="299085" marR="71120" indent="-287020" algn="just">
              <a:lnSpc>
                <a:spcPts val="1510"/>
              </a:lnSpc>
              <a:spcBef>
                <a:spcPts val="11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cláusula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b="1" spc="-15" dirty="0">
                <a:solidFill>
                  <a:srgbClr val="85B4D9"/>
                </a:solidFill>
                <a:latin typeface="Arial"/>
                <a:cs typeface="Arial"/>
              </a:rPr>
              <a:t>unique</a:t>
            </a:r>
            <a:r>
              <a:rPr sz="1400" b="1" spc="6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key</a:t>
            </a:r>
            <a:r>
              <a:rPr sz="1400" b="1" spc="1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incluye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una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 </a:t>
            </a:r>
            <a:r>
              <a:rPr sz="1400" spc="-10" dirty="0">
                <a:latin typeface="Arial MT"/>
                <a:cs typeface="Arial MT"/>
              </a:rPr>
              <a:t>atributos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comprende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una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clave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candidata.</a:t>
            </a:r>
            <a:endParaRPr sz="1400" dirty="0">
              <a:latin typeface="Arial MT"/>
              <a:cs typeface="Arial MT"/>
            </a:endParaRPr>
          </a:p>
          <a:p>
            <a:pPr marL="299085" indent="-287020" algn="just">
              <a:lnSpc>
                <a:spcPts val="141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cláusula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foreign</a:t>
            </a:r>
            <a:r>
              <a:rPr sz="1400" b="1" spc="3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key</a:t>
            </a:r>
            <a:r>
              <a:rPr sz="1400" b="1" spc="1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incluye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 los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atributos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comprende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clave</a:t>
            </a:r>
            <a:endParaRPr sz="1400" dirty="0">
              <a:latin typeface="Arial MT"/>
              <a:cs typeface="Arial MT"/>
            </a:endParaRPr>
          </a:p>
          <a:p>
            <a:pPr marL="299085" marR="178435" algn="just">
              <a:lnSpc>
                <a:spcPct val="90100"/>
              </a:lnSpc>
              <a:spcBef>
                <a:spcPts val="85"/>
              </a:spcBef>
            </a:pPr>
            <a:r>
              <a:rPr sz="1400" spc="-15" dirty="0">
                <a:latin typeface="Arial MT"/>
                <a:cs typeface="Arial MT"/>
              </a:rPr>
              <a:t>externa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</a:t>
            </a:r>
            <a:r>
              <a:rPr sz="1400" spc="-10" dirty="0">
                <a:latin typeface="Arial MT"/>
                <a:cs typeface="Arial MT"/>
              </a:rPr>
              <a:t> el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nombre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hace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referencia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mediante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clave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externa.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defecto,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clave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externa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hace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referencia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spc="-10" dirty="0">
                <a:latin typeface="Arial MT"/>
                <a:cs typeface="Arial MT"/>
              </a:rPr>
              <a:t> atributos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clave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primaria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tabla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referenciada.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344" y="4468367"/>
            <a:ext cx="7373620" cy="460375"/>
          </a:xfrm>
          <a:prstGeom prst="rect">
            <a:avLst/>
          </a:prstGeom>
          <a:solidFill>
            <a:srgbClr val="E8EFD7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200" b="1" dirty="0">
                <a:solidFill>
                  <a:srgbClr val="3C808B"/>
                </a:solidFill>
                <a:latin typeface="Segoe UI"/>
                <a:cs typeface="Segoe UI"/>
              </a:rPr>
              <a:t>La</a:t>
            </a:r>
            <a:r>
              <a:rPr sz="1200" b="1" spc="-15" dirty="0">
                <a:solidFill>
                  <a:srgbClr val="3C808B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C808B"/>
                </a:solidFill>
                <a:latin typeface="Segoe UI"/>
                <a:cs typeface="Segoe UI"/>
              </a:rPr>
              <a:t>diferencia</a:t>
            </a:r>
            <a:r>
              <a:rPr sz="1200" b="1" spc="5" dirty="0">
                <a:solidFill>
                  <a:srgbClr val="3C808B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C808B"/>
                </a:solidFill>
                <a:latin typeface="Segoe UI"/>
                <a:cs typeface="Segoe UI"/>
              </a:rPr>
              <a:t>entre</a:t>
            </a:r>
            <a:r>
              <a:rPr sz="1200" b="1" spc="20" dirty="0">
                <a:solidFill>
                  <a:srgbClr val="3C808B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3C808B"/>
                </a:solidFill>
                <a:latin typeface="Segoe UI"/>
                <a:cs typeface="Segoe UI"/>
              </a:rPr>
              <a:t>unique</a:t>
            </a:r>
            <a:r>
              <a:rPr sz="1200" b="1" spc="5" dirty="0">
                <a:solidFill>
                  <a:srgbClr val="3C808B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3C808B"/>
                </a:solidFill>
                <a:latin typeface="Segoe UI"/>
                <a:cs typeface="Segoe UI"/>
              </a:rPr>
              <a:t>y</a:t>
            </a:r>
            <a:r>
              <a:rPr sz="1200" b="1" spc="-5" dirty="0">
                <a:solidFill>
                  <a:srgbClr val="3C808B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3C808B"/>
                </a:solidFill>
                <a:latin typeface="Segoe UI"/>
                <a:cs typeface="Segoe UI"/>
              </a:rPr>
              <a:t>primary</a:t>
            </a:r>
            <a:r>
              <a:rPr sz="1200" b="1" spc="10" dirty="0">
                <a:solidFill>
                  <a:srgbClr val="3C808B"/>
                </a:solidFill>
                <a:latin typeface="Segoe UI"/>
                <a:cs typeface="Segoe UI"/>
              </a:rPr>
              <a:t> </a:t>
            </a:r>
            <a:r>
              <a:rPr sz="1200" b="1" spc="-25" dirty="0">
                <a:solidFill>
                  <a:srgbClr val="3C808B"/>
                </a:solidFill>
                <a:latin typeface="Segoe UI"/>
                <a:cs typeface="Segoe UI"/>
              </a:rPr>
              <a:t>key</a:t>
            </a:r>
            <a:r>
              <a:rPr sz="1200" b="1" spc="-2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b="1" spc="34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una</a:t>
            </a:r>
            <a:r>
              <a:rPr sz="1200" b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clave</a:t>
            </a:r>
            <a:r>
              <a:rPr sz="1200" b="1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Segoe UI"/>
                <a:cs typeface="Segoe UI"/>
              </a:rPr>
              <a:t>unique</a:t>
            </a:r>
            <a:r>
              <a:rPr sz="1200" b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permite</a:t>
            </a:r>
            <a:r>
              <a:rPr sz="1200" b="1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nulos,</a:t>
            </a:r>
            <a:r>
              <a:rPr sz="1200" b="1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333333"/>
                </a:solidFill>
                <a:latin typeface="Segoe UI"/>
                <a:cs typeface="Segoe UI"/>
              </a:rPr>
              <a:t>en </a:t>
            </a:r>
            <a:r>
              <a:rPr sz="1200" b="1" spc="-10" dirty="0">
                <a:solidFill>
                  <a:srgbClr val="333333"/>
                </a:solidFill>
                <a:latin typeface="Segoe UI"/>
                <a:cs typeface="Segoe UI"/>
              </a:rPr>
              <a:t>cuanto una</a:t>
            </a:r>
            <a:r>
              <a:rPr sz="1200" b="1" spc="5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333333"/>
                </a:solidFill>
                <a:latin typeface="Segoe UI"/>
                <a:cs typeface="Segoe UI"/>
              </a:rPr>
              <a:t>primary</a:t>
            </a:r>
            <a:endParaRPr sz="1200">
              <a:latin typeface="Segoe UI"/>
              <a:cs typeface="Segoe UI"/>
            </a:endParaRPr>
          </a:p>
          <a:p>
            <a:pPr marL="91440">
              <a:lnSpc>
                <a:spcPct val="100000"/>
              </a:lnSpc>
            </a:pPr>
            <a:r>
              <a:rPr sz="1200" b="1" spc="-10" dirty="0">
                <a:solidFill>
                  <a:srgbClr val="333333"/>
                </a:solidFill>
                <a:latin typeface="Segoe UI"/>
                <a:cs typeface="Segoe UI"/>
              </a:rPr>
              <a:t>key</a:t>
            </a:r>
            <a:r>
              <a:rPr sz="1200" b="1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no</a:t>
            </a:r>
            <a:r>
              <a:rPr sz="1200" b="1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permite</a:t>
            </a:r>
            <a:r>
              <a:rPr sz="1200" b="1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nulos</a:t>
            </a:r>
            <a:r>
              <a:rPr sz="1200" b="1" dirty="0">
                <a:solidFill>
                  <a:srgbClr val="333333"/>
                </a:solidFill>
                <a:latin typeface="Segoe UI"/>
                <a:cs typeface="Segoe UI"/>
              </a:rPr>
              <a:t> es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decir</a:t>
            </a:r>
            <a:r>
              <a:rPr sz="12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ya</a:t>
            </a:r>
            <a:r>
              <a:rPr sz="12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incluye</a:t>
            </a:r>
            <a:r>
              <a:rPr sz="1200" b="1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la</a:t>
            </a:r>
            <a:r>
              <a:rPr sz="1200" b="1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constraint de</a:t>
            </a:r>
            <a:r>
              <a:rPr sz="12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not </a:t>
            </a:r>
            <a:r>
              <a:rPr sz="1200" b="1" spc="-10" dirty="0">
                <a:solidFill>
                  <a:srgbClr val="333333"/>
                </a:solidFill>
                <a:latin typeface="Segoe UI"/>
                <a:cs typeface="Segoe UI"/>
              </a:rPr>
              <a:t>null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 para</a:t>
            </a:r>
            <a:r>
              <a:rPr sz="12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333333"/>
                </a:solidFill>
                <a:latin typeface="Segoe UI"/>
                <a:cs typeface="Segoe UI"/>
              </a:rPr>
              <a:t>cada</a:t>
            </a:r>
            <a:r>
              <a:rPr sz="1200" b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Segoe UI"/>
                <a:cs typeface="Segoe UI"/>
              </a:rPr>
              <a:t>atributo.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49960"/>
            <a:ext cx="2378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Restricción</a:t>
            </a:r>
            <a:r>
              <a:rPr spc="-80" dirty="0"/>
              <a:t> </a:t>
            </a:r>
            <a:r>
              <a:rPr dirty="0"/>
              <a:t>clave</a:t>
            </a:r>
            <a:r>
              <a:rPr spc="-30" dirty="0"/>
              <a:t> </a:t>
            </a:r>
            <a:r>
              <a:rPr dirty="0"/>
              <a:t>ajena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960119"/>
            <a:ext cx="7199630" cy="749935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863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80"/>
              </a:spcBef>
            </a:pPr>
            <a:r>
              <a:rPr sz="1350" spc="-10" dirty="0">
                <a:latin typeface="Palatino Linotype"/>
                <a:cs typeface="Palatino Linotype"/>
              </a:rPr>
              <a:t>FOREIGN</a:t>
            </a:r>
            <a:r>
              <a:rPr sz="1350" spc="40" dirty="0">
                <a:latin typeface="Palatino Linotype"/>
                <a:cs typeface="Palatino Linotype"/>
              </a:rPr>
              <a:t> </a:t>
            </a:r>
            <a:r>
              <a:rPr sz="1350" spc="-10" dirty="0">
                <a:latin typeface="Palatino Linotype"/>
                <a:cs typeface="Palatino Linotype"/>
              </a:rPr>
              <a:t>KEY(idCliente)</a:t>
            </a:r>
            <a:r>
              <a:rPr sz="1350" spc="60" dirty="0">
                <a:latin typeface="Palatino Linotype"/>
                <a:cs typeface="Palatino Linotype"/>
              </a:rPr>
              <a:t> </a:t>
            </a:r>
            <a:r>
              <a:rPr sz="1350" spc="-10" dirty="0">
                <a:latin typeface="Palatino Linotype"/>
                <a:cs typeface="Palatino Linotype"/>
              </a:rPr>
              <a:t>REFERENCES</a:t>
            </a:r>
            <a:r>
              <a:rPr sz="1350" spc="75" dirty="0">
                <a:latin typeface="Palatino Linotype"/>
                <a:cs typeface="Palatino Linotype"/>
              </a:rPr>
              <a:t> </a:t>
            </a:r>
            <a:r>
              <a:rPr sz="1350" spc="-10" dirty="0">
                <a:latin typeface="Palatino Linotype"/>
                <a:cs typeface="Palatino Linotype"/>
              </a:rPr>
              <a:t>cliente(CodCliente)</a:t>
            </a:r>
            <a:endParaRPr sz="1350">
              <a:latin typeface="Palatino Linotype"/>
              <a:cs typeface="Palatino Linotype"/>
            </a:endParaRPr>
          </a:p>
          <a:p>
            <a:pPr marL="607060">
              <a:lnSpc>
                <a:spcPct val="100000"/>
              </a:lnSpc>
              <a:spcBef>
                <a:spcPts val="110"/>
              </a:spcBef>
            </a:pPr>
            <a:r>
              <a:rPr sz="1350" spc="-10" dirty="0">
                <a:latin typeface="Palatino Linotype"/>
                <a:cs typeface="Palatino Linotype"/>
              </a:rPr>
              <a:t>ON</a:t>
            </a:r>
            <a:r>
              <a:rPr sz="1350" spc="-15" dirty="0">
                <a:latin typeface="Palatino Linotype"/>
                <a:cs typeface="Palatino Linotype"/>
              </a:rPr>
              <a:t> DELETE</a:t>
            </a:r>
            <a:r>
              <a:rPr sz="1350" spc="50" dirty="0">
                <a:latin typeface="Palatino Linotype"/>
                <a:cs typeface="Palatino Linotype"/>
              </a:rPr>
              <a:t> </a:t>
            </a:r>
            <a:r>
              <a:rPr sz="1350" spc="-5" dirty="0">
                <a:latin typeface="Palatino Linotype"/>
                <a:cs typeface="Palatino Linotype"/>
              </a:rPr>
              <a:t>cascade,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887" y="1902967"/>
            <a:ext cx="6792595" cy="1043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 algn="just">
              <a:lnSpc>
                <a:spcPts val="1595"/>
              </a:lnSpc>
              <a:spcBef>
                <a:spcPts val="90"/>
              </a:spcBef>
              <a:buClr>
                <a:srgbClr val="3981B9"/>
              </a:buClr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sz="1400" spc="-5" dirty="0">
                <a:latin typeface="Arial MT"/>
                <a:cs typeface="Arial MT"/>
              </a:rPr>
              <a:t>Sirve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relacionar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dos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 </a:t>
            </a:r>
            <a:r>
              <a:rPr sz="1400" spc="-10" dirty="0">
                <a:latin typeface="Arial MT"/>
                <a:cs typeface="Arial MT"/>
              </a:rPr>
              <a:t>más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tablas,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necesita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campo 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común,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por</a:t>
            </a:r>
            <a:endParaRPr sz="1400" dirty="0">
              <a:latin typeface="Arial MT"/>
              <a:cs typeface="Arial MT"/>
            </a:endParaRPr>
          </a:p>
          <a:p>
            <a:pPr marL="356870" algn="just">
              <a:lnSpc>
                <a:spcPts val="1595"/>
              </a:lnSpc>
            </a:pPr>
            <a:r>
              <a:rPr sz="1400" spc="-10" dirty="0">
                <a:latin typeface="Arial MT"/>
                <a:cs typeface="Arial MT"/>
              </a:rPr>
              <a:t>ejemplo,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idCliente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 </a:t>
            </a:r>
            <a:r>
              <a:rPr sz="1400" spc="-10" dirty="0">
                <a:latin typeface="Arial MT"/>
                <a:cs typeface="Arial MT"/>
              </a:rPr>
              <a:t>codCliente,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existe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cliente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compra.</a:t>
            </a:r>
            <a:endParaRPr sz="140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Arial MT"/>
              <a:cs typeface="Arial MT"/>
            </a:endParaRPr>
          </a:p>
          <a:p>
            <a:pPr marL="356870" indent="-344805" algn="just">
              <a:lnSpc>
                <a:spcPts val="1600"/>
              </a:lnSpc>
              <a:buClr>
                <a:srgbClr val="3981B9"/>
              </a:buClr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sz="1400" spc="-5" dirty="0">
                <a:latin typeface="Arial MT"/>
                <a:cs typeface="Arial MT"/>
              </a:rPr>
              <a:t>Si </a:t>
            </a:r>
            <a:r>
              <a:rPr sz="1400" spc="-10" dirty="0">
                <a:latin typeface="Arial MT"/>
                <a:cs typeface="Arial MT"/>
              </a:rPr>
              <a:t>queremos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eliminar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algún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cliente,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filas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correspondan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compras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</a:t>
            </a:r>
            <a:endParaRPr sz="1400" dirty="0">
              <a:latin typeface="Arial MT"/>
              <a:cs typeface="Arial MT"/>
            </a:endParaRPr>
          </a:p>
          <a:p>
            <a:pPr marL="356870" algn="just">
              <a:lnSpc>
                <a:spcPts val="1600"/>
              </a:lnSpc>
            </a:pPr>
            <a:r>
              <a:rPr sz="1400" spc="-10" dirty="0">
                <a:latin typeface="Arial MT"/>
                <a:cs typeface="Arial MT"/>
              </a:rPr>
              <a:t>ese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cliente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serán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eliminadas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automáticamente.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066" y="256793"/>
            <a:ext cx="24644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/>
              <a:t>Ejemplo</a:t>
            </a:r>
            <a:r>
              <a:rPr sz="1600" spc="-85" dirty="0"/>
              <a:t> </a:t>
            </a:r>
            <a:r>
              <a:rPr sz="1600" dirty="0"/>
              <a:t>creación</a:t>
            </a:r>
            <a:r>
              <a:rPr sz="1600" spc="-70" dirty="0"/>
              <a:t> </a:t>
            </a:r>
            <a:r>
              <a:rPr sz="1600" spc="-5" dirty="0"/>
              <a:t>de</a:t>
            </a:r>
            <a:r>
              <a:rPr sz="1600" spc="-25" dirty="0"/>
              <a:t> </a:t>
            </a:r>
            <a:r>
              <a:rPr sz="1600" dirty="0"/>
              <a:t>tablas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3598164" y="1336547"/>
            <a:ext cx="5191125" cy="2161540"/>
          </a:xfrm>
          <a:prstGeom prst="rect">
            <a:avLst/>
          </a:prstGeom>
          <a:solidFill>
            <a:srgbClr val="DDECEF"/>
          </a:solidFill>
          <a:ln w="9144">
            <a:solidFill>
              <a:srgbClr val="3981B9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57480" marR="3360420" indent="-67310">
              <a:lnSpc>
                <a:spcPct val="107100"/>
              </a:lnSpc>
              <a:spcBef>
                <a:spcPts val="229"/>
              </a:spcBef>
              <a:tabLst>
                <a:tab pos="861694" algn="l"/>
                <a:tab pos="928369" algn="l"/>
                <a:tab pos="1294130" algn="l"/>
              </a:tabLst>
            </a:pPr>
            <a:r>
              <a:rPr sz="1050" dirty="0">
                <a:latin typeface="Palatino Linotype"/>
                <a:cs typeface="Palatino Linotype"/>
              </a:rPr>
              <a:t>CREATE TABLE compra ( </a:t>
            </a:r>
            <a:r>
              <a:rPr sz="1050" spc="5" dirty="0">
                <a:latin typeface="Palatino Linotype"/>
                <a:cs typeface="Palatino Linotype"/>
              </a:rPr>
              <a:t> </a:t>
            </a:r>
            <a:r>
              <a:rPr sz="1050" spc="-10" dirty="0">
                <a:latin typeface="Palatino Linotype"/>
                <a:cs typeface="Palatino Linotype"/>
              </a:rPr>
              <a:t>idCliente	</a:t>
            </a:r>
            <a:r>
              <a:rPr sz="1050" dirty="0">
                <a:latin typeface="Palatino Linotype"/>
                <a:cs typeface="Palatino Linotype"/>
              </a:rPr>
              <a:t>char(3), </a:t>
            </a:r>
            <a:r>
              <a:rPr sz="1050" spc="5" dirty="0">
                <a:latin typeface="Palatino Linotype"/>
                <a:cs typeface="Palatino Linotype"/>
              </a:rPr>
              <a:t> </a:t>
            </a:r>
            <a:r>
              <a:rPr sz="1050" spc="-10" dirty="0">
                <a:latin typeface="Palatino Linotype"/>
                <a:cs typeface="Palatino Linotype"/>
              </a:rPr>
              <a:t>idArticulo		</a:t>
            </a:r>
            <a:r>
              <a:rPr sz="1050" dirty="0">
                <a:latin typeface="Palatino Linotype"/>
                <a:cs typeface="Palatino Linotype"/>
              </a:rPr>
              <a:t>char(4), </a:t>
            </a:r>
            <a:r>
              <a:rPr sz="1050" spc="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fecCompra</a:t>
            </a:r>
            <a:r>
              <a:rPr sz="1050" spc="22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date	</a:t>
            </a:r>
            <a:r>
              <a:rPr sz="1050" spc="-5" dirty="0">
                <a:latin typeface="Palatino Linotype"/>
                <a:cs typeface="Palatino Linotype"/>
              </a:rPr>
              <a:t>not </a:t>
            </a:r>
            <a:r>
              <a:rPr sz="1050" spc="-10" dirty="0">
                <a:latin typeface="Palatino Linotype"/>
                <a:cs typeface="Palatino Linotype"/>
              </a:rPr>
              <a:t>null, </a:t>
            </a:r>
            <a:r>
              <a:rPr sz="1050" spc="-25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numUnidades</a:t>
            </a:r>
            <a:r>
              <a:rPr sz="1050" spc="5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integer, </a:t>
            </a:r>
            <a:r>
              <a:rPr sz="1050" dirty="0">
                <a:latin typeface="Palatino Linotype"/>
                <a:cs typeface="Palatino Linotype"/>
              </a:rPr>
              <a:t> CHECK(numUnidades)&gt;0,</a:t>
            </a:r>
            <a:endParaRPr sz="1050">
              <a:latin typeface="Palatino Linotype"/>
              <a:cs typeface="Palatino Linotype"/>
            </a:endParaRPr>
          </a:p>
          <a:p>
            <a:pPr marL="191135">
              <a:lnSpc>
                <a:spcPct val="100000"/>
              </a:lnSpc>
              <a:spcBef>
                <a:spcPts val="90"/>
              </a:spcBef>
            </a:pPr>
            <a:r>
              <a:rPr sz="1050" spc="5" dirty="0">
                <a:latin typeface="Palatino Linotype"/>
                <a:cs typeface="Palatino Linotype"/>
              </a:rPr>
              <a:t>P</a:t>
            </a:r>
            <a:r>
              <a:rPr sz="1050" spc="-10" dirty="0">
                <a:latin typeface="Palatino Linotype"/>
                <a:cs typeface="Palatino Linotype"/>
              </a:rPr>
              <a:t>R</a:t>
            </a:r>
            <a:r>
              <a:rPr sz="1050" spc="25" dirty="0">
                <a:latin typeface="Palatino Linotype"/>
                <a:cs typeface="Palatino Linotype"/>
              </a:rPr>
              <a:t>I</a:t>
            </a:r>
            <a:r>
              <a:rPr sz="1050" spc="10" dirty="0">
                <a:latin typeface="Palatino Linotype"/>
                <a:cs typeface="Palatino Linotype"/>
              </a:rPr>
              <a:t>M</a:t>
            </a:r>
            <a:r>
              <a:rPr sz="1050" spc="-10" dirty="0">
                <a:latin typeface="Palatino Linotype"/>
                <a:cs typeface="Palatino Linotype"/>
              </a:rPr>
              <a:t>AR</a:t>
            </a:r>
            <a:r>
              <a:rPr sz="1050" dirty="0">
                <a:latin typeface="Palatino Linotype"/>
                <a:cs typeface="Palatino Linotype"/>
              </a:rPr>
              <a:t>Y</a:t>
            </a:r>
            <a:r>
              <a:rPr sz="1050" spc="-80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K</a:t>
            </a:r>
            <a:r>
              <a:rPr sz="1050" dirty="0">
                <a:latin typeface="Palatino Linotype"/>
                <a:cs typeface="Palatino Linotype"/>
              </a:rPr>
              <a:t>E</a:t>
            </a:r>
            <a:r>
              <a:rPr sz="1050" spc="-10" dirty="0">
                <a:latin typeface="Palatino Linotype"/>
                <a:cs typeface="Palatino Linotype"/>
              </a:rPr>
              <a:t>Y</a:t>
            </a:r>
            <a:r>
              <a:rPr sz="1050" spc="10" dirty="0">
                <a:latin typeface="Palatino Linotype"/>
                <a:cs typeface="Palatino Linotype"/>
              </a:rPr>
              <a:t>(</a:t>
            </a:r>
            <a:r>
              <a:rPr sz="1050" spc="-20" dirty="0">
                <a:latin typeface="Palatino Linotype"/>
                <a:cs typeface="Palatino Linotype"/>
              </a:rPr>
              <a:t>i</a:t>
            </a:r>
            <a:r>
              <a:rPr sz="1050" dirty="0">
                <a:latin typeface="Palatino Linotype"/>
                <a:cs typeface="Palatino Linotype"/>
              </a:rPr>
              <a:t>dC</a:t>
            </a:r>
            <a:r>
              <a:rPr sz="1050" spc="-25" dirty="0">
                <a:latin typeface="Palatino Linotype"/>
                <a:cs typeface="Palatino Linotype"/>
              </a:rPr>
              <a:t>l</a:t>
            </a:r>
            <a:r>
              <a:rPr sz="1050" spc="-20" dirty="0">
                <a:latin typeface="Palatino Linotype"/>
                <a:cs typeface="Palatino Linotype"/>
              </a:rPr>
              <a:t>i</a:t>
            </a:r>
            <a:r>
              <a:rPr sz="1050" dirty="0">
                <a:latin typeface="Palatino Linotype"/>
                <a:cs typeface="Palatino Linotype"/>
              </a:rPr>
              <a:t>e</a:t>
            </a:r>
            <a:r>
              <a:rPr sz="1050" spc="5" dirty="0">
                <a:latin typeface="Palatino Linotype"/>
                <a:cs typeface="Palatino Linotype"/>
              </a:rPr>
              <a:t>n</a:t>
            </a:r>
            <a:r>
              <a:rPr sz="1050" spc="-10" dirty="0">
                <a:latin typeface="Palatino Linotype"/>
                <a:cs typeface="Palatino Linotype"/>
              </a:rPr>
              <a:t>t</a:t>
            </a:r>
            <a:r>
              <a:rPr sz="1050" spc="-5" dirty="0">
                <a:latin typeface="Palatino Linotype"/>
                <a:cs typeface="Palatino Linotype"/>
              </a:rPr>
              <a:t>e</a:t>
            </a:r>
            <a:r>
              <a:rPr sz="1050" dirty="0">
                <a:latin typeface="Palatino Linotype"/>
                <a:cs typeface="Palatino Linotype"/>
              </a:rPr>
              <a:t>, </a:t>
            </a:r>
            <a:r>
              <a:rPr sz="1050" spc="-20" dirty="0">
                <a:latin typeface="Palatino Linotype"/>
                <a:cs typeface="Palatino Linotype"/>
              </a:rPr>
              <a:t>i</a:t>
            </a:r>
            <a:r>
              <a:rPr sz="1050" dirty="0">
                <a:latin typeface="Palatino Linotype"/>
                <a:cs typeface="Palatino Linotype"/>
              </a:rPr>
              <a:t>dA</a:t>
            </a:r>
            <a:r>
              <a:rPr sz="1050" spc="-10" dirty="0">
                <a:latin typeface="Palatino Linotype"/>
                <a:cs typeface="Palatino Linotype"/>
              </a:rPr>
              <a:t>rt</a:t>
            </a:r>
            <a:r>
              <a:rPr sz="1050" spc="-20" dirty="0">
                <a:latin typeface="Palatino Linotype"/>
                <a:cs typeface="Palatino Linotype"/>
              </a:rPr>
              <a:t>i</a:t>
            </a:r>
            <a:r>
              <a:rPr sz="1050" spc="10" dirty="0">
                <a:latin typeface="Palatino Linotype"/>
                <a:cs typeface="Palatino Linotype"/>
              </a:rPr>
              <a:t>c</a:t>
            </a:r>
            <a:r>
              <a:rPr sz="1050" spc="-15" dirty="0">
                <a:latin typeface="Palatino Linotype"/>
                <a:cs typeface="Palatino Linotype"/>
              </a:rPr>
              <a:t>u</a:t>
            </a:r>
            <a:r>
              <a:rPr sz="1050" spc="-20" dirty="0">
                <a:latin typeface="Palatino Linotype"/>
                <a:cs typeface="Palatino Linotype"/>
              </a:rPr>
              <a:t>l</a:t>
            </a:r>
            <a:r>
              <a:rPr sz="1050" spc="-45" dirty="0">
                <a:latin typeface="Palatino Linotype"/>
                <a:cs typeface="Palatino Linotype"/>
              </a:rPr>
              <a:t>o</a:t>
            </a:r>
            <a:r>
              <a:rPr sz="1050" spc="5" dirty="0">
                <a:latin typeface="Palatino Linotype"/>
                <a:cs typeface="Palatino Linotype"/>
              </a:rPr>
              <a:t>),</a:t>
            </a:r>
            <a:endParaRPr sz="1050">
              <a:latin typeface="Palatino Linotype"/>
              <a:cs typeface="Palatino Linotype"/>
            </a:endParaRPr>
          </a:p>
          <a:p>
            <a:pPr marL="191135">
              <a:lnSpc>
                <a:spcPct val="100000"/>
              </a:lnSpc>
              <a:spcBef>
                <a:spcPts val="85"/>
              </a:spcBef>
            </a:pPr>
            <a:r>
              <a:rPr sz="1050" spc="5" dirty="0">
                <a:latin typeface="Palatino Linotype"/>
                <a:cs typeface="Palatino Linotype"/>
              </a:rPr>
              <a:t>FOREIGN</a:t>
            </a:r>
            <a:r>
              <a:rPr sz="1050" spc="-65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KEY(idCliente)</a:t>
            </a:r>
            <a:r>
              <a:rPr sz="1050" spc="-2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REFERENCES</a:t>
            </a:r>
            <a:r>
              <a:rPr sz="1050" spc="-25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cliente(CodCliente)</a:t>
            </a:r>
            <a:endParaRPr sz="1050">
              <a:latin typeface="Palatino Linotype"/>
              <a:cs typeface="Palatino Linotype"/>
            </a:endParaRPr>
          </a:p>
          <a:p>
            <a:pPr marL="489584">
              <a:lnSpc>
                <a:spcPct val="100000"/>
              </a:lnSpc>
              <a:spcBef>
                <a:spcPts val="80"/>
              </a:spcBef>
            </a:pPr>
            <a:r>
              <a:rPr sz="1050" spc="5" dirty="0">
                <a:latin typeface="Palatino Linotype"/>
                <a:cs typeface="Palatino Linotype"/>
              </a:rPr>
              <a:t>ON</a:t>
            </a:r>
            <a:r>
              <a:rPr sz="1050" spc="-3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DELETE</a:t>
            </a:r>
            <a:r>
              <a:rPr sz="1050" spc="-65" dirty="0">
                <a:latin typeface="Palatino Linotype"/>
                <a:cs typeface="Palatino Linotype"/>
              </a:rPr>
              <a:t> </a:t>
            </a:r>
            <a:r>
              <a:rPr sz="1050" spc="5" dirty="0">
                <a:latin typeface="Palatino Linotype"/>
                <a:cs typeface="Palatino Linotype"/>
              </a:rPr>
              <a:t>cascade,</a:t>
            </a:r>
            <a:endParaRPr sz="1050">
              <a:latin typeface="Palatino Linotype"/>
              <a:cs typeface="Palatino Linotype"/>
            </a:endParaRPr>
          </a:p>
          <a:p>
            <a:pPr marL="489584" marR="1239520" indent="-299085">
              <a:lnSpc>
                <a:spcPct val="106700"/>
              </a:lnSpc>
              <a:spcBef>
                <a:spcPts val="30"/>
              </a:spcBef>
            </a:pPr>
            <a:r>
              <a:rPr sz="1050" spc="5" dirty="0">
                <a:latin typeface="Palatino Linotype"/>
                <a:cs typeface="Palatino Linotype"/>
              </a:rPr>
              <a:t>FOREIGN </a:t>
            </a:r>
            <a:r>
              <a:rPr sz="1050" spc="-10" dirty="0">
                <a:latin typeface="Palatino Linotype"/>
                <a:cs typeface="Palatino Linotype"/>
              </a:rPr>
              <a:t>KEY(idArticulo) </a:t>
            </a:r>
            <a:r>
              <a:rPr sz="1050" dirty="0">
                <a:latin typeface="Palatino Linotype"/>
                <a:cs typeface="Palatino Linotype"/>
              </a:rPr>
              <a:t>REFERENCES </a:t>
            </a:r>
            <a:r>
              <a:rPr sz="1050" spc="-10" dirty="0">
                <a:latin typeface="Palatino Linotype"/>
                <a:cs typeface="Palatino Linotype"/>
              </a:rPr>
              <a:t>articulo(codArticulo) </a:t>
            </a:r>
            <a:r>
              <a:rPr sz="1050" spc="-250" dirty="0">
                <a:latin typeface="Palatino Linotype"/>
                <a:cs typeface="Palatino Linotype"/>
              </a:rPr>
              <a:t> </a:t>
            </a:r>
            <a:r>
              <a:rPr sz="1050" spc="5" dirty="0">
                <a:latin typeface="Palatino Linotype"/>
                <a:cs typeface="Palatino Linotype"/>
              </a:rPr>
              <a:t>ON</a:t>
            </a:r>
            <a:r>
              <a:rPr sz="1050" spc="-2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DELETE</a:t>
            </a:r>
            <a:r>
              <a:rPr sz="1050" spc="-40" dirty="0">
                <a:latin typeface="Palatino Linotype"/>
                <a:cs typeface="Palatino Linotype"/>
              </a:rPr>
              <a:t> </a:t>
            </a:r>
            <a:r>
              <a:rPr sz="1050" spc="5" dirty="0">
                <a:latin typeface="Palatino Linotype"/>
                <a:cs typeface="Palatino Linotype"/>
              </a:rPr>
              <a:t>cascade</a:t>
            </a:r>
            <a:endParaRPr sz="1050">
              <a:latin typeface="Palatino Linotype"/>
              <a:cs typeface="Palatino Linotype"/>
            </a:endParaRPr>
          </a:p>
          <a:p>
            <a:pPr marL="90170">
              <a:lnSpc>
                <a:spcPct val="100000"/>
              </a:lnSpc>
              <a:spcBef>
                <a:spcPts val="80"/>
              </a:spcBef>
            </a:pPr>
            <a:r>
              <a:rPr sz="1050" spc="5" dirty="0">
                <a:latin typeface="Palatino Linotype"/>
                <a:cs typeface="Palatino Linotype"/>
              </a:rPr>
              <a:t>);</a:t>
            </a:r>
            <a:endParaRPr sz="10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236" y="769619"/>
            <a:ext cx="2734310" cy="1295400"/>
          </a:xfrm>
          <a:prstGeom prst="rect">
            <a:avLst/>
          </a:prstGeom>
          <a:solidFill>
            <a:srgbClr val="DDECEF"/>
          </a:solidFill>
          <a:ln w="9144">
            <a:solidFill>
              <a:srgbClr val="3981B9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91770" marR="1151255" indent="-100965">
              <a:lnSpc>
                <a:spcPct val="106700"/>
              </a:lnSpc>
              <a:spcBef>
                <a:spcPts val="229"/>
              </a:spcBef>
            </a:pPr>
            <a:r>
              <a:rPr sz="1050" dirty="0">
                <a:latin typeface="Palatino Linotype"/>
                <a:cs typeface="Palatino Linotype"/>
              </a:rPr>
              <a:t>CREATE</a:t>
            </a:r>
            <a:r>
              <a:rPr sz="1050" spc="-5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TABLE</a:t>
            </a:r>
            <a:r>
              <a:rPr sz="1050" spc="-60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cliente</a:t>
            </a:r>
            <a:r>
              <a:rPr sz="1050" spc="-4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( </a:t>
            </a:r>
            <a:r>
              <a:rPr sz="1050" spc="-250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CodCliente</a:t>
            </a:r>
            <a:r>
              <a:rPr sz="1050" spc="1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char(3),</a:t>
            </a:r>
            <a:endParaRPr sz="1050">
              <a:latin typeface="Palatino Linotype"/>
              <a:cs typeface="Palatino Linotype"/>
            </a:endParaRPr>
          </a:p>
          <a:p>
            <a:pPr marL="191770">
              <a:lnSpc>
                <a:spcPct val="100000"/>
              </a:lnSpc>
              <a:spcBef>
                <a:spcPts val="85"/>
              </a:spcBef>
            </a:pPr>
            <a:r>
              <a:rPr sz="1050" spc="5" dirty="0">
                <a:latin typeface="Palatino Linotype"/>
                <a:cs typeface="Palatino Linotype"/>
              </a:rPr>
              <a:t>n</a:t>
            </a:r>
            <a:r>
              <a:rPr sz="1050" spc="-30" dirty="0">
                <a:latin typeface="Palatino Linotype"/>
                <a:cs typeface="Palatino Linotype"/>
              </a:rPr>
              <a:t>o</a:t>
            </a:r>
            <a:r>
              <a:rPr sz="1050" spc="25" dirty="0">
                <a:latin typeface="Palatino Linotype"/>
                <a:cs typeface="Palatino Linotype"/>
              </a:rPr>
              <a:t>m</a:t>
            </a:r>
            <a:r>
              <a:rPr sz="1050" spc="-10" dirty="0">
                <a:latin typeface="Palatino Linotype"/>
                <a:cs typeface="Palatino Linotype"/>
              </a:rPr>
              <a:t>b</a:t>
            </a:r>
            <a:r>
              <a:rPr sz="1050" spc="-15" dirty="0">
                <a:latin typeface="Palatino Linotype"/>
                <a:cs typeface="Palatino Linotype"/>
              </a:rPr>
              <a:t>r</a:t>
            </a:r>
            <a:r>
              <a:rPr sz="1050" spc="5" dirty="0">
                <a:latin typeface="Palatino Linotype"/>
                <a:cs typeface="Palatino Linotype"/>
              </a:rPr>
              <a:t>eC</a:t>
            </a:r>
            <a:r>
              <a:rPr sz="1050" spc="-3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va</a:t>
            </a:r>
            <a:r>
              <a:rPr sz="1050" spc="-10" dirty="0">
                <a:latin typeface="Palatino Linotype"/>
                <a:cs typeface="Palatino Linotype"/>
              </a:rPr>
              <a:t>r</a:t>
            </a:r>
            <a:r>
              <a:rPr sz="1050" spc="5" dirty="0">
                <a:latin typeface="Palatino Linotype"/>
                <a:cs typeface="Palatino Linotype"/>
              </a:rPr>
              <a:t>ch</a:t>
            </a:r>
            <a:r>
              <a:rPr sz="1050" dirty="0">
                <a:latin typeface="Palatino Linotype"/>
                <a:cs typeface="Palatino Linotype"/>
              </a:rPr>
              <a:t>a</a:t>
            </a:r>
            <a:r>
              <a:rPr sz="1050" spc="-10" dirty="0">
                <a:latin typeface="Palatino Linotype"/>
                <a:cs typeface="Palatino Linotype"/>
              </a:rPr>
              <a:t>r</a:t>
            </a:r>
            <a:r>
              <a:rPr sz="1050" spc="5" dirty="0">
                <a:latin typeface="Palatino Linotype"/>
                <a:cs typeface="Palatino Linotype"/>
              </a:rPr>
              <a:t>(</a:t>
            </a:r>
            <a:r>
              <a:rPr sz="1050" dirty="0">
                <a:latin typeface="Palatino Linotype"/>
                <a:cs typeface="Palatino Linotype"/>
              </a:rPr>
              <a:t>40)</a:t>
            </a:r>
            <a:r>
              <a:rPr sz="1050" spc="-65" dirty="0">
                <a:latin typeface="Palatino Linotype"/>
                <a:cs typeface="Palatino Linotype"/>
              </a:rPr>
              <a:t> </a:t>
            </a:r>
            <a:r>
              <a:rPr sz="1050" spc="5" dirty="0">
                <a:latin typeface="Palatino Linotype"/>
                <a:cs typeface="Palatino Linotype"/>
              </a:rPr>
              <a:t>n</a:t>
            </a:r>
            <a:r>
              <a:rPr sz="1050" spc="-30" dirty="0">
                <a:latin typeface="Palatino Linotype"/>
                <a:cs typeface="Palatino Linotype"/>
              </a:rPr>
              <a:t>o</a:t>
            </a:r>
            <a:r>
              <a:rPr sz="1050" dirty="0">
                <a:latin typeface="Palatino Linotype"/>
                <a:cs typeface="Palatino Linotype"/>
              </a:rPr>
              <a:t>t</a:t>
            </a:r>
            <a:r>
              <a:rPr sz="1050" spc="15" dirty="0">
                <a:latin typeface="Palatino Linotype"/>
                <a:cs typeface="Palatino Linotype"/>
              </a:rPr>
              <a:t> </a:t>
            </a:r>
            <a:r>
              <a:rPr sz="1050" spc="5" dirty="0">
                <a:latin typeface="Palatino Linotype"/>
                <a:cs typeface="Palatino Linotype"/>
              </a:rPr>
              <a:t>n</a:t>
            </a:r>
            <a:r>
              <a:rPr sz="1050" spc="-10" dirty="0">
                <a:latin typeface="Palatino Linotype"/>
                <a:cs typeface="Palatino Linotype"/>
              </a:rPr>
              <a:t>u</a:t>
            </a:r>
            <a:r>
              <a:rPr sz="1050" spc="-25" dirty="0">
                <a:latin typeface="Palatino Linotype"/>
                <a:cs typeface="Palatino Linotype"/>
              </a:rPr>
              <a:t>l</a:t>
            </a:r>
            <a:r>
              <a:rPr sz="1050" spc="-20" dirty="0">
                <a:latin typeface="Palatino Linotype"/>
                <a:cs typeface="Palatino Linotype"/>
              </a:rPr>
              <a:t>l</a:t>
            </a:r>
            <a:r>
              <a:rPr sz="1050" dirty="0">
                <a:latin typeface="Palatino Linotype"/>
                <a:cs typeface="Palatino Linotype"/>
              </a:rPr>
              <a:t>,</a:t>
            </a:r>
            <a:endParaRPr sz="1050">
              <a:latin typeface="Palatino Linotype"/>
              <a:cs typeface="Palatino Linotype"/>
            </a:endParaRPr>
          </a:p>
          <a:p>
            <a:pPr marL="191770" marR="762635">
              <a:lnSpc>
                <a:spcPct val="106700"/>
              </a:lnSpc>
              <a:spcBef>
                <a:spcPts val="25"/>
              </a:spcBef>
            </a:pPr>
            <a:r>
              <a:rPr sz="1050" spc="-5" dirty="0">
                <a:latin typeface="Palatino Linotype"/>
                <a:cs typeface="Palatino Linotype"/>
              </a:rPr>
              <a:t>direccion</a:t>
            </a:r>
            <a:r>
              <a:rPr sz="1050" spc="-2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varchar(40)</a:t>
            </a:r>
            <a:r>
              <a:rPr sz="1050" spc="-50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not</a:t>
            </a:r>
            <a:r>
              <a:rPr sz="1050" spc="-25" dirty="0">
                <a:latin typeface="Palatino Linotype"/>
                <a:cs typeface="Palatino Linotype"/>
              </a:rPr>
              <a:t> </a:t>
            </a:r>
            <a:r>
              <a:rPr sz="1050" spc="-10" dirty="0">
                <a:latin typeface="Palatino Linotype"/>
                <a:cs typeface="Palatino Linotype"/>
              </a:rPr>
              <a:t>null, </a:t>
            </a:r>
            <a:r>
              <a:rPr sz="1050" spc="-245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telefono</a:t>
            </a:r>
            <a:r>
              <a:rPr sz="1050" spc="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numeric(9,0), </a:t>
            </a:r>
            <a:r>
              <a:rPr sz="1050" spc="5" dirty="0">
                <a:latin typeface="Palatino Linotype"/>
                <a:cs typeface="Palatino Linotype"/>
              </a:rPr>
              <a:t> </a:t>
            </a:r>
            <a:r>
              <a:rPr sz="1050" spc="10" dirty="0">
                <a:latin typeface="Palatino Linotype"/>
                <a:cs typeface="Palatino Linotype"/>
              </a:rPr>
              <a:t>P</a:t>
            </a:r>
            <a:r>
              <a:rPr sz="1050" spc="-10" dirty="0">
                <a:latin typeface="Palatino Linotype"/>
                <a:cs typeface="Palatino Linotype"/>
              </a:rPr>
              <a:t>R</a:t>
            </a:r>
            <a:r>
              <a:rPr sz="1050" spc="25" dirty="0">
                <a:latin typeface="Palatino Linotype"/>
                <a:cs typeface="Palatino Linotype"/>
              </a:rPr>
              <a:t>I</a:t>
            </a:r>
            <a:r>
              <a:rPr sz="1050" spc="10" dirty="0">
                <a:latin typeface="Palatino Linotype"/>
                <a:cs typeface="Palatino Linotype"/>
              </a:rPr>
              <a:t>M</a:t>
            </a:r>
            <a:r>
              <a:rPr sz="1050" spc="-5" dirty="0">
                <a:latin typeface="Palatino Linotype"/>
                <a:cs typeface="Palatino Linotype"/>
              </a:rPr>
              <a:t>A</a:t>
            </a:r>
            <a:r>
              <a:rPr sz="1050" spc="-10" dirty="0">
                <a:latin typeface="Palatino Linotype"/>
                <a:cs typeface="Palatino Linotype"/>
              </a:rPr>
              <a:t>R</a:t>
            </a:r>
            <a:r>
              <a:rPr sz="1050" spc="5" dirty="0">
                <a:latin typeface="Palatino Linotype"/>
                <a:cs typeface="Palatino Linotype"/>
              </a:rPr>
              <a:t>Y</a:t>
            </a:r>
            <a:r>
              <a:rPr sz="1050" spc="-8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KE</a:t>
            </a:r>
            <a:r>
              <a:rPr sz="1050" spc="-5" dirty="0">
                <a:latin typeface="Palatino Linotype"/>
                <a:cs typeface="Palatino Linotype"/>
              </a:rPr>
              <a:t>Y</a:t>
            </a:r>
            <a:r>
              <a:rPr sz="1050" spc="10" dirty="0">
                <a:latin typeface="Palatino Linotype"/>
                <a:cs typeface="Palatino Linotype"/>
              </a:rPr>
              <a:t>(</a:t>
            </a:r>
            <a:r>
              <a:rPr sz="1050" spc="-5" dirty="0">
                <a:latin typeface="Palatino Linotype"/>
                <a:cs typeface="Palatino Linotype"/>
              </a:rPr>
              <a:t>C</a:t>
            </a:r>
            <a:r>
              <a:rPr sz="1050" spc="-30" dirty="0">
                <a:latin typeface="Palatino Linotype"/>
                <a:cs typeface="Palatino Linotype"/>
              </a:rPr>
              <a:t>o</a:t>
            </a:r>
            <a:r>
              <a:rPr sz="1050" spc="5" dirty="0">
                <a:latin typeface="Palatino Linotype"/>
                <a:cs typeface="Palatino Linotype"/>
              </a:rPr>
              <a:t>d</a:t>
            </a:r>
            <a:r>
              <a:rPr sz="1050" spc="-5" dirty="0">
                <a:latin typeface="Palatino Linotype"/>
                <a:cs typeface="Palatino Linotype"/>
              </a:rPr>
              <a:t>C</a:t>
            </a:r>
            <a:r>
              <a:rPr sz="1050" spc="-25" dirty="0">
                <a:latin typeface="Palatino Linotype"/>
                <a:cs typeface="Palatino Linotype"/>
              </a:rPr>
              <a:t>li</a:t>
            </a:r>
            <a:r>
              <a:rPr sz="1050" dirty="0">
                <a:latin typeface="Palatino Linotype"/>
                <a:cs typeface="Palatino Linotype"/>
              </a:rPr>
              <a:t>en</a:t>
            </a:r>
            <a:r>
              <a:rPr sz="1050" spc="-10" dirty="0">
                <a:latin typeface="Palatino Linotype"/>
                <a:cs typeface="Palatino Linotype"/>
              </a:rPr>
              <a:t>t</a:t>
            </a:r>
            <a:r>
              <a:rPr sz="1050" dirty="0">
                <a:latin typeface="Palatino Linotype"/>
                <a:cs typeface="Palatino Linotype"/>
              </a:rPr>
              <a:t>e)</a:t>
            </a:r>
            <a:endParaRPr sz="1050">
              <a:latin typeface="Palatino Linotype"/>
              <a:cs typeface="Palatino Linotype"/>
            </a:endParaRPr>
          </a:p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050" spc="5" dirty="0">
                <a:latin typeface="Palatino Linotype"/>
                <a:cs typeface="Palatino Linotype"/>
              </a:rPr>
              <a:t>);</a:t>
            </a:r>
            <a:endParaRPr sz="10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532" y="2848355"/>
            <a:ext cx="2573020" cy="1469390"/>
          </a:xfrm>
          <a:prstGeom prst="rect">
            <a:avLst/>
          </a:prstGeom>
          <a:solidFill>
            <a:srgbClr val="DDECEF"/>
          </a:solidFill>
          <a:ln w="9144">
            <a:solidFill>
              <a:srgbClr val="3981B9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0500" marR="921385" indent="-100965">
              <a:lnSpc>
                <a:spcPct val="106700"/>
              </a:lnSpc>
              <a:spcBef>
                <a:spcPts val="245"/>
              </a:spcBef>
            </a:pPr>
            <a:r>
              <a:rPr sz="1050" dirty="0">
                <a:latin typeface="Palatino Linotype"/>
                <a:cs typeface="Palatino Linotype"/>
              </a:rPr>
              <a:t>CREATE</a:t>
            </a:r>
            <a:r>
              <a:rPr sz="1050" spc="-4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TABLE</a:t>
            </a:r>
            <a:r>
              <a:rPr sz="1050" spc="-60" dirty="0">
                <a:latin typeface="Palatino Linotype"/>
                <a:cs typeface="Palatino Linotype"/>
              </a:rPr>
              <a:t> </a:t>
            </a:r>
            <a:r>
              <a:rPr sz="1050" spc="-10" dirty="0">
                <a:latin typeface="Palatino Linotype"/>
                <a:cs typeface="Palatino Linotype"/>
              </a:rPr>
              <a:t>articulo</a:t>
            </a:r>
            <a:r>
              <a:rPr sz="1050" spc="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( </a:t>
            </a:r>
            <a:r>
              <a:rPr sz="1050" spc="-245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codArticulo</a:t>
            </a:r>
            <a:r>
              <a:rPr sz="1050" dirty="0">
                <a:latin typeface="Palatino Linotype"/>
                <a:cs typeface="Palatino Linotype"/>
              </a:rPr>
              <a:t> char(4),</a:t>
            </a:r>
            <a:endParaRPr sz="1050">
              <a:latin typeface="Palatino Linotype"/>
              <a:cs typeface="Palatino Linotype"/>
            </a:endParaRPr>
          </a:p>
          <a:p>
            <a:pPr marL="190500">
              <a:lnSpc>
                <a:spcPct val="100000"/>
              </a:lnSpc>
              <a:spcBef>
                <a:spcPts val="85"/>
              </a:spcBef>
              <a:tabLst>
                <a:tab pos="736600" algn="l"/>
              </a:tabLst>
            </a:pPr>
            <a:r>
              <a:rPr sz="1050" dirty="0">
                <a:latin typeface="Palatino Linotype"/>
                <a:cs typeface="Palatino Linotype"/>
              </a:rPr>
              <a:t>de</a:t>
            </a:r>
            <a:r>
              <a:rPr sz="1050" spc="5" dirty="0">
                <a:latin typeface="Palatino Linotype"/>
                <a:cs typeface="Palatino Linotype"/>
              </a:rPr>
              <a:t>n</a:t>
            </a:r>
            <a:r>
              <a:rPr sz="1050" spc="-30" dirty="0">
                <a:latin typeface="Palatino Linotype"/>
                <a:cs typeface="Palatino Linotype"/>
              </a:rPr>
              <a:t>o</a:t>
            </a:r>
            <a:r>
              <a:rPr sz="1050" spc="5" dirty="0">
                <a:latin typeface="Palatino Linotype"/>
                <a:cs typeface="Palatino Linotype"/>
              </a:rPr>
              <a:t>m</a:t>
            </a:r>
            <a:r>
              <a:rPr sz="1050" dirty="0">
                <a:latin typeface="Palatino Linotype"/>
                <a:cs typeface="Palatino Linotype"/>
              </a:rPr>
              <a:t>	va</a:t>
            </a:r>
            <a:r>
              <a:rPr sz="1050" spc="-10" dirty="0">
                <a:latin typeface="Palatino Linotype"/>
                <a:cs typeface="Palatino Linotype"/>
              </a:rPr>
              <a:t>r</a:t>
            </a:r>
            <a:r>
              <a:rPr sz="1050" spc="5" dirty="0">
                <a:latin typeface="Palatino Linotype"/>
                <a:cs typeface="Palatino Linotype"/>
              </a:rPr>
              <a:t>ch</a:t>
            </a:r>
            <a:r>
              <a:rPr sz="1050" dirty="0">
                <a:latin typeface="Palatino Linotype"/>
                <a:cs typeface="Palatino Linotype"/>
              </a:rPr>
              <a:t>a</a:t>
            </a:r>
            <a:r>
              <a:rPr sz="1050" spc="-10" dirty="0">
                <a:latin typeface="Palatino Linotype"/>
                <a:cs typeface="Palatino Linotype"/>
              </a:rPr>
              <a:t>r</a:t>
            </a:r>
            <a:r>
              <a:rPr sz="1050" spc="5" dirty="0">
                <a:latin typeface="Palatino Linotype"/>
                <a:cs typeface="Palatino Linotype"/>
              </a:rPr>
              <a:t>(</a:t>
            </a:r>
            <a:r>
              <a:rPr sz="1050" dirty="0">
                <a:latin typeface="Palatino Linotype"/>
                <a:cs typeface="Palatino Linotype"/>
              </a:rPr>
              <a:t>40)</a:t>
            </a:r>
            <a:r>
              <a:rPr sz="1050" spc="-65" dirty="0">
                <a:latin typeface="Palatino Linotype"/>
                <a:cs typeface="Palatino Linotype"/>
              </a:rPr>
              <a:t> </a:t>
            </a:r>
            <a:r>
              <a:rPr sz="1050" spc="5" dirty="0">
                <a:latin typeface="Palatino Linotype"/>
                <a:cs typeface="Palatino Linotype"/>
              </a:rPr>
              <a:t>n</a:t>
            </a:r>
            <a:r>
              <a:rPr sz="1050" spc="-30" dirty="0">
                <a:latin typeface="Palatino Linotype"/>
                <a:cs typeface="Palatino Linotype"/>
              </a:rPr>
              <a:t>o</a:t>
            </a:r>
            <a:r>
              <a:rPr sz="1050" dirty="0">
                <a:latin typeface="Palatino Linotype"/>
                <a:cs typeface="Palatino Linotype"/>
              </a:rPr>
              <a:t>t</a:t>
            </a:r>
            <a:r>
              <a:rPr sz="1050" spc="15" dirty="0">
                <a:latin typeface="Palatino Linotype"/>
                <a:cs typeface="Palatino Linotype"/>
              </a:rPr>
              <a:t> </a:t>
            </a:r>
            <a:r>
              <a:rPr sz="1050" spc="5" dirty="0">
                <a:latin typeface="Palatino Linotype"/>
                <a:cs typeface="Palatino Linotype"/>
              </a:rPr>
              <a:t>n</a:t>
            </a:r>
            <a:r>
              <a:rPr sz="1050" spc="-10" dirty="0">
                <a:latin typeface="Palatino Linotype"/>
                <a:cs typeface="Palatino Linotype"/>
              </a:rPr>
              <a:t>u</a:t>
            </a:r>
            <a:r>
              <a:rPr sz="1050" spc="-25" dirty="0">
                <a:latin typeface="Palatino Linotype"/>
                <a:cs typeface="Palatino Linotype"/>
              </a:rPr>
              <a:t>l</a:t>
            </a:r>
            <a:r>
              <a:rPr sz="1050" spc="-20" dirty="0">
                <a:latin typeface="Palatino Linotype"/>
                <a:cs typeface="Palatino Linotype"/>
              </a:rPr>
              <a:t>l</a:t>
            </a:r>
            <a:r>
              <a:rPr sz="1050" dirty="0">
                <a:latin typeface="Palatino Linotype"/>
                <a:cs typeface="Palatino Linotype"/>
              </a:rPr>
              <a:t>,</a:t>
            </a:r>
            <a:endParaRPr sz="1050">
              <a:latin typeface="Palatino Linotype"/>
              <a:cs typeface="Palatino Linotype"/>
            </a:endParaRPr>
          </a:p>
          <a:p>
            <a:pPr marL="190500" marR="605155">
              <a:lnSpc>
                <a:spcPct val="106700"/>
              </a:lnSpc>
              <a:spcBef>
                <a:spcPts val="25"/>
              </a:spcBef>
              <a:tabLst>
                <a:tab pos="687705" algn="l"/>
                <a:tab pos="870585" algn="l"/>
              </a:tabLst>
            </a:pPr>
            <a:r>
              <a:rPr sz="1050" spc="-5" dirty="0">
                <a:latin typeface="Palatino Linotype"/>
                <a:cs typeface="Palatino Linotype"/>
              </a:rPr>
              <a:t>precio	</a:t>
            </a:r>
            <a:r>
              <a:rPr sz="1050" dirty="0">
                <a:latin typeface="Palatino Linotype"/>
                <a:cs typeface="Palatino Linotype"/>
              </a:rPr>
              <a:t>numeric(6,2)</a:t>
            </a:r>
            <a:r>
              <a:rPr sz="1050" spc="-65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not</a:t>
            </a:r>
            <a:r>
              <a:rPr sz="1050" spc="-35" dirty="0">
                <a:latin typeface="Palatino Linotype"/>
                <a:cs typeface="Palatino Linotype"/>
              </a:rPr>
              <a:t> </a:t>
            </a:r>
            <a:r>
              <a:rPr sz="1050" spc="-10" dirty="0">
                <a:latin typeface="Palatino Linotype"/>
                <a:cs typeface="Palatino Linotype"/>
              </a:rPr>
              <a:t>null, </a:t>
            </a:r>
            <a:r>
              <a:rPr sz="1050" spc="-245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unidades	integer,</a:t>
            </a:r>
            <a:endParaRPr sz="1050">
              <a:latin typeface="Palatino Linotype"/>
              <a:cs typeface="Palatino Linotype"/>
            </a:endParaRPr>
          </a:p>
          <a:p>
            <a:pPr marL="224154">
              <a:lnSpc>
                <a:spcPct val="100000"/>
              </a:lnSpc>
              <a:spcBef>
                <a:spcPts val="85"/>
              </a:spcBef>
            </a:pPr>
            <a:r>
              <a:rPr sz="1050" dirty="0">
                <a:latin typeface="Palatino Linotype"/>
                <a:cs typeface="Palatino Linotype"/>
              </a:rPr>
              <a:t>descuento</a:t>
            </a:r>
            <a:r>
              <a:rPr sz="1050" spc="-6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numeric(3,0),</a:t>
            </a:r>
            <a:endParaRPr sz="1050">
              <a:latin typeface="Palatino Linotype"/>
              <a:cs typeface="Palatino Linotype"/>
            </a:endParaRPr>
          </a:p>
          <a:p>
            <a:pPr marL="190500">
              <a:lnSpc>
                <a:spcPct val="100000"/>
              </a:lnSpc>
              <a:spcBef>
                <a:spcPts val="85"/>
              </a:spcBef>
            </a:pPr>
            <a:r>
              <a:rPr sz="1050" spc="5" dirty="0">
                <a:latin typeface="Palatino Linotype"/>
                <a:cs typeface="Palatino Linotype"/>
              </a:rPr>
              <a:t>P</a:t>
            </a:r>
            <a:r>
              <a:rPr sz="1050" spc="-10" dirty="0">
                <a:latin typeface="Palatino Linotype"/>
                <a:cs typeface="Palatino Linotype"/>
              </a:rPr>
              <a:t>R</a:t>
            </a:r>
            <a:r>
              <a:rPr sz="1050" spc="25" dirty="0">
                <a:latin typeface="Palatino Linotype"/>
                <a:cs typeface="Palatino Linotype"/>
              </a:rPr>
              <a:t>I</a:t>
            </a:r>
            <a:r>
              <a:rPr sz="1050" spc="10" dirty="0">
                <a:latin typeface="Palatino Linotype"/>
                <a:cs typeface="Palatino Linotype"/>
              </a:rPr>
              <a:t>M</a:t>
            </a:r>
            <a:r>
              <a:rPr sz="1050" spc="-10" dirty="0">
                <a:latin typeface="Palatino Linotype"/>
                <a:cs typeface="Palatino Linotype"/>
              </a:rPr>
              <a:t>AR</a:t>
            </a:r>
            <a:r>
              <a:rPr sz="1050" dirty="0">
                <a:latin typeface="Palatino Linotype"/>
                <a:cs typeface="Palatino Linotype"/>
              </a:rPr>
              <a:t>Y</a:t>
            </a:r>
            <a:r>
              <a:rPr sz="1050" spc="-80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K</a:t>
            </a:r>
            <a:r>
              <a:rPr sz="1050" dirty="0">
                <a:latin typeface="Palatino Linotype"/>
                <a:cs typeface="Palatino Linotype"/>
              </a:rPr>
              <a:t>E</a:t>
            </a:r>
            <a:r>
              <a:rPr sz="1050" spc="-10" dirty="0">
                <a:latin typeface="Palatino Linotype"/>
                <a:cs typeface="Palatino Linotype"/>
              </a:rPr>
              <a:t>Y</a:t>
            </a:r>
            <a:r>
              <a:rPr sz="1050" spc="10" dirty="0">
                <a:latin typeface="Palatino Linotype"/>
                <a:cs typeface="Palatino Linotype"/>
              </a:rPr>
              <a:t>(c</a:t>
            </a:r>
            <a:r>
              <a:rPr sz="1050" spc="-25" dirty="0">
                <a:latin typeface="Palatino Linotype"/>
                <a:cs typeface="Palatino Linotype"/>
              </a:rPr>
              <a:t>o</a:t>
            </a:r>
            <a:r>
              <a:rPr sz="1050" dirty="0">
                <a:latin typeface="Palatino Linotype"/>
                <a:cs typeface="Palatino Linotype"/>
              </a:rPr>
              <a:t>dA</a:t>
            </a:r>
            <a:r>
              <a:rPr sz="1050" spc="-15" dirty="0">
                <a:latin typeface="Palatino Linotype"/>
                <a:cs typeface="Palatino Linotype"/>
              </a:rPr>
              <a:t>r</a:t>
            </a:r>
            <a:r>
              <a:rPr sz="1050" spc="-10" dirty="0">
                <a:latin typeface="Palatino Linotype"/>
                <a:cs typeface="Palatino Linotype"/>
              </a:rPr>
              <a:t>t</a:t>
            </a:r>
            <a:r>
              <a:rPr sz="1050" spc="-20" dirty="0">
                <a:latin typeface="Palatino Linotype"/>
                <a:cs typeface="Palatino Linotype"/>
              </a:rPr>
              <a:t>i</a:t>
            </a:r>
            <a:r>
              <a:rPr sz="1050" spc="10" dirty="0">
                <a:latin typeface="Palatino Linotype"/>
                <a:cs typeface="Palatino Linotype"/>
              </a:rPr>
              <a:t>c</a:t>
            </a:r>
            <a:r>
              <a:rPr sz="1050" spc="-15" dirty="0">
                <a:latin typeface="Palatino Linotype"/>
                <a:cs typeface="Palatino Linotype"/>
              </a:rPr>
              <a:t>u</a:t>
            </a:r>
            <a:r>
              <a:rPr sz="1050" spc="-20" dirty="0">
                <a:latin typeface="Palatino Linotype"/>
                <a:cs typeface="Palatino Linotype"/>
              </a:rPr>
              <a:t>l</a:t>
            </a:r>
            <a:r>
              <a:rPr sz="1050" spc="-25" dirty="0">
                <a:latin typeface="Palatino Linotype"/>
                <a:cs typeface="Palatino Linotype"/>
              </a:rPr>
              <a:t>o</a:t>
            </a:r>
            <a:r>
              <a:rPr sz="1050" dirty="0">
                <a:latin typeface="Palatino Linotype"/>
                <a:cs typeface="Palatino Linotype"/>
              </a:rPr>
              <a:t>)</a:t>
            </a:r>
            <a:endParaRPr sz="1050">
              <a:latin typeface="Palatino Linotype"/>
              <a:cs typeface="Palatino Linotype"/>
            </a:endParaRPr>
          </a:p>
          <a:p>
            <a:pPr marL="90170">
              <a:lnSpc>
                <a:spcPct val="100000"/>
              </a:lnSpc>
              <a:spcBef>
                <a:spcPts val="85"/>
              </a:spcBef>
            </a:pPr>
            <a:r>
              <a:rPr sz="1050" spc="5" dirty="0">
                <a:latin typeface="Palatino Linotype"/>
                <a:cs typeface="Palatino Linotype"/>
              </a:rPr>
              <a:t>);</a:t>
            </a:r>
            <a:endParaRPr sz="10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170" y="669797"/>
            <a:ext cx="6551930" cy="280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insert</a:t>
            </a: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into</a:t>
            </a:r>
            <a:r>
              <a:rPr sz="1200" b="1" spc="1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añadimos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datos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relación</a:t>
            </a:r>
            <a:endParaRPr sz="1200">
              <a:latin typeface="Arial MT"/>
              <a:cs typeface="Arial MT"/>
            </a:endParaRPr>
          </a:p>
          <a:p>
            <a:pPr marL="2993390">
              <a:lnSpc>
                <a:spcPct val="100000"/>
              </a:lnSpc>
            </a:pPr>
            <a:r>
              <a:rPr sz="1200" b="1" spc="-10" dirty="0">
                <a:solidFill>
                  <a:srgbClr val="3981B9"/>
                </a:solidFill>
                <a:latin typeface="Arial"/>
                <a:cs typeface="Arial"/>
              </a:rPr>
              <a:t>INSERT</a:t>
            </a:r>
            <a:r>
              <a:rPr sz="1200" b="1" spc="1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INTO </a:t>
            </a:r>
            <a:r>
              <a:rPr sz="1200" dirty="0">
                <a:latin typeface="Arial MT"/>
                <a:cs typeface="Arial MT"/>
              </a:rPr>
              <a:t>r </a:t>
            </a:r>
            <a:r>
              <a:rPr sz="1200" b="1" spc="-10" dirty="0">
                <a:solidFill>
                  <a:srgbClr val="3981B9"/>
                </a:solidFill>
                <a:latin typeface="Arial"/>
                <a:cs typeface="Arial"/>
              </a:rPr>
              <a:t>VALUES</a:t>
            </a:r>
            <a:r>
              <a:rPr sz="1200" b="1" spc="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(A</a:t>
            </a:r>
            <a:r>
              <a:rPr sz="1200" spc="-7" baseline="-20833" dirty="0">
                <a:latin typeface="Arial MT"/>
                <a:cs typeface="Arial MT"/>
              </a:rPr>
              <a:t>1</a:t>
            </a:r>
            <a:r>
              <a:rPr sz="1200" spc="-5" dirty="0">
                <a:latin typeface="Arial MT"/>
                <a:cs typeface="Arial MT"/>
              </a:rPr>
              <a:t>,…,A</a:t>
            </a:r>
            <a:r>
              <a:rPr sz="1200" spc="-7" baseline="-20833" dirty="0">
                <a:latin typeface="Arial MT"/>
                <a:cs typeface="Arial MT"/>
              </a:rPr>
              <a:t>n</a:t>
            </a:r>
            <a:r>
              <a:rPr sz="1200" spc="-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Para </a:t>
            </a:r>
            <a:r>
              <a:rPr sz="1200" dirty="0">
                <a:latin typeface="Arial MT"/>
                <a:cs typeface="Arial MT"/>
              </a:rPr>
              <a:t>borrar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todas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tuplas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relación,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utilizamos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delete</a:t>
            </a:r>
            <a:r>
              <a:rPr sz="1200" b="1" spc="-1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  <a:p>
            <a:pPr marL="3465829">
              <a:lnSpc>
                <a:spcPct val="100000"/>
              </a:lnSpc>
            </a:pP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DELETE</a:t>
            </a:r>
            <a:r>
              <a:rPr sz="1200" b="1" spc="-6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FROM</a:t>
            </a:r>
            <a:r>
              <a:rPr sz="1200" b="1" spc="-6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Con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drop</a:t>
            </a:r>
            <a:r>
              <a:rPr sz="1200" b="1" spc="1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table</a:t>
            </a:r>
            <a:r>
              <a:rPr sz="1200" b="1" spc="-2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eliminar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relación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datos.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Elimina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esquema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relación.</a:t>
            </a:r>
            <a:endParaRPr sz="1200">
              <a:latin typeface="Arial MT"/>
              <a:cs typeface="Arial MT"/>
            </a:endParaRPr>
          </a:p>
          <a:p>
            <a:pPr marL="1963420">
              <a:lnSpc>
                <a:spcPct val="100000"/>
              </a:lnSpc>
            </a:pP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DROP</a:t>
            </a:r>
            <a:r>
              <a:rPr sz="1200" b="1" spc="-3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TABLE</a:t>
            </a:r>
            <a:r>
              <a:rPr sz="1200" b="1" spc="-3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alter</a:t>
            </a:r>
            <a:r>
              <a:rPr sz="1200" b="1" spc="-3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table</a:t>
            </a:r>
            <a:r>
              <a:rPr sz="1200" b="1" spc="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este</a:t>
            </a:r>
            <a:r>
              <a:rPr sz="1200" spc="-10" dirty="0">
                <a:latin typeface="Arial MT"/>
                <a:cs typeface="Arial MT"/>
              </a:rPr>
              <a:t> comando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sirve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añadir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atributos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relación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existente</a:t>
            </a:r>
            <a:endParaRPr sz="1200">
              <a:latin typeface="Arial MT"/>
              <a:cs typeface="Arial MT"/>
            </a:endParaRPr>
          </a:p>
          <a:p>
            <a:pPr marL="1750060">
              <a:lnSpc>
                <a:spcPct val="100000"/>
              </a:lnSpc>
            </a:pP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ALTER</a:t>
            </a:r>
            <a:r>
              <a:rPr sz="1200" b="1" spc="-2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TABLE</a:t>
            </a:r>
            <a:r>
              <a:rPr sz="1200" b="1" spc="-4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 </a:t>
            </a:r>
            <a:r>
              <a:rPr sz="1200" b="1" spc="-15" dirty="0">
                <a:solidFill>
                  <a:srgbClr val="3981B9"/>
                </a:solidFill>
                <a:latin typeface="Arial"/>
                <a:cs typeface="Arial"/>
              </a:rPr>
              <a:t>ADD</a:t>
            </a:r>
            <a:r>
              <a:rPr sz="1200" b="1" spc="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5"/>
              </a:spcBef>
              <a:tabLst>
                <a:tab pos="1577975" algn="l"/>
                <a:tab pos="3398520" algn="l"/>
              </a:tabLst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es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la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relación,	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es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el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atributo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añadir,	D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es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el </a:t>
            </a:r>
            <a:r>
              <a:rPr sz="1200" i="1" spc="-10" dirty="0">
                <a:latin typeface="Arial"/>
                <a:cs typeface="Arial"/>
              </a:rPr>
              <a:t>dominio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del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atributo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A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todas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tuplas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relación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asigna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valor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null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para</a:t>
            </a:r>
            <a:r>
              <a:rPr sz="1200" spc="-5" dirty="0">
                <a:latin typeface="Arial MT"/>
                <a:cs typeface="Arial MT"/>
              </a:rPr>
              <a:t> 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nuevo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atributo.</a:t>
            </a:r>
            <a:endParaRPr sz="1200">
              <a:latin typeface="Arial MT"/>
              <a:cs typeface="Arial MT"/>
            </a:endParaRPr>
          </a:p>
          <a:p>
            <a:pPr marL="374650">
              <a:lnSpc>
                <a:spcPct val="100000"/>
              </a:lnSpc>
              <a:spcBef>
                <a:spcPts val="20"/>
              </a:spcBef>
            </a:pPr>
            <a:r>
              <a:rPr sz="1200" spc="-5" dirty="0">
                <a:latin typeface="Arial MT"/>
                <a:cs typeface="Arial MT"/>
              </a:rPr>
              <a:t>El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comando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alter</a:t>
            </a:r>
            <a:r>
              <a:rPr sz="1200" b="1" spc="-2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table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también </a:t>
            </a:r>
            <a:r>
              <a:rPr sz="1200" dirty="0">
                <a:latin typeface="Arial MT"/>
                <a:cs typeface="Arial MT"/>
              </a:rPr>
              <a:t>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puede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utilizar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borrar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atributos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relación:</a:t>
            </a:r>
            <a:endParaRPr sz="1200">
              <a:latin typeface="Arial MT"/>
              <a:cs typeface="Arial MT"/>
            </a:endParaRPr>
          </a:p>
          <a:p>
            <a:pPr marL="2774315">
              <a:lnSpc>
                <a:spcPct val="100000"/>
              </a:lnSpc>
              <a:spcBef>
                <a:spcPts val="150"/>
              </a:spcBef>
            </a:pP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ALTER</a:t>
            </a:r>
            <a:r>
              <a:rPr sz="1200" b="1" spc="-1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TABLE</a:t>
            </a:r>
            <a:r>
              <a:rPr sz="1200" b="1" spc="-3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 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DROP</a:t>
            </a:r>
            <a:r>
              <a:rPr sz="1200" b="1" spc="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Arial MT"/>
                <a:cs typeface="Arial MT"/>
              </a:rPr>
              <a:t>La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sentencia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UPDATE</a:t>
            </a:r>
            <a:r>
              <a:rPr sz="1200" b="1" spc="2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sirve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para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actualizar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datos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tablas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BD.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670" y="4183176"/>
            <a:ext cx="4644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Si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omite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WHERE,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actualizan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todas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filas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tabla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destino.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3558" y="303022"/>
            <a:ext cx="33013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Definición</a:t>
            </a:r>
            <a:r>
              <a:rPr sz="1600" spc="-75" dirty="0"/>
              <a:t> </a:t>
            </a:r>
            <a:r>
              <a:rPr sz="1600" dirty="0"/>
              <a:t>básica</a:t>
            </a:r>
            <a:r>
              <a:rPr sz="1600" spc="-45" dirty="0"/>
              <a:t> </a:t>
            </a:r>
            <a:r>
              <a:rPr sz="1600" spc="-5" dirty="0"/>
              <a:t>de</a:t>
            </a:r>
            <a:r>
              <a:rPr sz="1600" dirty="0"/>
              <a:t> esquemas</a:t>
            </a:r>
            <a:r>
              <a:rPr sz="1600" spc="-55" dirty="0"/>
              <a:t> </a:t>
            </a:r>
            <a:r>
              <a:rPr sz="1600" spc="5" dirty="0"/>
              <a:t>SQL</a:t>
            </a:r>
            <a:endParaRPr sz="1600"/>
          </a:p>
        </p:txBody>
      </p:sp>
      <p:sp>
        <p:nvSpPr>
          <p:cNvPr id="5" name="object 5"/>
          <p:cNvSpPr txBox="1"/>
          <p:nvPr/>
        </p:nvSpPr>
        <p:spPr>
          <a:xfrm>
            <a:off x="1691639" y="3511295"/>
            <a:ext cx="3578860" cy="624840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3048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240"/>
              </a:spcBef>
            </a:pPr>
            <a:r>
              <a:rPr sz="1200" b="1" i="1" spc="-15" dirty="0">
                <a:latin typeface="Palatino Linotype"/>
                <a:cs typeface="Palatino Linotype"/>
              </a:rPr>
              <a:t>UPDATE</a:t>
            </a:r>
            <a:r>
              <a:rPr sz="1200" b="1" i="1" spc="-40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empleados</a:t>
            </a:r>
            <a:endParaRPr sz="1200">
              <a:latin typeface="Palatino Linotype"/>
              <a:cs typeface="Palatino Linotype"/>
            </a:endParaRPr>
          </a:p>
          <a:p>
            <a:pPr marL="70485">
              <a:lnSpc>
                <a:spcPct val="100000"/>
              </a:lnSpc>
            </a:pPr>
            <a:r>
              <a:rPr sz="1200" b="1" i="1" dirty="0">
                <a:latin typeface="Palatino Linotype"/>
                <a:cs typeface="Palatino Linotype"/>
              </a:rPr>
              <a:t>SET</a:t>
            </a:r>
            <a:r>
              <a:rPr sz="1200" b="1" i="1" spc="10" dirty="0">
                <a:latin typeface="Palatino Linotype"/>
                <a:cs typeface="Palatino Linotype"/>
              </a:rPr>
              <a:t> </a:t>
            </a:r>
            <a:r>
              <a:rPr sz="1200" i="1" spc="-10" dirty="0">
                <a:latin typeface="Palatino Linotype"/>
                <a:cs typeface="Palatino Linotype"/>
              </a:rPr>
              <a:t>Direccion=‘Gran</a:t>
            </a:r>
            <a:r>
              <a:rPr sz="1200" i="1" spc="35" dirty="0">
                <a:latin typeface="Palatino Linotype"/>
                <a:cs typeface="Palatino Linotype"/>
              </a:rPr>
              <a:t> </a:t>
            </a:r>
            <a:r>
              <a:rPr sz="1200" i="1" dirty="0">
                <a:latin typeface="Palatino Linotype"/>
                <a:cs typeface="Palatino Linotype"/>
              </a:rPr>
              <a:t>Vía</a:t>
            </a:r>
            <a:r>
              <a:rPr sz="1200" i="1" spc="15" dirty="0">
                <a:latin typeface="Palatino Linotype"/>
                <a:cs typeface="Palatino Linotype"/>
              </a:rPr>
              <a:t> </a:t>
            </a:r>
            <a:r>
              <a:rPr sz="1200" i="1" dirty="0">
                <a:latin typeface="Palatino Linotype"/>
                <a:cs typeface="Palatino Linotype"/>
              </a:rPr>
              <a:t>241’,</a:t>
            </a:r>
            <a:r>
              <a:rPr sz="1200" i="1" spc="10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telefono=‘686567687’</a:t>
            </a:r>
            <a:endParaRPr sz="1200">
              <a:latin typeface="Palatino Linotype"/>
              <a:cs typeface="Palatino Linotype"/>
            </a:endParaRPr>
          </a:p>
          <a:p>
            <a:pPr marL="70485">
              <a:lnSpc>
                <a:spcPct val="100000"/>
              </a:lnSpc>
            </a:pPr>
            <a:r>
              <a:rPr sz="1200" b="1" i="1" dirty="0">
                <a:latin typeface="Palatino Linotype"/>
                <a:cs typeface="Palatino Linotype"/>
              </a:rPr>
              <a:t>WHERE</a:t>
            </a:r>
            <a:r>
              <a:rPr sz="1200" b="1" i="1" spc="-30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Nombre=‘Ana</a:t>
            </a:r>
            <a:r>
              <a:rPr sz="1200" i="1" spc="5" dirty="0">
                <a:latin typeface="Palatino Linotype"/>
                <a:cs typeface="Palatino Linotype"/>
              </a:rPr>
              <a:t> </a:t>
            </a:r>
            <a:r>
              <a:rPr sz="1200" i="1" spc="-10" dirty="0">
                <a:latin typeface="Palatino Linotype"/>
                <a:cs typeface="Palatino Linotype"/>
              </a:rPr>
              <a:t>García’;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22858"/>
            <a:ext cx="8686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/>
              <a:t>E</a:t>
            </a:r>
            <a:r>
              <a:rPr sz="1600" dirty="0"/>
              <a:t>je</a:t>
            </a:r>
            <a:r>
              <a:rPr sz="1600" spc="25" dirty="0"/>
              <a:t>m</a:t>
            </a:r>
            <a:r>
              <a:rPr sz="1600" spc="-10" dirty="0"/>
              <a:t>p</a:t>
            </a:r>
            <a:r>
              <a:rPr sz="1600" dirty="0"/>
              <a:t>los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1222044" y="1089786"/>
            <a:ext cx="478980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  <a:tabLst>
                <a:tab pos="4035425" algn="l"/>
              </a:tabLst>
            </a:pPr>
            <a:r>
              <a:rPr sz="1050" spc="-5" dirty="0">
                <a:latin typeface="Arial MT"/>
                <a:cs typeface="Arial MT"/>
              </a:rPr>
              <a:t>INSERT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INTO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cliente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VALUES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('015',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'Pedro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Glez.',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'Gerona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14',	917845308);</a:t>
            </a:r>
            <a:endParaRPr sz="1050">
              <a:latin typeface="Arial MT"/>
              <a:cs typeface="Arial MT"/>
            </a:endParaRPr>
          </a:p>
          <a:p>
            <a:pPr marL="12700" marR="616585">
              <a:lnSpc>
                <a:spcPts val="1270"/>
              </a:lnSpc>
              <a:spcBef>
                <a:spcPts val="30"/>
              </a:spcBef>
              <a:tabLst>
                <a:tab pos="3637279" algn="l"/>
              </a:tabLst>
            </a:pPr>
            <a:r>
              <a:rPr sz="1050" spc="-5" dirty="0">
                <a:latin typeface="Arial MT"/>
                <a:cs typeface="Arial MT"/>
              </a:rPr>
              <a:t>INSERT</a:t>
            </a:r>
            <a:r>
              <a:rPr sz="1050" spc="-10" dirty="0">
                <a:latin typeface="Arial MT"/>
                <a:cs typeface="Arial MT"/>
              </a:rPr>
              <a:t> INTO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articulo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VALUES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('0001',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'Ord.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Sobremesa',	</a:t>
            </a:r>
            <a:r>
              <a:rPr sz="1050" spc="-10" dirty="0">
                <a:latin typeface="Arial MT"/>
                <a:cs typeface="Arial MT"/>
              </a:rPr>
              <a:t>600,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12);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INSERT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INTO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compra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VALUES('015',</a:t>
            </a:r>
            <a:r>
              <a:rPr sz="1050" spc="3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'0007',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‘2015/11/06',</a:t>
            </a:r>
            <a:r>
              <a:rPr sz="1050" spc="9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2);</a:t>
            </a:r>
            <a:endParaRPr sz="1050">
              <a:latin typeface="Arial MT"/>
              <a:cs typeface="Arial MT"/>
            </a:endParaRPr>
          </a:p>
          <a:p>
            <a:pPr marL="48895">
              <a:lnSpc>
                <a:spcPts val="1205"/>
              </a:lnSpc>
            </a:pPr>
            <a:r>
              <a:rPr sz="1050" dirty="0">
                <a:latin typeface="Arial MT"/>
                <a:cs typeface="Arial MT"/>
              </a:rPr>
              <a:t>INSERT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INTO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i="1" spc="-10" dirty="0">
                <a:latin typeface="Arial"/>
                <a:cs typeface="Arial"/>
              </a:rPr>
              <a:t>cuenta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 MT"/>
                <a:cs typeface="Arial MT"/>
              </a:rPr>
              <a:t>VALUES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(‘A-9732’,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‘Navacerrada’,1200);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50" dirty="0">
                <a:latin typeface="Arial MT"/>
                <a:cs typeface="Arial MT"/>
              </a:rPr>
              <a:t>INSERT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INTO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i="1" spc="-5" dirty="0">
                <a:latin typeface="Arial"/>
                <a:cs typeface="Arial"/>
              </a:rPr>
              <a:t>cuenta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spc="-5" dirty="0">
                <a:latin typeface="Arial MT"/>
                <a:cs typeface="Arial MT"/>
              </a:rPr>
              <a:t>VALUES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(‘A-777’,‘Navacerrada’,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i="1" spc="-5" dirty="0">
                <a:latin typeface="Arial"/>
                <a:cs typeface="Arial"/>
              </a:rPr>
              <a:t>null</a:t>
            </a:r>
            <a:r>
              <a:rPr sz="1050" spc="-5" dirty="0"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2013458"/>
            <a:ext cx="2516505" cy="4908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70"/>
              </a:spcBef>
            </a:pPr>
            <a:r>
              <a:rPr sz="1050" spc="-5" dirty="0">
                <a:latin typeface="Calibri"/>
                <a:cs typeface="Calibri"/>
              </a:rPr>
              <a:t>DROP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DATABASE</a:t>
            </a:r>
            <a:r>
              <a:rPr sz="1050" spc="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IF </a:t>
            </a:r>
            <a:r>
              <a:rPr sz="1050" spc="-5" dirty="0">
                <a:latin typeface="Calibri"/>
                <a:cs typeface="Calibri"/>
              </a:rPr>
              <a:t>EXISTS</a:t>
            </a:r>
            <a:r>
              <a:rPr sz="1050" spc="3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tiendaInformatica;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050" spc="-5" dirty="0">
                <a:latin typeface="Calibri"/>
                <a:cs typeface="Calibri"/>
              </a:rPr>
              <a:t>DROP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DATABASE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tiendaInformatica;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2924632"/>
            <a:ext cx="128143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alibri"/>
                <a:cs typeface="Calibri"/>
              </a:rPr>
              <a:t>USE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tiendaInformatica;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2585859"/>
            <a:ext cx="4062095" cy="4038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050" spc="-10" dirty="0">
                <a:latin typeface="Calibri"/>
                <a:cs typeface="Calibri"/>
              </a:rPr>
              <a:t>CREATE</a:t>
            </a:r>
            <a:r>
              <a:rPr sz="1050" spc="3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DATABASE</a:t>
            </a:r>
            <a:r>
              <a:rPr sz="1050" spc="4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tiendaInformatica;</a:t>
            </a:r>
            <a:endParaRPr sz="1050">
              <a:latin typeface="Calibri"/>
              <a:cs typeface="Calibri"/>
            </a:endParaRPr>
          </a:p>
          <a:p>
            <a:pPr marL="1987550">
              <a:lnSpc>
                <a:spcPct val="100000"/>
              </a:lnSpc>
              <a:spcBef>
                <a:spcPts val="229"/>
              </a:spcBef>
            </a:pPr>
            <a:r>
              <a:rPr sz="1050" spc="-5" dirty="0">
                <a:solidFill>
                  <a:srgbClr val="1D405D"/>
                </a:solidFill>
                <a:latin typeface="Palatino Linotype"/>
                <a:cs typeface="Palatino Linotype"/>
              </a:rPr>
              <a:t>/</a:t>
            </a:r>
            <a:r>
              <a:rPr sz="1050" spc="-10" dirty="0">
                <a:solidFill>
                  <a:srgbClr val="1D405D"/>
                </a:solidFill>
                <a:latin typeface="Palatino Linotype"/>
                <a:cs typeface="Palatino Linotype"/>
              </a:rPr>
              <a:t>*</a:t>
            </a:r>
            <a:r>
              <a:rPr sz="1050" spc="15" dirty="0">
                <a:solidFill>
                  <a:srgbClr val="1D405D"/>
                </a:solidFill>
                <a:latin typeface="Palatino Linotype"/>
                <a:cs typeface="Palatino Linotype"/>
              </a:rPr>
              <a:t>S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ET</a:t>
            </a:r>
            <a:r>
              <a:rPr sz="1050" spc="-45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spc="10" dirty="0">
                <a:solidFill>
                  <a:srgbClr val="1D405D"/>
                </a:solidFill>
                <a:latin typeface="Palatino Linotype"/>
                <a:cs typeface="Palatino Linotype"/>
              </a:rPr>
              <a:t>G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L</a:t>
            </a:r>
            <a:r>
              <a:rPr sz="1050" spc="10" dirty="0">
                <a:solidFill>
                  <a:srgbClr val="1D405D"/>
                </a:solidFill>
                <a:latin typeface="Palatino Linotype"/>
                <a:cs typeface="Palatino Linotype"/>
              </a:rPr>
              <a:t>O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B</a:t>
            </a:r>
            <a:r>
              <a:rPr sz="1050" spc="-5" dirty="0">
                <a:solidFill>
                  <a:srgbClr val="1D405D"/>
                </a:solidFill>
                <a:latin typeface="Palatino Linotype"/>
                <a:cs typeface="Palatino Linotype"/>
              </a:rPr>
              <a:t>A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L</a:t>
            </a:r>
            <a:r>
              <a:rPr sz="1050" spc="-70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spc="-25" dirty="0">
                <a:solidFill>
                  <a:srgbClr val="1D405D"/>
                </a:solidFill>
                <a:latin typeface="Palatino Linotype"/>
                <a:cs typeface="Palatino Linotype"/>
              </a:rPr>
              <a:t>l</a:t>
            </a:r>
            <a:r>
              <a:rPr sz="1050" spc="-30" dirty="0">
                <a:solidFill>
                  <a:srgbClr val="1D405D"/>
                </a:solidFill>
                <a:latin typeface="Palatino Linotype"/>
                <a:cs typeface="Palatino Linotype"/>
              </a:rPr>
              <a:t>o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c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a</a:t>
            </a:r>
            <a:r>
              <a:rPr sz="1050" spc="-25" dirty="0">
                <a:solidFill>
                  <a:srgbClr val="1D405D"/>
                </a:solidFill>
                <a:latin typeface="Palatino Linotype"/>
                <a:cs typeface="Palatino Linotype"/>
              </a:rPr>
              <a:t>l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_</a:t>
            </a:r>
            <a:r>
              <a:rPr sz="1050" spc="-25" dirty="0">
                <a:solidFill>
                  <a:srgbClr val="1D405D"/>
                </a:solidFill>
                <a:latin typeface="Palatino Linotype"/>
                <a:cs typeface="Palatino Linotype"/>
              </a:rPr>
              <a:t>i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nf</a:t>
            </a:r>
            <a:r>
              <a:rPr sz="1050" spc="-25" dirty="0">
                <a:solidFill>
                  <a:srgbClr val="1D405D"/>
                </a:solidFill>
                <a:latin typeface="Palatino Linotype"/>
                <a:cs typeface="Palatino Linotype"/>
              </a:rPr>
              <a:t>il</a:t>
            </a:r>
            <a:r>
              <a:rPr sz="1050" spc="-5" dirty="0">
                <a:solidFill>
                  <a:srgbClr val="1D405D"/>
                </a:solidFill>
                <a:latin typeface="Palatino Linotype"/>
                <a:cs typeface="Palatino Linotype"/>
              </a:rPr>
              <a:t>e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=</a:t>
            </a:r>
            <a:r>
              <a:rPr sz="1050" spc="-10" dirty="0">
                <a:solidFill>
                  <a:srgbClr val="1D405D"/>
                </a:solidFill>
                <a:latin typeface="Palatino Linotype"/>
                <a:cs typeface="Palatino Linotype"/>
              </a:rPr>
              <a:t>'</a:t>
            </a:r>
            <a:r>
              <a:rPr sz="1050" spc="10" dirty="0">
                <a:solidFill>
                  <a:srgbClr val="1D405D"/>
                </a:solidFill>
                <a:latin typeface="Palatino Linotype"/>
                <a:cs typeface="Palatino Linotype"/>
              </a:rPr>
              <a:t>ON</a:t>
            </a:r>
            <a:r>
              <a:rPr sz="1050" spc="-5" dirty="0">
                <a:solidFill>
                  <a:srgbClr val="1D405D"/>
                </a:solidFill>
                <a:latin typeface="Palatino Linotype"/>
                <a:cs typeface="Palatino Linotype"/>
              </a:rPr>
              <a:t>’;*/</a:t>
            </a:r>
            <a:endParaRPr sz="10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0170" y="3230397"/>
            <a:ext cx="1697989" cy="53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sz="1050" spc="-5" dirty="0">
                <a:latin typeface="Calibri"/>
                <a:cs typeface="Calibri"/>
              </a:rPr>
              <a:t>DROP </a:t>
            </a:r>
            <a:r>
              <a:rPr sz="1050" dirty="0">
                <a:latin typeface="Calibri"/>
                <a:cs typeface="Calibri"/>
              </a:rPr>
              <a:t>TABLE IF </a:t>
            </a:r>
            <a:r>
              <a:rPr sz="1050" spc="-5" dirty="0">
                <a:latin typeface="Calibri"/>
                <a:cs typeface="Calibri"/>
              </a:rPr>
              <a:t>EXISTS compra;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DROP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TABLE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IF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EXISTS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cliente;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alibri"/>
                <a:cs typeface="Calibri"/>
              </a:rPr>
              <a:t>DROP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TABLE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IF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EXISTS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articulo;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7479" y="2967380"/>
            <a:ext cx="5438140" cy="94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 marR="5080" indent="-33655">
              <a:lnSpc>
                <a:spcPct val="114300"/>
              </a:lnSpc>
              <a:spcBef>
                <a:spcPts val="95"/>
              </a:spcBef>
            </a:pP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LOAD</a:t>
            </a:r>
            <a:r>
              <a:rPr sz="1050" spc="-10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DATA</a:t>
            </a:r>
            <a:r>
              <a:rPr sz="1050" spc="10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INFILE</a:t>
            </a:r>
            <a:r>
              <a:rPr sz="1050" spc="-65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'C:/ProgramData/MySQL/MySQL</a:t>
            </a:r>
            <a:r>
              <a:rPr sz="1050" spc="-70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Server</a:t>
            </a:r>
            <a:r>
              <a:rPr sz="1050" spc="-15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spc="-5" dirty="0">
                <a:solidFill>
                  <a:srgbClr val="1D405D"/>
                </a:solidFill>
                <a:latin typeface="Palatino Linotype"/>
                <a:cs typeface="Palatino Linotype"/>
              </a:rPr>
              <a:t>8.0/Uploads/PERSONA.txt’ </a:t>
            </a:r>
            <a:r>
              <a:rPr sz="1050" spc="-250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spc="10" dirty="0">
                <a:solidFill>
                  <a:srgbClr val="1D405D"/>
                </a:solidFill>
                <a:latin typeface="Palatino Linotype"/>
                <a:cs typeface="Palatino Linotype"/>
              </a:rPr>
              <a:t>INTO</a:t>
            </a:r>
            <a:r>
              <a:rPr sz="1050" spc="-65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TABLE</a:t>
            </a:r>
            <a:r>
              <a:rPr sz="1050" spc="-45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nombreTabla</a:t>
            </a: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-15" dirty="0">
                <a:solidFill>
                  <a:srgbClr val="1D405D"/>
                </a:solidFill>
                <a:latin typeface="Palatino Linotype"/>
                <a:cs typeface="Palatino Linotype"/>
              </a:rPr>
              <a:t>F</a:t>
            </a:r>
            <a:r>
              <a:rPr sz="1050" spc="25" dirty="0">
                <a:solidFill>
                  <a:srgbClr val="1D405D"/>
                </a:solidFill>
                <a:latin typeface="Palatino Linotype"/>
                <a:cs typeface="Palatino Linotype"/>
              </a:rPr>
              <a:t>I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ELDS</a:t>
            </a:r>
            <a:r>
              <a:rPr sz="1050" spc="-50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TE</a:t>
            </a:r>
            <a:r>
              <a:rPr sz="1050" spc="-10" dirty="0">
                <a:solidFill>
                  <a:srgbClr val="1D405D"/>
                </a:solidFill>
                <a:latin typeface="Palatino Linotype"/>
                <a:cs typeface="Palatino Linotype"/>
              </a:rPr>
              <a:t>R</a:t>
            </a:r>
            <a:r>
              <a:rPr sz="1050" spc="10" dirty="0">
                <a:solidFill>
                  <a:srgbClr val="1D405D"/>
                </a:solidFill>
                <a:latin typeface="Palatino Linotype"/>
                <a:cs typeface="Palatino Linotype"/>
              </a:rPr>
              <a:t>M</a:t>
            </a:r>
            <a:r>
              <a:rPr sz="1050" spc="25" dirty="0">
                <a:solidFill>
                  <a:srgbClr val="1D405D"/>
                </a:solidFill>
                <a:latin typeface="Palatino Linotype"/>
                <a:cs typeface="Palatino Linotype"/>
              </a:rPr>
              <a:t>I</a:t>
            </a:r>
            <a:r>
              <a:rPr sz="1050" spc="-15" dirty="0">
                <a:solidFill>
                  <a:srgbClr val="1D405D"/>
                </a:solidFill>
                <a:latin typeface="Palatino Linotype"/>
                <a:cs typeface="Palatino Linotype"/>
              </a:rPr>
              <a:t>N</a:t>
            </a:r>
            <a:r>
              <a:rPr sz="1050" spc="-5" dirty="0">
                <a:solidFill>
                  <a:srgbClr val="1D405D"/>
                </a:solidFill>
                <a:latin typeface="Palatino Linotype"/>
                <a:cs typeface="Palatino Linotype"/>
              </a:rPr>
              <a:t>A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T</a:t>
            </a:r>
            <a:r>
              <a:rPr sz="1050" spc="-20" dirty="0">
                <a:solidFill>
                  <a:srgbClr val="1D405D"/>
                </a:solidFill>
                <a:latin typeface="Palatino Linotype"/>
                <a:cs typeface="Palatino Linotype"/>
              </a:rPr>
              <a:t>E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D</a:t>
            </a:r>
            <a:r>
              <a:rPr sz="1050" spc="-70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BY</a:t>
            </a:r>
            <a:r>
              <a:rPr sz="1050" spc="-10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spc="-5" dirty="0">
                <a:solidFill>
                  <a:srgbClr val="1D405D"/>
                </a:solidFill>
                <a:latin typeface="Palatino Linotype"/>
                <a:cs typeface="Palatino Linotype"/>
              </a:rPr>
              <a:t>';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’</a:t>
            </a:r>
            <a:endParaRPr sz="1050">
              <a:latin typeface="Palatino Linotype"/>
              <a:cs typeface="Palatino Linotype"/>
            </a:endParaRPr>
          </a:p>
          <a:p>
            <a:pPr marL="12700" marR="3598545" indent="33020">
              <a:lnSpc>
                <a:spcPct val="114300"/>
              </a:lnSpc>
              <a:spcBef>
                <a:spcPts val="30"/>
              </a:spcBef>
            </a:pP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L</a:t>
            </a:r>
            <a:r>
              <a:rPr sz="1050" spc="25" dirty="0">
                <a:solidFill>
                  <a:srgbClr val="1D405D"/>
                </a:solidFill>
                <a:latin typeface="Palatino Linotype"/>
                <a:cs typeface="Palatino Linotype"/>
              </a:rPr>
              <a:t>I</a:t>
            </a:r>
            <a:r>
              <a:rPr sz="1050" spc="10" dirty="0">
                <a:solidFill>
                  <a:srgbClr val="1D405D"/>
                </a:solidFill>
                <a:latin typeface="Palatino Linotype"/>
                <a:cs typeface="Palatino Linotype"/>
              </a:rPr>
              <a:t>N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ES</a:t>
            </a:r>
            <a:r>
              <a:rPr sz="1050" spc="-70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TE</a:t>
            </a:r>
            <a:r>
              <a:rPr sz="1050" spc="-10" dirty="0">
                <a:solidFill>
                  <a:srgbClr val="1D405D"/>
                </a:solidFill>
                <a:latin typeface="Palatino Linotype"/>
                <a:cs typeface="Palatino Linotype"/>
              </a:rPr>
              <a:t>R</a:t>
            </a:r>
            <a:r>
              <a:rPr sz="1050" spc="10" dirty="0">
                <a:solidFill>
                  <a:srgbClr val="1D405D"/>
                </a:solidFill>
                <a:latin typeface="Palatino Linotype"/>
                <a:cs typeface="Palatino Linotype"/>
              </a:rPr>
              <a:t>M</a:t>
            </a:r>
            <a:r>
              <a:rPr sz="1050" spc="25" dirty="0">
                <a:solidFill>
                  <a:srgbClr val="1D405D"/>
                </a:solidFill>
                <a:latin typeface="Palatino Linotype"/>
                <a:cs typeface="Palatino Linotype"/>
              </a:rPr>
              <a:t>I</a:t>
            </a:r>
            <a:r>
              <a:rPr sz="1050" spc="-10" dirty="0">
                <a:solidFill>
                  <a:srgbClr val="1D405D"/>
                </a:solidFill>
                <a:latin typeface="Palatino Linotype"/>
                <a:cs typeface="Palatino Linotype"/>
              </a:rPr>
              <a:t>NA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T</a:t>
            </a:r>
            <a:r>
              <a:rPr sz="1050" spc="-20" dirty="0">
                <a:solidFill>
                  <a:srgbClr val="1D405D"/>
                </a:solidFill>
                <a:latin typeface="Palatino Linotype"/>
                <a:cs typeface="Palatino Linotype"/>
              </a:rPr>
              <a:t>E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D</a:t>
            </a:r>
            <a:r>
              <a:rPr sz="1050" spc="-70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BY</a:t>
            </a:r>
            <a:r>
              <a:rPr sz="1050" spc="-10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spc="-5" dirty="0">
                <a:solidFill>
                  <a:srgbClr val="1D405D"/>
                </a:solidFill>
                <a:latin typeface="Palatino Linotype"/>
                <a:cs typeface="Palatino Linotype"/>
              </a:rPr>
              <a:t>'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\n’  </a:t>
            </a:r>
            <a:r>
              <a:rPr sz="1050" spc="25" dirty="0">
                <a:solidFill>
                  <a:srgbClr val="1D405D"/>
                </a:solidFill>
                <a:latin typeface="Palatino Linotype"/>
                <a:cs typeface="Palatino Linotype"/>
              </a:rPr>
              <a:t>I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GNO</a:t>
            </a:r>
            <a:r>
              <a:rPr sz="1050" spc="-10" dirty="0">
                <a:solidFill>
                  <a:srgbClr val="1D405D"/>
                </a:solidFill>
                <a:latin typeface="Palatino Linotype"/>
                <a:cs typeface="Palatino Linotype"/>
              </a:rPr>
              <a:t>R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E</a:t>
            </a:r>
            <a:r>
              <a:rPr sz="1050" spc="-90" dirty="0">
                <a:solidFill>
                  <a:srgbClr val="1D405D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1 </a:t>
            </a:r>
            <a:r>
              <a:rPr sz="1050" spc="-10" dirty="0">
                <a:solidFill>
                  <a:srgbClr val="1D405D"/>
                </a:solidFill>
                <a:latin typeface="Palatino Linotype"/>
                <a:cs typeface="Palatino Linotype"/>
              </a:rPr>
              <a:t>R</a:t>
            </a:r>
            <a:r>
              <a:rPr sz="1050" spc="5" dirty="0">
                <a:solidFill>
                  <a:srgbClr val="1D405D"/>
                </a:solidFill>
                <a:latin typeface="Palatino Linotype"/>
                <a:cs typeface="Palatino Linotype"/>
              </a:rPr>
              <a:t>OW</a:t>
            </a:r>
            <a:r>
              <a:rPr sz="1050" spc="25" dirty="0">
                <a:solidFill>
                  <a:srgbClr val="1D405D"/>
                </a:solidFill>
                <a:latin typeface="Palatino Linotype"/>
                <a:cs typeface="Palatino Linotype"/>
              </a:rPr>
              <a:t>S</a:t>
            </a:r>
            <a:r>
              <a:rPr sz="1050" dirty="0">
                <a:solidFill>
                  <a:srgbClr val="1D405D"/>
                </a:solidFill>
                <a:latin typeface="Palatino Linotype"/>
                <a:cs typeface="Palatino Linotype"/>
              </a:rPr>
              <a:t>;</a:t>
            </a:r>
            <a:endParaRPr sz="10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9032" y="2069591"/>
            <a:ext cx="2344420" cy="307975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4318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 MT"/>
                <a:cs typeface="Arial MT"/>
              </a:rPr>
              <a:t>Cargar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archivo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895" y="4099559"/>
            <a:ext cx="6269990" cy="939165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100" spc="5" dirty="0">
                <a:latin typeface="Arial MT"/>
                <a:cs typeface="Arial MT"/>
              </a:rPr>
              <a:t>Los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ficheros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cargar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necesario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guardarles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directorio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que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nos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dé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siguiente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select:</a:t>
            </a:r>
            <a:endParaRPr sz="11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SELECT</a:t>
            </a:r>
            <a:r>
              <a:rPr sz="1100" spc="-5" dirty="0">
                <a:latin typeface="Arial MT"/>
                <a:cs typeface="Arial MT"/>
              </a:rPr>
              <a:t> @@GLOBAL.secure_file_priv;</a:t>
            </a:r>
            <a:endParaRPr sz="11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La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carpeta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dependiendo</a:t>
            </a:r>
            <a:r>
              <a:rPr sz="1100" spc="-8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versión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workbench,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parecida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a:</a:t>
            </a:r>
            <a:endParaRPr sz="11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'C:/ProgramData/MySQL/MySQL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Server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5.7/Uploads/persona.csv’</a:t>
            </a:r>
            <a:endParaRPr sz="11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tabLst>
                <a:tab pos="932815" algn="l"/>
              </a:tabLst>
            </a:pPr>
            <a:r>
              <a:rPr sz="1100" b="1" dirty="0">
                <a:latin typeface="Arial"/>
                <a:cs typeface="Arial"/>
              </a:rPr>
              <a:t>Ojo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/</a:t>
            </a:r>
            <a:r>
              <a:rPr sz="1100" b="1" spc="5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	\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381965"/>
            <a:ext cx="2135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35" dirty="0"/>
              <a:t> </a:t>
            </a:r>
            <a:r>
              <a:rPr dirty="0"/>
              <a:t>claúsula</a:t>
            </a:r>
            <a:r>
              <a:rPr spc="-60" dirty="0"/>
              <a:t> </a:t>
            </a:r>
            <a:r>
              <a:rPr spc="-5" dirty="0"/>
              <a:t>SELECT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1761" y="1907857"/>
            <a:ext cx="5307330" cy="1798955"/>
            <a:chOff x="1901761" y="1907857"/>
            <a:chExt cx="5307330" cy="1798955"/>
          </a:xfrm>
        </p:grpSpPr>
        <p:sp>
          <p:nvSpPr>
            <p:cNvPr id="4" name="object 4"/>
            <p:cNvSpPr/>
            <p:nvPr/>
          </p:nvSpPr>
          <p:spPr>
            <a:xfrm>
              <a:off x="1906523" y="1912619"/>
              <a:ext cx="5297805" cy="1789430"/>
            </a:xfrm>
            <a:custGeom>
              <a:avLst/>
              <a:gdLst/>
              <a:ahLst/>
              <a:cxnLst/>
              <a:rect l="l" t="t" r="r" b="b"/>
              <a:pathLst>
                <a:path w="5297805" h="1789429">
                  <a:moveTo>
                    <a:pt x="5297424" y="0"/>
                  </a:moveTo>
                  <a:lnTo>
                    <a:pt x="0" y="0"/>
                  </a:lnTo>
                  <a:lnTo>
                    <a:pt x="0" y="1789176"/>
                  </a:lnTo>
                  <a:lnTo>
                    <a:pt x="5117465" y="1789176"/>
                  </a:lnTo>
                  <a:lnTo>
                    <a:pt x="5297424" y="1609217"/>
                  </a:lnTo>
                  <a:lnTo>
                    <a:pt x="5297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23989" y="3521836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179958" y="0"/>
                  </a:moveTo>
                  <a:lnTo>
                    <a:pt x="36067" y="36068"/>
                  </a:lnTo>
                  <a:lnTo>
                    <a:pt x="0" y="179959"/>
                  </a:lnTo>
                  <a:lnTo>
                    <a:pt x="17995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6523" y="1912619"/>
              <a:ext cx="5297805" cy="1789430"/>
            </a:xfrm>
            <a:custGeom>
              <a:avLst/>
              <a:gdLst/>
              <a:ahLst/>
              <a:cxnLst/>
              <a:rect l="l" t="t" r="r" b="b"/>
              <a:pathLst>
                <a:path w="5297805" h="1789429">
                  <a:moveTo>
                    <a:pt x="5117465" y="1789176"/>
                  </a:moveTo>
                  <a:lnTo>
                    <a:pt x="5153533" y="1645285"/>
                  </a:lnTo>
                  <a:lnTo>
                    <a:pt x="5297424" y="1609217"/>
                  </a:lnTo>
                  <a:lnTo>
                    <a:pt x="5117465" y="1789176"/>
                  </a:lnTo>
                  <a:lnTo>
                    <a:pt x="0" y="1789176"/>
                  </a:lnTo>
                  <a:lnTo>
                    <a:pt x="0" y="0"/>
                  </a:lnTo>
                  <a:lnTo>
                    <a:pt x="5297424" y="0"/>
                  </a:lnTo>
                  <a:lnTo>
                    <a:pt x="5297424" y="1609217"/>
                  </a:lnTo>
                </a:path>
              </a:pathLst>
            </a:custGeom>
            <a:ln w="914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4342" y="1981339"/>
              <a:ext cx="3594100" cy="1085215"/>
            </a:xfrm>
            <a:custGeom>
              <a:avLst/>
              <a:gdLst/>
              <a:ahLst/>
              <a:cxnLst/>
              <a:rect l="l" t="t" r="r" b="b"/>
              <a:pathLst>
                <a:path w="3594100" h="1085214">
                  <a:moveTo>
                    <a:pt x="1143000" y="185915"/>
                  </a:moveTo>
                  <a:lnTo>
                    <a:pt x="1143000" y="185915"/>
                  </a:lnTo>
                  <a:lnTo>
                    <a:pt x="0" y="185915"/>
                  </a:lnTo>
                  <a:lnTo>
                    <a:pt x="0" y="347459"/>
                  </a:lnTo>
                  <a:lnTo>
                    <a:pt x="1143000" y="347459"/>
                  </a:lnTo>
                  <a:lnTo>
                    <a:pt x="1143000" y="185915"/>
                  </a:lnTo>
                  <a:close/>
                </a:path>
                <a:path w="3594100" h="1085214">
                  <a:moveTo>
                    <a:pt x="1481328" y="368795"/>
                  </a:moveTo>
                  <a:lnTo>
                    <a:pt x="1481328" y="368795"/>
                  </a:lnTo>
                  <a:lnTo>
                    <a:pt x="0" y="368795"/>
                  </a:lnTo>
                  <a:lnTo>
                    <a:pt x="0" y="530339"/>
                  </a:lnTo>
                  <a:lnTo>
                    <a:pt x="1481328" y="530339"/>
                  </a:lnTo>
                  <a:lnTo>
                    <a:pt x="1481328" y="368795"/>
                  </a:lnTo>
                  <a:close/>
                </a:path>
                <a:path w="3594100" h="1085214">
                  <a:moveTo>
                    <a:pt x="1530096" y="737603"/>
                  </a:moveTo>
                  <a:lnTo>
                    <a:pt x="1530096" y="737603"/>
                  </a:lnTo>
                  <a:lnTo>
                    <a:pt x="0" y="737603"/>
                  </a:lnTo>
                  <a:lnTo>
                    <a:pt x="0" y="899147"/>
                  </a:lnTo>
                  <a:lnTo>
                    <a:pt x="1530096" y="899147"/>
                  </a:lnTo>
                  <a:lnTo>
                    <a:pt x="1530096" y="737603"/>
                  </a:lnTo>
                  <a:close/>
                </a:path>
                <a:path w="3594100" h="1085214">
                  <a:moveTo>
                    <a:pt x="1725155" y="0"/>
                  </a:moveTo>
                  <a:lnTo>
                    <a:pt x="1725155" y="0"/>
                  </a:lnTo>
                  <a:lnTo>
                    <a:pt x="0" y="0"/>
                  </a:lnTo>
                  <a:lnTo>
                    <a:pt x="0" y="161531"/>
                  </a:lnTo>
                  <a:lnTo>
                    <a:pt x="1725155" y="161531"/>
                  </a:lnTo>
                  <a:lnTo>
                    <a:pt x="1725155" y="0"/>
                  </a:lnTo>
                  <a:close/>
                </a:path>
                <a:path w="3594100" h="1085214">
                  <a:moveTo>
                    <a:pt x="2660891" y="920483"/>
                  </a:moveTo>
                  <a:lnTo>
                    <a:pt x="2660891" y="920483"/>
                  </a:lnTo>
                  <a:lnTo>
                    <a:pt x="0" y="920483"/>
                  </a:lnTo>
                  <a:lnTo>
                    <a:pt x="0" y="1085075"/>
                  </a:lnTo>
                  <a:lnTo>
                    <a:pt x="2660891" y="1085075"/>
                  </a:lnTo>
                  <a:lnTo>
                    <a:pt x="2660891" y="920483"/>
                  </a:lnTo>
                  <a:close/>
                </a:path>
                <a:path w="3594100" h="1085214">
                  <a:moveTo>
                    <a:pt x="3291827" y="920483"/>
                  </a:moveTo>
                  <a:lnTo>
                    <a:pt x="3291827" y="920483"/>
                  </a:lnTo>
                  <a:lnTo>
                    <a:pt x="2660904" y="920483"/>
                  </a:lnTo>
                  <a:lnTo>
                    <a:pt x="2660904" y="1085075"/>
                  </a:lnTo>
                  <a:lnTo>
                    <a:pt x="3291827" y="1085075"/>
                  </a:lnTo>
                  <a:lnTo>
                    <a:pt x="3291827" y="920483"/>
                  </a:lnTo>
                  <a:close/>
                </a:path>
                <a:path w="3594100" h="1085214">
                  <a:moveTo>
                    <a:pt x="3291827" y="551675"/>
                  </a:moveTo>
                  <a:lnTo>
                    <a:pt x="3291827" y="551675"/>
                  </a:lnTo>
                  <a:lnTo>
                    <a:pt x="0" y="551675"/>
                  </a:lnTo>
                  <a:lnTo>
                    <a:pt x="0" y="713219"/>
                  </a:lnTo>
                  <a:lnTo>
                    <a:pt x="3291827" y="713219"/>
                  </a:lnTo>
                  <a:lnTo>
                    <a:pt x="3291827" y="551675"/>
                  </a:lnTo>
                  <a:close/>
                </a:path>
                <a:path w="3594100" h="1085214">
                  <a:moveTo>
                    <a:pt x="3532619" y="551675"/>
                  </a:moveTo>
                  <a:lnTo>
                    <a:pt x="3483864" y="551675"/>
                  </a:lnTo>
                  <a:lnTo>
                    <a:pt x="3337560" y="551675"/>
                  </a:lnTo>
                  <a:lnTo>
                    <a:pt x="3291840" y="551675"/>
                  </a:lnTo>
                  <a:lnTo>
                    <a:pt x="3291840" y="713219"/>
                  </a:lnTo>
                  <a:lnTo>
                    <a:pt x="3337560" y="713219"/>
                  </a:lnTo>
                  <a:lnTo>
                    <a:pt x="3483864" y="713219"/>
                  </a:lnTo>
                  <a:lnTo>
                    <a:pt x="3532619" y="713219"/>
                  </a:lnTo>
                  <a:lnTo>
                    <a:pt x="3532619" y="551675"/>
                  </a:lnTo>
                  <a:close/>
                </a:path>
                <a:path w="3594100" h="1085214">
                  <a:moveTo>
                    <a:pt x="3593592" y="551675"/>
                  </a:moveTo>
                  <a:lnTo>
                    <a:pt x="3532632" y="551675"/>
                  </a:lnTo>
                  <a:lnTo>
                    <a:pt x="3532632" y="713219"/>
                  </a:lnTo>
                  <a:lnTo>
                    <a:pt x="3593592" y="713219"/>
                  </a:lnTo>
                  <a:lnTo>
                    <a:pt x="3593592" y="551675"/>
                  </a:lnTo>
                  <a:close/>
                </a:path>
                <a:path w="3594100" h="1085214">
                  <a:moveTo>
                    <a:pt x="3593592" y="0"/>
                  </a:moveTo>
                  <a:lnTo>
                    <a:pt x="3593592" y="0"/>
                  </a:lnTo>
                  <a:lnTo>
                    <a:pt x="1725168" y="0"/>
                  </a:lnTo>
                  <a:lnTo>
                    <a:pt x="1725168" y="161531"/>
                  </a:lnTo>
                  <a:lnTo>
                    <a:pt x="3593592" y="161531"/>
                  </a:lnTo>
                  <a:lnTo>
                    <a:pt x="3593592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56454" y="2901822"/>
              <a:ext cx="360045" cy="165100"/>
            </a:xfrm>
            <a:custGeom>
              <a:avLst/>
              <a:gdLst/>
              <a:ahLst/>
              <a:cxnLst/>
              <a:rect l="l" t="t" r="r" b="b"/>
              <a:pathLst>
                <a:path w="360045" h="165100">
                  <a:moveTo>
                    <a:pt x="109715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109715" y="164592"/>
                  </a:lnTo>
                  <a:lnTo>
                    <a:pt x="109715" y="0"/>
                  </a:lnTo>
                  <a:close/>
                </a:path>
                <a:path w="360045" h="165100">
                  <a:moveTo>
                    <a:pt x="359664" y="0"/>
                  </a:moveTo>
                  <a:lnTo>
                    <a:pt x="152400" y="0"/>
                  </a:lnTo>
                  <a:lnTo>
                    <a:pt x="109728" y="0"/>
                  </a:lnTo>
                  <a:lnTo>
                    <a:pt x="109728" y="164592"/>
                  </a:lnTo>
                  <a:lnTo>
                    <a:pt x="152400" y="164592"/>
                  </a:lnTo>
                  <a:lnTo>
                    <a:pt x="359664" y="164592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74342" y="1945030"/>
            <a:ext cx="3595370" cy="397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indent="-192405">
              <a:lnSpc>
                <a:spcPct val="116199"/>
              </a:lnSpc>
              <a:spcBef>
                <a:spcPts val="95"/>
              </a:spcBef>
              <a:tabLst>
                <a:tab pos="1927225" algn="l"/>
              </a:tabLst>
            </a:pPr>
            <a:r>
              <a:rPr sz="1050" spc="5" dirty="0">
                <a:solidFill>
                  <a:srgbClr val="0077AA"/>
                </a:solidFill>
                <a:latin typeface="Verdana"/>
                <a:cs typeface="Verdana"/>
              </a:rPr>
              <a:t>SELECT</a:t>
            </a:r>
            <a:r>
              <a:rPr sz="1050" spc="-30" dirty="0">
                <a:solidFill>
                  <a:srgbClr val="0077AA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[</a:t>
            </a:r>
            <a:r>
              <a:rPr sz="1050" dirty="0">
                <a:solidFill>
                  <a:srgbClr val="0077AA"/>
                </a:solidFill>
                <a:latin typeface="Verdana"/>
                <a:cs typeface="Verdana"/>
              </a:rPr>
              <a:t>ALL</a:t>
            </a:r>
            <a:r>
              <a:rPr sz="1050" spc="-15" dirty="0">
                <a:solidFill>
                  <a:srgbClr val="0077AA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A67E58"/>
                </a:solidFill>
                <a:latin typeface="Verdana"/>
                <a:cs typeface="Verdana"/>
              </a:rPr>
              <a:t>|</a:t>
            </a:r>
            <a:r>
              <a:rPr sz="1050" spc="-5" dirty="0">
                <a:solidFill>
                  <a:srgbClr val="A67E58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77AA"/>
                </a:solidFill>
                <a:latin typeface="Verdana"/>
                <a:cs typeface="Verdana"/>
              </a:rPr>
              <a:t>DISTINCT</a:t>
            </a:r>
            <a:r>
              <a:rPr sz="1050" spc="20" dirty="0">
                <a:solidFill>
                  <a:srgbClr val="0077AA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]	</a:t>
            </a:r>
            <a:r>
              <a:rPr sz="1050" i="1" dirty="0">
                <a:latin typeface="Verdana"/>
                <a:cs typeface="Verdana"/>
              </a:rPr>
              <a:t>expresión</a:t>
            </a: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[,</a:t>
            </a:r>
            <a:r>
              <a:rPr sz="1050" spc="-80" dirty="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sz="1050" i="1" dirty="0">
                <a:latin typeface="Verdana"/>
                <a:cs typeface="Verdana"/>
              </a:rPr>
              <a:t>expresión</a:t>
            </a: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...] </a:t>
            </a:r>
            <a:r>
              <a:rPr sz="1050" spc="-355" dirty="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[</a:t>
            </a:r>
            <a:r>
              <a:rPr sz="1050" dirty="0">
                <a:solidFill>
                  <a:srgbClr val="0077AA"/>
                </a:solidFill>
                <a:latin typeface="Verdana"/>
                <a:cs typeface="Verdana"/>
              </a:rPr>
              <a:t>FROM</a:t>
            </a:r>
            <a:r>
              <a:rPr sz="1050" spc="-65" dirty="0">
                <a:solidFill>
                  <a:srgbClr val="0077AA"/>
                </a:solidFill>
                <a:latin typeface="Verdana"/>
                <a:cs typeface="Verdana"/>
              </a:rPr>
              <a:t> </a:t>
            </a:r>
            <a:r>
              <a:rPr sz="1050" i="1" spc="-5" dirty="0">
                <a:latin typeface="Verdana"/>
                <a:cs typeface="Verdana"/>
              </a:rPr>
              <a:t>tablas</a:t>
            </a:r>
            <a:r>
              <a:rPr sz="1050" spc="-5" dirty="0">
                <a:solidFill>
                  <a:srgbClr val="999999"/>
                </a:solidFill>
                <a:latin typeface="Verdana"/>
                <a:cs typeface="Verdana"/>
              </a:rPr>
              <a:t>]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4342" y="2338527"/>
            <a:ext cx="15062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999999"/>
                </a:solidFill>
                <a:latin typeface="Verdana"/>
                <a:cs typeface="Verdana"/>
              </a:rPr>
              <a:t>[</a:t>
            </a:r>
            <a:r>
              <a:rPr sz="1050" spc="10" dirty="0">
                <a:solidFill>
                  <a:srgbClr val="0077AA"/>
                </a:solidFill>
                <a:latin typeface="Verdana"/>
                <a:cs typeface="Verdana"/>
              </a:rPr>
              <a:t>W</a:t>
            </a:r>
            <a:r>
              <a:rPr sz="1050" dirty="0">
                <a:solidFill>
                  <a:srgbClr val="0077AA"/>
                </a:solidFill>
                <a:latin typeface="Verdana"/>
                <a:cs typeface="Verdana"/>
              </a:rPr>
              <a:t>HE</a:t>
            </a:r>
            <a:r>
              <a:rPr sz="1050" spc="10" dirty="0">
                <a:solidFill>
                  <a:srgbClr val="0077AA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0077AA"/>
                </a:solidFill>
                <a:latin typeface="Verdana"/>
                <a:cs typeface="Verdana"/>
              </a:rPr>
              <a:t>E</a:t>
            </a:r>
            <a:r>
              <a:rPr sz="1050" spc="-80" dirty="0">
                <a:solidFill>
                  <a:srgbClr val="0077AA"/>
                </a:solidFill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c</a:t>
            </a:r>
            <a:r>
              <a:rPr sz="1050" spc="10" dirty="0">
                <a:latin typeface="Verdana"/>
                <a:cs typeface="Verdana"/>
              </a:rPr>
              <a:t>o</a:t>
            </a:r>
            <a:r>
              <a:rPr sz="1050" spc="5" dirty="0">
                <a:latin typeface="Verdana"/>
                <a:cs typeface="Verdana"/>
              </a:rPr>
              <a:t>n</a:t>
            </a:r>
            <a:r>
              <a:rPr sz="1050" spc="-5" dirty="0">
                <a:latin typeface="Verdana"/>
                <a:cs typeface="Verdana"/>
              </a:rPr>
              <a:t>dici</a:t>
            </a:r>
            <a:r>
              <a:rPr sz="1050" spc="5" dirty="0">
                <a:latin typeface="Verdana"/>
                <a:cs typeface="Verdana"/>
              </a:rPr>
              <a:t>ó</a:t>
            </a:r>
            <a:r>
              <a:rPr sz="1050" spc="15" dirty="0"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]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4342" y="2521966"/>
            <a:ext cx="35953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[</a:t>
            </a:r>
            <a:r>
              <a:rPr sz="1050" dirty="0">
                <a:solidFill>
                  <a:srgbClr val="0077AA"/>
                </a:solidFill>
                <a:latin typeface="Verdana"/>
                <a:cs typeface="Verdana"/>
              </a:rPr>
              <a:t>GROUP</a:t>
            </a:r>
            <a:r>
              <a:rPr sz="1050" spc="-50" dirty="0">
                <a:solidFill>
                  <a:srgbClr val="0077AA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77AA"/>
                </a:solidFill>
                <a:latin typeface="Verdana"/>
                <a:cs typeface="Verdana"/>
              </a:rPr>
              <a:t>BY</a:t>
            </a:r>
            <a:r>
              <a:rPr sz="1050" spc="10" dirty="0">
                <a:solidFill>
                  <a:srgbClr val="0077AA"/>
                </a:solidFill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{</a:t>
            </a:r>
            <a:r>
              <a:rPr sz="1050" i="1" dirty="0">
                <a:latin typeface="Verdana"/>
                <a:cs typeface="Verdana"/>
              </a:rPr>
              <a:t>nombreColumna</a:t>
            </a:r>
            <a:r>
              <a:rPr sz="1050" dirty="0">
                <a:latin typeface="Verdana"/>
                <a:cs typeface="Verdana"/>
              </a:rPr>
              <a:t>}</a:t>
            </a:r>
            <a:r>
              <a:rPr sz="1050" spc="-80" dirty="0"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[</a:t>
            </a:r>
            <a:r>
              <a:rPr sz="1050" dirty="0">
                <a:solidFill>
                  <a:srgbClr val="0077AA"/>
                </a:solidFill>
                <a:latin typeface="Verdana"/>
                <a:cs typeface="Verdana"/>
              </a:rPr>
              <a:t>ASC</a:t>
            </a:r>
            <a:r>
              <a:rPr sz="1050" spc="-5" dirty="0">
                <a:solidFill>
                  <a:srgbClr val="0077AA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A67E58"/>
                </a:solidFill>
                <a:latin typeface="Verdana"/>
                <a:cs typeface="Verdana"/>
              </a:rPr>
              <a:t>|</a:t>
            </a:r>
            <a:r>
              <a:rPr sz="1050" spc="-10" dirty="0">
                <a:solidFill>
                  <a:srgbClr val="A67E58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77AA"/>
                </a:solidFill>
                <a:latin typeface="Verdana"/>
                <a:cs typeface="Verdana"/>
              </a:rPr>
              <a:t>DESC</a:t>
            </a: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],</a:t>
            </a:r>
            <a:r>
              <a:rPr sz="1050" spc="-10" dirty="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999999"/>
                </a:solidFill>
                <a:latin typeface="Verdana"/>
                <a:cs typeface="Verdana"/>
              </a:rPr>
              <a:t>...</a:t>
            </a:r>
            <a:r>
              <a:rPr sz="1050" spc="10" dirty="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]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4342" y="2707894"/>
            <a:ext cx="15316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[</a:t>
            </a:r>
            <a:r>
              <a:rPr sz="1050" spc="-5" dirty="0">
                <a:solidFill>
                  <a:srgbClr val="0077AA"/>
                </a:solidFill>
                <a:latin typeface="Verdana"/>
                <a:cs typeface="Verdana"/>
              </a:rPr>
              <a:t>HA</a:t>
            </a:r>
            <a:r>
              <a:rPr sz="1050" dirty="0">
                <a:solidFill>
                  <a:srgbClr val="0077AA"/>
                </a:solidFill>
                <a:latin typeface="Verdana"/>
                <a:cs typeface="Verdana"/>
              </a:rPr>
              <a:t>V</a:t>
            </a:r>
            <a:r>
              <a:rPr sz="1050" spc="-15" dirty="0">
                <a:solidFill>
                  <a:srgbClr val="0077AA"/>
                </a:solidFill>
                <a:latin typeface="Verdana"/>
                <a:cs typeface="Verdana"/>
              </a:rPr>
              <a:t>I</a:t>
            </a:r>
            <a:r>
              <a:rPr sz="1050" dirty="0">
                <a:solidFill>
                  <a:srgbClr val="0077AA"/>
                </a:solidFill>
                <a:latin typeface="Verdana"/>
                <a:cs typeface="Verdana"/>
              </a:rPr>
              <a:t>NG</a:t>
            </a:r>
            <a:r>
              <a:rPr sz="1050" spc="-35" dirty="0">
                <a:solidFill>
                  <a:srgbClr val="0077AA"/>
                </a:solidFill>
                <a:latin typeface="Verdana"/>
                <a:cs typeface="Verdana"/>
              </a:rPr>
              <a:t> </a:t>
            </a:r>
            <a:r>
              <a:rPr sz="1050" i="1" dirty="0">
                <a:latin typeface="Verdana"/>
                <a:cs typeface="Verdana"/>
              </a:rPr>
              <a:t>c</a:t>
            </a:r>
            <a:r>
              <a:rPr sz="1050" i="1" spc="5" dirty="0">
                <a:latin typeface="Verdana"/>
                <a:cs typeface="Verdana"/>
              </a:rPr>
              <a:t>on</a:t>
            </a:r>
            <a:r>
              <a:rPr sz="1050" i="1" spc="-10" dirty="0">
                <a:latin typeface="Verdana"/>
                <a:cs typeface="Verdana"/>
              </a:rPr>
              <a:t>d</a:t>
            </a:r>
            <a:r>
              <a:rPr sz="1050" i="1" spc="-5" dirty="0">
                <a:latin typeface="Verdana"/>
                <a:cs typeface="Verdana"/>
              </a:rPr>
              <a:t>i</a:t>
            </a:r>
            <a:r>
              <a:rPr sz="1050" i="1" dirty="0">
                <a:latin typeface="Verdana"/>
                <a:cs typeface="Verdana"/>
              </a:rPr>
              <a:t>c</a:t>
            </a:r>
            <a:r>
              <a:rPr sz="1050" i="1" spc="-5" dirty="0">
                <a:latin typeface="Verdana"/>
                <a:cs typeface="Verdana"/>
              </a:rPr>
              <a:t>i</a:t>
            </a:r>
            <a:r>
              <a:rPr sz="1050" i="1" spc="5" dirty="0">
                <a:latin typeface="Verdana"/>
                <a:cs typeface="Verdana"/>
              </a:rPr>
              <a:t>ó</a:t>
            </a:r>
            <a:r>
              <a:rPr sz="1050" i="1" spc="-10" dirty="0"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]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4342" y="2890469"/>
            <a:ext cx="354393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999999"/>
                </a:solidFill>
                <a:latin typeface="Verdana"/>
                <a:cs typeface="Verdana"/>
              </a:rPr>
              <a:t>[</a:t>
            </a:r>
            <a:r>
              <a:rPr sz="1050" spc="5" dirty="0">
                <a:solidFill>
                  <a:srgbClr val="0077AA"/>
                </a:solidFill>
                <a:latin typeface="Verdana"/>
                <a:cs typeface="Verdana"/>
              </a:rPr>
              <a:t>ORDER</a:t>
            </a:r>
            <a:r>
              <a:rPr sz="1050" spc="-70" dirty="0">
                <a:solidFill>
                  <a:srgbClr val="0077AA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77AA"/>
                </a:solidFill>
                <a:latin typeface="Verdana"/>
                <a:cs typeface="Verdana"/>
              </a:rPr>
              <a:t>BY</a:t>
            </a:r>
            <a:r>
              <a:rPr sz="1050" spc="10" dirty="0">
                <a:solidFill>
                  <a:srgbClr val="0077AA"/>
                </a:solidFill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{</a:t>
            </a:r>
            <a:r>
              <a:rPr sz="1050" i="1" dirty="0">
                <a:latin typeface="Verdana"/>
                <a:cs typeface="Verdana"/>
              </a:rPr>
              <a:t>nombreColumna</a:t>
            </a:r>
            <a:r>
              <a:rPr sz="1050" dirty="0">
                <a:latin typeface="Verdana"/>
                <a:cs typeface="Verdana"/>
              </a:rPr>
              <a:t>}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[</a:t>
            </a:r>
            <a:r>
              <a:rPr sz="1050" dirty="0">
                <a:solidFill>
                  <a:srgbClr val="0077AA"/>
                </a:solidFill>
                <a:latin typeface="Verdana"/>
                <a:cs typeface="Verdana"/>
              </a:rPr>
              <a:t>ASC</a:t>
            </a:r>
            <a:r>
              <a:rPr sz="1050" spc="-80" dirty="0">
                <a:solidFill>
                  <a:srgbClr val="0077AA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A67E58"/>
                </a:solidFill>
                <a:latin typeface="Verdana"/>
                <a:cs typeface="Verdana"/>
              </a:rPr>
              <a:t>|</a:t>
            </a:r>
            <a:r>
              <a:rPr sz="1050" spc="15" dirty="0">
                <a:solidFill>
                  <a:srgbClr val="A67E58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77AA"/>
                </a:solidFill>
                <a:latin typeface="Verdana"/>
                <a:cs typeface="Verdana"/>
              </a:rPr>
              <a:t>DESC</a:t>
            </a:r>
            <a:r>
              <a:rPr sz="1050" dirty="0">
                <a:solidFill>
                  <a:srgbClr val="999999"/>
                </a:solidFill>
                <a:latin typeface="Verdana"/>
                <a:cs typeface="Verdana"/>
              </a:rPr>
              <a:t>],</a:t>
            </a:r>
            <a:r>
              <a:rPr sz="1050" spc="-35" dirty="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999999"/>
                </a:solidFill>
                <a:latin typeface="Verdana"/>
                <a:cs typeface="Verdana"/>
              </a:rPr>
              <a:t>...]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2888" y="1191767"/>
            <a:ext cx="2118360" cy="600710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72390" rIns="0" bIns="0" rtlCol="0">
            <a:spAutoFit/>
          </a:bodyPr>
          <a:lstStyle/>
          <a:p>
            <a:pPr marL="69850" marR="348615">
              <a:lnSpc>
                <a:spcPts val="1250"/>
              </a:lnSpc>
              <a:spcBef>
                <a:spcPts val="570"/>
              </a:spcBef>
            </a:pPr>
            <a:r>
              <a:rPr sz="1050" spc="-5" dirty="0">
                <a:latin typeface="Arial MT"/>
                <a:cs typeface="Arial MT"/>
              </a:rPr>
              <a:t>columnas </a:t>
            </a:r>
            <a:r>
              <a:rPr sz="1050" dirty="0">
                <a:latin typeface="Arial MT"/>
                <a:cs typeface="Arial MT"/>
              </a:rPr>
              <a:t>o </a:t>
            </a:r>
            <a:r>
              <a:rPr sz="1050" spc="-5" dirty="0">
                <a:latin typeface="Arial MT"/>
                <a:cs typeface="Arial MT"/>
              </a:rPr>
              <a:t>expresiones con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columnas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45658" y="1491995"/>
            <a:ext cx="697230" cy="405765"/>
          </a:xfrm>
          <a:custGeom>
            <a:avLst/>
            <a:gdLst/>
            <a:ahLst/>
            <a:cxnLst/>
            <a:rect l="l" t="t" r="r" b="b"/>
            <a:pathLst>
              <a:path w="697229" h="405764">
                <a:moveTo>
                  <a:pt x="618742" y="28911"/>
                </a:moveTo>
                <a:lnTo>
                  <a:pt x="0" y="382015"/>
                </a:lnTo>
                <a:lnTo>
                  <a:pt x="13715" y="405764"/>
                </a:lnTo>
                <a:lnTo>
                  <a:pt x="632295" y="52682"/>
                </a:lnTo>
                <a:lnTo>
                  <a:pt x="618742" y="28911"/>
                </a:lnTo>
                <a:close/>
              </a:path>
              <a:path w="697229" h="405764">
                <a:moveTo>
                  <a:pt x="682334" y="22098"/>
                </a:moveTo>
                <a:lnTo>
                  <a:pt x="630681" y="22098"/>
                </a:lnTo>
                <a:lnTo>
                  <a:pt x="644270" y="45847"/>
                </a:lnTo>
                <a:lnTo>
                  <a:pt x="632295" y="52682"/>
                </a:lnTo>
                <a:lnTo>
                  <a:pt x="645921" y="76580"/>
                </a:lnTo>
                <a:lnTo>
                  <a:pt x="682334" y="22098"/>
                </a:lnTo>
                <a:close/>
              </a:path>
              <a:path w="697229" h="405764">
                <a:moveTo>
                  <a:pt x="630681" y="22098"/>
                </a:moveTo>
                <a:lnTo>
                  <a:pt x="618742" y="28911"/>
                </a:lnTo>
                <a:lnTo>
                  <a:pt x="632295" y="52682"/>
                </a:lnTo>
                <a:lnTo>
                  <a:pt x="644270" y="45847"/>
                </a:lnTo>
                <a:lnTo>
                  <a:pt x="630681" y="22098"/>
                </a:lnTo>
                <a:close/>
              </a:path>
              <a:path w="697229" h="405764">
                <a:moveTo>
                  <a:pt x="697102" y="0"/>
                </a:moveTo>
                <a:lnTo>
                  <a:pt x="605154" y="5079"/>
                </a:lnTo>
                <a:lnTo>
                  <a:pt x="618742" y="28911"/>
                </a:lnTo>
                <a:lnTo>
                  <a:pt x="630681" y="22098"/>
                </a:lnTo>
                <a:lnTo>
                  <a:pt x="682334" y="22098"/>
                </a:lnTo>
                <a:lnTo>
                  <a:pt x="697102" y="0"/>
                </a:lnTo>
                <a:close/>
              </a:path>
            </a:pathLst>
          </a:custGeom>
          <a:solidFill>
            <a:srgbClr val="007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81671" y="2325623"/>
            <a:ext cx="1673860" cy="795655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67945" rIns="0" bIns="0" rtlCol="0">
            <a:spAutoFit/>
          </a:bodyPr>
          <a:lstStyle/>
          <a:p>
            <a:pPr marL="71755" marR="107314">
              <a:lnSpc>
                <a:spcPct val="99700"/>
              </a:lnSpc>
              <a:spcBef>
                <a:spcPts val="535"/>
              </a:spcBef>
            </a:pPr>
            <a:r>
              <a:rPr sz="1050" spc="-5" dirty="0">
                <a:latin typeface="Arial MT"/>
                <a:cs typeface="Arial MT"/>
              </a:rPr>
              <a:t>tabla </a:t>
            </a:r>
            <a:r>
              <a:rPr sz="1050" dirty="0">
                <a:latin typeface="Arial MT"/>
                <a:cs typeface="Arial MT"/>
              </a:rPr>
              <a:t>o </a:t>
            </a:r>
            <a:r>
              <a:rPr sz="1050" spc="-5" dirty="0">
                <a:latin typeface="Arial MT"/>
                <a:cs typeface="Arial MT"/>
              </a:rPr>
              <a:t>tablas </a:t>
            </a:r>
            <a:r>
              <a:rPr sz="1050" dirty="0">
                <a:latin typeface="Arial MT"/>
                <a:cs typeface="Arial MT"/>
              </a:rPr>
              <a:t>a </a:t>
            </a:r>
            <a:r>
              <a:rPr sz="1050" spc="-5" dirty="0">
                <a:latin typeface="Arial MT"/>
                <a:cs typeface="Arial MT"/>
              </a:rPr>
              <a:t>las </a:t>
            </a:r>
            <a:r>
              <a:rPr sz="1050" dirty="0">
                <a:latin typeface="Arial MT"/>
                <a:cs typeface="Arial MT"/>
              </a:rPr>
              <a:t>que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pertenecen las columnas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que </a:t>
            </a:r>
            <a:r>
              <a:rPr sz="1050" spc="-5" dirty="0">
                <a:latin typeface="Arial MT"/>
                <a:cs typeface="Arial MT"/>
              </a:rPr>
              <a:t>intervienen en </a:t>
            </a:r>
            <a:r>
              <a:rPr sz="1050" dirty="0">
                <a:latin typeface="Arial MT"/>
                <a:cs typeface="Arial MT"/>
              </a:rPr>
              <a:t>la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Select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21892" y="1818144"/>
            <a:ext cx="5861685" cy="791845"/>
          </a:xfrm>
          <a:custGeom>
            <a:avLst/>
            <a:gdLst/>
            <a:ahLst/>
            <a:cxnLst/>
            <a:rect l="l" t="t" r="r" b="b"/>
            <a:pathLst>
              <a:path w="5861684" h="791844">
                <a:moveTo>
                  <a:pt x="733933" y="602475"/>
                </a:moveTo>
                <a:lnTo>
                  <a:pt x="71716" y="42659"/>
                </a:lnTo>
                <a:lnTo>
                  <a:pt x="79209" y="33769"/>
                </a:lnTo>
                <a:lnTo>
                  <a:pt x="89408" y="21704"/>
                </a:lnTo>
                <a:lnTo>
                  <a:pt x="0" y="0"/>
                </a:lnTo>
                <a:lnTo>
                  <a:pt x="36322" y="84569"/>
                </a:lnTo>
                <a:lnTo>
                  <a:pt x="54038" y="63588"/>
                </a:lnTo>
                <a:lnTo>
                  <a:pt x="716280" y="623430"/>
                </a:lnTo>
                <a:lnTo>
                  <a:pt x="733933" y="602475"/>
                </a:lnTo>
                <a:close/>
              </a:path>
              <a:path w="5861684" h="791844">
                <a:moveTo>
                  <a:pt x="5839777" y="765162"/>
                </a:moveTo>
                <a:lnTo>
                  <a:pt x="5791835" y="765162"/>
                </a:lnTo>
                <a:lnTo>
                  <a:pt x="5778043" y="765162"/>
                </a:lnTo>
                <a:lnTo>
                  <a:pt x="5776214" y="791578"/>
                </a:lnTo>
                <a:lnTo>
                  <a:pt x="5839777" y="765162"/>
                </a:lnTo>
                <a:close/>
              </a:path>
              <a:path w="5861684" h="791844">
                <a:moveTo>
                  <a:pt x="5861177" y="756272"/>
                </a:moveTo>
                <a:lnTo>
                  <a:pt x="5781929" y="709536"/>
                </a:lnTo>
                <a:lnTo>
                  <a:pt x="5780011" y="736917"/>
                </a:lnTo>
                <a:lnTo>
                  <a:pt x="2289937" y="495287"/>
                </a:lnTo>
                <a:lnTo>
                  <a:pt x="2288159" y="522719"/>
                </a:lnTo>
                <a:lnTo>
                  <a:pt x="5778119" y="764222"/>
                </a:lnTo>
                <a:lnTo>
                  <a:pt x="5791898" y="764222"/>
                </a:lnTo>
                <a:lnTo>
                  <a:pt x="5842063" y="764222"/>
                </a:lnTo>
                <a:lnTo>
                  <a:pt x="5861177" y="756272"/>
                </a:lnTo>
                <a:close/>
              </a:path>
            </a:pathLst>
          </a:custGeom>
          <a:solidFill>
            <a:srgbClr val="007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5863" y="1112519"/>
            <a:ext cx="1965960" cy="704215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66675" rIns="0" bIns="0" rtlCol="0">
            <a:spAutoFit/>
          </a:bodyPr>
          <a:lstStyle/>
          <a:p>
            <a:pPr marL="67945" marR="466725" algn="just">
              <a:lnSpc>
                <a:spcPct val="100000"/>
              </a:lnSpc>
              <a:spcBef>
                <a:spcPts val="525"/>
              </a:spcBef>
            </a:pPr>
            <a:r>
              <a:rPr sz="1050" spc="-5" dirty="0">
                <a:latin typeface="Arial MT"/>
                <a:cs typeface="Arial MT"/>
              </a:rPr>
              <a:t>condición </a:t>
            </a:r>
            <a:r>
              <a:rPr sz="1050" dirty="0">
                <a:latin typeface="Arial MT"/>
                <a:cs typeface="Arial MT"/>
              </a:rPr>
              <a:t>que </a:t>
            </a:r>
            <a:r>
              <a:rPr sz="1050" spc="-10" dirty="0">
                <a:latin typeface="Arial MT"/>
                <a:cs typeface="Arial MT"/>
              </a:rPr>
              <a:t>tiene </a:t>
            </a:r>
            <a:r>
              <a:rPr sz="1050" dirty="0">
                <a:latin typeface="Arial MT"/>
                <a:cs typeface="Arial MT"/>
              </a:rPr>
              <a:t>que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cumplir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una </a:t>
            </a:r>
            <a:r>
              <a:rPr sz="1050" spc="5" dirty="0">
                <a:latin typeface="Arial MT"/>
                <a:cs typeface="Arial MT"/>
              </a:rPr>
              <a:t>fila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para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ser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seleccionada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1707" y="3118738"/>
            <a:ext cx="385445" cy="1184275"/>
          </a:xfrm>
          <a:custGeom>
            <a:avLst/>
            <a:gdLst/>
            <a:ahLst/>
            <a:cxnLst/>
            <a:rect l="l" t="t" r="r" b="b"/>
            <a:pathLst>
              <a:path w="385444" h="1184275">
                <a:moveTo>
                  <a:pt x="332338" y="1109283"/>
                </a:moveTo>
                <a:lnTo>
                  <a:pt x="306069" y="1117206"/>
                </a:lnTo>
                <a:lnTo>
                  <a:pt x="369316" y="1184097"/>
                </a:lnTo>
                <a:lnTo>
                  <a:pt x="379944" y="1122400"/>
                </a:lnTo>
                <a:lnTo>
                  <a:pt x="336295" y="1122400"/>
                </a:lnTo>
                <a:lnTo>
                  <a:pt x="332338" y="1109283"/>
                </a:lnTo>
                <a:close/>
              </a:path>
              <a:path w="385444" h="1184275">
                <a:moveTo>
                  <a:pt x="358624" y="1101355"/>
                </a:moveTo>
                <a:lnTo>
                  <a:pt x="332338" y="1109283"/>
                </a:lnTo>
                <a:lnTo>
                  <a:pt x="336295" y="1122400"/>
                </a:lnTo>
                <a:lnTo>
                  <a:pt x="362585" y="1114475"/>
                </a:lnTo>
                <a:lnTo>
                  <a:pt x="358624" y="1101355"/>
                </a:lnTo>
                <a:close/>
              </a:path>
              <a:path w="385444" h="1184275">
                <a:moveTo>
                  <a:pt x="384937" y="1093419"/>
                </a:moveTo>
                <a:lnTo>
                  <a:pt x="358624" y="1101355"/>
                </a:lnTo>
                <a:lnTo>
                  <a:pt x="362585" y="1114475"/>
                </a:lnTo>
                <a:lnTo>
                  <a:pt x="336295" y="1122400"/>
                </a:lnTo>
                <a:lnTo>
                  <a:pt x="379944" y="1122400"/>
                </a:lnTo>
                <a:lnTo>
                  <a:pt x="384937" y="1093419"/>
                </a:lnTo>
                <a:close/>
              </a:path>
              <a:path w="385444" h="1184275">
                <a:moveTo>
                  <a:pt x="26162" y="0"/>
                </a:moveTo>
                <a:lnTo>
                  <a:pt x="0" y="7874"/>
                </a:lnTo>
                <a:lnTo>
                  <a:pt x="332338" y="1109283"/>
                </a:lnTo>
                <a:lnTo>
                  <a:pt x="358624" y="1101355"/>
                </a:lnTo>
                <a:lnTo>
                  <a:pt x="26162" y="0"/>
                </a:lnTo>
                <a:close/>
              </a:path>
            </a:pathLst>
          </a:custGeom>
          <a:solidFill>
            <a:srgbClr val="007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49879" y="4002023"/>
            <a:ext cx="1722120" cy="597535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73660" rIns="0" bIns="0" rtlCol="0">
            <a:spAutoFit/>
          </a:bodyPr>
          <a:lstStyle/>
          <a:p>
            <a:pPr marL="68580" marR="312420">
              <a:lnSpc>
                <a:spcPts val="1250"/>
              </a:lnSpc>
              <a:spcBef>
                <a:spcPts val="580"/>
              </a:spcBef>
            </a:pPr>
            <a:r>
              <a:rPr sz="1050" spc="-10" dirty="0">
                <a:latin typeface="Arial MT"/>
                <a:cs typeface="Arial MT"/>
              </a:rPr>
              <a:t>ordenación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de las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filas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seleccionadas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343" y="3179063"/>
            <a:ext cx="1740535" cy="942340"/>
          </a:xfrm>
          <a:custGeom>
            <a:avLst/>
            <a:gdLst/>
            <a:ahLst/>
            <a:cxnLst/>
            <a:rect l="l" t="t" r="r" b="b"/>
            <a:pathLst>
              <a:path w="1740535" h="942339">
                <a:moveTo>
                  <a:pt x="1740408" y="0"/>
                </a:moveTo>
                <a:lnTo>
                  <a:pt x="0" y="0"/>
                </a:lnTo>
                <a:lnTo>
                  <a:pt x="0" y="941832"/>
                </a:lnTo>
                <a:lnTo>
                  <a:pt x="1740408" y="941832"/>
                </a:lnTo>
                <a:lnTo>
                  <a:pt x="1740408" y="0"/>
                </a:lnTo>
                <a:close/>
              </a:path>
            </a:pathLst>
          </a:custGeom>
          <a:solidFill>
            <a:srgbClr val="DDEC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2138" y="3234893"/>
            <a:ext cx="1583055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5"/>
              </a:spcBef>
            </a:pPr>
            <a:r>
              <a:rPr sz="1050" spc="-5" dirty="0">
                <a:latin typeface="Arial MT"/>
                <a:cs typeface="Arial MT"/>
              </a:rPr>
              <a:t>condición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que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tiene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que </a:t>
            </a:r>
            <a:r>
              <a:rPr sz="1050" spc="5" dirty="0">
                <a:latin typeface="Arial MT"/>
                <a:cs typeface="Arial MT"/>
              </a:rPr>
              <a:t> cumplir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un </a:t>
            </a:r>
            <a:r>
              <a:rPr sz="1050" dirty="0">
                <a:latin typeface="Arial MT"/>
                <a:cs typeface="Arial MT"/>
              </a:rPr>
              <a:t>grupo</a:t>
            </a:r>
            <a:r>
              <a:rPr sz="1050" spc="229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para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ser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seleccionada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1891" y="2818129"/>
            <a:ext cx="732155" cy="422275"/>
          </a:xfrm>
          <a:custGeom>
            <a:avLst/>
            <a:gdLst/>
            <a:ahLst/>
            <a:cxnLst/>
            <a:rect l="l" t="t" r="r" b="b"/>
            <a:pathLst>
              <a:path w="732155" h="422275">
                <a:moveTo>
                  <a:pt x="51308" y="345948"/>
                </a:moveTo>
                <a:lnTo>
                  <a:pt x="0" y="422275"/>
                </a:lnTo>
                <a:lnTo>
                  <a:pt x="91948" y="417575"/>
                </a:lnTo>
                <a:lnTo>
                  <a:pt x="82220" y="400431"/>
                </a:lnTo>
                <a:lnTo>
                  <a:pt x="66421" y="400431"/>
                </a:lnTo>
                <a:lnTo>
                  <a:pt x="52959" y="376555"/>
                </a:lnTo>
                <a:lnTo>
                  <a:pt x="64854" y="369822"/>
                </a:lnTo>
                <a:lnTo>
                  <a:pt x="51308" y="345948"/>
                </a:lnTo>
                <a:close/>
              </a:path>
              <a:path w="732155" h="422275">
                <a:moveTo>
                  <a:pt x="64854" y="369822"/>
                </a:moveTo>
                <a:lnTo>
                  <a:pt x="52959" y="376555"/>
                </a:lnTo>
                <a:lnTo>
                  <a:pt x="66421" y="400431"/>
                </a:lnTo>
                <a:lnTo>
                  <a:pt x="78380" y="393663"/>
                </a:lnTo>
                <a:lnTo>
                  <a:pt x="64854" y="369822"/>
                </a:lnTo>
                <a:close/>
              </a:path>
              <a:path w="732155" h="422275">
                <a:moveTo>
                  <a:pt x="78380" y="393663"/>
                </a:moveTo>
                <a:lnTo>
                  <a:pt x="66421" y="400431"/>
                </a:lnTo>
                <a:lnTo>
                  <a:pt x="82220" y="400431"/>
                </a:lnTo>
                <a:lnTo>
                  <a:pt x="78380" y="393663"/>
                </a:lnTo>
                <a:close/>
              </a:path>
              <a:path w="732155" h="422275">
                <a:moveTo>
                  <a:pt x="718312" y="0"/>
                </a:moveTo>
                <a:lnTo>
                  <a:pt x="64854" y="369822"/>
                </a:lnTo>
                <a:lnTo>
                  <a:pt x="78380" y="393663"/>
                </a:lnTo>
                <a:lnTo>
                  <a:pt x="731901" y="23875"/>
                </a:lnTo>
                <a:lnTo>
                  <a:pt x="718312" y="0"/>
                </a:lnTo>
                <a:close/>
              </a:path>
            </a:pathLst>
          </a:custGeom>
          <a:solidFill>
            <a:srgbClr val="007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33871" y="3977639"/>
            <a:ext cx="2234565" cy="457200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6731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530"/>
              </a:spcBef>
            </a:pPr>
            <a:r>
              <a:rPr sz="1050" dirty="0">
                <a:latin typeface="Arial MT"/>
                <a:cs typeface="Arial MT"/>
              </a:rPr>
              <a:t>formación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de</a:t>
            </a:r>
            <a:r>
              <a:rPr sz="1050" dirty="0">
                <a:latin typeface="Arial MT"/>
                <a:cs typeface="Arial MT"/>
              </a:rPr>
              <a:t> grupos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de</a:t>
            </a:r>
            <a:r>
              <a:rPr sz="1050" dirty="0">
                <a:latin typeface="Arial MT"/>
                <a:cs typeface="Arial MT"/>
              </a:rPr>
              <a:t> filas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12942" y="2673350"/>
            <a:ext cx="831850" cy="1305560"/>
          </a:xfrm>
          <a:custGeom>
            <a:avLst/>
            <a:gdLst/>
            <a:ahLst/>
            <a:cxnLst/>
            <a:rect l="l" t="t" r="r" b="b"/>
            <a:pathLst>
              <a:path w="831850" h="1305560">
                <a:moveTo>
                  <a:pt x="776275" y="1243008"/>
                </a:moveTo>
                <a:lnTo>
                  <a:pt x="753110" y="1257642"/>
                </a:lnTo>
                <a:lnTo>
                  <a:pt x="831850" y="1305217"/>
                </a:lnTo>
                <a:lnTo>
                  <a:pt x="826792" y="1254582"/>
                </a:lnTo>
                <a:lnTo>
                  <a:pt x="783590" y="1254582"/>
                </a:lnTo>
                <a:lnTo>
                  <a:pt x="776275" y="1243008"/>
                </a:lnTo>
                <a:close/>
              </a:path>
              <a:path w="831850" h="1305560">
                <a:moveTo>
                  <a:pt x="799503" y="1228333"/>
                </a:moveTo>
                <a:lnTo>
                  <a:pt x="776275" y="1243008"/>
                </a:lnTo>
                <a:lnTo>
                  <a:pt x="783590" y="1254582"/>
                </a:lnTo>
                <a:lnTo>
                  <a:pt x="806831" y="1239926"/>
                </a:lnTo>
                <a:lnTo>
                  <a:pt x="799503" y="1228333"/>
                </a:lnTo>
                <a:close/>
              </a:path>
              <a:path w="831850" h="1305560">
                <a:moveTo>
                  <a:pt x="822706" y="1213675"/>
                </a:moveTo>
                <a:lnTo>
                  <a:pt x="799503" y="1228333"/>
                </a:lnTo>
                <a:lnTo>
                  <a:pt x="806831" y="1239926"/>
                </a:lnTo>
                <a:lnTo>
                  <a:pt x="783590" y="1254582"/>
                </a:lnTo>
                <a:lnTo>
                  <a:pt x="826792" y="1254582"/>
                </a:lnTo>
                <a:lnTo>
                  <a:pt x="822706" y="1213675"/>
                </a:lnTo>
                <a:close/>
              </a:path>
              <a:path w="831850" h="1305560">
                <a:moveTo>
                  <a:pt x="23114" y="0"/>
                </a:moveTo>
                <a:lnTo>
                  <a:pt x="0" y="14731"/>
                </a:lnTo>
                <a:lnTo>
                  <a:pt x="776275" y="1243008"/>
                </a:lnTo>
                <a:lnTo>
                  <a:pt x="799503" y="1228333"/>
                </a:lnTo>
                <a:lnTo>
                  <a:pt x="23114" y="0"/>
                </a:lnTo>
                <a:close/>
              </a:path>
            </a:pathLst>
          </a:custGeom>
          <a:solidFill>
            <a:srgbClr val="0077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562" y="207340"/>
            <a:ext cx="2136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50" dirty="0"/>
              <a:t> </a:t>
            </a:r>
            <a:r>
              <a:rPr spc="5" dirty="0"/>
              <a:t>claúsula</a:t>
            </a:r>
            <a:r>
              <a:rPr spc="-85" dirty="0"/>
              <a:t> </a:t>
            </a:r>
            <a:r>
              <a:rPr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582" y="685621"/>
            <a:ext cx="6297930" cy="2320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614"/>
              </a:lnSpc>
              <a:spcBef>
                <a:spcPts val="95"/>
              </a:spcBef>
            </a:pPr>
            <a:r>
              <a:rPr sz="1350" spc="-10" dirty="0">
                <a:latin typeface="Arial MT"/>
                <a:cs typeface="Arial MT"/>
              </a:rPr>
              <a:t>Una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consulta</a:t>
            </a:r>
            <a:r>
              <a:rPr sz="1350" spc="4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característica</a:t>
            </a:r>
            <a:r>
              <a:rPr sz="1350" spc="-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 SQL</a:t>
            </a:r>
            <a:r>
              <a:rPr sz="1350" dirty="0">
                <a:latin typeface="Arial MT"/>
                <a:cs typeface="Arial MT"/>
              </a:rPr>
              <a:t> tiene </a:t>
            </a:r>
            <a:r>
              <a:rPr sz="1350" spc="-20" dirty="0">
                <a:latin typeface="Arial MT"/>
                <a:cs typeface="Arial MT"/>
              </a:rPr>
              <a:t>la</a:t>
            </a:r>
            <a:r>
              <a:rPr sz="1350" spc="2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forma:</a:t>
            </a:r>
            <a:endParaRPr sz="1350">
              <a:latin typeface="Arial MT"/>
              <a:cs typeface="Arial MT"/>
            </a:endParaRPr>
          </a:p>
          <a:p>
            <a:pPr marL="1580515">
              <a:lnSpc>
                <a:spcPts val="1614"/>
              </a:lnSpc>
            </a:pPr>
            <a:r>
              <a:rPr sz="1350" b="1" spc="-15" dirty="0">
                <a:solidFill>
                  <a:srgbClr val="3981B9"/>
                </a:solidFill>
                <a:latin typeface="Arial"/>
                <a:cs typeface="Arial"/>
              </a:rPr>
              <a:t>SELECT</a:t>
            </a:r>
            <a:r>
              <a:rPr sz="1350" b="1" spc="5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latin typeface="Arial"/>
                <a:cs typeface="Arial"/>
              </a:rPr>
              <a:t>A</a:t>
            </a:r>
            <a:r>
              <a:rPr sz="1350" spc="-7" baseline="-18518" dirty="0">
                <a:latin typeface="Arial MT"/>
                <a:cs typeface="Arial MT"/>
              </a:rPr>
              <a:t>1</a:t>
            </a:r>
            <a:r>
              <a:rPr sz="1350" spc="-5" dirty="0">
                <a:latin typeface="Arial MT"/>
                <a:cs typeface="Arial MT"/>
              </a:rPr>
              <a:t>,</a:t>
            </a:r>
            <a:r>
              <a:rPr sz="1350" spc="-20" dirty="0">
                <a:latin typeface="Arial MT"/>
                <a:cs typeface="Arial MT"/>
              </a:rPr>
              <a:t> </a:t>
            </a:r>
            <a:r>
              <a:rPr sz="1350" i="1" spc="-5" dirty="0">
                <a:latin typeface="Arial"/>
                <a:cs typeface="Arial"/>
              </a:rPr>
              <a:t>A</a:t>
            </a:r>
            <a:r>
              <a:rPr sz="1350" spc="-7" baseline="-18518" dirty="0">
                <a:latin typeface="Arial MT"/>
                <a:cs typeface="Arial MT"/>
              </a:rPr>
              <a:t>2</a:t>
            </a:r>
            <a:r>
              <a:rPr sz="1350" spc="-5" dirty="0">
                <a:latin typeface="Arial MT"/>
                <a:cs typeface="Arial MT"/>
              </a:rPr>
              <a:t>,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...,</a:t>
            </a:r>
            <a:r>
              <a:rPr sz="1350" spc="-45" dirty="0">
                <a:latin typeface="Arial MT"/>
                <a:cs typeface="Arial MT"/>
              </a:rPr>
              <a:t> </a:t>
            </a:r>
            <a:r>
              <a:rPr sz="1350" i="1" spc="-5" dirty="0">
                <a:latin typeface="Arial"/>
                <a:cs typeface="Arial"/>
              </a:rPr>
              <a:t>A</a:t>
            </a:r>
            <a:r>
              <a:rPr sz="1350" i="1" spc="-7" baseline="-18518" dirty="0">
                <a:latin typeface="Arial"/>
                <a:cs typeface="Arial"/>
              </a:rPr>
              <a:t>n</a:t>
            </a:r>
            <a:endParaRPr sz="1350" baseline="-18518">
              <a:latin typeface="Arial"/>
              <a:cs typeface="Arial"/>
            </a:endParaRPr>
          </a:p>
          <a:p>
            <a:pPr marL="1580515">
              <a:lnSpc>
                <a:spcPts val="1614"/>
              </a:lnSpc>
              <a:spcBef>
                <a:spcPts val="10"/>
              </a:spcBef>
            </a:pPr>
            <a:r>
              <a:rPr sz="1350" b="1" spc="-10" dirty="0">
                <a:solidFill>
                  <a:srgbClr val="3981B9"/>
                </a:solidFill>
                <a:latin typeface="Arial"/>
                <a:cs typeface="Arial"/>
              </a:rPr>
              <a:t>FROM</a:t>
            </a:r>
            <a:r>
              <a:rPr sz="1350" b="1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r</a:t>
            </a:r>
            <a:r>
              <a:rPr sz="1350" baseline="-18518" dirty="0">
                <a:latin typeface="Arial MT"/>
                <a:cs typeface="Arial MT"/>
              </a:rPr>
              <a:t>1</a:t>
            </a:r>
            <a:r>
              <a:rPr sz="1350" dirty="0">
                <a:latin typeface="Arial MT"/>
                <a:cs typeface="Arial MT"/>
              </a:rPr>
              <a:t>,</a:t>
            </a:r>
            <a:r>
              <a:rPr sz="1350" spc="-20" dirty="0">
                <a:latin typeface="Arial MT"/>
                <a:cs typeface="Arial MT"/>
              </a:rPr>
              <a:t> </a:t>
            </a:r>
            <a:r>
              <a:rPr sz="1350" i="1" dirty="0">
                <a:latin typeface="Arial"/>
                <a:cs typeface="Arial"/>
              </a:rPr>
              <a:t>r</a:t>
            </a:r>
            <a:r>
              <a:rPr sz="1350" baseline="-18518" dirty="0">
                <a:latin typeface="Arial MT"/>
                <a:cs typeface="Arial MT"/>
              </a:rPr>
              <a:t>2</a:t>
            </a:r>
            <a:r>
              <a:rPr sz="1350" dirty="0">
                <a:latin typeface="Arial MT"/>
                <a:cs typeface="Arial MT"/>
              </a:rPr>
              <a:t>,</a:t>
            </a:r>
            <a:r>
              <a:rPr sz="1350" spc="-2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...,</a:t>
            </a:r>
            <a:r>
              <a:rPr sz="1350" spc="-35" dirty="0">
                <a:latin typeface="Arial MT"/>
                <a:cs typeface="Arial MT"/>
              </a:rPr>
              <a:t> </a:t>
            </a:r>
            <a:r>
              <a:rPr sz="1350" i="1" spc="5" dirty="0">
                <a:latin typeface="Arial"/>
                <a:cs typeface="Arial"/>
              </a:rPr>
              <a:t>r</a:t>
            </a:r>
            <a:r>
              <a:rPr sz="1350" i="1" spc="7" baseline="-18518" dirty="0">
                <a:latin typeface="Arial"/>
                <a:cs typeface="Arial"/>
              </a:rPr>
              <a:t>m</a:t>
            </a:r>
            <a:endParaRPr sz="1350" baseline="-18518">
              <a:latin typeface="Arial"/>
              <a:cs typeface="Arial"/>
            </a:endParaRPr>
          </a:p>
          <a:p>
            <a:pPr marL="1580515">
              <a:lnSpc>
                <a:spcPts val="1614"/>
              </a:lnSpc>
            </a:pPr>
            <a:r>
              <a:rPr sz="1350" b="1" spc="-15" dirty="0">
                <a:solidFill>
                  <a:srgbClr val="3981B9"/>
                </a:solidFill>
                <a:latin typeface="Arial"/>
                <a:cs typeface="Arial"/>
              </a:rPr>
              <a:t>WHERE</a:t>
            </a:r>
            <a:r>
              <a:rPr sz="1350" b="1" spc="1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latin typeface="Arial"/>
                <a:cs typeface="Arial"/>
              </a:rPr>
              <a:t>P</a:t>
            </a:r>
            <a:endParaRPr sz="1350">
              <a:latin typeface="Arial"/>
              <a:cs typeface="Arial"/>
            </a:endParaRPr>
          </a:p>
          <a:p>
            <a:pPr marL="38100" marR="4043679">
              <a:lnSpc>
                <a:spcPct val="100000"/>
              </a:lnSpc>
              <a:spcBef>
                <a:spcPts val="10"/>
              </a:spcBef>
            </a:pPr>
            <a:r>
              <a:rPr sz="1400" i="1" spc="5" dirty="0">
                <a:latin typeface="Arial"/>
                <a:cs typeface="Arial"/>
              </a:rPr>
              <a:t>A</a:t>
            </a:r>
            <a:r>
              <a:rPr sz="1350" i="1" spc="7" baseline="-21604" dirty="0">
                <a:latin typeface="Arial"/>
                <a:cs typeface="Arial"/>
              </a:rPr>
              <a:t>i  </a:t>
            </a:r>
            <a:r>
              <a:rPr sz="1400" spc="-15" dirty="0">
                <a:latin typeface="Arial MT"/>
                <a:cs typeface="Arial MT"/>
              </a:rPr>
              <a:t>representan </a:t>
            </a:r>
            <a:r>
              <a:rPr sz="1400" spc="-5" dirty="0">
                <a:latin typeface="Arial MT"/>
                <a:cs typeface="Arial MT"/>
              </a:rPr>
              <a:t>los </a:t>
            </a:r>
            <a:r>
              <a:rPr sz="1400" spc="-10" dirty="0">
                <a:latin typeface="Arial MT"/>
                <a:cs typeface="Arial MT"/>
              </a:rPr>
              <a:t>atributos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i="1" spc="-5" dirty="0">
                <a:latin typeface="Arial"/>
                <a:cs typeface="Arial"/>
              </a:rPr>
              <a:t>r</a:t>
            </a:r>
            <a:r>
              <a:rPr sz="1350" i="1" spc="-7" baseline="-21604" dirty="0">
                <a:latin typeface="Arial"/>
                <a:cs typeface="Arial"/>
              </a:rPr>
              <a:t>i</a:t>
            </a:r>
            <a:r>
              <a:rPr sz="1350" i="1" baseline="-21604" dirty="0"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representan </a:t>
            </a:r>
            <a:r>
              <a:rPr sz="1400" spc="-5" dirty="0">
                <a:latin typeface="Arial MT"/>
                <a:cs typeface="Arial MT"/>
              </a:rPr>
              <a:t>las </a:t>
            </a:r>
            <a:r>
              <a:rPr sz="1400" spc="-10" dirty="0">
                <a:latin typeface="Arial MT"/>
                <a:cs typeface="Arial MT"/>
              </a:rPr>
              <a:t>relaciones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i="1" spc="-10" dirty="0">
                <a:latin typeface="Arial"/>
                <a:cs typeface="Arial"/>
              </a:rPr>
              <a:t>P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predicado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 MT"/>
              <a:cs typeface="Arial MT"/>
            </a:endParaRPr>
          </a:p>
          <a:p>
            <a:pPr marL="38100">
              <a:lnSpc>
                <a:spcPts val="1614"/>
              </a:lnSpc>
            </a:pPr>
            <a:r>
              <a:rPr sz="1350" spc="-10" dirty="0">
                <a:latin typeface="Arial MT"/>
                <a:cs typeface="Arial MT"/>
              </a:rPr>
              <a:t>El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resultado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una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consulta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SQL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es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una</a:t>
            </a:r>
            <a:r>
              <a:rPr sz="1350" spc="2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relación.</a:t>
            </a:r>
            <a:endParaRPr sz="1350">
              <a:latin typeface="Arial MT"/>
              <a:cs typeface="Arial MT"/>
            </a:endParaRPr>
          </a:p>
          <a:p>
            <a:pPr marL="38100" marR="17780">
              <a:lnSpc>
                <a:spcPts val="1639"/>
              </a:lnSpc>
              <a:spcBef>
                <a:spcPts val="35"/>
              </a:spcBef>
            </a:pPr>
            <a:r>
              <a:rPr sz="1350" spc="-5" dirty="0">
                <a:latin typeface="Arial MT"/>
                <a:cs typeface="Arial MT"/>
              </a:rPr>
              <a:t>La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cláusula</a:t>
            </a:r>
            <a:r>
              <a:rPr sz="1350" spc="95" dirty="0">
                <a:latin typeface="Arial MT"/>
                <a:cs typeface="Arial MT"/>
              </a:rPr>
              <a:t> </a:t>
            </a:r>
            <a:r>
              <a:rPr sz="1350" b="1" spc="-15" dirty="0">
                <a:solidFill>
                  <a:srgbClr val="3981B9"/>
                </a:solidFill>
                <a:latin typeface="Arial"/>
                <a:cs typeface="Arial"/>
              </a:rPr>
              <a:t>SELECT</a:t>
            </a:r>
            <a:r>
              <a:rPr sz="1350" b="1" spc="8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350" spc="-5" dirty="0">
                <a:latin typeface="Arial MT"/>
                <a:cs typeface="Arial MT"/>
              </a:rPr>
              <a:t>se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utiliza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para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dar</a:t>
            </a:r>
            <a:r>
              <a:rPr sz="1350" spc="20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la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relación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los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atributos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deseados</a:t>
            </a:r>
            <a:r>
              <a:rPr sz="1350" spc="3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en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el </a:t>
            </a:r>
            <a:r>
              <a:rPr sz="1350" spc="-36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resultado</a:t>
            </a:r>
            <a:r>
              <a:rPr sz="1350" spc="4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una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consulta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767" y="3160775"/>
            <a:ext cx="7221220" cy="612775"/>
          </a:xfrm>
          <a:prstGeom prst="rect">
            <a:avLst/>
          </a:prstGeom>
          <a:solidFill>
            <a:srgbClr val="E8E6F6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050" b="1" dirty="0">
                <a:solidFill>
                  <a:srgbClr val="3981B9"/>
                </a:solidFill>
                <a:latin typeface="Arial"/>
                <a:cs typeface="Arial"/>
              </a:rPr>
              <a:t>Ejemplo:</a:t>
            </a:r>
            <a:r>
              <a:rPr sz="1050" b="1" spc="-4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Arial"/>
                <a:cs typeface="Arial"/>
              </a:rPr>
              <a:t>obtener</a:t>
            </a:r>
            <a:r>
              <a:rPr sz="1050" i="1" spc="5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050" i="1" spc="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15" dirty="0">
                <a:solidFill>
                  <a:srgbClr val="AB7921"/>
                </a:solidFill>
                <a:latin typeface="Arial"/>
                <a:cs typeface="Arial"/>
              </a:rPr>
              <a:t>nombres</a:t>
            </a:r>
            <a:r>
              <a:rPr sz="1050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05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Arial"/>
                <a:cs typeface="Arial"/>
              </a:rPr>
              <a:t>todas</a:t>
            </a:r>
            <a:r>
              <a:rPr sz="1050" i="1" spc="4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Arial"/>
                <a:cs typeface="Arial"/>
              </a:rPr>
              <a:t>las sucursales</a:t>
            </a:r>
            <a:r>
              <a:rPr sz="1050" i="1" spc="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05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dirty="0">
                <a:solidFill>
                  <a:srgbClr val="AB7921"/>
                </a:solidFill>
                <a:latin typeface="Arial"/>
                <a:cs typeface="Arial"/>
              </a:rPr>
              <a:t>la</a:t>
            </a:r>
            <a:r>
              <a:rPr sz="1050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Arial"/>
                <a:cs typeface="Arial"/>
              </a:rPr>
              <a:t>relación</a:t>
            </a:r>
            <a:r>
              <a:rPr sz="1050" i="1" spc="5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Arial"/>
                <a:cs typeface="Arial"/>
              </a:rPr>
              <a:t>prestamo:</a:t>
            </a:r>
            <a:endParaRPr sz="1050">
              <a:latin typeface="Arial"/>
              <a:cs typeface="Arial"/>
            </a:endParaRPr>
          </a:p>
          <a:p>
            <a:pPr marL="1922145">
              <a:lnSpc>
                <a:spcPct val="100000"/>
              </a:lnSpc>
              <a:spcBef>
                <a:spcPts val="130"/>
              </a:spcBef>
            </a:pPr>
            <a:r>
              <a:rPr sz="1050" b="1" spc="-5" dirty="0">
                <a:solidFill>
                  <a:srgbClr val="AB7921"/>
                </a:solidFill>
                <a:latin typeface="Arial"/>
                <a:cs typeface="Arial"/>
              </a:rPr>
              <a:t>SELECT</a:t>
            </a:r>
            <a:r>
              <a:rPr sz="1050" b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nombre_sucursal</a:t>
            </a:r>
            <a:endParaRPr sz="1050">
              <a:latin typeface="Arial"/>
              <a:cs typeface="Arial"/>
            </a:endParaRPr>
          </a:p>
          <a:p>
            <a:pPr marL="1922145">
              <a:lnSpc>
                <a:spcPct val="100000"/>
              </a:lnSpc>
              <a:spcBef>
                <a:spcPts val="135"/>
              </a:spcBef>
            </a:pPr>
            <a:r>
              <a:rPr sz="1050" b="1" spc="5" dirty="0">
                <a:solidFill>
                  <a:srgbClr val="AB7921"/>
                </a:solidFill>
                <a:latin typeface="Arial"/>
                <a:cs typeface="Arial"/>
              </a:rPr>
              <a:t>FROM</a:t>
            </a:r>
            <a:r>
              <a:rPr sz="1050" b="1" spc="-6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prestamo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3931920"/>
            <a:ext cx="7221220" cy="609600"/>
          </a:xfrm>
          <a:custGeom>
            <a:avLst/>
            <a:gdLst/>
            <a:ahLst/>
            <a:cxnLst/>
            <a:rect l="l" t="t" r="r" b="b"/>
            <a:pathLst>
              <a:path w="7221220" h="609600">
                <a:moveTo>
                  <a:pt x="7220711" y="0"/>
                </a:moveTo>
                <a:lnTo>
                  <a:pt x="0" y="0"/>
                </a:lnTo>
                <a:lnTo>
                  <a:pt x="0" y="609599"/>
                </a:lnTo>
                <a:lnTo>
                  <a:pt x="7220711" y="609599"/>
                </a:lnTo>
                <a:lnTo>
                  <a:pt x="7220711" y="0"/>
                </a:lnTo>
                <a:close/>
              </a:path>
            </a:pathLst>
          </a:custGeom>
          <a:solidFill>
            <a:srgbClr val="E8E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3744" y="3947566"/>
            <a:ext cx="5981700" cy="379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b="1" dirty="0">
                <a:solidFill>
                  <a:srgbClr val="3981B9"/>
                </a:solidFill>
                <a:latin typeface="Arial"/>
                <a:cs typeface="Arial"/>
              </a:rPr>
              <a:t>Ejemplo:</a:t>
            </a:r>
            <a:r>
              <a:rPr sz="1050" b="1" spc="-4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Arial"/>
                <a:cs typeface="Arial"/>
              </a:rPr>
              <a:t>obtener</a:t>
            </a:r>
            <a:r>
              <a:rPr sz="1050" i="1" spc="5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050" i="1" spc="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Arial"/>
                <a:cs typeface="Arial"/>
              </a:rPr>
              <a:t>listado</a:t>
            </a:r>
            <a:r>
              <a:rPr sz="105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05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Arial"/>
                <a:cs typeface="Arial"/>
              </a:rPr>
              <a:t>todos</a:t>
            </a:r>
            <a:r>
              <a:rPr sz="1050" i="1" spc="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05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Arial"/>
                <a:cs typeface="Arial"/>
              </a:rPr>
              <a:t>datos</a:t>
            </a:r>
            <a:r>
              <a:rPr sz="1050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05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050" i="1" spc="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Arial"/>
                <a:cs typeface="Arial"/>
              </a:rPr>
              <a:t>artículos</a:t>
            </a:r>
            <a:r>
              <a:rPr sz="105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05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dirty="0">
                <a:solidFill>
                  <a:srgbClr val="AB7921"/>
                </a:solidFill>
                <a:latin typeface="Arial"/>
                <a:cs typeface="Arial"/>
              </a:rPr>
              <a:t>la</a:t>
            </a:r>
            <a:r>
              <a:rPr sz="105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Arial"/>
                <a:cs typeface="Arial"/>
              </a:rPr>
              <a:t>tienda</a:t>
            </a:r>
            <a:r>
              <a:rPr sz="1050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05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Arial"/>
                <a:cs typeface="Arial"/>
              </a:rPr>
              <a:t>productos</a:t>
            </a:r>
            <a:r>
              <a:rPr sz="1050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Arial"/>
                <a:cs typeface="Arial"/>
              </a:rPr>
              <a:t>informáticos</a:t>
            </a:r>
            <a:endParaRPr sz="1050">
              <a:latin typeface="Arial"/>
              <a:cs typeface="Arial"/>
            </a:endParaRPr>
          </a:p>
          <a:p>
            <a:pPr marL="1842135">
              <a:lnSpc>
                <a:spcPct val="100000"/>
              </a:lnSpc>
              <a:spcBef>
                <a:spcPts val="130"/>
              </a:spcBef>
            </a:pPr>
            <a:r>
              <a:rPr sz="1050" b="1" spc="-5" dirty="0">
                <a:solidFill>
                  <a:srgbClr val="AB7921"/>
                </a:solidFill>
                <a:latin typeface="Arial"/>
                <a:cs typeface="Arial"/>
              </a:rPr>
              <a:t>SELECT</a:t>
            </a:r>
            <a:r>
              <a:rPr sz="1050" b="1" spc="-6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*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3179" y="4316679"/>
            <a:ext cx="88646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AB7921"/>
                </a:solidFill>
                <a:latin typeface="Arial"/>
                <a:cs typeface="Arial"/>
              </a:rPr>
              <a:t>FROM</a:t>
            </a:r>
            <a:r>
              <a:rPr sz="1050" b="1" spc="-6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articulo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49827" y="4204830"/>
            <a:ext cx="2195830" cy="494030"/>
            <a:chOff x="3949827" y="4204830"/>
            <a:chExt cx="2195830" cy="494030"/>
          </a:xfrm>
        </p:grpSpPr>
        <p:sp>
          <p:nvSpPr>
            <p:cNvPr id="9" name="object 9"/>
            <p:cNvSpPr/>
            <p:nvPr/>
          </p:nvSpPr>
          <p:spPr>
            <a:xfrm>
              <a:off x="3962019" y="4217022"/>
              <a:ext cx="2171700" cy="469900"/>
            </a:xfrm>
            <a:custGeom>
              <a:avLst/>
              <a:gdLst/>
              <a:ahLst/>
              <a:cxnLst/>
              <a:rect l="l" t="t" r="r" b="b"/>
              <a:pathLst>
                <a:path w="2171700" h="469900">
                  <a:moveTo>
                    <a:pt x="26035" y="44500"/>
                  </a:moveTo>
                  <a:lnTo>
                    <a:pt x="20193" y="38658"/>
                  </a:lnTo>
                  <a:lnTo>
                    <a:pt x="5842" y="38658"/>
                  </a:lnTo>
                  <a:lnTo>
                    <a:pt x="0" y="44500"/>
                  </a:lnTo>
                  <a:lnTo>
                    <a:pt x="0" y="58902"/>
                  </a:lnTo>
                  <a:lnTo>
                    <a:pt x="5842" y="64744"/>
                  </a:lnTo>
                  <a:lnTo>
                    <a:pt x="20193" y="64744"/>
                  </a:lnTo>
                  <a:lnTo>
                    <a:pt x="26035" y="58902"/>
                  </a:lnTo>
                  <a:lnTo>
                    <a:pt x="26035" y="51701"/>
                  </a:lnTo>
                  <a:lnTo>
                    <a:pt x="26035" y="44500"/>
                  </a:lnTo>
                  <a:close/>
                </a:path>
                <a:path w="2171700" h="469900">
                  <a:moveTo>
                    <a:pt x="280924" y="82384"/>
                  </a:moveTo>
                  <a:lnTo>
                    <a:pt x="278866" y="72237"/>
                  </a:lnTo>
                  <a:lnTo>
                    <a:pt x="273265" y="63957"/>
                  </a:lnTo>
                  <a:lnTo>
                    <a:pt x="264947" y="58369"/>
                  </a:lnTo>
                  <a:lnTo>
                    <a:pt x="254762" y="56311"/>
                  </a:lnTo>
                  <a:lnTo>
                    <a:pt x="244627" y="58369"/>
                  </a:lnTo>
                  <a:lnTo>
                    <a:pt x="236359" y="63957"/>
                  </a:lnTo>
                  <a:lnTo>
                    <a:pt x="230771" y="72237"/>
                  </a:lnTo>
                  <a:lnTo>
                    <a:pt x="228727" y="82384"/>
                  </a:lnTo>
                  <a:lnTo>
                    <a:pt x="230771" y="92544"/>
                  </a:lnTo>
                  <a:lnTo>
                    <a:pt x="236359" y="100838"/>
                  </a:lnTo>
                  <a:lnTo>
                    <a:pt x="244627" y="106426"/>
                  </a:lnTo>
                  <a:lnTo>
                    <a:pt x="254762" y="108470"/>
                  </a:lnTo>
                  <a:lnTo>
                    <a:pt x="264947" y="106426"/>
                  </a:lnTo>
                  <a:lnTo>
                    <a:pt x="273265" y="100838"/>
                  </a:lnTo>
                  <a:lnTo>
                    <a:pt x="278866" y="92544"/>
                  </a:lnTo>
                  <a:lnTo>
                    <a:pt x="280924" y="82384"/>
                  </a:lnTo>
                  <a:close/>
                </a:path>
                <a:path w="2171700" h="469900">
                  <a:moveTo>
                    <a:pt x="2171154" y="225044"/>
                  </a:moveTo>
                  <a:lnTo>
                    <a:pt x="2158682" y="194576"/>
                  </a:lnTo>
                  <a:lnTo>
                    <a:pt x="2123948" y="166344"/>
                  </a:lnTo>
                  <a:lnTo>
                    <a:pt x="2127250" y="162966"/>
                  </a:lnTo>
                  <a:lnTo>
                    <a:pt x="2130044" y="159499"/>
                  </a:lnTo>
                  <a:lnTo>
                    <a:pt x="2132203" y="155956"/>
                  </a:lnTo>
                  <a:lnTo>
                    <a:pt x="2136927" y="124650"/>
                  </a:lnTo>
                  <a:lnTo>
                    <a:pt x="2114753" y="95961"/>
                  </a:lnTo>
                  <a:lnTo>
                    <a:pt x="2069744" y="73025"/>
                  </a:lnTo>
                  <a:lnTo>
                    <a:pt x="2005965" y="58953"/>
                  </a:lnTo>
                  <a:lnTo>
                    <a:pt x="1998560" y="47015"/>
                  </a:lnTo>
                  <a:lnTo>
                    <a:pt x="1950593" y="16992"/>
                  </a:lnTo>
                  <a:lnTo>
                    <a:pt x="1905711" y="5143"/>
                  </a:lnTo>
                  <a:lnTo>
                    <a:pt x="1856384" y="177"/>
                  </a:lnTo>
                  <a:lnTo>
                    <a:pt x="1806409" y="1981"/>
                  </a:lnTo>
                  <a:lnTo>
                    <a:pt x="1759572" y="10414"/>
                  </a:lnTo>
                  <a:lnTo>
                    <a:pt x="1719707" y="25323"/>
                  </a:lnTo>
                  <a:lnTo>
                    <a:pt x="1708785" y="19723"/>
                  </a:lnTo>
                  <a:lnTo>
                    <a:pt x="1696529" y="14706"/>
                  </a:lnTo>
                  <a:lnTo>
                    <a:pt x="1683016" y="10350"/>
                  </a:lnTo>
                  <a:lnTo>
                    <a:pt x="1668399" y="6680"/>
                  </a:lnTo>
                  <a:lnTo>
                    <a:pt x="1611947" y="0"/>
                  </a:lnTo>
                  <a:lnTo>
                    <a:pt x="1555978" y="3225"/>
                  </a:lnTo>
                  <a:lnTo>
                    <a:pt x="1506855" y="15430"/>
                  </a:lnTo>
                  <a:lnTo>
                    <a:pt x="1470914" y="35648"/>
                  </a:lnTo>
                  <a:lnTo>
                    <a:pt x="1461338" y="31800"/>
                  </a:lnTo>
                  <a:lnTo>
                    <a:pt x="1374609" y="14046"/>
                  </a:lnTo>
                  <a:lnTo>
                    <a:pt x="1319034" y="13779"/>
                  </a:lnTo>
                  <a:lnTo>
                    <a:pt x="1266393" y="20853"/>
                  </a:lnTo>
                  <a:lnTo>
                    <a:pt x="1220685" y="34734"/>
                  </a:lnTo>
                  <a:lnTo>
                    <a:pt x="1185926" y="54889"/>
                  </a:lnTo>
                  <a:lnTo>
                    <a:pt x="1151712" y="47701"/>
                  </a:lnTo>
                  <a:lnTo>
                    <a:pt x="1115504" y="43129"/>
                  </a:lnTo>
                  <a:lnTo>
                    <a:pt x="1078052" y="41249"/>
                  </a:lnTo>
                  <a:lnTo>
                    <a:pt x="1040130" y="42100"/>
                  </a:lnTo>
                  <a:lnTo>
                    <a:pt x="981240" y="49212"/>
                  </a:lnTo>
                  <a:lnTo>
                    <a:pt x="930427" y="62407"/>
                  </a:lnTo>
                  <a:lnTo>
                    <a:pt x="889546" y="80606"/>
                  </a:lnTo>
                  <a:lnTo>
                    <a:pt x="845058" y="127723"/>
                  </a:lnTo>
                  <a:lnTo>
                    <a:pt x="845185" y="154495"/>
                  </a:lnTo>
                  <a:lnTo>
                    <a:pt x="843915" y="155956"/>
                  </a:lnTo>
                  <a:lnTo>
                    <a:pt x="779602" y="165900"/>
                  </a:lnTo>
                  <a:lnTo>
                    <a:pt x="732536" y="187579"/>
                  </a:lnTo>
                  <a:lnTo>
                    <a:pt x="713625" y="211848"/>
                  </a:lnTo>
                  <a:lnTo>
                    <a:pt x="717169" y="236550"/>
                  </a:lnTo>
                  <a:lnTo>
                    <a:pt x="741464" y="258876"/>
                  </a:lnTo>
                  <a:lnTo>
                    <a:pt x="784860" y="275958"/>
                  </a:lnTo>
                  <a:lnTo>
                    <a:pt x="765619" y="287185"/>
                  </a:lnTo>
                  <a:lnTo>
                    <a:pt x="752551" y="299808"/>
                  </a:lnTo>
                  <a:lnTo>
                    <a:pt x="745972" y="313372"/>
                  </a:lnTo>
                  <a:lnTo>
                    <a:pt x="746252" y="327393"/>
                  </a:lnTo>
                  <a:lnTo>
                    <a:pt x="764349" y="351663"/>
                  </a:lnTo>
                  <a:lnTo>
                    <a:pt x="801077" y="370370"/>
                  </a:lnTo>
                  <a:lnTo>
                    <a:pt x="851192" y="381673"/>
                  </a:lnTo>
                  <a:lnTo>
                    <a:pt x="909447" y="383768"/>
                  </a:lnTo>
                  <a:lnTo>
                    <a:pt x="912114" y="385826"/>
                  </a:lnTo>
                  <a:lnTo>
                    <a:pt x="948791" y="406781"/>
                  </a:lnTo>
                  <a:lnTo>
                    <a:pt x="993813" y="423011"/>
                  </a:lnTo>
                  <a:lnTo>
                    <a:pt x="1045070" y="434276"/>
                  </a:lnTo>
                  <a:lnTo>
                    <a:pt x="1100378" y="440334"/>
                  </a:lnTo>
                  <a:lnTo>
                    <a:pt x="1157630" y="440969"/>
                  </a:lnTo>
                  <a:lnTo>
                    <a:pt x="1214678" y="435940"/>
                  </a:lnTo>
                  <a:lnTo>
                    <a:pt x="1269365" y="424992"/>
                  </a:lnTo>
                  <a:lnTo>
                    <a:pt x="1293914" y="438454"/>
                  </a:lnTo>
                  <a:lnTo>
                    <a:pt x="1323124" y="449795"/>
                  </a:lnTo>
                  <a:lnTo>
                    <a:pt x="1356321" y="458774"/>
                  </a:lnTo>
                  <a:lnTo>
                    <a:pt x="1392809" y="465175"/>
                  </a:lnTo>
                  <a:lnTo>
                    <a:pt x="1453057" y="469468"/>
                  </a:lnTo>
                  <a:lnTo>
                    <a:pt x="1511744" y="466737"/>
                  </a:lnTo>
                  <a:lnTo>
                    <a:pt x="1566164" y="457631"/>
                  </a:lnTo>
                  <a:lnTo>
                    <a:pt x="1613585" y="442772"/>
                  </a:lnTo>
                  <a:lnTo>
                    <a:pt x="1651317" y="422808"/>
                  </a:lnTo>
                  <a:lnTo>
                    <a:pt x="1676654" y="398360"/>
                  </a:lnTo>
                  <a:lnTo>
                    <a:pt x="1700403" y="403898"/>
                  </a:lnTo>
                  <a:lnTo>
                    <a:pt x="1725510" y="407936"/>
                  </a:lnTo>
                  <a:lnTo>
                    <a:pt x="1751622" y="410425"/>
                  </a:lnTo>
                  <a:lnTo>
                    <a:pt x="1778381" y="411327"/>
                  </a:lnTo>
                  <a:lnTo>
                    <a:pt x="1840153" y="407187"/>
                  </a:lnTo>
                  <a:lnTo>
                    <a:pt x="1893951" y="395249"/>
                  </a:lnTo>
                  <a:lnTo>
                    <a:pt x="1936521" y="376885"/>
                  </a:lnTo>
                  <a:lnTo>
                    <a:pt x="1964651" y="353517"/>
                  </a:lnTo>
                  <a:lnTo>
                    <a:pt x="1975104" y="326529"/>
                  </a:lnTo>
                  <a:lnTo>
                    <a:pt x="2003806" y="323900"/>
                  </a:lnTo>
                  <a:lnTo>
                    <a:pt x="2057552" y="313982"/>
                  </a:lnTo>
                  <a:lnTo>
                    <a:pt x="2132076" y="283476"/>
                  </a:lnTo>
                  <a:lnTo>
                    <a:pt x="2162060" y="255447"/>
                  </a:lnTo>
                  <a:lnTo>
                    <a:pt x="2171154" y="225044"/>
                  </a:lnTo>
                  <a:close/>
                </a:path>
              </a:pathLst>
            </a:custGeom>
            <a:solidFill>
              <a:srgbClr val="398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5381" y="4294263"/>
              <a:ext cx="78232" cy="782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62019" y="4217022"/>
              <a:ext cx="2171700" cy="469900"/>
            </a:xfrm>
            <a:custGeom>
              <a:avLst/>
              <a:gdLst/>
              <a:ahLst/>
              <a:cxnLst/>
              <a:rect l="l" t="t" r="r" b="b"/>
              <a:pathLst>
                <a:path w="2171700" h="469900">
                  <a:moveTo>
                    <a:pt x="845184" y="154495"/>
                  </a:moveTo>
                  <a:lnTo>
                    <a:pt x="860476" y="102724"/>
                  </a:lnTo>
                  <a:lnTo>
                    <a:pt x="930434" y="62400"/>
                  </a:lnTo>
                  <a:lnTo>
                    <a:pt x="981248" y="49211"/>
                  </a:lnTo>
                  <a:lnTo>
                    <a:pt x="1040129" y="42100"/>
                  </a:lnTo>
                  <a:lnTo>
                    <a:pt x="1078055" y="41239"/>
                  </a:lnTo>
                  <a:lnTo>
                    <a:pt x="1115504" y="43127"/>
                  </a:lnTo>
                  <a:lnTo>
                    <a:pt x="1151715" y="47699"/>
                  </a:lnTo>
                  <a:lnTo>
                    <a:pt x="1185926" y="54889"/>
                  </a:lnTo>
                  <a:lnTo>
                    <a:pt x="1220692" y="34734"/>
                  </a:lnTo>
                  <a:lnTo>
                    <a:pt x="1266395" y="20849"/>
                  </a:lnTo>
                  <a:lnTo>
                    <a:pt x="1319035" y="13771"/>
                  </a:lnTo>
                  <a:lnTo>
                    <a:pt x="1374613" y="14038"/>
                  </a:lnTo>
                  <a:lnTo>
                    <a:pt x="1429130" y="22187"/>
                  </a:lnTo>
                  <a:lnTo>
                    <a:pt x="1470914" y="35649"/>
                  </a:lnTo>
                  <a:lnTo>
                    <a:pt x="1506860" y="15418"/>
                  </a:lnTo>
                  <a:lnTo>
                    <a:pt x="1555988" y="3224"/>
                  </a:lnTo>
                  <a:lnTo>
                    <a:pt x="1611949" y="0"/>
                  </a:lnTo>
                  <a:lnTo>
                    <a:pt x="1668398" y="6680"/>
                  </a:lnTo>
                  <a:lnTo>
                    <a:pt x="1683023" y="10347"/>
                  </a:lnTo>
                  <a:lnTo>
                    <a:pt x="1696529" y="14706"/>
                  </a:lnTo>
                  <a:lnTo>
                    <a:pt x="1708796" y="19714"/>
                  </a:lnTo>
                  <a:lnTo>
                    <a:pt x="1719706" y="25323"/>
                  </a:lnTo>
                  <a:lnTo>
                    <a:pt x="1759580" y="10403"/>
                  </a:lnTo>
                  <a:lnTo>
                    <a:pt x="1806410" y="1974"/>
                  </a:lnTo>
                  <a:lnTo>
                    <a:pt x="1856391" y="172"/>
                  </a:lnTo>
                  <a:lnTo>
                    <a:pt x="1905720" y="5133"/>
                  </a:lnTo>
                  <a:lnTo>
                    <a:pt x="1950592" y="16992"/>
                  </a:lnTo>
                  <a:lnTo>
                    <a:pt x="1986660" y="35868"/>
                  </a:lnTo>
                  <a:lnTo>
                    <a:pt x="2005964" y="58953"/>
                  </a:lnTo>
                  <a:lnTo>
                    <a:pt x="2069748" y="73020"/>
                  </a:lnTo>
                  <a:lnTo>
                    <a:pt x="2114756" y="95958"/>
                  </a:lnTo>
                  <a:lnTo>
                    <a:pt x="2136927" y="124643"/>
                  </a:lnTo>
                  <a:lnTo>
                    <a:pt x="2132203" y="155956"/>
                  </a:lnTo>
                  <a:lnTo>
                    <a:pt x="2130043" y="159499"/>
                  </a:lnTo>
                  <a:lnTo>
                    <a:pt x="2127250" y="162966"/>
                  </a:lnTo>
                  <a:lnTo>
                    <a:pt x="2123947" y="166344"/>
                  </a:lnTo>
                  <a:lnTo>
                    <a:pt x="2158688" y="194567"/>
                  </a:lnTo>
                  <a:lnTo>
                    <a:pt x="2171165" y="225039"/>
                  </a:lnTo>
                  <a:lnTo>
                    <a:pt x="2162069" y="255445"/>
                  </a:lnTo>
                  <a:lnTo>
                    <a:pt x="2132088" y="283472"/>
                  </a:lnTo>
                  <a:lnTo>
                    <a:pt x="2081910" y="306806"/>
                  </a:lnTo>
                  <a:lnTo>
                    <a:pt x="2031412" y="319692"/>
                  </a:lnTo>
                  <a:lnTo>
                    <a:pt x="1975103" y="326529"/>
                  </a:lnTo>
                  <a:lnTo>
                    <a:pt x="1964654" y="353512"/>
                  </a:lnTo>
                  <a:lnTo>
                    <a:pt x="1936526" y="376881"/>
                  </a:lnTo>
                  <a:lnTo>
                    <a:pt x="1893951" y="395238"/>
                  </a:lnTo>
                  <a:lnTo>
                    <a:pt x="1840158" y="407186"/>
                  </a:lnTo>
                  <a:lnTo>
                    <a:pt x="1778380" y="411327"/>
                  </a:lnTo>
                  <a:lnTo>
                    <a:pt x="1751627" y="410421"/>
                  </a:lnTo>
                  <a:lnTo>
                    <a:pt x="1725517" y="407925"/>
                  </a:lnTo>
                  <a:lnTo>
                    <a:pt x="1700406" y="403889"/>
                  </a:lnTo>
                  <a:lnTo>
                    <a:pt x="1676653" y="398361"/>
                  </a:lnTo>
                  <a:lnTo>
                    <a:pt x="1651324" y="422798"/>
                  </a:lnTo>
                  <a:lnTo>
                    <a:pt x="1613591" y="442765"/>
                  </a:lnTo>
                  <a:lnTo>
                    <a:pt x="1566164" y="457624"/>
                  </a:lnTo>
                  <a:lnTo>
                    <a:pt x="1511751" y="466736"/>
                  </a:lnTo>
                  <a:lnTo>
                    <a:pt x="1453063" y="469466"/>
                  </a:lnTo>
                  <a:lnTo>
                    <a:pt x="1392808" y="465175"/>
                  </a:lnTo>
                  <a:lnTo>
                    <a:pt x="1356322" y="458772"/>
                  </a:lnTo>
                  <a:lnTo>
                    <a:pt x="1323133" y="449789"/>
                  </a:lnTo>
                  <a:lnTo>
                    <a:pt x="1293921" y="438454"/>
                  </a:lnTo>
                  <a:lnTo>
                    <a:pt x="1269364" y="424992"/>
                  </a:lnTo>
                  <a:lnTo>
                    <a:pt x="1214679" y="435930"/>
                  </a:lnTo>
                  <a:lnTo>
                    <a:pt x="1157640" y="440965"/>
                  </a:lnTo>
                  <a:lnTo>
                    <a:pt x="1100390" y="440333"/>
                  </a:lnTo>
                  <a:lnTo>
                    <a:pt x="1045071" y="434269"/>
                  </a:lnTo>
                  <a:lnTo>
                    <a:pt x="993824" y="423006"/>
                  </a:lnTo>
                  <a:lnTo>
                    <a:pt x="948791" y="406780"/>
                  </a:lnTo>
                  <a:lnTo>
                    <a:pt x="912113" y="385826"/>
                  </a:lnTo>
                  <a:lnTo>
                    <a:pt x="911225" y="385140"/>
                  </a:lnTo>
                  <a:lnTo>
                    <a:pt x="910335" y="384454"/>
                  </a:lnTo>
                  <a:lnTo>
                    <a:pt x="909446" y="383768"/>
                  </a:lnTo>
                  <a:lnTo>
                    <a:pt x="851193" y="381666"/>
                  </a:lnTo>
                  <a:lnTo>
                    <a:pt x="801084" y="370359"/>
                  </a:lnTo>
                  <a:lnTo>
                    <a:pt x="764357" y="351662"/>
                  </a:lnTo>
                  <a:lnTo>
                    <a:pt x="746251" y="327393"/>
                  </a:lnTo>
                  <a:lnTo>
                    <a:pt x="745980" y="313370"/>
                  </a:lnTo>
                  <a:lnTo>
                    <a:pt x="752554" y="299809"/>
                  </a:lnTo>
                  <a:lnTo>
                    <a:pt x="765629" y="287181"/>
                  </a:lnTo>
                  <a:lnTo>
                    <a:pt x="784859" y="275958"/>
                  </a:lnTo>
                  <a:lnTo>
                    <a:pt x="741465" y="258870"/>
                  </a:lnTo>
                  <a:lnTo>
                    <a:pt x="717168" y="236550"/>
                  </a:lnTo>
                  <a:lnTo>
                    <a:pt x="713636" y="211839"/>
                  </a:lnTo>
                  <a:lnTo>
                    <a:pt x="732535" y="187579"/>
                  </a:lnTo>
                  <a:lnTo>
                    <a:pt x="753314" y="175440"/>
                  </a:lnTo>
                  <a:lnTo>
                    <a:pt x="779605" y="165900"/>
                  </a:lnTo>
                  <a:lnTo>
                    <a:pt x="810206" y="159293"/>
                  </a:lnTo>
                  <a:lnTo>
                    <a:pt x="843914" y="155956"/>
                  </a:lnTo>
                  <a:lnTo>
                    <a:pt x="845184" y="154495"/>
                  </a:lnTo>
                  <a:close/>
                </a:path>
                <a:path w="2171700" h="469900">
                  <a:moveTo>
                    <a:pt x="26034" y="51701"/>
                  </a:moveTo>
                  <a:lnTo>
                    <a:pt x="26034" y="58902"/>
                  </a:lnTo>
                  <a:lnTo>
                    <a:pt x="20192" y="64744"/>
                  </a:lnTo>
                  <a:lnTo>
                    <a:pt x="12953" y="64744"/>
                  </a:lnTo>
                  <a:lnTo>
                    <a:pt x="5841" y="64744"/>
                  </a:lnTo>
                  <a:lnTo>
                    <a:pt x="0" y="58902"/>
                  </a:lnTo>
                  <a:lnTo>
                    <a:pt x="0" y="51701"/>
                  </a:lnTo>
                  <a:lnTo>
                    <a:pt x="0" y="44500"/>
                  </a:lnTo>
                  <a:lnTo>
                    <a:pt x="5841" y="38658"/>
                  </a:lnTo>
                  <a:lnTo>
                    <a:pt x="12953" y="38658"/>
                  </a:lnTo>
                  <a:lnTo>
                    <a:pt x="20192" y="38658"/>
                  </a:lnTo>
                  <a:lnTo>
                    <a:pt x="26034" y="44500"/>
                  </a:lnTo>
                  <a:lnTo>
                    <a:pt x="26034" y="51701"/>
                  </a:lnTo>
                  <a:close/>
                </a:path>
              </a:pathLst>
            </a:custGeom>
            <a:ln w="24384">
              <a:solidFill>
                <a:srgbClr val="285D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8554" y="4261142"/>
              <a:ext cx="76580" cy="7654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3189" y="4282071"/>
              <a:ext cx="102615" cy="1026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48530" y="4240809"/>
              <a:ext cx="1337310" cy="399415"/>
            </a:xfrm>
            <a:custGeom>
              <a:avLst/>
              <a:gdLst/>
              <a:ahLst/>
              <a:cxnLst/>
              <a:rect l="l" t="t" r="r" b="b"/>
              <a:pathLst>
                <a:path w="1337310" h="399414">
                  <a:moveTo>
                    <a:pt x="85344" y="259003"/>
                  </a:moveTo>
                  <a:lnTo>
                    <a:pt x="63043" y="259016"/>
                  </a:lnTo>
                  <a:lnTo>
                    <a:pt x="41148" y="257554"/>
                  </a:lnTo>
                  <a:lnTo>
                    <a:pt x="20014" y="254651"/>
                  </a:lnTo>
                  <a:lnTo>
                    <a:pt x="0" y="250342"/>
                  </a:lnTo>
                </a:path>
                <a:path w="1337310" h="399414">
                  <a:moveTo>
                    <a:pt x="160782" y="353771"/>
                  </a:moveTo>
                  <a:lnTo>
                    <a:pt x="151641" y="355211"/>
                  </a:lnTo>
                  <a:lnTo>
                    <a:pt x="142335" y="356384"/>
                  </a:lnTo>
                  <a:lnTo>
                    <a:pt x="132885" y="357285"/>
                  </a:lnTo>
                  <a:lnTo>
                    <a:pt x="123317" y="357911"/>
                  </a:lnTo>
                </a:path>
                <a:path w="1337310" h="399414">
                  <a:moveTo>
                    <a:pt x="482854" y="399313"/>
                  </a:moveTo>
                  <a:lnTo>
                    <a:pt x="476357" y="394790"/>
                  </a:lnTo>
                  <a:lnTo>
                    <a:pt x="470408" y="390124"/>
                  </a:lnTo>
                  <a:lnTo>
                    <a:pt x="465030" y="385325"/>
                  </a:lnTo>
                  <a:lnTo>
                    <a:pt x="460248" y="380403"/>
                  </a:lnTo>
                </a:path>
                <a:path w="1337310" h="399414">
                  <a:moveTo>
                    <a:pt x="899287" y="352158"/>
                  </a:moveTo>
                  <a:lnTo>
                    <a:pt x="898017" y="359194"/>
                  </a:lnTo>
                  <a:lnTo>
                    <a:pt x="894969" y="366153"/>
                  </a:lnTo>
                  <a:lnTo>
                    <a:pt x="890270" y="372910"/>
                  </a:lnTo>
                </a:path>
                <a:path w="1337310" h="399414">
                  <a:moveTo>
                    <a:pt x="1078103" y="223977"/>
                  </a:moveTo>
                  <a:lnTo>
                    <a:pt x="1123823" y="237545"/>
                  </a:lnTo>
                  <a:lnTo>
                    <a:pt x="1158494" y="255800"/>
                  </a:lnTo>
                  <a:lnTo>
                    <a:pt x="1180401" y="277526"/>
                  </a:lnTo>
                  <a:lnTo>
                    <a:pt x="1187831" y="301510"/>
                  </a:lnTo>
                </a:path>
                <a:path w="1337310" h="399414">
                  <a:moveTo>
                    <a:pt x="1336802" y="141401"/>
                  </a:moveTo>
                  <a:lnTo>
                    <a:pt x="1327483" y="149564"/>
                  </a:lnTo>
                  <a:lnTo>
                    <a:pt x="1316164" y="157179"/>
                  </a:lnTo>
                  <a:lnTo>
                    <a:pt x="1302940" y="164174"/>
                  </a:lnTo>
                  <a:lnTo>
                    <a:pt x="1287907" y="170472"/>
                  </a:lnTo>
                </a:path>
                <a:path w="1337310" h="399414">
                  <a:moveTo>
                    <a:pt x="1219581" y="33527"/>
                  </a:moveTo>
                  <a:lnTo>
                    <a:pt x="1221486" y="38061"/>
                  </a:lnTo>
                  <a:lnTo>
                    <a:pt x="1222375" y="42659"/>
                  </a:lnTo>
                  <a:lnTo>
                    <a:pt x="1222121" y="47256"/>
                  </a:lnTo>
                </a:path>
                <a:path w="1337310" h="399414">
                  <a:moveTo>
                    <a:pt x="907796" y="17513"/>
                  </a:moveTo>
                  <a:lnTo>
                    <a:pt x="912937" y="12846"/>
                  </a:lnTo>
                  <a:lnTo>
                    <a:pt x="918829" y="8361"/>
                  </a:lnTo>
                  <a:lnTo>
                    <a:pt x="925458" y="4074"/>
                  </a:lnTo>
                  <a:lnTo>
                    <a:pt x="932815" y="0"/>
                  </a:lnTo>
                </a:path>
                <a:path w="1337310" h="399414">
                  <a:moveTo>
                    <a:pt x="673862" y="25857"/>
                  </a:moveTo>
                  <a:lnTo>
                    <a:pt x="676402" y="20624"/>
                  </a:lnTo>
                  <a:lnTo>
                    <a:pt x="680466" y="15557"/>
                  </a:lnTo>
                  <a:lnTo>
                    <a:pt x="685927" y="10756"/>
                  </a:lnTo>
                </a:path>
                <a:path w="1337310" h="399414">
                  <a:moveTo>
                    <a:pt x="399288" y="30987"/>
                  </a:moveTo>
                  <a:lnTo>
                    <a:pt x="410973" y="34208"/>
                  </a:lnTo>
                  <a:lnTo>
                    <a:pt x="422195" y="37730"/>
                  </a:lnTo>
                  <a:lnTo>
                    <a:pt x="432917" y="41544"/>
                  </a:lnTo>
                  <a:lnTo>
                    <a:pt x="443103" y="45643"/>
                  </a:lnTo>
                </a:path>
                <a:path w="1337310" h="399414">
                  <a:moveTo>
                    <a:pt x="66294" y="146126"/>
                  </a:moveTo>
                  <a:lnTo>
                    <a:pt x="62865" y="141084"/>
                  </a:lnTo>
                  <a:lnTo>
                    <a:pt x="60198" y="135940"/>
                  </a:lnTo>
                  <a:lnTo>
                    <a:pt x="58674" y="130721"/>
                  </a:lnTo>
                </a:path>
              </a:pathLst>
            </a:custGeom>
            <a:ln w="24384">
              <a:solidFill>
                <a:srgbClr val="285D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51805" y="4265472"/>
            <a:ext cx="604520" cy="345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Todos</a:t>
            </a:r>
            <a:r>
              <a:rPr sz="1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endParaRPr sz="1050">
              <a:latin typeface="Arial MT"/>
              <a:cs typeface="Arial MT"/>
            </a:endParaRPr>
          </a:p>
          <a:p>
            <a:pPr marL="45720">
              <a:lnSpc>
                <a:spcPts val="1255"/>
              </a:lnSpc>
            </a:pP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atributos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3152" y="347471"/>
            <a:ext cx="4910455" cy="1024255"/>
            <a:chOff x="3883152" y="347471"/>
            <a:chExt cx="4910455" cy="1024255"/>
          </a:xfrm>
        </p:grpSpPr>
        <p:sp>
          <p:nvSpPr>
            <p:cNvPr id="3" name="object 3"/>
            <p:cNvSpPr/>
            <p:nvPr/>
          </p:nvSpPr>
          <p:spPr>
            <a:xfrm>
              <a:off x="3895344" y="728471"/>
              <a:ext cx="4886325" cy="631190"/>
            </a:xfrm>
            <a:custGeom>
              <a:avLst/>
              <a:gdLst/>
              <a:ahLst/>
              <a:cxnLst/>
              <a:rect l="l" t="t" r="r" b="b"/>
              <a:pathLst>
                <a:path w="4886325" h="631190">
                  <a:moveTo>
                    <a:pt x="0" y="630936"/>
                  </a:moveTo>
                  <a:lnTo>
                    <a:pt x="4885944" y="630936"/>
                  </a:lnTo>
                  <a:lnTo>
                    <a:pt x="4885944" y="0"/>
                  </a:lnTo>
                  <a:lnTo>
                    <a:pt x="0" y="0"/>
                  </a:lnTo>
                  <a:lnTo>
                    <a:pt x="0" y="630936"/>
                  </a:lnTo>
                  <a:close/>
                </a:path>
              </a:pathLst>
            </a:custGeom>
            <a:ln w="24384">
              <a:solidFill>
                <a:srgbClr val="3981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39184" y="359663"/>
              <a:ext cx="3420110" cy="737870"/>
            </a:xfrm>
            <a:custGeom>
              <a:avLst/>
              <a:gdLst/>
              <a:ahLst/>
              <a:cxnLst/>
              <a:rect l="l" t="t" r="r" b="b"/>
              <a:pathLst>
                <a:path w="3420109" h="737869">
                  <a:moveTo>
                    <a:pt x="3296919" y="0"/>
                  </a:moveTo>
                  <a:lnTo>
                    <a:pt x="122936" y="0"/>
                  </a:lnTo>
                  <a:lnTo>
                    <a:pt x="75062" y="9653"/>
                  </a:lnTo>
                  <a:lnTo>
                    <a:pt x="35988" y="35988"/>
                  </a:lnTo>
                  <a:lnTo>
                    <a:pt x="9653" y="75062"/>
                  </a:lnTo>
                  <a:lnTo>
                    <a:pt x="0" y="122936"/>
                  </a:lnTo>
                  <a:lnTo>
                    <a:pt x="0" y="614680"/>
                  </a:lnTo>
                  <a:lnTo>
                    <a:pt x="9653" y="662553"/>
                  </a:lnTo>
                  <a:lnTo>
                    <a:pt x="35988" y="701627"/>
                  </a:lnTo>
                  <a:lnTo>
                    <a:pt x="75062" y="727962"/>
                  </a:lnTo>
                  <a:lnTo>
                    <a:pt x="122936" y="737615"/>
                  </a:lnTo>
                  <a:lnTo>
                    <a:pt x="3296919" y="737615"/>
                  </a:lnTo>
                  <a:lnTo>
                    <a:pt x="3344793" y="727962"/>
                  </a:lnTo>
                  <a:lnTo>
                    <a:pt x="3383867" y="701627"/>
                  </a:lnTo>
                  <a:lnTo>
                    <a:pt x="3410202" y="662553"/>
                  </a:lnTo>
                  <a:lnTo>
                    <a:pt x="3419856" y="614680"/>
                  </a:lnTo>
                  <a:lnTo>
                    <a:pt x="3419856" y="122936"/>
                  </a:lnTo>
                  <a:lnTo>
                    <a:pt x="3410202" y="75062"/>
                  </a:lnTo>
                  <a:lnTo>
                    <a:pt x="3383867" y="35988"/>
                  </a:lnTo>
                  <a:lnTo>
                    <a:pt x="3344793" y="9653"/>
                  </a:lnTo>
                  <a:lnTo>
                    <a:pt x="3296919" y="0"/>
                  </a:lnTo>
                  <a:close/>
                </a:path>
              </a:pathLst>
            </a:custGeom>
            <a:solidFill>
              <a:srgbClr val="398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39184" y="359663"/>
              <a:ext cx="3420110" cy="737870"/>
            </a:xfrm>
            <a:custGeom>
              <a:avLst/>
              <a:gdLst/>
              <a:ahLst/>
              <a:cxnLst/>
              <a:rect l="l" t="t" r="r" b="b"/>
              <a:pathLst>
                <a:path w="3420109" h="737869">
                  <a:moveTo>
                    <a:pt x="0" y="122936"/>
                  </a:moveTo>
                  <a:lnTo>
                    <a:pt x="9653" y="75062"/>
                  </a:lnTo>
                  <a:lnTo>
                    <a:pt x="35988" y="35988"/>
                  </a:lnTo>
                  <a:lnTo>
                    <a:pt x="75062" y="9653"/>
                  </a:lnTo>
                  <a:lnTo>
                    <a:pt x="122936" y="0"/>
                  </a:lnTo>
                  <a:lnTo>
                    <a:pt x="3296919" y="0"/>
                  </a:lnTo>
                  <a:lnTo>
                    <a:pt x="3344793" y="9653"/>
                  </a:lnTo>
                  <a:lnTo>
                    <a:pt x="3383867" y="35988"/>
                  </a:lnTo>
                  <a:lnTo>
                    <a:pt x="3410202" y="75062"/>
                  </a:lnTo>
                  <a:lnTo>
                    <a:pt x="3419856" y="122936"/>
                  </a:lnTo>
                  <a:lnTo>
                    <a:pt x="3419856" y="614680"/>
                  </a:lnTo>
                  <a:lnTo>
                    <a:pt x="3410202" y="662553"/>
                  </a:lnTo>
                  <a:lnTo>
                    <a:pt x="3383867" y="701627"/>
                  </a:lnTo>
                  <a:lnTo>
                    <a:pt x="3344793" y="727962"/>
                  </a:lnTo>
                  <a:lnTo>
                    <a:pt x="3296919" y="737615"/>
                  </a:lnTo>
                  <a:lnTo>
                    <a:pt x="122936" y="737615"/>
                  </a:lnTo>
                  <a:lnTo>
                    <a:pt x="75062" y="727962"/>
                  </a:lnTo>
                  <a:lnTo>
                    <a:pt x="35988" y="701627"/>
                  </a:lnTo>
                  <a:lnTo>
                    <a:pt x="9653" y="662553"/>
                  </a:lnTo>
                  <a:lnTo>
                    <a:pt x="0" y="614680"/>
                  </a:lnTo>
                  <a:lnTo>
                    <a:pt x="0" y="1229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883152" y="1481327"/>
            <a:ext cx="4910455" cy="1024255"/>
            <a:chOff x="3883152" y="1481327"/>
            <a:chExt cx="4910455" cy="1024255"/>
          </a:xfrm>
        </p:grpSpPr>
        <p:sp>
          <p:nvSpPr>
            <p:cNvPr id="7" name="object 7"/>
            <p:cNvSpPr/>
            <p:nvPr/>
          </p:nvSpPr>
          <p:spPr>
            <a:xfrm>
              <a:off x="3895344" y="1862327"/>
              <a:ext cx="4886325" cy="631190"/>
            </a:xfrm>
            <a:custGeom>
              <a:avLst/>
              <a:gdLst/>
              <a:ahLst/>
              <a:cxnLst/>
              <a:rect l="l" t="t" r="r" b="b"/>
              <a:pathLst>
                <a:path w="4886325" h="631189">
                  <a:moveTo>
                    <a:pt x="0" y="630936"/>
                  </a:moveTo>
                  <a:lnTo>
                    <a:pt x="4885944" y="630936"/>
                  </a:lnTo>
                  <a:lnTo>
                    <a:pt x="4885944" y="0"/>
                  </a:lnTo>
                  <a:lnTo>
                    <a:pt x="0" y="0"/>
                  </a:lnTo>
                  <a:lnTo>
                    <a:pt x="0" y="630936"/>
                  </a:lnTo>
                  <a:close/>
                </a:path>
              </a:pathLst>
            </a:custGeom>
            <a:ln w="24384">
              <a:solidFill>
                <a:srgbClr val="3981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39184" y="1493519"/>
              <a:ext cx="3420110" cy="737870"/>
            </a:xfrm>
            <a:custGeom>
              <a:avLst/>
              <a:gdLst/>
              <a:ahLst/>
              <a:cxnLst/>
              <a:rect l="l" t="t" r="r" b="b"/>
              <a:pathLst>
                <a:path w="3420109" h="737869">
                  <a:moveTo>
                    <a:pt x="3296919" y="0"/>
                  </a:moveTo>
                  <a:lnTo>
                    <a:pt x="122936" y="0"/>
                  </a:lnTo>
                  <a:lnTo>
                    <a:pt x="75062" y="9653"/>
                  </a:lnTo>
                  <a:lnTo>
                    <a:pt x="35988" y="35988"/>
                  </a:lnTo>
                  <a:lnTo>
                    <a:pt x="9653" y="75062"/>
                  </a:lnTo>
                  <a:lnTo>
                    <a:pt x="0" y="122936"/>
                  </a:lnTo>
                  <a:lnTo>
                    <a:pt x="0" y="614679"/>
                  </a:lnTo>
                  <a:lnTo>
                    <a:pt x="9653" y="662553"/>
                  </a:lnTo>
                  <a:lnTo>
                    <a:pt x="35988" y="701627"/>
                  </a:lnTo>
                  <a:lnTo>
                    <a:pt x="75062" y="727962"/>
                  </a:lnTo>
                  <a:lnTo>
                    <a:pt x="122936" y="737615"/>
                  </a:lnTo>
                  <a:lnTo>
                    <a:pt x="3296919" y="737615"/>
                  </a:lnTo>
                  <a:lnTo>
                    <a:pt x="3344793" y="727962"/>
                  </a:lnTo>
                  <a:lnTo>
                    <a:pt x="3383867" y="701627"/>
                  </a:lnTo>
                  <a:lnTo>
                    <a:pt x="3410202" y="662553"/>
                  </a:lnTo>
                  <a:lnTo>
                    <a:pt x="3419856" y="614679"/>
                  </a:lnTo>
                  <a:lnTo>
                    <a:pt x="3419856" y="122936"/>
                  </a:lnTo>
                  <a:lnTo>
                    <a:pt x="3410202" y="75062"/>
                  </a:lnTo>
                  <a:lnTo>
                    <a:pt x="3383867" y="35988"/>
                  </a:lnTo>
                  <a:lnTo>
                    <a:pt x="3344793" y="9653"/>
                  </a:lnTo>
                  <a:lnTo>
                    <a:pt x="3296919" y="0"/>
                  </a:lnTo>
                  <a:close/>
                </a:path>
              </a:pathLst>
            </a:custGeom>
            <a:solidFill>
              <a:srgbClr val="398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184" y="1493519"/>
              <a:ext cx="3420110" cy="737870"/>
            </a:xfrm>
            <a:custGeom>
              <a:avLst/>
              <a:gdLst/>
              <a:ahLst/>
              <a:cxnLst/>
              <a:rect l="l" t="t" r="r" b="b"/>
              <a:pathLst>
                <a:path w="3420109" h="737869">
                  <a:moveTo>
                    <a:pt x="0" y="122936"/>
                  </a:moveTo>
                  <a:lnTo>
                    <a:pt x="9653" y="75062"/>
                  </a:lnTo>
                  <a:lnTo>
                    <a:pt x="35988" y="35988"/>
                  </a:lnTo>
                  <a:lnTo>
                    <a:pt x="75062" y="9653"/>
                  </a:lnTo>
                  <a:lnTo>
                    <a:pt x="122936" y="0"/>
                  </a:lnTo>
                  <a:lnTo>
                    <a:pt x="3296919" y="0"/>
                  </a:lnTo>
                  <a:lnTo>
                    <a:pt x="3344793" y="9653"/>
                  </a:lnTo>
                  <a:lnTo>
                    <a:pt x="3383867" y="35988"/>
                  </a:lnTo>
                  <a:lnTo>
                    <a:pt x="3410202" y="75062"/>
                  </a:lnTo>
                  <a:lnTo>
                    <a:pt x="3419856" y="122936"/>
                  </a:lnTo>
                  <a:lnTo>
                    <a:pt x="3419856" y="614679"/>
                  </a:lnTo>
                  <a:lnTo>
                    <a:pt x="3410202" y="662553"/>
                  </a:lnTo>
                  <a:lnTo>
                    <a:pt x="3383867" y="701627"/>
                  </a:lnTo>
                  <a:lnTo>
                    <a:pt x="3344793" y="727962"/>
                  </a:lnTo>
                  <a:lnTo>
                    <a:pt x="3296919" y="737615"/>
                  </a:lnTo>
                  <a:lnTo>
                    <a:pt x="122936" y="737615"/>
                  </a:lnTo>
                  <a:lnTo>
                    <a:pt x="75062" y="727962"/>
                  </a:lnTo>
                  <a:lnTo>
                    <a:pt x="35988" y="701627"/>
                  </a:lnTo>
                  <a:lnTo>
                    <a:pt x="9653" y="662553"/>
                  </a:lnTo>
                  <a:lnTo>
                    <a:pt x="0" y="614679"/>
                  </a:lnTo>
                  <a:lnTo>
                    <a:pt x="0" y="1229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83152" y="2615183"/>
            <a:ext cx="4910455" cy="1024255"/>
            <a:chOff x="3883152" y="2615183"/>
            <a:chExt cx="4910455" cy="1024255"/>
          </a:xfrm>
        </p:grpSpPr>
        <p:sp>
          <p:nvSpPr>
            <p:cNvPr id="11" name="object 11"/>
            <p:cNvSpPr/>
            <p:nvPr/>
          </p:nvSpPr>
          <p:spPr>
            <a:xfrm>
              <a:off x="3895344" y="2996183"/>
              <a:ext cx="4886325" cy="631190"/>
            </a:xfrm>
            <a:custGeom>
              <a:avLst/>
              <a:gdLst/>
              <a:ahLst/>
              <a:cxnLst/>
              <a:rect l="l" t="t" r="r" b="b"/>
              <a:pathLst>
                <a:path w="4886325" h="631189">
                  <a:moveTo>
                    <a:pt x="0" y="630935"/>
                  </a:moveTo>
                  <a:lnTo>
                    <a:pt x="4885944" y="630935"/>
                  </a:lnTo>
                  <a:lnTo>
                    <a:pt x="4885944" y="0"/>
                  </a:lnTo>
                  <a:lnTo>
                    <a:pt x="0" y="0"/>
                  </a:lnTo>
                  <a:lnTo>
                    <a:pt x="0" y="630935"/>
                  </a:lnTo>
                  <a:close/>
                </a:path>
              </a:pathLst>
            </a:custGeom>
            <a:ln w="24384">
              <a:solidFill>
                <a:srgbClr val="3981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9184" y="2627375"/>
              <a:ext cx="3420110" cy="737870"/>
            </a:xfrm>
            <a:custGeom>
              <a:avLst/>
              <a:gdLst/>
              <a:ahLst/>
              <a:cxnLst/>
              <a:rect l="l" t="t" r="r" b="b"/>
              <a:pathLst>
                <a:path w="3420109" h="737870">
                  <a:moveTo>
                    <a:pt x="3296919" y="0"/>
                  </a:moveTo>
                  <a:lnTo>
                    <a:pt x="122936" y="0"/>
                  </a:lnTo>
                  <a:lnTo>
                    <a:pt x="75062" y="9653"/>
                  </a:lnTo>
                  <a:lnTo>
                    <a:pt x="35988" y="35988"/>
                  </a:lnTo>
                  <a:lnTo>
                    <a:pt x="9653" y="75062"/>
                  </a:lnTo>
                  <a:lnTo>
                    <a:pt x="0" y="122936"/>
                  </a:lnTo>
                  <a:lnTo>
                    <a:pt x="0" y="614680"/>
                  </a:lnTo>
                  <a:lnTo>
                    <a:pt x="9653" y="662553"/>
                  </a:lnTo>
                  <a:lnTo>
                    <a:pt x="35988" y="701627"/>
                  </a:lnTo>
                  <a:lnTo>
                    <a:pt x="75062" y="727962"/>
                  </a:lnTo>
                  <a:lnTo>
                    <a:pt x="122936" y="737616"/>
                  </a:lnTo>
                  <a:lnTo>
                    <a:pt x="3296919" y="737616"/>
                  </a:lnTo>
                  <a:lnTo>
                    <a:pt x="3344793" y="727962"/>
                  </a:lnTo>
                  <a:lnTo>
                    <a:pt x="3383867" y="701627"/>
                  </a:lnTo>
                  <a:lnTo>
                    <a:pt x="3410202" y="662553"/>
                  </a:lnTo>
                  <a:lnTo>
                    <a:pt x="3419856" y="614680"/>
                  </a:lnTo>
                  <a:lnTo>
                    <a:pt x="3419856" y="122936"/>
                  </a:lnTo>
                  <a:lnTo>
                    <a:pt x="3410202" y="75062"/>
                  </a:lnTo>
                  <a:lnTo>
                    <a:pt x="3383867" y="35988"/>
                  </a:lnTo>
                  <a:lnTo>
                    <a:pt x="3344793" y="9653"/>
                  </a:lnTo>
                  <a:lnTo>
                    <a:pt x="3296919" y="0"/>
                  </a:lnTo>
                  <a:close/>
                </a:path>
              </a:pathLst>
            </a:custGeom>
            <a:solidFill>
              <a:srgbClr val="398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9184" y="2627375"/>
              <a:ext cx="3420110" cy="737870"/>
            </a:xfrm>
            <a:custGeom>
              <a:avLst/>
              <a:gdLst/>
              <a:ahLst/>
              <a:cxnLst/>
              <a:rect l="l" t="t" r="r" b="b"/>
              <a:pathLst>
                <a:path w="3420109" h="737870">
                  <a:moveTo>
                    <a:pt x="0" y="122936"/>
                  </a:moveTo>
                  <a:lnTo>
                    <a:pt x="9653" y="75062"/>
                  </a:lnTo>
                  <a:lnTo>
                    <a:pt x="35988" y="35988"/>
                  </a:lnTo>
                  <a:lnTo>
                    <a:pt x="75062" y="9653"/>
                  </a:lnTo>
                  <a:lnTo>
                    <a:pt x="122936" y="0"/>
                  </a:lnTo>
                  <a:lnTo>
                    <a:pt x="3296919" y="0"/>
                  </a:lnTo>
                  <a:lnTo>
                    <a:pt x="3344793" y="9653"/>
                  </a:lnTo>
                  <a:lnTo>
                    <a:pt x="3383867" y="35988"/>
                  </a:lnTo>
                  <a:lnTo>
                    <a:pt x="3410202" y="75062"/>
                  </a:lnTo>
                  <a:lnTo>
                    <a:pt x="3419856" y="122936"/>
                  </a:lnTo>
                  <a:lnTo>
                    <a:pt x="3419856" y="614680"/>
                  </a:lnTo>
                  <a:lnTo>
                    <a:pt x="3410202" y="662553"/>
                  </a:lnTo>
                  <a:lnTo>
                    <a:pt x="3383867" y="701627"/>
                  </a:lnTo>
                  <a:lnTo>
                    <a:pt x="3344793" y="727962"/>
                  </a:lnTo>
                  <a:lnTo>
                    <a:pt x="3296919" y="737616"/>
                  </a:lnTo>
                  <a:lnTo>
                    <a:pt x="122936" y="737616"/>
                  </a:lnTo>
                  <a:lnTo>
                    <a:pt x="75062" y="727962"/>
                  </a:lnTo>
                  <a:lnTo>
                    <a:pt x="35988" y="701627"/>
                  </a:lnTo>
                  <a:lnTo>
                    <a:pt x="9653" y="662553"/>
                  </a:lnTo>
                  <a:lnTo>
                    <a:pt x="0" y="614680"/>
                  </a:lnTo>
                  <a:lnTo>
                    <a:pt x="0" y="1229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83152" y="3749039"/>
            <a:ext cx="4910455" cy="1024255"/>
            <a:chOff x="3883152" y="3749039"/>
            <a:chExt cx="4910455" cy="1024255"/>
          </a:xfrm>
        </p:grpSpPr>
        <p:sp>
          <p:nvSpPr>
            <p:cNvPr id="15" name="object 15"/>
            <p:cNvSpPr/>
            <p:nvPr/>
          </p:nvSpPr>
          <p:spPr>
            <a:xfrm>
              <a:off x="3895344" y="4130039"/>
              <a:ext cx="4886325" cy="631190"/>
            </a:xfrm>
            <a:custGeom>
              <a:avLst/>
              <a:gdLst/>
              <a:ahLst/>
              <a:cxnLst/>
              <a:rect l="l" t="t" r="r" b="b"/>
              <a:pathLst>
                <a:path w="4886325" h="631189">
                  <a:moveTo>
                    <a:pt x="0" y="630936"/>
                  </a:moveTo>
                  <a:lnTo>
                    <a:pt x="4885944" y="630936"/>
                  </a:lnTo>
                  <a:lnTo>
                    <a:pt x="4885944" y="0"/>
                  </a:lnTo>
                  <a:lnTo>
                    <a:pt x="0" y="0"/>
                  </a:lnTo>
                  <a:lnTo>
                    <a:pt x="0" y="630936"/>
                  </a:lnTo>
                  <a:close/>
                </a:path>
              </a:pathLst>
            </a:custGeom>
            <a:ln w="24384">
              <a:solidFill>
                <a:srgbClr val="3981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39184" y="3761231"/>
              <a:ext cx="3420110" cy="737870"/>
            </a:xfrm>
            <a:custGeom>
              <a:avLst/>
              <a:gdLst/>
              <a:ahLst/>
              <a:cxnLst/>
              <a:rect l="l" t="t" r="r" b="b"/>
              <a:pathLst>
                <a:path w="3420109" h="737870">
                  <a:moveTo>
                    <a:pt x="3296919" y="0"/>
                  </a:moveTo>
                  <a:lnTo>
                    <a:pt x="122936" y="0"/>
                  </a:lnTo>
                  <a:lnTo>
                    <a:pt x="75062" y="9653"/>
                  </a:lnTo>
                  <a:lnTo>
                    <a:pt x="35988" y="35988"/>
                  </a:lnTo>
                  <a:lnTo>
                    <a:pt x="9653" y="75062"/>
                  </a:lnTo>
                  <a:lnTo>
                    <a:pt x="0" y="122935"/>
                  </a:lnTo>
                  <a:lnTo>
                    <a:pt x="0" y="614679"/>
                  </a:lnTo>
                  <a:lnTo>
                    <a:pt x="9653" y="662531"/>
                  </a:lnTo>
                  <a:lnTo>
                    <a:pt x="35988" y="701608"/>
                  </a:lnTo>
                  <a:lnTo>
                    <a:pt x="75062" y="727954"/>
                  </a:lnTo>
                  <a:lnTo>
                    <a:pt x="122936" y="737615"/>
                  </a:lnTo>
                  <a:lnTo>
                    <a:pt x="3296919" y="737615"/>
                  </a:lnTo>
                  <a:lnTo>
                    <a:pt x="3344793" y="727954"/>
                  </a:lnTo>
                  <a:lnTo>
                    <a:pt x="3383867" y="701608"/>
                  </a:lnTo>
                  <a:lnTo>
                    <a:pt x="3410202" y="662531"/>
                  </a:lnTo>
                  <a:lnTo>
                    <a:pt x="3419856" y="614679"/>
                  </a:lnTo>
                  <a:lnTo>
                    <a:pt x="3419856" y="122935"/>
                  </a:lnTo>
                  <a:lnTo>
                    <a:pt x="3410202" y="75062"/>
                  </a:lnTo>
                  <a:lnTo>
                    <a:pt x="3383867" y="35988"/>
                  </a:lnTo>
                  <a:lnTo>
                    <a:pt x="3344793" y="9653"/>
                  </a:lnTo>
                  <a:lnTo>
                    <a:pt x="3296919" y="0"/>
                  </a:lnTo>
                  <a:close/>
                </a:path>
              </a:pathLst>
            </a:custGeom>
            <a:solidFill>
              <a:srgbClr val="398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9184" y="3761231"/>
              <a:ext cx="3420110" cy="737870"/>
            </a:xfrm>
            <a:custGeom>
              <a:avLst/>
              <a:gdLst/>
              <a:ahLst/>
              <a:cxnLst/>
              <a:rect l="l" t="t" r="r" b="b"/>
              <a:pathLst>
                <a:path w="3420109" h="737870">
                  <a:moveTo>
                    <a:pt x="0" y="122935"/>
                  </a:moveTo>
                  <a:lnTo>
                    <a:pt x="9653" y="75062"/>
                  </a:lnTo>
                  <a:lnTo>
                    <a:pt x="35988" y="35988"/>
                  </a:lnTo>
                  <a:lnTo>
                    <a:pt x="75062" y="9653"/>
                  </a:lnTo>
                  <a:lnTo>
                    <a:pt x="122936" y="0"/>
                  </a:lnTo>
                  <a:lnTo>
                    <a:pt x="3296919" y="0"/>
                  </a:lnTo>
                  <a:lnTo>
                    <a:pt x="3344793" y="9653"/>
                  </a:lnTo>
                  <a:lnTo>
                    <a:pt x="3383867" y="35988"/>
                  </a:lnTo>
                  <a:lnTo>
                    <a:pt x="3410202" y="75062"/>
                  </a:lnTo>
                  <a:lnTo>
                    <a:pt x="3419856" y="122935"/>
                  </a:lnTo>
                  <a:lnTo>
                    <a:pt x="3419856" y="614679"/>
                  </a:lnTo>
                  <a:lnTo>
                    <a:pt x="3410202" y="662531"/>
                  </a:lnTo>
                  <a:lnTo>
                    <a:pt x="3383867" y="701608"/>
                  </a:lnTo>
                  <a:lnTo>
                    <a:pt x="3344793" y="727954"/>
                  </a:lnTo>
                  <a:lnTo>
                    <a:pt x="3296919" y="737615"/>
                  </a:lnTo>
                  <a:lnTo>
                    <a:pt x="122936" y="737615"/>
                  </a:lnTo>
                  <a:lnTo>
                    <a:pt x="75062" y="727954"/>
                  </a:lnTo>
                  <a:lnTo>
                    <a:pt x="35988" y="701608"/>
                  </a:lnTo>
                  <a:lnTo>
                    <a:pt x="9653" y="662531"/>
                  </a:lnTo>
                  <a:lnTo>
                    <a:pt x="0" y="614679"/>
                  </a:lnTo>
                  <a:lnTo>
                    <a:pt x="0" y="122935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94123" y="332689"/>
            <a:ext cx="3094355" cy="39751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38735">
              <a:lnSpc>
                <a:spcPts val="2590"/>
              </a:lnSpc>
              <a:spcBef>
                <a:spcPts val="525"/>
              </a:spcBef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.-</a:t>
            </a:r>
            <a:r>
              <a:rPr sz="2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Introducción</a:t>
            </a:r>
            <a:r>
              <a:rPr sz="2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las </a:t>
            </a:r>
            <a:r>
              <a:rPr sz="2500" spc="-6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Bases</a:t>
            </a:r>
            <a:r>
              <a:rPr sz="2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Arial MT"/>
              <a:cs typeface="Arial MT"/>
            </a:endParaRPr>
          </a:p>
          <a:p>
            <a:pPr marL="12700" marR="302895">
              <a:lnSpc>
                <a:spcPts val="2590"/>
              </a:lnSpc>
              <a:spcBef>
                <a:spcPts val="5"/>
              </a:spcBef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2.-</a:t>
            </a:r>
            <a:r>
              <a:rPr sz="2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Modelo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Entidad- </a:t>
            </a:r>
            <a:r>
              <a:rPr sz="2500" spc="-6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Relación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3.-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 Modelo</a:t>
            </a:r>
            <a:r>
              <a:rPr sz="2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Relacional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4.-</a:t>
            </a:r>
            <a:r>
              <a:rPr sz="2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SQL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60320" y="3843527"/>
            <a:ext cx="1109980" cy="668020"/>
            <a:chOff x="2560320" y="3843527"/>
            <a:chExt cx="1109980" cy="668020"/>
          </a:xfrm>
        </p:grpSpPr>
        <p:sp>
          <p:nvSpPr>
            <p:cNvPr id="20" name="object 20"/>
            <p:cNvSpPr/>
            <p:nvPr/>
          </p:nvSpPr>
          <p:spPr>
            <a:xfrm>
              <a:off x="2572512" y="3855719"/>
              <a:ext cx="1085215" cy="643255"/>
            </a:xfrm>
            <a:custGeom>
              <a:avLst/>
              <a:gdLst/>
              <a:ahLst/>
              <a:cxnLst/>
              <a:rect l="l" t="t" r="r" b="b"/>
              <a:pathLst>
                <a:path w="1085214" h="643254">
                  <a:moveTo>
                    <a:pt x="763524" y="0"/>
                  </a:moveTo>
                  <a:lnTo>
                    <a:pt x="763524" y="160781"/>
                  </a:lnTo>
                  <a:lnTo>
                    <a:pt x="0" y="160781"/>
                  </a:lnTo>
                  <a:lnTo>
                    <a:pt x="0" y="482345"/>
                  </a:lnTo>
                  <a:lnTo>
                    <a:pt x="763524" y="482345"/>
                  </a:lnTo>
                  <a:lnTo>
                    <a:pt x="763524" y="643127"/>
                  </a:lnTo>
                  <a:lnTo>
                    <a:pt x="1085088" y="321563"/>
                  </a:lnTo>
                  <a:lnTo>
                    <a:pt x="763524" y="0"/>
                  </a:lnTo>
                  <a:close/>
                </a:path>
              </a:pathLst>
            </a:custGeom>
            <a:solidFill>
              <a:srgbClr val="398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72512" y="3855719"/>
              <a:ext cx="1085215" cy="643255"/>
            </a:xfrm>
            <a:custGeom>
              <a:avLst/>
              <a:gdLst/>
              <a:ahLst/>
              <a:cxnLst/>
              <a:rect l="l" t="t" r="r" b="b"/>
              <a:pathLst>
                <a:path w="1085214" h="643254">
                  <a:moveTo>
                    <a:pt x="0" y="160781"/>
                  </a:moveTo>
                  <a:lnTo>
                    <a:pt x="763524" y="160781"/>
                  </a:lnTo>
                  <a:lnTo>
                    <a:pt x="763524" y="0"/>
                  </a:lnTo>
                  <a:lnTo>
                    <a:pt x="1085088" y="321563"/>
                  </a:lnTo>
                  <a:lnTo>
                    <a:pt x="763524" y="643127"/>
                  </a:lnTo>
                  <a:lnTo>
                    <a:pt x="763524" y="482345"/>
                  </a:lnTo>
                  <a:lnTo>
                    <a:pt x="0" y="482345"/>
                  </a:lnTo>
                  <a:lnTo>
                    <a:pt x="0" y="160781"/>
                  </a:lnTo>
                  <a:close/>
                </a:path>
              </a:pathLst>
            </a:custGeom>
            <a:ln w="24384">
              <a:solidFill>
                <a:srgbClr val="285D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588" y="450545"/>
            <a:ext cx="2135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35" dirty="0"/>
              <a:t> </a:t>
            </a:r>
            <a:r>
              <a:rPr dirty="0"/>
              <a:t>cláusula</a:t>
            </a:r>
            <a:r>
              <a:rPr spc="-60" dirty="0"/>
              <a:t> </a:t>
            </a:r>
            <a:r>
              <a:rPr spc="-5"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8575" y="861186"/>
            <a:ext cx="7085965" cy="3728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Arial MT"/>
                <a:cs typeface="Arial MT"/>
              </a:rPr>
              <a:t>Para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forzar</a:t>
            </a:r>
            <a:r>
              <a:rPr sz="1350" spc="40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la</a:t>
            </a:r>
            <a:r>
              <a:rPr sz="1350" spc="3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eliminación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duplicados,</a:t>
            </a:r>
            <a:r>
              <a:rPr sz="1350" spc="6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insertar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la</a:t>
            </a:r>
            <a:r>
              <a:rPr sz="1350" spc="6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clave</a:t>
            </a:r>
            <a:r>
              <a:rPr sz="1350" spc="75" dirty="0">
                <a:latin typeface="Arial MT"/>
                <a:cs typeface="Arial MT"/>
              </a:rPr>
              <a:t> </a:t>
            </a:r>
            <a:r>
              <a:rPr sz="1350" b="1" spc="-5" dirty="0">
                <a:solidFill>
                  <a:srgbClr val="2C608A"/>
                </a:solidFill>
                <a:latin typeface="Arial"/>
                <a:cs typeface="Arial"/>
              </a:rPr>
              <a:t>distinct</a:t>
            </a:r>
            <a:r>
              <a:rPr sz="1350" b="1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350" spc="-10" dirty="0">
                <a:latin typeface="Arial MT"/>
                <a:cs typeface="Arial MT"/>
              </a:rPr>
              <a:t>después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SELECT.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ts val="1614"/>
              </a:lnSpc>
            </a:pP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Obtener</a:t>
            </a:r>
            <a:r>
              <a:rPr sz="135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35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nombres</a:t>
            </a:r>
            <a:r>
              <a:rPr sz="1350" i="1" spc="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35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todas</a:t>
            </a:r>
            <a:r>
              <a:rPr sz="135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las</a:t>
            </a:r>
            <a:r>
              <a:rPr sz="135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sucursales</a:t>
            </a:r>
            <a:r>
              <a:rPr sz="1350" i="1" spc="5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35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las</a:t>
            </a:r>
            <a:r>
              <a:rPr sz="135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relaciones</a:t>
            </a:r>
            <a:r>
              <a:rPr sz="1350" i="1" spc="7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prestamos,</a:t>
            </a:r>
            <a:r>
              <a:rPr sz="135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y</a:t>
            </a:r>
            <a:r>
              <a:rPr sz="135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anular</a:t>
            </a:r>
            <a:r>
              <a:rPr sz="1350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614"/>
              </a:lnSpc>
            </a:pPr>
            <a:r>
              <a:rPr sz="1350" i="1" spc="-15" dirty="0">
                <a:solidFill>
                  <a:srgbClr val="AB7921"/>
                </a:solidFill>
                <a:latin typeface="Arial"/>
                <a:cs typeface="Arial"/>
              </a:rPr>
              <a:t>duplicados</a:t>
            </a:r>
            <a:endParaRPr sz="1350">
              <a:latin typeface="Arial"/>
              <a:cs typeface="Arial"/>
            </a:endParaRPr>
          </a:p>
          <a:p>
            <a:pPr marL="1841500">
              <a:lnSpc>
                <a:spcPts val="1614"/>
              </a:lnSpc>
              <a:spcBef>
                <a:spcPts val="15"/>
              </a:spcBef>
            </a:pPr>
            <a:r>
              <a:rPr sz="1350" b="1" spc="-15" dirty="0">
                <a:latin typeface="Arial"/>
                <a:cs typeface="Arial"/>
              </a:rPr>
              <a:t>SELECT</a:t>
            </a:r>
            <a:r>
              <a:rPr sz="1350" b="1" spc="5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DISTINCT</a:t>
            </a:r>
            <a:r>
              <a:rPr sz="1350" b="1" spc="15" dirty="0">
                <a:latin typeface="Arial"/>
                <a:cs typeface="Arial"/>
              </a:rPr>
              <a:t> </a:t>
            </a:r>
            <a:r>
              <a:rPr sz="1350" i="1" spc="-5" dirty="0">
                <a:latin typeface="Arial"/>
                <a:cs typeface="Arial"/>
              </a:rPr>
              <a:t>nombre_sucursal</a:t>
            </a:r>
            <a:endParaRPr sz="1350">
              <a:latin typeface="Arial"/>
              <a:cs typeface="Arial"/>
            </a:endParaRPr>
          </a:p>
          <a:p>
            <a:pPr marL="1887220">
              <a:lnSpc>
                <a:spcPts val="1614"/>
              </a:lnSpc>
            </a:pPr>
            <a:r>
              <a:rPr sz="1350" b="1" spc="-10" dirty="0">
                <a:latin typeface="Arial"/>
                <a:cs typeface="Arial"/>
              </a:rPr>
              <a:t>FROM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i="1" spc="-5" dirty="0">
                <a:latin typeface="Arial"/>
                <a:cs typeface="Arial"/>
              </a:rPr>
              <a:t>préstamo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50" spc="-5" dirty="0">
                <a:latin typeface="Arial MT"/>
                <a:cs typeface="Arial MT"/>
              </a:rPr>
              <a:t>La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clave</a:t>
            </a:r>
            <a:r>
              <a:rPr sz="1350" spc="35" dirty="0">
                <a:latin typeface="Arial MT"/>
                <a:cs typeface="Arial MT"/>
              </a:rPr>
              <a:t> </a:t>
            </a:r>
            <a:r>
              <a:rPr sz="1350" b="1" spc="-5" dirty="0">
                <a:latin typeface="Arial"/>
                <a:cs typeface="Arial"/>
              </a:rPr>
              <a:t>all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spc="-5" dirty="0">
                <a:latin typeface="Arial MT"/>
                <a:cs typeface="Arial MT"/>
              </a:rPr>
              <a:t>especifica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que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los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duplicados</a:t>
            </a:r>
            <a:r>
              <a:rPr sz="1350" spc="5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no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se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han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anulado.</a:t>
            </a:r>
            <a:endParaRPr sz="1350">
              <a:latin typeface="Arial MT"/>
              <a:cs typeface="Arial MT"/>
            </a:endParaRPr>
          </a:p>
          <a:p>
            <a:pPr marL="1555115">
              <a:lnSpc>
                <a:spcPts val="1614"/>
              </a:lnSpc>
              <a:spcBef>
                <a:spcPts val="15"/>
              </a:spcBef>
            </a:pPr>
            <a:r>
              <a:rPr sz="1350" b="1" spc="-15" dirty="0">
                <a:latin typeface="Arial"/>
                <a:cs typeface="Arial"/>
              </a:rPr>
              <a:t>SELECT</a:t>
            </a:r>
            <a:r>
              <a:rPr sz="1350" b="1" spc="45" dirty="0">
                <a:latin typeface="Arial"/>
                <a:cs typeface="Arial"/>
              </a:rPr>
              <a:t> </a:t>
            </a:r>
            <a:r>
              <a:rPr sz="1350" b="1" spc="-20" dirty="0">
                <a:latin typeface="Arial"/>
                <a:cs typeface="Arial"/>
              </a:rPr>
              <a:t>ALL</a:t>
            </a:r>
            <a:r>
              <a:rPr sz="1350" b="1" spc="25" dirty="0">
                <a:latin typeface="Arial"/>
                <a:cs typeface="Arial"/>
              </a:rPr>
              <a:t> </a:t>
            </a:r>
            <a:r>
              <a:rPr sz="1350" i="1" spc="-5" dirty="0">
                <a:latin typeface="Arial"/>
                <a:cs typeface="Arial"/>
              </a:rPr>
              <a:t>nombre_sucursal</a:t>
            </a:r>
            <a:endParaRPr sz="1350">
              <a:latin typeface="Arial"/>
              <a:cs typeface="Arial"/>
            </a:endParaRPr>
          </a:p>
          <a:p>
            <a:pPr marL="1555115">
              <a:lnSpc>
                <a:spcPts val="1614"/>
              </a:lnSpc>
            </a:pPr>
            <a:r>
              <a:rPr sz="1350" b="1" spc="-10" dirty="0">
                <a:latin typeface="Arial"/>
                <a:cs typeface="Arial"/>
              </a:rPr>
              <a:t>FROM</a:t>
            </a:r>
            <a:r>
              <a:rPr sz="1350" b="1" spc="-25" dirty="0">
                <a:latin typeface="Arial"/>
                <a:cs typeface="Arial"/>
              </a:rPr>
              <a:t> </a:t>
            </a:r>
            <a:r>
              <a:rPr sz="1350" i="1" spc="-5" dirty="0">
                <a:latin typeface="Arial"/>
                <a:cs typeface="Arial"/>
              </a:rPr>
              <a:t>prestamo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50" spc="-5" dirty="0">
                <a:latin typeface="Arial MT"/>
                <a:cs typeface="Arial MT"/>
              </a:rPr>
              <a:t>La </a:t>
            </a:r>
            <a:r>
              <a:rPr sz="1350" spc="-15" dirty="0">
                <a:latin typeface="Arial MT"/>
                <a:cs typeface="Arial MT"/>
              </a:rPr>
              <a:t>cláusula</a:t>
            </a:r>
            <a:r>
              <a:rPr sz="1350" spc="105" dirty="0">
                <a:latin typeface="Arial MT"/>
                <a:cs typeface="Arial MT"/>
              </a:rPr>
              <a:t> </a:t>
            </a:r>
            <a:r>
              <a:rPr sz="1350" b="1" spc="-15" dirty="0">
                <a:solidFill>
                  <a:srgbClr val="2C608A"/>
                </a:solidFill>
                <a:latin typeface="Arial"/>
                <a:cs typeface="Arial"/>
              </a:rPr>
              <a:t>SELECT</a:t>
            </a:r>
            <a:r>
              <a:rPr sz="1350" b="1" spc="7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350" spc="-10" dirty="0">
                <a:latin typeface="Arial MT"/>
                <a:cs typeface="Arial MT"/>
              </a:rPr>
              <a:t>puede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contener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expresiones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aritméticas</a:t>
            </a:r>
            <a:r>
              <a:rPr sz="1350" spc="-4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que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involucran</a:t>
            </a:r>
            <a:r>
              <a:rPr sz="1350" spc="20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la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operación,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+,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350" spc="-5" dirty="0">
                <a:latin typeface="Arial MT"/>
                <a:cs typeface="Arial MT"/>
              </a:rPr>
              <a:t>–,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*</a:t>
            </a:r>
            <a:r>
              <a:rPr sz="1350" spc="-1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y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/,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y</a:t>
            </a:r>
            <a:r>
              <a:rPr sz="1350" spc="-2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que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funcionan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en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constantes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o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en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los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atributos</a:t>
            </a:r>
            <a:r>
              <a:rPr sz="1350" spc="-2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10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tuplas.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 marR="623570">
              <a:lnSpc>
                <a:spcPts val="1610"/>
              </a:lnSpc>
            </a:pP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La</a:t>
            </a:r>
            <a:r>
              <a:rPr sz="135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5" dirty="0">
                <a:solidFill>
                  <a:srgbClr val="AB7921"/>
                </a:solidFill>
                <a:latin typeface="Arial"/>
                <a:cs typeface="Arial"/>
              </a:rPr>
              <a:t>siguiente</a:t>
            </a:r>
            <a:r>
              <a:rPr sz="1350" i="1" spc="114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relación</a:t>
            </a:r>
            <a:r>
              <a:rPr sz="1350" i="1" spc="7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es</a:t>
            </a:r>
            <a:r>
              <a:rPr sz="135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5" dirty="0">
                <a:solidFill>
                  <a:srgbClr val="AB7921"/>
                </a:solidFill>
                <a:latin typeface="Arial"/>
                <a:cs typeface="Arial"/>
              </a:rPr>
              <a:t>la</a:t>
            </a:r>
            <a:r>
              <a:rPr sz="135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misma</a:t>
            </a:r>
            <a:r>
              <a:rPr sz="1350" i="1" spc="5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que</a:t>
            </a:r>
            <a:r>
              <a:rPr sz="1350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préstamo,</a:t>
            </a:r>
            <a:r>
              <a:rPr sz="135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excepto</a:t>
            </a:r>
            <a:r>
              <a:rPr sz="1350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que</a:t>
            </a:r>
            <a:r>
              <a:rPr sz="1350" i="1" spc="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el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atributo</a:t>
            </a:r>
            <a:r>
              <a:rPr sz="1350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importe</a:t>
            </a:r>
            <a:r>
              <a:rPr sz="1350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se </a:t>
            </a:r>
            <a:r>
              <a:rPr sz="1350" i="1" spc="-36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5" dirty="0">
                <a:solidFill>
                  <a:srgbClr val="AB7921"/>
                </a:solidFill>
                <a:latin typeface="Arial"/>
                <a:cs typeface="Arial"/>
              </a:rPr>
              <a:t>multiplica</a:t>
            </a:r>
            <a:r>
              <a:rPr sz="1350" i="1" spc="10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por</a:t>
            </a:r>
            <a:r>
              <a:rPr sz="135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100.</a:t>
            </a:r>
            <a:r>
              <a:rPr sz="135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pero</a:t>
            </a:r>
            <a:r>
              <a:rPr sz="135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no</a:t>
            </a:r>
            <a:r>
              <a:rPr sz="135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5" dirty="0">
                <a:solidFill>
                  <a:srgbClr val="AB7921"/>
                </a:solidFill>
                <a:latin typeface="Arial"/>
                <a:cs typeface="Arial"/>
              </a:rPr>
              <a:t>modifica</a:t>
            </a:r>
            <a:r>
              <a:rPr sz="1350" i="1" spc="7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5" dirty="0">
                <a:solidFill>
                  <a:srgbClr val="AB7921"/>
                </a:solidFill>
                <a:latin typeface="Arial"/>
                <a:cs typeface="Arial"/>
              </a:rPr>
              <a:t>la</a:t>
            </a:r>
            <a:r>
              <a:rPr sz="1350" i="1" spc="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AB7921"/>
                </a:solidFill>
                <a:latin typeface="Arial"/>
                <a:cs typeface="Arial"/>
              </a:rPr>
              <a:t>Base</a:t>
            </a:r>
            <a:r>
              <a:rPr sz="135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35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5" dirty="0">
                <a:solidFill>
                  <a:srgbClr val="AB7921"/>
                </a:solidFill>
                <a:latin typeface="Arial"/>
                <a:cs typeface="Arial"/>
              </a:rPr>
              <a:t>Datos.</a:t>
            </a:r>
            <a:endParaRPr sz="1350">
              <a:latin typeface="Arial"/>
              <a:cs typeface="Arial"/>
            </a:endParaRPr>
          </a:p>
          <a:p>
            <a:pPr marL="250190">
              <a:lnSpc>
                <a:spcPts val="1575"/>
              </a:lnSpc>
            </a:pPr>
            <a:r>
              <a:rPr sz="1350" b="1" spc="-15" dirty="0">
                <a:latin typeface="Arial"/>
                <a:cs typeface="Arial"/>
              </a:rPr>
              <a:t>SELECT</a:t>
            </a:r>
            <a:r>
              <a:rPr sz="1350" b="1" spc="65" dirty="0">
                <a:latin typeface="Arial"/>
                <a:cs typeface="Arial"/>
              </a:rPr>
              <a:t> </a:t>
            </a:r>
            <a:r>
              <a:rPr sz="1350" i="1" spc="-5" dirty="0">
                <a:latin typeface="Arial"/>
                <a:cs typeface="Arial"/>
              </a:rPr>
              <a:t>número_prestamo,</a:t>
            </a:r>
            <a:r>
              <a:rPr sz="1350" i="1" spc="15" dirty="0">
                <a:latin typeface="Arial"/>
                <a:cs typeface="Arial"/>
              </a:rPr>
              <a:t> </a:t>
            </a:r>
            <a:r>
              <a:rPr sz="1350" i="1" spc="-5" dirty="0">
                <a:latin typeface="Arial"/>
                <a:cs typeface="Arial"/>
              </a:rPr>
              <a:t>nombre_sucursal,</a:t>
            </a:r>
            <a:r>
              <a:rPr sz="1350" i="1" spc="60" dirty="0">
                <a:latin typeface="Arial"/>
                <a:cs typeface="Arial"/>
              </a:rPr>
              <a:t> </a:t>
            </a:r>
            <a:r>
              <a:rPr sz="1350" i="1" spc="-10" dirty="0">
                <a:latin typeface="Arial"/>
                <a:cs typeface="Arial"/>
              </a:rPr>
              <a:t>importe</a:t>
            </a:r>
            <a:r>
              <a:rPr sz="1350" i="1" spc="30" dirty="0">
                <a:latin typeface="Arial"/>
                <a:cs typeface="Arial"/>
              </a:rPr>
              <a:t> </a:t>
            </a:r>
            <a:r>
              <a:rPr sz="1350" i="1" spc="-5" dirty="0">
                <a:latin typeface="Arial"/>
                <a:cs typeface="Arial"/>
              </a:rPr>
              <a:t>*</a:t>
            </a:r>
            <a:r>
              <a:rPr sz="1350" i="1" spc="-20" dirty="0">
                <a:latin typeface="Arial"/>
                <a:cs typeface="Arial"/>
              </a:rPr>
              <a:t> </a:t>
            </a:r>
            <a:r>
              <a:rPr sz="1350" i="1" spc="-10" dirty="0">
                <a:latin typeface="Arial"/>
                <a:cs typeface="Arial"/>
              </a:rPr>
              <a:t>100</a:t>
            </a:r>
            <a:endParaRPr sz="1350">
              <a:latin typeface="Arial"/>
              <a:cs typeface="Arial"/>
            </a:endParaRPr>
          </a:p>
          <a:p>
            <a:pPr marL="344805">
              <a:lnSpc>
                <a:spcPts val="1614"/>
              </a:lnSpc>
            </a:pPr>
            <a:r>
              <a:rPr sz="1350" b="1" spc="-10" dirty="0">
                <a:latin typeface="Arial"/>
                <a:cs typeface="Arial"/>
              </a:rPr>
              <a:t>FROM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i="1" spc="-5" dirty="0">
                <a:latin typeface="Arial"/>
                <a:cs typeface="Arial"/>
              </a:rPr>
              <a:t>prestamo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238" y="272618"/>
            <a:ext cx="2105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40" dirty="0"/>
              <a:t> </a:t>
            </a:r>
            <a:r>
              <a:rPr dirty="0"/>
              <a:t>cláusula</a:t>
            </a:r>
            <a:r>
              <a:rPr spc="-65" dirty="0"/>
              <a:t> </a:t>
            </a:r>
            <a:r>
              <a:rPr spc="10" dirty="0"/>
              <a:t>WHERE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153" y="625220"/>
            <a:ext cx="6745605" cy="258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cláusula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WHERE</a:t>
            </a:r>
            <a:r>
              <a:rPr sz="1200" b="1" spc="2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especifica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condiciones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debe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satisfacer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el</a:t>
            </a:r>
            <a:r>
              <a:rPr sz="1200" dirty="0">
                <a:latin typeface="Arial MT"/>
                <a:cs typeface="Arial MT"/>
              </a:rPr>
              <a:t> resultado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La</a:t>
            </a:r>
            <a:r>
              <a:rPr sz="1200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búsqueda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todos</a:t>
            </a:r>
            <a:r>
              <a:rPr sz="1200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números</a:t>
            </a:r>
            <a:r>
              <a:rPr sz="1200" i="1" spc="-5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crédito</a:t>
            </a:r>
            <a:r>
              <a:rPr sz="120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20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prestamos</a:t>
            </a:r>
            <a:r>
              <a:rPr sz="1200" i="1" spc="-4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ha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dado</a:t>
            </a:r>
            <a:r>
              <a:rPr sz="1200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como</a:t>
            </a:r>
            <a:r>
              <a:rPr sz="1200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resultado</a:t>
            </a:r>
            <a:r>
              <a:rPr sz="1200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la</a:t>
            </a:r>
            <a:r>
              <a:rPr sz="120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sucursal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Navacerrada</a:t>
            </a:r>
            <a:r>
              <a:rPr sz="1200" i="1" spc="-7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con</a:t>
            </a:r>
            <a:r>
              <a:rPr sz="1200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las cantidades</a:t>
            </a:r>
            <a:r>
              <a:rPr sz="1200" i="1" spc="-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200" i="1" spc="-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prestamos</a:t>
            </a:r>
            <a:r>
              <a:rPr sz="1200" i="1" spc="-4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mayores</a:t>
            </a:r>
            <a:r>
              <a:rPr sz="1200" i="1" spc="-4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a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1200</a:t>
            </a:r>
            <a:r>
              <a:rPr sz="1200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€.</a:t>
            </a:r>
            <a:endParaRPr sz="1200">
              <a:latin typeface="Arial"/>
              <a:cs typeface="Arial"/>
            </a:endParaRPr>
          </a:p>
          <a:p>
            <a:pPr marL="1085850">
              <a:lnSpc>
                <a:spcPct val="100000"/>
              </a:lnSpc>
            </a:pPr>
            <a:r>
              <a:rPr sz="1200" b="1" spc="-5" dirty="0">
                <a:solidFill>
                  <a:srgbClr val="AB7921"/>
                </a:solidFill>
                <a:latin typeface="Arial"/>
                <a:cs typeface="Arial"/>
              </a:rPr>
              <a:t>SELECT</a:t>
            </a:r>
            <a:r>
              <a:rPr sz="1200" b="1" spc="-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número_prestamo</a:t>
            </a:r>
            <a:endParaRPr sz="1200">
              <a:latin typeface="Arial"/>
              <a:cs typeface="Arial"/>
            </a:endParaRPr>
          </a:p>
          <a:p>
            <a:pPr marL="997585">
              <a:lnSpc>
                <a:spcPct val="100000"/>
              </a:lnSpc>
            </a:pP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FROM</a:t>
            </a:r>
            <a:r>
              <a:rPr sz="1200" b="1" spc="-5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prestamo</a:t>
            </a:r>
            <a:endParaRPr sz="1200">
              <a:latin typeface="Arial"/>
              <a:cs typeface="Arial"/>
            </a:endParaRPr>
          </a:p>
          <a:p>
            <a:pPr marL="997585">
              <a:lnSpc>
                <a:spcPct val="100000"/>
              </a:lnSpc>
            </a:pPr>
            <a:r>
              <a:rPr sz="1200" b="1" spc="-5" dirty="0">
                <a:solidFill>
                  <a:srgbClr val="AB7921"/>
                </a:solidFill>
                <a:latin typeface="Arial"/>
                <a:cs typeface="Arial"/>
              </a:rPr>
              <a:t>WHERE</a:t>
            </a:r>
            <a:r>
              <a:rPr sz="1200" b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nombre_sucursal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=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‘ </a:t>
            </a:r>
            <a:r>
              <a:rPr sz="1200" dirty="0">
                <a:latin typeface="Arial MT"/>
                <a:cs typeface="Arial MT"/>
              </a:rPr>
              <a:t>Navacerrada</a:t>
            </a:r>
            <a:r>
              <a:rPr sz="1200" i="1" dirty="0">
                <a:latin typeface="Arial"/>
                <a:cs typeface="Arial"/>
              </a:rPr>
              <a:t>’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AND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importe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&gt;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1200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Escribir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artículos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acabado</a:t>
            </a:r>
            <a:endParaRPr sz="1200">
              <a:latin typeface="Arial MT"/>
              <a:cs typeface="Arial MT"/>
            </a:endParaRPr>
          </a:p>
          <a:p>
            <a:pPr marL="1128395">
              <a:lnSpc>
                <a:spcPct val="100000"/>
              </a:lnSpc>
            </a:pPr>
            <a:r>
              <a:rPr sz="1200" b="1" spc="-5" dirty="0">
                <a:solidFill>
                  <a:srgbClr val="AB7921"/>
                </a:solidFill>
                <a:latin typeface="Arial"/>
                <a:cs typeface="Arial"/>
              </a:rPr>
              <a:t>SELECT</a:t>
            </a: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codArticulo, denom</a:t>
            </a:r>
            <a:endParaRPr sz="1200">
              <a:latin typeface="Arial"/>
              <a:cs typeface="Arial"/>
            </a:endParaRPr>
          </a:p>
          <a:p>
            <a:pPr marL="997585">
              <a:lnSpc>
                <a:spcPct val="100000"/>
              </a:lnSpc>
            </a:pP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FROM</a:t>
            </a:r>
            <a:r>
              <a:rPr sz="1200" b="1" spc="-5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articulo</a:t>
            </a:r>
            <a:endParaRPr sz="1200">
              <a:latin typeface="Arial"/>
              <a:cs typeface="Arial"/>
            </a:endParaRPr>
          </a:p>
          <a:p>
            <a:pPr marL="997585">
              <a:lnSpc>
                <a:spcPct val="100000"/>
              </a:lnSpc>
            </a:pPr>
            <a:r>
              <a:rPr sz="1200" b="1" spc="-5" dirty="0">
                <a:solidFill>
                  <a:srgbClr val="AB7921"/>
                </a:solidFill>
                <a:latin typeface="Arial"/>
                <a:cs typeface="Arial"/>
              </a:rPr>
              <a:t>WHERE</a:t>
            </a:r>
            <a:r>
              <a:rPr sz="1200" b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unidades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=0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Los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resultados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comparación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pueden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combinar </a:t>
            </a:r>
            <a:r>
              <a:rPr sz="1200" dirty="0">
                <a:latin typeface="Arial MT"/>
                <a:cs typeface="Arial MT"/>
              </a:rPr>
              <a:t>utilizando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conectivas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lógicas 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and,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y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not.</a:t>
            </a:r>
            <a:r>
              <a:rPr sz="1200" b="1" spc="34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Las comparaciones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pueden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aplicar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los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resultados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expresiones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aritméticas.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SQL </a:t>
            </a:r>
            <a:r>
              <a:rPr sz="1200" spc="5" dirty="0">
                <a:latin typeface="Arial MT"/>
                <a:cs typeface="Arial MT"/>
              </a:rPr>
              <a:t>incluye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operador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comparación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BETWEEN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48911" y="3779520"/>
            <a:ext cx="4246880" cy="930910"/>
            <a:chOff x="4248911" y="3779520"/>
            <a:chExt cx="4246880" cy="9309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8911" y="3779520"/>
              <a:ext cx="4246626" cy="9304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8159" y="3782568"/>
              <a:ext cx="3313938" cy="77495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299203" y="3808476"/>
            <a:ext cx="4148454" cy="832485"/>
          </a:xfrm>
          <a:prstGeom prst="rect">
            <a:avLst/>
          </a:prstGeom>
          <a:solidFill>
            <a:srgbClr val="DDECEF"/>
          </a:solidFill>
          <a:ln w="9144">
            <a:solidFill>
              <a:srgbClr val="D69C34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295"/>
              </a:spcBef>
            </a:pPr>
            <a:r>
              <a:rPr sz="1200" b="1" spc="-5" dirty="0">
                <a:latin typeface="Palatino Linotype"/>
                <a:cs typeface="Palatino Linotype"/>
              </a:rPr>
              <a:t>SELECT</a:t>
            </a:r>
            <a:r>
              <a:rPr sz="1200" b="1" spc="-30" dirty="0">
                <a:latin typeface="Palatino Linotype"/>
                <a:cs typeface="Palatino Linotype"/>
              </a:rPr>
              <a:t> </a:t>
            </a:r>
            <a:r>
              <a:rPr sz="1200" i="1" spc="-10" dirty="0">
                <a:latin typeface="Palatino Linotype"/>
                <a:cs typeface="Palatino Linotype"/>
              </a:rPr>
              <a:t>número_prestamo</a:t>
            </a:r>
            <a:endParaRPr sz="1200">
              <a:latin typeface="Palatino Linotype"/>
              <a:cs typeface="Palatino Linotype"/>
            </a:endParaRPr>
          </a:p>
          <a:p>
            <a:pPr marL="166370">
              <a:lnSpc>
                <a:spcPct val="100000"/>
              </a:lnSpc>
            </a:pPr>
            <a:r>
              <a:rPr sz="1200" b="1" dirty="0">
                <a:latin typeface="Palatino Linotype"/>
                <a:cs typeface="Palatino Linotype"/>
              </a:rPr>
              <a:t>FROM</a:t>
            </a:r>
            <a:r>
              <a:rPr sz="1200" b="1" spc="-45" dirty="0">
                <a:latin typeface="Palatino Linotype"/>
                <a:cs typeface="Palatino Linotype"/>
              </a:rPr>
              <a:t> </a:t>
            </a:r>
            <a:r>
              <a:rPr sz="1200" i="1" spc="-10" dirty="0">
                <a:latin typeface="Palatino Linotype"/>
                <a:cs typeface="Palatino Linotype"/>
              </a:rPr>
              <a:t>prestamo</a:t>
            </a:r>
            <a:endParaRPr sz="1200">
              <a:latin typeface="Palatino Linotype"/>
              <a:cs typeface="Palatino Linotype"/>
            </a:endParaRPr>
          </a:p>
          <a:p>
            <a:pPr marL="166370">
              <a:lnSpc>
                <a:spcPct val="100000"/>
              </a:lnSpc>
            </a:pPr>
            <a:r>
              <a:rPr sz="1200" dirty="0">
                <a:latin typeface="Palatino Linotype"/>
                <a:cs typeface="Palatino Linotype"/>
              </a:rPr>
              <a:t>W</a:t>
            </a:r>
            <a:r>
              <a:rPr sz="1200" b="1" dirty="0">
                <a:latin typeface="Palatino Linotype"/>
                <a:cs typeface="Palatino Linotype"/>
              </a:rPr>
              <a:t>HERE</a:t>
            </a:r>
            <a:r>
              <a:rPr sz="1200" b="1" spc="-5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importe </a:t>
            </a:r>
            <a:r>
              <a:rPr sz="1200" b="1" dirty="0">
                <a:latin typeface="Palatino Linotype"/>
                <a:cs typeface="Palatino Linotype"/>
              </a:rPr>
              <a:t>between</a:t>
            </a:r>
            <a:r>
              <a:rPr sz="1200" b="1" spc="-3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90000 </a:t>
            </a:r>
            <a:r>
              <a:rPr sz="1200" b="1" dirty="0">
                <a:latin typeface="Palatino Linotype"/>
                <a:cs typeface="Palatino Linotype"/>
              </a:rPr>
              <a:t>AND</a:t>
            </a:r>
            <a:r>
              <a:rPr sz="1200" b="1" spc="-3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100000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3772" y="3832859"/>
            <a:ext cx="2993390" cy="579120"/>
          </a:xfrm>
          <a:prstGeom prst="rect">
            <a:avLst/>
          </a:prstGeom>
          <a:ln w="9144">
            <a:solidFill>
              <a:srgbClr val="3981B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9535" marR="217170">
              <a:lnSpc>
                <a:spcPct val="100099"/>
              </a:lnSpc>
              <a:spcBef>
                <a:spcPts val="305"/>
              </a:spcBef>
            </a:pPr>
            <a:r>
              <a:rPr sz="1050" u="sng" spc="-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Ejemplo:</a:t>
            </a:r>
            <a:r>
              <a:rPr sz="1050" spc="-5" dirty="0">
                <a:latin typeface="Palatino Linotype"/>
                <a:cs typeface="Palatino Linotype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Obtener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el</a:t>
            </a:r>
            <a:r>
              <a:rPr sz="1050" i="1" spc="1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número</a:t>
            </a:r>
            <a:r>
              <a:rPr sz="1050" i="1" spc="1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de préstamode </a:t>
            </a:r>
            <a:r>
              <a:rPr sz="1050" i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aquellos con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cantidades de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crédito entre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90,000€ y </a:t>
            </a:r>
            <a:r>
              <a:rPr sz="1050" i="1" spc="-25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100,000€</a:t>
            </a:r>
            <a:endParaRPr sz="10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852" y="272618"/>
            <a:ext cx="1917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40" dirty="0"/>
              <a:t> </a:t>
            </a:r>
            <a:r>
              <a:rPr dirty="0"/>
              <a:t>cláusula</a:t>
            </a:r>
            <a:r>
              <a:rPr spc="-70" dirty="0"/>
              <a:t> </a:t>
            </a:r>
            <a:r>
              <a:rPr spc="-5" dirty="0"/>
              <a:t>FROM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913" y="2186050"/>
            <a:ext cx="159105" cy="1584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9717" y="767918"/>
            <a:ext cx="6633209" cy="174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1350" spc="-10" dirty="0">
                <a:latin typeface="Arial MT"/>
                <a:cs typeface="Arial MT"/>
              </a:rPr>
              <a:t>En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20" dirty="0">
                <a:latin typeface="Arial MT"/>
                <a:cs typeface="Arial MT"/>
              </a:rPr>
              <a:t>la</a:t>
            </a:r>
            <a:r>
              <a:rPr sz="1350" spc="6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cláusula</a:t>
            </a:r>
            <a:r>
              <a:rPr sz="1350" spc="100" dirty="0">
                <a:latin typeface="Arial MT"/>
                <a:cs typeface="Arial MT"/>
              </a:rPr>
              <a:t> </a:t>
            </a:r>
            <a:r>
              <a:rPr sz="1350" b="1" spc="-10" dirty="0">
                <a:solidFill>
                  <a:srgbClr val="3981B9"/>
                </a:solidFill>
                <a:latin typeface="Arial"/>
                <a:cs typeface="Arial"/>
              </a:rPr>
              <a:t>FROM</a:t>
            </a:r>
            <a:r>
              <a:rPr sz="1350" b="1" spc="2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350" spc="-5" dirty="0">
                <a:latin typeface="Arial MT"/>
                <a:cs typeface="Arial MT"/>
              </a:rPr>
              <a:t>se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especifica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una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lista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3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relaciones</a:t>
            </a:r>
            <a:r>
              <a:rPr sz="1350" spc="6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que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se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van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explorar</a:t>
            </a:r>
            <a:r>
              <a:rPr sz="1350" spc="4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en </a:t>
            </a:r>
            <a:r>
              <a:rPr sz="1350" spc="-360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la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evaluación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la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expresión.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Corresponde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la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operación</a:t>
            </a:r>
            <a:r>
              <a:rPr sz="1350" spc="3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del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producto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cartesiano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del 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álgebra</a:t>
            </a:r>
            <a:r>
              <a:rPr sz="1350" spc="4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relacional.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Buscar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20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producto</a:t>
            </a:r>
            <a:r>
              <a:rPr sz="1200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cartesiano</a:t>
            </a:r>
            <a:r>
              <a:rPr sz="1200" i="1" spc="-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prestatario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 X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prestamo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245"/>
              </a:spcBef>
            </a:pPr>
            <a:r>
              <a:rPr sz="1100" b="1" dirty="0">
                <a:solidFill>
                  <a:srgbClr val="AB7921"/>
                </a:solidFill>
                <a:latin typeface="Arial"/>
                <a:cs typeface="Arial"/>
              </a:rPr>
              <a:t>SELECT</a:t>
            </a:r>
            <a:r>
              <a:rPr sz="1100" b="1" spc="-5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Symbol"/>
                <a:cs typeface="Symbol"/>
              </a:rPr>
              <a:t></a:t>
            </a:r>
            <a:endParaRPr sz="1100">
              <a:latin typeface="Symbol"/>
              <a:cs typeface="Symbol"/>
            </a:endParaRPr>
          </a:p>
          <a:p>
            <a:pPr marL="1814195">
              <a:lnSpc>
                <a:spcPct val="100000"/>
              </a:lnSpc>
              <a:spcBef>
                <a:spcPts val="70"/>
              </a:spcBef>
            </a:pPr>
            <a:r>
              <a:rPr sz="1100" b="1" dirty="0">
                <a:solidFill>
                  <a:srgbClr val="AB7921"/>
                </a:solidFill>
                <a:latin typeface="Arial"/>
                <a:cs typeface="Arial"/>
              </a:rPr>
              <a:t>F</a:t>
            </a:r>
            <a:r>
              <a:rPr sz="1100" b="1" spc="-10" dirty="0">
                <a:solidFill>
                  <a:srgbClr val="AB7921"/>
                </a:solidFill>
                <a:latin typeface="Arial"/>
                <a:cs typeface="Arial"/>
              </a:rPr>
              <a:t>R</a:t>
            </a:r>
            <a:r>
              <a:rPr sz="1100" b="1" dirty="0">
                <a:solidFill>
                  <a:srgbClr val="AB7921"/>
                </a:solidFill>
                <a:latin typeface="Arial"/>
                <a:cs typeface="Arial"/>
              </a:rPr>
              <a:t>OM</a:t>
            </a:r>
            <a:r>
              <a:rPr sz="1100" b="1" spc="-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p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5" dirty="0">
                <a:latin typeface="Arial"/>
                <a:cs typeface="Arial"/>
              </a:rPr>
              <a:t>t</a:t>
            </a:r>
            <a:r>
              <a:rPr sz="1100" i="1" spc="10" dirty="0">
                <a:latin typeface="Arial"/>
                <a:cs typeface="Arial"/>
              </a:rPr>
              <a:t>a</a:t>
            </a:r>
            <a:r>
              <a:rPr sz="1100" i="1" spc="5" dirty="0">
                <a:latin typeface="Arial"/>
                <a:cs typeface="Arial"/>
              </a:rPr>
              <a:t>t</a:t>
            </a:r>
            <a:r>
              <a:rPr sz="1100" i="1" spc="10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5" dirty="0">
                <a:latin typeface="Arial"/>
                <a:cs typeface="Arial"/>
              </a:rPr>
              <a:t>o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p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spc="5" dirty="0">
                <a:latin typeface="Arial"/>
                <a:cs typeface="Arial"/>
              </a:rPr>
              <a:t>e</a:t>
            </a:r>
            <a:r>
              <a:rPr sz="1100" i="1" dirty="0">
                <a:latin typeface="Arial"/>
                <a:cs typeface="Arial"/>
              </a:rPr>
              <a:t>st</a:t>
            </a:r>
            <a:r>
              <a:rPr sz="1100" i="1" spc="5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m</a:t>
            </a:r>
            <a:r>
              <a:rPr sz="1100" i="1" dirty="0"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Arial"/>
              <a:cs typeface="Arial"/>
            </a:endParaRPr>
          </a:p>
          <a:p>
            <a:pPr marL="35560" marR="185420" indent="179705">
              <a:lnSpc>
                <a:spcPts val="1250"/>
              </a:lnSpc>
              <a:spcBef>
                <a:spcPts val="5"/>
              </a:spcBef>
            </a:pP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Buscar</a:t>
            </a:r>
            <a:r>
              <a:rPr sz="1050" i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el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nombre,</a:t>
            </a:r>
            <a:r>
              <a:rPr sz="1050" i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el</a:t>
            </a:r>
            <a:r>
              <a:rPr sz="1050" i="1" spc="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Palatino Linotype"/>
                <a:cs typeface="Palatino Linotype"/>
              </a:rPr>
              <a:t>número</a:t>
            </a:r>
            <a:r>
              <a:rPr sz="1050" i="1" spc="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de</a:t>
            </a:r>
            <a:r>
              <a:rPr sz="1050" i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préstamo</a:t>
            </a:r>
            <a:r>
              <a:rPr sz="1050" i="1" spc="-3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y</a:t>
            </a:r>
            <a:r>
              <a:rPr sz="1050" i="1" spc="1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la</a:t>
            </a:r>
            <a:r>
              <a:rPr sz="1050" i="1" spc="-1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cantidad</a:t>
            </a:r>
            <a:r>
              <a:rPr sz="1050" i="1" spc="-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del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préstamo</a:t>
            </a:r>
            <a:r>
              <a:rPr sz="1050" i="1" spc="-1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de</a:t>
            </a:r>
            <a:r>
              <a:rPr sz="1050" i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 todos</a:t>
            </a:r>
            <a:r>
              <a:rPr sz="1050" i="1" spc="-4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los</a:t>
            </a:r>
            <a:r>
              <a:rPr sz="1050" i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Palatino Linotype"/>
                <a:cs typeface="Palatino Linotype"/>
              </a:rPr>
              <a:t>clientes</a:t>
            </a:r>
            <a:r>
              <a:rPr sz="1050" i="1" spc="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Palatino Linotype"/>
                <a:cs typeface="Palatino Linotype"/>
              </a:rPr>
              <a:t>que</a:t>
            </a:r>
            <a:r>
              <a:rPr sz="1050" i="1" spc="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tengan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 un</a:t>
            </a:r>
            <a:r>
              <a:rPr sz="1050" i="1" spc="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crédito</a:t>
            </a:r>
            <a:r>
              <a:rPr sz="1050" i="1" spc="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en</a:t>
            </a:r>
            <a:r>
              <a:rPr sz="1050" i="1" spc="-1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la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sucursal</a:t>
            </a:r>
            <a:r>
              <a:rPr sz="1050" i="1" spc="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Navacerrada.</a:t>
            </a:r>
            <a:endParaRPr sz="105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80160" y="2621279"/>
            <a:ext cx="7343775" cy="1199515"/>
            <a:chOff x="1280160" y="2621279"/>
            <a:chExt cx="7343775" cy="11995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60" y="2621279"/>
              <a:ext cx="7343394" cy="1058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3208" y="2624327"/>
              <a:ext cx="4523994" cy="10858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30452" y="2650235"/>
              <a:ext cx="7245350" cy="960119"/>
            </a:xfrm>
            <a:custGeom>
              <a:avLst/>
              <a:gdLst/>
              <a:ahLst/>
              <a:cxnLst/>
              <a:rect l="l" t="t" r="r" b="b"/>
              <a:pathLst>
                <a:path w="7245350" h="960120">
                  <a:moveTo>
                    <a:pt x="7245096" y="0"/>
                  </a:moveTo>
                  <a:lnTo>
                    <a:pt x="0" y="0"/>
                  </a:lnTo>
                  <a:lnTo>
                    <a:pt x="0" y="960119"/>
                  </a:lnTo>
                  <a:lnTo>
                    <a:pt x="7245096" y="960119"/>
                  </a:lnTo>
                  <a:lnTo>
                    <a:pt x="7245096" y="0"/>
                  </a:lnTo>
                  <a:close/>
                </a:path>
              </a:pathLst>
            </a:custGeom>
            <a:solidFill>
              <a:srgbClr val="DDE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0452" y="2650235"/>
              <a:ext cx="7245350" cy="960119"/>
            </a:xfrm>
            <a:custGeom>
              <a:avLst/>
              <a:gdLst/>
              <a:ahLst/>
              <a:cxnLst/>
              <a:rect l="l" t="t" r="r" b="b"/>
              <a:pathLst>
                <a:path w="7245350" h="960120">
                  <a:moveTo>
                    <a:pt x="0" y="960119"/>
                  </a:moveTo>
                  <a:lnTo>
                    <a:pt x="7245096" y="960119"/>
                  </a:lnTo>
                  <a:lnTo>
                    <a:pt x="7245096" y="0"/>
                  </a:lnTo>
                  <a:lnTo>
                    <a:pt x="0" y="0"/>
                  </a:lnTo>
                  <a:lnTo>
                    <a:pt x="0" y="960119"/>
                  </a:lnTo>
                  <a:close/>
                </a:path>
              </a:pathLst>
            </a:custGeom>
            <a:ln w="9144">
              <a:solidFill>
                <a:srgbClr val="D69C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5913" y="3662171"/>
              <a:ext cx="159105" cy="1584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08557" y="2610790"/>
            <a:ext cx="4277995" cy="12192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spc="-5" dirty="0">
                <a:latin typeface="Palatino Linotype"/>
                <a:cs typeface="Palatino Linotype"/>
              </a:rPr>
              <a:t>SELECT</a:t>
            </a:r>
            <a:r>
              <a:rPr sz="1200" b="1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nombre_cliente,</a:t>
            </a:r>
            <a:r>
              <a:rPr sz="1200" i="1" spc="30" dirty="0">
                <a:latin typeface="Palatino Linotype"/>
                <a:cs typeface="Palatino Linotype"/>
              </a:rPr>
              <a:t> </a:t>
            </a:r>
            <a:r>
              <a:rPr sz="1200" i="1" spc="-10" dirty="0">
                <a:latin typeface="Palatino Linotype"/>
                <a:cs typeface="Palatino Linotype"/>
              </a:rPr>
              <a:t>prestatario.numero_prestamo,</a:t>
            </a:r>
            <a:r>
              <a:rPr sz="1200" i="1" spc="80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importe</a:t>
            </a:r>
            <a:endParaRPr sz="1200">
              <a:latin typeface="Palatino Linotype"/>
              <a:cs typeface="Palatino Linotype"/>
            </a:endParaRPr>
          </a:p>
          <a:p>
            <a:pPr marL="52069">
              <a:lnSpc>
                <a:spcPct val="100000"/>
              </a:lnSpc>
              <a:spcBef>
                <a:spcPts val="505"/>
              </a:spcBef>
            </a:pPr>
            <a:r>
              <a:rPr sz="1200" b="1" dirty="0">
                <a:latin typeface="Palatino Linotype"/>
                <a:cs typeface="Palatino Linotype"/>
              </a:rPr>
              <a:t>FROM</a:t>
            </a:r>
            <a:r>
              <a:rPr sz="1200" b="1" spc="-30" dirty="0">
                <a:latin typeface="Palatino Linotype"/>
                <a:cs typeface="Palatino Linotype"/>
              </a:rPr>
              <a:t> </a:t>
            </a:r>
            <a:r>
              <a:rPr sz="1200" i="1" spc="-10" dirty="0">
                <a:latin typeface="Palatino Linotype"/>
                <a:cs typeface="Palatino Linotype"/>
              </a:rPr>
              <a:t>prestatario,</a:t>
            </a:r>
            <a:r>
              <a:rPr sz="1200" i="1" spc="35" dirty="0">
                <a:latin typeface="Palatino Linotype"/>
                <a:cs typeface="Palatino Linotype"/>
              </a:rPr>
              <a:t> </a:t>
            </a:r>
            <a:r>
              <a:rPr sz="1200" i="1" spc="-10" dirty="0">
                <a:latin typeface="Palatino Linotype"/>
                <a:cs typeface="Palatino Linotype"/>
              </a:rPr>
              <a:t>prestamo</a:t>
            </a:r>
            <a:endParaRPr sz="1200">
              <a:latin typeface="Palatino Linotype"/>
              <a:cs typeface="Palatino Linotype"/>
            </a:endParaRPr>
          </a:p>
          <a:p>
            <a:pPr marL="52069">
              <a:lnSpc>
                <a:spcPct val="100000"/>
              </a:lnSpc>
            </a:pPr>
            <a:r>
              <a:rPr sz="1200" b="1" dirty="0">
                <a:latin typeface="Palatino Linotype"/>
                <a:cs typeface="Palatino Linotype"/>
              </a:rPr>
              <a:t>WHERE </a:t>
            </a:r>
            <a:r>
              <a:rPr sz="1200" i="1" spc="-10" dirty="0">
                <a:latin typeface="Palatino Linotype"/>
                <a:cs typeface="Palatino Linotype"/>
              </a:rPr>
              <a:t>prestatario.número_prestamo=</a:t>
            </a:r>
            <a:r>
              <a:rPr sz="1200" i="1" spc="114" dirty="0">
                <a:latin typeface="Palatino Linotype"/>
                <a:cs typeface="Palatino Linotype"/>
              </a:rPr>
              <a:t> </a:t>
            </a:r>
            <a:r>
              <a:rPr sz="1200" i="1" spc="-10" dirty="0">
                <a:latin typeface="Palatino Linotype"/>
                <a:cs typeface="Palatino Linotype"/>
              </a:rPr>
              <a:t>prestamo.numero_prestamo</a:t>
            </a:r>
            <a:endParaRPr sz="1200">
              <a:latin typeface="Palatino Linotype"/>
              <a:cs typeface="Palatino Linotype"/>
            </a:endParaRPr>
          </a:p>
          <a:p>
            <a:pPr marL="1308100">
              <a:lnSpc>
                <a:spcPct val="100000"/>
              </a:lnSpc>
              <a:spcBef>
                <a:spcPts val="505"/>
              </a:spcBef>
              <a:tabLst>
                <a:tab pos="1835785" algn="l"/>
              </a:tabLst>
            </a:pPr>
            <a:r>
              <a:rPr sz="1200" b="1" dirty="0">
                <a:latin typeface="Palatino Linotype"/>
                <a:cs typeface="Palatino Linotype"/>
              </a:rPr>
              <a:t>AND	</a:t>
            </a:r>
            <a:r>
              <a:rPr sz="1200" i="1" spc="-10" dirty="0">
                <a:latin typeface="Palatino Linotype"/>
                <a:cs typeface="Palatino Linotype"/>
              </a:rPr>
              <a:t>nombre_sucursal</a:t>
            </a:r>
            <a:r>
              <a:rPr sz="1200" i="1" spc="-5" dirty="0">
                <a:latin typeface="Palatino Linotype"/>
                <a:cs typeface="Palatino Linotype"/>
              </a:rPr>
              <a:t> </a:t>
            </a:r>
            <a:r>
              <a:rPr sz="1200" i="1" dirty="0">
                <a:latin typeface="Palatino Linotype"/>
                <a:cs typeface="Palatino Linotype"/>
              </a:rPr>
              <a:t>=</a:t>
            </a:r>
            <a:r>
              <a:rPr sz="1200" i="1" spc="-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‘Navacerrada’</a:t>
            </a:r>
            <a:endParaRPr sz="1200">
              <a:latin typeface="Palatino Linotype"/>
              <a:cs typeface="Palatino Linotype"/>
            </a:endParaRPr>
          </a:p>
          <a:p>
            <a:pPr marL="107314">
              <a:lnSpc>
                <a:spcPct val="100000"/>
              </a:lnSpc>
              <a:spcBef>
                <a:spcPts val="865"/>
              </a:spcBef>
            </a:pP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Nombre</a:t>
            </a:r>
            <a:r>
              <a:rPr sz="1050" i="1" spc="-3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de</a:t>
            </a:r>
            <a:r>
              <a:rPr sz="1050" i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los</a:t>
            </a:r>
            <a:r>
              <a:rPr sz="1050" i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Palatino Linotype"/>
                <a:cs typeface="Palatino Linotype"/>
              </a:rPr>
              <a:t>clientes</a:t>
            </a:r>
            <a:r>
              <a:rPr sz="1050" i="1" spc="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10" dirty="0">
                <a:solidFill>
                  <a:srgbClr val="AB7921"/>
                </a:solidFill>
                <a:latin typeface="Palatino Linotype"/>
                <a:cs typeface="Palatino Linotype"/>
              </a:rPr>
              <a:t>que</a:t>
            </a:r>
            <a:r>
              <a:rPr sz="1050" i="1" spc="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han</a:t>
            </a:r>
            <a:r>
              <a:rPr sz="1050" i="1" spc="-1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comprado</a:t>
            </a:r>
            <a:r>
              <a:rPr sz="1050" i="1" spc="-4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más</a:t>
            </a:r>
            <a:r>
              <a:rPr sz="1050" i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de</a:t>
            </a:r>
            <a:r>
              <a:rPr sz="1050" i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dirty="0">
                <a:solidFill>
                  <a:srgbClr val="AB7921"/>
                </a:solidFill>
                <a:latin typeface="Palatino Linotype"/>
                <a:cs typeface="Palatino Linotype"/>
              </a:rPr>
              <a:t>3</a:t>
            </a:r>
            <a:r>
              <a:rPr sz="1050" i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unidades</a:t>
            </a:r>
            <a:endParaRPr sz="105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07008" y="3880103"/>
            <a:ext cx="7343775" cy="842010"/>
            <a:chOff x="1207008" y="3880103"/>
            <a:chExt cx="7343775" cy="84201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008" y="3880103"/>
              <a:ext cx="7343394" cy="8115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0056" y="3883151"/>
              <a:ext cx="5161026" cy="83896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57300" y="3909059"/>
              <a:ext cx="7245350" cy="713740"/>
            </a:xfrm>
            <a:custGeom>
              <a:avLst/>
              <a:gdLst/>
              <a:ahLst/>
              <a:cxnLst/>
              <a:rect l="l" t="t" r="r" b="b"/>
              <a:pathLst>
                <a:path w="7245350" h="713739">
                  <a:moveTo>
                    <a:pt x="7245096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7245096" y="713232"/>
                  </a:lnTo>
                  <a:lnTo>
                    <a:pt x="7245096" y="0"/>
                  </a:lnTo>
                  <a:close/>
                </a:path>
              </a:pathLst>
            </a:custGeom>
            <a:solidFill>
              <a:srgbClr val="DDE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7300" y="3909059"/>
              <a:ext cx="7245350" cy="713740"/>
            </a:xfrm>
            <a:custGeom>
              <a:avLst/>
              <a:gdLst/>
              <a:ahLst/>
              <a:cxnLst/>
              <a:rect l="l" t="t" r="r" b="b"/>
              <a:pathLst>
                <a:path w="7245350" h="713739">
                  <a:moveTo>
                    <a:pt x="0" y="713232"/>
                  </a:moveTo>
                  <a:lnTo>
                    <a:pt x="7245096" y="713232"/>
                  </a:lnTo>
                  <a:lnTo>
                    <a:pt x="7245096" y="0"/>
                  </a:lnTo>
                  <a:lnTo>
                    <a:pt x="0" y="0"/>
                  </a:lnTo>
                  <a:lnTo>
                    <a:pt x="0" y="713232"/>
                  </a:lnTo>
                  <a:close/>
                </a:path>
              </a:pathLst>
            </a:custGeom>
            <a:ln w="9144">
              <a:solidFill>
                <a:srgbClr val="D69C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35150" y="3871366"/>
            <a:ext cx="4916805" cy="7023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b="1" spc="-5" dirty="0">
                <a:latin typeface="Palatino Linotype"/>
                <a:cs typeface="Palatino Linotype"/>
              </a:rPr>
              <a:t>SELECT</a:t>
            </a:r>
            <a:r>
              <a:rPr sz="1200" b="1" spc="15" dirty="0">
                <a:latin typeface="Palatino Linotype"/>
                <a:cs typeface="Palatino Linotype"/>
              </a:rPr>
              <a:t> </a:t>
            </a:r>
            <a:r>
              <a:rPr sz="1200" b="1" dirty="0">
                <a:latin typeface="Palatino Linotype"/>
                <a:cs typeface="Palatino Linotype"/>
              </a:rPr>
              <a:t>distinct</a:t>
            </a:r>
            <a:r>
              <a:rPr sz="1200" b="1" spc="-65" dirty="0">
                <a:latin typeface="Palatino Linotype"/>
                <a:cs typeface="Palatino Linotype"/>
              </a:rPr>
              <a:t> </a:t>
            </a:r>
            <a:r>
              <a:rPr sz="1200" i="1" spc="-10" dirty="0">
                <a:latin typeface="Palatino Linotype"/>
                <a:cs typeface="Palatino Linotype"/>
              </a:rPr>
              <a:t>nombre</a:t>
            </a:r>
            <a:endParaRPr sz="1200">
              <a:latin typeface="Palatino Linotype"/>
              <a:cs typeface="Palatino Linotype"/>
            </a:endParaRPr>
          </a:p>
          <a:p>
            <a:pPr marL="52069">
              <a:lnSpc>
                <a:spcPct val="100000"/>
              </a:lnSpc>
              <a:spcBef>
                <a:spcPts val="500"/>
              </a:spcBef>
            </a:pPr>
            <a:r>
              <a:rPr sz="1200" b="1" dirty="0">
                <a:latin typeface="Palatino Linotype"/>
                <a:cs typeface="Palatino Linotype"/>
              </a:rPr>
              <a:t>FROM</a:t>
            </a:r>
            <a:r>
              <a:rPr sz="1200" b="1" spc="-35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cliente,</a:t>
            </a:r>
            <a:r>
              <a:rPr sz="1200" i="1" spc="-20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compra</a:t>
            </a:r>
            <a:endParaRPr sz="1200">
              <a:latin typeface="Palatino Linotype"/>
              <a:cs typeface="Palatino Linotype"/>
            </a:endParaRPr>
          </a:p>
          <a:p>
            <a:pPr marL="52069">
              <a:lnSpc>
                <a:spcPct val="100000"/>
              </a:lnSpc>
            </a:pPr>
            <a:r>
              <a:rPr sz="1200" b="1" dirty="0">
                <a:latin typeface="Palatino Linotype"/>
                <a:cs typeface="Palatino Linotype"/>
              </a:rPr>
              <a:t>WHERE</a:t>
            </a:r>
            <a:r>
              <a:rPr sz="1200" b="1" spc="-10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cliente.codCliente=compra.IdCliente</a:t>
            </a:r>
            <a:r>
              <a:rPr sz="1200" i="1" spc="40" dirty="0">
                <a:latin typeface="Palatino Linotype"/>
                <a:cs typeface="Palatino Linotype"/>
              </a:rPr>
              <a:t> </a:t>
            </a:r>
            <a:r>
              <a:rPr sz="1200" i="1" dirty="0">
                <a:latin typeface="Palatino Linotype"/>
                <a:cs typeface="Palatino Linotype"/>
              </a:rPr>
              <a:t>AND</a:t>
            </a:r>
            <a:r>
              <a:rPr sz="1200" i="1" spc="20" dirty="0">
                <a:latin typeface="Palatino Linotype"/>
                <a:cs typeface="Palatino Linotype"/>
              </a:rPr>
              <a:t> </a:t>
            </a:r>
            <a:r>
              <a:rPr sz="1200" i="1" spc="-10" dirty="0">
                <a:latin typeface="Palatino Linotype"/>
                <a:cs typeface="Palatino Linotype"/>
              </a:rPr>
              <a:t>compra.</a:t>
            </a:r>
            <a:r>
              <a:rPr sz="1200" spc="-10" dirty="0">
                <a:latin typeface="Palatino Linotype"/>
                <a:cs typeface="Palatino Linotype"/>
              </a:rPr>
              <a:t>numUnidades&gt;3</a:t>
            </a:r>
            <a:endParaRPr sz="1200">
              <a:latin typeface="Palatino Linotype"/>
              <a:cs typeface="Palatino Linotyp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89095" y="3109096"/>
            <a:ext cx="4858385" cy="1006475"/>
            <a:chOff x="4189095" y="3109096"/>
            <a:chExt cx="4858385" cy="1006475"/>
          </a:xfrm>
        </p:grpSpPr>
        <p:sp>
          <p:nvSpPr>
            <p:cNvPr id="19" name="object 19"/>
            <p:cNvSpPr/>
            <p:nvPr/>
          </p:nvSpPr>
          <p:spPr>
            <a:xfrm>
              <a:off x="4201287" y="3121291"/>
              <a:ext cx="4833620" cy="981710"/>
            </a:xfrm>
            <a:custGeom>
              <a:avLst/>
              <a:gdLst/>
              <a:ahLst/>
              <a:cxnLst/>
              <a:rect l="l" t="t" r="r" b="b"/>
              <a:pathLst>
                <a:path w="4833620" h="981710">
                  <a:moveTo>
                    <a:pt x="54483" y="157213"/>
                  </a:moveTo>
                  <a:lnTo>
                    <a:pt x="52336" y="146646"/>
                  </a:lnTo>
                  <a:lnTo>
                    <a:pt x="46507" y="138010"/>
                  </a:lnTo>
                  <a:lnTo>
                    <a:pt x="37871" y="132181"/>
                  </a:lnTo>
                  <a:lnTo>
                    <a:pt x="27305" y="130035"/>
                  </a:lnTo>
                  <a:lnTo>
                    <a:pt x="16662" y="132181"/>
                  </a:lnTo>
                  <a:lnTo>
                    <a:pt x="7975" y="138010"/>
                  </a:lnTo>
                  <a:lnTo>
                    <a:pt x="2133" y="146646"/>
                  </a:lnTo>
                  <a:lnTo>
                    <a:pt x="0" y="157213"/>
                  </a:lnTo>
                  <a:lnTo>
                    <a:pt x="2133" y="167855"/>
                  </a:lnTo>
                  <a:lnTo>
                    <a:pt x="7975" y="176542"/>
                  </a:lnTo>
                  <a:lnTo>
                    <a:pt x="16662" y="182384"/>
                  </a:lnTo>
                  <a:lnTo>
                    <a:pt x="27305" y="184518"/>
                  </a:lnTo>
                  <a:lnTo>
                    <a:pt x="37871" y="182384"/>
                  </a:lnTo>
                  <a:lnTo>
                    <a:pt x="46507" y="176542"/>
                  </a:lnTo>
                  <a:lnTo>
                    <a:pt x="52336" y="167855"/>
                  </a:lnTo>
                  <a:lnTo>
                    <a:pt x="54483" y="157213"/>
                  </a:lnTo>
                  <a:close/>
                </a:path>
                <a:path w="4833620" h="981710">
                  <a:moveTo>
                    <a:pt x="4833582" y="488315"/>
                  </a:moveTo>
                  <a:lnTo>
                    <a:pt x="4821961" y="429945"/>
                  </a:lnTo>
                  <a:lnTo>
                    <a:pt x="4768278" y="374015"/>
                  </a:lnTo>
                  <a:lnTo>
                    <a:pt x="4725289" y="348094"/>
                  </a:lnTo>
                  <a:lnTo>
                    <a:pt x="4730762" y="342747"/>
                  </a:lnTo>
                  <a:lnTo>
                    <a:pt x="4756797" y="299935"/>
                  </a:lnTo>
                  <a:lnTo>
                    <a:pt x="4758410" y="273735"/>
                  </a:lnTo>
                  <a:lnTo>
                    <a:pt x="4749749" y="248208"/>
                  </a:lnTo>
                  <a:lnTo>
                    <a:pt x="4704080" y="200863"/>
                  </a:lnTo>
                  <a:lnTo>
                    <a:pt x="4668240" y="179857"/>
                  </a:lnTo>
                  <a:lnTo>
                    <a:pt x="4624565" y="161201"/>
                  </a:lnTo>
                  <a:lnTo>
                    <a:pt x="4573613" y="145300"/>
                  </a:lnTo>
                  <a:lnTo>
                    <a:pt x="4516018" y="132575"/>
                  </a:lnTo>
                  <a:lnTo>
                    <a:pt x="4452366" y="123431"/>
                  </a:lnTo>
                  <a:lnTo>
                    <a:pt x="4435233" y="98488"/>
                  </a:lnTo>
                  <a:lnTo>
                    <a:pt x="4370654" y="54178"/>
                  </a:lnTo>
                  <a:lnTo>
                    <a:pt x="4324604" y="35801"/>
                  </a:lnTo>
                  <a:lnTo>
                    <a:pt x="4279227" y="22707"/>
                  </a:lnTo>
                  <a:lnTo>
                    <a:pt x="4230763" y="12636"/>
                  </a:lnTo>
                  <a:lnTo>
                    <a:pt x="4180014" y="5549"/>
                  </a:lnTo>
                  <a:lnTo>
                    <a:pt x="4127804" y="1422"/>
                  </a:lnTo>
                  <a:lnTo>
                    <a:pt x="4074960" y="241"/>
                  </a:lnTo>
                  <a:lnTo>
                    <a:pt x="4022318" y="1968"/>
                  </a:lnTo>
                  <a:lnTo>
                    <a:pt x="3970680" y="6565"/>
                  </a:lnTo>
                  <a:lnTo>
                    <a:pt x="3920896" y="14020"/>
                  </a:lnTo>
                  <a:lnTo>
                    <a:pt x="3873766" y="24295"/>
                  </a:lnTo>
                  <a:lnTo>
                    <a:pt x="3830142" y="37363"/>
                  </a:lnTo>
                  <a:lnTo>
                    <a:pt x="3790823" y="53200"/>
                  </a:lnTo>
                  <a:lnTo>
                    <a:pt x="3765524" y="41503"/>
                  </a:lnTo>
                  <a:lnTo>
                    <a:pt x="3705860" y="21920"/>
                  </a:lnTo>
                  <a:lnTo>
                    <a:pt x="3620693" y="6019"/>
                  </a:lnTo>
                  <a:lnTo>
                    <a:pt x="3568090" y="1333"/>
                  </a:lnTo>
                  <a:lnTo>
                    <a:pt x="3515195" y="0"/>
                  </a:lnTo>
                  <a:lnTo>
                    <a:pt x="3462947" y="1930"/>
                  </a:lnTo>
                  <a:lnTo>
                    <a:pt x="3412274" y="6972"/>
                  </a:lnTo>
                  <a:lnTo>
                    <a:pt x="3364141" y="15036"/>
                  </a:lnTo>
                  <a:lnTo>
                    <a:pt x="3319462" y="25958"/>
                  </a:lnTo>
                  <a:lnTo>
                    <a:pt x="3279190" y="39649"/>
                  </a:lnTo>
                  <a:lnTo>
                    <a:pt x="3244278" y="55968"/>
                  </a:lnTo>
                  <a:lnTo>
                    <a:pt x="3215640" y="74790"/>
                  </a:lnTo>
                  <a:lnTo>
                    <a:pt x="3193478" y="66725"/>
                  </a:lnTo>
                  <a:lnTo>
                    <a:pt x="3145129" y="52603"/>
                  </a:lnTo>
                  <a:lnTo>
                    <a:pt x="3067507" y="37452"/>
                  </a:lnTo>
                  <a:lnTo>
                    <a:pt x="3014522" y="31267"/>
                  </a:lnTo>
                  <a:lnTo>
                    <a:pt x="2960840" y="27978"/>
                  </a:lnTo>
                  <a:lnTo>
                    <a:pt x="2907144" y="27495"/>
                  </a:lnTo>
                  <a:lnTo>
                    <a:pt x="2854083" y="29743"/>
                  </a:lnTo>
                  <a:lnTo>
                    <a:pt x="2802331" y="34632"/>
                  </a:lnTo>
                  <a:lnTo>
                    <a:pt x="2752560" y="42087"/>
                  </a:lnTo>
                  <a:lnTo>
                    <a:pt x="2705443" y="52044"/>
                  </a:lnTo>
                  <a:lnTo>
                    <a:pt x="2661640" y="64389"/>
                  </a:lnTo>
                  <a:lnTo>
                    <a:pt x="2621838" y="79070"/>
                  </a:lnTo>
                  <a:lnTo>
                    <a:pt x="2586698" y="95973"/>
                  </a:lnTo>
                  <a:lnTo>
                    <a:pt x="2556891" y="115049"/>
                  </a:lnTo>
                  <a:lnTo>
                    <a:pt x="2512301" y="105803"/>
                  </a:lnTo>
                  <a:lnTo>
                    <a:pt x="2465971" y="98298"/>
                  </a:lnTo>
                  <a:lnTo>
                    <a:pt x="2418219" y="92595"/>
                  </a:lnTo>
                  <a:lnTo>
                    <a:pt x="2369375" y="88696"/>
                  </a:lnTo>
                  <a:lnTo>
                    <a:pt x="2319794" y="86664"/>
                  </a:lnTo>
                  <a:lnTo>
                    <a:pt x="2269782" y="86499"/>
                  </a:lnTo>
                  <a:lnTo>
                    <a:pt x="2219706" y="88252"/>
                  </a:lnTo>
                  <a:lnTo>
                    <a:pt x="2154834" y="93395"/>
                  </a:lnTo>
                  <a:lnTo>
                    <a:pt x="2093442" y="101485"/>
                  </a:lnTo>
                  <a:lnTo>
                    <a:pt x="2035962" y="112331"/>
                  </a:lnTo>
                  <a:lnTo>
                    <a:pt x="1982812" y="125704"/>
                  </a:lnTo>
                  <a:lnTo>
                    <a:pt x="1934425" y="141389"/>
                  </a:lnTo>
                  <a:lnTo>
                    <a:pt x="1891195" y="159156"/>
                  </a:lnTo>
                  <a:lnTo>
                    <a:pt x="1853565" y="178777"/>
                  </a:lnTo>
                  <a:lnTo>
                    <a:pt x="1821954" y="200050"/>
                  </a:lnTo>
                  <a:lnTo>
                    <a:pt x="1778482" y="246634"/>
                  </a:lnTo>
                  <a:lnTo>
                    <a:pt x="1764157" y="297154"/>
                  </a:lnTo>
                  <a:lnTo>
                    <a:pt x="1768983" y="323329"/>
                  </a:lnTo>
                  <a:lnTo>
                    <a:pt x="1766189" y="326377"/>
                  </a:lnTo>
                  <a:lnTo>
                    <a:pt x="1703374" y="331355"/>
                  </a:lnTo>
                  <a:lnTo>
                    <a:pt x="1644802" y="340817"/>
                  </a:lnTo>
                  <a:lnTo>
                    <a:pt x="1591881" y="354406"/>
                  </a:lnTo>
                  <a:lnTo>
                    <a:pt x="1546021" y="371729"/>
                  </a:lnTo>
                  <a:lnTo>
                    <a:pt x="1508633" y="392430"/>
                  </a:lnTo>
                  <a:lnTo>
                    <a:pt x="1477073" y="420954"/>
                  </a:lnTo>
                  <a:lnTo>
                    <a:pt x="1463001" y="450621"/>
                  </a:lnTo>
                  <a:lnTo>
                    <a:pt x="1465719" y="480314"/>
                  </a:lnTo>
                  <a:lnTo>
                    <a:pt x="1484464" y="508914"/>
                  </a:lnTo>
                  <a:lnTo>
                    <a:pt x="1518526" y="535343"/>
                  </a:lnTo>
                  <a:lnTo>
                    <a:pt x="1567167" y="558469"/>
                  </a:lnTo>
                  <a:lnTo>
                    <a:pt x="1629664" y="577202"/>
                  </a:lnTo>
                  <a:lnTo>
                    <a:pt x="1585214" y="600710"/>
                  </a:lnTo>
                  <a:lnTo>
                    <a:pt x="1554949" y="627138"/>
                  </a:lnTo>
                  <a:lnTo>
                    <a:pt x="1539684" y="655485"/>
                  </a:lnTo>
                  <a:lnTo>
                    <a:pt x="1540256" y="684771"/>
                  </a:lnTo>
                  <a:lnTo>
                    <a:pt x="1575231" y="730402"/>
                  </a:lnTo>
                  <a:lnTo>
                    <a:pt x="1645221" y="767143"/>
                  </a:lnTo>
                  <a:lnTo>
                    <a:pt x="1690674" y="781342"/>
                  </a:lnTo>
                  <a:lnTo>
                    <a:pt x="1741703" y="792340"/>
                  </a:lnTo>
                  <a:lnTo>
                    <a:pt x="1797240" y="799769"/>
                  </a:lnTo>
                  <a:lnTo>
                    <a:pt x="1856219" y="803325"/>
                  </a:lnTo>
                  <a:lnTo>
                    <a:pt x="1917573" y="802652"/>
                  </a:lnTo>
                  <a:lnTo>
                    <a:pt x="1919605" y="804100"/>
                  </a:lnTo>
                  <a:lnTo>
                    <a:pt x="1956130" y="826185"/>
                  </a:lnTo>
                  <a:lnTo>
                    <a:pt x="1992122" y="843762"/>
                  </a:lnTo>
                  <a:lnTo>
                    <a:pt x="2031542" y="859675"/>
                  </a:lnTo>
                  <a:lnTo>
                    <a:pt x="2074062" y="873899"/>
                  </a:lnTo>
                  <a:lnTo>
                    <a:pt x="2119299" y="886383"/>
                  </a:lnTo>
                  <a:lnTo>
                    <a:pt x="2166937" y="897115"/>
                  </a:lnTo>
                  <a:lnTo>
                    <a:pt x="2216632" y="906043"/>
                  </a:lnTo>
                  <a:lnTo>
                    <a:pt x="2268016" y="913142"/>
                  </a:lnTo>
                  <a:lnTo>
                    <a:pt x="2320747" y="918375"/>
                  </a:lnTo>
                  <a:lnTo>
                    <a:pt x="2374493" y="921689"/>
                  </a:lnTo>
                  <a:lnTo>
                    <a:pt x="2428900" y="923086"/>
                  </a:lnTo>
                  <a:lnTo>
                    <a:pt x="2483612" y="922502"/>
                  </a:lnTo>
                  <a:lnTo>
                    <a:pt x="2538298" y="919924"/>
                  </a:lnTo>
                  <a:lnTo>
                    <a:pt x="2592603" y="915301"/>
                  </a:lnTo>
                  <a:lnTo>
                    <a:pt x="2646197" y="908608"/>
                  </a:lnTo>
                  <a:lnTo>
                    <a:pt x="2698699" y="899795"/>
                  </a:lnTo>
                  <a:lnTo>
                    <a:pt x="2749804" y="888847"/>
                  </a:lnTo>
                  <a:lnTo>
                    <a:pt x="2786329" y="908088"/>
                  </a:lnTo>
                  <a:lnTo>
                    <a:pt x="2827896" y="925423"/>
                  </a:lnTo>
                  <a:lnTo>
                    <a:pt x="2874022" y="940701"/>
                  </a:lnTo>
                  <a:lnTo>
                    <a:pt x="2924225" y="953808"/>
                  </a:lnTo>
                  <a:lnTo>
                    <a:pt x="2978010" y="964577"/>
                  </a:lnTo>
                  <a:lnTo>
                    <a:pt x="3034919" y="972870"/>
                  </a:lnTo>
                  <a:lnTo>
                    <a:pt x="3094698" y="978598"/>
                  </a:lnTo>
                  <a:lnTo>
                    <a:pt x="3154464" y="981494"/>
                  </a:lnTo>
                  <a:lnTo>
                    <a:pt x="3213722" y="981659"/>
                  </a:lnTo>
                  <a:lnTo>
                    <a:pt x="3271990" y="979195"/>
                  </a:lnTo>
                  <a:lnTo>
                    <a:pt x="3328759" y="974204"/>
                  </a:lnTo>
                  <a:lnTo>
                    <a:pt x="3383546" y="966800"/>
                  </a:lnTo>
                  <a:lnTo>
                    <a:pt x="3435858" y="957084"/>
                  </a:lnTo>
                  <a:lnTo>
                    <a:pt x="3485184" y="945172"/>
                  </a:lnTo>
                  <a:lnTo>
                    <a:pt x="3531057" y="931138"/>
                  </a:lnTo>
                  <a:lnTo>
                    <a:pt x="3572980" y="915123"/>
                  </a:lnTo>
                  <a:lnTo>
                    <a:pt x="3610457" y="897216"/>
                  </a:lnTo>
                  <a:lnTo>
                    <a:pt x="3670084" y="856132"/>
                  </a:lnTo>
                  <a:lnTo>
                    <a:pt x="3691255" y="833170"/>
                  </a:lnTo>
                  <a:lnTo>
                    <a:pt x="3734841" y="842683"/>
                  </a:lnTo>
                  <a:lnTo>
                    <a:pt x="3780586" y="850188"/>
                  </a:lnTo>
                  <a:lnTo>
                    <a:pt x="3828059" y="855662"/>
                  </a:lnTo>
                  <a:lnTo>
                    <a:pt x="3876827" y="859040"/>
                  </a:lnTo>
                  <a:lnTo>
                    <a:pt x="3926459" y="860285"/>
                  </a:lnTo>
                  <a:lnTo>
                    <a:pt x="3993159" y="858570"/>
                  </a:lnTo>
                  <a:lnTo>
                    <a:pt x="4056900" y="853135"/>
                  </a:lnTo>
                  <a:lnTo>
                    <a:pt x="4116959" y="844283"/>
                  </a:lnTo>
                  <a:lnTo>
                    <a:pt x="4172661" y="832281"/>
                  </a:lnTo>
                  <a:lnTo>
                    <a:pt x="4223270" y="817384"/>
                  </a:lnTo>
                  <a:lnTo>
                    <a:pt x="4268114" y="799896"/>
                  </a:lnTo>
                  <a:lnTo>
                    <a:pt x="4306481" y="780084"/>
                  </a:lnTo>
                  <a:lnTo>
                    <a:pt x="4360964" y="734555"/>
                  </a:lnTo>
                  <a:lnTo>
                    <a:pt x="4381119" y="682993"/>
                  </a:lnTo>
                  <a:lnTo>
                    <a:pt x="4434421" y="678865"/>
                  </a:lnTo>
                  <a:lnTo>
                    <a:pt x="4486173" y="672604"/>
                  </a:lnTo>
                  <a:lnTo>
                    <a:pt x="4535970" y="664286"/>
                  </a:lnTo>
                  <a:lnTo>
                    <a:pt x="4583417" y="653961"/>
                  </a:lnTo>
                  <a:lnTo>
                    <a:pt x="4628134" y="641718"/>
                  </a:lnTo>
                  <a:lnTo>
                    <a:pt x="4686516" y="621068"/>
                  </a:lnTo>
                  <a:lnTo>
                    <a:pt x="4735461" y="597839"/>
                  </a:lnTo>
                  <a:lnTo>
                    <a:pt x="4774781" y="572490"/>
                  </a:lnTo>
                  <a:lnTo>
                    <a:pt x="4804346" y="545490"/>
                  </a:lnTo>
                  <a:lnTo>
                    <a:pt x="4823993" y="517283"/>
                  </a:lnTo>
                  <a:lnTo>
                    <a:pt x="4833582" y="488315"/>
                  </a:lnTo>
                  <a:close/>
                </a:path>
              </a:pathLst>
            </a:custGeom>
            <a:solidFill>
              <a:srgbClr val="8E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8901" y="3276346"/>
              <a:ext cx="109093" cy="1090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0744" y="3307207"/>
              <a:ext cx="163575" cy="1635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64301" y="3121288"/>
              <a:ext cx="3370579" cy="981710"/>
            </a:xfrm>
            <a:custGeom>
              <a:avLst/>
              <a:gdLst/>
              <a:ahLst/>
              <a:cxnLst/>
              <a:rect l="l" t="t" r="r" b="b"/>
              <a:pathLst>
                <a:path w="3370579" h="981710">
                  <a:moveTo>
                    <a:pt x="305968" y="323332"/>
                  </a:moveTo>
                  <a:lnTo>
                    <a:pt x="301148" y="297152"/>
                  </a:lnTo>
                  <a:lnTo>
                    <a:pt x="304458" y="271512"/>
                  </a:lnTo>
                  <a:lnTo>
                    <a:pt x="315477" y="246634"/>
                  </a:lnTo>
                  <a:lnTo>
                    <a:pt x="358950" y="200044"/>
                  </a:lnTo>
                  <a:lnTo>
                    <a:pt x="428188" y="159147"/>
                  </a:lnTo>
                  <a:lnTo>
                    <a:pt x="471412" y="141384"/>
                  </a:lnTo>
                  <a:lnTo>
                    <a:pt x="519810" y="125706"/>
                  </a:lnTo>
                  <a:lnTo>
                    <a:pt x="572959" y="112334"/>
                  </a:lnTo>
                  <a:lnTo>
                    <a:pt x="630438" y="101487"/>
                  </a:lnTo>
                  <a:lnTo>
                    <a:pt x="691822" y="93388"/>
                  </a:lnTo>
                  <a:lnTo>
                    <a:pt x="756691" y="88255"/>
                  </a:lnTo>
                  <a:lnTo>
                    <a:pt x="806780" y="86500"/>
                  </a:lnTo>
                  <a:lnTo>
                    <a:pt x="856784" y="86658"/>
                  </a:lnTo>
                  <a:lnTo>
                    <a:pt x="906371" y="88698"/>
                  </a:lnTo>
                  <a:lnTo>
                    <a:pt x="955206" y="92588"/>
                  </a:lnTo>
                  <a:lnTo>
                    <a:pt x="1002958" y="98298"/>
                  </a:lnTo>
                  <a:lnTo>
                    <a:pt x="1049292" y="105796"/>
                  </a:lnTo>
                  <a:lnTo>
                    <a:pt x="1093876" y="115052"/>
                  </a:lnTo>
                  <a:lnTo>
                    <a:pt x="1123689" y="95976"/>
                  </a:lnTo>
                  <a:lnTo>
                    <a:pt x="1158832" y="79060"/>
                  </a:lnTo>
                  <a:lnTo>
                    <a:pt x="1198637" y="64387"/>
                  </a:lnTo>
                  <a:lnTo>
                    <a:pt x="1242433" y="52036"/>
                  </a:lnTo>
                  <a:lnTo>
                    <a:pt x="1289550" y="42090"/>
                  </a:lnTo>
                  <a:lnTo>
                    <a:pt x="1339319" y="34629"/>
                  </a:lnTo>
                  <a:lnTo>
                    <a:pt x="1391070" y="29735"/>
                  </a:lnTo>
                  <a:lnTo>
                    <a:pt x="1444133" y="27488"/>
                  </a:lnTo>
                  <a:lnTo>
                    <a:pt x="1497837" y="27970"/>
                  </a:lnTo>
                  <a:lnTo>
                    <a:pt x="1551514" y="31261"/>
                  </a:lnTo>
                  <a:lnTo>
                    <a:pt x="1604493" y="37444"/>
                  </a:lnTo>
                  <a:lnTo>
                    <a:pt x="1656105" y="46599"/>
                  </a:lnTo>
                  <a:lnTo>
                    <a:pt x="1706937" y="59315"/>
                  </a:lnTo>
                  <a:lnTo>
                    <a:pt x="1752625" y="74793"/>
                  </a:lnTo>
                  <a:lnTo>
                    <a:pt x="1781264" y="55965"/>
                  </a:lnTo>
                  <a:lnTo>
                    <a:pt x="1816188" y="39646"/>
                  </a:lnTo>
                  <a:lnTo>
                    <a:pt x="1856456" y="25959"/>
                  </a:lnTo>
                  <a:lnTo>
                    <a:pt x="1901130" y="15028"/>
                  </a:lnTo>
                  <a:lnTo>
                    <a:pt x="1949269" y="6975"/>
                  </a:lnTo>
                  <a:lnTo>
                    <a:pt x="1999934" y="1924"/>
                  </a:lnTo>
                  <a:lnTo>
                    <a:pt x="2052185" y="0"/>
                  </a:lnTo>
                  <a:lnTo>
                    <a:pt x="2105084" y="1324"/>
                  </a:lnTo>
                  <a:lnTo>
                    <a:pt x="2157689" y="6021"/>
                  </a:lnTo>
                  <a:lnTo>
                    <a:pt x="2209063" y="14214"/>
                  </a:lnTo>
                  <a:lnTo>
                    <a:pt x="2274103" y="31041"/>
                  </a:lnTo>
                  <a:lnTo>
                    <a:pt x="2327808" y="53203"/>
                  </a:lnTo>
                  <a:lnTo>
                    <a:pt x="2367128" y="37363"/>
                  </a:lnTo>
                  <a:lnTo>
                    <a:pt x="2410762" y="24291"/>
                  </a:lnTo>
                  <a:lnTo>
                    <a:pt x="2457886" y="14014"/>
                  </a:lnTo>
                  <a:lnTo>
                    <a:pt x="2507676" y="6560"/>
                  </a:lnTo>
                  <a:lnTo>
                    <a:pt x="2559306" y="1959"/>
                  </a:lnTo>
                  <a:lnTo>
                    <a:pt x="2611954" y="237"/>
                  </a:lnTo>
                  <a:lnTo>
                    <a:pt x="2664794" y="1422"/>
                  </a:lnTo>
                  <a:lnTo>
                    <a:pt x="2717002" y="5544"/>
                  </a:lnTo>
                  <a:lnTo>
                    <a:pt x="2767753" y="12629"/>
                  </a:lnTo>
                  <a:lnTo>
                    <a:pt x="2816224" y="22707"/>
                  </a:lnTo>
                  <a:lnTo>
                    <a:pt x="2861589" y="35804"/>
                  </a:lnTo>
                  <a:lnTo>
                    <a:pt x="2907644" y="54175"/>
                  </a:lnTo>
                  <a:lnTo>
                    <a:pt x="2944758" y="75237"/>
                  </a:lnTo>
                  <a:lnTo>
                    <a:pt x="2989351" y="123434"/>
                  </a:lnTo>
                  <a:lnTo>
                    <a:pt x="3053008" y="132569"/>
                  </a:lnTo>
                  <a:lnTo>
                    <a:pt x="3110608" y="145296"/>
                  </a:lnTo>
                  <a:lnTo>
                    <a:pt x="3161551" y="161197"/>
                  </a:lnTo>
                  <a:lnTo>
                    <a:pt x="3205237" y="179856"/>
                  </a:lnTo>
                  <a:lnTo>
                    <a:pt x="3241065" y="200856"/>
                  </a:lnTo>
                  <a:lnTo>
                    <a:pt x="3286746" y="248211"/>
                  </a:lnTo>
                  <a:lnTo>
                    <a:pt x="3295399" y="273733"/>
                  </a:lnTo>
                  <a:lnTo>
                    <a:pt x="3293791" y="299928"/>
                  </a:lnTo>
                  <a:lnTo>
                    <a:pt x="3272752" y="337334"/>
                  </a:lnTo>
                  <a:lnTo>
                    <a:pt x="3262274" y="348097"/>
                  </a:lnTo>
                  <a:lnTo>
                    <a:pt x="3305270" y="374014"/>
                  </a:lnTo>
                  <a:lnTo>
                    <a:pt x="3337448" y="401449"/>
                  </a:lnTo>
                  <a:lnTo>
                    <a:pt x="3358957" y="429946"/>
                  </a:lnTo>
                  <a:lnTo>
                    <a:pt x="3369949" y="459053"/>
                  </a:lnTo>
                  <a:lnTo>
                    <a:pt x="3370576" y="488315"/>
                  </a:lnTo>
                  <a:lnTo>
                    <a:pt x="3360988" y="517278"/>
                  </a:lnTo>
                  <a:lnTo>
                    <a:pt x="3311773" y="572492"/>
                  </a:lnTo>
                  <a:lnTo>
                    <a:pt x="3272448" y="597834"/>
                  </a:lnTo>
                  <a:lnTo>
                    <a:pt x="3223513" y="621062"/>
                  </a:lnTo>
                  <a:lnTo>
                    <a:pt x="3165119" y="641721"/>
                  </a:lnTo>
                  <a:lnTo>
                    <a:pt x="3120410" y="653963"/>
                  </a:lnTo>
                  <a:lnTo>
                    <a:pt x="3072958" y="664278"/>
                  </a:lnTo>
                  <a:lnTo>
                    <a:pt x="3023158" y="672600"/>
                  </a:lnTo>
                  <a:lnTo>
                    <a:pt x="2971408" y="678862"/>
                  </a:lnTo>
                  <a:lnTo>
                    <a:pt x="2918104" y="682996"/>
                  </a:lnTo>
                  <a:lnTo>
                    <a:pt x="2912673" y="709390"/>
                  </a:lnTo>
                  <a:lnTo>
                    <a:pt x="2874655" y="758207"/>
                  </a:lnTo>
                  <a:lnTo>
                    <a:pt x="2805107" y="799899"/>
                  </a:lnTo>
                  <a:lnTo>
                    <a:pt x="2760265" y="817387"/>
                  </a:lnTo>
                  <a:lnTo>
                    <a:pt x="2709647" y="832272"/>
                  </a:lnTo>
                  <a:lnTo>
                    <a:pt x="2653953" y="844279"/>
                  </a:lnTo>
                  <a:lnTo>
                    <a:pt x="2593887" y="853133"/>
                  </a:lnTo>
                  <a:lnTo>
                    <a:pt x="2530150" y="858561"/>
                  </a:lnTo>
                  <a:lnTo>
                    <a:pt x="2463444" y="860288"/>
                  </a:lnTo>
                  <a:lnTo>
                    <a:pt x="2413819" y="859042"/>
                  </a:lnTo>
                  <a:lnTo>
                    <a:pt x="2365053" y="855658"/>
                  </a:lnTo>
                  <a:lnTo>
                    <a:pt x="2317579" y="850185"/>
                  </a:lnTo>
                  <a:lnTo>
                    <a:pt x="2271831" y="842673"/>
                  </a:lnTo>
                  <a:lnTo>
                    <a:pt x="2228240" y="833173"/>
                  </a:lnTo>
                  <a:lnTo>
                    <a:pt x="2207070" y="856131"/>
                  </a:lnTo>
                  <a:lnTo>
                    <a:pt x="2147444" y="897210"/>
                  </a:lnTo>
                  <a:lnTo>
                    <a:pt x="2109973" y="915121"/>
                  </a:lnTo>
                  <a:lnTo>
                    <a:pt x="2068054" y="931140"/>
                  </a:lnTo>
                  <a:lnTo>
                    <a:pt x="2022180" y="945162"/>
                  </a:lnTo>
                  <a:lnTo>
                    <a:pt x="1972843" y="957082"/>
                  </a:lnTo>
                  <a:lnTo>
                    <a:pt x="1920536" y="966796"/>
                  </a:lnTo>
                  <a:lnTo>
                    <a:pt x="1865751" y="974199"/>
                  </a:lnTo>
                  <a:lnTo>
                    <a:pt x="1808981" y="979186"/>
                  </a:lnTo>
                  <a:lnTo>
                    <a:pt x="1750719" y="981651"/>
                  </a:lnTo>
                  <a:lnTo>
                    <a:pt x="1691457" y="981491"/>
                  </a:lnTo>
                  <a:lnTo>
                    <a:pt x="1631688" y="978600"/>
                  </a:lnTo>
                  <a:lnTo>
                    <a:pt x="1571904" y="972873"/>
                  </a:lnTo>
                  <a:lnTo>
                    <a:pt x="1515004" y="964570"/>
                  </a:lnTo>
                  <a:lnTo>
                    <a:pt x="1461212" y="953799"/>
                  </a:lnTo>
                  <a:lnTo>
                    <a:pt x="1411011" y="940701"/>
                  </a:lnTo>
                  <a:lnTo>
                    <a:pt x="1364885" y="925417"/>
                  </a:lnTo>
                  <a:lnTo>
                    <a:pt x="1323316" y="908086"/>
                  </a:lnTo>
                  <a:lnTo>
                    <a:pt x="1286789" y="888850"/>
                  </a:lnTo>
                  <a:lnTo>
                    <a:pt x="1235695" y="899796"/>
                  </a:lnTo>
                  <a:lnTo>
                    <a:pt x="1183184" y="908600"/>
                  </a:lnTo>
                  <a:lnTo>
                    <a:pt x="1129601" y="915296"/>
                  </a:lnTo>
                  <a:lnTo>
                    <a:pt x="1075293" y="919919"/>
                  </a:lnTo>
                  <a:lnTo>
                    <a:pt x="1020607" y="922504"/>
                  </a:lnTo>
                  <a:lnTo>
                    <a:pt x="965889" y="923083"/>
                  </a:lnTo>
                  <a:lnTo>
                    <a:pt x="911484" y="921692"/>
                  </a:lnTo>
                  <a:lnTo>
                    <a:pt x="857740" y="918365"/>
                  </a:lnTo>
                  <a:lnTo>
                    <a:pt x="805003" y="913137"/>
                  </a:lnTo>
                  <a:lnTo>
                    <a:pt x="753619" y="906042"/>
                  </a:lnTo>
                  <a:lnTo>
                    <a:pt x="703934" y="897113"/>
                  </a:lnTo>
                  <a:lnTo>
                    <a:pt x="656295" y="886386"/>
                  </a:lnTo>
                  <a:lnTo>
                    <a:pt x="611048" y="873894"/>
                  </a:lnTo>
                  <a:lnTo>
                    <a:pt x="568540" y="859673"/>
                  </a:lnTo>
                  <a:lnTo>
                    <a:pt x="529116" y="843756"/>
                  </a:lnTo>
                  <a:lnTo>
                    <a:pt x="493123" y="826178"/>
                  </a:lnTo>
                  <a:lnTo>
                    <a:pt x="458749" y="805538"/>
                  </a:lnTo>
                  <a:lnTo>
                    <a:pt x="456590" y="804103"/>
                  </a:lnTo>
                  <a:lnTo>
                    <a:pt x="454558" y="802655"/>
                  </a:lnTo>
                  <a:lnTo>
                    <a:pt x="393206" y="803319"/>
                  </a:lnTo>
                  <a:lnTo>
                    <a:pt x="334233" y="799767"/>
                  </a:lnTo>
                  <a:lnTo>
                    <a:pt x="278701" y="792332"/>
                  </a:lnTo>
                  <a:lnTo>
                    <a:pt x="227672" y="781345"/>
                  </a:lnTo>
                  <a:lnTo>
                    <a:pt x="182208" y="767139"/>
                  </a:lnTo>
                  <a:lnTo>
                    <a:pt x="143370" y="750046"/>
                  </a:lnTo>
                  <a:lnTo>
                    <a:pt x="89825" y="708531"/>
                  </a:lnTo>
                  <a:lnTo>
                    <a:pt x="76674" y="655482"/>
                  </a:lnTo>
                  <a:lnTo>
                    <a:pt x="91941" y="627132"/>
                  </a:lnTo>
                  <a:lnTo>
                    <a:pt x="122211" y="600710"/>
                  </a:lnTo>
                  <a:lnTo>
                    <a:pt x="166649" y="577205"/>
                  </a:lnTo>
                  <a:lnTo>
                    <a:pt x="104154" y="558471"/>
                  </a:lnTo>
                  <a:lnTo>
                    <a:pt x="55513" y="535339"/>
                  </a:lnTo>
                  <a:lnTo>
                    <a:pt x="21455" y="508915"/>
                  </a:lnTo>
                  <a:lnTo>
                    <a:pt x="2707" y="480304"/>
                  </a:lnTo>
                  <a:lnTo>
                    <a:pt x="0" y="450614"/>
                  </a:lnTo>
                  <a:lnTo>
                    <a:pt x="14060" y="420950"/>
                  </a:lnTo>
                  <a:lnTo>
                    <a:pt x="45618" y="392420"/>
                  </a:lnTo>
                  <a:lnTo>
                    <a:pt x="83011" y="371726"/>
                  </a:lnTo>
                  <a:lnTo>
                    <a:pt x="128871" y="354397"/>
                  </a:lnTo>
                  <a:lnTo>
                    <a:pt x="181790" y="340811"/>
                  </a:lnTo>
                  <a:lnTo>
                    <a:pt x="240361" y="331346"/>
                  </a:lnTo>
                  <a:lnTo>
                    <a:pt x="303174" y="326380"/>
                  </a:lnTo>
                  <a:lnTo>
                    <a:pt x="305968" y="323332"/>
                  </a:lnTo>
                  <a:close/>
                </a:path>
              </a:pathLst>
            </a:custGeom>
            <a:ln w="24384">
              <a:solidFill>
                <a:srgbClr val="645D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89095" y="3239135"/>
              <a:ext cx="78866" cy="788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56709" y="3264154"/>
              <a:ext cx="133476" cy="13347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78552" y="3295015"/>
              <a:ext cx="187959" cy="18796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834634" y="3171317"/>
              <a:ext cx="3090545" cy="835025"/>
            </a:xfrm>
            <a:custGeom>
              <a:avLst/>
              <a:gdLst/>
              <a:ahLst/>
              <a:cxnLst/>
              <a:rect l="l" t="t" r="r" b="b"/>
              <a:pathLst>
                <a:path w="3090545" h="835025">
                  <a:moveTo>
                    <a:pt x="197485" y="541528"/>
                  </a:moveTo>
                  <a:lnTo>
                    <a:pt x="145928" y="541565"/>
                  </a:lnTo>
                  <a:lnTo>
                    <a:pt x="95265" y="538495"/>
                  </a:lnTo>
                  <a:lnTo>
                    <a:pt x="46341" y="532401"/>
                  </a:lnTo>
                  <a:lnTo>
                    <a:pt x="0" y="523366"/>
                  </a:lnTo>
                </a:path>
                <a:path w="3090545" h="835025">
                  <a:moveTo>
                    <a:pt x="371728" y="739647"/>
                  </a:moveTo>
                  <a:lnTo>
                    <a:pt x="350716" y="742657"/>
                  </a:lnTo>
                  <a:lnTo>
                    <a:pt x="329263" y="745108"/>
                  </a:lnTo>
                  <a:lnTo>
                    <a:pt x="307453" y="746998"/>
                  </a:lnTo>
                  <a:lnTo>
                    <a:pt x="285368" y="748322"/>
                  </a:lnTo>
                </a:path>
                <a:path w="3090545" h="835025">
                  <a:moveTo>
                    <a:pt x="1116330" y="834872"/>
                  </a:moveTo>
                  <a:lnTo>
                    <a:pt x="1101336" y="825412"/>
                  </a:lnTo>
                  <a:lnTo>
                    <a:pt x="1087627" y="815657"/>
                  </a:lnTo>
                  <a:lnTo>
                    <a:pt x="1075253" y="805626"/>
                  </a:lnTo>
                  <a:lnTo>
                    <a:pt x="1064260" y="795337"/>
                  </a:lnTo>
                </a:path>
                <a:path w="3090545" h="835025">
                  <a:moveTo>
                    <a:pt x="2079116" y="736295"/>
                  </a:moveTo>
                  <a:lnTo>
                    <a:pt x="2076041" y="747290"/>
                  </a:lnTo>
                  <a:lnTo>
                    <a:pt x="2071560" y="758199"/>
                  </a:lnTo>
                  <a:lnTo>
                    <a:pt x="2065651" y="768999"/>
                  </a:lnTo>
                  <a:lnTo>
                    <a:pt x="2058289" y="779665"/>
                  </a:lnTo>
                </a:path>
                <a:path w="3090545" h="835025">
                  <a:moveTo>
                    <a:pt x="2492374" y="468248"/>
                  </a:moveTo>
                  <a:lnTo>
                    <a:pt x="2555715" y="483130"/>
                  </a:lnTo>
                  <a:lnTo>
                    <a:pt x="2611243" y="501556"/>
                  </a:lnTo>
                  <a:lnTo>
                    <a:pt x="2658219" y="523056"/>
                  </a:lnTo>
                  <a:lnTo>
                    <a:pt x="2695908" y="547162"/>
                  </a:lnTo>
                  <a:lnTo>
                    <a:pt x="2723570" y="573405"/>
                  </a:lnTo>
                  <a:lnTo>
                    <a:pt x="2740469" y="601316"/>
                  </a:lnTo>
                  <a:lnTo>
                    <a:pt x="2745866" y="630428"/>
                  </a:lnTo>
                </a:path>
                <a:path w="3090545" h="835025">
                  <a:moveTo>
                    <a:pt x="3090291" y="295656"/>
                  </a:moveTo>
                  <a:lnTo>
                    <a:pt x="3068883" y="312677"/>
                  </a:lnTo>
                  <a:lnTo>
                    <a:pt x="3042761" y="328580"/>
                  </a:lnTo>
                  <a:lnTo>
                    <a:pt x="3012209" y="343197"/>
                  </a:lnTo>
                  <a:lnTo>
                    <a:pt x="2977515" y="356362"/>
                  </a:lnTo>
                </a:path>
                <a:path w="3090545" h="835025">
                  <a:moveTo>
                    <a:pt x="2819526" y="70104"/>
                  </a:moveTo>
                  <a:lnTo>
                    <a:pt x="2822317" y="77196"/>
                  </a:lnTo>
                  <a:lnTo>
                    <a:pt x="2824225" y="84359"/>
                  </a:lnTo>
                  <a:lnTo>
                    <a:pt x="2825277" y="91570"/>
                  </a:lnTo>
                  <a:lnTo>
                    <a:pt x="2825495" y="98806"/>
                  </a:lnTo>
                </a:path>
                <a:path w="3090545" h="835025">
                  <a:moveTo>
                    <a:pt x="2098674" y="36575"/>
                  </a:moveTo>
                  <a:lnTo>
                    <a:pt x="2110543" y="26842"/>
                  </a:lnTo>
                  <a:lnTo>
                    <a:pt x="2124186" y="17478"/>
                  </a:lnTo>
                  <a:lnTo>
                    <a:pt x="2139519" y="8518"/>
                  </a:lnTo>
                  <a:lnTo>
                    <a:pt x="2156460" y="0"/>
                  </a:lnTo>
                </a:path>
                <a:path w="3090545" h="835025">
                  <a:moveTo>
                    <a:pt x="1557782" y="53975"/>
                  </a:moveTo>
                  <a:lnTo>
                    <a:pt x="1562899" y="45856"/>
                  </a:lnTo>
                  <a:lnTo>
                    <a:pt x="1569291" y="37893"/>
                  </a:lnTo>
                  <a:lnTo>
                    <a:pt x="1576945" y="30097"/>
                  </a:lnTo>
                  <a:lnTo>
                    <a:pt x="1585848" y="22479"/>
                  </a:lnTo>
                </a:path>
                <a:path w="3090545" h="835025">
                  <a:moveTo>
                    <a:pt x="923036" y="64769"/>
                  </a:moveTo>
                  <a:lnTo>
                    <a:pt x="950122" y="71481"/>
                  </a:lnTo>
                  <a:lnTo>
                    <a:pt x="976090" y="78835"/>
                  </a:lnTo>
                  <a:lnTo>
                    <a:pt x="1000867" y="86808"/>
                  </a:lnTo>
                  <a:lnTo>
                    <a:pt x="1024382" y="95376"/>
                  </a:lnTo>
                </a:path>
                <a:path w="3090545" h="835025">
                  <a:moveTo>
                    <a:pt x="153415" y="305434"/>
                  </a:moveTo>
                  <a:lnTo>
                    <a:pt x="147744" y="297503"/>
                  </a:lnTo>
                  <a:lnTo>
                    <a:pt x="142906" y="289512"/>
                  </a:lnTo>
                  <a:lnTo>
                    <a:pt x="138878" y="281449"/>
                  </a:lnTo>
                  <a:lnTo>
                    <a:pt x="135636" y="273304"/>
                  </a:lnTo>
                </a:path>
              </a:pathLst>
            </a:custGeom>
            <a:ln w="24384">
              <a:solidFill>
                <a:srgbClr val="645D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35065" y="3480892"/>
            <a:ext cx="19926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nombreTabla.nombreAtributo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470" y="479552"/>
            <a:ext cx="3396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15" dirty="0"/>
              <a:t> </a:t>
            </a:r>
            <a:r>
              <a:rPr dirty="0"/>
              <a:t>operación</a:t>
            </a:r>
            <a:r>
              <a:rPr spc="-6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renombramiento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221" y="915365"/>
            <a:ext cx="6211570" cy="1029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95"/>
              </a:spcBef>
            </a:pPr>
            <a:r>
              <a:rPr sz="1350" spc="-5" dirty="0">
                <a:latin typeface="Arial MT"/>
                <a:cs typeface="Arial MT"/>
              </a:rPr>
              <a:t>SQL</a:t>
            </a:r>
            <a:r>
              <a:rPr sz="1350" dirty="0">
                <a:latin typeface="Arial MT"/>
                <a:cs typeface="Arial MT"/>
              </a:rPr>
              <a:t> permite</a:t>
            </a:r>
            <a:r>
              <a:rPr sz="1350" spc="37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renombrar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relaciones</a:t>
            </a:r>
            <a:r>
              <a:rPr sz="1350" spc="5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y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atributos</a:t>
            </a:r>
            <a:r>
              <a:rPr sz="1350" spc="-1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utilizando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20" dirty="0">
                <a:latin typeface="Arial MT"/>
                <a:cs typeface="Arial MT"/>
              </a:rPr>
              <a:t>la</a:t>
            </a:r>
            <a:r>
              <a:rPr sz="1350" spc="5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cláusula</a:t>
            </a:r>
            <a:r>
              <a:rPr sz="1350" spc="135" dirty="0">
                <a:latin typeface="Arial MT"/>
                <a:cs typeface="Arial MT"/>
              </a:rPr>
              <a:t> </a:t>
            </a:r>
            <a:r>
              <a:rPr sz="1350" b="1" spc="-10" dirty="0">
                <a:solidFill>
                  <a:srgbClr val="AB7921"/>
                </a:solidFill>
                <a:latin typeface="Arial"/>
                <a:cs typeface="Arial"/>
              </a:rPr>
              <a:t>as</a:t>
            </a:r>
            <a:r>
              <a:rPr sz="1350" spc="-10" dirty="0">
                <a:latin typeface="Arial MT"/>
                <a:cs typeface="Arial MT"/>
              </a:rPr>
              <a:t>:</a:t>
            </a:r>
            <a:endParaRPr sz="1350">
              <a:latin typeface="Arial MT"/>
              <a:cs typeface="Arial MT"/>
            </a:endParaRPr>
          </a:p>
          <a:p>
            <a:pPr marL="161925" algn="ctr">
              <a:lnSpc>
                <a:spcPts val="1614"/>
              </a:lnSpc>
            </a:pPr>
            <a:r>
              <a:rPr sz="1350" i="1" spc="-10" dirty="0">
                <a:latin typeface="Arial"/>
                <a:cs typeface="Arial"/>
              </a:rPr>
              <a:t>nombre_antiguo</a:t>
            </a:r>
            <a:r>
              <a:rPr sz="1350" i="1" spc="70" dirty="0"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AB7921"/>
                </a:solidFill>
                <a:latin typeface="Arial"/>
                <a:cs typeface="Arial"/>
              </a:rPr>
              <a:t>as</a:t>
            </a:r>
            <a:r>
              <a:rPr sz="1350" b="1" spc="-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latin typeface="Arial"/>
                <a:cs typeface="Arial"/>
              </a:rPr>
              <a:t>nombre_Nuevo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Obtener</a:t>
            </a:r>
            <a:r>
              <a:rPr sz="1200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20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nombre,</a:t>
            </a:r>
            <a:r>
              <a:rPr sz="1200" i="1" spc="-4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200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número</a:t>
            </a:r>
            <a:r>
              <a:rPr sz="1200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préstamo</a:t>
            </a:r>
            <a:r>
              <a:rPr sz="1200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y</a:t>
            </a:r>
            <a:r>
              <a:rPr sz="120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la</a:t>
            </a:r>
            <a:r>
              <a:rPr sz="120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cantidad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del</a:t>
            </a:r>
            <a:r>
              <a:rPr sz="1200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préstamo</a:t>
            </a:r>
            <a:r>
              <a:rPr sz="1200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todos</a:t>
            </a:r>
            <a:r>
              <a:rPr sz="1200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20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clientes; </a:t>
            </a:r>
            <a:r>
              <a:rPr sz="1200" i="1" spc="-3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renombrar</a:t>
            </a:r>
            <a:r>
              <a:rPr sz="1200" i="1" spc="-6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200" i="1" spc="-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nombre</a:t>
            </a:r>
            <a:r>
              <a:rPr sz="1200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200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la</a:t>
            </a:r>
            <a:r>
              <a:rPr sz="120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columna</a:t>
            </a:r>
            <a:r>
              <a:rPr sz="1200" i="1" spc="-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número_préstamo</a:t>
            </a:r>
            <a:r>
              <a:rPr sz="1200" i="1" spc="-7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como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identificador_prestamo.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0200" y="2121407"/>
            <a:ext cx="6700520" cy="702310"/>
            <a:chOff x="1600200" y="2121407"/>
            <a:chExt cx="6700520" cy="702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2121407"/>
              <a:ext cx="6700266" cy="677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5440" y="2130551"/>
              <a:ext cx="5755386" cy="69265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50492" y="2150363"/>
            <a:ext cx="6602095" cy="579120"/>
          </a:xfrm>
          <a:prstGeom prst="rect">
            <a:avLst/>
          </a:prstGeom>
          <a:solidFill>
            <a:srgbClr val="DDECEF"/>
          </a:solidFill>
          <a:ln w="9144">
            <a:solidFill>
              <a:srgbClr val="D69C34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ts val="1255"/>
              </a:lnSpc>
              <a:spcBef>
                <a:spcPts val="350"/>
              </a:spcBef>
            </a:pPr>
            <a:r>
              <a:rPr sz="1050" b="1" dirty="0">
                <a:latin typeface="Arial"/>
                <a:cs typeface="Arial"/>
              </a:rPr>
              <a:t>SELECT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nombre_cliente,</a:t>
            </a:r>
            <a:r>
              <a:rPr sz="1050" i="1" spc="1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prestatario.numero_préestamo</a:t>
            </a:r>
            <a:r>
              <a:rPr sz="1050" i="1" spc="12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AS</a:t>
            </a:r>
            <a:r>
              <a:rPr sz="1050" b="1" spc="2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identificador_prestamo,</a:t>
            </a:r>
            <a:r>
              <a:rPr sz="1050" i="1" spc="12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importe</a:t>
            </a:r>
            <a:endParaRPr sz="1050">
              <a:latin typeface="Arial"/>
              <a:cs typeface="Arial"/>
            </a:endParaRPr>
          </a:p>
          <a:p>
            <a:pPr marL="91440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prestatario,</a:t>
            </a:r>
            <a:r>
              <a:rPr sz="1050" i="1" spc="-10" dirty="0">
                <a:latin typeface="Arial"/>
                <a:cs typeface="Arial"/>
              </a:rPr>
              <a:t> prestamo</a:t>
            </a:r>
            <a:endParaRPr sz="10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1050" b="1" spc="5" dirty="0">
                <a:latin typeface="Arial"/>
                <a:cs typeface="Arial"/>
              </a:rPr>
              <a:t>WHERE</a:t>
            </a:r>
            <a:r>
              <a:rPr sz="1050" b="1" spc="-6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prestatario.numero_prestamo=</a:t>
            </a:r>
            <a:r>
              <a:rPr sz="1050" i="1" spc="10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prestamo.numero_prestamo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4000" y="2950463"/>
            <a:ext cx="6700520" cy="699135"/>
            <a:chOff x="1524000" y="2950463"/>
            <a:chExt cx="6700520" cy="6991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2950463"/>
              <a:ext cx="6700266" cy="6774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6191" y="2959607"/>
              <a:ext cx="5682234" cy="68960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74291" y="2979419"/>
            <a:ext cx="6602095" cy="579120"/>
          </a:xfrm>
          <a:prstGeom prst="rect">
            <a:avLst/>
          </a:prstGeom>
          <a:solidFill>
            <a:srgbClr val="DDECEF"/>
          </a:solidFill>
          <a:ln w="9144">
            <a:solidFill>
              <a:srgbClr val="D69C34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8900">
              <a:lnSpc>
                <a:spcPts val="1255"/>
              </a:lnSpc>
              <a:spcBef>
                <a:spcPts val="355"/>
              </a:spcBef>
            </a:pPr>
            <a:r>
              <a:rPr sz="1050" b="1" spc="-5" dirty="0">
                <a:latin typeface="Arial"/>
                <a:cs typeface="Arial"/>
              </a:rPr>
              <a:t>SELECT </a:t>
            </a:r>
            <a:r>
              <a:rPr sz="1050" i="1" spc="-10" dirty="0">
                <a:latin typeface="Arial"/>
                <a:cs typeface="Arial"/>
              </a:rPr>
              <a:t>nombre_cliente,</a:t>
            </a:r>
            <a:r>
              <a:rPr sz="1050" i="1" spc="14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prestatario.numero_prestamo</a:t>
            </a:r>
            <a:r>
              <a:rPr sz="1050" i="1" spc="150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AS</a:t>
            </a:r>
            <a:r>
              <a:rPr sz="1050" b="1" spc="3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identificador_prestamo,</a:t>
            </a:r>
            <a:r>
              <a:rPr sz="1050" i="1" spc="14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importe</a:t>
            </a:r>
            <a:endParaRPr sz="1050">
              <a:latin typeface="Arial"/>
              <a:cs typeface="Arial"/>
            </a:endParaRPr>
          </a:p>
          <a:p>
            <a:pPr marL="88900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prestatario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AS</a:t>
            </a:r>
            <a:r>
              <a:rPr sz="1050" i="1" spc="-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p,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prestamo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AS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pr</a:t>
            </a:r>
            <a:endParaRPr sz="10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</a:pPr>
            <a:r>
              <a:rPr sz="1050" b="1" spc="10" dirty="0">
                <a:latin typeface="Arial"/>
                <a:cs typeface="Arial"/>
              </a:rPr>
              <a:t>WHERE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p.numero_prestamo=</a:t>
            </a:r>
            <a:r>
              <a:rPr sz="1050" i="1" spc="114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pr.numero_prestamo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2767" y="4069079"/>
            <a:ext cx="6422390" cy="576580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51435" rIns="0" bIns="0" rtlCol="0">
            <a:spAutoFit/>
          </a:bodyPr>
          <a:lstStyle/>
          <a:p>
            <a:pPr marL="90805" marR="3825875">
              <a:lnSpc>
                <a:spcPts val="1250"/>
              </a:lnSpc>
              <a:spcBef>
                <a:spcPts val="405"/>
              </a:spcBef>
            </a:pPr>
            <a:r>
              <a:rPr sz="1050" spc="-5" dirty="0">
                <a:latin typeface="Arial MT"/>
                <a:cs typeface="Arial MT"/>
              </a:rPr>
              <a:t>SELECT cliente.nombreC, cliente.telefono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FROM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cliente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cli,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compra</a:t>
            </a:r>
            <a:r>
              <a:rPr sz="1050" spc="-7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as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</a:t>
            </a:r>
            <a:endParaRPr sz="1050">
              <a:latin typeface="Arial MT"/>
              <a:cs typeface="Arial MT"/>
            </a:endParaRPr>
          </a:p>
          <a:p>
            <a:pPr marL="90805">
              <a:lnSpc>
                <a:spcPts val="1230"/>
              </a:lnSpc>
            </a:pPr>
            <a:r>
              <a:rPr sz="1050" spc="15" dirty="0">
                <a:latin typeface="Arial MT"/>
                <a:cs typeface="Arial MT"/>
              </a:rPr>
              <a:t>WHERE</a:t>
            </a:r>
            <a:r>
              <a:rPr sz="1050" spc="-8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cli.idCliente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co.idClienteAND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compra.idArticulo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'0006';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575" y="320751"/>
            <a:ext cx="3399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30" dirty="0"/>
              <a:t> </a:t>
            </a:r>
            <a:r>
              <a:rPr dirty="0"/>
              <a:t>operación</a:t>
            </a:r>
            <a:r>
              <a:rPr spc="-5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renombramiento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9860" y="708151"/>
            <a:ext cx="606996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Las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variables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tupla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definen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cláusula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FROM</a:t>
            </a:r>
            <a:r>
              <a:rPr sz="1400" b="1" spc="4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mediante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cláusula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as</a:t>
            </a:r>
            <a:r>
              <a:rPr sz="1400" spc="-1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SzPct val="92857"/>
              <a:buFont typeface="Wingdings"/>
              <a:buChar char=""/>
              <a:tabLst>
                <a:tab pos="95250" algn="l"/>
              </a:tabLst>
            </a:pP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Obtener</a:t>
            </a:r>
            <a:r>
              <a:rPr sz="1400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40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AB7921"/>
                </a:solidFill>
                <a:latin typeface="Arial"/>
                <a:cs typeface="Arial"/>
              </a:rPr>
              <a:t>nombres</a:t>
            </a:r>
            <a:r>
              <a:rPr sz="1400" i="1" spc="7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AB7921"/>
                </a:solidFill>
                <a:latin typeface="Arial"/>
                <a:cs typeface="Arial"/>
              </a:rPr>
              <a:t>,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AB7921"/>
                </a:solidFill>
                <a:latin typeface="Arial"/>
                <a:cs typeface="Arial"/>
              </a:rPr>
              <a:t>números</a:t>
            </a:r>
            <a:r>
              <a:rPr sz="1400" i="1" spc="7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40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AB7921"/>
                </a:solidFill>
                <a:latin typeface="Arial"/>
                <a:cs typeface="Arial"/>
              </a:rPr>
              <a:t>préstamo</a:t>
            </a:r>
            <a:r>
              <a:rPr sz="1400" i="1" spc="6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AB7921"/>
                </a:solidFill>
                <a:latin typeface="Arial"/>
                <a:cs typeface="Arial"/>
              </a:rPr>
              <a:t>e</a:t>
            </a:r>
            <a:r>
              <a:rPr sz="1400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AB7921"/>
                </a:solidFill>
                <a:latin typeface="Arial"/>
                <a:cs typeface="Arial"/>
              </a:rPr>
              <a:t>importe</a:t>
            </a:r>
            <a:r>
              <a:rPr sz="1400" i="1" spc="5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400" i="1" spc="-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AB7921"/>
                </a:solidFill>
                <a:latin typeface="Arial"/>
                <a:cs typeface="Arial"/>
              </a:rPr>
              <a:t>todos</a:t>
            </a:r>
            <a:r>
              <a:rPr sz="1400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 clientes </a:t>
            </a:r>
            <a:r>
              <a:rPr sz="1400" i="1" spc="-37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AB7921"/>
                </a:solidFill>
                <a:latin typeface="Arial"/>
                <a:cs typeface="Arial"/>
              </a:rPr>
              <a:t>que</a:t>
            </a:r>
            <a:r>
              <a:rPr sz="140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AB7921"/>
                </a:solidFill>
                <a:latin typeface="Arial"/>
                <a:cs typeface="Arial"/>
              </a:rPr>
              <a:t>tengan</a:t>
            </a:r>
            <a:r>
              <a:rPr sz="1400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un</a:t>
            </a:r>
            <a:r>
              <a:rPr sz="140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AB7921"/>
                </a:solidFill>
                <a:latin typeface="Arial"/>
                <a:cs typeface="Arial"/>
              </a:rPr>
              <a:t>préstamo</a:t>
            </a:r>
            <a:r>
              <a:rPr sz="1400" i="1" spc="6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40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alguna</a:t>
            </a:r>
            <a:r>
              <a:rPr sz="140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sucursal.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6567" y="2859023"/>
            <a:ext cx="6160770" cy="695960"/>
            <a:chOff x="1496567" y="2859023"/>
            <a:chExt cx="6160770" cy="695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567" y="2859023"/>
              <a:ext cx="6160770" cy="6743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759" y="2865119"/>
              <a:ext cx="4246626" cy="689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6860" y="2887979"/>
            <a:ext cx="6062980" cy="576580"/>
          </a:xfrm>
          <a:prstGeom prst="rect">
            <a:avLst/>
          </a:prstGeom>
          <a:solidFill>
            <a:srgbClr val="DDECEF"/>
          </a:solidFill>
          <a:ln w="9144">
            <a:solidFill>
              <a:srgbClr val="D69C34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9535">
              <a:lnSpc>
                <a:spcPts val="1255"/>
              </a:lnSpc>
              <a:spcBef>
                <a:spcPts val="340"/>
              </a:spcBef>
            </a:pPr>
            <a:r>
              <a:rPr sz="1050" b="1" spc="-5" dirty="0">
                <a:latin typeface="Arial"/>
                <a:cs typeface="Arial"/>
              </a:rPr>
              <a:t>SELECT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distinct</a:t>
            </a:r>
            <a:r>
              <a:rPr sz="1050" b="1" spc="1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T.nombre_sucursal</a:t>
            </a:r>
            <a:endParaRPr sz="1050">
              <a:latin typeface="Arial"/>
              <a:cs typeface="Arial"/>
            </a:endParaRPr>
          </a:p>
          <a:p>
            <a:pPr marL="89535">
              <a:lnSpc>
                <a:spcPts val="1250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sucursal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as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T,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sucursal </a:t>
            </a:r>
            <a:r>
              <a:rPr sz="1050" b="1" spc="-5" dirty="0">
                <a:latin typeface="Arial"/>
                <a:cs typeface="Arial"/>
              </a:rPr>
              <a:t>as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  <a:p>
            <a:pPr marL="126364">
              <a:lnSpc>
                <a:spcPts val="1255"/>
              </a:lnSpc>
            </a:pPr>
            <a:r>
              <a:rPr sz="1050" b="1" spc="5" dirty="0">
                <a:latin typeface="Arial"/>
                <a:cs typeface="Arial"/>
              </a:rPr>
              <a:t>WHERE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T.activos&gt;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S.activos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AND</a:t>
            </a:r>
            <a:r>
              <a:rPr sz="1050" b="1" spc="1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S.ciudad_sucural</a:t>
            </a:r>
            <a:r>
              <a:rPr sz="1050" i="1" spc="9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‘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spc="-5" dirty="0">
                <a:latin typeface="Arial MT"/>
                <a:cs typeface="Arial MT"/>
              </a:rPr>
              <a:t>Barcelona</a:t>
            </a:r>
            <a:r>
              <a:rPr sz="1050" i="1" spc="-5" dirty="0">
                <a:latin typeface="Arial"/>
                <a:cs typeface="Arial"/>
              </a:rPr>
              <a:t>’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7975" y="2511551"/>
            <a:ext cx="158495" cy="1584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65275" y="2492755"/>
            <a:ext cx="5798820" cy="34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194945">
              <a:lnSpc>
                <a:spcPts val="1250"/>
              </a:lnSpc>
              <a:spcBef>
                <a:spcPts val="155"/>
              </a:spcBef>
            </a:pP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Obtener</a:t>
            </a:r>
            <a:r>
              <a:rPr sz="1050" i="1" spc="-2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Candara"/>
                <a:cs typeface="Candara"/>
              </a:rPr>
              <a:t>los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nombres</a:t>
            </a:r>
            <a:r>
              <a:rPr sz="1050" i="1" spc="-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spc="5" dirty="0">
                <a:solidFill>
                  <a:srgbClr val="AB7921"/>
                </a:solidFill>
                <a:latin typeface="Candara"/>
                <a:cs typeface="Candara"/>
              </a:rPr>
              <a:t>de</a:t>
            </a:r>
            <a:r>
              <a:rPr sz="1050" i="1" spc="-20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Candara"/>
                <a:cs typeface="Candara"/>
              </a:rPr>
              <a:t>todas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las</a:t>
            </a:r>
            <a:r>
              <a:rPr sz="1050" i="1" spc="-10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sucursales</a:t>
            </a:r>
            <a:r>
              <a:rPr sz="1050" i="1" spc="-2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Candara"/>
                <a:cs typeface="Candara"/>
              </a:rPr>
              <a:t>que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Candara"/>
                <a:cs typeface="Candara"/>
              </a:rPr>
              <a:t>tengan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 activos</a:t>
            </a:r>
            <a:r>
              <a:rPr sz="1050" i="1" spc="-30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mayores</a:t>
            </a:r>
            <a:r>
              <a:rPr sz="1050" i="1" spc="-5" dirty="0">
                <a:solidFill>
                  <a:srgbClr val="AB7921"/>
                </a:solidFill>
                <a:latin typeface="Candara"/>
                <a:cs typeface="Candara"/>
              </a:rPr>
              <a:t> que</a:t>
            </a:r>
            <a:r>
              <a:rPr sz="1050" i="1" spc="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las</a:t>
            </a:r>
            <a:r>
              <a:rPr sz="1050" i="1" spc="-3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sucursales </a:t>
            </a:r>
            <a:r>
              <a:rPr sz="1050" i="1" spc="-5" dirty="0">
                <a:solidFill>
                  <a:srgbClr val="AB7921"/>
                </a:solidFill>
                <a:latin typeface="Candara"/>
                <a:cs typeface="Candara"/>
              </a:rPr>
              <a:t>situadas</a:t>
            </a:r>
            <a:r>
              <a:rPr sz="1050" i="1" spc="-30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en </a:t>
            </a:r>
            <a:r>
              <a:rPr sz="1050" i="1" spc="-204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Barcelona.</a:t>
            </a:r>
            <a:endParaRPr sz="1050">
              <a:latin typeface="Candara"/>
              <a:cs typeface="Candar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52016" y="1801367"/>
            <a:ext cx="5892800" cy="659130"/>
            <a:chOff x="1652016" y="1801367"/>
            <a:chExt cx="5892800" cy="65913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016" y="1810511"/>
              <a:ext cx="5892546" cy="6256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7256" y="1801367"/>
              <a:ext cx="3338322" cy="65912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702307" y="1839467"/>
            <a:ext cx="5794375" cy="527685"/>
          </a:xfrm>
          <a:prstGeom prst="rect">
            <a:avLst/>
          </a:prstGeom>
          <a:solidFill>
            <a:srgbClr val="DDECEF"/>
          </a:solidFill>
          <a:ln w="9144">
            <a:solidFill>
              <a:srgbClr val="D69C34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ts val="1195"/>
              </a:lnSpc>
              <a:spcBef>
                <a:spcPts val="165"/>
              </a:spcBef>
            </a:pPr>
            <a:r>
              <a:rPr sz="1050" b="1" spc="-5" dirty="0">
                <a:latin typeface="Candara"/>
                <a:cs typeface="Candara"/>
              </a:rPr>
              <a:t>SELECT</a:t>
            </a:r>
            <a:r>
              <a:rPr sz="1050" b="1" spc="-15" dirty="0">
                <a:latin typeface="Candara"/>
                <a:cs typeface="Candara"/>
              </a:rPr>
              <a:t> </a:t>
            </a:r>
            <a:r>
              <a:rPr sz="1050" i="1" dirty="0">
                <a:latin typeface="Candara"/>
                <a:cs typeface="Candara"/>
              </a:rPr>
              <a:t>nombre_cliente,</a:t>
            </a:r>
            <a:r>
              <a:rPr sz="1050" i="1" spc="-25" dirty="0">
                <a:latin typeface="Candara"/>
                <a:cs typeface="Candara"/>
              </a:rPr>
              <a:t> </a:t>
            </a:r>
            <a:r>
              <a:rPr sz="1050" i="1" spc="-5" dirty="0">
                <a:latin typeface="Candara"/>
                <a:cs typeface="Candara"/>
              </a:rPr>
              <a:t>T.número_prestamo,</a:t>
            </a:r>
            <a:r>
              <a:rPr sz="1050" i="1" dirty="0">
                <a:latin typeface="Candara"/>
                <a:cs typeface="Candara"/>
              </a:rPr>
              <a:t> </a:t>
            </a:r>
            <a:r>
              <a:rPr sz="1050" i="1" spc="-5" dirty="0">
                <a:latin typeface="Candara"/>
                <a:cs typeface="Candara"/>
              </a:rPr>
              <a:t>S.importe</a:t>
            </a:r>
            <a:endParaRPr sz="1050">
              <a:latin typeface="Candara"/>
              <a:cs typeface="Candara"/>
            </a:endParaRPr>
          </a:p>
          <a:p>
            <a:pPr marL="91440">
              <a:lnSpc>
                <a:spcPts val="1130"/>
              </a:lnSpc>
            </a:pPr>
            <a:r>
              <a:rPr sz="1050" b="1" spc="5" dirty="0">
                <a:latin typeface="Candara"/>
                <a:cs typeface="Candara"/>
              </a:rPr>
              <a:t>FROM</a:t>
            </a:r>
            <a:r>
              <a:rPr sz="1050" b="1" spc="-30" dirty="0">
                <a:latin typeface="Candara"/>
                <a:cs typeface="Candara"/>
              </a:rPr>
              <a:t> </a:t>
            </a:r>
            <a:r>
              <a:rPr sz="1050" i="1" dirty="0">
                <a:latin typeface="Candara"/>
                <a:cs typeface="Candara"/>
              </a:rPr>
              <a:t>prestatario</a:t>
            </a:r>
            <a:r>
              <a:rPr sz="1050" i="1" spc="-45" dirty="0">
                <a:latin typeface="Candara"/>
                <a:cs typeface="Candara"/>
              </a:rPr>
              <a:t> </a:t>
            </a:r>
            <a:r>
              <a:rPr sz="1050" b="1" spc="5" dirty="0">
                <a:latin typeface="Candara"/>
                <a:cs typeface="Candara"/>
              </a:rPr>
              <a:t>as</a:t>
            </a:r>
            <a:r>
              <a:rPr sz="1050" b="1" spc="-35" dirty="0">
                <a:latin typeface="Candara"/>
                <a:cs typeface="Candara"/>
              </a:rPr>
              <a:t> </a:t>
            </a:r>
            <a:r>
              <a:rPr sz="1050" i="1" spc="-5" dirty="0">
                <a:latin typeface="Candara"/>
                <a:cs typeface="Candara"/>
              </a:rPr>
              <a:t>T,</a:t>
            </a:r>
            <a:r>
              <a:rPr sz="1050" i="1" spc="-15" dirty="0">
                <a:latin typeface="Candara"/>
                <a:cs typeface="Candara"/>
              </a:rPr>
              <a:t> </a:t>
            </a:r>
            <a:r>
              <a:rPr sz="1050" i="1" dirty="0">
                <a:latin typeface="Candara"/>
                <a:cs typeface="Candara"/>
              </a:rPr>
              <a:t>préstamo</a:t>
            </a:r>
            <a:r>
              <a:rPr sz="1050" b="1" dirty="0">
                <a:latin typeface="Candara"/>
                <a:cs typeface="Candara"/>
              </a:rPr>
              <a:t>as</a:t>
            </a:r>
            <a:r>
              <a:rPr sz="1050" b="1" spc="-35" dirty="0">
                <a:latin typeface="Candara"/>
                <a:cs typeface="Candara"/>
              </a:rPr>
              <a:t> </a:t>
            </a:r>
            <a:r>
              <a:rPr sz="1050" i="1" dirty="0">
                <a:latin typeface="Candara"/>
                <a:cs typeface="Candara"/>
              </a:rPr>
              <a:t>S</a:t>
            </a:r>
            <a:endParaRPr sz="1050">
              <a:latin typeface="Candara"/>
              <a:cs typeface="Candara"/>
            </a:endParaRPr>
          </a:p>
          <a:p>
            <a:pPr marL="91440">
              <a:lnSpc>
                <a:spcPts val="1195"/>
              </a:lnSpc>
            </a:pPr>
            <a:r>
              <a:rPr sz="1050" b="1" spc="-5" dirty="0">
                <a:latin typeface="Candara"/>
                <a:cs typeface="Candara"/>
              </a:rPr>
              <a:t>WHERE</a:t>
            </a:r>
            <a:r>
              <a:rPr sz="1050" b="1" spc="5" dirty="0">
                <a:latin typeface="Candara"/>
                <a:cs typeface="Candara"/>
              </a:rPr>
              <a:t> </a:t>
            </a:r>
            <a:r>
              <a:rPr sz="1050" i="1" spc="-5" dirty="0">
                <a:latin typeface="Candara"/>
                <a:cs typeface="Candara"/>
              </a:rPr>
              <a:t>T.número_préstamo=</a:t>
            </a:r>
            <a:r>
              <a:rPr sz="1050" i="1" dirty="0">
                <a:latin typeface="Candara"/>
                <a:cs typeface="Candara"/>
              </a:rPr>
              <a:t> </a:t>
            </a:r>
            <a:r>
              <a:rPr sz="1050" i="1" spc="-5" dirty="0">
                <a:latin typeface="Candara"/>
                <a:cs typeface="Candara"/>
              </a:rPr>
              <a:t>S.número_prestamo</a:t>
            </a:r>
            <a:endParaRPr sz="1050">
              <a:latin typeface="Candara"/>
              <a:cs typeface="Candar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2767" y="4069079"/>
            <a:ext cx="6422390" cy="576580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51435" rIns="0" bIns="0" rtlCol="0">
            <a:spAutoFit/>
          </a:bodyPr>
          <a:lstStyle/>
          <a:p>
            <a:pPr marL="90805" marR="4291330">
              <a:lnSpc>
                <a:spcPts val="1250"/>
              </a:lnSpc>
              <a:spcBef>
                <a:spcPts val="405"/>
              </a:spcBef>
            </a:pPr>
            <a:r>
              <a:rPr sz="1050" spc="-5" dirty="0">
                <a:latin typeface="Arial MT"/>
                <a:cs typeface="Arial MT"/>
              </a:rPr>
              <a:t>SELECT </a:t>
            </a:r>
            <a:r>
              <a:rPr sz="1050" dirty="0">
                <a:latin typeface="Arial MT"/>
                <a:cs typeface="Arial MT"/>
              </a:rPr>
              <a:t>nombreC, </a:t>
            </a:r>
            <a:r>
              <a:rPr sz="1050" spc="-5" dirty="0">
                <a:latin typeface="Arial MT"/>
                <a:cs typeface="Arial MT"/>
              </a:rPr>
              <a:t>telefono </a:t>
            </a:r>
            <a:r>
              <a:rPr sz="1050" dirty="0">
                <a:latin typeface="Arial MT"/>
                <a:cs typeface="Arial MT"/>
              </a:rPr>
              <a:t> FROM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cliente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cli,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compra</a:t>
            </a:r>
            <a:r>
              <a:rPr sz="1050" spc="-7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as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</a:t>
            </a:r>
            <a:endParaRPr sz="1050">
              <a:latin typeface="Arial MT"/>
              <a:cs typeface="Arial MT"/>
            </a:endParaRPr>
          </a:p>
          <a:p>
            <a:pPr marL="90805">
              <a:lnSpc>
                <a:spcPts val="1230"/>
              </a:lnSpc>
            </a:pPr>
            <a:r>
              <a:rPr sz="1050" spc="15" dirty="0">
                <a:latin typeface="Arial MT"/>
                <a:cs typeface="Arial MT"/>
              </a:rPr>
              <a:t>WHERE</a:t>
            </a:r>
            <a:r>
              <a:rPr sz="1050" spc="-8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cli.idCliente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co.idClienteAND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co.idArticulo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'0006';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99946" y="3632580"/>
            <a:ext cx="159105" cy="1584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782572" y="3613784"/>
            <a:ext cx="54984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Obtener</a:t>
            </a:r>
            <a:r>
              <a:rPr sz="1050" i="1" spc="-2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el</a:t>
            </a:r>
            <a:r>
              <a:rPr sz="1050" i="1" spc="-2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Candara"/>
                <a:cs typeface="Candara"/>
              </a:rPr>
              <a:t>nombre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 del</a:t>
            </a:r>
            <a:r>
              <a:rPr sz="1050" i="1" spc="-2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cliente</a:t>
            </a:r>
            <a:r>
              <a:rPr sz="1050" i="1" spc="-20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y</a:t>
            </a:r>
            <a:r>
              <a:rPr sz="1050" i="1" spc="-2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el</a:t>
            </a:r>
            <a:r>
              <a:rPr sz="1050" i="1" spc="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teléfono</a:t>
            </a:r>
            <a:r>
              <a:rPr sz="1050" i="1" spc="-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spc="5" dirty="0">
                <a:solidFill>
                  <a:srgbClr val="AB7921"/>
                </a:solidFill>
                <a:latin typeface="Candara"/>
                <a:cs typeface="Candara"/>
              </a:rPr>
              <a:t>de</a:t>
            </a:r>
            <a:r>
              <a:rPr sz="1050" i="1" spc="-2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Candara"/>
                <a:cs typeface="Candara"/>
              </a:rPr>
              <a:t>todos los</a:t>
            </a:r>
            <a:r>
              <a:rPr sz="1050" i="1" spc="20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clientes</a:t>
            </a:r>
            <a:r>
              <a:rPr sz="1050" i="1" spc="-5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spc="-5" dirty="0">
                <a:solidFill>
                  <a:srgbClr val="AB7921"/>
                </a:solidFill>
                <a:latin typeface="Candara"/>
                <a:cs typeface="Candara"/>
              </a:rPr>
              <a:t>que</a:t>
            </a:r>
            <a:r>
              <a:rPr sz="1050" i="1" spc="2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han</a:t>
            </a:r>
            <a:r>
              <a:rPr sz="1050" i="1" spc="-20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comprado</a:t>
            </a:r>
            <a:r>
              <a:rPr sz="1050" i="1" spc="-3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el</a:t>
            </a:r>
            <a:r>
              <a:rPr sz="1050" i="1" spc="-2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dirty="0">
                <a:solidFill>
                  <a:srgbClr val="AB7921"/>
                </a:solidFill>
                <a:latin typeface="Candara"/>
                <a:cs typeface="Candara"/>
              </a:rPr>
              <a:t>articulo</a:t>
            </a:r>
            <a:r>
              <a:rPr sz="1050" i="1" spc="-5" dirty="0">
                <a:solidFill>
                  <a:srgbClr val="AB7921"/>
                </a:solidFill>
                <a:latin typeface="Candara"/>
                <a:cs typeface="Candara"/>
              </a:rPr>
              <a:t> </a:t>
            </a:r>
            <a:r>
              <a:rPr sz="1050" i="1" spc="5" dirty="0">
                <a:solidFill>
                  <a:srgbClr val="AB7921"/>
                </a:solidFill>
                <a:latin typeface="Candara"/>
                <a:cs typeface="Candara"/>
              </a:rPr>
              <a:t>‘0006’.</a:t>
            </a:r>
            <a:endParaRPr sz="105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922" y="286969"/>
            <a:ext cx="268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Operaciones</a:t>
            </a:r>
            <a:r>
              <a:rPr spc="-70" dirty="0"/>
              <a:t> </a:t>
            </a:r>
            <a:r>
              <a:rPr dirty="0"/>
              <a:t>con</a:t>
            </a:r>
            <a:r>
              <a:rPr spc="-45" dirty="0"/>
              <a:t> </a:t>
            </a:r>
            <a:r>
              <a:rPr dirty="0"/>
              <a:t>cadenas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189" y="880109"/>
            <a:ext cx="6997065" cy="313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SQL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incluye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operador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coincidencia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cadenas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comparaciones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cadenas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caracteres.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*el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operador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“LIKE”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utiliza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patrones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descritos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caracteres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especiales: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12700" marR="23387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tanto </a:t>
            </a:r>
            <a:r>
              <a:rPr sz="1200" spc="-5" dirty="0">
                <a:latin typeface="Arial MT"/>
                <a:cs typeface="Arial MT"/>
              </a:rPr>
              <a:t>por ciento</a:t>
            </a:r>
            <a:r>
              <a:rPr sz="1200" b="1" spc="-5" dirty="0">
                <a:latin typeface="Arial"/>
                <a:cs typeface="Arial"/>
              </a:rPr>
              <a:t>(%).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El </a:t>
            </a:r>
            <a:r>
              <a:rPr sz="1200" dirty="0">
                <a:latin typeface="Arial MT"/>
                <a:cs typeface="Arial MT"/>
              </a:rPr>
              <a:t>carácter 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% </a:t>
            </a:r>
            <a:r>
              <a:rPr sz="1200" spc="-10" dirty="0">
                <a:latin typeface="Arial MT"/>
                <a:cs typeface="Arial MT"/>
              </a:rPr>
              <a:t>encaja </a:t>
            </a:r>
            <a:r>
              <a:rPr sz="1200" dirty="0">
                <a:latin typeface="Arial MT"/>
                <a:cs typeface="Arial MT"/>
              </a:rPr>
              <a:t>con cualquier 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subcadena</a:t>
            </a:r>
            <a:r>
              <a:rPr sz="1200" spc="-5" dirty="0">
                <a:latin typeface="Arial MT"/>
                <a:cs typeface="Arial MT"/>
              </a:rPr>
              <a:t>.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guión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bajo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(_)</a:t>
            </a:r>
            <a:r>
              <a:rPr sz="1200" dirty="0">
                <a:latin typeface="Arial MT"/>
                <a:cs typeface="Arial MT"/>
              </a:rPr>
              <a:t>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carácter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_</a:t>
            </a:r>
            <a:r>
              <a:rPr sz="1200" b="1" spc="1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encaja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cualquier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carácter</a:t>
            </a:r>
            <a:r>
              <a:rPr sz="1200" spc="-5" dirty="0">
                <a:solidFill>
                  <a:srgbClr val="3981B9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Obtener</a:t>
            </a:r>
            <a:r>
              <a:rPr sz="1200" b="1" i="1" spc="-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200" b="1" i="1" spc="-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AB7921"/>
                </a:solidFill>
                <a:latin typeface="Arial"/>
                <a:cs typeface="Arial"/>
              </a:rPr>
              <a:t>nombres</a:t>
            </a:r>
            <a:r>
              <a:rPr sz="1200" b="1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2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todos</a:t>
            </a:r>
            <a:r>
              <a:rPr sz="1200" b="1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2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clientes</a:t>
            </a:r>
            <a:r>
              <a:rPr sz="1200" b="1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cuyas</a:t>
            </a:r>
            <a:r>
              <a:rPr sz="1200" b="1" i="1" spc="-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AB7921"/>
                </a:solidFill>
                <a:latin typeface="Arial"/>
                <a:cs typeface="Arial"/>
              </a:rPr>
              <a:t>calles</a:t>
            </a:r>
            <a:r>
              <a:rPr sz="1200" b="1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incluyan</a:t>
            </a:r>
            <a:r>
              <a:rPr sz="1200" b="1" i="1" spc="-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la</a:t>
            </a:r>
            <a:r>
              <a:rPr sz="1200" b="1" i="1" spc="5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subcadena</a:t>
            </a:r>
            <a:r>
              <a:rPr sz="1200" b="1" i="1" spc="30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AB7921"/>
                </a:solidFill>
                <a:latin typeface="Arial"/>
                <a:cs typeface="Arial"/>
              </a:rPr>
              <a:t>“Mayor”.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SELECT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nombre_cliente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cliente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WHERE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calle_cliente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LIKE </a:t>
            </a:r>
            <a:r>
              <a:rPr sz="1200" b="1" dirty="0">
                <a:latin typeface="Verdana"/>
                <a:cs typeface="Verdana"/>
              </a:rPr>
              <a:t>‘</a:t>
            </a:r>
            <a:r>
              <a:rPr sz="1200" dirty="0">
                <a:latin typeface="Arial MT"/>
                <a:cs typeface="Arial MT"/>
              </a:rPr>
              <a:t>%Mayor%</a:t>
            </a:r>
            <a:r>
              <a:rPr sz="1200" dirty="0">
                <a:latin typeface="Verdana"/>
                <a:cs typeface="Verdana"/>
              </a:rPr>
              <a:t>’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Coincide</a:t>
            </a:r>
            <a:r>
              <a:rPr sz="1200" b="1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200" b="1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AB7921"/>
                </a:solidFill>
                <a:latin typeface="Arial"/>
                <a:cs typeface="Arial"/>
              </a:rPr>
              <a:t>nombre</a:t>
            </a:r>
            <a:r>
              <a:rPr sz="12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AB7921"/>
                </a:solidFill>
                <a:latin typeface="Arial"/>
                <a:cs typeface="Arial"/>
              </a:rPr>
              <a:t>“Mayor%”</a:t>
            </a:r>
            <a:r>
              <a:rPr sz="1200" b="1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(para</a:t>
            </a:r>
            <a:r>
              <a:rPr sz="1200" b="1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que</a:t>
            </a:r>
            <a:r>
              <a:rPr sz="1200" b="1" i="1" spc="-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puedan</a:t>
            </a:r>
            <a:r>
              <a:rPr sz="1200" b="1" i="1" spc="-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contener</a:t>
            </a:r>
            <a:r>
              <a:rPr sz="1200" b="1" i="1" spc="-5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2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AB7921"/>
                </a:solidFill>
                <a:latin typeface="Arial"/>
                <a:cs typeface="Arial"/>
              </a:rPr>
              <a:t>caracteres</a:t>
            </a:r>
            <a:r>
              <a:rPr sz="1200" b="1" i="1" spc="-6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especiales,</a:t>
            </a:r>
            <a:r>
              <a:rPr sz="1200" b="1" i="1" spc="-6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AB7921"/>
                </a:solidFill>
                <a:latin typeface="Arial"/>
                <a:cs typeface="Arial"/>
              </a:rPr>
              <a:t>se</a:t>
            </a:r>
            <a:r>
              <a:rPr sz="1200" b="1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spc="5" dirty="0">
                <a:solidFill>
                  <a:srgbClr val="AB7921"/>
                </a:solidFill>
                <a:latin typeface="Arial"/>
                <a:cs typeface="Arial"/>
              </a:rPr>
              <a:t>pone</a:t>
            </a:r>
            <a:r>
              <a:rPr sz="1200" b="1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la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palabra</a:t>
            </a:r>
            <a:r>
              <a:rPr sz="1200" b="1" i="1" spc="-5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clave</a:t>
            </a:r>
            <a:r>
              <a:rPr sz="1200" b="1" i="1" spc="-7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escape.</a:t>
            </a:r>
            <a:endParaRPr sz="1200">
              <a:latin typeface="Arial"/>
              <a:cs typeface="Arial"/>
            </a:endParaRPr>
          </a:p>
          <a:p>
            <a:pPr marL="184213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LIKE </a:t>
            </a:r>
            <a:r>
              <a:rPr sz="1200" b="1" dirty="0">
                <a:latin typeface="Verdana"/>
                <a:cs typeface="Verdana"/>
              </a:rPr>
              <a:t>‘</a:t>
            </a:r>
            <a:r>
              <a:rPr sz="1200" dirty="0">
                <a:latin typeface="Arial MT"/>
                <a:cs typeface="Arial MT"/>
              </a:rPr>
              <a:t>Mayor\%</a:t>
            </a:r>
            <a:r>
              <a:rPr sz="1200" dirty="0">
                <a:latin typeface="Verdana"/>
                <a:cs typeface="Verdana"/>
              </a:rPr>
              <a:t>’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b="1" dirty="0">
                <a:latin typeface="Arial"/>
                <a:cs typeface="Arial"/>
              </a:rPr>
              <a:t>escape</a:t>
            </a:r>
            <a:r>
              <a:rPr sz="1200" b="1" spc="275" dirty="0">
                <a:latin typeface="Arial"/>
                <a:cs typeface="Arial"/>
              </a:rPr>
              <a:t> </a:t>
            </a:r>
            <a:r>
              <a:rPr sz="1200" b="1" spc="10" dirty="0">
                <a:latin typeface="Verdana"/>
                <a:cs typeface="Verdana"/>
              </a:rPr>
              <a:t>‘</a:t>
            </a:r>
            <a:r>
              <a:rPr sz="1200" spc="10" dirty="0">
                <a:latin typeface="Arial MT"/>
                <a:cs typeface="Arial MT"/>
              </a:rPr>
              <a:t>\</a:t>
            </a:r>
            <a:r>
              <a:rPr sz="1200" spc="10" dirty="0">
                <a:latin typeface="Verdana"/>
                <a:cs typeface="Verdana"/>
              </a:rPr>
              <a:t>’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SQL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soporta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variable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operaciones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cadenas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como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concatenación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(que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utiliza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“||”)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conversión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mayúscula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minúsculas(y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viceversa)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upper()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lower()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Búsqueda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longitud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cadena,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extracción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subcadena,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etc.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744" y="308864"/>
            <a:ext cx="394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Orden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dirty="0"/>
              <a:t>la</a:t>
            </a:r>
            <a:r>
              <a:rPr spc="5" dirty="0"/>
              <a:t> </a:t>
            </a:r>
            <a:r>
              <a:rPr dirty="0"/>
              <a:t>presentación</a:t>
            </a:r>
            <a:r>
              <a:rPr spc="-6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las</a:t>
            </a:r>
            <a:r>
              <a:rPr spc="5" dirty="0"/>
              <a:t> </a:t>
            </a:r>
            <a:r>
              <a:rPr dirty="0"/>
              <a:t>tuplas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5092" y="831849"/>
            <a:ext cx="6819900" cy="3227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Lista</a:t>
            </a:r>
            <a:r>
              <a:rPr sz="140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400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AB7921"/>
                </a:solidFill>
                <a:latin typeface="Arial"/>
                <a:cs typeface="Arial"/>
              </a:rPr>
              <a:t>orden</a:t>
            </a:r>
            <a:r>
              <a:rPr sz="1400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alfabético</a:t>
            </a:r>
            <a:r>
              <a:rPr sz="1400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400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AB7921"/>
                </a:solidFill>
                <a:latin typeface="Arial"/>
                <a:cs typeface="Arial"/>
              </a:rPr>
              <a:t>nombres</a:t>
            </a:r>
            <a:r>
              <a:rPr sz="1400" i="1" spc="7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400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todos</a:t>
            </a:r>
            <a:r>
              <a:rPr sz="1400" i="1" spc="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400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clientes</a:t>
            </a:r>
            <a:r>
              <a:rPr sz="1400" i="1" spc="4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AB7921"/>
                </a:solidFill>
                <a:latin typeface="Arial"/>
                <a:cs typeface="Arial"/>
              </a:rPr>
              <a:t>que</a:t>
            </a:r>
            <a:r>
              <a:rPr sz="1400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AB7921"/>
                </a:solidFill>
                <a:latin typeface="Arial"/>
                <a:cs typeface="Arial"/>
              </a:rPr>
              <a:t>tengan</a:t>
            </a:r>
            <a:r>
              <a:rPr sz="1400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un</a:t>
            </a:r>
            <a:r>
              <a:rPr sz="140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crédito</a:t>
            </a:r>
            <a:r>
              <a:rPr sz="1400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400" i="1" spc="-5" dirty="0">
                <a:solidFill>
                  <a:srgbClr val="AB7921"/>
                </a:solidFill>
                <a:latin typeface="Arial"/>
                <a:cs typeface="Arial"/>
              </a:rPr>
              <a:t> la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sucursal</a:t>
            </a:r>
            <a:r>
              <a:rPr sz="140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Navacerrada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Arial"/>
                <a:cs typeface="Arial"/>
              </a:rPr>
              <a:t>SELECT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distinct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nombre_cliente</a:t>
            </a:r>
            <a:endParaRPr sz="14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  <a:tabLst>
                <a:tab pos="781050" algn="l"/>
              </a:tabLst>
            </a:pPr>
            <a:r>
              <a:rPr sz="1400" b="1" spc="-10" dirty="0">
                <a:latin typeface="Arial"/>
                <a:cs typeface="Arial"/>
              </a:rPr>
              <a:t>FROM	</a:t>
            </a:r>
            <a:r>
              <a:rPr sz="1400" i="1" spc="-10" dirty="0">
                <a:latin typeface="Arial"/>
                <a:cs typeface="Arial"/>
              </a:rPr>
              <a:t>prestatario,</a:t>
            </a:r>
            <a:r>
              <a:rPr sz="1400" i="1" spc="25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prestamo</a:t>
            </a:r>
            <a:endParaRPr sz="14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WHERE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prestatario.número_préstamo=prestamo.número_préstamo</a:t>
            </a:r>
            <a:r>
              <a:rPr sz="1400" i="1" spc="1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1243965">
              <a:lnSpc>
                <a:spcPct val="100000"/>
              </a:lnSpc>
            </a:pPr>
            <a:r>
              <a:rPr sz="1400" i="1" spc="-10" dirty="0">
                <a:latin typeface="Arial"/>
                <a:cs typeface="Arial"/>
              </a:rPr>
              <a:t>sucural_nombre</a:t>
            </a:r>
            <a:r>
              <a:rPr sz="1400" i="1" spc="4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=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Verdana"/>
                <a:cs typeface="Verdana"/>
              </a:rPr>
              <a:t>‘</a:t>
            </a:r>
            <a:r>
              <a:rPr sz="1400" spc="5" dirty="0">
                <a:latin typeface="Arial MT"/>
                <a:cs typeface="Arial MT"/>
              </a:rPr>
              <a:t>Navacerrada</a:t>
            </a:r>
            <a:r>
              <a:rPr sz="1400" spc="5" dirty="0">
                <a:latin typeface="Verdana"/>
                <a:cs typeface="Verdana"/>
              </a:rPr>
              <a:t>’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order</a:t>
            </a:r>
            <a:r>
              <a:rPr sz="1400" b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by</a:t>
            </a:r>
            <a:r>
              <a:rPr sz="1400" b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nombre_cliente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10" dirty="0">
                <a:solidFill>
                  <a:srgbClr val="D79F39"/>
                </a:solidFill>
                <a:latin typeface="Arial"/>
                <a:cs typeface="Arial"/>
              </a:rPr>
              <a:t>Listar</a:t>
            </a:r>
            <a:r>
              <a:rPr sz="1400" i="1" dirty="0">
                <a:solidFill>
                  <a:srgbClr val="D79F39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D79F39"/>
                </a:solidFill>
                <a:latin typeface="Arial"/>
                <a:cs typeface="Arial"/>
              </a:rPr>
              <a:t>los</a:t>
            </a:r>
            <a:r>
              <a:rPr sz="1400" i="1" spc="10" dirty="0">
                <a:solidFill>
                  <a:srgbClr val="D79F39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D79F39"/>
                </a:solidFill>
                <a:latin typeface="Arial"/>
                <a:cs typeface="Arial"/>
              </a:rPr>
              <a:t>clientes</a:t>
            </a:r>
            <a:r>
              <a:rPr sz="1400" i="1" spc="40" dirty="0">
                <a:solidFill>
                  <a:srgbClr val="D79F39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D79F39"/>
                </a:solidFill>
                <a:latin typeface="Arial"/>
                <a:cs typeface="Arial"/>
              </a:rPr>
              <a:t>en</a:t>
            </a:r>
            <a:r>
              <a:rPr sz="1400" i="1" spc="-15" dirty="0">
                <a:solidFill>
                  <a:srgbClr val="D79F39"/>
                </a:solidFill>
                <a:latin typeface="Arial"/>
                <a:cs typeface="Arial"/>
              </a:rPr>
              <a:t> orden</a:t>
            </a:r>
            <a:r>
              <a:rPr sz="1400" i="1" spc="30" dirty="0">
                <a:solidFill>
                  <a:srgbClr val="D79F39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D79F39"/>
                </a:solidFill>
                <a:latin typeface="Arial"/>
                <a:cs typeface="Arial"/>
              </a:rPr>
              <a:t>descendente</a:t>
            </a:r>
            <a:endParaRPr sz="1400">
              <a:latin typeface="Arial"/>
              <a:cs typeface="Arial"/>
            </a:endParaRPr>
          </a:p>
          <a:p>
            <a:pPr marR="472440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SELECT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* </a:t>
            </a:r>
            <a:r>
              <a:rPr sz="1400" spc="-10" dirty="0">
                <a:latin typeface="Arial MT"/>
                <a:cs typeface="Arial MT"/>
              </a:rPr>
              <a:t>FROM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cliente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ORDER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40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nombreC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R="424815" algn="ctr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puede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especificar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cláusula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desc</a:t>
            </a:r>
            <a:r>
              <a:rPr sz="1400" b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orden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descendente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asc</a:t>
            </a:r>
            <a:r>
              <a:rPr sz="1400" b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orden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Arial MT"/>
                <a:cs typeface="Arial MT"/>
              </a:rPr>
              <a:t>ascendente,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cada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atributo;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b="1" i="1" spc="-10" dirty="0">
                <a:solidFill>
                  <a:srgbClr val="001F5F"/>
                </a:solidFill>
                <a:latin typeface="Arial"/>
                <a:cs typeface="Arial"/>
              </a:rPr>
              <a:t>el</a:t>
            </a:r>
            <a:r>
              <a:rPr sz="1400" b="1" i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001F5F"/>
                </a:solidFill>
                <a:latin typeface="Arial"/>
                <a:cs typeface="Arial"/>
              </a:rPr>
              <a:t>orden</a:t>
            </a:r>
            <a:r>
              <a:rPr sz="1400" b="1" i="1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001F5F"/>
                </a:solidFill>
                <a:latin typeface="Arial"/>
                <a:cs typeface="Arial"/>
              </a:rPr>
              <a:t>ascendente</a:t>
            </a:r>
            <a:r>
              <a:rPr sz="1400" b="1" i="1" spc="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001F5F"/>
                </a:solidFill>
                <a:latin typeface="Arial"/>
                <a:cs typeface="Arial"/>
              </a:rPr>
              <a:t>es</a:t>
            </a:r>
            <a:r>
              <a:rPr sz="1400" b="1" i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001F5F"/>
                </a:solidFill>
                <a:latin typeface="Arial"/>
                <a:cs typeface="Arial"/>
              </a:rPr>
              <a:t>el</a:t>
            </a:r>
            <a:r>
              <a:rPr sz="1400" b="1" i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001F5F"/>
                </a:solidFill>
                <a:latin typeface="Arial"/>
                <a:cs typeface="Arial"/>
              </a:rPr>
              <a:t>orden</a:t>
            </a:r>
            <a:r>
              <a:rPr sz="1400" b="1" i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001F5F"/>
                </a:solidFill>
                <a:latin typeface="Arial"/>
                <a:cs typeface="Arial"/>
              </a:rPr>
              <a:t>por</a:t>
            </a:r>
            <a:r>
              <a:rPr sz="1400" b="1" i="1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001F5F"/>
                </a:solidFill>
                <a:latin typeface="Arial"/>
                <a:cs typeface="Arial"/>
              </a:rPr>
              <a:t>defecto</a:t>
            </a:r>
            <a:r>
              <a:rPr sz="1400" i="1" spc="-15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u="heavy" spc="-10" dirty="0">
                <a:solidFill>
                  <a:srgbClr val="3981B9"/>
                </a:solidFill>
                <a:uFill>
                  <a:solidFill>
                    <a:srgbClr val="3981B9"/>
                  </a:solidFill>
                </a:uFill>
                <a:latin typeface="Arial"/>
                <a:cs typeface="Arial"/>
              </a:rPr>
              <a:t>Ejemplo</a:t>
            </a:r>
            <a:r>
              <a:rPr sz="1400" spc="-10" dirty="0">
                <a:latin typeface="Arial MT"/>
                <a:cs typeface="Arial MT"/>
              </a:rPr>
              <a:t>:</a:t>
            </a:r>
            <a:r>
              <a:rPr sz="1400" spc="415" dirty="0">
                <a:latin typeface="Arial MT"/>
                <a:cs typeface="Arial MT"/>
              </a:rPr>
              <a:t> </a:t>
            </a:r>
            <a:r>
              <a:rPr sz="1400" b="1" spc="-15" dirty="0">
                <a:latin typeface="Arial"/>
                <a:cs typeface="Arial"/>
              </a:rPr>
              <a:t>order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by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nombre_cliente</a:t>
            </a:r>
            <a:r>
              <a:rPr sz="1400" i="1" spc="10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desc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258267"/>
            <a:ext cx="2802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Operaciones</a:t>
            </a:r>
            <a:r>
              <a:rPr spc="-65" dirty="0"/>
              <a:t> </a:t>
            </a:r>
            <a:r>
              <a:rPr dirty="0"/>
              <a:t>con</a:t>
            </a:r>
            <a:r>
              <a:rPr spc="-40" dirty="0"/>
              <a:t> </a:t>
            </a:r>
            <a:r>
              <a:rPr dirty="0"/>
              <a:t>conjuntos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9184" y="805941"/>
            <a:ext cx="6697345" cy="37998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4925" marR="261620">
              <a:lnSpc>
                <a:spcPts val="1610"/>
              </a:lnSpc>
              <a:spcBef>
                <a:spcPts val="155"/>
              </a:spcBef>
            </a:pPr>
            <a:r>
              <a:rPr sz="1350" spc="-10" dirty="0">
                <a:latin typeface="Arial MT"/>
                <a:cs typeface="Arial MT"/>
              </a:rPr>
              <a:t>Las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operaciones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conjuntos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b="1" spc="-10" dirty="0">
                <a:solidFill>
                  <a:srgbClr val="2C608A"/>
                </a:solidFill>
                <a:latin typeface="Arial"/>
                <a:cs typeface="Arial"/>
              </a:rPr>
              <a:t>union,</a:t>
            </a:r>
            <a:r>
              <a:rPr sz="1350" b="1" spc="1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2C608A"/>
                </a:solidFill>
                <a:latin typeface="Arial"/>
                <a:cs typeface="Arial"/>
              </a:rPr>
              <a:t>intersect,</a:t>
            </a:r>
            <a:r>
              <a:rPr sz="1350" b="1" spc="1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2C608A"/>
                </a:solidFill>
                <a:latin typeface="Arial MT"/>
                <a:cs typeface="Arial MT"/>
              </a:rPr>
              <a:t>y</a:t>
            </a:r>
            <a:r>
              <a:rPr sz="1350" spc="-15" dirty="0">
                <a:solidFill>
                  <a:srgbClr val="2C608A"/>
                </a:solidFill>
                <a:latin typeface="Arial MT"/>
                <a:cs typeface="Arial MT"/>
              </a:rPr>
              <a:t> </a:t>
            </a:r>
            <a:r>
              <a:rPr sz="1350" b="1" spc="-10" dirty="0">
                <a:solidFill>
                  <a:srgbClr val="2C608A"/>
                </a:solidFill>
                <a:latin typeface="Arial"/>
                <a:cs typeface="Arial"/>
              </a:rPr>
              <a:t>except</a:t>
            </a:r>
            <a:r>
              <a:rPr sz="1350" b="1" spc="40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350" spc="-5" dirty="0">
                <a:latin typeface="Arial MT"/>
                <a:cs typeface="Arial MT"/>
              </a:rPr>
              <a:t>operan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sobre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relaciones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y </a:t>
            </a:r>
            <a:r>
              <a:rPr sz="1350" spc="-36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corresponden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operaciones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álgebra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relacional</a:t>
            </a:r>
            <a:r>
              <a:rPr sz="1350" spc="70" dirty="0">
                <a:latin typeface="Arial MT"/>
                <a:cs typeface="Arial MT"/>
              </a:rPr>
              <a:t> </a:t>
            </a:r>
            <a:r>
              <a:rPr sz="1350" spc="-10" dirty="0">
                <a:latin typeface="Symbol"/>
                <a:cs typeface="Symbol"/>
              </a:rPr>
              <a:t>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Symbol"/>
                <a:cs typeface="Symbol"/>
              </a:rPr>
              <a:t>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Symbol"/>
                <a:cs typeface="Symbol"/>
              </a:rPr>
              <a:t></a:t>
            </a:r>
            <a:endParaRPr sz="1350">
              <a:latin typeface="Symbol"/>
              <a:cs typeface="Symbol"/>
            </a:endParaRPr>
          </a:p>
          <a:p>
            <a:pPr marL="34925">
              <a:lnSpc>
                <a:spcPts val="1575"/>
              </a:lnSpc>
            </a:pPr>
            <a:r>
              <a:rPr sz="1350" spc="-10" dirty="0">
                <a:latin typeface="Arial MT"/>
                <a:cs typeface="Arial MT"/>
              </a:rPr>
              <a:t>Cada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una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3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operaciones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antes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citadas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elimina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duplicados</a:t>
            </a:r>
            <a:r>
              <a:rPr sz="1350" spc="5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automáticamente;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para</a:t>
            </a:r>
            <a:endParaRPr sz="1350">
              <a:latin typeface="Arial MT"/>
              <a:cs typeface="Arial MT"/>
            </a:endParaRPr>
          </a:p>
          <a:p>
            <a:pPr marL="34925">
              <a:lnSpc>
                <a:spcPts val="1614"/>
              </a:lnSpc>
            </a:pPr>
            <a:r>
              <a:rPr sz="1350" spc="-5" dirty="0">
                <a:latin typeface="Arial MT"/>
                <a:cs typeface="Arial MT"/>
              </a:rPr>
              <a:t>retener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todos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los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duplicados</a:t>
            </a:r>
            <a:r>
              <a:rPr sz="1350" spc="8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se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utilizan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5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versiones</a:t>
            </a:r>
            <a:r>
              <a:rPr sz="1350" spc="-1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multiconjunto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correspondientes</a:t>
            </a:r>
            <a:endParaRPr sz="1350">
              <a:latin typeface="Arial MT"/>
              <a:cs typeface="Arial MT"/>
            </a:endParaRPr>
          </a:p>
          <a:p>
            <a:pPr marL="34925">
              <a:lnSpc>
                <a:spcPct val="100000"/>
              </a:lnSpc>
              <a:spcBef>
                <a:spcPts val="10"/>
              </a:spcBef>
            </a:pPr>
            <a:r>
              <a:rPr sz="1350" b="1" spc="-10" dirty="0">
                <a:solidFill>
                  <a:srgbClr val="2C608A"/>
                </a:solidFill>
                <a:latin typeface="Arial"/>
                <a:cs typeface="Arial"/>
              </a:rPr>
              <a:t>union</a:t>
            </a:r>
            <a:r>
              <a:rPr sz="1350" b="1" spc="2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2C608A"/>
                </a:solidFill>
                <a:latin typeface="Arial"/>
                <a:cs typeface="Arial"/>
              </a:rPr>
              <a:t>all,</a:t>
            </a:r>
            <a:r>
              <a:rPr sz="1350" b="1" spc="-1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2C608A"/>
                </a:solidFill>
                <a:latin typeface="Arial"/>
                <a:cs typeface="Arial"/>
              </a:rPr>
              <a:t>intersect</a:t>
            </a:r>
            <a:r>
              <a:rPr sz="1350" b="1" spc="1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2C608A"/>
                </a:solidFill>
                <a:latin typeface="Arial"/>
                <a:cs typeface="Arial"/>
              </a:rPr>
              <a:t>all</a:t>
            </a:r>
            <a:r>
              <a:rPr sz="1350" b="1" spc="-10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2C608A"/>
                </a:solidFill>
                <a:latin typeface="Arial MT"/>
                <a:cs typeface="Arial MT"/>
              </a:rPr>
              <a:t>y</a:t>
            </a:r>
            <a:r>
              <a:rPr sz="1350" spc="-25" dirty="0">
                <a:solidFill>
                  <a:srgbClr val="2C608A"/>
                </a:solidFill>
                <a:latin typeface="Arial MT"/>
                <a:cs typeface="Arial MT"/>
              </a:rPr>
              <a:t> </a:t>
            </a:r>
            <a:r>
              <a:rPr sz="1350" b="1" spc="-10" dirty="0">
                <a:solidFill>
                  <a:srgbClr val="2C608A"/>
                </a:solidFill>
                <a:latin typeface="Arial"/>
                <a:cs typeface="Arial"/>
              </a:rPr>
              <a:t>except</a:t>
            </a:r>
            <a:r>
              <a:rPr sz="1350" b="1" spc="3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2C608A"/>
                </a:solidFill>
                <a:latin typeface="Arial"/>
                <a:cs typeface="Arial"/>
              </a:rPr>
              <a:t>all.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Obtener</a:t>
            </a:r>
            <a:r>
              <a:rPr sz="1200" b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todos</a:t>
            </a:r>
            <a:r>
              <a:rPr sz="1200" b="1" spc="-4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los</a:t>
            </a:r>
            <a:r>
              <a:rPr sz="1200" b="1" spc="-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clientes</a:t>
            </a:r>
            <a:r>
              <a:rPr sz="1200" b="1" spc="-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que</a:t>
            </a:r>
            <a:r>
              <a:rPr sz="1200" b="1" spc="-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tengan</a:t>
            </a:r>
            <a:r>
              <a:rPr sz="1200" b="1" spc="-3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un préstamo,</a:t>
            </a:r>
            <a:r>
              <a:rPr sz="1200" b="1" spc="-3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una</a:t>
            </a:r>
            <a:r>
              <a:rPr sz="1200" b="1" spc="-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cuenta</a:t>
            </a:r>
            <a:r>
              <a:rPr sz="1200" b="1" spc="-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o</a:t>
            </a:r>
            <a:r>
              <a:rPr sz="1200" b="1" spc="-1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ambos:</a:t>
            </a:r>
            <a:endParaRPr sz="1200">
              <a:latin typeface="Palatino Linotype"/>
              <a:cs typeface="Palatino Linotype"/>
            </a:endParaRPr>
          </a:p>
          <a:p>
            <a:pPr marL="943610">
              <a:lnSpc>
                <a:spcPts val="1255"/>
              </a:lnSpc>
              <a:spcBef>
                <a:spcPts val="445"/>
              </a:spcBef>
            </a:pPr>
            <a:r>
              <a:rPr sz="1050" b="1" dirty="0">
                <a:latin typeface="Arial"/>
                <a:cs typeface="Arial"/>
              </a:rPr>
              <a:t>(SELECT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r>
              <a:rPr sz="1050" i="1" spc="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impositor</a:t>
            </a:r>
            <a:r>
              <a:rPr sz="1050" spc="-10" dirty="0"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  <a:p>
            <a:pPr marL="943610">
              <a:lnSpc>
                <a:spcPts val="1250"/>
              </a:lnSpc>
            </a:pPr>
            <a:r>
              <a:rPr sz="1050" b="1" dirty="0">
                <a:latin typeface="Arial"/>
                <a:cs typeface="Arial"/>
              </a:rPr>
              <a:t>union</a:t>
            </a:r>
            <a:endParaRPr sz="1050">
              <a:latin typeface="Arial"/>
              <a:cs typeface="Arial"/>
            </a:endParaRPr>
          </a:p>
          <a:p>
            <a:pPr marL="943610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(SELECT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r>
              <a:rPr sz="1050" i="1" spc="7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prestatario)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</a:pP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Obtener</a:t>
            </a:r>
            <a:r>
              <a:rPr sz="1050" b="1" spc="-5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todos</a:t>
            </a:r>
            <a:r>
              <a:rPr sz="1050" b="1" spc="-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los</a:t>
            </a:r>
            <a:r>
              <a:rPr sz="1050" b="1" spc="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clientes</a:t>
            </a:r>
            <a:r>
              <a:rPr sz="1050" b="1" spc="-8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que</a:t>
            </a:r>
            <a:r>
              <a:rPr sz="1050" b="1" spc="-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tengan</a:t>
            </a:r>
            <a:r>
              <a:rPr sz="1050" b="1" spc="-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un</a:t>
            </a:r>
            <a:r>
              <a:rPr sz="1050" b="1" spc="-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préstamo</a:t>
            </a:r>
            <a:r>
              <a:rPr sz="1050" b="1" spc="-4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y</a:t>
            </a:r>
            <a:r>
              <a:rPr sz="1050" b="1" spc="-1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una</a:t>
            </a:r>
            <a:r>
              <a:rPr sz="1050" b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cuenta.</a:t>
            </a:r>
            <a:endParaRPr sz="10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Palatino Linotype"/>
              <a:cs typeface="Palatino Linotype"/>
            </a:endParaRPr>
          </a:p>
          <a:p>
            <a:pPr marL="943610">
              <a:lnSpc>
                <a:spcPts val="1255"/>
              </a:lnSpc>
            </a:pPr>
            <a:r>
              <a:rPr sz="1050" dirty="0">
                <a:latin typeface="Arial MT"/>
                <a:cs typeface="Arial MT"/>
              </a:rPr>
              <a:t>(</a:t>
            </a:r>
            <a:r>
              <a:rPr sz="1050" b="1" dirty="0">
                <a:latin typeface="Arial"/>
                <a:cs typeface="Arial"/>
              </a:rPr>
              <a:t>SELECT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r>
              <a:rPr sz="1050" i="1" spc="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impositor</a:t>
            </a:r>
            <a:r>
              <a:rPr sz="1050" spc="-10" dirty="0"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  <a:p>
            <a:pPr marL="943610">
              <a:lnSpc>
                <a:spcPts val="1250"/>
              </a:lnSpc>
            </a:pPr>
            <a:r>
              <a:rPr sz="1050" b="1" spc="-5" dirty="0">
                <a:latin typeface="Arial"/>
                <a:cs typeface="Arial"/>
              </a:rPr>
              <a:t>intersect</a:t>
            </a:r>
            <a:endParaRPr sz="1050">
              <a:latin typeface="Arial"/>
              <a:cs typeface="Arial"/>
            </a:endParaRPr>
          </a:p>
          <a:p>
            <a:pPr marL="943610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(SELECT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r>
              <a:rPr sz="1050" i="1" spc="7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prestatario)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</a:pP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Obtener</a:t>
            </a:r>
            <a:r>
              <a:rPr sz="1050" b="1" spc="-5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todos</a:t>
            </a:r>
            <a:r>
              <a:rPr sz="1050" b="1" spc="-1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-5" dirty="0">
                <a:solidFill>
                  <a:srgbClr val="AB7921"/>
                </a:solidFill>
                <a:latin typeface="Palatino Linotype"/>
                <a:cs typeface="Palatino Linotype"/>
              </a:rPr>
              <a:t>los</a:t>
            </a:r>
            <a:r>
              <a:rPr sz="1050" b="1" spc="1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clientes</a:t>
            </a:r>
            <a:r>
              <a:rPr sz="1050" b="1" spc="-8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que</a:t>
            </a:r>
            <a:r>
              <a:rPr sz="1050" b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tengan</a:t>
            </a:r>
            <a:r>
              <a:rPr sz="1050" b="1" spc="-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una</a:t>
            </a:r>
            <a:r>
              <a:rPr sz="1050" b="1" spc="-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cuenta</a:t>
            </a:r>
            <a:r>
              <a:rPr sz="1050" b="1" spc="-7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pero</a:t>
            </a:r>
            <a:r>
              <a:rPr sz="1050" b="1" spc="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no</a:t>
            </a:r>
            <a:r>
              <a:rPr sz="1050" b="1" spc="-3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un</a:t>
            </a:r>
            <a:r>
              <a:rPr sz="1050" b="1" spc="1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préstamo.</a:t>
            </a:r>
            <a:endParaRPr sz="10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Palatino Linotype"/>
              <a:cs typeface="Palatino Linotype"/>
            </a:endParaRPr>
          </a:p>
          <a:p>
            <a:pPr marL="943610">
              <a:lnSpc>
                <a:spcPts val="1205"/>
              </a:lnSpc>
            </a:pPr>
            <a:r>
              <a:rPr sz="1050" dirty="0">
                <a:latin typeface="Arial MT"/>
                <a:cs typeface="Arial MT"/>
              </a:rPr>
              <a:t>(</a:t>
            </a:r>
            <a:r>
              <a:rPr sz="1050" b="1" dirty="0">
                <a:latin typeface="Arial"/>
                <a:cs typeface="Arial"/>
              </a:rPr>
              <a:t>SELECT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r>
              <a:rPr sz="1050" i="1" spc="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impositor</a:t>
            </a:r>
            <a:r>
              <a:rPr sz="1050" spc="-10" dirty="0"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  <a:p>
            <a:pPr marL="943610">
              <a:lnSpc>
                <a:spcPts val="1140"/>
              </a:lnSpc>
            </a:pPr>
            <a:r>
              <a:rPr sz="1050" b="1" spc="-10" dirty="0">
                <a:latin typeface="Arial"/>
                <a:cs typeface="Arial"/>
              </a:rPr>
              <a:t>except</a:t>
            </a:r>
            <a:endParaRPr sz="1050">
              <a:latin typeface="Arial"/>
              <a:cs typeface="Arial"/>
            </a:endParaRPr>
          </a:p>
          <a:p>
            <a:pPr marL="943610">
              <a:lnSpc>
                <a:spcPts val="1195"/>
              </a:lnSpc>
            </a:pPr>
            <a:r>
              <a:rPr sz="1050" b="1" dirty="0">
                <a:latin typeface="Arial"/>
                <a:cs typeface="Arial"/>
              </a:rPr>
              <a:t>(SELECT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r>
              <a:rPr sz="1050" i="1" spc="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prestatario)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134" y="310718"/>
            <a:ext cx="2601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Funciones</a:t>
            </a:r>
            <a:r>
              <a:rPr spc="-7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5" dirty="0"/>
              <a:t>agregación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9555" y="831849"/>
            <a:ext cx="5235575" cy="38519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470"/>
              </a:spcBef>
            </a:pPr>
            <a:r>
              <a:rPr sz="1500" spc="10" dirty="0">
                <a:latin typeface="Arial MT"/>
                <a:cs typeface="Arial MT"/>
              </a:rPr>
              <a:t>Estas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funciones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operan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en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 </a:t>
            </a:r>
            <a:r>
              <a:rPr sz="1500" spc="5" dirty="0">
                <a:latin typeface="Arial MT"/>
                <a:cs typeface="Arial MT"/>
              </a:rPr>
              <a:t>multiconjunto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de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valores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de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una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columna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de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una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relación,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y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devuelven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un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10" dirty="0">
                <a:latin typeface="Arial MT"/>
                <a:cs typeface="Arial MT"/>
              </a:rPr>
              <a:t>valor</a:t>
            </a:r>
            <a:endParaRPr sz="1500">
              <a:latin typeface="Arial MT"/>
              <a:cs typeface="Arial MT"/>
            </a:endParaRPr>
          </a:p>
          <a:p>
            <a:pPr marL="1679575">
              <a:lnSpc>
                <a:spcPts val="1260"/>
              </a:lnSpc>
            </a:pPr>
            <a:r>
              <a:rPr sz="1500" b="1" dirty="0">
                <a:solidFill>
                  <a:srgbClr val="2C608A"/>
                </a:solidFill>
                <a:latin typeface="Arial"/>
                <a:cs typeface="Arial"/>
              </a:rPr>
              <a:t>avg:</a:t>
            </a:r>
            <a:r>
              <a:rPr sz="1500" b="1" spc="-30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500" spc="10" dirty="0">
                <a:latin typeface="Arial MT"/>
                <a:cs typeface="Arial MT"/>
              </a:rPr>
              <a:t>valor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medio</a:t>
            </a:r>
            <a:endParaRPr sz="1500">
              <a:latin typeface="Arial MT"/>
              <a:cs typeface="Arial MT"/>
            </a:endParaRPr>
          </a:p>
          <a:p>
            <a:pPr marL="1679575" marR="1579245">
              <a:lnSpc>
                <a:spcPct val="80100"/>
              </a:lnSpc>
              <a:spcBef>
                <a:spcPts val="180"/>
              </a:spcBef>
            </a:pPr>
            <a:r>
              <a:rPr sz="1500" b="1" spc="5" dirty="0">
                <a:solidFill>
                  <a:srgbClr val="2C608A"/>
                </a:solidFill>
                <a:latin typeface="Arial"/>
                <a:cs typeface="Arial"/>
              </a:rPr>
              <a:t>min</a:t>
            </a:r>
            <a:r>
              <a:rPr sz="1500" b="1" spc="5" dirty="0">
                <a:latin typeface="Arial"/>
                <a:cs typeface="Arial"/>
              </a:rPr>
              <a:t>: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spc="10" dirty="0">
                <a:latin typeface="Arial MT"/>
                <a:cs typeface="Arial MT"/>
              </a:rPr>
              <a:t>valor mínimo 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b="1" spc="5" dirty="0">
                <a:solidFill>
                  <a:srgbClr val="2C608A"/>
                </a:solidFill>
                <a:latin typeface="Arial"/>
                <a:cs typeface="Arial"/>
              </a:rPr>
              <a:t>max:</a:t>
            </a:r>
            <a:r>
              <a:rPr sz="1500" b="1" spc="10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500" spc="10" dirty="0">
                <a:latin typeface="Arial MT"/>
                <a:cs typeface="Arial MT"/>
              </a:rPr>
              <a:t>valor </a:t>
            </a:r>
            <a:r>
              <a:rPr sz="1500" spc="5" dirty="0">
                <a:latin typeface="Arial MT"/>
                <a:cs typeface="Arial MT"/>
              </a:rPr>
              <a:t>máximo 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dirty="0">
                <a:solidFill>
                  <a:srgbClr val="2C608A"/>
                </a:solidFill>
                <a:latin typeface="Arial"/>
                <a:cs typeface="Arial"/>
              </a:rPr>
              <a:t>sum:</a:t>
            </a:r>
            <a:r>
              <a:rPr sz="1500" b="1" spc="400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500" spc="10" dirty="0">
                <a:latin typeface="Arial MT"/>
                <a:cs typeface="Arial MT"/>
              </a:rPr>
              <a:t>suma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valores</a:t>
            </a:r>
            <a:endParaRPr sz="1500">
              <a:latin typeface="Arial MT"/>
              <a:cs typeface="Arial MT"/>
            </a:endParaRPr>
          </a:p>
          <a:p>
            <a:pPr marL="1679575">
              <a:lnSpc>
                <a:spcPts val="1440"/>
              </a:lnSpc>
            </a:pPr>
            <a:r>
              <a:rPr sz="1500" b="1" dirty="0">
                <a:solidFill>
                  <a:srgbClr val="2C608A"/>
                </a:solidFill>
                <a:latin typeface="Arial"/>
                <a:cs typeface="Arial"/>
              </a:rPr>
              <a:t>count:</a:t>
            </a:r>
            <a:r>
              <a:rPr sz="1500" b="1" spc="400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500" spc="5" dirty="0">
                <a:latin typeface="Arial MT"/>
                <a:cs typeface="Arial MT"/>
              </a:rPr>
              <a:t>número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valores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</a:pP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Obtener</a:t>
            </a:r>
            <a:r>
              <a:rPr sz="1050" b="1" spc="-5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el</a:t>
            </a:r>
            <a:r>
              <a:rPr sz="1050" b="1" spc="-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saldo</a:t>
            </a:r>
            <a:r>
              <a:rPr sz="1050" b="1" spc="-3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medio</a:t>
            </a:r>
            <a:r>
              <a:rPr sz="1050" b="1" spc="-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de</a:t>
            </a:r>
            <a:r>
              <a:rPr sz="1050" b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las</a:t>
            </a:r>
            <a:r>
              <a:rPr sz="1050" b="1" spc="-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cuentas</a:t>
            </a:r>
            <a:r>
              <a:rPr sz="1050" b="1" spc="-6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de</a:t>
            </a:r>
            <a:r>
              <a:rPr sz="1050" b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la</a:t>
            </a:r>
            <a:r>
              <a:rPr sz="1050" b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sucursal</a:t>
            </a:r>
            <a:r>
              <a:rPr sz="1050" b="1" spc="-7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Navacerrada.</a:t>
            </a:r>
            <a:endParaRPr sz="1050">
              <a:latin typeface="Palatino Linotype"/>
              <a:cs typeface="Palatino Linotype"/>
            </a:endParaRPr>
          </a:p>
          <a:p>
            <a:pPr marL="1054735">
              <a:lnSpc>
                <a:spcPts val="1255"/>
              </a:lnSpc>
              <a:spcBef>
                <a:spcPts val="480"/>
              </a:spcBef>
            </a:pPr>
            <a:r>
              <a:rPr sz="1050" b="1" spc="-5" dirty="0">
                <a:latin typeface="Arial"/>
                <a:cs typeface="Arial"/>
              </a:rPr>
              <a:t>SELECT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avg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(saldo)</a:t>
            </a:r>
            <a:endParaRPr sz="1050">
              <a:latin typeface="Arial"/>
              <a:cs typeface="Arial"/>
            </a:endParaRPr>
          </a:p>
          <a:p>
            <a:pPr marL="1054735">
              <a:lnSpc>
                <a:spcPts val="1250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cuenta</a:t>
            </a:r>
            <a:endParaRPr sz="1050">
              <a:latin typeface="Arial"/>
              <a:cs typeface="Arial"/>
            </a:endParaRPr>
          </a:p>
          <a:p>
            <a:pPr marL="1054735">
              <a:lnSpc>
                <a:spcPts val="1255"/>
              </a:lnSpc>
            </a:pPr>
            <a:r>
              <a:rPr sz="1050" b="1" spc="10" dirty="0">
                <a:latin typeface="Arial"/>
                <a:cs typeface="Arial"/>
              </a:rPr>
              <a:t>WHERE</a:t>
            </a:r>
            <a:r>
              <a:rPr sz="1050" b="1" spc="-6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nombre_sucursal</a:t>
            </a:r>
            <a:r>
              <a:rPr sz="1050" i="1" spc="1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</a:t>
            </a:r>
            <a:r>
              <a:rPr sz="1050" i="1" spc="-20" dirty="0">
                <a:latin typeface="Arial"/>
                <a:cs typeface="Arial"/>
              </a:rPr>
              <a:t> </a:t>
            </a:r>
            <a:r>
              <a:rPr sz="1050" spc="-5" dirty="0">
                <a:latin typeface="Arial MT"/>
                <a:cs typeface="Arial MT"/>
              </a:rPr>
              <a:t>‘Navacerrada’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marL="40640">
              <a:lnSpc>
                <a:spcPct val="100000"/>
              </a:lnSpc>
            </a:pP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Obtener</a:t>
            </a:r>
            <a:r>
              <a:rPr sz="1050" b="1" spc="-6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el</a:t>
            </a:r>
            <a:r>
              <a:rPr sz="1050" b="1" spc="-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número</a:t>
            </a:r>
            <a:r>
              <a:rPr sz="1050" b="1" spc="-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de</a:t>
            </a:r>
            <a:r>
              <a:rPr sz="1050" b="1" spc="-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tuplas</a:t>
            </a:r>
            <a:r>
              <a:rPr sz="1050" b="1" spc="-3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de</a:t>
            </a:r>
            <a:r>
              <a:rPr sz="1050" b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la</a:t>
            </a:r>
            <a:r>
              <a:rPr sz="1050" b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relación</a:t>
            </a:r>
            <a:r>
              <a:rPr sz="1050" b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cliente</a:t>
            </a:r>
            <a:endParaRPr sz="1050">
              <a:latin typeface="Palatino Linotype"/>
              <a:cs typeface="Palatino Linotype"/>
            </a:endParaRPr>
          </a:p>
          <a:p>
            <a:pPr marL="1054735">
              <a:lnSpc>
                <a:spcPts val="1255"/>
              </a:lnSpc>
              <a:spcBef>
                <a:spcPts val="805"/>
              </a:spcBef>
            </a:pPr>
            <a:r>
              <a:rPr sz="1050" b="1" spc="-5" dirty="0">
                <a:latin typeface="Arial"/>
                <a:cs typeface="Arial"/>
              </a:rPr>
              <a:t>SELECT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count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(*)</a:t>
            </a:r>
            <a:endParaRPr sz="1050">
              <a:latin typeface="Arial MT"/>
              <a:cs typeface="Arial MT"/>
            </a:endParaRPr>
          </a:p>
          <a:p>
            <a:pPr marL="1054735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cliente</a:t>
            </a:r>
            <a:endParaRPr sz="105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880"/>
              </a:spcBef>
            </a:pP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Obtener</a:t>
            </a:r>
            <a:r>
              <a:rPr sz="1050" b="1" spc="-6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el</a:t>
            </a:r>
            <a:r>
              <a:rPr sz="1050" b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número</a:t>
            </a:r>
            <a:r>
              <a:rPr sz="1050" b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de</a:t>
            </a:r>
            <a:r>
              <a:rPr sz="1050" b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impositores</a:t>
            </a:r>
            <a:r>
              <a:rPr sz="1050" b="1" spc="-5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en</a:t>
            </a:r>
            <a:r>
              <a:rPr sz="1050" b="1" spc="-1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dirty="0">
                <a:solidFill>
                  <a:srgbClr val="AB7921"/>
                </a:solidFill>
                <a:latin typeface="Palatino Linotype"/>
                <a:cs typeface="Palatino Linotype"/>
              </a:rPr>
              <a:t>el</a:t>
            </a:r>
            <a:r>
              <a:rPr sz="1050" b="1" spc="-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b="1" spc="5" dirty="0">
                <a:solidFill>
                  <a:srgbClr val="AB7921"/>
                </a:solidFill>
                <a:latin typeface="Palatino Linotype"/>
                <a:cs typeface="Palatino Linotype"/>
              </a:rPr>
              <a:t>banco</a:t>
            </a:r>
            <a:endParaRPr sz="10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Palatino Linotype"/>
              <a:cs typeface="Palatino Linotype"/>
            </a:endParaRPr>
          </a:p>
          <a:p>
            <a:pPr marL="1000760">
              <a:lnSpc>
                <a:spcPts val="1255"/>
              </a:lnSpc>
            </a:pPr>
            <a:r>
              <a:rPr sz="1050" b="1" spc="-5" dirty="0">
                <a:latin typeface="Arial"/>
                <a:cs typeface="Arial"/>
              </a:rPr>
              <a:t>SELECT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count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(distinct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nombre_clientes)</a:t>
            </a:r>
            <a:endParaRPr sz="1050">
              <a:latin typeface="Arial"/>
              <a:cs typeface="Arial"/>
            </a:endParaRPr>
          </a:p>
          <a:p>
            <a:pPr marL="1000760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impositor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37514"/>
            <a:ext cx="381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Funciones</a:t>
            </a:r>
            <a:r>
              <a:rPr spc="-6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agregación</a:t>
            </a:r>
            <a:r>
              <a:rPr spc="-2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Group</a:t>
            </a:r>
            <a:r>
              <a:rPr spc="-10" dirty="0"/>
              <a:t> </a:t>
            </a:r>
            <a:r>
              <a:rPr spc="-5"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3250" y="980947"/>
            <a:ext cx="4177029" cy="94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Obtener</a:t>
            </a:r>
            <a:r>
              <a:rPr sz="1200" b="1" spc="-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200" b="1" spc="-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AB7921"/>
                </a:solidFill>
                <a:latin typeface="Arial"/>
                <a:cs typeface="Arial"/>
              </a:rPr>
              <a:t>número</a:t>
            </a:r>
            <a:r>
              <a:rPr sz="1200" b="1" spc="6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200" b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impositores</a:t>
            </a:r>
            <a:r>
              <a:rPr sz="1200" b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200" b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cada</a:t>
            </a:r>
            <a:r>
              <a:rPr sz="1200" b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AB7921"/>
                </a:solidFill>
                <a:latin typeface="Arial"/>
                <a:cs typeface="Arial"/>
              </a:rPr>
              <a:t>sucursal.</a:t>
            </a:r>
            <a:endParaRPr sz="1200">
              <a:latin typeface="Arial"/>
              <a:cs typeface="Arial"/>
            </a:endParaRPr>
          </a:p>
          <a:p>
            <a:pPr marL="577215">
              <a:lnSpc>
                <a:spcPts val="1255"/>
              </a:lnSpc>
              <a:spcBef>
                <a:spcPts val="785"/>
              </a:spcBef>
            </a:pPr>
            <a:r>
              <a:rPr sz="1050" b="1" spc="-5" dirty="0">
                <a:latin typeface="Arial"/>
                <a:cs typeface="Arial"/>
              </a:rPr>
              <a:t>SELECT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nombre_sucursal,</a:t>
            </a:r>
            <a:r>
              <a:rPr sz="1050" i="1" spc="10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count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(distinct</a:t>
            </a:r>
            <a:r>
              <a:rPr sz="1050" b="1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nombre_cliente)</a:t>
            </a:r>
            <a:endParaRPr sz="1050">
              <a:latin typeface="Arial"/>
              <a:cs typeface="Arial"/>
            </a:endParaRPr>
          </a:p>
          <a:p>
            <a:pPr marL="614045">
              <a:lnSpc>
                <a:spcPts val="1255"/>
              </a:lnSpc>
            </a:pPr>
            <a:r>
              <a:rPr sz="1050" b="1" spc="5" dirty="0">
                <a:latin typeface="Arial"/>
                <a:cs typeface="Arial"/>
              </a:rPr>
              <a:t>FROM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impositor,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cuenta</a:t>
            </a:r>
            <a:endParaRPr sz="1050">
              <a:latin typeface="Arial"/>
              <a:cs typeface="Arial"/>
            </a:endParaRPr>
          </a:p>
          <a:p>
            <a:pPr marL="614045">
              <a:lnSpc>
                <a:spcPts val="1255"/>
              </a:lnSpc>
              <a:spcBef>
                <a:spcPts val="15"/>
              </a:spcBef>
            </a:pPr>
            <a:r>
              <a:rPr sz="1050" b="1" spc="10" dirty="0">
                <a:latin typeface="Arial"/>
                <a:cs typeface="Arial"/>
              </a:rPr>
              <a:t>WHERE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impositor.número_cuenta</a:t>
            </a:r>
            <a:r>
              <a:rPr sz="1050" i="1" spc="14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cuenta.número_cuenta</a:t>
            </a:r>
            <a:endParaRPr sz="1050">
              <a:latin typeface="Arial"/>
              <a:cs typeface="Arial"/>
            </a:endParaRPr>
          </a:p>
          <a:p>
            <a:pPr marL="614045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group</a:t>
            </a:r>
            <a:r>
              <a:rPr sz="1050" b="1" spc="-6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nombre_sucursal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0847" y="2273782"/>
            <a:ext cx="6358890" cy="287655"/>
            <a:chOff x="1450847" y="2273782"/>
            <a:chExt cx="6358890" cy="2876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0847" y="2273782"/>
              <a:ext cx="6358889" cy="1288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847" y="2456720"/>
              <a:ext cx="378701" cy="104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2327" y="2432278"/>
              <a:ext cx="165379" cy="12880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54480" y="2715767"/>
            <a:ext cx="6343015" cy="731520"/>
          </a:xfrm>
          <a:prstGeom prst="rect">
            <a:avLst/>
          </a:prstGeom>
          <a:solidFill>
            <a:srgbClr val="DDECEF"/>
          </a:solidFill>
          <a:ln w="18288">
            <a:solidFill>
              <a:srgbClr val="D79F39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ts val="1255"/>
              </a:lnSpc>
              <a:spcBef>
                <a:spcPts val="300"/>
              </a:spcBef>
            </a:pPr>
            <a:r>
              <a:rPr sz="1050" b="1" spc="-5" dirty="0">
                <a:latin typeface="Candara"/>
                <a:cs typeface="Candara"/>
              </a:rPr>
              <a:t>SELECT</a:t>
            </a:r>
            <a:r>
              <a:rPr sz="1050" b="1" spc="2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nombre_sucursal,</a:t>
            </a:r>
            <a:r>
              <a:rPr sz="1050" spc="-90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sum(saldo),</a:t>
            </a:r>
            <a:r>
              <a:rPr sz="1050" spc="-50" dirty="0">
                <a:latin typeface="Candara"/>
                <a:cs typeface="Candara"/>
              </a:rPr>
              <a:t> </a:t>
            </a:r>
            <a:r>
              <a:rPr sz="1050" spc="5" dirty="0">
                <a:latin typeface="Candara"/>
                <a:cs typeface="Candara"/>
              </a:rPr>
              <a:t>count(*),</a:t>
            </a:r>
            <a:r>
              <a:rPr sz="1050" spc="190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avg(saldo),</a:t>
            </a:r>
            <a:r>
              <a:rPr sz="1050" spc="-8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min(saldo),</a:t>
            </a:r>
            <a:r>
              <a:rPr sz="1050" spc="-7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max(saldo)</a:t>
            </a:r>
            <a:endParaRPr sz="1050">
              <a:latin typeface="Candara"/>
              <a:cs typeface="Candara"/>
            </a:endParaRPr>
          </a:p>
          <a:p>
            <a:pPr marL="92075">
              <a:lnSpc>
                <a:spcPts val="1255"/>
              </a:lnSpc>
            </a:pPr>
            <a:r>
              <a:rPr sz="1050" b="1" spc="5" dirty="0">
                <a:latin typeface="Candara"/>
                <a:cs typeface="Candara"/>
              </a:rPr>
              <a:t>FROM</a:t>
            </a:r>
            <a:r>
              <a:rPr sz="1050" b="1" spc="-45" dirty="0">
                <a:latin typeface="Candara"/>
                <a:cs typeface="Candara"/>
              </a:rPr>
              <a:t> </a:t>
            </a:r>
            <a:r>
              <a:rPr sz="1050" spc="5" dirty="0">
                <a:latin typeface="Candara"/>
                <a:cs typeface="Candara"/>
              </a:rPr>
              <a:t>cuenta</a:t>
            </a:r>
            <a:endParaRPr sz="1050">
              <a:latin typeface="Candara"/>
              <a:cs typeface="Candara"/>
            </a:endParaRPr>
          </a:p>
          <a:p>
            <a:pPr marL="92075">
              <a:lnSpc>
                <a:spcPct val="100000"/>
              </a:lnSpc>
              <a:spcBef>
                <a:spcPts val="10"/>
              </a:spcBef>
            </a:pPr>
            <a:r>
              <a:rPr sz="1050" b="1" dirty="0">
                <a:latin typeface="Candara"/>
                <a:cs typeface="Candara"/>
              </a:rPr>
              <a:t>group</a:t>
            </a:r>
            <a:r>
              <a:rPr sz="1050" b="1" spc="-50" dirty="0">
                <a:latin typeface="Candara"/>
                <a:cs typeface="Candara"/>
              </a:rPr>
              <a:t> </a:t>
            </a:r>
            <a:r>
              <a:rPr sz="1050" b="1" spc="-5" dirty="0">
                <a:latin typeface="Candara"/>
                <a:cs typeface="Candara"/>
              </a:rPr>
              <a:t>by</a:t>
            </a:r>
            <a:r>
              <a:rPr sz="1050" b="1" spc="15" dirty="0">
                <a:latin typeface="Candara"/>
                <a:cs typeface="Candara"/>
              </a:rPr>
              <a:t> </a:t>
            </a:r>
            <a:r>
              <a:rPr sz="1050" b="1" spc="-5" dirty="0">
                <a:latin typeface="Candara"/>
                <a:cs typeface="Candara"/>
              </a:rPr>
              <a:t>nombre_sucursal</a:t>
            </a:r>
            <a:r>
              <a:rPr sz="1050" spc="-5" dirty="0">
                <a:latin typeface="Candara"/>
                <a:cs typeface="Candara"/>
              </a:rPr>
              <a:t>;</a:t>
            </a:r>
            <a:endParaRPr sz="1050">
              <a:latin typeface="Candara"/>
              <a:cs typeface="Candar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257" y="3596639"/>
            <a:ext cx="5060526" cy="1018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398728"/>
            <a:ext cx="288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971CA"/>
                </a:solidFill>
                <a:latin typeface="Segoe UI"/>
                <a:cs typeface="Segoe UI"/>
              </a:rPr>
              <a:t>4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268" y="1255521"/>
            <a:ext cx="615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971CA"/>
                </a:solidFill>
                <a:latin typeface="Calibri"/>
                <a:cs typeface="Calibri"/>
              </a:rPr>
              <a:t>S</a:t>
            </a:r>
            <a:r>
              <a:rPr sz="3000" spc="-15" dirty="0">
                <a:solidFill>
                  <a:srgbClr val="0971CA"/>
                </a:solidFill>
                <a:latin typeface="Calibri"/>
                <a:cs typeface="Calibri"/>
              </a:rPr>
              <a:t>Q</a:t>
            </a:r>
            <a:r>
              <a:rPr sz="3000" dirty="0">
                <a:solidFill>
                  <a:srgbClr val="0971CA"/>
                </a:solidFill>
                <a:latin typeface="Calibri"/>
                <a:cs typeface="Calibri"/>
              </a:rPr>
              <a:t>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757" y="2236042"/>
            <a:ext cx="6463030" cy="1943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SQL (Structured Query </a:t>
            </a:r>
            <a:r>
              <a:rPr sz="1200" spc="-10" dirty="0">
                <a:latin typeface="Arial MT"/>
                <a:cs typeface="Arial MT"/>
              </a:rPr>
              <a:t>Language) </a:t>
            </a:r>
            <a:r>
              <a:rPr sz="1200" dirty="0">
                <a:latin typeface="Arial MT"/>
                <a:cs typeface="Arial MT"/>
              </a:rPr>
              <a:t>es un </a:t>
            </a:r>
            <a:r>
              <a:rPr sz="1200" spc="-10" dirty="0">
                <a:latin typeface="Arial MT"/>
                <a:cs typeface="Arial MT"/>
              </a:rPr>
              <a:t>lenguaje </a:t>
            </a:r>
            <a:r>
              <a:rPr sz="1200" spc="-5" dirty="0">
                <a:latin typeface="Arial MT"/>
                <a:cs typeface="Arial MT"/>
              </a:rPr>
              <a:t>estándar </a:t>
            </a:r>
            <a:r>
              <a:rPr sz="1200" dirty="0">
                <a:latin typeface="Arial MT"/>
                <a:cs typeface="Arial MT"/>
              </a:rPr>
              <a:t>e </a:t>
            </a:r>
            <a:r>
              <a:rPr sz="1200" spc="-5" dirty="0">
                <a:latin typeface="Arial MT"/>
                <a:cs typeface="Arial MT"/>
              </a:rPr>
              <a:t>interactivo </a:t>
            </a:r>
            <a:r>
              <a:rPr sz="1200" dirty="0">
                <a:latin typeface="Arial MT"/>
                <a:cs typeface="Arial MT"/>
              </a:rPr>
              <a:t>de </a:t>
            </a:r>
            <a:r>
              <a:rPr sz="1200" spc="-5" dirty="0">
                <a:latin typeface="Arial MT"/>
                <a:cs typeface="Arial MT"/>
              </a:rPr>
              <a:t>acceso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10" dirty="0">
                <a:latin typeface="Arial MT"/>
                <a:cs typeface="Arial MT"/>
              </a:rPr>
              <a:t>bases </a:t>
            </a:r>
            <a:r>
              <a:rPr sz="1200" dirty="0">
                <a:latin typeface="Arial MT"/>
                <a:cs typeface="Arial MT"/>
              </a:rPr>
              <a:t>de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datos </a:t>
            </a:r>
            <a:r>
              <a:rPr sz="1200" spc="-10" dirty="0">
                <a:latin typeface="Arial MT"/>
                <a:cs typeface="Arial MT"/>
              </a:rPr>
              <a:t>relacionales, </a:t>
            </a:r>
            <a:r>
              <a:rPr sz="1200" spc="-5" dirty="0">
                <a:latin typeface="Arial MT"/>
                <a:cs typeface="Arial MT"/>
              </a:rPr>
              <a:t>permite </a:t>
            </a:r>
            <a:r>
              <a:rPr sz="1200" spc="-10" dirty="0">
                <a:latin typeface="Arial MT"/>
                <a:cs typeface="Arial MT"/>
              </a:rPr>
              <a:t>realizar </a:t>
            </a:r>
            <a:r>
              <a:rPr sz="1200" spc="-5" dirty="0">
                <a:latin typeface="Arial MT"/>
                <a:cs typeface="Arial MT"/>
              </a:rPr>
              <a:t>distintas operaciones </a:t>
            </a:r>
            <a:r>
              <a:rPr sz="1200" spc="-15" dirty="0">
                <a:latin typeface="Arial MT"/>
                <a:cs typeface="Arial MT"/>
              </a:rPr>
              <a:t>en </a:t>
            </a:r>
            <a:r>
              <a:rPr sz="1200" spc="-5" dirty="0">
                <a:latin typeface="Arial MT"/>
                <a:cs typeface="Arial MT"/>
              </a:rPr>
              <a:t>ellas, gracias a la utilización </a:t>
            </a:r>
            <a:r>
              <a:rPr sz="1200" spc="-10" dirty="0">
                <a:latin typeface="Arial MT"/>
                <a:cs typeface="Arial MT"/>
              </a:rPr>
              <a:t>del </a:t>
            </a:r>
            <a:r>
              <a:rPr sz="1200" spc="-5" dirty="0">
                <a:latin typeface="Arial MT"/>
                <a:cs typeface="Arial MT"/>
              </a:rPr>
              <a:t> álgebra </a:t>
            </a:r>
            <a:r>
              <a:rPr sz="1200" dirty="0">
                <a:latin typeface="Arial MT"/>
                <a:cs typeface="Arial MT"/>
              </a:rPr>
              <a:t>y </a:t>
            </a:r>
            <a:r>
              <a:rPr sz="1200" spc="-20" dirty="0">
                <a:latin typeface="Arial MT"/>
                <a:cs typeface="Arial MT"/>
              </a:rPr>
              <a:t>del </a:t>
            </a:r>
            <a:r>
              <a:rPr sz="1200" spc="-5" dirty="0">
                <a:latin typeface="Arial MT"/>
                <a:cs typeface="Arial MT"/>
              </a:rPr>
              <a:t>cálculo relacional. </a:t>
            </a:r>
            <a:endParaRPr lang="en-US" sz="12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endParaRPr lang="es-CO" sz="12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SQL </a:t>
            </a:r>
            <a:r>
              <a:rPr sz="1200" spc="-10" dirty="0">
                <a:latin typeface="Arial MT"/>
                <a:cs typeface="Arial MT"/>
              </a:rPr>
              <a:t>nos ofrece </a:t>
            </a:r>
            <a:r>
              <a:rPr sz="1200" spc="-5" dirty="0">
                <a:latin typeface="Arial MT"/>
                <a:cs typeface="Arial MT"/>
              </a:rPr>
              <a:t>la </a:t>
            </a:r>
            <a:r>
              <a:rPr sz="1200" spc="-10" dirty="0">
                <a:latin typeface="Arial MT"/>
                <a:cs typeface="Arial MT"/>
              </a:rPr>
              <a:t>posibilidad de </a:t>
            </a:r>
            <a:r>
              <a:rPr sz="1200" spc="-5" dirty="0">
                <a:latin typeface="Arial MT"/>
                <a:cs typeface="Arial MT"/>
              </a:rPr>
              <a:t>realizar </a:t>
            </a:r>
            <a:r>
              <a:rPr sz="1200" spc="-10" dirty="0">
                <a:latin typeface="Arial MT"/>
                <a:cs typeface="Arial MT"/>
              </a:rPr>
              <a:t>consultas </a:t>
            </a:r>
            <a:r>
              <a:rPr sz="1200" dirty="0">
                <a:latin typeface="Arial MT"/>
                <a:cs typeface="Arial MT"/>
              </a:rPr>
              <a:t>con </a:t>
            </a:r>
            <a:r>
              <a:rPr sz="1200" spc="-15" dirty="0">
                <a:latin typeface="Arial MT"/>
                <a:cs typeface="Arial MT"/>
              </a:rPr>
              <a:t>el </a:t>
            </a:r>
            <a:r>
              <a:rPr sz="1200" spc="-10" dirty="0">
                <a:latin typeface="Arial MT"/>
                <a:cs typeface="Arial MT"/>
              </a:rPr>
              <a:t>fin </a:t>
            </a:r>
            <a:r>
              <a:rPr sz="1200" dirty="0">
                <a:latin typeface="Arial MT"/>
                <a:cs typeface="Arial MT"/>
              </a:rPr>
              <a:t>de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recuperar información de </a:t>
            </a:r>
            <a:r>
              <a:rPr sz="1200" spc="5" dirty="0">
                <a:latin typeface="Arial MT"/>
                <a:cs typeface="Arial MT"/>
              </a:rPr>
              <a:t>las </a:t>
            </a:r>
            <a:r>
              <a:rPr sz="1200" spc="-5" dirty="0">
                <a:latin typeface="Arial MT"/>
                <a:cs typeface="Arial MT"/>
              </a:rPr>
              <a:t>bases de </a:t>
            </a:r>
            <a:r>
              <a:rPr sz="1200" spc="-10" dirty="0">
                <a:latin typeface="Arial MT"/>
                <a:cs typeface="Arial MT"/>
              </a:rPr>
              <a:t>datos, </a:t>
            </a:r>
            <a:r>
              <a:rPr sz="1200" spc="-5" dirty="0">
                <a:latin typeface="Arial MT"/>
                <a:cs typeface="Arial MT"/>
              </a:rPr>
              <a:t>realizando </a:t>
            </a:r>
            <a:r>
              <a:rPr sz="1200" dirty="0">
                <a:latin typeface="Arial MT"/>
                <a:cs typeface="Arial MT"/>
              </a:rPr>
              <a:t>este </a:t>
            </a:r>
            <a:r>
              <a:rPr sz="1200" spc="-10" dirty="0">
                <a:latin typeface="Arial MT"/>
                <a:cs typeface="Arial MT"/>
              </a:rPr>
              <a:t>proceso </a:t>
            </a:r>
            <a:r>
              <a:rPr sz="1200" spc="-5" dirty="0">
                <a:latin typeface="Arial MT"/>
                <a:cs typeface="Arial MT"/>
              </a:rPr>
              <a:t>de </a:t>
            </a:r>
            <a:r>
              <a:rPr sz="1200" spc="-10" dirty="0">
                <a:latin typeface="Arial MT"/>
                <a:cs typeface="Arial MT"/>
              </a:rPr>
              <a:t>forma </a:t>
            </a:r>
            <a:r>
              <a:rPr sz="1200" spc="-5" dirty="0">
                <a:latin typeface="Arial MT"/>
                <a:cs typeface="Arial MT"/>
              </a:rPr>
              <a:t>sencilla. Las </a:t>
            </a:r>
            <a:r>
              <a:rPr sz="1200" dirty="0">
                <a:latin typeface="Arial MT"/>
                <a:cs typeface="Arial MT"/>
              </a:rPr>
              <a:t> consultas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permiten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seleccionar,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insertar,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actualizar,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averiguar </a:t>
            </a:r>
            <a:r>
              <a:rPr sz="1200" spc="-5" dirty="0">
                <a:latin typeface="Arial MT"/>
                <a:cs typeface="Arial MT"/>
              </a:rPr>
              <a:t>la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ubicación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datos,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15908" y="4680610"/>
            <a:ext cx="11557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1415" y="228599"/>
            <a:ext cx="3864864" cy="177088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716" y="329945"/>
            <a:ext cx="4448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Funciones</a:t>
            </a:r>
            <a:r>
              <a:rPr spc="-5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agregación</a:t>
            </a:r>
            <a:r>
              <a:rPr spc="-45" dirty="0"/>
              <a:t> </a:t>
            </a:r>
            <a:r>
              <a:rPr dirty="0"/>
              <a:t>–Cláusula</a:t>
            </a:r>
            <a:r>
              <a:rPr spc="-45" dirty="0"/>
              <a:t> </a:t>
            </a:r>
            <a:r>
              <a:rPr spc="-5" dirty="0"/>
              <a:t>Having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6527" y="3511295"/>
            <a:ext cx="7008495" cy="778510"/>
            <a:chOff x="1176527" y="3511295"/>
            <a:chExt cx="7008495" cy="778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527" y="3511295"/>
              <a:ext cx="7008114" cy="7475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463" y="3514343"/>
              <a:ext cx="6313170" cy="77495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26819" y="3540252"/>
            <a:ext cx="6910070" cy="649605"/>
          </a:xfrm>
          <a:prstGeom prst="rect">
            <a:avLst/>
          </a:prstGeom>
          <a:solidFill>
            <a:srgbClr val="8ED7EA"/>
          </a:solidFill>
          <a:ln w="9144">
            <a:solidFill>
              <a:srgbClr val="357DB8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89865" algn="ctr">
              <a:lnSpc>
                <a:spcPct val="100000"/>
              </a:lnSpc>
              <a:spcBef>
                <a:spcPts val="305"/>
              </a:spcBef>
            </a:pPr>
            <a:r>
              <a:rPr sz="1200" b="1" i="1" spc="-5" dirty="0">
                <a:latin typeface="Candara"/>
                <a:cs typeface="Candara"/>
              </a:rPr>
              <a:t>Los</a:t>
            </a:r>
            <a:r>
              <a:rPr sz="1200" b="1" i="1" spc="-15" dirty="0">
                <a:latin typeface="Candara"/>
                <a:cs typeface="Candara"/>
              </a:rPr>
              <a:t> </a:t>
            </a:r>
            <a:r>
              <a:rPr sz="1200" b="1" i="1" spc="-5" dirty="0">
                <a:latin typeface="Candara"/>
                <a:cs typeface="Candara"/>
              </a:rPr>
              <a:t>predicados</a:t>
            </a:r>
            <a:r>
              <a:rPr sz="1200" b="1" i="1" spc="-15" dirty="0">
                <a:latin typeface="Candara"/>
                <a:cs typeface="Candara"/>
              </a:rPr>
              <a:t> </a:t>
            </a:r>
            <a:r>
              <a:rPr sz="1200" b="1" i="1" spc="-5" dirty="0">
                <a:latin typeface="Candara"/>
                <a:cs typeface="Candara"/>
              </a:rPr>
              <a:t>de</a:t>
            </a:r>
            <a:r>
              <a:rPr sz="1200" b="1" i="1" spc="5" dirty="0">
                <a:latin typeface="Candara"/>
                <a:cs typeface="Candara"/>
              </a:rPr>
              <a:t> </a:t>
            </a:r>
            <a:r>
              <a:rPr sz="1200" b="1" i="1" dirty="0">
                <a:latin typeface="Candara"/>
                <a:cs typeface="Candara"/>
              </a:rPr>
              <a:t>la</a:t>
            </a:r>
            <a:r>
              <a:rPr sz="1200" b="1" i="1" spc="-20" dirty="0">
                <a:latin typeface="Candara"/>
                <a:cs typeface="Candara"/>
              </a:rPr>
              <a:t> </a:t>
            </a:r>
            <a:r>
              <a:rPr sz="1200" b="1" i="1" dirty="0">
                <a:latin typeface="Candara"/>
                <a:cs typeface="Candara"/>
              </a:rPr>
              <a:t>cláusula</a:t>
            </a:r>
            <a:r>
              <a:rPr sz="1200" b="1" i="1" spc="-50" dirty="0">
                <a:latin typeface="Candara"/>
                <a:cs typeface="Candara"/>
              </a:rPr>
              <a:t> </a:t>
            </a:r>
            <a:r>
              <a:rPr sz="1200" i="1" spc="-10" dirty="0">
                <a:latin typeface="Candara"/>
                <a:cs typeface="Candara"/>
              </a:rPr>
              <a:t>having</a:t>
            </a:r>
            <a:r>
              <a:rPr sz="1200" i="1" spc="30" dirty="0">
                <a:latin typeface="Candara"/>
                <a:cs typeface="Candara"/>
              </a:rPr>
              <a:t> </a:t>
            </a:r>
            <a:r>
              <a:rPr sz="1200" b="1" i="1" dirty="0">
                <a:latin typeface="Candara"/>
                <a:cs typeface="Candara"/>
              </a:rPr>
              <a:t>se</a:t>
            </a:r>
            <a:r>
              <a:rPr sz="1200" b="1" i="1" spc="-20" dirty="0">
                <a:latin typeface="Candara"/>
                <a:cs typeface="Candara"/>
              </a:rPr>
              <a:t> </a:t>
            </a:r>
            <a:r>
              <a:rPr sz="1200" b="1" i="1" spc="-5" dirty="0">
                <a:latin typeface="Candara"/>
                <a:cs typeface="Candara"/>
              </a:rPr>
              <a:t>aplican</a:t>
            </a:r>
            <a:r>
              <a:rPr sz="1200" b="1" i="1" spc="-10" dirty="0">
                <a:latin typeface="Candara"/>
                <a:cs typeface="Candara"/>
              </a:rPr>
              <a:t> </a:t>
            </a:r>
            <a:r>
              <a:rPr sz="1200" b="1" i="1" spc="-5" dirty="0">
                <a:latin typeface="Candara"/>
                <a:cs typeface="Candara"/>
              </a:rPr>
              <a:t>después</a:t>
            </a:r>
            <a:r>
              <a:rPr sz="1200" b="1" i="1" spc="-15" dirty="0">
                <a:latin typeface="Candara"/>
                <a:cs typeface="Candara"/>
              </a:rPr>
              <a:t> </a:t>
            </a:r>
            <a:r>
              <a:rPr sz="1200" b="1" i="1" spc="-5" dirty="0">
                <a:latin typeface="Candara"/>
                <a:cs typeface="Candara"/>
              </a:rPr>
              <a:t>de</a:t>
            </a:r>
            <a:endParaRPr sz="1200">
              <a:latin typeface="Candara"/>
              <a:cs typeface="Candara"/>
            </a:endParaRPr>
          </a:p>
          <a:p>
            <a:pPr marL="537210" algn="ctr">
              <a:lnSpc>
                <a:spcPct val="100000"/>
              </a:lnSpc>
            </a:pPr>
            <a:r>
              <a:rPr sz="1200" b="1" i="1" dirty="0">
                <a:latin typeface="Candara"/>
                <a:cs typeface="Candara"/>
              </a:rPr>
              <a:t>la</a:t>
            </a:r>
            <a:r>
              <a:rPr sz="1200" b="1" i="1" spc="-20" dirty="0">
                <a:latin typeface="Candara"/>
                <a:cs typeface="Candara"/>
              </a:rPr>
              <a:t> </a:t>
            </a:r>
            <a:r>
              <a:rPr sz="1200" b="1" i="1" spc="-5" dirty="0">
                <a:latin typeface="Candara"/>
                <a:cs typeface="Candara"/>
              </a:rPr>
              <a:t>formación</a:t>
            </a:r>
            <a:r>
              <a:rPr sz="1200" b="1" i="1" spc="-35" dirty="0">
                <a:latin typeface="Candara"/>
                <a:cs typeface="Candara"/>
              </a:rPr>
              <a:t> </a:t>
            </a:r>
            <a:r>
              <a:rPr sz="1200" b="1" i="1" dirty="0">
                <a:latin typeface="Candara"/>
                <a:cs typeface="Candara"/>
              </a:rPr>
              <a:t>de </a:t>
            </a:r>
            <a:r>
              <a:rPr sz="1200" b="1" i="1" spc="-5" dirty="0">
                <a:latin typeface="Candara"/>
                <a:cs typeface="Candara"/>
              </a:rPr>
              <a:t>grupos</a:t>
            </a:r>
            <a:r>
              <a:rPr sz="1200" b="1" i="1" spc="-30" dirty="0">
                <a:latin typeface="Candara"/>
                <a:cs typeface="Candara"/>
              </a:rPr>
              <a:t> </a:t>
            </a:r>
            <a:r>
              <a:rPr sz="1200" b="1" i="1" spc="-5" dirty="0">
                <a:latin typeface="Candara"/>
                <a:cs typeface="Candara"/>
              </a:rPr>
              <a:t>mientras</a:t>
            </a:r>
            <a:r>
              <a:rPr sz="1200" b="1" i="1" spc="-15" dirty="0">
                <a:latin typeface="Candara"/>
                <a:cs typeface="Candara"/>
              </a:rPr>
              <a:t> </a:t>
            </a:r>
            <a:r>
              <a:rPr sz="1200" b="1" i="1" dirty="0">
                <a:latin typeface="Candara"/>
                <a:cs typeface="Candara"/>
              </a:rPr>
              <a:t>que</a:t>
            </a:r>
            <a:r>
              <a:rPr sz="1200" b="1" i="1" spc="-20" dirty="0">
                <a:latin typeface="Candara"/>
                <a:cs typeface="Candara"/>
              </a:rPr>
              <a:t> </a:t>
            </a:r>
            <a:r>
              <a:rPr sz="1200" b="1" i="1" dirty="0">
                <a:latin typeface="Candara"/>
                <a:cs typeface="Candara"/>
              </a:rPr>
              <a:t>los</a:t>
            </a:r>
            <a:r>
              <a:rPr sz="1200" b="1" i="1" spc="-35" dirty="0">
                <a:latin typeface="Candara"/>
                <a:cs typeface="Candara"/>
              </a:rPr>
              <a:t> </a:t>
            </a:r>
            <a:r>
              <a:rPr sz="1200" b="1" i="1" spc="-5" dirty="0">
                <a:latin typeface="Candara"/>
                <a:cs typeface="Candara"/>
              </a:rPr>
              <a:t>permitidos</a:t>
            </a:r>
            <a:r>
              <a:rPr sz="1200" b="1" i="1" spc="-10" dirty="0">
                <a:latin typeface="Candara"/>
                <a:cs typeface="Candara"/>
              </a:rPr>
              <a:t> </a:t>
            </a:r>
            <a:r>
              <a:rPr sz="1200" b="1" i="1" spc="-5" dirty="0">
                <a:latin typeface="Candara"/>
                <a:cs typeface="Candara"/>
              </a:rPr>
              <a:t>en</a:t>
            </a:r>
            <a:r>
              <a:rPr sz="1200" b="1" i="1" spc="-10" dirty="0">
                <a:latin typeface="Candara"/>
                <a:cs typeface="Candara"/>
              </a:rPr>
              <a:t> </a:t>
            </a:r>
            <a:r>
              <a:rPr sz="1200" b="1" i="1" dirty="0">
                <a:latin typeface="Candara"/>
                <a:cs typeface="Candara"/>
              </a:rPr>
              <a:t>la</a:t>
            </a:r>
            <a:r>
              <a:rPr sz="1200" b="1" i="1" spc="245" dirty="0">
                <a:latin typeface="Candara"/>
                <a:cs typeface="Candara"/>
              </a:rPr>
              <a:t> </a:t>
            </a:r>
            <a:r>
              <a:rPr sz="1200" b="1" i="1" dirty="0">
                <a:latin typeface="Candara"/>
                <a:cs typeface="Candara"/>
              </a:rPr>
              <a:t>cláusula</a:t>
            </a:r>
            <a:r>
              <a:rPr sz="1200" b="1" i="1" spc="-25" dirty="0">
                <a:latin typeface="Candara"/>
                <a:cs typeface="Candara"/>
              </a:rPr>
              <a:t> </a:t>
            </a:r>
            <a:r>
              <a:rPr sz="1200" i="1" dirty="0">
                <a:latin typeface="Candara"/>
                <a:cs typeface="Candara"/>
              </a:rPr>
              <a:t>WHERE</a:t>
            </a:r>
            <a:r>
              <a:rPr sz="1200" i="1" spc="-5" dirty="0">
                <a:latin typeface="Candara"/>
                <a:cs typeface="Candara"/>
              </a:rPr>
              <a:t> </a:t>
            </a:r>
            <a:r>
              <a:rPr sz="1200" b="1" i="1" dirty="0">
                <a:latin typeface="Candara"/>
                <a:cs typeface="Candara"/>
              </a:rPr>
              <a:t>se</a:t>
            </a:r>
            <a:r>
              <a:rPr sz="1200" b="1" i="1" spc="-20" dirty="0">
                <a:latin typeface="Candara"/>
                <a:cs typeface="Candara"/>
              </a:rPr>
              <a:t> </a:t>
            </a:r>
            <a:r>
              <a:rPr sz="1200" b="1" i="1" spc="-5" dirty="0">
                <a:latin typeface="Candara"/>
                <a:cs typeface="Candara"/>
              </a:rPr>
              <a:t>aplican</a:t>
            </a:r>
            <a:r>
              <a:rPr sz="1200" b="1" i="1" spc="-10" dirty="0">
                <a:latin typeface="Candara"/>
                <a:cs typeface="Candara"/>
              </a:rPr>
              <a:t> </a:t>
            </a:r>
            <a:r>
              <a:rPr sz="1200" b="1" i="1" spc="-5" dirty="0">
                <a:latin typeface="Candara"/>
                <a:cs typeface="Candara"/>
              </a:rPr>
              <a:t>antes</a:t>
            </a:r>
            <a:r>
              <a:rPr sz="1200" b="1" i="1" spc="-10" dirty="0">
                <a:latin typeface="Candara"/>
                <a:cs typeface="Candara"/>
              </a:rPr>
              <a:t> </a:t>
            </a:r>
            <a:r>
              <a:rPr sz="1200" b="1" i="1" dirty="0">
                <a:latin typeface="Candara"/>
                <a:cs typeface="Candara"/>
              </a:rPr>
              <a:t>de</a:t>
            </a:r>
            <a:r>
              <a:rPr sz="1200" b="1" i="1" spc="-20" dirty="0">
                <a:latin typeface="Candara"/>
                <a:cs typeface="Candara"/>
              </a:rPr>
              <a:t> </a:t>
            </a:r>
            <a:r>
              <a:rPr sz="1200" b="1" i="1" dirty="0">
                <a:latin typeface="Candara"/>
                <a:cs typeface="Candara"/>
              </a:rPr>
              <a:t>la</a:t>
            </a:r>
            <a:endParaRPr sz="1200">
              <a:latin typeface="Candara"/>
              <a:cs typeface="Candara"/>
            </a:endParaRPr>
          </a:p>
          <a:p>
            <a:pPr algn="ctr">
              <a:lnSpc>
                <a:spcPct val="100000"/>
              </a:lnSpc>
            </a:pPr>
            <a:r>
              <a:rPr sz="1200" b="1" i="1" spc="-5" dirty="0">
                <a:latin typeface="Candara"/>
                <a:cs typeface="Candara"/>
              </a:rPr>
              <a:t>formación</a:t>
            </a:r>
            <a:r>
              <a:rPr sz="1200" b="1" i="1" spc="-60" dirty="0">
                <a:latin typeface="Candara"/>
                <a:cs typeface="Candara"/>
              </a:rPr>
              <a:t> </a:t>
            </a:r>
            <a:r>
              <a:rPr sz="1200" b="1" i="1" dirty="0">
                <a:latin typeface="Candara"/>
                <a:cs typeface="Candara"/>
              </a:rPr>
              <a:t>de</a:t>
            </a:r>
            <a:r>
              <a:rPr sz="1200" b="1" i="1" spc="-20" dirty="0">
                <a:latin typeface="Candara"/>
                <a:cs typeface="Candara"/>
              </a:rPr>
              <a:t> </a:t>
            </a:r>
            <a:r>
              <a:rPr sz="1200" b="1" i="1" spc="-5" dirty="0">
                <a:latin typeface="Candara"/>
                <a:cs typeface="Candara"/>
              </a:rPr>
              <a:t>grupos</a:t>
            </a:r>
            <a:endParaRPr sz="12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5663" y="920877"/>
            <a:ext cx="6299200" cy="1056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Candara"/>
                <a:cs typeface="Candara"/>
              </a:rPr>
              <a:t>Clausula</a:t>
            </a:r>
            <a:r>
              <a:rPr sz="1500" spc="-65" dirty="0">
                <a:latin typeface="Candara"/>
                <a:cs typeface="Candara"/>
              </a:rPr>
              <a:t> </a:t>
            </a:r>
            <a:r>
              <a:rPr sz="1500" b="1" spc="5" dirty="0">
                <a:solidFill>
                  <a:srgbClr val="3981B9"/>
                </a:solidFill>
                <a:latin typeface="Candara"/>
                <a:cs typeface="Candara"/>
              </a:rPr>
              <a:t>Having</a:t>
            </a:r>
            <a:r>
              <a:rPr sz="1500" b="1" spc="-55" dirty="0">
                <a:solidFill>
                  <a:srgbClr val="3981B9"/>
                </a:solidFill>
                <a:latin typeface="Candara"/>
                <a:cs typeface="Candara"/>
              </a:rPr>
              <a:t> </a:t>
            </a:r>
            <a:r>
              <a:rPr sz="1500" dirty="0">
                <a:latin typeface="Candara"/>
                <a:cs typeface="Candara"/>
              </a:rPr>
              <a:t>búsqueda</a:t>
            </a:r>
            <a:r>
              <a:rPr sz="1500" spc="-40" dirty="0">
                <a:latin typeface="Candara"/>
                <a:cs typeface="Candara"/>
              </a:rPr>
              <a:t> </a:t>
            </a:r>
            <a:r>
              <a:rPr sz="1500" dirty="0">
                <a:latin typeface="Candara"/>
                <a:cs typeface="Candara"/>
              </a:rPr>
              <a:t>por</a:t>
            </a:r>
            <a:r>
              <a:rPr sz="1500" spc="-30" dirty="0">
                <a:latin typeface="Candara"/>
                <a:cs typeface="Candara"/>
              </a:rPr>
              <a:t> </a:t>
            </a:r>
            <a:r>
              <a:rPr sz="1500" dirty="0">
                <a:latin typeface="Candara"/>
                <a:cs typeface="Candara"/>
              </a:rPr>
              <a:t>grupos</a:t>
            </a:r>
            <a:endParaRPr sz="1500">
              <a:latin typeface="Candara"/>
              <a:cs typeface="Candara"/>
            </a:endParaRPr>
          </a:p>
          <a:p>
            <a:pPr>
              <a:lnSpc>
                <a:spcPct val="100000"/>
              </a:lnSpc>
            </a:pPr>
            <a:endParaRPr sz="15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Obtener</a:t>
            </a:r>
            <a:r>
              <a:rPr sz="1400" b="1" i="1" spc="5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400" b="1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nombres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400" b="1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todas</a:t>
            </a:r>
            <a:r>
              <a:rPr sz="1400" b="1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las</a:t>
            </a:r>
            <a:r>
              <a:rPr sz="14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sucursales</a:t>
            </a:r>
            <a:r>
              <a:rPr sz="1400" b="1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400" b="1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las</a:t>
            </a:r>
            <a:r>
              <a:rPr sz="1400" b="1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que</a:t>
            </a:r>
            <a:r>
              <a:rPr sz="14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400" b="1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saldo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medio</a:t>
            </a:r>
            <a:r>
              <a:rPr sz="1400" b="1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las</a:t>
            </a:r>
            <a:r>
              <a:rPr sz="1400" b="1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cuentas</a:t>
            </a:r>
            <a:r>
              <a:rPr sz="1400" b="1" i="1" spc="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es</a:t>
            </a:r>
            <a:r>
              <a:rPr sz="1400" b="1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mayor</a:t>
            </a:r>
            <a:r>
              <a:rPr sz="1400" b="1" i="1" spc="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400" b="1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1.200€.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86000" y="2121407"/>
            <a:ext cx="4284980" cy="851535"/>
            <a:chOff x="2286000" y="2121407"/>
            <a:chExt cx="4284980" cy="8515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7521" y="2129015"/>
              <a:ext cx="4283206" cy="8085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0" y="2121407"/>
              <a:ext cx="2588514" cy="85115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324100" y="2144267"/>
            <a:ext cx="4212590" cy="737870"/>
          </a:xfrm>
          <a:prstGeom prst="rect">
            <a:avLst/>
          </a:prstGeom>
          <a:solidFill>
            <a:srgbClr val="DDECEF"/>
          </a:solidFill>
          <a:ln w="9144">
            <a:solidFill>
              <a:srgbClr val="D69C34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9535">
              <a:lnSpc>
                <a:spcPts val="1255"/>
              </a:lnSpc>
              <a:spcBef>
                <a:spcPts val="345"/>
              </a:spcBef>
            </a:pPr>
            <a:r>
              <a:rPr sz="1050" b="1" spc="-5" dirty="0">
                <a:latin typeface="Arial"/>
                <a:cs typeface="Arial"/>
              </a:rPr>
              <a:t>SELECT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nombre_sucursal,</a:t>
            </a:r>
            <a:r>
              <a:rPr sz="1050" i="1" spc="9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avg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spc="-5" dirty="0">
                <a:latin typeface="Arial MT"/>
                <a:cs typeface="Arial MT"/>
              </a:rPr>
              <a:t>(</a:t>
            </a:r>
            <a:r>
              <a:rPr sz="1050" i="1" spc="-5" dirty="0">
                <a:latin typeface="Arial"/>
                <a:cs typeface="Arial"/>
              </a:rPr>
              <a:t>saldo</a:t>
            </a:r>
            <a:r>
              <a:rPr sz="1050" spc="-5" dirty="0"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  <a:p>
            <a:pPr marL="89535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cuenta</a:t>
            </a:r>
            <a:endParaRPr sz="1050">
              <a:latin typeface="Arial"/>
              <a:cs typeface="Arial"/>
            </a:endParaRPr>
          </a:p>
          <a:p>
            <a:pPr marL="89535">
              <a:lnSpc>
                <a:spcPts val="1255"/>
              </a:lnSpc>
              <a:spcBef>
                <a:spcPts val="10"/>
              </a:spcBef>
            </a:pPr>
            <a:r>
              <a:rPr sz="1050" b="1" dirty="0">
                <a:latin typeface="Arial"/>
                <a:cs typeface="Arial"/>
              </a:rPr>
              <a:t>group</a:t>
            </a:r>
            <a:r>
              <a:rPr sz="1050" b="1" spc="-6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nombre_sucursal</a:t>
            </a:r>
            <a:endParaRPr sz="1050">
              <a:latin typeface="Arial"/>
              <a:cs typeface="Arial"/>
            </a:endParaRPr>
          </a:p>
          <a:p>
            <a:pPr marL="89535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having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avg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spc="-5" dirty="0">
                <a:latin typeface="Arial MT"/>
                <a:cs typeface="Arial MT"/>
              </a:rPr>
              <a:t>(</a:t>
            </a:r>
            <a:r>
              <a:rPr sz="1050" i="1" spc="-5" dirty="0">
                <a:latin typeface="Arial"/>
                <a:cs typeface="Arial"/>
              </a:rPr>
              <a:t>saldo</a:t>
            </a:r>
            <a:r>
              <a:rPr sz="1050" spc="-5" dirty="0">
                <a:latin typeface="Arial MT"/>
                <a:cs typeface="Arial MT"/>
              </a:rPr>
              <a:t>)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i="1" dirty="0">
                <a:latin typeface="Arial"/>
                <a:cs typeface="Arial"/>
              </a:rPr>
              <a:t>&gt;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spc="-15" dirty="0">
                <a:latin typeface="Arial MT"/>
                <a:cs typeface="Arial MT"/>
              </a:rPr>
              <a:t>1200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370" y="405510"/>
            <a:ext cx="284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Clausula</a:t>
            </a:r>
            <a:r>
              <a:rPr spc="-55" dirty="0"/>
              <a:t> </a:t>
            </a:r>
            <a:r>
              <a:rPr spc="5" dirty="0"/>
              <a:t>WHERE</a:t>
            </a:r>
            <a:r>
              <a:rPr spc="434" dirty="0"/>
              <a:t> </a:t>
            </a:r>
            <a:r>
              <a:rPr dirty="0"/>
              <a:t>y</a:t>
            </a:r>
            <a:r>
              <a:rPr spc="-5" dirty="0"/>
              <a:t> </a:t>
            </a:r>
            <a:r>
              <a:rPr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2766" y="956005"/>
            <a:ext cx="6715759" cy="146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95"/>
              </a:spcBef>
            </a:pPr>
            <a:r>
              <a:rPr sz="1350" spc="-5" dirty="0">
                <a:latin typeface="Arial MT"/>
                <a:cs typeface="Arial MT"/>
              </a:rPr>
              <a:t>La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cláusula</a:t>
            </a:r>
            <a:r>
              <a:rPr sz="1350" spc="100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WHERE</a:t>
            </a:r>
            <a:r>
              <a:rPr sz="1350" spc="-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se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aplica</a:t>
            </a:r>
            <a:r>
              <a:rPr sz="1350" spc="5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primero</a:t>
            </a:r>
            <a:r>
              <a:rPr sz="1350" spc="-2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filas</a:t>
            </a:r>
            <a:r>
              <a:rPr sz="1350" spc="3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individuales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tablas.</a:t>
            </a:r>
            <a:r>
              <a:rPr sz="1350" spc="7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Solo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se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614"/>
              </a:lnSpc>
            </a:pPr>
            <a:r>
              <a:rPr sz="1350" spc="-10" dirty="0">
                <a:latin typeface="Arial MT"/>
                <a:cs typeface="Arial MT"/>
              </a:rPr>
              <a:t>agrupan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filas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que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cumplen</a:t>
            </a:r>
            <a:r>
              <a:rPr sz="1350" spc="7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condiciones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la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cláusula</a:t>
            </a:r>
            <a:r>
              <a:rPr sz="1350" spc="10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WHERE.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299"/>
              </a:lnSpc>
            </a:pPr>
            <a:r>
              <a:rPr sz="1350" spc="-5" dirty="0">
                <a:latin typeface="Arial MT"/>
                <a:cs typeface="Arial MT"/>
              </a:rPr>
              <a:t>La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cláusula</a:t>
            </a:r>
            <a:r>
              <a:rPr sz="1350" spc="10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HAVING</a:t>
            </a:r>
            <a:r>
              <a:rPr sz="1350" spc="6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se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aplica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continuación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filas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del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conjunto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resultados.</a:t>
            </a:r>
            <a:r>
              <a:rPr sz="1350" spc="100" dirty="0">
                <a:latin typeface="Arial MT"/>
                <a:cs typeface="Arial MT"/>
              </a:rPr>
              <a:t> </a:t>
            </a:r>
            <a:r>
              <a:rPr sz="1350" spc="-20" dirty="0">
                <a:latin typeface="Arial MT"/>
                <a:cs typeface="Arial MT"/>
              </a:rPr>
              <a:t>Solo </a:t>
            </a:r>
            <a:r>
              <a:rPr sz="1350" spc="-36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aparecen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en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el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resultado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la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consulta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los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grupos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que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cumplen</a:t>
            </a:r>
            <a:r>
              <a:rPr sz="1350" spc="4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5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condiciones 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HAVING.</a:t>
            </a:r>
            <a:r>
              <a:rPr sz="1350" spc="7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Solo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puede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aplicar</a:t>
            </a:r>
            <a:r>
              <a:rPr sz="1350" spc="3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una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cláusula</a:t>
            </a:r>
            <a:r>
              <a:rPr sz="1350" spc="7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HAVING</a:t>
            </a:r>
            <a:r>
              <a:rPr sz="1350" spc="9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a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las</a:t>
            </a:r>
            <a:r>
              <a:rPr sz="1350" spc="3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columnas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que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también 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aparecen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en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la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cláusula</a:t>
            </a:r>
            <a:r>
              <a:rPr sz="1350" spc="7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GROUP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BY</a:t>
            </a:r>
            <a:r>
              <a:rPr sz="1350" spc="2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o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en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una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función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agregado.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247" y="2795016"/>
            <a:ext cx="2377440" cy="1731645"/>
          </a:xfrm>
          <a:prstGeom prst="rect">
            <a:avLst/>
          </a:prstGeom>
          <a:solidFill>
            <a:srgbClr val="ADD6A8"/>
          </a:solidFill>
        </p:spPr>
        <p:txBody>
          <a:bodyPr vert="horz" wrap="square" lIns="0" tIns="4000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315"/>
              </a:spcBef>
            </a:pPr>
            <a:r>
              <a:rPr sz="1200" b="1" spc="-5" dirty="0">
                <a:latin typeface="Arial"/>
                <a:cs typeface="Arial"/>
              </a:rPr>
              <a:t>SELECT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editorial,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count(*)</a:t>
            </a:r>
            <a:endParaRPr sz="120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libros</a:t>
            </a:r>
            <a:endParaRPr sz="120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WHERE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editorial&lt;&gt;'Planeta’</a:t>
            </a:r>
            <a:endParaRPr sz="120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GROUP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BY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editorial;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SELECT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editorial,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count(*)</a:t>
            </a:r>
            <a:endParaRPr sz="1200">
              <a:latin typeface="Arial"/>
              <a:cs typeface="Arial"/>
            </a:endParaRPr>
          </a:p>
          <a:p>
            <a:pPr marL="69850" marR="852805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FROM libros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GROUP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BY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editorial</a:t>
            </a:r>
            <a:endParaRPr sz="120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</a:pPr>
            <a:r>
              <a:rPr sz="1200" b="1" spc="-30" dirty="0">
                <a:latin typeface="Arial"/>
                <a:cs typeface="Arial"/>
              </a:rPr>
              <a:t>HAVING</a:t>
            </a:r>
            <a:r>
              <a:rPr sz="1200" b="1" spc="7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editorial&lt;&gt;'Planeta';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60647" y="2596895"/>
            <a:ext cx="3557904" cy="2058670"/>
            <a:chOff x="3660647" y="2596895"/>
            <a:chExt cx="3557904" cy="20586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0647" y="2596895"/>
              <a:ext cx="3527298" cy="2039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3695" y="2599943"/>
              <a:ext cx="3554729" cy="205511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710940" y="2625851"/>
            <a:ext cx="3429000" cy="1941830"/>
          </a:xfrm>
          <a:prstGeom prst="rect">
            <a:avLst/>
          </a:prstGeom>
          <a:solidFill>
            <a:srgbClr val="8ED7EA"/>
          </a:solidFill>
          <a:ln w="9144">
            <a:solidFill>
              <a:srgbClr val="357DB8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9535" marR="128905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latin typeface="Trebuchet MS"/>
                <a:cs typeface="Trebuchet MS"/>
              </a:rPr>
              <a:t>Ambas</a:t>
            </a:r>
            <a:r>
              <a:rPr sz="1200" spc="-10" dirty="0">
                <a:latin typeface="Trebuchet MS"/>
                <a:cs typeface="Trebuchet MS"/>
              </a:rPr>
              <a:t> devuelven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el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mismo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resultado, pero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son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diferentes.</a:t>
            </a:r>
            <a:endParaRPr sz="1200">
              <a:latin typeface="Trebuchet MS"/>
              <a:cs typeface="Trebuchet MS"/>
            </a:endParaRPr>
          </a:p>
          <a:p>
            <a:pPr marL="89535" marR="28575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La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primera, </a:t>
            </a:r>
            <a:r>
              <a:rPr sz="1200" spc="-5" dirty="0">
                <a:latin typeface="Trebuchet MS"/>
                <a:cs typeface="Trebuchet MS"/>
              </a:rPr>
              <a:t>selecciona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todos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los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registros 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rechazando </a:t>
            </a:r>
            <a:r>
              <a:rPr sz="1200" dirty="0">
                <a:latin typeface="Trebuchet MS"/>
                <a:cs typeface="Trebuchet MS"/>
              </a:rPr>
              <a:t>los </a:t>
            </a:r>
            <a:r>
              <a:rPr sz="1200" spc="-5" dirty="0">
                <a:latin typeface="Trebuchet MS"/>
                <a:cs typeface="Trebuchet MS"/>
              </a:rPr>
              <a:t>de </a:t>
            </a:r>
            <a:r>
              <a:rPr sz="1200" spc="-10" dirty="0">
                <a:latin typeface="Trebuchet MS"/>
                <a:cs typeface="Trebuchet MS"/>
              </a:rPr>
              <a:t>editorial </a:t>
            </a:r>
            <a:r>
              <a:rPr sz="1200" spc="-5" dirty="0">
                <a:latin typeface="Trebuchet MS"/>
                <a:cs typeface="Trebuchet MS"/>
              </a:rPr>
              <a:t>"Planeta" </a:t>
            </a:r>
            <a:r>
              <a:rPr sz="1200" dirty="0">
                <a:latin typeface="Trebuchet MS"/>
                <a:cs typeface="Trebuchet MS"/>
              </a:rPr>
              <a:t>y </a:t>
            </a:r>
            <a:r>
              <a:rPr sz="1200" spc="-5" dirty="0">
                <a:latin typeface="Trebuchet MS"/>
                <a:cs typeface="Trebuchet MS"/>
              </a:rPr>
              <a:t>luego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los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agrupa para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contarlos.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rebuchet MS"/>
              <a:cs typeface="Trebuchet MS"/>
            </a:endParaRPr>
          </a:p>
          <a:p>
            <a:pPr marL="89535" marR="958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rebuchet MS"/>
                <a:cs typeface="Trebuchet MS"/>
              </a:rPr>
              <a:t>La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segunda,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selecciona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todos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los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registros,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los 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agrupa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para</a:t>
            </a:r>
            <a:r>
              <a:rPr sz="1200" spc="-5" dirty="0">
                <a:latin typeface="Trebuchet MS"/>
                <a:cs typeface="Trebuchet MS"/>
              </a:rPr>
              <a:t> contarlos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y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finalmente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rechaza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fila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con la </a:t>
            </a:r>
            <a:r>
              <a:rPr sz="1200" spc="-5" dirty="0">
                <a:latin typeface="Trebuchet MS"/>
                <a:cs typeface="Trebuchet MS"/>
              </a:rPr>
              <a:t>cuenta </a:t>
            </a:r>
            <a:r>
              <a:rPr sz="1200" spc="-10" dirty="0">
                <a:latin typeface="Trebuchet MS"/>
                <a:cs typeface="Trebuchet MS"/>
              </a:rPr>
              <a:t>correspondiente </a:t>
            </a:r>
            <a:r>
              <a:rPr sz="1200" dirty="0">
                <a:latin typeface="Trebuchet MS"/>
                <a:cs typeface="Trebuchet MS"/>
              </a:rPr>
              <a:t>a la </a:t>
            </a:r>
            <a:r>
              <a:rPr sz="1200" spc="-10" dirty="0">
                <a:latin typeface="Trebuchet MS"/>
                <a:cs typeface="Trebuchet MS"/>
              </a:rPr>
              <a:t>editorial 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"Planeta".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39952" y="1182623"/>
          <a:ext cx="7552690" cy="125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791">
                <a:tc>
                  <a:txBody>
                    <a:bodyPr/>
                    <a:lstStyle/>
                    <a:p>
                      <a:pPr marL="90170">
                        <a:lnSpc>
                          <a:spcPts val="1395"/>
                        </a:lnSpc>
                        <a:spcBef>
                          <a:spcPts val="4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SELECT</a:t>
                      </a:r>
                      <a:r>
                        <a:rPr sz="1200" i="1" spc="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Cod_Depto,</a:t>
                      </a:r>
                      <a:r>
                        <a:rPr sz="1200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COUNT(*)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3981B9"/>
                      </a:solidFill>
                      <a:prstDash val="solid"/>
                    </a:lnL>
                    <a:lnR w="9525">
                      <a:solidFill>
                        <a:srgbClr val="3981B9"/>
                      </a:solidFill>
                      <a:prstDash val="solid"/>
                    </a:lnR>
                    <a:lnT w="9525">
                      <a:solidFill>
                        <a:srgbClr val="3981B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981B9"/>
                      </a:solidFill>
                      <a:prstDash val="solid"/>
                    </a:lnL>
                    <a:lnB w="9525">
                      <a:solidFill>
                        <a:srgbClr val="3981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056">
                <a:tc rowSpan="2">
                  <a:txBody>
                    <a:bodyPr/>
                    <a:lstStyle/>
                    <a:p>
                      <a:pPr marL="90170" marR="1200785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FROM empleados </a:t>
                      </a:r>
                      <a:r>
                        <a:rPr sz="12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GROUP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Cod_Depto </a:t>
                      </a:r>
                      <a:r>
                        <a:rPr sz="12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HAVING</a:t>
                      </a:r>
                      <a:r>
                        <a:rPr sz="1200" b="1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COUNT(*)</a:t>
                      </a:r>
                      <a:r>
                        <a:rPr sz="12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&gt;=</a:t>
                      </a:r>
                      <a:r>
                        <a:rPr sz="12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ORDER</a:t>
                      </a:r>
                      <a:r>
                        <a:rPr sz="12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COUNT(*)</a:t>
                      </a:r>
                      <a:r>
                        <a:rPr sz="12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DESC;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3981B9"/>
                      </a:solidFill>
                      <a:prstDash val="solid"/>
                    </a:lnL>
                    <a:lnR w="9525">
                      <a:solidFill>
                        <a:srgbClr val="3981B9"/>
                      </a:solidFill>
                      <a:prstDash val="solid"/>
                    </a:lnR>
                    <a:lnB w="9525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981B9"/>
                      </a:solidFill>
                      <a:prstDash val="solid"/>
                    </a:lnL>
                    <a:lnR w="9525">
                      <a:solidFill>
                        <a:srgbClr val="3981B9"/>
                      </a:solidFill>
                      <a:prstDash val="solid"/>
                    </a:lnR>
                    <a:lnT w="9525">
                      <a:solidFill>
                        <a:srgbClr val="3981B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3981B9"/>
                      </a:solidFill>
                      <a:prstDash val="solid"/>
                    </a:lnL>
                    <a:lnR w="9525">
                      <a:solidFill>
                        <a:srgbClr val="3981B9"/>
                      </a:solidFill>
                      <a:prstDash val="solid"/>
                    </a:lnR>
                    <a:lnB w="9525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981B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63039" y="3014472"/>
            <a:ext cx="5179060" cy="1682750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40005" rIns="0" bIns="0" rtlCol="0">
            <a:spAutoFit/>
          </a:bodyPr>
          <a:lstStyle/>
          <a:p>
            <a:pPr marL="349250" indent="-256540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348615" algn="l"/>
                <a:tab pos="34925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WHERE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Selecciona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las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filas</a:t>
            </a:r>
            <a:endParaRPr sz="1400">
              <a:latin typeface="Times New Roman"/>
              <a:cs typeface="Times New Roman"/>
            </a:endParaRPr>
          </a:p>
          <a:p>
            <a:pPr marL="349250" indent="-256540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48615" algn="l"/>
                <a:tab pos="34925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GROUP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BY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Agrupa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estas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filas</a:t>
            </a:r>
            <a:endParaRPr sz="1400">
              <a:latin typeface="Times New Roman"/>
              <a:cs typeface="Times New Roman"/>
            </a:endParaRPr>
          </a:p>
          <a:p>
            <a:pPr marL="349250" indent="-256540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348615" algn="l"/>
                <a:tab pos="349250" algn="l"/>
              </a:tabLst>
            </a:pPr>
            <a:r>
              <a:rPr sz="1400" b="1" spc="-35" dirty="0">
                <a:latin typeface="Times New Roman"/>
                <a:cs typeface="Times New Roman"/>
              </a:rPr>
              <a:t>HAVING</a:t>
            </a:r>
            <a:r>
              <a:rPr sz="1400" spc="-35" dirty="0">
                <a:latin typeface="Times New Roman"/>
                <a:cs typeface="Times New Roman"/>
              </a:rPr>
              <a:t>: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Filtra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los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grupos.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Selecciona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elimina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los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grupos</a:t>
            </a:r>
            <a:endParaRPr sz="1400">
              <a:latin typeface="Times New Roman"/>
              <a:cs typeface="Times New Roman"/>
            </a:endParaRPr>
          </a:p>
          <a:p>
            <a:pPr marL="349250" indent="-256540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48615" algn="l"/>
                <a:tab pos="34925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ORDER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BY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Clasifica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la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salida.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Ordena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los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grupos.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044" y="470357"/>
            <a:ext cx="2847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Clausula</a:t>
            </a:r>
            <a:r>
              <a:rPr spc="-55" dirty="0"/>
              <a:t> </a:t>
            </a:r>
            <a:r>
              <a:rPr spc="5" dirty="0"/>
              <a:t>WHERE</a:t>
            </a:r>
            <a:r>
              <a:rPr spc="434" dirty="0"/>
              <a:t> </a:t>
            </a:r>
            <a:r>
              <a:rPr dirty="0"/>
              <a:t>y</a:t>
            </a:r>
            <a:r>
              <a:rPr spc="5" dirty="0"/>
              <a:t> </a:t>
            </a:r>
            <a:r>
              <a:rPr spc="-5" dirty="0"/>
              <a:t>Having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368300"/>
            <a:ext cx="141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Valores</a:t>
            </a:r>
            <a:r>
              <a:rPr spc="-80" dirty="0"/>
              <a:t> </a:t>
            </a:r>
            <a:r>
              <a:rPr dirty="0"/>
              <a:t>nulos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813828"/>
            <a:ext cx="558546" cy="4061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2752" y="860551"/>
            <a:ext cx="6722109" cy="3559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posible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tuplas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tengan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valor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nulo,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indicado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medio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b="1" i="1" spc="-15" dirty="0">
                <a:latin typeface="Arial"/>
                <a:cs typeface="Arial"/>
              </a:rPr>
              <a:t>null</a:t>
            </a:r>
            <a:r>
              <a:rPr sz="1400" b="1" spc="-15" dirty="0">
                <a:latin typeface="Arial"/>
                <a:cs typeface="Arial"/>
              </a:rPr>
              <a:t>,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alguno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spc="-10" dirty="0">
                <a:latin typeface="Arial MT"/>
                <a:cs typeface="Arial MT"/>
              </a:rPr>
              <a:t>de sus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atributos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400" b="1" i="1" spc="-15" dirty="0">
                <a:latin typeface="Arial"/>
                <a:cs typeface="Arial"/>
              </a:rPr>
              <a:t>null</a:t>
            </a:r>
            <a:r>
              <a:rPr sz="1400" b="1" i="1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significa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desconocido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existe.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spc="-10" dirty="0">
                <a:latin typeface="Arial MT"/>
                <a:cs typeface="Arial MT"/>
              </a:rPr>
              <a:t>predicado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is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 null</a:t>
            </a:r>
            <a:r>
              <a:rPr sz="1400" b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puede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utilizar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comprobar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valores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nulos.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 MT"/>
              <a:cs typeface="Arial MT"/>
            </a:endParaRPr>
          </a:p>
          <a:p>
            <a:pPr marL="12700" marR="433070">
              <a:lnSpc>
                <a:spcPts val="1300"/>
              </a:lnSpc>
            </a:pP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Ejemplo: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obtener</a:t>
            </a:r>
            <a:r>
              <a:rPr sz="1200" i="1" spc="-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todos</a:t>
            </a:r>
            <a:r>
              <a:rPr sz="1200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números</a:t>
            </a:r>
            <a:r>
              <a:rPr sz="1200" i="1" spc="-4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prestamos</a:t>
            </a:r>
            <a:r>
              <a:rPr sz="1200" i="1" spc="-4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AB7921"/>
                </a:solidFill>
                <a:latin typeface="Arial"/>
                <a:cs typeface="Arial"/>
              </a:rPr>
              <a:t>que</a:t>
            </a:r>
            <a:r>
              <a:rPr sz="120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aparecen</a:t>
            </a:r>
            <a:r>
              <a:rPr sz="1200" i="1" spc="-6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20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la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relación</a:t>
            </a:r>
            <a:r>
              <a:rPr sz="1200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préstamo</a:t>
            </a:r>
            <a:r>
              <a:rPr sz="1200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con </a:t>
            </a:r>
            <a:r>
              <a:rPr sz="1200" i="1" spc="-3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valores</a:t>
            </a:r>
            <a:r>
              <a:rPr sz="1200" i="1" spc="-5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nulos</a:t>
            </a:r>
            <a:r>
              <a:rPr sz="1200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AB7921"/>
                </a:solidFill>
                <a:latin typeface="Arial"/>
                <a:cs typeface="Arial"/>
              </a:rPr>
              <a:t>para</a:t>
            </a:r>
            <a:r>
              <a:rPr sz="1200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AB7921"/>
                </a:solidFill>
                <a:latin typeface="Arial"/>
                <a:cs typeface="Arial"/>
              </a:rPr>
              <a:t>importe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200" spc="-5" dirty="0">
                <a:latin typeface="Arial MT"/>
                <a:cs typeface="Arial MT"/>
              </a:rPr>
              <a:t>SELECT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i="1" dirty="0">
                <a:latin typeface="Arial"/>
                <a:cs typeface="Arial"/>
              </a:rPr>
              <a:t>número_prestamo</a:t>
            </a:r>
            <a:endParaRPr sz="1200">
              <a:latin typeface="Arial"/>
              <a:cs typeface="Arial"/>
            </a:endParaRPr>
          </a:p>
          <a:p>
            <a:pPr marL="12700" marR="5104130">
              <a:lnSpc>
                <a:spcPts val="1300"/>
              </a:lnSpc>
              <a:spcBef>
                <a:spcPts val="90"/>
              </a:spcBef>
            </a:pPr>
            <a:r>
              <a:rPr sz="1200" i="1" dirty="0">
                <a:latin typeface="Arial"/>
                <a:cs typeface="Arial"/>
              </a:rPr>
              <a:t>FROM prestamo 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WHERE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importe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null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spc="-10" dirty="0">
                <a:latin typeface="Arial MT"/>
                <a:cs typeface="Arial MT"/>
              </a:rPr>
              <a:t>resultado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expresión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aritmética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involucra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i="1" spc="-10" dirty="0">
                <a:latin typeface="Arial"/>
                <a:cs typeface="Arial"/>
              </a:rPr>
              <a:t>null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nulo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400" spc="-5" dirty="0">
                <a:latin typeface="Arial MT"/>
                <a:cs typeface="Arial MT"/>
              </a:rPr>
              <a:t>Ejemplo:</a:t>
            </a:r>
            <a:r>
              <a:rPr sz="1400" spc="3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5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i="1" spc="-10" dirty="0">
                <a:latin typeface="Arial"/>
                <a:cs typeface="Arial"/>
              </a:rPr>
              <a:t>null</a:t>
            </a:r>
            <a:r>
              <a:rPr sz="1400" i="1" spc="39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devuelve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nulo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  <a:spcBef>
                <a:spcPts val="1350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Todas</a:t>
            </a:r>
            <a:r>
              <a:rPr sz="1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las</a:t>
            </a:r>
            <a:r>
              <a:rPr sz="1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operaciones</a:t>
            </a:r>
            <a:r>
              <a:rPr sz="14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agregadas</a:t>
            </a:r>
            <a:r>
              <a:rPr sz="14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excepto</a:t>
            </a:r>
            <a:r>
              <a:rPr sz="14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count(*)</a:t>
            </a:r>
            <a:r>
              <a:rPr sz="14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ignoran</a:t>
            </a:r>
            <a:endParaRPr sz="1400">
              <a:latin typeface="Arial"/>
              <a:cs typeface="Arial"/>
            </a:endParaRPr>
          </a:p>
          <a:p>
            <a:pPr marL="60960">
              <a:lnSpc>
                <a:spcPts val="1595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las</a:t>
            </a:r>
            <a:r>
              <a:rPr sz="1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tuplas</a:t>
            </a:r>
            <a:r>
              <a:rPr sz="14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con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valores</a:t>
            </a:r>
            <a:r>
              <a:rPr sz="14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nulos</a:t>
            </a:r>
            <a:r>
              <a:rPr sz="1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los</a:t>
            </a:r>
            <a:r>
              <a:rPr sz="1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atributos</a:t>
            </a:r>
            <a:r>
              <a:rPr sz="1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agregados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4808" y="3557015"/>
            <a:ext cx="1130808" cy="113080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933" y="264667"/>
            <a:ext cx="380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Valores</a:t>
            </a:r>
            <a:r>
              <a:rPr spc="-45" dirty="0"/>
              <a:t> </a:t>
            </a:r>
            <a:r>
              <a:rPr dirty="0"/>
              <a:t>nulos</a:t>
            </a:r>
            <a:r>
              <a:rPr spc="-40" dirty="0"/>
              <a:t> </a:t>
            </a:r>
            <a:r>
              <a:rPr dirty="0"/>
              <a:t>y</a:t>
            </a:r>
            <a:r>
              <a:rPr spc="-25" dirty="0"/>
              <a:t> </a:t>
            </a:r>
            <a:r>
              <a:rPr spc="5" dirty="0"/>
              <a:t>lógica</a:t>
            </a:r>
            <a:r>
              <a:rPr spc="-4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tres</a:t>
            </a:r>
            <a:r>
              <a:rPr spc="-15" dirty="0"/>
              <a:t> </a:t>
            </a:r>
            <a:r>
              <a:rPr dirty="0"/>
              <a:t>valores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911" y="675513"/>
            <a:ext cx="667639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Cualquier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comparación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i="1" spc="-5" dirty="0">
                <a:latin typeface="Arial"/>
                <a:cs typeface="Arial"/>
              </a:rPr>
              <a:t>null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convierte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i="1" spc="-5" dirty="0">
                <a:latin typeface="Arial"/>
                <a:cs typeface="Arial"/>
              </a:rPr>
              <a:t>desconocido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1481455" algn="l"/>
                <a:tab pos="2387600" algn="l"/>
                <a:tab pos="2643505" algn="l"/>
              </a:tabLst>
            </a:pPr>
            <a:r>
              <a:rPr sz="1200" spc="-10" dirty="0">
                <a:latin typeface="Arial MT"/>
                <a:cs typeface="Arial MT"/>
              </a:rPr>
              <a:t>Ejemplo</a:t>
            </a:r>
            <a:r>
              <a:rPr sz="1200" i="1" spc="-10" dirty="0">
                <a:latin typeface="Arial"/>
                <a:cs typeface="Arial"/>
              </a:rPr>
              <a:t>: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5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&lt;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null</a:t>
            </a:r>
            <a:r>
              <a:rPr sz="1200" i="1" spc="6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o	null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&lt;&gt;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null	o	null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=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null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200" dirty="0">
                <a:latin typeface="Arial MT"/>
                <a:cs typeface="Arial MT"/>
              </a:rPr>
              <a:t>Lógica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valores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utiliza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valor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desconocido: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295"/>
              </a:lnSpc>
              <a:spcBef>
                <a:spcPts val="865"/>
              </a:spcBef>
            </a:pPr>
            <a:r>
              <a:rPr sz="1200" dirty="0">
                <a:latin typeface="Arial MT"/>
                <a:cs typeface="Arial MT"/>
              </a:rPr>
              <a:t>OR: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</a:t>
            </a:r>
            <a:r>
              <a:rPr sz="1200" i="1" spc="-5" dirty="0">
                <a:latin typeface="Arial"/>
                <a:cs typeface="Arial"/>
              </a:rPr>
              <a:t>desconocido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or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cierto</a:t>
            </a:r>
            <a:r>
              <a:rPr sz="1200" spc="-5" dirty="0">
                <a:latin typeface="Arial MT"/>
                <a:cs typeface="Arial MT"/>
              </a:rPr>
              <a:t>)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i="1" dirty="0">
                <a:latin typeface="Arial"/>
                <a:cs typeface="Arial"/>
              </a:rPr>
              <a:t>true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5" dirty="0">
                <a:latin typeface="Arial MT"/>
                <a:cs typeface="Arial MT"/>
              </a:rPr>
              <a:t> (</a:t>
            </a:r>
            <a:r>
              <a:rPr sz="1200" i="1" spc="-5" dirty="0">
                <a:latin typeface="Arial"/>
                <a:cs typeface="Arial"/>
              </a:rPr>
              <a:t>desconocido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or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falso</a:t>
            </a:r>
            <a:r>
              <a:rPr sz="1200" dirty="0">
                <a:latin typeface="Arial MT"/>
                <a:cs typeface="Arial MT"/>
              </a:rPr>
              <a:t>)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i="1" spc="-5" dirty="0">
                <a:latin typeface="Arial"/>
                <a:cs typeface="Arial"/>
              </a:rPr>
              <a:t>desconocido,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(</a:t>
            </a:r>
            <a:r>
              <a:rPr sz="1200" i="1" spc="-5" dirty="0">
                <a:latin typeface="Arial"/>
                <a:cs typeface="Arial"/>
              </a:rPr>
              <a:t>desconocido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sz="1200" i="1" spc="-5" dirty="0">
                <a:latin typeface="Arial"/>
                <a:cs typeface="Arial"/>
              </a:rPr>
              <a:t>desconocido)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=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desconocido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  <a:spcBef>
                <a:spcPts val="860"/>
              </a:spcBef>
              <a:tabLst>
                <a:tab pos="3392804" algn="l"/>
              </a:tabLst>
            </a:pPr>
            <a:r>
              <a:rPr sz="1200" spc="-5" dirty="0">
                <a:latin typeface="Arial MT"/>
                <a:cs typeface="Arial MT"/>
              </a:rPr>
              <a:t>AND: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i="1" spc="-5" dirty="0">
                <a:latin typeface="Arial"/>
                <a:cs typeface="Arial"/>
              </a:rPr>
              <a:t>(cierto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AND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desconocido)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=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desconocido,	</a:t>
            </a:r>
            <a:r>
              <a:rPr sz="1200" i="1" dirty="0">
                <a:latin typeface="Arial"/>
                <a:cs typeface="Arial"/>
              </a:rPr>
              <a:t>(falso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desconocido)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=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falso,</a:t>
            </a:r>
            <a:endParaRPr sz="1200">
              <a:latin typeface="Arial"/>
              <a:cs typeface="Arial"/>
            </a:endParaRPr>
          </a:p>
          <a:p>
            <a:pPr marL="441959">
              <a:lnSpc>
                <a:spcPts val="1295"/>
              </a:lnSpc>
            </a:pPr>
            <a:r>
              <a:rPr sz="1200" i="1" spc="-5" dirty="0">
                <a:latin typeface="Arial"/>
                <a:cs typeface="Arial"/>
              </a:rPr>
              <a:t>(desconocido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desconocido)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=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desconocido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200" dirty="0">
                <a:latin typeface="Arial MT"/>
                <a:cs typeface="Arial MT"/>
              </a:rPr>
              <a:t>NOT</a:t>
            </a:r>
            <a:r>
              <a:rPr sz="1200" i="1" dirty="0">
                <a:latin typeface="Arial"/>
                <a:cs typeface="Arial"/>
              </a:rPr>
              <a:t>:</a:t>
            </a:r>
            <a:r>
              <a:rPr sz="1200" i="1" spc="31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(</a:t>
            </a:r>
            <a:r>
              <a:rPr sz="1200" b="1" spc="-5" dirty="0">
                <a:latin typeface="Arial"/>
                <a:cs typeface="Arial"/>
              </a:rPr>
              <a:t>not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desconocido)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=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desconocido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dirty="0">
                <a:latin typeface="Arial MT"/>
                <a:cs typeface="Arial MT"/>
              </a:rPr>
              <a:t>“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desconocido”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evalúa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i="1" spc="-5" dirty="0">
                <a:latin typeface="Arial"/>
                <a:cs typeface="Arial"/>
              </a:rPr>
              <a:t>cierto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si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5" dirty="0">
                <a:latin typeface="Arial MT"/>
                <a:cs typeface="Arial MT"/>
              </a:rPr>
              <a:t> predicado</a:t>
            </a:r>
            <a:r>
              <a:rPr sz="1200" spc="-110" dirty="0">
                <a:latin typeface="Arial MT"/>
                <a:cs typeface="Arial MT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evalúa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 </a:t>
            </a:r>
            <a:r>
              <a:rPr sz="1200" i="1" spc="-5" dirty="0">
                <a:latin typeface="Arial"/>
                <a:cs typeface="Arial"/>
              </a:rPr>
              <a:t>desconocido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0" dirty="0">
                <a:latin typeface="Arial MT"/>
                <a:cs typeface="Arial MT"/>
              </a:rPr>
              <a:t>El</a:t>
            </a:r>
            <a:r>
              <a:rPr sz="1200" dirty="0">
                <a:latin typeface="Arial MT"/>
                <a:cs typeface="Arial MT"/>
              </a:rPr>
              <a:t> resultado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predicado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cláusula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WHERE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-10" dirty="0">
                <a:latin typeface="Arial MT"/>
                <a:cs typeface="Arial MT"/>
              </a:rPr>
              <a:t> toma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como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i="1" dirty="0">
                <a:latin typeface="Arial"/>
                <a:cs typeface="Arial"/>
              </a:rPr>
              <a:t>falso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si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evalúa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i="1" spc="-5" dirty="0">
                <a:latin typeface="Arial"/>
                <a:cs typeface="Arial"/>
              </a:rPr>
              <a:t>desconocido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</a:pPr>
            <a:r>
              <a:rPr sz="1200" b="1" i="1" spc="-5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 total</a:t>
            </a:r>
            <a:r>
              <a:rPr sz="1200" b="1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de todas</a:t>
            </a:r>
            <a:r>
              <a:rPr sz="1200" b="1" i="1" spc="-4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las</a:t>
            </a:r>
            <a:r>
              <a:rPr sz="1200" b="1" i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cantidades</a:t>
            </a:r>
            <a:r>
              <a:rPr sz="1200" b="1" i="1" spc="-7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200" b="1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AB7921"/>
                </a:solidFill>
                <a:latin typeface="Arial"/>
                <a:cs typeface="Arial"/>
              </a:rPr>
              <a:t>prestamos</a:t>
            </a:r>
            <a:endParaRPr sz="1200">
              <a:latin typeface="Arial"/>
              <a:cs typeface="Arial"/>
            </a:endParaRPr>
          </a:p>
          <a:p>
            <a:pPr marL="182372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SELECT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sum </a:t>
            </a:r>
            <a:r>
              <a:rPr sz="1200" spc="-5" dirty="0">
                <a:latin typeface="Arial MT"/>
                <a:cs typeface="Arial MT"/>
              </a:rPr>
              <a:t>(</a:t>
            </a:r>
            <a:r>
              <a:rPr sz="1200" i="1" spc="-5" dirty="0">
                <a:latin typeface="Arial"/>
                <a:cs typeface="Arial"/>
              </a:rPr>
              <a:t>importe</a:t>
            </a:r>
            <a:r>
              <a:rPr sz="1200" spc="-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  <a:p>
            <a:pPr marL="1820545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prestamo</a:t>
            </a:r>
            <a:endParaRPr sz="12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La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instrucción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anterior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ignora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cantidades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nulas.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El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resultado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 </a:t>
            </a:r>
            <a:r>
              <a:rPr sz="1200" i="1" spc="-5" dirty="0">
                <a:latin typeface="Arial"/>
                <a:cs typeface="Arial"/>
              </a:rPr>
              <a:t>null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si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todas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cantidades</a:t>
            </a:r>
            <a:endParaRPr sz="1200">
              <a:latin typeface="Arial MT"/>
              <a:cs typeface="Arial MT"/>
            </a:endParaRPr>
          </a:p>
          <a:p>
            <a:pPr marL="14922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son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nulas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537464"/>
            <a:ext cx="239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Subconsultas</a:t>
            </a:r>
            <a:r>
              <a:rPr spc="-80" dirty="0"/>
              <a:t> </a:t>
            </a:r>
            <a:r>
              <a:rPr dirty="0"/>
              <a:t>anidadas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6294" y="1105865"/>
            <a:ext cx="6673850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SQL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proporciona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mecanismo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las </a:t>
            </a:r>
            <a:r>
              <a:rPr sz="1200" dirty="0">
                <a:latin typeface="Arial MT"/>
                <a:cs typeface="Arial MT"/>
              </a:rPr>
              <a:t>subconsultas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anidadas.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Arial MT"/>
              <a:cs typeface="Arial MT"/>
            </a:endParaRPr>
          </a:p>
          <a:p>
            <a:pPr marL="82550" indent="-70485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Una </a:t>
            </a:r>
            <a:r>
              <a:rPr sz="1200" dirty="0">
                <a:latin typeface="Arial MT"/>
                <a:cs typeface="Arial MT"/>
              </a:rPr>
              <a:t>subconsulta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expresión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AB7921"/>
                </a:solidFill>
                <a:latin typeface="Arial"/>
                <a:cs typeface="Arial"/>
              </a:rPr>
              <a:t>SELECT-FROM-WHERE</a:t>
            </a:r>
            <a:r>
              <a:rPr sz="1200" b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que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anida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dentro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otra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consulta.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Arial MT"/>
              <a:cs typeface="Arial MT"/>
            </a:endParaRPr>
          </a:p>
          <a:p>
            <a:pPr marL="82550" marR="110489">
              <a:lnSpc>
                <a:spcPct val="100000"/>
              </a:lnSpc>
            </a:pP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Obtener</a:t>
            </a:r>
            <a:r>
              <a:rPr sz="1400" b="1" i="1" spc="5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20" dirty="0">
                <a:solidFill>
                  <a:srgbClr val="AB7921"/>
                </a:solidFill>
                <a:latin typeface="Arial"/>
                <a:cs typeface="Arial"/>
              </a:rPr>
              <a:t>todos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400" b="1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clientes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que</a:t>
            </a:r>
            <a:r>
              <a:rPr sz="1400" b="1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tengan</a:t>
            </a:r>
            <a:r>
              <a:rPr sz="1400" b="1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una</a:t>
            </a:r>
            <a:r>
              <a:rPr sz="14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cuenta</a:t>
            </a:r>
            <a:r>
              <a:rPr sz="1400" b="1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AB7921"/>
                </a:solidFill>
                <a:latin typeface="Arial"/>
                <a:cs typeface="Arial"/>
              </a:rPr>
              <a:t>y</a:t>
            </a:r>
            <a:r>
              <a:rPr sz="14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un</a:t>
            </a:r>
            <a:r>
              <a:rPr sz="14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préstamo</a:t>
            </a:r>
            <a:r>
              <a:rPr sz="1400" b="1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400" b="1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400" b="1" i="1" spc="-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banco </a:t>
            </a:r>
            <a:r>
              <a:rPr sz="1400" b="1" i="1" spc="-37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(intersect).</a:t>
            </a:r>
            <a:endParaRPr sz="1400" dirty="0">
              <a:latin typeface="Arial"/>
              <a:cs typeface="Arial"/>
            </a:endParaRPr>
          </a:p>
          <a:p>
            <a:pPr marL="1184275">
              <a:lnSpc>
                <a:spcPts val="1170"/>
              </a:lnSpc>
            </a:pPr>
            <a:r>
              <a:rPr sz="1050" b="1" spc="-5" dirty="0">
                <a:latin typeface="Arial"/>
                <a:cs typeface="Arial"/>
              </a:rPr>
              <a:t>SELECT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distinct</a:t>
            </a:r>
            <a:r>
              <a:rPr sz="1050" b="1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endParaRPr sz="1050" dirty="0">
              <a:latin typeface="Arial"/>
              <a:cs typeface="Arial"/>
            </a:endParaRPr>
          </a:p>
          <a:p>
            <a:pPr marL="1184275">
              <a:lnSpc>
                <a:spcPts val="1255"/>
              </a:lnSpc>
            </a:pPr>
            <a:r>
              <a:rPr sz="1050" b="1" spc="5" dirty="0">
                <a:latin typeface="Arial"/>
                <a:cs typeface="Arial"/>
              </a:rPr>
              <a:t>FROM</a:t>
            </a:r>
            <a:r>
              <a:rPr sz="1050" b="1" spc="-6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prestatario</a:t>
            </a:r>
            <a:endParaRPr sz="1050" dirty="0">
              <a:latin typeface="Arial"/>
              <a:cs typeface="Arial"/>
            </a:endParaRPr>
          </a:p>
          <a:p>
            <a:pPr marL="1184275">
              <a:lnSpc>
                <a:spcPts val="1255"/>
              </a:lnSpc>
              <a:spcBef>
                <a:spcPts val="15"/>
              </a:spcBef>
            </a:pPr>
            <a:r>
              <a:rPr sz="1050" b="1" spc="10" dirty="0">
                <a:latin typeface="Arial"/>
                <a:cs typeface="Arial"/>
              </a:rPr>
              <a:t>WHERE</a:t>
            </a:r>
            <a:r>
              <a:rPr sz="1050" b="1" spc="-7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r>
              <a:rPr sz="1050" i="1" spc="10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in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(</a:t>
            </a:r>
            <a:r>
              <a:rPr sz="1050" b="1" dirty="0">
                <a:latin typeface="Arial"/>
                <a:cs typeface="Arial"/>
              </a:rPr>
              <a:t>SELECT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endParaRPr sz="1050" dirty="0">
              <a:latin typeface="Arial"/>
              <a:cs typeface="Arial"/>
            </a:endParaRPr>
          </a:p>
          <a:p>
            <a:pPr marL="2791460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impositor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Arial MT"/>
              <a:cs typeface="Arial MT"/>
            </a:endParaRPr>
          </a:p>
          <a:p>
            <a:pPr marL="82550" marR="126364">
              <a:lnSpc>
                <a:spcPct val="100000"/>
              </a:lnSpc>
            </a:pP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Obtener</a:t>
            </a:r>
            <a:r>
              <a:rPr sz="1400" b="1" i="1" spc="5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20" dirty="0">
                <a:solidFill>
                  <a:srgbClr val="AB7921"/>
                </a:solidFill>
                <a:latin typeface="Arial"/>
                <a:cs typeface="Arial"/>
              </a:rPr>
              <a:t>todos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400" b="1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clientes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que</a:t>
            </a:r>
            <a:r>
              <a:rPr sz="1400" b="1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tengan</a:t>
            </a:r>
            <a:r>
              <a:rPr sz="1400" b="1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un</a:t>
            </a:r>
            <a:r>
              <a:rPr sz="14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préstamo</a:t>
            </a:r>
            <a:r>
              <a:rPr sz="1400" b="1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400" b="1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400" b="1" i="1" spc="-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banco</a:t>
            </a:r>
            <a:r>
              <a:rPr sz="1400" b="1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pero</a:t>
            </a:r>
            <a:r>
              <a:rPr sz="1400" b="1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que</a:t>
            </a:r>
            <a:r>
              <a:rPr sz="1400" b="1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no </a:t>
            </a:r>
            <a:r>
              <a:rPr sz="1400" b="1" i="1" spc="-37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tengan</a:t>
            </a:r>
            <a:r>
              <a:rPr sz="1400" b="1" i="1" spc="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una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cuenta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400" b="1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dicho</a:t>
            </a:r>
            <a:r>
              <a:rPr sz="1400" b="1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banco</a:t>
            </a:r>
            <a:r>
              <a:rPr sz="1400" b="1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(except-minus)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Arial"/>
              <a:cs typeface="Arial"/>
            </a:endParaRPr>
          </a:p>
          <a:p>
            <a:pPr marL="1061720">
              <a:lnSpc>
                <a:spcPts val="1255"/>
              </a:lnSpc>
            </a:pPr>
            <a:r>
              <a:rPr sz="1050" b="1" spc="-5" dirty="0">
                <a:latin typeface="Arial"/>
                <a:cs typeface="Arial"/>
              </a:rPr>
              <a:t>SELECT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distinct</a:t>
            </a:r>
            <a:r>
              <a:rPr sz="1050" b="1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endParaRPr sz="1050" dirty="0">
              <a:latin typeface="Arial"/>
              <a:cs typeface="Arial"/>
            </a:endParaRPr>
          </a:p>
          <a:p>
            <a:pPr marL="1061720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prestatario</a:t>
            </a:r>
            <a:endParaRPr sz="1050" dirty="0">
              <a:latin typeface="Arial"/>
              <a:cs typeface="Arial"/>
            </a:endParaRPr>
          </a:p>
          <a:p>
            <a:pPr marL="1061720">
              <a:lnSpc>
                <a:spcPts val="1255"/>
              </a:lnSpc>
              <a:spcBef>
                <a:spcPts val="15"/>
              </a:spcBef>
            </a:pPr>
            <a:r>
              <a:rPr sz="1050" b="1" spc="10" dirty="0">
                <a:latin typeface="Arial"/>
                <a:cs typeface="Arial"/>
              </a:rPr>
              <a:t>WHERE</a:t>
            </a:r>
            <a:r>
              <a:rPr sz="1050" b="1" spc="-6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r>
              <a:rPr sz="1050" i="1" spc="1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in </a:t>
            </a:r>
            <a:r>
              <a:rPr sz="1050" dirty="0">
                <a:latin typeface="Arial MT"/>
                <a:cs typeface="Arial MT"/>
              </a:rPr>
              <a:t>(</a:t>
            </a:r>
            <a:r>
              <a:rPr sz="1050" b="1" dirty="0">
                <a:latin typeface="Arial"/>
                <a:cs typeface="Arial"/>
              </a:rPr>
              <a:t>SELECT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endParaRPr sz="1050" dirty="0">
              <a:latin typeface="Arial"/>
              <a:cs typeface="Arial"/>
            </a:endParaRPr>
          </a:p>
          <a:p>
            <a:pPr marL="2887980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impositor</a:t>
            </a:r>
            <a:r>
              <a:rPr sz="1050" spc="-10" dirty="0">
                <a:latin typeface="Arial MT"/>
                <a:cs typeface="Arial MT"/>
              </a:rPr>
              <a:t>)</a:t>
            </a:r>
            <a:endParaRPr sz="10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386333"/>
            <a:ext cx="208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Ejemplo</a:t>
            </a:r>
            <a:r>
              <a:rPr spc="-4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consulta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0536" y="3456432"/>
            <a:ext cx="6456680" cy="339090"/>
            <a:chOff x="1240536" y="3456432"/>
            <a:chExt cx="6456680" cy="3390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356" y="3499993"/>
              <a:ext cx="158496" cy="1584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0536" y="3456432"/>
              <a:ext cx="241541" cy="2811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856" y="3526536"/>
              <a:ext cx="6182106" cy="125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8928" y="3685001"/>
              <a:ext cx="1655826" cy="1105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58289" y="802005"/>
            <a:ext cx="5712460" cy="1823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Obtener</a:t>
            </a:r>
            <a:r>
              <a:rPr sz="1400" b="1" i="1" spc="5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20" dirty="0">
                <a:solidFill>
                  <a:srgbClr val="AB7921"/>
                </a:solidFill>
                <a:latin typeface="Arial"/>
                <a:cs typeface="Arial"/>
              </a:rPr>
              <a:t>todos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4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clientes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que</a:t>
            </a:r>
            <a:r>
              <a:rPr sz="1400" b="1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tengan</a:t>
            </a:r>
            <a:r>
              <a:rPr sz="1400" b="1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tanto</a:t>
            </a:r>
            <a:r>
              <a:rPr sz="1400" b="1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una</a:t>
            </a:r>
            <a:r>
              <a:rPr sz="14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cuenta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como</a:t>
            </a:r>
            <a:r>
              <a:rPr sz="14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un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spc="-10" dirty="0">
                <a:solidFill>
                  <a:srgbClr val="D79F39"/>
                </a:solidFill>
                <a:latin typeface="Arial"/>
                <a:cs typeface="Arial"/>
              </a:rPr>
              <a:t>préstamo</a:t>
            </a:r>
            <a:r>
              <a:rPr sz="1400" b="1" i="1" spc="25" dirty="0">
                <a:solidFill>
                  <a:srgbClr val="D79F39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400" b="1" i="1" spc="-5" dirty="0">
                <a:solidFill>
                  <a:srgbClr val="AB7921"/>
                </a:solidFill>
                <a:latin typeface="Arial"/>
                <a:cs typeface="Arial"/>
              </a:rPr>
              <a:t> la</a:t>
            </a:r>
            <a:r>
              <a:rPr sz="1400" b="1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sucursal</a:t>
            </a:r>
            <a:r>
              <a:rPr sz="1400" b="1" i="1" spc="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Navacerrada</a:t>
            </a:r>
            <a:endParaRPr sz="1400">
              <a:latin typeface="Arial"/>
              <a:cs typeface="Arial"/>
            </a:endParaRPr>
          </a:p>
          <a:p>
            <a:pPr marL="151130">
              <a:lnSpc>
                <a:spcPts val="1255"/>
              </a:lnSpc>
              <a:spcBef>
                <a:spcPts val="730"/>
              </a:spcBef>
            </a:pPr>
            <a:r>
              <a:rPr sz="1050" b="1" dirty="0">
                <a:latin typeface="Arial"/>
                <a:cs typeface="Arial"/>
              </a:rPr>
              <a:t>SELECT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distinct</a:t>
            </a:r>
            <a:r>
              <a:rPr sz="1050" b="1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endParaRPr sz="1050">
              <a:latin typeface="Arial"/>
              <a:cs typeface="Arial"/>
            </a:endParaRPr>
          </a:p>
          <a:p>
            <a:pPr marL="151130">
              <a:lnSpc>
                <a:spcPts val="1255"/>
              </a:lnSpc>
            </a:pPr>
            <a:r>
              <a:rPr sz="1050" i="1" dirty="0">
                <a:latin typeface="Arial"/>
                <a:cs typeface="Arial"/>
              </a:rPr>
              <a:t>FROM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prestatario,</a:t>
            </a:r>
            <a:r>
              <a:rPr sz="1050" i="1" spc="-10" dirty="0">
                <a:latin typeface="Arial"/>
                <a:cs typeface="Arial"/>
              </a:rPr>
              <a:t> prestamo</a:t>
            </a:r>
            <a:endParaRPr sz="1050">
              <a:latin typeface="Arial"/>
              <a:cs typeface="Arial"/>
            </a:endParaRPr>
          </a:p>
          <a:p>
            <a:pPr marL="151130">
              <a:lnSpc>
                <a:spcPts val="1255"/>
              </a:lnSpc>
              <a:spcBef>
                <a:spcPts val="10"/>
              </a:spcBef>
            </a:pPr>
            <a:r>
              <a:rPr sz="1050" b="1" spc="5" dirty="0">
                <a:latin typeface="Arial"/>
                <a:cs typeface="Arial"/>
              </a:rPr>
              <a:t>WHERE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prestatario.número_préstamo=</a:t>
            </a:r>
            <a:r>
              <a:rPr sz="1050" i="1" spc="13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prestamo.número_préstamo</a:t>
            </a:r>
            <a:r>
              <a:rPr sz="1050" i="1" spc="16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AND</a:t>
            </a:r>
            <a:endParaRPr sz="1050">
              <a:latin typeface="Arial"/>
              <a:cs typeface="Arial"/>
            </a:endParaRPr>
          </a:p>
          <a:p>
            <a:pPr marL="1139190">
              <a:lnSpc>
                <a:spcPts val="1255"/>
              </a:lnSpc>
            </a:pPr>
            <a:r>
              <a:rPr sz="1050" i="1" spc="-10" dirty="0">
                <a:latin typeface="Arial"/>
                <a:cs typeface="Arial"/>
              </a:rPr>
              <a:t>nombre_sucursal</a:t>
            </a:r>
            <a:r>
              <a:rPr sz="1050" i="1" spc="9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</a:t>
            </a:r>
            <a:r>
              <a:rPr sz="1050" i="1" spc="-30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‘Navacerrada’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b="1" spc="-5" dirty="0">
                <a:latin typeface="Arial"/>
                <a:cs typeface="Arial"/>
              </a:rPr>
              <a:t>AND</a:t>
            </a:r>
            <a:endParaRPr sz="1050">
              <a:latin typeface="Arial"/>
              <a:cs typeface="Arial"/>
            </a:endParaRPr>
          </a:p>
          <a:p>
            <a:pPr marL="736600">
              <a:lnSpc>
                <a:spcPts val="1255"/>
              </a:lnSpc>
              <a:spcBef>
                <a:spcPts val="15"/>
              </a:spcBef>
            </a:pPr>
            <a:r>
              <a:rPr sz="1050" spc="-10" dirty="0">
                <a:latin typeface="Arial MT"/>
                <a:cs typeface="Arial MT"/>
              </a:rPr>
              <a:t>(</a:t>
            </a:r>
            <a:r>
              <a:rPr sz="1050" i="1" spc="-10" dirty="0">
                <a:latin typeface="Arial"/>
                <a:cs typeface="Arial"/>
              </a:rPr>
              <a:t>nombre_sucursal,</a:t>
            </a:r>
            <a:r>
              <a:rPr sz="1050" i="1" spc="6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r>
              <a:rPr sz="1050" spc="-10" dirty="0">
                <a:latin typeface="Arial MT"/>
                <a:cs typeface="Arial MT"/>
              </a:rPr>
              <a:t>)</a:t>
            </a:r>
            <a:r>
              <a:rPr sz="1050" spc="105" dirty="0">
                <a:latin typeface="Arial MT"/>
                <a:cs typeface="Arial MT"/>
              </a:rPr>
              <a:t> </a:t>
            </a:r>
            <a:r>
              <a:rPr sz="1050" b="1" spc="-10" dirty="0">
                <a:latin typeface="Arial"/>
                <a:cs typeface="Arial"/>
              </a:rPr>
              <a:t>in</a:t>
            </a:r>
            <a:endParaRPr sz="1050">
              <a:latin typeface="Arial"/>
              <a:cs typeface="Arial"/>
            </a:endParaRPr>
          </a:p>
          <a:p>
            <a:pPr marL="1980564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(SELECT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nombre_sucursal,</a:t>
            </a:r>
            <a:r>
              <a:rPr sz="1050" i="1" spc="8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endParaRPr sz="1050">
              <a:latin typeface="Arial"/>
              <a:cs typeface="Arial"/>
            </a:endParaRPr>
          </a:p>
          <a:p>
            <a:pPr marL="2054225">
              <a:lnSpc>
                <a:spcPts val="1255"/>
              </a:lnSpc>
              <a:spcBef>
                <a:spcPts val="10"/>
              </a:spcBef>
            </a:pPr>
            <a:r>
              <a:rPr sz="1050" b="1" spc="5" dirty="0">
                <a:latin typeface="Arial"/>
                <a:cs typeface="Arial"/>
              </a:rPr>
              <a:t>FROM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impositor,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cuenta</a:t>
            </a:r>
            <a:endParaRPr sz="1050">
              <a:latin typeface="Arial"/>
              <a:cs typeface="Arial"/>
            </a:endParaRPr>
          </a:p>
          <a:p>
            <a:pPr marL="2054225">
              <a:lnSpc>
                <a:spcPts val="1255"/>
              </a:lnSpc>
            </a:pPr>
            <a:r>
              <a:rPr sz="1050" b="1" spc="10" dirty="0">
                <a:latin typeface="Arial"/>
                <a:cs typeface="Arial"/>
              </a:rPr>
              <a:t>WHERE</a:t>
            </a:r>
            <a:r>
              <a:rPr sz="1050" b="1" spc="-6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impositor.número_cuenta</a:t>
            </a:r>
            <a:r>
              <a:rPr sz="1050" i="1" spc="13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cuenta.número_cuenta</a:t>
            </a:r>
            <a:r>
              <a:rPr sz="1050" i="1" spc="125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873" y="286969"/>
            <a:ext cx="2747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Comparación</a:t>
            </a:r>
            <a:r>
              <a:rPr spc="-8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conjuntos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4297" y="944371"/>
            <a:ext cx="6931659" cy="385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1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Obtener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los 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nombres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de todas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las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sucursales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que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tengan activos 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mayores </a:t>
            </a:r>
            <a:r>
              <a:rPr sz="1200" u="sng" spc="-5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Arial MT"/>
                <a:cs typeface="Arial MT"/>
              </a:rPr>
              <a:t>que al </a:t>
            </a:r>
            <a:r>
              <a:rPr sz="1200" u="sng" spc="-10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Arial MT"/>
                <a:cs typeface="Arial MT"/>
              </a:rPr>
              <a:t>menos </a:t>
            </a:r>
            <a:r>
              <a:rPr sz="1200" u="sng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Arial MT"/>
                <a:cs typeface="Arial MT"/>
              </a:rPr>
              <a:t>una </a:t>
            </a:r>
            <a:r>
              <a:rPr sz="1200" spc="-3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Arial MT"/>
                <a:cs typeface="Arial MT"/>
              </a:rPr>
              <a:t>sucursal</a:t>
            </a:r>
            <a:r>
              <a:rPr sz="1200" spc="-5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situada</a:t>
            </a:r>
            <a:r>
              <a:rPr sz="1200" spc="-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en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Barcelona.</a:t>
            </a:r>
            <a:endParaRPr sz="1200">
              <a:latin typeface="Arial MT"/>
              <a:cs typeface="Arial MT"/>
            </a:endParaRPr>
          </a:p>
          <a:p>
            <a:pPr marL="960119" marR="3720465">
              <a:lnSpc>
                <a:spcPct val="100099"/>
              </a:lnSpc>
              <a:spcBef>
                <a:spcPts val="1155"/>
              </a:spcBef>
            </a:pPr>
            <a:r>
              <a:rPr sz="1050" b="1" spc="-5" dirty="0">
                <a:latin typeface="Arial"/>
                <a:cs typeface="Arial"/>
              </a:rPr>
              <a:t>SELECT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distinct</a:t>
            </a:r>
            <a:r>
              <a:rPr sz="1050" b="1" spc="2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T.nombre_sucursal </a:t>
            </a:r>
            <a:r>
              <a:rPr sz="1050" i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 </a:t>
            </a:r>
            <a:r>
              <a:rPr sz="1050" i="1" spc="-5" dirty="0">
                <a:latin typeface="Arial"/>
                <a:cs typeface="Arial"/>
              </a:rPr>
              <a:t>sucursal </a:t>
            </a:r>
            <a:r>
              <a:rPr sz="1050" b="1" spc="-5" dirty="0">
                <a:latin typeface="Arial"/>
                <a:cs typeface="Arial"/>
              </a:rPr>
              <a:t>as </a:t>
            </a:r>
            <a:r>
              <a:rPr sz="1050" i="1" dirty="0">
                <a:latin typeface="Arial"/>
                <a:cs typeface="Arial"/>
              </a:rPr>
              <a:t>T, </a:t>
            </a:r>
            <a:r>
              <a:rPr sz="1050" i="1" spc="-5" dirty="0">
                <a:latin typeface="Arial"/>
                <a:cs typeface="Arial"/>
              </a:rPr>
              <a:t>sucursal </a:t>
            </a:r>
            <a:r>
              <a:rPr sz="1050" b="1" spc="-5" dirty="0">
                <a:latin typeface="Arial"/>
                <a:cs typeface="Arial"/>
              </a:rPr>
              <a:t>as </a:t>
            </a:r>
            <a:r>
              <a:rPr sz="1050" i="1" dirty="0">
                <a:latin typeface="Arial"/>
                <a:cs typeface="Arial"/>
              </a:rPr>
              <a:t>S 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b="1" spc="5" dirty="0">
                <a:latin typeface="Arial"/>
                <a:cs typeface="Arial"/>
              </a:rPr>
              <a:t>WHERE</a:t>
            </a:r>
            <a:r>
              <a:rPr sz="1050" b="1" spc="2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T.activo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&gt;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S.activo</a:t>
            </a:r>
            <a:r>
              <a:rPr sz="1050" i="1" spc="-2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AND</a:t>
            </a:r>
            <a:endParaRPr sz="1050">
              <a:latin typeface="Arial"/>
              <a:cs typeface="Arial"/>
            </a:endParaRPr>
          </a:p>
          <a:p>
            <a:pPr marR="208279" algn="ctr">
              <a:lnSpc>
                <a:spcPts val="1250"/>
              </a:lnSpc>
            </a:pPr>
            <a:r>
              <a:rPr sz="1050" i="1" spc="-10" dirty="0">
                <a:latin typeface="Arial"/>
                <a:cs typeface="Arial"/>
              </a:rPr>
              <a:t>S.</a:t>
            </a:r>
            <a:r>
              <a:rPr sz="1050" i="1" dirty="0">
                <a:latin typeface="Arial"/>
                <a:cs typeface="Arial"/>
              </a:rPr>
              <a:t>ci</a:t>
            </a:r>
            <a:r>
              <a:rPr sz="1050" i="1" spc="-15" dirty="0">
                <a:latin typeface="Arial"/>
                <a:cs typeface="Arial"/>
              </a:rPr>
              <a:t>udad_</a:t>
            </a:r>
            <a:r>
              <a:rPr sz="1050" i="1" dirty="0">
                <a:latin typeface="Arial"/>
                <a:cs typeface="Arial"/>
              </a:rPr>
              <a:t>s</a:t>
            </a:r>
            <a:r>
              <a:rPr sz="1050" i="1" spc="-15" dirty="0">
                <a:latin typeface="Arial"/>
                <a:cs typeface="Arial"/>
              </a:rPr>
              <a:t>u</a:t>
            </a:r>
            <a:r>
              <a:rPr sz="1050" i="1" dirty="0">
                <a:latin typeface="Arial"/>
                <a:cs typeface="Arial"/>
              </a:rPr>
              <a:t>c</a:t>
            </a:r>
            <a:r>
              <a:rPr sz="1050" i="1" spc="-15" dirty="0">
                <a:latin typeface="Arial"/>
                <a:cs typeface="Arial"/>
              </a:rPr>
              <a:t>u</a:t>
            </a:r>
            <a:r>
              <a:rPr sz="1050" i="1" spc="5" dirty="0">
                <a:latin typeface="Arial"/>
                <a:cs typeface="Arial"/>
              </a:rPr>
              <a:t>r</a:t>
            </a:r>
            <a:r>
              <a:rPr sz="1050" i="1" dirty="0">
                <a:latin typeface="Arial"/>
                <a:cs typeface="Arial"/>
              </a:rPr>
              <a:t>s</a:t>
            </a:r>
            <a:r>
              <a:rPr sz="1050" i="1" spc="-15" dirty="0">
                <a:latin typeface="Arial"/>
                <a:cs typeface="Arial"/>
              </a:rPr>
              <a:t>a</a:t>
            </a:r>
            <a:r>
              <a:rPr sz="1050" i="1" dirty="0">
                <a:latin typeface="Arial"/>
                <a:cs typeface="Arial"/>
              </a:rPr>
              <a:t>l</a:t>
            </a:r>
            <a:r>
              <a:rPr sz="1050" i="1" spc="8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</a:t>
            </a:r>
            <a:r>
              <a:rPr sz="1050" i="1" spc="-25" dirty="0">
                <a:latin typeface="Arial"/>
                <a:cs typeface="Arial"/>
              </a:rPr>
              <a:t> </a:t>
            </a:r>
            <a:r>
              <a:rPr sz="1050" i="1" spc="85" dirty="0">
                <a:latin typeface="Verdana"/>
                <a:cs typeface="Verdana"/>
              </a:rPr>
              <a:t>‘</a:t>
            </a:r>
            <a:r>
              <a:rPr sz="1050" i="1" spc="-95" dirty="0">
                <a:latin typeface="Verdana"/>
                <a:cs typeface="Verdana"/>
              </a:rPr>
              <a:t> </a:t>
            </a:r>
            <a:r>
              <a:rPr sz="1050" spc="-10" dirty="0">
                <a:latin typeface="Arial MT"/>
                <a:cs typeface="Arial MT"/>
              </a:rPr>
              <a:t>B</a:t>
            </a:r>
            <a:r>
              <a:rPr sz="1050" spc="-15" dirty="0">
                <a:latin typeface="Arial MT"/>
                <a:cs typeface="Arial MT"/>
              </a:rPr>
              <a:t>a</a:t>
            </a:r>
            <a:r>
              <a:rPr sz="1050" spc="5" dirty="0">
                <a:latin typeface="Arial MT"/>
                <a:cs typeface="Arial MT"/>
              </a:rPr>
              <a:t>r</a:t>
            </a:r>
            <a:r>
              <a:rPr sz="1050" dirty="0">
                <a:latin typeface="Arial MT"/>
                <a:cs typeface="Arial MT"/>
              </a:rPr>
              <a:t>c</a:t>
            </a:r>
            <a:r>
              <a:rPr sz="1050" spc="-15" dirty="0">
                <a:latin typeface="Arial MT"/>
                <a:cs typeface="Arial MT"/>
              </a:rPr>
              <a:t>e</a:t>
            </a:r>
            <a:r>
              <a:rPr sz="1050" dirty="0">
                <a:latin typeface="Arial MT"/>
                <a:cs typeface="Arial MT"/>
              </a:rPr>
              <a:t>l</a:t>
            </a:r>
            <a:r>
              <a:rPr sz="1050" spc="-15" dirty="0">
                <a:latin typeface="Arial MT"/>
                <a:cs typeface="Arial MT"/>
              </a:rPr>
              <a:t>on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35" dirty="0">
                <a:latin typeface="Arial MT"/>
                <a:cs typeface="Arial MT"/>
              </a:rPr>
              <a:t> </a:t>
            </a:r>
            <a:r>
              <a:rPr sz="1050" spc="85" dirty="0">
                <a:latin typeface="Verdana"/>
                <a:cs typeface="Verdana"/>
              </a:rPr>
              <a:t>’</a:t>
            </a:r>
            <a:endParaRPr sz="1050">
              <a:latin typeface="Verdana"/>
              <a:cs typeface="Verdana"/>
            </a:endParaRPr>
          </a:p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B7921"/>
                </a:solidFill>
                <a:latin typeface="Palatino Linotype"/>
                <a:cs typeface="Palatino Linotype"/>
              </a:rPr>
              <a:t>La</a:t>
            </a:r>
            <a:r>
              <a:rPr sz="1050" spc="-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spc="10" dirty="0">
                <a:solidFill>
                  <a:srgbClr val="AB7921"/>
                </a:solidFill>
                <a:latin typeface="Palatino Linotype"/>
                <a:cs typeface="Palatino Linotype"/>
              </a:rPr>
              <a:t>misma</a:t>
            </a:r>
            <a:r>
              <a:rPr sz="1050" spc="-7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spc="-5" dirty="0">
                <a:solidFill>
                  <a:srgbClr val="AB7921"/>
                </a:solidFill>
                <a:latin typeface="Palatino Linotype"/>
                <a:cs typeface="Palatino Linotype"/>
              </a:rPr>
              <a:t>consulta</a:t>
            </a:r>
            <a:r>
              <a:rPr sz="1050" spc="3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spc="-10" dirty="0">
                <a:solidFill>
                  <a:srgbClr val="AB7921"/>
                </a:solidFill>
                <a:latin typeface="Palatino Linotype"/>
                <a:cs typeface="Palatino Linotype"/>
              </a:rPr>
              <a:t>utilizando</a:t>
            </a:r>
            <a:r>
              <a:rPr sz="1050" spc="3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spc="-10" dirty="0">
                <a:solidFill>
                  <a:srgbClr val="AB7921"/>
                </a:solidFill>
                <a:latin typeface="Palatino Linotype"/>
                <a:cs typeface="Palatino Linotype"/>
              </a:rPr>
              <a:t>la</a:t>
            </a:r>
            <a:r>
              <a:rPr sz="105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spc="-5" dirty="0">
                <a:solidFill>
                  <a:srgbClr val="AB7921"/>
                </a:solidFill>
                <a:latin typeface="Palatino Linotype"/>
                <a:cs typeface="Palatino Linotype"/>
              </a:rPr>
              <a:t>clausula</a:t>
            </a:r>
            <a:r>
              <a:rPr sz="1050" spc="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solidFill>
                  <a:srgbClr val="AB7921"/>
                </a:solidFill>
                <a:latin typeface="Palatino Linotype"/>
                <a:cs typeface="Palatino Linotype"/>
              </a:rPr>
              <a:t>&gt; some</a:t>
            </a:r>
            <a:endParaRPr sz="10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960119">
              <a:lnSpc>
                <a:spcPts val="1255"/>
              </a:lnSpc>
              <a:spcBef>
                <a:spcPts val="5"/>
              </a:spcBef>
            </a:pPr>
            <a:r>
              <a:rPr sz="1050" b="1" spc="-5" dirty="0">
                <a:latin typeface="Arial"/>
                <a:cs typeface="Arial"/>
              </a:rPr>
              <a:t>SELECT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nombre_sucursal</a:t>
            </a:r>
            <a:endParaRPr sz="1050">
              <a:latin typeface="Arial"/>
              <a:cs typeface="Arial"/>
            </a:endParaRPr>
          </a:p>
          <a:p>
            <a:pPr marL="960119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sucursal</a:t>
            </a:r>
            <a:endParaRPr sz="1050">
              <a:latin typeface="Arial"/>
              <a:cs typeface="Arial"/>
            </a:endParaRPr>
          </a:p>
          <a:p>
            <a:pPr marL="960119">
              <a:lnSpc>
                <a:spcPts val="1255"/>
              </a:lnSpc>
              <a:spcBef>
                <a:spcPts val="15"/>
              </a:spcBef>
            </a:pPr>
            <a:r>
              <a:rPr sz="1050" b="1" spc="5" dirty="0">
                <a:latin typeface="Arial"/>
                <a:cs typeface="Arial"/>
              </a:rPr>
              <a:t>WHERE</a:t>
            </a:r>
            <a:r>
              <a:rPr sz="1050" b="1" spc="-7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activo </a:t>
            </a:r>
            <a:r>
              <a:rPr sz="1050" i="1" dirty="0">
                <a:latin typeface="Arial"/>
                <a:cs typeface="Arial"/>
              </a:rPr>
              <a:t>&gt;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b="1" spc="5" dirty="0">
                <a:latin typeface="Arial"/>
                <a:cs typeface="Arial"/>
              </a:rPr>
              <a:t>some</a:t>
            </a:r>
            <a:endParaRPr sz="1050">
              <a:latin typeface="Arial"/>
              <a:cs typeface="Arial"/>
            </a:endParaRPr>
          </a:p>
          <a:p>
            <a:pPr marL="2789555">
              <a:lnSpc>
                <a:spcPts val="1255"/>
              </a:lnSpc>
            </a:pPr>
            <a:r>
              <a:rPr sz="1050" b="1" spc="5" dirty="0">
                <a:latin typeface="Arial"/>
                <a:cs typeface="Arial"/>
              </a:rPr>
              <a:t>(</a:t>
            </a:r>
            <a:r>
              <a:rPr sz="1050" b="1" spc="-10" dirty="0">
                <a:latin typeface="Arial"/>
                <a:cs typeface="Arial"/>
              </a:rPr>
              <a:t>SE</a:t>
            </a:r>
            <a:r>
              <a:rPr sz="1050" b="1" dirty="0">
                <a:latin typeface="Arial"/>
                <a:cs typeface="Arial"/>
              </a:rPr>
              <a:t>L</a:t>
            </a:r>
            <a:r>
              <a:rPr sz="1050" b="1" spc="-10" dirty="0">
                <a:latin typeface="Arial"/>
                <a:cs typeface="Arial"/>
              </a:rPr>
              <a:t>E</a:t>
            </a:r>
            <a:r>
              <a:rPr sz="1050" b="1" dirty="0">
                <a:latin typeface="Arial"/>
                <a:cs typeface="Arial"/>
              </a:rPr>
              <a:t>CT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a</a:t>
            </a:r>
            <a:r>
              <a:rPr sz="1050" i="1" dirty="0">
                <a:latin typeface="Arial"/>
                <a:cs typeface="Arial"/>
              </a:rPr>
              <a:t>c</a:t>
            </a:r>
            <a:r>
              <a:rPr sz="1050" i="1" spc="-10" dirty="0">
                <a:latin typeface="Arial"/>
                <a:cs typeface="Arial"/>
              </a:rPr>
              <a:t>t</a:t>
            </a:r>
            <a:r>
              <a:rPr sz="1050" i="1" dirty="0">
                <a:latin typeface="Arial"/>
                <a:cs typeface="Arial"/>
              </a:rPr>
              <a:t>ivo</a:t>
            </a:r>
            <a:endParaRPr sz="1050">
              <a:latin typeface="Arial"/>
              <a:cs typeface="Arial"/>
            </a:endParaRPr>
          </a:p>
          <a:p>
            <a:pPr marL="2826385">
              <a:lnSpc>
                <a:spcPts val="1255"/>
              </a:lnSpc>
              <a:spcBef>
                <a:spcPts val="10"/>
              </a:spcBef>
            </a:pPr>
            <a:r>
              <a:rPr sz="1050" b="1" dirty="0">
                <a:latin typeface="Arial"/>
                <a:cs typeface="Arial"/>
              </a:rPr>
              <a:t>F</a:t>
            </a:r>
            <a:r>
              <a:rPr sz="1050" b="1" spc="5" dirty="0">
                <a:latin typeface="Arial"/>
                <a:cs typeface="Arial"/>
              </a:rPr>
              <a:t>R</a:t>
            </a:r>
            <a:r>
              <a:rPr sz="1050" b="1" spc="-10" dirty="0">
                <a:latin typeface="Arial"/>
                <a:cs typeface="Arial"/>
              </a:rPr>
              <a:t>O</a:t>
            </a:r>
            <a:r>
              <a:rPr sz="1050" b="1" spc="5" dirty="0">
                <a:latin typeface="Arial"/>
                <a:cs typeface="Arial"/>
              </a:rPr>
              <a:t>M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s</a:t>
            </a:r>
            <a:r>
              <a:rPr sz="1050" i="1" spc="-15" dirty="0">
                <a:latin typeface="Arial"/>
                <a:cs typeface="Arial"/>
              </a:rPr>
              <a:t>u</a:t>
            </a:r>
            <a:r>
              <a:rPr sz="1050" i="1" dirty="0">
                <a:latin typeface="Arial"/>
                <a:cs typeface="Arial"/>
              </a:rPr>
              <a:t>c</a:t>
            </a:r>
            <a:r>
              <a:rPr sz="1050" i="1" spc="-15" dirty="0">
                <a:latin typeface="Arial"/>
                <a:cs typeface="Arial"/>
              </a:rPr>
              <a:t>u</a:t>
            </a:r>
            <a:r>
              <a:rPr sz="1050" i="1" spc="5" dirty="0">
                <a:latin typeface="Arial"/>
                <a:cs typeface="Arial"/>
              </a:rPr>
              <a:t>r</a:t>
            </a:r>
            <a:r>
              <a:rPr sz="1050" i="1" dirty="0">
                <a:latin typeface="Arial"/>
                <a:cs typeface="Arial"/>
              </a:rPr>
              <a:t>s</a:t>
            </a:r>
            <a:r>
              <a:rPr sz="1050" i="1" spc="-15" dirty="0">
                <a:latin typeface="Arial"/>
                <a:cs typeface="Arial"/>
              </a:rPr>
              <a:t>a</a:t>
            </a:r>
            <a:r>
              <a:rPr sz="1050" i="1" dirty="0"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  <a:p>
            <a:pPr marL="2826385">
              <a:lnSpc>
                <a:spcPts val="1255"/>
              </a:lnSpc>
            </a:pPr>
            <a:r>
              <a:rPr sz="1050" b="1" spc="10" dirty="0">
                <a:latin typeface="Arial"/>
                <a:cs typeface="Arial"/>
              </a:rPr>
              <a:t>WHERE</a:t>
            </a:r>
            <a:r>
              <a:rPr sz="1050" b="1" spc="-6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ciudad_sucursal</a:t>
            </a:r>
            <a:r>
              <a:rPr sz="1050" i="1" spc="6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</a:t>
            </a:r>
            <a:r>
              <a:rPr sz="1050" i="1" spc="-30" dirty="0">
                <a:latin typeface="Arial"/>
                <a:cs typeface="Arial"/>
              </a:rPr>
              <a:t> </a:t>
            </a:r>
            <a:r>
              <a:rPr sz="1050" spc="5" dirty="0">
                <a:latin typeface="Verdana"/>
                <a:cs typeface="Verdana"/>
              </a:rPr>
              <a:t>‘</a:t>
            </a:r>
            <a:r>
              <a:rPr sz="1050" spc="5" dirty="0">
                <a:latin typeface="Arial MT"/>
                <a:cs typeface="Arial MT"/>
              </a:rPr>
              <a:t>Barcelona</a:t>
            </a:r>
            <a:r>
              <a:rPr sz="1050" spc="5" dirty="0">
                <a:latin typeface="Verdana"/>
                <a:cs typeface="Verdana"/>
              </a:rPr>
              <a:t>’</a:t>
            </a:r>
            <a:r>
              <a:rPr sz="1050" spc="5" dirty="0"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  <a:p>
            <a:pPr marL="252095" marR="5080">
              <a:lnSpc>
                <a:spcPts val="1300"/>
              </a:lnSpc>
              <a:spcBef>
                <a:spcPts val="420"/>
              </a:spcBef>
            </a:pP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Obtener</a:t>
            </a:r>
            <a:r>
              <a:rPr sz="1200" spc="-3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los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nombres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todas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las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sucursales</a:t>
            </a:r>
            <a:r>
              <a:rPr sz="1200" spc="-6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que</a:t>
            </a:r>
            <a:r>
              <a:rPr sz="1200" spc="-3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tienen</a:t>
            </a:r>
            <a:r>
              <a:rPr sz="1200" spc="-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activos</a:t>
            </a:r>
            <a:r>
              <a:rPr sz="12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u="sng" spc="-10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Arial MT"/>
                <a:cs typeface="Arial MT"/>
              </a:rPr>
              <a:t>mayores</a:t>
            </a:r>
            <a:r>
              <a:rPr sz="1200" u="sng" spc="5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Arial MT"/>
                <a:cs typeface="Arial MT"/>
              </a:rPr>
              <a:t>que</a:t>
            </a:r>
            <a:r>
              <a:rPr sz="1200" u="sng" spc="-10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Arial MT"/>
                <a:cs typeface="Arial MT"/>
              </a:rPr>
              <a:t>todas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las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sucursales </a:t>
            </a:r>
            <a:r>
              <a:rPr sz="1200" spc="-3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situadas</a:t>
            </a:r>
            <a:r>
              <a:rPr sz="1200" spc="-7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en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 Barcelona.</a:t>
            </a:r>
            <a:endParaRPr sz="1200">
              <a:latin typeface="Arial MT"/>
              <a:cs typeface="Arial MT"/>
            </a:endParaRPr>
          </a:p>
          <a:p>
            <a:pPr marL="1257935">
              <a:lnSpc>
                <a:spcPct val="100000"/>
              </a:lnSpc>
              <a:spcBef>
                <a:spcPts val="315"/>
              </a:spcBef>
            </a:pPr>
            <a:r>
              <a:rPr sz="1000" b="1" dirty="0">
                <a:latin typeface="Arial"/>
                <a:cs typeface="Arial"/>
              </a:rPr>
              <a:t>SELECT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nombre_sucusal</a:t>
            </a:r>
            <a:endParaRPr sz="1000">
              <a:latin typeface="Arial"/>
              <a:cs typeface="Arial"/>
            </a:endParaRPr>
          </a:p>
          <a:p>
            <a:pPr marL="1257935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FROM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sucursal</a:t>
            </a:r>
            <a:endParaRPr sz="1000">
              <a:latin typeface="Arial"/>
              <a:cs typeface="Arial"/>
            </a:endParaRPr>
          </a:p>
          <a:p>
            <a:pPr marL="125793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WHERE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activo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&gt;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all</a:t>
            </a:r>
            <a:endParaRPr sz="1000">
              <a:latin typeface="Arial"/>
              <a:cs typeface="Arial"/>
            </a:endParaRPr>
          </a:p>
          <a:p>
            <a:pPr marL="308737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(SELECT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activo</a:t>
            </a:r>
            <a:endParaRPr sz="1000">
              <a:latin typeface="Arial"/>
              <a:cs typeface="Arial"/>
            </a:endParaRPr>
          </a:p>
          <a:p>
            <a:pPr marL="3087370">
              <a:lnSpc>
                <a:spcPts val="1190"/>
              </a:lnSpc>
            </a:pPr>
            <a:r>
              <a:rPr sz="1000" b="1" spc="10" dirty="0">
                <a:latin typeface="Arial"/>
                <a:cs typeface="Arial"/>
              </a:rPr>
              <a:t>F</a:t>
            </a:r>
            <a:r>
              <a:rPr sz="1000" b="1" spc="-5" dirty="0">
                <a:latin typeface="Arial"/>
                <a:cs typeface="Arial"/>
              </a:rPr>
              <a:t>R</a:t>
            </a:r>
            <a:r>
              <a:rPr sz="1000" b="1" spc="1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M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-5" dirty="0">
                <a:latin typeface="Arial"/>
                <a:cs typeface="Arial"/>
              </a:rPr>
              <a:t>u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-5" dirty="0">
                <a:latin typeface="Arial"/>
                <a:cs typeface="Arial"/>
              </a:rPr>
              <a:t>u</a:t>
            </a:r>
            <a:r>
              <a:rPr sz="1000" i="1" dirty="0">
                <a:latin typeface="Arial"/>
                <a:cs typeface="Arial"/>
              </a:rPr>
              <a:t>rs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i="1" dirty="0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  <a:p>
            <a:pPr marL="3087370">
              <a:lnSpc>
                <a:spcPts val="1190"/>
              </a:lnSpc>
            </a:pPr>
            <a:r>
              <a:rPr sz="1000" b="1" spc="-5" dirty="0">
                <a:latin typeface="Arial"/>
                <a:cs typeface="Arial"/>
              </a:rPr>
              <a:t>WHERE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ciudad_sucursal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=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‘Barcelona’)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496" y="364616"/>
            <a:ext cx="179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Consulta</a:t>
            </a:r>
            <a:r>
              <a:rPr spc="-65" dirty="0"/>
              <a:t> </a:t>
            </a:r>
            <a:r>
              <a:rPr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703" y="846836"/>
            <a:ext cx="583184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Obtener</a:t>
            </a:r>
            <a:r>
              <a:rPr sz="1400" spc="3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todos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los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clientes</a:t>
            </a:r>
            <a:r>
              <a:rPr sz="1400" spc="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AB7921"/>
                </a:solidFill>
                <a:latin typeface="Arial MT"/>
                <a:cs typeface="Arial MT"/>
              </a:rPr>
              <a:t>que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AB7921"/>
                </a:solidFill>
                <a:latin typeface="Arial MT"/>
                <a:cs typeface="Arial MT"/>
              </a:rPr>
              <a:t>tengan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AB7921"/>
                </a:solidFill>
                <a:latin typeface="Arial MT"/>
                <a:cs typeface="Arial MT"/>
              </a:rPr>
              <a:t>una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cuenta</a:t>
            </a:r>
            <a:r>
              <a:rPr sz="1400" spc="3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en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todas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las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sucursales </a:t>
            </a:r>
            <a:r>
              <a:rPr sz="1400" spc="-37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situadas</a:t>
            </a:r>
            <a:r>
              <a:rPr sz="1400" spc="3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en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Barcelona.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6529" y="1607565"/>
            <a:ext cx="2225040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sz="1050" b="1" spc="-5" dirty="0">
                <a:latin typeface="Arial"/>
                <a:cs typeface="Arial"/>
              </a:rPr>
              <a:t>SELECT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distinct</a:t>
            </a:r>
            <a:r>
              <a:rPr sz="1050" b="1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S.nombre_cliente</a:t>
            </a:r>
            <a:endParaRPr sz="1050">
              <a:latin typeface="Arial"/>
              <a:cs typeface="Arial"/>
            </a:endParaRPr>
          </a:p>
          <a:p>
            <a:pPr marL="927100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impositor</a:t>
            </a:r>
            <a:r>
              <a:rPr sz="1050" i="1" spc="3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as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1050" b="1" spc="35" dirty="0">
                <a:latin typeface="Arial"/>
                <a:cs typeface="Arial"/>
              </a:rPr>
              <a:t>W</a:t>
            </a:r>
            <a:r>
              <a:rPr sz="1050" b="1" dirty="0">
                <a:latin typeface="Arial"/>
                <a:cs typeface="Arial"/>
              </a:rPr>
              <a:t>H</a:t>
            </a:r>
            <a:r>
              <a:rPr sz="1050" b="1" spc="-10" dirty="0">
                <a:latin typeface="Arial"/>
                <a:cs typeface="Arial"/>
              </a:rPr>
              <a:t>E</a:t>
            </a:r>
            <a:r>
              <a:rPr sz="1050" b="1" dirty="0">
                <a:latin typeface="Arial"/>
                <a:cs typeface="Arial"/>
              </a:rPr>
              <a:t>RE</a:t>
            </a:r>
            <a:r>
              <a:rPr sz="1050" b="1" spc="-6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ex</a:t>
            </a:r>
            <a:r>
              <a:rPr sz="1050" b="1" spc="-10" dirty="0">
                <a:latin typeface="Arial"/>
                <a:cs typeface="Arial"/>
              </a:rPr>
              <a:t>i</a:t>
            </a:r>
            <a:r>
              <a:rPr sz="1050" b="1" spc="-15" dirty="0">
                <a:latin typeface="Arial"/>
                <a:cs typeface="Arial"/>
              </a:rPr>
              <a:t>s</a:t>
            </a:r>
            <a:r>
              <a:rPr sz="1050" b="1" spc="5" dirty="0">
                <a:latin typeface="Arial"/>
                <a:cs typeface="Arial"/>
              </a:rPr>
              <a:t>t</a:t>
            </a:r>
            <a:r>
              <a:rPr sz="1050" b="1" dirty="0">
                <a:latin typeface="Arial"/>
                <a:cs typeface="Arial"/>
              </a:rPr>
              <a:t>s</a:t>
            </a:r>
            <a:r>
              <a:rPr sz="1050" b="1" spc="20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(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5964" y="2086482"/>
            <a:ext cx="2379980" cy="9886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 MT"/>
                <a:cs typeface="Arial MT"/>
              </a:rPr>
              <a:t>(</a:t>
            </a:r>
            <a:r>
              <a:rPr sz="1050" b="1" dirty="0">
                <a:latin typeface="Arial"/>
                <a:cs typeface="Arial"/>
              </a:rPr>
              <a:t>SELECT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nombre_sucursal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10"/>
              </a:spcBef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sucursal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050" b="1" spc="35" dirty="0">
                <a:latin typeface="Arial"/>
                <a:cs typeface="Arial"/>
              </a:rPr>
              <a:t>W</a:t>
            </a:r>
            <a:r>
              <a:rPr sz="1050" b="1" dirty="0">
                <a:latin typeface="Arial"/>
                <a:cs typeface="Arial"/>
              </a:rPr>
              <a:t>H</a:t>
            </a:r>
            <a:r>
              <a:rPr sz="1050" b="1" spc="-10" dirty="0">
                <a:latin typeface="Arial"/>
                <a:cs typeface="Arial"/>
              </a:rPr>
              <a:t>E</a:t>
            </a:r>
            <a:r>
              <a:rPr sz="1050" b="1" dirty="0">
                <a:latin typeface="Arial"/>
                <a:cs typeface="Arial"/>
              </a:rPr>
              <a:t>RE</a:t>
            </a:r>
            <a:r>
              <a:rPr sz="1050" b="1" spc="-6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ci</a:t>
            </a:r>
            <a:r>
              <a:rPr sz="1050" i="1" spc="-15" dirty="0">
                <a:latin typeface="Arial"/>
                <a:cs typeface="Arial"/>
              </a:rPr>
              <a:t>udad_</a:t>
            </a:r>
            <a:r>
              <a:rPr sz="1050" i="1" dirty="0">
                <a:latin typeface="Arial"/>
                <a:cs typeface="Arial"/>
              </a:rPr>
              <a:t>s</a:t>
            </a:r>
            <a:r>
              <a:rPr sz="1050" i="1" spc="-15" dirty="0">
                <a:latin typeface="Arial"/>
                <a:cs typeface="Arial"/>
              </a:rPr>
              <a:t>u</a:t>
            </a:r>
            <a:r>
              <a:rPr sz="1050" i="1" dirty="0">
                <a:latin typeface="Arial"/>
                <a:cs typeface="Arial"/>
              </a:rPr>
              <a:t>c</a:t>
            </a:r>
            <a:r>
              <a:rPr sz="1050" i="1" spc="-15" dirty="0">
                <a:latin typeface="Arial"/>
                <a:cs typeface="Arial"/>
              </a:rPr>
              <a:t>u</a:t>
            </a:r>
            <a:r>
              <a:rPr sz="1050" i="1" spc="5" dirty="0">
                <a:latin typeface="Arial"/>
                <a:cs typeface="Arial"/>
              </a:rPr>
              <a:t>r</a:t>
            </a:r>
            <a:r>
              <a:rPr sz="1050" i="1" dirty="0">
                <a:latin typeface="Arial"/>
                <a:cs typeface="Arial"/>
              </a:rPr>
              <a:t>s</a:t>
            </a:r>
            <a:r>
              <a:rPr sz="1050" i="1" spc="-15" dirty="0">
                <a:latin typeface="Arial"/>
                <a:cs typeface="Arial"/>
              </a:rPr>
              <a:t>a</a:t>
            </a:r>
            <a:r>
              <a:rPr sz="1050" i="1" dirty="0">
                <a:latin typeface="Arial"/>
                <a:cs typeface="Arial"/>
              </a:rPr>
              <a:t>l</a:t>
            </a:r>
            <a:r>
              <a:rPr sz="1050" i="1" spc="8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</a:t>
            </a:r>
            <a:r>
              <a:rPr sz="1050" i="1" spc="-25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‘</a:t>
            </a:r>
            <a:r>
              <a:rPr sz="1050" spc="-10" dirty="0">
                <a:latin typeface="Arial MT"/>
                <a:cs typeface="Arial MT"/>
              </a:rPr>
              <a:t>B</a:t>
            </a:r>
            <a:r>
              <a:rPr sz="1050" spc="-15" dirty="0">
                <a:latin typeface="Arial MT"/>
                <a:cs typeface="Arial MT"/>
              </a:rPr>
              <a:t>a</a:t>
            </a:r>
            <a:r>
              <a:rPr sz="1050" spc="5" dirty="0">
                <a:latin typeface="Arial MT"/>
                <a:cs typeface="Arial MT"/>
              </a:rPr>
              <a:t>r</a:t>
            </a:r>
            <a:r>
              <a:rPr sz="1050" dirty="0">
                <a:latin typeface="Arial MT"/>
                <a:cs typeface="Arial MT"/>
              </a:rPr>
              <a:t>c</a:t>
            </a:r>
            <a:r>
              <a:rPr sz="1050" spc="-15" dirty="0">
                <a:latin typeface="Arial MT"/>
                <a:cs typeface="Arial MT"/>
              </a:rPr>
              <a:t>e</a:t>
            </a:r>
            <a:r>
              <a:rPr sz="1050" dirty="0">
                <a:latin typeface="Arial MT"/>
                <a:cs typeface="Arial MT"/>
              </a:rPr>
              <a:t>l</a:t>
            </a:r>
            <a:r>
              <a:rPr sz="1050" spc="-15" dirty="0">
                <a:latin typeface="Arial MT"/>
                <a:cs typeface="Arial MT"/>
              </a:rPr>
              <a:t>ona</a:t>
            </a:r>
            <a:r>
              <a:rPr sz="1050" dirty="0">
                <a:latin typeface="Arial MT"/>
                <a:cs typeface="Arial MT"/>
              </a:rPr>
              <a:t>’)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255"/>
              </a:lnSpc>
              <a:spcBef>
                <a:spcPts val="15"/>
              </a:spcBef>
            </a:pPr>
            <a:r>
              <a:rPr sz="1050" b="1" spc="-10" dirty="0">
                <a:latin typeface="Arial"/>
                <a:cs typeface="Arial"/>
              </a:rPr>
              <a:t>except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050" dirty="0">
                <a:latin typeface="Arial MT"/>
                <a:cs typeface="Arial MT"/>
              </a:rPr>
              <a:t>(</a:t>
            </a:r>
            <a:r>
              <a:rPr sz="1050" b="1" dirty="0">
                <a:latin typeface="Arial"/>
                <a:cs typeface="Arial"/>
              </a:rPr>
              <a:t>SELECT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R.nombre_sucursal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impositor</a:t>
            </a:r>
            <a:r>
              <a:rPr sz="1050" i="1" spc="5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as</a:t>
            </a:r>
            <a:r>
              <a:rPr sz="1050" b="1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T,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cuenta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as</a:t>
            </a:r>
            <a:r>
              <a:rPr sz="1050" b="1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964" y="3047238"/>
            <a:ext cx="3198495" cy="347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6515" algn="r">
              <a:lnSpc>
                <a:spcPct val="100000"/>
              </a:lnSpc>
              <a:spcBef>
                <a:spcPts val="105"/>
              </a:spcBef>
            </a:pPr>
            <a:r>
              <a:rPr sz="1050" b="1" spc="5" dirty="0">
                <a:latin typeface="Arial"/>
                <a:cs typeface="Arial"/>
              </a:rPr>
              <a:t>WHERE</a:t>
            </a:r>
            <a:r>
              <a:rPr sz="1050" b="1" spc="-6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T.número_cuenta</a:t>
            </a:r>
            <a:r>
              <a:rPr sz="1050" i="1" spc="10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</a:t>
            </a:r>
            <a:r>
              <a:rPr sz="1050" i="1" spc="-3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R.número_cuenta</a:t>
            </a:r>
            <a:r>
              <a:rPr sz="1050" i="1" spc="10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AND</a:t>
            </a: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1050" i="1" spc="-10" dirty="0">
                <a:latin typeface="Arial"/>
                <a:cs typeface="Arial"/>
              </a:rPr>
              <a:t>S.nombre_cliente</a:t>
            </a:r>
            <a:r>
              <a:rPr sz="1050" i="1" spc="114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</a:t>
            </a:r>
            <a:r>
              <a:rPr sz="1050" i="1" spc="-2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T.nombre_cliente</a:t>
            </a:r>
            <a:r>
              <a:rPr sz="1050" spc="-10" dirty="0"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42288" y="4145279"/>
            <a:ext cx="4151629" cy="472440"/>
            <a:chOff x="1542288" y="4145279"/>
            <a:chExt cx="4151629" cy="472440"/>
          </a:xfrm>
        </p:grpSpPr>
        <p:sp>
          <p:nvSpPr>
            <p:cNvPr id="8" name="object 8"/>
            <p:cNvSpPr/>
            <p:nvPr/>
          </p:nvSpPr>
          <p:spPr>
            <a:xfrm>
              <a:off x="1542288" y="4145279"/>
              <a:ext cx="4151629" cy="472440"/>
            </a:xfrm>
            <a:custGeom>
              <a:avLst/>
              <a:gdLst/>
              <a:ahLst/>
              <a:cxnLst/>
              <a:rect l="l" t="t" r="r" b="b"/>
              <a:pathLst>
                <a:path w="4151629" h="472439">
                  <a:moveTo>
                    <a:pt x="4151376" y="0"/>
                  </a:moveTo>
                  <a:lnTo>
                    <a:pt x="0" y="0"/>
                  </a:lnTo>
                  <a:lnTo>
                    <a:pt x="0" y="472440"/>
                  </a:lnTo>
                  <a:lnTo>
                    <a:pt x="4151376" y="472440"/>
                  </a:lnTo>
                  <a:lnTo>
                    <a:pt x="4151376" y="0"/>
                  </a:lnTo>
                  <a:close/>
                </a:path>
              </a:pathLst>
            </a:custGeom>
            <a:solidFill>
              <a:srgbClr val="DDE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3093" y="4198315"/>
              <a:ext cx="158495" cy="1584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3093" y="4411675"/>
              <a:ext cx="158495" cy="15849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42288" y="4145279"/>
            <a:ext cx="4151629" cy="4724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375"/>
              </a:spcBef>
            </a:pP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–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</a:t>
            </a:r>
            <a:r>
              <a:rPr sz="1050" i="1" spc="-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Ø</a:t>
            </a:r>
            <a:r>
              <a:rPr sz="1050" i="1" spc="545" dirty="0">
                <a:latin typeface="Arial"/>
                <a:cs typeface="Arial"/>
              </a:rPr>
              <a:t> </a:t>
            </a:r>
            <a:r>
              <a:rPr sz="1050" spc="5" dirty="0">
                <a:latin typeface="Symbol"/>
                <a:cs typeface="Symbol"/>
              </a:rPr>
              <a:t></a:t>
            </a:r>
            <a:r>
              <a:rPr sz="1050" spc="5" dirty="0">
                <a:latin typeface="Times New Roman"/>
                <a:cs typeface="Times New Roman"/>
              </a:rPr>
              <a:t>  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45" dirty="0">
                <a:latin typeface="Arial"/>
                <a:cs typeface="Arial"/>
              </a:rPr>
              <a:t> </a:t>
            </a:r>
            <a:r>
              <a:rPr sz="1050" dirty="0">
                <a:latin typeface="Symbol"/>
                <a:cs typeface="Symbol"/>
              </a:rPr>
              <a:t>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420"/>
              </a:spcBef>
            </a:pPr>
            <a:r>
              <a:rPr sz="1050" dirty="0">
                <a:latin typeface="Arial MT"/>
                <a:cs typeface="Arial MT"/>
              </a:rPr>
              <a:t>No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puede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escribir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una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consulta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utilizando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35" dirty="0">
                <a:latin typeface="Arial MT"/>
                <a:cs typeface="Arial MT"/>
              </a:rPr>
              <a:t> </a:t>
            </a:r>
            <a:r>
              <a:rPr sz="1050" b="1" spc="-5" dirty="0">
                <a:latin typeface="Arial"/>
                <a:cs typeface="Arial"/>
              </a:rPr>
              <a:t>all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sus variantes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7683" y="2746628"/>
            <a:ext cx="1223645" cy="2540"/>
          </a:xfrm>
          <a:custGeom>
            <a:avLst/>
            <a:gdLst/>
            <a:ahLst/>
            <a:cxnLst/>
            <a:rect l="l" t="t" r="r" b="b"/>
            <a:pathLst>
              <a:path w="1223645" h="2539">
                <a:moveTo>
                  <a:pt x="1223518" y="2286"/>
                </a:moveTo>
                <a:lnTo>
                  <a:pt x="0" y="0"/>
                </a:lnTo>
              </a:path>
            </a:pathLst>
          </a:custGeom>
          <a:ln w="24384">
            <a:solidFill>
              <a:srgbClr val="285D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31975" y="2139695"/>
            <a:ext cx="1945005" cy="539750"/>
          </a:xfrm>
          <a:prstGeom prst="rect">
            <a:avLst/>
          </a:prstGeom>
          <a:solidFill>
            <a:srgbClr val="3981B9"/>
          </a:solidFill>
          <a:ln w="24383">
            <a:solidFill>
              <a:srgbClr val="285D87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673735" marR="135255" indent="-533400">
              <a:lnSpc>
                <a:spcPts val="1250"/>
              </a:lnSpc>
              <a:spcBef>
                <a:spcPts val="910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5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50" spc="3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050" spc="1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050" spc="-1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50" spc="-1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05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05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e 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Barcelona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91482" y="1553336"/>
            <a:ext cx="678815" cy="405765"/>
          </a:xfrm>
          <a:custGeom>
            <a:avLst/>
            <a:gdLst/>
            <a:ahLst/>
            <a:cxnLst/>
            <a:rect l="l" t="t" r="r" b="b"/>
            <a:pathLst>
              <a:path w="678814" h="405764">
                <a:moveTo>
                  <a:pt x="678433" y="0"/>
                </a:moveTo>
                <a:lnTo>
                  <a:pt x="0" y="405764"/>
                </a:lnTo>
              </a:path>
            </a:pathLst>
          </a:custGeom>
          <a:ln w="24384">
            <a:solidFill>
              <a:srgbClr val="285D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8384" y="1472183"/>
            <a:ext cx="2261870" cy="433070"/>
          </a:xfrm>
          <a:prstGeom prst="rect">
            <a:avLst/>
          </a:prstGeom>
          <a:solidFill>
            <a:srgbClr val="3981B9"/>
          </a:solidFill>
          <a:ln w="24384">
            <a:solidFill>
              <a:srgbClr val="285D87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ts val="1255"/>
              </a:lnSpc>
              <a:spcBef>
                <a:spcPts val="425"/>
              </a:spcBef>
            </a:pP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nombres</a:t>
            </a:r>
            <a:r>
              <a:rPr sz="10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clientes</a:t>
            </a:r>
            <a:r>
              <a:rPr sz="1050" spc="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dónde</a:t>
            </a:r>
            <a:endParaRPr sz="1050">
              <a:latin typeface="Arial MT"/>
              <a:cs typeface="Arial MT"/>
            </a:endParaRPr>
          </a:p>
          <a:p>
            <a:pPr marL="3175" algn="ctr">
              <a:lnSpc>
                <a:spcPts val="1255"/>
              </a:lnSpc>
            </a:pP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1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existe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45336" y="2987039"/>
            <a:ext cx="2204720" cy="570230"/>
            <a:chOff x="1545336" y="2987039"/>
            <a:chExt cx="2204720" cy="570230"/>
          </a:xfrm>
        </p:grpSpPr>
        <p:sp>
          <p:nvSpPr>
            <p:cNvPr id="17" name="object 17"/>
            <p:cNvSpPr/>
            <p:nvPr/>
          </p:nvSpPr>
          <p:spPr>
            <a:xfrm>
              <a:off x="1545336" y="2987039"/>
              <a:ext cx="1838325" cy="561340"/>
            </a:xfrm>
            <a:custGeom>
              <a:avLst/>
              <a:gdLst/>
              <a:ahLst/>
              <a:cxnLst/>
              <a:rect l="l" t="t" r="r" b="b"/>
              <a:pathLst>
                <a:path w="1838325" h="561339">
                  <a:moveTo>
                    <a:pt x="1837943" y="0"/>
                  </a:moveTo>
                  <a:lnTo>
                    <a:pt x="0" y="0"/>
                  </a:lnTo>
                  <a:lnTo>
                    <a:pt x="0" y="560832"/>
                  </a:lnTo>
                  <a:lnTo>
                    <a:pt x="1837943" y="560832"/>
                  </a:lnTo>
                  <a:lnTo>
                    <a:pt x="1837943" y="0"/>
                  </a:lnTo>
                  <a:close/>
                </a:path>
              </a:pathLst>
            </a:custGeom>
            <a:solidFill>
              <a:srgbClr val="398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92807" y="3497325"/>
              <a:ext cx="1345565" cy="47625"/>
            </a:xfrm>
            <a:custGeom>
              <a:avLst/>
              <a:gdLst/>
              <a:ahLst/>
              <a:cxnLst/>
              <a:rect l="l" t="t" r="r" b="b"/>
              <a:pathLst>
                <a:path w="1345564" h="47625">
                  <a:moveTo>
                    <a:pt x="0" y="47498"/>
                  </a:moveTo>
                  <a:lnTo>
                    <a:pt x="1345057" y="0"/>
                  </a:lnTo>
                </a:path>
              </a:pathLst>
            </a:custGeom>
            <a:ln w="24383">
              <a:solidFill>
                <a:srgbClr val="285D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45336" y="2987039"/>
            <a:ext cx="1838325" cy="561340"/>
          </a:xfrm>
          <a:prstGeom prst="rect">
            <a:avLst/>
          </a:prstGeom>
          <a:ln w="24383">
            <a:solidFill>
              <a:srgbClr val="285D87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11760" marR="103505" indent="-635" algn="ctr">
              <a:lnSpc>
                <a:spcPct val="100000"/>
              </a:lnSpc>
              <a:spcBef>
                <a:spcPts val="45"/>
              </a:spcBef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Nombre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sucursales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dónde</a:t>
            </a:r>
            <a:r>
              <a:rPr sz="1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tienen</a:t>
            </a:r>
            <a:r>
              <a:rPr sz="1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cuenta</a:t>
            </a:r>
            <a:r>
              <a:rPr sz="1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los </a:t>
            </a:r>
            <a:r>
              <a:rPr sz="1200" spc="-3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clientes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61988" y="2697098"/>
            <a:ext cx="30480" cy="16510"/>
          </a:xfrm>
          <a:custGeom>
            <a:avLst/>
            <a:gdLst/>
            <a:ahLst/>
            <a:cxnLst/>
            <a:rect l="l" t="t" r="r" b="b"/>
            <a:pathLst>
              <a:path w="30479" h="16510">
                <a:moveTo>
                  <a:pt x="0" y="0"/>
                </a:moveTo>
                <a:lnTo>
                  <a:pt x="30352" y="16129"/>
                </a:lnTo>
              </a:path>
            </a:pathLst>
          </a:custGeom>
          <a:ln w="24384">
            <a:solidFill>
              <a:srgbClr val="285D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33616" y="2337816"/>
            <a:ext cx="1835150" cy="704215"/>
          </a:xfrm>
          <a:prstGeom prst="rect">
            <a:avLst/>
          </a:prstGeom>
          <a:solidFill>
            <a:srgbClr val="3981B9"/>
          </a:solidFill>
          <a:ln w="24384">
            <a:solidFill>
              <a:srgbClr val="285D87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79070" marR="172720" indent="3810" algn="ctr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Sucursales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Barcelona dónde no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tiene</a:t>
            </a:r>
            <a:r>
              <a:rPr sz="1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cuenta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cliente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5541" y="412495"/>
            <a:ext cx="496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Comprobación</a:t>
            </a:r>
            <a:r>
              <a:rPr spc="-9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spc="5" dirty="0"/>
              <a:t>ausencia</a:t>
            </a:r>
            <a:r>
              <a:rPr spc="-85" dirty="0"/>
              <a:t> </a:t>
            </a:r>
            <a:r>
              <a:rPr dirty="0"/>
              <a:t>de</a:t>
            </a:r>
            <a:r>
              <a:rPr spc="60" dirty="0"/>
              <a:t> </a:t>
            </a:r>
            <a:r>
              <a:rPr dirty="0"/>
              <a:t>tuplas</a:t>
            </a:r>
            <a:r>
              <a:rPr spc="-50" dirty="0"/>
              <a:t> </a:t>
            </a:r>
            <a:r>
              <a:rPr dirty="0"/>
              <a:t>duplicadas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6294" y="961720"/>
            <a:ext cx="6949440" cy="3799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La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construcción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b="1" spc="-10" dirty="0">
                <a:solidFill>
                  <a:srgbClr val="2C608A"/>
                </a:solidFill>
                <a:latin typeface="Arial"/>
                <a:cs typeface="Arial"/>
              </a:rPr>
              <a:t>unique</a:t>
            </a:r>
            <a:r>
              <a:rPr sz="1200" b="1" spc="6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comprueba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una subconsulta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tiene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alguna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tupla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duplicada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resultados.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Obtener</a:t>
            </a:r>
            <a:r>
              <a:rPr sz="1200" spc="-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todos</a:t>
            </a:r>
            <a:r>
              <a:rPr sz="1200" spc="-2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los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clientes</a:t>
            </a:r>
            <a:r>
              <a:rPr sz="1200" spc="-7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que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sólo</a:t>
            </a:r>
            <a:r>
              <a:rPr sz="1200" spc="-4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tengan</a:t>
            </a:r>
            <a:r>
              <a:rPr sz="1200" spc="-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una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cuenta</a:t>
            </a:r>
            <a:r>
              <a:rPr sz="1200" spc="-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en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AB7921"/>
                </a:solidFill>
                <a:latin typeface="Arial MT"/>
                <a:cs typeface="Arial MT"/>
              </a:rPr>
              <a:t>la</a:t>
            </a:r>
            <a:r>
              <a:rPr sz="1200" spc="-4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sucursal</a:t>
            </a:r>
            <a:r>
              <a:rPr sz="1200" spc="-2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Navacerrada</a:t>
            </a:r>
            <a:r>
              <a:rPr sz="1200" spc="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698500" marR="4370070" indent="4572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Arial"/>
                <a:cs typeface="Arial"/>
              </a:rPr>
              <a:t>SELECT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T.nombre_cliente </a:t>
            </a:r>
            <a:r>
              <a:rPr sz="1200" i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impositor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 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WHERE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unique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(</a:t>
            </a:r>
            <a:endParaRPr sz="1200">
              <a:latin typeface="Arial MT"/>
              <a:cs typeface="Arial MT"/>
            </a:endParaRPr>
          </a:p>
          <a:p>
            <a:pPr marL="130238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SELECT </a:t>
            </a:r>
            <a:r>
              <a:rPr sz="1200" i="1" dirty="0">
                <a:latin typeface="Arial"/>
                <a:cs typeface="Arial"/>
              </a:rPr>
              <a:t>R.nombre_cliente</a:t>
            </a:r>
            <a:endParaRPr sz="1200">
              <a:latin typeface="Arial"/>
              <a:cs typeface="Arial"/>
            </a:endParaRPr>
          </a:p>
          <a:p>
            <a:pPr marL="125984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cuenta,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impositor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as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1903095" marR="1774825" indent="-6858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WHERE </a:t>
            </a:r>
            <a:r>
              <a:rPr sz="1200" i="1" dirty="0">
                <a:latin typeface="Arial"/>
                <a:cs typeface="Arial"/>
              </a:rPr>
              <a:t>T.nombre_cliente = </a:t>
            </a:r>
            <a:r>
              <a:rPr sz="1200" i="1" spc="-5" dirty="0">
                <a:latin typeface="Arial"/>
                <a:cs typeface="Arial"/>
              </a:rPr>
              <a:t>R.nombre_cliente </a:t>
            </a:r>
            <a:r>
              <a:rPr sz="1200" b="1" spc="-15" dirty="0">
                <a:latin typeface="Arial"/>
                <a:cs typeface="Arial"/>
              </a:rPr>
              <a:t>AND 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R.número_cuenta=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cuenta.número_cuenta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AND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cuenta.nombre_sucursal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=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‘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Navacerrada’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Obtener</a:t>
            </a:r>
            <a:r>
              <a:rPr sz="1200" spc="-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todos</a:t>
            </a:r>
            <a:r>
              <a:rPr sz="1200" spc="-2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los</a:t>
            </a:r>
            <a:r>
              <a:rPr sz="1200" spc="-2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clientes</a:t>
            </a:r>
            <a:r>
              <a:rPr sz="1200" spc="-6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que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tengan</a:t>
            </a:r>
            <a:r>
              <a:rPr sz="1200" spc="-4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al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menos</a:t>
            </a:r>
            <a:r>
              <a:rPr sz="1200" spc="2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dos</a:t>
            </a:r>
            <a:r>
              <a:rPr sz="1200" spc="-2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cuentas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en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la</a:t>
            </a:r>
            <a:r>
              <a:rPr sz="1200" spc="-4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sucursal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Navacerrada</a:t>
            </a:r>
            <a:r>
              <a:rPr sz="1200" spc="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60642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SELECT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distinct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T.nombre_cliente</a:t>
            </a:r>
            <a:endParaRPr sz="1100">
              <a:latin typeface="Arial"/>
              <a:cs typeface="Arial"/>
            </a:endParaRPr>
          </a:p>
          <a:p>
            <a:pPr marL="60642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FROM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impositor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as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606425"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latin typeface="Arial"/>
                <a:cs typeface="Arial"/>
              </a:rPr>
              <a:t>WHERE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not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unique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endParaRPr sz="1100">
              <a:latin typeface="Arial MT"/>
              <a:cs typeface="Arial MT"/>
            </a:endParaRPr>
          </a:p>
          <a:p>
            <a:pPr marL="83502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SELECT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R.nombre_cliente</a:t>
            </a:r>
            <a:endParaRPr sz="1100">
              <a:latin typeface="Arial"/>
              <a:cs typeface="Arial"/>
            </a:endParaRPr>
          </a:p>
          <a:p>
            <a:pPr marL="835025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F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OM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5" dirty="0">
                <a:latin typeface="Arial"/>
                <a:cs typeface="Arial"/>
              </a:rPr>
              <a:t>uen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10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</a:t>
            </a:r>
            <a:r>
              <a:rPr sz="1100" i="1" spc="-5" dirty="0">
                <a:latin typeface="Arial"/>
                <a:cs typeface="Arial"/>
              </a:rPr>
              <a:t>m</a:t>
            </a:r>
            <a:r>
              <a:rPr sz="1100" i="1" spc="5" dirty="0">
                <a:latin typeface="Arial"/>
                <a:cs typeface="Arial"/>
              </a:rPr>
              <a:t>po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-10" dirty="0">
                <a:latin typeface="Arial"/>
                <a:cs typeface="Arial"/>
              </a:rPr>
              <a:t>i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5" dirty="0">
                <a:latin typeface="Arial"/>
                <a:cs typeface="Arial"/>
              </a:rPr>
              <a:t>o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  <a:p>
            <a:pPr marL="1673225" marR="2202815" indent="-838835">
              <a:lnSpc>
                <a:spcPct val="99100"/>
              </a:lnSpc>
              <a:spcBef>
                <a:spcPts val="15"/>
              </a:spcBef>
            </a:pPr>
            <a:r>
              <a:rPr sz="1100" b="1" spc="-10" dirty="0">
                <a:latin typeface="Arial"/>
                <a:cs typeface="Arial"/>
              </a:rPr>
              <a:t>WHERE </a:t>
            </a:r>
            <a:r>
              <a:rPr sz="1100" i="1" dirty="0">
                <a:latin typeface="Arial"/>
                <a:cs typeface="Arial"/>
              </a:rPr>
              <a:t>T.nombre_cliente = </a:t>
            </a:r>
            <a:r>
              <a:rPr sz="1100" i="1" spc="-5" dirty="0">
                <a:latin typeface="Arial"/>
                <a:cs typeface="Arial"/>
              </a:rPr>
              <a:t>R.nombre_cliente </a:t>
            </a:r>
            <a:r>
              <a:rPr sz="1100" b="1" spc="-30" dirty="0">
                <a:latin typeface="Arial"/>
                <a:cs typeface="Arial"/>
              </a:rPr>
              <a:t>AND 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R.número_cuenta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=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cuenta.número_cuenta</a:t>
            </a:r>
            <a:r>
              <a:rPr sz="1100" i="1" spc="25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AND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cuenta.nombre_sucursal</a:t>
            </a:r>
            <a:r>
              <a:rPr sz="1100" i="1" spc="254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=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15" dirty="0">
                <a:latin typeface="Verdana"/>
                <a:cs typeface="Verdana"/>
              </a:rPr>
              <a:t>‘</a:t>
            </a:r>
            <a:r>
              <a:rPr sz="1100" spc="15" dirty="0">
                <a:latin typeface="Arial MT"/>
                <a:cs typeface="Arial MT"/>
              </a:rPr>
              <a:t>Navacerrada</a:t>
            </a:r>
            <a:r>
              <a:rPr sz="1100" spc="15" dirty="0">
                <a:latin typeface="Verdana"/>
                <a:cs typeface="Verdana"/>
              </a:rPr>
              <a:t>’</a:t>
            </a:r>
            <a:r>
              <a:rPr sz="1100" spc="15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35051"/>
            <a:ext cx="3520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dirty="0"/>
              <a:t> -</a:t>
            </a:r>
            <a:r>
              <a:rPr spc="-5" dirty="0"/>
              <a:t> </a:t>
            </a:r>
            <a:r>
              <a:rPr b="1" spc="-5" dirty="0">
                <a:latin typeface="Candara"/>
                <a:cs typeface="Candara"/>
              </a:rPr>
              <a:t>(</a:t>
            </a:r>
            <a:r>
              <a:rPr b="1" i="1" spc="-5" dirty="0">
                <a:latin typeface="Candara"/>
                <a:cs typeface="Candara"/>
              </a:rPr>
              <a:t>Structured</a:t>
            </a:r>
            <a:r>
              <a:rPr b="1" i="1" spc="-50" dirty="0">
                <a:latin typeface="Candara"/>
                <a:cs typeface="Candara"/>
              </a:rPr>
              <a:t> </a:t>
            </a:r>
            <a:r>
              <a:rPr b="1" i="1" dirty="0">
                <a:latin typeface="Candara"/>
                <a:cs typeface="Candara"/>
              </a:rPr>
              <a:t>Query</a:t>
            </a:r>
            <a:r>
              <a:rPr b="1" i="1" spc="-35" dirty="0">
                <a:latin typeface="Candara"/>
                <a:cs typeface="Candara"/>
              </a:rPr>
              <a:t> </a:t>
            </a:r>
            <a:r>
              <a:rPr b="1" i="1" spc="-10" dirty="0">
                <a:latin typeface="Candara"/>
                <a:cs typeface="Candara"/>
              </a:rPr>
              <a:t>Language).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825" y="856233"/>
            <a:ext cx="7009130" cy="3652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327660" algn="just">
              <a:lnSpc>
                <a:spcPct val="100000"/>
              </a:lnSpc>
              <a:spcBef>
                <a:spcPts val="100"/>
              </a:spcBef>
            </a:pPr>
            <a:r>
              <a:rPr lang="es-CO" sz="1200" spc="-5" dirty="0">
                <a:latin typeface="Arial MT"/>
                <a:cs typeface="Arial MT"/>
              </a:rPr>
              <a:t>SQL</a:t>
            </a:r>
            <a:r>
              <a:rPr lang="es-CO" sz="1200" spc="-4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es</a:t>
            </a:r>
            <a:r>
              <a:rPr lang="es-CO" sz="1200" spc="1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un</a:t>
            </a:r>
            <a:r>
              <a:rPr lang="es-CO" sz="1200" spc="-10" dirty="0">
                <a:latin typeface="Arial MT"/>
                <a:cs typeface="Arial MT"/>
              </a:rPr>
              <a:t> </a:t>
            </a:r>
            <a:r>
              <a:rPr lang="es-CO" sz="1200" b="1" spc="-5" dirty="0">
                <a:solidFill>
                  <a:srgbClr val="3981B9"/>
                </a:solidFill>
                <a:latin typeface="Arial"/>
                <a:cs typeface="Arial"/>
              </a:rPr>
              <a:t>lenguaje</a:t>
            </a:r>
            <a:r>
              <a:rPr lang="es-CO" sz="1200" b="1" spc="1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lang="es-CO" sz="1200" b="1" spc="5" dirty="0">
                <a:solidFill>
                  <a:srgbClr val="3981B9"/>
                </a:solidFill>
                <a:latin typeface="Arial"/>
                <a:cs typeface="Arial"/>
              </a:rPr>
              <a:t>de</a:t>
            </a:r>
            <a:r>
              <a:rPr lang="es-CO" sz="1200" b="1" spc="1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lang="es-CO" sz="1200" b="1" spc="-5" dirty="0">
                <a:solidFill>
                  <a:srgbClr val="3981B9"/>
                </a:solidFill>
                <a:latin typeface="Arial"/>
                <a:cs typeface="Arial"/>
              </a:rPr>
              <a:t>consulta,</a:t>
            </a:r>
            <a:r>
              <a:rPr lang="es-CO" sz="1200" b="1" spc="5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un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lenguaje</a:t>
            </a:r>
            <a:r>
              <a:rPr lang="es-CO" sz="1200" spc="30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en</a:t>
            </a:r>
            <a:r>
              <a:rPr lang="es-CO" sz="1200" spc="-1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el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que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el</a:t>
            </a:r>
            <a:r>
              <a:rPr lang="es-CO" sz="1200" spc="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usuario</a:t>
            </a:r>
            <a:r>
              <a:rPr lang="es-CO" sz="1200" spc="-6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solicita</a:t>
            </a:r>
            <a:r>
              <a:rPr lang="es-CO" sz="1200" spc="-6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información</a:t>
            </a:r>
            <a:r>
              <a:rPr lang="es-CO" sz="1200" spc="-6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de</a:t>
            </a:r>
            <a:r>
              <a:rPr lang="es-CO" sz="1200" spc="10" dirty="0">
                <a:latin typeface="Arial MT"/>
                <a:cs typeface="Arial MT"/>
              </a:rPr>
              <a:t> </a:t>
            </a:r>
            <a:r>
              <a:rPr lang="es-CO" sz="1200" spc="5" dirty="0">
                <a:latin typeface="Arial MT"/>
                <a:cs typeface="Arial MT"/>
              </a:rPr>
              <a:t>la</a:t>
            </a:r>
            <a:r>
              <a:rPr lang="es-CO" sz="1200" spc="-4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base de</a:t>
            </a:r>
            <a:r>
              <a:rPr lang="es-CO" sz="1200" spc="-2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datos,</a:t>
            </a:r>
            <a:r>
              <a:rPr lang="es-CO" sz="1200" spc="-2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suelen</a:t>
            </a:r>
            <a:r>
              <a:rPr lang="es-CO" sz="1200" spc="-4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ser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de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un</a:t>
            </a:r>
            <a:r>
              <a:rPr lang="es-CO" sz="1200" dirty="0">
                <a:latin typeface="Arial MT"/>
                <a:cs typeface="Arial MT"/>
              </a:rPr>
              <a:t> nivel</a:t>
            </a:r>
            <a:r>
              <a:rPr lang="es-CO" sz="1200" spc="-4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superior</a:t>
            </a:r>
            <a:r>
              <a:rPr lang="es-CO" sz="1200" spc="-8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a</a:t>
            </a:r>
            <a:r>
              <a:rPr lang="es-CO" sz="1200" spc="5" dirty="0">
                <a:latin typeface="Arial MT"/>
                <a:cs typeface="Arial MT"/>
              </a:rPr>
              <a:t> los</a:t>
            </a:r>
            <a:r>
              <a:rPr lang="es-CO" sz="1200" spc="-2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lenguajes</a:t>
            </a:r>
            <a:r>
              <a:rPr lang="es-CO" sz="1200" spc="-6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de</a:t>
            </a:r>
            <a:r>
              <a:rPr lang="es-CO" sz="120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programación.</a:t>
            </a:r>
            <a:endParaRPr lang="es-CO" sz="120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lang="es-CO" sz="1250" dirty="0">
              <a:latin typeface="Arial MT"/>
              <a:cs typeface="Arial MT"/>
            </a:endParaRPr>
          </a:p>
          <a:p>
            <a:pPr marL="13335" marR="171450" algn="just">
              <a:lnSpc>
                <a:spcPct val="100000"/>
              </a:lnSpc>
            </a:pPr>
            <a:r>
              <a:rPr lang="es-CO" sz="1200" spc="-10" dirty="0">
                <a:latin typeface="Arial MT"/>
                <a:cs typeface="Arial MT"/>
              </a:rPr>
              <a:t>Además</a:t>
            </a:r>
            <a:r>
              <a:rPr lang="es-CO" sz="1200" spc="3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de</a:t>
            </a:r>
            <a:r>
              <a:rPr lang="es-CO" sz="1200" spc="-1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consultas,</a:t>
            </a:r>
            <a:r>
              <a:rPr lang="es-CO" sz="1200" spc="-4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con</a:t>
            </a:r>
            <a:r>
              <a:rPr lang="es-CO" sz="1200" spc="-1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SQL,</a:t>
            </a:r>
            <a:r>
              <a:rPr lang="es-CO" sz="1200" spc="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es</a:t>
            </a:r>
            <a:r>
              <a:rPr lang="es-CO" sz="1200" spc="1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posible</a:t>
            </a:r>
            <a:r>
              <a:rPr lang="es-CO" sz="1200" spc="-65" dirty="0">
                <a:latin typeface="Arial MT"/>
                <a:cs typeface="Arial MT"/>
              </a:rPr>
              <a:t> </a:t>
            </a:r>
            <a:r>
              <a:rPr lang="es-CO" sz="1200" spc="5" dirty="0">
                <a:latin typeface="Arial MT"/>
                <a:cs typeface="Arial MT"/>
              </a:rPr>
              <a:t>definir</a:t>
            </a:r>
            <a:r>
              <a:rPr lang="es-CO" sz="1200" spc="-60" dirty="0">
                <a:latin typeface="Arial MT"/>
                <a:cs typeface="Arial MT"/>
              </a:rPr>
              <a:t> </a:t>
            </a:r>
            <a:r>
              <a:rPr lang="es-CO" sz="1200" spc="5" dirty="0">
                <a:latin typeface="Arial MT"/>
                <a:cs typeface="Arial MT"/>
              </a:rPr>
              <a:t>la</a:t>
            </a:r>
            <a:r>
              <a:rPr lang="es-CO" sz="1200" spc="-3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estructura</a:t>
            </a:r>
            <a:r>
              <a:rPr lang="es-CO" sz="1200" spc="-4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de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5" dirty="0">
                <a:latin typeface="Arial MT"/>
                <a:cs typeface="Arial MT"/>
              </a:rPr>
              <a:t>los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datos,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modificar</a:t>
            </a:r>
            <a:r>
              <a:rPr lang="es-CO" sz="1200" spc="-30" dirty="0">
                <a:latin typeface="Arial MT"/>
                <a:cs typeface="Arial MT"/>
              </a:rPr>
              <a:t> </a:t>
            </a:r>
            <a:r>
              <a:rPr lang="es-CO" sz="1200" spc="5" dirty="0">
                <a:latin typeface="Arial MT"/>
                <a:cs typeface="Arial MT"/>
              </a:rPr>
              <a:t>los</a:t>
            </a:r>
            <a:r>
              <a:rPr lang="es-CO" sz="1200" spc="-2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datos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de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5" dirty="0">
                <a:latin typeface="Arial MT"/>
                <a:cs typeface="Arial MT"/>
              </a:rPr>
              <a:t>la </a:t>
            </a:r>
            <a:r>
              <a:rPr lang="es-CO" sz="1200" spc="-5" dirty="0">
                <a:latin typeface="Arial MT"/>
                <a:cs typeface="Arial MT"/>
              </a:rPr>
              <a:t>base</a:t>
            </a:r>
            <a:r>
              <a:rPr lang="es-CO" sz="1200" spc="-2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de</a:t>
            </a:r>
            <a:r>
              <a:rPr lang="es-CO" sz="1200" spc="-2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datos</a:t>
            </a:r>
            <a:r>
              <a:rPr lang="es-CO" sz="1200" spc="-2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y especificar</a:t>
            </a:r>
            <a:r>
              <a:rPr lang="es-CO" sz="1200" spc="-8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restricciones</a:t>
            </a:r>
            <a:r>
              <a:rPr lang="es-CO" sz="1200" spc="-7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de</a:t>
            </a:r>
            <a:r>
              <a:rPr lang="es-CO" sz="1200" spc="-2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seguridad.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lang="es-CO" sz="185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lang="es-CO" sz="1200" spc="-5" dirty="0">
                <a:latin typeface="Arial MT"/>
                <a:cs typeface="Arial MT"/>
              </a:rPr>
              <a:t>SQL</a:t>
            </a:r>
            <a:r>
              <a:rPr lang="es-CO" sz="1200" spc="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se</a:t>
            </a:r>
            <a:r>
              <a:rPr lang="es-CO" sz="1200" spc="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basa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en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10" dirty="0">
                <a:latin typeface="Arial MT"/>
                <a:cs typeface="Arial MT"/>
              </a:rPr>
              <a:t>la</a:t>
            </a:r>
            <a:r>
              <a:rPr lang="es-CO" sz="1200" spc="-4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Teoría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Matemática</a:t>
            </a:r>
            <a:r>
              <a:rPr lang="es-CO" sz="1200" spc="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del</a:t>
            </a:r>
            <a:r>
              <a:rPr lang="es-CO" sz="1200" spc="-2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Álgebra</a:t>
            </a:r>
            <a:r>
              <a:rPr lang="es-CO" sz="1200" spc="-6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Relacional.</a:t>
            </a:r>
            <a:r>
              <a:rPr lang="es-CO" sz="1200" spc="-7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El</a:t>
            </a:r>
            <a:r>
              <a:rPr lang="es-CO" sz="1200" spc="2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lenguaje</a:t>
            </a:r>
            <a:r>
              <a:rPr lang="es-CO" sz="1200" spc="-7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SQL</a:t>
            </a:r>
            <a:r>
              <a:rPr lang="es-CO" sz="1200" spc="1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consta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de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5" dirty="0">
                <a:latin typeface="Arial MT"/>
                <a:cs typeface="Arial MT"/>
              </a:rPr>
              <a:t>varios</a:t>
            </a:r>
            <a:r>
              <a:rPr lang="es-CO" sz="120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elementos:</a:t>
            </a:r>
            <a:endParaRPr lang="es-CO" sz="120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lang="es-CO" sz="1250" dirty="0">
              <a:latin typeface="Arial MT"/>
              <a:cs typeface="Arial MT"/>
            </a:endParaRPr>
          </a:p>
          <a:p>
            <a:pPr marL="12700" marR="153670" algn="just">
              <a:lnSpc>
                <a:spcPct val="100000"/>
              </a:lnSpc>
              <a:buSzPct val="91666"/>
              <a:buFont typeface="Wingdings"/>
              <a:buChar char=""/>
              <a:tabLst>
                <a:tab pos="150495" algn="l"/>
              </a:tabLst>
            </a:pPr>
            <a:r>
              <a:rPr lang="es-CO" sz="1200" b="1" spc="-5" dirty="0">
                <a:solidFill>
                  <a:srgbClr val="3981B9"/>
                </a:solidFill>
                <a:latin typeface="Arial"/>
                <a:cs typeface="Arial"/>
              </a:rPr>
              <a:t>Lenguaje</a:t>
            </a:r>
            <a:r>
              <a:rPr lang="es-CO" sz="1200" b="1" spc="1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lang="es-CO" sz="1200" b="1" spc="5" dirty="0">
                <a:solidFill>
                  <a:srgbClr val="3981B9"/>
                </a:solidFill>
                <a:latin typeface="Arial"/>
                <a:cs typeface="Arial"/>
              </a:rPr>
              <a:t>de</a:t>
            </a:r>
            <a:r>
              <a:rPr lang="es-CO" sz="1200" b="1" spc="-1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lang="es-CO" sz="1200" b="1" dirty="0">
                <a:solidFill>
                  <a:srgbClr val="3981B9"/>
                </a:solidFill>
                <a:latin typeface="Arial"/>
                <a:cs typeface="Arial"/>
              </a:rPr>
              <a:t>definición</a:t>
            </a:r>
            <a:r>
              <a:rPr lang="es-CO" sz="1200" b="1" spc="-1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lang="es-CO" sz="1200" b="1" spc="5" dirty="0">
                <a:solidFill>
                  <a:srgbClr val="3981B9"/>
                </a:solidFill>
                <a:latin typeface="Arial"/>
                <a:cs typeface="Arial"/>
              </a:rPr>
              <a:t>de </a:t>
            </a:r>
            <a:r>
              <a:rPr lang="es-CO" sz="1200" b="1" dirty="0">
                <a:solidFill>
                  <a:srgbClr val="3981B9"/>
                </a:solidFill>
                <a:latin typeface="Arial"/>
                <a:cs typeface="Arial"/>
              </a:rPr>
              <a:t>datos</a:t>
            </a:r>
            <a:r>
              <a:rPr lang="es-CO" sz="1200" b="1" spc="-4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lang="es-CO" sz="1200" b="1" spc="5" dirty="0">
                <a:solidFill>
                  <a:srgbClr val="3981B9"/>
                </a:solidFill>
                <a:latin typeface="Arial"/>
                <a:cs typeface="Arial"/>
              </a:rPr>
              <a:t>(DDL)</a:t>
            </a:r>
            <a:r>
              <a:rPr lang="es-CO" sz="1200" spc="5" dirty="0">
                <a:solidFill>
                  <a:srgbClr val="3981B9"/>
                </a:solidFill>
                <a:latin typeface="Arial MT"/>
                <a:cs typeface="Arial MT"/>
              </a:rPr>
              <a:t>:</a:t>
            </a:r>
            <a:r>
              <a:rPr lang="es-CO" sz="1200" spc="-1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proporciona</a:t>
            </a:r>
            <a:r>
              <a:rPr lang="es-CO" sz="1200" spc="-6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órdenes</a:t>
            </a:r>
            <a:r>
              <a:rPr lang="es-CO" sz="1200" spc="-6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para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definir,</a:t>
            </a:r>
            <a:r>
              <a:rPr lang="es-CO" sz="1200" spc="-4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modificar</a:t>
            </a:r>
            <a:r>
              <a:rPr lang="es-CO" sz="1200" spc="-3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o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eliminar</a:t>
            </a:r>
            <a:r>
              <a:rPr lang="es-CO" sz="1200" spc="-60" dirty="0">
                <a:latin typeface="Arial MT"/>
                <a:cs typeface="Arial MT"/>
              </a:rPr>
              <a:t> </a:t>
            </a:r>
            <a:r>
              <a:rPr lang="es-CO" sz="1200" spc="5" dirty="0">
                <a:latin typeface="Arial MT"/>
                <a:cs typeface="Arial MT"/>
              </a:rPr>
              <a:t>los </a:t>
            </a:r>
            <a:r>
              <a:rPr lang="es-CO" sz="1200" spc="-320" dirty="0">
                <a:latin typeface="Arial MT"/>
                <a:cs typeface="Arial MT"/>
              </a:rPr>
              <a:t> </a:t>
            </a:r>
            <a:r>
              <a:rPr lang="es-CO" sz="1200" spc="5" dirty="0">
                <a:latin typeface="Arial MT"/>
                <a:cs typeface="Arial MT"/>
              </a:rPr>
              <a:t>distintos</a:t>
            </a:r>
            <a:r>
              <a:rPr lang="es-CO" sz="1200" spc="-7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objetos</a:t>
            </a:r>
            <a:r>
              <a:rPr lang="es-CO" sz="1200" spc="-2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de</a:t>
            </a:r>
            <a:r>
              <a:rPr lang="es-CO" sz="1200" spc="5" dirty="0">
                <a:latin typeface="Arial MT"/>
                <a:cs typeface="Arial MT"/>
              </a:rPr>
              <a:t> </a:t>
            </a:r>
            <a:r>
              <a:rPr lang="es-CO" sz="1200" spc="10" dirty="0">
                <a:latin typeface="Arial MT"/>
                <a:cs typeface="Arial MT"/>
              </a:rPr>
              <a:t>la</a:t>
            </a:r>
            <a:r>
              <a:rPr lang="es-CO" sz="1200" spc="-4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base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de</a:t>
            </a:r>
            <a:r>
              <a:rPr lang="es-CO" sz="1200" spc="-2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datos</a:t>
            </a:r>
            <a:r>
              <a:rPr lang="es-CO" sz="1200" spc="-2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(tablas,</a:t>
            </a:r>
            <a:r>
              <a:rPr lang="es-CO" sz="1200" spc="-4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vistas,</a:t>
            </a:r>
            <a:r>
              <a:rPr lang="es-CO" sz="1200" spc="-2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índices…).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b="1" spc="-5" dirty="0">
                <a:latin typeface="Arial"/>
                <a:cs typeface="Arial"/>
              </a:rPr>
              <a:t>(CREATE,</a:t>
            </a:r>
            <a:r>
              <a:rPr lang="es-CO" sz="1200" b="1" dirty="0">
                <a:latin typeface="Arial"/>
                <a:cs typeface="Arial"/>
              </a:rPr>
              <a:t> </a:t>
            </a:r>
            <a:r>
              <a:rPr lang="es-CO" sz="1200" b="1" spc="-5" dirty="0">
                <a:latin typeface="Arial"/>
                <a:cs typeface="Arial"/>
              </a:rPr>
              <a:t>DROP,</a:t>
            </a:r>
            <a:r>
              <a:rPr lang="es-CO" sz="1200" b="1" spc="25" dirty="0">
                <a:latin typeface="Arial"/>
                <a:cs typeface="Arial"/>
              </a:rPr>
              <a:t> </a:t>
            </a:r>
            <a:r>
              <a:rPr lang="es-CO" sz="1200" b="1" spc="-5" dirty="0">
                <a:latin typeface="Arial"/>
                <a:cs typeface="Arial"/>
              </a:rPr>
              <a:t>ALTER,</a:t>
            </a:r>
            <a:r>
              <a:rPr lang="es-CO" sz="1200" b="1" spc="-20" dirty="0">
                <a:latin typeface="Arial"/>
                <a:cs typeface="Arial"/>
              </a:rPr>
              <a:t> TRUNCATE, RENAME</a:t>
            </a:r>
            <a:r>
              <a:rPr lang="es-CO" sz="1200" b="1" dirty="0">
                <a:latin typeface="Arial"/>
                <a:cs typeface="Arial"/>
              </a:rPr>
              <a:t>)</a:t>
            </a:r>
            <a:endParaRPr lang="es-CO" sz="12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  <a:buClr>
                <a:srgbClr val="3981B9"/>
              </a:buClr>
              <a:buFont typeface="Wingdings"/>
              <a:buChar char=""/>
            </a:pPr>
            <a:endParaRPr lang="es-CO" sz="12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"/>
              <a:tabLst>
                <a:tab pos="150495" algn="l"/>
              </a:tabLst>
            </a:pPr>
            <a:r>
              <a:rPr lang="es-CO" sz="1200" b="1" spc="-5" dirty="0">
                <a:solidFill>
                  <a:srgbClr val="3981B9"/>
                </a:solidFill>
                <a:latin typeface="Arial"/>
                <a:cs typeface="Arial"/>
              </a:rPr>
              <a:t>Lenguaje </a:t>
            </a:r>
            <a:r>
              <a:rPr lang="es-CO" sz="1200" b="1" spc="5" dirty="0">
                <a:solidFill>
                  <a:srgbClr val="3981B9"/>
                </a:solidFill>
                <a:latin typeface="Arial"/>
                <a:cs typeface="Arial"/>
              </a:rPr>
              <a:t>de </a:t>
            </a:r>
            <a:r>
              <a:rPr lang="es-CO" sz="1200" b="1" spc="-5" dirty="0">
                <a:solidFill>
                  <a:srgbClr val="3981B9"/>
                </a:solidFill>
                <a:latin typeface="Arial"/>
                <a:cs typeface="Arial"/>
              </a:rPr>
              <a:t>Manipulación </a:t>
            </a:r>
            <a:r>
              <a:rPr lang="es-CO" sz="1200" b="1" dirty="0">
                <a:solidFill>
                  <a:srgbClr val="3981B9"/>
                </a:solidFill>
                <a:latin typeface="Arial"/>
                <a:cs typeface="Arial"/>
              </a:rPr>
              <a:t>de Datos (DML)</a:t>
            </a:r>
            <a:r>
              <a:rPr lang="es-CO" sz="1200" dirty="0">
                <a:solidFill>
                  <a:srgbClr val="3981B9"/>
                </a:solidFill>
                <a:latin typeface="Arial MT"/>
                <a:cs typeface="Arial MT"/>
              </a:rPr>
              <a:t>: </a:t>
            </a:r>
            <a:r>
              <a:rPr lang="es-CO" sz="1200" dirty="0">
                <a:latin typeface="Arial MT"/>
                <a:cs typeface="Arial MT"/>
              </a:rPr>
              <a:t>proporciona órdenes para insertar, suprimir y </a:t>
            </a:r>
            <a:r>
              <a:rPr lang="es-CO" sz="1200" spc="-5" dirty="0">
                <a:latin typeface="Arial MT"/>
                <a:cs typeface="Arial MT"/>
              </a:rPr>
              <a:t>modificar </a:t>
            </a:r>
            <a:r>
              <a:rPr lang="es-CO" sz="1200" spc="-32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registros </a:t>
            </a:r>
            <a:r>
              <a:rPr lang="es-CO" sz="1200" spc="-5" dirty="0">
                <a:latin typeface="Arial MT"/>
                <a:cs typeface="Arial MT"/>
              </a:rPr>
              <a:t>o </a:t>
            </a:r>
            <a:r>
              <a:rPr lang="es-CO" sz="1200" spc="5" dirty="0">
                <a:latin typeface="Arial MT"/>
                <a:cs typeface="Arial MT"/>
              </a:rPr>
              <a:t>filas </a:t>
            </a:r>
            <a:r>
              <a:rPr lang="es-CO" sz="1200" spc="-5" dirty="0">
                <a:latin typeface="Arial MT"/>
                <a:cs typeface="Arial MT"/>
              </a:rPr>
              <a:t>de </a:t>
            </a:r>
            <a:r>
              <a:rPr lang="es-CO" sz="1200" spc="5" dirty="0">
                <a:latin typeface="Arial MT"/>
                <a:cs typeface="Arial MT"/>
              </a:rPr>
              <a:t>las </a:t>
            </a:r>
            <a:r>
              <a:rPr lang="es-CO" sz="1200" dirty="0">
                <a:latin typeface="Arial MT"/>
                <a:cs typeface="Arial MT"/>
              </a:rPr>
              <a:t>tablas. </a:t>
            </a:r>
            <a:r>
              <a:rPr lang="es-CO" sz="1200" spc="-5" dirty="0">
                <a:latin typeface="Arial MT"/>
                <a:cs typeface="Arial MT"/>
              </a:rPr>
              <a:t>También contempla </a:t>
            </a:r>
            <a:r>
              <a:rPr lang="es-CO" sz="1200" spc="5" dirty="0">
                <a:latin typeface="Arial MT"/>
                <a:cs typeface="Arial MT"/>
              </a:rPr>
              <a:t>la </a:t>
            </a:r>
            <a:r>
              <a:rPr lang="es-CO" sz="1200" dirty="0">
                <a:latin typeface="Arial MT"/>
                <a:cs typeface="Arial MT"/>
              </a:rPr>
              <a:t>realización </a:t>
            </a:r>
            <a:r>
              <a:rPr lang="es-CO" sz="1200" spc="-5" dirty="0">
                <a:latin typeface="Arial MT"/>
                <a:cs typeface="Arial MT"/>
              </a:rPr>
              <a:t>de </a:t>
            </a:r>
            <a:r>
              <a:rPr lang="es-CO" sz="1200" dirty="0">
                <a:latin typeface="Arial MT"/>
                <a:cs typeface="Arial MT"/>
              </a:rPr>
              <a:t>consultas sobre </a:t>
            </a:r>
            <a:r>
              <a:rPr lang="es-CO" sz="1200" spc="5" dirty="0">
                <a:latin typeface="Arial MT"/>
                <a:cs typeface="Arial MT"/>
              </a:rPr>
              <a:t>la </a:t>
            </a:r>
            <a:r>
              <a:rPr lang="es-CO" sz="1200" spc="-5" dirty="0">
                <a:latin typeface="Arial MT"/>
                <a:cs typeface="Arial MT"/>
              </a:rPr>
              <a:t>BD. </a:t>
            </a:r>
            <a:r>
              <a:rPr lang="es-CO" sz="1200" b="1" dirty="0">
                <a:latin typeface="Arial"/>
                <a:cs typeface="Arial"/>
              </a:rPr>
              <a:t>(SELECT, </a:t>
            </a:r>
            <a:r>
              <a:rPr lang="es-CO" sz="1200" b="1" spc="5" dirty="0">
                <a:latin typeface="Arial"/>
                <a:cs typeface="Arial"/>
              </a:rPr>
              <a:t> </a:t>
            </a:r>
            <a:r>
              <a:rPr lang="es-CO" sz="1200" b="1" spc="-5" dirty="0">
                <a:latin typeface="Arial"/>
                <a:cs typeface="Arial"/>
              </a:rPr>
              <a:t>INSERT, UPDATE</a:t>
            </a:r>
            <a:r>
              <a:rPr lang="es-CO" sz="1200" b="1" spc="15" dirty="0">
                <a:latin typeface="Arial"/>
                <a:cs typeface="Arial"/>
              </a:rPr>
              <a:t> </a:t>
            </a:r>
            <a:r>
              <a:rPr lang="es-CO" sz="1200" b="1" dirty="0">
                <a:latin typeface="Arial"/>
                <a:cs typeface="Arial"/>
              </a:rPr>
              <a:t>y</a:t>
            </a:r>
            <a:r>
              <a:rPr lang="es-CO" sz="1200" b="1" spc="-20" dirty="0">
                <a:latin typeface="Arial"/>
                <a:cs typeface="Arial"/>
              </a:rPr>
              <a:t> </a:t>
            </a:r>
            <a:r>
              <a:rPr lang="es-CO" sz="1200" b="1" dirty="0">
                <a:latin typeface="Arial"/>
                <a:cs typeface="Arial"/>
              </a:rPr>
              <a:t>DELETE)</a:t>
            </a:r>
            <a:endParaRPr lang="es-CO" sz="12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  <a:buClr>
                <a:srgbClr val="3981B9"/>
              </a:buClr>
              <a:buFont typeface="Wingdings"/>
              <a:buChar char=""/>
            </a:pPr>
            <a:endParaRPr lang="es-CO" sz="1250" dirty="0">
              <a:latin typeface="Arial"/>
              <a:cs typeface="Arial"/>
            </a:endParaRPr>
          </a:p>
          <a:p>
            <a:pPr marL="149860" indent="-137795" algn="just">
              <a:lnSpc>
                <a:spcPct val="100000"/>
              </a:lnSpc>
              <a:buSzPct val="91666"/>
              <a:buFont typeface="Wingdings"/>
              <a:buChar char=""/>
              <a:tabLst>
                <a:tab pos="150495" algn="l"/>
              </a:tabLst>
            </a:pPr>
            <a:r>
              <a:rPr lang="es-CO" sz="1200" b="1" spc="-5" dirty="0">
                <a:solidFill>
                  <a:srgbClr val="3981B9"/>
                </a:solidFill>
                <a:latin typeface="Arial"/>
                <a:cs typeface="Arial"/>
              </a:rPr>
              <a:t>Lenguaje</a:t>
            </a:r>
            <a:r>
              <a:rPr lang="es-CO" sz="1200" b="1" spc="1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lang="es-CO" sz="1200" b="1" spc="5" dirty="0">
                <a:solidFill>
                  <a:srgbClr val="3981B9"/>
                </a:solidFill>
                <a:latin typeface="Arial"/>
                <a:cs typeface="Arial"/>
              </a:rPr>
              <a:t>de</a:t>
            </a:r>
            <a:r>
              <a:rPr lang="es-CO" sz="1200" b="1" spc="-1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lang="es-CO" sz="1200" b="1" spc="-5" dirty="0">
                <a:solidFill>
                  <a:srgbClr val="3981B9"/>
                </a:solidFill>
                <a:latin typeface="Arial"/>
                <a:cs typeface="Arial"/>
              </a:rPr>
              <a:t>Control</a:t>
            </a:r>
            <a:r>
              <a:rPr lang="es-CO" sz="1200" b="1" spc="1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lang="es-CO" sz="1200" b="1" dirty="0">
                <a:solidFill>
                  <a:srgbClr val="3981B9"/>
                </a:solidFill>
                <a:latin typeface="Arial"/>
                <a:cs typeface="Arial"/>
              </a:rPr>
              <a:t>de</a:t>
            </a:r>
            <a:r>
              <a:rPr lang="es-CO" sz="1200" b="1" spc="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lang="es-CO" sz="1200" b="1" dirty="0">
                <a:solidFill>
                  <a:srgbClr val="3981B9"/>
                </a:solidFill>
                <a:latin typeface="Arial"/>
                <a:cs typeface="Arial"/>
              </a:rPr>
              <a:t>Datos</a:t>
            </a:r>
            <a:r>
              <a:rPr lang="es-CO" sz="1200" b="1" spc="-4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lang="es-CO" sz="1200" b="1" spc="5" dirty="0">
                <a:solidFill>
                  <a:srgbClr val="3981B9"/>
                </a:solidFill>
                <a:latin typeface="Arial"/>
                <a:cs typeface="Arial"/>
              </a:rPr>
              <a:t>(DCL)</a:t>
            </a:r>
            <a:r>
              <a:rPr lang="es-CO" sz="1200" spc="5" dirty="0">
                <a:solidFill>
                  <a:srgbClr val="3981B9"/>
                </a:solidFill>
                <a:latin typeface="Arial MT"/>
                <a:cs typeface="Arial MT"/>
              </a:rPr>
              <a:t>:</a:t>
            </a:r>
            <a:r>
              <a:rPr lang="es-CO" sz="12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permite</a:t>
            </a:r>
            <a:r>
              <a:rPr lang="es-CO" sz="1200" spc="-1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establecer</a:t>
            </a:r>
            <a:r>
              <a:rPr lang="es-CO" sz="1200" spc="-8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derechos</a:t>
            </a:r>
            <a:r>
              <a:rPr lang="es-CO" sz="1200" spc="-4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de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acceso</a:t>
            </a:r>
            <a:r>
              <a:rPr lang="es-CO" sz="1200" spc="-1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de</a:t>
            </a:r>
            <a:r>
              <a:rPr lang="es-CO" sz="1200" spc="5" dirty="0">
                <a:latin typeface="Arial MT"/>
                <a:cs typeface="Arial MT"/>
              </a:rPr>
              <a:t> los</a:t>
            </a:r>
            <a:r>
              <a:rPr lang="es-CO" sz="1200" spc="-4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usuarios</a:t>
            </a:r>
            <a:r>
              <a:rPr lang="es-CO" sz="1200" spc="-6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sobre</a:t>
            </a:r>
          </a:p>
          <a:p>
            <a:pPr marL="12700" algn="just">
              <a:lnSpc>
                <a:spcPct val="100000"/>
              </a:lnSpc>
            </a:pPr>
            <a:r>
              <a:rPr lang="es-CO" sz="1200" spc="5" dirty="0">
                <a:latin typeface="Arial MT"/>
                <a:cs typeface="Arial MT"/>
              </a:rPr>
              <a:t>los</a:t>
            </a:r>
            <a:r>
              <a:rPr lang="es-CO" sz="1200" spc="-2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distintos</a:t>
            </a:r>
            <a:r>
              <a:rPr lang="es-CO" sz="1200" spc="-7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objetos</a:t>
            </a:r>
            <a:r>
              <a:rPr lang="es-CO" sz="1200" dirty="0">
                <a:latin typeface="Arial MT"/>
                <a:cs typeface="Arial MT"/>
              </a:rPr>
              <a:t> de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spc="10" dirty="0">
                <a:latin typeface="Arial MT"/>
                <a:cs typeface="Arial MT"/>
              </a:rPr>
              <a:t>la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base</a:t>
            </a:r>
            <a:r>
              <a:rPr lang="es-CO" sz="1200" spc="-2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de</a:t>
            </a:r>
            <a:r>
              <a:rPr lang="es-CO" sz="1200" spc="-15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datos.</a:t>
            </a:r>
            <a:r>
              <a:rPr lang="es-CO" sz="1200" spc="-2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Lo</a:t>
            </a:r>
            <a:r>
              <a:rPr lang="es-CO" sz="1200" spc="-20" dirty="0">
                <a:latin typeface="Arial MT"/>
                <a:cs typeface="Arial MT"/>
              </a:rPr>
              <a:t> </a:t>
            </a:r>
            <a:r>
              <a:rPr lang="es-CO" sz="1200" spc="-5" dirty="0">
                <a:latin typeface="Arial MT"/>
                <a:cs typeface="Arial MT"/>
              </a:rPr>
              <a:t>forman</a:t>
            </a:r>
            <a:r>
              <a:rPr lang="es-CO" sz="1200" spc="35" dirty="0">
                <a:latin typeface="Arial MT"/>
                <a:cs typeface="Arial MT"/>
              </a:rPr>
              <a:t> </a:t>
            </a:r>
            <a:r>
              <a:rPr lang="es-CO" sz="1200" spc="5" dirty="0">
                <a:latin typeface="Arial MT"/>
                <a:cs typeface="Arial MT"/>
              </a:rPr>
              <a:t>las</a:t>
            </a:r>
            <a:r>
              <a:rPr lang="es-CO" sz="1200" spc="-40" dirty="0">
                <a:latin typeface="Arial MT"/>
                <a:cs typeface="Arial MT"/>
              </a:rPr>
              <a:t> </a:t>
            </a:r>
            <a:r>
              <a:rPr lang="es-CO" sz="1200" dirty="0">
                <a:latin typeface="Arial MT"/>
                <a:cs typeface="Arial MT"/>
              </a:rPr>
              <a:t>instrucciones</a:t>
            </a:r>
            <a:r>
              <a:rPr lang="es-CO" sz="1200" spc="-30" dirty="0">
                <a:latin typeface="Arial MT"/>
                <a:cs typeface="Arial MT"/>
              </a:rPr>
              <a:t> </a:t>
            </a:r>
            <a:r>
              <a:rPr lang="es-CO" sz="1200" b="1" spc="-10" dirty="0">
                <a:latin typeface="Arial"/>
                <a:cs typeface="Arial"/>
              </a:rPr>
              <a:t>GRANT</a:t>
            </a:r>
            <a:r>
              <a:rPr lang="es-CO" sz="1200" b="1" spc="15" dirty="0">
                <a:latin typeface="Arial"/>
                <a:cs typeface="Arial"/>
              </a:rPr>
              <a:t> </a:t>
            </a:r>
            <a:r>
              <a:rPr lang="es-CO" sz="1200" dirty="0">
                <a:latin typeface="Arial MT"/>
                <a:cs typeface="Arial MT"/>
              </a:rPr>
              <a:t>y</a:t>
            </a:r>
            <a:r>
              <a:rPr lang="es-CO" sz="1200" spc="30" dirty="0">
                <a:latin typeface="Arial MT"/>
                <a:cs typeface="Arial MT"/>
              </a:rPr>
              <a:t> </a:t>
            </a:r>
            <a:r>
              <a:rPr lang="es-CO" sz="1200" b="1" spc="-5" dirty="0">
                <a:latin typeface="Arial"/>
                <a:cs typeface="Arial"/>
              </a:rPr>
              <a:t>REVOKE</a:t>
            </a:r>
            <a:r>
              <a:rPr lang="es-CO" sz="1200" spc="-5" dirty="0">
                <a:latin typeface="Arial MT"/>
                <a:cs typeface="Arial MT"/>
              </a:rPr>
              <a:t>.</a:t>
            </a:r>
            <a:endParaRPr lang="es-CO"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37514"/>
            <a:ext cx="221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Relaciones</a:t>
            </a:r>
            <a:r>
              <a:rPr spc="-80" dirty="0"/>
              <a:t> </a:t>
            </a:r>
            <a:r>
              <a:rPr dirty="0"/>
              <a:t>derivadas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944" y="1027633"/>
            <a:ext cx="6608445" cy="240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SQL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permite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utilizar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expresiones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subconsulta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10" dirty="0">
                <a:latin typeface="Arial MT"/>
                <a:cs typeface="Arial MT"/>
              </a:rPr>
              <a:t> la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cláusula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Obtener</a:t>
            </a:r>
            <a:r>
              <a:rPr sz="1200" spc="-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el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saldo</a:t>
            </a:r>
            <a:r>
              <a:rPr sz="1200" spc="-4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promedio</a:t>
            </a:r>
            <a:r>
              <a:rPr sz="1200" spc="-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las</a:t>
            </a:r>
            <a:r>
              <a:rPr sz="1200" spc="-2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cuentas</a:t>
            </a:r>
            <a:r>
              <a:rPr sz="1200" spc="-5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en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 las</a:t>
            </a:r>
            <a:r>
              <a:rPr sz="1200" spc="-5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que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dicho</a:t>
            </a:r>
            <a:r>
              <a:rPr sz="1200" spc="-4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saldo</a:t>
            </a:r>
            <a:r>
              <a:rPr sz="1200" spc="-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sea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mayor</a:t>
            </a:r>
            <a:r>
              <a:rPr sz="1200" spc="3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200" spc="3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AB7921"/>
                </a:solidFill>
                <a:latin typeface="Arial MT"/>
                <a:cs typeface="Arial MT"/>
              </a:rPr>
              <a:t>1200€.</a:t>
            </a:r>
            <a:endParaRPr sz="1200">
              <a:latin typeface="Arial MT"/>
              <a:cs typeface="Arial MT"/>
            </a:endParaRPr>
          </a:p>
          <a:p>
            <a:pPr marL="121983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SELECT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nombre_sucursal,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saldo_medio</a:t>
            </a:r>
            <a:endParaRPr sz="1200">
              <a:latin typeface="Arial"/>
              <a:cs typeface="Arial"/>
            </a:endParaRPr>
          </a:p>
          <a:p>
            <a:pPr marL="121666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(</a:t>
            </a:r>
            <a:r>
              <a:rPr sz="1200" b="1" spc="-5" dirty="0">
                <a:latin typeface="Arial"/>
                <a:cs typeface="Arial"/>
              </a:rPr>
              <a:t>SELECT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nombre_sucursal,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avg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(</a:t>
            </a:r>
            <a:r>
              <a:rPr sz="1200" i="1" dirty="0">
                <a:latin typeface="Arial"/>
                <a:cs typeface="Arial"/>
              </a:rPr>
              <a:t>saldo</a:t>
            </a:r>
            <a:r>
              <a:rPr sz="1200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  <a:p>
            <a:pPr marL="172593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cuenta</a:t>
            </a:r>
            <a:endParaRPr sz="1200">
              <a:latin typeface="Arial"/>
              <a:cs typeface="Arial"/>
            </a:endParaRPr>
          </a:p>
          <a:p>
            <a:pPr marL="172593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group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by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nombre_sucursal</a:t>
            </a:r>
            <a:r>
              <a:rPr sz="1200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  <a:p>
            <a:pPr marL="182054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as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media_sucursal</a:t>
            </a:r>
            <a:r>
              <a:rPr sz="1200" spc="-5" dirty="0">
                <a:latin typeface="Arial MT"/>
                <a:cs typeface="Arial MT"/>
              </a:rPr>
              <a:t>(</a:t>
            </a:r>
            <a:r>
              <a:rPr sz="1200" i="1" spc="-5" dirty="0">
                <a:latin typeface="Arial"/>
                <a:cs typeface="Arial"/>
              </a:rPr>
              <a:t>nombre_sucursal,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saldo_medio</a:t>
            </a:r>
            <a:r>
              <a:rPr sz="1200" spc="-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  <a:p>
            <a:pPr marL="172910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WHERE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saldo_medio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&gt;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1200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No </a:t>
            </a:r>
            <a:r>
              <a:rPr sz="1200" dirty="0">
                <a:latin typeface="Arial MT"/>
                <a:cs typeface="Arial MT"/>
              </a:rPr>
              <a:t>es necesario utilizar </a:t>
            </a:r>
            <a:r>
              <a:rPr sz="1200" spc="5" dirty="0">
                <a:latin typeface="Arial MT"/>
                <a:cs typeface="Arial MT"/>
              </a:rPr>
              <a:t>la </a:t>
            </a:r>
            <a:r>
              <a:rPr sz="1200" dirty="0">
                <a:latin typeface="Arial MT"/>
                <a:cs typeface="Arial MT"/>
              </a:rPr>
              <a:t>cláusula </a:t>
            </a:r>
            <a:r>
              <a:rPr sz="1200" b="1" spc="-10" dirty="0">
                <a:latin typeface="Arial"/>
                <a:cs typeface="Arial"/>
              </a:rPr>
              <a:t>having</a:t>
            </a:r>
            <a:r>
              <a:rPr sz="1200" spc="-10" dirty="0">
                <a:latin typeface="Arial MT"/>
                <a:cs typeface="Arial MT"/>
              </a:rPr>
              <a:t>, </a:t>
            </a:r>
            <a:r>
              <a:rPr sz="1200" spc="-5" dirty="0">
                <a:latin typeface="Arial MT"/>
                <a:cs typeface="Arial MT"/>
              </a:rPr>
              <a:t>puesto que se </a:t>
            </a:r>
            <a:r>
              <a:rPr sz="1200" spc="5" dirty="0">
                <a:latin typeface="Arial MT"/>
                <a:cs typeface="Arial MT"/>
              </a:rPr>
              <a:t>calcula la </a:t>
            </a:r>
            <a:r>
              <a:rPr sz="1200" dirty="0">
                <a:latin typeface="Arial MT"/>
                <a:cs typeface="Arial MT"/>
              </a:rPr>
              <a:t>relación </a:t>
            </a:r>
            <a:r>
              <a:rPr sz="1200" spc="-5" dirty="0">
                <a:latin typeface="Arial MT"/>
                <a:cs typeface="Arial MT"/>
              </a:rPr>
              <a:t>temporal </a:t>
            </a:r>
            <a:r>
              <a:rPr sz="1200" dirty="0">
                <a:latin typeface="Arial MT"/>
                <a:cs typeface="Arial MT"/>
              </a:rPr>
              <a:t>(vista)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resultado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cláusula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FROM</a:t>
            </a:r>
            <a:r>
              <a:rPr sz="1200" spc="-5" dirty="0">
                <a:latin typeface="Arial MT"/>
                <a:cs typeface="Arial MT"/>
              </a:rPr>
              <a:t>,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</a:t>
            </a:r>
            <a:r>
              <a:rPr sz="1200" spc="5" dirty="0">
                <a:latin typeface="Arial MT"/>
                <a:cs typeface="Arial MT"/>
              </a:rPr>
              <a:t> los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atributos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media_sucursal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pueden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utilizar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directamente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cláusula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b="1" spc="-10" dirty="0">
                <a:latin typeface="Arial"/>
                <a:cs typeface="Arial"/>
              </a:rPr>
              <a:t>WHERE.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272618"/>
            <a:ext cx="651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</a:t>
            </a:r>
            <a:r>
              <a:rPr spc="5" dirty="0"/>
              <a:t>s</a:t>
            </a:r>
            <a:r>
              <a:rPr dirty="0"/>
              <a:t>t</a:t>
            </a:r>
            <a:r>
              <a:rPr spc="5" dirty="0"/>
              <a:t>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759028"/>
            <a:ext cx="7419975" cy="3700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En </a:t>
            </a:r>
            <a:r>
              <a:rPr sz="1300" spc="-10" dirty="0">
                <a:latin typeface="Arial MT"/>
                <a:cs typeface="Arial MT"/>
              </a:rPr>
              <a:t>algunos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casos,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no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deseable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para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todos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los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usuarios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ver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el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modelo lógico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completo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(es</a:t>
            </a:r>
            <a:r>
              <a:rPr sz="1300" dirty="0">
                <a:latin typeface="Arial MT"/>
                <a:cs typeface="Arial MT"/>
              </a:rPr>
              <a:t> decir,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Arial MT"/>
                <a:cs typeface="Arial MT"/>
              </a:rPr>
              <a:t>todas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las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relaciones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actuales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almacenadas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en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la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base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datos).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Se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utilizan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para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tres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fines:</a:t>
            </a:r>
            <a:endParaRPr sz="13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300" dirty="0">
                <a:latin typeface="Arial MT"/>
                <a:cs typeface="Arial MT"/>
              </a:rPr>
              <a:t>Prohibir</a:t>
            </a:r>
            <a:r>
              <a:rPr sz="1300" spc="-5" dirty="0">
                <a:latin typeface="Arial MT"/>
                <a:cs typeface="Arial MT"/>
              </a:rPr>
              <a:t> el acceso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datos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confidenciales</a:t>
            </a:r>
            <a:endParaRPr sz="13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300" dirty="0">
                <a:latin typeface="Arial MT"/>
                <a:cs typeface="Arial MT"/>
              </a:rPr>
              <a:t>Simplificar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la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formulación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consultas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complejas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repetitivas</a:t>
            </a:r>
            <a:endParaRPr sz="13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300" spc="-10" dirty="0">
                <a:latin typeface="Arial MT"/>
                <a:cs typeface="Arial MT"/>
              </a:rPr>
              <a:t>Aumentar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10" dirty="0">
                <a:latin typeface="Arial MT"/>
                <a:cs typeface="Arial MT"/>
              </a:rPr>
              <a:t>la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independencia</a:t>
            </a:r>
            <a:r>
              <a:rPr sz="1300" spc="8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los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programas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respecto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los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datos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300" spc="-15" dirty="0">
                <a:latin typeface="Arial MT"/>
                <a:cs typeface="Arial MT"/>
              </a:rPr>
              <a:t>Una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persona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que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necesita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conocer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un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número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préstamo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un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cliente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pero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no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tiene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necesidad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conocer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el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importe </a:t>
            </a:r>
            <a:r>
              <a:rPr sz="1300" spc="-5" dirty="0">
                <a:latin typeface="Arial MT"/>
                <a:cs typeface="Arial MT"/>
              </a:rPr>
              <a:t>del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préstamo.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Esta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persona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debería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ver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una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relación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descrita </a:t>
            </a:r>
            <a:r>
              <a:rPr sz="1300" spc="-5" dirty="0">
                <a:latin typeface="Arial MT"/>
                <a:cs typeface="Arial MT"/>
              </a:rPr>
              <a:t>en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SQL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como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 MT"/>
              <a:cs typeface="Arial MT"/>
            </a:endParaRPr>
          </a:p>
          <a:p>
            <a:pPr marL="88265">
              <a:lnSpc>
                <a:spcPct val="100000"/>
              </a:lnSpc>
            </a:pPr>
            <a:r>
              <a:rPr sz="1100" spc="-10" dirty="0">
                <a:latin typeface="Arial MT"/>
                <a:cs typeface="Arial MT"/>
              </a:rPr>
              <a:t>(</a:t>
            </a:r>
            <a:r>
              <a:rPr sz="1100" b="1" spc="5" dirty="0">
                <a:latin typeface="Arial"/>
                <a:cs typeface="Arial"/>
              </a:rPr>
              <a:t>SE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CT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no</a:t>
            </a:r>
            <a:r>
              <a:rPr sz="1100" i="1" spc="-10" dirty="0">
                <a:latin typeface="Arial"/>
                <a:cs typeface="Arial"/>
              </a:rPr>
              <a:t>m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spc="5" dirty="0">
                <a:latin typeface="Arial"/>
                <a:cs typeface="Arial"/>
              </a:rPr>
              <a:t>e_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-10" dirty="0">
                <a:latin typeface="Arial"/>
                <a:cs typeface="Arial"/>
              </a:rPr>
              <a:t>li</a:t>
            </a:r>
            <a:r>
              <a:rPr sz="1100" i="1" spc="5" dirty="0">
                <a:latin typeface="Arial"/>
                <a:cs typeface="Arial"/>
              </a:rPr>
              <a:t>en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20" dirty="0">
                <a:latin typeface="Arial"/>
                <a:cs typeface="Arial"/>
              </a:rPr>
              <a:t>e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85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nú</a:t>
            </a:r>
            <a:r>
              <a:rPr sz="1100" i="1" spc="-10" dirty="0">
                <a:latin typeface="Arial"/>
                <a:cs typeface="Arial"/>
              </a:rPr>
              <a:t>m</a:t>
            </a:r>
            <a:r>
              <a:rPr sz="1100" i="1" spc="5" dirty="0">
                <a:latin typeface="Arial"/>
                <a:cs typeface="Arial"/>
              </a:rPr>
              <a:t>e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spc="5" dirty="0">
                <a:latin typeface="Arial"/>
                <a:cs typeface="Arial"/>
              </a:rPr>
              <a:t>o_p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spc="5" dirty="0">
                <a:latin typeface="Arial"/>
                <a:cs typeface="Arial"/>
              </a:rPr>
              <a:t>e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spc="5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m</a:t>
            </a:r>
            <a:r>
              <a:rPr sz="1100" i="1" dirty="0"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F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M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p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spc="5" dirty="0">
                <a:latin typeface="Arial"/>
                <a:cs typeface="Arial"/>
              </a:rPr>
              <a:t>e</a:t>
            </a:r>
            <a:r>
              <a:rPr sz="1100" i="1" dirty="0">
                <a:latin typeface="Arial"/>
                <a:cs typeface="Arial"/>
              </a:rPr>
              <a:t>st</a:t>
            </a:r>
            <a:r>
              <a:rPr sz="1100" i="1" spc="5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5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ri</a:t>
            </a:r>
            <a:r>
              <a:rPr sz="1100" i="1" spc="15" dirty="0">
                <a:latin typeface="Arial"/>
                <a:cs typeface="Arial"/>
              </a:rPr>
              <a:t>o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85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p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spc="5" dirty="0">
                <a:latin typeface="Arial"/>
                <a:cs typeface="Arial"/>
              </a:rPr>
              <a:t>e</a:t>
            </a:r>
            <a:r>
              <a:rPr sz="1100" i="1" dirty="0">
                <a:latin typeface="Arial"/>
                <a:cs typeface="Arial"/>
              </a:rPr>
              <a:t>st</a:t>
            </a:r>
            <a:r>
              <a:rPr sz="1100" i="1" spc="5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m</a:t>
            </a:r>
            <a:r>
              <a:rPr sz="1100" i="1" dirty="0"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WHERE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prestatario.número_préstamo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=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prestamo.número_prestamo</a:t>
            </a:r>
            <a:r>
              <a:rPr sz="1100" spc="-5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12700" marR="179070">
              <a:lnSpc>
                <a:spcPts val="3120"/>
              </a:lnSpc>
              <a:spcBef>
                <a:spcPts val="360"/>
              </a:spcBef>
            </a:pPr>
            <a:r>
              <a:rPr sz="1300" spc="-15" dirty="0">
                <a:latin typeface="Arial MT"/>
                <a:cs typeface="Arial MT"/>
              </a:rPr>
              <a:t>Una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b="1" spc="-10" dirty="0">
                <a:solidFill>
                  <a:srgbClr val="2C608A"/>
                </a:solidFill>
                <a:latin typeface="Arial"/>
                <a:cs typeface="Arial"/>
              </a:rPr>
              <a:t>vista</a:t>
            </a:r>
            <a:r>
              <a:rPr sz="1300" b="1" spc="50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300" spc="-5" dirty="0">
                <a:latin typeface="Arial MT"/>
                <a:cs typeface="Arial MT"/>
              </a:rPr>
              <a:t>proporciona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un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mecanismo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para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ocultar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ciertos </a:t>
            </a:r>
            <a:r>
              <a:rPr sz="1300" spc="-5" dirty="0">
                <a:latin typeface="Arial MT"/>
                <a:cs typeface="Arial MT"/>
              </a:rPr>
              <a:t>datos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la</a:t>
            </a:r>
            <a:r>
              <a:rPr sz="1300" dirty="0">
                <a:latin typeface="Arial MT"/>
                <a:cs typeface="Arial MT"/>
              </a:rPr>
              <a:t> vista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ciertos </a:t>
            </a:r>
            <a:r>
              <a:rPr sz="1300" spc="-10" dirty="0">
                <a:latin typeface="Arial MT"/>
                <a:cs typeface="Arial MT"/>
              </a:rPr>
              <a:t>usuarios. </a:t>
            </a:r>
            <a:r>
              <a:rPr sz="1300" spc="-5" dirty="0">
                <a:latin typeface="Arial MT"/>
                <a:cs typeface="Arial MT"/>
              </a:rPr>
              <a:t> Cualquier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relación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que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no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del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modelo </a:t>
            </a:r>
            <a:r>
              <a:rPr sz="1300" spc="-10" dirty="0">
                <a:latin typeface="Arial MT"/>
                <a:cs typeface="Arial MT"/>
              </a:rPr>
              <a:t>conceptual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pero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se </a:t>
            </a:r>
            <a:r>
              <a:rPr sz="1300" spc="-10" dirty="0">
                <a:latin typeface="Arial MT"/>
                <a:cs typeface="Arial MT"/>
              </a:rPr>
              <a:t>hace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visible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para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el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usuario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como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una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200"/>
              </a:lnSpc>
            </a:pPr>
            <a:r>
              <a:rPr sz="1300" dirty="0">
                <a:latin typeface="Arial MT"/>
                <a:cs typeface="Arial MT"/>
              </a:rPr>
              <a:t>“relación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virtual”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denomina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C608A"/>
                </a:solidFill>
                <a:latin typeface="Arial MT"/>
                <a:cs typeface="Arial MT"/>
              </a:rPr>
              <a:t>una</a:t>
            </a:r>
            <a:r>
              <a:rPr sz="1300" spc="30" dirty="0">
                <a:solidFill>
                  <a:srgbClr val="2C608A"/>
                </a:solidFill>
                <a:latin typeface="Arial MT"/>
                <a:cs typeface="Arial MT"/>
              </a:rPr>
              <a:t> </a:t>
            </a:r>
            <a:r>
              <a:rPr sz="1300" b="1" spc="-5" dirty="0">
                <a:solidFill>
                  <a:srgbClr val="2C608A"/>
                </a:solidFill>
                <a:latin typeface="Arial"/>
                <a:cs typeface="Arial"/>
              </a:rPr>
              <a:t>view</a:t>
            </a:r>
            <a:r>
              <a:rPr sz="1300" spc="-5" dirty="0">
                <a:solidFill>
                  <a:srgbClr val="AB7921"/>
                </a:solidFill>
                <a:latin typeface="Arial MT"/>
                <a:cs typeface="Arial MT"/>
              </a:rPr>
              <a:t>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66089"/>
            <a:ext cx="187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Definición</a:t>
            </a:r>
            <a:r>
              <a:rPr spc="-8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5" dirty="0"/>
              <a:t>vista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918618"/>
            <a:ext cx="6797675" cy="311721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400" spc="-10" dirty="0">
                <a:latin typeface="Arial MT"/>
                <a:cs typeface="Arial MT"/>
              </a:rPr>
              <a:t>Una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vista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-10" dirty="0">
                <a:latin typeface="Arial MT"/>
                <a:cs typeface="Arial MT"/>
              </a:rPr>
              <a:t> define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utilizando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instrucción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create</a:t>
            </a:r>
            <a:r>
              <a:rPr sz="1400" b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AB7921"/>
                </a:solidFill>
                <a:latin typeface="Arial"/>
                <a:cs typeface="Arial"/>
              </a:rPr>
              <a:t>view</a:t>
            </a:r>
            <a:r>
              <a:rPr sz="1400" b="1" spc="4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tiene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 </a:t>
            </a:r>
            <a:r>
              <a:rPr sz="1400" spc="-10" dirty="0">
                <a:latin typeface="Arial MT"/>
                <a:cs typeface="Arial MT"/>
              </a:rPr>
              <a:t>forma</a:t>
            </a:r>
            <a:endParaRPr sz="1400">
              <a:latin typeface="Arial MT"/>
              <a:cs typeface="Arial MT"/>
            </a:endParaRPr>
          </a:p>
          <a:p>
            <a:pPr marL="99695" algn="ctr">
              <a:lnSpc>
                <a:spcPct val="100000"/>
              </a:lnSpc>
              <a:spcBef>
                <a:spcPts val="820"/>
              </a:spcBef>
            </a:pP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create</a:t>
            </a:r>
            <a:r>
              <a:rPr sz="1400" b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AB7921"/>
                </a:solidFill>
                <a:latin typeface="Arial"/>
                <a:cs typeface="Arial"/>
              </a:rPr>
              <a:t>view</a:t>
            </a:r>
            <a:r>
              <a:rPr sz="1400" b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AB7921"/>
                </a:solidFill>
                <a:latin typeface="Arial"/>
                <a:cs typeface="Arial"/>
              </a:rPr>
              <a:t>v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as</a:t>
            </a:r>
            <a:r>
              <a:rPr sz="1400" b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&lt;</a:t>
            </a:r>
            <a:r>
              <a:rPr sz="1400" spc="-15" dirty="0">
                <a:latin typeface="Arial MT"/>
                <a:cs typeface="Arial MT"/>
              </a:rPr>
              <a:t>expresión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consulta&gt;</a:t>
            </a:r>
            <a:endParaRPr sz="1400">
              <a:latin typeface="Arial MT"/>
              <a:cs typeface="Arial MT"/>
            </a:endParaRPr>
          </a:p>
          <a:p>
            <a:pPr marL="12700" marR="147955">
              <a:lnSpc>
                <a:spcPct val="100000"/>
              </a:lnSpc>
              <a:spcBef>
                <a:spcPts val="865"/>
              </a:spcBef>
            </a:pPr>
            <a:r>
              <a:rPr sz="1400" spc="-15" dirty="0">
                <a:latin typeface="Arial MT"/>
                <a:cs typeface="Arial MT"/>
              </a:rPr>
              <a:t>donde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&lt;expresión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consulta&gt;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cualquier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expresión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consulta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legal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SQL.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nombre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vista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representa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i="1" spc="-5" dirty="0">
                <a:latin typeface="Arial"/>
                <a:cs typeface="Arial"/>
              </a:rPr>
              <a:t>v.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Una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vez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definida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vista,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nombre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puede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utilizarse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referirse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 la </a:t>
            </a:r>
            <a:r>
              <a:rPr sz="1400" spc="-10" dirty="0">
                <a:latin typeface="Arial MT"/>
                <a:cs typeface="Arial MT"/>
              </a:rPr>
              <a:t>relación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virtual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-5" dirty="0">
                <a:latin typeface="Arial MT"/>
                <a:cs typeface="Arial MT"/>
              </a:rPr>
              <a:t> la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vista </a:t>
            </a:r>
            <a:r>
              <a:rPr sz="1400" spc="-15" dirty="0">
                <a:latin typeface="Arial MT"/>
                <a:cs typeface="Arial MT"/>
              </a:rPr>
              <a:t>genera.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 marR="61594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definición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vista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mismo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 </a:t>
            </a:r>
            <a:r>
              <a:rPr sz="1400" spc="-10" dirty="0">
                <a:latin typeface="Arial MT"/>
                <a:cs typeface="Arial MT"/>
              </a:rPr>
              <a:t>creación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una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nueva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mediante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evaluación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expresión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consulta.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Una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definición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vista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permite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ahorro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una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expresión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ser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sustituida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por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consultas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utilizan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esa</a:t>
            </a:r>
            <a:r>
              <a:rPr sz="1400" spc="-5" dirty="0">
                <a:latin typeface="Arial MT"/>
                <a:cs typeface="Arial MT"/>
              </a:rPr>
              <a:t> vista.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336880"/>
            <a:ext cx="2227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Consultas</a:t>
            </a:r>
            <a:r>
              <a:rPr spc="-70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8188" y="1040333"/>
            <a:ext cx="4686300" cy="2723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Una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vista</a:t>
            </a:r>
            <a:r>
              <a:rPr sz="1400" spc="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las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sucursales</a:t>
            </a:r>
            <a:r>
              <a:rPr sz="1400" spc="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y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sus</a:t>
            </a:r>
            <a:r>
              <a:rPr sz="1400" spc="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clientes.</a:t>
            </a:r>
            <a:endParaRPr sz="1400">
              <a:latin typeface="Arial MT"/>
              <a:cs typeface="Arial MT"/>
            </a:endParaRPr>
          </a:p>
          <a:p>
            <a:pPr marL="384810">
              <a:lnSpc>
                <a:spcPts val="1255"/>
              </a:lnSpc>
              <a:spcBef>
                <a:spcPts val="795"/>
              </a:spcBef>
            </a:pPr>
            <a:r>
              <a:rPr sz="1050" b="1" spc="-5" dirty="0">
                <a:latin typeface="Arial"/>
                <a:cs typeface="Arial"/>
              </a:rPr>
              <a:t>create</a:t>
            </a:r>
            <a:r>
              <a:rPr sz="1050" b="1" spc="3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view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todos_los_clientes</a:t>
            </a:r>
            <a:r>
              <a:rPr sz="1050" i="1" spc="100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as</a:t>
            </a:r>
            <a:endParaRPr sz="1050">
              <a:latin typeface="Arial"/>
              <a:cs typeface="Arial"/>
            </a:endParaRPr>
          </a:p>
          <a:p>
            <a:pPr marL="530860">
              <a:lnSpc>
                <a:spcPts val="1255"/>
              </a:lnSpc>
            </a:pPr>
            <a:r>
              <a:rPr sz="1050" dirty="0">
                <a:latin typeface="Arial MT"/>
                <a:cs typeface="Arial MT"/>
              </a:rPr>
              <a:t>(</a:t>
            </a:r>
            <a:r>
              <a:rPr sz="1050" b="1" dirty="0">
                <a:latin typeface="Arial"/>
                <a:cs typeface="Arial"/>
              </a:rPr>
              <a:t>SELECT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nombre_sucursal,</a:t>
            </a:r>
            <a:r>
              <a:rPr sz="1050" i="1" spc="8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endParaRPr sz="1050">
              <a:latin typeface="Arial"/>
              <a:cs typeface="Arial"/>
            </a:endParaRPr>
          </a:p>
          <a:p>
            <a:pPr marL="567055">
              <a:lnSpc>
                <a:spcPts val="1255"/>
              </a:lnSpc>
              <a:spcBef>
                <a:spcPts val="15"/>
              </a:spcBef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impositor,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cuenta</a:t>
            </a:r>
            <a:endParaRPr sz="1050">
              <a:latin typeface="Arial"/>
              <a:cs typeface="Arial"/>
            </a:endParaRPr>
          </a:p>
          <a:p>
            <a:pPr marL="969644" marR="1952625" indent="-402590">
              <a:lnSpc>
                <a:spcPts val="1270"/>
              </a:lnSpc>
              <a:spcBef>
                <a:spcPts val="30"/>
              </a:spcBef>
            </a:pPr>
            <a:r>
              <a:rPr sz="1050" b="1" spc="5" dirty="0">
                <a:latin typeface="Arial"/>
                <a:cs typeface="Arial"/>
              </a:rPr>
              <a:t>WHERE</a:t>
            </a:r>
            <a:r>
              <a:rPr sz="1050" b="1" spc="-6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impositor.número_cuenta</a:t>
            </a:r>
            <a:r>
              <a:rPr sz="1050" i="1" spc="10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cuenta.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número_cuenta</a:t>
            </a:r>
            <a:r>
              <a:rPr sz="1050" i="1" spc="100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  <a:p>
            <a:pPr marL="567055">
              <a:lnSpc>
                <a:spcPts val="1205"/>
              </a:lnSpc>
            </a:pPr>
            <a:r>
              <a:rPr sz="1050" b="1" dirty="0">
                <a:latin typeface="Arial"/>
                <a:cs typeface="Arial"/>
              </a:rPr>
              <a:t>union</a:t>
            </a:r>
            <a:endParaRPr sz="1050">
              <a:latin typeface="Arial"/>
              <a:cs typeface="Arial"/>
            </a:endParaRPr>
          </a:p>
          <a:p>
            <a:pPr marL="567055">
              <a:lnSpc>
                <a:spcPts val="1255"/>
              </a:lnSpc>
              <a:spcBef>
                <a:spcPts val="10"/>
              </a:spcBef>
            </a:pPr>
            <a:r>
              <a:rPr sz="1050" dirty="0">
                <a:latin typeface="Arial MT"/>
                <a:cs typeface="Arial MT"/>
              </a:rPr>
              <a:t>(</a:t>
            </a:r>
            <a:r>
              <a:rPr sz="1050" b="1" dirty="0">
                <a:latin typeface="Arial"/>
                <a:cs typeface="Arial"/>
              </a:rPr>
              <a:t>SELECT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nombre_sucursal,</a:t>
            </a:r>
            <a:r>
              <a:rPr sz="1050" i="1" spc="8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endParaRPr sz="1050">
              <a:latin typeface="Arial"/>
              <a:cs typeface="Arial"/>
            </a:endParaRPr>
          </a:p>
          <a:p>
            <a:pPr marL="567055">
              <a:lnSpc>
                <a:spcPts val="1255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prestatario,</a:t>
            </a:r>
            <a:r>
              <a:rPr sz="1050" i="1" spc="-10" dirty="0">
                <a:latin typeface="Arial"/>
                <a:cs typeface="Arial"/>
              </a:rPr>
              <a:t> prestamo</a:t>
            </a:r>
            <a:endParaRPr sz="1050">
              <a:latin typeface="Arial"/>
              <a:cs typeface="Arial"/>
            </a:endParaRPr>
          </a:p>
          <a:p>
            <a:pPr marL="567055">
              <a:lnSpc>
                <a:spcPct val="100000"/>
              </a:lnSpc>
              <a:spcBef>
                <a:spcPts val="15"/>
              </a:spcBef>
            </a:pPr>
            <a:r>
              <a:rPr sz="1050" b="1" spc="10" dirty="0">
                <a:latin typeface="Arial"/>
                <a:cs typeface="Arial"/>
              </a:rPr>
              <a:t>WHERE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prestatario.número_cuenta</a:t>
            </a:r>
            <a:r>
              <a:rPr sz="1050" i="1" spc="13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prestamo.número_cuenta</a:t>
            </a:r>
            <a:r>
              <a:rPr sz="1050" i="1" spc="140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  <a:p>
            <a:pPr marL="83820">
              <a:lnSpc>
                <a:spcPct val="100000"/>
              </a:lnSpc>
              <a:spcBef>
                <a:spcPts val="819"/>
              </a:spcBef>
            </a:pPr>
            <a:r>
              <a:rPr sz="1400" spc="-20" dirty="0">
                <a:solidFill>
                  <a:srgbClr val="AB7921"/>
                </a:solidFill>
                <a:latin typeface="Palatino Linotype"/>
                <a:cs typeface="Palatino Linotype"/>
              </a:rPr>
              <a:t>Averiguar</a:t>
            </a:r>
            <a:r>
              <a:rPr sz="1400" spc="4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Palatino Linotype"/>
                <a:cs typeface="Palatino Linotype"/>
              </a:rPr>
              <a:t>todos</a:t>
            </a:r>
            <a:r>
              <a:rPr sz="1400" spc="-5" dirty="0">
                <a:solidFill>
                  <a:srgbClr val="AB7921"/>
                </a:solidFill>
                <a:latin typeface="Palatino Linotype"/>
                <a:cs typeface="Palatino Linotype"/>
              </a:rPr>
              <a:t> los</a:t>
            </a:r>
            <a:r>
              <a:rPr sz="140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Palatino Linotype"/>
                <a:cs typeface="Palatino Linotype"/>
              </a:rPr>
              <a:t>clientes</a:t>
            </a:r>
            <a:r>
              <a:rPr sz="1400" spc="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400" spc="-15" dirty="0">
                <a:solidFill>
                  <a:srgbClr val="AB7921"/>
                </a:solidFill>
                <a:latin typeface="Palatino Linotype"/>
                <a:cs typeface="Palatino Linotype"/>
              </a:rPr>
              <a:t>de</a:t>
            </a:r>
            <a:r>
              <a:rPr sz="1400" spc="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Palatino Linotype"/>
                <a:cs typeface="Palatino Linotype"/>
              </a:rPr>
              <a:t>la</a:t>
            </a:r>
            <a:r>
              <a:rPr sz="1400" spc="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Palatino Linotype"/>
                <a:cs typeface="Palatino Linotype"/>
              </a:rPr>
              <a:t>sucursal</a:t>
            </a:r>
            <a:r>
              <a:rPr sz="1400" spc="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400" spc="-15" dirty="0">
                <a:solidFill>
                  <a:srgbClr val="AB7921"/>
                </a:solidFill>
                <a:latin typeface="Palatino Linotype"/>
                <a:cs typeface="Palatino Linotype"/>
              </a:rPr>
              <a:t>de</a:t>
            </a:r>
            <a:r>
              <a:rPr sz="1400" spc="1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400" spc="-15" dirty="0">
                <a:solidFill>
                  <a:srgbClr val="AB7921"/>
                </a:solidFill>
                <a:latin typeface="Palatino Linotype"/>
                <a:cs typeface="Palatino Linotype"/>
              </a:rPr>
              <a:t>Navacerrada</a:t>
            </a:r>
            <a:endParaRPr sz="1400">
              <a:latin typeface="Palatino Linotype"/>
              <a:cs typeface="Palatino Linotype"/>
            </a:endParaRPr>
          </a:p>
          <a:p>
            <a:pPr marL="597535">
              <a:lnSpc>
                <a:spcPts val="1255"/>
              </a:lnSpc>
              <a:spcBef>
                <a:spcPts val="1160"/>
              </a:spcBef>
            </a:pPr>
            <a:r>
              <a:rPr sz="1050" b="1" dirty="0">
                <a:latin typeface="Arial"/>
                <a:cs typeface="Arial"/>
              </a:rPr>
              <a:t>SELECT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nombre_cliente</a:t>
            </a:r>
            <a:endParaRPr sz="1050">
              <a:latin typeface="Arial"/>
              <a:cs typeface="Arial"/>
            </a:endParaRPr>
          </a:p>
          <a:p>
            <a:pPr marL="597535">
              <a:lnSpc>
                <a:spcPts val="1250"/>
              </a:lnSpc>
            </a:pP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todos_los_clientes</a:t>
            </a:r>
            <a:endParaRPr sz="1050">
              <a:latin typeface="Arial"/>
              <a:cs typeface="Arial"/>
            </a:endParaRPr>
          </a:p>
          <a:p>
            <a:pPr marL="597535">
              <a:lnSpc>
                <a:spcPts val="1255"/>
              </a:lnSpc>
            </a:pPr>
            <a:r>
              <a:rPr sz="1050" b="1" spc="5" dirty="0">
                <a:latin typeface="Arial"/>
                <a:cs typeface="Arial"/>
              </a:rPr>
              <a:t>WHERE</a:t>
            </a:r>
            <a:r>
              <a:rPr sz="1050" b="1" spc="-6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nombre_sucursal</a:t>
            </a:r>
            <a:r>
              <a:rPr sz="1050" i="1" spc="114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=</a:t>
            </a:r>
            <a:r>
              <a:rPr sz="1050" i="1" spc="-20" dirty="0">
                <a:latin typeface="Arial"/>
                <a:cs typeface="Arial"/>
              </a:rPr>
              <a:t> </a:t>
            </a:r>
            <a:r>
              <a:rPr sz="1050" spc="-5" dirty="0">
                <a:latin typeface="Arial MT"/>
                <a:cs typeface="Arial MT"/>
              </a:rPr>
              <a:t>‘Navacerrada’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944" y="430225"/>
            <a:ext cx="4359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Modificación</a:t>
            </a:r>
            <a:r>
              <a:rPr spc="-4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20" dirty="0"/>
              <a:t> </a:t>
            </a:r>
            <a:r>
              <a:rPr dirty="0"/>
              <a:t>base</a:t>
            </a:r>
            <a:r>
              <a:rPr spc="-4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10" dirty="0"/>
              <a:t>datos–</a:t>
            </a:r>
            <a:r>
              <a:rPr spc="-35" dirty="0"/>
              <a:t> </a:t>
            </a:r>
            <a:r>
              <a:rPr dirty="0"/>
              <a:t>Borrado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041" y="3833469"/>
            <a:ext cx="134111" cy="1435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041" y="4050487"/>
            <a:ext cx="134111" cy="1432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64944" y="776477"/>
            <a:ext cx="6127115" cy="4021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Borrar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todos</a:t>
            </a:r>
            <a:r>
              <a:rPr sz="1200" spc="-2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los</a:t>
            </a:r>
            <a:r>
              <a:rPr sz="1200" spc="-4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registros</a:t>
            </a:r>
            <a:r>
              <a:rPr sz="1200" spc="-7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cuentas</a:t>
            </a:r>
            <a:r>
              <a:rPr sz="1200" spc="-5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la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sucursal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Navacerrada</a:t>
            </a:r>
            <a:endParaRPr sz="1200">
              <a:latin typeface="Arial MT"/>
              <a:cs typeface="Arial MT"/>
            </a:endParaRPr>
          </a:p>
          <a:p>
            <a:pPr marL="125349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DELETE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FROM </a:t>
            </a:r>
            <a:r>
              <a:rPr sz="1200" i="1" spc="-5" dirty="0">
                <a:latin typeface="Arial"/>
                <a:cs typeface="Arial"/>
              </a:rPr>
              <a:t>cuenta</a:t>
            </a:r>
            <a:endParaRPr sz="1200">
              <a:latin typeface="Arial"/>
              <a:cs typeface="Arial"/>
            </a:endParaRPr>
          </a:p>
          <a:p>
            <a:pPr marL="125349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WHERE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nombre_sucursal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=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15" dirty="0">
                <a:latin typeface="Verdana"/>
                <a:cs typeface="Verdana"/>
              </a:rPr>
              <a:t>‘</a:t>
            </a:r>
            <a:r>
              <a:rPr sz="1200" spc="15" dirty="0">
                <a:latin typeface="Arial MT"/>
                <a:cs typeface="Arial MT"/>
              </a:rPr>
              <a:t>Navacerrada</a:t>
            </a:r>
            <a:r>
              <a:rPr sz="1200" spc="15" dirty="0">
                <a:latin typeface="Verdana"/>
                <a:cs typeface="Verdana"/>
              </a:rPr>
              <a:t>’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Borrar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todas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las</a:t>
            </a:r>
            <a:r>
              <a:rPr sz="1200" spc="-4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cuentas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cada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sucursal</a:t>
            </a:r>
            <a:r>
              <a:rPr sz="1200" spc="-4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situada</a:t>
            </a:r>
            <a:r>
              <a:rPr sz="1200" spc="-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en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la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ciudad</a:t>
            </a:r>
            <a:r>
              <a:rPr sz="1200" spc="-6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Navacerrada.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DELETE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FROM </a:t>
            </a:r>
            <a:r>
              <a:rPr sz="1200" i="1" spc="-5" dirty="0">
                <a:latin typeface="Arial"/>
                <a:cs typeface="Arial"/>
              </a:rPr>
              <a:t>cuenta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WHERE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nombre_sucursal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 </a:t>
            </a:r>
            <a:r>
              <a:rPr sz="1200" spc="-5" dirty="0">
                <a:latin typeface="Arial MT"/>
                <a:cs typeface="Arial MT"/>
              </a:rPr>
              <a:t>(</a:t>
            </a:r>
            <a:r>
              <a:rPr sz="1200" b="1" spc="-5" dirty="0">
                <a:latin typeface="Arial"/>
                <a:cs typeface="Arial"/>
              </a:rPr>
              <a:t>SELECT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nombre_sucursal</a:t>
            </a:r>
            <a:endParaRPr sz="1200">
              <a:latin typeface="Arial"/>
              <a:cs typeface="Arial"/>
            </a:endParaRPr>
          </a:p>
          <a:p>
            <a:pPr marL="2286635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sucursal</a:t>
            </a:r>
            <a:endParaRPr sz="1200">
              <a:latin typeface="Arial"/>
              <a:cs typeface="Arial"/>
            </a:endParaRPr>
          </a:p>
          <a:p>
            <a:pPr marL="228663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WHERE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ciudad_sucursal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=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15" dirty="0">
                <a:latin typeface="Verdana"/>
                <a:cs typeface="Verdana"/>
              </a:rPr>
              <a:t>‘</a:t>
            </a:r>
            <a:r>
              <a:rPr sz="1200" spc="15" dirty="0">
                <a:latin typeface="Arial MT"/>
                <a:cs typeface="Arial MT"/>
              </a:rPr>
              <a:t>Navacerrada</a:t>
            </a:r>
            <a:r>
              <a:rPr sz="1200" spc="15" dirty="0">
                <a:latin typeface="Verdana"/>
                <a:cs typeface="Verdana"/>
              </a:rPr>
              <a:t>’</a:t>
            </a:r>
            <a:r>
              <a:rPr sz="1200" spc="1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 MT"/>
              <a:cs typeface="Arial MT"/>
            </a:endParaRPr>
          </a:p>
          <a:p>
            <a:pPr marL="14541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Borrar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el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registro</a:t>
            </a:r>
            <a:r>
              <a:rPr sz="1200" spc="-6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2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todas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las</a:t>
            </a:r>
            <a:r>
              <a:rPr sz="1200" spc="-4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cuentas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con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saldos</a:t>
            </a:r>
            <a:r>
              <a:rPr sz="1200" spc="-4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inferiores</a:t>
            </a:r>
            <a:r>
              <a:rPr sz="1200" spc="-6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la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media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del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AB7921"/>
                </a:solidFill>
                <a:latin typeface="Arial MT"/>
                <a:cs typeface="Arial MT"/>
              </a:rPr>
              <a:t>banco.</a:t>
            </a:r>
            <a:endParaRPr sz="1200">
              <a:latin typeface="Arial MT"/>
              <a:cs typeface="Arial MT"/>
            </a:endParaRPr>
          </a:p>
          <a:p>
            <a:pPr marL="260350">
              <a:lnSpc>
                <a:spcPct val="100000"/>
              </a:lnSpc>
              <a:spcBef>
                <a:spcPts val="750"/>
              </a:spcBef>
            </a:pPr>
            <a:r>
              <a:rPr sz="1200" b="1" spc="-5" dirty="0">
                <a:latin typeface="Palatino Linotype"/>
                <a:cs typeface="Palatino Linotype"/>
              </a:rPr>
              <a:t>DELETE</a:t>
            </a:r>
            <a:r>
              <a:rPr sz="1200" b="1" spc="-15" dirty="0">
                <a:latin typeface="Palatino Linotype"/>
                <a:cs typeface="Palatino Linotype"/>
              </a:rPr>
              <a:t> </a:t>
            </a:r>
            <a:r>
              <a:rPr sz="1200" b="1" dirty="0">
                <a:latin typeface="Palatino Linotype"/>
                <a:cs typeface="Palatino Linotype"/>
              </a:rPr>
              <a:t>FROM</a:t>
            </a:r>
            <a:r>
              <a:rPr sz="1200" b="1" spc="-20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cuenta</a:t>
            </a:r>
            <a:endParaRPr sz="1200">
              <a:latin typeface="Palatino Linotype"/>
              <a:cs typeface="Palatino Linotype"/>
            </a:endParaRPr>
          </a:p>
          <a:p>
            <a:pPr marL="336550">
              <a:lnSpc>
                <a:spcPct val="100000"/>
              </a:lnSpc>
            </a:pPr>
            <a:r>
              <a:rPr sz="1200" b="1" dirty="0">
                <a:latin typeface="Palatino Linotype"/>
                <a:cs typeface="Palatino Linotype"/>
              </a:rPr>
              <a:t>WHERE</a:t>
            </a:r>
            <a:r>
              <a:rPr sz="1200" b="1" spc="-15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saldo </a:t>
            </a:r>
            <a:r>
              <a:rPr sz="1200" dirty="0">
                <a:latin typeface="Palatino Linotype"/>
                <a:cs typeface="Palatino Linotype"/>
              </a:rPr>
              <a:t>&lt;</a:t>
            </a:r>
            <a:r>
              <a:rPr sz="1200" spc="5" dirty="0">
                <a:latin typeface="Palatino Linotype"/>
                <a:cs typeface="Palatino Linotype"/>
              </a:rPr>
              <a:t> </a:t>
            </a:r>
            <a:r>
              <a:rPr sz="1200" spc="-5" dirty="0">
                <a:latin typeface="Palatino Linotype"/>
                <a:cs typeface="Palatino Linotype"/>
              </a:rPr>
              <a:t>(</a:t>
            </a:r>
            <a:r>
              <a:rPr sz="1200" b="1" spc="-5" dirty="0">
                <a:latin typeface="Palatino Linotype"/>
                <a:cs typeface="Palatino Linotype"/>
              </a:rPr>
              <a:t>SELECT</a:t>
            </a:r>
            <a:r>
              <a:rPr sz="1200" b="1" spc="-35" dirty="0">
                <a:latin typeface="Palatino Linotype"/>
                <a:cs typeface="Palatino Linotype"/>
              </a:rPr>
              <a:t> </a:t>
            </a:r>
            <a:r>
              <a:rPr sz="1200" b="1" dirty="0">
                <a:latin typeface="Palatino Linotype"/>
                <a:cs typeface="Palatino Linotype"/>
              </a:rPr>
              <a:t>avg</a:t>
            </a:r>
            <a:r>
              <a:rPr sz="1200" b="1" spc="-15" dirty="0">
                <a:latin typeface="Palatino Linotype"/>
                <a:cs typeface="Palatino Linotype"/>
              </a:rPr>
              <a:t> </a:t>
            </a:r>
            <a:r>
              <a:rPr sz="1200" spc="-5" dirty="0">
                <a:latin typeface="Palatino Linotype"/>
                <a:cs typeface="Palatino Linotype"/>
              </a:rPr>
              <a:t>(</a:t>
            </a:r>
            <a:r>
              <a:rPr sz="1200" i="1" spc="-5" dirty="0">
                <a:latin typeface="Palatino Linotype"/>
                <a:cs typeface="Palatino Linotype"/>
              </a:rPr>
              <a:t>saldo</a:t>
            </a:r>
            <a:r>
              <a:rPr sz="1200" spc="-5" dirty="0">
                <a:latin typeface="Palatino Linotype"/>
                <a:cs typeface="Palatino Linotype"/>
              </a:rPr>
              <a:t>)</a:t>
            </a:r>
            <a:endParaRPr sz="1200">
              <a:latin typeface="Palatino Linotype"/>
              <a:cs typeface="Palatino Linotype"/>
            </a:endParaRPr>
          </a:p>
          <a:p>
            <a:pPr marL="1556385">
              <a:lnSpc>
                <a:spcPct val="100000"/>
              </a:lnSpc>
            </a:pPr>
            <a:r>
              <a:rPr sz="1200" b="1" dirty="0">
                <a:latin typeface="Palatino Linotype"/>
                <a:cs typeface="Palatino Linotype"/>
              </a:rPr>
              <a:t>FROM</a:t>
            </a:r>
            <a:r>
              <a:rPr sz="1200" b="1" spc="-40" dirty="0">
                <a:latin typeface="Palatino Linotype"/>
                <a:cs typeface="Palatino Linotype"/>
              </a:rPr>
              <a:t> </a:t>
            </a:r>
            <a:r>
              <a:rPr sz="1200" i="1" spc="-5" dirty="0">
                <a:latin typeface="Palatino Linotype"/>
                <a:cs typeface="Palatino Linotype"/>
              </a:rPr>
              <a:t>cuenta</a:t>
            </a:r>
            <a:r>
              <a:rPr sz="1200" i="1" spc="-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)</a:t>
            </a:r>
            <a:endParaRPr sz="1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Palatino Linotype"/>
              <a:cs typeface="Palatino Linotype"/>
            </a:endParaRPr>
          </a:p>
          <a:p>
            <a:pPr marL="382905">
              <a:lnSpc>
                <a:spcPct val="100000"/>
              </a:lnSpc>
            </a:pPr>
            <a:r>
              <a:rPr sz="10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Problema</a:t>
            </a:r>
            <a:r>
              <a:rPr sz="105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:</a:t>
            </a:r>
            <a:r>
              <a:rPr sz="1050" spc="229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al</a:t>
            </a:r>
            <a:r>
              <a:rPr sz="1050" spc="-25" dirty="0">
                <a:latin typeface="Palatino Linotype"/>
                <a:cs typeface="Palatino Linotype"/>
              </a:rPr>
              <a:t> </a:t>
            </a:r>
            <a:r>
              <a:rPr sz="1050" spc="-10" dirty="0">
                <a:latin typeface="Palatino Linotype"/>
                <a:cs typeface="Palatino Linotype"/>
              </a:rPr>
              <a:t>borrar</a:t>
            </a:r>
            <a:r>
              <a:rPr sz="1050" spc="30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tuplas, </a:t>
            </a:r>
            <a:r>
              <a:rPr sz="1050" dirty="0">
                <a:latin typeface="Palatino Linotype"/>
                <a:cs typeface="Palatino Linotype"/>
              </a:rPr>
              <a:t>el</a:t>
            </a:r>
            <a:r>
              <a:rPr sz="1050" spc="-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saldo</a:t>
            </a:r>
            <a:r>
              <a:rPr sz="1050" spc="-2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medio</a:t>
            </a:r>
            <a:r>
              <a:rPr sz="1050" spc="-5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cambia</a:t>
            </a:r>
            <a:endParaRPr sz="1050">
              <a:latin typeface="Palatino Linotype"/>
              <a:cs typeface="Palatino Linotype"/>
            </a:endParaRPr>
          </a:p>
          <a:p>
            <a:pPr marL="382905">
              <a:lnSpc>
                <a:spcPct val="100000"/>
              </a:lnSpc>
              <a:spcBef>
                <a:spcPts val="450"/>
              </a:spcBef>
            </a:pPr>
            <a:r>
              <a:rPr sz="1050" b="1" i="1" u="sng" spc="-5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Palatino Linotype"/>
                <a:cs typeface="Palatino Linotype"/>
              </a:rPr>
              <a:t>Solución</a:t>
            </a:r>
            <a:r>
              <a:rPr sz="1050" b="1" i="1" u="sng" spc="10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050" b="1" i="1" u="sng" spc="-5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Palatino Linotype"/>
                <a:cs typeface="Palatino Linotype"/>
              </a:rPr>
              <a:t>utilizada</a:t>
            </a:r>
            <a:r>
              <a:rPr sz="1050" b="1" i="1" u="sng" spc="-20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050" b="1" i="1" u="sng" spc="5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Palatino Linotype"/>
                <a:cs typeface="Palatino Linotype"/>
              </a:rPr>
              <a:t>en</a:t>
            </a:r>
            <a:r>
              <a:rPr sz="1050" b="1" i="1" u="sng" spc="-25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050" b="1" i="1" u="sng" dirty="0">
                <a:solidFill>
                  <a:srgbClr val="AB7921"/>
                </a:solidFill>
                <a:uFill>
                  <a:solidFill>
                    <a:srgbClr val="AB7921"/>
                  </a:solidFill>
                </a:uFill>
                <a:latin typeface="Palatino Linotype"/>
                <a:cs typeface="Palatino Linotype"/>
              </a:rPr>
              <a:t>SQL:</a:t>
            </a:r>
            <a:endParaRPr sz="1050">
              <a:latin typeface="Palatino Linotype"/>
              <a:cs typeface="Palatino Linotype"/>
            </a:endParaRPr>
          </a:p>
          <a:p>
            <a:pPr marL="498475" indent="-131445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499109" algn="l"/>
              </a:tabLst>
            </a:pPr>
            <a:r>
              <a:rPr sz="1050" spc="-5" dirty="0">
                <a:latin typeface="Palatino Linotype"/>
                <a:cs typeface="Palatino Linotype"/>
              </a:rPr>
              <a:t>Primero,</a:t>
            </a:r>
            <a:r>
              <a:rPr sz="1050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calcular </a:t>
            </a:r>
            <a:r>
              <a:rPr sz="1050" dirty="0">
                <a:latin typeface="Palatino Linotype"/>
                <a:cs typeface="Palatino Linotype"/>
              </a:rPr>
              <a:t>el</a:t>
            </a:r>
            <a:r>
              <a:rPr sz="1050" spc="-1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saldo</a:t>
            </a:r>
            <a:r>
              <a:rPr sz="1050" spc="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medio</a:t>
            </a:r>
            <a:r>
              <a:rPr sz="1050" spc="-40" dirty="0">
                <a:latin typeface="Palatino Linotype"/>
                <a:cs typeface="Palatino Linotype"/>
              </a:rPr>
              <a:t> </a:t>
            </a:r>
            <a:r>
              <a:rPr sz="1050" b="1" spc="-5" dirty="0">
                <a:latin typeface="Palatino Linotype"/>
                <a:cs typeface="Palatino Linotype"/>
              </a:rPr>
              <a:t>avg</a:t>
            </a:r>
            <a:r>
              <a:rPr sz="1050" b="1" spc="15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(saldo)</a:t>
            </a:r>
            <a:r>
              <a:rPr sz="1050" spc="1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de</a:t>
            </a:r>
            <a:r>
              <a:rPr sz="1050" spc="-20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todas</a:t>
            </a:r>
            <a:r>
              <a:rPr sz="1050" spc="15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las</a:t>
            </a:r>
            <a:r>
              <a:rPr sz="1050" spc="15" dirty="0">
                <a:latin typeface="Palatino Linotype"/>
                <a:cs typeface="Palatino Linotype"/>
              </a:rPr>
              <a:t> </a:t>
            </a:r>
            <a:r>
              <a:rPr sz="1050" spc="-10" dirty="0">
                <a:latin typeface="Palatino Linotype"/>
                <a:cs typeface="Palatino Linotype"/>
              </a:rPr>
              <a:t>tuplas</a:t>
            </a:r>
            <a:r>
              <a:rPr sz="1050" spc="3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que</a:t>
            </a:r>
            <a:r>
              <a:rPr sz="1050" spc="5" dirty="0">
                <a:latin typeface="Palatino Linotype"/>
                <a:cs typeface="Palatino Linotype"/>
              </a:rPr>
              <a:t> se</a:t>
            </a:r>
            <a:r>
              <a:rPr sz="1050" spc="-2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van</a:t>
            </a:r>
            <a:r>
              <a:rPr sz="1050" spc="-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a</a:t>
            </a:r>
            <a:r>
              <a:rPr sz="1050" spc="5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borrar</a:t>
            </a:r>
            <a:endParaRPr sz="1050">
              <a:latin typeface="Palatino Linotype"/>
              <a:cs typeface="Palatino Linotype"/>
            </a:endParaRPr>
          </a:p>
          <a:p>
            <a:pPr marL="382905" marR="5080" indent="-15240">
              <a:lnSpc>
                <a:spcPct val="101000"/>
              </a:lnSpc>
              <a:spcBef>
                <a:spcPts val="409"/>
              </a:spcBef>
              <a:buAutoNum type="arabicPeriod"/>
              <a:tabLst>
                <a:tab pos="499109" algn="l"/>
              </a:tabLst>
            </a:pPr>
            <a:r>
              <a:rPr sz="1050" spc="-5" dirty="0">
                <a:latin typeface="Palatino Linotype"/>
                <a:cs typeface="Palatino Linotype"/>
              </a:rPr>
              <a:t>Después,</a:t>
            </a:r>
            <a:r>
              <a:rPr sz="1050" spc="10" dirty="0">
                <a:latin typeface="Palatino Linotype"/>
                <a:cs typeface="Palatino Linotype"/>
              </a:rPr>
              <a:t> </a:t>
            </a:r>
            <a:r>
              <a:rPr sz="1050" spc="-10" dirty="0">
                <a:latin typeface="Palatino Linotype"/>
                <a:cs typeface="Palatino Linotype"/>
              </a:rPr>
              <a:t>borrar</a:t>
            </a:r>
            <a:r>
              <a:rPr sz="1050" spc="25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todas</a:t>
            </a:r>
            <a:r>
              <a:rPr sz="1050" spc="20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las</a:t>
            </a:r>
            <a:r>
              <a:rPr sz="1050" spc="15" dirty="0">
                <a:latin typeface="Palatino Linotype"/>
                <a:cs typeface="Palatino Linotype"/>
              </a:rPr>
              <a:t> </a:t>
            </a:r>
            <a:r>
              <a:rPr sz="1050" spc="-10" dirty="0">
                <a:latin typeface="Palatino Linotype"/>
                <a:cs typeface="Palatino Linotype"/>
              </a:rPr>
              <a:t>tuplas</a:t>
            </a:r>
            <a:r>
              <a:rPr sz="1050" spc="4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encontradas</a:t>
            </a:r>
            <a:r>
              <a:rPr sz="1050" spc="-3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antes</a:t>
            </a:r>
            <a:r>
              <a:rPr sz="1050" spc="-15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(sin</a:t>
            </a:r>
            <a:r>
              <a:rPr sz="1050" spc="20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recalcular</a:t>
            </a:r>
            <a:r>
              <a:rPr sz="1050" spc="3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avg</a:t>
            </a:r>
            <a:r>
              <a:rPr sz="1050" spc="-30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(saldo)</a:t>
            </a:r>
            <a:r>
              <a:rPr sz="1050" spc="1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o</a:t>
            </a:r>
            <a:r>
              <a:rPr sz="1050" spc="10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recomprobando </a:t>
            </a:r>
            <a:r>
              <a:rPr sz="1050" spc="-245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las</a:t>
            </a:r>
            <a:r>
              <a:rPr sz="1050" spc="15" dirty="0">
                <a:latin typeface="Palatino Linotype"/>
                <a:cs typeface="Palatino Linotype"/>
              </a:rPr>
              <a:t> </a:t>
            </a:r>
            <a:r>
              <a:rPr sz="1050" spc="-10" dirty="0">
                <a:latin typeface="Palatino Linotype"/>
                <a:cs typeface="Palatino Linotype"/>
              </a:rPr>
              <a:t>tuplas)</a:t>
            </a:r>
            <a:endParaRPr sz="10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00253"/>
            <a:ext cx="3983354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/>
              <a:t>Modificación</a:t>
            </a:r>
            <a:r>
              <a:rPr sz="1600" spc="-60" dirty="0"/>
              <a:t> </a:t>
            </a:r>
            <a:r>
              <a:rPr sz="1600" dirty="0"/>
              <a:t>de</a:t>
            </a:r>
            <a:r>
              <a:rPr sz="1600" spc="-30" dirty="0"/>
              <a:t> </a:t>
            </a:r>
            <a:r>
              <a:rPr sz="1600" dirty="0"/>
              <a:t>la</a:t>
            </a:r>
            <a:r>
              <a:rPr sz="1600" spc="-5" dirty="0"/>
              <a:t> </a:t>
            </a:r>
            <a:r>
              <a:rPr sz="1600" dirty="0"/>
              <a:t>base</a:t>
            </a:r>
            <a:r>
              <a:rPr sz="1600" spc="-30" dirty="0"/>
              <a:t> </a:t>
            </a:r>
            <a:r>
              <a:rPr sz="1600" dirty="0"/>
              <a:t>de</a:t>
            </a:r>
            <a:r>
              <a:rPr sz="1600" spc="-30" dirty="0"/>
              <a:t> </a:t>
            </a:r>
            <a:r>
              <a:rPr sz="1600" spc="5" dirty="0"/>
              <a:t>datos–</a:t>
            </a:r>
            <a:r>
              <a:rPr sz="1600" spc="-25" dirty="0"/>
              <a:t> </a:t>
            </a:r>
            <a:r>
              <a:rPr sz="1600" dirty="0"/>
              <a:t>Inserción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1356741" y="830707"/>
            <a:ext cx="733869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Se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 proporciona</a:t>
            </a:r>
            <a:r>
              <a:rPr sz="1200" spc="-6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como</a:t>
            </a:r>
            <a:r>
              <a:rPr sz="1200" spc="3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regalo</a:t>
            </a:r>
            <a:r>
              <a:rPr sz="1200" spc="-6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todos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los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clientes</a:t>
            </a:r>
            <a:r>
              <a:rPr sz="1200" spc="-7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que</a:t>
            </a:r>
            <a:r>
              <a:rPr sz="1200" spc="-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tengan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un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préstamo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en</a:t>
            </a:r>
            <a:r>
              <a:rPr sz="12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la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sucursal</a:t>
            </a:r>
            <a:r>
              <a:rPr sz="1200" spc="-4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Navacerrada,</a:t>
            </a:r>
            <a:r>
              <a:rPr sz="1200" spc="-6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una </a:t>
            </a:r>
            <a:r>
              <a:rPr sz="1200" spc="-3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cuenta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de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ahorro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de </a:t>
            </a:r>
            <a:r>
              <a:rPr sz="1200" spc="-110" dirty="0">
                <a:solidFill>
                  <a:srgbClr val="AB7921"/>
                </a:solidFill>
                <a:latin typeface="Arial MT"/>
                <a:cs typeface="Arial MT"/>
              </a:rPr>
              <a:t>200€.</a:t>
            </a:r>
            <a:r>
              <a:rPr sz="1200" spc="-10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Hacer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que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el 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número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de 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préstamo </a:t>
            </a:r>
            <a:r>
              <a:rPr sz="1200" spc="5" dirty="0">
                <a:solidFill>
                  <a:srgbClr val="AB7921"/>
                </a:solidFill>
                <a:latin typeface="Arial MT"/>
                <a:cs typeface="Arial MT"/>
              </a:rPr>
              <a:t>sirva </a:t>
            </a:r>
            <a:r>
              <a:rPr sz="1200" spc="-10" dirty="0">
                <a:solidFill>
                  <a:srgbClr val="AB7921"/>
                </a:solidFill>
                <a:latin typeface="Arial MT"/>
                <a:cs typeface="Arial MT"/>
              </a:rPr>
              <a:t>como número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de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cuenta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de </a:t>
            </a:r>
            <a:r>
              <a:rPr sz="1200" spc="10" dirty="0">
                <a:solidFill>
                  <a:srgbClr val="AB7921"/>
                </a:solidFill>
                <a:latin typeface="Arial MT"/>
                <a:cs typeface="Arial MT"/>
              </a:rPr>
              <a:t>la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nueva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cuenta</a:t>
            </a:r>
            <a:r>
              <a:rPr sz="1200" spc="-2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200" spc="-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AB7921"/>
                </a:solidFill>
                <a:latin typeface="Arial MT"/>
                <a:cs typeface="Arial MT"/>
              </a:rPr>
              <a:t>ahorro</a:t>
            </a:r>
            <a:endParaRPr sz="1200">
              <a:latin typeface="Arial MT"/>
              <a:cs typeface="Arial MT"/>
            </a:endParaRPr>
          </a:p>
          <a:p>
            <a:pPr marL="695325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INSERT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cuenta</a:t>
            </a:r>
            <a:endParaRPr sz="1200">
              <a:latin typeface="Arial"/>
              <a:cs typeface="Arial"/>
            </a:endParaRPr>
          </a:p>
          <a:p>
            <a:pPr marL="69532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SELECT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número_prestamo,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nombre_sucursal,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200</a:t>
            </a:r>
            <a:endParaRPr sz="1200">
              <a:latin typeface="Arial MT"/>
              <a:cs typeface="Arial MT"/>
            </a:endParaRPr>
          </a:p>
          <a:p>
            <a:pPr marL="695325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prestamo</a:t>
            </a:r>
            <a:endParaRPr sz="1200">
              <a:latin typeface="Arial"/>
              <a:cs typeface="Arial"/>
            </a:endParaRPr>
          </a:p>
          <a:p>
            <a:pPr marL="69532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WHERE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nombre_sucursal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=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‘Navacerrada’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Arial"/>
                <a:cs typeface="Arial"/>
              </a:rPr>
              <a:t>INSERT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impositor</a:t>
            </a:r>
            <a:endParaRPr sz="1200">
              <a:latin typeface="Arial"/>
              <a:cs typeface="Arial"/>
            </a:endParaRPr>
          </a:p>
          <a:p>
            <a:pPr marL="69532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SELECT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nombre_cliente,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número_prestamo</a:t>
            </a:r>
            <a:endParaRPr sz="1200">
              <a:latin typeface="Arial"/>
              <a:cs typeface="Arial"/>
            </a:endParaRPr>
          </a:p>
          <a:p>
            <a:pPr marL="69532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prestamo,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prestatario</a:t>
            </a:r>
            <a:endParaRPr sz="1200">
              <a:latin typeface="Arial"/>
              <a:cs typeface="Arial"/>
            </a:endParaRPr>
          </a:p>
          <a:p>
            <a:pPr marL="69532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WHERE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nombre_sucursal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i="1" spc="-5" dirty="0">
                <a:latin typeface="Arial"/>
                <a:cs typeface="Arial"/>
              </a:rPr>
              <a:t>‘</a:t>
            </a:r>
            <a:r>
              <a:rPr sz="1200" spc="-5" dirty="0">
                <a:latin typeface="Arial MT"/>
                <a:cs typeface="Arial MT"/>
              </a:rPr>
              <a:t>Navacerrada’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b="1" spc="-15" dirty="0">
                <a:latin typeface="Arial"/>
                <a:cs typeface="Arial"/>
              </a:rPr>
              <a:t>AND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prestamo.número_cuenta=</a:t>
            </a:r>
            <a:endParaRPr sz="1200">
              <a:latin typeface="Arial"/>
              <a:cs typeface="Arial"/>
            </a:endParaRPr>
          </a:p>
          <a:p>
            <a:pPr marL="4128770">
              <a:lnSpc>
                <a:spcPct val="100000"/>
              </a:lnSpc>
            </a:pPr>
            <a:r>
              <a:rPr sz="1200" i="1" spc="-5" dirty="0">
                <a:latin typeface="Arial"/>
                <a:cs typeface="Arial"/>
              </a:rPr>
              <a:t>prestatario.número_cuenta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sentencia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SELECT</a:t>
            </a:r>
            <a:r>
              <a:rPr sz="1200" b="1" spc="3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981B9"/>
                </a:solidFill>
                <a:latin typeface="Arial"/>
                <a:cs typeface="Arial"/>
              </a:rPr>
              <a:t>FROM</a:t>
            </a:r>
            <a:r>
              <a:rPr sz="1200" b="1" spc="-1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981B9"/>
                </a:solidFill>
                <a:latin typeface="Arial"/>
                <a:cs typeface="Arial"/>
              </a:rPr>
              <a:t>WHERE</a:t>
            </a:r>
            <a:r>
              <a:rPr sz="1200" b="1" spc="2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evalúa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completamente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antes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ninguno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resultados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inserte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la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relación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otra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forma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consultas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como</a:t>
            </a:r>
            <a:endParaRPr sz="1200">
              <a:latin typeface="Arial MT"/>
              <a:cs typeface="Arial MT"/>
            </a:endParaRPr>
          </a:p>
          <a:p>
            <a:pPr marR="9525" algn="ctr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Arial"/>
                <a:cs typeface="Arial"/>
              </a:rPr>
              <a:t>insert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into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tabla</a:t>
            </a:r>
            <a:r>
              <a:rPr sz="1200" dirty="0">
                <a:latin typeface="Arial MT"/>
                <a:cs typeface="Arial MT"/>
              </a:rPr>
              <a:t>1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SELECT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*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tabla</a:t>
            </a:r>
            <a:r>
              <a:rPr sz="120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g</a:t>
            </a:r>
            <a:r>
              <a:rPr sz="1200" spc="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n</a:t>
            </a:r>
            <a:r>
              <a:rPr sz="1200" spc="5" dirty="0">
                <a:latin typeface="Arial MT"/>
                <a:cs typeface="Arial MT"/>
              </a:rPr>
              <a:t>er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ían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</a:t>
            </a:r>
            <a:r>
              <a:rPr sz="1200" spc="5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5" dirty="0">
                <a:latin typeface="Arial MT"/>
                <a:cs typeface="Arial MT"/>
              </a:rPr>
              <a:t>b</a:t>
            </a:r>
            <a:r>
              <a:rPr sz="1200" spc="20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40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as)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324" y="373126"/>
            <a:ext cx="5140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Modificación</a:t>
            </a:r>
            <a:r>
              <a:rPr spc="-4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la</a:t>
            </a:r>
            <a:r>
              <a:rPr spc="-15" dirty="0"/>
              <a:t> </a:t>
            </a:r>
            <a:r>
              <a:rPr dirty="0"/>
              <a:t>base</a:t>
            </a:r>
            <a:r>
              <a:rPr spc="-4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10" dirty="0"/>
              <a:t>datos–</a:t>
            </a:r>
            <a:r>
              <a:rPr spc="-40" dirty="0"/>
              <a:t> </a:t>
            </a:r>
            <a:r>
              <a:rPr dirty="0"/>
              <a:t>Actualizaciones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2324" y="815720"/>
            <a:ext cx="6729730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Aumentar</a:t>
            </a:r>
            <a:r>
              <a:rPr sz="1400" b="1" i="1" spc="5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todas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las</a:t>
            </a:r>
            <a:r>
              <a:rPr sz="14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cuentas</a:t>
            </a:r>
            <a:r>
              <a:rPr sz="1400" b="1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con</a:t>
            </a:r>
            <a:r>
              <a:rPr sz="1400" b="1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saldos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por</a:t>
            </a:r>
            <a:r>
              <a:rPr sz="1400" b="1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encima</a:t>
            </a:r>
            <a:r>
              <a:rPr sz="1400" b="1" i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4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10.000€</a:t>
            </a:r>
            <a:r>
              <a:rPr sz="1400" b="1" i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con</a:t>
            </a:r>
            <a:r>
              <a:rPr sz="1400" b="1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400" b="1" i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40" dirty="0">
                <a:solidFill>
                  <a:srgbClr val="AB7921"/>
                </a:solidFill>
                <a:latin typeface="Arial"/>
                <a:cs typeface="Arial"/>
              </a:rPr>
              <a:t>6%,</a:t>
            </a:r>
            <a:r>
              <a:rPr sz="1400" b="1" i="1" spc="9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todas </a:t>
            </a:r>
            <a:r>
              <a:rPr sz="1400" b="1" i="1" spc="-37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las</a:t>
            </a:r>
            <a:r>
              <a:rPr sz="1400" b="1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demás</a:t>
            </a:r>
            <a:r>
              <a:rPr sz="14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cuentas</a:t>
            </a:r>
            <a:r>
              <a:rPr sz="1400" b="1" i="1" spc="6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AB7921"/>
                </a:solidFill>
                <a:latin typeface="Arial"/>
                <a:cs typeface="Arial"/>
              </a:rPr>
              <a:t>reciben</a:t>
            </a:r>
            <a:r>
              <a:rPr sz="1400" b="1" i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AB7921"/>
                </a:solidFill>
                <a:latin typeface="Arial"/>
                <a:cs typeface="Arial"/>
              </a:rPr>
              <a:t>un</a:t>
            </a:r>
            <a:r>
              <a:rPr sz="1400" b="1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i="1" spc="-40" dirty="0">
                <a:solidFill>
                  <a:srgbClr val="AB7921"/>
                </a:solidFill>
                <a:latin typeface="Arial"/>
                <a:cs typeface="Arial"/>
              </a:rPr>
              <a:t>5%.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Escribir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dos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instrucciones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b="1" spc="-15" dirty="0">
                <a:latin typeface="Arial"/>
                <a:cs typeface="Arial"/>
              </a:rPr>
              <a:t>update</a:t>
            </a:r>
            <a:r>
              <a:rPr sz="1400" spc="-15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17653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update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cuenta</a:t>
            </a:r>
            <a:endParaRPr sz="1400">
              <a:latin typeface="Arial"/>
              <a:cs typeface="Arial"/>
            </a:endParaRPr>
          </a:p>
          <a:p>
            <a:pPr marL="17653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set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saldo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=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saldo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spc="-5" dirty="0">
                <a:latin typeface="Symbol"/>
                <a:cs typeface="Symbol"/>
              </a:rPr>
              <a:t>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 MT"/>
                <a:cs typeface="Arial MT"/>
              </a:rPr>
              <a:t>1,06</a:t>
            </a:r>
            <a:endParaRPr sz="1400">
              <a:latin typeface="Arial MT"/>
              <a:cs typeface="Arial MT"/>
            </a:endParaRPr>
          </a:p>
          <a:p>
            <a:pPr marL="17653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WHERE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saldo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&gt;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10000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5177" y="2310129"/>
            <a:ext cx="1910714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0" dirty="0">
                <a:latin typeface="Arial"/>
                <a:cs typeface="Arial"/>
              </a:rPr>
              <a:t>update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cuenta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set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saldo</a:t>
            </a:r>
            <a:r>
              <a:rPr sz="1400" i="1" spc="-5" dirty="0">
                <a:latin typeface="Arial"/>
                <a:cs typeface="Arial"/>
              </a:rPr>
              <a:t> =</a:t>
            </a:r>
            <a:r>
              <a:rPr sz="1400" i="1" spc="-10" dirty="0">
                <a:latin typeface="Arial"/>
                <a:cs typeface="Arial"/>
              </a:rPr>
              <a:t> saldo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spc="-5" dirty="0">
                <a:latin typeface="Symbol"/>
                <a:cs typeface="Symbol"/>
              </a:rPr>
              <a:t>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 MT"/>
                <a:cs typeface="Arial MT"/>
              </a:rPr>
              <a:t>1,05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WHERE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saldo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spc="-5" dirty="0">
                <a:latin typeface="Symbol"/>
                <a:cs typeface="Symbol"/>
              </a:rPr>
              <a:t>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 MT"/>
                <a:cs typeface="Arial MT"/>
              </a:rPr>
              <a:t>10000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3439" y="2975610"/>
            <a:ext cx="6875145" cy="19456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Aumentar</a:t>
            </a:r>
            <a:r>
              <a:rPr sz="1400" b="1" spc="7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400" b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precio</a:t>
            </a:r>
            <a:r>
              <a:rPr sz="1400" b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de</a:t>
            </a:r>
            <a:r>
              <a:rPr sz="1400" b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400" b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artículos</a:t>
            </a:r>
            <a:r>
              <a:rPr sz="1400" b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con</a:t>
            </a:r>
            <a:r>
              <a:rPr sz="1400" b="1" spc="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precios</a:t>
            </a:r>
            <a:r>
              <a:rPr sz="1400" b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inferiores</a:t>
            </a:r>
            <a:r>
              <a:rPr sz="1400" b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AB7921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 50</a:t>
            </a:r>
            <a:r>
              <a:rPr sz="1400" b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euros</a:t>
            </a:r>
            <a:r>
              <a:rPr sz="1400" b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 un</a:t>
            </a:r>
            <a:r>
              <a:rPr sz="1400" b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10%</a:t>
            </a:r>
            <a:r>
              <a:rPr sz="1400" b="1" spc="2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AB7921"/>
                </a:solidFill>
                <a:latin typeface="Arial"/>
                <a:cs typeface="Arial"/>
              </a:rPr>
              <a:t>y </a:t>
            </a:r>
            <a:r>
              <a:rPr sz="1400" b="1" spc="-37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400" b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demás</a:t>
            </a:r>
            <a:r>
              <a:rPr sz="1400" b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artículos</a:t>
            </a:r>
            <a:r>
              <a:rPr sz="1400" b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aumentar</a:t>
            </a:r>
            <a:r>
              <a:rPr sz="1400" b="1" spc="5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400" b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precio</a:t>
            </a:r>
            <a:r>
              <a:rPr sz="1400" b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400" b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un</a:t>
            </a:r>
            <a:r>
              <a:rPr sz="1400" b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5%</a:t>
            </a:r>
            <a:endParaRPr sz="1400">
              <a:latin typeface="Arial"/>
              <a:cs typeface="Arial"/>
            </a:endParaRPr>
          </a:p>
          <a:p>
            <a:pPr marL="1701164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update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articulo</a:t>
            </a:r>
            <a:endParaRPr sz="1400">
              <a:latin typeface="Arial"/>
              <a:cs typeface="Arial"/>
            </a:endParaRPr>
          </a:p>
          <a:p>
            <a:pPr marL="17653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set </a:t>
            </a:r>
            <a:r>
              <a:rPr sz="1400" i="1" spc="-10" dirty="0">
                <a:latin typeface="Arial"/>
                <a:cs typeface="Arial"/>
              </a:rPr>
              <a:t>precio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=precio</a:t>
            </a:r>
            <a:r>
              <a:rPr sz="1400" spc="-10" dirty="0">
                <a:latin typeface="Symbol"/>
                <a:cs typeface="Symbol"/>
              </a:rPr>
              <a:t>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 MT"/>
                <a:cs typeface="Arial MT"/>
              </a:rPr>
              <a:t>1,05</a:t>
            </a:r>
            <a:endParaRPr sz="1400">
              <a:latin typeface="Arial MT"/>
              <a:cs typeface="Arial MT"/>
            </a:endParaRPr>
          </a:p>
          <a:p>
            <a:pPr marL="17653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WHERE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precio </a:t>
            </a:r>
            <a:r>
              <a:rPr sz="1400" spc="-5" dirty="0">
                <a:latin typeface="Arial MT"/>
                <a:cs typeface="Arial MT"/>
              </a:rPr>
              <a:t>&gt;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50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765300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Arial"/>
                <a:cs typeface="Arial"/>
              </a:rPr>
              <a:t>update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articulo</a:t>
            </a:r>
            <a:endParaRPr sz="1400">
              <a:latin typeface="Arial"/>
              <a:cs typeface="Arial"/>
            </a:endParaRPr>
          </a:p>
          <a:p>
            <a:pPr marL="17653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set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precio=precio</a:t>
            </a:r>
            <a:r>
              <a:rPr sz="1400" spc="-10" dirty="0">
                <a:latin typeface="Symbol"/>
                <a:cs typeface="Symbol"/>
              </a:rPr>
              <a:t>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 MT"/>
                <a:cs typeface="Arial MT"/>
              </a:rPr>
              <a:t>1,10</a:t>
            </a:r>
            <a:endParaRPr sz="1400">
              <a:latin typeface="Arial MT"/>
              <a:cs typeface="Arial MT"/>
            </a:endParaRPr>
          </a:p>
          <a:p>
            <a:pPr marL="17653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WHERE </a:t>
            </a:r>
            <a:r>
              <a:rPr sz="1400" b="1" i="1" spc="-10" dirty="0">
                <a:latin typeface="Arial"/>
                <a:cs typeface="Arial"/>
              </a:rPr>
              <a:t>precio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Symbol"/>
                <a:cs typeface="Symbol"/>
              </a:rPr>
              <a:t>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 MT"/>
                <a:cs typeface="Arial MT"/>
              </a:rPr>
              <a:t>50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1744" y="2109216"/>
            <a:ext cx="2444750" cy="307975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43815" rIns="0" bIns="0" rtlCol="0">
            <a:spAutoFit/>
          </a:bodyPr>
          <a:lstStyle/>
          <a:p>
            <a:pPr marL="549910">
              <a:lnSpc>
                <a:spcPct val="100000"/>
              </a:lnSpc>
              <a:spcBef>
                <a:spcPts val="345"/>
              </a:spcBef>
            </a:pP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-15" dirty="0">
                <a:latin typeface="Arial MT"/>
                <a:cs typeface="Arial MT"/>
              </a:rPr>
              <a:t> orden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importante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01269"/>
            <a:ext cx="2665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Actualización</a:t>
            </a:r>
            <a:r>
              <a:rPr spc="-80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una</a:t>
            </a:r>
            <a:r>
              <a:rPr spc="-30" dirty="0"/>
              <a:t> </a:t>
            </a:r>
            <a:r>
              <a:rPr spc="-5" dirty="0"/>
              <a:t>vista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4553" y="861771"/>
            <a:ext cx="678815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Crear</a:t>
            </a:r>
            <a:r>
              <a:rPr sz="1400" spc="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una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vista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todos</a:t>
            </a:r>
            <a:r>
              <a:rPr sz="1400" spc="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los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datos</a:t>
            </a:r>
            <a:r>
              <a:rPr sz="1400" spc="2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prestamos</a:t>
            </a:r>
            <a:r>
              <a:rPr sz="1400" spc="4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en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 la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relación</a:t>
            </a:r>
            <a:r>
              <a:rPr sz="1400" spc="3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préstamo,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ocultando</a:t>
            </a:r>
            <a:r>
              <a:rPr sz="1400" spc="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el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atributo</a:t>
            </a:r>
            <a:r>
              <a:rPr sz="140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importe</a:t>
            </a:r>
            <a:endParaRPr sz="1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create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view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sucursal_préstamo</a:t>
            </a:r>
            <a:r>
              <a:rPr sz="1400" b="1" spc="-15" dirty="0"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SELECT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número_prestamo,</a:t>
            </a:r>
            <a:r>
              <a:rPr sz="1400" i="1" spc="125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nombre_sucursal,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Arial"/>
                <a:cs typeface="Arial"/>
              </a:rPr>
              <a:t>FROM </a:t>
            </a:r>
            <a:r>
              <a:rPr sz="1400" i="1" spc="-15" dirty="0">
                <a:latin typeface="Arial"/>
                <a:cs typeface="Arial"/>
              </a:rPr>
              <a:t>prestamo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i="1" spc="-5" dirty="0">
                <a:solidFill>
                  <a:srgbClr val="AB7921"/>
                </a:solidFill>
                <a:latin typeface="Arial"/>
                <a:cs typeface="Arial"/>
              </a:rPr>
              <a:t>Añadir</a:t>
            </a:r>
            <a:r>
              <a:rPr sz="1400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una</a:t>
            </a:r>
            <a:r>
              <a:rPr sz="1400" i="1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AB7921"/>
                </a:solidFill>
                <a:latin typeface="Arial"/>
                <a:cs typeface="Arial"/>
              </a:rPr>
              <a:t>tupla</a:t>
            </a:r>
            <a:r>
              <a:rPr sz="1400" i="1" spc="4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AB7921"/>
                </a:solidFill>
                <a:latin typeface="Arial"/>
                <a:cs typeface="Arial"/>
              </a:rPr>
              <a:t>nueva</a:t>
            </a:r>
            <a:r>
              <a:rPr sz="1400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AB7921"/>
                </a:solidFill>
                <a:latin typeface="Arial"/>
                <a:cs typeface="Arial"/>
              </a:rPr>
              <a:t>a</a:t>
            </a:r>
            <a:r>
              <a:rPr sz="1400" i="1" spc="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AB7921"/>
                </a:solidFill>
                <a:latin typeface="Arial"/>
                <a:cs typeface="Arial"/>
              </a:rPr>
              <a:t>sucursal_prestamo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insert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into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sucursal_préstamo</a:t>
            </a:r>
            <a:r>
              <a:rPr sz="1400" i="1" spc="509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(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‘P-37’,‘Navacerrada’)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Esta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inserción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 </a:t>
            </a:r>
            <a:r>
              <a:rPr sz="1400" spc="-10" dirty="0">
                <a:latin typeface="Arial MT"/>
                <a:cs typeface="Arial MT"/>
              </a:rPr>
              <a:t>debe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representar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mediante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inserción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tupla</a:t>
            </a:r>
            <a:endParaRPr sz="14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(‘P-37’,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‘Navacerrada’,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i="1" spc="-10" dirty="0">
                <a:latin typeface="Arial"/>
                <a:cs typeface="Arial"/>
              </a:rPr>
              <a:t>null</a:t>
            </a:r>
            <a:r>
              <a:rPr sz="1400" spc="-10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826769">
              <a:lnSpc>
                <a:spcPct val="100000"/>
              </a:lnSpc>
            </a:pPr>
            <a:r>
              <a:rPr sz="1400" spc="-15" dirty="0">
                <a:latin typeface="Arial MT"/>
                <a:cs typeface="Arial MT"/>
              </a:rPr>
              <a:t>dentro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i="1" spc="-15" dirty="0">
                <a:latin typeface="Arial"/>
                <a:cs typeface="Arial"/>
              </a:rPr>
              <a:t>prestamo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811" y="897458"/>
            <a:ext cx="6940550" cy="2800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 MT"/>
                <a:cs typeface="Arial MT"/>
              </a:rPr>
              <a:t>Algunas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actualizaciones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vistas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difíciles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 </a:t>
            </a:r>
            <a:r>
              <a:rPr sz="1400" spc="-10" dirty="0">
                <a:latin typeface="Arial MT"/>
                <a:cs typeface="Arial MT"/>
              </a:rPr>
              <a:t>imposibles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traducir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relaciones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base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datos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create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view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v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Arial"/>
                <a:cs typeface="Arial"/>
              </a:rPr>
              <a:t>SELECT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nombre_sucursal</a:t>
            </a:r>
            <a:r>
              <a:rPr sz="1400" i="1" spc="8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FROM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cuenta</a:t>
            </a:r>
            <a:endParaRPr sz="14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insert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into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v </a:t>
            </a:r>
            <a:r>
              <a:rPr sz="1400" b="1" spc="-20" dirty="0">
                <a:latin typeface="Arial"/>
                <a:cs typeface="Arial"/>
              </a:rPr>
              <a:t>values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</a:t>
            </a:r>
            <a:r>
              <a:rPr sz="1400" i="1" spc="-10" dirty="0">
                <a:latin typeface="Arial"/>
                <a:cs typeface="Arial"/>
              </a:rPr>
              <a:t>‘</a:t>
            </a:r>
            <a:r>
              <a:rPr sz="1400" i="1" spc="20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Navacerrada</a:t>
            </a:r>
            <a:r>
              <a:rPr sz="1400" spc="-15" dirty="0">
                <a:latin typeface="Arial MT"/>
                <a:cs typeface="Arial MT"/>
              </a:rPr>
              <a:t>’</a:t>
            </a:r>
            <a:r>
              <a:rPr sz="1400" b="1" spc="-1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Otras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pueden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traducir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forma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única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insert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into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todos_los_clientes</a:t>
            </a:r>
            <a:r>
              <a:rPr sz="1400" i="1" spc="10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(‘</a:t>
            </a:r>
            <a:r>
              <a:rPr sz="1400" spc="-15" dirty="0">
                <a:latin typeface="Arial MT"/>
                <a:cs typeface="Arial MT"/>
              </a:rPr>
              <a:t>Navacerrada’</a:t>
            </a:r>
            <a:r>
              <a:rPr sz="1400" i="1" spc="-15" dirty="0">
                <a:latin typeface="Arial"/>
                <a:cs typeface="Arial"/>
              </a:rPr>
              <a:t>,</a:t>
            </a:r>
            <a:r>
              <a:rPr sz="1400" i="1" spc="95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‘</a:t>
            </a:r>
            <a:r>
              <a:rPr sz="1400" spc="-15" dirty="0">
                <a:latin typeface="Arial MT"/>
                <a:cs typeface="Arial MT"/>
              </a:rPr>
              <a:t>Juan</a:t>
            </a:r>
            <a:r>
              <a:rPr sz="1400" b="1" spc="-15" dirty="0">
                <a:latin typeface="Arial"/>
                <a:cs typeface="Arial"/>
              </a:rPr>
              <a:t>’)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¡Hay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elegir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préstamo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cuenta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crear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nuevo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número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prestamo/cuenta!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mayor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parte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 </a:t>
            </a:r>
            <a:r>
              <a:rPr sz="1400" spc="-10" dirty="0">
                <a:latin typeface="Arial MT"/>
                <a:cs typeface="Arial MT"/>
              </a:rPr>
              <a:t>implementaciones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SQL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permiten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actualizar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sólo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vistas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simples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(sin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agregados)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definidas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sobre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sola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444195"/>
            <a:ext cx="2665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Actualización</a:t>
            </a:r>
            <a:r>
              <a:rPr spc="-80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una</a:t>
            </a:r>
            <a:r>
              <a:rPr spc="-30" dirty="0"/>
              <a:t> </a:t>
            </a:r>
            <a:r>
              <a:rPr spc="-5" dirty="0"/>
              <a:t>vista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368300"/>
            <a:ext cx="230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Reunión</a:t>
            </a:r>
            <a:r>
              <a:rPr spc="-4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relaciones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7732" y="877569"/>
            <a:ext cx="6688455" cy="2159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Las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b="1" spc="-15" dirty="0">
                <a:solidFill>
                  <a:srgbClr val="2C608A"/>
                </a:solidFill>
                <a:latin typeface="Arial"/>
                <a:cs typeface="Arial"/>
              </a:rPr>
              <a:t>operaciones</a:t>
            </a:r>
            <a:r>
              <a:rPr sz="1400" b="1" spc="6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2C608A"/>
                </a:solidFill>
                <a:latin typeface="Arial"/>
                <a:cs typeface="Arial"/>
              </a:rPr>
              <a:t>de</a:t>
            </a:r>
            <a:r>
              <a:rPr sz="1400" b="1" spc="1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2C608A"/>
                </a:solidFill>
                <a:latin typeface="Arial"/>
                <a:cs typeface="Arial"/>
              </a:rPr>
              <a:t>reunión</a:t>
            </a:r>
            <a:r>
              <a:rPr sz="1400" b="1" spc="40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toman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dos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relaciones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 las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devuelven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resultado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otra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Estas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operaciones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adicionales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utilizan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generalmente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expresiones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subconsulta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cláusula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2C608A"/>
                </a:solidFill>
                <a:latin typeface="Arial"/>
                <a:cs typeface="Arial"/>
              </a:rPr>
              <a:t>FROM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259079">
              <a:lnSpc>
                <a:spcPct val="100000"/>
              </a:lnSpc>
            </a:pPr>
            <a:r>
              <a:rPr sz="1400" b="1" spc="-15" dirty="0">
                <a:solidFill>
                  <a:srgbClr val="2C608A"/>
                </a:solidFill>
                <a:latin typeface="Arial"/>
                <a:cs typeface="Arial"/>
              </a:rPr>
              <a:t>Condición</a:t>
            </a:r>
            <a:r>
              <a:rPr sz="1400" b="1" spc="60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2C608A"/>
                </a:solidFill>
                <a:latin typeface="Arial"/>
                <a:cs typeface="Arial"/>
              </a:rPr>
              <a:t>de</a:t>
            </a:r>
            <a:r>
              <a:rPr sz="1400" b="1" spc="1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2C608A"/>
                </a:solidFill>
                <a:latin typeface="Arial"/>
                <a:cs typeface="Arial"/>
              </a:rPr>
              <a:t>reunión</a:t>
            </a:r>
            <a:r>
              <a:rPr sz="1400" b="1" spc="4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–</a:t>
            </a:r>
            <a:r>
              <a:rPr sz="1400" spc="-10" dirty="0">
                <a:latin typeface="Arial MT"/>
                <a:cs typeface="Arial MT"/>
              </a:rPr>
              <a:t> define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qué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tuplas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dos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relaciones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coinciden,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 </a:t>
            </a:r>
            <a:r>
              <a:rPr sz="1400" spc="-15" dirty="0">
                <a:latin typeface="Arial MT"/>
                <a:cs typeface="Arial MT"/>
              </a:rPr>
              <a:t>qué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atributos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están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presentes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 el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resultado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reunión.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2C608A"/>
                </a:solidFill>
                <a:latin typeface="Arial"/>
                <a:cs typeface="Arial"/>
              </a:rPr>
              <a:t>Tipo</a:t>
            </a:r>
            <a:r>
              <a:rPr sz="1400" b="1" spc="2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2C608A"/>
                </a:solidFill>
                <a:latin typeface="Arial"/>
                <a:cs typeface="Arial"/>
              </a:rPr>
              <a:t>de</a:t>
            </a:r>
            <a:r>
              <a:rPr sz="1400" b="1" spc="-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2C608A"/>
                </a:solidFill>
                <a:latin typeface="Arial"/>
                <a:cs typeface="Arial"/>
              </a:rPr>
              <a:t>reunión</a:t>
            </a:r>
            <a:r>
              <a:rPr sz="1400" b="1" spc="6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–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define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cómo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 </a:t>
            </a:r>
            <a:r>
              <a:rPr sz="1400" spc="-10" dirty="0">
                <a:latin typeface="Arial MT"/>
                <a:cs typeface="Arial MT"/>
              </a:rPr>
              <a:t>tratan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tuplas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cada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 coincide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con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ninguna</a:t>
            </a:r>
            <a:r>
              <a:rPr sz="1400" spc="4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tupla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 </a:t>
            </a:r>
            <a:r>
              <a:rPr sz="1400" spc="-10" dirty="0">
                <a:latin typeface="Arial MT"/>
                <a:cs typeface="Arial MT"/>
              </a:rPr>
              <a:t>otra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(basada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condición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reunión).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6167" y="3483864"/>
            <a:ext cx="1628139" cy="2838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0"/>
              </a:spcBef>
            </a:pPr>
            <a:r>
              <a:rPr sz="1400" spc="-15" dirty="0">
                <a:latin typeface="Arial MT"/>
                <a:cs typeface="Arial MT"/>
              </a:rPr>
              <a:t>Tipos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reunión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6167" y="3767327"/>
            <a:ext cx="1628139" cy="85979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Arial"/>
                <a:cs typeface="Arial"/>
              </a:rPr>
              <a:t>inner</a:t>
            </a:r>
            <a:r>
              <a:rPr sz="1400" b="1" spc="-10" dirty="0">
                <a:latin typeface="Arial"/>
                <a:cs typeface="Arial"/>
              </a:rPr>
              <a:t> join</a:t>
            </a:r>
            <a:endParaRPr sz="1400">
              <a:latin typeface="Arial"/>
              <a:cs typeface="Arial"/>
            </a:endParaRPr>
          </a:p>
          <a:p>
            <a:pPr marL="92710" marR="278765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Arial"/>
                <a:cs typeface="Arial"/>
              </a:rPr>
              <a:t>left </a:t>
            </a:r>
            <a:r>
              <a:rPr sz="1400" b="1" spc="-15" dirty="0">
                <a:latin typeface="Arial"/>
                <a:cs typeface="Arial"/>
              </a:rPr>
              <a:t>outer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join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right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outer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join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full </a:t>
            </a:r>
            <a:r>
              <a:rPr sz="1400" b="1" spc="-15" dirty="0">
                <a:latin typeface="Arial"/>
                <a:cs typeface="Arial"/>
              </a:rPr>
              <a:t>outer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join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7096" y="3749039"/>
            <a:ext cx="2164080" cy="85979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"/>
              </a:spcBef>
            </a:pPr>
            <a:r>
              <a:rPr sz="1400" b="1" spc="-15" dirty="0">
                <a:latin typeface="Arial"/>
                <a:cs typeface="Arial"/>
              </a:rPr>
              <a:t>natural</a:t>
            </a:r>
            <a:endParaRPr sz="1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&lt;predicado&gt;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Arial"/>
                <a:cs typeface="Arial"/>
              </a:rPr>
              <a:t>using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350" baseline="-21604" dirty="0">
                <a:latin typeface="Arial MT"/>
                <a:cs typeface="Arial MT"/>
              </a:rPr>
              <a:t>1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i="1" spc="5" dirty="0">
                <a:latin typeface="Arial"/>
                <a:cs typeface="Arial"/>
              </a:rPr>
              <a:t>A</a:t>
            </a:r>
            <a:r>
              <a:rPr sz="1350" spc="7" baseline="-21604" dirty="0">
                <a:latin typeface="Arial MT"/>
                <a:cs typeface="Arial MT"/>
              </a:rPr>
              <a:t>2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...,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i="1" spc="5" dirty="0">
                <a:latin typeface="Arial"/>
                <a:cs typeface="Arial"/>
              </a:rPr>
              <a:t>A</a:t>
            </a:r>
            <a:r>
              <a:rPr sz="1350" spc="7" baseline="-21604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7096" y="3483864"/>
            <a:ext cx="2164080" cy="265430"/>
          </a:xfrm>
          <a:custGeom>
            <a:avLst/>
            <a:gdLst/>
            <a:ahLst/>
            <a:cxnLst/>
            <a:rect l="l" t="t" r="r" b="b"/>
            <a:pathLst>
              <a:path w="2164079" h="265429">
                <a:moveTo>
                  <a:pt x="2164079" y="0"/>
                </a:moveTo>
                <a:lnTo>
                  <a:pt x="0" y="0"/>
                </a:lnTo>
                <a:lnTo>
                  <a:pt x="0" y="265176"/>
                </a:lnTo>
                <a:lnTo>
                  <a:pt x="2164079" y="265176"/>
                </a:lnTo>
                <a:lnTo>
                  <a:pt x="2164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97096" y="3483864"/>
            <a:ext cx="2164080" cy="26543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sz="1400" spc="-10" dirty="0">
                <a:latin typeface="Arial MT"/>
                <a:cs typeface="Arial MT"/>
              </a:rPr>
              <a:t>Condiciones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 reunión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096" y="1941575"/>
            <a:ext cx="3672840" cy="19352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07278" y="1563370"/>
            <a:ext cx="3093085" cy="187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95"/>
              </a:spcBef>
              <a:buChar char="•"/>
              <a:tabLst>
                <a:tab pos="183515" algn="l"/>
              </a:tabLst>
            </a:pPr>
            <a:r>
              <a:rPr sz="1350" spc="-10" dirty="0">
                <a:latin typeface="Arial MT"/>
                <a:cs typeface="Arial MT"/>
              </a:rPr>
              <a:t>Las</a:t>
            </a:r>
            <a:r>
              <a:rPr sz="1350" dirty="0">
                <a:latin typeface="Arial MT"/>
                <a:cs typeface="Arial MT"/>
              </a:rPr>
              <a:t> distintas</a:t>
            </a:r>
            <a:r>
              <a:rPr sz="1350" spc="-1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implementaciones</a:t>
            </a:r>
            <a:r>
              <a:rPr sz="1350" spc="6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de 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b="1" spc="-10" dirty="0">
                <a:latin typeface="Arial"/>
                <a:cs typeface="Arial"/>
              </a:rPr>
              <a:t>SQL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spc="-10" dirty="0">
                <a:latin typeface="Arial MT"/>
                <a:cs typeface="Arial MT"/>
              </a:rPr>
              <a:t>pueden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diferenciarse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en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detalles,</a:t>
            </a:r>
            <a:r>
              <a:rPr sz="1350" spc="8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o </a:t>
            </a:r>
            <a:r>
              <a:rPr sz="1350" spc="-36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pueden</a:t>
            </a:r>
            <a:r>
              <a:rPr sz="1350" spc="20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admitir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sólo</a:t>
            </a:r>
            <a:r>
              <a:rPr sz="1350" spc="2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un subconjunto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del 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lenguaje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completo.</a:t>
            </a:r>
            <a:endParaRPr sz="135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400" dirty="0">
              <a:latin typeface="Arial MT"/>
              <a:cs typeface="Arial MT"/>
            </a:endParaRPr>
          </a:p>
          <a:p>
            <a:pPr marL="12700" marR="352425" algn="just">
              <a:lnSpc>
                <a:spcPct val="100299"/>
              </a:lnSpc>
              <a:spcBef>
                <a:spcPts val="5"/>
              </a:spcBef>
              <a:buChar char="•"/>
              <a:tabLst>
                <a:tab pos="183515" algn="l"/>
              </a:tabLst>
            </a:pPr>
            <a:r>
              <a:rPr sz="1350" spc="-10" dirty="0">
                <a:latin typeface="Arial MT"/>
                <a:cs typeface="Arial MT"/>
              </a:rPr>
              <a:t>El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resultado</a:t>
            </a:r>
            <a:r>
              <a:rPr sz="1350" spc="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de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ejecutar </a:t>
            </a:r>
            <a:r>
              <a:rPr sz="1350" spc="-10" dirty="0">
                <a:latin typeface="Arial MT"/>
                <a:cs typeface="Arial MT"/>
              </a:rPr>
              <a:t>una </a:t>
            </a:r>
            <a:r>
              <a:rPr sz="1350" spc="-5" dirty="0">
                <a:latin typeface="Arial MT"/>
                <a:cs typeface="Arial MT"/>
              </a:rPr>
              <a:t> instrucción</a:t>
            </a:r>
            <a:r>
              <a:rPr sz="1350" spc="-25" dirty="0">
                <a:latin typeface="Arial MT"/>
                <a:cs typeface="Arial MT"/>
              </a:rPr>
              <a:t> </a:t>
            </a:r>
            <a:r>
              <a:rPr sz="1350" b="1" spc="-5" dirty="0">
                <a:latin typeface="Arial"/>
                <a:cs typeface="Arial"/>
              </a:rPr>
              <a:t>SQL</a:t>
            </a:r>
            <a:r>
              <a:rPr sz="1350" b="1" spc="25" dirty="0">
                <a:latin typeface="Arial"/>
                <a:cs typeface="Arial"/>
              </a:rPr>
              <a:t> </a:t>
            </a:r>
            <a:r>
              <a:rPr sz="1350" spc="-5" dirty="0">
                <a:latin typeface="Arial MT"/>
                <a:cs typeface="Arial MT"/>
              </a:rPr>
              <a:t>es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una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tabla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(tabla </a:t>
            </a:r>
            <a:r>
              <a:rPr sz="1350" spc="-36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resultado)</a:t>
            </a:r>
            <a:r>
              <a:rPr sz="1350" spc="5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con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los</a:t>
            </a:r>
            <a:r>
              <a:rPr sz="1350" spc="3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registros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que 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cumplen</a:t>
            </a:r>
            <a:r>
              <a:rPr sz="1350" spc="40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la</a:t>
            </a:r>
            <a:r>
              <a:rPr sz="1350" spc="40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instrucción</a:t>
            </a:r>
            <a:r>
              <a:rPr sz="1350" spc="-45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ejecutada.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2121" y="528320"/>
            <a:ext cx="3523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 </a:t>
            </a:r>
            <a:r>
              <a:rPr dirty="0"/>
              <a:t>-</a:t>
            </a:r>
            <a:r>
              <a:rPr spc="-10" dirty="0"/>
              <a:t> </a:t>
            </a:r>
            <a:r>
              <a:rPr b="1" spc="-5" dirty="0">
                <a:latin typeface="Candara"/>
                <a:cs typeface="Candara"/>
              </a:rPr>
              <a:t>(</a:t>
            </a:r>
            <a:r>
              <a:rPr b="1" i="1" spc="-5" dirty="0">
                <a:latin typeface="Candara"/>
                <a:cs typeface="Candara"/>
              </a:rPr>
              <a:t>Structured</a:t>
            </a:r>
            <a:r>
              <a:rPr b="1" i="1" spc="-45" dirty="0">
                <a:latin typeface="Candara"/>
                <a:cs typeface="Candara"/>
              </a:rPr>
              <a:t> </a:t>
            </a:r>
            <a:r>
              <a:rPr b="1" i="1" dirty="0">
                <a:latin typeface="Candara"/>
                <a:cs typeface="Candara"/>
              </a:rPr>
              <a:t>Query</a:t>
            </a:r>
            <a:r>
              <a:rPr b="1" i="1" spc="-40" dirty="0">
                <a:latin typeface="Candara"/>
                <a:cs typeface="Candara"/>
              </a:rPr>
              <a:t> </a:t>
            </a:r>
            <a:r>
              <a:rPr b="1" i="1" spc="-5" dirty="0">
                <a:latin typeface="Candara"/>
                <a:cs typeface="Candara"/>
              </a:rPr>
              <a:t>Language).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5122" y="888238"/>
            <a:ext cx="1389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Relación</a:t>
            </a:r>
            <a:r>
              <a:rPr sz="1200" b="1" i="1" spc="-8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AB7921"/>
                </a:solidFill>
                <a:latin typeface="Arial"/>
                <a:cs typeface="Arial"/>
              </a:rPr>
              <a:t>prestamo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4989" y="2439161"/>
            <a:ext cx="15576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CCCCCC"/>
              </a:buClr>
              <a:buFont typeface="Wingdings"/>
              <a:buChar char=""/>
              <a:tabLst>
                <a:tab pos="268605" algn="l"/>
                <a:tab pos="269240" algn="l"/>
              </a:tabLst>
            </a:pPr>
            <a:r>
              <a:rPr sz="1050" b="1" i="1" spc="-5" dirty="0">
                <a:solidFill>
                  <a:srgbClr val="AB7921"/>
                </a:solidFill>
                <a:latin typeface="Arial"/>
                <a:cs typeface="Arial"/>
              </a:rPr>
              <a:t>Relación</a:t>
            </a:r>
            <a:r>
              <a:rPr sz="1050" b="1" i="1" spc="-6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050" b="1" i="1" spc="-5" dirty="0">
                <a:solidFill>
                  <a:srgbClr val="AB7921"/>
                </a:solidFill>
                <a:latin typeface="Arial"/>
                <a:cs typeface="Arial"/>
              </a:rPr>
              <a:t>prestatario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2604" y="3955491"/>
            <a:ext cx="4582795" cy="345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buClr>
                <a:srgbClr val="CCCCCC"/>
              </a:buClr>
              <a:buFont typeface="Wingdings"/>
              <a:buChar char=""/>
              <a:tabLst>
                <a:tab pos="268605" algn="l"/>
                <a:tab pos="269240" algn="l"/>
              </a:tabLst>
            </a:pPr>
            <a:r>
              <a:rPr sz="1050" i="1" spc="-5" dirty="0">
                <a:latin typeface="Arial"/>
                <a:cs typeface="Arial"/>
              </a:rPr>
              <a:t>no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se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tiene</a:t>
            </a:r>
            <a:r>
              <a:rPr sz="1050" i="1" spc="3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la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información</a:t>
            </a:r>
            <a:r>
              <a:rPr sz="1050" i="1" spc="6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del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prestatario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para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P-260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ni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la</a:t>
            </a:r>
            <a:r>
              <a:rPr sz="1050" i="1" spc="-2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información</a:t>
            </a:r>
            <a:r>
              <a:rPr sz="1050" i="1" spc="6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de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préstamopara</a:t>
            </a:r>
            <a:r>
              <a:rPr sz="1050" i="1" spc="8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P-155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15311" y="1211579"/>
          <a:ext cx="3822699" cy="1135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número-prestamo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nombre-sucursal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importe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31750" algn="ctr">
                        <a:lnSpc>
                          <a:spcPct val="100000"/>
                        </a:lnSpc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P-170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Centro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3000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P-230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Moralzarzal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4000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P-260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Navacerrada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1700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115311" y="2734055"/>
            <a:ext cx="1313815" cy="2870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484"/>
              </a:spcBef>
            </a:pPr>
            <a:r>
              <a:rPr sz="1050" i="1" spc="-10" dirty="0">
                <a:latin typeface="Arial"/>
                <a:cs typeface="Arial"/>
              </a:rPr>
              <a:t>nombre-cliente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9000" y="2734055"/>
            <a:ext cx="1399540" cy="2870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484"/>
              </a:spcBef>
            </a:pPr>
            <a:r>
              <a:rPr sz="1050" i="1" spc="-10" dirty="0">
                <a:latin typeface="Arial"/>
                <a:cs typeface="Arial"/>
              </a:rPr>
              <a:t>número-préstamo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09216" y="3069335"/>
          <a:ext cx="2703830" cy="801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Santos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P-170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Gómez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P-230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5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López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P-155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2044" y="323214"/>
            <a:ext cx="3498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Reunión</a:t>
            </a:r>
            <a:r>
              <a:rPr spc="-4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relaciones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Ejemplos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188" y="286969"/>
            <a:ext cx="3498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Reunión</a:t>
            </a:r>
            <a:r>
              <a:rPr spc="-5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relaciones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Ejemplos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846" y="1000709"/>
            <a:ext cx="70351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-10" dirty="0">
                <a:latin typeface="Arial"/>
                <a:cs typeface="Arial"/>
              </a:rPr>
              <a:t>Préstamo</a:t>
            </a:r>
            <a:r>
              <a:rPr sz="1300" i="1" spc="5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inner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join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prestatario</a:t>
            </a:r>
            <a:r>
              <a:rPr sz="1300" i="1" spc="7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on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prestamo.número_préstamo=</a:t>
            </a:r>
            <a:r>
              <a:rPr sz="1300" i="1" spc="140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prestatario.número_prestamo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6624" y="2506421"/>
            <a:ext cx="67544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Préstamo </a:t>
            </a:r>
            <a:r>
              <a:rPr sz="1200" b="1" dirty="0">
                <a:latin typeface="Arial"/>
                <a:cs typeface="Arial"/>
              </a:rPr>
              <a:t>left </a:t>
            </a:r>
            <a:r>
              <a:rPr sz="1200" b="1" spc="-5" dirty="0">
                <a:latin typeface="Arial"/>
                <a:cs typeface="Arial"/>
              </a:rPr>
              <a:t>inner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join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prestatario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prestamo.número_préstamo=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prestatario.número_prestamo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9303" y="1432559"/>
          <a:ext cx="6529703" cy="286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número-préstamo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50" i="1" spc="-5" dirty="0">
                          <a:latin typeface="Arial"/>
                          <a:cs typeface="Arial"/>
                        </a:rPr>
                        <a:t>nombre-sucursal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importe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nombre-cliente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número-prestamo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9303" y="1773935"/>
          <a:ext cx="6529703" cy="573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302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P-170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P-230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Centro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Moralzarzal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3000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4000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Santos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Gómez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P-170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P-230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50263" y="3150107"/>
          <a:ext cx="6505573" cy="286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número-prestamo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nombre-sucursal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importe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nombre-cliente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número-prestamo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13688" y="3489959"/>
          <a:ext cx="6529702" cy="798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P-170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Centro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3000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Santos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P-170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P-230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Moralzarzal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4000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Gómez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P-230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P-260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Navacerrada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1700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i="1" spc="-5" dirty="0">
                          <a:latin typeface="Arial"/>
                          <a:cs typeface="Arial"/>
                        </a:rPr>
                        <a:t>null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null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340563"/>
            <a:ext cx="3498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Reunión</a:t>
            </a:r>
            <a:r>
              <a:rPr spc="-5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relaciones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Ejemplos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1527" y="1094053"/>
            <a:ext cx="28257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prestamo</a:t>
            </a:r>
            <a:r>
              <a:rPr sz="1200" b="1" spc="-4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AB7921"/>
                </a:solidFill>
                <a:latin typeface="Arial"/>
                <a:cs typeface="Arial"/>
              </a:rPr>
              <a:t>natural</a:t>
            </a:r>
            <a:r>
              <a:rPr sz="1200" b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AB7921"/>
                </a:solidFill>
                <a:latin typeface="Arial"/>
                <a:cs typeface="Arial"/>
              </a:rPr>
              <a:t>inner</a:t>
            </a:r>
            <a:r>
              <a:rPr sz="1200" b="1" spc="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join</a:t>
            </a:r>
            <a:r>
              <a:rPr sz="1200" b="1" spc="-2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prestatario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1527" y="2597276"/>
            <a:ext cx="309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prestamo</a:t>
            </a:r>
            <a:r>
              <a:rPr sz="1200" b="1" spc="-4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natural</a:t>
            </a:r>
            <a:r>
              <a:rPr sz="1200" b="1" spc="-2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right</a:t>
            </a:r>
            <a:r>
              <a:rPr sz="1200" b="1" spc="-55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outer</a:t>
            </a:r>
            <a:r>
              <a:rPr sz="1200" b="1" spc="-20" dirty="0">
                <a:solidFill>
                  <a:srgbClr val="AB7921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AB7921"/>
                </a:solidFill>
                <a:latin typeface="Palatino Linotype"/>
                <a:cs typeface="Palatino Linotype"/>
              </a:rPr>
              <a:t>join prestatario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52544" y="1600199"/>
            <a:ext cx="1313815" cy="573405"/>
          </a:xfrm>
          <a:custGeom>
            <a:avLst/>
            <a:gdLst/>
            <a:ahLst/>
            <a:cxnLst/>
            <a:rect l="l" t="t" r="r" b="b"/>
            <a:pathLst>
              <a:path w="1313814" h="573405">
                <a:moveTo>
                  <a:pt x="0" y="573024"/>
                </a:moveTo>
                <a:lnTo>
                  <a:pt x="1313688" y="573024"/>
                </a:lnTo>
                <a:lnTo>
                  <a:pt x="1313688" y="0"/>
                </a:lnTo>
                <a:lnTo>
                  <a:pt x="0" y="0"/>
                </a:lnTo>
                <a:lnTo>
                  <a:pt x="0" y="57302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371" y="1723901"/>
            <a:ext cx="24828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15" dirty="0">
                <a:latin typeface="Arial MT"/>
                <a:cs typeface="Arial MT"/>
              </a:rPr>
              <a:t>o</a:t>
            </a:r>
            <a:r>
              <a:rPr sz="1050" spc="25" dirty="0">
                <a:latin typeface="Arial MT"/>
                <a:cs typeface="Arial MT"/>
              </a:rPr>
              <a:t>w</a:t>
            </a:r>
            <a:r>
              <a:rPr sz="1050" dirty="0">
                <a:latin typeface="Arial MT"/>
                <a:cs typeface="Arial MT"/>
              </a:rPr>
              <a:t>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9759" y="1931419"/>
            <a:ext cx="220979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15" dirty="0">
                <a:latin typeface="Arial MT"/>
                <a:cs typeface="Arial MT"/>
              </a:rPr>
              <a:t>oo</a:t>
            </a:r>
            <a:r>
              <a:rPr sz="1050" dirty="0">
                <a:latin typeface="Arial MT"/>
                <a:cs typeface="Arial MT"/>
              </a:rPr>
              <a:t>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6232" y="1600199"/>
            <a:ext cx="1088390" cy="573405"/>
          </a:xfrm>
          <a:custGeom>
            <a:avLst/>
            <a:gdLst/>
            <a:ahLst/>
            <a:cxnLst/>
            <a:rect l="l" t="t" r="r" b="b"/>
            <a:pathLst>
              <a:path w="1088390" h="573405">
                <a:moveTo>
                  <a:pt x="0" y="573024"/>
                </a:moveTo>
                <a:lnTo>
                  <a:pt x="1088136" y="573024"/>
                </a:lnTo>
                <a:lnTo>
                  <a:pt x="1088136" y="0"/>
                </a:lnTo>
                <a:lnTo>
                  <a:pt x="0" y="0"/>
                </a:lnTo>
                <a:lnTo>
                  <a:pt x="0" y="57302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66154" y="1721721"/>
            <a:ext cx="29273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050" spc="-15" dirty="0">
                <a:latin typeface="Arial MT"/>
                <a:cs typeface="Arial MT"/>
              </a:rPr>
              <a:t>3000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6154" y="1947929"/>
            <a:ext cx="29273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15" dirty="0">
                <a:latin typeface="Arial MT"/>
                <a:cs typeface="Arial MT"/>
              </a:rPr>
              <a:t>4000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8059" y="1721721"/>
            <a:ext cx="12992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5"/>
              </a:lnSpc>
              <a:tabLst>
                <a:tab pos="917575" algn="l"/>
              </a:tabLst>
            </a:pPr>
            <a:r>
              <a:rPr sz="1050" spc="-15" dirty="0">
                <a:latin typeface="Arial MT"/>
                <a:cs typeface="Arial MT"/>
              </a:rPr>
              <a:t>L</a:t>
            </a:r>
            <a:r>
              <a:rPr sz="1050" spc="5" dirty="0">
                <a:latin typeface="Arial MT"/>
                <a:cs typeface="Arial MT"/>
              </a:rPr>
              <a:t>-</a:t>
            </a:r>
            <a:r>
              <a:rPr sz="1050" spc="-15" dirty="0">
                <a:latin typeface="Arial MT"/>
                <a:cs typeface="Arial MT"/>
              </a:rPr>
              <a:t>17</a:t>
            </a:r>
            <a:r>
              <a:rPr sz="1050" dirty="0">
                <a:latin typeface="Arial MT"/>
                <a:cs typeface="Arial MT"/>
              </a:rPr>
              <a:t>0	D</a:t>
            </a:r>
            <a:r>
              <a:rPr sz="1050" spc="-15" dirty="0">
                <a:latin typeface="Arial MT"/>
                <a:cs typeface="Arial MT"/>
              </a:rPr>
              <a:t>o</a:t>
            </a:r>
            <a:r>
              <a:rPr sz="1050" spc="25" dirty="0">
                <a:latin typeface="Arial MT"/>
                <a:cs typeface="Arial MT"/>
              </a:rPr>
              <a:t>w</a:t>
            </a:r>
            <a:r>
              <a:rPr sz="1050" spc="-15" dirty="0">
                <a:latin typeface="Arial MT"/>
                <a:cs typeface="Arial MT"/>
              </a:rPr>
              <a:t>n</a:t>
            </a:r>
            <a:r>
              <a:rPr sz="1050" dirty="0"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8059" y="1931419"/>
            <a:ext cx="1258570" cy="16637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  <a:tabLst>
                <a:tab pos="917575" algn="l"/>
              </a:tabLst>
            </a:pPr>
            <a:r>
              <a:rPr sz="1050" spc="-15" dirty="0">
                <a:latin typeface="Arial MT"/>
                <a:cs typeface="Arial MT"/>
              </a:rPr>
              <a:t>L</a:t>
            </a:r>
            <a:r>
              <a:rPr sz="1050" spc="5" dirty="0">
                <a:latin typeface="Arial MT"/>
                <a:cs typeface="Arial MT"/>
              </a:rPr>
              <a:t>-</a:t>
            </a:r>
            <a:r>
              <a:rPr sz="1050" spc="-15" dirty="0">
                <a:latin typeface="Arial MT"/>
                <a:cs typeface="Arial MT"/>
              </a:rPr>
              <a:t>23</a:t>
            </a:r>
            <a:r>
              <a:rPr sz="1050" dirty="0">
                <a:latin typeface="Arial MT"/>
                <a:cs typeface="Arial MT"/>
              </a:rPr>
              <a:t>0	</a:t>
            </a:r>
            <a:r>
              <a:rPr sz="1575" baseline="7936" dirty="0">
                <a:latin typeface="Arial MT"/>
                <a:cs typeface="Arial MT"/>
              </a:rPr>
              <a:t>R</a:t>
            </a:r>
            <a:r>
              <a:rPr sz="1575" spc="-22" baseline="7936" dirty="0">
                <a:latin typeface="Arial MT"/>
                <a:cs typeface="Arial MT"/>
              </a:rPr>
              <a:t>ed</a:t>
            </a:r>
            <a:r>
              <a:rPr sz="1575" baseline="7936" dirty="0">
                <a:latin typeface="Arial MT"/>
                <a:cs typeface="Arial MT"/>
              </a:rPr>
              <a:t>w</a:t>
            </a:r>
            <a:endParaRPr sz="1575" baseline="7936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38855" y="1600199"/>
            <a:ext cx="1313815" cy="573405"/>
          </a:xfrm>
          <a:custGeom>
            <a:avLst/>
            <a:gdLst/>
            <a:ahLst/>
            <a:cxnLst/>
            <a:rect l="l" t="t" r="r" b="b"/>
            <a:pathLst>
              <a:path w="1313814" h="573405">
                <a:moveTo>
                  <a:pt x="0" y="573024"/>
                </a:moveTo>
                <a:lnTo>
                  <a:pt x="1313688" y="573024"/>
                </a:lnTo>
                <a:lnTo>
                  <a:pt x="1313688" y="0"/>
                </a:lnTo>
                <a:lnTo>
                  <a:pt x="0" y="0"/>
                </a:lnTo>
                <a:lnTo>
                  <a:pt x="0" y="573024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489705" y="1545081"/>
            <a:ext cx="1326515" cy="296545"/>
            <a:chOff x="3489705" y="1545081"/>
            <a:chExt cx="1326515" cy="296545"/>
          </a:xfrm>
        </p:grpSpPr>
        <p:sp>
          <p:nvSpPr>
            <p:cNvPr id="15" name="object 15"/>
            <p:cNvSpPr/>
            <p:nvPr/>
          </p:nvSpPr>
          <p:spPr>
            <a:xfrm>
              <a:off x="3496055" y="1551431"/>
              <a:ext cx="1313815" cy="283845"/>
            </a:xfrm>
            <a:custGeom>
              <a:avLst/>
              <a:gdLst/>
              <a:ahLst/>
              <a:cxnLst/>
              <a:rect l="l" t="t" r="r" b="b"/>
              <a:pathLst>
                <a:path w="1313814" h="283844">
                  <a:moveTo>
                    <a:pt x="1313688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1313688" y="283463"/>
                  </a:lnTo>
                  <a:lnTo>
                    <a:pt x="1313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96055" y="1551431"/>
              <a:ext cx="1313815" cy="283845"/>
            </a:xfrm>
            <a:custGeom>
              <a:avLst/>
              <a:gdLst/>
              <a:ahLst/>
              <a:cxnLst/>
              <a:rect l="l" t="t" r="r" b="b"/>
              <a:pathLst>
                <a:path w="1313814" h="283844">
                  <a:moveTo>
                    <a:pt x="0" y="283463"/>
                  </a:moveTo>
                  <a:lnTo>
                    <a:pt x="1313688" y="283463"/>
                  </a:lnTo>
                  <a:lnTo>
                    <a:pt x="1313688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46423" y="1598421"/>
            <a:ext cx="10121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-10" dirty="0">
                <a:latin typeface="Arial"/>
                <a:cs typeface="Arial"/>
              </a:rPr>
              <a:t>nombre-sucursal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03394" y="1545081"/>
            <a:ext cx="1097915" cy="296545"/>
            <a:chOff x="4803394" y="1545081"/>
            <a:chExt cx="1097915" cy="296545"/>
          </a:xfrm>
        </p:grpSpPr>
        <p:sp>
          <p:nvSpPr>
            <p:cNvPr id="19" name="object 19"/>
            <p:cNvSpPr/>
            <p:nvPr/>
          </p:nvSpPr>
          <p:spPr>
            <a:xfrm>
              <a:off x="4809744" y="1551431"/>
              <a:ext cx="1085215" cy="283845"/>
            </a:xfrm>
            <a:custGeom>
              <a:avLst/>
              <a:gdLst/>
              <a:ahLst/>
              <a:cxnLst/>
              <a:rect l="l" t="t" r="r" b="b"/>
              <a:pathLst>
                <a:path w="1085214" h="283844">
                  <a:moveTo>
                    <a:pt x="1085088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1085088" y="283463"/>
                  </a:lnTo>
                  <a:lnTo>
                    <a:pt x="1085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09744" y="1551431"/>
              <a:ext cx="1085215" cy="283845"/>
            </a:xfrm>
            <a:custGeom>
              <a:avLst/>
              <a:gdLst/>
              <a:ahLst/>
              <a:cxnLst/>
              <a:rect l="l" t="t" r="r" b="b"/>
              <a:pathLst>
                <a:path w="1085214" h="283844">
                  <a:moveTo>
                    <a:pt x="0" y="283463"/>
                  </a:moveTo>
                  <a:lnTo>
                    <a:pt x="1085088" y="283463"/>
                  </a:lnTo>
                  <a:lnTo>
                    <a:pt x="1085088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22926" y="1598421"/>
            <a:ext cx="4654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Arial"/>
                <a:cs typeface="Arial"/>
              </a:rPr>
              <a:t>i</a:t>
            </a:r>
            <a:r>
              <a:rPr sz="1050" i="1" spc="-40" dirty="0">
                <a:latin typeface="Arial"/>
                <a:cs typeface="Arial"/>
              </a:rPr>
              <a:t>m</a:t>
            </a:r>
            <a:r>
              <a:rPr sz="1050" i="1" spc="-15" dirty="0">
                <a:latin typeface="Arial"/>
                <a:cs typeface="Arial"/>
              </a:rPr>
              <a:t>po</a:t>
            </a:r>
            <a:r>
              <a:rPr sz="1050" i="1" spc="5" dirty="0">
                <a:latin typeface="Arial"/>
                <a:cs typeface="Arial"/>
              </a:rPr>
              <a:t>r</a:t>
            </a:r>
            <a:r>
              <a:rPr sz="1050" i="1" spc="-10" dirty="0">
                <a:latin typeface="Arial"/>
                <a:cs typeface="Arial"/>
              </a:rPr>
              <a:t>t</a:t>
            </a:r>
            <a:r>
              <a:rPr sz="1050" i="1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89705" y="1886457"/>
            <a:ext cx="1326515" cy="586105"/>
            <a:chOff x="3489705" y="1886457"/>
            <a:chExt cx="1326515" cy="586105"/>
          </a:xfrm>
        </p:grpSpPr>
        <p:sp>
          <p:nvSpPr>
            <p:cNvPr id="23" name="object 23"/>
            <p:cNvSpPr/>
            <p:nvPr/>
          </p:nvSpPr>
          <p:spPr>
            <a:xfrm>
              <a:off x="3496055" y="1892807"/>
              <a:ext cx="1313815" cy="573405"/>
            </a:xfrm>
            <a:custGeom>
              <a:avLst/>
              <a:gdLst/>
              <a:ahLst/>
              <a:cxnLst/>
              <a:rect l="l" t="t" r="r" b="b"/>
              <a:pathLst>
                <a:path w="1313814" h="573405">
                  <a:moveTo>
                    <a:pt x="1313688" y="0"/>
                  </a:moveTo>
                  <a:lnTo>
                    <a:pt x="0" y="0"/>
                  </a:lnTo>
                  <a:lnTo>
                    <a:pt x="0" y="573023"/>
                  </a:lnTo>
                  <a:lnTo>
                    <a:pt x="1313688" y="573023"/>
                  </a:lnTo>
                  <a:lnTo>
                    <a:pt x="1313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96055" y="1892807"/>
              <a:ext cx="1313815" cy="573405"/>
            </a:xfrm>
            <a:custGeom>
              <a:avLst/>
              <a:gdLst/>
              <a:ahLst/>
              <a:cxnLst/>
              <a:rect l="l" t="t" r="r" b="b"/>
              <a:pathLst>
                <a:path w="1313814" h="573405">
                  <a:moveTo>
                    <a:pt x="0" y="573023"/>
                  </a:moveTo>
                  <a:lnTo>
                    <a:pt x="1313688" y="573023"/>
                  </a:lnTo>
                  <a:lnTo>
                    <a:pt x="1313688" y="0"/>
                  </a:lnTo>
                  <a:lnTo>
                    <a:pt x="0" y="0"/>
                  </a:lnTo>
                  <a:lnTo>
                    <a:pt x="0" y="57302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75684" y="1991613"/>
            <a:ext cx="42608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 MT"/>
                <a:cs typeface="Arial MT"/>
              </a:rPr>
              <a:t>C</a:t>
            </a:r>
            <a:r>
              <a:rPr sz="1050" spc="-15" dirty="0">
                <a:latin typeface="Arial MT"/>
                <a:cs typeface="Arial MT"/>
              </a:rPr>
              <a:t>en</a:t>
            </a:r>
            <a:r>
              <a:rPr sz="1050" spc="-10" dirty="0">
                <a:latin typeface="Arial MT"/>
                <a:cs typeface="Arial MT"/>
              </a:rPr>
              <a:t>t</a:t>
            </a:r>
            <a:r>
              <a:rPr sz="1050" spc="5" dirty="0">
                <a:latin typeface="Arial MT"/>
                <a:cs typeface="Arial MT"/>
              </a:rPr>
              <a:t>r</a:t>
            </a:r>
            <a:r>
              <a:rPr sz="1050" dirty="0">
                <a:latin typeface="Arial MT"/>
                <a:cs typeface="Arial MT"/>
              </a:rPr>
              <a:t>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75684" y="2198877"/>
            <a:ext cx="7162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Arial MT"/>
                <a:cs typeface="Arial MT"/>
              </a:rPr>
              <a:t>Moralzarzal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03394" y="1886457"/>
            <a:ext cx="1097915" cy="586105"/>
            <a:chOff x="4803394" y="1886457"/>
            <a:chExt cx="1097915" cy="586105"/>
          </a:xfrm>
        </p:grpSpPr>
        <p:sp>
          <p:nvSpPr>
            <p:cNvPr id="28" name="object 28"/>
            <p:cNvSpPr/>
            <p:nvPr/>
          </p:nvSpPr>
          <p:spPr>
            <a:xfrm>
              <a:off x="4809744" y="1892807"/>
              <a:ext cx="1085215" cy="573405"/>
            </a:xfrm>
            <a:custGeom>
              <a:avLst/>
              <a:gdLst/>
              <a:ahLst/>
              <a:cxnLst/>
              <a:rect l="l" t="t" r="r" b="b"/>
              <a:pathLst>
                <a:path w="1085214" h="573405">
                  <a:moveTo>
                    <a:pt x="1085088" y="0"/>
                  </a:moveTo>
                  <a:lnTo>
                    <a:pt x="0" y="0"/>
                  </a:lnTo>
                  <a:lnTo>
                    <a:pt x="0" y="573023"/>
                  </a:lnTo>
                  <a:lnTo>
                    <a:pt x="1085088" y="573023"/>
                  </a:lnTo>
                  <a:lnTo>
                    <a:pt x="1085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09744" y="1892807"/>
              <a:ext cx="1085215" cy="573405"/>
            </a:xfrm>
            <a:custGeom>
              <a:avLst/>
              <a:gdLst/>
              <a:ahLst/>
              <a:cxnLst/>
              <a:rect l="l" t="t" r="r" b="b"/>
              <a:pathLst>
                <a:path w="1085214" h="573405">
                  <a:moveTo>
                    <a:pt x="0" y="573023"/>
                  </a:moveTo>
                  <a:lnTo>
                    <a:pt x="1085088" y="573023"/>
                  </a:lnTo>
                  <a:lnTo>
                    <a:pt x="1085088" y="0"/>
                  </a:lnTo>
                  <a:lnTo>
                    <a:pt x="0" y="0"/>
                  </a:lnTo>
                  <a:lnTo>
                    <a:pt x="0" y="57302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96078" y="1989835"/>
            <a:ext cx="3181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latin typeface="Arial MT"/>
                <a:cs typeface="Arial MT"/>
              </a:rPr>
              <a:t>3000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96078" y="2215388"/>
            <a:ext cx="3181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latin typeface="Arial MT"/>
                <a:cs typeface="Arial MT"/>
              </a:rPr>
              <a:t>4000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888482" y="1545081"/>
            <a:ext cx="1329690" cy="296545"/>
            <a:chOff x="5888482" y="1545081"/>
            <a:chExt cx="1329690" cy="296545"/>
          </a:xfrm>
        </p:grpSpPr>
        <p:sp>
          <p:nvSpPr>
            <p:cNvPr id="33" name="object 33"/>
            <p:cNvSpPr/>
            <p:nvPr/>
          </p:nvSpPr>
          <p:spPr>
            <a:xfrm>
              <a:off x="5894832" y="1551431"/>
              <a:ext cx="1316990" cy="283845"/>
            </a:xfrm>
            <a:custGeom>
              <a:avLst/>
              <a:gdLst/>
              <a:ahLst/>
              <a:cxnLst/>
              <a:rect l="l" t="t" r="r" b="b"/>
              <a:pathLst>
                <a:path w="1316990" h="283844">
                  <a:moveTo>
                    <a:pt x="1316736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1316736" y="283463"/>
                  </a:lnTo>
                  <a:lnTo>
                    <a:pt x="1316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94832" y="1551431"/>
              <a:ext cx="1316990" cy="283845"/>
            </a:xfrm>
            <a:custGeom>
              <a:avLst/>
              <a:gdLst/>
              <a:ahLst/>
              <a:cxnLst/>
              <a:rect l="l" t="t" r="r" b="b"/>
              <a:pathLst>
                <a:path w="1316990" h="283844">
                  <a:moveTo>
                    <a:pt x="0" y="283463"/>
                  </a:moveTo>
                  <a:lnTo>
                    <a:pt x="1316736" y="283463"/>
                  </a:lnTo>
                  <a:lnTo>
                    <a:pt x="1316736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105271" y="1598421"/>
            <a:ext cx="9017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-10" dirty="0">
                <a:latin typeface="Arial"/>
                <a:cs typeface="Arial"/>
              </a:rPr>
              <a:t>nombre-cliente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88482" y="1886457"/>
            <a:ext cx="1329690" cy="586105"/>
            <a:chOff x="5888482" y="1886457"/>
            <a:chExt cx="1329690" cy="586105"/>
          </a:xfrm>
        </p:grpSpPr>
        <p:sp>
          <p:nvSpPr>
            <p:cNvPr id="37" name="object 37"/>
            <p:cNvSpPr/>
            <p:nvPr/>
          </p:nvSpPr>
          <p:spPr>
            <a:xfrm>
              <a:off x="5894832" y="1892807"/>
              <a:ext cx="1316990" cy="573405"/>
            </a:xfrm>
            <a:custGeom>
              <a:avLst/>
              <a:gdLst/>
              <a:ahLst/>
              <a:cxnLst/>
              <a:rect l="l" t="t" r="r" b="b"/>
              <a:pathLst>
                <a:path w="1316990" h="573405">
                  <a:moveTo>
                    <a:pt x="1316736" y="0"/>
                  </a:moveTo>
                  <a:lnTo>
                    <a:pt x="0" y="0"/>
                  </a:lnTo>
                  <a:lnTo>
                    <a:pt x="0" y="573023"/>
                  </a:lnTo>
                  <a:lnTo>
                    <a:pt x="1316736" y="573023"/>
                  </a:lnTo>
                  <a:lnTo>
                    <a:pt x="1316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94832" y="1892807"/>
              <a:ext cx="1316990" cy="573405"/>
            </a:xfrm>
            <a:custGeom>
              <a:avLst/>
              <a:gdLst/>
              <a:ahLst/>
              <a:cxnLst/>
              <a:rect l="l" t="t" r="r" b="b"/>
              <a:pathLst>
                <a:path w="1316990" h="573405">
                  <a:moveTo>
                    <a:pt x="0" y="573023"/>
                  </a:moveTo>
                  <a:lnTo>
                    <a:pt x="1316736" y="573023"/>
                  </a:lnTo>
                  <a:lnTo>
                    <a:pt x="1316736" y="0"/>
                  </a:lnTo>
                  <a:lnTo>
                    <a:pt x="0" y="0"/>
                  </a:lnTo>
                  <a:lnTo>
                    <a:pt x="0" y="57302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76620" y="1991613"/>
            <a:ext cx="4368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 MT"/>
                <a:cs typeface="Arial MT"/>
              </a:rPr>
              <a:t>S</a:t>
            </a:r>
            <a:r>
              <a:rPr sz="1050" spc="-15" dirty="0">
                <a:latin typeface="Arial MT"/>
                <a:cs typeface="Arial MT"/>
              </a:rPr>
              <a:t>an</a:t>
            </a:r>
            <a:r>
              <a:rPr sz="1050" spc="-10" dirty="0">
                <a:latin typeface="Arial MT"/>
                <a:cs typeface="Arial MT"/>
              </a:rPr>
              <a:t>t</a:t>
            </a:r>
            <a:r>
              <a:rPr sz="1050" spc="-15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76620" y="2198877"/>
            <a:ext cx="4584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 MT"/>
                <a:cs typeface="Arial MT"/>
              </a:rPr>
              <a:t>G</a:t>
            </a:r>
            <a:r>
              <a:rPr sz="1050" spc="-15" dirty="0">
                <a:latin typeface="Arial MT"/>
                <a:cs typeface="Arial MT"/>
              </a:rPr>
              <a:t>ó</a:t>
            </a:r>
            <a:r>
              <a:rPr sz="1050" spc="35" dirty="0">
                <a:latin typeface="Arial MT"/>
                <a:cs typeface="Arial MT"/>
              </a:rPr>
              <a:t>m</a:t>
            </a:r>
            <a:r>
              <a:rPr sz="1050" spc="-15" dirty="0">
                <a:latin typeface="Arial MT"/>
                <a:cs typeface="Arial MT"/>
              </a:rPr>
              <a:t>e</a:t>
            </a:r>
            <a:r>
              <a:rPr sz="1050" dirty="0">
                <a:latin typeface="Arial MT"/>
                <a:cs typeface="Arial MT"/>
              </a:rPr>
              <a:t>z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06167" y="1551431"/>
            <a:ext cx="1390015" cy="283845"/>
          </a:xfrm>
          <a:custGeom>
            <a:avLst/>
            <a:gdLst/>
            <a:ahLst/>
            <a:cxnLst/>
            <a:rect l="l" t="t" r="r" b="b"/>
            <a:pathLst>
              <a:path w="1390014" h="283844">
                <a:moveTo>
                  <a:pt x="0" y="283463"/>
                </a:moveTo>
                <a:lnTo>
                  <a:pt x="1389887" y="283463"/>
                </a:lnTo>
                <a:lnTo>
                  <a:pt x="1389887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68092" y="1598421"/>
            <a:ext cx="10661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-10" dirty="0">
                <a:latin typeface="Arial"/>
                <a:cs typeface="Arial"/>
              </a:rPr>
              <a:t>número-préstamo</a:t>
            </a:r>
            <a:endParaRPr sz="10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06167" y="1892807"/>
            <a:ext cx="1390015" cy="573405"/>
          </a:xfrm>
          <a:custGeom>
            <a:avLst/>
            <a:gdLst/>
            <a:ahLst/>
            <a:cxnLst/>
            <a:rect l="l" t="t" r="r" b="b"/>
            <a:pathLst>
              <a:path w="1390014" h="573405">
                <a:moveTo>
                  <a:pt x="0" y="573023"/>
                </a:moveTo>
                <a:lnTo>
                  <a:pt x="1389887" y="573023"/>
                </a:lnTo>
                <a:lnTo>
                  <a:pt x="1389887" y="0"/>
                </a:lnTo>
                <a:lnTo>
                  <a:pt x="0" y="0"/>
                </a:lnTo>
                <a:lnTo>
                  <a:pt x="0" y="57302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611882" y="1989835"/>
            <a:ext cx="379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 MT"/>
                <a:cs typeface="Arial MT"/>
              </a:rPr>
              <a:t>P</a:t>
            </a:r>
            <a:r>
              <a:rPr sz="1050" spc="5" dirty="0">
                <a:latin typeface="Arial MT"/>
                <a:cs typeface="Arial MT"/>
              </a:rPr>
              <a:t>-</a:t>
            </a:r>
            <a:r>
              <a:rPr sz="1050" spc="-15" dirty="0">
                <a:latin typeface="Arial MT"/>
                <a:cs typeface="Arial MT"/>
              </a:rPr>
              <a:t>170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11882" y="2215388"/>
            <a:ext cx="379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 MT"/>
                <a:cs typeface="Arial MT"/>
              </a:rPr>
              <a:t>P</a:t>
            </a:r>
            <a:r>
              <a:rPr sz="1050" spc="5" dirty="0">
                <a:latin typeface="Arial MT"/>
                <a:cs typeface="Arial MT"/>
              </a:rPr>
              <a:t>-</a:t>
            </a:r>
            <a:r>
              <a:rPr sz="1050" spc="-15" dirty="0">
                <a:latin typeface="Arial MT"/>
                <a:cs typeface="Arial MT"/>
              </a:rPr>
              <a:t>230</a:t>
            </a:r>
            <a:endParaRPr sz="1050">
              <a:latin typeface="Arial MT"/>
              <a:cs typeface="Arial MT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2081783" y="2907791"/>
          <a:ext cx="5102859" cy="286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número-prestamo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nombre-sucursal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importe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nombre-cliente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2112264" y="3252215"/>
          <a:ext cx="5072378" cy="79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916">
                <a:tc>
                  <a:txBody>
                    <a:bodyPr/>
                    <a:lstStyle/>
                    <a:p>
                      <a:pPr marR="49530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P-170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Centro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3000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Santos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69">
                <a:tc>
                  <a:txBody>
                    <a:bodyPr/>
                    <a:lstStyle/>
                    <a:p>
                      <a:pPr marR="49530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P-230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Moralzarzal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4000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Gómez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90">
                <a:tc>
                  <a:txBody>
                    <a:bodyPr/>
                    <a:lstStyle/>
                    <a:p>
                      <a:pPr marR="49593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P-155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null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null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López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014" y="415493"/>
            <a:ext cx="3498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Reunión</a:t>
            </a:r>
            <a:r>
              <a:rPr spc="-5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relaciones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Ejemplos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3030" y="802004"/>
            <a:ext cx="4478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AB7921"/>
                </a:solidFill>
                <a:latin typeface="Arial"/>
                <a:cs typeface="Arial"/>
              </a:rPr>
              <a:t>prestamo full</a:t>
            </a:r>
            <a:r>
              <a:rPr sz="1200" b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outer</a:t>
            </a:r>
            <a:r>
              <a:rPr sz="1200" b="1" spc="-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join</a:t>
            </a:r>
            <a:r>
              <a:rPr sz="1200" b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AB7921"/>
                </a:solidFill>
                <a:latin typeface="Arial"/>
                <a:cs typeface="Arial"/>
              </a:rPr>
              <a:t>prestatario</a:t>
            </a:r>
            <a:r>
              <a:rPr sz="1200" b="1" spc="-4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AB7921"/>
                </a:solidFill>
                <a:latin typeface="Arial"/>
                <a:cs typeface="Arial"/>
              </a:rPr>
              <a:t>using</a:t>
            </a:r>
            <a:r>
              <a:rPr sz="1200" b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AB7921"/>
                </a:solidFill>
                <a:latin typeface="Arial"/>
                <a:cs typeface="Arial"/>
              </a:rPr>
              <a:t>(número_prestamo)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3680" y="2925902"/>
            <a:ext cx="534670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Obtener</a:t>
            </a:r>
            <a:r>
              <a:rPr sz="1200" b="1" i="1" spc="-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spc="5" dirty="0">
                <a:solidFill>
                  <a:srgbClr val="AB7921"/>
                </a:solidFill>
                <a:latin typeface="Arial"/>
                <a:cs typeface="Arial"/>
              </a:rPr>
              <a:t>todos</a:t>
            </a:r>
            <a:r>
              <a:rPr sz="1200" b="1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los</a:t>
            </a:r>
            <a:r>
              <a:rPr sz="1200" b="1" i="1" spc="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clientes</a:t>
            </a:r>
            <a:r>
              <a:rPr sz="1200" b="1" i="1" spc="-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que</a:t>
            </a:r>
            <a:r>
              <a:rPr sz="1200" b="1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tengan</a:t>
            </a:r>
            <a:r>
              <a:rPr sz="1200" b="1" i="1" spc="-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una</a:t>
            </a:r>
            <a:r>
              <a:rPr sz="1200" b="1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spc="5" dirty="0">
                <a:solidFill>
                  <a:srgbClr val="AB7921"/>
                </a:solidFill>
                <a:latin typeface="Arial"/>
                <a:cs typeface="Arial"/>
              </a:rPr>
              <a:t>cuenta</a:t>
            </a:r>
            <a:r>
              <a:rPr sz="1200" b="1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o</a:t>
            </a:r>
            <a:r>
              <a:rPr sz="1200" b="1" i="1" spc="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un</a:t>
            </a:r>
            <a:r>
              <a:rPr sz="1200" b="1" i="1" spc="-1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préstamo(pero</a:t>
            </a:r>
            <a:r>
              <a:rPr sz="1200" b="1" i="1" spc="-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i="1" spc="-5" dirty="0">
                <a:solidFill>
                  <a:srgbClr val="AB7921"/>
                </a:solidFill>
                <a:latin typeface="Arial"/>
                <a:cs typeface="Arial"/>
              </a:rPr>
              <a:t>ambos)</a:t>
            </a:r>
            <a:r>
              <a:rPr sz="1200" b="1" i="1" spc="-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en</a:t>
            </a:r>
            <a:r>
              <a:rPr sz="1200" b="1" i="1" spc="-3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el</a:t>
            </a:r>
            <a:r>
              <a:rPr sz="1200" b="1" i="1" spc="-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AB7921"/>
                </a:solidFill>
                <a:latin typeface="Arial"/>
                <a:cs typeface="Arial"/>
              </a:rPr>
              <a:t>banco.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SELECT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nombre_cliente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(</a:t>
            </a:r>
            <a:r>
              <a:rPr sz="1200" i="1" spc="-5" dirty="0">
                <a:latin typeface="Arial"/>
                <a:cs typeface="Arial"/>
              </a:rPr>
              <a:t>impositor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natural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full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outer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join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prestatario</a:t>
            </a:r>
            <a:r>
              <a:rPr sz="1200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WHERE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número_cuenta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null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número_préstamo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null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60448" y="1240535"/>
          <a:ext cx="5029834" cy="286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número-prestamo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nombre-sucursal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importe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nombre-cliente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60448" y="1584959"/>
          <a:ext cx="5029834" cy="1142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P-170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Centro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3000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Santos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P-230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Moralzarzal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4000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Gómez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P-260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Navacerrada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1700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null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34"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P-155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null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null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López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275" y="182117"/>
            <a:ext cx="37350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Relaciones</a:t>
            </a:r>
            <a:r>
              <a:rPr sz="1600" spc="-50" dirty="0"/>
              <a:t> </a:t>
            </a:r>
            <a:r>
              <a:rPr sz="1600" dirty="0"/>
              <a:t>prestamo,</a:t>
            </a:r>
            <a:r>
              <a:rPr sz="1600" spc="-35" dirty="0"/>
              <a:t> </a:t>
            </a:r>
            <a:r>
              <a:rPr sz="1600" spc="-5" dirty="0"/>
              <a:t>prestatario,</a:t>
            </a:r>
            <a:r>
              <a:rPr sz="1600" spc="-10" dirty="0"/>
              <a:t> </a:t>
            </a:r>
            <a:r>
              <a:rPr sz="1600" dirty="0"/>
              <a:t>cuenta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372867" y="699515"/>
            <a:ext cx="1420495" cy="22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229"/>
              </a:spcBef>
            </a:pPr>
            <a:r>
              <a:rPr sz="1050" i="1" spc="-10" dirty="0">
                <a:latin typeface="Arial"/>
                <a:cs typeface="Arial"/>
              </a:rPr>
              <a:t>número-prestamo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70959" y="696467"/>
          <a:ext cx="2261870" cy="912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nombre-sucursal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importe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60">
                <a:tc>
                  <a:txBody>
                    <a:bodyPr/>
                    <a:lstStyle/>
                    <a:p>
                      <a:pPr marL="49530">
                        <a:lnSpc>
                          <a:spcPts val="1220"/>
                        </a:lnSpc>
                        <a:spcBef>
                          <a:spcPts val="540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Madrid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565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3000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284">
                <a:tc>
                  <a:txBody>
                    <a:bodyPr/>
                    <a:lstStyle/>
                    <a:p>
                      <a:pPr marL="49530">
                        <a:lnSpc>
                          <a:spcPts val="116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Rascafria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4000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90">
                <a:tc>
                  <a:txBody>
                    <a:bodyPr/>
                    <a:lstStyle/>
                    <a:p>
                      <a:pPr marL="49530">
                        <a:lnSpc>
                          <a:spcPts val="1200"/>
                        </a:lnSpc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Navacerrada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1700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72867" y="982979"/>
            <a:ext cx="1411605" cy="6311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90805" marR="973455" algn="just">
              <a:lnSpc>
                <a:spcPct val="100000"/>
              </a:lnSpc>
              <a:spcBef>
                <a:spcPts val="565"/>
              </a:spcBef>
            </a:pPr>
            <a:r>
              <a:rPr sz="1050" spc="-15" dirty="0">
                <a:latin typeface="Arial MT"/>
                <a:cs typeface="Arial MT"/>
              </a:rPr>
              <a:t>L</a:t>
            </a:r>
            <a:r>
              <a:rPr sz="1050" spc="5" dirty="0">
                <a:latin typeface="Arial MT"/>
                <a:cs typeface="Arial MT"/>
              </a:rPr>
              <a:t>-</a:t>
            </a:r>
            <a:r>
              <a:rPr sz="1050" spc="-15" dirty="0">
                <a:latin typeface="Arial MT"/>
                <a:cs typeface="Arial MT"/>
              </a:rPr>
              <a:t>200  L</a:t>
            </a:r>
            <a:r>
              <a:rPr sz="1050" spc="5" dirty="0">
                <a:latin typeface="Arial MT"/>
                <a:cs typeface="Arial MT"/>
              </a:rPr>
              <a:t>-</a:t>
            </a:r>
            <a:r>
              <a:rPr sz="1050" spc="-15" dirty="0">
                <a:latin typeface="Arial MT"/>
                <a:cs typeface="Arial MT"/>
              </a:rPr>
              <a:t>230  L</a:t>
            </a:r>
            <a:r>
              <a:rPr sz="1050" spc="5" dirty="0">
                <a:latin typeface="Arial MT"/>
                <a:cs typeface="Arial MT"/>
              </a:rPr>
              <a:t>-</a:t>
            </a:r>
            <a:r>
              <a:rPr sz="1050" spc="-15" dirty="0">
                <a:latin typeface="Arial MT"/>
                <a:cs typeface="Arial MT"/>
              </a:rPr>
              <a:t>260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32859" y="979931"/>
            <a:ext cx="1371600" cy="628015"/>
          </a:xfrm>
          <a:custGeom>
            <a:avLst/>
            <a:gdLst/>
            <a:ahLst/>
            <a:cxnLst/>
            <a:rect l="l" t="t" r="r" b="b"/>
            <a:pathLst>
              <a:path w="1371600" h="628015">
                <a:moveTo>
                  <a:pt x="0" y="627888"/>
                </a:moveTo>
                <a:lnTo>
                  <a:pt x="1371600" y="627888"/>
                </a:lnTo>
                <a:lnTo>
                  <a:pt x="1371600" y="0"/>
                </a:lnTo>
                <a:lnTo>
                  <a:pt x="0" y="0"/>
                </a:lnTo>
                <a:lnTo>
                  <a:pt x="0" y="6278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7460" y="1769363"/>
            <a:ext cx="1259205" cy="228600"/>
          </a:xfrm>
          <a:custGeom>
            <a:avLst/>
            <a:gdLst/>
            <a:ahLst/>
            <a:cxnLst/>
            <a:rect l="l" t="t" r="r" b="b"/>
            <a:pathLst>
              <a:path w="1259204" h="228600">
                <a:moveTo>
                  <a:pt x="0" y="228600"/>
                </a:moveTo>
                <a:lnTo>
                  <a:pt x="1258824" y="228600"/>
                </a:lnTo>
                <a:lnTo>
                  <a:pt x="1258824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42032" y="1787779"/>
            <a:ext cx="12496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1050" i="1" spc="-10" dirty="0">
                <a:latin typeface="Arial"/>
                <a:cs typeface="Arial"/>
              </a:rPr>
              <a:t>nombre-cliente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32888" y="2051303"/>
          <a:ext cx="2684779" cy="627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605">
                <a:tc>
                  <a:txBody>
                    <a:bodyPr/>
                    <a:lstStyle/>
                    <a:p>
                      <a:pPr marL="90170">
                        <a:lnSpc>
                          <a:spcPts val="1210"/>
                        </a:lnSpc>
                        <a:spcBef>
                          <a:spcPts val="56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Gonzalez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10"/>
                        </a:lnSpc>
                        <a:spcBef>
                          <a:spcPts val="56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L-200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90170">
                        <a:lnSpc>
                          <a:spcPts val="1160"/>
                        </a:lnSpc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Pérez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160"/>
                        </a:lnSpc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L-230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62">
                <a:tc>
                  <a:txBody>
                    <a:bodyPr/>
                    <a:lstStyle/>
                    <a:p>
                      <a:pPr marL="90170">
                        <a:lnSpc>
                          <a:spcPts val="1210"/>
                        </a:lnSpc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López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10"/>
                        </a:lnSpc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L-155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805428" y="1769363"/>
            <a:ext cx="1417320" cy="228600"/>
          </a:xfrm>
          <a:custGeom>
            <a:avLst/>
            <a:gdLst/>
            <a:ahLst/>
            <a:cxnLst/>
            <a:rect l="l" t="t" r="r" b="b"/>
            <a:pathLst>
              <a:path w="1417320" h="228600">
                <a:moveTo>
                  <a:pt x="0" y="228600"/>
                </a:moveTo>
                <a:lnTo>
                  <a:pt x="1417320" y="228600"/>
                </a:lnTo>
                <a:lnTo>
                  <a:pt x="141732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0000" y="1787779"/>
            <a:ext cx="14084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05"/>
              </a:spcBef>
            </a:pPr>
            <a:r>
              <a:rPr sz="1050" i="1" spc="-10" dirty="0">
                <a:latin typeface="Arial"/>
                <a:cs typeface="Arial"/>
              </a:rPr>
              <a:t>número-prestamo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01496" y="2953511"/>
          <a:ext cx="3696969" cy="1289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836"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50" i="1" spc="-5" dirty="0">
                          <a:latin typeface="Arial"/>
                          <a:cs typeface="Arial"/>
                        </a:rPr>
                        <a:t>nombre-sucursal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0029">
                        <a:lnSpc>
                          <a:spcPts val="1250"/>
                        </a:lnSpc>
                        <a:spcBef>
                          <a:spcPts val="315"/>
                        </a:spcBef>
                      </a:pPr>
                      <a:r>
                        <a:rPr sz="1050" i="1" spc="-10" dirty="0">
                          <a:latin typeface="Arial"/>
                          <a:cs typeface="Arial"/>
                        </a:rPr>
                        <a:t>número-cuenta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50" i="1" spc="-5" dirty="0">
                          <a:latin typeface="Arial"/>
                          <a:cs typeface="Arial"/>
                        </a:rPr>
                        <a:t>saldo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4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1440" marR="47752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rr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ad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a  N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rr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ad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a  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Lozoya 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Lozoya 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Rascafria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8475" marR="501015" algn="just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102  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201  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217  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215  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222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  <a:spcBef>
                          <a:spcPts val="1055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400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900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255"/>
                        </a:lnSpc>
                        <a:spcBef>
                          <a:spcPts val="10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750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750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700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464563" y="2680716"/>
            <a:ext cx="944880" cy="213360"/>
          </a:xfrm>
          <a:prstGeom prst="rect">
            <a:avLst/>
          </a:prstGeom>
          <a:solidFill>
            <a:srgbClr val="DDECEF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95"/>
              </a:spcBef>
            </a:pPr>
            <a:r>
              <a:rPr sz="1050" i="1" spc="-10" dirty="0">
                <a:latin typeface="Arial"/>
                <a:cs typeface="Arial"/>
              </a:rPr>
              <a:t>cuenta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1203" y="699515"/>
            <a:ext cx="1018540" cy="213360"/>
          </a:xfrm>
          <a:prstGeom prst="rect">
            <a:avLst/>
          </a:prstGeom>
          <a:solidFill>
            <a:srgbClr val="DDECEF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175"/>
              </a:spcBef>
            </a:pPr>
            <a:r>
              <a:rPr sz="1050" i="1" spc="-10" dirty="0">
                <a:latin typeface="Arial"/>
                <a:cs typeface="Arial"/>
              </a:rPr>
              <a:t>prestamo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6067" y="1714500"/>
            <a:ext cx="963294" cy="216535"/>
          </a:xfrm>
          <a:prstGeom prst="rect">
            <a:avLst/>
          </a:prstGeom>
          <a:solidFill>
            <a:srgbClr val="DDECEF"/>
          </a:solidFill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204"/>
              </a:spcBef>
            </a:pPr>
            <a:r>
              <a:rPr sz="1050" i="1" spc="-5" dirty="0">
                <a:latin typeface="Arial"/>
                <a:cs typeface="Arial"/>
              </a:rPr>
              <a:t>prestatario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0820" y="4448555"/>
            <a:ext cx="3914140" cy="213360"/>
          </a:xfrm>
          <a:prstGeom prst="rect">
            <a:avLst/>
          </a:prstGeom>
          <a:solidFill>
            <a:srgbClr val="DDECEF"/>
          </a:solidFill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204"/>
              </a:spcBef>
            </a:pPr>
            <a:r>
              <a:rPr sz="1050" i="1" spc="-10" dirty="0">
                <a:latin typeface="Arial"/>
                <a:cs typeface="Arial"/>
              </a:rPr>
              <a:t>Cuenta</a:t>
            </a:r>
            <a:r>
              <a:rPr sz="1050" i="1" spc="3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agrupada</a:t>
            </a:r>
            <a:r>
              <a:rPr sz="1050" i="1" spc="6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por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nombre</a:t>
            </a:r>
            <a:r>
              <a:rPr sz="1050" i="1" spc="6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de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sucursal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4684" y="3101339"/>
            <a:ext cx="1018540" cy="22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0"/>
              </a:spcBef>
            </a:pPr>
            <a:r>
              <a:rPr sz="1050" i="1" spc="-5" dirty="0">
                <a:latin typeface="Arial"/>
                <a:cs typeface="Arial"/>
              </a:rPr>
              <a:t>saldo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071871" y="3371088"/>
          <a:ext cx="2176145" cy="63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880">
                <a:tc>
                  <a:txBody>
                    <a:bodyPr/>
                    <a:lstStyle/>
                    <a:p>
                      <a:pPr marL="92075">
                        <a:lnSpc>
                          <a:spcPts val="1205"/>
                        </a:lnSpc>
                        <a:spcBef>
                          <a:spcPts val="580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Navacerrada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205"/>
                        </a:lnSpc>
                        <a:spcBef>
                          <a:spcPts val="580"/>
                        </a:spcBef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1300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42">
                <a:tc>
                  <a:txBody>
                    <a:bodyPr/>
                    <a:lstStyle/>
                    <a:p>
                      <a:pPr marL="92075">
                        <a:lnSpc>
                          <a:spcPts val="1165"/>
                        </a:lnSpc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Barcelona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165"/>
                        </a:lnSpc>
                      </a:pPr>
                      <a:r>
                        <a:rPr sz="1050" spc="-15" dirty="0">
                          <a:latin typeface="Arial MT"/>
                          <a:cs typeface="Arial MT"/>
                        </a:rPr>
                        <a:t>1500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3">
                <a:tc>
                  <a:txBody>
                    <a:bodyPr/>
                    <a:lstStyle/>
                    <a:p>
                      <a:pPr marL="92075">
                        <a:lnSpc>
                          <a:spcPts val="1215"/>
                        </a:lnSpc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Reus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215"/>
                        </a:lnSpc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700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082540" y="3101339"/>
            <a:ext cx="1079500" cy="22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50"/>
              </a:spcBef>
            </a:pPr>
            <a:r>
              <a:rPr sz="1050" i="1" spc="-10" dirty="0">
                <a:latin typeface="Arial"/>
                <a:cs typeface="Arial"/>
              </a:rPr>
              <a:t>nombre-sucursal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10032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5" dirty="0"/>
              <a:t>s</a:t>
            </a:r>
            <a:r>
              <a:rPr dirty="0"/>
              <a:t>ert</a:t>
            </a:r>
            <a:r>
              <a:rPr spc="5" dirty="0"/>
              <a:t>o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4741" y="969975"/>
            <a:ext cx="6590030" cy="3013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06FC0"/>
                </a:solidFill>
                <a:latin typeface="Arial"/>
                <a:cs typeface="Arial"/>
              </a:rPr>
              <a:t>Un</a:t>
            </a:r>
            <a:r>
              <a:rPr sz="14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006FC0"/>
                </a:solidFill>
                <a:latin typeface="Arial"/>
                <a:cs typeface="Arial"/>
              </a:rPr>
              <a:t>aserto</a:t>
            </a:r>
            <a:r>
              <a:rPr sz="1400" b="1" i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predicado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expresa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condición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desea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datos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satisfaga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siempre</a:t>
            </a:r>
            <a:r>
              <a:rPr sz="1400" b="1" spc="-1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aserto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SQL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tiene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 </a:t>
            </a:r>
            <a:r>
              <a:rPr sz="1400" spc="-10" dirty="0">
                <a:latin typeface="Arial MT"/>
                <a:cs typeface="Arial MT"/>
              </a:rPr>
              <a:t>forma</a:t>
            </a:r>
            <a:endParaRPr sz="1400">
              <a:latin typeface="Arial MT"/>
              <a:cs typeface="Arial MT"/>
            </a:endParaRPr>
          </a:p>
          <a:p>
            <a:pPr marR="333375"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create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assertion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&lt;nombre-aserto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&gt; </a:t>
            </a:r>
            <a:r>
              <a:rPr sz="1400" b="1" spc="-10" dirty="0">
                <a:latin typeface="Arial"/>
                <a:cs typeface="Arial"/>
              </a:rPr>
              <a:t>check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&lt;predicado&gt;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Cuando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 </a:t>
            </a:r>
            <a:r>
              <a:rPr sz="1400" spc="-10" dirty="0">
                <a:latin typeface="Arial MT"/>
                <a:cs typeface="Arial MT"/>
              </a:rPr>
              <a:t>crea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 </a:t>
            </a:r>
            <a:r>
              <a:rPr sz="1400" spc="-10" dirty="0">
                <a:latin typeface="Arial MT"/>
                <a:cs typeface="Arial MT"/>
              </a:rPr>
              <a:t>aserto,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sistema </a:t>
            </a:r>
            <a:r>
              <a:rPr sz="1400" spc="-10" dirty="0">
                <a:latin typeface="Arial MT"/>
                <a:cs typeface="Arial MT"/>
              </a:rPr>
              <a:t>comprueba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validez,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 la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comprueba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nuevo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cada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actualización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puede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violar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aserto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Esta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prueba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puede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introducir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cantidad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considerable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sobrecarga;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 </a:t>
            </a:r>
            <a:r>
              <a:rPr sz="1400" spc="-10" dirty="0">
                <a:latin typeface="Arial MT"/>
                <a:cs typeface="Arial MT"/>
              </a:rPr>
              <a:t>tanto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85B4D9"/>
                </a:solidFill>
                <a:latin typeface="Arial"/>
                <a:cs typeface="Arial"/>
              </a:rPr>
              <a:t>se</a:t>
            </a:r>
            <a:r>
              <a:rPr sz="1400" b="1" spc="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deben</a:t>
            </a:r>
            <a:r>
              <a:rPr sz="1400" b="1" spc="3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utilizar</a:t>
            </a:r>
            <a:r>
              <a:rPr sz="1400" b="1" spc="2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los</a:t>
            </a:r>
            <a:r>
              <a:rPr sz="1400" b="1" spc="1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asertos</a:t>
            </a:r>
            <a:r>
              <a:rPr sz="1400" b="1" spc="3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con</a:t>
            </a:r>
            <a:r>
              <a:rPr sz="1400" b="1" spc="3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mucha</a:t>
            </a:r>
            <a:r>
              <a:rPr sz="1400" b="1" spc="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85B4D9"/>
                </a:solidFill>
                <a:latin typeface="Arial"/>
                <a:cs typeface="Arial"/>
              </a:rPr>
              <a:t>cautela</a:t>
            </a:r>
            <a:r>
              <a:rPr sz="1400" spc="-2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spc="-10" dirty="0">
                <a:latin typeface="Arial MT"/>
                <a:cs typeface="Arial MT"/>
              </a:rPr>
              <a:t>aserto</a:t>
            </a:r>
            <a:r>
              <a:rPr sz="1400" spc="4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todo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i="1" spc="-5" dirty="0">
                <a:latin typeface="Arial"/>
                <a:cs typeface="Arial"/>
              </a:rPr>
              <a:t>X,</a:t>
            </a:r>
            <a:r>
              <a:rPr sz="1400" i="1" spc="1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P(X)</a:t>
            </a:r>
            <a:r>
              <a:rPr sz="1400" i="1" spc="2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se </a:t>
            </a:r>
            <a:r>
              <a:rPr sz="1400" spc="-10" dirty="0">
                <a:latin typeface="Arial MT"/>
                <a:cs typeface="Arial MT"/>
              </a:rPr>
              <a:t>consigue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modo indirecto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utilizando</a:t>
            </a:r>
            <a:r>
              <a:rPr sz="1400" spc="4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no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existe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tal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i="1" spc="-10" dirty="0">
                <a:latin typeface="Arial"/>
                <a:cs typeface="Arial"/>
              </a:rPr>
              <a:t>no</a:t>
            </a:r>
            <a:r>
              <a:rPr sz="1400" i="1" spc="-5" dirty="0">
                <a:latin typeface="Arial"/>
                <a:cs typeface="Arial"/>
              </a:rPr>
              <a:t> P(X)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72185"/>
            <a:ext cx="1868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Ejemplo</a:t>
            </a:r>
            <a:r>
              <a:rPr spc="-6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aserto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932129"/>
            <a:ext cx="6670675" cy="3013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Cada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préstamo</a:t>
            </a:r>
            <a:r>
              <a:rPr sz="1400" spc="3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tiene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al</a:t>
            </a:r>
            <a:r>
              <a:rPr sz="140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menos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un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prestatario</a:t>
            </a:r>
            <a:r>
              <a:rPr sz="1400" spc="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que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mantiene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una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cuenta</a:t>
            </a:r>
            <a:r>
              <a:rPr sz="1400" spc="3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con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un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saldo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mínimo</a:t>
            </a:r>
            <a:r>
              <a:rPr sz="14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o</a:t>
            </a:r>
            <a:r>
              <a:rPr sz="1400" spc="-3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AB7921"/>
                </a:solidFill>
                <a:latin typeface="Arial MT"/>
                <a:cs typeface="Arial MT"/>
              </a:rPr>
              <a:t>1.000,00€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create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assertion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restricción-saldo</a:t>
            </a:r>
            <a:r>
              <a:rPr sz="1400" i="1" spc="5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check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Arial"/>
                <a:cs typeface="Arial"/>
              </a:rPr>
              <a:t>(not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exists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</a:t>
            </a:r>
            <a:endParaRPr sz="1400">
              <a:latin typeface="Arial"/>
              <a:cs typeface="Arial"/>
            </a:endParaRPr>
          </a:p>
          <a:p>
            <a:pPr marL="701675" marR="4036060" indent="-24701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SELECT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*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FROM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prestamo </a:t>
            </a:r>
            <a:r>
              <a:rPr sz="1400" i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WHERE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not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exists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SELECT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972819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FROM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prestatario</a:t>
            </a:r>
            <a:r>
              <a:rPr sz="1400" spc="-10" dirty="0">
                <a:latin typeface="Arial MT"/>
                <a:cs typeface="Arial MT"/>
              </a:rPr>
              <a:t>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i="1" spc="-10" dirty="0">
                <a:latin typeface="Arial"/>
                <a:cs typeface="Arial"/>
              </a:rPr>
              <a:t>impositor</a:t>
            </a:r>
            <a:r>
              <a:rPr sz="1400" spc="-10" dirty="0">
                <a:latin typeface="Arial MT"/>
                <a:cs typeface="Arial MT"/>
              </a:rPr>
              <a:t>,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i="1" spc="-10" dirty="0">
                <a:latin typeface="Arial"/>
                <a:cs typeface="Arial"/>
              </a:rPr>
              <a:t>cuenta</a:t>
            </a:r>
            <a:endParaRPr sz="1400">
              <a:latin typeface="Arial"/>
              <a:cs typeface="Arial"/>
            </a:endParaRPr>
          </a:p>
          <a:p>
            <a:pPr marL="972819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WHERE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prestamo.número-préstamo</a:t>
            </a:r>
            <a:r>
              <a:rPr sz="1400" spc="-10" dirty="0">
                <a:latin typeface="Arial MT"/>
                <a:cs typeface="Arial MT"/>
              </a:rPr>
              <a:t>=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i="1" spc="-10" dirty="0">
                <a:latin typeface="Arial"/>
                <a:cs typeface="Arial"/>
              </a:rPr>
              <a:t>prestatario.número-prestamo</a:t>
            </a:r>
            <a:endParaRPr sz="1400">
              <a:latin typeface="Arial"/>
              <a:cs typeface="Arial"/>
            </a:endParaRPr>
          </a:p>
          <a:p>
            <a:pPr marL="1402715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AND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prestatario.nombre-prestatario</a:t>
            </a:r>
            <a:r>
              <a:rPr sz="1400" i="1" spc="9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884680">
              <a:lnSpc>
                <a:spcPct val="100000"/>
              </a:lnSpc>
            </a:pPr>
            <a:r>
              <a:rPr sz="1400" i="1" spc="-10" dirty="0">
                <a:latin typeface="Arial"/>
                <a:cs typeface="Arial"/>
              </a:rPr>
              <a:t>impositor.nombre-cliente</a:t>
            </a:r>
            <a:endParaRPr sz="1400">
              <a:latin typeface="Arial"/>
              <a:cs typeface="Arial"/>
            </a:endParaRPr>
          </a:p>
          <a:p>
            <a:pPr marL="1402715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AND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impositor.número-cuenta</a:t>
            </a:r>
            <a:r>
              <a:rPr sz="1400" i="1" spc="7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884680">
              <a:lnSpc>
                <a:spcPct val="100000"/>
              </a:lnSpc>
            </a:pPr>
            <a:r>
              <a:rPr sz="1400" i="1" spc="-15" dirty="0">
                <a:latin typeface="Arial"/>
                <a:cs typeface="Arial"/>
              </a:rPr>
              <a:t>cuenta.número-cuenta</a:t>
            </a:r>
            <a:endParaRPr sz="1400">
              <a:latin typeface="Arial"/>
              <a:cs typeface="Arial"/>
            </a:endParaRPr>
          </a:p>
          <a:p>
            <a:pPr marL="1402715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Arial"/>
                <a:cs typeface="Arial"/>
              </a:rPr>
              <a:t>AND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cuenta.saldo</a:t>
            </a:r>
            <a:r>
              <a:rPr sz="1400" i="1" spc="4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&gt;=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1000)))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387477"/>
            <a:ext cx="187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Ejemplo</a:t>
            </a:r>
            <a:r>
              <a:rPr spc="-5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aserto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6482" y="924813"/>
            <a:ext cx="7044690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1780" marR="5080" indent="-259079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La</a:t>
            </a:r>
            <a:r>
              <a:rPr sz="1400" spc="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suma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 de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todas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las</a:t>
            </a:r>
            <a:r>
              <a:rPr sz="1400" spc="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cantidades</a:t>
            </a:r>
            <a:r>
              <a:rPr sz="1400" spc="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préstamo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400" spc="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cada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sucursal</a:t>
            </a:r>
            <a:r>
              <a:rPr sz="1400" spc="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AB7921"/>
                </a:solidFill>
                <a:latin typeface="Arial MT"/>
                <a:cs typeface="Arial MT"/>
              </a:rPr>
              <a:t>debe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ser</a:t>
            </a:r>
            <a:r>
              <a:rPr sz="1400" spc="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menores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AB7921"/>
                </a:solidFill>
                <a:latin typeface="Arial MT"/>
                <a:cs typeface="Arial MT"/>
              </a:rPr>
              <a:t>que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la </a:t>
            </a:r>
            <a:r>
              <a:rPr sz="1400" spc="-37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suma</a:t>
            </a:r>
            <a:r>
              <a:rPr sz="1400" spc="-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todos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los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saldos</a:t>
            </a:r>
            <a:r>
              <a:rPr sz="1400" spc="1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de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las</a:t>
            </a:r>
            <a:r>
              <a:rPr sz="1400" spc="1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cuentas</a:t>
            </a:r>
            <a:r>
              <a:rPr sz="1400" spc="40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de </a:t>
            </a:r>
            <a:r>
              <a:rPr sz="1400" spc="-5" dirty="0">
                <a:solidFill>
                  <a:srgbClr val="AB7921"/>
                </a:solidFill>
                <a:latin typeface="Arial MT"/>
                <a:cs typeface="Arial MT"/>
              </a:rPr>
              <a:t>la</a:t>
            </a:r>
            <a:r>
              <a:rPr sz="1400" spc="5" dirty="0">
                <a:solidFill>
                  <a:srgbClr val="AB7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AB7921"/>
                </a:solidFill>
                <a:latin typeface="Arial MT"/>
                <a:cs typeface="Arial MT"/>
              </a:rPr>
              <a:t>sucursal.</a:t>
            </a:r>
            <a:endParaRPr sz="1400">
              <a:latin typeface="Arial MT"/>
              <a:cs typeface="Arial MT"/>
            </a:endParaRPr>
          </a:p>
          <a:p>
            <a:pPr marL="518159" marR="3429635" indent="-259079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Arial"/>
                <a:cs typeface="Arial"/>
              </a:rPr>
              <a:t>create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assertion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restricción-suma</a:t>
            </a:r>
            <a:r>
              <a:rPr sz="1400" i="1" spc="7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check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(not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exists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(SELECT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*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FROM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sucursal</a:t>
            </a:r>
            <a:endParaRPr sz="1400">
              <a:latin typeface="Arial"/>
              <a:cs typeface="Arial"/>
            </a:endParaRPr>
          </a:p>
          <a:p>
            <a:pPr marL="151574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WHERE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(SELECT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sum</a:t>
            </a:r>
            <a:r>
              <a:rPr sz="1400" i="1" spc="-15" dirty="0">
                <a:latin typeface="Arial"/>
                <a:cs typeface="Arial"/>
              </a:rPr>
              <a:t>(importe)</a:t>
            </a:r>
            <a:r>
              <a:rPr sz="1400" i="1" spc="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FROM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prestamo</a:t>
            </a:r>
            <a:endParaRPr sz="1400">
              <a:latin typeface="Arial"/>
              <a:cs typeface="Arial"/>
            </a:endParaRPr>
          </a:p>
          <a:p>
            <a:pPr marL="258445"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WHERE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prestamo.nombre-sucursal</a:t>
            </a:r>
            <a:r>
              <a:rPr sz="1400" i="1" spc="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2683510">
              <a:lnSpc>
                <a:spcPct val="100000"/>
              </a:lnSpc>
            </a:pPr>
            <a:r>
              <a:rPr sz="1400" i="1" spc="-10" dirty="0">
                <a:latin typeface="Arial"/>
                <a:cs typeface="Arial"/>
              </a:rPr>
              <a:t>sucursal.nombre-sucursal)</a:t>
            </a:r>
            <a:endParaRPr sz="1400">
              <a:latin typeface="Arial"/>
              <a:cs typeface="Arial"/>
            </a:endParaRPr>
          </a:p>
          <a:p>
            <a:pPr marR="27940" algn="ctr">
              <a:lnSpc>
                <a:spcPct val="100000"/>
              </a:lnSpc>
              <a:spcBef>
                <a:spcPts val="5"/>
              </a:spcBef>
            </a:pPr>
            <a:r>
              <a:rPr sz="1400" i="1" spc="-5" dirty="0">
                <a:latin typeface="Arial"/>
                <a:cs typeface="Arial"/>
              </a:rPr>
              <a:t>&gt;=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(SELECT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sum</a:t>
            </a:r>
            <a:r>
              <a:rPr sz="1400" i="1" spc="-15" dirty="0">
                <a:latin typeface="Arial"/>
                <a:cs typeface="Arial"/>
              </a:rPr>
              <a:t>(importe)</a:t>
            </a:r>
            <a:r>
              <a:rPr sz="1400" i="1" spc="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FROM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cuenta</a:t>
            </a:r>
            <a:endParaRPr sz="1400">
              <a:latin typeface="Arial"/>
              <a:cs typeface="Arial"/>
            </a:endParaRPr>
          </a:p>
          <a:p>
            <a:pPr marL="257810"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WHERE </a:t>
            </a:r>
            <a:r>
              <a:rPr sz="1400" i="1" spc="-10" dirty="0">
                <a:latin typeface="Arial"/>
                <a:cs typeface="Arial"/>
              </a:rPr>
              <a:t>prestamo.nombre-sucursal</a:t>
            </a:r>
            <a:r>
              <a:rPr sz="1400" i="1" spc="6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2683510">
              <a:lnSpc>
                <a:spcPct val="100000"/>
              </a:lnSpc>
            </a:pPr>
            <a:r>
              <a:rPr sz="1400" i="1" spc="-10" dirty="0">
                <a:latin typeface="Arial"/>
                <a:cs typeface="Arial"/>
              </a:rPr>
              <a:t>sucursal.nombre-sucursal)))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23164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1102232"/>
            <a:ext cx="7710805" cy="350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95"/>
              </a:spcBef>
            </a:pPr>
            <a:r>
              <a:rPr sz="1400" spc="-15" dirty="0">
                <a:latin typeface="Verdana"/>
                <a:cs typeface="Verdana"/>
              </a:rPr>
              <a:t>Un </a:t>
            </a:r>
            <a:r>
              <a:rPr sz="1400" spc="-10" dirty="0">
                <a:latin typeface="Verdana"/>
                <a:cs typeface="Verdana"/>
              </a:rPr>
              <a:t>trigger </a:t>
            </a:r>
            <a:r>
              <a:rPr sz="1400" spc="-5" dirty="0">
                <a:latin typeface="Verdana"/>
                <a:cs typeface="Verdana"/>
              </a:rPr>
              <a:t>o </a:t>
            </a:r>
            <a:r>
              <a:rPr sz="1400" spc="-15" dirty="0">
                <a:latin typeface="Verdana"/>
                <a:cs typeface="Verdana"/>
              </a:rPr>
              <a:t>disparador </a:t>
            </a:r>
            <a:r>
              <a:rPr sz="1400" spc="-5" dirty="0">
                <a:latin typeface="Verdana"/>
                <a:cs typeface="Verdana"/>
              </a:rPr>
              <a:t>en una Base </a:t>
            </a:r>
            <a:r>
              <a:rPr sz="1400" spc="-10" dirty="0">
                <a:latin typeface="Verdana"/>
                <a:cs typeface="Verdana"/>
              </a:rPr>
              <a:t>de </a:t>
            </a:r>
            <a:r>
              <a:rPr sz="1400" spc="-5" dirty="0">
                <a:latin typeface="Verdana"/>
                <a:cs typeface="Verdana"/>
              </a:rPr>
              <a:t>Datos , es un </a:t>
            </a:r>
            <a:r>
              <a:rPr sz="1400" spc="-15" dirty="0">
                <a:latin typeface="Verdana"/>
                <a:cs typeface="Verdana"/>
              </a:rPr>
              <a:t>procedimiento</a:t>
            </a:r>
            <a:r>
              <a:rPr sz="1400" spc="-10" dirty="0">
                <a:latin typeface="Verdana"/>
                <a:cs typeface="Verdana"/>
              </a:rPr>
              <a:t> que se ejecuta </a:t>
            </a:r>
            <a:r>
              <a:rPr sz="1400" spc="-5" dirty="0">
                <a:latin typeface="Verdana"/>
                <a:cs typeface="Verdana"/>
              </a:rPr>
              <a:t> cuando </a:t>
            </a:r>
            <a:r>
              <a:rPr sz="1400" spc="-10" dirty="0">
                <a:latin typeface="Verdana"/>
                <a:cs typeface="Verdana"/>
              </a:rPr>
              <a:t>se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cumple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una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condición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establecida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al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realizar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una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operación.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activa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cuando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ocurre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 evento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particular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tabla.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spc="-10" dirty="0">
                <a:latin typeface="Arial MT"/>
                <a:cs typeface="Arial MT"/>
              </a:rPr>
              <a:t>disparador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queda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asociado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 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tabla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nombre_tabla.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Esta</a:t>
            </a:r>
            <a:r>
              <a:rPr sz="1400" spc="-15" dirty="0">
                <a:latin typeface="Arial MT"/>
                <a:cs typeface="Arial MT"/>
              </a:rPr>
              <a:t> debe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una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tabla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permanente,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puede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una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vista.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 MT"/>
              <a:cs typeface="Arial MT"/>
            </a:endParaRPr>
          </a:p>
          <a:p>
            <a:pPr marL="12700" marR="36195">
              <a:lnSpc>
                <a:spcPct val="99300"/>
              </a:lnSpc>
              <a:spcBef>
                <a:spcPts val="5"/>
              </a:spcBef>
            </a:pPr>
            <a:r>
              <a:rPr sz="1400" spc="-10" dirty="0">
                <a:latin typeface="Verdana"/>
                <a:cs typeface="Verdana"/>
              </a:rPr>
              <a:t>Dependiendo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la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base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datos,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los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triggers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pueden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ser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 </a:t>
            </a:r>
            <a:r>
              <a:rPr sz="1400" spc="-15" dirty="0">
                <a:latin typeface="Verdana"/>
                <a:cs typeface="Verdana"/>
              </a:rPr>
              <a:t>inserción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(INSERT), 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actualización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(UPDATE)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borrado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(DELETE).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Algunas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bases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datos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pueden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ejecutar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triggers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al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crear,</a:t>
            </a:r>
            <a:r>
              <a:rPr sz="1400" spc="-10" dirty="0">
                <a:latin typeface="Verdana"/>
                <a:cs typeface="Verdana"/>
              </a:rPr>
              <a:t> borrar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editar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usuarios,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tablas,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bases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datos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</a:t>
            </a:r>
            <a:r>
              <a:rPr sz="1400" spc="-5" dirty="0">
                <a:latin typeface="Verdana"/>
                <a:cs typeface="Verdana"/>
              </a:rPr>
              <a:t> otros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objetos.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Verdana"/>
              <a:cs typeface="Verdana"/>
            </a:endParaRPr>
          </a:p>
          <a:p>
            <a:pPr marL="427355">
              <a:lnSpc>
                <a:spcPct val="100000"/>
              </a:lnSpc>
            </a:pPr>
            <a:r>
              <a:rPr sz="1600" b="1" spc="-35" dirty="0">
                <a:solidFill>
                  <a:srgbClr val="2C608A"/>
                </a:solidFill>
                <a:latin typeface="Arial"/>
                <a:cs typeface="Arial"/>
              </a:rPr>
              <a:t>CREATE</a:t>
            </a:r>
            <a:r>
              <a:rPr sz="1600" b="1" spc="7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C608A"/>
                </a:solidFill>
                <a:latin typeface="Arial"/>
                <a:cs typeface="Arial"/>
              </a:rPr>
              <a:t>TRIGGER</a:t>
            </a:r>
            <a:r>
              <a:rPr sz="1600" b="1" spc="-5" dirty="0">
                <a:solidFill>
                  <a:srgbClr val="2C608A"/>
                </a:solidFill>
                <a:latin typeface="Arial"/>
                <a:cs typeface="Arial"/>
              </a:rPr>
              <a:t> {BEFORE|AFTER}</a:t>
            </a:r>
            <a:r>
              <a:rPr sz="1600" b="1" spc="20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C608A"/>
                </a:solidFill>
                <a:latin typeface="Arial"/>
                <a:cs typeface="Arial"/>
              </a:rPr>
              <a:t>{INSERT|UPDATE|DELETE}</a:t>
            </a:r>
            <a:endParaRPr sz="1600">
              <a:latin typeface="Arial"/>
              <a:cs typeface="Arial"/>
            </a:endParaRPr>
          </a:p>
          <a:p>
            <a:pPr marL="427355">
              <a:lnSpc>
                <a:spcPct val="100000"/>
              </a:lnSpc>
              <a:spcBef>
                <a:spcPts val="5"/>
              </a:spcBef>
            </a:pPr>
            <a:r>
              <a:rPr sz="1600" b="1" spc="5" dirty="0">
                <a:solidFill>
                  <a:srgbClr val="2C608A"/>
                </a:solidFill>
                <a:latin typeface="Arial"/>
                <a:cs typeface="Arial"/>
              </a:rPr>
              <a:t>ON</a:t>
            </a:r>
            <a:r>
              <a:rPr sz="1600" b="1" spc="-1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C608A"/>
                </a:solidFill>
                <a:latin typeface="Arial"/>
                <a:cs typeface="Arial"/>
              </a:rPr>
              <a:t>FOR</a:t>
            </a:r>
            <a:r>
              <a:rPr sz="1600" b="1" spc="-30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C608A"/>
                </a:solidFill>
                <a:latin typeface="Arial"/>
                <a:cs typeface="Arial"/>
              </a:rPr>
              <a:t>EACH</a:t>
            </a:r>
            <a:r>
              <a:rPr sz="1600" b="1" spc="3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C608A"/>
                </a:solidFill>
                <a:latin typeface="Arial"/>
                <a:cs typeface="Arial"/>
              </a:rPr>
              <a:t>ROW</a:t>
            </a:r>
            <a:endParaRPr sz="1600">
              <a:latin typeface="Arial"/>
              <a:cs typeface="Arial"/>
            </a:endParaRPr>
          </a:p>
          <a:p>
            <a:pPr marL="427355">
              <a:lnSpc>
                <a:spcPct val="100000"/>
              </a:lnSpc>
            </a:pPr>
            <a:r>
              <a:rPr sz="1600" b="1" spc="5" dirty="0">
                <a:solidFill>
                  <a:srgbClr val="2C608A"/>
                </a:solidFill>
                <a:latin typeface="Arial"/>
                <a:cs typeface="Arial"/>
              </a:rPr>
              <a:t>BEGIN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L="427355">
              <a:lnSpc>
                <a:spcPct val="100000"/>
              </a:lnSpc>
            </a:pPr>
            <a:r>
              <a:rPr sz="1600" b="1" dirty="0">
                <a:solidFill>
                  <a:srgbClr val="2C608A"/>
                </a:solidFill>
                <a:latin typeface="Arial"/>
                <a:cs typeface="Arial"/>
              </a:rPr>
              <a:t>END;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679145"/>
            <a:ext cx="855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Eje</a:t>
            </a:r>
            <a:r>
              <a:rPr spc="5" dirty="0"/>
              <a:t>m</a:t>
            </a:r>
            <a:r>
              <a:rPr dirty="0"/>
              <a:t>p</a:t>
            </a:r>
            <a:r>
              <a:rPr spc="5" dirty="0"/>
              <a:t>l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6155" y="1459737"/>
            <a:ext cx="6484620" cy="1091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drop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trigger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-10" dirty="0">
                <a:latin typeface="Arial MT"/>
                <a:cs typeface="Arial MT"/>
              </a:rPr>
              <a:t> exists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productosAI;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create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trigger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productos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00AF50"/>
                </a:solidFill>
                <a:latin typeface="Arial MT"/>
                <a:cs typeface="Arial MT"/>
              </a:rPr>
              <a:t>I</a:t>
            </a:r>
            <a:r>
              <a:rPr sz="1400" spc="44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after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insert</a:t>
            </a:r>
            <a:r>
              <a:rPr sz="1400" spc="4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--</a:t>
            </a:r>
            <a:r>
              <a:rPr sz="1400" spc="3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convenio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4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after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Arial MT"/>
                <a:cs typeface="Arial MT"/>
              </a:rPr>
              <a:t>I</a:t>
            </a:r>
            <a:r>
              <a:rPr sz="1400" spc="-1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insert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producto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0" dirty="0">
                <a:latin typeface="Arial MT"/>
                <a:cs typeface="Arial MT"/>
              </a:rPr>
              <a:t> each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row</a:t>
            </a:r>
            <a:endParaRPr sz="1400">
              <a:latin typeface="Arial MT"/>
              <a:cs typeface="Arial MT"/>
            </a:endParaRPr>
          </a:p>
          <a:p>
            <a:pPr marL="110489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insert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registroProducto(idenProducto,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nombreProducto,precioProd,insertado)</a:t>
            </a:r>
            <a:endParaRPr sz="1400">
              <a:latin typeface="Arial MT"/>
              <a:cs typeface="Arial MT"/>
            </a:endParaRPr>
          </a:p>
          <a:p>
            <a:pPr marL="503555">
              <a:lnSpc>
                <a:spcPct val="100000"/>
              </a:lnSpc>
            </a:pPr>
            <a:r>
              <a:rPr sz="1400" spc="-15" dirty="0">
                <a:latin typeface="Arial MT"/>
                <a:cs typeface="Arial MT"/>
              </a:rPr>
              <a:t>values(new.idProducto,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new.nomProducto,new.precio,now());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752" y="2923031"/>
            <a:ext cx="6273165" cy="954405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 marR="305435">
              <a:lnSpc>
                <a:spcPct val="100000"/>
              </a:lnSpc>
              <a:spcBef>
                <a:spcPts val="330"/>
              </a:spcBef>
            </a:pPr>
            <a:r>
              <a:rPr sz="1400" spc="-5" dirty="0">
                <a:latin typeface="Arial MT"/>
                <a:cs typeface="Arial MT"/>
              </a:rPr>
              <a:t>Este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trigger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después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insertar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producto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tabla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productos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,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guardemos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esos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datos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tabla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registroProducto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tiene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como </a:t>
            </a:r>
            <a:r>
              <a:rPr sz="1400" spc="-10" dirty="0">
                <a:latin typeface="Arial MT"/>
                <a:cs typeface="Arial MT"/>
              </a:rPr>
              <a:t>campos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-10" dirty="0">
                <a:latin typeface="Arial MT"/>
                <a:cs typeface="Arial MT"/>
              </a:rPr>
              <a:t> idProducto,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nomProducto,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precio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</a:t>
            </a:r>
            <a:r>
              <a:rPr sz="1400" spc="-10" dirty="0">
                <a:latin typeface="Arial MT"/>
                <a:cs typeface="Arial MT"/>
              </a:rPr>
              <a:t> el</a:t>
            </a:r>
            <a:r>
              <a:rPr sz="1400" spc="-5" dirty="0">
                <a:latin typeface="Arial MT"/>
                <a:cs typeface="Arial MT"/>
              </a:rPr>
              <a:t> momento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 el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ha insertado.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36626"/>
            <a:ext cx="257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Algunas</a:t>
            </a:r>
            <a:r>
              <a:rPr spc="-75" dirty="0"/>
              <a:t> </a:t>
            </a:r>
            <a:r>
              <a:rPr dirty="0"/>
              <a:t>consideraciones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623" y="2328672"/>
            <a:ext cx="7199630" cy="2258695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863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80"/>
              </a:spcBef>
            </a:pPr>
            <a:r>
              <a:rPr sz="1600" i="1" spc="5" dirty="0">
                <a:latin typeface="Arial"/>
                <a:cs typeface="Arial"/>
              </a:rPr>
              <a:t>/*</a:t>
            </a:r>
            <a:endParaRPr sz="16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600" i="1" spc="5" dirty="0">
                <a:latin typeface="Arial"/>
                <a:cs typeface="Arial"/>
              </a:rPr>
              <a:t>Esto</a:t>
            </a:r>
            <a:r>
              <a:rPr sz="1600" i="1" spc="-5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es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un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comentario</a:t>
            </a:r>
            <a:endParaRPr sz="16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600" i="1" dirty="0">
                <a:latin typeface="Arial"/>
                <a:cs typeface="Arial"/>
              </a:rPr>
              <a:t>de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varias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líneas.</a:t>
            </a:r>
            <a:endParaRPr sz="16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5"/>
              </a:spcBef>
            </a:pPr>
            <a:r>
              <a:rPr sz="1600" i="1" dirty="0">
                <a:latin typeface="Arial"/>
                <a:cs typeface="Arial"/>
              </a:rPr>
              <a:t>Fin.</a:t>
            </a:r>
            <a:endParaRPr sz="16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*/</a:t>
            </a:r>
            <a:endParaRPr sz="1600">
              <a:latin typeface="Arial"/>
              <a:cs typeface="Arial"/>
            </a:endParaRPr>
          </a:p>
          <a:p>
            <a:pPr marL="147955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-- </a:t>
            </a:r>
            <a:r>
              <a:rPr sz="1600" i="1" spc="5" dirty="0">
                <a:latin typeface="Arial"/>
                <a:cs typeface="Arial"/>
              </a:rPr>
              <a:t>Esto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es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un comentario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de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una</a:t>
            </a:r>
            <a:r>
              <a:rPr sz="1600" i="1" dirty="0">
                <a:latin typeface="Arial"/>
                <a:cs typeface="Arial"/>
              </a:rPr>
              <a:t> línea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962408"/>
            <a:ext cx="6945630" cy="13214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15"/>
              </a:spcBef>
            </a:pPr>
            <a:r>
              <a:rPr sz="1400" spc="-15" dirty="0">
                <a:solidFill>
                  <a:srgbClr val="333333"/>
                </a:solidFill>
                <a:latin typeface="Palatino Linotype"/>
                <a:cs typeface="Palatino Linotype"/>
              </a:rPr>
              <a:t>En</a:t>
            </a:r>
            <a:r>
              <a:rPr sz="1400" spc="18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SQL</a:t>
            </a:r>
            <a:r>
              <a:rPr sz="1400" spc="12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15" dirty="0">
                <a:solidFill>
                  <a:srgbClr val="3981B9"/>
                </a:solidFill>
                <a:latin typeface="Palatino Linotype"/>
                <a:cs typeface="Palatino Linotype"/>
              </a:rPr>
              <a:t>no</a:t>
            </a:r>
            <a:r>
              <a:rPr sz="1400" spc="165" dirty="0">
                <a:solidFill>
                  <a:srgbClr val="3981B9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33"/>
                </a:solidFill>
                <a:latin typeface="Palatino Linotype"/>
                <a:cs typeface="Palatino Linotype"/>
              </a:rPr>
              <a:t>se</a:t>
            </a:r>
            <a:r>
              <a:rPr sz="1400" spc="19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distingue</a:t>
            </a:r>
            <a:r>
              <a:rPr sz="1400" spc="19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entre</a:t>
            </a:r>
            <a:r>
              <a:rPr sz="1400" spc="19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mayúsculas</a:t>
            </a:r>
            <a:r>
              <a:rPr sz="1400" spc="20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y</a:t>
            </a:r>
            <a:r>
              <a:rPr sz="1400" spc="17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minúsculas.</a:t>
            </a:r>
            <a:r>
              <a:rPr sz="1400" spc="19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Palatino Linotype"/>
                <a:cs typeface="Palatino Linotype"/>
              </a:rPr>
              <a:t>El</a:t>
            </a:r>
            <a:r>
              <a:rPr sz="1400" spc="18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final</a:t>
            </a:r>
            <a:r>
              <a:rPr sz="1400" spc="19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Palatino Linotype"/>
                <a:cs typeface="Palatino Linotype"/>
              </a:rPr>
              <a:t>de</a:t>
            </a:r>
            <a:r>
              <a:rPr sz="1400" spc="18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una</a:t>
            </a:r>
            <a:r>
              <a:rPr sz="1400" spc="15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instrucción</a:t>
            </a:r>
            <a:r>
              <a:rPr sz="1400" spc="19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o</a:t>
            </a:r>
            <a:endParaRPr sz="1400" dirty="0">
              <a:latin typeface="Palatino Linotype"/>
              <a:cs typeface="Palatino Linotype"/>
            </a:endParaRPr>
          </a:p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sentencia</a:t>
            </a:r>
            <a:r>
              <a:rPr sz="1400" spc="1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lo</a:t>
            </a: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marca</a:t>
            </a:r>
            <a:r>
              <a:rPr sz="1400" spc="3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el</a:t>
            </a:r>
            <a:r>
              <a:rPr sz="1400" spc="1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signo</a:t>
            </a: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15" dirty="0">
                <a:solidFill>
                  <a:srgbClr val="3981B9"/>
                </a:solidFill>
                <a:latin typeface="Palatino Linotype"/>
                <a:cs typeface="Palatino Linotype"/>
              </a:rPr>
              <a:t>de</a:t>
            </a:r>
            <a:r>
              <a:rPr sz="1400" spc="15" dirty="0">
                <a:solidFill>
                  <a:srgbClr val="3981B9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981B9"/>
                </a:solidFill>
                <a:latin typeface="Palatino Linotype"/>
                <a:cs typeface="Palatino Linotype"/>
              </a:rPr>
              <a:t>punto</a:t>
            </a:r>
            <a:r>
              <a:rPr sz="1400" spc="15" dirty="0">
                <a:solidFill>
                  <a:srgbClr val="3981B9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981B9"/>
                </a:solidFill>
                <a:latin typeface="Palatino Linotype"/>
                <a:cs typeface="Palatino Linotype"/>
              </a:rPr>
              <a:t>y coma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.</a:t>
            </a:r>
            <a:endParaRPr sz="1400" dirty="0">
              <a:latin typeface="Palatino Linotype"/>
              <a:cs typeface="Palatino Linotype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Las</a:t>
            </a:r>
            <a:r>
              <a:rPr sz="1400" spc="16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sentencias</a:t>
            </a:r>
            <a:r>
              <a:rPr sz="1400" spc="18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SQL</a:t>
            </a:r>
            <a:r>
              <a:rPr sz="1400" spc="10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Palatino Linotype"/>
                <a:cs typeface="Palatino Linotype"/>
              </a:rPr>
              <a:t>(SELECT,</a:t>
            </a:r>
            <a:r>
              <a:rPr sz="1400" spc="17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Palatino Linotype"/>
                <a:cs typeface="Palatino Linotype"/>
              </a:rPr>
              <a:t>INSERT,</a:t>
            </a:r>
            <a:r>
              <a:rPr sz="1400" spc="18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…)</a:t>
            </a:r>
            <a:r>
              <a:rPr sz="1400" spc="15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33"/>
                </a:solidFill>
                <a:latin typeface="Palatino Linotype"/>
                <a:cs typeface="Palatino Linotype"/>
              </a:rPr>
              <a:t>se</a:t>
            </a:r>
            <a:r>
              <a:rPr sz="1400" spc="16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pueden</a:t>
            </a:r>
            <a:r>
              <a:rPr sz="1400" spc="16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escribir</a:t>
            </a:r>
            <a:r>
              <a:rPr sz="1400" spc="16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en</a:t>
            </a:r>
            <a:r>
              <a:rPr sz="1400" spc="17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varias</a:t>
            </a:r>
            <a:r>
              <a:rPr sz="1400" spc="16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líneas</a:t>
            </a:r>
            <a:r>
              <a:rPr sz="1400" spc="17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siempre</a:t>
            </a:r>
            <a:endParaRPr sz="1400" dirty="0">
              <a:latin typeface="Palatino Linotype"/>
              <a:cs typeface="Palatino Linotype"/>
            </a:endParaRPr>
          </a:p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que</a:t>
            </a:r>
            <a:r>
              <a:rPr sz="1400" spc="3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las </a:t>
            </a: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palabras</a:t>
            </a:r>
            <a:r>
              <a:rPr sz="1400" spc="1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no</a:t>
            </a: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sean</a:t>
            </a:r>
            <a:r>
              <a:rPr sz="1400" spc="1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partidas.</a:t>
            </a:r>
            <a:endParaRPr sz="1400" dirty="0">
              <a:latin typeface="Palatino Linotype"/>
              <a:cs typeface="Palatino Linotype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Los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 comentarios</a:t>
            </a:r>
            <a:r>
              <a:rPr sz="1400" spc="2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en</a:t>
            </a:r>
            <a:r>
              <a:rPr sz="1400" spc="2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el</a:t>
            </a:r>
            <a:r>
              <a:rPr sz="1400" spc="-1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código</a:t>
            </a:r>
            <a:r>
              <a:rPr sz="1400" spc="4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33"/>
                </a:solidFill>
                <a:latin typeface="Palatino Linotype"/>
                <a:cs typeface="Palatino Linotype"/>
              </a:rPr>
              <a:t>SQL</a:t>
            </a:r>
            <a:r>
              <a:rPr sz="1400" spc="-7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pueden</a:t>
            </a:r>
            <a:r>
              <a:rPr sz="1400" spc="2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ser</a:t>
            </a:r>
            <a:r>
              <a:rPr sz="1400" spc="-1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Palatino Linotype"/>
                <a:cs typeface="Palatino Linotype"/>
              </a:rPr>
              <a:t>de</a:t>
            </a:r>
            <a:r>
              <a:rPr sz="1400" spc="40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2</a:t>
            </a:r>
            <a:r>
              <a:rPr sz="1400" spc="-1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Palatino Linotype"/>
                <a:cs typeface="Palatino Linotype"/>
              </a:rPr>
              <a:t>tipos:</a:t>
            </a:r>
            <a:endParaRPr sz="14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342" y="594436"/>
            <a:ext cx="6039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CREATE</a:t>
            </a:r>
            <a:r>
              <a:rPr spc="15" dirty="0"/>
              <a:t> </a:t>
            </a:r>
            <a:r>
              <a:rPr spc="-10" dirty="0"/>
              <a:t>TRIGGER</a:t>
            </a:r>
            <a:r>
              <a:rPr spc="45" dirty="0"/>
              <a:t> </a:t>
            </a:r>
            <a:r>
              <a:rPr spc="5" dirty="0"/>
              <a:t>nombreDisp</a:t>
            </a:r>
            <a:r>
              <a:rPr spc="-70" dirty="0"/>
              <a:t> </a:t>
            </a:r>
            <a:r>
              <a:rPr dirty="0"/>
              <a:t>momentoDisp</a:t>
            </a:r>
            <a:r>
              <a:rPr spc="-55" dirty="0"/>
              <a:t> </a:t>
            </a:r>
            <a:r>
              <a:rPr dirty="0"/>
              <a:t>eventoDisp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342" y="1143457"/>
            <a:ext cx="7696200" cy="334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ON</a:t>
            </a:r>
            <a:r>
              <a:rPr sz="1800" spc="2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nombreTabla</a:t>
            </a:r>
            <a:r>
              <a:rPr sz="1800" spc="-4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FOR EACH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ROW</a:t>
            </a:r>
            <a:r>
              <a:rPr sz="1800" spc="1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sentenciaDisp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55244">
              <a:lnSpc>
                <a:spcPct val="100000"/>
              </a:lnSpc>
              <a:spcBef>
                <a:spcPts val="1480"/>
              </a:spcBef>
            </a:pPr>
            <a:r>
              <a:rPr sz="1600" dirty="0">
                <a:solidFill>
                  <a:srgbClr val="2C608A"/>
                </a:solidFill>
                <a:latin typeface="Arial MT"/>
                <a:cs typeface="Arial MT"/>
              </a:rPr>
              <a:t>momentoDisp</a:t>
            </a:r>
            <a:r>
              <a:rPr sz="1600" spc="-50" dirty="0">
                <a:solidFill>
                  <a:srgbClr val="2C608A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momento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disparador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entra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acción.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Puede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BEFORE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(antes)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AFTER</a:t>
            </a:r>
            <a:endParaRPr sz="1200">
              <a:latin typeface="Arial MT"/>
              <a:cs typeface="Arial MT"/>
            </a:endParaRPr>
          </a:p>
          <a:p>
            <a:pPr marL="469900" marR="177165" indent="-457834" algn="just">
              <a:lnSpc>
                <a:spcPct val="100499"/>
              </a:lnSpc>
              <a:spcBef>
                <a:spcPts val="1430"/>
              </a:spcBef>
            </a:pPr>
            <a:r>
              <a:rPr sz="1600" spc="-5" dirty="0">
                <a:solidFill>
                  <a:srgbClr val="2C608A"/>
                </a:solidFill>
                <a:latin typeface="Arial MT"/>
                <a:cs typeface="Arial MT"/>
              </a:rPr>
              <a:t>eventoDisp </a:t>
            </a:r>
            <a:r>
              <a:rPr sz="1200" spc="5" dirty="0">
                <a:latin typeface="Arial MT"/>
                <a:cs typeface="Arial MT"/>
              </a:rPr>
              <a:t>indica </a:t>
            </a:r>
            <a:r>
              <a:rPr sz="1200" spc="10" dirty="0">
                <a:latin typeface="Arial MT"/>
                <a:cs typeface="Arial MT"/>
              </a:rPr>
              <a:t>la </a:t>
            </a:r>
            <a:r>
              <a:rPr sz="1200" dirty="0">
                <a:latin typeface="Arial MT"/>
                <a:cs typeface="Arial MT"/>
              </a:rPr>
              <a:t>clase de sentencia que activa al </a:t>
            </a:r>
            <a:r>
              <a:rPr sz="1200" spc="-5" dirty="0">
                <a:latin typeface="Arial MT"/>
                <a:cs typeface="Arial MT"/>
              </a:rPr>
              <a:t>disparador. </a:t>
            </a:r>
            <a:r>
              <a:rPr sz="1200" dirty="0">
                <a:latin typeface="Arial MT"/>
                <a:cs typeface="Arial MT"/>
              </a:rPr>
              <a:t>Puede ser </a:t>
            </a:r>
            <a:r>
              <a:rPr sz="1200" spc="-30" dirty="0">
                <a:latin typeface="Arial MT"/>
                <a:cs typeface="Arial MT"/>
              </a:rPr>
              <a:t>INSERT, </a:t>
            </a:r>
            <a:r>
              <a:rPr sz="1200" spc="-20" dirty="0">
                <a:latin typeface="Arial MT"/>
                <a:cs typeface="Arial MT"/>
              </a:rPr>
              <a:t>UPDATE, </a:t>
            </a:r>
            <a:r>
              <a:rPr sz="1200" dirty="0">
                <a:latin typeface="Arial MT"/>
                <a:cs typeface="Arial MT"/>
              </a:rPr>
              <a:t>o </a:t>
            </a:r>
            <a:r>
              <a:rPr sz="1200" spc="-5" dirty="0">
                <a:latin typeface="Arial MT"/>
                <a:cs typeface="Arial MT"/>
              </a:rPr>
              <a:t>DELETE.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ejemplo,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disparador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BEFORE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sentencias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INSERT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podría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utilizarse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validar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los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valores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insertar.</a:t>
            </a:r>
            <a:endParaRPr sz="1200">
              <a:latin typeface="Arial MT"/>
              <a:cs typeface="Arial MT"/>
            </a:endParaRPr>
          </a:p>
          <a:p>
            <a:pPr marL="469900" algn="just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No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puede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haber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disparadores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una</a:t>
            </a:r>
            <a:r>
              <a:rPr sz="1200" spc="-15" dirty="0">
                <a:latin typeface="Arial MT"/>
                <a:cs typeface="Arial MT"/>
              </a:rPr>
              <a:t> misma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tabla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correspondan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mismo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momento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sentencia.</a:t>
            </a:r>
            <a:endParaRPr sz="1200">
              <a:latin typeface="Arial MT"/>
              <a:cs typeface="Arial MT"/>
            </a:endParaRPr>
          </a:p>
          <a:p>
            <a:pPr marL="512445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NO</a:t>
            </a:r>
            <a:r>
              <a:rPr sz="1200" spc="-5" dirty="0">
                <a:latin typeface="Arial MT"/>
                <a:cs typeface="Arial MT"/>
              </a:rPr>
              <a:t> se</a:t>
            </a:r>
            <a:r>
              <a:rPr sz="1200" dirty="0">
                <a:latin typeface="Arial MT"/>
                <a:cs typeface="Arial MT"/>
              </a:rPr>
              <a:t> pueden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tener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disparadores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BEFORE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UPDATE.</a:t>
            </a:r>
            <a:endParaRPr sz="12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SI es </a:t>
            </a:r>
            <a:r>
              <a:rPr sz="1200" spc="5" dirty="0">
                <a:latin typeface="Arial MT"/>
                <a:cs typeface="Arial MT"/>
              </a:rPr>
              <a:t>posible </a:t>
            </a:r>
            <a:r>
              <a:rPr sz="1200" dirty="0">
                <a:latin typeface="Arial MT"/>
                <a:cs typeface="Arial MT"/>
              </a:rPr>
              <a:t>tener </a:t>
            </a:r>
            <a:r>
              <a:rPr sz="1200" spc="5" dirty="0">
                <a:latin typeface="Arial MT"/>
                <a:cs typeface="Arial MT"/>
              </a:rPr>
              <a:t>los </a:t>
            </a:r>
            <a:r>
              <a:rPr sz="1200" spc="-5" dirty="0">
                <a:latin typeface="Arial MT"/>
                <a:cs typeface="Arial MT"/>
              </a:rPr>
              <a:t>disparadores BEFORE </a:t>
            </a:r>
            <a:r>
              <a:rPr sz="1200" spc="-20" dirty="0">
                <a:latin typeface="Arial MT"/>
                <a:cs typeface="Arial MT"/>
              </a:rPr>
              <a:t>UPDATE </a:t>
            </a:r>
            <a:r>
              <a:rPr sz="1200" dirty="0">
                <a:latin typeface="Arial MT"/>
                <a:cs typeface="Arial MT"/>
              </a:rPr>
              <a:t>y </a:t>
            </a:r>
            <a:r>
              <a:rPr sz="1200" spc="-5" dirty="0">
                <a:latin typeface="Arial MT"/>
                <a:cs typeface="Arial MT"/>
              </a:rPr>
              <a:t>BEFORE </a:t>
            </a:r>
            <a:r>
              <a:rPr sz="1200" spc="-10" dirty="0">
                <a:latin typeface="Arial MT"/>
                <a:cs typeface="Arial MT"/>
              </a:rPr>
              <a:t>INSERT </a:t>
            </a:r>
            <a:r>
              <a:rPr sz="1200" spc="-5" dirty="0">
                <a:latin typeface="Arial MT"/>
                <a:cs typeface="Arial MT"/>
              </a:rPr>
              <a:t>o BEFORE </a:t>
            </a:r>
            <a:r>
              <a:rPr sz="1200" spc="-20" dirty="0">
                <a:latin typeface="Arial MT"/>
                <a:cs typeface="Arial MT"/>
              </a:rPr>
              <a:t>UPDATE </a:t>
            </a:r>
            <a:r>
              <a:rPr sz="1200" dirty="0">
                <a:latin typeface="Arial MT"/>
                <a:cs typeface="Arial MT"/>
              </a:rPr>
              <a:t>y </a:t>
            </a:r>
            <a:r>
              <a:rPr sz="1200" spc="-5" dirty="0">
                <a:latin typeface="Arial MT"/>
                <a:cs typeface="Arial MT"/>
              </a:rPr>
              <a:t>AFTER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UPDATE.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C608A"/>
                </a:solidFill>
                <a:latin typeface="Arial MT"/>
                <a:cs typeface="Arial MT"/>
              </a:rPr>
              <a:t>sentenciaDisp</a:t>
            </a:r>
            <a:r>
              <a:rPr sz="1600" spc="-75" dirty="0">
                <a:solidFill>
                  <a:srgbClr val="2C608A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sentencia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ejecuta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cuando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activa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disparador.</a:t>
            </a:r>
            <a:endParaRPr sz="1200">
              <a:latin typeface="Arial MT"/>
              <a:cs typeface="Arial MT"/>
            </a:endParaRPr>
          </a:p>
          <a:p>
            <a:pPr marL="12700" marR="186055">
              <a:lnSpc>
                <a:spcPct val="100000"/>
              </a:lnSpc>
              <a:spcBef>
                <a:spcPts val="20"/>
              </a:spcBef>
            </a:pPr>
            <a:r>
              <a:rPr sz="1200" spc="-10" dirty="0">
                <a:latin typeface="Arial MT"/>
                <a:cs typeface="Arial MT"/>
              </a:rPr>
              <a:t>Si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desean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ejecutar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múltiples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sentencias,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deben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colocarse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entre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BEGIN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...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END,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constructor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sentencias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compuestas.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Esto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además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posibilita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emplear </a:t>
            </a:r>
            <a:r>
              <a:rPr sz="1200" spc="5" dirty="0">
                <a:latin typeface="Arial MT"/>
                <a:cs typeface="Arial MT"/>
              </a:rPr>
              <a:t>las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mismas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sentencias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permitidas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rutinas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almacenadas.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63677"/>
            <a:ext cx="1288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Autorización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0716" y="1082167"/>
            <a:ext cx="6306820" cy="2585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Las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formas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autorización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diferentes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partes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base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datos: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lectura</a:t>
            </a:r>
            <a:r>
              <a:rPr sz="1400" b="1" spc="3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–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permite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lectura,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pero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-5" dirty="0">
                <a:latin typeface="Arial MT"/>
                <a:cs typeface="Arial MT"/>
              </a:rPr>
              <a:t> 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modificación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datos.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inserción</a:t>
            </a:r>
            <a:r>
              <a:rPr sz="1400" b="1" spc="1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permite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inserción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datos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nuevos,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pero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modificación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existentes.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actualización</a:t>
            </a:r>
            <a:r>
              <a:rPr sz="1400" b="1" spc="7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spc="-10" dirty="0">
                <a:latin typeface="Arial MT"/>
                <a:cs typeface="Arial MT"/>
              </a:rPr>
              <a:t> permite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modificación,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pero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borrado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 </a:t>
            </a:r>
            <a:r>
              <a:rPr sz="1400" spc="-10" dirty="0">
                <a:latin typeface="Arial MT"/>
                <a:cs typeface="Arial MT"/>
              </a:rPr>
              <a:t>datos.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borrado</a:t>
            </a:r>
            <a:r>
              <a:rPr sz="1400" b="1" spc="2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permite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borrado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datos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Las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formas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autorización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modificar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esquema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 </a:t>
            </a:r>
            <a:r>
              <a:rPr sz="1400" spc="-10" dirty="0">
                <a:latin typeface="Arial MT"/>
                <a:cs typeface="Arial MT"/>
              </a:rPr>
              <a:t>base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datos: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índices</a:t>
            </a:r>
            <a:r>
              <a:rPr sz="1400" b="1" spc="2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permite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creación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</a:t>
            </a:r>
            <a:r>
              <a:rPr sz="1400" spc="-15" dirty="0">
                <a:latin typeface="Arial MT"/>
                <a:cs typeface="Arial MT"/>
              </a:rPr>
              <a:t> borrado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índices.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recursos</a:t>
            </a:r>
            <a:r>
              <a:rPr sz="1400" b="1" spc="2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permite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creación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 relaciones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nuevas.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alteración</a:t>
            </a:r>
            <a:r>
              <a:rPr sz="1400" b="1" spc="4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permite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añadido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borrado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atributos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relaciones.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eliminación</a:t>
            </a:r>
            <a:r>
              <a:rPr sz="1400" b="1" spc="4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permite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borrado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relaciones.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397002"/>
            <a:ext cx="393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Especificación</a:t>
            </a:r>
            <a:r>
              <a:rPr spc="-9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autorización</a:t>
            </a:r>
            <a:r>
              <a:rPr spc="-7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5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7342" y="976706"/>
            <a:ext cx="7030720" cy="397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instrucción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concesión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grant</a:t>
            </a:r>
            <a:r>
              <a:rPr sz="1400" b="1" spc="1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utiliza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conferir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autorización</a:t>
            </a:r>
            <a:endParaRPr sz="1400">
              <a:latin typeface="Arial MT"/>
              <a:cs typeface="Arial MT"/>
            </a:endParaRPr>
          </a:p>
          <a:p>
            <a:pPr marL="1879600">
              <a:lnSpc>
                <a:spcPct val="100000"/>
              </a:lnSpc>
            </a:pPr>
            <a:r>
              <a:rPr sz="1400" b="1" spc="-15" dirty="0">
                <a:solidFill>
                  <a:srgbClr val="85B4D9"/>
                </a:solidFill>
                <a:latin typeface="Arial"/>
                <a:cs typeface="Arial"/>
              </a:rPr>
              <a:t>grant</a:t>
            </a:r>
            <a:r>
              <a:rPr sz="1400" b="1" spc="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&lt;lista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privilegio&gt;</a:t>
            </a:r>
            <a:endParaRPr sz="1400">
              <a:latin typeface="Arial MT"/>
              <a:cs typeface="Arial MT"/>
            </a:endParaRPr>
          </a:p>
          <a:p>
            <a:pPr marL="1879600">
              <a:lnSpc>
                <a:spcPct val="100000"/>
              </a:lnSpc>
            </a:pPr>
            <a:r>
              <a:rPr sz="1400" b="1" spc="-15" dirty="0">
                <a:solidFill>
                  <a:srgbClr val="85B4D9"/>
                </a:solidFill>
                <a:latin typeface="Arial"/>
                <a:cs typeface="Arial"/>
              </a:rPr>
              <a:t>on</a:t>
            </a:r>
            <a:r>
              <a:rPr sz="1400" b="1" spc="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&lt;nombre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nombre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vistas&gt;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 &lt;lista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 usuario&gt;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&lt;lista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 usuario&gt;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es: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una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identificación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usuario</a:t>
            </a:r>
            <a:endParaRPr sz="1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public</a:t>
            </a:r>
            <a:r>
              <a:rPr sz="1400" spc="-15" dirty="0">
                <a:latin typeface="Arial MT"/>
                <a:cs typeface="Arial MT"/>
              </a:rPr>
              <a:t>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permite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 </a:t>
            </a:r>
            <a:r>
              <a:rPr sz="1400" spc="-15" dirty="0">
                <a:latin typeface="Arial MT"/>
                <a:cs typeface="Arial MT"/>
              </a:rPr>
              <a:t>todos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usuarios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válidos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privilegio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concedido</a:t>
            </a:r>
            <a:endParaRPr sz="1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Privilegios</a:t>
            </a:r>
            <a:r>
              <a:rPr sz="1800" spc="-7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en</a:t>
            </a:r>
            <a:r>
              <a:rPr sz="1800" spc="-4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SQL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940"/>
              </a:spcBef>
            </a:pP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SELECT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:</a:t>
            </a:r>
            <a:r>
              <a:rPr sz="1400" b="1" spc="3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permite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acceso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lectura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 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 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capacidad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hacer</a:t>
            </a:r>
            <a:endParaRPr sz="1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consultas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utilizando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vista</a:t>
            </a:r>
            <a:endParaRPr sz="1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Ejemplo: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autorizan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spc="-10" dirty="0">
                <a:latin typeface="Arial MT"/>
                <a:cs typeface="Arial MT"/>
              </a:rPr>
              <a:t> usuarios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</a:t>
            </a:r>
            <a:r>
              <a:rPr sz="1350" spc="7" baseline="-21604" dirty="0">
                <a:latin typeface="Arial MT"/>
                <a:cs typeface="Arial MT"/>
              </a:rPr>
              <a:t>1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</a:t>
            </a:r>
            <a:r>
              <a:rPr sz="1350" spc="7" baseline="-21604" dirty="0">
                <a:latin typeface="Arial MT"/>
                <a:cs typeface="Arial MT"/>
              </a:rPr>
              <a:t>2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 </a:t>
            </a:r>
            <a:r>
              <a:rPr sz="1400" spc="5" dirty="0">
                <a:latin typeface="Arial MT"/>
                <a:cs typeface="Arial MT"/>
              </a:rPr>
              <a:t>U</a:t>
            </a:r>
            <a:r>
              <a:rPr sz="1350" spc="7" baseline="-21604" dirty="0">
                <a:latin typeface="Arial MT"/>
                <a:cs typeface="Arial MT"/>
              </a:rPr>
              <a:t>3</a:t>
            </a:r>
            <a:r>
              <a:rPr sz="1350" spc="209" baseline="-21604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"/>
                <a:cs typeface="Arial"/>
              </a:rPr>
              <a:t>SELECT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autorización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</a:t>
            </a:r>
            <a:endParaRPr sz="1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400" i="1" spc="-10" dirty="0">
                <a:latin typeface="Arial"/>
                <a:cs typeface="Arial"/>
              </a:rPr>
              <a:t>sucursal</a:t>
            </a:r>
            <a:r>
              <a:rPr sz="1400" spc="-1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2794635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solidFill>
                  <a:srgbClr val="3981B9"/>
                </a:solidFill>
                <a:latin typeface="Arial"/>
                <a:cs typeface="Arial"/>
              </a:rPr>
              <a:t>grant</a:t>
            </a:r>
            <a:r>
              <a:rPr sz="1400" b="1" spc="1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SELECT</a:t>
            </a:r>
            <a:r>
              <a:rPr sz="1400" b="1" spc="3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on</a:t>
            </a:r>
            <a:r>
              <a:rPr sz="1400" b="1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sucursal</a:t>
            </a:r>
            <a:r>
              <a:rPr sz="1400" i="1" spc="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U</a:t>
            </a:r>
            <a:r>
              <a:rPr sz="1350" i="1" spc="7" baseline="-21604" dirty="0">
                <a:latin typeface="Arial"/>
                <a:cs typeface="Arial"/>
              </a:rPr>
              <a:t>1</a:t>
            </a:r>
            <a:r>
              <a:rPr sz="1400" i="1" spc="5" dirty="0">
                <a:latin typeface="Arial"/>
                <a:cs typeface="Arial"/>
              </a:rPr>
              <a:t>, U</a:t>
            </a:r>
            <a:r>
              <a:rPr sz="1350" i="1" spc="7" baseline="-21604" dirty="0">
                <a:latin typeface="Arial"/>
                <a:cs typeface="Arial"/>
              </a:rPr>
              <a:t>2</a:t>
            </a:r>
            <a:r>
              <a:rPr sz="1400" i="1" spc="5" dirty="0">
                <a:latin typeface="Arial"/>
                <a:cs typeface="Arial"/>
              </a:rPr>
              <a:t>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U</a:t>
            </a:r>
            <a:r>
              <a:rPr sz="1350" i="1" spc="7" baseline="-21604" dirty="0">
                <a:latin typeface="Arial"/>
                <a:cs typeface="Arial"/>
              </a:rPr>
              <a:t>3</a:t>
            </a:r>
            <a:endParaRPr sz="1350" baseline="-21604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insert</a:t>
            </a:r>
            <a:r>
              <a:rPr sz="1400" spc="-10" dirty="0">
                <a:solidFill>
                  <a:srgbClr val="3981B9"/>
                </a:solidFill>
                <a:latin typeface="Arial MT"/>
                <a:cs typeface="Arial MT"/>
              </a:rPr>
              <a:t>:</a:t>
            </a:r>
            <a:r>
              <a:rPr sz="1400" spc="3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capacidad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insertar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tuplas</a:t>
            </a:r>
            <a:endParaRPr sz="1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400" b="1" spc="-15" dirty="0">
                <a:solidFill>
                  <a:srgbClr val="3981B9"/>
                </a:solidFill>
                <a:latin typeface="Arial"/>
                <a:cs typeface="Arial"/>
              </a:rPr>
              <a:t>update</a:t>
            </a:r>
            <a:r>
              <a:rPr sz="1400" spc="-15" dirty="0">
                <a:solidFill>
                  <a:srgbClr val="3981B9"/>
                </a:solidFill>
                <a:latin typeface="Arial MT"/>
                <a:cs typeface="Arial MT"/>
              </a:rPr>
              <a:t>:</a:t>
            </a:r>
            <a:r>
              <a:rPr sz="1400" spc="4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capacidad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actualizar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utilizando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instrucción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actualización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SQL</a:t>
            </a:r>
            <a:endParaRPr sz="1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400" b="1" spc="-15" dirty="0">
                <a:solidFill>
                  <a:srgbClr val="3981B9"/>
                </a:solidFill>
                <a:latin typeface="Arial"/>
                <a:cs typeface="Arial"/>
              </a:rPr>
              <a:t>delete</a:t>
            </a:r>
            <a:r>
              <a:rPr sz="1400" spc="-15" dirty="0">
                <a:solidFill>
                  <a:srgbClr val="3981B9"/>
                </a:solidFill>
                <a:latin typeface="Arial MT"/>
                <a:cs typeface="Arial MT"/>
              </a:rPr>
              <a:t>:</a:t>
            </a:r>
            <a:r>
              <a:rPr sz="1400" spc="3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capacidad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borrar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tuplas.</a:t>
            </a:r>
            <a:endParaRPr sz="1400">
              <a:latin typeface="Arial MT"/>
              <a:cs typeface="Arial MT"/>
            </a:endParaRPr>
          </a:p>
          <a:p>
            <a:pPr marL="50800" marR="114046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all</a:t>
            </a:r>
            <a:r>
              <a:rPr sz="1400" b="1" spc="1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3981B9"/>
                </a:solidFill>
                <a:latin typeface="Arial"/>
                <a:cs typeface="Arial"/>
              </a:rPr>
              <a:t>privileges</a:t>
            </a:r>
            <a:r>
              <a:rPr sz="1400" spc="-15" dirty="0">
                <a:solidFill>
                  <a:srgbClr val="3981B9"/>
                </a:solidFill>
                <a:latin typeface="Arial MT"/>
                <a:cs typeface="Arial MT"/>
              </a:rPr>
              <a:t>:</a:t>
            </a:r>
            <a:r>
              <a:rPr sz="1400" spc="6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utilizado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abreviada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todos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privilegios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permisibles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747" y="321005"/>
            <a:ext cx="3336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Retirada</a:t>
            </a:r>
            <a:r>
              <a:rPr spc="-60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autorización</a:t>
            </a:r>
            <a:r>
              <a:rPr spc="-75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5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826388"/>
            <a:ext cx="7461250" cy="3312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ts val="1595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instrucción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b="1" spc="-20" dirty="0">
                <a:solidFill>
                  <a:srgbClr val="AB7921"/>
                </a:solidFill>
                <a:latin typeface="Arial"/>
                <a:cs typeface="Arial"/>
              </a:rPr>
              <a:t>revoke</a:t>
            </a:r>
            <a:r>
              <a:rPr sz="1400" b="1" spc="6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se </a:t>
            </a:r>
            <a:r>
              <a:rPr sz="1400" spc="-10" dirty="0">
                <a:latin typeface="Arial MT"/>
                <a:cs typeface="Arial MT"/>
              </a:rPr>
              <a:t>utiliza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retirar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autorización.</a:t>
            </a:r>
            <a:endParaRPr sz="1400">
              <a:latin typeface="Arial MT"/>
              <a:cs typeface="Arial MT"/>
            </a:endParaRPr>
          </a:p>
          <a:p>
            <a:pPr marL="88900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revoke</a:t>
            </a:r>
            <a:r>
              <a:rPr sz="1400" spc="-10" dirty="0">
                <a:latin typeface="Arial MT"/>
                <a:cs typeface="Arial MT"/>
              </a:rPr>
              <a:t>&lt;lista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privilegios&gt;</a:t>
            </a:r>
            <a:endParaRPr sz="1400">
              <a:latin typeface="Arial MT"/>
              <a:cs typeface="Arial MT"/>
            </a:endParaRPr>
          </a:p>
          <a:p>
            <a:pPr marL="88900">
              <a:lnSpc>
                <a:spcPts val="1595"/>
              </a:lnSpc>
            </a:pPr>
            <a:r>
              <a:rPr sz="1400" b="1" spc="-15" dirty="0">
                <a:latin typeface="Arial"/>
                <a:cs typeface="Arial"/>
              </a:rPr>
              <a:t>on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&lt;nombre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vista&gt;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"/>
                <a:cs typeface="Arial"/>
              </a:rPr>
              <a:t>FROM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&lt;lista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usuarios&gt;</a:t>
            </a:r>
            <a:endParaRPr sz="1400">
              <a:latin typeface="Arial MT"/>
              <a:cs typeface="Arial MT"/>
            </a:endParaRPr>
          </a:p>
          <a:p>
            <a:pPr marL="335280">
              <a:lnSpc>
                <a:spcPts val="1595"/>
              </a:lnSpc>
              <a:spcBef>
                <a:spcPts val="1350"/>
              </a:spcBef>
            </a:pPr>
            <a:r>
              <a:rPr sz="1400" spc="-5" dirty="0">
                <a:latin typeface="Arial MT"/>
                <a:cs typeface="Arial MT"/>
              </a:rPr>
              <a:t>Ejemplo:</a:t>
            </a:r>
            <a:endParaRPr sz="1400">
              <a:latin typeface="Arial MT"/>
              <a:cs typeface="Arial MT"/>
            </a:endParaRPr>
          </a:p>
          <a:p>
            <a:pPr marL="88900">
              <a:lnSpc>
                <a:spcPts val="1595"/>
              </a:lnSpc>
            </a:pPr>
            <a:r>
              <a:rPr sz="1400" b="1" spc="-15" dirty="0">
                <a:latin typeface="Arial"/>
                <a:cs typeface="Arial"/>
              </a:rPr>
              <a:t>revoke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SELECT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on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sucursal</a:t>
            </a:r>
            <a:r>
              <a:rPr sz="1400" i="1" spc="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FROM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U</a:t>
            </a:r>
            <a:r>
              <a:rPr sz="1350" i="1" spc="7" baseline="-21604" dirty="0">
                <a:latin typeface="Arial"/>
                <a:cs typeface="Arial"/>
              </a:rPr>
              <a:t>1</a:t>
            </a:r>
            <a:r>
              <a:rPr sz="1400" i="1" spc="5" dirty="0">
                <a:latin typeface="Arial"/>
                <a:cs typeface="Arial"/>
              </a:rPr>
              <a:t>, U</a:t>
            </a:r>
            <a:r>
              <a:rPr sz="1350" i="1" spc="7" baseline="-21604" dirty="0">
                <a:latin typeface="Arial"/>
                <a:cs typeface="Arial"/>
              </a:rPr>
              <a:t>2</a:t>
            </a:r>
            <a:r>
              <a:rPr sz="1400" i="1" spc="5" dirty="0">
                <a:latin typeface="Arial"/>
                <a:cs typeface="Arial"/>
              </a:rPr>
              <a:t>,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U</a:t>
            </a:r>
            <a:r>
              <a:rPr sz="1350" i="1" spc="7" baseline="-21604" dirty="0">
                <a:latin typeface="Arial"/>
                <a:cs typeface="Arial"/>
              </a:rPr>
              <a:t>3</a:t>
            </a:r>
            <a:endParaRPr sz="1350" baseline="-21604">
              <a:latin typeface="Arial"/>
              <a:cs typeface="Arial"/>
            </a:endParaRPr>
          </a:p>
          <a:p>
            <a:pPr marL="88900">
              <a:lnSpc>
                <a:spcPts val="1595"/>
              </a:lnSpc>
              <a:spcBef>
                <a:spcPts val="1345"/>
              </a:spcBef>
            </a:pPr>
            <a:r>
              <a:rPr sz="1400" spc="-10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&lt;listadeprivilegios&gt;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puede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all</a:t>
            </a:r>
            <a:r>
              <a:rPr sz="1400" b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AB7921"/>
                </a:solidFill>
                <a:latin typeface="Arial"/>
                <a:cs typeface="Arial"/>
              </a:rPr>
              <a:t>to</a:t>
            </a:r>
            <a:r>
              <a:rPr sz="1400" b="1" spc="15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para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retirar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todos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privilegios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 </a:t>
            </a:r>
            <a:r>
              <a:rPr sz="1400" spc="-10" dirty="0">
                <a:latin typeface="Arial MT"/>
                <a:cs typeface="Arial MT"/>
              </a:rPr>
              <a:t>retirada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puede</a:t>
            </a:r>
            <a:endParaRPr sz="1400">
              <a:latin typeface="Arial MT"/>
              <a:cs typeface="Arial MT"/>
            </a:endParaRPr>
          </a:p>
          <a:p>
            <a:pPr marL="88900">
              <a:lnSpc>
                <a:spcPts val="1595"/>
              </a:lnSpc>
            </a:pPr>
            <a:r>
              <a:rPr sz="1400" spc="-10" dirty="0">
                <a:latin typeface="Arial MT"/>
                <a:cs typeface="Arial MT"/>
              </a:rPr>
              <a:t>mantener.</a:t>
            </a:r>
            <a:endParaRPr sz="1400">
              <a:latin typeface="Arial MT"/>
              <a:cs typeface="Arial MT"/>
            </a:endParaRPr>
          </a:p>
          <a:p>
            <a:pPr marL="88900">
              <a:lnSpc>
                <a:spcPts val="1595"/>
              </a:lnSpc>
              <a:spcBef>
                <a:spcPts val="1345"/>
              </a:spcBef>
            </a:pPr>
            <a:r>
              <a:rPr sz="1400" spc="-5" dirty="0">
                <a:latin typeface="Arial MT"/>
                <a:cs typeface="Arial MT"/>
              </a:rPr>
              <a:t>Si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&lt;listaderetirada&gt;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incluye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b="1" spc="-15" dirty="0">
                <a:solidFill>
                  <a:srgbClr val="AB7921"/>
                </a:solidFill>
                <a:latin typeface="Arial"/>
                <a:cs typeface="Arial"/>
              </a:rPr>
              <a:t>public</a:t>
            </a:r>
            <a:r>
              <a:rPr sz="1400" b="1" spc="40" dirty="0">
                <a:solidFill>
                  <a:srgbClr val="AB7921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todos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usuarios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pierden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privilegio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excepto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aquellos</a:t>
            </a:r>
            <a:endParaRPr sz="1400">
              <a:latin typeface="Arial MT"/>
              <a:cs typeface="Arial MT"/>
            </a:endParaRPr>
          </a:p>
          <a:p>
            <a:pPr marL="88900">
              <a:lnSpc>
                <a:spcPts val="1595"/>
              </a:lnSpc>
            </a:pP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-5" dirty="0">
                <a:latin typeface="Arial MT"/>
                <a:cs typeface="Arial MT"/>
              </a:rPr>
              <a:t> lo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autorizan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explícitamente.</a:t>
            </a:r>
            <a:endParaRPr sz="1400">
              <a:latin typeface="Arial MT"/>
              <a:cs typeface="Arial MT"/>
            </a:endParaRPr>
          </a:p>
          <a:p>
            <a:pPr marL="88900">
              <a:lnSpc>
                <a:spcPts val="1595"/>
              </a:lnSpc>
              <a:spcBef>
                <a:spcPts val="1340"/>
              </a:spcBef>
            </a:pPr>
            <a:r>
              <a:rPr sz="1400" spc="-5" dirty="0">
                <a:latin typeface="Arial MT"/>
                <a:cs typeface="Arial MT"/>
              </a:rPr>
              <a:t>Si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mismo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privilegio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concede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dos veces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mismo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usuario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diferentes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concesiones,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endParaRPr sz="1400">
              <a:latin typeface="Arial MT"/>
              <a:cs typeface="Arial MT"/>
            </a:endParaRPr>
          </a:p>
          <a:p>
            <a:pPr marL="88900">
              <a:lnSpc>
                <a:spcPts val="1595"/>
              </a:lnSpc>
            </a:pPr>
            <a:r>
              <a:rPr sz="1400" spc="-10" dirty="0">
                <a:latin typeface="Arial MT"/>
                <a:cs typeface="Arial MT"/>
              </a:rPr>
              <a:t>usuario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puede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retener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privilegio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después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retirada.</a:t>
            </a:r>
            <a:endParaRPr sz="14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350"/>
              </a:spcBef>
            </a:pPr>
            <a:r>
              <a:rPr sz="1400" spc="-10" dirty="0">
                <a:latin typeface="Arial MT"/>
                <a:cs typeface="Arial MT"/>
              </a:rPr>
              <a:t>Todos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 </a:t>
            </a:r>
            <a:r>
              <a:rPr sz="1400" spc="-10" dirty="0">
                <a:latin typeface="Arial MT"/>
                <a:cs typeface="Arial MT"/>
              </a:rPr>
              <a:t>privilegios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dependen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del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privilegio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retirado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 </a:t>
            </a:r>
            <a:r>
              <a:rPr sz="1400" spc="-10" dirty="0">
                <a:latin typeface="Arial MT"/>
                <a:cs typeface="Arial MT"/>
              </a:rPr>
              <a:t>retiran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también.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459994"/>
            <a:ext cx="6767195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s-CO" sz="1800" dirty="0">
                <a:solidFill>
                  <a:srgbClr val="3981B9"/>
                </a:solidFill>
                <a:latin typeface="Arial MT"/>
                <a:cs typeface="Arial MT"/>
              </a:rPr>
              <a:t>Algunas</a:t>
            </a:r>
            <a:r>
              <a:rPr lang="es-CO" sz="1800" spc="-6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lang="es-CO" sz="1800" dirty="0">
                <a:solidFill>
                  <a:srgbClr val="3981B9"/>
                </a:solidFill>
                <a:latin typeface="Arial MT"/>
                <a:cs typeface="Arial MT"/>
              </a:rPr>
              <a:t>consideraciones</a:t>
            </a:r>
            <a:endParaRPr lang="es-CO" sz="180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lang="es-CO" sz="26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lang="es-ES" sz="1800" dirty="0">
                <a:latin typeface="Arial MT"/>
                <a:cs typeface="Arial MT"/>
              </a:rPr>
              <a:t>Las relaciones de cada base de datos deben</a:t>
            </a:r>
            <a:r>
              <a:rPr lang="es-CO" sz="1800" spc="-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especificarse</a:t>
            </a:r>
            <a:r>
              <a:rPr lang="es-CO" sz="1800" spc="-8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en</a:t>
            </a:r>
            <a:r>
              <a:rPr lang="es-CO" sz="1800" spc="-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el</a:t>
            </a:r>
          </a:p>
          <a:p>
            <a:pPr marL="12700" algn="just">
              <a:lnSpc>
                <a:spcPct val="100000"/>
              </a:lnSpc>
            </a:pPr>
            <a:r>
              <a:rPr lang="es-CO" sz="1800" dirty="0">
                <a:latin typeface="Arial MT"/>
                <a:cs typeface="Arial MT"/>
              </a:rPr>
              <a:t>sistema</a:t>
            </a:r>
            <a:r>
              <a:rPr lang="es-CO" sz="1800" spc="-6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en</a:t>
            </a:r>
            <a:r>
              <a:rPr lang="es-CO" sz="1800" spc="-1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términos</a:t>
            </a:r>
            <a:r>
              <a:rPr lang="es-CO" sz="1800" spc="-4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de</a:t>
            </a:r>
            <a:r>
              <a:rPr lang="es-CO" sz="1800" spc="-1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un</a:t>
            </a:r>
            <a:r>
              <a:rPr lang="es-CO" sz="1800" spc="-1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lenguaje</a:t>
            </a:r>
            <a:r>
              <a:rPr lang="es-CO" sz="1800" spc="-6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de</a:t>
            </a:r>
            <a:r>
              <a:rPr lang="es-CO" sz="1800" spc="-2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definición</a:t>
            </a:r>
            <a:r>
              <a:rPr lang="es-CO" sz="1800" spc="-6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de</a:t>
            </a:r>
            <a:r>
              <a:rPr lang="es-CO" sz="1800" spc="-1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datos</a:t>
            </a:r>
            <a:r>
              <a:rPr lang="es-CO" sz="1800" spc="-40" dirty="0">
                <a:latin typeface="Arial MT"/>
                <a:cs typeface="Arial MT"/>
              </a:rPr>
              <a:t> </a:t>
            </a:r>
            <a:r>
              <a:rPr lang="es-CO" sz="1800" spc="-5" dirty="0">
                <a:latin typeface="Arial MT"/>
                <a:cs typeface="Arial MT"/>
              </a:rPr>
              <a:t>(LDD)</a:t>
            </a:r>
            <a:endParaRPr lang="es-CO" sz="18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890"/>
              </a:spcBef>
            </a:pPr>
            <a:r>
              <a:rPr lang="es-CO" sz="1800" dirty="0">
                <a:latin typeface="Arial MT"/>
                <a:cs typeface="Arial MT"/>
              </a:rPr>
              <a:t>Además</a:t>
            </a:r>
            <a:r>
              <a:rPr lang="es-CO" sz="1800" spc="-3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de</a:t>
            </a:r>
            <a:r>
              <a:rPr lang="es-CO" sz="1800" spc="-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las relaciones,</a:t>
            </a:r>
            <a:r>
              <a:rPr lang="es-CO" sz="1800" spc="-5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se</a:t>
            </a:r>
            <a:r>
              <a:rPr lang="es-CO" sz="1800" spc="-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define</a:t>
            </a:r>
            <a:r>
              <a:rPr lang="es-CO" sz="1800" spc="-3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la</a:t>
            </a:r>
            <a:r>
              <a:rPr lang="es-CO" sz="1800" spc="-1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información</a:t>
            </a:r>
            <a:r>
              <a:rPr lang="es-CO" sz="1800" spc="-5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relativa</a:t>
            </a:r>
            <a:r>
              <a:rPr lang="es-CO" sz="1800" spc="-30" dirty="0">
                <a:latin typeface="Arial MT"/>
                <a:cs typeface="Arial MT"/>
              </a:rPr>
              <a:t> </a:t>
            </a:r>
            <a:r>
              <a:rPr lang="es-CO" sz="1800" spc="-5" dirty="0">
                <a:latin typeface="Arial MT"/>
                <a:cs typeface="Arial MT"/>
              </a:rPr>
              <a:t>a</a:t>
            </a:r>
            <a:r>
              <a:rPr lang="es-CO" sz="1800" spc="1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ellas:</a:t>
            </a:r>
          </a:p>
          <a:p>
            <a:pPr marL="12700" algn="just">
              <a:lnSpc>
                <a:spcPct val="100000"/>
              </a:lnSpc>
              <a:spcBef>
                <a:spcPts val="890"/>
              </a:spcBef>
            </a:pPr>
            <a:endParaRPr lang="es-CO" sz="1800" dirty="0">
              <a:latin typeface="Arial MT"/>
              <a:cs typeface="Arial MT"/>
            </a:endParaRPr>
          </a:p>
          <a:p>
            <a:pPr marL="299085" indent="-287020" algn="just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lang="es-CO" sz="1800" dirty="0">
                <a:latin typeface="Arial MT"/>
                <a:cs typeface="Arial MT"/>
              </a:rPr>
              <a:t>Esquema</a:t>
            </a:r>
            <a:r>
              <a:rPr lang="es-CO" sz="1800" spc="-6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de</a:t>
            </a:r>
            <a:r>
              <a:rPr lang="es-CO" sz="1800" spc="-3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cada</a:t>
            </a:r>
            <a:r>
              <a:rPr lang="es-CO" sz="1800" spc="-5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relación</a:t>
            </a: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1800" dirty="0">
                <a:latin typeface="Arial MT"/>
                <a:cs typeface="Arial MT"/>
              </a:rPr>
              <a:t>Dominio</a:t>
            </a:r>
            <a:r>
              <a:rPr lang="es-CO" sz="1800" spc="-4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de</a:t>
            </a:r>
            <a:r>
              <a:rPr lang="es-CO" sz="1800" spc="-1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valores</a:t>
            </a:r>
            <a:r>
              <a:rPr lang="es-CO" sz="1800" spc="-15" dirty="0">
                <a:latin typeface="Arial MT"/>
                <a:cs typeface="Arial MT"/>
              </a:rPr>
              <a:t> </a:t>
            </a:r>
            <a:r>
              <a:rPr lang="es-CO" sz="1800" spc="5" dirty="0">
                <a:latin typeface="Arial MT"/>
                <a:cs typeface="Arial MT"/>
              </a:rPr>
              <a:t>asociados</a:t>
            </a:r>
            <a:r>
              <a:rPr lang="es-CO" sz="1800" spc="-85" dirty="0">
                <a:latin typeface="Arial MT"/>
                <a:cs typeface="Arial MT"/>
              </a:rPr>
              <a:t> </a:t>
            </a:r>
            <a:r>
              <a:rPr lang="es-CO" sz="1800" spc="-5" dirty="0">
                <a:latin typeface="Arial MT"/>
                <a:cs typeface="Arial MT"/>
              </a:rPr>
              <a:t>a</a:t>
            </a:r>
            <a:r>
              <a:rPr lang="es-CO" sz="1800" spc="-2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cada</a:t>
            </a:r>
            <a:r>
              <a:rPr lang="es-CO" sz="1800" spc="-1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atributo</a:t>
            </a:r>
          </a:p>
          <a:p>
            <a:pPr marL="299085" indent="-287020" algn="just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lang="es-CO" sz="1800" dirty="0">
                <a:latin typeface="Arial MT"/>
                <a:cs typeface="Arial MT"/>
              </a:rPr>
              <a:t>Restricciones</a:t>
            </a:r>
            <a:r>
              <a:rPr lang="es-CO" sz="1800" spc="-9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de</a:t>
            </a:r>
            <a:r>
              <a:rPr lang="es-CO" sz="1800" spc="-1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integridad</a:t>
            </a:r>
          </a:p>
          <a:p>
            <a:pPr marL="299085" indent="-287020" algn="just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lang="es-CO" sz="1800" dirty="0">
                <a:latin typeface="Arial MT"/>
                <a:cs typeface="Arial MT"/>
              </a:rPr>
              <a:t>Índices</a:t>
            </a:r>
            <a:r>
              <a:rPr lang="es-CO" sz="1800" spc="-6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que</a:t>
            </a:r>
            <a:r>
              <a:rPr lang="es-CO" sz="1800" spc="-2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se</a:t>
            </a:r>
            <a:r>
              <a:rPr lang="es-CO" sz="1800" spc="-2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mantienen</a:t>
            </a:r>
            <a:r>
              <a:rPr lang="es-CO" sz="1800" spc="-6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para</a:t>
            </a:r>
            <a:r>
              <a:rPr lang="es-CO" sz="1800" spc="-2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cada</a:t>
            </a:r>
            <a:r>
              <a:rPr lang="es-CO" sz="1800" spc="-5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relación</a:t>
            </a: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1800" dirty="0">
                <a:latin typeface="Arial MT"/>
                <a:cs typeface="Arial MT"/>
              </a:rPr>
              <a:t>Información</a:t>
            </a:r>
            <a:r>
              <a:rPr lang="es-CO" sz="1800" spc="-6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de</a:t>
            </a:r>
            <a:r>
              <a:rPr lang="es-CO" sz="1800" spc="-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seguridad</a:t>
            </a:r>
            <a:r>
              <a:rPr lang="es-CO" sz="1800" spc="-5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y</a:t>
            </a:r>
            <a:r>
              <a:rPr lang="es-CO" sz="1800" spc="-1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autorización</a:t>
            </a:r>
            <a:r>
              <a:rPr lang="es-CO" sz="1800" spc="-5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de</a:t>
            </a:r>
            <a:r>
              <a:rPr lang="es-CO" sz="1800" spc="-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cada</a:t>
            </a:r>
            <a:r>
              <a:rPr lang="es-CO" sz="1800" spc="-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relación</a:t>
            </a:r>
          </a:p>
          <a:p>
            <a:pPr marL="299085" indent="-287020" algn="just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lang="es-CO" sz="1800" dirty="0">
                <a:latin typeface="Arial MT"/>
                <a:cs typeface="Arial MT"/>
              </a:rPr>
              <a:t>Estructura</a:t>
            </a:r>
            <a:r>
              <a:rPr lang="es-CO" sz="1800" spc="-4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de</a:t>
            </a:r>
            <a:r>
              <a:rPr lang="es-CO" sz="1800" spc="-2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almacenamiento</a:t>
            </a:r>
            <a:r>
              <a:rPr lang="es-CO" sz="1800" spc="-6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físico</a:t>
            </a:r>
            <a:r>
              <a:rPr lang="es-CO" sz="1800" spc="-6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de cada</a:t>
            </a:r>
            <a:r>
              <a:rPr lang="es-CO" sz="1800" spc="-45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relación</a:t>
            </a:r>
            <a:r>
              <a:rPr lang="es-CO" sz="1800" spc="-6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en</a:t>
            </a:r>
            <a:r>
              <a:rPr lang="es-CO" sz="1800" spc="-20" dirty="0">
                <a:latin typeface="Arial MT"/>
                <a:cs typeface="Arial MT"/>
              </a:rPr>
              <a:t> </a:t>
            </a:r>
            <a:r>
              <a:rPr lang="es-CO" sz="1800" dirty="0">
                <a:latin typeface="Arial MT"/>
                <a:cs typeface="Arial MT"/>
              </a:rPr>
              <a:t>disco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930" y="349757"/>
            <a:ext cx="31730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Tipos</a:t>
            </a:r>
            <a:r>
              <a:rPr sz="1600" spc="-30" dirty="0"/>
              <a:t> </a:t>
            </a:r>
            <a:r>
              <a:rPr sz="1600" spc="-5" dirty="0"/>
              <a:t>de</a:t>
            </a:r>
            <a:r>
              <a:rPr sz="1600" spc="5" dirty="0"/>
              <a:t> </a:t>
            </a:r>
            <a:r>
              <a:rPr sz="1600" spc="-5" dirty="0"/>
              <a:t>datos en</a:t>
            </a:r>
            <a:r>
              <a:rPr sz="1600" spc="430" dirty="0"/>
              <a:t> </a:t>
            </a:r>
            <a:r>
              <a:rPr sz="1600" spc="5" dirty="0"/>
              <a:t>SQL</a:t>
            </a:r>
            <a:r>
              <a:rPr sz="1600" spc="-25" dirty="0"/>
              <a:t> </a:t>
            </a:r>
            <a:r>
              <a:rPr sz="1600" dirty="0"/>
              <a:t>(dominios)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1144930" y="758443"/>
            <a:ext cx="7400925" cy="4229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3981B9"/>
                </a:solidFill>
                <a:latin typeface="Arial"/>
                <a:cs typeface="Arial"/>
              </a:rPr>
              <a:t>char(n).</a:t>
            </a:r>
            <a:r>
              <a:rPr sz="1400" b="1" spc="43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Cadena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caracteres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b="1" spc="-15" dirty="0">
                <a:solidFill>
                  <a:srgbClr val="333333"/>
                </a:solidFill>
                <a:latin typeface="Arial"/>
                <a:cs typeface="Arial"/>
              </a:rPr>
              <a:t>longitud</a:t>
            </a:r>
            <a:r>
              <a:rPr sz="1400" b="1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fija</a:t>
            </a:r>
            <a:r>
              <a:rPr sz="14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n,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especificada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usuario</a:t>
            </a:r>
            <a:endParaRPr sz="1400" dirty="0">
              <a:latin typeface="Arial MT"/>
              <a:cs typeface="Arial MT"/>
            </a:endParaRPr>
          </a:p>
          <a:p>
            <a:pPr marL="12700" algn="just">
              <a:lnSpc>
                <a:spcPts val="1595"/>
              </a:lnSpc>
              <a:spcBef>
                <a:spcPts val="1345"/>
              </a:spcBef>
            </a:pPr>
            <a:r>
              <a:rPr sz="1400" b="1" spc="-15" dirty="0">
                <a:solidFill>
                  <a:srgbClr val="3981B9"/>
                </a:solidFill>
                <a:latin typeface="Arial"/>
                <a:cs typeface="Arial"/>
              </a:rPr>
              <a:t>varchar(n).</a:t>
            </a:r>
            <a:r>
              <a:rPr sz="1400" b="1" spc="48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Cadena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caracteres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b="1" spc="-15" dirty="0">
                <a:solidFill>
                  <a:srgbClr val="333333"/>
                </a:solidFill>
                <a:latin typeface="Arial"/>
                <a:cs typeface="Arial"/>
              </a:rPr>
              <a:t>longitud</a:t>
            </a:r>
            <a:r>
              <a:rPr sz="1400" b="1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333333"/>
                </a:solidFill>
                <a:latin typeface="Arial"/>
                <a:cs typeface="Arial"/>
              </a:rPr>
              <a:t>variable</a:t>
            </a:r>
            <a:r>
              <a:rPr sz="1400" b="1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con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longitud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máxima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</a:t>
            </a:r>
            <a:endParaRPr sz="1400" dirty="0">
              <a:latin typeface="Arial MT"/>
              <a:cs typeface="Arial MT"/>
            </a:endParaRPr>
          </a:p>
          <a:p>
            <a:pPr marL="12700" algn="just">
              <a:lnSpc>
                <a:spcPts val="1595"/>
              </a:lnSpc>
            </a:pPr>
            <a:r>
              <a:rPr sz="1400" spc="-10" dirty="0">
                <a:latin typeface="Arial MT"/>
                <a:cs typeface="Arial MT"/>
              </a:rPr>
              <a:t>especificada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usuario.</a:t>
            </a:r>
            <a:endParaRPr sz="14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345"/>
              </a:spcBef>
            </a:pP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int.</a:t>
            </a:r>
            <a:r>
              <a:rPr sz="1400" b="1" spc="40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Integer,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subconjunto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finito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 </a:t>
            </a:r>
            <a:r>
              <a:rPr sz="1400" spc="-15" dirty="0">
                <a:latin typeface="Arial MT"/>
                <a:cs typeface="Arial MT"/>
              </a:rPr>
              <a:t>enteros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depende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 </a:t>
            </a:r>
            <a:r>
              <a:rPr sz="1400" spc="-10" dirty="0">
                <a:latin typeface="Arial MT"/>
                <a:cs typeface="Arial MT"/>
              </a:rPr>
              <a:t>máquina.</a:t>
            </a:r>
            <a:endParaRPr sz="14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345"/>
              </a:spcBef>
            </a:pP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smallint.</a:t>
            </a:r>
            <a:r>
              <a:rPr sz="1400" b="1" spc="43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Small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integer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(un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subconjunto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dependiente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máquina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del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tipo</a:t>
            </a:r>
            <a:r>
              <a:rPr sz="1400" spc="-10" dirty="0">
                <a:latin typeface="Arial MT"/>
                <a:cs typeface="Arial MT"/>
              </a:rPr>
              <a:t> dominio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entero).</a:t>
            </a:r>
            <a:endParaRPr sz="1400" dirty="0">
              <a:latin typeface="Arial MT"/>
              <a:cs typeface="Arial MT"/>
            </a:endParaRPr>
          </a:p>
          <a:p>
            <a:pPr marL="12700" algn="just">
              <a:lnSpc>
                <a:spcPts val="1595"/>
              </a:lnSpc>
              <a:spcBef>
                <a:spcPts val="1345"/>
              </a:spcBef>
            </a:pP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real,</a:t>
            </a:r>
            <a:r>
              <a:rPr sz="1400" b="1" spc="1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3981B9"/>
                </a:solidFill>
                <a:latin typeface="Arial"/>
                <a:cs typeface="Arial"/>
              </a:rPr>
              <a:t>double</a:t>
            </a:r>
            <a:r>
              <a:rPr sz="1400" b="1" spc="3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3981B9"/>
                </a:solidFill>
                <a:latin typeface="Arial"/>
                <a:cs typeface="Arial"/>
              </a:rPr>
              <a:t>precision.</a:t>
            </a:r>
            <a:r>
              <a:rPr sz="1400" b="1" spc="46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Número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b="1" spc="-15" dirty="0">
                <a:solidFill>
                  <a:srgbClr val="333333"/>
                </a:solidFill>
                <a:latin typeface="Arial"/>
                <a:cs typeface="Arial"/>
              </a:rPr>
              <a:t>coma</a:t>
            </a:r>
            <a:r>
              <a:rPr sz="1400" b="1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333333"/>
                </a:solidFill>
                <a:latin typeface="Arial"/>
                <a:cs typeface="Arial"/>
              </a:rPr>
              <a:t>flotante</a:t>
            </a:r>
            <a:r>
              <a:rPr sz="1400" b="1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números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coma </a:t>
            </a:r>
            <a:r>
              <a:rPr sz="1400" spc="-10" dirty="0">
                <a:latin typeface="Arial MT"/>
                <a:cs typeface="Arial MT"/>
              </a:rPr>
              <a:t>flotante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15" dirty="0">
                <a:latin typeface="Arial MT"/>
                <a:cs typeface="Arial MT"/>
              </a:rPr>
              <a:t>doble</a:t>
            </a:r>
            <a:endParaRPr sz="1400" dirty="0">
              <a:latin typeface="Arial MT"/>
              <a:cs typeface="Arial MT"/>
            </a:endParaRPr>
          </a:p>
          <a:p>
            <a:pPr marL="12700" algn="just">
              <a:lnSpc>
                <a:spcPts val="1595"/>
              </a:lnSpc>
            </a:pPr>
            <a:r>
              <a:rPr sz="1400" spc="-10" dirty="0">
                <a:latin typeface="Arial MT"/>
                <a:cs typeface="Arial MT"/>
              </a:rPr>
              <a:t>precisión,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precisión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dependiente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máquina.</a:t>
            </a:r>
            <a:endParaRPr sz="140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numeric(p,d).</a:t>
            </a:r>
            <a:r>
              <a:rPr sz="1400" b="1" spc="47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Un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número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coma</a:t>
            </a:r>
            <a:r>
              <a:rPr sz="14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fija</a:t>
            </a:r>
            <a:r>
              <a:rPr sz="1400" spc="-10" dirty="0">
                <a:latin typeface="Arial MT"/>
                <a:cs typeface="Arial MT"/>
              </a:rPr>
              <a:t>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cuya</a:t>
            </a:r>
            <a:r>
              <a:rPr sz="1400" spc="4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precisión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especifica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usuario.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número</a:t>
            </a:r>
            <a:endParaRPr sz="14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está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formado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dígitos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(más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signo)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esos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 </a:t>
            </a:r>
            <a:r>
              <a:rPr sz="1400" spc="-15" dirty="0">
                <a:latin typeface="Arial MT"/>
                <a:cs typeface="Arial MT"/>
              </a:rPr>
              <a:t>dígitos,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 </a:t>
            </a:r>
            <a:r>
              <a:rPr sz="1400" spc="-15" dirty="0">
                <a:latin typeface="Arial MT"/>
                <a:cs typeface="Arial MT"/>
              </a:rPr>
              <a:t>pertenecen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 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decimal.</a:t>
            </a:r>
            <a:endParaRPr sz="1400" dirty="0">
              <a:latin typeface="Arial MT"/>
              <a:cs typeface="Arial MT"/>
            </a:endParaRPr>
          </a:p>
          <a:p>
            <a:pPr marL="12700" marR="1095375" algn="just">
              <a:lnSpc>
                <a:spcPts val="3190"/>
              </a:lnSpc>
              <a:spcBef>
                <a:spcPts val="360"/>
              </a:spcBef>
            </a:pPr>
            <a:r>
              <a:rPr sz="1400" b="1" spc="-15" dirty="0">
                <a:solidFill>
                  <a:srgbClr val="3981B9"/>
                </a:solidFill>
                <a:latin typeface="Arial"/>
                <a:cs typeface="Arial"/>
              </a:rPr>
              <a:t>float(n).</a:t>
            </a:r>
            <a:r>
              <a:rPr sz="1400" b="1" spc="9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Un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número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coma</a:t>
            </a:r>
            <a:r>
              <a:rPr sz="1400" b="1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333333"/>
                </a:solidFill>
                <a:latin typeface="Arial"/>
                <a:cs typeface="Arial"/>
              </a:rPr>
              <a:t>flotante</a:t>
            </a:r>
            <a:r>
              <a:rPr sz="1400" b="1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20" dirty="0">
                <a:latin typeface="Arial MT"/>
                <a:cs typeface="Arial MT"/>
              </a:rPr>
              <a:t>cuya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precisión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menos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4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333333"/>
                </a:solidFill>
                <a:latin typeface="Arial"/>
                <a:cs typeface="Arial"/>
              </a:rPr>
              <a:t>dígitos </a:t>
            </a:r>
            <a:r>
              <a:rPr sz="1400" b="1" spc="-3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3981B9"/>
                </a:solidFill>
                <a:latin typeface="Arial"/>
                <a:cs typeface="Arial"/>
              </a:rPr>
              <a:t>date:</a:t>
            </a:r>
            <a:r>
              <a:rPr sz="1400" b="1" spc="4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Fechas,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contiene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 </a:t>
            </a:r>
            <a:r>
              <a:rPr sz="1400" spc="-15" dirty="0">
                <a:latin typeface="Arial MT"/>
                <a:cs typeface="Arial MT"/>
              </a:rPr>
              <a:t>año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(4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dígitos),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día</a:t>
            </a:r>
            <a:endParaRPr sz="1400" dirty="0">
              <a:latin typeface="Arial MT"/>
              <a:cs typeface="Arial MT"/>
            </a:endParaRPr>
          </a:p>
          <a:p>
            <a:pPr marL="12700" algn="just">
              <a:lnSpc>
                <a:spcPts val="1330"/>
              </a:lnSpc>
            </a:pP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time:</a:t>
            </a:r>
            <a:r>
              <a:rPr sz="1400" b="1" spc="39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Hora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del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día,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horas,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minutos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segundos.</a:t>
            </a:r>
            <a:endParaRPr sz="14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timestamp</a:t>
            </a:r>
            <a:r>
              <a:rPr sz="1400" spc="-10" dirty="0">
                <a:solidFill>
                  <a:srgbClr val="3981B9"/>
                </a:solidFill>
                <a:latin typeface="Arial MT"/>
                <a:cs typeface="Arial MT"/>
              </a:rPr>
              <a:t>:</a:t>
            </a:r>
            <a:r>
              <a:rPr sz="1400" spc="3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fecha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</a:t>
            </a:r>
            <a:r>
              <a:rPr sz="1400" spc="-15" dirty="0">
                <a:latin typeface="Arial MT"/>
                <a:cs typeface="Arial MT"/>
              </a:rPr>
              <a:t> hora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del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día</a:t>
            </a:r>
            <a:endParaRPr sz="14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5" dirty="0">
                <a:solidFill>
                  <a:srgbClr val="3981B9"/>
                </a:solidFill>
                <a:latin typeface="Arial"/>
                <a:cs typeface="Arial"/>
              </a:rPr>
              <a:t>interval:</a:t>
            </a:r>
            <a:r>
              <a:rPr sz="1400" b="1" spc="5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periodo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tiempo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698" y="311861"/>
            <a:ext cx="3707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Definición</a:t>
            </a:r>
            <a:r>
              <a:rPr spc="-55" dirty="0"/>
              <a:t> </a:t>
            </a:r>
            <a:r>
              <a:rPr dirty="0"/>
              <a:t>básica</a:t>
            </a:r>
            <a:r>
              <a:rPr spc="-3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esquemas</a:t>
            </a:r>
            <a:r>
              <a:rPr spc="-70" dirty="0"/>
              <a:t> </a:t>
            </a:r>
            <a:r>
              <a:rPr spc="-5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6683" y="933704"/>
            <a:ext cx="4574540" cy="1732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01140" marR="30480" indent="-1463675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Para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crear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una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tabla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utilizamos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comando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85B4D9"/>
                </a:solidFill>
                <a:latin typeface="Arial"/>
                <a:cs typeface="Arial"/>
              </a:rPr>
              <a:t>create</a:t>
            </a:r>
            <a:r>
              <a:rPr sz="1400" b="1" spc="3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85B4D9"/>
                </a:solidFill>
                <a:latin typeface="Arial"/>
                <a:cs typeface="Arial"/>
              </a:rPr>
              <a:t>table</a:t>
            </a:r>
            <a:r>
              <a:rPr sz="1400" b="1" spc="-15" dirty="0">
                <a:latin typeface="Arial"/>
                <a:cs typeface="Arial"/>
              </a:rPr>
              <a:t>: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CREATE</a:t>
            </a:r>
            <a:r>
              <a:rPr sz="1400" b="1" spc="4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3981B9"/>
                </a:solidFill>
                <a:latin typeface="Arial"/>
                <a:cs typeface="Arial"/>
              </a:rPr>
              <a:t>TABLE</a:t>
            </a:r>
            <a:r>
              <a:rPr sz="1400" b="1" spc="6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981B9"/>
                </a:solidFill>
                <a:latin typeface="Arial"/>
                <a:cs typeface="Arial"/>
              </a:rPr>
              <a:t>r</a:t>
            </a:r>
            <a:r>
              <a:rPr sz="1400" b="1" spc="-10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(</a:t>
            </a:r>
            <a:endParaRPr sz="1400">
              <a:latin typeface="Arial MT"/>
              <a:cs typeface="Arial MT"/>
            </a:endParaRPr>
          </a:p>
          <a:p>
            <a:pPr marL="1910080">
              <a:lnSpc>
                <a:spcPct val="100000"/>
              </a:lnSpc>
            </a:pPr>
            <a:r>
              <a:rPr sz="1400" i="1" spc="5" dirty="0">
                <a:latin typeface="Arial"/>
                <a:cs typeface="Arial"/>
              </a:rPr>
              <a:t>A</a:t>
            </a:r>
            <a:r>
              <a:rPr sz="1350" spc="7" baseline="-21604" dirty="0">
                <a:latin typeface="Arial MT"/>
                <a:cs typeface="Arial MT"/>
              </a:rPr>
              <a:t>1</a:t>
            </a:r>
            <a:r>
              <a:rPr sz="1350" spc="195" baseline="-21604" dirty="0">
                <a:latin typeface="Arial MT"/>
                <a:cs typeface="Arial MT"/>
              </a:rPr>
              <a:t> </a:t>
            </a:r>
            <a:r>
              <a:rPr sz="1400" i="1" spc="5" dirty="0">
                <a:latin typeface="Arial"/>
                <a:cs typeface="Arial"/>
              </a:rPr>
              <a:t>D</a:t>
            </a:r>
            <a:r>
              <a:rPr sz="1350" spc="7" baseline="-21604" dirty="0">
                <a:latin typeface="Arial MT"/>
                <a:cs typeface="Arial MT"/>
              </a:rPr>
              <a:t>1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i="1" spc="10" dirty="0">
                <a:latin typeface="Arial"/>
                <a:cs typeface="Arial"/>
              </a:rPr>
              <a:t>A</a:t>
            </a:r>
            <a:r>
              <a:rPr sz="1350" spc="15" baseline="-21604" dirty="0">
                <a:latin typeface="Arial MT"/>
                <a:cs typeface="Arial MT"/>
              </a:rPr>
              <a:t>2</a:t>
            </a:r>
            <a:r>
              <a:rPr sz="1350" spc="202" baseline="-21604" dirty="0">
                <a:latin typeface="Arial MT"/>
                <a:cs typeface="Arial MT"/>
              </a:rPr>
              <a:t> </a:t>
            </a:r>
            <a:r>
              <a:rPr sz="1400" i="1" spc="5" dirty="0">
                <a:latin typeface="Arial"/>
                <a:cs typeface="Arial"/>
              </a:rPr>
              <a:t>D</a:t>
            </a:r>
            <a:r>
              <a:rPr sz="1350" spc="7" baseline="-21604" dirty="0">
                <a:latin typeface="Arial MT"/>
                <a:cs typeface="Arial MT"/>
              </a:rPr>
              <a:t>2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...,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i="1" spc="5" dirty="0">
                <a:latin typeface="Arial"/>
                <a:cs typeface="Arial"/>
              </a:rPr>
              <a:t>A</a:t>
            </a:r>
            <a:r>
              <a:rPr sz="1350" i="1" spc="7" baseline="-21604" dirty="0">
                <a:latin typeface="Arial"/>
                <a:cs typeface="Arial"/>
              </a:rPr>
              <a:t>n</a:t>
            </a:r>
            <a:r>
              <a:rPr sz="1350" i="1" spc="195" baseline="-21604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D</a:t>
            </a:r>
            <a:r>
              <a:rPr sz="1350" i="1" spc="7" baseline="-21604" dirty="0">
                <a:latin typeface="Arial"/>
                <a:cs typeface="Arial"/>
              </a:rPr>
              <a:t>n</a:t>
            </a:r>
            <a:r>
              <a:rPr sz="1400" i="1" spc="5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31521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(restricción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integridad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350" baseline="-21604" dirty="0">
                <a:latin typeface="Arial MT"/>
                <a:cs typeface="Arial MT"/>
              </a:rPr>
              <a:t>1</a:t>
            </a:r>
            <a:r>
              <a:rPr sz="1400" dirty="0">
                <a:latin typeface="Arial MT"/>
                <a:cs typeface="Arial MT"/>
              </a:rPr>
              <a:t>),</a:t>
            </a:r>
            <a:endParaRPr sz="1400">
              <a:latin typeface="Arial MT"/>
              <a:cs typeface="Arial MT"/>
            </a:endParaRPr>
          </a:p>
          <a:p>
            <a:pPr marL="231521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...,</a:t>
            </a:r>
            <a:endParaRPr sz="1400">
              <a:latin typeface="Arial MT"/>
              <a:cs typeface="Arial MT"/>
            </a:endParaRPr>
          </a:p>
          <a:p>
            <a:pPr marL="15011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restricción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integridad</a:t>
            </a:r>
            <a:r>
              <a:rPr sz="1350" spc="-15" baseline="-21604" dirty="0">
                <a:latin typeface="Arial MT"/>
                <a:cs typeface="Arial MT"/>
              </a:rPr>
              <a:t>k</a:t>
            </a:r>
            <a:r>
              <a:rPr sz="1400" spc="-10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2352040">
              <a:lnSpc>
                <a:spcPct val="100000"/>
              </a:lnSpc>
            </a:pPr>
            <a:r>
              <a:rPr sz="1400" spc="-15" dirty="0">
                <a:latin typeface="Arial MT"/>
                <a:cs typeface="Arial MT"/>
              </a:rPr>
              <a:t>);</a:t>
            </a:r>
            <a:endParaRPr sz="14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r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es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el </a:t>
            </a:r>
            <a:r>
              <a:rPr sz="1400" i="1" spc="-15" dirty="0">
                <a:latin typeface="Arial"/>
                <a:cs typeface="Arial"/>
              </a:rPr>
              <a:t>nombre</a:t>
            </a:r>
            <a:r>
              <a:rPr sz="1400" i="1" spc="6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de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la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relación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683" y="2854528"/>
            <a:ext cx="4004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 MT"/>
                <a:cs typeface="Arial MT"/>
              </a:rPr>
              <a:t>Cada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350" i="1" baseline="-21604" dirty="0">
                <a:latin typeface="Arial"/>
                <a:cs typeface="Arial"/>
              </a:rPr>
              <a:t>i</a:t>
            </a:r>
            <a:r>
              <a:rPr sz="1350" i="1" spc="419" baseline="-21604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atributo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esquema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relación</a:t>
            </a:r>
            <a:r>
              <a:rPr sz="1400" spc="4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D</a:t>
            </a:r>
            <a:r>
              <a:rPr sz="1350" i="1" baseline="-21604" dirty="0">
                <a:latin typeface="Arial"/>
                <a:cs typeface="Arial"/>
              </a:rPr>
              <a:t>i</a:t>
            </a:r>
            <a:r>
              <a:rPr sz="1350" i="1" spc="202" baseline="-21604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tipo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del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dominio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del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atributo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350" i="1" baseline="-21604" dirty="0">
                <a:latin typeface="Arial"/>
                <a:cs typeface="Arial"/>
              </a:rPr>
              <a:t>i</a:t>
            </a:r>
            <a:endParaRPr sz="1350" baseline="-21604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2751" y="3614927"/>
            <a:ext cx="3747502" cy="1068070"/>
            <a:chOff x="682751" y="3614927"/>
            <a:chExt cx="3632835" cy="10680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05" y="3643853"/>
              <a:ext cx="3621814" cy="9944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51" y="3614927"/>
              <a:ext cx="2777490" cy="106756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29994" y="3659123"/>
            <a:ext cx="3700259" cy="868828"/>
          </a:xfrm>
          <a:prstGeom prst="rect">
            <a:avLst/>
          </a:prstGeom>
          <a:solidFill>
            <a:srgbClr val="DDECEF"/>
          </a:solidFill>
          <a:ln w="9144">
            <a:solidFill>
              <a:srgbClr val="D69C34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10540" marR="947419" indent="-421005">
              <a:lnSpc>
                <a:spcPct val="90100"/>
              </a:lnSpc>
              <a:spcBef>
                <a:spcPts val="295"/>
              </a:spcBef>
              <a:tabLst>
                <a:tab pos="1553210" algn="l"/>
                <a:tab pos="1782445" algn="l"/>
                <a:tab pos="1824989" algn="l"/>
              </a:tabLst>
            </a:pPr>
            <a:r>
              <a:rPr sz="1200" b="1" dirty="0">
                <a:latin typeface="Palatino Linotype"/>
                <a:cs typeface="Palatino Linotype"/>
              </a:rPr>
              <a:t>create table </a:t>
            </a:r>
            <a:r>
              <a:rPr sz="1200" b="1" spc="-5" dirty="0">
                <a:latin typeface="Palatino Linotype"/>
                <a:cs typeface="Palatino Linotype"/>
              </a:rPr>
              <a:t>sucursal</a:t>
            </a:r>
            <a:r>
              <a:rPr sz="1200" b="1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( </a:t>
            </a:r>
            <a:r>
              <a:rPr sz="1200" spc="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nombre_sucursal		char(15)</a:t>
            </a:r>
            <a:r>
              <a:rPr sz="1200" spc="25" dirty="0">
                <a:latin typeface="Palatino Linotype"/>
                <a:cs typeface="Palatino Linotype"/>
              </a:rPr>
              <a:t> </a:t>
            </a:r>
            <a:r>
              <a:rPr sz="1200" b="1" dirty="0">
                <a:latin typeface="Palatino Linotype"/>
                <a:cs typeface="Palatino Linotype"/>
              </a:rPr>
              <a:t>, </a:t>
            </a:r>
            <a:r>
              <a:rPr sz="1200" b="1" spc="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ciudad-sucursal	</a:t>
            </a:r>
            <a:r>
              <a:rPr sz="1200" spc="-5" dirty="0">
                <a:latin typeface="Palatino Linotype"/>
                <a:cs typeface="Palatino Linotype"/>
              </a:rPr>
              <a:t>char(30), </a:t>
            </a:r>
            <a:r>
              <a:rPr sz="120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activos	numeric(16,2) </a:t>
            </a:r>
            <a:r>
              <a:rPr lang="en-US" sz="1200" spc="-10" dirty="0">
                <a:latin typeface="Palatino Linotype"/>
                <a:cs typeface="Palatino Linotype"/>
              </a:rPr>
              <a:t>,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b="1" spc="10" dirty="0">
                <a:latin typeface="Palatino Linotype"/>
                <a:cs typeface="Palatino Linotype"/>
              </a:rPr>
              <a:t>Pr</a:t>
            </a:r>
            <a:r>
              <a:rPr sz="1200" b="1" spc="5" dirty="0">
                <a:latin typeface="Palatino Linotype"/>
                <a:cs typeface="Palatino Linotype"/>
              </a:rPr>
              <a:t>i</a:t>
            </a:r>
            <a:r>
              <a:rPr sz="1200" b="1" spc="-15" dirty="0">
                <a:latin typeface="Palatino Linotype"/>
                <a:cs typeface="Palatino Linotype"/>
              </a:rPr>
              <a:t>m</a:t>
            </a:r>
            <a:r>
              <a:rPr sz="1200" b="1" dirty="0">
                <a:latin typeface="Palatino Linotype"/>
                <a:cs typeface="Palatino Linotype"/>
              </a:rPr>
              <a:t>a</a:t>
            </a:r>
            <a:r>
              <a:rPr sz="1200" b="1" spc="10" dirty="0">
                <a:latin typeface="Palatino Linotype"/>
                <a:cs typeface="Palatino Linotype"/>
              </a:rPr>
              <a:t>r</a:t>
            </a:r>
            <a:r>
              <a:rPr sz="1200" b="1" dirty="0">
                <a:latin typeface="Palatino Linotype"/>
                <a:cs typeface="Palatino Linotype"/>
              </a:rPr>
              <a:t>y</a:t>
            </a:r>
            <a:r>
              <a:rPr sz="1200" b="1" spc="-60" dirty="0">
                <a:latin typeface="Palatino Linotype"/>
                <a:cs typeface="Palatino Linotype"/>
              </a:rPr>
              <a:t> </a:t>
            </a:r>
            <a:r>
              <a:rPr sz="1200" b="1" spc="5" dirty="0">
                <a:latin typeface="Palatino Linotype"/>
                <a:cs typeface="Palatino Linotype"/>
              </a:rPr>
              <a:t>k</a:t>
            </a:r>
            <a:r>
              <a:rPr sz="1200" b="1" dirty="0">
                <a:latin typeface="Palatino Linotype"/>
                <a:cs typeface="Palatino Linotype"/>
              </a:rPr>
              <a:t>ey </a:t>
            </a:r>
            <a:r>
              <a:rPr sz="1200" spc="-30" dirty="0" err="1">
                <a:latin typeface="Palatino Linotype"/>
                <a:cs typeface="Palatino Linotype"/>
              </a:rPr>
              <a:t>n</a:t>
            </a:r>
            <a:r>
              <a:rPr sz="1200" spc="15" dirty="0" err="1">
                <a:latin typeface="Palatino Linotype"/>
                <a:cs typeface="Palatino Linotype"/>
              </a:rPr>
              <a:t>o</a:t>
            </a:r>
            <a:r>
              <a:rPr sz="1200" spc="-5" dirty="0" err="1">
                <a:latin typeface="Palatino Linotype"/>
                <a:cs typeface="Palatino Linotype"/>
              </a:rPr>
              <a:t>m</a:t>
            </a:r>
            <a:r>
              <a:rPr sz="1200" spc="5" dirty="0" err="1">
                <a:latin typeface="Palatino Linotype"/>
                <a:cs typeface="Palatino Linotype"/>
              </a:rPr>
              <a:t>b</a:t>
            </a:r>
            <a:r>
              <a:rPr sz="1200" spc="-20" dirty="0" err="1">
                <a:latin typeface="Palatino Linotype"/>
                <a:cs typeface="Palatino Linotype"/>
              </a:rPr>
              <a:t>r</a:t>
            </a:r>
            <a:r>
              <a:rPr sz="1200" dirty="0" err="1">
                <a:latin typeface="Palatino Linotype"/>
                <a:cs typeface="Palatino Linotype"/>
              </a:rPr>
              <a:t>e_</a:t>
            </a:r>
            <a:r>
              <a:rPr sz="1200" spc="-5" dirty="0" err="1">
                <a:latin typeface="Palatino Linotype"/>
                <a:cs typeface="Palatino Linotype"/>
              </a:rPr>
              <a:t>s</a:t>
            </a:r>
            <a:r>
              <a:rPr sz="1200" spc="-55" dirty="0" err="1">
                <a:latin typeface="Palatino Linotype"/>
                <a:cs typeface="Palatino Linotype"/>
              </a:rPr>
              <a:t>u</a:t>
            </a:r>
            <a:r>
              <a:rPr sz="1200" spc="15" dirty="0" err="1">
                <a:latin typeface="Palatino Linotype"/>
                <a:cs typeface="Palatino Linotype"/>
              </a:rPr>
              <a:t>c</a:t>
            </a:r>
            <a:r>
              <a:rPr sz="1200" spc="-55" dirty="0" err="1">
                <a:latin typeface="Palatino Linotype"/>
                <a:cs typeface="Palatino Linotype"/>
              </a:rPr>
              <a:t>u</a:t>
            </a:r>
            <a:r>
              <a:rPr sz="1200" dirty="0" err="1">
                <a:latin typeface="Palatino Linotype"/>
                <a:cs typeface="Palatino Linotype"/>
              </a:rPr>
              <a:t>r</a:t>
            </a:r>
            <a:r>
              <a:rPr sz="1200" spc="-5" dirty="0" err="1">
                <a:latin typeface="Palatino Linotype"/>
                <a:cs typeface="Palatino Linotype"/>
              </a:rPr>
              <a:t>s</a:t>
            </a:r>
            <a:r>
              <a:rPr sz="1200" dirty="0" err="1">
                <a:latin typeface="Palatino Linotype"/>
                <a:cs typeface="Palatino Linotype"/>
              </a:rPr>
              <a:t>a</a:t>
            </a:r>
            <a:r>
              <a:rPr sz="1200" spc="-5" dirty="0" err="1">
                <a:latin typeface="Palatino Linotype"/>
                <a:cs typeface="Palatino Linotype"/>
              </a:rPr>
              <a:t>l</a:t>
            </a:r>
            <a:r>
              <a:rPr sz="1200" dirty="0">
                <a:latin typeface="Palatino Linotype"/>
                <a:cs typeface="Palatino Linotype"/>
              </a:rPr>
              <a:t>)</a:t>
            </a:r>
            <a:r>
              <a:rPr lang="en-US" sz="1200" dirty="0">
                <a:latin typeface="Palatino Linotype"/>
                <a:cs typeface="Palatino Linotype"/>
              </a:rPr>
              <a:t>;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5232" y="3227831"/>
            <a:ext cx="2697480" cy="1225550"/>
          </a:xfrm>
          <a:prstGeom prst="rect">
            <a:avLst/>
          </a:prstGeom>
          <a:solidFill>
            <a:srgbClr val="DDECE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93675" marR="1152525" indent="-100965">
              <a:lnSpc>
                <a:spcPct val="101000"/>
              </a:lnSpc>
              <a:spcBef>
                <a:spcPts val="330"/>
              </a:spcBef>
            </a:pPr>
            <a:r>
              <a:rPr sz="1050" spc="-10" dirty="0">
                <a:latin typeface="Times New Roman"/>
                <a:cs typeface="Times New Roman"/>
              </a:rPr>
              <a:t>CREATE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TABLE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cliente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( </a:t>
            </a:r>
            <a:r>
              <a:rPr sz="1050" spc="-24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codCliente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char(3),</a:t>
            </a:r>
            <a:endParaRPr sz="1050">
              <a:latin typeface="Times New Roman"/>
              <a:cs typeface="Times New Roman"/>
            </a:endParaRPr>
          </a:p>
          <a:p>
            <a:pPr marL="193675">
              <a:lnSpc>
                <a:spcPts val="1250"/>
              </a:lnSpc>
            </a:pPr>
            <a:r>
              <a:rPr sz="1050" spc="-15" dirty="0">
                <a:latin typeface="Times New Roman"/>
                <a:cs typeface="Times New Roman"/>
              </a:rPr>
              <a:t>nombreC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varchar(40)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not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null,</a:t>
            </a:r>
            <a:endParaRPr sz="1050">
              <a:latin typeface="Times New Roman"/>
              <a:cs typeface="Times New Roman"/>
            </a:endParaRPr>
          </a:p>
          <a:p>
            <a:pPr marL="193675" marR="875665">
              <a:lnSpc>
                <a:spcPct val="100099"/>
              </a:lnSpc>
              <a:spcBef>
                <a:spcPts val="10"/>
              </a:spcBef>
            </a:pPr>
            <a:r>
              <a:rPr sz="1050" spc="-10" dirty="0">
                <a:latin typeface="Times New Roman"/>
                <a:cs typeface="Times New Roman"/>
              </a:rPr>
              <a:t>direccion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varchar(40)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not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null, </a:t>
            </a:r>
            <a:r>
              <a:rPr sz="1050" spc="-25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telefono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numeric(9,0), 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PRIMARY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KEY(codCliente)</a:t>
            </a:r>
            <a:endParaRPr sz="1050">
              <a:latin typeface="Times New Roman"/>
              <a:cs typeface="Times New Roman"/>
            </a:endParaRPr>
          </a:p>
          <a:p>
            <a:pPr marL="92710">
              <a:lnSpc>
                <a:spcPts val="1250"/>
              </a:lnSpc>
            </a:pPr>
            <a:r>
              <a:rPr sz="1050" spc="5" dirty="0">
                <a:latin typeface="Times New Roman"/>
                <a:cs typeface="Times New Roman"/>
              </a:rPr>
              <a:t>);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7707</Words>
  <Application>Microsoft Office PowerPoint</Application>
  <PresentationFormat>Personalizado</PresentationFormat>
  <Paragraphs>1001</Paragraphs>
  <Slides>64</Slides>
  <Notes>2</Notes>
  <HiddenSlides>1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77" baseType="lpstr">
      <vt:lpstr>-apple-system</vt:lpstr>
      <vt:lpstr>Arial</vt:lpstr>
      <vt:lpstr>Arial MT</vt:lpstr>
      <vt:lpstr>Calibri</vt:lpstr>
      <vt:lpstr>Candara</vt:lpstr>
      <vt:lpstr>Palatino Linotype</vt:lpstr>
      <vt:lpstr>Segoe UI</vt:lpstr>
      <vt:lpstr>Symbol</vt:lpstr>
      <vt:lpstr>Times New Roman</vt:lpstr>
      <vt:lpstr>Trebuchet MS</vt:lpstr>
      <vt:lpstr>Verdana</vt:lpstr>
      <vt:lpstr>Wingdings</vt:lpstr>
      <vt:lpstr>Office Theme</vt:lpstr>
      <vt:lpstr>Bases de Datos (SQL)</vt:lpstr>
      <vt:lpstr>Presentación de PowerPoint</vt:lpstr>
      <vt:lpstr>SQL</vt:lpstr>
      <vt:lpstr>SQL - (Structured Query Language).</vt:lpstr>
      <vt:lpstr>SQL - (Structured Query Language).</vt:lpstr>
      <vt:lpstr>Algunas consideraciones</vt:lpstr>
      <vt:lpstr>Presentación de PowerPoint</vt:lpstr>
      <vt:lpstr>Tipos de datos en SQL (dominios)</vt:lpstr>
      <vt:lpstr>Definición básica de esquemas SQL</vt:lpstr>
      <vt:lpstr>Restricciones de integridad</vt:lpstr>
      <vt:lpstr>Presentación de PowerPoint</vt:lpstr>
      <vt:lpstr>Presentación de PowerPoint</vt:lpstr>
      <vt:lpstr>Integridad referencial</vt:lpstr>
      <vt:lpstr>Restricción clave ajena</vt:lpstr>
      <vt:lpstr>Ejemplo creación de tablas</vt:lpstr>
      <vt:lpstr>Definición básica de esquemas SQL</vt:lpstr>
      <vt:lpstr>Ejemplos</vt:lpstr>
      <vt:lpstr>La claúsula SELECT</vt:lpstr>
      <vt:lpstr>La claúsula SELECT</vt:lpstr>
      <vt:lpstr>La cláusula SELECT</vt:lpstr>
      <vt:lpstr>La cláusula WHERE</vt:lpstr>
      <vt:lpstr>La cláusula FROM</vt:lpstr>
      <vt:lpstr>La operación de renombramiento</vt:lpstr>
      <vt:lpstr>La operación de renombramiento</vt:lpstr>
      <vt:lpstr>Operaciones con cadenas</vt:lpstr>
      <vt:lpstr>Orden en la presentación de las tuplas</vt:lpstr>
      <vt:lpstr>Operaciones con conjuntos</vt:lpstr>
      <vt:lpstr>Funciones de agregación</vt:lpstr>
      <vt:lpstr>Funciones de agregación – Group By</vt:lpstr>
      <vt:lpstr>Funciones de agregación –Cláusula Having</vt:lpstr>
      <vt:lpstr>Clausula WHERE y Having</vt:lpstr>
      <vt:lpstr>Clausula WHERE y Having</vt:lpstr>
      <vt:lpstr>Valores nulos</vt:lpstr>
      <vt:lpstr>Valores nulos y lógica de tres valores</vt:lpstr>
      <vt:lpstr>Subconsultas anidadas</vt:lpstr>
      <vt:lpstr>Ejemplo de consulta</vt:lpstr>
      <vt:lpstr>Comparación de conjuntos</vt:lpstr>
      <vt:lpstr>Consulta ejemplo</vt:lpstr>
      <vt:lpstr>Comprobación de ausencia de tuplas duplicadas</vt:lpstr>
      <vt:lpstr>Relaciones derivadas</vt:lpstr>
      <vt:lpstr>Vistas</vt:lpstr>
      <vt:lpstr>Definición de vista</vt:lpstr>
      <vt:lpstr>Consultas de ejemplo</vt:lpstr>
      <vt:lpstr>Modificación de la base de datos– Borrado</vt:lpstr>
      <vt:lpstr>Modificación de la base de datos– Inserción</vt:lpstr>
      <vt:lpstr>Modificación de la base de datos– Actualizaciones</vt:lpstr>
      <vt:lpstr>Actualización de una vista</vt:lpstr>
      <vt:lpstr>Actualización de una vista</vt:lpstr>
      <vt:lpstr>Reunión de relaciones</vt:lpstr>
      <vt:lpstr>Reunión de relaciones – Ejemplos</vt:lpstr>
      <vt:lpstr>Reunión de relaciones – Ejemplos</vt:lpstr>
      <vt:lpstr>Reunión de relaciones – Ejemplos</vt:lpstr>
      <vt:lpstr>Reunión de relaciones – Ejemplos</vt:lpstr>
      <vt:lpstr>Relaciones prestamo, prestatario, cuenta</vt:lpstr>
      <vt:lpstr>Asertos</vt:lpstr>
      <vt:lpstr>Ejemplo de aserto</vt:lpstr>
      <vt:lpstr>Ejemplo de aserto</vt:lpstr>
      <vt:lpstr>Trigger</vt:lpstr>
      <vt:lpstr>Ejemplo</vt:lpstr>
      <vt:lpstr>CREATE TRIGGER nombreDisp momentoDisp eventoDisp</vt:lpstr>
      <vt:lpstr>Autorización</vt:lpstr>
      <vt:lpstr>Especificación de autorización en SQL</vt:lpstr>
      <vt:lpstr>Retirada de autorización en SQL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Ntic Master</dc:creator>
  <cp:lastModifiedBy>Norbey Danilo Muñoz Cañon</cp:lastModifiedBy>
  <cp:revision>1</cp:revision>
  <dcterms:created xsi:type="dcterms:W3CDTF">2023-05-23T15:58:21Z</dcterms:created>
  <dcterms:modified xsi:type="dcterms:W3CDTF">2023-11-03T16:43:48Z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2020-02-15T00:00:00Z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2023-05-23T00:00:00Z</vt:filetime>
  </property>
</Properties>
</file>