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301" r:id="rId2"/>
    <p:sldId id="258" r:id="rId3"/>
    <p:sldId id="259" r:id="rId4"/>
    <p:sldId id="260" r:id="rId5"/>
    <p:sldId id="330" r:id="rId6"/>
    <p:sldId id="331" r:id="rId7"/>
    <p:sldId id="302" r:id="rId8"/>
    <p:sldId id="332" r:id="rId9"/>
    <p:sldId id="307" r:id="rId10"/>
    <p:sldId id="262" r:id="rId11"/>
    <p:sldId id="263" r:id="rId12"/>
    <p:sldId id="333" r:id="rId13"/>
    <p:sldId id="334" r:id="rId14"/>
    <p:sldId id="335" r:id="rId15"/>
    <p:sldId id="336" r:id="rId16"/>
    <p:sldId id="337" r:id="rId17"/>
    <p:sldId id="338" r:id="rId18"/>
    <p:sldId id="339" r:id="rId19"/>
    <p:sldId id="264" r:id="rId20"/>
    <p:sldId id="340" r:id="rId21"/>
    <p:sldId id="305" r:id="rId22"/>
    <p:sldId id="341" r:id="rId23"/>
    <p:sldId id="345" r:id="rId24"/>
    <p:sldId id="346" r:id="rId25"/>
    <p:sldId id="306" r:id="rId26"/>
    <p:sldId id="308" r:id="rId27"/>
    <p:sldId id="342" r:id="rId28"/>
    <p:sldId id="309" r:id="rId29"/>
    <p:sldId id="343" r:id="rId30"/>
    <p:sldId id="344" r:id="rId31"/>
    <p:sldId id="310" r:id="rId32"/>
    <p:sldId id="311" r:id="rId3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89AA5-8889-4629-B366-226D34B5ABE8}" v="1" dt="2023-11-08T20:53:34.88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42" autoAdjust="0"/>
  </p:normalViewPr>
  <p:slideViewPr>
    <p:cSldViewPr>
      <p:cViewPr varScale="1">
        <p:scale>
          <a:sx n="66" d="100"/>
          <a:sy n="66" d="100"/>
        </p:scale>
        <p:origin x="19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93D89AA5-8889-4629-B366-226D34B5ABE8}"/>
    <pc:docChg chg="custSel modSld">
      <pc:chgData name="NORBEY DANILO MUÑOZ CAÑON" userId="29f64d73-8b12-4c53-a9f3-1c223397a229" providerId="ADAL" clId="{93D89AA5-8889-4629-B366-226D34B5ABE8}" dt="2023-11-08T20:53:40.937" v="270"/>
      <pc:docMkLst>
        <pc:docMk/>
      </pc:docMkLst>
      <pc:sldChg chg="modNotesTx">
        <pc:chgData name="NORBEY DANILO MUÑOZ CAÑON" userId="29f64d73-8b12-4c53-a9f3-1c223397a229" providerId="ADAL" clId="{93D89AA5-8889-4629-B366-226D34B5ABE8}" dt="2023-11-08T18:17:20.009" v="113" actId="20577"/>
        <pc:sldMkLst>
          <pc:docMk/>
          <pc:sldMk cId="0" sldId="259"/>
        </pc:sldMkLst>
      </pc:sldChg>
      <pc:sldChg chg="modNotesTx">
        <pc:chgData name="NORBEY DANILO MUÑOZ CAÑON" userId="29f64d73-8b12-4c53-a9f3-1c223397a229" providerId="ADAL" clId="{93D89AA5-8889-4629-B366-226D34B5ABE8}" dt="2023-11-08T18:12:36.239" v="54" actId="20577"/>
        <pc:sldMkLst>
          <pc:docMk/>
          <pc:sldMk cId="0" sldId="260"/>
        </pc:sldMkLst>
      </pc:sldChg>
      <pc:sldChg chg="modNotesTx">
        <pc:chgData name="NORBEY DANILO MUÑOZ CAÑON" userId="29f64d73-8b12-4c53-a9f3-1c223397a229" providerId="ADAL" clId="{93D89AA5-8889-4629-B366-226D34B5ABE8}" dt="2023-11-08T18:31:41.889" v="146" actId="20577"/>
        <pc:sldMkLst>
          <pc:docMk/>
          <pc:sldMk cId="0" sldId="262"/>
        </pc:sldMkLst>
      </pc:sldChg>
      <pc:sldChg chg="modNotesTx">
        <pc:chgData name="NORBEY DANILO MUÑOZ CAÑON" userId="29f64d73-8b12-4c53-a9f3-1c223397a229" providerId="ADAL" clId="{93D89AA5-8889-4629-B366-226D34B5ABE8}" dt="2023-11-08T18:54:13.052" v="171" actId="20577"/>
        <pc:sldMkLst>
          <pc:docMk/>
          <pc:sldMk cId="0" sldId="263"/>
        </pc:sldMkLst>
      </pc:sldChg>
      <pc:sldChg chg="modNotesTx">
        <pc:chgData name="NORBEY DANILO MUÑOZ CAÑON" userId="29f64d73-8b12-4c53-a9f3-1c223397a229" providerId="ADAL" clId="{93D89AA5-8889-4629-B366-226D34B5ABE8}" dt="2023-11-08T20:38:19.435" v="238" actId="20577"/>
        <pc:sldMkLst>
          <pc:docMk/>
          <pc:sldMk cId="0" sldId="264"/>
        </pc:sldMkLst>
      </pc:sldChg>
      <pc:sldChg chg="modNotesTx">
        <pc:chgData name="NORBEY DANILO MUÑOZ CAÑON" userId="29f64d73-8b12-4c53-a9f3-1c223397a229" providerId="ADAL" clId="{93D89AA5-8889-4629-B366-226D34B5ABE8}" dt="2023-11-08T20:53:40.937" v="270"/>
        <pc:sldMkLst>
          <pc:docMk/>
          <pc:sldMk cId="194912157" sldId="310"/>
        </pc:sldMkLst>
      </pc:sldChg>
      <pc:sldChg chg="modNotesTx">
        <pc:chgData name="NORBEY DANILO MUÑOZ CAÑON" userId="29f64d73-8b12-4c53-a9f3-1c223397a229" providerId="ADAL" clId="{93D89AA5-8889-4629-B366-226D34B5ABE8}" dt="2023-11-08T18:18:08.576" v="115" actId="20577"/>
        <pc:sldMkLst>
          <pc:docMk/>
          <pc:sldMk cId="851320251" sldId="330"/>
        </pc:sldMkLst>
      </pc:sldChg>
      <pc:sldChg chg="modNotesTx">
        <pc:chgData name="NORBEY DANILO MUÑOZ CAÑON" userId="29f64d73-8b12-4c53-a9f3-1c223397a229" providerId="ADAL" clId="{93D89AA5-8889-4629-B366-226D34B5ABE8}" dt="2023-11-08T18:57:04.031" v="200" actId="20577"/>
        <pc:sldMkLst>
          <pc:docMk/>
          <pc:sldMk cId="683380446" sldId="336"/>
        </pc:sldMkLst>
      </pc:sldChg>
      <pc:sldChg chg="modNotesTx">
        <pc:chgData name="NORBEY DANILO MUÑOZ CAÑON" userId="29f64d73-8b12-4c53-a9f3-1c223397a229" providerId="ADAL" clId="{93D89AA5-8889-4629-B366-226D34B5ABE8}" dt="2023-11-08T19:01:23.832" v="226" actId="20577"/>
        <pc:sldMkLst>
          <pc:docMk/>
          <pc:sldMk cId="4234761172" sldId="339"/>
        </pc:sldMkLst>
      </pc:sldChg>
      <pc:sldChg chg="modNotesTx">
        <pc:chgData name="NORBEY DANILO MUÑOZ CAÑON" userId="29f64d73-8b12-4c53-a9f3-1c223397a229" providerId="ADAL" clId="{93D89AA5-8889-4629-B366-226D34B5ABE8}" dt="2023-11-08T20:41:19.035" v="269"/>
        <pc:sldMkLst>
          <pc:docMk/>
          <pc:sldMk cId="2785421786" sldId="3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DCCE98B-9210-43DD-8037-784568447305}" type="datetimeFigureOut">
              <a:rPr lang="es-CO" smtClean="0"/>
              <a:t>8/11/2023</a:t>
            </a:fld>
            <a:endParaRPr lang="es-CO"/>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C0454A0-F641-45DB-AC98-787C13B316F1}" type="slidenum">
              <a:rPr lang="es-CO" smtClean="0"/>
              <a:t>‹Nº›</a:t>
            </a:fld>
            <a:endParaRPr lang="es-CO"/>
          </a:p>
        </p:txBody>
      </p:sp>
    </p:spTree>
    <p:extLst>
      <p:ext uri="{BB962C8B-B14F-4D97-AF65-F5344CB8AC3E}">
        <p14:creationId xmlns:p14="http://schemas.microsoft.com/office/powerpoint/2010/main" val="66876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http://localhost:7000</a:t>
            </a:r>
          </a:p>
          <a:p>
            <a:r>
              <a:rPr lang="es-CO" dirty="0"/>
              <a:t>02.http-server.js</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http://localhost:7000</a:t>
            </a:r>
          </a:p>
          <a:p>
            <a:r>
              <a:rPr lang="es-CO" dirty="0"/>
              <a:t>03.http-server2.js</a:t>
            </a:r>
          </a:p>
        </p:txBody>
      </p:sp>
      <p:sp>
        <p:nvSpPr>
          <p:cNvPr id="4" name="Marcador de número de diapositiva 3"/>
          <p:cNvSpPr>
            <a:spLocks noGrp="1"/>
          </p:cNvSpPr>
          <p:nvPr>
            <p:ph type="sldNum" sz="quarter" idx="5"/>
          </p:nvPr>
        </p:nvSpPr>
        <p:spPr/>
        <p:txBody>
          <a:bodyPr/>
          <a:lstStyle/>
          <a:p>
            <a:fld id="{6C0454A0-F641-45DB-AC98-787C13B316F1}" type="slidenum">
              <a:rPr lang="es-CO" smtClean="0"/>
              <a:t>3</a:t>
            </a:fld>
            <a:endParaRPr lang="es-CO"/>
          </a:p>
        </p:txBody>
      </p:sp>
    </p:spTree>
    <p:extLst>
      <p:ext uri="{BB962C8B-B14F-4D97-AF65-F5344CB8AC3E}">
        <p14:creationId xmlns:p14="http://schemas.microsoft.com/office/powerpoint/2010/main" val="90546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01.express.js</a:t>
            </a:r>
          </a:p>
          <a:p>
            <a:r>
              <a:rPr lang="en-US" dirty="0"/>
              <a:t>Error: Cannot find module 'express'</a:t>
            </a:r>
            <a:endParaRPr lang="es-CO" dirty="0"/>
          </a:p>
          <a:p>
            <a:endParaRPr lang="es-CO" dirty="0"/>
          </a:p>
        </p:txBody>
      </p:sp>
      <p:sp>
        <p:nvSpPr>
          <p:cNvPr id="4" name="Marcador de número de diapositiva 3"/>
          <p:cNvSpPr>
            <a:spLocks noGrp="1"/>
          </p:cNvSpPr>
          <p:nvPr>
            <p:ph type="sldNum" sz="quarter" idx="5"/>
          </p:nvPr>
        </p:nvSpPr>
        <p:spPr/>
        <p:txBody>
          <a:bodyPr/>
          <a:lstStyle/>
          <a:p>
            <a:fld id="{6C0454A0-F641-45DB-AC98-787C13B316F1}" type="slidenum">
              <a:rPr lang="es-CO" smtClean="0"/>
              <a:t>31</a:t>
            </a:fld>
            <a:endParaRPr lang="es-CO"/>
          </a:p>
        </p:txBody>
      </p:sp>
    </p:spTree>
    <p:extLst>
      <p:ext uri="{BB962C8B-B14F-4D97-AF65-F5344CB8AC3E}">
        <p14:creationId xmlns:p14="http://schemas.microsoft.com/office/powerpoint/2010/main" val="84768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Se le van a generar </a:t>
            </a:r>
            <a:r>
              <a:rPr lang="es-CO" dirty="0" err="1"/>
              <a:t>node_modules</a:t>
            </a:r>
            <a:r>
              <a:rPr lang="es-CO" dirty="0"/>
              <a:t> y los .</a:t>
            </a:r>
            <a:r>
              <a:rPr lang="es-CO" dirty="0" err="1"/>
              <a:t>json</a:t>
            </a:r>
            <a:endParaRPr lang="es-CO" dirty="0"/>
          </a:p>
        </p:txBody>
      </p:sp>
      <p:sp>
        <p:nvSpPr>
          <p:cNvPr id="4" name="Marcador de número de diapositiva 3"/>
          <p:cNvSpPr>
            <a:spLocks noGrp="1"/>
          </p:cNvSpPr>
          <p:nvPr>
            <p:ph type="sldNum" sz="quarter" idx="5"/>
          </p:nvPr>
        </p:nvSpPr>
        <p:spPr/>
        <p:txBody>
          <a:bodyPr/>
          <a:lstStyle/>
          <a:p>
            <a:fld id="{6C0454A0-F641-45DB-AC98-787C13B316F1}" type="slidenum">
              <a:rPr lang="es-CO" smtClean="0"/>
              <a:t>4</a:t>
            </a:fld>
            <a:endParaRPr lang="es-CO"/>
          </a:p>
        </p:txBody>
      </p:sp>
    </p:spTree>
    <p:extLst>
      <p:ext uri="{BB962C8B-B14F-4D97-AF65-F5344CB8AC3E}">
        <p14:creationId xmlns:p14="http://schemas.microsoft.com/office/powerpoint/2010/main" val="305011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04.http-get.js</a:t>
            </a:r>
          </a:p>
        </p:txBody>
      </p:sp>
      <p:sp>
        <p:nvSpPr>
          <p:cNvPr id="4" name="Marcador de número de diapositiva 3"/>
          <p:cNvSpPr>
            <a:spLocks noGrp="1"/>
          </p:cNvSpPr>
          <p:nvPr>
            <p:ph type="sldNum" sz="quarter" idx="5"/>
          </p:nvPr>
        </p:nvSpPr>
        <p:spPr/>
        <p:txBody>
          <a:bodyPr/>
          <a:lstStyle/>
          <a:p>
            <a:fld id="{6C0454A0-F641-45DB-AC98-787C13B316F1}" type="slidenum">
              <a:rPr lang="es-CO" smtClean="0"/>
              <a:t>5</a:t>
            </a:fld>
            <a:endParaRPr lang="es-CO"/>
          </a:p>
        </p:txBody>
      </p:sp>
    </p:spTree>
    <p:extLst>
      <p:ext uri="{BB962C8B-B14F-4D97-AF65-F5344CB8AC3E}">
        <p14:creationId xmlns:p14="http://schemas.microsoft.com/office/powerpoint/2010/main" val="31478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Folder: sistema-de-módulos</a:t>
            </a:r>
          </a:p>
          <a:p>
            <a:r>
              <a:rPr lang="es-CO" dirty="0"/>
              <a:t>https://github.com/norbeydanilo/typescript-intro </a:t>
            </a:r>
          </a:p>
        </p:txBody>
      </p:sp>
      <p:sp>
        <p:nvSpPr>
          <p:cNvPr id="4" name="Marcador de número de diapositiva 3"/>
          <p:cNvSpPr>
            <a:spLocks noGrp="1"/>
          </p:cNvSpPr>
          <p:nvPr>
            <p:ph type="sldNum" sz="quarter" idx="5"/>
          </p:nvPr>
        </p:nvSpPr>
        <p:spPr/>
        <p:txBody>
          <a:bodyPr/>
          <a:lstStyle/>
          <a:p>
            <a:fld id="{6C0454A0-F641-45DB-AC98-787C13B316F1}" type="slidenum">
              <a:rPr lang="es-CO" smtClean="0"/>
              <a:t>10</a:t>
            </a:fld>
            <a:endParaRPr lang="es-CO"/>
          </a:p>
        </p:txBody>
      </p:sp>
    </p:spTree>
    <p:extLst>
      <p:ext uri="{BB962C8B-B14F-4D97-AF65-F5344CB8AC3E}">
        <p14:creationId xmlns:p14="http://schemas.microsoft.com/office/powerpoint/2010/main" val="1229189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01.ejemplomodulos-local</a:t>
            </a:r>
          </a:p>
        </p:txBody>
      </p:sp>
      <p:sp>
        <p:nvSpPr>
          <p:cNvPr id="4" name="Marcador de número de diapositiva 3"/>
          <p:cNvSpPr>
            <a:spLocks noGrp="1"/>
          </p:cNvSpPr>
          <p:nvPr>
            <p:ph type="sldNum" sz="quarter" idx="5"/>
          </p:nvPr>
        </p:nvSpPr>
        <p:spPr/>
        <p:txBody>
          <a:bodyPr/>
          <a:lstStyle/>
          <a:p>
            <a:fld id="{6C0454A0-F641-45DB-AC98-787C13B316F1}" type="slidenum">
              <a:rPr lang="es-CO" smtClean="0"/>
              <a:t>11</a:t>
            </a:fld>
            <a:endParaRPr lang="es-CO"/>
          </a:p>
        </p:txBody>
      </p:sp>
    </p:spTree>
    <p:extLst>
      <p:ext uri="{BB962C8B-B14F-4D97-AF65-F5344CB8AC3E}">
        <p14:creationId xmlns:p14="http://schemas.microsoft.com/office/powerpoint/2010/main" val="131387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02.ejemplomodulos-local-ext</a:t>
            </a:r>
          </a:p>
        </p:txBody>
      </p:sp>
      <p:sp>
        <p:nvSpPr>
          <p:cNvPr id="4" name="Marcador de número de diapositiva 3"/>
          <p:cNvSpPr>
            <a:spLocks noGrp="1"/>
          </p:cNvSpPr>
          <p:nvPr>
            <p:ph type="sldNum" sz="quarter" idx="5"/>
          </p:nvPr>
        </p:nvSpPr>
        <p:spPr/>
        <p:txBody>
          <a:bodyPr/>
          <a:lstStyle/>
          <a:p>
            <a:fld id="{6C0454A0-F641-45DB-AC98-787C13B316F1}" type="slidenum">
              <a:rPr lang="es-CO" smtClean="0"/>
              <a:t>15</a:t>
            </a:fld>
            <a:endParaRPr lang="es-CO"/>
          </a:p>
        </p:txBody>
      </p:sp>
    </p:spTree>
    <p:extLst>
      <p:ext uri="{BB962C8B-B14F-4D97-AF65-F5344CB8AC3E}">
        <p14:creationId xmlns:p14="http://schemas.microsoft.com/office/powerpoint/2010/main" val="348013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03.ejemploclases-local</a:t>
            </a:r>
          </a:p>
        </p:txBody>
      </p:sp>
      <p:sp>
        <p:nvSpPr>
          <p:cNvPr id="4" name="Marcador de número de diapositiva 3"/>
          <p:cNvSpPr>
            <a:spLocks noGrp="1"/>
          </p:cNvSpPr>
          <p:nvPr>
            <p:ph type="sldNum" sz="quarter" idx="5"/>
          </p:nvPr>
        </p:nvSpPr>
        <p:spPr/>
        <p:txBody>
          <a:bodyPr/>
          <a:lstStyle/>
          <a:p>
            <a:fld id="{6C0454A0-F641-45DB-AC98-787C13B316F1}" type="slidenum">
              <a:rPr lang="es-CO" smtClean="0"/>
              <a:t>18</a:t>
            </a:fld>
            <a:endParaRPr lang="es-CO"/>
          </a:p>
        </p:txBody>
      </p:sp>
    </p:spTree>
    <p:extLst>
      <p:ext uri="{BB962C8B-B14F-4D97-AF65-F5344CB8AC3E}">
        <p14:creationId xmlns:p14="http://schemas.microsoft.com/office/powerpoint/2010/main" val="19709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http://localhost:3000</a:t>
            </a:r>
          </a:p>
          <a:p>
            <a:r>
              <a:rPr lang="es-CO" dirty="0"/>
              <a:t>01.http.js</a:t>
            </a:r>
          </a:p>
        </p:txBody>
      </p:sp>
      <p:sp>
        <p:nvSpPr>
          <p:cNvPr id="4" name="Marcador de número de diapositiva 3"/>
          <p:cNvSpPr>
            <a:spLocks noGrp="1"/>
          </p:cNvSpPr>
          <p:nvPr>
            <p:ph type="sldNum" sz="quarter" idx="5"/>
          </p:nvPr>
        </p:nvSpPr>
        <p:spPr/>
        <p:txBody>
          <a:bodyPr/>
          <a:lstStyle/>
          <a:p>
            <a:fld id="{6C0454A0-F641-45DB-AC98-787C13B316F1}" type="slidenum">
              <a:rPr lang="es-CO" smtClean="0"/>
              <a:t>19</a:t>
            </a:fld>
            <a:endParaRPr lang="es-CO"/>
          </a:p>
        </p:txBody>
      </p:sp>
    </p:spTree>
    <p:extLst>
      <p:ext uri="{BB962C8B-B14F-4D97-AF65-F5344CB8AC3E}">
        <p14:creationId xmlns:p14="http://schemas.microsoft.com/office/powerpoint/2010/main" val="3361055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C0454A0-F641-45DB-AC98-787C13B316F1}" type="slidenum">
              <a:rPr lang="es-CO" smtClean="0"/>
              <a:t>20</a:t>
            </a:fld>
            <a:endParaRPr lang="es-CO"/>
          </a:p>
        </p:txBody>
      </p:sp>
    </p:spTree>
    <p:extLst>
      <p:ext uri="{BB962C8B-B14F-4D97-AF65-F5344CB8AC3E}">
        <p14:creationId xmlns:p14="http://schemas.microsoft.com/office/powerpoint/2010/main" val="118728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1255"/>
            <a:ext cx="9143999" cy="1026159"/>
          </a:xfrm>
          <a:prstGeom prst="rect">
            <a:avLst/>
          </a:prstGeom>
        </p:spPr>
      </p:pic>
      <p:pic>
        <p:nvPicPr>
          <p:cNvPr id="18" name="bg object 18"/>
          <p:cNvPicPr/>
          <p:nvPr/>
        </p:nvPicPr>
        <p:blipFill>
          <a:blip r:embed="rId4" cstate="print"/>
          <a:stretch>
            <a:fillRect/>
          </a:stretch>
        </p:blipFill>
        <p:spPr>
          <a:xfrm>
            <a:off x="4398834" y="0"/>
            <a:ext cx="4745165" cy="600064"/>
          </a:xfrm>
          <a:prstGeom prst="rect">
            <a:avLst/>
          </a:prstGeom>
        </p:spPr>
      </p:pic>
      <p:pic>
        <p:nvPicPr>
          <p:cNvPr id="19" name="bg object 19"/>
          <p:cNvPicPr/>
          <p:nvPr/>
        </p:nvPicPr>
        <p:blipFill>
          <a:blip r:embed="rId5" cstate="print"/>
          <a:stretch>
            <a:fillRect/>
          </a:stretch>
        </p:blipFill>
        <p:spPr>
          <a:xfrm>
            <a:off x="-813" y="0"/>
            <a:ext cx="9145575" cy="1020572"/>
          </a:xfrm>
          <a:prstGeom prst="rect">
            <a:avLst/>
          </a:prstGeom>
        </p:spPr>
      </p:pic>
      <p:sp>
        <p:nvSpPr>
          <p:cNvPr id="2" name="Holder 2"/>
          <p:cNvSpPr>
            <a:spLocks noGrp="1"/>
          </p:cNvSpPr>
          <p:nvPr>
            <p:ph type="title"/>
          </p:nvPr>
        </p:nvSpPr>
        <p:spPr/>
        <p:txBody>
          <a:bodyPr lIns="0" tIns="0" rIns="0" bIns="0"/>
          <a:lstStyle>
            <a:lvl1pPr>
              <a:defRPr sz="5250" b="0" i="1">
                <a:solidFill>
                  <a:srgbClr val="372F2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0" i="1">
                <a:solidFill>
                  <a:srgbClr val="372F2A"/>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0" i="1">
                <a:solidFill>
                  <a:srgbClr val="372F2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pic>
        <p:nvPicPr>
          <p:cNvPr id="17" name="bg object 17"/>
          <p:cNvPicPr/>
          <p:nvPr/>
        </p:nvPicPr>
        <p:blipFill>
          <a:blip r:embed="rId8" cstate="print"/>
          <a:stretch>
            <a:fillRect/>
          </a:stretch>
        </p:blipFill>
        <p:spPr>
          <a:xfrm>
            <a:off x="0" y="1255"/>
            <a:ext cx="9143999" cy="1026159"/>
          </a:xfrm>
          <a:prstGeom prst="rect">
            <a:avLst/>
          </a:prstGeom>
        </p:spPr>
      </p:pic>
      <p:pic>
        <p:nvPicPr>
          <p:cNvPr id="18" name="bg object 18"/>
          <p:cNvPicPr/>
          <p:nvPr/>
        </p:nvPicPr>
        <p:blipFill>
          <a:blip r:embed="rId9" cstate="print"/>
          <a:stretch>
            <a:fillRect/>
          </a:stretch>
        </p:blipFill>
        <p:spPr>
          <a:xfrm>
            <a:off x="4398834" y="0"/>
            <a:ext cx="4745165" cy="600064"/>
          </a:xfrm>
          <a:prstGeom prst="rect">
            <a:avLst/>
          </a:prstGeom>
        </p:spPr>
      </p:pic>
      <p:sp>
        <p:nvSpPr>
          <p:cNvPr id="2" name="Holder 2"/>
          <p:cNvSpPr>
            <a:spLocks noGrp="1"/>
          </p:cNvSpPr>
          <p:nvPr>
            <p:ph type="title"/>
          </p:nvPr>
        </p:nvSpPr>
        <p:spPr>
          <a:xfrm>
            <a:off x="2092071" y="1011557"/>
            <a:ext cx="4959857" cy="827405"/>
          </a:xfrm>
          <a:prstGeom prst="rect">
            <a:avLst/>
          </a:prstGeom>
        </p:spPr>
        <p:txBody>
          <a:bodyPr wrap="square" lIns="0" tIns="0" rIns="0" bIns="0">
            <a:spAutoFit/>
          </a:bodyPr>
          <a:lstStyle>
            <a:lvl1pPr>
              <a:defRPr sz="5250" b="0" i="1">
                <a:solidFill>
                  <a:srgbClr val="372F2A"/>
                </a:solidFill>
                <a:latin typeface="Trebuchet MS"/>
                <a:cs typeface="Trebuchet MS"/>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A25DF-3E47-3981-C247-F121DC71D1EE}"/>
              </a:ext>
            </a:extLst>
          </p:cNvPr>
          <p:cNvSpPr>
            <a:spLocks noGrp="1"/>
          </p:cNvSpPr>
          <p:nvPr>
            <p:ph type="ctrTitle"/>
          </p:nvPr>
        </p:nvSpPr>
        <p:spPr>
          <a:xfrm>
            <a:off x="685800" y="3025043"/>
            <a:ext cx="7772400" cy="807913"/>
          </a:xfrm>
        </p:spPr>
        <p:txBody>
          <a:bodyPr/>
          <a:lstStyle/>
          <a:p>
            <a:pPr algn="ctr"/>
            <a:r>
              <a:rPr lang="es-CO" dirty="0"/>
              <a:t>Sobre Node.js</a:t>
            </a:r>
          </a:p>
        </p:txBody>
      </p:sp>
    </p:spTree>
    <p:extLst>
      <p:ext uri="{BB962C8B-B14F-4D97-AF65-F5344CB8AC3E}">
        <p14:creationId xmlns:p14="http://schemas.microsoft.com/office/powerpoint/2010/main" val="327699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7254" y="990600"/>
            <a:ext cx="6119813" cy="822020"/>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Sistemas</a:t>
            </a:r>
            <a:r>
              <a:rPr lang="en-US" spc="-95" dirty="0"/>
              <a:t> de </a:t>
            </a:r>
            <a:r>
              <a:rPr lang="en-US" spc="-95" dirty="0" err="1"/>
              <a:t>módulos</a:t>
            </a:r>
            <a:endParaRPr spc="-45" dirty="0"/>
          </a:p>
        </p:txBody>
      </p:sp>
      <p:sp>
        <p:nvSpPr>
          <p:cNvPr id="5" name="object 5"/>
          <p:cNvSpPr txBox="1"/>
          <p:nvPr/>
        </p:nvSpPr>
        <p:spPr>
          <a:xfrm>
            <a:off x="1265555" y="2819400"/>
            <a:ext cx="6612890" cy="1146468"/>
          </a:xfrm>
          <a:prstGeom prst="rect">
            <a:avLst/>
          </a:prstGeom>
        </p:spPr>
        <p:txBody>
          <a:bodyPr vert="horz" wrap="square" lIns="0" tIns="12700" rIns="0" bIns="0" rtlCol="0">
            <a:spAutoFit/>
          </a:bodyPr>
          <a:lstStyle/>
          <a:p>
            <a:pPr marL="12700" algn="ctr">
              <a:lnSpc>
                <a:spcPct val="100000"/>
              </a:lnSpc>
              <a:spcBef>
                <a:spcPts val="100"/>
              </a:spcBef>
            </a:pPr>
            <a:r>
              <a:rPr lang="en-US" sz="2400" i="1" dirty="0" err="1">
                <a:latin typeface="Constantia"/>
                <a:cs typeface="Constantia"/>
              </a:rPr>
              <a:t>Commonjs</a:t>
            </a:r>
            <a:r>
              <a:rPr lang="en-US" sz="2400" i="1" dirty="0">
                <a:latin typeface="Constantia"/>
                <a:cs typeface="Constantia"/>
              </a:rPr>
              <a:t> – 2009</a:t>
            </a:r>
          </a:p>
          <a:p>
            <a:pPr marL="12700" algn="ctr">
              <a:lnSpc>
                <a:spcPct val="100000"/>
              </a:lnSpc>
              <a:spcBef>
                <a:spcPts val="100"/>
              </a:spcBef>
            </a:pPr>
            <a:endParaRPr lang="en-US" sz="2400" i="1" dirty="0">
              <a:latin typeface="Constantia"/>
              <a:cs typeface="Constantia"/>
            </a:endParaRPr>
          </a:p>
          <a:p>
            <a:pPr marL="12700" algn="ctr">
              <a:lnSpc>
                <a:spcPct val="100000"/>
              </a:lnSpc>
              <a:spcBef>
                <a:spcPts val="100"/>
              </a:spcBef>
            </a:pPr>
            <a:r>
              <a:rPr lang="en-US" sz="2400" i="1" dirty="0">
                <a:latin typeface="Constantia"/>
                <a:cs typeface="Constantia"/>
              </a:rPr>
              <a:t>ESM – 2015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14400"/>
            <a:ext cx="8077200" cy="1629933"/>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Ejemplo</a:t>
            </a:r>
            <a:r>
              <a:rPr lang="en-US" spc="-95" dirty="0"/>
              <a:t> </a:t>
            </a:r>
            <a:r>
              <a:rPr lang="en-US" spc="-95" dirty="0" err="1"/>
              <a:t>creación</a:t>
            </a:r>
            <a:r>
              <a:rPr lang="en-US" spc="-95" dirty="0"/>
              <a:t> de </a:t>
            </a:r>
            <a:r>
              <a:rPr lang="en-US" spc="-95" dirty="0" err="1"/>
              <a:t>módulos</a:t>
            </a:r>
            <a:endParaRPr spc="-45" dirty="0"/>
          </a:p>
        </p:txBody>
      </p:sp>
      <p:pic>
        <p:nvPicPr>
          <p:cNvPr id="4098" name="Picture 2">
            <a:extLst>
              <a:ext uri="{FF2B5EF4-FFF2-40B4-BE49-F238E27FC236}">
                <a16:creationId xmlns:a16="http://schemas.microsoft.com/office/drawing/2014/main" id="{3EB8948F-37F6-9EAE-8030-F679E7AC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71800"/>
            <a:ext cx="9144000" cy="324802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F7CF46BF-A4A2-A132-FB11-BABD0F125F6D}"/>
              </a:ext>
            </a:extLst>
          </p:cNvPr>
          <p:cNvSpPr txBox="1"/>
          <p:nvPr/>
        </p:nvSpPr>
        <p:spPr>
          <a:xfrm>
            <a:off x="2286000" y="6462626"/>
            <a:ext cx="4572000" cy="369332"/>
          </a:xfrm>
          <a:prstGeom prst="rect">
            <a:avLst/>
          </a:prstGeom>
          <a:noFill/>
        </p:spPr>
        <p:txBody>
          <a:bodyPr wrap="square">
            <a:spAutoFit/>
          </a:bodyPr>
          <a:lstStyle/>
          <a:p>
            <a:pPr marL="12700" algn="ctr">
              <a:lnSpc>
                <a:spcPct val="100000"/>
              </a:lnSpc>
              <a:spcBef>
                <a:spcPts val="100"/>
              </a:spcBef>
            </a:pPr>
            <a:r>
              <a:rPr lang="en-US" sz="1800" i="1" dirty="0">
                <a:latin typeface="Constantia"/>
                <a:cs typeface="Constantia"/>
              </a:rPr>
              <a:t>Local modules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14400"/>
            <a:ext cx="8077200" cy="1629933"/>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Ejemplo</a:t>
            </a:r>
            <a:r>
              <a:rPr lang="en-US" spc="-95" dirty="0"/>
              <a:t> </a:t>
            </a:r>
            <a:r>
              <a:rPr lang="en-US" spc="-95" dirty="0" err="1"/>
              <a:t>creación</a:t>
            </a:r>
            <a:r>
              <a:rPr lang="en-US" spc="-95" dirty="0"/>
              <a:t> de </a:t>
            </a:r>
            <a:r>
              <a:rPr lang="en-US" spc="-95" dirty="0" err="1"/>
              <a:t>módulos</a:t>
            </a:r>
            <a:endParaRPr spc="-45" dirty="0"/>
          </a:p>
        </p:txBody>
      </p:sp>
      <p:pic>
        <p:nvPicPr>
          <p:cNvPr id="5122" name="Picture 2">
            <a:extLst>
              <a:ext uri="{FF2B5EF4-FFF2-40B4-BE49-F238E27FC236}">
                <a16:creationId xmlns:a16="http://schemas.microsoft.com/office/drawing/2014/main" id="{9716F200-F8B5-7220-062F-359BC1233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01975"/>
            <a:ext cx="9144000" cy="28416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A978D9C-2A15-ACBE-15CA-89EDA8FE56E0}"/>
              </a:ext>
            </a:extLst>
          </p:cNvPr>
          <p:cNvSpPr txBox="1"/>
          <p:nvPr/>
        </p:nvSpPr>
        <p:spPr>
          <a:xfrm>
            <a:off x="2286000" y="6462626"/>
            <a:ext cx="4572000" cy="369332"/>
          </a:xfrm>
          <a:prstGeom prst="rect">
            <a:avLst/>
          </a:prstGeom>
          <a:noFill/>
        </p:spPr>
        <p:txBody>
          <a:bodyPr wrap="square">
            <a:spAutoFit/>
          </a:bodyPr>
          <a:lstStyle/>
          <a:p>
            <a:pPr marL="12700" algn="ctr">
              <a:lnSpc>
                <a:spcPct val="100000"/>
              </a:lnSpc>
              <a:spcBef>
                <a:spcPts val="100"/>
              </a:spcBef>
            </a:pPr>
            <a:r>
              <a:rPr lang="en-US" sz="1800" i="1" dirty="0">
                <a:latin typeface="Constantia"/>
                <a:cs typeface="Constantia"/>
              </a:rPr>
              <a:t>Local modules</a:t>
            </a:r>
          </a:p>
        </p:txBody>
      </p:sp>
    </p:spTree>
    <p:extLst>
      <p:ext uri="{BB962C8B-B14F-4D97-AF65-F5344CB8AC3E}">
        <p14:creationId xmlns:p14="http://schemas.microsoft.com/office/powerpoint/2010/main" val="131956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14400"/>
            <a:ext cx="8077200" cy="1629933"/>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Ejemplo</a:t>
            </a:r>
            <a:r>
              <a:rPr lang="en-US" spc="-95" dirty="0"/>
              <a:t> </a:t>
            </a:r>
            <a:r>
              <a:rPr lang="en-US" spc="-95" dirty="0" err="1"/>
              <a:t>creación</a:t>
            </a:r>
            <a:r>
              <a:rPr lang="en-US" spc="-95" dirty="0"/>
              <a:t> de </a:t>
            </a:r>
            <a:r>
              <a:rPr lang="en-US" spc="-95" dirty="0" err="1"/>
              <a:t>módulos</a:t>
            </a:r>
            <a:endParaRPr spc="-45" dirty="0"/>
          </a:p>
        </p:txBody>
      </p:sp>
      <p:sp>
        <p:nvSpPr>
          <p:cNvPr id="4" name="CuadroTexto 3">
            <a:extLst>
              <a:ext uri="{FF2B5EF4-FFF2-40B4-BE49-F238E27FC236}">
                <a16:creationId xmlns:a16="http://schemas.microsoft.com/office/drawing/2014/main" id="{D86BF1F5-26CF-1A85-EE3B-0B1A09D80FCC}"/>
              </a:ext>
            </a:extLst>
          </p:cNvPr>
          <p:cNvSpPr txBox="1"/>
          <p:nvPr/>
        </p:nvSpPr>
        <p:spPr>
          <a:xfrm>
            <a:off x="2286000" y="3276600"/>
            <a:ext cx="4572000" cy="1938992"/>
          </a:xfrm>
          <a:prstGeom prst="rect">
            <a:avLst/>
          </a:prstGeom>
        </p:spPr>
        <p:txBody>
          <a:bodyPr wrap="square" lIns="0" tIns="0" rIns="0" bIns="0">
            <a:spAutoFit/>
          </a:bodyPr>
          <a:lstStyle>
            <a:lvl1pPr marL="285750" indent="-285750" algn="just">
              <a:buFont typeface="Arial" panose="020B0604020202020204" pitchFamily="34" charset="0"/>
              <a:buChar char="•"/>
              <a:defRPr>
                <a:latin typeface="Trebuchet MS" panose="020B0603020202020204" pitchFamily="34" charset="0"/>
              </a:defRPr>
            </a:lvl1pPr>
          </a:lstStyle>
          <a:p>
            <a:pPr marL="0" indent="0">
              <a:buNone/>
            </a:pPr>
            <a:r>
              <a:rPr lang="es-ES" dirty="0"/>
              <a:t>Nota: – No estamos usando el “administrador de paquetes de </a:t>
            </a:r>
            <a:r>
              <a:rPr lang="es-ES" dirty="0" err="1"/>
              <a:t>node</a:t>
            </a:r>
            <a:r>
              <a:rPr lang="es-ES" dirty="0"/>
              <a:t>” hasta el momento para instalar nuestro módulo addition.js. </a:t>
            </a:r>
          </a:p>
          <a:p>
            <a:pPr marL="0" indent="0">
              <a:buNone/>
            </a:pPr>
            <a:endParaRPr lang="es-ES" dirty="0"/>
          </a:p>
          <a:p>
            <a:pPr marL="0" indent="0">
              <a:buNone/>
            </a:pPr>
            <a:r>
              <a:rPr lang="es-ES" dirty="0"/>
              <a:t>Esto se debe a que el módulo ya es parte de nuestro proyecto en la máquina local.</a:t>
            </a:r>
            <a:endParaRPr lang="es-CO" dirty="0"/>
          </a:p>
        </p:txBody>
      </p:sp>
    </p:spTree>
    <p:extLst>
      <p:ext uri="{BB962C8B-B14F-4D97-AF65-F5344CB8AC3E}">
        <p14:creationId xmlns:p14="http://schemas.microsoft.com/office/powerpoint/2010/main" val="91054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14400"/>
            <a:ext cx="8077200" cy="822020"/>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Módulos</a:t>
            </a:r>
            <a:r>
              <a:rPr lang="en-US" spc="-95" dirty="0"/>
              <a:t> </a:t>
            </a:r>
            <a:r>
              <a:rPr lang="en-US" spc="-95" dirty="0" err="1"/>
              <a:t>extensibles</a:t>
            </a:r>
            <a:endParaRPr spc="-45" dirty="0"/>
          </a:p>
        </p:txBody>
      </p:sp>
      <p:sp>
        <p:nvSpPr>
          <p:cNvPr id="4" name="CuadroTexto 3">
            <a:extLst>
              <a:ext uri="{FF2B5EF4-FFF2-40B4-BE49-F238E27FC236}">
                <a16:creationId xmlns:a16="http://schemas.microsoft.com/office/drawing/2014/main" id="{D86BF1F5-26CF-1A85-EE3B-0B1A09D80FCC}"/>
              </a:ext>
            </a:extLst>
          </p:cNvPr>
          <p:cNvSpPr txBox="1"/>
          <p:nvPr/>
        </p:nvSpPr>
        <p:spPr>
          <a:xfrm>
            <a:off x="2286000" y="3276600"/>
            <a:ext cx="4572000" cy="1938992"/>
          </a:xfrm>
          <a:prstGeom prst="rect">
            <a:avLst/>
          </a:prstGeom>
        </p:spPr>
        <p:txBody>
          <a:bodyPr wrap="square" lIns="0" tIns="0" rIns="0" bIns="0">
            <a:spAutoFit/>
          </a:bodyPr>
          <a:lstStyle>
            <a:lvl1pPr marL="285750" indent="-285750" algn="just">
              <a:buFont typeface="Arial" panose="020B0604020202020204" pitchFamily="34" charset="0"/>
              <a:buChar char="•"/>
              <a:defRPr>
                <a:latin typeface="Trebuchet MS" panose="020B0603020202020204" pitchFamily="34" charset="0"/>
              </a:defRPr>
            </a:lvl1pPr>
          </a:lstStyle>
          <a:p>
            <a:pPr marL="0" indent="0">
              <a:buNone/>
            </a:pPr>
            <a:r>
              <a:rPr lang="es-ES" dirty="0"/>
              <a:t>Al crear módulos, también es posible extender o heredar un módulo de otro.</a:t>
            </a:r>
          </a:p>
          <a:p>
            <a:pPr marL="0" indent="0">
              <a:buNone/>
            </a:pPr>
            <a:endParaRPr lang="es-ES" dirty="0"/>
          </a:p>
          <a:p>
            <a:pPr marL="0" indent="0">
              <a:buNone/>
            </a:pPr>
            <a:r>
              <a:rPr lang="es-ES" dirty="0"/>
              <a:t>En la programación moderna, es bastante común crear una biblioteca de módulos comunes y luego ampliar la funcionalidad de estos módulos comunes si es necesario.</a:t>
            </a:r>
            <a:endParaRPr lang="es-CO" dirty="0"/>
          </a:p>
        </p:txBody>
      </p:sp>
    </p:spTree>
    <p:extLst>
      <p:ext uri="{BB962C8B-B14F-4D97-AF65-F5344CB8AC3E}">
        <p14:creationId xmlns:p14="http://schemas.microsoft.com/office/powerpoint/2010/main" val="228327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14400"/>
            <a:ext cx="8077200" cy="822020"/>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Ejemplo</a:t>
            </a:r>
            <a:r>
              <a:rPr lang="en-US" spc="-95" dirty="0"/>
              <a:t> </a:t>
            </a:r>
            <a:r>
              <a:rPr lang="en-US" spc="-95" dirty="0" err="1"/>
              <a:t>módulo</a:t>
            </a:r>
            <a:r>
              <a:rPr lang="en-US" spc="-95" dirty="0"/>
              <a:t> extensible</a:t>
            </a:r>
            <a:endParaRPr spc="-45" dirty="0"/>
          </a:p>
        </p:txBody>
      </p:sp>
      <p:sp>
        <p:nvSpPr>
          <p:cNvPr id="7" name="CuadroTexto 6">
            <a:extLst>
              <a:ext uri="{FF2B5EF4-FFF2-40B4-BE49-F238E27FC236}">
                <a16:creationId xmlns:a16="http://schemas.microsoft.com/office/drawing/2014/main" id="{F7CF46BF-A4A2-A132-FB11-BABD0F125F6D}"/>
              </a:ext>
            </a:extLst>
          </p:cNvPr>
          <p:cNvSpPr txBox="1"/>
          <p:nvPr/>
        </p:nvSpPr>
        <p:spPr>
          <a:xfrm>
            <a:off x="2286000" y="6462626"/>
            <a:ext cx="4572000" cy="369332"/>
          </a:xfrm>
          <a:prstGeom prst="rect">
            <a:avLst/>
          </a:prstGeom>
          <a:noFill/>
        </p:spPr>
        <p:txBody>
          <a:bodyPr wrap="square">
            <a:spAutoFit/>
          </a:bodyPr>
          <a:lstStyle/>
          <a:p>
            <a:pPr marL="12700" algn="ctr">
              <a:lnSpc>
                <a:spcPct val="100000"/>
              </a:lnSpc>
              <a:spcBef>
                <a:spcPts val="100"/>
              </a:spcBef>
            </a:pPr>
            <a:r>
              <a:rPr lang="en-US" sz="1800" i="1" dirty="0">
                <a:latin typeface="Constantia"/>
                <a:cs typeface="Constantia"/>
              </a:rPr>
              <a:t>Local modules</a:t>
            </a:r>
          </a:p>
        </p:txBody>
      </p:sp>
      <p:pic>
        <p:nvPicPr>
          <p:cNvPr id="6146" name="Picture 2">
            <a:extLst>
              <a:ext uri="{FF2B5EF4-FFF2-40B4-BE49-F238E27FC236}">
                <a16:creationId xmlns:a16="http://schemas.microsoft.com/office/drawing/2014/main" id="{BA953875-0E54-6973-4FCB-C0BE15CEA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3416"/>
            <a:ext cx="9144000" cy="373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80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14400"/>
            <a:ext cx="8077200" cy="822020"/>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Ejemplo</a:t>
            </a:r>
            <a:r>
              <a:rPr lang="en-US" spc="-95" dirty="0"/>
              <a:t> </a:t>
            </a:r>
            <a:r>
              <a:rPr lang="en-US" spc="-95" dirty="0" err="1"/>
              <a:t>módulo</a:t>
            </a:r>
            <a:r>
              <a:rPr lang="en-US" spc="-95" dirty="0"/>
              <a:t> extensible</a:t>
            </a:r>
            <a:endParaRPr spc="-45" dirty="0"/>
          </a:p>
        </p:txBody>
      </p:sp>
      <p:sp>
        <p:nvSpPr>
          <p:cNvPr id="7" name="CuadroTexto 6">
            <a:extLst>
              <a:ext uri="{FF2B5EF4-FFF2-40B4-BE49-F238E27FC236}">
                <a16:creationId xmlns:a16="http://schemas.microsoft.com/office/drawing/2014/main" id="{F7CF46BF-A4A2-A132-FB11-BABD0F125F6D}"/>
              </a:ext>
            </a:extLst>
          </p:cNvPr>
          <p:cNvSpPr txBox="1"/>
          <p:nvPr/>
        </p:nvSpPr>
        <p:spPr>
          <a:xfrm>
            <a:off x="2286000" y="6462626"/>
            <a:ext cx="4572000" cy="369332"/>
          </a:xfrm>
          <a:prstGeom prst="rect">
            <a:avLst/>
          </a:prstGeom>
          <a:noFill/>
        </p:spPr>
        <p:txBody>
          <a:bodyPr wrap="square">
            <a:spAutoFit/>
          </a:bodyPr>
          <a:lstStyle/>
          <a:p>
            <a:pPr marL="12700" algn="ctr">
              <a:lnSpc>
                <a:spcPct val="100000"/>
              </a:lnSpc>
              <a:spcBef>
                <a:spcPts val="100"/>
              </a:spcBef>
            </a:pPr>
            <a:r>
              <a:rPr lang="en-US" sz="1800" i="1" dirty="0">
                <a:latin typeface="Constantia"/>
                <a:cs typeface="Constantia"/>
              </a:rPr>
              <a:t>Local modules</a:t>
            </a:r>
          </a:p>
        </p:txBody>
      </p:sp>
      <p:pic>
        <p:nvPicPr>
          <p:cNvPr id="7170" name="Picture 2">
            <a:extLst>
              <a:ext uri="{FF2B5EF4-FFF2-40B4-BE49-F238E27FC236}">
                <a16:creationId xmlns:a16="http://schemas.microsoft.com/office/drawing/2014/main" id="{B6313DF0-3798-9CCE-8922-A9CD2D92F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9144000" cy="366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64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14400"/>
            <a:ext cx="8077200" cy="822020"/>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Ejemplo</a:t>
            </a:r>
            <a:r>
              <a:rPr lang="en-US" spc="-95" dirty="0"/>
              <a:t> </a:t>
            </a:r>
            <a:r>
              <a:rPr lang="en-US" spc="-95" dirty="0" err="1"/>
              <a:t>módulo</a:t>
            </a:r>
            <a:r>
              <a:rPr lang="en-US" spc="-95" dirty="0"/>
              <a:t> extensible</a:t>
            </a:r>
            <a:endParaRPr spc="-45" dirty="0"/>
          </a:p>
        </p:txBody>
      </p:sp>
      <p:sp>
        <p:nvSpPr>
          <p:cNvPr id="7" name="CuadroTexto 6">
            <a:extLst>
              <a:ext uri="{FF2B5EF4-FFF2-40B4-BE49-F238E27FC236}">
                <a16:creationId xmlns:a16="http://schemas.microsoft.com/office/drawing/2014/main" id="{F7CF46BF-A4A2-A132-FB11-BABD0F125F6D}"/>
              </a:ext>
            </a:extLst>
          </p:cNvPr>
          <p:cNvSpPr txBox="1"/>
          <p:nvPr/>
        </p:nvSpPr>
        <p:spPr>
          <a:xfrm>
            <a:off x="2286000" y="6462626"/>
            <a:ext cx="4572000" cy="369332"/>
          </a:xfrm>
          <a:prstGeom prst="rect">
            <a:avLst/>
          </a:prstGeom>
          <a:noFill/>
        </p:spPr>
        <p:txBody>
          <a:bodyPr wrap="square">
            <a:spAutoFit/>
          </a:bodyPr>
          <a:lstStyle/>
          <a:p>
            <a:pPr marL="12700" algn="ctr">
              <a:lnSpc>
                <a:spcPct val="100000"/>
              </a:lnSpc>
              <a:spcBef>
                <a:spcPts val="100"/>
              </a:spcBef>
            </a:pPr>
            <a:r>
              <a:rPr lang="en-US" sz="1800" i="1" dirty="0">
                <a:latin typeface="Constantia"/>
                <a:cs typeface="Constantia"/>
              </a:rPr>
              <a:t>Local modules</a:t>
            </a:r>
          </a:p>
        </p:txBody>
      </p:sp>
      <p:pic>
        <p:nvPicPr>
          <p:cNvPr id="8194" name="Picture 2">
            <a:extLst>
              <a:ext uri="{FF2B5EF4-FFF2-40B4-BE49-F238E27FC236}">
                <a16:creationId xmlns:a16="http://schemas.microsoft.com/office/drawing/2014/main" id="{E48C1B41-2552-0D96-B119-6249DB1EF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46935"/>
            <a:ext cx="9144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8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14400"/>
            <a:ext cx="8077200" cy="822020"/>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Exportación</a:t>
            </a:r>
            <a:r>
              <a:rPr lang="en-US" spc="-95" dirty="0"/>
              <a:t> de </a:t>
            </a:r>
            <a:r>
              <a:rPr lang="en-US" spc="-95" dirty="0" err="1"/>
              <a:t>clases</a:t>
            </a:r>
            <a:endParaRPr spc="-45" dirty="0"/>
          </a:p>
        </p:txBody>
      </p:sp>
      <p:sp>
        <p:nvSpPr>
          <p:cNvPr id="4" name="CuadroTexto 3">
            <a:extLst>
              <a:ext uri="{FF2B5EF4-FFF2-40B4-BE49-F238E27FC236}">
                <a16:creationId xmlns:a16="http://schemas.microsoft.com/office/drawing/2014/main" id="{D86BF1F5-26CF-1A85-EE3B-0B1A09D80FCC}"/>
              </a:ext>
            </a:extLst>
          </p:cNvPr>
          <p:cNvSpPr txBox="1"/>
          <p:nvPr/>
        </p:nvSpPr>
        <p:spPr>
          <a:xfrm>
            <a:off x="2286000" y="3276600"/>
            <a:ext cx="4572000" cy="1938992"/>
          </a:xfrm>
          <a:prstGeom prst="rect">
            <a:avLst/>
          </a:prstGeom>
        </p:spPr>
        <p:txBody>
          <a:bodyPr wrap="square" lIns="0" tIns="0" rIns="0" bIns="0">
            <a:spAutoFit/>
          </a:bodyPr>
          <a:lstStyle>
            <a:lvl1pPr marL="285750" indent="-285750" algn="just">
              <a:buFont typeface="Arial" panose="020B0604020202020204" pitchFamily="34" charset="0"/>
              <a:buChar char="•"/>
              <a:defRPr>
                <a:latin typeface="Trebuchet MS" panose="020B0603020202020204" pitchFamily="34" charset="0"/>
              </a:defRPr>
            </a:lvl1pPr>
          </a:lstStyle>
          <a:p>
            <a:pPr marL="0" indent="0">
              <a:buNone/>
            </a:pPr>
            <a:r>
              <a:rPr lang="es-ES" dirty="0"/>
              <a:t>La exportación de una clase aún proporciona un punto de entrada único para el módulo, pero en comparación con el patrón de función, expone muchas más partes internas del módulo. Por otro lado, permite mucha más potencia a la hora de ampliar su funcionalidad.</a:t>
            </a:r>
            <a:endParaRPr lang="es-CO" dirty="0"/>
          </a:p>
        </p:txBody>
      </p:sp>
    </p:spTree>
    <p:extLst>
      <p:ext uri="{BB962C8B-B14F-4D97-AF65-F5344CB8AC3E}">
        <p14:creationId xmlns:p14="http://schemas.microsoft.com/office/powerpoint/2010/main" val="423476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9144000" cy="6858000"/>
            </a:xfrm>
            <a:prstGeom prst="rect">
              <a:avLst/>
            </a:prstGeom>
          </p:spPr>
        </p:pic>
        <p:pic>
          <p:nvPicPr>
            <p:cNvPr id="4" name="object 4"/>
            <p:cNvPicPr/>
            <p:nvPr/>
          </p:nvPicPr>
          <p:blipFill>
            <a:blip r:embed="rId4" cstate="print"/>
            <a:stretch>
              <a:fillRect/>
            </a:stretch>
          </p:blipFill>
          <p:spPr>
            <a:xfrm>
              <a:off x="0" y="1255"/>
              <a:ext cx="9143999" cy="1026159"/>
            </a:xfrm>
            <a:prstGeom prst="rect">
              <a:avLst/>
            </a:prstGeom>
          </p:spPr>
        </p:pic>
        <p:pic>
          <p:nvPicPr>
            <p:cNvPr id="5" name="object 5"/>
            <p:cNvPicPr/>
            <p:nvPr/>
          </p:nvPicPr>
          <p:blipFill>
            <a:blip r:embed="rId5" cstate="print"/>
            <a:stretch>
              <a:fillRect/>
            </a:stretch>
          </p:blipFill>
          <p:spPr>
            <a:xfrm>
              <a:off x="4398834" y="0"/>
              <a:ext cx="4745165" cy="600064"/>
            </a:xfrm>
            <a:prstGeom prst="rect">
              <a:avLst/>
            </a:prstGeom>
          </p:spPr>
        </p:pic>
      </p:grpSp>
      <p:pic>
        <p:nvPicPr>
          <p:cNvPr id="6" name="object 6"/>
          <p:cNvPicPr/>
          <p:nvPr/>
        </p:nvPicPr>
        <p:blipFill>
          <a:blip r:embed="rId6" cstate="print"/>
          <a:stretch>
            <a:fillRect/>
          </a:stretch>
        </p:blipFill>
        <p:spPr>
          <a:xfrm>
            <a:off x="-813" y="0"/>
            <a:ext cx="9145575" cy="1020572"/>
          </a:xfrm>
          <a:prstGeom prst="rect">
            <a:avLst/>
          </a:prstGeom>
        </p:spPr>
      </p:pic>
      <p:sp>
        <p:nvSpPr>
          <p:cNvPr id="7" name="object 7"/>
          <p:cNvSpPr txBox="1">
            <a:spLocks noGrp="1"/>
          </p:cNvSpPr>
          <p:nvPr>
            <p:ph type="title"/>
          </p:nvPr>
        </p:nvSpPr>
        <p:spPr>
          <a:xfrm>
            <a:off x="1955417" y="855534"/>
            <a:ext cx="5229225" cy="827405"/>
          </a:xfrm>
          <a:prstGeom prst="rect">
            <a:avLst/>
          </a:prstGeom>
        </p:spPr>
        <p:txBody>
          <a:bodyPr vert="horz" wrap="square" lIns="0" tIns="13970" rIns="0" bIns="0" rtlCol="0">
            <a:spAutoFit/>
          </a:bodyPr>
          <a:lstStyle/>
          <a:p>
            <a:pPr marL="12700" algn="ctr">
              <a:lnSpc>
                <a:spcPct val="100000"/>
              </a:lnSpc>
              <a:spcBef>
                <a:spcPts val="110"/>
              </a:spcBef>
            </a:pPr>
            <a:r>
              <a:rPr lang="en-US" spc="-95" dirty="0" err="1"/>
              <a:t>Módulos</a:t>
            </a:r>
            <a:r>
              <a:rPr lang="en-US" spc="-95" dirty="0"/>
              <a:t> Built-in</a:t>
            </a:r>
            <a:endParaRPr spc="-45" dirty="0"/>
          </a:p>
        </p:txBody>
      </p:sp>
      <p:sp>
        <p:nvSpPr>
          <p:cNvPr id="9" name="object 9"/>
          <p:cNvSpPr txBox="1"/>
          <p:nvPr/>
        </p:nvSpPr>
        <p:spPr>
          <a:xfrm>
            <a:off x="2414964" y="2799830"/>
            <a:ext cx="4310129" cy="2267287"/>
          </a:xfrm>
          <a:prstGeom prst="rect">
            <a:avLst/>
          </a:prstGeom>
        </p:spPr>
        <p:txBody>
          <a:bodyPr vert="horz" wrap="square" lIns="0" tIns="12700" rIns="0" bIns="0" rtlCol="0">
            <a:spAutoFit/>
          </a:bodyPr>
          <a:lstStyle/>
          <a:p>
            <a:pPr marL="12700" algn="ctr">
              <a:lnSpc>
                <a:spcPct val="100000"/>
              </a:lnSpc>
              <a:spcBef>
                <a:spcPts val="100"/>
              </a:spcBef>
            </a:pPr>
            <a:r>
              <a:rPr lang="es-ES" sz="2400" i="1" dirty="0">
                <a:latin typeface="Constantia"/>
                <a:cs typeface="Constantia"/>
              </a:rPr>
              <a:t>Son los módulos nativos de la API de Node.js. </a:t>
            </a:r>
          </a:p>
          <a:p>
            <a:pPr marL="12700" algn="ctr">
              <a:lnSpc>
                <a:spcPct val="100000"/>
              </a:lnSpc>
              <a:spcBef>
                <a:spcPts val="100"/>
              </a:spcBef>
            </a:pPr>
            <a:endParaRPr lang="es-ES" sz="2400" i="1" dirty="0">
              <a:latin typeface="Constantia"/>
              <a:cs typeface="Constantia"/>
            </a:endParaRPr>
          </a:p>
          <a:p>
            <a:pPr marL="12700" algn="ctr">
              <a:lnSpc>
                <a:spcPct val="100000"/>
              </a:lnSpc>
              <a:spcBef>
                <a:spcPts val="100"/>
              </a:spcBef>
            </a:pPr>
            <a:r>
              <a:rPr lang="es-ES" sz="2400" i="1" dirty="0">
                <a:latin typeface="Constantia"/>
                <a:cs typeface="Constantia"/>
              </a:rPr>
              <a:t>No hace falta que se instalen, ya que vienen incluidos por defecto con Node.js</a:t>
            </a:r>
            <a:endParaRPr sz="2400" dirty="0">
              <a:latin typeface="Constantia"/>
              <a:cs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1255"/>
              <a:ext cx="9143999" cy="1026159"/>
            </a:xfrm>
            <a:prstGeom prst="rect">
              <a:avLst/>
            </a:prstGeom>
          </p:spPr>
        </p:pic>
        <p:pic>
          <p:nvPicPr>
            <p:cNvPr id="5" name="object 5"/>
            <p:cNvPicPr/>
            <p:nvPr/>
          </p:nvPicPr>
          <p:blipFill>
            <a:blip r:embed="rId4" cstate="print"/>
            <a:stretch>
              <a:fillRect/>
            </a:stretch>
          </p:blipFill>
          <p:spPr>
            <a:xfrm>
              <a:off x="4398834" y="0"/>
              <a:ext cx="4745165" cy="600064"/>
            </a:xfrm>
            <a:prstGeom prst="rect">
              <a:avLst/>
            </a:prstGeom>
          </p:spPr>
        </p:pic>
      </p:grpSp>
      <p:grpSp>
        <p:nvGrpSpPr>
          <p:cNvPr id="6" name="object 6"/>
          <p:cNvGrpSpPr/>
          <p:nvPr/>
        </p:nvGrpSpPr>
        <p:grpSpPr>
          <a:xfrm>
            <a:off x="-813" y="0"/>
            <a:ext cx="9145905" cy="6858000"/>
            <a:chOff x="-813" y="0"/>
            <a:chExt cx="9145905" cy="6858000"/>
          </a:xfrm>
        </p:grpSpPr>
        <p:pic>
          <p:nvPicPr>
            <p:cNvPr id="7" name="object 7"/>
            <p:cNvPicPr/>
            <p:nvPr/>
          </p:nvPicPr>
          <p:blipFill>
            <a:blip r:embed="rId5" cstate="print"/>
            <a:stretch>
              <a:fillRect/>
            </a:stretch>
          </p:blipFill>
          <p:spPr>
            <a:xfrm>
              <a:off x="-813" y="0"/>
              <a:ext cx="9145575" cy="6857996"/>
            </a:xfrm>
            <a:prstGeom prst="rect">
              <a:avLst/>
            </a:prstGeom>
          </p:spPr>
        </p:pic>
        <p:pic>
          <p:nvPicPr>
            <p:cNvPr id="8" name="object 8"/>
            <p:cNvPicPr/>
            <p:nvPr/>
          </p:nvPicPr>
          <p:blipFill>
            <a:blip r:embed="rId6" cstate="print"/>
            <a:stretch>
              <a:fillRect/>
            </a:stretch>
          </p:blipFill>
          <p:spPr>
            <a:xfrm>
              <a:off x="0" y="4290059"/>
              <a:ext cx="9143999" cy="115062"/>
            </a:xfrm>
            <a:prstGeom prst="rect">
              <a:avLst/>
            </a:prstGeom>
          </p:spPr>
        </p:pic>
        <p:pic>
          <p:nvPicPr>
            <p:cNvPr id="9" name="object 9"/>
            <p:cNvPicPr/>
            <p:nvPr/>
          </p:nvPicPr>
          <p:blipFill>
            <a:blip r:embed="rId7" cstate="print"/>
            <a:stretch>
              <a:fillRect/>
            </a:stretch>
          </p:blipFill>
          <p:spPr>
            <a:xfrm>
              <a:off x="0" y="2310383"/>
              <a:ext cx="9143999" cy="41148"/>
            </a:xfrm>
            <a:prstGeom prst="rect">
              <a:avLst/>
            </a:prstGeom>
          </p:spPr>
        </p:pic>
        <p:pic>
          <p:nvPicPr>
            <p:cNvPr id="10" name="object 10"/>
            <p:cNvPicPr/>
            <p:nvPr/>
          </p:nvPicPr>
          <p:blipFill>
            <a:blip r:embed="rId8" cstate="print"/>
            <a:stretch>
              <a:fillRect/>
            </a:stretch>
          </p:blipFill>
          <p:spPr>
            <a:xfrm>
              <a:off x="1554480" y="4290059"/>
              <a:ext cx="6419850" cy="944117"/>
            </a:xfrm>
            <a:prstGeom prst="rect">
              <a:avLst/>
            </a:prstGeom>
          </p:spPr>
        </p:pic>
        <p:pic>
          <p:nvPicPr>
            <p:cNvPr id="11" name="object 11"/>
            <p:cNvPicPr/>
            <p:nvPr/>
          </p:nvPicPr>
          <p:blipFill>
            <a:blip r:embed="rId9" cstate="print"/>
            <a:stretch>
              <a:fillRect/>
            </a:stretch>
          </p:blipFill>
          <p:spPr>
            <a:xfrm>
              <a:off x="1554480" y="1914143"/>
              <a:ext cx="6419850" cy="437388"/>
            </a:xfrm>
            <a:prstGeom prst="rect">
              <a:avLst/>
            </a:prstGeom>
          </p:spPr>
        </p:pic>
        <p:sp>
          <p:nvSpPr>
            <p:cNvPr id="12" name="object 12"/>
            <p:cNvSpPr/>
            <p:nvPr/>
          </p:nvSpPr>
          <p:spPr>
            <a:xfrm>
              <a:off x="0" y="2351532"/>
              <a:ext cx="9144000" cy="1938655"/>
            </a:xfrm>
            <a:custGeom>
              <a:avLst/>
              <a:gdLst/>
              <a:ahLst/>
              <a:cxnLst/>
              <a:rect l="l" t="t" r="r" b="b"/>
              <a:pathLst>
                <a:path w="9144000" h="1938654">
                  <a:moveTo>
                    <a:pt x="0" y="0"/>
                  </a:moveTo>
                  <a:lnTo>
                    <a:pt x="0" y="1938527"/>
                  </a:lnTo>
                  <a:lnTo>
                    <a:pt x="9143999" y="1938527"/>
                  </a:lnTo>
                  <a:lnTo>
                    <a:pt x="9143999" y="0"/>
                  </a:lnTo>
                  <a:lnTo>
                    <a:pt x="0" y="0"/>
                  </a:lnTo>
                  <a:close/>
                </a:path>
              </a:pathLst>
            </a:custGeom>
            <a:solidFill>
              <a:srgbClr val="0D0D0D"/>
            </a:solidFill>
          </p:spPr>
          <p:txBody>
            <a:bodyPr wrap="square" lIns="0" tIns="0" rIns="0" bIns="0" rtlCol="0"/>
            <a:lstStyle/>
            <a:p>
              <a:endParaRPr/>
            </a:p>
          </p:txBody>
        </p:sp>
        <p:sp>
          <p:nvSpPr>
            <p:cNvPr id="13" name="object 13"/>
            <p:cNvSpPr/>
            <p:nvPr/>
          </p:nvSpPr>
          <p:spPr>
            <a:xfrm>
              <a:off x="0" y="2332481"/>
              <a:ext cx="9144000" cy="1976755"/>
            </a:xfrm>
            <a:custGeom>
              <a:avLst/>
              <a:gdLst/>
              <a:ahLst/>
              <a:cxnLst/>
              <a:rect l="l" t="t" r="r" b="b"/>
              <a:pathLst>
                <a:path w="9144000" h="1976754">
                  <a:moveTo>
                    <a:pt x="9143987" y="1938528"/>
                  </a:moveTo>
                  <a:lnTo>
                    <a:pt x="0" y="1938528"/>
                  </a:lnTo>
                  <a:lnTo>
                    <a:pt x="0" y="1976628"/>
                  </a:lnTo>
                  <a:lnTo>
                    <a:pt x="9143987" y="1976628"/>
                  </a:lnTo>
                  <a:lnTo>
                    <a:pt x="9143987" y="1938528"/>
                  </a:lnTo>
                  <a:close/>
                </a:path>
                <a:path w="9144000" h="1976754">
                  <a:moveTo>
                    <a:pt x="9143987" y="0"/>
                  </a:moveTo>
                  <a:lnTo>
                    <a:pt x="0" y="0"/>
                  </a:lnTo>
                  <a:lnTo>
                    <a:pt x="0" y="38100"/>
                  </a:lnTo>
                  <a:lnTo>
                    <a:pt x="9143987" y="38100"/>
                  </a:lnTo>
                  <a:lnTo>
                    <a:pt x="9143987" y="0"/>
                  </a:lnTo>
                  <a:close/>
                </a:path>
              </a:pathLst>
            </a:custGeom>
            <a:solidFill>
              <a:srgbClr val="FFFFFF"/>
            </a:solidFill>
          </p:spPr>
          <p:txBody>
            <a:bodyPr wrap="square" lIns="0" tIns="0" rIns="0" bIns="0" rtlCol="0"/>
            <a:lstStyle/>
            <a:p>
              <a:endParaRPr/>
            </a:p>
          </p:txBody>
        </p:sp>
      </p:grpSp>
      <p:sp>
        <p:nvSpPr>
          <p:cNvPr id="14" name="object 14"/>
          <p:cNvSpPr txBox="1">
            <a:spLocks noGrp="1"/>
          </p:cNvSpPr>
          <p:nvPr>
            <p:ph type="title"/>
          </p:nvPr>
        </p:nvSpPr>
        <p:spPr>
          <a:xfrm>
            <a:off x="1169670" y="2255647"/>
            <a:ext cx="7461986" cy="1860125"/>
          </a:xfrm>
          <a:prstGeom prst="rect">
            <a:avLst/>
          </a:prstGeom>
        </p:spPr>
        <p:txBody>
          <a:bodyPr vert="horz" wrap="square" lIns="0" tIns="13335" rIns="0" bIns="0" rtlCol="0">
            <a:spAutoFit/>
          </a:bodyPr>
          <a:lstStyle/>
          <a:p>
            <a:pPr marL="12700">
              <a:lnSpc>
                <a:spcPct val="100000"/>
              </a:lnSpc>
              <a:spcBef>
                <a:spcPts val="105"/>
              </a:spcBef>
            </a:pPr>
            <a:r>
              <a:rPr lang="en-US" sz="12000" i="0" spc="-800" dirty="0">
                <a:solidFill>
                  <a:srgbClr val="FFFFFF"/>
                </a:solidFill>
                <a:latin typeface="Trebuchet MS" panose="020B0603020202020204" pitchFamily="34" charset="0"/>
                <a:cs typeface="Microsoft Sans Serif"/>
              </a:rPr>
              <a:t>Hola </a:t>
            </a:r>
            <a:r>
              <a:rPr lang="en-US" sz="12000" i="0" spc="-800" dirty="0" err="1">
                <a:solidFill>
                  <a:srgbClr val="FFFFFF"/>
                </a:solidFill>
                <a:latin typeface="Trebuchet MS" panose="020B0603020202020204" pitchFamily="34" charset="0"/>
                <a:cs typeface="Microsoft Sans Serif"/>
              </a:rPr>
              <a:t>mundo</a:t>
            </a:r>
            <a:endParaRPr sz="12000" dirty="0">
              <a:latin typeface="Trebuchet MS" panose="020B0603020202020204" pitchFamily="34" charset="0"/>
              <a:cs typeface="Microsoft Sans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9144000" cy="6858000"/>
            </a:xfrm>
            <a:prstGeom prst="rect">
              <a:avLst/>
            </a:prstGeom>
          </p:spPr>
        </p:pic>
        <p:pic>
          <p:nvPicPr>
            <p:cNvPr id="4" name="object 4"/>
            <p:cNvPicPr/>
            <p:nvPr/>
          </p:nvPicPr>
          <p:blipFill>
            <a:blip r:embed="rId4" cstate="print"/>
            <a:stretch>
              <a:fillRect/>
            </a:stretch>
          </p:blipFill>
          <p:spPr>
            <a:xfrm>
              <a:off x="0" y="1255"/>
              <a:ext cx="9143999" cy="1026159"/>
            </a:xfrm>
            <a:prstGeom prst="rect">
              <a:avLst/>
            </a:prstGeom>
          </p:spPr>
        </p:pic>
        <p:pic>
          <p:nvPicPr>
            <p:cNvPr id="5" name="object 5"/>
            <p:cNvPicPr/>
            <p:nvPr/>
          </p:nvPicPr>
          <p:blipFill>
            <a:blip r:embed="rId5" cstate="print"/>
            <a:stretch>
              <a:fillRect/>
            </a:stretch>
          </p:blipFill>
          <p:spPr>
            <a:xfrm>
              <a:off x="4398834" y="0"/>
              <a:ext cx="4745165" cy="600064"/>
            </a:xfrm>
            <a:prstGeom prst="rect">
              <a:avLst/>
            </a:prstGeom>
          </p:spPr>
        </p:pic>
      </p:grpSp>
      <p:pic>
        <p:nvPicPr>
          <p:cNvPr id="6" name="object 6"/>
          <p:cNvPicPr/>
          <p:nvPr/>
        </p:nvPicPr>
        <p:blipFill>
          <a:blip r:embed="rId6" cstate="print"/>
          <a:stretch>
            <a:fillRect/>
          </a:stretch>
        </p:blipFill>
        <p:spPr>
          <a:xfrm>
            <a:off x="-813" y="0"/>
            <a:ext cx="9145575" cy="1020572"/>
          </a:xfrm>
          <a:prstGeom prst="rect">
            <a:avLst/>
          </a:prstGeom>
        </p:spPr>
      </p:pic>
      <p:sp>
        <p:nvSpPr>
          <p:cNvPr id="7" name="object 7"/>
          <p:cNvSpPr txBox="1">
            <a:spLocks noGrp="1"/>
          </p:cNvSpPr>
          <p:nvPr>
            <p:ph type="title"/>
          </p:nvPr>
        </p:nvSpPr>
        <p:spPr>
          <a:xfrm>
            <a:off x="1955417" y="855534"/>
            <a:ext cx="5229225" cy="1629933"/>
          </a:xfrm>
          <a:prstGeom prst="rect">
            <a:avLst/>
          </a:prstGeom>
        </p:spPr>
        <p:txBody>
          <a:bodyPr vert="horz" wrap="square" lIns="0" tIns="13970" rIns="0" bIns="0" rtlCol="0">
            <a:spAutoFit/>
          </a:bodyPr>
          <a:lstStyle/>
          <a:p>
            <a:pPr marL="12700" algn="ctr">
              <a:lnSpc>
                <a:spcPct val="100000"/>
              </a:lnSpc>
              <a:spcBef>
                <a:spcPts val="110"/>
              </a:spcBef>
            </a:pPr>
            <a:r>
              <a:rPr lang="en-US" spc="-95" dirty="0"/>
              <a:t>External modules </a:t>
            </a:r>
            <a:br>
              <a:rPr lang="en-US" spc="-95" dirty="0"/>
            </a:br>
            <a:r>
              <a:rPr lang="en-US" spc="-95" dirty="0"/>
              <a:t>NPM</a:t>
            </a:r>
            <a:endParaRPr spc="-45" dirty="0"/>
          </a:p>
        </p:txBody>
      </p:sp>
      <p:sp>
        <p:nvSpPr>
          <p:cNvPr id="9" name="object 9"/>
          <p:cNvSpPr txBox="1"/>
          <p:nvPr/>
        </p:nvSpPr>
        <p:spPr>
          <a:xfrm>
            <a:off x="607629" y="3012965"/>
            <a:ext cx="7924800" cy="2623795"/>
          </a:xfrm>
          <a:prstGeom prst="rect">
            <a:avLst/>
          </a:prstGeom>
        </p:spPr>
        <p:txBody>
          <a:bodyPr vert="horz" wrap="square" lIns="0" tIns="12700" rIns="0" bIns="0" rtlCol="0">
            <a:spAutoFit/>
          </a:bodyPr>
          <a:lstStyle/>
          <a:p>
            <a:pPr marL="12700" algn="ctr">
              <a:lnSpc>
                <a:spcPct val="100000"/>
              </a:lnSpc>
              <a:spcBef>
                <a:spcPts val="100"/>
              </a:spcBef>
            </a:pPr>
            <a:r>
              <a:rPr lang="es-ES" sz="2400" i="1" dirty="0">
                <a:latin typeface="Constantia"/>
                <a:cs typeface="Constantia"/>
              </a:rPr>
              <a:t>Es el administrador de paquetes predeterminado para el tiempo de ejecución de JavaScript Node.js. </a:t>
            </a:r>
          </a:p>
          <a:p>
            <a:pPr marL="12700" algn="ctr">
              <a:lnSpc>
                <a:spcPct val="100000"/>
              </a:lnSpc>
              <a:spcBef>
                <a:spcPts val="100"/>
              </a:spcBef>
            </a:pPr>
            <a:endParaRPr lang="es-ES" sz="2400" i="1" dirty="0">
              <a:latin typeface="Constantia"/>
              <a:cs typeface="Constantia"/>
            </a:endParaRPr>
          </a:p>
          <a:p>
            <a:pPr marL="12700" algn="ctr">
              <a:lnSpc>
                <a:spcPct val="100000"/>
              </a:lnSpc>
              <a:spcBef>
                <a:spcPts val="100"/>
              </a:spcBef>
            </a:pPr>
            <a:r>
              <a:rPr lang="es-ES" sz="2400" i="1" dirty="0">
                <a:latin typeface="Constantia"/>
                <a:cs typeface="Constantia"/>
              </a:rPr>
              <a:t>NPM consiste de dos partes principales: una herramienta CLI (interfaz de línea de comandos) para la publicación y descarga de paquetes, y un repositorio en línea que alberga paquetes de JavaScript.</a:t>
            </a:r>
            <a:endParaRPr sz="2400" dirty="0">
              <a:latin typeface="Constantia"/>
              <a:cs typeface="Constantia"/>
            </a:endParaRPr>
          </a:p>
        </p:txBody>
      </p:sp>
    </p:spTree>
    <p:extLst>
      <p:ext uri="{BB962C8B-B14F-4D97-AF65-F5344CB8AC3E}">
        <p14:creationId xmlns:p14="http://schemas.microsoft.com/office/powerpoint/2010/main" val="2785421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3270" y="1066800"/>
            <a:ext cx="5077460" cy="822661"/>
          </a:xfrm>
          <a:prstGeom prst="rect">
            <a:avLst/>
          </a:prstGeom>
        </p:spPr>
        <p:txBody>
          <a:bodyPr vert="horz" wrap="square" lIns="0" tIns="14605" rIns="0" bIns="0" rtlCol="0">
            <a:spAutoFit/>
          </a:bodyPr>
          <a:lstStyle/>
          <a:p>
            <a:pPr marL="12700" algn="ctr">
              <a:lnSpc>
                <a:spcPct val="100000"/>
              </a:lnSpc>
              <a:spcBef>
                <a:spcPts val="115"/>
              </a:spcBef>
            </a:pPr>
            <a:r>
              <a:rPr lang="en-US" spc="5" dirty="0" err="1"/>
              <a:t>package.json</a:t>
            </a:r>
            <a:endParaRPr spc="-45" dirty="0"/>
          </a:p>
        </p:txBody>
      </p:sp>
      <p:sp>
        <p:nvSpPr>
          <p:cNvPr id="5" name="object 5"/>
          <p:cNvSpPr txBox="1"/>
          <p:nvPr/>
        </p:nvSpPr>
        <p:spPr>
          <a:xfrm>
            <a:off x="584200" y="2517952"/>
            <a:ext cx="7975600" cy="2192267"/>
          </a:xfrm>
          <a:prstGeom prst="rect">
            <a:avLst/>
          </a:prstGeom>
        </p:spPr>
        <p:txBody>
          <a:bodyPr vert="horz" wrap="square" lIns="0" tIns="12065" rIns="0" bIns="0" rtlCol="0">
            <a:spAutoFit/>
          </a:bodyPr>
          <a:lstStyle/>
          <a:p>
            <a:pPr marL="12700" algn="ctr">
              <a:lnSpc>
                <a:spcPct val="100000"/>
              </a:lnSpc>
              <a:spcBef>
                <a:spcPts val="95"/>
              </a:spcBef>
            </a:pPr>
            <a:r>
              <a:rPr lang="es-ES" sz="2000" i="1" spc="-5" dirty="0">
                <a:latin typeface="Constantia"/>
                <a:cs typeface="Constantia"/>
              </a:rPr>
              <a:t>Cada proyecto de JavaScript se puede considerar como un paquete </a:t>
            </a:r>
            <a:r>
              <a:rPr lang="es-ES" sz="2000" i="1" spc="-5" dirty="0" err="1">
                <a:latin typeface="Constantia"/>
                <a:cs typeface="Constantia"/>
              </a:rPr>
              <a:t>npm</a:t>
            </a:r>
            <a:r>
              <a:rPr lang="es-ES" sz="2000" i="1" spc="-5" dirty="0">
                <a:latin typeface="Constantia"/>
                <a:cs typeface="Constantia"/>
              </a:rPr>
              <a:t> con su propia información de paquete y un archivo </a:t>
            </a:r>
            <a:r>
              <a:rPr lang="es-ES" sz="2000" i="1" spc="-5" dirty="0" err="1">
                <a:latin typeface="Constantia"/>
                <a:cs typeface="Constantia"/>
              </a:rPr>
              <a:t>package.json</a:t>
            </a:r>
            <a:r>
              <a:rPr lang="es-ES" sz="2000" i="1" spc="-5" dirty="0">
                <a:latin typeface="Constantia"/>
                <a:cs typeface="Constantia"/>
              </a:rPr>
              <a:t> que describe el proyecto.</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err="1">
                <a:latin typeface="Constantia"/>
                <a:cs typeface="Constantia"/>
              </a:rPr>
              <a:t>package.json</a:t>
            </a:r>
            <a:r>
              <a:rPr lang="es-ES" sz="2000" i="1" spc="-5" dirty="0">
                <a:latin typeface="Constantia"/>
                <a:cs typeface="Constantia"/>
              </a:rPr>
              <a:t> se generará cuando ejecute </a:t>
            </a:r>
            <a:r>
              <a:rPr lang="es-ES" sz="2000" b="1" i="1" spc="-5" dirty="0" err="1">
                <a:latin typeface="Constantia"/>
                <a:cs typeface="Constantia"/>
              </a:rPr>
              <a:t>npm</a:t>
            </a:r>
            <a:r>
              <a:rPr lang="es-ES" sz="2000" b="1" i="1" spc="-5" dirty="0">
                <a:latin typeface="Constantia"/>
                <a:cs typeface="Constantia"/>
              </a:rPr>
              <a:t> </a:t>
            </a:r>
            <a:r>
              <a:rPr lang="es-ES" sz="2000" b="1" i="1" spc="-5" dirty="0" err="1">
                <a:latin typeface="Constantia"/>
                <a:cs typeface="Constantia"/>
              </a:rPr>
              <a:t>init</a:t>
            </a:r>
            <a:r>
              <a:rPr lang="es-ES" sz="2000" b="1" i="1" spc="-5" dirty="0">
                <a:latin typeface="Constantia"/>
                <a:cs typeface="Constantia"/>
              </a:rPr>
              <a:t> </a:t>
            </a:r>
            <a:r>
              <a:rPr lang="es-ES" sz="2000" i="1" spc="-5" dirty="0">
                <a:latin typeface="Constantia"/>
                <a:cs typeface="Constantia"/>
              </a:rPr>
              <a:t>para inicializar un proyecto de JavaScript/Node.js con los siguientes metadatos principales proporcionados por el desarrollador:</a:t>
            </a:r>
          </a:p>
        </p:txBody>
      </p:sp>
    </p:spTree>
    <p:extLst>
      <p:ext uri="{BB962C8B-B14F-4D97-AF65-F5344CB8AC3E}">
        <p14:creationId xmlns:p14="http://schemas.microsoft.com/office/powerpoint/2010/main" val="338428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3270" y="1066800"/>
            <a:ext cx="5077460" cy="822661"/>
          </a:xfrm>
          <a:prstGeom prst="rect">
            <a:avLst/>
          </a:prstGeom>
        </p:spPr>
        <p:txBody>
          <a:bodyPr vert="horz" wrap="square" lIns="0" tIns="14605" rIns="0" bIns="0" rtlCol="0">
            <a:spAutoFit/>
          </a:bodyPr>
          <a:lstStyle/>
          <a:p>
            <a:pPr marL="12700" algn="ctr">
              <a:lnSpc>
                <a:spcPct val="100000"/>
              </a:lnSpc>
              <a:spcBef>
                <a:spcPts val="115"/>
              </a:spcBef>
            </a:pPr>
            <a:r>
              <a:rPr lang="en-US" spc="5" dirty="0" err="1"/>
              <a:t>package.json</a:t>
            </a:r>
            <a:endParaRPr spc="-45" dirty="0"/>
          </a:p>
        </p:txBody>
      </p:sp>
      <p:sp>
        <p:nvSpPr>
          <p:cNvPr id="5" name="object 5"/>
          <p:cNvSpPr txBox="1"/>
          <p:nvPr/>
        </p:nvSpPr>
        <p:spPr>
          <a:xfrm>
            <a:off x="5257800" y="2264780"/>
            <a:ext cx="3429000" cy="3928640"/>
          </a:xfrm>
          <a:prstGeom prst="rect">
            <a:avLst/>
          </a:prstGeom>
        </p:spPr>
        <p:txBody>
          <a:bodyPr vert="horz" wrap="square" lIns="0" tIns="12065" rIns="0" bIns="0" rtlCol="0">
            <a:spAutoFit/>
          </a:bodyPr>
          <a:lstStyle/>
          <a:p>
            <a:pPr marL="355600" indent="-342900" algn="just">
              <a:lnSpc>
                <a:spcPct val="100000"/>
              </a:lnSpc>
              <a:spcBef>
                <a:spcPts val="95"/>
              </a:spcBef>
              <a:buFont typeface="Arial" panose="020B0604020202020204" pitchFamily="34" charset="0"/>
              <a:buChar char="•"/>
            </a:pPr>
            <a:r>
              <a:rPr lang="es-ES" i="1" spc="-5" dirty="0" err="1">
                <a:latin typeface="Constantia"/>
                <a:cs typeface="Constantia"/>
              </a:rPr>
              <a:t>name</a:t>
            </a:r>
            <a:r>
              <a:rPr lang="es-ES" i="1" spc="-5" dirty="0">
                <a:latin typeface="Constantia"/>
                <a:cs typeface="Constantia"/>
              </a:rPr>
              <a:t>: el nombre de tu librería/proyecto JavaScript.</a:t>
            </a:r>
          </a:p>
          <a:p>
            <a:pPr marL="355600" indent="-342900" algn="just">
              <a:lnSpc>
                <a:spcPct val="100000"/>
              </a:lnSpc>
              <a:spcBef>
                <a:spcPts val="95"/>
              </a:spcBef>
              <a:buFont typeface="Arial" panose="020B0604020202020204" pitchFamily="34" charset="0"/>
              <a:buChar char="•"/>
            </a:pPr>
            <a:r>
              <a:rPr lang="es-ES" i="1" spc="-5" dirty="0" err="1">
                <a:latin typeface="Constantia"/>
                <a:cs typeface="Constantia"/>
              </a:rPr>
              <a:t>version</a:t>
            </a:r>
            <a:r>
              <a:rPr lang="es-ES" i="1" spc="-5" dirty="0">
                <a:latin typeface="Constantia"/>
                <a:cs typeface="Constantia"/>
              </a:rPr>
              <a:t>: la versión de tu proyecto. A menudo, para el desarrollo de aplicaciones, este campo es descuidado ya que no hay necesidad aparente de versionar librerías de código abierto. Aun así, puede ser útil como fuente de la versión del despliegue.</a:t>
            </a:r>
          </a:p>
          <a:p>
            <a:pPr marL="355600" indent="-342900" algn="just">
              <a:lnSpc>
                <a:spcPct val="100000"/>
              </a:lnSpc>
              <a:spcBef>
                <a:spcPts val="95"/>
              </a:spcBef>
              <a:buFont typeface="Arial" panose="020B0604020202020204" pitchFamily="34" charset="0"/>
              <a:buChar char="•"/>
            </a:pPr>
            <a:r>
              <a:rPr lang="es-ES" i="1" spc="-5" dirty="0" err="1">
                <a:latin typeface="Constantia"/>
                <a:cs typeface="Constantia"/>
              </a:rPr>
              <a:t>description</a:t>
            </a:r>
            <a:r>
              <a:rPr lang="es-ES" i="1" spc="-5" dirty="0">
                <a:latin typeface="Constantia"/>
                <a:cs typeface="Constantia"/>
              </a:rPr>
              <a:t>: la descripción del proyecto.</a:t>
            </a:r>
          </a:p>
          <a:p>
            <a:pPr marL="355600" indent="-342900" algn="just">
              <a:lnSpc>
                <a:spcPct val="100000"/>
              </a:lnSpc>
              <a:spcBef>
                <a:spcPts val="95"/>
              </a:spcBef>
              <a:buFont typeface="Arial" panose="020B0604020202020204" pitchFamily="34" charset="0"/>
              <a:buChar char="•"/>
            </a:pPr>
            <a:r>
              <a:rPr lang="es-ES" i="1" spc="-5" dirty="0" err="1">
                <a:latin typeface="Constantia"/>
                <a:cs typeface="Constantia"/>
              </a:rPr>
              <a:t>license</a:t>
            </a:r>
            <a:r>
              <a:rPr lang="es-ES" i="1" spc="-5" dirty="0">
                <a:latin typeface="Constantia"/>
                <a:cs typeface="Constantia"/>
              </a:rPr>
              <a:t>: la licencia del proyecto.</a:t>
            </a:r>
          </a:p>
        </p:txBody>
      </p:sp>
      <p:pic>
        <p:nvPicPr>
          <p:cNvPr id="9218" name="Picture 2" descr="Understanding the package.json file">
            <a:extLst>
              <a:ext uri="{FF2B5EF4-FFF2-40B4-BE49-F238E27FC236}">
                <a16:creationId xmlns:a16="http://schemas.microsoft.com/office/drawing/2014/main" id="{51233842-1377-EE74-723F-97E1B2A71B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668"/>
          <a:stretch/>
        </p:blipFill>
        <p:spPr bwMode="auto">
          <a:xfrm>
            <a:off x="304800" y="2057400"/>
            <a:ext cx="4843462"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96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3270" y="1066800"/>
            <a:ext cx="5077460" cy="822661"/>
          </a:xfrm>
          <a:prstGeom prst="rect">
            <a:avLst/>
          </a:prstGeom>
        </p:spPr>
        <p:txBody>
          <a:bodyPr vert="horz" wrap="square" lIns="0" tIns="14605" rIns="0" bIns="0" rtlCol="0">
            <a:spAutoFit/>
          </a:bodyPr>
          <a:lstStyle/>
          <a:p>
            <a:pPr marL="12700" algn="ctr">
              <a:lnSpc>
                <a:spcPct val="100000"/>
              </a:lnSpc>
              <a:spcBef>
                <a:spcPts val="115"/>
              </a:spcBef>
            </a:pPr>
            <a:r>
              <a:rPr lang="en-US" spc="5" dirty="0" err="1"/>
              <a:t>package.json</a:t>
            </a:r>
            <a:endParaRPr spc="-45" dirty="0"/>
          </a:p>
        </p:txBody>
      </p:sp>
      <p:sp>
        <p:nvSpPr>
          <p:cNvPr id="5" name="object 5"/>
          <p:cNvSpPr txBox="1"/>
          <p:nvPr/>
        </p:nvSpPr>
        <p:spPr>
          <a:xfrm>
            <a:off x="584200" y="2517952"/>
            <a:ext cx="7975600" cy="2833468"/>
          </a:xfrm>
          <a:prstGeom prst="rect">
            <a:avLst/>
          </a:prstGeom>
        </p:spPr>
        <p:txBody>
          <a:bodyPr vert="horz" wrap="square" lIns="0" tIns="12065" rIns="0" bIns="0" rtlCol="0">
            <a:spAutoFit/>
          </a:bodyPr>
          <a:lstStyle/>
          <a:p>
            <a:pPr marL="12700" algn="ctr">
              <a:lnSpc>
                <a:spcPct val="100000"/>
              </a:lnSpc>
              <a:spcBef>
                <a:spcPts val="95"/>
              </a:spcBef>
            </a:pPr>
            <a:r>
              <a:rPr lang="es-ES" sz="2000" i="1" spc="-5" dirty="0">
                <a:latin typeface="Constantia"/>
                <a:cs typeface="Constantia"/>
              </a:rPr>
              <a:t>Esta información proporciona al administrador del paquete lo necesario para comprender cómo se debe manejar el proyecto junto con sus dependencias.</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a:latin typeface="Constantia"/>
                <a:cs typeface="Constantia"/>
              </a:rPr>
              <a:t>El archivo </a:t>
            </a:r>
            <a:r>
              <a:rPr lang="es-ES" sz="2000" i="1" spc="-5" dirty="0" err="1">
                <a:latin typeface="Constantia"/>
                <a:cs typeface="Constantia"/>
              </a:rPr>
              <a:t>package.json</a:t>
            </a:r>
            <a:r>
              <a:rPr lang="es-ES" sz="2000" i="1" spc="-5" dirty="0">
                <a:latin typeface="Constantia"/>
                <a:cs typeface="Constantia"/>
              </a:rPr>
              <a:t> normalmente se encuentra en el directorio raíz de un proyecto Node.js.</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a:latin typeface="Constantia"/>
                <a:cs typeface="Constantia"/>
              </a:rPr>
              <a:t>Veamos un ejemplo de cómo se ve la estructura de un módulo cuando se instala a través de </a:t>
            </a:r>
            <a:r>
              <a:rPr lang="es-ES" sz="2000" i="1" spc="-5" dirty="0" err="1">
                <a:latin typeface="Constantia"/>
                <a:cs typeface="Constantia"/>
              </a:rPr>
              <a:t>npm</a:t>
            </a:r>
            <a:r>
              <a:rPr lang="es-ES" sz="2000" i="1" spc="-5" dirty="0">
                <a:latin typeface="Constantia"/>
                <a:cs typeface="Constantia"/>
              </a:rPr>
              <a:t>.</a:t>
            </a:r>
          </a:p>
        </p:txBody>
      </p:sp>
    </p:spTree>
    <p:extLst>
      <p:ext uri="{BB962C8B-B14F-4D97-AF65-F5344CB8AC3E}">
        <p14:creationId xmlns:p14="http://schemas.microsoft.com/office/powerpoint/2010/main" val="361063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3270" y="1066800"/>
            <a:ext cx="5077460" cy="822661"/>
          </a:xfrm>
          <a:prstGeom prst="rect">
            <a:avLst/>
          </a:prstGeom>
        </p:spPr>
        <p:txBody>
          <a:bodyPr vert="horz" wrap="square" lIns="0" tIns="14605" rIns="0" bIns="0" rtlCol="0">
            <a:spAutoFit/>
          </a:bodyPr>
          <a:lstStyle/>
          <a:p>
            <a:pPr marL="12700" algn="ctr">
              <a:lnSpc>
                <a:spcPct val="100000"/>
              </a:lnSpc>
              <a:spcBef>
                <a:spcPts val="115"/>
              </a:spcBef>
            </a:pPr>
            <a:r>
              <a:rPr lang="en-US" spc="5" dirty="0" err="1"/>
              <a:t>package.json</a:t>
            </a:r>
            <a:endParaRPr spc="-45" dirty="0"/>
          </a:p>
        </p:txBody>
      </p:sp>
      <p:pic>
        <p:nvPicPr>
          <p:cNvPr id="2050" name="Picture 2">
            <a:extLst>
              <a:ext uri="{FF2B5EF4-FFF2-40B4-BE49-F238E27FC236}">
                <a16:creationId xmlns:a16="http://schemas.microsoft.com/office/drawing/2014/main" id="{DCC1B03D-53D7-2272-482B-3A9689797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49" y="2590800"/>
            <a:ext cx="3400441" cy="28051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1647677-7696-E08C-CD7F-DF697E328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3894" y="2590800"/>
            <a:ext cx="4797057" cy="280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376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3270" y="1066800"/>
            <a:ext cx="5077460" cy="822661"/>
          </a:xfrm>
          <a:prstGeom prst="rect">
            <a:avLst/>
          </a:prstGeom>
        </p:spPr>
        <p:txBody>
          <a:bodyPr vert="horz" wrap="square" lIns="0" tIns="14605" rIns="0" bIns="0" rtlCol="0">
            <a:spAutoFit/>
          </a:bodyPr>
          <a:lstStyle/>
          <a:p>
            <a:pPr marL="12700" algn="ctr">
              <a:lnSpc>
                <a:spcPct val="100000"/>
              </a:lnSpc>
              <a:spcBef>
                <a:spcPts val="115"/>
              </a:spcBef>
            </a:pPr>
            <a:r>
              <a:rPr lang="en-US" spc="5" dirty="0" err="1"/>
              <a:t>npm</a:t>
            </a:r>
            <a:r>
              <a:rPr lang="en-US" spc="5" dirty="0"/>
              <a:t> scripts</a:t>
            </a:r>
            <a:endParaRPr spc="-45" dirty="0"/>
          </a:p>
        </p:txBody>
      </p:sp>
      <p:sp>
        <p:nvSpPr>
          <p:cNvPr id="5" name="object 5"/>
          <p:cNvSpPr txBox="1"/>
          <p:nvPr/>
        </p:nvSpPr>
        <p:spPr>
          <a:xfrm>
            <a:off x="584200" y="3224793"/>
            <a:ext cx="7975600" cy="1256113"/>
          </a:xfrm>
          <a:prstGeom prst="rect">
            <a:avLst/>
          </a:prstGeom>
        </p:spPr>
        <p:txBody>
          <a:bodyPr vert="horz" wrap="square" lIns="0" tIns="12065" rIns="0" bIns="0" rtlCol="0">
            <a:spAutoFit/>
          </a:bodyPr>
          <a:lstStyle/>
          <a:p>
            <a:pPr marL="12700" algn="ctr">
              <a:lnSpc>
                <a:spcPct val="100000"/>
              </a:lnSpc>
              <a:spcBef>
                <a:spcPts val="95"/>
              </a:spcBef>
            </a:pPr>
            <a:r>
              <a:rPr lang="es-ES" sz="2000" i="1" spc="-5" dirty="0" err="1">
                <a:latin typeface="Constantia"/>
                <a:cs typeface="Constantia"/>
              </a:rPr>
              <a:t>package.json</a:t>
            </a:r>
            <a:r>
              <a:rPr lang="es-ES" sz="2000" i="1" spc="-5" dirty="0">
                <a:latin typeface="Constantia"/>
                <a:cs typeface="Constantia"/>
              </a:rPr>
              <a:t> también soporta la propiedad scripts que puede definirse para ejecutar herramientas de línea de comandos que se instalan en el contexto local del proyecto. </a:t>
            </a:r>
          </a:p>
          <a:p>
            <a:pPr marL="12700" algn="ctr">
              <a:lnSpc>
                <a:spcPct val="100000"/>
              </a:lnSpc>
              <a:spcBef>
                <a:spcPts val="95"/>
              </a:spcBef>
            </a:pPr>
            <a:endParaRPr lang="es-ES" sz="2000" i="1" spc="-5" dirty="0">
              <a:latin typeface="Constantia"/>
              <a:cs typeface="Constantia"/>
            </a:endParaRPr>
          </a:p>
        </p:txBody>
      </p:sp>
    </p:spTree>
    <p:extLst>
      <p:ext uri="{BB962C8B-B14F-4D97-AF65-F5344CB8AC3E}">
        <p14:creationId xmlns:p14="http://schemas.microsoft.com/office/powerpoint/2010/main" val="2521224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2835" y="1066800"/>
            <a:ext cx="6958330" cy="1630575"/>
          </a:xfrm>
          <a:prstGeom prst="rect">
            <a:avLst/>
          </a:prstGeom>
        </p:spPr>
        <p:txBody>
          <a:bodyPr vert="horz" wrap="square" lIns="0" tIns="14605" rIns="0" bIns="0" rtlCol="0">
            <a:spAutoFit/>
          </a:bodyPr>
          <a:lstStyle/>
          <a:p>
            <a:pPr marL="12700" algn="ctr">
              <a:lnSpc>
                <a:spcPct val="100000"/>
              </a:lnSpc>
              <a:spcBef>
                <a:spcPts val="115"/>
              </a:spcBef>
            </a:pPr>
            <a:r>
              <a:rPr lang="en-US" spc="5" dirty="0"/>
              <a:t>dependencies y </a:t>
            </a:r>
            <a:r>
              <a:rPr lang="en-US" spc="5" dirty="0" err="1"/>
              <a:t>devDependencies</a:t>
            </a:r>
            <a:endParaRPr spc="-45" dirty="0"/>
          </a:p>
        </p:txBody>
      </p:sp>
      <p:sp>
        <p:nvSpPr>
          <p:cNvPr id="5" name="object 5"/>
          <p:cNvSpPr txBox="1"/>
          <p:nvPr/>
        </p:nvSpPr>
        <p:spPr>
          <a:xfrm>
            <a:off x="584200" y="3429000"/>
            <a:ext cx="7975600" cy="2192267"/>
          </a:xfrm>
          <a:prstGeom prst="rect">
            <a:avLst/>
          </a:prstGeom>
        </p:spPr>
        <p:txBody>
          <a:bodyPr vert="horz" wrap="square" lIns="0" tIns="12065" rIns="0" bIns="0" rtlCol="0">
            <a:spAutoFit/>
          </a:bodyPr>
          <a:lstStyle/>
          <a:p>
            <a:pPr marL="12700" algn="ctr">
              <a:lnSpc>
                <a:spcPct val="100000"/>
              </a:lnSpc>
              <a:spcBef>
                <a:spcPts val="95"/>
              </a:spcBef>
            </a:pPr>
            <a:r>
              <a:rPr lang="es-ES" sz="2000" i="1" spc="-5" dirty="0">
                <a:latin typeface="Constantia"/>
                <a:cs typeface="Constantia"/>
              </a:rPr>
              <a:t>Estos dos vienen en forma de objetos clave-valor con los nombres de las librerías </a:t>
            </a:r>
            <a:r>
              <a:rPr lang="es-ES" sz="2000" i="1" spc="-5" dirty="0" err="1">
                <a:latin typeface="Constantia"/>
                <a:cs typeface="Constantia"/>
              </a:rPr>
              <a:t>npm</a:t>
            </a:r>
            <a:r>
              <a:rPr lang="es-ES" sz="2000" i="1" spc="-5" dirty="0">
                <a:latin typeface="Constantia"/>
                <a:cs typeface="Constantia"/>
              </a:rPr>
              <a:t> como clave y sus versiones en formato semántico como valor. </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a:latin typeface="Constantia"/>
                <a:cs typeface="Constantia"/>
              </a:rPr>
              <a:t>Estas dependencias se instalan mediante el comando </a:t>
            </a:r>
            <a:r>
              <a:rPr lang="es-ES" sz="2000" i="1" spc="-5" dirty="0" err="1">
                <a:latin typeface="Constantia"/>
                <a:cs typeface="Constantia"/>
              </a:rPr>
              <a:t>npm</a:t>
            </a:r>
            <a:r>
              <a:rPr lang="es-ES" sz="2000" i="1" spc="-5" dirty="0">
                <a:latin typeface="Constantia"/>
                <a:cs typeface="Constantia"/>
              </a:rPr>
              <a:t> </a:t>
            </a:r>
            <a:r>
              <a:rPr lang="es-ES" sz="2000" i="1" spc="-5" dirty="0" err="1">
                <a:latin typeface="Constantia"/>
                <a:cs typeface="Constantia"/>
              </a:rPr>
              <a:t>install</a:t>
            </a:r>
            <a:r>
              <a:rPr lang="es-ES" sz="2000" i="1" spc="-5" dirty="0">
                <a:latin typeface="Constantia"/>
                <a:cs typeface="Constantia"/>
              </a:rPr>
              <a:t> con las banderas --</a:t>
            </a:r>
            <a:r>
              <a:rPr lang="es-ES" sz="2000" i="1" spc="-5" dirty="0" err="1">
                <a:latin typeface="Constantia"/>
                <a:cs typeface="Constantia"/>
              </a:rPr>
              <a:t>save</a:t>
            </a:r>
            <a:r>
              <a:rPr lang="es-ES" sz="2000" i="1" spc="-5" dirty="0">
                <a:latin typeface="Constantia"/>
                <a:cs typeface="Constantia"/>
              </a:rPr>
              <a:t> y --</a:t>
            </a:r>
            <a:r>
              <a:rPr lang="es-ES" sz="2000" i="1" spc="-5" dirty="0" err="1">
                <a:latin typeface="Constantia"/>
                <a:cs typeface="Constantia"/>
              </a:rPr>
              <a:t>save-dev</a:t>
            </a:r>
            <a:r>
              <a:rPr lang="es-ES" sz="2000" i="1" spc="-5" dirty="0">
                <a:latin typeface="Constantia"/>
                <a:cs typeface="Constantia"/>
              </a:rPr>
              <a:t>. Están pensadas para ser usadas en entornos de producción y desarrollo/pruebas respectivamente.</a:t>
            </a:r>
          </a:p>
        </p:txBody>
      </p:sp>
    </p:spTree>
    <p:extLst>
      <p:ext uri="{BB962C8B-B14F-4D97-AF65-F5344CB8AC3E}">
        <p14:creationId xmlns:p14="http://schemas.microsoft.com/office/powerpoint/2010/main" val="185844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2835" y="1066800"/>
            <a:ext cx="6958330" cy="1368965"/>
          </a:xfrm>
          <a:prstGeom prst="rect">
            <a:avLst/>
          </a:prstGeom>
        </p:spPr>
        <p:txBody>
          <a:bodyPr vert="horz" wrap="square" lIns="0" tIns="14605" rIns="0" bIns="0" rtlCol="0">
            <a:spAutoFit/>
          </a:bodyPr>
          <a:lstStyle/>
          <a:p>
            <a:pPr marL="12700" algn="ctr">
              <a:lnSpc>
                <a:spcPct val="100000"/>
              </a:lnSpc>
              <a:spcBef>
                <a:spcPts val="115"/>
              </a:spcBef>
            </a:pPr>
            <a:r>
              <a:rPr lang="en-US" sz="4400" spc="5" dirty="0"/>
              <a:t>dependencies y </a:t>
            </a:r>
            <a:r>
              <a:rPr lang="en-US" sz="4400" spc="5" dirty="0" err="1"/>
              <a:t>devDependencies</a:t>
            </a:r>
            <a:endParaRPr sz="4400" spc="-45" dirty="0"/>
          </a:p>
        </p:txBody>
      </p:sp>
      <p:pic>
        <p:nvPicPr>
          <p:cNvPr id="10242" name="Picture 2" descr="What is NPM package.json, npm init, and npm install? – Jin's Tech Blog">
            <a:extLst>
              <a:ext uri="{FF2B5EF4-FFF2-40B4-BE49-F238E27FC236}">
                <a16:creationId xmlns:a16="http://schemas.microsoft.com/office/drawing/2014/main" id="{D020B58C-0926-7813-A5D6-4A602AB03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2" y="2514600"/>
            <a:ext cx="433387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016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78633" y="1066800"/>
            <a:ext cx="5586730" cy="822661"/>
          </a:xfrm>
          <a:prstGeom prst="rect">
            <a:avLst/>
          </a:prstGeom>
        </p:spPr>
        <p:txBody>
          <a:bodyPr vert="horz" wrap="square" lIns="0" tIns="14605" rIns="0" bIns="0" rtlCol="0">
            <a:spAutoFit/>
          </a:bodyPr>
          <a:lstStyle/>
          <a:p>
            <a:pPr marL="12700" algn="ctr">
              <a:lnSpc>
                <a:spcPct val="100000"/>
              </a:lnSpc>
              <a:spcBef>
                <a:spcPts val="115"/>
              </a:spcBef>
            </a:pPr>
            <a:r>
              <a:rPr lang="en-US" spc="5" dirty="0"/>
              <a:t>package-</a:t>
            </a:r>
            <a:r>
              <a:rPr lang="en-US" spc="5" dirty="0" err="1"/>
              <a:t>lock.json</a:t>
            </a:r>
            <a:endParaRPr spc="-45" dirty="0"/>
          </a:p>
        </p:txBody>
      </p:sp>
      <p:sp>
        <p:nvSpPr>
          <p:cNvPr id="5" name="object 5"/>
          <p:cNvSpPr txBox="1"/>
          <p:nvPr/>
        </p:nvSpPr>
        <p:spPr>
          <a:xfrm>
            <a:off x="584198" y="2859154"/>
            <a:ext cx="7975600" cy="1884490"/>
          </a:xfrm>
          <a:prstGeom prst="rect">
            <a:avLst/>
          </a:prstGeom>
        </p:spPr>
        <p:txBody>
          <a:bodyPr vert="horz" wrap="square" lIns="0" tIns="12065" rIns="0" bIns="0" rtlCol="0">
            <a:spAutoFit/>
          </a:bodyPr>
          <a:lstStyle/>
          <a:p>
            <a:pPr marL="12700" algn="ctr">
              <a:lnSpc>
                <a:spcPct val="100000"/>
              </a:lnSpc>
              <a:spcBef>
                <a:spcPts val="95"/>
              </a:spcBef>
            </a:pPr>
            <a:r>
              <a:rPr lang="es-ES" sz="2000" i="1" spc="-5" dirty="0">
                <a:latin typeface="Constantia"/>
                <a:cs typeface="Constantia"/>
              </a:rPr>
              <a:t>Este archivo describe las versiones exactas de las dependencias utilizadas en un proyecto de JavaScript </a:t>
            </a:r>
            <a:r>
              <a:rPr lang="es-ES" sz="2000" i="1" spc="-5" dirty="0" err="1">
                <a:latin typeface="Constantia"/>
                <a:cs typeface="Constantia"/>
              </a:rPr>
              <a:t>npm</a:t>
            </a:r>
            <a:r>
              <a:rPr lang="es-ES" sz="2000" i="1" spc="-5" dirty="0">
                <a:latin typeface="Constantia"/>
                <a:cs typeface="Constantia"/>
              </a:rPr>
              <a:t>. </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err="1">
                <a:latin typeface="Constantia"/>
                <a:cs typeface="Constantia"/>
              </a:rPr>
              <a:t>package-lock.json</a:t>
            </a:r>
            <a:r>
              <a:rPr lang="es-ES" sz="2000" i="1" spc="-5" dirty="0">
                <a:latin typeface="Constantia"/>
                <a:cs typeface="Constantia"/>
              </a:rPr>
              <a:t> es usualmente generado por el comando </a:t>
            </a:r>
            <a:r>
              <a:rPr lang="es-ES" sz="2000" i="1" spc="-5" dirty="0" err="1">
                <a:latin typeface="Constantia"/>
                <a:cs typeface="Constantia"/>
              </a:rPr>
              <a:t>npm</a:t>
            </a:r>
            <a:r>
              <a:rPr lang="es-ES" sz="2000" i="1" spc="-5" dirty="0">
                <a:latin typeface="Constantia"/>
                <a:cs typeface="Constantia"/>
              </a:rPr>
              <a:t> </a:t>
            </a:r>
            <a:r>
              <a:rPr lang="es-ES" sz="2000" i="1" spc="-5" dirty="0" err="1">
                <a:latin typeface="Constantia"/>
                <a:cs typeface="Constantia"/>
              </a:rPr>
              <a:t>install</a:t>
            </a:r>
            <a:r>
              <a:rPr lang="es-ES" sz="2000" i="1" spc="-5" dirty="0">
                <a:latin typeface="Constantia"/>
                <a:cs typeface="Constantia"/>
              </a:rPr>
              <a:t>, y también es leído por nuestra herramienta NPM CLI para asegurar la reproducción de los entornos de construcción para el proyecto. </a:t>
            </a:r>
          </a:p>
        </p:txBody>
      </p:sp>
    </p:spTree>
    <p:extLst>
      <p:ext uri="{BB962C8B-B14F-4D97-AF65-F5344CB8AC3E}">
        <p14:creationId xmlns:p14="http://schemas.microsoft.com/office/powerpoint/2010/main" val="3408861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78633" y="1066800"/>
            <a:ext cx="5586730" cy="822661"/>
          </a:xfrm>
          <a:prstGeom prst="rect">
            <a:avLst/>
          </a:prstGeom>
        </p:spPr>
        <p:txBody>
          <a:bodyPr vert="horz" wrap="square" lIns="0" tIns="14605" rIns="0" bIns="0" rtlCol="0">
            <a:spAutoFit/>
          </a:bodyPr>
          <a:lstStyle/>
          <a:p>
            <a:pPr marL="12700" algn="ctr">
              <a:lnSpc>
                <a:spcPct val="100000"/>
              </a:lnSpc>
              <a:spcBef>
                <a:spcPts val="115"/>
              </a:spcBef>
            </a:pPr>
            <a:r>
              <a:rPr lang="en-US" spc="5" dirty="0"/>
              <a:t>package-</a:t>
            </a:r>
            <a:r>
              <a:rPr lang="en-US" spc="5" dirty="0" err="1"/>
              <a:t>lock.json</a:t>
            </a:r>
            <a:endParaRPr spc="-45" dirty="0"/>
          </a:p>
        </p:txBody>
      </p:sp>
      <p:sp>
        <p:nvSpPr>
          <p:cNvPr id="5" name="object 5"/>
          <p:cNvSpPr txBox="1"/>
          <p:nvPr/>
        </p:nvSpPr>
        <p:spPr>
          <a:xfrm>
            <a:off x="584198" y="2162245"/>
            <a:ext cx="7975600" cy="4423647"/>
          </a:xfrm>
          <a:prstGeom prst="rect">
            <a:avLst/>
          </a:prstGeom>
        </p:spPr>
        <p:txBody>
          <a:bodyPr vert="horz" wrap="square" lIns="0" tIns="12065" rIns="0" bIns="0" rtlCol="0">
            <a:spAutoFit/>
          </a:bodyPr>
          <a:lstStyle/>
          <a:p>
            <a:pPr marL="12700" algn="ctr">
              <a:lnSpc>
                <a:spcPct val="100000"/>
              </a:lnSpc>
              <a:spcBef>
                <a:spcPts val="95"/>
              </a:spcBef>
            </a:pPr>
            <a:r>
              <a:rPr lang="es-ES" sz="2000" i="1" spc="-5" dirty="0">
                <a:latin typeface="Constantia"/>
                <a:cs typeface="Constantia"/>
              </a:rPr>
              <a:t>Describe todo el árbol de dependencias de cada paquete instalado.</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a:latin typeface="Constantia"/>
                <a:cs typeface="Constantia"/>
              </a:rPr>
              <a:t>Cuando alguien hace </a:t>
            </a:r>
            <a:r>
              <a:rPr lang="es-ES" sz="2000" i="1" spc="-5" dirty="0" err="1">
                <a:latin typeface="Constantia"/>
                <a:cs typeface="Constantia"/>
              </a:rPr>
              <a:t>fork</a:t>
            </a:r>
            <a:r>
              <a:rPr lang="es-ES" sz="2000" i="1" spc="-5" dirty="0">
                <a:latin typeface="Constantia"/>
                <a:cs typeface="Constantia"/>
              </a:rPr>
              <a:t> de un repositorio, no tiene la carpeta </a:t>
            </a:r>
            <a:r>
              <a:rPr lang="es-ES" sz="2000" i="1" spc="-5" dirty="0" err="1">
                <a:latin typeface="Constantia"/>
                <a:cs typeface="Constantia"/>
              </a:rPr>
              <a:t>node_modules</a:t>
            </a:r>
            <a:r>
              <a:rPr lang="es-ES" sz="2000" i="1" spc="-5" dirty="0">
                <a:latin typeface="Constantia"/>
                <a:cs typeface="Constantia"/>
              </a:rPr>
              <a:t>, al hacer </a:t>
            </a:r>
            <a:r>
              <a:rPr lang="es-ES" sz="2000" i="1" spc="-5" dirty="0" err="1">
                <a:latin typeface="Constantia"/>
                <a:cs typeface="Constantia"/>
              </a:rPr>
              <a:t>npm</a:t>
            </a:r>
            <a:r>
              <a:rPr lang="es-ES" sz="2000" i="1" spc="-5" dirty="0">
                <a:latin typeface="Constantia"/>
                <a:cs typeface="Constantia"/>
              </a:rPr>
              <a:t> </a:t>
            </a:r>
            <a:r>
              <a:rPr lang="es-ES" sz="2000" i="1" spc="-5" dirty="0" err="1">
                <a:latin typeface="Constantia"/>
                <a:cs typeface="Constantia"/>
              </a:rPr>
              <a:t>install</a:t>
            </a:r>
            <a:r>
              <a:rPr lang="es-ES" sz="2000" i="1" spc="-5" dirty="0">
                <a:latin typeface="Constantia"/>
                <a:cs typeface="Constantia"/>
              </a:rPr>
              <a:t> se instalan las dependencias indicadas con la versión indicada y más actual.</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a:latin typeface="Constantia"/>
                <a:cs typeface="Constantia"/>
              </a:rPr>
              <a:t>Por ejemplo, tenemos la </a:t>
            </a:r>
            <a:r>
              <a:rPr lang="es-ES" sz="2000" i="1" spc="-5" dirty="0" err="1">
                <a:latin typeface="Constantia"/>
                <a:cs typeface="Constantia"/>
              </a:rPr>
              <a:t>version</a:t>
            </a:r>
            <a:r>
              <a:rPr lang="es-ES" sz="2000" i="1" spc="-5" dirty="0">
                <a:latin typeface="Constantia"/>
                <a:cs typeface="Constantia"/>
              </a:rPr>
              <a:t> “5.2.3”:</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a:latin typeface="Constantia"/>
                <a:cs typeface="Constantia"/>
              </a:rPr>
              <a:t>Si tiene el </a:t>
            </a:r>
            <a:r>
              <a:rPr lang="es-ES" sz="2000" i="1" spc="-5" dirty="0" err="1">
                <a:latin typeface="Constantia"/>
                <a:cs typeface="Constantia"/>
              </a:rPr>
              <a:t>carret</a:t>
            </a:r>
            <a:r>
              <a:rPr lang="es-ES" sz="2000" i="1" spc="-5" dirty="0">
                <a:latin typeface="Constantia"/>
                <a:cs typeface="Constantia"/>
              </a:rPr>
              <a:t> ^ actualizará la versión menor, por lo que tendrás versiones como “^5.3.3”, “^5.4.3”, “^5.5.3”, etc.</a:t>
            </a:r>
          </a:p>
          <a:p>
            <a:pPr marL="12700" algn="ctr">
              <a:lnSpc>
                <a:spcPct val="100000"/>
              </a:lnSpc>
              <a:spcBef>
                <a:spcPts val="95"/>
              </a:spcBef>
            </a:pPr>
            <a:r>
              <a:rPr lang="es-ES" sz="2000" i="1" spc="-5" dirty="0">
                <a:latin typeface="Constantia"/>
                <a:cs typeface="Constantia"/>
              </a:rPr>
              <a:t>Si tiene la tilde ~ actualizará la versión de parche, por lo que tendrás versiones como “~5.2.4”, “~5.2.5”, “~5.2.6”, etc.</a:t>
            </a:r>
          </a:p>
          <a:p>
            <a:pPr marL="12700" algn="ctr">
              <a:lnSpc>
                <a:spcPct val="100000"/>
              </a:lnSpc>
              <a:spcBef>
                <a:spcPts val="95"/>
              </a:spcBef>
            </a:pPr>
            <a:r>
              <a:rPr lang="es-ES" sz="2000" i="1" spc="-5" dirty="0">
                <a:latin typeface="Constantia"/>
                <a:cs typeface="Constantia"/>
              </a:rPr>
              <a:t>Lo recomendable es quitar estos símbolos para que todos tengan la misma versión y no haya errores.</a:t>
            </a:r>
          </a:p>
        </p:txBody>
      </p:sp>
    </p:spTree>
    <p:extLst>
      <p:ext uri="{BB962C8B-B14F-4D97-AF65-F5344CB8AC3E}">
        <p14:creationId xmlns:p14="http://schemas.microsoft.com/office/powerpoint/2010/main" val="22250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13" y="0"/>
            <a:ext cx="9145575" cy="1020572"/>
          </a:xfrm>
          <a:prstGeom prst="rect">
            <a:avLst/>
          </a:prstGeom>
        </p:spPr>
      </p:pic>
      <p:sp>
        <p:nvSpPr>
          <p:cNvPr id="8" name="object 8"/>
          <p:cNvSpPr txBox="1"/>
          <p:nvPr/>
        </p:nvSpPr>
        <p:spPr>
          <a:xfrm>
            <a:off x="1721763" y="1143000"/>
            <a:ext cx="5700421" cy="947695"/>
          </a:xfrm>
          <a:prstGeom prst="rect">
            <a:avLst/>
          </a:prstGeom>
        </p:spPr>
        <p:txBody>
          <a:bodyPr vert="horz" wrap="square" lIns="0" tIns="11430" rIns="0" bIns="0" rtlCol="0">
            <a:spAutoFit/>
          </a:bodyPr>
          <a:lstStyle/>
          <a:p>
            <a:pPr marL="12700" algn="ctr">
              <a:lnSpc>
                <a:spcPct val="100000"/>
              </a:lnSpc>
              <a:spcBef>
                <a:spcPts val="90"/>
              </a:spcBef>
            </a:pPr>
            <a:r>
              <a:rPr lang="es-ES" sz="2000" i="1" spc="-5" dirty="0">
                <a:latin typeface="Constantia"/>
                <a:cs typeface="Constantia"/>
              </a:rPr>
              <a:t>En </a:t>
            </a:r>
            <a:r>
              <a:rPr lang="es-ES" sz="2000" i="1" spc="-5" dirty="0" err="1">
                <a:latin typeface="Constantia"/>
                <a:cs typeface="Constantia"/>
              </a:rPr>
              <a:t>Node</a:t>
            </a:r>
            <a:r>
              <a:rPr lang="es-ES" sz="2000" i="1" spc="-5" dirty="0">
                <a:latin typeface="Constantia"/>
                <a:cs typeface="Constantia"/>
              </a:rPr>
              <a:t> JS se puede crear fácilmente un servidor web básico que responda a cualquier</a:t>
            </a:r>
          </a:p>
          <a:p>
            <a:pPr marL="12700" algn="ctr">
              <a:lnSpc>
                <a:spcPct val="100000"/>
              </a:lnSpc>
              <a:spcBef>
                <a:spcPts val="90"/>
              </a:spcBef>
            </a:pPr>
            <a:r>
              <a:rPr lang="es-ES" sz="2000" i="1" spc="-5" dirty="0">
                <a:latin typeface="Constantia"/>
                <a:cs typeface="Constantia"/>
              </a:rPr>
              <a:t>solicitud simplemente usando el paquete </a:t>
            </a:r>
            <a:r>
              <a:rPr lang="es-ES" sz="2000" i="1" spc="-5" dirty="0" err="1">
                <a:latin typeface="Constantia"/>
                <a:cs typeface="Constantia"/>
              </a:rPr>
              <a:t>Node</a:t>
            </a:r>
            <a:r>
              <a:rPr lang="es-ES" sz="2000" i="1" spc="-5" dirty="0">
                <a:latin typeface="Constantia"/>
                <a:cs typeface="Constantia"/>
              </a:rPr>
              <a:t> HTTP</a:t>
            </a:r>
            <a:endParaRPr sz="2000" dirty="0">
              <a:latin typeface="Constantia"/>
              <a:cs typeface="Constantia"/>
            </a:endParaRPr>
          </a:p>
        </p:txBody>
      </p:sp>
      <p:pic>
        <p:nvPicPr>
          <p:cNvPr id="1026" name="Picture 2">
            <a:extLst>
              <a:ext uri="{FF2B5EF4-FFF2-40B4-BE49-F238E27FC236}">
                <a16:creationId xmlns:a16="http://schemas.microsoft.com/office/drawing/2014/main" id="{45A29482-DF3A-A763-1F3B-6039A8016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2514600"/>
            <a:ext cx="91440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78633" y="1066800"/>
            <a:ext cx="5586730" cy="822661"/>
          </a:xfrm>
          <a:prstGeom prst="rect">
            <a:avLst/>
          </a:prstGeom>
        </p:spPr>
        <p:txBody>
          <a:bodyPr vert="horz" wrap="square" lIns="0" tIns="14605" rIns="0" bIns="0" rtlCol="0">
            <a:spAutoFit/>
          </a:bodyPr>
          <a:lstStyle/>
          <a:p>
            <a:pPr marL="12700" algn="ctr">
              <a:lnSpc>
                <a:spcPct val="100000"/>
              </a:lnSpc>
              <a:spcBef>
                <a:spcPts val="115"/>
              </a:spcBef>
            </a:pPr>
            <a:r>
              <a:rPr lang="en-US" spc="5" dirty="0"/>
              <a:t>package-</a:t>
            </a:r>
            <a:r>
              <a:rPr lang="en-US" spc="5" dirty="0" err="1"/>
              <a:t>lock.json</a:t>
            </a:r>
            <a:endParaRPr spc="-45" dirty="0"/>
          </a:p>
        </p:txBody>
      </p:sp>
      <p:sp>
        <p:nvSpPr>
          <p:cNvPr id="5" name="object 5"/>
          <p:cNvSpPr txBox="1"/>
          <p:nvPr/>
        </p:nvSpPr>
        <p:spPr>
          <a:xfrm>
            <a:off x="584198" y="2162245"/>
            <a:ext cx="7975600" cy="1576714"/>
          </a:xfrm>
          <a:prstGeom prst="rect">
            <a:avLst/>
          </a:prstGeom>
        </p:spPr>
        <p:txBody>
          <a:bodyPr vert="horz" wrap="square" lIns="0" tIns="12065" rIns="0" bIns="0" rtlCol="0">
            <a:spAutoFit/>
          </a:bodyPr>
          <a:lstStyle/>
          <a:p>
            <a:pPr marL="12700" algn="ctr">
              <a:lnSpc>
                <a:spcPct val="100000"/>
              </a:lnSpc>
              <a:spcBef>
                <a:spcPts val="95"/>
              </a:spcBef>
            </a:pPr>
            <a:r>
              <a:rPr lang="es-ES" sz="2000" i="1" spc="-5" dirty="0">
                <a:latin typeface="Constantia"/>
                <a:cs typeface="Constantia"/>
              </a:rPr>
              <a:t>Se genera automáticamente para cualquier operación en la que </a:t>
            </a:r>
            <a:r>
              <a:rPr lang="es-ES" sz="2000" i="1" spc="-5" dirty="0" err="1">
                <a:latin typeface="Constantia"/>
                <a:cs typeface="Constantia"/>
              </a:rPr>
              <a:t>npm</a:t>
            </a:r>
            <a:r>
              <a:rPr lang="es-ES" sz="2000" i="1" spc="-5" dirty="0">
                <a:latin typeface="Constantia"/>
                <a:cs typeface="Constantia"/>
              </a:rPr>
              <a:t> modifique el árbol </a:t>
            </a:r>
            <a:r>
              <a:rPr lang="es-ES" sz="2000" i="1" spc="-5" dirty="0" err="1">
                <a:latin typeface="Constantia"/>
                <a:cs typeface="Constantia"/>
              </a:rPr>
              <a:t>node_modules</a:t>
            </a:r>
            <a:r>
              <a:rPr lang="es-ES" sz="2000" i="1" spc="-5" dirty="0">
                <a:latin typeface="Constantia"/>
                <a:cs typeface="Constantia"/>
              </a:rPr>
              <a:t> o </a:t>
            </a:r>
            <a:r>
              <a:rPr lang="es-ES" sz="2000" i="1" spc="-5" dirty="0" err="1">
                <a:latin typeface="Constantia"/>
                <a:cs typeface="Constantia"/>
              </a:rPr>
              <a:t>package.json</a:t>
            </a:r>
            <a:r>
              <a:rPr lang="es-ES" sz="2000" i="1" spc="-5" dirty="0">
                <a:latin typeface="Constantia"/>
                <a:cs typeface="Constantia"/>
              </a:rPr>
              <a:t>.</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a:latin typeface="Constantia"/>
                <a:cs typeface="Constantia"/>
              </a:rPr>
              <a:t>Además, el archivo </a:t>
            </a:r>
            <a:r>
              <a:rPr lang="es-ES" sz="2000" i="1" spc="-5" dirty="0" err="1">
                <a:latin typeface="Constantia"/>
                <a:cs typeface="Constantia"/>
              </a:rPr>
              <a:t>package-lock.json</a:t>
            </a:r>
            <a:r>
              <a:rPr lang="es-ES" sz="2000" i="1" spc="-5" dirty="0">
                <a:latin typeface="Constantia"/>
                <a:cs typeface="Constantia"/>
              </a:rPr>
              <a:t> lleva un registro de las versiones exactas instaladas de forma más concisa.</a:t>
            </a:r>
          </a:p>
        </p:txBody>
      </p:sp>
    </p:spTree>
    <p:extLst>
      <p:ext uri="{BB962C8B-B14F-4D97-AF65-F5344CB8AC3E}">
        <p14:creationId xmlns:p14="http://schemas.microsoft.com/office/powerpoint/2010/main" val="3956903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3270" y="762000"/>
            <a:ext cx="5077460" cy="1122743"/>
          </a:xfrm>
          <a:prstGeom prst="rect">
            <a:avLst/>
          </a:prstGeom>
        </p:spPr>
        <p:txBody>
          <a:bodyPr vert="horz" wrap="square" lIns="0" tIns="14605" rIns="0" bIns="0" rtlCol="0">
            <a:spAutoFit/>
          </a:bodyPr>
          <a:lstStyle/>
          <a:p>
            <a:pPr marL="12700" algn="ctr">
              <a:lnSpc>
                <a:spcPct val="100000"/>
              </a:lnSpc>
              <a:spcBef>
                <a:spcPts val="115"/>
              </a:spcBef>
            </a:pPr>
            <a:r>
              <a:rPr lang="en-US" sz="3600" spc="-95" dirty="0"/>
              <a:t>External modules </a:t>
            </a:r>
            <a:br>
              <a:rPr lang="en-US" sz="3600" spc="-95" dirty="0"/>
            </a:br>
            <a:r>
              <a:rPr lang="en-US" sz="3600" spc="-95" dirty="0"/>
              <a:t>NPM</a:t>
            </a:r>
            <a:endParaRPr sz="3600" spc="-45" dirty="0"/>
          </a:p>
        </p:txBody>
      </p:sp>
      <p:sp>
        <p:nvSpPr>
          <p:cNvPr id="5" name="object 5"/>
          <p:cNvSpPr txBox="1"/>
          <p:nvPr/>
        </p:nvSpPr>
        <p:spPr>
          <a:xfrm>
            <a:off x="584200" y="2024496"/>
            <a:ext cx="7975600" cy="640560"/>
          </a:xfrm>
          <a:prstGeom prst="rect">
            <a:avLst/>
          </a:prstGeom>
        </p:spPr>
        <p:txBody>
          <a:bodyPr vert="horz" wrap="square" lIns="0" tIns="12065" rIns="0" bIns="0" rtlCol="0">
            <a:spAutoFit/>
          </a:bodyPr>
          <a:lstStyle/>
          <a:p>
            <a:pPr marL="12700" algn="ctr">
              <a:lnSpc>
                <a:spcPct val="100000"/>
              </a:lnSpc>
              <a:spcBef>
                <a:spcPts val="95"/>
              </a:spcBef>
            </a:pPr>
            <a:r>
              <a:rPr lang="es-ES" sz="2000" i="1" spc="-5" dirty="0">
                <a:latin typeface="Constantia"/>
                <a:cs typeface="Constantia"/>
              </a:rPr>
              <a:t>Ejemplo con </a:t>
            </a:r>
            <a:r>
              <a:rPr lang="es-ES" sz="2000" i="1" spc="-5" dirty="0" err="1">
                <a:latin typeface="Constantia"/>
                <a:cs typeface="Constantia"/>
              </a:rPr>
              <a:t>express</a:t>
            </a:r>
            <a:endParaRPr lang="es-ES" sz="2000" i="1" spc="-5" dirty="0">
              <a:latin typeface="Constantia"/>
              <a:cs typeface="Constantia"/>
            </a:endParaRPr>
          </a:p>
          <a:p>
            <a:pPr marL="12700" algn="ctr">
              <a:lnSpc>
                <a:spcPct val="100000"/>
              </a:lnSpc>
              <a:spcBef>
                <a:spcPts val="95"/>
              </a:spcBef>
            </a:pPr>
            <a:r>
              <a:rPr lang="es-ES" sz="2000" i="1" spc="-5" dirty="0" err="1">
                <a:latin typeface="Constantia"/>
                <a:cs typeface="Constantia"/>
              </a:rPr>
              <a:t>npm</a:t>
            </a:r>
            <a:r>
              <a:rPr lang="es-ES" sz="2000" i="1" spc="-5" dirty="0">
                <a:latin typeface="Constantia"/>
                <a:cs typeface="Constantia"/>
              </a:rPr>
              <a:t> </a:t>
            </a:r>
            <a:r>
              <a:rPr lang="es-ES" sz="2000" i="1" spc="-5" dirty="0" err="1">
                <a:latin typeface="Constantia"/>
                <a:cs typeface="Constantia"/>
              </a:rPr>
              <a:t>install</a:t>
            </a:r>
            <a:r>
              <a:rPr lang="es-ES" sz="2000" i="1" spc="-5" dirty="0">
                <a:latin typeface="Constantia"/>
                <a:cs typeface="Constantia"/>
              </a:rPr>
              <a:t> </a:t>
            </a:r>
            <a:r>
              <a:rPr lang="es-ES" sz="2000" i="1" spc="-5" dirty="0" err="1">
                <a:latin typeface="Constantia"/>
                <a:cs typeface="Constantia"/>
              </a:rPr>
              <a:t>express</a:t>
            </a:r>
            <a:endParaRPr lang="es-ES" sz="2000" i="1" spc="-5" dirty="0">
              <a:latin typeface="Constantia"/>
              <a:cs typeface="Constantia"/>
            </a:endParaRPr>
          </a:p>
        </p:txBody>
      </p:sp>
      <p:pic>
        <p:nvPicPr>
          <p:cNvPr id="1026" name="Picture 2">
            <a:extLst>
              <a:ext uri="{FF2B5EF4-FFF2-40B4-BE49-F238E27FC236}">
                <a16:creationId xmlns:a16="http://schemas.microsoft.com/office/drawing/2014/main" id="{7955FEE0-BC54-668E-5EED-BB89C9C03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24264"/>
            <a:ext cx="9144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12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3270" y="1066800"/>
            <a:ext cx="5077460" cy="1368965"/>
          </a:xfrm>
          <a:prstGeom prst="rect">
            <a:avLst/>
          </a:prstGeom>
        </p:spPr>
        <p:txBody>
          <a:bodyPr vert="horz" wrap="square" lIns="0" tIns="14605" rIns="0" bIns="0" rtlCol="0">
            <a:spAutoFit/>
          </a:bodyPr>
          <a:lstStyle/>
          <a:p>
            <a:pPr marL="12700" algn="ctr">
              <a:lnSpc>
                <a:spcPct val="100000"/>
              </a:lnSpc>
              <a:spcBef>
                <a:spcPts val="115"/>
              </a:spcBef>
            </a:pPr>
            <a:r>
              <a:rPr lang="en-US" sz="4400" spc="5" dirty="0" err="1"/>
              <a:t>Publicación</a:t>
            </a:r>
            <a:r>
              <a:rPr lang="en-US" sz="4400" spc="5" dirty="0"/>
              <a:t> de </a:t>
            </a:r>
            <a:r>
              <a:rPr lang="en-US" sz="4400" spc="5" dirty="0" err="1"/>
              <a:t>módulos</a:t>
            </a:r>
            <a:r>
              <a:rPr lang="en-US" sz="4400" spc="5" dirty="0"/>
              <a:t> NPM</a:t>
            </a:r>
            <a:endParaRPr sz="4400" spc="-45" dirty="0"/>
          </a:p>
        </p:txBody>
      </p:sp>
      <p:sp>
        <p:nvSpPr>
          <p:cNvPr id="5" name="object 5"/>
          <p:cNvSpPr txBox="1"/>
          <p:nvPr/>
        </p:nvSpPr>
        <p:spPr>
          <a:xfrm>
            <a:off x="584198" y="2859154"/>
            <a:ext cx="7975600" cy="2538515"/>
          </a:xfrm>
          <a:prstGeom prst="rect">
            <a:avLst/>
          </a:prstGeom>
        </p:spPr>
        <p:txBody>
          <a:bodyPr vert="horz" wrap="square" lIns="0" tIns="12065" rIns="0" bIns="0" rtlCol="0">
            <a:spAutoFit/>
          </a:bodyPr>
          <a:lstStyle/>
          <a:p>
            <a:pPr marL="12700" algn="ctr">
              <a:lnSpc>
                <a:spcPct val="100000"/>
              </a:lnSpc>
              <a:spcBef>
                <a:spcPts val="95"/>
              </a:spcBef>
            </a:pPr>
            <a:r>
              <a:rPr lang="es-ES" sz="2000" i="1" spc="-5" dirty="0">
                <a:latin typeface="Constantia"/>
                <a:cs typeface="Constantia"/>
              </a:rPr>
              <a:t>Uno puede publicar su propio módulo en su propio repositorio de </a:t>
            </a:r>
            <a:r>
              <a:rPr lang="es-ES" sz="2000" i="1" spc="-5" dirty="0" err="1">
                <a:latin typeface="Constantia"/>
                <a:cs typeface="Constantia"/>
              </a:rPr>
              <a:t>Github</a:t>
            </a:r>
            <a:r>
              <a:rPr lang="es-ES" sz="2000" i="1" spc="-5" dirty="0">
                <a:latin typeface="Constantia"/>
                <a:cs typeface="Constantia"/>
              </a:rPr>
              <a:t>.</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a:latin typeface="Constantia"/>
                <a:cs typeface="Constantia"/>
              </a:rPr>
              <a:t>Al publicar su módulo en una ubicación central, no tendrá que instalarse en cada máquina que lo requiera.</a:t>
            </a:r>
          </a:p>
          <a:p>
            <a:pPr marL="12700" algn="ctr">
              <a:lnSpc>
                <a:spcPct val="100000"/>
              </a:lnSpc>
              <a:spcBef>
                <a:spcPts val="95"/>
              </a:spcBef>
            </a:pPr>
            <a:endParaRPr lang="es-ES" sz="2000" i="1" spc="-5" dirty="0">
              <a:latin typeface="Constantia"/>
              <a:cs typeface="Constantia"/>
            </a:endParaRPr>
          </a:p>
          <a:p>
            <a:pPr marL="12700" algn="ctr">
              <a:lnSpc>
                <a:spcPct val="100000"/>
              </a:lnSpc>
              <a:spcBef>
                <a:spcPts val="95"/>
              </a:spcBef>
            </a:pPr>
            <a:r>
              <a:rPr lang="es-ES" sz="2000" i="1" spc="-5" dirty="0">
                <a:latin typeface="Constantia"/>
                <a:cs typeface="Constantia"/>
              </a:rPr>
              <a:t>En su lugar, puede usar el comando de instalación de </a:t>
            </a:r>
            <a:r>
              <a:rPr lang="es-ES" sz="2000" i="1" spc="-5" dirty="0" err="1">
                <a:latin typeface="Constantia"/>
                <a:cs typeface="Constantia"/>
              </a:rPr>
              <a:t>npm</a:t>
            </a:r>
            <a:r>
              <a:rPr lang="es-ES" sz="2000" i="1" spc="-5" dirty="0">
                <a:latin typeface="Constantia"/>
                <a:cs typeface="Constantia"/>
              </a:rPr>
              <a:t> e instalar su módulo </a:t>
            </a:r>
            <a:r>
              <a:rPr lang="es-ES" sz="2000" i="1" spc="-5" dirty="0" err="1">
                <a:latin typeface="Constantia"/>
                <a:cs typeface="Constantia"/>
              </a:rPr>
              <a:t>npm</a:t>
            </a:r>
            <a:r>
              <a:rPr lang="es-ES" sz="2000" i="1" spc="-5" dirty="0">
                <a:latin typeface="Constantia"/>
                <a:cs typeface="Constantia"/>
              </a:rPr>
              <a:t> publicado.</a:t>
            </a:r>
          </a:p>
          <a:p>
            <a:pPr marL="12700" algn="ctr">
              <a:lnSpc>
                <a:spcPct val="100000"/>
              </a:lnSpc>
              <a:spcBef>
                <a:spcPts val="95"/>
              </a:spcBef>
            </a:pPr>
            <a:endParaRPr lang="es-ES" sz="2000" i="1" spc="-5" dirty="0">
              <a:latin typeface="Constantia"/>
              <a:cs typeface="Constantia"/>
            </a:endParaRPr>
          </a:p>
        </p:txBody>
      </p:sp>
    </p:spTree>
    <p:extLst>
      <p:ext uri="{BB962C8B-B14F-4D97-AF65-F5344CB8AC3E}">
        <p14:creationId xmlns:p14="http://schemas.microsoft.com/office/powerpoint/2010/main" val="261538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13" y="0"/>
            <a:ext cx="9145575" cy="1020572"/>
          </a:xfrm>
          <a:prstGeom prst="rect">
            <a:avLst/>
          </a:prstGeom>
        </p:spPr>
      </p:pic>
      <p:sp>
        <p:nvSpPr>
          <p:cNvPr id="3" name="object 3"/>
          <p:cNvSpPr txBox="1">
            <a:spLocks noGrp="1"/>
          </p:cNvSpPr>
          <p:nvPr>
            <p:ph type="title"/>
          </p:nvPr>
        </p:nvSpPr>
        <p:spPr>
          <a:xfrm>
            <a:off x="722172" y="1011557"/>
            <a:ext cx="7583628" cy="822020"/>
          </a:xfrm>
          <a:prstGeom prst="rect">
            <a:avLst/>
          </a:prstGeom>
        </p:spPr>
        <p:txBody>
          <a:bodyPr vert="horz" wrap="square" lIns="0" tIns="13970" rIns="0" bIns="0" rtlCol="0">
            <a:spAutoFit/>
          </a:bodyPr>
          <a:lstStyle/>
          <a:p>
            <a:pPr marL="12700" algn="ctr">
              <a:lnSpc>
                <a:spcPct val="100000"/>
              </a:lnSpc>
              <a:spcBef>
                <a:spcPts val="110"/>
              </a:spcBef>
            </a:pPr>
            <a:r>
              <a:rPr lang="en-US" spc="165" dirty="0"/>
              <a:t>El </a:t>
            </a:r>
            <a:r>
              <a:rPr lang="en-US" spc="165" dirty="0" err="1"/>
              <a:t>manejo</a:t>
            </a:r>
            <a:r>
              <a:rPr lang="en-US" spc="165" dirty="0"/>
              <a:t> de GET</a:t>
            </a:r>
            <a:endParaRPr spc="-55" dirty="0"/>
          </a:p>
        </p:txBody>
      </p:sp>
      <p:sp>
        <p:nvSpPr>
          <p:cNvPr id="14" name="object 8">
            <a:extLst>
              <a:ext uri="{FF2B5EF4-FFF2-40B4-BE49-F238E27FC236}">
                <a16:creationId xmlns:a16="http://schemas.microsoft.com/office/drawing/2014/main" id="{CD37804D-1435-966E-E63C-0CD55B8306DB}"/>
              </a:ext>
            </a:extLst>
          </p:cNvPr>
          <p:cNvSpPr txBox="1"/>
          <p:nvPr/>
        </p:nvSpPr>
        <p:spPr>
          <a:xfrm>
            <a:off x="1721763" y="2133600"/>
            <a:ext cx="5700421" cy="2499402"/>
          </a:xfrm>
          <a:prstGeom prst="rect">
            <a:avLst/>
          </a:prstGeom>
        </p:spPr>
        <p:txBody>
          <a:bodyPr vert="horz" wrap="square" lIns="0" tIns="11430" rIns="0" bIns="0" rtlCol="0">
            <a:spAutoFit/>
          </a:bodyPr>
          <a:lstStyle/>
          <a:p>
            <a:pPr marL="12700" algn="ctr">
              <a:lnSpc>
                <a:spcPct val="100000"/>
              </a:lnSpc>
              <a:spcBef>
                <a:spcPts val="90"/>
              </a:spcBef>
            </a:pPr>
            <a:r>
              <a:rPr lang="es-ES" sz="2000" i="1" spc="-5" dirty="0">
                <a:latin typeface="Constantia"/>
                <a:cs typeface="Constantia"/>
              </a:rPr>
              <a:t>Hacer una solicitud GET para obtener los datos de otro sitio es relativamente muy simple en Node.js. Para hacer una solicitud </a:t>
            </a:r>
            <a:r>
              <a:rPr lang="es-ES" sz="2000" i="1" spc="-5" dirty="0" err="1">
                <a:latin typeface="Constantia"/>
                <a:cs typeface="Constantia"/>
              </a:rPr>
              <a:t>Get</a:t>
            </a:r>
            <a:r>
              <a:rPr lang="es-ES" sz="2000" i="1" spc="-5" dirty="0">
                <a:latin typeface="Constantia"/>
                <a:cs typeface="Constantia"/>
              </a:rPr>
              <a:t> en el </a:t>
            </a:r>
            <a:r>
              <a:rPr lang="es-ES" sz="2000" i="1" spc="-5" dirty="0" err="1">
                <a:latin typeface="Constantia"/>
                <a:cs typeface="Constantia"/>
              </a:rPr>
              <a:t>node</a:t>
            </a:r>
            <a:r>
              <a:rPr lang="es-ES" sz="2000" i="1" spc="-5" dirty="0">
                <a:latin typeface="Constantia"/>
                <a:cs typeface="Constantia"/>
              </a:rPr>
              <a:t>, primero tenemos que tener instalado el módulo de solicitud. Esto se puede hacer ejecutando la siguiente línea en la línea de comando:</a:t>
            </a:r>
          </a:p>
          <a:p>
            <a:pPr marL="12700" algn="ctr">
              <a:lnSpc>
                <a:spcPct val="100000"/>
              </a:lnSpc>
              <a:spcBef>
                <a:spcPts val="90"/>
              </a:spcBef>
            </a:pPr>
            <a:endParaRPr lang="es-ES" sz="2000" i="1" spc="-5" dirty="0">
              <a:latin typeface="Constantia"/>
              <a:cs typeface="Constantia"/>
            </a:endParaRPr>
          </a:p>
          <a:p>
            <a:pPr marL="12700" algn="ctr">
              <a:lnSpc>
                <a:spcPct val="100000"/>
              </a:lnSpc>
              <a:spcBef>
                <a:spcPts val="90"/>
              </a:spcBef>
            </a:pPr>
            <a:r>
              <a:rPr lang="en-US" sz="2000" dirty="0" err="1">
                <a:latin typeface="Constantia"/>
                <a:cs typeface="Constantia"/>
              </a:rPr>
              <a:t>npm</a:t>
            </a:r>
            <a:r>
              <a:rPr lang="en-US" sz="2000" dirty="0">
                <a:latin typeface="Constantia"/>
                <a:cs typeface="Constantia"/>
              </a:rPr>
              <a:t> install request</a:t>
            </a:r>
            <a:endParaRPr sz="2000" dirty="0">
              <a:latin typeface="Constantia"/>
              <a:cs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13" y="0"/>
            <a:ext cx="9145575" cy="1020572"/>
          </a:xfrm>
          <a:prstGeom prst="rect">
            <a:avLst/>
          </a:prstGeom>
        </p:spPr>
      </p:pic>
      <p:sp>
        <p:nvSpPr>
          <p:cNvPr id="3" name="object 3"/>
          <p:cNvSpPr txBox="1">
            <a:spLocks noGrp="1"/>
          </p:cNvSpPr>
          <p:nvPr>
            <p:ph type="title"/>
          </p:nvPr>
        </p:nvSpPr>
        <p:spPr>
          <a:xfrm>
            <a:off x="722172" y="1011557"/>
            <a:ext cx="7583628" cy="822020"/>
          </a:xfrm>
          <a:prstGeom prst="rect">
            <a:avLst/>
          </a:prstGeom>
        </p:spPr>
        <p:txBody>
          <a:bodyPr vert="horz" wrap="square" lIns="0" tIns="13970" rIns="0" bIns="0" rtlCol="0">
            <a:spAutoFit/>
          </a:bodyPr>
          <a:lstStyle/>
          <a:p>
            <a:pPr marL="12700" algn="ctr">
              <a:lnSpc>
                <a:spcPct val="100000"/>
              </a:lnSpc>
              <a:spcBef>
                <a:spcPts val="110"/>
              </a:spcBef>
            </a:pPr>
            <a:r>
              <a:rPr lang="en-US" spc="165" dirty="0"/>
              <a:t>El </a:t>
            </a:r>
            <a:r>
              <a:rPr lang="en-US" spc="165" dirty="0" err="1"/>
              <a:t>manejo</a:t>
            </a:r>
            <a:r>
              <a:rPr lang="en-US" spc="165" dirty="0"/>
              <a:t> de GET</a:t>
            </a:r>
            <a:endParaRPr spc="-55" dirty="0"/>
          </a:p>
        </p:txBody>
      </p:sp>
      <p:pic>
        <p:nvPicPr>
          <p:cNvPr id="2050" name="Picture 2">
            <a:extLst>
              <a:ext uri="{FF2B5EF4-FFF2-40B4-BE49-F238E27FC236}">
                <a16:creationId xmlns:a16="http://schemas.microsoft.com/office/drawing/2014/main" id="{179A5592-AEC7-C5CF-7A9E-61FF4DD61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43200"/>
            <a:ext cx="9144000" cy="272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32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3" y="0"/>
            <a:ext cx="9145575" cy="1020572"/>
          </a:xfrm>
          <a:prstGeom prst="rect">
            <a:avLst/>
          </a:prstGeom>
        </p:spPr>
      </p:pic>
      <p:sp>
        <p:nvSpPr>
          <p:cNvPr id="3" name="object 3"/>
          <p:cNvSpPr txBox="1">
            <a:spLocks noGrp="1"/>
          </p:cNvSpPr>
          <p:nvPr>
            <p:ph type="title"/>
          </p:nvPr>
        </p:nvSpPr>
        <p:spPr>
          <a:xfrm>
            <a:off x="722172" y="1011557"/>
            <a:ext cx="7583628" cy="822020"/>
          </a:xfrm>
          <a:prstGeom prst="rect">
            <a:avLst/>
          </a:prstGeom>
        </p:spPr>
        <p:txBody>
          <a:bodyPr vert="horz" wrap="square" lIns="0" tIns="13970" rIns="0" bIns="0" rtlCol="0">
            <a:spAutoFit/>
          </a:bodyPr>
          <a:lstStyle/>
          <a:p>
            <a:pPr marL="12700" algn="ctr">
              <a:lnSpc>
                <a:spcPct val="100000"/>
              </a:lnSpc>
              <a:spcBef>
                <a:spcPts val="110"/>
              </a:spcBef>
            </a:pPr>
            <a:r>
              <a:rPr lang="en-US" spc="165" dirty="0"/>
              <a:t>El </a:t>
            </a:r>
            <a:r>
              <a:rPr lang="en-US" spc="165" dirty="0" err="1"/>
              <a:t>manejo</a:t>
            </a:r>
            <a:r>
              <a:rPr lang="en-US" spc="165" dirty="0"/>
              <a:t> de GET</a:t>
            </a:r>
            <a:endParaRPr spc="-55" dirty="0"/>
          </a:p>
        </p:txBody>
      </p:sp>
      <p:sp>
        <p:nvSpPr>
          <p:cNvPr id="14" name="object 8">
            <a:extLst>
              <a:ext uri="{FF2B5EF4-FFF2-40B4-BE49-F238E27FC236}">
                <a16:creationId xmlns:a16="http://schemas.microsoft.com/office/drawing/2014/main" id="{CD37804D-1435-966E-E63C-0CD55B8306DB}"/>
              </a:ext>
            </a:extLst>
          </p:cNvPr>
          <p:cNvSpPr txBox="1"/>
          <p:nvPr/>
        </p:nvSpPr>
        <p:spPr>
          <a:xfrm>
            <a:off x="1721763" y="2133600"/>
            <a:ext cx="5700421" cy="3448380"/>
          </a:xfrm>
          <a:prstGeom prst="rect">
            <a:avLst/>
          </a:prstGeom>
        </p:spPr>
        <p:txBody>
          <a:bodyPr vert="horz" wrap="square" lIns="0" tIns="11430" rIns="0" bIns="0" rtlCol="0">
            <a:spAutoFit/>
          </a:bodyPr>
          <a:lstStyle/>
          <a:p>
            <a:pPr marL="12700" algn="ctr">
              <a:lnSpc>
                <a:spcPct val="100000"/>
              </a:lnSpc>
              <a:spcBef>
                <a:spcPts val="90"/>
              </a:spcBef>
            </a:pPr>
            <a:r>
              <a:rPr lang="es-ES" sz="2000" i="1" spc="-5" dirty="0">
                <a:latin typeface="Constantia"/>
                <a:cs typeface="Constantia"/>
              </a:rPr>
              <a:t>El </a:t>
            </a:r>
            <a:r>
              <a:rPr lang="es-ES" sz="2000" i="1" spc="-5" dirty="0" err="1">
                <a:latin typeface="Constantia"/>
                <a:cs typeface="Constantia"/>
              </a:rPr>
              <a:t>framework</a:t>
            </a:r>
            <a:r>
              <a:rPr lang="es-ES" sz="2000" i="1" spc="-5" dirty="0">
                <a:latin typeface="Constantia"/>
                <a:cs typeface="Constantia"/>
              </a:rPr>
              <a:t> Node.js se puede usar para desarrollar servidores web usando el módulo ‘http’. </a:t>
            </a:r>
          </a:p>
          <a:p>
            <a:pPr marL="12700" algn="ctr">
              <a:lnSpc>
                <a:spcPct val="100000"/>
              </a:lnSpc>
              <a:spcBef>
                <a:spcPts val="90"/>
              </a:spcBef>
            </a:pPr>
            <a:endParaRPr lang="es-ES" sz="2000" i="1" spc="-5" dirty="0">
              <a:latin typeface="Constantia"/>
              <a:cs typeface="Constantia"/>
            </a:endParaRPr>
          </a:p>
          <a:p>
            <a:pPr marL="12700" algn="ctr">
              <a:lnSpc>
                <a:spcPct val="100000"/>
              </a:lnSpc>
              <a:spcBef>
                <a:spcPts val="90"/>
              </a:spcBef>
            </a:pPr>
            <a:r>
              <a:rPr lang="es-ES" sz="2000" i="1" spc="-5" dirty="0">
                <a:latin typeface="Constantia"/>
                <a:cs typeface="Constantia"/>
              </a:rPr>
              <a:t>La aplicación se puede hacer para escuchar en un puerto en particular y enviar una respuesta al cliente cada vez que se realiza una solicitud a la aplicación.</a:t>
            </a:r>
          </a:p>
          <a:p>
            <a:pPr marL="12700" algn="ctr">
              <a:lnSpc>
                <a:spcPct val="100000"/>
              </a:lnSpc>
              <a:spcBef>
                <a:spcPts val="90"/>
              </a:spcBef>
            </a:pPr>
            <a:endParaRPr lang="es-ES" sz="2000" i="1" spc="-5" dirty="0">
              <a:latin typeface="Constantia"/>
              <a:cs typeface="Constantia"/>
            </a:endParaRPr>
          </a:p>
          <a:p>
            <a:pPr marL="12700" algn="ctr">
              <a:lnSpc>
                <a:spcPct val="100000"/>
              </a:lnSpc>
              <a:spcBef>
                <a:spcPts val="90"/>
              </a:spcBef>
            </a:pPr>
            <a:r>
              <a:rPr lang="es-ES" sz="2000" i="1" spc="-5" dirty="0">
                <a:latin typeface="Constantia"/>
                <a:cs typeface="Constantia"/>
              </a:rPr>
              <a:t>El módulo de “solicitud” se puede utilizar para obtener información de sitios web. La información contendría todo el contenido de la página web solicitada desde el sitio web correspondiente.</a:t>
            </a:r>
            <a:endParaRPr sz="2000" dirty="0">
              <a:latin typeface="Constantia"/>
              <a:cs typeface="Constantia"/>
            </a:endParaRPr>
          </a:p>
        </p:txBody>
      </p:sp>
    </p:spTree>
    <p:extLst>
      <p:ext uri="{BB962C8B-B14F-4D97-AF65-F5344CB8AC3E}">
        <p14:creationId xmlns:p14="http://schemas.microsoft.com/office/powerpoint/2010/main" val="244631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97637-A1AE-0B86-0576-80AB79BFE93C}"/>
              </a:ext>
            </a:extLst>
          </p:cNvPr>
          <p:cNvSpPr>
            <a:spLocks noGrp="1"/>
          </p:cNvSpPr>
          <p:nvPr>
            <p:ph type="ctrTitle"/>
          </p:nvPr>
        </p:nvSpPr>
        <p:spPr>
          <a:xfrm>
            <a:off x="685800" y="2133600"/>
            <a:ext cx="7772400" cy="807913"/>
          </a:xfrm>
        </p:spPr>
        <p:txBody>
          <a:bodyPr/>
          <a:lstStyle/>
          <a:p>
            <a:pPr algn="ctr"/>
            <a:r>
              <a:rPr lang="es-CO" dirty="0"/>
              <a:t>Módulos y NPM</a:t>
            </a:r>
          </a:p>
        </p:txBody>
      </p:sp>
      <p:sp>
        <p:nvSpPr>
          <p:cNvPr id="3" name="Subtítulo 2">
            <a:extLst>
              <a:ext uri="{FF2B5EF4-FFF2-40B4-BE49-F238E27FC236}">
                <a16:creationId xmlns:a16="http://schemas.microsoft.com/office/drawing/2014/main" id="{AB00AE02-2B6E-F132-46B9-BA3A896BBF83}"/>
              </a:ext>
            </a:extLst>
          </p:cNvPr>
          <p:cNvSpPr>
            <a:spLocks noGrp="1"/>
          </p:cNvSpPr>
          <p:nvPr>
            <p:ph type="subTitle" idx="4"/>
          </p:nvPr>
        </p:nvSpPr>
        <p:spPr>
          <a:xfrm>
            <a:off x="1371600" y="3810000"/>
            <a:ext cx="6400800" cy="1938992"/>
          </a:xfrm>
        </p:spPr>
        <p:txBody>
          <a:bodyPr/>
          <a:lstStyle/>
          <a:p>
            <a:pPr algn="ctr"/>
            <a:r>
              <a:rPr lang="es-ES" dirty="0">
                <a:latin typeface="Trebuchet MS" panose="020B0603020202020204" pitchFamily="34" charset="0"/>
              </a:rPr>
              <a:t>En Node.js, un módulo es una colección de objetos y funciones de JavaScript que pueden usar aplicaciones externas. Describir una pieza de código como un módulo no es lo que es el código, sino lo que hace; cualquier archivo o conjunto de archivos de Node.js puede considerarse un módulo si su funcionalidad y datos pueden ser utilizados por programas externos.</a:t>
            </a:r>
            <a:endParaRPr lang="es-CO" dirty="0">
              <a:latin typeface="Trebuchet MS" panose="020B0603020202020204" pitchFamily="34" charset="0"/>
            </a:endParaRPr>
          </a:p>
        </p:txBody>
      </p:sp>
    </p:spTree>
    <p:extLst>
      <p:ext uri="{BB962C8B-B14F-4D97-AF65-F5344CB8AC3E}">
        <p14:creationId xmlns:p14="http://schemas.microsoft.com/office/powerpoint/2010/main" val="336418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97637-A1AE-0B86-0576-80AB79BFE93C}"/>
              </a:ext>
            </a:extLst>
          </p:cNvPr>
          <p:cNvSpPr>
            <a:spLocks noGrp="1"/>
          </p:cNvSpPr>
          <p:nvPr>
            <p:ph type="ctrTitle"/>
          </p:nvPr>
        </p:nvSpPr>
        <p:spPr>
          <a:xfrm>
            <a:off x="685800" y="2133600"/>
            <a:ext cx="7772400" cy="807913"/>
          </a:xfrm>
        </p:spPr>
        <p:txBody>
          <a:bodyPr/>
          <a:lstStyle/>
          <a:p>
            <a:pPr algn="ctr"/>
            <a:r>
              <a:rPr lang="es-CO" dirty="0"/>
              <a:t>Módulos y NPM</a:t>
            </a:r>
          </a:p>
        </p:txBody>
      </p:sp>
      <p:sp>
        <p:nvSpPr>
          <p:cNvPr id="3" name="Subtítulo 2">
            <a:extLst>
              <a:ext uri="{FF2B5EF4-FFF2-40B4-BE49-F238E27FC236}">
                <a16:creationId xmlns:a16="http://schemas.microsoft.com/office/drawing/2014/main" id="{AB00AE02-2B6E-F132-46B9-BA3A896BBF83}"/>
              </a:ext>
            </a:extLst>
          </p:cNvPr>
          <p:cNvSpPr>
            <a:spLocks noGrp="1"/>
          </p:cNvSpPr>
          <p:nvPr>
            <p:ph type="subTitle" idx="4"/>
          </p:nvPr>
        </p:nvSpPr>
        <p:spPr>
          <a:xfrm>
            <a:off x="1371600" y="3810000"/>
            <a:ext cx="6400800" cy="1938992"/>
          </a:xfrm>
        </p:spPr>
        <p:txBody>
          <a:bodyPr/>
          <a:lstStyle/>
          <a:p>
            <a:pPr algn="ctr"/>
            <a:r>
              <a:rPr lang="es-ES" dirty="0">
                <a:latin typeface="Trebuchet MS" panose="020B0603020202020204" pitchFamily="34" charset="0"/>
              </a:rPr>
              <a:t>En otras palabras, un módulo no es nada más que una unidad de código organizado en archivos o directorios, la cual puede ser exportada con facilidad para poder reutilizarse en otras partes de la aplicación.</a:t>
            </a:r>
          </a:p>
          <a:p>
            <a:pPr algn="ctr"/>
            <a:endParaRPr lang="es-ES" dirty="0">
              <a:latin typeface="Trebuchet MS" panose="020B0603020202020204" pitchFamily="34" charset="0"/>
            </a:endParaRPr>
          </a:p>
          <a:p>
            <a:pPr algn="ctr"/>
            <a:r>
              <a:rPr lang="es-ES" dirty="0">
                <a:latin typeface="Trebuchet MS" panose="020B0603020202020204" pitchFamily="34" charset="0"/>
              </a:rPr>
              <a:t>Aplicaciones poco acopladas, escalar complejidades y compartir código.</a:t>
            </a:r>
            <a:endParaRPr lang="es-CO" dirty="0">
              <a:latin typeface="Trebuchet MS" panose="020B0603020202020204" pitchFamily="34" charset="0"/>
            </a:endParaRPr>
          </a:p>
        </p:txBody>
      </p:sp>
    </p:spTree>
    <p:extLst>
      <p:ext uri="{BB962C8B-B14F-4D97-AF65-F5344CB8AC3E}">
        <p14:creationId xmlns:p14="http://schemas.microsoft.com/office/powerpoint/2010/main" val="199022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97637-A1AE-0B86-0576-80AB79BFE93C}"/>
              </a:ext>
            </a:extLst>
          </p:cNvPr>
          <p:cNvSpPr>
            <a:spLocks noGrp="1"/>
          </p:cNvSpPr>
          <p:nvPr>
            <p:ph type="ctrTitle"/>
          </p:nvPr>
        </p:nvSpPr>
        <p:spPr>
          <a:xfrm>
            <a:off x="685800" y="2133600"/>
            <a:ext cx="7772400" cy="807913"/>
          </a:xfrm>
        </p:spPr>
        <p:txBody>
          <a:bodyPr/>
          <a:lstStyle/>
          <a:p>
            <a:pPr algn="ctr"/>
            <a:r>
              <a:rPr lang="es-CO" dirty="0"/>
              <a:t>Tipos de módulos</a:t>
            </a:r>
          </a:p>
        </p:txBody>
      </p:sp>
      <p:sp>
        <p:nvSpPr>
          <p:cNvPr id="3" name="Subtítulo 2">
            <a:extLst>
              <a:ext uri="{FF2B5EF4-FFF2-40B4-BE49-F238E27FC236}">
                <a16:creationId xmlns:a16="http://schemas.microsoft.com/office/drawing/2014/main" id="{AB00AE02-2B6E-F132-46B9-BA3A896BBF83}"/>
              </a:ext>
            </a:extLst>
          </p:cNvPr>
          <p:cNvSpPr>
            <a:spLocks noGrp="1"/>
          </p:cNvSpPr>
          <p:nvPr>
            <p:ph type="subTitle" idx="4"/>
          </p:nvPr>
        </p:nvSpPr>
        <p:spPr>
          <a:xfrm>
            <a:off x="1371600" y="3429000"/>
            <a:ext cx="6400800" cy="2769989"/>
          </a:xfrm>
        </p:spPr>
        <p:txBody>
          <a:bodyPr/>
          <a:lstStyle/>
          <a:p>
            <a:pPr marL="285750" indent="-285750" algn="just">
              <a:buFont typeface="Arial" panose="020B0604020202020204" pitchFamily="34" charset="0"/>
              <a:buChar char="•"/>
            </a:pPr>
            <a:r>
              <a:rPr lang="es-ES" dirty="0" err="1">
                <a:latin typeface="Trebuchet MS" panose="020B0603020202020204" pitchFamily="34" charset="0"/>
              </a:rPr>
              <a:t>Built</a:t>
            </a:r>
            <a:r>
              <a:rPr lang="es-ES" dirty="0">
                <a:latin typeface="Trebuchet MS" panose="020B0603020202020204" pitchFamily="34" charset="0"/>
              </a:rPr>
              <a:t>-in modules: módulos nativos de la API de Node.JS. Viene por defecto.</a:t>
            </a:r>
          </a:p>
          <a:p>
            <a:pPr marL="285750" indent="-285750" algn="just">
              <a:buFont typeface="Arial" panose="020B0604020202020204" pitchFamily="34" charset="0"/>
              <a:buChar char="•"/>
            </a:pPr>
            <a:endParaRPr lang="es-ES" dirty="0">
              <a:latin typeface="Trebuchet MS" panose="020B0603020202020204" pitchFamily="34" charset="0"/>
            </a:endParaRPr>
          </a:p>
          <a:p>
            <a:pPr marL="285750" indent="-285750" algn="just">
              <a:buFont typeface="Arial" panose="020B0604020202020204" pitchFamily="34" charset="0"/>
              <a:buChar char="•"/>
            </a:pPr>
            <a:r>
              <a:rPr lang="es-ES" dirty="0">
                <a:latin typeface="Trebuchet MS" panose="020B0603020202020204" pitchFamily="34" charset="0"/>
              </a:rPr>
              <a:t>Local modules: módulos escritos por los desarrolladores y forman en su conjunto gran parte de la aplicación. </a:t>
            </a:r>
          </a:p>
          <a:p>
            <a:pPr marL="285750" indent="-285750" algn="just">
              <a:buFont typeface="Arial" panose="020B0604020202020204" pitchFamily="34" charset="0"/>
              <a:buChar char="•"/>
            </a:pPr>
            <a:endParaRPr lang="es-ES" dirty="0">
              <a:latin typeface="Trebuchet MS" panose="020B0603020202020204" pitchFamily="34" charset="0"/>
            </a:endParaRPr>
          </a:p>
          <a:p>
            <a:pPr marL="285750" indent="-285750" algn="just">
              <a:buFont typeface="Arial" panose="020B0604020202020204" pitchFamily="34" charset="0"/>
              <a:buChar char="•"/>
            </a:pPr>
            <a:r>
              <a:rPr lang="es-ES" dirty="0" err="1">
                <a:latin typeface="Trebuchet MS" panose="020B0603020202020204" pitchFamily="34" charset="0"/>
              </a:rPr>
              <a:t>External</a:t>
            </a:r>
            <a:r>
              <a:rPr lang="es-ES" dirty="0">
                <a:latin typeface="Trebuchet MS" panose="020B0603020202020204" pitchFamily="34" charset="0"/>
              </a:rPr>
              <a:t> modules: son paquetes de terceros distribuidos a través de </a:t>
            </a:r>
            <a:r>
              <a:rPr lang="es-ES" dirty="0" err="1">
                <a:latin typeface="Trebuchet MS" panose="020B0603020202020204" pitchFamily="34" charset="0"/>
              </a:rPr>
              <a:t>npm</a:t>
            </a:r>
            <a:r>
              <a:rPr lang="es-ES" dirty="0">
                <a:latin typeface="Trebuchet MS" panose="020B0603020202020204" pitchFamily="34" charset="0"/>
              </a:rPr>
              <a:t>. Se instalan como dependencias y, aunque aportan funcionalidad a la aplicación, no deben incluirse en el repositorio ya que no son parte de la misma. </a:t>
            </a:r>
          </a:p>
        </p:txBody>
      </p:sp>
    </p:spTree>
    <p:extLst>
      <p:ext uri="{BB962C8B-B14F-4D97-AF65-F5344CB8AC3E}">
        <p14:creationId xmlns:p14="http://schemas.microsoft.com/office/powerpoint/2010/main" val="2222813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1051</TotalTime>
  <Words>1327</Words>
  <Application>Microsoft Office PowerPoint</Application>
  <PresentationFormat>Presentación en pantalla (4:3)</PresentationFormat>
  <Paragraphs>135</Paragraphs>
  <Slides>32</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Constantia</vt:lpstr>
      <vt:lpstr>Trebuchet MS</vt:lpstr>
      <vt:lpstr>Office Theme</vt:lpstr>
      <vt:lpstr>Sobre Node.js</vt:lpstr>
      <vt:lpstr>Hola mundo</vt:lpstr>
      <vt:lpstr>Presentación de PowerPoint</vt:lpstr>
      <vt:lpstr>El manejo de GET</vt:lpstr>
      <vt:lpstr>El manejo de GET</vt:lpstr>
      <vt:lpstr>El manejo de GET</vt:lpstr>
      <vt:lpstr>Módulos y NPM</vt:lpstr>
      <vt:lpstr>Módulos y NPM</vt:lpstr>
      <vt:lpstr>Tipos de módulos</vt:lpstr>
      <vt:lpstr>Sistemas de módulos</vt:lpstr>
      <vt:lpstr>Ejemplo creación de módulos</vt:lpstr>
      <vt:lpstr>Ejemplo creación de módulos</vt:lpstr>
      <vt:lpstr>Ejemplo creación de módulos</vt:lpstr>
      <vt:lpstr>Módulos extensibles</vt:lpstr>
      <vt:lpstr>Ejemplo módulo extensible</vt:lpstr>
      <vt:lpstr>Ejemplo módulo extensible</vt:lpstr>
      <vt:lpstr>Ejemplo módulo extensible</vt:lpstr>
      <vt:lpstr>Exportación de clases</vt:lpstr>
      <vt:lpstr>Módulos Built-in</vt:lpstr>
      <vt:lpstr>External modules  NPM</vt:lpstr>
      <vt:lpstr>package.json</vt:lpstr>
      <vt:lpstr>package.json</vt:lpstr>
      <vt:lpstr>package.json</vt:lpstr>
      <vt:lpstr>package.json</vt:lpstr>
      <vt:lpstr>npm scripts</vt:lpstr>
      <vt:lpstr>dependencies y devDependencies</vt:lpstr>
      <vt:lpstr>dependencies y devDependencies</vt:lpstr>
      <vt:lpstr>package-lock.json</vt:lpstr>
      <vt:lpstr>package-lock.json</vt:lpstr>
      <vt:lpstr>package-lock.json</vt:lpstr>
      <vt:lpstr>External modules  NPM</vt:lpstr>
      <vt:lpstr>Publicación de módulos NPM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Norbey Danilo Muñoz Cañon</cp:lastModifiedBy>
  <cp:revision>14</cp:revision>
  <dcterms:created xsi:type="dcterms:W3CDTF">2023-06-06T00:50:42Z</dcterms:created>
  <dcterms:modified xsi:type="dcterms:W3CDTF">2023-11-08T20:53:53Z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2023-03-10T00:00:00Z</vt:filetime>
  </property>
  <property fmtid="{D5CDD505-2E9C-101B-9397-08002B2CF9AE}" pid="3" name="Creator">
    <vt:lpwstr>Microsoft® PowerPoint® 2016</vt:lpwstr>
  </property>
  <property fmtid="{D5CDD505-2E9C-101B-9397-08002B2CF9AE}" pid="4" name="LastSaved">
    <vt:filetime>2023-06-06T00:00:00Z</vt:filetime>
  </property>
</Properties>
</file>