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2"/>
    <p:sldId id="258" r:id="rId3"/>
    <p:sldId id="260" r:id="rId4"/>
    <p:sldId id="259" r:id="rId5"/>
    <p:sldId id="330" r:id="rId6"/>
    <p:sldId id="347" r:id="rId7"/>
    <p:sldId id="331" r:id="rId8"/>
    <p:sldId id="348" r:id="rId9"/>
    <p:sldId id="349" r:id="rId10"/>
    <p:sldId id="350" r:id="rId11"/>
    <p:sldId id="302" r:id="rId12"/>
    <p:sldId id="332" r:id="rId13"/>
    <p:sldId id="351" r:id="rId14"/>
    <p:sldId id="307" r:id="rId15"/>
    <p:sldId id="262" r:id="rId16"/>
    <p:sldId id="352" r:id="rId17"/>
    <p:sldId id="353" r:id="rId18"/>
    <p:sldId id="354" r:id="rId19"/>
    <p:sldId id="355" r:id="rId20"/>
    <p:sldId id="334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55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8834" y="0"/>
            <a:ext cx="4745165" cy="60006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813" y="0"/>
            <a:ext cx="9145575" cy="10205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1">
                <a:solidFill>
                  <a:srgbClr val="372F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1">
                <a:solidFill>
                  <a:srgbClr val="372F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1">
                <a:solidFill>
                  <a:srgbClr val="372F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55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98834" y="0"/>
            <a:ext cx="4745165" cy="6000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071" y="1011557"/>
            <a:ext cx="4959857" cy="827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1">
                <a:solidFill>
                  <a:srgbClr val="372F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A25DF-3E47-3981-C247-F121DC71D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3173"/>
            <a:ext cx="7772400" cy="3231654"/>
          </a:xfrm>
        </p:spPr>
        <p:txBody>
          <a:bodyPr/>
          <a:lstStyle/>
          <a:p>
            <a:pPr algn="ctr"/>
            <a:r>
              <a:rPr lang="es-CO" dirty="0"/>
              <a:t>Node.js</a:t>
            </a:r>
            <a:br>
              <a:rPr lang="es-CO" dirty="0"/>
            </a:br>
            <a:br>
              <a:rPr lang="es-CO" dirty="0"/>
            </a:br>
            <a:r>
              <a:rPr lang="es-CO" dirty="0"/>
              <a:t>Eventos, buffer, variables de entorno</a:t>
            </a:r>
          </a:p>
        </p:txBody>
      </p:sp>
    </p:spTree>
    <p:extLst>
      <p:ext uri="{BB962C8B-B14F-4D97-AF65-F5344CB8AC3E}">
        <p14:creationId xmlns:p14="http://schemas.microsoft.com/office/powerpoint/2010/main" val="327699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13" y="0"/>
            <a:ext cx="9145575" cy="10205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172" y="1011557"/>
            <a:ext cx="7583628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pc="165" dirty="0"/>
              <a:t>Event Emitter</a:t>
            </a:r>
            <a:endParaRPr spc="-55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6BBA7B-4B0E-101A-9A11-E97D53A0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24" y="2362200"/>
            <a:ext cx="6743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7637-A1AE-0B86-0576-80AB79BF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807913"/>
          </a:xfrm>
        </p:spPr>
        <p:txBody>
          <a:bodyPr/>
          <a:lstStyle/>
          <a:p>
            <a:pPr algn="ctr"/>
            <a:r>
              <a:rPr lang="es-CO" dirty="0" err="1"/>
              <a:t>Event</a:t>
            </a:r>
            <a:r>
              <a:rPr lang="es-CO" dirty="0"/>
              <a:t> </a:t>
            </a:r>
            <a:r>
              <a:rPr lang="es-CO" dirty="0" err="1"/>
              <a:t>Emitter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0AE02-2B6E-F132-46B9-BA3A896BBF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3810000"/>
            <a:ext cx="6400800" cy="1661993"/>
          </a:xfrm>
        </p:spPr>
        <p:txBody>
          <a:bodyPr/>
          <a:lstStyle/>
          <a:p>
            <a:pPr algn="ctr"/>
            <a:r>
              <a:rPr lang="es-ES" dirty="0">
                <a:latin typeface="Trebuchet MS" panose="020B0603020202020204" pitchFamily="34" charset="0"/>
              </a:rPr>
              <a:t>Gracias a estos dos métodos principales ya podemos prácticamente enviar y recibir información desde cualquier punto de nuestra aplicación, solamente debemos suscribirnos y emitir eventos a elección. Mencionando que en los eventos también podemos enviar información como parámetro de un lado a otro.</a:t>
            </a:r>
            <a:endParaRPr lang="es-CO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8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7637-A1AE-0B86-0576-80AB79BF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09008"/>
            <a:ext cx="7772400" cy="807913"/>
          </a:xfrm>
        </p:spPr>
        <p:txBody>
          <a:bodyPr/>
          <a:lstStyle/>
          <a:p>
            <a:pPr algn="ctr"/>
            <a:r>
              <a:rPr lang="es-CO" dirty="0"/>
              <a:t>Métodos más utilizados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0AE02-2B6E-F132-46B9-BA3A896BBF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895600"/>
            <a:ext cx="6400800" cy="2492990"/>
          </a:xfrm>
        </p:spPr>
        <p:txBody>
          <a:bodyPr/>
          <a:lstStyle/>
          <a:p>
            <a:pPr algn="just"/>
            <a:r>
              <a:rPr lang="es-ES" dirty="0">
                <a:latin typeface="Trebuchet MS" panose="020B0603020202020204" pitchFamily="34" charset="0"/>
              </a:rPr>
              <a:t>A continuación, los métodos más utilizados y su breve descripción:</a:t>
            </a:r>
          </a:p>
          <a:p>
            <a:pPr algn="just"/>
            <a:endParaRPr lang="es-ES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latin typeface="Trebuchet MS" panose="020B0603020202020204" pitchFamily="34" charset="0"/>
              </a:rPr>
              <a:t>eventNames</a:t>
            </a:r>
            <a:r>
              <a:rPr lang="es-ES" dirty="0">
                <a:latin typeface="Trebuchet MS" panose="020B0603020202020204" pitchFamily="34" charset="0"/>
              </a:rPr>
              <a:t>: Retorna un array de </a:t>
            </a:r>
            <a:r>
              <a:rPr lang="es-ES" dirty="0" err="1">
                <a:latin typeface="Trebuchet MS" panose="020B0603020202020204" pitchFamily="34" charset="0"/>
              </a:rPr>
              <a:t>strings</a:t>
            </a:r>
            <a:r>
              <a:rPr lang="es-ES" dirty="0">
                <a:latin typeface="Trebuchet MS" panose="020B0603020202020204" pitchFamily="34" charset="0"/>
              </a:rPr>
              <a:t> de los eventos asignados.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Trebuchet MS" panose="020B0603020202020204" pitchFamily="34" charset="0"/>
              </a:rPr>
              <a:t>once: Escucha de evento que se activará solamente una vez.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latin typeface="Trebuchet MS" panose="020B0603020202020204" pitchFamily="34" charset="0"/>
              </a:rPr>
              <a:t>removeListener</a:t>
            </a:r>
            <a:r>
              <a:rPr lang="es-ES" dirty="0">
                <a:latin typeface="Trebuchet MS" panose="020B0603020202020204" pitchFamily="34" charset="0"/>
              </a:rPr>
              <a:t>: Elimina un oyente en específico.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latin typeface="Trebuchet MS" panose="020B0603020202020204" pitchFamily="34" charset="0"/>
              </a:rPr>
              <a:t>removeAllListeners</a:t>
            </a:r>
            <a:r>
              <a:rPr lang="es-ES" dirty="0">
                <a:latin typeface="Trebuchet MS" panose="020B0603020202020204" pitchFamily="34" charset="0"/>
              </a:rPr>
              <a:t>: Elimina todos los oyentes del evento.</a:t>
            </a:r>
            <a:endParaRPr lang="es-CO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2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5"/>
              <a:ext cx="9143999" cy="1026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834" y="0"/>
              <a:ext cx="4745165" cy="600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813" y="0"/>
            <a:ext cx="9145905" cy="6858000"/>
            <a:chOff x="-813" y="0"/>
            <a:chExt cx="9145905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13" y="0"/>
              <a:ext cx="9145575" cy="6857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290059"/>
              <a:ext cx="9143999" cy="1150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310383"/>
              <a:ext cx="9143999" cy="411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4480" y="4290059"/>
              <a:ext cx="6419850" cy="9441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4480" y="1914143"/>
              <a:ext cx="6419850" cy="437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2351532"/>
              <a:ext cx="9144000" cy="1938655"/>
            </a:xfrm>
            <a:custGeom>
              <a:avLst/>
              <a:gdLst/>
              <a:ahLst/>
              <a:cxnLst/>
              <a:rect l="l" t="t" r="r" b="b"/>
              <a:pathLst>
                <a:path w="9144000" h="1938654">
                  <a:moveTo>
                    <a:pt x="0" y="0"/>
                  </a:moveTo>
                  <a:lnTo>
                    <a:pt x="0" y="1938527"/>
                  </a:lnTo>
                  <a:lnTo>
                    <a:pt x="9143999" y="1938527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332481"/>
              <a:ext cx="9144000" cy="1976755"/>
            </a:xfrm>
            <a:custGeom>
              <a:avLst/>
              <a:gdLst/>
              <a:ahLst/>
              <a:cxnLst/>
              <a:rect l="l" t="t" r="r" b="b"/>
              <a:pathLst>
                <a:path w="9144000" h="1976754">
                  <a:moveTo>
                    <a:pt x="9143987" y="1938528"/>
                  </a:moveTo>
                  <a:lnTo>
                    <a:pt x="0" y="1938528"/>
                  </a:lnTo>
                  <a:lnTo>
                    <a:pt x="0" y="1976628"/>
                  </a:lnTo>
                  <a:lnTo>
                    <a:pt x="9143987" y="1976628"/>
                  </a:lnTo>
                  <a:lnTo>
                    <a:pt x="9143987" y="1938528"/>
                  </a:lnTo>
                  <a:close/>
                </a:path>
                <a:path w="9144000" h="1976754">
                  <a:moveTo>
                    <a:pt x="914398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143987" y="38100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69670" y="2255647"/>
            <a:ext cx="7461986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12000" i="0" spc="-800" dirty="0">
                <a:solidFill>
                  <a:srgbClr val="FFFFFF"/>
                </a:solidFill>
                <a:latin typeface="Trebuchet MS" panose="020B0603020202020204" pitchFamily="34" charset="0"/>
                <a:cs typeface="Microsoft Sans Serif"/>
              </a:rPr>
              <a:t>Buffer</a:t>
            </a:r>
            <a:endParaRPr sz="12000" dirty="0">
              <a:latin typeface="Trebuchet MS" panose="020B0603020202020204" pitchFamily="34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3340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7637-A1AE-0B86-0576-80AB79BF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807913"/>
          </a:xfrm>
        </p:spPr>
        <p:txBody>
          <a:bodyPr/>
          <a:lstStyle/>
          <a:p>
            <a:pPr algn="ctr"/>
            <a:r>
              <a:rPr lang="es-CO" dirty="0"/>
              <a:t>Concepto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0AE02-2B6E-F132-46B9-BA3A896BBF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3429000"/>
            <a:ext cx="6400800" cy="1384995"/>
          </a:xfrm>
        </p:spPr>
        <p:txBody>
          <a:bodyPr/>
          <a:lstStyle/>
          <a:p>
            <a:pPr algn="just"/>
            <a:r>
              <a:rPr lang="es-ES" dirty="0">
                <a:latin typeface="Trebuchet MS" panose="020B0603020202020204" pitchFamily="34" charset="0"/>
              </a:rPr>
              <a:t>Un búfer es un espacio en la memoria (normalmente RAM) que almacena temporalmente datos binarios. El propósito de este espacio es ayudar a cualquier entidad en ejecución a no perder datos durante una transferencia utilizando un sistema FIFO.</a:t>
            </a:r>
          </a:p>
        </p:txBody>
      </p:sp>
    </p:spTree>
    <p:extLst>
      <p:ext uri="{BB962C8B-B14F-4D97-AF65-F5344CB8AC3E}">
        <p14:creationId xmlns:p14="http://schemas.microsoft.com/office/powerpoint/2010/main" val="222281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254" y="990600"/>
            <a:ext cx="6119813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pc="-95" dirty="0"/>
              <a:t>En Node.js</a:t>
            </a:r>
            <a:endParaRPr spc="-45" dirty="0"/>
          </a:p>
        </p:txBody>
      </p:sp>
      <p:sp>
        <p:nvSpPr>
          <p:cNvPr id="5" name="object 5"/>
          <p:cNvSpPr txBox="1"/>
          <p:nvPr/>
        </p:nvSpPr>
        <p:spPr>
          <a:xfrm>
            <a:off x="1265555" y="2133600"/>
            <a:ext cx="6612890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2400" i="1" dirty="0">
                <a:latin typeface="Constantia"/>
                <a:cs typeface="Constantia"/>
              </a:rPr>
              <a:t>En Nodejs podemos manipular estos espacios de memoria con el módulo llamado Buffer incorporado en su núcleo.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s-ES" sz="2400" i="1" dirty="0">
              <a:latin typeface="Constantia"/>
              <a:cs typeface="Constanti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2400" i="1" dirty="0">
                <a:latin typeface="Constantia"/>
                <a:cs typeface="Constantia"/>
              </a:rPr>
              <a:t>Los buffers son muy utilizados cuando se trabaja con datos binarios a nivel de red. Recordemos que muchos de los módulos y funcionalidades de Nodejs trabajan implícitamente basados en eventos y manipulación de Buffer/</a:t>
            </a:r>
            <a:r>
              <a:rPr lang="es-ES" sz="2400" i="1" dirty="0" err="1">
                <a:latin typeface="Constantia"/>
                <a:cs typeface="Constantia"/>
              </a:rPr>
              <a:t>Streams</a:t>
            </a:r>
            <a:r>
              <a:rPr lang="es-ES" sz="2400" i="1" dirty="0">
                <a:latin typeface="Constantia"/>
                <a:cs typeface="Constantia"/>
              </a:rPr>
              <a:t>, como el núcleo del Sistema de Archivos o los módulos HTTP que almacenan el flujo temporal de datos en un Buffer.</a:t>
            </a:r>
            <a:endParaRPr lang="en-US" sz="2400" i="1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7637-A1AE-0B86-0576-80AB79BF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807913"/>
          </a:xfrm>
        </p:spPr>
        <p:txBody>
          <a:bodyPr/>
          <a:lstStyle/>
          <a:p>
            <a:pPr algn="ctr"/>
            <a:r>
              <a:rPr lang="es-CO" dirty="0"/>
              <a:t>Buffer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0AE02-2B6E-F132-46B9-BA3A896BBF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438400"/>
            <a:ext cx="6400800" cy="1107996"/>
          </a:xfrm>
        </p:spPr>
        <p:txBody>
          <a:bodyPr/>
          <a:lstStyle/>
          <a:p>
            <a:pPr algn="just"/>
            <a:r>
              <a:rPr lang="es-ES" dirty="0">
                <a:latin typeface="Trebuchet MS" panose="020B0603020202020204" pitchFamily="34" charset="0"/>
              </a:rPr>
              <a:t>Estas son algunas características importantes de los Buffers:</a:t>
            </a:r>
          </a:p>
          <a:p>
            <a:pPr algn="just"/>
            <a:endParaRPr lang="es-ES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Trebuchet MS" panose="020B0603020202020204" pitchFamily="34" charset="0"/>
              </a:rPr>
              <a:t>Los buffers se almacenan en una secuencia de enteros.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Trebuchet MS" panose="020B0603020202020204" pitchFamily="34" charset="0"/>
              </a:rPr>
              <a:t>Una vez creados no se pueden redimensionar.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03CD98-59AC-48AF-B08E-66013FDE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4191000"/>
            <a:ext cx="5343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3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7637-A1AE-0B86-0576-80AB79BF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807913"/>
          </a:xfrm>
        </p:spPr>
        <p:txBody>
          <a:bodyPr/>
          <a:lstStyle/>
          <a:p>
            <a:pPr algn="ctr"/>
            <a:r>
              <a:rPr lang="es-CO" dirty="0"/>
              <a:t>Buffer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0AE02-2B6E-F132-46B9-BA3A896BBF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438400"/>
            <a:ext cx="6400800" cy="830997"/>
          </a:xfrm>
        </p:spPr>
        <p:txBody>
          <a:bodyPr/>
          <a:lstStyle/>
          <a:p>
            <a:pPr algn="just"/>
            <a:r>
              <a:rPr lang="es-ES" dirty="0">
                <a:latin typeface="Trebuchet MS" panose="020B0603020202020204" pitchFamily="34" charset="0"/>
              </a:rPr>
              <a:t>El fragmento de código anterior crea un Buffer que contiene los bytes codificados en UTF-8 para la cadena "hola", esto imprime la siguiente salida en la consola: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FBA31D-714A-C36B-F55F-6BD211A9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63722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7637-A1AE-0B86-0576-80AB79BF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807913"/>
          </a:xfrm>
        </p:spPr>
        <p:txBody>
          <a:bodyPr/>
          <a:lstStyle/>
          <a:p>
            <a:pPr algn="ctr"/>
            <a:r>
              <a:rPr lang="es-CO" dirty="0"/>
              <a:t>Buffer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0AE02-2B6E-F132-46B9-BA3A896BBF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438400"/>
            <a:ext cx="6400800" cy="553998"/>
          </a:xfrm>
        </p:spPr>
        <p:txBody>
          <a:bodyPr/>
          <a:lstStyle/>
          <a:p>
            <a:pPr algn="just"/>
            <a:r>
              <a:rPr lang="es-ES" dirty="0">
                <a:latin typeface="Trebuchet MS" panose="020B0603020202020204" pitchFamily="34" charset="0"/>
              </a:rPr>
              <a:t>Una vez guardada la información, podemos leer perfectamente el contenido almacenado, he aquí un ejemplo: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81AB2F-58FE-EEFE-CBCB-64C8438A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4191000"/>
            <a:ext cx="4895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0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5"/>
              <a:ext cx="9143999" cy="1026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834" y="0"/>
              <a:ext cx="4745165" cy="600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813" y="0"/>
            <a:ext cx="9145905" cy="6858000"/>
            <a:chOff x="-813" y="0"/>
            <a:chExt cx="9145905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13" y="0"/>
              <a:ext cx="9145575" cy="6857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290059"/>
              <a:ext cx="9143999" cy="1150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310383"/>
              <a:ext cx="9143999" cy="411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4480" y="4290059"/>
              <a:ext cx="6419850" cy="9441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4480" y="1914143"/>
              <a:ext cx="6419850" cy="437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2351532"/>
              <a:ext cx="9144000" cy="1938655"/>
            </a:xfrm>
            <a:custGeom>
              <a:avLst/>
              <a:gdLst/>
              <a:ahLst/>
              <a:cxnLst/>
              <a:rect l="l" t="t" r="r" b="b"/>
              <a:pathLst>
                <a:path w="9144000" h="1938654">
                  <a:moveTo>
                    <a:pt x="0" y="0"/>
                  </a:moveTo>
                  <a:lnTo>
                    <a:pt x="0" y="1938527"/>
                  </a:lnTo>
                  <a:lnTo>
                    <a:pt x="9143999" y="1938527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332481"/>
              <a:ext cx="9144000" cy="1976755"/>
            </a:xfrm>
            <a:custGeom>
              <a:avLst/>
              <a:gdLst/>
              <a:ahLst/>
              <a:cxnLst/>
              <a:rect l="l" t="t" r="r" b="b"/>
              <a:pathLst>
                <a:path w="9144000" h="1976754">
                  <a:moveTo>
                    <a:pt x="9143987" y="1938528"/>
                  </a:moveTo>
                  <a:lnTo>
                    <a:pt x="0" y="1938528"/>
                  </a:lnTo>
                  <a:lnTo>
                    <a:pt x="0" y="1976628"/>
                  </a:lnTo>
                  <a:lnTo>
                    <a:pt x="9143987" y="1976628"/>
                  </a:lnTo>
                  <a:lnTo>
                    <a:pt x="9143987" y="1938528"/>
                  </a:lnTo>
                  <a:close/>
                </a:path>
                <a:path w="9144000" h="1976754">
                  <a:moveTo>
                    <a:pt x="914398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143987" y="38100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40981" y="2665069"/>
            <a:ext cx="7461986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8000" i="0" spc="-800" dirty="0">
                <a:solidFill>
                  <a:srgbClr val="FFFFFF"/>
                </a:solidFill>
                <a:latin typeface="Trebuchet MS" panose="020B0603020202020204" pitchFamily="34" charset="0"/>
                <a:cs typeface="Microsoft Sans Serif"/>
              </a:rPr>
              <a:t>Variable de </a:t>
            </a:r>
            <a:r>
              <a:rPr lang="en-US" sz="8000" i="0" spc="-800" dirty="0" err="1">
                <a:solidFill>
                  <a:srgbClr val="FFFFFF"/>
                </a:solidFill>
                <a:latin typeface="Trebuchet MS" panose="020B0603020202020204" pitchFamily="34" charset="0"/>
                <a:cs typeface="Microsoft Sans Serif"/>
              </a:rPr>
              <a:t>entorno</a:t>
            </a:r>
            <a:endParaRPr sz="8000" dirty="0">
              <a:latin typeface="Trebuchet MS" panose="020B0603020202020204" pitchFamily="34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6333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5"/>
              <a:ext cx="9143999" cy="1026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834" y="0"/>
              <a:ext cx="4745165" cy="600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813" y="0"/>
            <a:ext cx="9145905" cy="6858000"/>
            <a:chOff x="-813" y="0"/>
            <a:chExt cx="9145905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13" y="0"/>
              <a:ext cx="9145575" cy="6857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290059"/>
              <a:ext cx="9143999" cy="1150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310383"/>
              <a:ext cx="9143999" cy="411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4480" y="4290059"/>
              <a:ext cx="6419850" cy="9441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4480" y="1914143"/>
              <a:ext cx="6419850" cy="437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2351532"/>
              <a:ext cx="9144000" cy="1938655"/>
            </a:xfrm>
            <a:custGeom>
              <a:avLst/>
              <a:gdLst/>
              <a:ahLst/>
              <a:cxnLst/>
              <a:rect l="l" t="t" r="r" b="b"/>
              <a:pathLst>
                <a:path w="9144000" h="1938654">
                  <a:moveTo>
                    <a:pt x="0" y="0"/>
                  </a:moveTo>
                  <a:lnTo>
                    <a:pt x="0" y="1938527"/>
                  </a:lnTo>
                  <a:lnTo>
                    <a:pt x="9143999" y="1938527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332481"/>
              <a:ext cx="9144000" cy="1976755"/>
            </a:xfrm>
            <a:custGeom>
              <a:avLst/>
              <a:gdLst/>
              <a:ahLst/>
              <a:cxnLst/>
              <a:rect l="l" t="t" r="r" b="b"/>
              <a:pathLst>
                <a:path w="9144000" h="1976754">
                  <a:moveTo>
                    <a:pt x="9143987" y="1938528"/>
                  </a:moveTo>
                  <a:lnTo>
                    <a:pt x="0" y="1938528"/>
                  </a:lnTo>
                  <a:lnTo>
                    <a:pt x="0" y="1976628"/>
                  </a:lnTo>
                  <a:lnTo>
                    <a:pt x="9143987" y="1976628"/>
                  </a:lnTo>
                  <a:lnTo>
                    <a:pt x="9143987" y="1938528"/>
                  </a:lnTo>
                  <a:close/>
                </a:path>
                <a:path w="9144000" h="1976754">
                  <a:moveTo>
                    <a:pt x="914398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143987" y="38100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69670" y="2255647"/>
            <a:ext cx="7461986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12000" i="0" spc="-800" dirty="0" err="1">
                <a:solidFill>
                  <a:srgbClr val="FFFFFF"/>
                </a:solidFill>
                <a:latin typeface="Trebuchet MS" panose="020B0603020202020204" pitchFamily="34" charset="0"/>
                <a:cs typeface="Microsoft Sans Serif"/>
              </a:rPr>
              <a:t>Eventos</a:t>
            </a:r>
            <a:endParaRPr sz="12000" dirty="0">
              <a:latin typeface="Trebuchet MS" panose="020B0603020202020204" pitchFamily="34" charset="0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86BF1F5-26CF-1A85-EE3B-0B1A09D80FCC}"/>
              </a:ext>
            </a:extLst>
          </p:cNvPr>
          <p:cNvSpPr txBox="1"/>
          <p:nvPr/>
        </p:nvSpPr>
        <p:spPr>
          <a:xfrm>
            <a:off x="2286000" y="2736502"/>
            <a:ext cx="4572000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indent="-285750" algn="just">
              <a:buFont typeface="Arial" panose="020B0604020202020204" pitchFamily="34" charset="0"/>
              <a:buChar char="•"/>
              <a:defRPr>
                <a:latin typeface="Trebuchet MS" panose="020B0603020202020204" pitchFamily="34" charset="0"/>
              </a:defRPr>
            </a:lvl1pPr>
          </a:lstStyle>
          <a:p>
            <a:pPr marL="0" indent="0" algn="ctr">
              <a:buNone/>
            </a:pPr>
            <a:r>
              <a:rPr lang="es-ES" dirty="0"/>
              <a:t>Se utilizan para definir opciones de configuración simples para los programas, de modo que puedan ejecutarse en diferentes entornos sin tener que modificar el código fuente del script.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¡Ejemplo y práctica!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054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13" y="0"/>
            <a:ext cx="9145575" cy="10205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172" y="1011557"/>
            <a:ext cx="7583628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pc="165" dirty="0" err="1"/>
              <a:t>Concepto</a:t>
            </a:r>
            <a:endParaRPr spc="-55" dirty="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D37804D-1435-966E-E63C-0CD55B8306DB}"/>
              </a:ext>
            </a:extLst>
          </p:cNvPr>
          <p:cNvSpPr txBox="1"/>
          <p:nvPr/>
        </p:nvSpPr>
        <p:spPr>
          <a:xfrm>
            <a:off x="1721763" y="2133600"/>
            <a:ext cx="5700421" cy="3114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i="1" spc="-5" dirty="0">
                <a:latin typeface="Constantia"/>
                <a:cs typeface="Constantia"/>
              </a:rPr>
              <a:t>Un evento es básicamente una referencia a un hecho o acontecimiento programado que puede modificar las circunstancias que rodean al mismo.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endParaRPr lang="es-ES" sz="2000" i="1" spc="-5" dirty="0">
              <a:latin typeface="Constantia"/>
              <a:cs typeface="Constantia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dirty="0">
                <a:latin typeface="Constantia"/>
                <a:cs typeface="Constantia"/>
              </a:rPr>
              <a:t>Gracias a la programación podemos manejar cada una de las circunstancias que un computador emite, como por ejemplo el procesamiento de un archivo, cuando conectamos un periférico o incluso cuando un usuario hace clic en el navegador (todo se puede capturar)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13" y="0"/>
            <a:ext cx="9145575" cy="10205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21763" y="1447800"/>
            <a:ext cx="5700421" cy="3114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i="1" spc="-5" dirty="0">
                <a:latin typeface="Constantia"/>
                <a:cs typeface="Constantia"/>
              </a:rPr>
              <a:t>Los eventos en </a:t>
            </a:r>
            <a:r>
              <a:rPr lang="es-ES" sz="2000" i="1" spc="-5" dirty="0" err="1">
                <a:latin typeface="Constantia"/>
                <a:cs typeface="Constantia"/>
              </a:rPr>
              <a:t>Javascript</a:t>
            </a:r>
            <a:r>
              <a:rPr lang="es-ES" sz="2000" i="1" spc="-5" dirty="0">
                <a:latin typeface="Constantia"/>
                <a:cs typeface="Constantia"/>
              </a:rPr>
              <a:t> son la manera que tenemos de controlar acciones o comportamientos disparados/emitidos por alguna entidad. En </a:t>
            </a:r>
            <a:r>
              <a:rPr lang="es-ES" sz="2000" i="1" spc="-5" dirty="0" err="1">
                <a:latin typeface="Constantia"/>
                <a:cs typeface="Constantia"/>
              </a:rPr>
              <a:t>Javascript</a:t>
            </a:r>
            <a:r>
              <a:rPr lang="es-ES" sz="2000" i="1" spc="-5" dirty="0">
                <a:latin typeface="Constantia"/>
                <a:cs typeface="Constantia"/>
              </a:rPr>
              <a:t> podemos definir flujos de programación anexados cuando se produce algún evento en específico.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endParaRPr lang="es-ES" sz="2000" i="1" spc="-5" dirty="0">
              <a:latin typeface="Constantia"/>
              <a:cs typeface="Constantia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dirty="0">
                <a:latin typeface="Constantia"/>
                <a:cs typeface="Constantia"/>
              </a:rPr>
              <a:t>Los eventos del cliente y del </a:t>
            </a:r>
            <a:r>
              <a:rPr lang="es-ES" sz="2000" b="1" dirty="0">
                <a:latin typeface="Constantia"/>
                <a:cs typeface="Constantia"/>
              </a:rPr>
              <a:t>servidor</a:t>
            </a:r>
            <a:r>
              <a:rPr lang="es-ES" sz="2000" dirty="0">
                <a:latin typeface="Constantia"/>
                <a:cs typeface="Constantia"/>
              </a:rPr>
              <a:t> tienen una API completamente diferente, aunque se parezcan, tienen diferentes manejadores y características.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13" y="0"/>
            <a:ext cx="9145575" cy="10205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172" y="1011557"/>
            <a:ext cx="7583628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pc="165" dirty="0" err="1"/>
              <a:t>Módulo</a:t>
            </a:r>
            <a:r>
              <a:rPr lang="en-US" spc="165" dirty="0"/>
              <a:t> Events</a:t>
            </a:r>
            <a:endParaRPr spc="-55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5FF08C0-18ED-D49E-436A-F7C6189F6A68}"/>
              </a:ext>
            </a:extLst>
          </p:cNvPr>
          <p:cNvSpPr txBox="1"/>
          <p:nvPr/>
        </p:nvSpPr>
        <p:spPr>
          <a:xfrm>
            <a:off x="1721763" y="2438400"/>
            <a:ext cx="5700421" cy="21659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i="1" spc="-5" dirty="0">
                <a:latin typeface="Constantia"/>
                <a:cs typeface="Constantia"/>
              </a:rPr>
              <a:t>Nodejs se compone de una arquitectura idiomática asíncrona basa en eventos. Esto quiere decir que gran mayoría de módulos y funcionalidades de Nodejs trabaja con emisiones y captura de eventos, como por ejemplo los módulos </a:t>
            </a:r>
            <a:r>
              <a:rPr lang="es-ES" sz="2000" i="1" spc="-5" dirty="0" err="1">
                <a:latin typeface="Constantia"/>
                <a:cs typeface="Constantia"/>
              </a:rPr>
              <a:t>core</a:t>
            </a:r>
            <a:r>
              <a:rPr lang="es-ES" sz="2000" i="1" spc="-5" dirty="0">
                <a:latin typeface="Constantia"/>
                <a:cs typeface="Constantia"/>
              </a:rPr>
              <a:t> File </a:t>
            </a:r>
            <a:r>
              <a:rPr lang="es-ES" sz="2000" i="1" spc="-5" dirty="0" err="1">
                <a:latin typeface="Constantia"/>
                <a:cs typeface="Constantia"/>
              </a:rPr>
              <a:t>System</a:t>
            </a:r>
            <a:r>
              <a:rPr lang="es-ES" sz="2000" i="1" spc="-5" dirty="0">
                <a:latin typeface="Constantia"/>
                <a:cs typeface="Constantia"/>
              </a:rPr>
              <a:t> o HTTP, en donde gran parte de su funcionamiento se basa en el trabajo de eventos.</a:t>
            </a:r>
            <a:endParaRPr sz="20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85132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13" y="0"/>
            <a:ext cx="9145575" cy="10205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172" y="1011557"/>
            <a:ext cx="7583628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pc="165" dirty="0" err="1"/>
              <a:t>Módulo</a:t>
            </a:r>
            <a:r>
              <a:rPr lang="en-US" spc="165" dirty="0"/>
              <a:t> Events</a:t>
            </a:r>
            <a:endParaRPr spc="-55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5FF08C0-18ED-D49E-436A-F7C6189F6A68}"/>
              </a:ext>
            </a:extLst>
          </p:cNvPr>
          <p:cNvSpPr txBox="1"/>
          <p:nvPr/>
        </p:nvSpPr>
        <p:spPr>
          <a:xfrm>
            <a:off x="1721763" y="2438400"/>
            <a:ext cx="5700421" cy="18582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i="1" spc="-5" dirty="0">
                <a:latin typeface="Constantia"/>
                <a:cs typeface="Constantia"/>
              </a:rPr>
              <a:t>Con el apoyo de este módulo podemos implementar el patrón pub-sub en cualquier parte de nuestra aplicación. Esto es gracias a la clase </a:t>
            </a:r>
            <a:r>
              <a:rPr lang="es-ES" sz="2000" b="1" i="1" spc="-5" dirty="0" err="1">
                <a:latin typeface="Constantia"/>
                <a:cs typeface="Constantia"/>
              </a:rPr>
              <a:t>Event</a:t>
            </a:r>
            <a:r>
              <a:rPr lang="es-ES" sz="2000" b="1" i="1" spc="-5" dirty="0">
                <a:latin typeface="Constantia"/>
                <a:cs typeface="Constantia"/>
              </a:rPr>
              <a:t> </a:t>
            </a:r>
            <a:r>
              <a:rPr lang="es-ES" sz="2000" b="1" i="1" spc="-5" dirty="0" err="1">
                <a:latin typeface="Constantia"/>
                <a:cs typeface="Constantia"/>
              </a:rPr>
              <a:t>Emitter</a:t>
            </a:r>
            <a:r>
              <a:rPr lang="es-ES" sz="2000" i="1" spc="-5" dirty="0">
                <a:latin typeface="Constantia"/>
                <a:cs typeface="Constantia"/>
              </a:rPr>
              <a:t>, solamente con extender cualquier objeto de esta clase, ya podemos prácticamente utilizar todas las características de este patrón.</a:t>
            </a:r>
            <a:endParaRPr sz="20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2659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13" y="0"/>
            <a:ext cx="9145575" cy="10205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172" y="1011557"/>
            <a:ext cx="7583628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pc="165" dirty="0"/>
              <a:t>Event Emitter</a:t>
            </a:r>
            <a:endParaRPr spc="-55" dirty="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D37804D-1435-966E-E63C-0CD55B8306DB}"/>
              </a:ext>
            </a:extLst>
          </p:cNvPr>
          <p:cNvSpPr txBox="1"/>
          <p:nvPr/>
        </p:nvSpPr>
        <p:spPr>
          <a:xfrm>
            <a:off x="1721763" y="2133600"/>
            <a:ext cx="5700421" cy="15504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i="1" spc="-5" dirty="0">
                <a:latin typeface="Constantia"/>
                <a:cs typeface="Constantia"/>
              </a:rPr>
              <a:t>Es una clase dentro del módulo </a:t>
            </a:r>
            <a:r>
              <a:rPr lang="es-ES" sz="2000" i="1" spc="-5" dirty="0" err="1">
                <a:latin typeface="Constantia"/>
                <a:cs typeface="Constantia"/>
              </a:rPr>
              <a:t>events</a:t>
            </a:r>
            <a:r>
              <a:rPr lang="es-ES" sz="2000" i="1" spc="-5" dirty="0">
                <a:latin typeface="Constantia"/>
                <a:cs typeface="Constantia"/>
              </a:rPr>
              <a:t>, que nos proporciona múltiples funcionalidades para trabajar con eventos, como la creación de eventos, gestión de canales de comunicación, emisión de eventos, entre otras características.</a:t>
            </a:r>
            <a:endParaRPr sz="2000" dirty="0">
              <a:latin typeface="Constantia"/>
              <a:cs typeface="Constanti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2C7590-A029-11FD-3F0B-6EDF1603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35" y="4429111"/>
            <a:ext cx="5400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1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13" y="0"/>
            <a:ext cx="9145575" cy="10205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172" y="1011557"/>
            <a:ext cx="7583628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pc="165" dirty="0"/>
              <a:t>Event Emitter</a:t>
            </a:r>
            <a:endParaRPr spc="-55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3CD3E528-520A-D0F8-58C1-CFB5F2949962}"/>
              </a:ext>
            </a:extLst>
          </p:cNvPr>
          <p:cNvSpPr txBox="1"/>
          <p:nvPr/>
        </p:nvSpPr>
        <p:spPr>
          <a:xfrm>
            <a:off x="1721763" y="2133600"/>
            <a:ext cx="5700421" cy="2204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i="1" spc="-5" dirty="0">
                <a:latin typeface="Constantia"/>
                <a:cs typeface="Constantia"/>
              </a:rPr>
              <a:t>La clase </a:t>
            </a:r>
            <a:r>
              <a:rPr lang="es-ES" sz="2000" i="1" spc="-5" dirty="0" err="1">
                <a:latin typeface="Constantia"/>
                <a:cs typeface="Constantia"/>
              </a:rPr>
              <a:t>Event</a:t>
            </a:r>
            <a:r>
              <a:rPr lang="es-ES" sz="2000" i="1" spc="-5" dirty="0">
                <a:latin typeface="Constantia"/>
                <a:cs typeface="Constantia"/>
              </a:rPr>
              <a:t> </a:t>
            </a:r>
            <a:r>
              <a:rPr lang="es-ES" sz="2000" i="1" spc="-5" dirty="0" err="1">
                <a:latin typeface="Constantia"/>
                <a:cs typeface="Constantia"/>
              </a:rPr>
              <a:t>emitter</a:t>
            </a:r>
            <a:r>
              <a:rPr lang="es-ES" sz="2000" i="1" spc="-5" dirty="0">
                <a:latin typeface="Constantia"/>
                <a:cs typeface="Constantia"/>
              </a:rPr>
              <a:t> funciona a través de mecanismos </a:t>
            </a:r>
            <a:r>
              <a:rPr lang="es-ES" sz="2000" i="1" spc="-5" dirty="0" err="1">
                <a:latin typeface="Constantia"/>
                <a:cs typeface="Constantia"/>
              </a:rPr>
              <a:t>callbacks</a:t>
            </a:r>
            <a:r>
              <a:rPr lang="es-ES" sz="2000" i="1" spc="-5" dirty="0">
                <a:latin typeface="Constantia"/>
                <a:cs typeface="Constantia"/>
              </a:rPr>
              <a:t> y contiene dos métodos principales que nos ayudan a escuchar y publicar eventos: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endParaRPr lang="es-ES" sz="2000" i="1" spc="-5" dirty="0">
              <a:latin typeface="Constantia"/>
              <a:cs typeface="Constantia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i="1" spc="-5" dirty="0">
                <a:latin typeface="Constantia"/>
                <a:cs typeface="Constantia"/>
              </a:rPr>
              <a:t>Suscripción a eventos: </a:t>
            </a:r>
            <a:r>
              <a:rPr lang="es-ES" sz="2000" i="1" spc="-5" dirty="0" err="1">
                <a:latin typeface="Constantia"/>
                <a:cs typeface="Constantia"/>
              </a:rPr>
              <a:t>On</a:t>
            </a:r>
            <a:r>
              <a:rPr lang="es-ES" sz="2000" i="1" spc="-5" dirty="0">
                <a:latin typeface="Constantia"/>
                <a:cs typeface="Constantia"/>
              </a:rPr>
              <a:t>.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i="1" spc="-5" dirty="0">
                <a:latin typeface="Constantia"/>
                <a:cs typeface="Constantia"/>
              </a:rPr>
              <a:t>Publicación de eventos: </a:t>
            </a:r>
            <a:r>
              <a:rPr lang="es-ES" sz="2000" i="1" spc="-5" dirty="0" err="1">
                <a:latin typeface="Constantia"/>
                <a:cs typeface="Constantia"/>
              </a:rPr>
              <a:t>Emit</a:t>
            </a:r>
            <a:r>
              <a:rPr lang="es-ES" sz="2000" i="1" spc="-5" dirty="0"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7D550E-61B9-BA9E-C658-EDDF0301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48" y="4495800"/>
            <a:ext cx="7029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5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13" y="0"/>
            <a:ext cx="9145575" cy="10205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172" y="1011557"/>
            <a:ext cx="7583628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pc="165" dirty="0"/>
              <a:t>Event Emitter</a:t>
            </a:r>
            <a:endParaRPr spc="-55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3CD3E528-520A-D0F8-58C1-CFB5F2949962}"/>
              </a:ext>
            </a:extLst>
          </p:cNvPr>
          <p:cNvSpPr txBox="1"/>
          <p:nvPr/>
        </p:nvSpPr>
        <p:spPr>
          <a:xfrm>
            <a:off x="1721763" y="2133600"/>
            <a:ext cx="5700421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ES" sz="2000" i="1" spc="-5" dirty="0">
                <a:latin typeface="Constantia"/>
                <a:cs typeface="Constantia"/>
              </a:rPr>
              <a:t>La comunicación de las partes debe ser por el mismo canal o clase registrada. Los oyentes que están separados por diferentes instancias no se escucharán entre sí.</a:t>
            </a:r>
            <a:endParaRPr sz="20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0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707</Words>
  <Application>Microsoft Office PowerPoint</Application>
  <PresentationFormat>Presentación en pantalla (4:3)</PresentationFormat>
  <Paragraphs>52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Trebuchet MS</vt:lpstr>
      <vt:lpstr>Office Theme</vt:lpstr>
      <vt:lpstr>Node.js  Eventos, buffer, variables de entorno</vt:lpstr>
      <vt:lpstr>Eventos</vt:lpstr>
      <vt:lpstr>Concepto</vt:lpstr>
      <vt:lpstr>Presentación de PowerPoint</vt:lpstr>
      <vt:lpstr>Módulo Events</vt:lpstr>
      <vt:lpstr>Módulo Events</vt:lpstr>
      <vt:lpstr>Event Emitter</vt:lpstr>
      <vt:lpstr>Event Emitter</vt:lpstr>
      <vt:lpstr>Event Emitter</vt:lpstr>
      <vt:lpstr>Event Emitter</vt:lpstr>
      <vt:lpstr>Event Emitter</vt:lpstr>
      <vt:lpstr>Métodos más utilizados</vt:lpstr>
      <vt:lpstr>Buffer</vt:lpstr>
      <vt:lpstr>Concepto</vt:lpstr>
      <vt:lpstr>En Node.js</vt:lpstr>
      <vt:lpstr>Buffer</vt:lpstr>
      <vt:lpstr>Buffer</vt:lpstr>
      <vt:lpstr>Buffer</vt:lpstr>
      <vt:lpstr>Variable de entorno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NORBEY DANILO MUÑOZ CAÑON</cp:lastModifiedBy>
  <cp:revision>17</cp:revision>
  <dcterms:created xsi:type="dcterms:W3CDTF">2023-06-06T00:50:42Z</dcterms:created>
  <dcterms:modified xsi:type="dcterms:W3CDTF">2023-06-07T04:19:09Z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2023-06-06T00:00:00Z</vt:filetime>
  </property>
</Properties>
</file>