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</p:sldMasterIdLst>
  <p:notesMasterIdLst>
    <p:notesMasterId r:id="rId31"/>
  </p:notesMasterIdLst>
  <p:sldIdLst>
    <p:sldId id="278" r:id="rId2"/>
    <p:sldId id="260" r:id="rId3"/>
    <p:sldId id="273" r:id="rId4"/>
    <p:sldId id="257" r:id="rId5"/>
    <p:sldId id="346" r:id="rId6"/>
    <p:sldId id="348" r:id="rId7"/>
    <p:sldId id="264" r:id="rId8"/>
    <p:sldId id="297" r:id="rId9"/>
    <p:sldId id="266" r:id="rId10"/>
    <p:sldId id="271" r:id="rId11"/>
    <p:sldId id="347" r:id="rId12"/>
    <p:sldId id="282" r:id="rId13"/>
    <p:sldId id="295" r:id="rId14"/>
    <p:sldId id="350" r:id="rId15"/>
    <p:sldId id="349" r:id="rId16"/>
    <p:sldId id="281" r:id="rId17"/>
    <p:sldId id="353" r:id="rId18"/>
    <p:sldId id="354" r:id="rId19"/>
    <p:sldId id="355" r:id="rId20"/>
    <p:sldId id="356" r:id="rId21"/>
    <p:sldId id="357" r:id="rId22"/>
    <p:sldId id="358" r:id="rId23"/>
    <p:sldId id="293" r:id="rId24"/>
    <p:sldId id="359" r:id="rId25"/>
    <p:sldId id="351" r:id="rId26"/>
    <p:sldId id="317" r:id="rId27"/>
    <p:sldId id="290" r:id="rId28"/>
    <p:sldId id="287" r:id="rId29"/>
    <p:sldId id="352" r:id="rId30"/>
  </p:sldIdLst>
  <p:sldSz cx="9144000" cy="5143500" type="screen16x9"/>
  <p:notesSz cx="6858000" cy="9144000"/>
  <p:embeddedFontLst>
    <p:embeddedFont>
      <p:font typeface="Didact Gothic" panose="020B0604020202020204" charset="0"/>
      <p:regular r:id="rId32"/>
    </p:embeddedFont>
    <p:embeddedFont>
      <p:font typeface="Julius Sans One" panose="020B0604020202020204" charset="0"/>
      <p:regular r:id="rId33"/>
    </p:embeddedFont>
    <p:embeddedFont>
      <p:font typeface="Questrial" panose="020B0604020202020204" charset="0"/>
      <p:regular r:id="rId34"/>
    </p:embeddedFont>
    <p:embeddedFont>
      <p:font typeface="Cambria Math" panose="02040503050406030204" pitchFamily="18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484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7E7878-6BE5-49F0-BE04-DA6C8FD89F74}">
  <a:tblStyle styleId="{8E7E7878-6BE5-49F0-BE04-DA6C8FD89F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408" y="-52"/>
      </p:cViewPr>
      <p:guideLst>
        <p:guide pos="4464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85107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7b02797fa4_2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7b02797fa4_2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1845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7b02797fa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7b02797fa4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1033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7b02797fa4_2_2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7b02797fa4_2_2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5653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7b02797fa4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7b02797fa4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0961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7b02797fa4_2_1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7b02797fa4_2_1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0221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7b02797fa4_2_1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7b02797fa4_2_1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4909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7b02797fa4_2_1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7b02797fa4_2_1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4090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a1249ffcf0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a1249ffcf0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8149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a1249ffcf0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a1249ffcf0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0307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a1249ffcf0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a1249ffcf0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6252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a1249ffcf0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a1249ffcf0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192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b02797fa4_2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b02797fa4_2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0499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a1249ffcf0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a1249ffcf0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9476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7b02797fa4_2_1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7b02797fa4_2_1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6168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7b02797fa4_2_1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7b02797fa4_2_1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93218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7b02797fa4_2_1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7b02797fa4_2_1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59812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7b02797fa4_2_1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7b02797fa4_2_1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33195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7b02797fa4_2_2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7b02797fa4_2_2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0343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ga8cc62eee0_9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Google Shape;1916;ga8cc62eee0_9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73696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a1249ffcf0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a1249ffcf0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24924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7b02797fa4_2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7b02797fa4_2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5011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a1249ffcf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a1249ffcf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6637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7168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207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1676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1249ffc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1249ffc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2518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7b02797fa4_2_2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7b02797fa4_2_2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8191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b02797fa4_2_1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b02797fa4_2_1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88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_3">
    <p:bg>
      <p:bgPr>
        <a:solidFill>
          <a:schemeClr val="accent5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idx="2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subTitle" idx="1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title" idx="3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subTitle" idx="4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title" idx="5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subTitle" idx="6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06" name="Google Shape;206;p30"/>
          <p:cNvSpPr txBox="1">
            <a:spLocks noGrp="1"/>
          </p:cNvSpPr>
          <p:nvPr>
            <p:ph type="title" idx="7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subTitle" idx="8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_1_3_1">
    <p:bg>
      <p:bgPr>
        <a:solidFill>
          <a:schemeClr val="accent5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2056190" y="2074300"/>
            <a:ext cx="2227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subTitle" idx="1"/>
          </p:nvPr>
        </p:nvSpPr>
        <p:spPr>
          <a:xfrm>
            <a:off x="2056192" y="2332425"/>
            <a:ext cx="2227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title" idx="2"/>
          </p:nvPr>
        </p:nvSpPr>
        <p:spPr>
          <a:xfrm>
            <a:off x="2056190" y="3402924"/>
            <a:ext cx="2227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subTitle" idx="3"/>
          </p:nvPr>
        </p:nvSpPr>
        <p:spPr>
          <a:xfrm>
            <a:off x="2056192" y="3661050"/>
            <a:ext cx="2227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title" idx="4"/>
          </p:nvPr>
        </p:nvSpPr>
        <p:spPr>
          <a:xfrm>
            <a:off x="5444664" y="2074300"/>
            <a:ext cx="2227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31"/>
          <p:cNvSpPr txBox="1">
            <a:spLocks noGrp="1"/>
          </p:cNvSpPr>
          <p:nvPr>
            <p:ph type="subTitle" idx="5"/>
          </p:nvPr>
        </p:nvSpPr>
        <p:spPr>
          <a:xfrm>
            <a:off x="5444664" y="2332425"/>
            <a:ext cx="2227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title" idx="6"/>
          </p:nvPr>
        </p:nvSpPr>
        <p:spPr>
          <a:xfrm>
            <a:off x="5444664" y="3402925"/>
            <a:ext cx="2227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subTitle" idx="7"/>
          </p:nvPr>
        </p:nvSpPr>
        <p:spPr>
          <a:xfrm>
            <a:off x="5444664" y="3661050"/>
            <a:ext cx="2227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17" name="Google Shape;217;p31"/>
          <p:cNvSpPr/>
          <p:nvPr/>
        </p:nvSpPr>
        <p:spPr>
          <a:xfrm>
            <a:off x="-1462325" y="23868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219" name="Google Shape;219;p31"/>
          <p:cNvSpPr/>
          <p:nvPr/>
        </p:nvSpPr>
        <p:spPr>
          <a:xfrm rot="10800000">
            <a:off x="613277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220" name="Google Shape;220;p31"/>
          <p:cNvSpPr txBox="1">
            <a:spLocks noGrp="1"/>
          </p:cNvSpPr>
          <p:nvPr>
            <p:ph type="title" idx="8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1_1_3_1_1">
    <p:bg>
      <p:bgPr>
        <a:solidFill>
          <a:srgbClr val="191919">
            <a:alpha val="0"/>
          </a:srgbClr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713225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subTitle" idx="1"/>
          </p:nvPr>
        </p:nvSpPr>
        <p:spPr>
          <a:xfrm>
            <a:off x="713225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4" name="Google Shape;224;p32"/>
          <p:cNvSpPr/>
          <p:nvPr/>
        </p:nvSpPr>
        <p:spPr>
          <a:xfrm flipH="1">
            <a:off x="7004125" y="25297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225" name="Google Shape;225;p32"/>
          <p:cNvSpPr/>
          <p:nvPr/>
        </p:nvSpPr>
        <p:spPr>
          <a:xfrm flipH="1">
            <a:off x="7194625" y="265355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226" name="Google Shape;226;p32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227" name="Google Shape;227;p32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 idx="2"/>
          </p:nvPr>
        </p:nvSpPr>
        <p:spPr>
          <a:xfrm>
            <a:off x="2670358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2670358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title" idx="4"/>
          </p:nvPr>
        </p:nvSpPr>
        <p:spPr>
          <a:xfrm>
            <a:off x="4627491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5"/>
          </p:nvPr>
        </p:nvSpPr>
        <p:spPr>
          <a:xfrm>
            <a:off x="4627491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2" name="Google Shape;232;p32"/>
          <p:cNvSpPr txBox="1">
            <a:spLocks noGrp="1"/>
          </p:cNvSpPr>
          <p:nvPr>
            <p:ph type="title" idx="6"/>
          </p:nvPr>
        </p:nvSpPr>
        <p:spPr>
          <a:xfrm>
            <a:off x="6584624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subTitle" idx="7"/>
          </p:nvPr>
        </p:nvSpPr>
        <p:spPr>
          <a:xfrm>
            <a:off x="6584624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4" name="Google Shape;234;p32"/>
          <p:cNvSpPr txBox="1">
            <a:spLocks noGrp="1"/>
          </p:cNvSpPr>
          <p:nvPr>
            <p:ph type="title" idx="8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6_1">
    <p:bg>
      <p:bgPr>
        <a:solidFill>
          <a:schemeClr val="dk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2419275" y="712798"/>
            <a:ext cx="8680800" cy="45069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5" name="Google Shape;245;p34"/>
          <p:cNvSpPr/>
          <p:nvPr/>
        </p:nvSpPr>
        <p:spPr>
          <a:xfrm rot="10800000">
            <a:off x="-1956075" y="-76202"/>
            <a:ext cx="8680800" cy="45069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6" name="Google Shape;246;p34"/>
          <p:cNvSpPr txBox="1">
            <a:spLocks noGrp="1"/>
          </p:cNvSpPr>
          <p:nvPr>
            <p:ph type="subTitle" idx="1"/>
          </p:nvPr>
        </p:nvSpPr>
        <p:spPr>
          <a:xfrm>
            <a:off x="837600" y="1363909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2"/>
          </p:nvPr>
        </p:nvSpPr>
        <p:spPr>
          <a:xfrm>
            <a:off x="5204373" y="3528545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248" name="Google Shape;248;p34"/>
          <p:cNvCxnSpPr/>
          <p:nvPr/>
        </p:nvCxnSpPr>
        <p:spPr>
          <a:xfrm>
            <a:off x="-1375750" y="2424873"/>
            <a:ext cx="3079500" cy="3177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4"/>
          <p:cNvCxnSpPr/>
          <p:nvPr/>
        </p:nvCxnSpPr>
        <p:spPr>
          <a:xfrm>
            <a:off x="7838750" y="-62702"/>
            <a:ext cx="3079500" cy="3177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34"/>
          <p:cNvSpPr txBox="1">
            <a:spLocks noGrp="1"/>
          </p:cNvSpPr>
          <p:nvPr>
            <p:ph type="title"/>
          </p:nvPr>
        </p:nvSpPr>
        <p:spPr>
          <a:xfrm>
            <a:off x="5204373" y="2704650"/>
            <a:ext cx="31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34"/>
          <p:cNvSpPr txBox="1">
            <a:spLocks noGrp="1"/>
          </p:cNvSpPr>
          <p:nvPr>
            <p:ph type="title" idx="3"/>
          </p:nvPr>
        </p:nvSpPr>
        <p:spPr>
          <a:xfrm>
            <a:off x="837600" y="530725"/>
            <a:ext cx="31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8">
    <p:bg>
      <p:bgPr>
        <a:solidFill>
          <a:schemeClr val="accent5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>
            <a:spLocks noGrp="1"/>
          </p:cNvSpPr>
          <p:nvPr>
            <p:ph type="body" idx="1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36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265" name="Google Shape;265;p36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266" name="Google Shape;266;p36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267" name="Google Shape;267;p36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32_1">
    <p:bg>
      <p:bgPr>
        <a:solidFill>
          <a:schemeClr val="accent5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/>
          <p:nvPr/>
        </p:nvSpPr>
        <p:spPr>
          <a:xfrm rot="5400000" flipH="1">
            <a:off x="-3170100" y="96925"/>
            <a:ext cx="10676100" cy="48081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6" name="Google Shape;316;p41"/>
          <p:cNvSpPr txBox="1">
            <a:spLocks noGrp="1"/>
          </p:cNvSpPr>
          <p:nvPr>
            <p:ph type="title"/>
          </p:nvPr>
        </p:nvSpPr>
        <p:spPr>
          <a:xfrm>
            <a:off x="5621850" y="1032225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41"/>
          <p:cNvSpPr txBox="1">
            <a:spLocks noGrp="1"/>
          </p:cNvSpPr>
          <p:nvPr>
            <p:ph type="subTitle" idx="1"/>
          </p:nvPr>
        </p:nvSpPr>
        <p:spPr>
          <a:xfrm>
            <a:off x="5295600" y="1276125"/>
            <a:ext cx="24162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18" name="Google Shape;318;p41"/>
          <p:cNvSpPr txBox="1">
            <a:spLocks noGrp="1"/>
          </p:cNvSpPr>
          <p:nvPr>
            <p:ph type="title" idx="2"/>
          </p:nvPr>
        </p:nvSpPr>
        <p:spPr>
          <a:xfrm>
            <a:off x="713225" y="2279700"/>
            <a:ext cx="3328800" cy="5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9" name="Google Shape;319;p41"/>
          <p:cNvSpPr txBox="1">
            <a:spLocks noGrp="1"/>
          </p:cNvSpPr>
          <p:nvPr>
            <p:ph type="title" idx="3"/>
          </p:nvPr>
        </p:nvSpPr>
        <p:spPr>
          <a:xfrm>
            <a:off x="5621850" y="246081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41"/>
          <p:cNvSpPr txBox="1">
            <a:spLocks noGrp="1"/>
          </p:cNvSpPr>
          <p:nvPr>
            <p:ph type="subTitle" idx="4"/>
          </p:nvPr>
        </p:nvSpPr>
        <p:spPr>
          <a:xfrm>
            <a:off x="5295600" y="2709472"/>
            <a:ext cx="24162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21" name="Google Shape;321;p41"/>
          <p:cNvSpPr txBox="1">
            <a:spLocks noGrp="1"/>
          </p:cNvSpPr>
          <p:nvPr>
            <p:ph type="title" idx="5"/>
          </p:nvPr>
        </p:nvSpPr>
        <p:spPr>
          <a:xfrm>
            <a:off x="5621850" y="3877419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41"/>
          <p:cNvSpPr txBox="1">
            <a:spLocks noGrp="1"/>
          </p:cNvSpPr>
          <p:nvPr>
            <p:ph type="subTitle" idx="6"/>
          </p:nvPr>
        </p:nvSpPr>
        <p:spPr>
          <a:xfrm>
            <a:off x="5295600" y="4126082"/>
            <a:ext cx="24162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23" name="Google Shape;323;p41"/>
          <p:cNvSpPr/>
          <p:nvPr/>
        </p:nvSpPr>
        <p:spPr>
          <a:xfrm rot="10800000">
            <a:off x="6984125" y="-61437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324" name="Google Shape;324;p41"/>
          <p:cNvSpPr/>
          <p:nvPr/>
        </p:nvSpPr>
        <p:spPr>
          <a:xfrm rot="10800000">
            <a:off x="7044125" y="-709625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325" name="Google Shape;325;p41"/>
          <p:cNvSpPr/>
          <p:nvPr/>
        </p:nvSpPr>
        <p:spPr>
          <a:xfrm flipH="1">
            <a:off x="7963400" y="3988625"/>
            <a:ext cx="1355400" cy="13143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326" name="Google Shape;326;p41"/>
          <p:cNvSpPr/>
          <p:nvPr/>
        </p:nvSpPr>
        <p:spPr>
          <a:xfrm>
            <a:off x="7338200" y="4256000"/>
            <a:ext cx="2913300" cy="13665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_1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0" name="Google Shape;340;p44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_AND_BODY_1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35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58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35_1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1" name="Google Shape;441;p59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3" name="Google Shape;443;p59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_2">
    <p:bg>
      <p:bgPr>
        <a:solidFill>
          <a:schemeClr val="accent5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 hasCustomPrompt="1"/>
          </p:nvPr>
        </p:nvSpPr>
        <p:spPr>
          <a:xfrm>
            <a:off x="815488" y="2995725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2"/>
          </p:nvPr>
        </p:nvSpPr>
        <p:spPr>
          <a:xfrm>
            <a:off x="1633438" y="2931800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1633438" y="3207354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/>
          <p:nvPr/>
        </p:nvSpPr>
        <p:spPr>
          <a:xfrm rot="10800000">
            <a:off x="-19875" y="-13336"/>
            <a:ext cx="9203100" cy="2690100"/>
          </a:xfrm>
          <a:prstGeom prst="triangle">
            <a:avLst>
              <a:gd name="adj" fmla="val 4989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3" hasCustomPrompt="1"/>
          </p:nvPr>
        </p:nvSpPr>
        <p:spPr>
          <a:xfrm>
            <a:off x="815488" y="3888750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4"/>
          </p:nvPr>
        </p:nvSpPr>
        <p:spPr>
          <a:xfrm>
            <a:off x="1633438" y="3824821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5"/>
          </p:nvPr>
        </p:nvSpPr>
        <p:spPr>
          <a:xfrm>
            <a:off x="1633438" y="4100375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6" hasCustomPrompt="1"/>
          </p:nvPr>
        </p:nvSpPr>
        <p:spPr>
          <a:xfrm>
            <a:off x="4543875" y="2995725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7"/>
          </p:nvPr>
        </p:nvSpPr>
        <p:spPr>
          <a:xfrm>
            <a:off x="5395160" y="2931800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8"/>
          </p:nvPr>
        </p:nvSpPr>
        <p:spPr>
          <a:xfrm>
            <a:off x="5395160" y="3207354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9" hasCustomPrompt="1"/>
          </p:nvPr>
        </p:nvSpPr>
        <p:spPr>
          <a:xfrm>
            <a:off x="4543875" y="3888750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13"/>
          </p:nvPr>
        </p:nvSpPr>
        <p:spPr>
          <a:xfrm>
            <a:off x="5395160" y="3824822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4"/>
          </p:nvPr>
        </p:nvSpPr>
        <p:spPr>
          <a:xfrm>
            <a:off x="5395160" y="4100376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88" name="Google Shape;88;p14"/>
          <p:cNvCxnSpPr/>
          <p:nvPr/>
        </p:nvCxnSpPr>
        <p:spPr>
          <a:xfrm rot="10800000">
            <a:off x="-2241975" y="1909725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 rot="10800000" flipH="1">
            <a:off x="6566175" y="18802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 idx="15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">
    <p:bg>
      <p:bgPr>
        <a:solidFill>
          <a:schemeClr val="accent5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 flipH="1">
            <a:off x="1821475" y="2527625"/>
            <a:ext cx="55011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043350" y="1533511"/>
            <a:ext cx="3057300" cy="8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1"/>
          </p:nvPr>
        </p:nvSpPr>
        <p:spPr>
          <a:xfrm flipH="1">
            <a:off x="3198150" y="3293187"/>
            <a:ext cx="2747700" cy="3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111" name="Google Shape;111;p17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7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17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17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7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17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1">
    <p:bg>
      <p:bgPr>
        <a:solidFill>
          <a:schemeClr val="accent5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algn="just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0">
    <p:bg>
      <p:bgPr>
        <a:solidFill>
          <a:schemeClr val="accent5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21"/>
          <p:cNvSpPr/>
          <p:nvPr/>
        </p:nvSpPr>
        <p:spPr>
          <a:xfrm rot="10800000" flipH="1">
            <a:off x="37875" y="150"/>
            <a:ext cx="9106200" cy="44697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p21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p21"/>
          <p:cNvSpPr txBox="1">
            <a:spLocks noGrp="1"/>
          </p:cNvSpPr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1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bg>
      <p:bgPr>
        <a:solidFill>
          <a:schemeClr val="accent6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/>
          <p:nvPr/>
        </p:nvSpPr>
        <p:spPr>
          <a:xfrm rot="-5400000">
            <a:off x="4642941" y="-1673359"/>
            <a:ext cx="7685100" cy="7451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178" name="Google Shape;178;p28"/>
          <p:cNvSpPr/>
          <p:nvPr/>
        </p:nvSpPr>
        <p:spPr>
          <a:xfrm rot="-5400000" flipH="1">
            <a:off x="2841550" y="288050"/>
            <a:ext cx="10141200" cy="4567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713225" y="1627150"/>
            <a:ext cx="4659300" cy="18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6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28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181" name="Google Shape;181;p28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182" name="Google Shape;182;p28"/>
          <p:cNvSpPr/>
          <p:nvPr/>
        </p:nvSpPr>
        <p:spPr>
          <a:xfrm flipH="1">
            <a:off x="5408725" y="4511825"/>
            <a:ext cx="3458400" cy="19239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">
    <p:bg>
      <p:bgPr>
        <a:solidFill>
          <a:schemeClr val="accent5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1319574" y="201112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1"/>
          </p:nvPr>
        </p:nvSpPr>
        <p:spPr>
          <a:xfrm>
            <a:off x="1319576" y="2286575"/>
            <a:ext cx="2221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2"/>
          </p:nvPr>
        </p:nvSpPr>
        <p:spPr>
          <a:xfrm>
            <a:off x="4681398" y="20112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3"/>
          </p:nvPr>
        </p:nvSpPr>
        <p:spPr>
          <a:xfrm>
            <a:off x="4681376" y="2285050"/>
            <a:ext cx="2221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title" idx="4"/>
          </p:nvPr>
        </p:nvSpPr>
        <p:spPr>
          <a:xfrm>
            <a:off x="2410949" y="326842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5"/>
          </p:nvPr>
        </p:nvSpPr>
        <p:spPr>
          <a:xfrm>
            <a:off x="2410951" y="3543875"/>
            <a:ext cx="2221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 idx="6"/>
          </p:nvPr>
        </p:nvSpPr>
        <p:spPr>
          <a:xfrm>
            <a:off x="5772773" y="32685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7"/>
          </p:nvPr>
        </p:nvSpPr>
        <p:spPr>
          <a:xfrm>
            <a:off x="5772750" y="3542350"/>
            <a:ext cx="2221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92" name="Google Shape;192;p29"/>
          <p:cNvSpPr/>
          <p:nvPr/>
        </p:nvSpPr>
        <p:spPr>
          <a:xfrm rot="-5400000">
            <a:off x="7319425" y="3228300"/>
            <a:ext cx="2112600" cy="2048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p29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195" name="Google Shape;195;p29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196" name="Google Shape;196;p29"/>
          <p:cNvSpPr/>
          <p:nvPr/>
        </p:nvSpPr>
        <p:spPr>
          <a:xfrm rot="5400000">
            <a:off x="-262475" y="-188987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97" name="Google Shape;197;p29"/>
          <p:cNvSpPr txBox="1">
            <a:spLocks noGrp="1"/>
          </p:cNvSpPr>
          <p:nvPr>
            <p:ph type="title" idx="8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8" r:id="rId3"/>
    <p:sldLayoutId id="2147483660" r:id="rId4"/>
    <p:sldLayoutId id="2147483663" r:id="rId5"/>
    <p:sldLayoutId id="2147483665" r:id="rId6"/>
    <p:sldLayoutId id="2147483667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80" r:id="rId13"/>
    <p:sldLayoutId id="2147483682" r:id="rId14"/>
    <p:sldLayoutId id="2147483687" r:id="rId15"/>
    <p:sldLayoutId id="2147483690" r:id="rId16"/>
    <p:sldLayoutId id="2147483695" r:id="rId17"/>
    <p:sldLayoutId id="2147483703" r:id="rId18"/>
    <p:sldLayoutId id="2147483704" r:id="rId19"/>
    <p:sldLayoutId id="2147483705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5.xml"/><Relationship Id="rId5" Type="http://schemas.openxmlformats.org/officeDocument/2006/relationships/slide" Target="slide11.xml"/><Relationship Id="rId4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8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Feladat/Feladat.sln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</a:t>
            </a:r>
            <a:r>
              <a:rPr lang="hu-HU" dirty="0" smtClean="0"/>
              <a:t>inomiális kupacok</a:t>
            </a:r>
            <a:endParaRPr dirty="0"/>
          </a:p>
        </p:txBody>
      </p:sp>
      <p:cxnSp>
        <p:nvCxnSpPr>
          <p:cNvPr id="688" name="Google Shape;688;p89"/>
          <p:cNvCxnSpPr/>
          <p:nvPr/>
        </p:nvCxnSpPr>
        <p:spPr>
          <a:xfrm>
            <a:off x="789425" y="3760194"/>
            <a:ext cx="883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789425" y="4000500"/>
            <a:ext cx="3827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tx1"/>
                </a:solidFill>
                <a:latin typeface="Didact Gothic" panose="020B0604020202020204" charset="0"/>
              </a:rPr>
              <a:t>Boda Norbert</a:t>
            </a:r>
            <a:endParaRPr lang="en-US" sz="2800" dirty="0">
              <a:solidFill>
                <a:schemeClr val="tx1"/>
              </a:solidFill>
              <a:latin typeface="Didact Gothic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82"/>
          <p:cNvSpPr txBox="1">
            <a:spLocks noGrp="1"/>
          </p:cNvSpPr>
          <p:nvPr>
            <p:ph type="subTitle" idx="1"/>
          </p:nvPr>
        </p:nvSpPr>
        <p:spPr>
          <a:xfrm>
            <a:off x="1465887" y="1446556"/>
            <a:ext cx="3100800" cy="18681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hu-HU" sz="1800" dirty="0">
                <a:latin typeface="Didact Gothic" panose="020B0604020202020204" charset="0"/>
              </a:rPr>
              <a:t>MUTATÓ</a:t>
            </a:r>
            <a:r>
              <a:rPr lang="en-US" sz="1800" dirty="0">
                <a:latin typeface="Didact Gothic" panose="020B0604020202020204" charset="0"/>
              </a:rPr>
              <a:t> </a:t>
            </a:r>
            <a:r>
              <a:rPr lang="hu-HU" sz="1800" dirty="0">
                <a:latin typeface="Didact Gothic" panose="020B0604020202020204" charset="0"/>
              </a:rPr>
              <a:t>szülő</a:t>
            </a:r>
            <a:r>
              <a:rPr lang="en-US" sz="1800" dirty="0">
                <a:latin typeface="Didact Gothic" panose="020B0604020202020204" charset="0"/>
              </a:rPr>
              <a:t>;</a:t>
            </a:r>
            <a:endParaRPr lang="hu-HU" sz="1800" dirty="0">
              <a:latin typeface="Didact Gothic" panose="020B0604020202020204" charset="0"/>
            </a:endParaRPr>
          </a:p>
          <a:p>
            <a:pPr marL="139700" indent="0" algn="l">
              <a:buNone/>
            </a:pPr>
            <a:r>
              <a:rPr lang="en-US" sz="1800" dirty="0" smtClean="0">
                <a:latin typeface="Didact Gothic" panose="020B0604020202020204" charset="0"/>
              </a:rPr>
              <a:t>ADAT </a:t>
            </a:r>
            <a:r>
              <a:rPr lang="hu-HU" sz="1800" dirty="0">
                <a:latin typeface="Didact Gothic" panose="020B0604020202020204" charset="0"/>
              </a:rPr>
              <a:t>adat</a:t>
            </a:r>
            <a:r>
              <a:rPr lang="en-US" sz="1800" dirty="0">
                <a:latin typeface="Didact Gothic" panose="020B0604020202020204" charset="0"/>
              </a:rPr>
              <a:t>;</a:t>
            </a:r>
            <a:endParaRPr lang="hu-HU" sz="1800" dirty="0">
              <a:latin typeface="Didact Gothic" panose="020B0604020202020204" charset="0"/>
            </a:endParaRPr>
          </a:p>
          <a:p>
            <a:pPr marL="139700" indent="0" algn="l">
              <a:buNone/>
            </a:pPr>
            <a:r>
              <a:rPr lang="hu-HU" sz="1800" dirty="0">
                <a:latin typeface="Didact Gothic" panose="020B0604020202020204" charset="0"/>
              </a:rPr>
              <a:t>POZITÍV EGÉSZ fokszám</a:t>
            </a:r>
            <a:r>
              <a:rPr lang="en-US" sz="1800" dirty="0">
                <a:latin typeface="Didact Gothic" panose="020B0604020202020204" charset="0"/>
              </a:rPr>
              <a:t>;</a:t>
            </a:r>
            <a:endParaRPr lang="hu-HU" sz="1800" dirty="0">
              <a:latin typeface="Didact Gothic" panose="020B0604020202020204" charset="0"/>
            </a:endParaRPr>
          </a:p>
          <a:p>
            <a:pPr marL="139700" indent="0" algn="l">
              <a:buNone/>
            </a:pPr>
            <a:r>
              <a:rPr lang="hu-HU" sz="1800" dirty="0">
                <a:latin typeface="Didact Gothic" panose="020B0604020202020204" charset="0"/>
              </a:rPr>
              <a:t>MUTATÓ gyerek</a:t>
            </a:r>
            <a:r>
              <a:rPr lang="en-US" sz="1800" dirty="0">
                <a:latin typeface="Didact Gothic" panose="020B0604020202020204" charset="0"/>
              </a:rPr>
              <a:t>;</a:t>
            </a:r>
            <a:endParaRPr lang="hu-HU" sz="1800" dirty="0">
              <a:latin typeface="Didact Gothic" panose="020B0604020202020204" charset="0"/>
            </a:endParaRPr>
          </a:p>
          <a:p>
            <a:pPr marL="139700" indent="0" algn="l">
              <a:buNone/>
            </a:pPr>
            <a:r>
              <a:rPr lang="hu-HU" sz="1800" dirty="0">
                <a:latin typeface="Didact Gothic" panose="020B0604020202020204" charset="0"/>
              </a:rPr>
              <a:t>MUTATÓ testvér</a:t>
            </a:r>
            <a:r>
              <a:rPr lang="en-US" sz="1800" dirty="0">
                <a:latin typeface="Didact Gothic" panose="020B0604020202020204" charset="0"/>
              </a:rPr>
              <a:t>;</a:t>
            </a:r>
            <a:endParaRPr lang="hu-HU" sz="1800" dirty="0">
              <a:latin typeface="Didact Gothic" panose="020B0604020202020204" charset="0"/>
            </a:endParaRPr>
          </a:p>
        </p:txBody>
      </p:sp>
      <p:sp>
        <p:nvSpPr>
          <p:cNvPr id="632" name="Google Shape;632;p82"/>
          <p:cNvSpPr txBox="1">
            <a:spLocks noGrp="1"/>
          </p:cNvSpPr>
          <p:nvPr>
            <p:ph type="subTitle" idx="2"/>
          </p:nvPr>
        </p:nvSpPr>
        <p:spPr>
          <a:xfrm>
            <a:off x="5757450" y="2820715"/>
            <a:ext cx="3100800" cy="1986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 defTabSz="274320">
              <a:buNone/>
            </a:pPr>
            <a:r>
              <a:rPr lang="hu-HU" sz="1800" dirty="0">
                <a:latin typeface="Didact Gothic" panose="020B0604020202020204" charset="0"/>
              </a:rPr>
              <a:t>struct node {</a:t>
            </a:r>
          </a:p>
          <a:p>
            <a:pPr marL="139700" indent="0" algn="l" defTabSz="274320">
              <a:buNone/>
            </a:pPr>
            <a:r>
              <a:rPr lang="hu-HU" sz="1800" dirty="0" smtClean="0">
                <a:latin typeface="Didact Gothic" panose="020B0604020202020204" charset="0"/>
              </a:rPr>
              <a:t>	node</a:t>
            </a:r>
            <a:r>
              <a:rPr lang="hu-HU" sz="1800" dirty="0">
                <a:latin typeface="Didact Gothic" panose="020B0604020202020204" charset="0"/>
              </a:rPr>
              <a:t>* szulo</a:t>
            </a:r>
            <a:r>
              <a:rPr lang="hu-HU" sz="1800" dirty="0" smtClean="0">
                <a:latin typeface="Didact Gothic" panose="020B0604020202020204" charset="0"/>
              </a:rPr>
              <a:t>;</a:t>
            </a:r>
          </a:p>
          <a:p>
            <a:pPr marL="139700" indent="0" algn="l" defTabSz="274320">
              <a:buNone/>
            </a:pPr>
            <a:r>
              <a:rPr lang="hu-HU" sz="1800" dirty="0">
                <a:latin typeface="Didact Gothic" panose="020B0604020202020204" charset="0"/>
              </a:rPr>
              <a:t>	</a:t>
            </a:r>
            <a:r>
              <a:rPr lang="hu-HU" sz="1800" dirty="0" smtClean="0">
                <a:latin typeface="Didact Gothic" panose="020B0604020202020204" charset="0"/>
              </a:rPr>
              <a:t>int ada</a:t>
            </a:r>
            <a:r>
              <a:rPr lang="en-US" sz="1800" dirty="0" smtClean="0">
                <a:latin typeface="Didact Gothic" panose="020B0604020202020204" charset="0"/>
              </a:rPr>
              <a:t>t;</a:t>
            </a:r>
            <a:endParaRPr lang="hu-HU" sz="1800" dirty="0">
              <a:latin typeface="Didact Gothic" panose="020B0604020202020204" charset="0"/>
            </a:endParaRPr>
          </a:p>
          <a:p>
            <a:pPr marL="139700" indent="0" algn="l" defTabSz="274320">
              <a:buNone/>
            </a:pPr>
            <a:r>
              <a:rPr lang="en-US" sz="1800" dirty="0">
                <a:latin typeface="Didact Gothic" panose="020B0604020202020204" charset="0"/>
              </a:rPr>
              <a:t>	</a:t>
            </a:r>
            <a:r>
              <a:rPr lang="en-US" sz="1800" dirty="0" smtClean="0">
                <a:latin typeface="Didact Gothic" panose="020B0604020202020204" charset="0"/>
              </a:rPr>
              <a:t>unsigned </a:t>
            </a:r>
            <a:r>
              <a:rPr lang="hu-HU" sz="1800" dirty="0" smtClean="0">
                <a:latin typeface="Didact Gothic" panose="020B0604020202020204" charset="0"/>
              </a:rPr>
              <a:t>int fokszam;</a:t>
            </a:r>
          </a:p>
          <a:p>
            <a:pPr marL="139700" indent="0" algn="l" defTabSz="274320">
              <a:buNone/>
            </a:pPr>
            <a:r>
              <a:rPr lang="hu-HU" sz="1800" dirty="0" smtClean="0">
                <a:latin typeface="Didact Gothic" panose="020B0604020202020204" charset="0"/>
              </a:rPr>
              <a:t>	node</a:t>
            </a:r>
            <a:r>
              <a:rPr lang="hu-HU" sz="1800" dirty="0">
                <a:latin typeface="Didact Gothic" panose="020B0604020202020204" charset="0"/>
              </a:rPr>
              <a:t>* gyerek;</a:t>
            </a:r>
          </a:p>
          <a:p>
            <a:pPr marL="139700" indent="0" algn="l" defTabSz="274320">
              <a:buNone/>
            </a:pPr>
            <a:r>
              <a:rPr lang="hu-HU" sz="1800" dirty="0" smtClean="0">
                <a:latin typeface="Didact Gothic" panose="020B0604020202020204" charset="0"/>
              </a:rPr>
              <a:t>	node</a:t>
            </a:r>
            <a:r>
              <a:rPr lang="hu-HU" sz="1800" dirty="0">
                <a:latin typeface="Didact Gothic" panose="020B0604020202020204" charset="0"/>
              </a:rPr>
              <a:t>* testver</a:t>
            </a:r>
            <a:r>
              <a:rPr lang="hu-HU" sz="1800" dirty="0" smtClean="0">
                <a:latin typeface="Didact Gothic" panose="020B0604020202020204" charset="0"/>
              </a:rPr>
              <a:t>;</a:t>
            </a:r>
          </a:p>
          <a:p>
            <a:pPr marL="139700" indent="0" algn="l" defTabSz="274320">
              <a:buNone/>
            </a:pPr>
            <a:r>
              <a:rPr lang="hu-HU" sz="1800" dirty="0" smtClean="0">
                <a:latin typeface="Didact Gothic" panose="020B0604020202020204" charset="0"/>
              </a:rPr>
              <a:t>};</a:t>
            </a:r>
            <a:endParaRPr lang="hu-HU" sz="1800" dirty="0">
              <a:latin typeface="Didact Gothic" panose="020B0604020202020204" charset="0"/>
            </a:endParaRPr>
          </a:p>
        </p:txBody>
      </p:sp>
      <p:sp>
        <p:nvSpPr>
          <p:cNvPr id="629" name="Google Shape;629;p82"/>
          <p:cNvSpPr txBox="1">
            <a:spLocks noGrp="1"/>
          </p:cNvSpPr>
          <p:nvPr>
            <p:ph type="title"/>
          </p:nvPr>
        </p:nvSpPr>
        <p:spPr>
          <a:xfrm>
            <a:off x="5204373" y="1923600"/>
            <a:ext cx="31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C++</a:t>
            </a:r>
            <a:endParaRPr dirty="0"/>
          </a:p>
        </p:txBody>
      </p:sp>
      <p:sp>
        <p:nvSpPr>
          <p:cNvPr id="634" name="Google Shape;634;p82"/>
          <p:cNvSpPr txBox="1">
            <a:spLocks noGrp="1"/>
          </p:cNvSpPr>
          <p:nvPr>
            <p:ph type="title" idx="3"/>
          </p:nvPr>
        </p:nvSpPr>
        <p:spPr>
          <a:xfrm>
            <a:off x="-114299" y="525070"/>
            <a:ext cx="5318672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800" dirty="0"/>
              <a:t>Egy csom</a:t>
            </a:r>
            <a:r>
              <a:rPr lang="hu-HU" sz="2800" dirty="0"/>
              <a:t>ópont adatai</a:t>
            </a:r>
            <a:endParaRPr dirty="0"/>
          </a:p>
        </p:txBody>
      </p:sp>
      <p:cxnSp>
        <p:nvCxnSpPr>
          <p:cNvPr id="630" name="Google Shape;630;p82"/>
          <p:cNvCxnSpPr/>
          <p:nvPr/>
        </p:nvCxnSpPr>
        <p:spPr>
          <a:xfrm>
            <a:off x="1465887" y="1160415"/>
            <a:ext cx="2158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3" name="Google Shape;633;p82"/>
          <p:cNvCxnSpPr/>
          <p:nvPr/>
        </p:nvCxnSpPr>
        <p:spPr>
          <a:xfrm>
            <a:off x="6431223" y="265561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08"/>
          <p:cNvSpPr txBox="1">
            <a:spLocks noGrp="1"/>
          </p:cNvSpPr>
          <p:nvPr>
            <p:ph type="title"/>
          </p:nvPr>
        </p:nvSpPr>
        <p:spPr>
          <a:xfrm flipH="1">
            <a:off x="1821475" y="1956561"/>
            <a:ext cx="5501100" cy="16053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Binomi</a:t>
            </a:r>
            <a:r>
              <a:rPr lang="hu-HU" sz="4800" dirty="0" smtClean="0"/>
              <a:t>ális kupac</a:t>
            </a:r>
            <a:endParaRPr sz="4800" dirty="0"/>
          </a:p>
        </p:txBody>
      </p:sp>
      <p:sp>
        <p:nvSpPr>
          <p:cNvPr id="1022" name="Google Shape;1022;p108"/>
          <p:cNvSpPr txBox="1">
            <a:spLocks noGrp="1"/>
          </p:cNvSpPr>
          <p:nvPr>
            <p:ph type="title" idx="2"/>
          </p:nvPr>
        </p:nvSpPr>
        <p:spPr>
          <a:xfrm flipH="1">
            <a:off x="3043350" y="1082661"/>
            <a:ext cx="3057300" cy="8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/>
              <a:t>0</a:t>
            </a:r>
            <a:r>
              <a:rPr lang="hu-HU" sz="4800" dirty="0" smtClean="0"/>
              <a:t>3</a:t>
            </a:r>
            <a:endParaRPr sz="4800" dirty="0"/>
          </a:p>
        </p:txBody>
      </p:sp>
      <p:sp>
        <p:nvSpPr>
          <p:cNvPr id="1024" name="Google Shape;1024;p108"/>
          <p:cNvSpPr txBox="1">
            <a:spLocks noGrp="1"/>
          </p:cNvSpPr>
          <p:nvPr>
            <p:ph type="subTitle" idx="1"/>
          </p:nvPr>
        </p:nvSpPr>
        <p:spPr>
          <a:xfrm flipH="1">
            <a:off x="3198150" y="3715018"/>
            <a:ext cx="2747700" cy="482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smtClean="0"/>
              <a:t>Műveletek</a:t>
            </a:r>
            <a:endParaRPr sz="2400" dirty="0"/>
          </a:p>
        </p:txBody>
      </p:sp>
      <p:cxnSp>
        <p:nvCxnSpPr>
          <p:cNvPr id="1025" name="Google Shape;1025;p108"/>
          <p:cNvCxnSpPr/>
          <p:nvPr/>
        </p:nvCxnSpPr>
        <p:spPr>
          <a:xfrm>
            <a:off x="3476625" y="3558946"/>
            <a:ext cx="21907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2891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93"/>
          <p:cNvSpPr txBox="1">
            <a:spLocks noGrp="1"/>
          </p:cNvSpPr>
          <p:nvPr>
            <p:ph type="title"/>
          </p:nvPr>
        </p:nvSpPr>
        <p:spPr>
          <a:xfrm>
            <a:off x="886076" y="1736692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Létrehozás</a:t>
            </a:r>
            <a:endParaRPr dirty="0"/>
          </a:p>
        </p:txBody>
      </p:sp>
      <p:sp>
        <p:nvSpPr>
          <p:cNvPr id="728" name="Google Shape;728;p93"/>
          <p:cNvSpPr txBox="1">
            <a:spLocks noGrp="1"/>
          </p:cNvSpPr>
          <p:nvPr>
            <p:ph type="title" idx="2"/>
          </p:nvPr>
        </p:nvSpPr>
        <p:spPr>
          <a:xfrm>
            <a:off x="4248450" y="1586545"/>
            <a:ext cx="3827316" cy="854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hu-HU" dirty="0" smtClean="0"/>
              <a:t>Beszúrás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730" name="Google Shape;730;p93"/>
          <p:cNvSpPr txBox="1">
            <a:spLocks noGrp="1"/>
          </p:cNvSpPr>
          <p:nvPr>
            <p:ph type="title" idx="4"/>
          </p:nvPr>
        </p:nvSpPr>
        <p:spPr>
          <a:xfrm>
            <a:off x="1931015" y="2748095"/>
            <a:ext cx="1959300" cy="11104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hu-HU" dirty="0" smtClean="0"/>
              <a:t>Felszabadítás</a:t>
            </a:r>
            <a:r>
              <a:rPr lang="hu-HU" dirty="0"/>
              <a:t/>
            </a:r>
            <a:br>
              <a:rPr lang="hu-HU" dirty="0"/>
            </a:br>
            <a:endParaRPr dirty="0"/>
          </a:p>
        </p:txBody>
      </p:sp>
      <p:sp>
        <p:nvSpPr>
          <p:cNvPr id="732" name="Google Shape;732;p93"/>
          <p:cNvSpPr txBox="1">
            <a:spLocks noGrp="1"/>
          </p:cNvSpPr>
          <p:nvPr>
            <p:ph type="title" idx="6"/>
          </p:nvPr>
        </p:nvSpPr>
        <p:spPr>
          <a:xfrm>
            <a:off x="5282733" y="2698677"/>
            <a:ext cx="3583409" cy="9346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Minimum/Maximum</a:t>
            </a:r>
            <a:br>
              <a:rPr lang="en" dirty="0" smtClean="0"/>
            </a:br>
            <a:r>
              <a:rPr lang="en" dirty="0" smtClean="0"/>
              <a:t>meghat</a:t>
            </a:r>
            <a:r>
              <a:rPr lang="hu-HU" dirty="0" smtClean="0"/>
              <a:t>ározása</a:t>
            </a:r>
            <a:endParaRPr dirty="0"/>
          </a:p>
        </p:txBody>
      </p:sp>
      <p:sp>
        <p:nvSpPr>
          <p:cNvPr id="739" name="Google Shape;739;p93"/>
          <p:cNvSpPr txBox="1">
            <a:spLocks noGrp="1"/>
          </p:cNvSpPr>
          <p:nvPr>
            <p:ph type="title" idx="8"/>
          </p:nvPr>
        </p:nvSpPr>
        <p:spPr>
          <a:xfrm>
            <a:off x="504805" y="502672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</a:t>
            </a:r>
            <a:r>
              <a:rPr lang="hu-HU" b="0" dirty="0" smtClean="0"/>
              <a:t>Ű</a:t>
            </a:r>
            <a:r>
              <a:rPr lang="hu-HU" dirty="0" smtClean="0"/>
              <a:t>VELETEK</a:t>
            </a:r>
            <a:endParaRPr dirty="0"/>
          </a:p>
        </p:txBody>
      </p:sp>
      <p:sp>
        <p:nvSpPr>
          <p:cNvPr id="734" name="Google Shape;734;p93"/>
          <p:cNvSpPr/>
          <p:nvPr/>
        </p:nvSpPr>
        <p:spPr>
          <a:xfrm rot="5400000">
            <a:off x="216805" y="1778934"/>
            <a:ext cx="835500" cy="2595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5" name="Google Shape;735;p93"/>
          <p:cNvSpPr/>
          <p:nvPr/>
        </p:nvSpPr>
        <p:spPr>
          <a:xfrm rot="5400000">
            <a:off x="3576005" y="1789246"/>
            <a:ext cx="835500" cy="2595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6" name="Google Shape;736;p93"/>
          <p:cNvSpPr/>
          <p:nvPr/>
        </p:nvSpPr>
        <p:spPr>
          <a:xfrm rot="5400000">
            <a:off x="1303580" y="3036234"/>
            <a:ext cx="835500" cy="2595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7" name="Google Shape;737;p93"/>
          <p:cNvSpPr/>
          <p:nvPr/>
        </p:nvSpPr>
        <p:spPr>
          <a:xfrm rot="5400000">
            <a:off x="4657005" y="3036234"/>
            <a:ext cx="835500" cy="2595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38" name="Google Shape;738;p93"/>
          <p:cNvCxnSpPr/>
          <p:nvPr/>
        </p:nvCxnSpPr>
        <p:spPr>
          <a:xfrm>
            <a:off x="4040030" y="124700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726;p93"/>
          <p:cNvSpPr txBox="1">
            <a:spLocks/>
          </p:cNvSpPr>
          <p:nvPr/>
        </p:nvSpPr>
        <p:spPr>
          <a:xfrm>
            <a:off x="2421802" y="410950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hu-HU" dirty="0" smtClean="0"/>
              <a:t>Egyesítés</a:t>
            </a:r>
            <a:endParaRPr lang="en-US" dirty="0"/>
          </a:p>
        </p:txBody>
      </p:sp>
      <p:sp>
        <p:nvSpPr>
          <p:cNvPr id="18" name="Google Shape;728;p93"/>
          <p:cNvSpPr txBox="1">
            <a:spLocks/>
          </p:cNvSpPr>
          <p:nvPr/>
        </p:nvSpPr>
        <p:spPr>
          <a:xfrm>
            <a:off x="5854287" y="3858716"/>
            <a:ext cx="2622857" cy="114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hu-HU" dirty="0"/>
              <a:t>Minimum</a:t>
            </a:r>
            <a:r>
              <a:rPr lang="en-US" dirty="0"/>
              <a:t>/maximum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Törlése</a:t>
            </a:r>
          </a:p>
          <a:p>
            <a:endParaRPr lang="en-US" dirty="0"/>
          </a:p>
        </p:txBody>
      </p:sp>
      <p:sp>
        <p:nvSpPr>
          <p:cNvPr id="20" name="Google Shape;734;p93"/>
          <p:cNvSpPr/>
          <p:nvPr/>
        </p:nvSpPr>
        <p:spPr>
          <a:xfrm rot="5400000">
            <a:off x="1869629" y="4146705"/>
            <a:ext cx="835500" cy="2595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735;p93"/>
          <p:cNvSpPr/>
          <p:nvPr/>
        </p:nvSpPr>
        <p:spPr>
          <a:xfrm rot="5400000">
            <a:off x="5228829" y="4157017"/>
            <a:ext cx="835500" cy="2595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" grpId="0"/>
      <p:bldP spid="728" grpId="0"/>
      <p:bldP spid="730" grpId="0"/>
      <p:bldP spid="732" grpId="0"/>
      <p:bldP spid="16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1457;p121"/>
          <p:cNvGrpSpPr/>
          <p:nvPr/>
        </p:nvGrpSpPr>
        <p:grpSpPr>
          <a:xfrm>
            <a:off x="1044445" y="1104719"/>
            <a:ext cx="6898037" cy="440900"/>
            <a:chOff x="870387" y="2758225"/>
            <a:chExt cx="1900695" cy="165300"/>
          </a:xfrm>
        </p:grpSpPr>
        <p:sp>
          <p:nvSpPr>
            <p:cNvPr id="22" name="Google Shape;1458;p121"/>
            <p:cNvSpPr/>
            <p:nvPr/>
          </p:nvSpPr>
          <p:spPr>
            <a:xfrm>
              <a:off x="871782" y="2758225"/>
              <a:ext cx="1899300" cy="165300"/>
            </a:xfrm>
            <a:prstGeom prst="rect">
              <a:avLst/>
            </a:prstGeom>
            <a:noFill/>
            <a:ln w="19050" cap="flat" cmpd="sng">
              <a:solidFill>
                <a:srgbClr val="4848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1459;p121"/>
            <p:cNvSpPr/>
            <p:nvPr/>
          </p:nvSpPr>
          <p:spPr>
            <a:xfrm>
              <a:off x="870387" y="2758225"/>
              <a:ext cx="665744" cy="165300"/>
            </a:xfrm>
            <a:prstGeom prst="rect">
              <a:avLst/>
            </a:prstGeom>
            <a:solidFill>
              <a:schemeClr val="dk1"/>
            </a:solidFill>
            <a:ln>
              <a:solidFill>
                <a:srgbClr val="48484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Julius Sans One" panose="020B0604020202020204" charset="0"/>
                </a:rPr>
                <a:t>L</a:t>
              </a:r>
              <a:r>
                <a:rPr lang="hu-HU" sz="2400" b="1" dirty="0" smtClean="0">
                  <a:solidFill>
                    <a:schemeClr val="bg1"/>
                  </a:solidFill>
                  <a:latin typeface="Julius Sans One" panose="020B0604020202020204" charset="0"/>
                </a:rPr>
                <a:t>étrehozás</a:t>
              </a:r>
              <a:endParaRPr sz="2400" b="1" dirty="0">
                <a:solidFill>
                  <a:schemeClr val="bg1"/>
                </a:solidFill>
                <a:latin typeface="Julius Sans One" panose="020B0604020202020204" charset="0"/>
              </a:endParaRPr>
            </a:p>
          </p:txBody>
        </p:sp>
      </p:grpSp>
      <p:grpSp>
        <p:nvGrpSpPr>
          <p:cNvPr id="24" name="Google Shape;1457;p121"/>
          <p:cNvGrpSpPr/>
          <p:nvPr/>
        </p:nvGrpSpPr>
        <p:grpSpPr>
          <a:xfrm>
            <a:off x="1044445" y="3096028"/>
            <a:ext cx="6898037" cy="441167"/>
            <a:chOff x="886859" y="2758225"/>
            <a:chExt cx="1900695" cy="165400"/>
          </a:xfrm>
        </p:grpSpPr>
        <p:sp>
          <p:nvSpPr>
            <p:cNvPr id="25" name="Google Shape;1458;p121"/>
            <p:cNvSpPr/>
            <p:nvPr/>
          </p:nvSpPr>
          <p:spPr>
            <a:xfrm>
              <a:off x="888254" y="2758325"/>
              <a:ext cx="1899300" cy="1653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459;p121"/>
            <p:cNvSpPr/>
            <p:nvPr/>
          </p:nvSpPr>
          <p:spPr>
            <a:xfrm>
              <a:off x="886859" y="2758225"/>
              <a:ext cx="665744" cy="165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2400" b="1" dirty="0" smtClean="0">
                  <a:solidFill>
                    <a:schemeClr val="bg1"/>
                  </a:solidFill>
                  <a:latin typeface="Julius Sans One" panose="020B0604020202020204" charset="0"/>
                </a:rPr>
                <a:t>Felszabadítás</a:t>
              </a:r>
              <a:endParaRPr sz="2400" b="1" dirty="0">
                <a:solidFill>
                  <a:schemeClr val="bg1"/>
                </a:solidFill>
                <a:latin typeface="Julius Sans One" panose="020B0604020202020204" charset="0"/>
              </a:endParaRPr>
            </a:p>
          </p:txBody>
        </p:sp>
      </p:grpSp>
      <p:sp>
        <p:nvSpPr>
          <p:cNvPr id="28" name="Google Shape;1458;p121"/>
          <p:cNvSpPr/>
          <p:nvPr/>
        </p:nvSpPr>
        <p:spPr>
          <a:xfrm>
            <a:off x="1049508" y="1104719"/>
            <a:ext cx="6892974" cy="1750163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1458;p121"/>
          <p:cNvSpPr/>
          <p:nvPr/>
        </p:nvSpPr>
        <p:spPr>
          <a:xfrm>
            <a:off x="1044445" y="3096028"/>
            <a:ext cx="6892974" cy="1750163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1252881" y="1781714"/>
            <a:ext cx="6390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b="1" dirty="0" smtClean="0">
                <a:latin typeface="Didact Gothic" panose="020B0604020202020204" charset="0"/>
              </a:rPr>
              <a:t>Előfeltétel</a:t>
            </a:r>
            <a:r>
              <a:rPr lang="en-US" sz="1800" dirty="0" smtClean="0">
                <a:latin typeface="Didact Gothic" panose="020B0604020202020204" charset="0"/>
              </a:rPr>
              <a:t>:</a:t>
            </a:r>
            <a:r>
              <a:rPr lang="hu-HU" sz="1800" dirty="0" smtClean="0">
                <a:latin typeface="Didact Gothic" panose="020B0604020202020204" charset="0"/>
              </a:rPr>
              <a:t> </a:t>
            </a:r>
            <a:r>
              <a:rPr lang="en-US" sz="1800" dirty="0" smtClean="0">
                <a:latin typeface="Didact Gothic" panose="020B0604020202020204" charset="0"/>
              </a:rPr>
              <a:t>-</a:t>
            </a:r>
            <a:endParaRPr lang="en-US" sz="1800" dirty="0">
              <a:latin typeface="Didact Gothic" panose="020B0604020202020204" charset="0"/>
            </a:endParaRPr>
          </a:p>
          <a:p>
            <a:r>
              <a:rPr lang="hu-HU" sz="1800" b="1" dirty="0" smtClean="0">
                <a:latin typeface="Didact Gothic" panose="020B0604020202020204" charset="0"/>
              </a:rPr>
              <a:t>Utófeltétel</a:t>
            </a:r>
            <a:r>
              <a:rPr lang="en-US" sz="1800" dirty="0" smtClean="0">
                <a:latin typeface="Didact Gothic" panose="020B0604020202020204" charset="0"/>
              </a:rPr>
              <a:t>: l</a:t>
            </a:r>
            <a:r>
              <a:rPr lang="hu-HU" sz="1800" dirty="0" smtClean="0">
                <a:latin typeface="Didact Gothic" panose="020B0604020202020204" charset="0"/>
              </a:rPr>
              <a:t>étrejön egy binomiális kupac, melynek fej mutatója NULL</a:t>
            </a:r>
            <a:endParaRPr lang="hu-HU" sz="1800" dirty="0">
              <a:latin typeface="Didact Gothic" panose="020B060402020202020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52881" y="3687135"/>
            <a:ext cx="6390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b="1" dirty="0" smtClean="0">
                <a:latin typeface="Didact Gothic" panose="020B0604020202020204" charset="0"/>
              </a:rPr>
              <a:t>Előfeltétel</a:t>
            </a:r>
            <a:r>
              <a:rPr lang="en-US" sz="1800" dirty="0" smtClean="0">
                <a:latin typeface="Didact Gothic" panose="020B0604020202020204" charset="0"/>
              </a:rPr>
              <a:t>:</a:t>
            </a:r>
            <a:r>
              <a:rPr lang="hu-HU" sz="1800" dirty="0" smtClean="0">
                <a:latin typeface="Didact Gothic" panose="020B0604020202020204" charset="0"/>
              </a:rPr>
              <a:t> egy létező binomiális kupac</a:t>
            </a:r>
            <a:endParaRPr lang="en-US" sz="1800" dirty="0">
              <a:latin typeface="Didact Gothic" panose="020B0604020202020204" charset="0"/>
            </a:endParaRPr>
          </a:p>
          <a:p>
            <a:r>
              <a:rPr lang="hu-HU" sz="1800" b="1" dirty="0" smtClean="0">
                <a:latin typeface="Didact Gothic" panose="020B0604020202020204" charset="0"/>
              </a:rPr>
              <a:t>Utófeltétel</a:t>
            </a:r>
            <a:r>
              <a:rPr lang="en-US" sz="1800" dirty="0" smtClean="0">
                <a:latin typeface="Didact Gothic" panose="020B0604020202020204" charset="0"/>
              </a:rPr>
              <a:t>: </a:t>
            </a:r>
            <a:r>
              <a:rPr lang="hu-HU" sz="1800" dirty="0" smtClean="0">
                <a:latin typeface="Didact Gothic" panose="020B0604020202020204" charset="0"/>
              </a:rPr>
              <a:t>felszabadul az összes csomópont által lefoglalt hely a memóriában</a:t>
            </a:r>
            <a:endParaRPr lang="hu-HU" sz="1800" dirty="0">
              <a:latin typeface="Didact Gothic" panose="020B0604020202020204" charset="0"/>
            </a:endParaRPr>
          </a:p>
        </p:txBody>
      </p:sp>
      <p:sp>
        <p:nvSpPr>
          <p:cNvPr id="34" name="Google Shape;739;p93"/>
          <p:cNvSpPr txBox="1">
            <a:spLocks noGrp="1"/>
          </p:cNvSpPr>
          <p:nvPr>
            <p:ph type="title" idx="8"/>
          </p:nvPr>
        </p:nvSpPr>
        <p:spPr>
          <a:xfrm>
            <a:off x="153649" y="191113"/>
            <a:ext cx="858916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</a:t>
            </a:r>
            <a:r>
              <a:rPr lang="hu-HU" b="0" dirty="0" smtClean="0"/>
              <a:t>Ű</a:t>
            </a:r>
            <a:r>
              <a:rPr lang="hu-HU" dirty="0" smtClean="0"/>
              <a:t>VELETEK</a:t>
            </a:r>
            <a:endParaRPr dirty="0"/>
          </a:p>
        </p:txBody>
      </p:sp>
      <p:cxnSp>
        <p:nvCxnSpPr>
          <p:cNvPr id="35" name="Google Shape;738;p93"/>
          <p:cNvCxnSpPr/>
          <p:nvPr/>
        </p:nvCxnSpPr>
        <p:spPr>
          <a:xfrm>
            <a:off x="3845295" y="819254"/>
            <a:ext cx="109297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TextBox 39"/>
          <p:cNvSpPr txBox="1"/>
          <p:nvPr/>
        </p:nvSpPr>
        <p:spPr>
          <a:xfrm>
            <a:off x="7298372" y="3116423"/>
            <a:ext cx="1298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smtClean="0">
                <a:latin typeface="Didact Gothic" panose="020B0604020202020204" charset="0"/>
              </a:rPr>
              <a:t>O(</a:t>
            </a:r>
            <a:r>
              <a:rPr lang="en-US" sz="2000" b="1" dirty="0" smtClean="0">
                <a:latin typeface="Didact Gothic" panose="020B0604020202020204" charset="0"/>
              </a:rPr>
              <a:t>n)</a:t>
            </a:r>
            <a:endParaRPr lang="hu-HU" sz="2000" b="1" dirty="0">
              <a:latin typeface="Didact Gothic" panose="020B060402020202020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98372" y="1125114"/>
            <a:ext cx="1298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smtClean="0">
                <a:latin typeface="Didact Gothic" panose="020B0604020202020204" charset="0"/>
              </a:rPr>
              <a:t>O(1</a:t>
            </a:r>
            <a:r>
              <a:rPr lang="en-US" sz="2000" b="1" dirty="0">
                <a:latin typeface="Didact Gothic" panose="020B0604020202020204" charset="0"/>
              </a:rPr>
              <a:t>)</a:t>
            </a:r>
            <a:endParaRPr lang="hu-HU" sz="2000" b="1" dirty="0">
              <a:latin typeface="Didact Gothic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12" grpId="0"/>
      <p:bldP spid="33" grpId="0"/>
      <p:bldP spid="40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1457;p121"/>
          <p:cNvGrpSpPr/>
          <p:nvPr/>
        </p:nvGrpSpPr>
        <p:grpSpPr>
          <a:xfrm>
            <a:off x="1044445" y="1104719"/>
            <a:ext cx="6898037" cy="440900"/>
            <a:chOff x="870387" y="2758225"/>
            <a:chExt cx="1900695" cy="165300"/>
          </a:xfrm>
        </p:grpSpPr>
        <p:sp>
          <p:nvSpPr>
            <p:cNvPr id="22" name="Google Shape;1458;p121"/>
            <p:cNvSpPr/>
            <p:nvPr/>
          </p:nvSpPr>
          <p:spPr>
            <a:xfrm>
              <a:off x="871782" y="2758225"/>
              <a:ext cx="1899300" cy="165300"/>
            </a:xfrm>
            <a:prstGeom prst="rect">
              <a:avLst/>
            </a:prstGeom>
            <a:noFill/>
            <a:ln w="19050" cap="flat" cmpd="sng">
              <a:solidFill>
                <a:srgbClr val="4848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1459;p121"/>
            <p:cNvSpPr/>
            <p:nvPr/>
          </p:nvSpPr>
          <p:spPr>
            <a:xfrm>
              <a:off x="870387" y="2758225"/>
              <a:ext cx="1624844" cy="165300"/>
            </a:xfrm>
            <a:prstGeom prst="rect">
              <a:avLst/>
            </a:prstGeom>
            <a:solidFill>
              <a:schemeClr val="dk1"/>
            </a:solidFill>
            <a:ln>
              <a:solidFill>
                <a:srgbClr val="48484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Julius Sans One" panose="020B0604020202020204" charset="0"/>
                </a:rPr>
                <a:t>Minimum/maximum </a:t>
              </a:r>
              <a:r>
                <a:rPr lang="hu-HU" sz="2400" b="1" dirty="0" smtClean="0">
                  <a:solidFill>
                    <a:schemeClr val="bg1"/>
                  </a:solidFill>
                  <a:latin typeface="Julius Sans One" panose="020B0604020202020204" charset="0"/>
                </a:rPr>
                <a:t>meghatározása</a:t>
              </a:r>
              <a:endParaRPr sz="2400" b="1" dirty="0">
                <a:solidFill>
                  <a:schemeClr val="bg1"/>
                </a:solidFill>
                <a:latin typeface="Julius Sans One" panose="020B0604020202020204" charset="0"/>
              </a:endParaRPr>
            </a:p>
          </p:txBody>
        </p:sp>
      </p:grpSp>
      <p:sp>
        <p:nvSpPr>
          <p:cNvPr id="28" name="Google Shape;1458;p121"/>
          <p:cNvSpPr/>
          <p:nvPr/>
        </p:nvSpPr>
        <p:spPr>
          <a:xfrm>
            <a:off x="1049508" y="1104719"/>
            <a:ext cx="6892974" cy="1750163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1252881" y="1781714"/>
            <a:ext cx="6390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b="1" dirty="0" smtClean="0">
                <a:latin typeface="Didact Gothic" panose="020B0604020202020204" charset="0"/>
              </a:rPr>
              <a:t>Előfeltétel</a:t>
            </a:r>
            <a:r>
              <a:rPr lang="en-US" sz="1800" dirty="0" smtClean="0">
                <a:latin typeface="Didact Gothic" panose="020B0604020202020204" charset="0"/>
              </a:rPr>
              <a:t>:</a:t>
            </a:r>
            <a:r>
              <a:rPr lang="hu-HU" sz="1800" dirty="0" smtClean="0">
                <a:latin typeface="Didact Gothic" panose="020B0604020202020204" charset="0"/>
              </a:rPr>
              <a:t> egy létező binomiális kupac</a:t>
            </a:r>
            <a:endParaRPr lang="en-US" sz="1800" dirty="0">
              <a:latin typeface="Didact Gothic" panose="020B0604020202020204" charset="0"/>
            </a:endParaRPr>
          </a:p>
          <a:p>
            <a:pPr algn="just"/>
            <a:r>
              <a:rPr lang="hu-HU" sz="1800" b="1" dirty="0" smtClean="0">
                <a:latin typeface="Didact Gothic" panose="020B0604020202020204" charset="0"/>
              </a:rPr>
              <a:t>Utófeltétel</a:t>
            </a:r>
            <a:r>
              <a:rPr lang="en-US" sz="1800" dirty="0" smtClean="0">
                <a:latin typeface="Didact Gothic" panose="020B0604020202020204" charset="0"/>
              </a:rPr>
              <a:t>: </a:t>
            </a:r>
            <a:r>
              <a:rPr lang="hu-HU" sz="1800" dirty="0" smtClean="0">
                <a:latin typeface="Didact Gothic" panose="020B0604020202020204" charset="0"/>
              </a:rPr>
              <a:t>visszatéríti a legkisebb</a:t>
            </a:r>
            <a:r>
              <a:rPr lang="en-US" sz="1800" dirty="0" smtClean="0">
                <a:latin typeface="Didact Gothic" panose="020B0604020202020204" charset="0"/>
              </a:rPr>
              <a:t>/</a:t>
            </a:r>
            <a:r>
              <a:rPr lang="hu-HU" sz="1800" dirty="0" smtClean="0">
                <a:latin typeface="Didact Gothic" panose="020B0604020202020204" charset="0"/>
              </a:rPr>
              <a:t>legnagyobb kulcsú elemet. Üres kupac esetén meghatározott értéket térít vissza</a:t>
            </a:r>
            <a:endParaRPr lang="hu-HU" sz="1800" dirty="0">
              <a:latin typeface="Didact Gothic" panose="020B0604020202020204" charset="0"/>
            </a:endParaRPr>
          </a:p>
        </p:txBody>
      </p:sp>
      <p:sp>
        <p:nvSpPr>
          <p:cNvPr id="34" name="Google Shape;739;p93"/>
          <p:cNvSpPr txBox="1">
            <a:spLocks noGrp="1"/>
          </p:cNvSpPr>
          <p:nvPr>
            <p:ph type="title" idx="8"/>
          </p:nvPr>
        </p:nvSpPr>
        <p:spPr>
          <a:xfrm>
            <a:off x="153649" y="191113"/>
            <a:ext cx="858916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</a:t>
            </a:r>
            <a:r>
              <a:rPr lang="hu-HU" b="0" dirty="0" smtClean="0"/>
              <a:t>Ű</a:t>
            </a:r>
            <a:r>
              <a:rPr lang="hu-HU" dirty="0" smtClean="0"/>
              <a:t>VELETEK</a:t>
            </a:r>
            <a:endParaRPr dirty="0"/>
          </a:p>
        </p:txBody>
      </p:sp>
      <p:cxnSp>
        <p:nvCxnSpPr>
          <p:cNvPr id="35" name="Google Shape;738;p93"/>
          <p:cNvCxnSpPr/>
          <p:nvPr/>
        </p:nvCxnSpPr>
        <p:spPr>
          <a:xfrm>
            <a:off x="3845295" y="819254"/>
            <a:ext cx="109297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/>
          <p:cNvSpPr txBox="1"/>
          <p:nvPr/>
        </p:nvSpPr>
        <p:spPr>
          <a:xfrm>
            <a:off x="6941358" y="1125114"/>
            <a:ext cx="1298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smtClean="0">
                <a:latin typeface="Didact Gothic" panose="020B0604020202020204" charset="0"/>
              </a:rPr>
              <a:t>O(</a:t>
            </a:r>
            <a:r>
              <a:rPr lang="en-US" sz="2000" b="1" dirty="0" smtClean="0">
                <a:latin typeface="Didact Gothic" panose="020B0604020202020204" charset="0"/>
              </a:rPr>
              <a:t>log n)</a:t>
            </a:r>
            <a:endParaRPr lang="hu-HU" sz="2000" b="1" dirty="0">
              <a:latin typeface="Didact Gothic" panose="020B060402020202020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631" y="2941139"/>
            <a:ext cx="4158542" cy="2126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367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1457;p121"/>
          <p:cNvGrpSpPr/>
          <p:nvPr/>
        </p:nvGrpSpPr>
        <p:grpSpPr>
          <a:xfrm>
            <a:off x="1168216" y="862445"/>
            <a:ext cx="6898037" cy="440900"/>
            <a:chOff x="870387" y="2758225"/>
            <a:chExt cx="1900695" cy="165300"/>
          </a:xfrm>
        </p:grpSpPr>
        <p:sp>
          <p:nvSpPr>
            <p:cNvPr id="22" name="Google Shape;1458;p121"/>
            <p:cNvSpPr/>
            <p:nvPr/>
          </p:nvSpPr>
          <p:spPr>
            <a:xfrm>
              <a:off x="871782" y="2758225"/>
              <a:ext cx="1899300" cy="165300"/>
            </a:xfrm>
            <a:prstGeom prst="rect">
              <a:avLst/>
            </a:prstGeom>
            <a:noFill/>
            <a:ln w="19050" cap="flat" cmpd="sng">
              <a:solidFill>
                <a:srgbClr val="4848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1459;p121"/>
            <p:cNvSpPr/>
            <p:nvPr/>
          </p:nvSpPr>
          <p:spPr>
            <a:xfrm>
              <a:off x="870387" y="2758225"/>
              <a:ext cx="665744" cy="165300"/>
            </a:xfrm>
            <a:prstGeom prst="rect">
              <a:avLst/>
            </a:prstGeom>
            <a:solidFill>
              <a:schemeClr val="dk1"/>
            </a:solidFill>
            <a:ln>
              <a:solidFill>
                <a:srgbClr val="48484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2400" b="1" dirty="0" smtClean="0">
                  <a:solidFill>
                    <a:schemeClr val="bg1"/>
                  </a:solidFill>
                  <a:latin typeface="Julius Sans One" panose="020B0604020202020204" charset="0"/>
                </a:rPr>
                <a:t>Egyesítés</a:t>
              </a:r>
              <a:endParaRPr sz="2400" b="1" dirty="0">
                <a:solidFill>
                  <a:schemeClr val="bg1"/>
                </a:solidFill>
                <a:latin typeface="Julius Sans One" panose="020B0604020202020204" charset="0"/>
              </a:endParaRPr>
            </a:p>
          </p:txBody>
        </p:sp>
      </p:grpSp>
      <p:sp>
        <p:nvSpPr>
          <p:cNvPr id="28" name="Google Shape;1458;p121"/>
          <p:cNvSpPr/>
          <p:nvPr/>
        </p:nvSpPr>
        <p:spPr>
          <a:xfrm>
            <a:off x="1173279" y="862445"/>
            <a:ext cx="6892974" cy="1750163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1376652" y="1539440"/>
            <a:ext cx="6390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 smtClean="0">
                <a:latin typeface="Didact Gothic" panose="020B0604020202020204" charset="0"/>
              </a:rPr>
              <a:t>Előfeltétel</a:t>
            </a:r>
            <a:r>
              <a:rPr lang="en-US" sz="1800" dirty="0" smtClean="0">
                <a:latin typeface="Didact Gothic" panose="020B0604020202020204" charset="0"/>
              </a:rPr>
              <a:t>:</a:t>
            </a:r>
            <a:r>
              <a:rPr lang="hu-HU" sz="1800" dirty="0" smtClean="0">
                <a:latin typeface="Didact Gothic" panose="020B0604020202020204" charset="0"/>
              </a:rPr>
              <a:t> két létező binomiális kupac</a:t>
            </a:r>
            <a:endParaRPr lang="en-US" sz="1800" dirty="0">
              <a:latin typeface="Didact Gothic" panose="020B0604020202020204" charset="0"/>
            </a:endParaRPr>
          </a:p>
          <a:p>
            <a:r>
              <a:rPr lang="hu-HU" sz="1800" dirty="0" smtClean="0">
                <a:latin typeface="Didact Gothic" panose="020B0604020202020204" charset="0"/>
              </a:rPr>
              <a:t>Utófeltétel</a:t>
            </a:r>
            <a:r>
              <a:rPr lang="en-US" sz="1800" dirty="0" smtClean="0">
                <a:latin typeface="Didact Gothic" panose="020B0604020202020204" charset="0"/>
              </a:rPr>
              <a:t>: </a:t>
            </a:r>
            <a:r>
              <a:rPr lang="hu-HU" sz="1800" dirty="0" smtClean="0">
                <a:latin typeface="Didact Gothic" panose="020B0604020202020204" charset="0"/>
              </a:rPr>
              <a:t>az egyik kupac tartalmazni fogja az</a:t>
            </a:r>
            <a:r>
              <a:rPr lang="en-US" sz="1800" dirty="0" smtClean="0">
                <a:latin typeface="Didact Gothic" panose="020B0604020202020204" charset="0"/>
              </a:rPr>
              <a:t> </a:t>
            </a:r>
            <a:r>
              <a:rPr lang="hu-HU" sz="1800" dirty="0" smtClean="0">
                <a:latin typeface="Didact Gothic" panose="020B0604020202020204" charset="0"/>
              </a:rPr>
              <a:t>eredeti</a:t>
            </a:r>
            <a:r>
              <a:rPr lang="en-US" sz="1800" dirty="0" smtClean="0">
                <a:latin typeface="Didact Gothic" panose="020B0604020202020204" charset="0"/>
              </a:rPr>
              <a:t> </a:t>
            </a:r>
            <a:r>
              <a:rPr lang="hu-HU" sz="1800" dirty="0" smtClean="0">
                <a:latin typeface="Didact Gothic" panose="020B0604020202020204" charset="0"/>
              </a:rPr>
              <a:t>kupacok</a:t>
            </a:r>
            <a:r>
              <a:rPr lang="en-US" sz="1800" dirty="0" smtClean="0">
                <a:latin typeface="Didact Gothic" panose="020B0604020202020204" charset="0"/>
              </a:rPr>
              <a:t> </a:t>
            </a:r>
            <a:r>
              <a:rPr lang="hu-HU" sz="1800" dirty="0" smtClean="0">
                <a:latin typeface="Didact Gothic" panose="020B0604020202020204" charset="0"/>
              </a:rPr>
              <a:t>összes csomópontját, a másik kupac üres lesz</a:t>
            </a:r>
            <a:endParaRPr lang="hu-HU" sz="1800" dirty="0">
              <a:latin typeface="Didact Gothic" panose="020B0604020202020204" charset="0"/>
            </a:endParaRPr>
          </a:p>
        </p:txBody>
      </p:sp>
      <p:sp>
        <p:nvSpPr>
          <p:cNvPr id="34" name="Google Shape;739;p93"/>
          <p:cNvSpPr txBox="1">
            <a:spLocks noGrp="1"/>
          </p:cNvSpPr>
          <p:nvPr>
            <p:ph type="title" idx="8"/>
          </p:nvPr>
        </p:nvSpPr>
        <p:spPr>
          <a:xfrm>
            <a:off x="153649" y="191113"/>
            <a:ext cx="858916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</a:t>
            </a:r>
            <a:r>
              <a:rPr lang="hu-HU" b="0" dirty="0" smtClean="0"/>
              <a:t>Ű</a:t>
            </a:r>
            <a:r>
              <a:rPr lang="hu-HU" dirty="0" smtClean="0"/>
              <a:t>VELETEK</a:t>
            </a:r>
            <a:endParaRPr dirty="0"/>
          </a:p>
        </p:txBody>
      </p:sp>
      <p:cxnSp>
        <p:nvCxnSpPr>
          <p:cNvPr id="35" name="Google Shape;738;p93"/>
          <p:cNvCxnSpPr/>
          <p:nvPr/>
        </p:nvCxnSpPr>
        <p:spPr>
          <a:xfrm>
            <a:off x="3845295" y="819254"/>
            <a:ext cx="109297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TextBox 13"/>
          <p:cNvSpPr txBox="1"/>
          <p:nvPr/>
        </p:nvSpPr>
        <p:spPr>
          <a:xfrm>
            <a:off x="7065129" y="882840"/>
            <a:ext cx="1298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smtClean="0">
                <a:latin typeface="Didact Gothic" panose="020B0604020202020204" charset="0"/>
              </a:rPr>
              <a:t>O(</a:t>
            </a:r>
            <a:r>
              <a:rPr lang="en-US" sz="2000" b="1" dirty="0" smtClean="0">
                <a:latin typeface="Didact Gothic" panose="020B0604020202020204" charset="0"/>
              </a:rPr>
              <a:t>log n)</a:t>
            </a:r>
            <a:endParaRPr lang="hu-HU" sz="2000" b="1" dirty="0">
              <a:latin typeface="Didact Gothic" panose="020B060402020202020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550" y="3239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421627"/>
              </p:ext>
            </p:extLst>
          </p:nvPr>
        </p:nvGraphicFramePr>
        <p:xfrm>
          <a:off x="82550" y="2755340"/>
          <a:ext cx="421005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Picture" r:id="rId4" imgW="5278933" imgH="1831043" progId="Word.Picture.8">
                  <p:embed/>
                </p:oleObj>
              </mc:Choice>
              <mc:Fallback>
                <p:oleObj name="Picture" r:id="rId4" imgW="5278933" imgH="1831043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" y="2755340"/>
                        <a:ext cx="4210050" cy="146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45295" y="28752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33923"/>
              </p:ext>
            </p:extLst>
          </p:nvPr>
        </p:nvGraphicFramePr>
        <p:xfrm>
          <a:off x="4391781" y="2698865"/>
          <a:ext cx="4318000" cy="2354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Picture" r:id="rId6" imgW="5857920" imgH="3200400" progId="Word.Picture.8">
                  <p:embed/>
                </p:oleObj>
              </mc:Choice>
              <mc:Fallback>
                <p:oleObj name="Picture" r:id="rId6" imgW="5857920" imgH="32004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781" y="2698865"/>
                        <a:ext cx="4318000" cy="23547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562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92"/>
          <p:cNvSpPr txBox="1">
            <a:spLocks noGrp="1"/>
          </p:cNvSpPr>
          <p:nvPr>
            <p:ph type="title" idx="7"/>
          </p:nvPr>
        </p:nvSpPr>
        <p:spPr>
          <a:xfrm>
            <a:off x="5557394" y="3232282"/>
            <a:ext cx="2972204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>
                <a:solidFill>
                  <a:schemeClr val="bg1">
                    <a:lumMod val="10000"/>
                  </a:schemeClr>
                </a:solidFill>
              </a:rPr>
              <a:t>1. lépés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: </a:t>
            </a:r>
            <a:r>
              <a:rPr lang="hu-HU" dirty="0" smtClean="0">
                <a:solidFill>
                  <a:schemeClr val="bg1">
                    <a:lumMod val="10000"/>
                  </a:schemeClr>
                </a:solidFill>
              </a:rPr>
              <a:t>összefésülés</a:t>
            </a:r>
            <a:endParaRPr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13" name="Google Shape;713;p92"/>
          <p:cNvSpPr txBox="1">
            <a:spLocks noGrp="1"/>
          </p:cNvSpPr>
          <p:nvPr>
            <p:ph type="subTitle" idx="8"/>
          </p:nvPr>
        </p:nvSpPr>
        <p:spPr>
          <a:xfrm>
            <a:off x="5677146" y="3678853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dirty="0" smtClean="0"/>
              <a:t>Először összefésüljük a két binomiális kupac binomiális fáinak gyökereit</a:t>
            </a:r>
            <a:endParaRPr sz="1600" dirty="0"/>
          </a:p>
        </p:txBody>
      </p:sp>
      <p:sp>
        <p:nvSpPr>
          <p:cNvPr id="714" name="Google Shape;714;p92"/>
          <p:cNvSpPr/>
          <p:nvPr/>
        </p:nvSpPr>
        <p:spPr>
          <a:xfrm rot="10800000">
            <a:off x="1682774" y="169730"/>
            <a:ext cx="835500" cy="259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5" name="Google Shape;715;p92"/>
          <p:cNvSpPr/>
          <p:nvPr/>
        </p:nvSpPr>
        <p:spPr>
          <a:xfrm rot="10800000">
            <a:off x="2338944" y="2186538"/>
            <a:ext cx="835500" cy="259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6" name="Google Shape;716;p92"/>
          <p:cNvSpPr/>
          <p:nvPr/>
        </p:nvSpPr>
        <p:spPr>
          <a:xfrm rot="10800000">
            <a:off x="6625746" y="169731"/>
            <a:ext cx="835500" cy="259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7" name="Google Shape;717;p92"/>
          <p:cNvSpPr/>
          <p:nvPr/>
        </p:nvSpPr>
        <p:spPr>
          <a:xfrm rot="10800000">
            <a:off x="6625746" y="2859811"/>
            <a:ext cx="835500" cy="259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18" name="Google Shape;718;p92"/>
          <p:cNvCxnSpPr/>
          <p:nvPr/>
        </p:nvCxnSpPr>
        <p:spPr>
          <a:xfrm>
            <a:off x="-45751" y="2011961"/>
            <a:ext cx="332870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9" name="Google Shape;719;p92"/>
          <p:cNvCxnSpPr/>
          <p:nvPr/>
        </p:nvCxnSpPr>
        <p:spPr>
          <a:xfrm>
            <a:off x="6285300" y="2571750"/>
            <a:ext cx="285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83599" y="8868"/>
            <a:ext cx="6376800" cy="528600"/>
          </a:xfrm>
        </p:spPr>
        <p:txBody>
          <a:bodyPr/>
          <a:lstStyle/>
          <a:p>
            <a:r>
              <a:rPr lang="hu-HU" dirty="0" smtClean="0"/>
              <a:t>Egye</a:t>
            </a:r>
            <a:r>
              <a:rPr lang="en-US" dirty="0" smtClean="0"/>
              <a:t>s</a:t>
            </a:r>
            <a:r>
              <a:rPr lang="hu-HU" dirty="0" smtClean="0"/>
              <a:t>ítés</a:t>
            </a:r>
            <a:endParaRPr lang="hu-HU" dirty="0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357076"/>
              </p:ext>
            </p:extLst>
          </p:nvPr>
        </p:nvGraphicFramePr>
        <p:xfrm>
          <a:off x="0" y="539211"/>
          <a:ext cx="421005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Picture" r:id="rId4" imgW="5278933" imgH="1831043" progId="Word.Picture.8">
                  <p:embed/>
                </p:oleObj>
              </mc:Choice>
              <mc:Fallback>
                <p:oleObj name="Picture" r:id="rId4" imgW="5278933" imgH="1831043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39211"/>
                        <a:ext cx="4210050" cy="146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448826"/>
              </p:ext>
            </p:extLst>
          </p:nvPr>
        </p:nvGraphicFramePr>
        <p:xfrm>
          <a:off x="4572000" y="536229"/>
          <a:ext cx="4318000" cy="2354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Picture" r:id="rId6" imgW="5857920" imgH="3200400" progId="Word.Picture.8">
                  <p:embed/>
                </p:oleObj>
              </mc:Choice>
              <mc:Fallback>
                <p:oleObj name="Picture" r:id="rId6" imgW="5857920" imgH="32004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36229"/>
                        <a:ext cx="4318000" cy="23547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935746" y="2755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206559"/>
              </p:ext>
            </p:extLst>
          </p:nvPr>
        </p:nvGraphicFramePr>
        <p:xfrm>
          <a:off x="92075" y="2446338"/>
          <a:ext cx="5329238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Picture" r:id="rId8" imgW="7667640" imgH="3409920" progId="Word.Picture.8">
                  <p:embed/>
                </p:oleObj>
              </mc:Choice>
              <mc:Fallback>
                <p:oleObj name="Picture" r:id="rId8" imgW="7667640" imgH="3409920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" y="2446338"/>
                        <a:ext cx="5329238" cy="2368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Google Shape;913;p103"/>
          <p:cNvCxnSpPr/>
          <p:nvPr/>
        </p:nvCxnSpPr>
        <p:spPr>
          <a:xfrm>
            <a:off x="5463244" y="1848907"/>
            <a:ext cx="0" cy="276675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" grpId="0"/>
      <p:bldP spid="713" grpId="0" build="p"/>
      <p:bldP spid="715" grpId="0" animBg="1"/>
      <p:bldP spid="7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92"/>
          <p:cNvSpPr txBox="1">
            <a:spLocks noGrp="1"/>
          </p:cNvSpPr>
          <p:nvPr>
            <p:ph type="title" idx="7"/>
          </p:nvPr>
        </p:nvSpPr>
        <p:spPr>
          <a:xfrm>
            <a:off x="5974685" y="550069"/>
            <a:ext cx="2972204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2</a:t>
            </a:r>
            <a:r>
              <a:rPr lang="hu-HU" dirty="0" smtClean="0"/>
              <a:t>. lépés</a:t>
            </a:r>
            <a:r>
              <a:rPr lang="en-US" dirty="0" smtClean="0"/>
              <a:t>: </a:t>
            </a:r>
            <a:r>
              <a:rPr lang="hu-HU" dirty="0" smtClean="0"/>
              <a:t>Egye</a:t>
            </a:r>
            <a:r>
              <a:rPr lang="en-US" dirty="0" smtClean="0"/>
              <a:t>s</a:t>
            </a:r>
            <a:r>
              <a:rPr lang="hu-HU" dirty="0" smtClean="0"/>
              <a:t>í</a:t>
            </a:r>
            <a:r>
              <a:rPr lang="en-US" dirty="0" smtClean="0"/>
              <a:t>t</a:t>
            </a:r>
            <a:r>
              <a:rPr lang="hu-HU" dirty="0" smtClean="0"/>
              <a:t>é</a:t>
            </a:r>
            <a:r>
              <a:rPr lang="en-US" dirty="0" smtClean="0"/>
              <a:t>s</a:t>
            </a:r>
            <a:endParaRPr dirty="0"/>
          </a:p>
        </p:txBody>
      </p:sp>
      <p:sp>
        <p:nvSpPr>
          <p:cNvPr id="713" name="Google Shape;713;p92"/>
          <p:cNvSpPr txBox="1">
            <a:spLocks noGrp="1"/>
          </p:cNvSpPr>
          <p:nvPr>
            <p:ph type="subTitle" idx="8"/>
          </p:nvPr>
        </p:nvSpPr>
        <p:spPr>
          <a:xfrm>
            <a:off x="6094437" y="996640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hu-HU" sz="1600" dirty="0" smtClean="0"/>
              <a:t>Egyesítjük az azonos rendű binomiális </a:t>
            </a:r>
            <a:r>
              <a:rPr lang="hu-HU" sz="1600" dirty="0"/>
              <a:t>fákat (binomiális </a:t>
            </a:r>
            <a:r>
              <a:rPr lang="hu-HU" sz="1600" dirty="0" smtClean="0"/>
              <a:t>összakapcsolás)</a:t>
            </a:r>
            <a:endParaRPr sz="1600" dirty="0"/>
          </a:p>
        </p:txBody>
      </p:sp>
      <p:sp>
        <p:nvSpPr>
          <p:cNvPr id="714" name="Google Shape;714;p92"/>
          <p:cNvSpPr/>
          <p:nvPr/>
        </p:nvSpPr>
        <p:spPr>
          <a:xfrm rot="10800000">
            <a:off x="1682774" y="190202"/>
            <a:ext cx="835500" cy="259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6" name="Google Shape;716;p92"/>
          <p:cNvSpPr/>
          <p:nvPr/>
        </p:nvSpPr>
        <p:spPr>
          <a:xfrm rot="10800000">
            <a:off x="7043037" y="190203"/>
            <a:ext cx="835500" cy="259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19" name="Google Shape;719;p92"/>
          <p:cNvCxnSpPr/>
          <p:nvPr/>
        </p:nvCxnSpPr>
        <p:spPr>
          <a:xfrm>
            <a:off x="6285300" y="2286000"/>
            <a:ext cx="285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83599" y="8868"/>
            <a:ext cx="6376800" cy="528600"/>
          </a:xfrm>
        </p:spPr>
        <p:txBody>
          <a:bodyPr/>
          <a:lstStyle/>
          <a:p>
            <a:r>
              <a:rPr lang="hu-HU" dirty="0" smtClean="0"/>
              <a:t>Egye</a:t>
            </a:r>
            <a:r>
              <a:rPr lang="en-US" dirty="0" smtClean="0"/>
              <a:t>s</a:t>
            </a:r>
            <a:r>
              <a:rPr lang="hu-HU" dirty="0" smtClean="0"/>
              <a:t>ítés</a:t>
            </a:r>
            <a:endParaRPr lang="hu-HU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935746" y="2755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cxnSp>
        <p:nvCxnSpPr>
          <p:cNvPr id="34" name="Google Shape;913;p103"/>
          <p:cNvCxnSpPr/>
          <p:nvPr/>
        </p:nvCxnSpPr>
        <p:spPr>
          <a:xfrm>
            <a:off x="5760594" y="8868"/>
            <a:ext cx="0" cy="1819322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7622" y="450004"/>
            <a:ext cx="997693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584811"/>
              </p:ext>
            </p:extLst>
          </p:nvPr>
        </p:nvGraphicFramePr>
        <p:xfrm>
          <a:off x="189215" y="412866"/>
          <a:ext cx="5066875" cy="2255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Picture" r:id="rId4" imgW="7670786" imgH="3414414" progId="Word.Picture.8">
                  <p:embed/>
                </p:oleObj>
              </mc:Choice>
              <mc:Fallback>
                <p:oleObj name="Picture" r:id="rId4" imgW="7670786" imgH="3414414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15" y="412866"/>
                        <a:ext cx="5066875" cy="22551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59589" y="2668024"/>
            <a:ext cx="1048465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322507"/>
              </p:ext>
            </p:extLst>
          </p:nvPr>
        </p:nvGraphicFramePr>
        <p:xfrm>
          <a:off x="3859589" y="2668023"/>
          <a:ext cx="4967548" cy="2438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Picture" r:id="rId6" imgW="6946495" imgH="3414414" progId="Word.Picture.8">
                  <p:embed/>
                </p:oleObj>
              </mc:Choice>
              <mc:Fallback>
                <p:oleObj name="Picture" r:id="rId6" imgW="6946495" imgH="3414414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589" y="2668023"/>
                        <a:ext cx="4967548" cy="24383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Google Shape;719;p92"/>
          <p:cNvCxnSpPr/>
          <p:nvPr/>
        </p:nvCxnSpPr>
        <p:spPr>
          <a:xfrm>
            <a:off x="2100524" y="2755488"/>
            <a:ext cx="231139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716;p92"/>
          <p:cNvSpPr/>
          <p:nvPr/>
        </p:nvSpPr>
        <p:spPr>
          <a:xfrm rot="5400000">
            <a:off x="3116197" y="3713559"/>
            <a:ext cx="835500" cy="259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869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" grpId="0"/>
      <p:bldP spid="713" grpId="0" build="p"/>
      <p:bldP spid="716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92"/>
          <p:cNvSpPr txBox="1">
            <a:spLocks noGrp="1"/>
          </p:cNvSpPr>
          <p:nvPr>
            <p:ph type="title" idx="7"/>
          </p:nvPr>
        </p:nvSpPr>
        <p:spPr>
          <a:xfrm>
            <a:off x="5974685" y="550069"/>
            <a:ext cx="2972204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2</a:t>
            </a:r>
            <a:r>
              <a:rPr lang="hu-HU" dirty="0" smtClean="0"/>
              <a:t>. lépés</a:t>
            </a:r>
            <a:r>
              <a:rPr lang="en-US" dirty="0" smtClean="0"/>
              <a:t>: </a:t>
            </a:r>
            <a:r>
              <a:rPr lang="hu-HU" dirty="0" smtClean="0"/>
              <a:t>Egye</a:t>
            </a:r>
            <a:r>
              <a:rPr lang="en-US" dirty="0" smtClean="0"/>
              <a:t>s</a:t>
            </a:r>
            <a:r>
              <a:rPr lang="hu-HU" dirty="0" smtClean="0"/>
              <a:t>í</a:t>
            </a:r>
            <a:r>
              <a:rPr lang="en-US" dirty="0" smtClean="0"/>
              <a:t>t</a:t>
            </a:r>
            <a:r>
              <a:rPr lang="hu-HU" dirty="0" smtClean="0"/>
              <a:t>é</a:t>
            </a:r>
            <a:r>
              <a:rPr lang="en-US" dirty="0" smtClean="0"/>
              <a:t>s</a:t>
            </a:r>
            <a:endParaRPr dirty="0"/>
          </a:p>
        </p:txBody>
      </p:sp>
      <p:sp>
        <p:nvSpPr>
          <p:cNvPr id="713" name="Google Shape;713;p92"/>
          <p:cNvSpPr txBox="1">
            <a:spLocks noGrp="1"/>
          </p:cNvSpPr>
          <p:nvPr>
            <p:ph type="subTitle" idx="8"/>
          </p:nvPr>
        </p:nvSpPr>
        <p:spPr>
          <a:xfrm>
            <a:off x="6094437" y="996640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hu-HU" sz="1600" dirty="0" smtClean="0"/>
              <a:t>Egyesítjük az azonos rendű binomiális </a:t>
            </a:r>
            <a:r>
              <a:rPr lang="hu-HU" sz="1600" dirty="0"/>
              <a:t>fákat (binomiális </a:t>
            </a:r>
            <a:r>
              <a:rPr lang="hu-HU" sz="1600" dirty="0" smtClean="0"/>
              <a:t>összakapcsolás)</a:t>
            </a:r>
            <a:endParaRPr sz="1600" dirty="0"/>
          </a:p>
        </p:txBody>
      </p:sp>
      <p:sp>
        <p:nvSpPr>
          <p:cNvPr id="714" name="Google Shape;714;p92"/>
          <p:cNvSpPr/>
          <p:nvPr/>
        </p:nvSpPr>
        <p:spPr>
          <a:xfrm rot="10800000">
            <a:off x="1682774" y="190202"/>
            <a:ext cx="835500" cy="259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6" name="Google Shape;716;p92"/>
          <p:cNvSpPr/>
          <p:nvPr/>
        </p:nvSpPr>
        <p:spPr>
          <a:xfrm rot="10800000">
            <a:off x="7043037" y="190203"/>
            <a:ext cx="835500" cy="259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19" name="Google Shape;719;p92"/>
          <p:cNvCxnSpPr/>
          <p:nvPr/>
        </p:nvCxnSpPr>
        <p:spPr>
          <a:xfrm>
            <a:off x="6285300" y="2286000"/>
            <a:ext cx="285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83599" y="8868"/>
            <a:ext cx="6376800" cy="528600"/>
          </a:xfrm>
        </p:spPr>
        <p:txBody>
          <a:bodyPr/>
          <a:lstStyle/>
          <a:p>
            <a:r>
              <a:rPr lang="hu-HU" dirty="0" smtClean="0"/>
              <a:t>Egye</a:t>
            </a:r>
            <a:r>
              <a:rPr lang="en-US" dirty="0" smtClean="0"/>
              <a:t>s</a:t>
            </a:r>
            <a:r>
              <a:rPr lang="hu-HU" dirty="0" smtClean="0"/>
              <a:t>ítés</a:t>
            </a:r>
            <a:endParaRPr lang="hu-HU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935746" y="2755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cxnSp>
        <p:nvCxnSpPr>
          <p:cNvPr id="34" name="Google Shape;913;p103"/>
          <p:cNvCxnSpPr/>
          <p:nvPr/>
        </p:nvCxnSpPr>
        <p:spPr>
          <a:xfrm>
            <a:off x="5760594" y="8868"/>
            <a:ext cx="0" cy="1819322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7622" y="450004"/>
            <a:ext cx="997693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59589" y="2668024"/>
            <a:ext cx="1048465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257849"/>
              </p:ext>
            </p:extLst>
          </p:nvPr>
        </p:nvGraphicFramePr>
        <p:xfrm>
          <a:off x="209278" y="450003"/>
          <a:ext cx="4967548" cy="2438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Picture" r:id="rId4" imgW="6946495" imgH="3414414" progId="Word.Picture.8">
                  <p:embed/>
                </p:oleObj>
              </mc:Choice>
              <mc:Fallback>
                <p:oleObj name="Picture" r:id="rId4" imgW="6946495" imgH="341441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78" y="450003"/>
                        <a:ext cx="4967548" cy="24383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Google Shape;719;p92"/>
          <p:cNvCxnSpPr/>
          <p:nvPr/>
        </p:nvCxnSpPr>
        <p:spPr>
          <a:xfrm>
            <a:off x="2614761" y="2905710"/>
            <a:ext cx="231139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716;p92"/>
          <p:cNvSpPr/>
          <p:nvPr/>
        </p:nvSpPr>
        <p:spPr>
          <a:xfrm rot="5400000">
            <a:off x="3482610" y="3804596"/>
            <a:ext cx="835500" cy="259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845581"/>
              </p:ext>
            </p:extLst>
          </p:nvPr>
        </p:nvGraphicFramePr>
        <p:xfrm>
          <a:off x="4726768" y="2861346"/>
          <a:ext cx="437515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Picture" r:id="rId6" imgW="6946495" imgH="3414414" progId="Word.Picture.8">
                  <p:embed/>
                </p:oleObj>
              </mc:Choice>
              <mc:Fallback>
                <p:oleObj name="Picture" r:id="rId6" imgW="6946495" imgH="3414414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6768" y="2861346"/>
                        <a:ext cx="4375150" cy="214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2177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92"/>
          <p:cNvSpPr txBox="1">
            <a:spLocks noGrp="1"/>
          </p:cNvSpPr>
          <p:nvPr>
            <p:ph type="title" idx="7"/>
          </p:nvPr>
        </p:nvSpPr>
        <p:spPr>
          <a:xfrm>
            <a:off x="5974685" y="550069"/>
            <a:ext cx="2972204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2</a:t>
            </a:r>
            <a:r>
              <a:rPr lang="hu-HU" dirty="0" smtClean="0"/>
              <a:t>. lépés</a:t>
            </a:r>
            <a:r>
              <a:rPr lang="en-US" dirty="0" smtClean="0"/>
              <a:t>: </a:t>
            </a:r>
            <a:r>
              <a:rPr lang="hu-HU" dirty="0" smtClean="0"/>
              <a:t>Egye</a:t>
            </a:r>
            <a:r>
              <a:rPr lang="en-US" dirty="0" smtClean="0"/>
              <a:t>s</a:t>
            </a:r>
            <a:r>
              <a:rPr lang="hu-HU" dirty="0" smtClean="0"/>
              <a:t>í</a:t>
            </a:r>
            <a:r>
              <a:rPr lang="en-US" dirty="0" smtClean="0"/>
              <a:t>t</a:t>
            </a:r>
            <a:r>
              <a:rPr lang="hu-HU" dirty="0" smtClean="0"/>
              <a:t>é</a:t>
            </a:r>
            <a:r>
              <a:rPr lang="en-US" dirty="0" smtClean="0"/>
              <a:t>s</a:t>
            </a:r>
            <a:endParaRPr dirty="0"/>
          </a:p>
        </p:txBody>
      </p:sp>
      <p:sp>
        <p:nvSpPr>
          <p:cNvPr id="713" name="Google Shape;713;p92"/>
          <p:cNvSpPr txBox="1">
            <a:spLocks noGrp="1"/>
          </p:cNvSpPr>
          <p:nvPr>
            <p:ph type="subTitle" idx="8"/>
          </p:nvPr>
        </p:nvSpPr>
        <p:spPr>
          <a:xfrm>
            <a:off x="6094437" y="996640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hu-HU" sz="1600" dirty="0" smtClean="0"/>
              <a:t>Egyesítjük az azonos rendű binomiális </a:t>
            </a:r>
            <a:r>
              <a:rPr lang="hu-HU" sz="1600" dirty="0"/>
              <a:t>fákat (binomiális </a:t>
            </a:r>
            <a:r>
              <a:rPr lang="hu-HU" sz="1600" dirty="0" smtClean="0"/>
              <a:t>összakapcsolás)</a:t>
            </a:r>
            <a:endParaRPr sz="1600" dirty="0"/>
          </a:p>
        </p:txBody>
      </p:sp>
      <p:sp>
        <p:nvSpPr>
          <p:cNvPr id="714" name="Google Shape;714;p92"/>
          <p:cNvSpPr/>
          <p:nvPr/>
        </p:nvSpPr>
        <p:spPr>
          <a:xfrm rot="10800000">
            <a:off x="1682774" y="190202"/>
            <a:ext cx="835500" cy="259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6" name="Google Shape;716;p92"/>
          <p:cNvSpPr/>
          <p:nvPr/>
        </p:nvSpPr>
        <p:spPr>
          <a:xfrm rot="10800000">
            <a:off x="7043037" y="190203"/>
            <a:ext cx="835500" cy="259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19" name="Google Shape;719;p92"/>
          <p:cNvCxnSpPr/>
          <p:nvPr/>
        </p:nvCxnSpPr>
        <p:spPr>
          <a:xfrm>
            <a:off x="6285300" y="2286000"/>
            <a:ext cx="285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83599" y="8868"/>
            <a:ext cx="6376800" cy="528600"/>
          </a:xfrm>
        </p:spPr>
        <p:txBody>
          <a:bodyPr/>
          <a:lstStyle/>
          <a:p>
            <a:r>
              <a:rPr lang="hu-HU" dirty="0" smtClean="0"/>
              <a:t>Egye</a:t>
            </a:r>
            <a:r>
              <a:rPr lang="en-US" dirty="0" smtClean="0"/>
              <a:t>s</a:t>
            </a:r>
            <a:r>
              <a:rPr lang="hu-HU" dirty="0" smtClean="0"/>
              <a:t>ítés</a:t>
            </a:r>
            <a:endParaRPr lang="hu-HU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935746" y="2755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cxnSp>
        <p:nvCxnSpPr>
          <p:cNvPr id="34" name="Google Shape;913;p103"/>
          <p:cNvCxnSpPr/>
          <p:nvPr/>
        </p:nvCxnSpPr>
        <p:spPr>
          <a:xfrm>
            <a:off x="5760594" y="8868"/>
            <a:ext cx="0" cy="1819322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7622" y="450004"/>
            <a:ext cx="997693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59589" y="2668024"/>
            <a:ext cx="1048465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cxnSp>
        <p:nvCxnSpPr>
          <p:cNvPr id="22" name="Google Shape;719;p92"/>
          <p:cNvCxnSpPr/>
          <p:nvPr/>
        </p:nvCxnSpPr>
        <p:spPr>
          <a:xfrm>
            <a:off x="2614761" y="2755488"/>
            <a:ext cx="231139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716;p92"/>
          <p:cNvSpPr/>
          <p:nvPr/>
        </p:nvSpPr>
        <p:spPr>
          <a:xfrm rot="5400000">
            <a:off x="3482610" y="3804596"/>
            <a:ext cx="835500" cy="259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472169"/>
              </p:ext>
            </p:extLst>
          </p:nvPr>
        </p:nvGraphicFramePr>
        <p:xfrm>
          <a:off x="551010" y="485862"/>
          <a:ext cx="437515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Picture" r:id="rId4" imgW="6946495" imgH="3414414" progId="Word.Picture.8">
                  <p:embed/>
                </p:oleObj>
              </mc:Choice>
              <mc:Fallback>
                <p:oleObj name="Picture" r:id="rId4" imgW="6946495" imgH="341441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010" y="485862"/>
                        <a:ext cx="4375150" cy="214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30245" y="2644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609318"/>
              </p:ext>
            </p:extLst>
          </p:nvPr>
        </p:nvGraphicFramePr>
        <p:xfrm>
          <a:off x="4430245" y="2644763"/>
          <a:ext cx="4711700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Picture" r:id="rId6" imgW="6946495" imgH="3414414" progId="Word.Picture.8">
                  <p:embed/>
                </p:oleObj>
              </mc:Choice>
              <mc:Fallback>
                <p:oleObj name="Picture" r:id="rId6" imgW="6946495" imgH="3414414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245" y="2644763"/>
                        <a:ext cx="4711700" cy="231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8775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1"/>
          <p:cNvSpPr txBox="1">
            <a:spLocks noGrp="1"/>
          </p:cNvSpPr>
          <p:nvPr>
            <p:ph type="title"/>
          </p:nvPr>
        </p:nvSpPr>
        <p:spPr>
          <a:xfrm>
            <a:off x="722943" y="3096450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01</a:t>
            </a:r>
            <a:endParaRPr sz="2400" dirty="0"/>
          </a:p>
        </p:txBody>
      </p:sp>
      <p:sp>
        <p:nvSpPr>
          <p:cNvPr id="504" name="Google Shape;504;p71"/>
          <p:cNvSpPr txBox="1">
            <a:spLocks noGrp="1"/>
          </p:cNvSpPr>
          <p:nvPr>
            <p:ph type="title" idx="2"/>
          </p:nvPr>
        </p:nvSpPr>
        <p:spPr>
          <a:xfrm>
            <a:off x="1540893" y="3135150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FFFFFF"/>
                </a:solidFill>
                <a:uFill>
                  <a:noFill/>
                </a:uFill>
                <a:hlinkClick r:id="rId3" action="ppaction://hlinksldjump"/>
              </a:rPr>
              <a:t>Binomi</a:t>
            </a:r>
            <a:r>
              <a:rPr lang="hu-HU" sz="2400" dirty="0" smtClean="0">
                <a:solidFill>
                  <a:srgbClr val="FFFFFF"/>
                </a:solidFill>
                <a:uFill>
                  <a:noFill/>
                </a:uFill>
                <a:hlinkClick r:id="rId3" action="ppaction://hlinksldjump"/>
              </a:rPr>
              <a:t>ális fák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02" name="Google Shape;502;p71"/>
          <p:cNvSpPr txBox="1">
            <a:spLocks noGrp="1"/>
          </p:cNvSpPr>
          <p:nvPr>
            <p:ph type="title" idx="3"/>
          </p:nvPr>
        </p:nvSpPr>
        <p:spPr>
          <a:xfrm>
            <a:off x="722943" y="3989475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02</a:t>
            </a:r>
            <a:endParaRPr sz="2000" dirty="0"/>
          </a:p>
        </p:txBody>
      </p:sp>
      <p:sp>
        <p:nvSpPr>
          <p:cNvPr id="509" name="Google Shape;509;p71"/>
          <p:cNvSpPr txBox="1">
            <a:spLocks noGrp="1"/>
          </p:cNvSpPr>
          <p:nvPr>
            <p:ph type="title" idx="4"/>
          </p:nvPr>
        </p:nvSpPr>
        <p:spPr>
          <a:xfrm>
            <a:off x="1540893" y="4028175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Szerkezet</a:t>
            </a:r>
            <a:endParaRPr sz="2000" dirty="0"/>
          </a:p>
        </p:txBody>
      </p:sp>
      <p:sp>
        <p:nvSpPr>
          <p:cNvPr id="505" name="Google Shape;505;p71"/>
          <p:cNvSpPr txBox="1">
            <a:spLocks noGrp="1"/>
          </p:cNvSpPr>
          <p:nvPr>
            <p:ph type="title" idx="6"/>
          </p:nvPr>
        </p:nvSpPr>
        <p:spPr>
          <a:xfrm>
            <a:off x="4632737" y="3096450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03</a:t>
            </a:r>
            <a:endParaRPr sz="2400" dirty="0"/>
          </a:p>
        </p:txBody>
      </p:sp>
      <p:sp>
        <p:nvSpPr>
          <p:cNvPr id="510" name="Google Shape;510;p71"/>
          <p:cNvSpPr txBox="1">
            <a:spLocks noGrp="1"/>
          </p:cNvSpPr>
          <p:nvPr>
            <p:ph type="title" idx="7"/>
          </p:nvPr>
        </p:nvSpPr>
        <p:spPr>
          <a:xfrm>
            <a:off x="5490725" y="3135150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m</a:t>
            </a:r>
            <a:r>
              <a:rPr lang="hu-HU" sz="2400" b="0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Ű</a:t>
            </a:r>
            <a:r>
              <a:rPr lang="hu-HU" sz="2400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veletek</a:t>
            </a:r>
            <a:endParaRPr sz="2400" dirty="0"/>
          </a:p>
        </p:txBody>
      </p:sp>
      <p:sp>
        <p:nvSpPr>
          <p:cNvPr id="512" name="Google Shape;512;p71"/>
          <p:cNvSpPr txBox="1">
            <a:spLocks noGrp="1"/>
          </p:cNvSpPr>
          <p:nvPr>
            <p:ph type="title" idx="9"/>
          </p:nvPr>
        </p:nvSpPr>
        <p:spPr>
          <a:xfrm>
            <a:off x="4632737" y="3989475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04</a:t>
            </a:r>
            <a:endParaRPr sz="2400" dirty="0"/>
          </a:p>
        </p:txBody>
      </p:sp>
      <p:sp>
        <p:nvSpPr>
          <p:cNvPr id="513" name="Google Shape;513;p71"/>
          <p:cNvSpPr txBox="1">
            <a:spLocks noGrp="1"/>
          </p:cNvSpPr>
          <p:nvPr>
            <p:ph type="title" idx="13"/>
          </p:nvPr>
        </p:nvSpPr>
        <p:spPr>
          <a:xfrm>
            <a:off x="5490725" y="4028175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smtClean="0">
                <a:solidFill>
                  <a:schemeClr val="hlink"/>
                </a:solidFill>
                <a:uFill>
                  <a:noFill/>
                </a:uFill>
                <a:hlinkClick r:id="rId6" action="ppaction://hlinksldjump"/>
              </a:rPr>
              <a:t>Feladat</a:t>
            </a:r>
            <a:endParaRPr sz="2400" dirty="0"/>
          </a:p>
        </p:txBody>
      </p:sp>
      <p:sp>
        <p:nvSpPr>
          <p:cNvPr id="508" name="Google Shape;508;p71"/>
          <p:cNvSpPr txBox="1">
            <a:spLocks noGrp="1"/>
          </p:cNvSpPr>
          <p:nvPr>
            <p:ph type="title" idx="15"/>
          </p:nvPr>
        </p:nvSpPr>
        <p:spPr>
          <a:xfrm>
            <a:off x="713225" y="530724"/>
            <a:ext cx="7710900" cy="713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sz="4000" dirty="0" smtClean="0">
                <a:solidFill>
                  <a:schemeClr val="bg1"/>
                </a:solidFill>
              </a:rPr>
              <a:t>Tartalomjegyzék</a:t>
            </a:r>
            <a:endParaRPr lang="hu-HU" sz="4000" dirty="0">
              <a:solidFill>
                <a:schemeClr val="bg1"/>
              </a:solidFill>
            </a:endParaRPr>
          </a:p>
        </p:txBody>
      </p:sp>
      <p:cxnSp>
        <p:nvCxnSpPr>
          <p:cNvPr id="515" name="Google Shape;515;p71"/>
          <p:cNvCxnSpPr/>
          <p:nvPr/>
        </p:nvCxnSpPr>
        <p:spPr>
          <a:xfrm>
            <a:off x="3731813" y="1469755"/>
            <a:ext cx="1670050" cy="0"/>
          </a:xfrm>
          <a:prstGeom prst="straightConnector1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" grpId="0"/>
      <p:bldP spid="504" grpId="0"/>
      <p:bldP spid="502" grpId="0"/>
      <p:bldP spid="509" grpId="0"/>
      <p:bldP spid="505" grpId="0"/>
      <p:bldP spid="510" grpId="0"/>
      <p:bldP spid="512" grpId="0"/>
      <p:bldP spid="5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92"/>
          <p:cNvSpPr txBox="1">
            <a:spLocks noGrp="1"/>
          </p:cNvSpPr>
          <p:nvPr>
            <p:ph type="title" idx="7"/>
          </p:nvPr>
        </p:nvSpPr>
        <p:spPr>
          <a:xfrm>
            <a:off x="5974685" y="550069"/>
            <a:ext cx="2972204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2</a:t>
            </a:r>
            <a:r>
              <a:rPr lang="hu-HU" dirty="0" smtClean="0"/>
              <a:t>. lépés</a:t>
            </a:r>
            <a:r>
              <a:rPr lang="en-US" dirty="0" smtClean="0"/>
              <a:t>: </a:t>
            </a:r>
            <a:r>
              <a:rPr lang="hu-HU" dirty="0" smtClean="0"/>
              <a:t>Egye</a:t>
            </a:r>
            <a:r>
              <a:rPr lang="en-US" dirty="0" smtClean="0"/>
              <a:t>s</a:t>
            </a:r>
            <a:r>
              <a:rPr lang="hu-HU" dirty="0" smtClean="0"/>
              <a:t>í</a:t>
            </a:r>
            <a:r>
              <a:rPr lang="en-US" dirty="0" smtClean="0"/>
              <a:t>t</a:t>
            </a:r>
            <a:r>
              <a:rPr lang="hu-HU" dirty="0" smtClean="0"/>
              <a:t>é</a:t>
            </a:r>
            <a:r>
              <a:rPr lang="en-US" dirty="0" smtClean="0"/>
              <a:t>s</a:t>
            </a:r>
            <a:endParaRPr dirty="0"/>
          </a:p>
        </p:txBody>
      </p:sp>
      <p:sp>
        <p:nvSpPr>
          <p:cNvPr id="713" name="Google Shape;713;p92"/>
          <p:cNvSpPr txBox="1">
            <a:spLocks noGrp="1"/>
          </p:cNvSpPr>
          <p:nvPr>
            <p:ph type="subTitle" idx="8"/>
          </p:nvPr>
        </p:nvSpPr>
        <p:spPr>
          <a:xfrm>
            <a:off x="6094437" y="996640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hu-HU" sz="1600" dirty="0" smtClean="0"/>
              <a:t>Egyesítjük az azonos rendű binomiális </a:t>
            </a:r>
            <a:r>
              <a:rPr lang="hu-HU" sz="1600" dirty="0"/>
              <a:t>fákat (binomiális </a:t>
            </a:r>
            <a:r>
              <a:rPr lang="hu-HU" sz="1600" dirty="0" smtClean="0"/>
              <a:t>összakapcsolás)</a:t>
            </a:r>
            <a:endParaRPr sz="1600" dirty="0"/>
          </a:p>
        </p:txBody>
      </p:sp>
      <p:sp>
        <p:nvSpPr>
          <p:cNvPr id="714" name="Google Shape;714;p92"/>
          <p:cNvSpPr/>
          <p:nvPr/>
        </p:nvSpPr>
        <p:spPr>
          <a:xfrm rot="10800000">
            <a:off x="1682774" y="190202"/>
            <a:ext cx="835500" cy="259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6" name="Google Shape;716;p92"/>
          <p:cNvSpPr/>
          <p:nvPr/>
        </p:nvSpPr>
        <p:spPr>
          <a:xfrm rot="10800000">
            <a:off x="7043037" y="190203"/>
            <a:ext cx="835500" cy="259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19" name="Google Shape;719;p92"/>
          <p:cNvCxnSpPr/>
          <p:nvPr/>
        </p:nvCxnSpPr>
        <p:spPr>
          <a:xfrm>
            <a:off x="6285300" y="2286000"/>
            <a:ext cx="285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83599" y="8868"/>
            <a:ext cx="6376800" cy="528600"/>
          </a:xfrm>
        </p:spPr>
        <p:txBody>
          <a:bodyPr/>
          <a:lstStyle/>
          <a:p>
            <a:r>
              <a:rPr lang="hu-HU" dirty="0" smtClean="0"/>
              <a:t>Egye</a:t>
            </a:r>
            <a:r>
              <a:rPr lang="en-US" dirty="0" smtClean="0"/>
              <a:t>s</a:t>
            </a:r>
            <a:r>
              <a:rPr lang="hu-HU" dirty="0" smtClean="0"/>
              <a:t>ítés</a:t>
            </a:r>
            <a:endParaRPr lang="hu-HU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935746" y="2755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cxnSp>
        <p:nvCxnSpPr>
          <p:cNvPr id="34" name="Google Shape;913;p103"/>
          <p:cNvCxnSpPr/>
          <p:nvPr/>
        </p:nvCxnSpPr>
        <p:spPr>
          <a:xfrm>
            <a:off x="5760594" y="8868"/>
            <a:ext cx="0" cy="1819322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7622" y="450004"/>
            <a:ext cx="997693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59589" y="2668024"/>
            <a:ext cx="1048465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23" name="Google Shape;716;p92"/>
          <p:cNvSpPr/>
          <p:nvPr/>
        </p:nvSpPr>
        <p:spPr>
          <a:xfrm rot="5400000">
            <a:off x="3311939" y="3779700"/>
            <a:ext cx="835500" cy="259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30245" y="2644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184730"/>
              </p:ext>
            </p:extLst>
          </p:nvPr>
        </p:nvGraphicFramePr>
        <p:xfrm>
          <a:off x="162424" y="406399"/>
          <a:ext cx="4711700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Picture" r:id="rId4" imgW="6946495" imgH="3414414" progId="Word.Picture.8">
                  <p:embed/>
                </p:oleObj>
              </mc:Choice>
              <mc:Fallback>
                <p:oleObj name="Picture" r:id="rId4" imgW="6946495" imgH="341441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24" y="406399"/>
                        <a:ext cx="4711700" cy="231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34736" y="11458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036092"/>
              </p:ext>
            </p:extLst>
          </p:nvPr>
        </p:nvGraphicFramePr>
        <p:xfrm>
          <a:off x="4525155" y="2755488"/>
          <a:ext cx="4576763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Picture" r:id="rId6" imgW="6743880" imgH="3409920" progId="Word.Picture.8">
                  <p:embed/>
                </p:oleObj>
              </mc:Choice>
              <mc:Fallback>
                <p:oleObj name="Picture" r:id="rId6" imgW="6743880" imgH="3409920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155" y="2755488"/>
                        <a:ext cx="4576763" cy="230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Google Shape;719;p92"/>
          <p:cNvCxnSpPr/>
          <p:nvPr/>
        </p:nvCxnSpPr>
        <p:spPr>
          <a:xfrm>
            <a:off x="2211140" y="2809240"/>
            <a:ext cx="285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88931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1457;p121"/>
          <p:cNvGrpSpPr/>
          <p:nvPr/>
        </p:nvGrpSpPr>
        <p:grpSpPr>
          <a:xfrm>
            <a:off x="1168216" y="862445"/>
            <a:ext cx="6898037" cy="440900"/>
            <a:chOff x="870387" y="2758225"/>
            <a:chExt cx="1900695" cy="165300"/>
          </a:xfrm>
        </p:grpSpPr>
        <p:sp>
          <p:nvSpPr>
            <p:cNvPr id="22" name="Google Shape;1458;p121"/>
            <p:cNvSpPr/>
            <p:nvPr/>
          </p:nvSpPr>
          <p:spPr>
            <a:xfrm>
              <a:off x="871782" y="2758225"/>
              <a:ext cx="1899300" cy="165300"/>
            </a:xfrm>
            <a:prstGeom prst="rect">
              <a:avLst/>
            </a:prstGeom>
            <a:noFill/>
            <a:ln w="19050" cap="flat" cmpd="sng">
              <a:solidFill>
                <a:srgbClr val="4848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1459;p121"/>
            <p:cNvSpPr/>
            <p:nvPr/>
          </p:nvSpPr>
          <p:spPr>
            <a:xfrm>
              <a:off x="870387" y="2758225"/>
              <a:ext cx="665744" cy="165300"/>
            </a:xfrm>
            <a:prstGeom prst="rect">
              <a:avLst/>
            </a:prstGeom>
            <a:solidFill>
              <a:schemeClr val="dk1"/>
            </a:solidFill>
            <a:ln>
              <a:solidFill>
                <a:srgbClr val="48484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Julius Sans One" panose="020B0604020202020204" charset="0"/>
                </a:rPr>
                <a:t>Be</a:t>
              </a:r>
              <a:r>
                <a:rPr lang="hu-HU" sz="2400" b="1" dirty="0" smtClean="0">
                  <a:solidFill>
                    <a:schemeClr val="bg1"/>
                  </a:solidFill>
                  <a:latin typeface="Julius Sans One" panose="020B0604020202020204" charset="0"/>
                </a:rPr>
                <a:t>szúrás</a:t>
              </a:r>
              <a:endParaRPr sz="2400" b="1" dirty="0">
                <a:solidFill>
                  <a:schemeClr val="bg1"/>
                </a:solidFill>
                <a:latin typeface="Julius Sans One" panose="020B0604020202020204" charset="0"/>
              </a:endParaRPr>
            </a:p>
          </p:txBody>
        </p:sp>
      </p:grpSp>
      <p:sp>
        <p:nvSpPr>
          <p:cNvPr id="28" name="Google Shape;1458;p121"/>
          <p:cNvSpPr/>
          <p:nvPr/>
        </p:nvSpPr>
        <p:spPr>
          <a:xfrm>
            <a:off x="1173279" y="862445"/>
            <a:ext cx="6892974" cy="1750163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1376652" y="1539440"/>
            <a:ext cx="6390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 smtClean="0">
                <a:latin typeface="Didact Gothic" panose="020B0604020202020204" charset="0"/>
              </a:rPr>
              <a:t>Előfeltétel</a:t>
            </a:r>
            <a:r>
              <a:rPr lang="en-US" sz="1800" dirty="0" smtClean="0">
                <a:latin typeface="Didact Gothic" panose="020B0604020202020204" charset="0"/>
              </a:rPr>
              <a:t>:</a:t>
            </a:r>
            <a:r>
              <a:rPr lang="hu-HU" sz="1800" dirty="0" smtClean="0">
                <a:latin typeface="Didact Gothic" panose="020B0604020202020204" charset="0"/>
              </a:rPr>
              <a:t> </a:t>
            </a:r>
            <a:r>
              <a:rPr lang="hu-HU" sz="1800" dirty="0" smtClean="0">
                <a:latin typeface="Didact Gothic" panose="020B0604020202020204" charset="0"/>
              </a:rPr>
              <a:t>egy</a:t>
            </a:r>
            <a:r>
              <a:rPr lang="en-US" sz="1800" dirty="0" smtClean="0">
                <a:latin typeface="Didact Gothic" panose="020B0604020202020204" charset="0"/>
              </a:rPr>
              <a:t> </a:t>
            </a:r>
            <a:r>
              <a:rPr lang="hu-HU" sz="1800" dirty="0" smtClean="0">
                <a:latin typeface="Didact Gothic" panose="020B0604020202020204" charset="0"/>
              </a:rPr>
              <a:t>létező binomiális kupac</a:t>
            </a:r>
            <a:endParaRPr lang="en-US" sz="1800" dirty="0">
              <a:latin typeface="Didact Gothic" panose="020B0604020202020204" charset="0"/>
            </a:endParaRPr>
          </a:p>
          <a:p>
            <a:r>
              <a:rPr lang="hu-HU" sz="1800" dirty="0" smtClean="0">
                <a:latin typeface="Didact Gothic" panose="020B0604020202020204" charset="0"/>
              </a:rPr>
              <a:t>Utófeltétel</a:t>
            </a:r>
            <a:r>
              <a:rPr lang="en-US" sz="1800" dirty="0" smtClean="0">
                <a:latin typeface="Didact Gothic" panose="020B0604020202020204" charset="0"/>
              </a:rPr>
              <a:t>:</a:t>
            </a:r>
            <a:r>
              <a:rPr lang="hu-HU" sz="1800" dirty="0">
                <a:latin typeface="Didact Gothic" panose="020B0604020202020204" charset="0"/>
              </a:rPr>
              <a:t> </a:t>
            </a:r>
            <a:r>
              <a:rPr lang="hu-HU" sz="1800" dirty="0" smtClean="0">
                <a:latin typeface="Didact Gothic" panose="020B0604020202020204" charset="0"/>
              </a:rPr>
              <a:t>egy új csomópont bekerül a kupacba a megadott értékkel, megőrizve a kupac tulajdonságot</a:t>
            </a:r>
            <a:endParaRPr lang="hu-HU" sz="1800" dirty="0">
              <a:latin typeface="Didact Gothic" panose="020B0604020202020204" charset="0"/>
            </a:endParaRPr>
          </a:p>
        </p:txBody>
      </p:sp>
      <p:sp>
        <p:nvSpPr>
          <p:cNvPr id="34" name="Google Shape;739;p93"/>
          <p:cNvSpPr txBox="1">
            <a:spLocks noGrp="1"/>
          </p:cNvSpPr>
          <p:nvPr>
            <p:ph type="title" idx="8"/>
          </p:nvPr>
        </p:nvSpPr>
        <p:spPr>
          <a:xfrm>
            <a:off x="153649" y="191113"/>
            <a:ext cx="858916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</a:t>
            </a:r>
            <a:r>
              <a:rPr lang="hu-HU" b="0" dirty="0" smtClean="0"/>
              <a:t>Ű</a:t>
            </a:r>
            <a:r>
              <a:rPr lang="hu-HU" dirty="0" smtClean="0"/>
              <a:t>VELETEK</a:t>
            </a:r>
            <a:endParaRPr dirty="0"/>
          </a:p>
        </p:txBody>
      </p:sp>
      <p:cxnSp>
        <p:nvCxnSpPr>
          <p:cNvPr id="35" name="Google Shape;738;p93"/>
          <p:cNvCxnSpPr/>
          <p:nvPr/>
        </p:nvCxnSpPr>
        <p:spPr>
          <a:xfrm>
            <a:off x="3845295" y="819254"/>
            <a:ext cx="109297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TextBox 13"/>
          <p:cNvSpPr txBox="1"/>
          <p:nvPr/>
        </p:nvSpPr>
        <p:spPr>
          <a:xfrm>
            <a:off x="7065129" y="882840"/>
            <a:ext cx="1298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smtClean="0">
                <a:latin typeface="Didact Gothic" panose="020B0604020202020204" charset="0"/>
              </a:rPr>
              <a:t>O(</a:t>
            </a:r>
            <a:r>
              <a:rPr lang="en-US" sz="2000" b="1" dirty="0" smtClean="0">
                <a:latin typeface="Didact Gothic" panose="020B0604020202020204" charset="0"/>
              </a:rPr>
              <a:t>log n)</a:t>
            </a:r>
            <a:endParaRPr lang="hu-HU" sz="2000" b="1" dirty="0">
              <a:latin typeface="Didact Gothic" panose="020B060402020202020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550" y="3239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45295" y="28752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624840" y="2941320"/>
            <a:ext cx="74414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 smtClean="0">
                <a:latin typeface="Didact Gothic" panose="020B0604020202020204" charset="0"/>
              </a:rPr>
              <a:t>Az eljárás két lépésből áll</a:t>
            </a:r>
            <a:r>
              <a:rPr lang="en-US" sz="1600" b="1" dirty="0" smtClean="0">
                <a:latin typeface="Didact Gothic" panose="020B0604020202020204" charset="0"/>
              </a:rPr>
              <a:t>: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latin typeface="Didact Gothic" panose="020B0604020202020204" charset="0"/>
              </a:rPr>
              <a:t>L</a:t>
            </a:r>
            <a:r>
              <a:rPr lang="hu-HU" sz="1600" dirty="0" smtClean="0">
                <a:latin typeface="Didact Gothic" panose="020B0604020202020204" charset="0"/>
              </a:rPr>
              <a:t>étrehozunk egy új binomiális kupacot, melynek fejeleme a megadott értékkel rendelkezik</a:t>
            </a:r>
          </a:p>
          <a:p>
            <a:pPr marL="342900" indent="-342900">
              <a:buAutoNum type="arabicPeriod"/>
            </a:pPr>
            <a:endParaRPr lang="hu-HU" sz="1600" dirty="0">
              <a:latin typeface="Didact Gothic" panose="020B0604020202020204" charset="0"/>
            </a:endParaRPr>
          </a:p>
          <a:p>
            <a:pPr marL="342900" indent="-342900">
              <a:buAutoNum type="arabicPeriod"/>
            </a:pPr>
            <a:r>
              <a:rPr lang="hu-HU" sz="1600" dirty="0" smtClean="0">
                <a:latin typeface="Didact Gothic" panose="020B0604020202020204" charset="0"/>
              </a:rPr>
              <a:t>Összefésüljük az új, egy elemmel rendelkező kupacot az eredetivel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65129" y="3864649"/>
            <a:ext cx="1298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smtClean="0">
                <a:latin typeface="Didact Gothic" panose="020B0604020202020204" charset="0"/>
              </a:rPr>
              <a:t>O(</a:t>
            </a:r>
            <a:r>
              <a:rPr lang="en-US" sz="2000" b="1" dirty="0" smtClean="0">
                <a:latin typeface="Didact Gothic" panose="020B0604020202020204" charset="0"/>
              </a:rPr>
              <a:t>log n)</a:t>
            </a:r>
            <a:endParaRPr lang="hu-HU" sz="2000" b="1" dirty="0">
              <a:latin typeface="Didact Gothic" panose="020B060402020202020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45668" y="3403015"/>
            <a:ext cx="1298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smtClean="0">
                <a:latin typeface="Didact Gothic" panose="020B0604020202020204" charset="0"/>
              </a:rPr>
              <a:t>O(1</a:t>
            </a:r>
            <a:r>
              <a:rPr lang="en-US" sz="2000" b="1" dirty="0" smtClean="0">
                <a:latin typeface="Didact Gothic" panose="020B0604020202020204" charset="0"/>
              </a:rPr>
              <a:t>)</a:t>
            </a:r>
            <a:endParaRPr lang="hu-HU" sz="2000" b="1" dirty="0">
              <a:latin typeface="Didact Gothic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02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1457;p121"/>
          <p:cNvGrpSpPr/>
          <p:nvPr/>
        </p:nvGrpSpPr>
        <p:grpSpPr>
          <a:xfrm>
            <a:off x="1044445" y="1104713"/>
            <a:ext cx="6898037" cy="440905"/>
            <a:chOff x="870387" y="2758225"/>
            <a:chExt cx="1900695" cy="165302"/>
          </a:xfrm>
        </p:grpSpPr>
        <p:sp>
          <p:nvSpPr>
            <p:cNvPr id="22" name="Google Shape;1458;p121"/>
            <p:cNvSpPr/>
            <p:nvPr/>
          </p:nvSpPr>
          <p:spPr>
            <a:xfrm>
              <a:off x="871782" y="2758225"/>
              <a:ext cx="1899300" cy="165300"/>
            </a:xfrm>
            <a:prstGeom prst="rect">
              <a:avLst/>
            </a:prstGeom>
            <a:noFill/>
            <a:ln w="19050" cap="flat" cmpd="sng">
              <a:solidFill>
                <a:srgbClr val="4848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1459;p121"/>
            <p:cNvSpPr/>
            <p:nvPr/>
          </p:nvSpPr>
          <p:spPr>
            <a:xfrm>
              <a:off x="870387" y="2758227"/>
              <a:ext cx="1385347" cy="165300"/>
            </a:xfrm>
            <a:prstGeom prst="rect">
              <a:avLst/>
            </a:prstGeom>
            <a:solidFill>
              <a:schemeClr val="dk1"/>
            </a:solidFill>
            <a:ln>
              <a:solidFill>
                <a:srgbClr val="48484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Julius Sans One" panose="020B0604020202020204" charset="0"/>
                </a:rPr>
                <a:t>Minimum/maximum</a:t>
              </a:r>
              <a:r>
                <a:rPr lang="hu-HU" sz="2400" b="1" dirty="0" smtClean="0">
                  <a:solidFill>
                    <a:schemeClr val="bg1"/>
                  </a:solidFill>
                  <a:latin typeface="Julius Sans One" panose="020B0604020202020204" charset="0"/>
                </a:rPr>
                <a:t> törlése</a:t>
              </a:r>
              <a:endParaRPr sz="2400" b="1" dirty="0">
                <a:solidFill>
                  <a:schemeClr val="bg1"/>
                </a:solidFill>
                <a:latin typeface="Julius Sans One" panose="020B0604020202020204" charset="0"/>
              </a:endParaRPr>
            </a:p>
          </p:txBody>
        </p:sp>
      </p:grpSp>
      <p:sp>
        <p:nvSpPr>
          <p:cNvPr id="28" name="Google Shape;1458;p121"/>
          <p:cNvSpPr/>
          <p:nvPr/>
        </p:nvSpPr>
        <p:spPr>
          <a:xfrm>
            <a:off x="1049508" y="1104719"/>
            <a:ext cx="6892974" cy="1750163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1252881" y="1781714"/>
            <a:ext cx="6390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b="1" dirty="0" smtClean="0">
                <a:latin typeface="Didact Gothic" panose="020B0604020202020204" charset="0"/>
              </a:rPr>
              <a:t>Előfeltétel</a:t>
            </a:r>
            <a:r>
              <a:rPr lang="en-US" sz="1800" dirty="0" smtClean="0">
                <a:latin typeface="Didact Gothic" panose="020B0604020202020204" charset="0"/>
              </a:rPr>
              <a:t>:</a:t>
            </a:r>
            <a:r>
              <a:rPr lang="hu-HU" sz="1800" dirty="0" smtClean="0">
                <a:latin typeface="Didact Gothic" panose="020B0604020202020204" charset="0"/>
              </a:rPr>
              <a:t> egy létező binomiális kupac</a:t>
            </a:r>
            <a:endParaRPr lang="en-US" sz="1800" dirty="0">
              <a:latin typeface="Didact Gothic" panose="020B0604020202020204" charset="0"/>
            </a:endParaRPr>
          </a:p>
          <a:p>
            <a:pPr algn="just"/>
            <a:r>
              <a:rPr lang="hu-HU" sz="1800" b="1" dirty="0" smtClean="0">
                <a:latin typeface="Didact Gothic" panose="020B0604020202020204" charset="0"/>
              </a:rPr>
              <a:t>Utófeltétel</a:t>
            </a:r>
            <a:r>
              <a:rPr lang="en-US" sz="1800" dirty="0" smtClean="0">
                <a:latin typeface="Didact Gothic" panose="020B0604020202020204" charset="0"/>
              </a:rPr>
              <a:t>: </a:t>
            </a:r>
            <a:r>
              <a:rPr lang="hu-HU" sz="1800" dirty="0" smtClean="0">
                <a:latin typeface="Didact Gothic" panose="020B0604020202020204" charset="0"/>
              </a:rPr>
              <a:t>visszatéríti a legkisebb</a:t>
            </a:r>
            <a:r>
              <a:rPr lang="en-US" sz="1800" dirty="0" smtClean="0">
                <a:latin typeface="Didact Gothic" panose="020B0604020202020204" charset="0"/>
              </a:rPr>
              <a:t>/</a:t>
            </a:r>
            <a:r>
              <a:rPr lang="hu-HU" sz="1800" dirty="0" smtClean="0">
                <a:latin typeface="Didact Gothic" panose="020B0604020202020204" charset="0"/>
              </a:rPr>
              <a:t>legnagyobb kulcsú elemet. Üres kupac esetén meghatározott értéket térít vissza</a:t>
            </a:r>
            <a:endParaRPr lang="hu-HU" sz="1800" dirty="0">
              <a:latin typeface="Didact Gothic" panose="020B0604020202020204" charset="0"/>
            </a:endParaRPr>
          </a:p>
        </p:txBody>
      </p:sp>
      <p:sp>
        <p:nvSpPr>
          <p:cNvPr id="34" name="Google Shape;739;p93"/>
          <p:cNvSpPr txBox="1">
            <a:spLocks noGrp="1"/>
          </p:cNvSpPr>
          <p:nvPr>
            <p:ph type="title" idx="8"/>
          </p:nvPr>
        </p:nvSpPr>
        <p:spPr>
          <a:xfrm>
            <a:off x="153649" y="191113"/>
            <a:ext cx="858916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</a:t>
            </a:r>
            <a:r>
              <a:rPr lang="hu-HU" b="0" dirty="0" smtClean="0"/>
              <a:t>Ű</a:t>
            </a:r>
            <a:r>
              <a:rPr lang="hu-HU" dirty="0" smtClean="0"/>
              <a:t>VELETEK</a:t>
            </a:r>
            <a:endParaRPr dirty="0"/>
          </a:p>
        </p:txBody>
      </p:sp>
      <p:cxnSp>
        <p:nvCxnSpPr>
          <p:cNvPr id="35" name="Google Shape;738;p93"/>
          <p:cNvCxnSpPr/>
          <p:nvPr/>
        </p:nvCxnSpPr>
        <p:spPr>
          <a:xfrm>
            <a:off x="3845295" y="819254"/>
            <a:ext cx="109297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/>
          <p:cNvSpPr txBox="1"/>
          <p:nvPr/>
        </p:nvSpPr>
        <p:spPr>
          <a:xfrm>
            <a:off x="6941358" y="1125114"/>
            <a:ext cx="1298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smtClean="0">
                <a:latin typeface="Didact Gothic" panose="020B0604020202020204" charset="0"/>
              </a:rPr>
              <a:t>O(</a:t>
            </a:r>
            <a:r>
              <a:rPr lang="en-US" sz="2000" b="1" dirty="0" smtClean="0">
                <a:latin typeface="Didact Gothic" panose="020B0604020202020204" charset="0"/>
              </a:rPr>
              <a:t>log n)</a:t>
            </a:r>
            <a:endParaRPr lang="hu-HU" sz="2000" b="1" dirty="0">
              <a:latin typeface="Didact Gothic" panose="020B060402020202020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049514" y="2854882"/>
            <a:ext cx="83808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532264"/>
              </p:ext>
            </p:extLst>
          </p:nvPr>
        </p:nvGraphicFramePr>
        <p:xfrm>
          <a:off x="2049514" y="2854882"/>
          <a:ext cx="4376686" cy="2287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Picture" r:id="rId4" imgW="6517899" imgH="3433521" progId="Word.Picture.8">
                  <p:embed/>
                </p:oleObj>
              </mc:Choice>
              <mc:Fallback>
                <p:oleObj name="Picture" r:id="rId4" imgW="6517899" imgH="3433521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514" y="2854882"/>
                        <a:ext cx="4376686" cy="22872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708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04"/>
          <p:cNvSpPr txBox="1">
            <a:spLocks noGrp="1"/>
          </p:cNvSpPr>
          <p:nvPr>
            <p:ph type="title" idx="8"/>
          </p:nvPr>
        </p:nvSpPr>
        <p:spPr>
          <a:xfrm>
            <a:off x="0" y="60348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Minimum/maximum </a:t>
            </a:r>
            <a:r>
              <a:rPr lang="hu-HU" dirty="0" smtClean="0"/>
              <a:t>törlése</a:t>
            </a:r>
            <a:endParaRPr lang="hu-HU" dirty="0"/>
          </a:p>
        </p:txBody>
      </p:sp>
      <p:cxnSp>
        <p:nvCxnSpPr>
          <p:cNvPr id="938" name="Google Shape;938;p104"/>
          <p:cNvCxnSpPr/>
          <p:nvPr/>
        </p:nvCxnSpPr>
        <p:spPr>
          <a:xfrm>
            <a:off x="2619677" y="670552"/>
            <a:ext cx="21079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14960" y="75215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94900"/>
              </p:ext>
            </p:extLst>
          </p:nvPr>
        </p:nvGraphicFramePr>
        <p:xfrm>
          <a:off x="435566" y="698968"/>
          <a:ext cx="4950396" cy="2584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Picture" r:id="rId4" imgW="6515280" imgH="3429000" progId="Word.Picture.8">
                  <p:embed/>
                </p:oleObj>
              </mc:Choice>
              <mc:Fallback>
                <p:oleObj name="Picture" r:id="rId4" imgW="6515280" imgH="34290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66" y="698968"/>
                        <a:ext cx="4950396" cy="25847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201160" y="331119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178343"/>
              </p:ext>
            </p:extLst>
          </p:nvPr>
        </p:nvGraphicFramePr>
        <p:xfrm>
          <a:off x="3496085" y="3256279"/>
          <a:ext cx="5566635" cy="1832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Picture" r:id="rId6" imgW="7508712" imgH="2479605" progId="Word.Picture.8">
                  <p:embed/>
                </p:oleObj>
              </mc:Choice>
              <mc:Fallback>
                <p:oleObj name="Picture" r:id="rId6" imgW="7508712" imgH="2479605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6085" y="3256279"/>
                        <a:ext cx="5566635" cy="18327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Google Shape;913;p103"/>
          <p:cNvCxnSpPr/>
          <p:nvPr/>
        </p:nvCxnSpPr>
        <p:spPr>
          <a:xfrm flipH="1">
            <a:off x="2424080" y="2675838"/>
            <a:ext cx="2600766" cy="875948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TextBox 20"/>
          <p:cNvSpPr txBox="1"/>
          <p:nvPr/>
        </p:nvSpPr>
        <p:spPr>
          <a:xfrm>
            <a:off x="6088134" y="1215572"/>
            <a:ext cx="18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Julius Sans One" panose="020B0604020202020204" charset="0"/>
              </a:rPr>
              <a:t>1. </a:t>
            </a:r>
            <a:r>
              <a:rPr lang="hu-HU" sz="2000" b="1" dirty="0" smtClean="0">
                <a:latin typeface="Julius Sans One" panose="020B0604020202020204" charset="0"/>
              </a:rPr>
              <a:t>lépés</a:t>
            </a:r>
            <a:endParaRPr lang="hu-HU" sz="2000" b="1" dirty="0">
              <a:latin typeface="Julius Sans One" panose="020B0604020202020204" charset="0"/>
            </a:endParaRPr>
          </a:p>
        </p:txBody>
      </p:sp>
      <p:sp>
        <p:nvSpPr>
          <p:cNvPr id="49" name="Google Shape;714;p92"/>
          <p:cNvSpPr/>
          <p:nvPr/>
        </p:nvSpPr>
        <p:spPr>
          <a:xfrm rot="10800000">
            <a:off x="6586961" y="915367"/>
            <a:ext cx="835500" cy="259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TextBox 21"/>
          <p:cNvSpPr txBox="1"/>
          <p:nvPr/>
        </p:nvSpPr>
        <p:spPr>
          <a:xfrm>
            <a:off x="5567795" y="1615682"/>
            <a:ext cx="2873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Didact Gothic" panose="020B0604020202020204" charset="0"/>
              </a:rPr>
              <a:t>A törlendő csomópont gyerekeiből egy binomiális kupacot hozunk létre</a:t>
            </a:r>
            <a:endParaRPr lang="hu-HU" sz="1600" dirty="0">
              <a:latin typeface="Didact Gothic" panose="020B0604020202020204" charset="0"/>
            </a:endParaRPr>
          </a:p>
        </p:txBody>
      </p:sp>
      <p:cxnSp>
        <p:nvCxnSpPr>
          <p:cNvPr id="51" name="Google Shape;938;p104"/>
          <p:cNvCxnSpPr/>
          <p:nvPr/>
        </p:nvCxnSpPr>
        <p:spPr>
          <a:xfrm>
            <a:off x="6683869" y="1588720"/>
            <a:ext cx="64168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9" grpId="0" animBg="1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04"/>
          <p:cNvSpPr txBox="1">
            <a:spLocks noGrp="1"/>
          </p:cNvSpPr>
          <p:nvPr>
            <p:ph type="title" idx="8"/>
          </p:nvPr>
        </p:nvSpPr>
        <p:spPr>
          <a:xfrm>
            <a:off x="0" y="60348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Minimum/maximum </a:t>
            </a:r>
            <a:r>
              <a:rPr lang="hu-HU" dirty="0" smtClean="0"/>
              <a:t>törlése</a:t>
            </a:r>
            <a:endParaRPr lang="hu-HU" dirty="0"/>
          </a:p>
        </p:txBody>
      </p:sp>
      <p:cxnSp>
        <p:nvCxnSpPr>
          <p:cNvPr id="938" name="Google Shape;938;p104"/>
          <p:cNvCxnSpPr/>
          <p:nvPr/>
        </p:nvCxnSpPr>
        <p:spPr>
          <a:xfrm>
            <a:off x="2619677" y="670552"/>
            <a:ext cx="21079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14960" y="75215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201160" y="331119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6362"/>
              </p:ext>
            </p:extLst>
          </p:nvPr>
        </p:nvGraphicFramePr>
        <p:xfrm>
          <a:off x="60554" y="797632"/>
          <a:ext cx="5566635" cy="1832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Picture" r:id="rId4" imgW="7508712" imgH="2479605" progId="Word.Picture.8">
                  <p:embed/>
                </p:oleObj>
              </mc:Choice>
              <mc:Fallback>
                <p:oleObj name="Picture" r:id="rId4" imgW="7508712" imgH="2479605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54" y="797632"/>
                        <a:ext cx="5566635" cy="18327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Google Shape;913;p103"/>
          <p:cNvCxnSpPr/>
          <p:nvPr/>
        </p:nvCxnSpPr>
        <p:spPr>
          <a:xfrm flipH="1">
            <a:off x="3905794" y="2361072"/>
            <a:ext cx="2037698" cy="790296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024846" y="2832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693217"/>
              </p:ext>
            </p:extLst>
          </p:nvPr>
        </p:nvGraphicFramePr>
        <p:xfrm>
          <a:off x="5024846" y="2832100"/>
          <a:ext cx="3911600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Picture" r:id="rId6" imgW="5364652" imgH="3176115" progId="Word.Picture.8">
                  <p:embed/>
                </p:oleObj>
              </mc:Choice>
              <mc:Fallback>
                <p:oleObj name="Picture" r:id="rId6" imgW="5364652" imgH="3176115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846" y="2832100"/>
                        <a:ext cx="3911600" cy="231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29346" y="3368543"/>
            <a:ext cx="18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 smtClean="0">
                <a:latin typeface="Julius Sans One" panose="020B0604020202020204" charset="0"/>
              </a:rPr>
              <a:t>2</a:t>
            </a:r>
            <a:r>
              <a:rPr lang="en-US" sz="2000" b="1" dirty="0" smtClean="0">
                <a:latin typeface="Julius Sans One" panose="020B0604020202020204" charset="0"/>
              </a:rPr>
              <a:t>. </a:t>
            </a:r>
            <a:r>
              <a:rPr lang="hu-HU" sz="2000" b="1" dirty="0" smtClean="0">
                <a:latin typeface="Julius Sans One" panose="020B0604020202020204" charset="0"/>
              </a:rPr>
              <a:t>lépés</a:t>
            </a:r>
            <a:endParaRPr lang="hu-HU" sz="2000" b="1" dirty="0">
              <a:latin typeface="Julius Sans One" panose="020B0604020202020204" charset="0"/>
            </a:endParaRPr>
          </a:p>
        </p:txBody>
      </p:sp>
      <p:sp>
        <p:nvSpPr>
          <p:cNvPr id="13" name="Google Shape;714;p92"/>
          <p:cNvSpPr/>
          <p:nvPr/>
        </p:nvSpPr>
        <p:spPr>
          <a:xfrm rot="10800000">
            <a:off x="2128173" y="3068338"/>
            <a:ext cx="835500" cy="259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TextBox 15"/>
          <p:cNvSpPr txBox="1"/>
          <p:nvPr/>
        </p:nvSpPr>
        <p:spPr>
          <a:xfrm>
            <a:off x="1393545" y="3822452"/>
            <a:ext cx="2304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Didact Gothic" panose="020B0604020202020204" charset="0"/>
              </a:rPr>
              <a:t>Összefésüljük a két binomiális kupacot</a:t>
            </a:r>
            <a:endParaRPr lang="hu-HU" sz="1600" dirty="0">
              <a:latin typeface="Didact Gothic" panose="020B0604020202020204" charset="0"/>
            </a:endParaRPr>
          </a:p>
        </p:txBody>
      </p:sp>
      <p:cxnSp>
        <p:nvCxnSpPr>
          <p:cNvPr id="17" name="Google Shape;938;p104"/>
          <p:cNvCxnSpPr/>
          <p:nvPr/>
        </p:nvCxnSpPr>
        <p:spPr>
          <a:xfrm>
            <a:off x="2225081" y="3741691"/>
            <a:ext cx="64168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17325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08"/>
          <p:cNvSpPr txBox="1">
            <a:spLocks noGrp="1"/>
          </p:cNvSpPr>
          <p:nvPr>
            <p:ph type="title"/>
          </p:nvPr>
        </p:nvSpPr>
        <p:spPr>
          <a:xfrm flipH="1">
            <a:off x="1821475" y="1956561"/>
            <a:ext cx="5501100" cy="16053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800" dirty="0" smtClean="0"/>
              <a:t>Feladat</a:t>
            </a:r>
            <a:endParaRPr sz="4800" dirty="0"/>
          </a:p>
        </p:txBody>
      </p:sp>
      <p:sp>
        <p:nvSpPr>
          <p:cNvPr id="1022" name="Google Shape;1022;p108"/>
          <p:cNvSpPr txBox="1">
            <a:spLocks noGrp="1"/>
          </p:cNvSpPr>
          <p:nvPr>
            <p:ph type="title" idx="2"/>
          </p:nvPr>
        </p:nvSpPr>
        <p:spPr>
          <a:xfrm flipH="1">
            <a:off x="3043350" y="1082661"/>
            <a:ext cx="3057300" cy="8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/>
              <a:t>0</a:t>
            </a:r>
            <a:r>
              <a:rPr lang="hu-HU" sz="4800" dirty="0" smtClean="0"/>
              <a:t>4</a:t>
            </a:r>
            <a:endParaRPr sz="4800" dirty="0"/>
          </a:p>
        </p:txBody>
      </p:sp>
      <p:sp>
        <p:nvSpPr>
          <p:cNvPr id="1024" name="Google Shape;1024;p108"/>
          <p:cNvSpPr txBox="1">
            <a:spLocks noGrp="1"/>
          </p:cNvSpPr>
          <p:nvPr>
            <p:ph type="subTitle" idx="1"/>
          </p:nvPr>
        </p:nvSpPr>
        <p:spPr>
          <a:xfrm flipH="1">
            <a:off x="3198150" y="3715018"/>
            <a:ext cx="2747700" cy="482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smtClean="0"/>
              <a:t>Servergép</a:t>
            </a:r>
            <a:endParaRPr sz="2400" dirty="0"/>
          </a:p>
        </p:txBody>
      </p:sp>
      <p:cxnSp>
        <p:nvCxnSpPr>
          <p:cNvPr id="1025" name="Google Shape;1025;p108"/>
          <p:cNvCxnSpPr/>
          <p:nvPr/>
        </p:nvCxnSpPr>
        <p:spPr>
          <a:xfrm>
            <a:off x="3476625" y="3558946"/>
            <a:ext cx="21907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1845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1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hu-HU" dirty="0"/>
              <a:t>A fejlesztő, aki korábban egy operációs rendszert </a:t>
            </a:r>
            <a:r>
              <a:rPr lang="hu-HU" dirty="0" smtClean="0"/>
              <a:t>írt, </a:t>
            </a:r>
            <a:r>
              <a:rPr lang="hu-HU" dirty="0"/>
              <a:t>most egy servert szeretne magának, ami feladatokat tud elvégezni, </a:t>
            </a:r>
            <a:r>
              <a:rPr lang="hu-HU" dirty="0" smtClean="0"/>
              <a:t>egyszerre </a:t>
            </a:r>
            <a:r>
              <a:rPr lang="hu-HU" dirty="0"/>
              <a:t>egyet. A servernek több felhasználó tud kéréseket küldeni, ez pedig elvégzi őket, először azokat, amelyek kevesebb időt tartanak. Mivel viszonylag kis méretűnek szánja a projektet, ezért csak limitált számú feladat kerülhet fel a serverre, illetve ezek elvégzési ideje is korlátozott. A serverhez tartozó adatszerkezet megírását újból a sörért dolgozó haverjának adja ki, akit mindenki ismer.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9" name="Google Shape;1919;p1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Feladat le</a:t>
            </a:r>
            <a:r>
              <a:rPr lang="hu-HU" dirty="0" smtClean="0"/>
              <a:t>írása</a:t>
            </a:r>
            <a:endParaRPr dirty="0"/>
          </a:p>
        </p:txBody>
      </p:sp>
      <p:cxnSp>
        <p:nvCxnSpPr>
          <p:cNvPr id="1920" name="Google Shape;1920;p128"/>
          <p:cNvCxnSpPr/>
          <p:nvPr/>
        </p:nvCxnSpPr>
        <p:spPr>
          <a:xfrm>
            <a:off x="814975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Feladat kipr</a:t>
            </a:r>
            <a:r>
              <a:rPr lang="hu-HU" dirty="0" smtClean="0"/>
              <a:t>óbálása</a:t>
            </a:r>
            <a:endParaRPr dirty="0"/>
          </a:p>
        </p:txBody>
      </p:sp>
      <p:grpSp>
        <p:nvGrpSpPr>
          <p:cNvPr id="891" name="Google Shape;891;p101"/>
          <p:cNvGrpSpPr/>
          <p:nvPr/>
        </p:nvGrpSpPr>
        <p:grpSpPr>
          <a:xfrm>
            <a:off x="2859969" y="1541323"/>
            <a:ext cx="3424062" cy="2669459"/>
            <a:chOff x="2144600" y="1557475"/>
            <a:chExt cx="3330800" cy="2596750"/>
          </a:xfrm>
        </p:grpSpPr>
        <p:sp>
          <p:nvSpPr>
            <p:cNvPr id="892" name="Google Shape;892;p101"/>
            <p:cNvSpPr/>
            <p:nvPr/>
          </p:nvSpPr>
          <p:spPr>
            <a:xfrm>
              <a:off x="2144600" y="1557475"/>
              <a:ext cx="3330800" cy="2596750"/>
            </a:xfrm>
            <a:custGeom>
              <a:avLst/>
              <a:gdLst/>
              <a:ahLst/>
              <a:cxnLst/>
              <a:rect l="l" t="t" r="r" b="b"/>
              <a:pathLst>
                <a:path w="133232" h="103870" extrusionOk="0">
                  <a:moveTo>
                    <a:pt x="129564" y="869"/>
                  </a:moveTo>
                  <a:cubicBezTo>
                    <a:pt x="130314" y="869"/>
                    <a:pt x="131017" y="1155"/>
                    <a:pt x="131541" y="1691"/>
                  </a:cubicBezTo>
                  <a:cubicBezTo>
                    <a:pt x="132065" y="2215"/>
                    <a:pt x="132362" y="2917"/>
                    <a:pt x="132362" y="3655"/>
                  </a:cubicBezTo>
                  <a:lnTo>
                    <a:pt x="132362" y="6239"/>
                  </a:lnTo>
                  <a:lnTo>
                    <a:pt x="870" y="6239"/>
                  </a:lnTo>
                  <a:lnTo>
                    <a:pt x="870" y="3655"/>
                  </a:lnTo>
                  <a:cubicBezTo>
                    <a:pt x="870" y="2917"/>
                    <a:pt x="1167" y="2215"/>
                    <a:pt x="1691" y="1691"/>
                  </a:cubicBezTo>
                  <a:cubicBezTo>
                    <a:pt x="2215" y="1155"/>
                    <a:pt x="2918" y="869"/>
                    <a:pt x="3668" y="869"/>
                  </a:cubicBezTo>
                  <a:close/>
                  <a:moveTo>
                    <a:pt x="132362" y="7108"/>
                  </a:moveTo>
                  <a:lnTo>
                    <a:pt x="132362" y="76771"/>
                  </a:lnTo>
                  <a:lnTo>
                    <a:pt x="870" y="76771"/>
                  </a:lnTo>
                  <a:lnTo>
                    <a:pt x="870" y="7108"/>
                  </a:lnTo>
                  <a:close/>
                  <a:moveTo>
                    <a:pt x="132362" y="77641"/>
                  </a:moveTo>
                  <a:lnTo>
                    <a:pt x="132362" y="82939"/>
                  </a:lnTo>
                  <a:cubicBezTo>
                    <a:pt x="132362" y="83677"/>
                    <a:pt x="132065" y="84379"/>
                    <a:pt x="131541" y="84903"/>
                  </a:cubicBezTo>
                  <a:cubicBezTo>
                    <a:pt x="131017" y="85439"/>
                    <a:pt x="130314" y="85725"/>
                    <a:pt x="129564" y="85725"/>
                  </a:cubicBezTo>
                  <a:lnTo>
                    <a:pt x="3668" y="85725"/>
                  </a:lnTo>
                  <a:cubicBezTo>
                    <a:pt x="2918" y="85725"/>
                    <a:pt x="2215" y="85439"/>
                    <a:pt x="1691" y="84903"/>
                  </a:cubicBezTo>
                  <a:cubicBezTo>
                    <a:pt x="1167" y="84379"/>
                    <a:pt x="870" y="83677"/>
                    <a:pt x="870" y="82939"/>
                  </a:cubicBezTo>
                  <a:lnTo>
                    <a:pt x="870" y="77641"/>
                  </a:lnTo>
                  <a:close/>
                  <a:moveTo>
                    <a:pt x="78987" y="86594"/>
                  </a:moveTo>
                  <a:lnTo>
                    <a:pt x="78987" y="86665"/>
                  </a:lnTo>
                  <a:cubicBezTo>
                    <a:pt x="79058" y="94214"/>
                    <a:pt x="80951" y="97560"/>
                    <a:pt x="82082" y="98881"/>
                  </a:cubicBezTo>
                  <a:lnTo>
                    <a:pt x="82177" y="99000"/>
                  </a:lnTo>
                  <a:lnTo>
                    <a:pt x="51043" y="99000"/>
                  </a:lnTo>
                  <a:lnTo>
                    <a:pt x="51150" y="98881"/>
                  </a:lnTo>
                  <a:cubicBezTo>
                    <a:pt x="52281" y="97560"/>
                    <a:pt x="54174" y="94214"/>
                    <a:pt x="54257" y="86665"/>
                  </a:cubicBezTo>
                  <a:lnTo>
                    <a:pt x="54257" y="86594"/>
                  </a:lnTo>
                  <a:close/>
                  <a:moveTo>
                    <a:pt x="89833" y="99869"/>
                  </a:moveTo>
                  <a:cubicBezTo>
                    <a:pt x="90417" y="99869"/>
                    <a:pt x="91071" y="100108"/>
                    <a:pt x="91595" y="100501"/>
                  </a:cubicBezTo>
                  <a:cubicBezTo>
                    <a:pt x="92155" y="100917"/>
                    <a:pt x="92464" y="101453"/>
                    <a:pt x="92464" y="101965"/>
                  </a:cubicBezTo>
                  <a:lnTo>
                    <a:pt x="92464" y="103001"/>
                  </a:lnTo>
                  <a:lnTo>
                    <a:pt x="40768" y="103001"/>
                  </a:lnTo>
                  <a:lnTo>
                    <a:pt x="40768" y="101965"/>
                  </a:lnTo>
                  <a:cubicBezTo>
                    <a:pt x="40768" y="101453"/>
                    <a:pt x="41089" y="100917"/>
                    <a:pt x="41637" y="100501"/>
                  </a:cubicBezTo>
                  <a:cubicBezTo>
                    <a:pt x="42161" y="100108"/>
                    <a:pt x="42815" y="99869"/>
                    <a:pt x="43399" y="99869"/>
                  </a:cubicBezTo>
                  <a:close/>
                  <a:moveTo>
                    <a:pt x="3668" y="0"/>
                  </a:moveTo>
                  <a:cubicBezTo>
                    <a:pt x="1644" y="0"/>
                    <a:pt x="1" y="1643"/>
                    <a:pt x="1" y="3655"/>
                  </a:cubicBezTo>
                  <a:lnTo>
                    <a:pt x="1" y="82939"/>
                  </a:lnTo>
                  <a:cubicBezTo>
                    <a:pt x="1" y="84951"/>
                    <a:pt x="1644" y="86594"/>
                    <a:pt x="3668" y="86594"/>
                  </a:cubicBezTo>
                  <a:lnTo>
                    <a:pt x="53388" y="86594"/>
                  </a:lnTo>
                  <a:lnTo>
                    <a:pt x="53388" y="86665"/>
                  </a:lnTo>
                  <a:cubicBezTo>
                    <a:pt x="53329" y="91940"/>
                    <a:pt x="52352" y="95000"/>
                    <a:pt x="51555" y="96643"/>
                  </a:cubicBezTo>
                  <a:cubicBezTo>
                    <a:pt x="51066" y="97607"/>
                    <a:pt x="50590" y="98203"/>
                    <a:pt x="50281" y="98536"/>
                  </a:cubicBezTo>
                  <a:cubicBezTo>
                    <a:pt x="50138" y="98691"/>
                    <a:pt x="49995" y="98822"/>
                    <a:pt x="49852" y="98929"/>
                  </a:cubicBezTo>
                  <a:cubicBezTo>
                    <a:pt x="49828" y="98953"/>
                    <a:pt x="49804" y="98965"/>
                    <a:pt x="49781" y="98988"/>
                  </a:cubicBezTo>
                  <a:lnTo>
                    <a:pt x="49757" y="99000"/>
                  </a:lnTo>
                  <a:lnTo>
                    <a:pt x="43411" y="99000"/>
                  </a:lnTo>
                  <a:cubicBezTo>
                    <a:pt x="42601" y="99000"/>
                    <a:pt x="41720" y="99322"/>
                    <a:pt x="41041" y="99858"/>
                  </a:cubicBezTo>
                  <a:cubicBezTo>
                    <a:pt x="40303" y="100441"/>
                    <a:pt x="39898" y="101191"/>
                    <a:pt x="39898" y="101965"/>
                  </a:cubicBezTo>
                  <a:lnTo>
                    <a:pt x="39898" y="103441"/>
                  </a:lnTo>
                  <a:cubicBezTo>
                    <a:pt x="39898" y="103679"/>
                    <a:pt x="40089" y="103870"/>
                    <a:pt x="40339" y="103870"/>
                  </a:cubicBezTo>
                  <a:lnTo>
                    <a:pt x="92905" y="103870"/>
                  </a:lnTo>
                  <a:cubicBezTo>
                    <a:pt x="93143" y="103870"/>
                    <a:pt x="93334" y="103679"/>
                    <a:pt x="93334" y="103441"/>
                  </a:cubicBezTo>
                  <a:lnTo>
                    <a:pt x="93334" y="101977"/>
                  </a:lnTo>
                  <a:cubicBezTo>
                    <a:pt x="93334" y="101191"/>
                    <a:pt x="92929" y="100441"/>
                    <a:pt x="92191" y="99858"/>
                  </a:cubicBezTo>
                  <a:cubicBezTo>
                    <a:pt x="91512" y="99322"/>
                    <a:pt x="90631" y="99000"/>
                    <a:pt x="89833" y="99000"/>
                  </a:cubicBezTo>
                  <a:lnTo>
                    <a:pt x="83475" y="99000"/>
                  </a:lnTo>
                  <a:lnTo>
                    <a:pt x="83451" y="98988"/>
                  </a:lnTo>
                  <a:cubicBezTo>
                    <a:pt x="83166" y="98786"/>
                    <a:pt x="82416" y="98167"/>
                    <a:pt x="81666" y="96631"/>
                  </a:cubicBezTo>
                  <a:cubicBezTo>
                    <a:pt x="80511" y="94262"/>
                    <a:pt x="79891" y="90916"/>
                    <a:pt x="79856" y="86665"/>
                  </a:cubicBezTo>
                  <a:lnTo>
                    <a:pt x="79844" y="86594"/>
                  </a:lnTo>
                  <a:lnTo>
                    <a:pt x="129564" y="86594"/>
                  </a:lnTo>
                  <a:cubicBezTo>
                    <a:pt x="131588" y="86594"/>
                    <a:pt x="133231" y="84951"/>
                    <a:pt x="133231" y="82939"/>
                  </a:cubicBezTo>
                  <a:lnTo>
                    <a:pt x="133231" y="3655"/>
                  </a:lnTo>
                  <a:cubicBezTo>
                    <a:pt x="133231" y="1643"/>
                    <a:pt x="131588" y="0"/>
                    <a:pt x="1295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3" name="Google Shape;893;p101"/>
            <p:cNvSpPr/>
            <p:nvPr/>
          </p:nvSpPr>
          <p:spPr>
            <a:xfrm>
              <a:off x="3678425" y="3558900"/>
              <a:ext cx="263150" cy="79800"/>
            </a:xfrm>
            <a:custGeom>
              <a:avLst/>
              <a:gdLst/>
              <a:ahLst/>
              <a:cxnLst/>
              <a:rect l="l" t="t" r="r" b="b"/>
              <a:pathLst>
                <a:path w="10526" h="3192" extrusionOk="0">
                  <a:moveTo>
                    <a:pt x="8930" y="941"/>
                  </a:moveTo>
                  <a:cubicBezTo>
                    <a:pt x="9121" y="941"/>
                    <a:pt x="9275" y="1013"/>
                    <a:pt x="9394" y="1132"/>
                  </a:cubicBezTo>
                  <a:cubicBezTo>
                    <a:pt x="9514" y="1251"/>
                    <a:pt x="9585" y="1417"/>
                    <a:pt x="9585" y="1596"/>
                  </a:cubicBezTo>
                  <a:cubicBezTo>
                    <a:pt x="9585" y="1775"/>
                    <a:pt x="9514" y="1929"/>
                    <a:pt x="9394" y="2048"/>
                  </a:cubicBezTo>
                  <a:cubicBezTo>
                    <a:pt x="9275" y="2167"/>
                    <a:pt x="9121" y="2239"/>
                    <a:pt x="8930" y="2239"/>
                  </a:cubicBezTo>
                  <a:lnTo>
                    <a:pt x="1596" y="2239"/>
                  </a:lnTo>
                  <a:cubicBezTo>
                    <a:pt x="1405" y="2239"/>
                    <a:pt x="1251" y="2167"/>
                    <a:pt x="1132" y="2048"/>
                  </a:cubicBezTo>
                  <a:cubicBezTo>
                    <a:pt x="1012" y="1929"/>
                    <a:pt x="941" y="1775"/>
                    <a:pt x="941" y="1596"/>
                  </a:cubicBezTo>
                  <a:cubicBezTo>
                    <a:pt x="941" y="1417"/>
                    <a:pt x="1012" y="1251"/>
                    <a:pt x="1132" y="1132"/>
                  </a:cubicBezTo>
                  <a:cubicBezTo>
                    <a:pt x="1251" y="1013"/>
                    <a:pt x="1405" y="941"/>
                    <a:pt x="1596" y="941"/>
                  </a:cubicBezTo>
                  <a:close/>
                  <a:moveTo>
                    <a:pt x="1596" y="1"/>
                  </a:moveTo>
                  <a:cubicBezTo>
                    <a:pt x="715" y="1"/>
                    <a:pt x="0" y="715"/>
                    <a:pt x="0" y="1596"/>
                  </a:cubicBezTo>
                  <a:cubicBezTo>
                    <a:pt x="0" y="2477"/>
                    <a:pt x="715" y="3191"/>
                    <a:pt x="1596" y="3191"/>
                  </a:cubicBezTo>
                  <a:lnTo>
                    <a:pt x="8942" y="3191"/>
                  </a:lnTo>
                  <a:cubicBezTo>
                    <a:pt x="9811" y="3191"/>
                    <a:pt x="10526" y="2465"/>
                    <a:pt x="10526" y="1596"/>
                  </a:cubicBezTo>
                  <a:cubicBezTo>
                    <a:pt x="10526" y="715"/>
                    <a:pt x="9811" y="1"/>
                    <a:pt x="89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94" name="Google Shape;894;p101">
            <a:hlinkClick r:id="rId3" action="ppaction://hlinkfile"/>
          </p:cNvPr>
          <p:cNvSpPr/>
          <p:nvPr/>
        </p:nvSpPr>
        <p:spPr>
          <a:xfrm>
            <a:off x="4102853" y="2103135"/>
            <a:ext cx="938295" cy="938295"/>
          </a:xfrm>
          <a:custGeom>
            <a:avLst/>
            <a:gdLst/>
            <a:ahLst/>
            <a:cxnLst/>
            <a:rect l="l" t="t" r="r" b="b"/>
            <a:pathLst>
              <a:path w="208163" h="208163" extrusionOk="0">
                <a:moveTo>
                  <a:pt x="79632" y="48546"/>
                </a:moveTo>
                <a:cubicBezTo>
                  <a:pt x="80399" y="48546"/>
                  <a:pt x="81191" y="48783"/>
                  <a:pt x="81877" y="49126"/>
                </a:cubicBezTo>
                <a:lnTo>
                  <a:pt x="158203" y="101306"/>
                </a:lnTo>
                <a:cubicBezTo>
                  <a:pt x="159036" y="101861"/>
                  <a:pt x="159591" y="102971"/>
                  <a:pt x="159591" y="104081"/>
                </a:cubicBezTo>
                <a:cubicBezTo>
                  <a:pt x="159591" y="105191"/>
                  <a:pt x="159036" y="106302"/>
                  <a:pt x="158203" y="106857"/>
                </a:cubicBezTo>
                <a:lnTo>
                  <a:pt x="81877" y="159036"/>
                </a:lnTo>
                <a:cubicBezTo>
                  <a:pt x="81045" y="159314"/>
                  <a:pt x="80489" y="159591"/>
                  <a:pt x="79934" y="159591"/>
                </a:cubicBezTo>
                <a:cubicBezTo>
                  <a:pt x="79379" y="159591"/>
                  <a:pt x="78547" y="159591"/>
                  <a:pt x="78269" y="159314"/>
                </a:cubicBezTo>
                <a:cubicBezTo>
                  <a:pt x="77159" y="158481"/>
                  <a:pt x="76326" y="157371"/>
                  <a:pt x="76326" y="156260"/>
                </a:cubicBezTo>
                <a:lnTo>
                  <a:pt x="76326" y="52179"/>
                </a:lnTo>
                <a:cubicBezTo>
                  <a:pt x="76326" y="50792"/>
                  <a:pt x="77159" y="49681"/>
                  <a:pt x="78269" y="48849"/>
                </a:cubicBezTo>
                <a:cubicBezTo>
                  <a:pt x="78693" y="48637"/>
                  <a:pt x="79158" y="48546"/>
                  <a:pt x="79632" y="48546"/>
                </a:cubicBezTo>
                <a:close/>
                <a:moveTo>
                  <a:pt x="104081" y="0"/>
                </a:moveTo>
                <a:cubicBezTo>
                  <a:pt x="46628" y="0"/>
                  <a:pt x="0" y="46628"/>
                  <a:pt x="0" y="104081"/>
                </a:cubicBezTo>
                <a:cubicBezTo>
                  <a:pt x="0" y="161534"/>
                  <a:pt x="46628" y="208162"/>
                  <a:pt x="104081" y="208162"/>
                </a:cubicBezTo>
                <a:cubicBezTo>
                  <a:pt x="161534" y="208162"/>
                  <a:pt x="208162" y="161534"/>
                  <a:pt x="208162" y="104081"/>
                </a:cubicBezTo>
                <a:cubicBezTo>
                  <a:pt x="208162" y="46628"/>
                  <a:pt x="161534" y="0"/>
                  <a:pt x="104081" y="0"/>
                </a:cubicBez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895" name="Google Shape;895;p101"/>
          <p:cNvCxnSpPr/>
          <p:nvPr/>
        </p:nvCxnSpPr>
        <p:spPr>
          <a:xfrm>
            <a:off x="4248450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98"/>
          <p:cNvSpPr txBox="1">
            <a:spLocks noGrp="1"/>
          </p:cNvSpPr>
          <p:nvPr>
            <p:ph type="title"/>
          </p:nvPr>
        </p:nvSpPr>
        <p:spPr>
          <a:xfrm>
            <a:off x="5719435" y="1032305"/>
            <a:ext cx="1735926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ELŐNY</a:t>
            </a:r>
            <a:endParaRPr dirty="0"/>
          </a:p>
        </p:txBody>
      </p:sp>
      <p:sp>
        <p:nvSpPr>
          <p:cNvPr id="805" name="Google Shape;805;p98"/>
          <p:cNvSpPr txBox="1">
            <a:spLocks noGrp="1"/>
          </p:cNvSpPr>
          <p:nvPr>
            <p:ph type="subTitle" idx="1"/>
          </p:nvPr>
        </p:nvSpPr>
        <p:spPr>
          <a:xfrm>
            <a:off x="5015523" y="1401538"/>
            <a:ext cx="2990606" cy="1114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A kupacok egyesítése (felhasználók beengedése) logaritmikus idejű művelet</a:t>
            </a:r>
            <a:endParaRPr dirty="0"/>
          </a:p>
        </p:txBody>
      </p:sp>
      <p:sp>
        <p:nvSpPr>
          <p:cNvPr id="806" name="Google Shape;806;p98"/>
          <p:cNvSpPr txBox="1">
            <a:spLocks noGrp="1"/>
          </p:cNvSpPr>
          <p:nvPr>
            <p:ph type="title" idx="2"/>
          </p:nvPr>
        </p:nvSpPr>
        <p:spPr>
          <a:xfrm>
            <a:off x="269083" y="1917356"/>
            <a:ext cx="3641061" cy="1011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ELŐNYÖK ÉS</a:t>
            </a:r>
            <a:br>
              <a:rPr lang="hu-HU" dirty="0" smtClean="0"/>
            </a:br>
            <a:r>
              <a:rPr lang="hu-HU" dirty="0" smtClean="0"/>
              <a:t>HÁTRÁNYOK</a:t>
            </a:r>
            <a:endParaRPr dirty="0"/>
          </a:p>
        </p:txBody>
      </p:sp>
      <p:sp>
        <p:nvSpPr>
          <p:cNvPr id="809" name="Google Shape;809;p98"/>
          <p:cNvSpPr txBox="1">
            <a:spLocks noGrp="1"/>
          </p:cNvSpPr>
          <p:nvPr>
            <p:ph type="title" idx="5"/>
          </p:nvPr>
        </p:nvSpPr>
        <p:spPr>
          <a:xfrm>
            <a:off x="5719435" y="2969979"/>
            <a:ext cx="1735926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HÁTRÁNY</a:t>
            </a:r>
            <a:endParaRPr dirty="0"/>
          </a:p>
        </p:txBody>
      </p:sp>
      <p:sp>
        <p:nvSpPr>
          <p:cNvPr id="810" name="Google Shape;810;p98"/>
          <p:cNvSpPr txBox="1">
            <a:spLocks noGrp="1"/>
          </p:cNvSpPr>
          <p:nvPr>
            <p:ph type="subTitle" idx="6"/>
          </p:nvPr>
        </p:nvSpPr>
        <p:spPr>
          <a:xfrm>
            <a:off x="5015523" y="3230737"/>
            <a:ext cx="2990606" cy="1053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A legkisebb elem megkeresése (feladat elvégzése) logaritmikus idejű művelet</a:t>
            </a:r>
            <a:endParaRPr dirty="0"/>
          </a:p>
        </p:txBody>
      </p:sp>
      <p:cxnSp>
        <p:nvCxnSpPr>
          <p:cNvPr id="33" name="Google Shape;811;p98"/>
          <p:cNvCxnSpPr/>
          <p:nvPr/>
        </p:nvCxnSpPr>
        <p:spPr>
          <a:xfrm>
            <a:off x="1365025" y="1839225"/>
            <a:ext cx="144917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811;p98"/>
          <p:cNvCxnSpPr/>
          <p:nvPr/>
        </p:nvCxnSpPr>
        <p:spPr>
          <a:xfrm>
            <a:off x="1365025" y="3006588"/>
            <a:ext cx="144917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675943" y="3065533"/>
            <a:ext cx="1792111" cy="416877"/>
          </a:xfrm>
        </p:spPr>
        <p:txBody>
          <a:bodyPr/>
          <a:lstStyle/>
          <a:p>
            <a:pPr marL="133350" indent="0" algn="ctr">
              <a:buNone/>
            </a:pPr>
            <a:r>
              <a:rPr lang="hu-HU" dirty="0" smtClean="0"/>
              <a:t>Kérdések</a:t>
            </a:r>
            <a:r>
              <a:rPr lang="en-US" dirty="0" smtClean="0"/>
              <a:t>?</a:t>
            </a: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87949" y="1508505"/>
            <a:ext cx="5768100" cy="1439793"/>
          </a:xfrm>
        </p:spPr>
        <p:txBody>
          <a:bodyPr/>
          <a:lstStyle/>
          <a:p>
            <a:r>
              <a:rPr lang="en-US" dirty="0" smtClean="0"/>
              <a:t>K</a:t>
            </a:r>
            <a:r>
              <a:rPr lang="hu-HU" dirty="0" smtClean="0"/>
              <a:t>ÖSZÖNÖM A </a:t>
            </a:r>
            <a:br>
              <a:rPr lang="hu-HU" dirty="0" smtClean="0"/>
            </a:br>
            <a:r>
              <a:rPr lang="hu-HU" dirty="0" smtClean="0"/>
              <a:t>FIGYELMET</a:t>
            </a:r>
            <a:r>
              <a:rPr lang="en-US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539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84"/>
          <p:cNvSpPr txBox="1">
            <a:spLocks noGrp="1"/>
          </p:cNvSpPr>
          <p:nvPr>
            <p:ph type="ctrTitle"/>
          </p:nvPr>
        </p:nvSpPr>
        <p:spPr>
          <a:xfrm>
            <a:off x="1690800" y="1143150"/>
            <a:ext cx="5762400" cy="5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Binomi</a:t>
            </a:r>
            <a:r>
              <a:rPr lang="hu-HU" sz="3600" dirty="0" smtClean="0"/>
              <a:t>ális fá</a:t>
            </a:r>
            <a:r>
              <a:rPr lang="en-US" sz="3600" dirty="0" smtClean="0"/>
              <a:t>k</a:t>
            </a:r>
            <a:endParaRPr sz="3600" dirty="0"/>
          </a:p>
        </p:txBody>
      </p:sp>
      <p:sp>
        <p:nvSpPr>
          <p:cNvPr id="647" name="Google Shape;647;p84"/>
          <p:cNvSpPr txBox="1">
            <a:spLocks noGrp="1"/>
          </p:cNvSpPr>
          <p:nvPr>
            <p:ph type="subTitle" idx="1"/>
          </p:nvPr>
        </p:nvSpPr>
        <p:spPr>
          <a:xfrm>
            <a:off x="3058800" y="1956242"/>
            <a:ext cx="3026400" cy="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hu-HU" sz="1800" dirty="0" smtClean="0"/>
              <a:t>Szerkezet</a:t>
            </a:r>
            <a:r>
              <a:rPr lang="en-US" sz="1800" dirty="0" smtClean="0"/>
              <a:t> </a:t>
            </a:r>
            <a:r>
              <a:rPr lang="hu-HU" sz="1800" dirty="0" smtClean="0"/>
              <a:t>és tulajdonságok</a:t>
            </a:r>
          </a:p>
        </p:txBody>
      </p:sp>
      <p:cxnSp>
        <p:nvCxnSpPr>
          <p:cNvPr id="648" name="Google Shape;648;p84"/>
          <p:cNvCxnSpPr/>
          <p:nvPr/>
        </p:nvCxnSpPr>
        <p:spPr>
          <a:xfrm>
            <a:off x="3898900" y="1823335"/>
            <a:ext cx="1346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/>
          <p:cNvSpPr txBox="1"/>
          <p:nvPr/>
        </p:nvSpPr>
        <p:spPr>
          <a:xfrm>
            <a:off x="4191000" y="373709"/>
            <a:ext cx="76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  <a:latin typeface="Julius Sans One" panose="020B0604020202020204" charset="0"/>
              </a:rPr>
              <a:t>01</a:t>
            </a:r>
            <a:endParaRPr lang="en-US" sz="4400" b="1" dirty="0">
              <a:solidFill>
                <a:schemeClr val="tx1"/>
              </a:solidFill>
              <a:latin typeface="Julius Sans One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8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1465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hu-HU" sz="1600" dirty="0"/>
              <a:t>A binomiális fát rekurzívan írjuk le: </a:t>
            </a:r>
            <a:r>
              <a:rPr lang="hu-HU" sz="1600" dirty="0" smtClean="0"/>
              <a:t>a 0 rendű binomiális fa egyetlen csomópontot tartalmaz; a </a:t>
            </a:r>
            <a:r>
              <a:rPr lang="hu-HU" sz="1600" dirty="0"/>
              <a:t>k-ad rendű binomiális </a:t>
            </a:r>
            <a:r>
              <a:rPr lang="hu-HU" sz="1600" dirty="0" smtClean="0"/>
              <a:t>fát </a:t>
            </a:r>
            <a:r>
              <a:rPr lang="hu-HU" sz="1600" dirty="0"/>
              <a:t>két (</a:t>
            </a:r>
            <a:r>
              <a:rPr lang="hu-HU" sz="1600" dirty="0" smtClean="0"/>
              <a:t>k – 1</a:t>
            </a:r>
            <a:r>
              <a:rPr lang="hu-HU" sz="1600" dirty="0"/>
              <a:t>)-ed rendű binomiális fa alkotja </a:t>
            </a:r>
            <a:r>
              <a:rPr lang="hu-HU" sz="1600" dirty="0" smtClean="0"/>
              <a:t>amelyek gyökere össze van kötve: egyiknek a </a:t>
            </a:r>
            <a:r>
              <a:rPr lang="hu-HU" sz="1600" dirty="0"/>
              <a:t>gyökere a másik fa gyökerének legbalra (vagy legjobbra) eső </a:t>
            </a:r>
            <a:r>
              <a:rPr lang="hu-HU" sz="1600" dirty="0" smtClean="0"/>
              <a:t>utóda</a:t>
            </a:r>
            <a:r>
              <a:rPr lang="en-US" sz="1600" dirty="0"/>
              <a:t>.</a:t>
            </a:r>
            <a:endParaRPr sz="1600" u="none" dirty="0">
              <a:solidFill>
                <a:schemeClr val="dk1"/>
              </a:solidFill>
              <a:sym typeface="Didact Gothic"/>
            </a:endParaRPr>
          </a:p>
        </p:txBody>
      </p:sp>
      <p:sp>
        <p:nvSpPr>
          <p:cNvPr id="470" name="Google Shape;470;p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dk1"/>
                </a:solidFill>
              </a:rPr>
              <a:t>Mi a binomi</a:t>
            </a:r>
            <a:r>
              <a:rPr lang="hu-HU" b="1" dirty="0" smtClean="0">
                <a:solidFill>
                  <a:schemeClr val="dk1"/>
                </a:solidFill>
              </a:rPr>
              <a:t>ális fa</a:t>
            </a:r>
            <a:r>
              <a:rPr lang="en-US" b="1" dirty="0" smtClean="0">
                <a:solidFill>
                  <a:schemeClr val="dk1"/>
                </a:solidFill>
              </a:rPr>
              <a:t>?</a:t>
            </a:r>
            <a:endParaRPr b="1" dirty="0">
              <a:solidFill>
                <a:schemeClr val="dk1"/>
              </a:solidFill>
            </a:endParaRPr>
          </a:p>
        </p:txBody>
      </p:sp>
      <p:cxnSp>
        <p:nvCxnSpPr>
          <p:cNvPr id="472" name="Google Shape;472;p68"/>
          <p:cNvCxnSpPr/>
          <p:nvPr/>
        </p:nvCxnSpPr>
        <p:spPr>
          <a:xfrm>
            <a:off x="819525" y="126882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19525" y="2432715"/>
            <a:ext cx="11143220" cy="557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446973"/>
              </p:ext>
            </p:extLst>
          </p:nvPr>
        </p:nvGraphicFramePr>
        <p:xfrm>
          <a:off x="819525" y="2772943"/>
          <a:ext cx="5653088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Picture" r:id="rId4" imgW="4933800" imgH="1971720" progId="Word.Picture.8">
                  <p:embed/>
                </p:oleObj>
              </mc:Choice>
              <mc:Fallback>
                <p:oleObj name="Picture" r:id="rId4" imgW="4933800" imgH="1971720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525" y="2772943"/>
                        <a:ext cx="5653088" cy="2251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8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1465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hu-HU" sz="1800" b="1" dirty="0" smtClean="0"/>
              <a:t>Megjegyzés</a:t>
            </a:r>
            <a:r>
              <a:rPr lang="en-US" sz="1800" b="1" dirty="0" smtClean="0"/>
              <a:t>:</a:t>
            </a:r>
          </a:p>
          <a:p>
            <a:pPr marL="0" lvl="0" indent="0">
              <a:buNone/>
            </a:pPr>
            <a:r>
              <a:rPr lang="hu-HU" sz="1600" dirty="0" smtClean="0"/>
              <a:t>Úgy </a:t>
            </a:r>
            <a:r>
              <a:rPr lang="hu-HU" sz="1600" dirty="0"/>
              <a:t>is mondhatnánk, hogy egy k-ad rendű binomiális fát egy gyökér és k darab, rendre 0, 1, 2, ..., k – 1 rendű binomiális fa alkot.</a:t>
            </a:r>
            <a:endParaRPr sz="1600" u="none" dirty="0">
              <a:solidFill>
                <a:schemeClr val="dk1"/>
              </a:solidFill>
              <a:sym typeface="Didact Gothic"/>
            </a:endParaRPr>
          </a:p>
        </p:txBody>
      </p:sp>
      <p:sp>
        <p:nvSpPr>
          <p:cNvPr id="470" name="Google Shape;470;p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dk1"/>
                </a:solidFill>
              </a:rPr>
              <a:t>Mi a binomi</a:t>
            </a:r>
            <a:r>
              <a:rPr lang="hu-HU" b="1" dirty="0" smtClean="0">
                <a:solidFill>
                  <a:schemeClr val="dk1"/>
                </a:solidFill>
              </a:rPr>
              <a:t>ális fa</a:t>
            </a:r>
            <a:r>
              <a:rPr lang="en-US" b="1" dirty="0" smtClean="0">
                <a:solidFill>
                  <a:schemeClr val="dk1"/>
                </a:solidFill>
              </a:rPr>
              <a:t>?</a:t>
            </a:r>
            <a:endParaRPr b="1" dirty="0">
              <a:solidFill>
                <a:schemeClr val="dk1"/>
              </a:solidFill>
            </a:endParaRPr>
          </a:p>
        </p:txBody>
      </p:sp>
      <p:cxnSp>
        <p:nvCxnSpPr>
          <p:cNvPr id="472" name="Google Shape;472;p68"/>
          <p:cNvCxnSpPr/>
          <p:nvPr/>
        </p:nvCxnSpPr>
        <p:spPr>
          <a:xfrm>
            <a:off x="819525" y="126882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19525" y="2432715"/>
            <a:ext cx="11143220" cy="557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201219"/>
              </p:ext>
            </p:extLst>
          </p:nvPr>
        </p:nvGraphicFramePr>
        <p:xfrm>
          <a:off x="819525" y="2772943"/>
          <a:ext cx="5653088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Picture" r:id="rId4" imgW="4933800" imgH="1971720" progId="Word.Picture.8">
                  <p:embed/>
                </p:oleObj>
              </mc:Choice>
              <mc:Fallback>
                <p:oleObj name="Picture" r:id="rId4" imgW="4933800" imgH="197172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525" y="2772943"/>
                        <a:ext cx="5653088" cy="2251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653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8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1465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hu-HU" sz="1800" b="1" dirty="0" smtClean="0"/>
              <a:t>Megjegyzés</a:t>
            </a:r>
            <a:r>
              <a:rPr lang="en-US" sz="1800" b="1" dirty="0" smtClean="0"/>
              <a:t>:</a:t>
            </a:r>
          </a:p>
          <a:p>
            <a:pPr marL="0" lvl="0" indent="0">
              <a:buNone/>
            </a:pPr>
            <a:r>
              <a:rPr lang="en-US" sz="1600" dirty="0" smtClean="0"/>
              <a:t>K</a:t>
            </a:r>
            <a:r>
              <a:rPr lang="hu-HU" sz="1600" dirty="0" smtClean="0"/>
              <a:t>ét binomiális fa összekötését binomiális összakapcsolásnak nevezzük. Ez a művelet a következő módon</a:t>
            </a:r>
            <a:r>
              <a:rPr lang="en-US" sz="1600" dirty="0" smtClean="0"/>
              <a:t> </a:t>
            </a:r>
            <a:r>
              <a:rPr lang="hu-HU" sz="1600" dirty="0" smtClean="0"/>
              <a:t>valósul meg a gyakorlatban</a:t>
            </a:r>
            <a:r>
              <a:rPr lang="en-US" sz="1600" dirty="0" smtClean="0"/>
              <a:t>:</a:t>
            </a:r>
            <a:endParaRPr sz="1600" u="none" dirty="0">
              <a:solidFill>
                <a:schemeClr val="dk1"/>
              </a:solidFill>
              <a:sym typeface="Didact Gothic"/>
            </a:endParaRPr>
          </a:p>
        </p:txBody>
      </p:sp>
      <p:sp>
        <p:nvSpPr>
          <p:cNvPr id="470" name="Google Shape;470;p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dk1"/>
                </a:solidFill>
              </a:rPr>
              <a:t>Mi a binomi</a:t>
            </a:r>
            <a:r>
              <a:rPr lang="hu-HU" b="1" dirty="0" smtClean="0">
                <a:solidFill>
                  <a:schemeClr val="dk1"/>
                </a:solidFill>
              </a:rPr>
              <a:t>ális fa</a:t>
            </a:r>
            <a:r>
              <a:rPr lang="en-US" b="1" dirty="0" smtClean="0">
                <a:solidFill>
                  <a:schemeClr val="dk1"/>
                </a:solidFill>
              </a:rPr>
              <a:t>?</a:t>
            </a:r>
            <a:endParaRPr b="1" dirty="0">
              <a:solidFill>
                <a:schemeClr val="dk1"/>
              </a:solidFill>
            </a:endParaRPr>
          </a:p>
        </p:txBody>
      </p:sp>
      <p:cxnSp>
        <p:nvCxnSpPr>
          <p:cNvPr id="472" name="Google Shape;472;p68"/>
          <p:cNvCxnSpPr/>
          <p:nvPr/>
        </p:nvCxnSpPr>
        <p:spPr>
          <a:xfrm>
            <a:off x="819525" y="126882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19525" y="2432715"/>
            <a:ext cx="11143220" cy="557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122455"/>
              </p:ext>
            </p:extLst>
          </p:nvPr>
        </p:nvGraphicFramePr>
        <p:xfrm>
          <a:off x="-220465" y="2601317"/>
          <a:ext cx="6156028" cy="2451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Picture" r:id="rId4" imgW="4933800" imgH="1971720" progId="Word.Picture.8">
                  <p:embed/>
                </p:oleObj>
              </mc:Choice>
              <mc:Fallback>
                <p:oleObj name="Picture" r:id="rId4" imgW="4933800" imgH="197172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20465" y="2601317"/>
                        <a:ext cx="6156028" cy="24513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332469"/>
              </p:ext>
            </p:extLst>
          </p:nvPr>
        </p:nvGraphicFramePr>
        <p:xfrm>
          <a:off x="3260447" y="2574200"/>
          <a:ext cx="5653088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Picture" r:id="rId6" imgW="4933800" imgH="1971720" progId="Word.Picture.8">
                  <p:embed/>
                </p:oleObj>
              </mc:Choice>
              <mc:Fallback>
                <p:oleObj name="Picture" r:id="rId6" imgW="4933800" imgH="197172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447" y="2574200"/>
                        <a:ext cx="5653088" cy="2251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828784"/>
              </p:ext>
            </p:extLst>
          </p:nvPr>
        </p:nvGraphicFramePr>
        <p:xfrm>
          <a:off x="713225" y="2574200"/>
          <a:ext cx="6292222" cy="2505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Picture" r:id="rId8" imgW="4933800" imgH="1971720" progId="Word.Picture.8">
                  <p:embed/>
                </p:oleObj>
              </mc:Choice>
              <mc:Fallback>
                <p:oleObj name="Picture" r:id="rId8" imgW="4933800" imgH="197172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225" y="2574200"/>
                        <a:ext cx="6292222" cy="25055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ight Arrow 3"/>
          <p:cNvSpPr/>
          <p:nvPr/>
        </p:nvSpPr>
        <p:spPr>
          <a:xfrm>
            <a:off x="2362575" y="3114838"/>
            <a:ext cx="1263650" cy="6731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/>
          <p:cNvSpPr txBox="1"/>
          <p:nvPr/>
        </p:nvSpPr>
        <p:spPr>
          <a:xfrm>
            <a:off x="5779087" y="2835683"/>
            <a:ext cx="22308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Didact Gothic" panose="020B0604020202020204" charset="0"/>
              </a:rPr>
              <a:t>B</a:t>
            </a:r>
            <a:r>
              <a:rPr lang="hu-HU" sz="1600" dirty="0" smtClean="0">
                <a:latin typeface="Didact Gothic" panose="020B0604020202020204" charset="0"/>
              </a:rPr>
              <a:t>-&gt;</a:t>
            </a:r>
            <a:r>
              <a:rPr lang="hu-HU" sz="1600" dirty="0">
                <a:latin typeface="Didact Gothic" panose="020B0604020202020204" charset="0"/>
              </a:rPr>
              <a:t>szulo = </a:t>
            </a:r>
            <a:r>
              <a:rPr lang="en-US" sz="1600" dirty="0" smtClean="0">
                <a:latin typeface="Didact Gothic" panose="020B0604020202020204" charset="0"/>
              </a:rPr>
              <a:t>A</a:t>
            </a:r>
            <a:r>
              <a:rPr lang="hu-HU" sz="1600" dirty="0" smtClean="0">
                <a:latin typeface="Didact Gothic" panose="020B0604020202020204" charset="0"/>
              </a:rPr>
              <a:t>;</a:t>
            </a:r>
            <a:endParaRPr lang="hu-HU" sz="1600" dirty="0">
              <a:latin typeface="Didact Gothic" panose="020B0604020202020204" charset="0"/>
            </a:endParaRPr>
          </a:p>
          <a:p>
            <a:r>
              <a:rPr lang="en-US" sz="1600" dirty="0">
                <a:latin typeface="Didact Gothic" panose="020B0604020202020204" charset="0"/>
              </a:rPr>
              <a:t>B</a:t>
            </a:r>
            <a:r>
              <a:rPr lang="hu-HU" sz="1600" dirty="0" smtClean="0">
                <a:latin typeface="Didact Gothic" panose="020B0604020202020204" charset="0"/>
              </a:rPr>
              <a:t>-&gt;</a:t>
            </a:r>
            <a:r>
              <a:rPr lang="hu-HU" sz="1600" dirty="0">
                <a:latin typeface="Didact Gothic" panose="020B0604020202020204" charset="0"/>
              </a:rPr>
              <a:t>testver = </a:t>
            </a:r>
            <a:r>
              <a:rPr lang="en-US" sz="1600" dirty="0" smtClean="0">
                <a:latin typeface="Didact Gothic" panose="020B0604020202020204" charset="0"/>
              </a:rPr>
              <a:t>A</a:t>
            </a:r>
            <a:r>
              <a:rPr lang="hu-HU" sz="1600" dirty="0" smtClean="0">
                <a:latin typeface="Didact Gothic" panose="020B0604020202020204" charset="0"/>
              </a:rPr>
              <a:t>-&gt;</a:t>
            </a:r>
            <a:r>
              <a:rPr lang="hu-HU" sz="1600" dirty="0">
                <a:latin typeface="Didact Gothic" panose="020B0604020202020204" charset="0"/>
              </a:rPr>
              <a:t>gyerek;</a:t>
            </a:r>
          </a:p>
          <a:p>
            <a:r>
              <a:rPr lang="en-US" sz="1600" dirty="0">
                <a:latin typeface="Didact Gothic" panose="020B0604020202020204" charset="0"/>
              </a:rPr>
              <a:t>A</a:t>
            </a:r>
            <a:r>
              <a:rPr lang="hu-HU" sz="1600" dirty="0" smtClean="0">
                <a:latin typeface="Didact Gothic" panose="020B0604020202020204" charset="0"/>
              </a:rPr>
              <a:t>-&gt;</a:t>
            </a:r>
            <a:r>
              <a:rPr lang="hu-HU" sz="1600" dirty="0">
                <a:latin typeface="Didact Gothic" panose="020B0604020202020204" charset="0"/>
              </a:rPr>
              <a:t>gyerek = </a:t>
            </a:r>
            <a:r>
              <a:rPr lang="en-US" sz="1600" dirty="0" smtClean="0">
                <a:latin typeface="Didact Gothic" panose="020B0604020202020204" charset="0"/>
              </a:rPr>
              <a:t>B</a:t>
            </a:r>
            <a:r>
              <a:rPr lang="hu-HU" sz="1600" dirty="0" smtClean="0">
                <a:latin typeface="Didact Gothic" panose="020B0604020202020204" charset="0"/>
              </a:rPr>
              <a:t>;</a:t>
            </a:r>
            <a:endParaRPr lang="hu-HU" sz="1600" dirty="0">
              <a:latin typeface="Didact Gothic" panose="020B0604020202020204" charset="0"/>
            </a:endParaRPr>
          </a:p>
          <a:p>
            <a:r>
              <a:rPr lang="en-US" sz="1600" dirty="0">
                <a:latin typeface="Didact Gothic" panose="020B0604020202020204" charset="0"/>
              </a:rPr>
              <a:t>A</a:t>
            </a:r>
            <a:r>
              <a:rPr lang="hu-HU" sz="1600" dirty="0" smtClean="0">
                <a:latin typeface="Didact Gothic" panose="020B0604020202020204" charset="0"/>
              </a:rPr>
              <a:t>-&gt;</a:t>
            </a:r>
            <a:r>
              <a:rPr lang="hu-HU" sz="1600" dirty="0">
                <a:latin typeface="Didact Gothic" panose="020B0604020202020204" charset="0"/>
              </a:rPr>
              <a:t>fokszam++;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1237" y="4432049"/>
            <a:ext cx="6491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Didact Gothic" panose="020B0604020202020204" charset="0"/>
              </a:rPr>
              <a:t> </a:t>
            </a:r>
            <a:r>
              <a:rPr lang="en-US" dirty="0" smtClean="0">
                <a:latin typeface="Didact Gothic" panose="020B0604020202020204" charset="0"/>
              </a:rPr>
              <a:t>*A </a:t>
            </a:r>
            <a:r>
              <a:rPr lang="hu-HU" dirty="0" smtClean="0">
                <a:latin typeface="Didact Gothic" panose="020B0604020202020204" charset="0"/>
              </a:rPr>
              <a:t>gyakorlatban</a:t>
            </a:r>
            <a:r>
              <a:rPr lang="en-US" dirty="0" smtClean="0">
                <a:latin typeface="Didact Gothic" panose="020B0604020202020204" charset="0"/>
              </a:rPr>
              <a:t> </a:t>
            </a:r>
            <a:r>
              <a:rPr lang="hu-HU" dirty="0" smtClean="0">
                <a:latin typeface="Didact Gothic" panose="020B0604020202020204" charset="0"/>
              </a:rPr>
              <a:t>a binomiális fa egy csomópontjának nem jegyezzük fel az összes gyerekét, csak a legnagyobb fokszámút (legszélsőt), illetve</a:t>
            </a:r>
            <a:r>
              <a:rPr lang="en-US" dirty="0" smtClean="0">
                <a:latin typeface="Didact Gothic" panose="020B0604020202020204" charset="0"/>
              </a:rPr>
              <a:t> </a:t>
            </a:r>
            <a:r>
              <a:rPr lang="hu-HU" dirty="0" smtClean="0">
                <a:latin typeface="Didact Gothic" panose="020B0604020202020204" charset="0"/>
              </a:rPr>
              <a:t>az</a:t>
            </a:r>
            <a:r>
              <a:rPr lang="en-US" dirty="0" smtClean="0">
                <a:latin typeface="Didact Gothic" panose="020B0604020202020204" charset="0"/>
              </a:rPr>
              <a:t> </a:t>
            </a:r>
            <a:r>
              <a:rPr lang="hu-HU" dirty="0" smtClean="0">
                <a:latin typeface="Didact Gothic" panose="020B0604020202020204" charset="0"/>
              </a:rPr>
              <a:t>egyik</a:t>
            </a:r>
            <a:r>
              <a:rPr lang="en-US" dirty="0" smtClean="0">
                <a:latin typeface="Didact Gothic" panose="020B0604020202020204" charset="0"/>
              </a:rPr>
              <a:t> “t</a:t>
            </a:r>
            <a:r>
              <a:rPr lang="hu-HU" dirty="0" smtClean="0">
                <a:latin typeface="Didact Gothic" panose="020B0604020202020204" charset="0"/>
              </a:rPr>
              <a:t>estvérét</a:t>
            </a:r>
            <a:r>
              <a:rPr lang="en-US" dirty="0" smtClean="0">
                <a:latin typeface="Didact Gothic" panose="020B0604020202020204" charset="0"/>
              </a:rPr>
              <a:t>”.</a:t>
            </a:r>
            <a:endParaRPr lang="hu-HU" dirty="0">
              <a:latin typeface="Didact Gothic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97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Google Shape;550;p7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019300" y="2462576"/>
                <a:ext cx="5695950" cy="185809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indent="-317500">
                  <a:buSzPts val="1400"/>
                  <a:buFont typeface="Didact Gothic"/>
                  <a:buChar char="●"/>
                </a:pPr>
                <a:r>
                  <a:rPr lang="hu-HU" sz="1600" dirty="0" smtClean="0">
                    <a:solidFill>
                      <a:srgbClr val="000000"/>
                    </a:solidFill>
                    <a:latin typeface="Didact Gothic" panose="020B0604020202020204" charset="0"/>
                  </a:rPr>
                  <a:t>Egy k-ad rendű binomiális fának </a:t>
                </a:r>
                <a:r>
                  <a:rPr lang="en-US" sz="1600" dirty="0" smtClean="0">
                    <a:solidFill>
                      <a:srgbClr val="000000"/>
                    </a:solidFill>
                    <a:latin typeface="Didact Gothic" panose="020B0604020202020204" charset="0"/>
                  </a:rPr>
                  <a:t>2</a:t>
                </a:r>
                <a:r>
                  <a:rPr lang="en-US" sz="1600" baseline="30000" dirty="0" smtClean="0">
                    <a:solidFill>
                      <a:srgbClr val="000000"/>
                    </a:solidFill>
                    <a:latin typeface="Didact Gothic" panose="020B0604020202020204" charset="0"/>
                  </a:rPr>
                  <a:t>k</a:t>
                </a:r>
                <a:r>
                  <a:rPr lang="en-US" sz="1600" dirty="0" smtClean="0">
                    <a:solidFill>
                      <a:srgbClr val="000000"/>
                    </a:solidFill>
                    <a:latin typeface="Didact Gothic" panose="020B0604020202020204" charset="0"/>
                  </a:rPr>
                  <a:t> </a:t>
                </a:r>
                <a:r>
                  <a:rPr lang="hu-HU" sz="1600" dirty="0" smtClean="0">
                    <a:solidFill>
                      <a:srgbClr val="000000"/>
                    </a:solidFill>
                    <a:latin typeface="Didact Gothic" panose="020B0604020202020204" charset="0"/>
                  </a:rPr>
                  <a:t>csomópontja van</a:t>
                </a:r>
              </a:p>
              <a:p>
                <a:pPr lvl="0" indent="-317500">
                  <a:buSzPts val="1400"/>
                  <a:buFont typeface="Didact Gothic"/>
                  <a:buChar char="●"/>
                </a:pPr>
                <a:r>
                  <a:rPr lang="hu-HU" sz="1600" dirty="0">
                    <a:solidFill>
                      <a:srgbClr val="000000"/>
                    </a:solidFill>
                    <a:latin typeface="Didact Gothic" panose="020B0604020202020204" charset="0"/>
                  </a:rPr>
                  <a:t>Egy k-ad rendű binomiális fa magassága </a:t>
                </a:r>
                <a:r>
                  <a:rPr lang="hu-HU" sz="1600" dirty="0" smtClean="0">
                    <a:solidFill>
                      <a:srgbClr val="000000"/>
                    </a:solidFill>
                    <a:latin typeface="Didact Gothic" panose="020B0604020202020204" charset="0"/>
                  </a:rPr>
                  <a:t>k</a:t>
                </a:r>
              </a:p>
              <a:p>
                <a:pPr lvl="0" indent="-317500">
                  <a:buSzPts val="1400"/>
                  <a:buFont typeface="Didact Gothic"/>
                  <a:buChar char="●"/>
                </a:pPr>
                <a:r>
                  <a:rPr lang="hu-HU" sz="1600" dirty="0">
                    <a:solidFill>
                      <a:srgbClr val="000000"/>
                    </a:solidFill>
                    <a:latin typeface="Didact Gothic" panose="020B0604020202020204" charset="0"/>
                  </a:rPr>
                  <a:t>Egy k-ad rendű binomiális fa l-edik </a:t>
                </a:r>
                <a:r>
                  <a:rPr lang="hu-HU" sz="1600" dirty="0" smtClean="0">
                    <a:solidFill>
                      <a:srgbClr val="000000"/>
                    </a:solidFill>
                    <a:latin typeface="Didact Gothic" panose="020B0604020202020204" charset="0"/>
                  </a:rPr>
                  <a:t>szintjén</a:t>
                </a:r>
                <a:r>
                  <a:rPr lang="en-US" sz="1600" dirty="0" smtClean="0">
                    <a:solidFill>
                      <a:srgbClr val="000000"/>
                    </a:solidFill>
                    <a:latin typeface="Didact Gothic" panose="020B060402020202020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sz="1600" dirty="0" smtClean="0">
                    <a:solidFill>
                      <a:srgbClr val="000000"/>
                    </a:solidFill>
                    <a:latin typeface="Didact Gothic" panose="020B0604020202020204" charset="0"/>
                  </a:rPr>
                  <a:t> </a:t>
                </a:r>
                <a:r>
                  <a:rPr lang="hu-HU" sz="1600" dirty="0" smtClean="0">
                    <a:solidFill>
                      <a:srgbClr val="000000"/>
                    </a:solidFill>
                    <a:latin typeface="Didact Gothic" panose="020B0604020202020204" charset="0"/>
                  </a:rPr>
                  <a:t>csomópont található</a:t>
                </a:r>
                <a:r>
                  <a:rPr lang="en-US" sz="1600" dirty="0" smtClean="0">
                    <a:solidFill>
                      <a:srgbClr val="000000"/>
                    </a:solidFill>
                    <a:latin typeface="Didact Gothic" panose="020B0604020202020204" charset="0"/>
                  </a:rPr>
                  <a:t> (</a:t>
                </a:r>
                <a:r>
                  <a:rPr lang="hu-HU" sz="1600" dirty="0" smtClean="0">
                    <a:solidFill>
                      <a:srgbClr val="000000"/>
                    </a:solidFill>
                    <a:latin typeface="Didact Gothic" panose="020B0604020202020204" charset="0"/>
                  </a:rPr>
                  <a:t>binomiális együttható</a:t>
                </a:r>
                <a:r>
                  <a:rPr lang="en-US" sz="1600" dirty="0" smtClean="0">
                    <a:solidFill>
                      <a:srgbClr val="000000"/>
                    </a:solidFill>
                    <a:latin typeface="Didact Gothic" panose="020B0604020202020204" charset="0"/>
                  </a:rPr>
                  <a:t>)</a:t>
                </a:r>
              </a:p>
              <a:p>
                <a:pPr lvl="0" indent="-317500">
                  <a:buSzPts val="1400"/>
                  <a:buFont typeface="Didact Gothic"/>
                  <a:buChar char="●"/>
                </a:pPr>
                <a:r>
                  <a:rPr lang="hu-HU" sz="1600" dirty="0" smtClean="0">
                    <a:solidFill>
                      <a:srgbClr val="000000"/>
                    </a:solidFill>
                    <a:latin typeface="Didact Gothic" panose="020B0604020202020204" charset="0"/>
                  </a:rPr>
                  <a:t>Egy</a:t>
                </a:r>
                <a:r>
                  <a:rPr lang="en-US" sz="1600" dirty="0" smtClean="0">
                    <a:solidFill>
                      <a:srgbClr val="000000"/>
                    </a:solidFill>
                    <a:latin typeface="Didact Gothic" panose="020B0604020202020204" charset="0"/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  <a:latin typeface="Didact Gothic" panose="020B0604020202020204" charset="0"/>
                  </a:rPr>
                  <a:t>n </a:t>
                </a:r>
                <a:r>
                  <a:rPr lang="hu-HU" sz="1600" dirty="0" smtClean="0">
                    <a:solidFill>
                      <a:srgbClr val="000000"/>
                    </a:solidFill>
                    <a:latin typeface="Didact Gothic" panose="020B0604020202020204" charset="0"/>
                  </a:rPr>
                  <a:t>csomópontú</a:t>
                </a:r>
                <a:r>
                  <a:rPr lang="en-US" sz="1600" dirty="0" smtClean="0">
                    <a:solidFill>
                      <a:srgbClr val="000000"/>
                    </a:solidFill>
                    <a:latin typeface="Didact Gothic" panose="020B0604020202020204" charset="0"/>
                  </a:rPr>
                  <a:t> </a:t>
                </a:r>
                <a:r>
                  <a:rPr lang="hu-HU" sz="1600" dirty="0" smtClean="0">
                    <a:solidFill>
                      <a:srgbClr val="000000"/>
                    </a:solidFill>
                    <a:latin typeface="Didact Gothic" panose="020B0604020202020204" charset="0"/>
                  </a:rPr>
                  <a:t>binomiális</a:t>
                </a:r>
                <a:r>
                  <a:rPr lang="en-US" sz="1600" dirty="0" smtClean="0">
                    <a:solidFill>
                      <a:srgbClr val="000000"/>
                    </a:solidFill>
                    <a:latin typeface="Didact Gothic" panose="020B0604020202020204" charset="0"/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  <a:latin typeface="Didact Gothic" panose="020B0604020202020204" charset="0"/>
                  </a:rPr>
                  <a:t>fa </a:t>
                </a:r>
                <a:r>
                  <a:rPr lang="hu-HU" sz="1600" dirty="0" smtClean="0">
                    <a:solidFill>
                      <a:srgbClr val="000000"/>
                    </a:solidFill>
                    <a:latin typeface="Didact Gothic" panose="020B0604020202020204" charset="0"/>
                  </a:rPr>
                  <a:t>maximális</a:t>
                </a:r>
                <a:r>
                  <a:rPr lang="en-US" sz="1600" dirty="0" smtClean="0">
                    <a:solidFill>
                      <a:srgbClr val="000000"/>
                    </a:solidFill>
                    <a:latin typeface="Didact Gothic" panose="020B0604020202020204" charset="0"/>
                  </a:rPr>
                  <a:t> </a:t>
                </a:r>
                <a:r>
                  <a:rPr lang="hu-HU" sz="1600" dirty="0" smtClean="0">
                    <a:solidFill>
                      <a:srgbClr val="000000"/>
                    </a:solidFill>
                    <a:latin typeface="Didact Gothic" panose="020B0604020202020204" charset="0"/>
                  </a:rPr>
                  <a:t>foka</a:t>
                </a:r>
                <a:r>
                  <a:rPr lang="en-US" sz="1600" dirty="0" smtClean="0">
                    <a:solidFill>
                      <a:srgbClr val="000000"/>
                    </a:solidFill>
                    <a:latin typeface="Didact Gothic" panose="020B0604020202020204" charset="0"/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  <a:latin typeface="Didact Gothic" panose="020B0604020202020204" charset="0"/>
                  </a:rPr>
                  <a:t>log</a:t>
                </a:r>
                <a:r>
                  <a:rPr lang="en-US" sz="1600" baseline="-25000" dirty="0">
                    <a:solidFill>
                      <a:srgbClr val="000000"/>
                    </a:solidFill>
                    <a:latin typeface="Didact Gothic" panose="020B0604020202020204" charset="0"/>
                  </a:rPr>
                  <a:t>2</a:t>
                </a:r>
                <a:r>
                  <a:rPr lang="en-US" sz="1600" dirty="0">
                    <a:solidFill>
                      <a:srgbClr val="000000"/>
                    </a:solidFill>
                    <a:latin typeface="Didact Gothic" panose="020B0604020202020204" charset="0"/>
                  </a:rPr>
                  <a:t> </a:t>
                </a:r>
                <a:r>
                  <a:rPr lang="en-US" sz="1600" dirty="0" smtClean="0">
                    <a:solidFill>
                      <a:srgbClr val="000000"/>
                    </a:solidFill>
                    <a:latin typeface="Didact Gothic" panose="020B0604020202020204" charset="0"/>
                  </a:rPr>
                  <a:t>n</a:t>
                </a:r>
              </a:p>
            </p:txBody>
          </p:sp>
        </mc:Choice>
        <mc:Fallback xmlns="">
          <p:sp>
            <p:nvSpPr>
              <p:cNvPr id="550" name="Google Shape;550;p7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19300" y="2462576"/>
                <a:ext cx="5695950" cy="185809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" name="Google Shape;551;p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Tulajdonságok</a:t>
            </a:r>
            <a:endParaRPr b="1" dirty="0"/>
          </a:p>
        </p:txBody>
      </p:sp>
      <p:cxnSp>
        <p:nvCxnSpPr>
          <p:cNvPr id="552" name="Google Shape;552;p75"/>
          <p:cNvCxnSpPr/>
          <p:nvPr/>
        </p:nvCxnSpPr>
        <p:spPr>
          <a:xfrm>
            <a:off x="4248450" y="225502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030803"/>
              </p:ext>
            </p:extLst>
          </p:nvPr>
        </p:nvGraphicFramePr>
        <p:xfrm>
          <a:off x="1035425" y="709193"/>
          <a:ext cx="6846154" cy="2726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Picture" r:id="rId5" imgW="4933800" imgH="1971720" progId="Word.Picture.8">
                  <p:embed/>
                </p:oleObj>
              </mc:Choice>
              <mc:Fallback>
                <p:oleObj name="Picture" r:id="rId5" imgW="4933800" imgH="197172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425" y="709193"/>
                        <a:ext cx="6846154" cy="27261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08"/>
          <p:cNvSpPr txBox="1">
            <a:spLocks noGrp="1"/>
          </p:cNvSpPr>
          <p:nvPr>
            <p:ph type="title"/>
          </p:nvPr>
        </p:nvSpPr>
        <p:spPr>
          <a:xfrm flipH="1">
            <a:off x="1821475" y="1956561"/>
            <a:ext cx="5501100" cy="16053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Binomi</a:t>
            </a:r>
            <a:r>
              <a:rPr lang="hu-HU" sz="4800" dirty="0" smtClean="0"/>
              <a:t>ális kupac</a:t>
            </a:r>
            <a:endParaRPr sz="4800" dirty="0"/>
          </a:p>
        </p:txBody>
      </p:sp>
      <p:sp>
        <p:nvSpPr>
          <p:cNvPr id="1022" name="Google Shape;1022;p108"/>
          <p:cNvSpPr txBox="1">
            <a:spLocks noGrp="1"/>
          </p:cNvSpPr>
          <p:nvPr>
            <p:ph type="title" idx="2"/>
          </p:nvPr>
        </p:nvSpPr>
        <p:spPr>
          <a:xfrm flipH="1">
            <a:off x="3043350" y="1082661"/>
            <a:ext cx="3057300" cy="8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/>
              <a:t>0</a:t>
            </a:r>
            <a:r>
              <a:rPr lang="hu-HU" sz="4800" dirty="0" smtClean="0"/>
              <a:t>2</a:t>
            </a:r>
            <a:endParaRPr sz="4800" dirty="0"/>
          </a:p>
        </p:txBody>
      </p:sp>
      <p:sp>
        <p:nvSpPr>
          <p:cNvPr id="1024" name="Google Shape;1024;p108"/>
          <p:cNvSpPr txBox="1">
            <a:spLocks noGrp="1"/>
          </p:cNvSpPr>
          <p:nvPr>
            <p:ph type="subTitle" idx="1"/>
          </p:nvPr>
        </p:nvSpPr>
        <p:spPr>
          <a:xfrm flipH="1">
            <a:off x="3198150" y="3715018"/>
            <a:ext cx="2747700" cy="482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smtClean="0"/>
              <a:t>Szerkezet</a:t>
            </a:r>
            <a:endParaRPr sz="2400" dirty="0"/>
          </a:p>
        </p:txBody>
      </p:sp>
      <p:cxnSp>
        <p:nvCxnSpPr>
          <p:cNvPr id="1025" name="Google Shape;1025;p108"/>
          <p:cNvCxnSpPr/>
          <p:nvPr/>
        </p:nvCxnSpPr>
        <p:spPr>
          <a:xfrm>
            <a:off x="3476625" y="3558946"/>
            <a:ext cx="21907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7"/>
          <p:cNvSpPr txBox="1">
            <a:spLocks noGrp="1"/>
          </p:cNvSpPr>
          <p:nvPr>
            <p:ph type="title"/>
          </p:nvPr>
        </p:nvSpPr>
        <p:spPr>
          <a:xfrm>
            <a:off x="960250" y="226961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 smtClean="0"/>
              <a:t>Definíció</a:t>
            </a:r>
            <a:endParaRPr lang="hu-HU" dirty="0"/>
          </a:p>
        </p:txBody>
      </p:sp>
      <p:cxnSp>
        <p:nvCxnSpPr>
          <p:cNvPr id="565" name="Google Shape;565;p77"/>
          <p:cNvCxnSpPr/>
          <p:nvPr/>
        </p:nvCxnSpPr>
        <p:spPr>
          <a:xfrm>
            <a:off x="4011700" y="843260"/>
            <a:ext cx="1257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892050" y="1085205"/>
            <a:ext cx="7496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dirty="0">
                <a:latin typeface="Didact Gothic" panose="020B0604020202020204" charset="0"/>
              </a:rPr>
              <a:t>	</a:t>
            </a:r>
            <a:r>
              <a:rPr lang="hu-HU" sz="1800" dirty="0" smtClean="0">
                <a:latin typeface="Didact Gothic" panose="020B0604020202020204" charset="0"/>
              </a:rPr>
              <a:t>Egy </a:t>
            </a:r>
            <a:r>
              <a:rPr lang="hu-HU" sz="1800" dirty="0">
                <a:latin typeface="Didact Gothic" panose="020B0604020202020204" charset="0"/>
              </a:rPr>
              <a:t>binomiális kupac binomiális fák halmaza, amelyben minden binomiális fának kupac szerkezete van </a:t>
            </a:r>
            <a:r>
              <a:rPr lang="hu-HU" sz="1800" dirty="0" smtClean="0">
                <a:latin typeface="Didact Gothic" panose="020B0604020202020204" charset="0"/>
              </a:rPr>
              <a:t>és </a:t>
            </a:r>
            <a:r>
              <a:rPr lang="hu-HU" sz="1800" dirty="0">
                <a:latin typeface="Didact Gothic" panose="020B0604020202020204" charset="0"/>
              </a:rPr>
              <a:t>amely legfeljebb egy adott rendű binomiális fát tartalmaz</a:t>
            </a:r>
            <a:r>
              <a:rPr lang="hu-HU" sz="1800" dirty="0" smtClean="0">
                <a:latin typeface="Didact Gothic" panose="020B0604020202020204" charset="0"/>
              </a:rPr>
              <a:t>.</a:t>
            </a:r>
            <a:r>
              <a:rPr lang="en-US" sz="1800" dirty="0">
                <a:latin typeface="Didact Gothic" panose="020B0604020202020204" charset="0"/>
              </a:rPr>
              <a:t> </a:t>
            </a:r>
            <a:endParaRPr lang="en-US" sz="1800" dirty="0" smtClean="0">
              <a:latin typeface="Didact Gothic" panose="020B060402020202020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710" y="2562533"/>
            <a:ext cx="4951440" cy="253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" y="2410778"/>
            <a:ext cx="300825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 smtClean="0">
                <a:latin typeface="Julius Sans One" panose="020B0604020202020204" charset="0"/>
              </a:rPr>
              <a:t>Ábrázolás</a:t>
            </a:r>
            <a:endParaRPr lang="en-US" sz="2000" b="1" dirty="0">
              <a:latin typeface="Julius Sans One" panose="020B0604020202020204" charset="0"/>
            </a:endParaRPr>
          </a:p>
          <a:p>
            <a:pPr algn="ctr"/>
            <a:endParaRPr lang="en-US" sz="2000" b="1" dirty="0" smtClean="0">
              <a:latin typeface="Julius Sans One" panose="020B0604020202020204" charset="0"/>
            </a:endParaRPr>
          </a:p>
          <a:p>
            <a:pPr algn="ctr"/>
            <a:r>
              <a:rPr lang="hu-HU" sz="1800" dirty="0">
                <a:latin typeface="Didact Gothic" panose="020B0604020202020204" charset="0"/>
              </a:rPr>
              <a:t>A binomiális kupacot </a:t>
            </a:r>
            <a:r>
              <a:rPr lang="hu-HU" sz="1800" dirty="0" smtClean="0">
                <a:latin typeface="Didact Gothic" panose="020B0604020202020204" charset="0"/>
              </a:rPr>
              <a:t>általában </a:t>
            </a:r>
            <a:r>
              <a:rPr lang="hu-HU" sz="1800" dirty="0">
                <a:latin typeface="Didact Gothic" panose="020B0604020202020204" charset="0"/>
              </a:rPr>
              <a:t>egy binomiális fákat tartalmazó láncolt listával ábrázoljuk, ahol a fák sorrendjét a listában ezeknek a rendje adja.</a:t>
            </a:r>
          </a:p>
        </p:txBody>
      </p:sp>
      <p:cxnSp>
        <p:nvCxnSpPr>
          <p:cNvPr id="17" name="Google Shape;565;p77"/>
          <p:cNvCxnSpPr/>
          <p:nvPr/>
        </p:nvCxnSpPr>
        <p:spPr>
          <a:xfrm>
            <a:off x="1199812" y="2846993"/>
            <a:ext cx="98962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Minimalist Grayscale Pitch Deck XL by Slidesgo">
  <a:themeElements>
    <a:clrScheme name="Custom 1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3838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758</Words>
  <Application>Microsoft Office PowerPoint</Application>
  <PresentationFormat>On-screen Show (16:9)</PresentationFormat>
  <Paragraphs>133</Paragraphs>
  <Slides>29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Didact Gothic</vt:lpstr>
      <vt:lpstr>Montserrat</vt:lpstr>
      <vt:lpstr>Julius Sans One</vt:lpstr>
      <vt:lpstr>Questrial</vt:lpstr>
      <vt:lpstr>Arial</vt:lpstr>
      <vt:lpstr>Cambria Math</vt:lpstr>
      <vt:lpstr>Minimalist Grayscale Pitch Deck XL by Slidesgo</vt:lpstr>
      <vt:lpstr>Picture</vt:lpstr>
      <vt:lpstr>Microsoft Word Picture</vt:lpstr>
      <vt:lpstr>Binomiális kupacok</vt:lpstr>
      <vt:lpstr>01</vt:lpstr>
      <vt:lpstr>Binomiális fák</vt:lpstr>
      <vt:lpstr>Mi a binomiális fa?</vt:lpstr>
      <vt:lpstr>Mi a binomiális fa?</vt:lpstr>
      <vt:lpstr>Mi a binomiális fa?</vt:lpstr>
      <vt:lpstr>Tulajdonságok</vt:lpstr>
      <vt:lpstr>Binomiális kupac</vt:lpstr>
      <vt:lpstr>Definíció</vt:lpstr>
      <vt:lpstr>C++</vt:lpstr>
      <vt:lpstr>Binomiális kupac</vt:lpstr>
      <vt:lpstr>Létrehozás</vt:lpstr>
      <vt:lpstr>MŰVELETEK</vt:lpstr>
      <vt:lpstr>MŰVELETEK</vt:lpstr>
      <vt:lpstr>MŰVELETEK</vt:lpstr>
      <vt:lpstr>Egyesítés</vt:lpstr>
      <vt:lpstr>2. lépés: Egyesítés</vt:lpstr>
      <vt:lpstr>2. lépés: Egyesítés</vt:lpstr>
      <vt:lpstr>2. lépés: Egyesítés</vt:lpstr>
      <vt:lpstr>2. lépés: Egyesítés</vt:lpstr>
      <vt:lpstr>MŰVELETEK</vt:lpstr>
      <vt:lpstr>MŰVELETEK</vt:lpstr>
      <vt:lpstr>Minimum/maximum törlése</vt:lpstr>
      <vt:lpstr>Minimum/maximum törlése</vt:lpstr>
      <vt:lpstr>Feladat</vt:lpstr>
      <vt:lpstr>Feladat leírása</vt:lpstr>
      <vt:lpstr>Feladat kipróbálása</vt:lpstr>
      <vt:lpstr>ELŐNY</vt:lpstr>
      <vt:lpstr>KÖSZÖNÖM A  FIGYELMET!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Binomialis_kupacok</dc:title>
  <dc:creator>Norbert Boda</dc:creator>
  <cp:lastModifiedBy>Microsoft account</cp:lastModifiedBy>
  <cp:revision>44</cp:revision>
  <dcterms:modified xsi:type="dcterms:W3CDTF">2023-05-21T13:42:17Z</dcterms:modified>
</cp:coreProperties>
</file>