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9"/>
  </p:notesMasterIdLst>
  <p:handoutMasterIdLst>
    <p:handoutMasterId r:id="rId20"/>
  </p:handoutMasterIdLst>
  <p:sldIdLst>
    <p:sldId id="306" r:id="rId5"/>
    <p:sldId id="284" r:id="rId6"/>
    <p:sldId id="285" r:id="rId7"/>
    <p:sldId id="288" r:id="rId8"/>
    <p:sldId id="294" r:id="rId9"/>
    <p:sldId id="302" r:id="rId10"/>
    <p:sldId id="303" r:id="rId11"/>
    <p:sldId id="304" r:id="rId12"/>
    <p:sldId id="305" r:id="rId13"/>
    <p:sldId id="300" r:id="rId14"/>
    <p:sldId id="299" r:id="rId15"/>
    <p:sldId id="291" r:id="rId16"/>
    <p:sldId id="292" r:id="rId17"/>
    <p:sldId id="301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B29"/>
    <a:srgbClr val="10543A"/>
    <a:srgbClr val="136143"/>
    <a:srgbClr val="1B895F"/>
    <a:srgbClr val="E55D5D"/>
    <a:srgbClr val="8F2EA2"/>
    <a:srgbClr val="20A472"/>
    <a:srgbClr val="8439BD"/>
    <a:srgbClr val="3EDA9F"/>
    <a:srgbClr val="D9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72398" autoAdjust="0"/>
  </p:normalViewPr>
  <p:slideViewPr>
    <p:cSldViewPr snapToGrid="0" showGuides="1">
      <p:cViewPr varScale="1">
        <p:scale>
          <a:sx n="110" d="100"/>
          <a:sy n="110" d="100"/>
        </p:scale>
        <p:origin x="31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rbu\Downloads\Datazine\Datazin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Feuil5!$D$5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Feuil5!$C$6:$C$12</c:f>
              <c:strCache>
                <c:ptCount val="7"/>
                <c:pt idx="0">
                  <c:v>13-17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Feuil5!$D$6:$D$12</c:f>
              <c:numCache>
                <c:formatCode>General</c:formatCode>
                <c:ptCount val="7"/>
                <c:pt idx="0">
                  <c:v>2.13</c:v>
                </c:pt>
                <c:pt idx="1">
                  <c:v>21.3</c:v>
                </c:pt>
                <c:pt idx="2">
                  <c:v>35.729999999999997</c:v>
                </c:pt>
                <c:pt idx="3">
                  <c:v>19.399999999999999</c:v>
                </c:pt>
                <c:pt idx="4">
                  <c:v>9.4700000000000006</c:v>
                </c:pt>
                <c:pt idx="5">
                  <c:v>5.0199999999999996</c:v>
                </c:pt>
                <c:pt idx="6">
                  <c:v>6.94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E-4EFA-A147-00BD2628A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1892207"/>
        <c:axId val="1481895951"/>
      </c:barChart>
      <c:catAx>
        <c:axId val="1481892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81895951"/>
        <c:crosses val="autoZero"/>
        <c:auto val="1"/>
        <c:lblAlgn val="ctr"/>
        <c:lblOffset val="100"/>
        <c:noMultiLvlLbl val="0"/>
      </c:catAx>
      <c:valAx>
        <c:axId val="148189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Pourcentage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8189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Feuil5!$D$24</c:f>
              <c:strCache>
                <c:ptCount val="1"/>
                <c:pt idx="0">
                  <c:v>Pourcentage</c:v>
                </c:pt>
              </c:strCache>
            </c:strRef>
          </c:tx>
          <c:spPr>
            <a:solidFill>
              <a:srgbClr val="E55D5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Feuil5!$C$25:$C$27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</c:v>
                </c:pt>
              </c:strCache>
            </c:strRef>
          </c:cat>
          <c:val>
            <c:numRef>
              <c:f>Feuil5!$D$25:$D$27</c:f>
              <c:numCache>
                <c:formatCode>General</c:formatCode>
                <c:ptCount val="3"/>
                <c:pt idx="0">
                  <c:v>56.46</c:v>
                </c:pt>
                <c:pt idx="1">
                  <c:v>43.44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48B9-B19B-5558CDB075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0870047"/>
        <c:axId val="1490865471"/>
      </c:barChart>
      <c:catAx>
        <c:axId val="1490870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 err="1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Gender</a:t>
                </a:r>
                <a:endParaRPr lang="fr-FR" sz="1000" cap="none" dirty="0">
                  <a:solidFill>
                    <a:schemeClr val="tx1"/>
                  </a:solidFill>
                  <a:latin typeface="Product Sans" panose="020B040303050204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90865471"/>
        <c:crosses val="autoZero"/>
        <c:auto val="1"/>
        <c:lblAlgn val="ctr"/>
        <c:lblOffset val="100"/>
        <c:noMultiLvlLbl val="0"/>
      </c:catAx>
      <c:valAx>
        <c:axId val="14908654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Pourcentage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crossAx val="149087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25645002080204E-2"/>
          <c:y val="3.0153508771929825E-2"/>
          <c:w val="0.85144701537760203"/>
          <c:h val="0.851680998756734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Pays!$B$14</c:f>
              <c:strCache>
                <c:ptCount val="1"/>
                <c:pt idx="0">
                  <c:v>Total_fans</c:v>
                </c:pt>
              </c:strCache>
            </c:strRef>
          </c:tx>
          <c:spPr>
            <a:solidFill>
              <a:srgbClr val="7030A0"/>
            </a:solidFill>
            <a:ln w="9525" cap="flat" cmpd="sng" algn="ctr">
              <a:solidFill>
                <a:srgbClr val="7030A0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Pays!$A$15:$A$24</c:f>
              <c:strCache>
                <c:ptCount val="10"/>
                <c:pt idx="0">
                  <c:v>GN</c:v>
                </c:pt>
                <c:pt idx="1">
                  <c:v>DZ</c:v>
                </c:pt>
                <c:pt idx="2">
                  <c:v>ML</c:v>
                </c:pt>
                <c:pt idx="3">
                  <c:v>BF</c:v>
                </c:pt>
                <c:pt idx="4">
                  <c:v>CD</c:v>
                </c:pt>
                <c:pt idx="5">
                  <c:v>MG</c:v>
                </c:pt>
                <c:pt idx="6">
                  <c:v>FR</c:v>
                </c:pt>
                <c:pt idx="7">
                  <c:v>SN</c:v>
                </c:pt>
                <c:pt idx="8">
                  <c:v>CM</c:v>
                </c:pt>
                <c:pt idx="9">
                  <c:v>CI</c:v>
                </c:pt>
              </c:strCache>
            </c:strRef>
          </c:cat>
          <c:val>
            <c:numRef>
              <c:f>Pays!$B$15:$B$24</c:f>
              <c:numCache>
                <c:formatCode>General</c:formatCode>
                <c:ptCount val="10"/>
                <c:pt idx="0">
                  <c:v>36821</c:v>
                </c:pt>
                <c:pt idx="1">
                  <c:v>39093</c:v>
                </c:pt>
                <c:pt idx="2">
                  <c:v>40578</c:v>
                </c:pt>
                <c:pt idx="3">
                  <c:v>43500</c:v>
                </c:pt>
                <c:pt idx="4">
                  <c:v>50705</c:v>
                </c:pt>
                <c:pt idx="5">
                  <c:v>72956</c:v>
                </c:pt>
                <c:pt idx="6">
                  <c:v>73252</c:v>
                </c:pt>
                <c:pt idx="7">
                  <c:v>83561</c:v>
                </c:pt>
                <c:pt idx="8">
                  <c:v>102211</c:v>
                </c:pt>
                <c:pt idx="9">
                  <c:v>112160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18-4A76-8D7E-7196FCBABAE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90898335"/>
        <c:axId val="1490906655"/>
      </c:barChart>
      <c:valAx>
        <c:axId val="149090665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Total_fans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90898335"/>
        <c:crosses val="autoZero"/>
        <c:crossBetween val="between"/>
      </c:valAx>
      <c:catAx>
        <c:axId val="1490898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>
                    <a:latin typeface="Product Sans" panose="020B0403030502040203" pitchFamily="34" charset="0"/>
                  </a:rPr>
                  <a:t>CountryCode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90906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solidFill>
        <a:schemeClr val="tx1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Pays!$M$2</c:f>
              <c:strCache>
                <c:ptCount val="1"/>
                <c:pt idx="0">
                  <c:v>Taux_Penetration</c:v>
                </c:pt>
              </c:strCache>
            </c:strRef>
          </c:tx>
          <c:spPr>
            <a:solidFill>
              <a:srgbClr val="0070C0"/>
            </a:solidFill>
            <a:ln w="38100">
              <a:solidFill>
                <a:srgbClr val="0070C0"/>
              </a:solidFill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Pays!$L$3:$L$12</c:f>
              <c:strCache>
                <c:ptCount val="10"/>
                <c:pt idx="0">
                  <c:v>Mauritius</c:v>
                </c:pt>
                <c:pt idx="1">
                  <c:v>French Polynesia</c:v>
                </c:pt>
                <c:pt idx="2">
                  <c:v>New Caledonia</c:v>
                </c:pt>
                <c:pt idx="3">
                  <c:v>Gabon</c:v>
                </c:pt>
                <c:pt idx="4">
                  <c:v>Comoros</c:v>
                </c:pt>
                <c:pt idx="5">
                  <c:v>Senegal</c:v>
                </c:pt>
                <c:pt idx="6">
                  <c:v>Cote d'Ivoire</c:v>
                </c:pt>
                <c:pt idx="7">
                  <c:v>Cameroon</c:v>
                </c:pt>
                <c:pt idx="8">
                  <c:v>Congo, Rep.</c:v>
                </c:pt>
                <c:pt idx="9">
                  <c:v>Djibouti</c:v>
                </c:pt>
              </c:strCache>
            </c:strRef>
          </c:cat>
          <c:val>
            <c:numRef>
              <c:f>Pays!$M$3:$M$12</c:f>
              <c:numCache>
                <c:formatCode>General</c:formatCode>
                <c:ptCount val="10"/>
                <c:pt idx="0">
                  <c:v>52.57</c:v>
                </c:pt>
                <c:pt idx="1">
                  <c:v>51.04</c:v>
                </c:pt>
                <c:pt idx="2">
                  <c:v>48.56</c:v>
                </c:pt>
                <c:pt idx="3">
                  <c:v>30.79</c:v>
                </c:pt>
                <c:pt idx="4">
                  <c:v>16</c:v>
                </c:pt>
                <c:pt idx="5">
                  <c:v>14.47</c:v>
                </c:pt>
                <c:pt idx="6">
                  <c:v>12.63</c:v>
                </c:pt>
                <c:pt idx="7">
                  <c:v>11.45</c:v>
                </c:pt>
                <c:pt idx="8">
                  <c:v>10.01</c:v>
                </c:pt>
                <c:pt idx="9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D-4BDC-8083-482E9214D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698174335"/>
        <c:axId val="1698175999"/>
      </c:barChart>
      <c:catAx>
        <c:axId val="1698174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CountryName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98175999"/>
        <c:crosses val="autoZero"/>
        <c:auto val="1"/>
        <c:lblAlgn val="ctr"/>
        <c:lblOffset val="100"/>
        <c:noMultiLvlLbl val="0"/>
      </c:catAx>
      <c:valAx>
        <c:axId val="16981759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Taux_Penetration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9817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Ville!$B$1</c:f>
              <c:strCache>
                <c:ptCount val="1"/>
                <c:pt idx="0">
                  <c:v>Total_Fans</c:v>
                </c:pt>
              </c:strCache>
            </c:strRef>
          </c:tx>
          <c:spPr>
            <a:solidFill>
              <a:srgbClr val="00B0F0"/>
            </a:solidFill>
            <a:ln w="38100" cap="flat" cmpd="sng" algn="ctr">
              <a:solidFill>
                <a:srgbClr val="00B0F0"/>
              </a:solidFill>
              <a:miter lim="800000"/>
            </a:ln>
            <a:effectLst/>
          </c:spPr>
          <c:invertIfNegative val="0"/>
          <c:dLbls>
            <c:dLbl>
              <c:idx val="0"/>
              <c:layout>
                <c:manualLayout>
                  <c:x val="2.0355584819157458E-3"/>
                  <c:y val="-2.94555182246161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72-440D-B98D-D281EE6516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Ville!$A$2:$A$11</c:f>
              <c:strCache>
                <c:ptCount val="10"/>
                <c:pt idx="0">
                  <c:v>Béjaïa</c:v>
                </c:pt>
                <c:pt idx="1">
                  <c:v>Ngaoundéré</c:v>
                </c:pt>
                <c:pt idx="2">
                  <c:v>Fianarantsoa</c:v>
                </c:pt>
                <c:pt idx="3">
                  <c:v>Tizi Ouzou</c:v>
                </c:pt>
                <c:pt idx="4">
                  <c:v>Montréal</c:v>
                </c:pt>
                <c:pt idx="5">
                  <c:v>Oran</c:v>
                </c:pt>
                <c:pt idx="6">
                  <c:v>Bouaké</c:v>
                </c:pt>
                <c:pt idx="7">
                  <c:v>Cocody</c:v>
                </c:pt>
                <c:pt idx="8">
                  <c:v>Casablanca</c:v>
                </c:pt>
                <c:pt idx="9">
                  <c:v>Luanda</c:v>
                </c:pt>
              </c:strCache>
            </c:strRef>
          </c:cat>
          <c:val>
            <c:numRef>
              <c:f>Ville!$B$2:$B$11</c:f>
              <c:numCache>
                <c:formatCode>General</c:formatCode>
                <c:ptCount val="10"/>
                <c:pt idx="0">
                  <c:v>65361</c:v>
                </c:pt>
                <c:pt idx="1">
                  <c:v>65364</c:v>
                </c:pt>
                <c:pt idx="2">
                  <c:v>66373</c:v>
                </c:pt>
                <c:pt idx="3">
                  <c:v>71029</c:v>
                </c:pt>
                <c:pt idx="4">
                  <c:v>80875</c:v>
                </c:pt>
                <c:pt idx="5">
                  <c:v>84004</c:v>
                </c:pt>
                <c:pt idx="6">
                  <c:v>96110</c:v>
                </c:pt>
                <c:pt idx="7">
                  <c:v>103309</c:v>
                </c:pt>
                <c:pt idx="8">
                  <c:v>115264</c:v>
                </c:pt>
                <c:pt idx="9">
                  <c:v>130147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2-440D-B98D-D281EE651661}"/>
            </c:ext>
          </c:extLst>
        </c:ser>
        <c:ser>
          <c:idx val="1"/>
          <c:order val="1"/>
          <c:tx>
            <c:strRef>
              <c:f>Ville!$C$1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rgbClr val="1B895F"/>
            </a:solidFill>
            <a:ln w="38100" cap="flat" cmpd="sng" algn="ctr">
              <a:solidFill>
                <a:srgbClr val="1B895F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Ville!$A$2:$A$11</c:f>
              <c:strCache>
                <c:ptCount val="10"/>
                <c:pt idx="0">
                  <c:v>Béjaïa</c:v>
                </c:pt>
                <c:pt idx="1">
                  <c:v>Ngaoundéré</c:v>
                </c:pt>
                <c:pt idx="2">
                  <c:v>Fianarantsoa</c:v>
                </c:pt>
                <c:pt idx="3">
                  <c:v>Tizi Ouzou</c:v>
                </c:pt>
                <c:pt idx="4">
                  <c:v>Montréal</c:v>
                </c:pt>
                <c:pt idx="5">
                  <c:v>Oran</c:v>
                </c:pt>
                <c:pt idx="6">
                  <c:v>Bouaké</c:v>
                </c:pt>
                <c:pt idx="7">
                  <c:v>Cocody</c:v>
                </c:pt>
                <c:pt idx="8">
                  <c:v>Casablanca</c:v>
                </c:pt>
                <c:pt idx="9">
                  <c:v>Luanda</c:v>
                </c:pt>
              </c:strCache>
            </c:strRef>
          </c:cat>
          <c:val>
            <c:numRef>
              <c:f>Ville!$C$2:$C$11</c:f>
              <c:numCache>
                <c:formatCode>General</c:formatCode>
                <c:ptCount val="10"/>
                <c:pt idx="0">
                  <c:v>42228429</c:v>
                </c:pt>
                <c:pt idx="1">
                  <c:v>25216237</c:v>
                </c:pt>
                <c:pt idx="2">
                  <c:v>26262368</c:v>
                </c:pt>
                <c:pt idx="3">
                  <c:v>42228429</c:v>
                </c:pt>
                <c:pt idx="4">
                  <c:v>37058856</c:v>
                </c:pt>
                <c:pt idx="5">
                  <c:v>42228429</c:v>
                </c:pt>
                <c:pt idx="6">
                  <c:v>25069229</c:v>
                </c:pt>
                <c:pt idx="7">
                  <c:v>25069229</c:v>
                </c:pt>
                <c:pt idx="8">
                  <c:v>36029138</c:v>
                </c:pt>
                <c:pt idx="9">
                  <c:v>30809762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2-440D-B98D-D281EE6516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35"/>
        <c:axId val="1602676639"/>
        <c:axId val="1602683295"/>
      </c:barChart>
      <c:catAx>
        <c:axId val="160267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02683295"/>
        <c:crosses val="autoZero"/>
        <c:auto val="1"/>
        <c:lblAlgn val="ctr"/>
        <c:lblOffset val="100"/>
        <c:noMultiLvlLbl val="0"/>
      </c:catAx>
      <c:valAx>
        <c:axId val="1602683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0267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Product Sans" panose="020B0403030502040203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Taux_Engagement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Pt>
            <c:idx val="3"/>
            <c:marker>
              <c:symbol val="diamond"/>
              <c:size val="6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94-426F-B4B6-3FBDF514E068}"/>
              </c:ext>
            </c:extLst>
          </c:dPt>
          <c:cat>
            <c:strRef>
              <c:f>Feuil1!$A$2:$A$8</c:f>
              <c:strCache>
                <c:ptCount val="7"/>
                <c:pt idx="0">
                  <c:v>0 (dim)</c:v>
                </c:pt>
                <c:pt idx="1">
                  <c:v>1 (lun)</c:v>
                </c:pt>
                <c:pt idx="2">
                  <c:v>2 (mar)</c:v>
                </c:pt>
                <c:pt idx="3">
                  <c:v>3 (mer)</c:v>
                </c:pt>
                <c:pt idx="4">
                  <c:v>4 (jeu)</c:v>
                </c:pt>
                <c:pt idx="5">
                  <c:v>5 (ven)</c:v>
                </c:pt>
                <c:pt idx="6">
                  <c:v>6 (sam)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22</c:v>
                </c:pt>
                <c:pt idx="4">
                  <c:v>10</c:v>
                </c:pt>
                <c:pt idx="5">
                  <c:v>13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B6-4872-B17F-18D9D76C3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950079"/>
        <c:axId val="1582946751"/>
      </c:lineChart>
      <c:catAx>
        <c:axId val="158295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Jour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582946751"/>
        <c:crosses val="autoZero"/>
        <c:auto val="1"/>
        <c:lblAlgn val="ctr"/>
        <c:lblOffset val="100"/>
        <c:noMultiLvlLbl val="0"/>
      </c:catAx>
      <c:valAx>
        <c:axId val="1582946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Taux</a:t>
                </a:r>
                <a:r>
                  <a:rPr lang="fr-FR" sz="1000" cap="none" baseline="0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 engagement</a:t>
                </a:r>
                <a:endParaRPr lang="fr-FR" sz="1000" cap="none" dirty="0">
                  <a:solidFill>
                    <a:schemeClr val="tx1"/>
                  </a:solidFill>
                  <a:latin typeface="Product Sans" panose="020B040303050204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58295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Heure!$B$1</c:f>
              <c:strCache>
                <c:ptCount val="1"/>
                <c:pt idx="0">
                  <c:v>Taux_Engagement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5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Heure!$A$2:$A$20</c:f>
              <c:numCache>
                <c:formatCode>General</c:formatCode>
                <c:ptCount val="1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</c:numCache>
            </c:numRef>
          </c:cat>
          <c:val>
            <c:numRef>
              <c:f>Heure!$B$2:$B$20</c:f>
              <c:numCache>
                <c:formatCode>General</c:formatCode>
                <c:ptCount val="19"/>
                <c:pt idx="0">
                  <c:v>15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7-4113-9202-DF4D233F2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7967567"/>
        <c:axId val="1607956751"/>
      </c:lineChart>
      <c:catAx>
        <c:axId val="160796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Heure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07956751"/>
        <c:crosses val="autoZero"/>
        <c:auto val="1"/>
        <c:lblAlgn val="ctr"/>
        <c:lblOffset val="100"/>
        <c:noMultiLvlLbl val="0"/>
      </c:catAx>
      <c:valAx>
        <c:axId val="1607956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none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Taux</a:t>
                </a:r>
                <a:r>
                  <a:rPr lang="fr-FR" sz="1000" cap="none" baseline="0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 </a:t>
                </a:r>
                <a:r>
                  <a:rPr lang="fr-FR" sz="1000" cap="none" dirty="0">
                    <a:solidFill>
                      <a:schemeClr val="tx1"/>
                    </a:solidFill>
                    <a:latin typeface="Product Sans" panose="020B0403030502040203" pitchFamily="34" charset="0"/>
                  </a:rPr>
                  <a:t>engagement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none" baseline="0">
                  <a:solidFill>
                    <a:schemeClr val="tx1"/>
                  </a:solidFill>
                  <a:latin typeface="Product Sans" panose="020B040303050204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0796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Ville!$B$1</c:f>
              <c:strCache>
                <c:ptCount val="1"/>
                <c:pt idx="0">
                  <c:v>Total_Fans</c:v>
                </c:pt>
              </c:strCache>
            </c:strRef>
          </c:tx>
          <c:spPr>
            <a:solidFill>
              <a:schemeClr val="accent6"/>
            </a:solidFill>
            <a:ln w="508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Ville!$A$2:$A$11</c:f>
              <c:strCache>
                <c:ptCount val="10"/>
                <c:pt idx="0">
                  <c:v>Béjaïa</c:v>
                </c:pt>
                <c:pt idx="1">
                  <c:v>Ngaoundéré</c:v>
                </c:pt>
                <c:pt idx="2">
                  <c:v>Fianarantsoa</c:v>
                </c:pt>
                <c:pt idx="3">
                  <c:v>Tizi Ouzou</c:v>
                </c:pt>
                <c:pt idx="4">
                  <c:v>Montréal</c:v>
                </c:pt>
                <c:pt idx="5">
                  <c:v>Oran</c:v>
                </c:pt>
                <c:pt idx="6">
                  <c:v>Bouaké</c:v>
                </c:pt>
                <c:pt idx="7">
                  <c:v>Cocody</c:v>
                </c:pt>
                <c:pt idx="8">
                  <c:v>Casablanca</c:v>
                </c:pt>
                <c:pt idx="9">
                  <c:v>Luanda</c:v>
                </c:pt>
              </c:strCache>
            </c:strRef>
          </c:cat>
          <c:val>
            <c:numRef>
              <c:f>Ville!$B$2:$B$11</c:f>
              <c:numCache>
                <c:formatCode>General</c:formatCode>
                <c:ptCount val="10"/>
                <c:pt idx="0">
                  <c:v>65361</c:v>
                </c:pt>
                <c:pt idx="1">
                  <c:v>65364</c:v>
                </c:pt>
                <c:pt idx="2">
                  <c:v>66373</c:v>
                </c:pt>
                <c:pt idx="3">
                  <c:v>71029</c:v>
                </c:pt>
                <c:pt idx="4">
                  <c:v>80875</c:v>
                </c:pt>
                <c:pt idx="5">
                  <c:v>84004</c:v>
                </c:pt>
                <c:pt idx="6">
                  <c:v>96110</c:v>
                </c:pt>
                <c:pt idx="7">
                  <c:v>103309</c:v>
                </c:pt>
                <c:pt idx="8">
                  <c:v>115264</c:v>
                </c:pt>
                <c:pt idx="9">
                  <c:v>130147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6-4096-871D-14DA929D95B8}"/>
            </c:ext>
          </c:extLst>
        </c:ser>
        <c:ser>
          <c:idx val="1"/>
          <c:order val="1"/>
          <c:tx>
            <c:strRef>
              <c:f>Ville!$C$1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rgbClr val="C00000"/>
            </a:solidFill>
            <a:ln w="50800" cap="flat" cmpd="sng" algn="ctr">
              <a:solidFill>
                <a:srgbClr val="C0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Ville!$A$2:$A$11</c:f>
              <c:strCache>
                <c:ptCount val="10"/>
                <c:pt idx="0">
                  <c:v>Béjaïa</c:v>
                </c:pt>
                <c:pt idx="1">
                  <c:v>Ngaoundéré</c:v>
                </c:pt>
                <c:pt idx="2">
                  <c:v>Fianarantsoa</c:v>
                </c:pt>
                <c:pt idx="3">
                  <c:v>Tizi Ouzou</c:v>
                </c:pt>
                <c:pt idx="4">
                  <c:v>Montréal</c:v>
                </c:pt>
                <c:pt idx="5">
                  <c:v>Oran</c:v>
                </c:pt>
                <c:pt idx="6">
                  <c:v>Bouaké</c:v>
                </c:pt>
                <c:pt idx="7">
                  <c:v>Cocody</c:v>
                </c:pt>
                <c:pt idx="8">
                  <c:v>Casablanca</c:v>
                </c:pt>
                <c:pt idx="9">
                  <c:v>Luanda</c:v>
                </c:pt>
              </c:strCache>
            </c:strRef>
          </c:cat>
          <c:val>
            <c:numRef>
              <c:f>Ville!$C$2:$C$11</c:f>
              <c:numCache>
                <c:formatCode>General</c:formatCode>
                <c:ptCount val="10"/>
                <c:pt idx="0">
                  <c:v>42228429</c:v>
                </c:pt>
                <c:pt idx="1">
                  <c:v>25216237</c:v>
                </c:pt>
                <c:pt idx="2">
                  <c:v>26262368</c:v>
                </c:pt>
                <c:pt idx="3">
                  <c:v>42228429</c:v>
                </c:pt>
                <c:pt idx="4">
                  <c:v>37058856</c:v>
                </c:pt>
                <c:pt idx="5">
                  <c:v>42228429</c:v>
                </c:pt>
                <c:pt idx="6">
                  <c:v>25069229</c:v>
                </c:pt>
                <c:pt idx="7">
                  <c:v>25069229</c:v>
                </c:pt>
                <c:pt idx="8">
                  <c:v>36029138</c:v>
                </c:pt>
                <c:pt idx="9">
                  <c:v>30809762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6-4096-871D-14DA929D95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7"/>
        <c:overlap val="-50"/>
        <c:axId val="1602676639"/>
        <c:axId val="1602683295"/>
      </c:barChart>
      <c:catAx>
        <c:axId val="16026766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602683295"/>
        <c:crosses val="autoZero"/>
        <c:auto val="1"/>
        <c:lblAlgn val="ctr"/>
        <c:lblOffset val="100"/>
        <c:noMultiLvlLbl val="0"/>
      </c:catAx>
      <c:valAx>
        <c:axId val="16026832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267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Product Sans" panose="020B0403030502040203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cap="none" spc="120" normalizeH="0" baseline="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r>
              <a:rPr lang="fr-FR" sz="1000" b="0" cap="none" dirty="0">
                <a:solidFill>
                  <a:schemeClr val="tx1"/>
                </a:solidFill>
                <a:latin typeface="Product Sans" panose="020B0403030502040203" pitchFamily="34" charset="0"/>
              </a:rPr>
              <a:t>Nombre total de fans / populations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none" spc="120" normalizeH="0" baseline="0">
              <a:solidFill>
                <a:schemeClr val="tx1"/>
              </a:solidFill>
              <a:latin typeface="Product Sans" panose="020B0403030502040203" pitchFamily="34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rgbClr val="E55D5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Feuil1!$A$3:$A$5</c:f>
              <c:strCache>
                <c:ptCount val="3"/>
                <c:pt idx="0">
                  <c:v>United States</c:v>
                </c:pt>
                <c:pt idx="1">
                  <c:v>United Kingdom</c:v>
                </c:pt>
                <c:pt idx="2">
                  <c:v>South Africa</c:v>
                </c:pt>
              </c:strCache>
            </c:strRef>
          </c:cat>
          <c:val>
            <c:numRef>
              <c:f>Feuil1!$B$3:$B$5</c:f>
              <c:numCache>
                <c:formatCode>General</c:formatCode>
                <c:ptCount val="3"/>
                <c:pt idx="0">
                  <c:v>327167434</c:v>
                </c:pt>
                <c:pt idx="1">
                  <c:v>66488991</c:v>
                </c:pt>
                <c:pt idx="2">
                  <c:v>57779622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D-4A03-9F3D-E36B595BEF8F}"/>
            </c:ext>
          </c:extLst>
        </c:ser>
        <c:ser>
          <c:idx val="1"/>
          <c:order val="1"/>
          <c:tx>
            <c:strRef>
              <c:f>Feuil1!$C$2</c:f>
              <c:strCache>
                <c:ptCount val="1"/>
                <c:pt idx="0">
                  <c:v>NumberOfFans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6822618014239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4D-4A03-9F3D-E36B595BEF8F}"/>
                </c:ext>
              </c:extLst>
            </c:dLbl>
            <c:dLbl>
              <c:idx val="1"/>
              <c:layout>
                <c:manualLayout>
                  <c:x val="0"/>
                  <c:y val="-2.3469790762459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4D-4A03-9F3D-E36B595BEF8F}"/>
                </c:ext>
              </c:extLst>
            </c:dLbl>
            <c:dLbl>
              <c:idx val="2"/>
              <c:layout>
                <c:manualLayout>
                  <c:x val="-9.074971445816323E-17"/>
                  <c:y val="-2.68226180142393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F4D-4A03-9F3D-E36B595BEF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Product Sans" panose="020B040303050204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Feuil1!$A$3:$A$5</c:f>
              <c:strCache>
                <c:ptCount val="3"/>
                <c:pt idx="0">
                  <c:v>United States</c:v>
                </c:pt>
                <c:pt idx="1">
                  <c:v>United Kingdom</c:v>
                </c:pt>
                <c:pt idx="2">
                  <c:v>South Africa</c:v>
                </c:pt>
              </c:strCache>
            </c:strRef>
          </c:cat>
          <c:val>
            <c:numRef>
              <c:f>Feuil1!$C$3:$C$5</c:f>
              <c:numCache>
                <c:formatCode>General</c:formatCode>
                <c:ptCount val="3"/>
                <c:pt idx="0">
                  <c:v>10814</c:v>
                </c:pt>
                <c:pt idx="1">
                  <c:v>1896</c:v>
                </c:pt>
                <c:pt idx="2">
                  <c:v>2286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4D-4A03-9F3D-E36B595BE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axId val="1499177311"/>
        <c:axId val="1499178559"/>
      </c:barChart>
      <c:catAx>
        <c:axId val="149917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  <a:ea typeface="+mn-ea"/>
                <a:cs typeface="+mn-cs"/>
              </a:defRPr>
            </a:pPr>
            <a:endParaRPr lang="fr-FR"/>
          </a:p>
        </c:txPr>
        <c:crossAx val="1499178559"/>
        <c:crosses val="autoZero"/>
        <c:auto val="1"/>
        <c:lblAlgn val="ctr"/>
        <c:lblOffset val="100"/>
        <c:noMultiLvlLbl val="0"/>
      </c:catAx>
      <c:valAx>
        <c:axId val="1499178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91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13E2F5-656D-4A37-BE52-7E8CDD365F9B}" type="datetime1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90EB-5FDD-4674-A529-A347DE9B77B4}" type="datetime1">
              <a:rPr lang="fr-FR" smtClean="0"/>
              <a:pPr/>
              <a:t>07/03/2023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342959-9D20-41A5-AA68-F0F6AD93C715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7978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8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57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44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6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48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63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1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4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8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19" name="Espace réservé du texte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0" name="Espace réservé du texte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1" name="Espace réservé du texte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2" name="Espace réservé du texte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3" name="Espace réservé du texte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25" name="Espace réservé du texte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35" name="Espace réservé du texte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0" name="Espace réservé du texte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3" name="Espace réservé du texte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5" name="Espace réservé du texte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7" name="Espace réservé du texte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8" name="Espace réservé du texte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59" name="Espace réservé du texte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0" name="Espace réservé du texte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61" name="Espace réservé du texte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2" name="Espace réservé du texte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MODIFIER</a:t>
            </a:r>
          </a:p>
        </p:txBody>
      </p:sp>
      <p:sp>
        <p:nvSpPr>
          <p:cNvPr id="63" name="Espace réservé du texte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3" name="Espace réservé du texte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5" name="Espace réservé du texte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7" name="Espace réservé du texte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58" name="Espace réservé du texte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59" name="Espace réservé du texte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0" name="Espace réservé du texte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1" name="Espace réservé du texte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2" name="Espace réservé du texte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3" name="Espace réservé du texte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5" name="Espace réservé du texte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6" name="Espace réservé du texte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7" name="Espace réservé du texte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68" name="Espace réservé du texte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69" name="Espace réservé du texte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70" name="Espace réservé du texte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71" name="Espace réservé du texte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72" name="Espace réservé du texte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fr-FR" noProof="0"/>
              <a:t>CLIQUEZ POUR MODIFIER</a:t>
            </a:r>
          </a:p>
        </p:txBody>
      </p:sp>
      <p:sp>
        <p:nvSpPr>
          <p:cNvPr id="73" name="Espace réservé du texte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pour modifier le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FB4521E-21A5-4E33-8F38-19182780E024}" type="datetime1">
              <a:rPr lang="fr-FR" noProof="0" smtClean="0"/>
              <a:t>07/03/2023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7">
            <a:extLst>
              <a:ext uri="{FF2B5EF4-FFF2-40B4-BE49-F238E27FC236}">
                <a16:creationId xmlns:a16="http://schemas.microsoft.com/office/drawing/2014/main" id="{1878E01C-6EC3-6E20-3E66-51B2D4474F9A}"/>
              </a:ext>
            </a:extLst>
          </p:cNvPr>
          <p:cNvSpPr txBox="1">
            <a:spLocks/>
          </p:cNvSpPr>
          <p:nvPr/>
        </p:nvSpPr>
        <p:spPr>
          <a:xfrm>
            <a:off x="4398390" y="470234"/>
            <a:ext cx="3395221" cy="2930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100" b="0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fr-FR" sz="2100" b="0" cap="none" dirty="0">
                <a:latin typeface="Poppins" panose="00000500000000000000" pitchFamily="2" charset="0"/>
                <a:cs typeface="Poppins" panose="00000500000000000000" pitchFamily="2" charset="0"/>
              </a:rPr>
              <a:t>orbu</a:t>
            </a:r>
            <a:r>
              <a:rPr lang="fr-FR" sz="2100" b="0" dirty="0">
                <a:latin typeface="Poppins" panose="00000500000000000000" pitchFamily="2" charset="0"/>
                <a:cs typeface="Poppins" panose="00000500000000000000" pitchFamily="2" charset="0"/>
              </a:rPr>
              <a:t> GYACHUNG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690FA81-46F0-5BD4-845A-088C54E5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67" y="2728436"/>
            <a:ext cx="4729264" cy="16268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re 17">
            <a:extLst>
              <a:ext uri="{FF2B5EF4-FFF2-40B4-BE49-F238E27FC236}">
                <a16:creationId xmlns:a16="http://schemas.microsoft.com/office/drawing/2014/main" id="{9FE156C7-8B51-1FB5-E223-F3AD76107478}"/>
              </a:ext>
            </a:extLst>
          </p:cNvPr>
          <p:cNvSpPr txBox="1">
            <a:spLocks/>
          </p:cNvSpPr>
          <p:nvPr/>
        </p:nvSpPr>
        <p:spPr>
          <a:xfrm>
            <a:off x="5012757" y="1135621"/>
            <a:ext cx="2166484" cy="4565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i="1" cap="none" dirty="0">
                <a:latin typeface="Poppins" panose="00000500000000000000" pitchFamily="2" charset="0"/>
                <a:cs typeface="Poppins" panose="00000500000000000000" pitchFamily="2" charset="0"/>
              </a:rPr>
              <a:t>Data Analyst</a:t>
            </a:r>
          </a:p>
        </p:txBody>
      </p:sp>
      <p:pic>
        <p:nvPicPr>
          <p:cNvPr id="1026" name="Picture 2" descr="OpenClassrooms – Association des Apprentis de France">
            <a:extLst>
              <a:ext uri="{FF2B5EF4-FFF2-40B4-BE49-F238E27FC236}">
                <a16:creationId xmlns:a16="http://schemas.microsoft.com/office/drawing/2014/main" id="{16B26E44-5E83-58D8-440A-81E1384A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78" y="5861942"/>
            <a:ext cx="3828641" cy="4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7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2222664" cy="302186"/>
          </a:xfrm>
        </p:spPr>
        <p:txBody>
          <a:bodyPr rtlCol="0"/>
          <a:lstStyle/>
          <a:p>
            <a:r>
              <a:rPr lang="fr-FR" sz="24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DÉTERMINER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21DE68-2E60-2B53-776E-E36BAC0AD40F}"/>
              </a:ext>
            </a:extLst>
          </p:cNvPr>
          <p:cNvSpPr txBox="1"/>
          <p:nvPr/>
        </p:nvSpPr>
        <p:spPr>
          <a:xfrm>
            <a:off x="1947210" y="1521935"/>
            <a:ext cx="6038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 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meilleur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jour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de la semaine pour publier du contenu</a:t>
            </a:r>
            <a:endParaRPr lang="fr-F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F5943640-8A74-A10C-90D8-42067C50B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135014"/>
              </p:ext>
            </p:extLst>
          </p:nvPr>
        </p:nvGraphicFramePr>
        <p:xfrm>
          <a:off x="6644640" y="2371829"/>
          <a:ext cx="5216433" cy="4028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D4B70907-F6E1-EB8D-D13B-B9A98E2BF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30" y="2605150"/>
            <a:ext cx="1605244" cy="1143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3F9684-9C3E-86E9-21FF-1C152C274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55" y="4595812"/>
            <a:ext cx="3609975" cy="1480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9A56D1-408A-0D1E-E0A1-B80ABA87B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55" y="2605149"/>
            <a:ext cx="4010025" cy="1143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2988C3-E3A1-9658-1FEC-7F9370BCB4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000"/>
          <a:stretch/>
        </p:blipFill>
        <p:spPr>
          <a:xfrm>
            <a:off x="4418422" y="4589789"/>
            <a:ext cx="1724025" cy="11430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24921ADD-04DF-E415-CB05-6A8AA405BA1E}"/>
              </a:ext>
            </a:extLst>
          </p:cNvPr>
          <p:cNvSpPr/>
          <p:nvPr/>
        </p:nvSpPr>
        <p:spPr>
          <a:xfrm>
            <a:off x="8558139" y="694514"/>
            <a:ext cx="1440000" cy="14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MERCREDI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682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" grpId="0" animBg="1"/>
      <p:bldP spid="14" grpId="0"/>
      <p:bldGraphic spid="3" grpId="0">
        <p:bldAsOne/>
      </p:bldGraphic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2222664" cy="302186"/>
          </a:xfrm>
        </p:spPr>
        <p:txBody>
          <a:bodyPr rtlCol="0"/>
          <a:lstStyle/>
          <a:p>
            <a:r>
              <a:rPr lang="fr-FR" sz="24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DÉTERMINER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3784C3-4C13-BC0F-E51D-0F23F513E287}"/>
              </a:ext>
            </a:extLst>
          </p:cNvPr>
          <p:cNvSpPr/>
          <p:nvPr/>
        </p:nvSpPr>
        <p:spPr>
          <a:xfrm>
            <a:off x="8558139" y="694514"/>
            <a:ext cx="1440000" cy="14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5h00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21DE68-2E60-2B53-776E-E36BAC0AD40F}"/>
              </a:ext>
            </a:extLst>
          </p:cNvPr>
          <p:cNvSpPr txBox="1"/>
          <p:nvPr/>
        </p:nvSpPr>
        <p:spPr>
          <a:xfrm>
            <a:off x="1947210" y="1521935"/>
            <a:ext cx="6099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meilleure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6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heure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de la journée pour publier du contenu</a:t>
            </a:r>
            <a:endParaRPr lang="fr-F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D0ED0EA-2802-ABC0-A26A-BB371939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94" y="4024106"/>
            <a:ext cx="3421813" cy="143131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7AD3AAA-8B31-1902-6849-55EFD75AD5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646"/>
          <a:stretch/>
        </p:blipFill>
        <p:spPr>
          <a:xfrm>
            <a:off x="3336763" y="5529423"/>
            <a:ext cx="1743075" cy="530442"/>
          </a:xfrm>
          <a:prstGeom prst="rect">
            <a:avLst/>
          </a:prstGeom>
        </p:spPr>
      </p:pic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4989BE0E-6EAE-7294-4E70-9CB123D25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26056"/>
              </p:ext>
            </p:extLst>
          </p:nvPr>
        </p:nvGraphicFramePr>
        <p:xfrm>
          <a:off x="6040746" y="2774805"/>
          <a:ext cx="5656437" cy="3388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3" name="Image 32">
            <a:extLst>
              <a:ext uri="{FF2B5EF4-FFF2-40B4-BE49-F238E27FC236}">
                <a16:creationId xmlns:a16="http://schemas.microsoft.com/office/drawing/2014/main" id="{9645E54B-662A-D00B-5488-58360D91F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25" y="2254277"/>
            <a:ext cx="3643105" cy="92154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0F443B7-9AC7-18B0-42E0-962A56703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41" y="3250168"/>
            <a:ext cx="1239307" cy="31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" grpId="0" animBg="1"/>
      <p:bldP spid="8" grpId="0" animBg="1"/>
      <p:bldP spid="14" grpId="0"/>
      <p:bldGraphic spid="3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3441408" cy="302186"/>
          </a:xfrm>
        </p:spPr>
        <p:txBody>
          <a:bodyPr rtlCol="0"/>
          <a:lstStyle/>
          <a:p>
            <a:r>
              <a:rPr lang="fr-FR" sz="24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RECOMMANDATION 1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A14466-2A67-EFFD-7635-AC5089989266}"/>
              </a:ext>
            </a:extLst>
          </p:cNvPr>
          <p:cNvSpPr txBox="1"/>
          <p:nvPr/>
        </p:nvSpPr>
        <p:spPr>
          <a:xfrm>
            <a:off x="1947209" y="1521935"/>
            <a:ext cx="9313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Les 10 villes les moins importantes mais avec un grand potentiel de croissance </a:t>
            </a:r>
            <a:endParaRPr lang="fr-F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5FD6F183-619B-735F-ACCA-0C79221AC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33167"/>
              </p:ext>
            </p:extLst>
          </p:nvPr>
        </p:nvGraphicFramePr>
        <p:xfrm>
          <a:off x="6096000" y="2029767"/>
          <a:ext cx="5625465" cy="452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A37B79A5-2197-225E-B386-9910DC29F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00" y="2466975"/>
            <a:ext cx="3857625" cy="19240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8A7DE8-685A-678A-2CAA-8EABC6B46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830" y="4526820"/>
            <a:ext cx="3044165" cy="20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5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" grpId="0" animBg="1"/>
      <p:bldP spid="13" grpId="0"/>
      <p:bldGraphic spid="2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8" y="1181910"/>
            <a:ext cx="3626277" cy="302186"/>
          </a:xfrm>
        </p:spPr>
        <p:txBody>
          <a:bodyPr rtlCol="0"/>
          <a:lstStyle/>
          <a:p>
            <a:r>
              <a:rPr lang="fr-FR" sz="24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RECOMMANDATION 2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5D76F1-E17F-7DB2-777C-A3BE7E9D77D2}"/>
              </a:ext>
            </a:extLst>
          </p:cNvPr>
          <p:cNvSpPr/>
          <p:nvPr/>
        </p:nvSpPr>
        <p:spPr>
          <a:xfrm>
            <a:off x="9377412" y="902490"/>
            <a:ext cx="1440000" cy="14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6CC2A7-744A-BF5F-2C5B-C33B6226DAA9}"/>
              </a:ext>
            </a:extLst>
          </p:cNvPr>
          <p:cNvSpPr txBox="1"/>
          <p:nvPr/>
        </p:nvSpPr>
        <p:spPr>
          <a:xfrm>
            <a:off x="1947209" y="1521935"/>
            <a:ext cx="7344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6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possibilité de lancer la version </a:t>
            </a:r>
            <a:r>
              <a:rPr lang="fr-FR" sz="16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anglaise</a:t>
            </a:r>
            <a:r>
              <a:rPr lang="fr-FR" sz="16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et </a:t>
            </a:r>
            <a:r>
              <a:rPr lang="fr-FR" sz="16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américaine</a:t>
            </a:r>
            <a:r>
              <a:rPr lang="fr-FR" sz="16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Datazine</a:t>
            </a:r>
            <a:endParaRPr lang="fr-FR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ED79803-740B-E9ED-B18A-F1447ADC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4" y="2503224"/>
            <a:ext cx="3829050" cy="11811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69D29B1-9EAA-7F5E-5A14-20B2DA17D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73" y="3765393"/>
            <a:ext cx="2288139" cy="1419334"/>
          </a:xfrm>
          <a:prstGeom prst="rect">
            <a:avLst/>
          </a:prstGeom>
        </p:spPr>
      </p:pic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0B3EFF0E-E573-FB42-04FE-67BD75E58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224446"/>
              </p:ext>
            </p:extLst>
          </p:nvPr>
        </p:nvGraphicFramePr>
        <p:xfrm>
          <a:off x="6731774" y="2503224"/>
          <a:ext cx="5131270" cy="378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7465C33-0E79-DC28-19E0-B5D4C8EA2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43704"/>
              </p:ext>
            </p:extLst>
          </p:nvPr>
        </p:nvGraphicFramePr>
        <p:xfrm>
          <a:off x="3329791" y="4540633"/>
          <a:ext cx="3088704" cy="1181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1907">
                  <a:extLst>
                    <a:ext uri="{9D8B030D-6E8A-4147-A177-3AD203B41FA5}">
                      <a16:colId xmlns:a16="http://schemas.microsoft.com/office/drawing/2014/main" val="3511628903"/>
                    </a:ext>
                  </a:extLst>
                </a:gridCol>
                <a:gridCol w="1063822">
                  <a:extLst>
                    <a:ext uri="{9D8B030D-6E8A-4147-A177-3AD203B41FA5}">
                      <a16:colId xmlns:a16="http://schemas.microsoft.com/office/drawing/2014/main" val="25721665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52193089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CountryName</a:t>
                      </a:r>
                      <a:endParaRPr lang="fr-FR" sz="10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NumberOfFans</a:t>
                      </a:r>
                      <a:endParaRPr lang="fr-FR" sz="10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LiteracyRate</a:t>
                      </a:r>
                      <a:endParaRPr lang="fr-FR" sz="10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1082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United States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10814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79,00%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014954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United Kingdom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1896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86,30%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30716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South Africa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2286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95,33%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084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87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" grpId="0" animBg="1"/>
      <p:bldP spid="8" grpId="0" animBg="1"/>
      <p:bldP spid="9" grpId="0"/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711" y="1283795"/>
            <a:ext cx="3428578" cy="551096"/>
          </a:xfrm>
        </p:spPr>
        <p:txBody>
          <a:bodyPr rtlCol="0"/>
          <a:lstStyle/>
          <a:p>
            <a:pPr algn="ctr"/>
            <a:r>
              <a:rPr lang="fr-FR" sz="36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6CC2A7-744A-BF5F-2C5B-C33B6226DAA9}"/>
              </a:ext>
            </a:extLst>
          </p:cNvPr>
          <p:cNvSpPr txBox="1"/>
          <p:nvPr/>
        </p:nvSpPr>
        <p:spPr>
          <a:xfrm>
            <a:off x="531876" y="2157885"/>
            <a:ext cx="11128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56,46% des fans sont des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3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80% des fans sont entre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18 à 44 ans</a:t>
            </a:r>
          </a:p>
          <a:p>
            <a:endParaRPr lang="fr-FR" sz="2400" dirty="0">
              <a:solidFill>
                <a:schemeClr val="accent3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meilleur jour de la semaine pour publier le contenu est le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mercredi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3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meilleur heure de la journée pour publier du contenu est à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5h00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3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Faisable de lancer une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version anglaise et américaine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Datazine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48F0F-73F4-C7A9-8607-B2D0C7C93EB0}"/>
              </a:ext>
            </a:extLst>
          </p:cNvPr>
          <p:cNvSpPr txBox="1"/>
          <p:nvPr/>
        </p:nvSpPr>
        <p:spPr>
          <a:xfrm>
            <a:off x="5531133" y="6396335"/>
            <a:ext cx="112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Samsung Sharp Sans" panose="02000503000000020004" pitchFamily="50" charset="0"/>
                <a:ea typeface="Samsung Sharp Sans" panose="02000503000000020004" pitchFamily="50" charset="0"/>
                <a:cs typeface="Samsung Sharp Sans" panose="02000503000000020004" pitchFamily="50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9976553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Texte 34">
            <a:extLst>
              <a:ext uri="{FF2B5EF4-FFF2-40B4-BE49-F238E27FC236}">
                <a16:creationId xmlns:a16="http://schemas.microsoft.com/office/drawing/2014/main" id="{2E8DBA79-135D-8E8D-9863-F8851402961E}"/>
              </a:ext>
            </a:extLst>
          </p:cNvPr>
          <p:cNvSpPr txBox="1"/>
          <p:nvPr/>
        </p:nvSpPr>
        <p:spPr>
          <a:xfrm>
            <a:off x="1023419" y="2708291"/>
            <a:ext cx="10145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Poppins" panose="00000500000000000000" pitchFamily="2" charset="0"/>
                <a:cs typeface="Poppins" panose="00000500000000000000" pitchFamily="2" charset="0"/>
              </a:rPr>
              <a:t>Objectifs de la stratégie de réseaux sociaux de Datazine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AF77C2D-8526-EC9E-2E7F-F95DCE1663A6}"/>
              </a:ext>
            </a:extLst>
          </p:cNvPr>
          <p:cNvSpPr txBox="1"/>
          <p:nvPr/>
        </p:nvSpPr>
        <p:spPr>
          <a:xfrm>
            <a:off x="2804159" y="4265532"/>
            <a:ext cx="65836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Mieux comprendre nos lectorat</a:t>
            </a:r>
          </a:p>
          <a:p>
            <a:endParaRPr lang="fr-FR" sz="2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Obtenir de nouveaux abonnés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8B6588B-C6A1-AFBB-1ED6-4D2F848C70DD}"/>
              </a:ext>
            </a:extLst>
          </p:cNvPr>
          <p:cNvSpPr txBox="1"/>
          <p:nvPr/>
        </p:nvSpPr>
        <p:spPr>
          <a:xfrm>
            <a:off x="4720046" y="1782326"/>
            <a:ext cx="2751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fr-FR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tratégie Social Media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B15E21-1AFF-C19B-7FA4-1AE85286F61B}"/>
              </a:ext>
            </a:extLst>
          </p:cNvPr>
          <p:cNvSpPr txBox="1"/>
          <p:nvPr/>
        </p:nvSpPr>
        <p:spPr>
          <a:xfrm>
            <a:off x="3853541" y="3441824"/>
            <a:ext cx="448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10543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 septembre 2018 au 17 octobre 2018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BAE09-7932-63EC-FB16-16CB7A5E8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00" y="830713"/>
            <a:ext cx="2452201" cy="8435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331759" y="220880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824696" y="220880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</a:t>
            </a:r>
          </a:p>
          <a:p>
            <a:pPr algn="ctr" rtl="0"/>
            <a:r>
              <a:rPr lang="fr-FR" sz="32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9350985" y="220880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49189" y="2199558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23" name="Forme libre : Forme 22" descr="chronologi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210491" y="1846212"/>
            <a:ext cx="9945188" cy="1889758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sz="4000" dirty="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Ovale 2" descr="points de terminaison de chronologi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996047" y="2680048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rgbClr val="20A47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905" y="3824938"/>
            <a:ext cx="1343149" cy="302186"/>
          </a:xfrm>
        </p:spPr>
        <p:txBody>
          <a:bodyPr rtlCol="0"/>
          <a:lstStyle/>
          <a:p>
            <a:pPr rtl="0"/>
            <a:r>
              <a:rPr lang="fr-FR" b="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5479" y="4225944"/>
            <a:ext cx="1908000" cy="1440000"/>
          </a:xfrm>
        </p:spPr>
        <p:txBody>
          <a:bodyPr rtlCol="0"/>
          <a:lstStyle/>
          <a:p>
            <a:pPr rtl="0"/>
            <a:r>
              <a:rPr lang="fr-FR" sz="11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Analyse de tendance des indicateurs </a:t>
            </a:r>
            <a:r>
              <a:rPr lang="fr-FR" sz="11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clés</a:t>
            </a:r>
            <a:r>
              <a:rPr lang="fr-FR" sz="11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rtl="0">
              <a:spcBef>
                <a:spcPts val="0"/>
              </a:spcBef>
            </a:pPr>
            <a:r>
              <a:rPr lang="fr-FR" sz="11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 localisation, </a:t>
            </a:r>
          </a:p>
          <a:p>
            <a:pPr rtl="0">
              <a:spcBef>
                <a:spcPts val="0"/>
              </a:spcBef>
            </a:pP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r>
              <a:rPr lang="fr-FR" sz="11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 sexe, l’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â</a:t>
            </a:r>
            <a:r>
              <a:rPr lang="fr-FR" sz="1100" b="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ge, la langue des utilisateurs</a:t>
            </a:r>
            <a:endParaRPr lang="fr-F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13851" y="3824938"/>
            <a:ext cx="1796396" cy="302186"/>
          </a:xfrm>
        </p:spPr>
        <p:txBody>
          <a:bodyPr rtlCol="0"/>
          <a:lstStyle/>
          <a:p>
            <a:pPr rtl="0"/>
            <a:r>
              <a:rPr lang="fr-FR" b="0" dirty="0">
                <a:latin typeface="Poppins" panose="00000500000000000000" pitchFamily="2" charset="0"/>
                <a:cs typeface="Poppins" panose="00000500000000000000" pitchFamily="2" charset="0"/>
              </a:rPr>
              <a:t>DÉTERMINER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70428" y="4218183"/>
            <a:ext cx="1908000" cy="1440000"/>
          </a:xfrm>
        </p:spPr>
        <p:txBody>
          <a:bodyPr rtlCol="0"/>
          <a:lstStyle/>
          <a:p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meilleur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jour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la semaine pour publier du contenu</a:t>
            </a:r>
          </a:p>
          <a:p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meilleure heure 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la journée pour publier du contenu</a:t>
            </a:r>
            <a:endParaRPr lang="fr-F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9694" y="3841115"/>
            <a:ext cx="2800366" cy="302186"/>
          </a:xfrm>
        </p:spPr>
        <p:txBody>
          <a:bodyPr rtlCol="0"/>
          <a:lstStyle/>
          <a:p>
            <a:pPr rtl="0"/>
            <a:r>
              <a:rPr lang="fr-FR" b="0" dirty="0">
                <a:latin typeface="Poppins" panose="00000500000000000000" pitchFamily="2" charset="0"/>
                <a:cs typeface="Poppins" panose="00000500000000000000" pitchFamily="2" charset="0"/>
              </a:rPr>
              <a:t>RECOMMANDATION 1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0986" y="4216092"/>
            <a:ext cx="1908000" cy="1440000"/>
          </a:xfrm>
        </p:spPr>
        <p:txBody>
          <a:bodyPr rtlCol="0"/>
          <a:lstStyle/>
          <a:p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 10 villes les moins importantes en termes de nombre de fans mais avec un grand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potentiel de croissance</a:t>
            </a:r>
            <a:endParaRPr lang="fr-F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30060" y="3807519"/>
            <a:ext cx="2800366" cy="302186"/>
          </a:xfrm>
        </p:spPr>
        <p:txBody>
          <a:bodyPr rtlCol="0"/>
          <a:lstStyle/>
          <a:p>
            <a:r>
              <a:rPr lang="fr-FR" b="0" dirty="0">
                <a:latin typeface="Poppins" panose="00000500000000000000" pitchFamily="2" charset="0"/>
                <a:cs typeface="Poppins" panose="00000500000000000000" pitchFamily="2" charset="0"/>
              </a:rPr>
              <a:t>RECOMMANDATION 2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7093" y="4216092"/>
            <a:ext cx="1908000" cy="1440000"/>
          </a:xfrm>
        </p:spPr>
        <p:txBody>
          <a:bodyPr rtlCol="0"/>
          <a:lstStyle/>
          <a:p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faisabilité de lancer une version 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anglaise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et </a:t>
            </a:r>
            <a:r>
              <a:rPr lang="fr-FR" sz="1100" b="1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américaine</a:t>
            </a:r>
            <a:r>
              <a:rPr lang="fr-FR" sz="1100" dirty="0">
                <a:solidFill>
                  <a:srgbClr val="271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du Datazine</a:t>
            </a:r>
            <a:endParaRPr lang="fr-F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</p:spPr>
        <p:txBody>
          <a:bodyPr rtlCol="0"/>
          <a:lstStyle/>
          <a:p>
            <a:pPr rtl="0"/>
            <a:r>
              <a:rPr lang="fr-FR" sz="2800" b="1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Ovale 2" descr="points de terminaison de chronologie">
            <a:extLst>
              <a:ext uri="{FF2B5EF4-FFF2-40B4-BE49-F238E27FC236}">
                <a16:creationId xmlns:a16="http://schemas.microsoft.com/office/drawing/2014/main" id="{292EBCC1-A634-E68A-73C4-E91963BC9DCC}"/>
              </a:ext>
            </a:extLst>
          </p:cNvPr>
          <p:cNvSpPr/>
          <p:nvPr/>
        </p:nvSpPr>
        <p:spPr>
          <a:xfrm>
            <a:off x="1152031" y="2680048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714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  <p:bldP spid="19" grpId="0" animBg="1"/>
      <p:bldP spid="23" grpId="0" animBg="1"/>
      <p:bldP spid="3" grpId="0" animBg="1"/>
      <p:bldP spid="16" grpId="0"/>
      <p:bldP spid="17" grpId="0"/>
      <p:bldP spid="18" grpId="0" build="allAtOnce"/>
      <p:bldP spid="20" grpId="0" build="allAtOnce"/>
      <p:bldP spid="21" grpId="0" build="allAtOnce"/>
      <p:bldP spid="22" grpId="0" build="allAtOnce"/>
      <p:bldP spid="24" grpId="0" build="allAtOnce"/>
      <p:bldP spid="25" grpId="0" build="allAtOnce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DFBB78-EB35-31E8-DD6C-02BA6CE5F1FA}"/>
              </a:ext>
            </a:extLst>
          </p:cNvPr>
          <p:cNvSpPr txBox="1"/>
          <p:nvPr/>
        </p:nvSpPr>
        <p:spPr>
          <a:xfrm>
            <a:off x="1337739" y="2171280"/>
            <a:ext cx="9663636" cy="4050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 algn="l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Enregistré d’u</a:t>
            </a:r>
            <a:r>
              <a:rPr lang="fr-FR" sz="18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tilisateurs engagés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distribution des fans par sexe et tranche d’âge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premiers pays avec le nombre maximum de fans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premiers pays en fonction du taux de pénétration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villes les moins importants au vu du nombre de fans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distribution du taux d'engagement des posts selon les jours de la semaine</a:t>
            </a:r>
          </a:p>
          <a:p>
            <a:pPr marL="514350" indent="-285750">
              <a:lnSpc>
                <a:spcPct val="200000"/>
              </a:lnSpc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distribution du taux d'engagement des posts selon les heures de la journée</a:t>
            </a:r>
          </a:p>
        </p:txBody>
      </p:sp>
    </p:spTree>
    <p:extLst>
      <p:ext uri="{BB962C8B-B14F-4D97-AF65-F5344CB8AC3E}">
        <p14:creationId xmlns:p14="http://schemas.microsoft.com/office/powerpoint/2010/main" val="32855420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60E263-85F7-18E1-2303-4354D10E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59" y="2296786"/>
            <a:ext cx="3457575" cy="5619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B5DDA8-B1F2-812A-4E05-539CF664376B}"/>
              </a:ext>
            </a:extLst>
          </p:cNvPr>
          <p:cNvSpPr txBox="1"/>
          <p:nvPr/>
        </p:nvSpPr>
        <p:spPr>
          <a:xfrm>
            <a:off x="1369050" y="3537955"/>
            <a:ext cx="3014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220"/>
              </a:spcAft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portée moyenne des posts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64AFAB-C944-C805-EC7A-882E3350D4DE}"/>
              </a:ext>
            </a:extLst>
          </p:cNvPr>
          <p:cNvSpPr txBox="1"/>
          <p:nvPr/>
        </p:nvSpPr>
        <p:spPr>
          <a:xfrm>
            <a:off x="1369050" y="2393107"/>
            <a:ext cx="301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Utilisateurs engagées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BFF1662-C6F0-21E5-0A9F-6DD331F84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505" y="2343051"/>
            <a:ext cx="1429200" cy="46944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7204310-2460-1E46-2962-6C57B4D3A4A7}"/>
              </a:ext>
            </a:extLst>
          </p:cNvPr>
          <p:cNvSpPr txBox="1"/>
          <p:nvPr/>
        </p:nvSpPr>
        <p:spPr>
          <a:xfrm>
            <a:off x="1369050" y="4970340"/>
            <a:ext cx="3014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 taux d’engagement moyen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E4CFF24-B11C-9D85-A083-97C5ABF1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784" y="4941080"/>
            <a:ext cx="3667125" cy="70485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BD4F979-5591-48C1-5F4E-1577A815D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5145" y="5060536"/>
            <a:ext cx="1283921" cy="4659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E8FC6-E5EE-13FF-E637-EFDD85297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746" y="3580133"/>
            <a:ext cx="3505200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271549-40D2-E436-95B7-6584DE344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6555" y="3628151"/>
            <a:ext cx="1181100" cy="4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401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du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B5DDA8-B1F2-812A-4E05-539CF664376B}"/>
              </a:ext>
            </a:extLst>
          </p:cNvPr>
          <p:cNvSpPr txBox="1"/>
          <p:nvPr/>
        </p:nvSpPr>
        <p:spPr>
          <a:xfrm>
            <a:off x="834676" y="2459924"/>
            <a:ext cx="4290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220"/>
              </a:spcAft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distribution des fans par sexe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0CAF60-D81D-3788-C959-DDFB0EEA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88" y="5154466"/>
            <a:ext cx="3343275" cy="9906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7A7DC79-DE76-A298-1DE5-650CD0FD1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59" y="4944916"/>
            <a:ext cx="1428750" cy="14097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0AC4FDF-A16A-2C3C-0415-211611F01E9F}"/>
              </a:ext>
            </a:extLst>
          </p:cNvPr>
          <p:cNvSpPr txBox="1"/>
          <p:nvPr/>
        </p:nvSpPr>
        <p:spPr>
          <a:xfrm>
            <a:off x="834676" y="4394073"/>
            <a:ext cx="532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spcAft>
                <a:spcPts val="220"/>
              </a:spcAft>
            </a:pPr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La distribution des fans par tranche d’âge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6927B54-7D76-DBCF-579B-46211E2E5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88" y="2871837"/>
            <a:ext cx="3429000" cy="9810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0743BE2-4FA1-8B0C-072F-4CB3EE201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825" y="2941597"/>
            <a:ext cx="1400175" cy="790575"/>
          </a:xfrm>
          <a:prstGeom prst="rect">
            <a:avLst/>
          </a:prstGeom>
        </p:spPr>
      </p:pic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CC26D0FE-DADF-79CD-AB35-59843B9BF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636826"/>
              </p:ext>
            </p:extLst>
          </p:nvPr>
        </p:nvGraphicFramePr>
        <p:xfrm>
          <a:off x="6291428" y="3852912"/>
          <a:ext cx="5239955" cy="2933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1AD1BC3-9E98-67CB-3594-255B80A4B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514221"/>
              </p:ext>
            </p:extLst>
          </p:nvPr>
        </p:nvGraphicFramePr>
        <p:xfrm>
          <a:off x="6291428" y="999776"/>
          <a:ext cx="5239954" cy="264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517721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Graphic spid="3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64AFAB-C944-C805-EC7A-882E3350D4DE}"/>
              </a:ext>
            </a:extLst>
          </p:cNvPr>
          <p:cNvSpPr txBox="1"/>
          <p:nvPr/>
        </p:nvSpPr>
        <p:spPr>
          <a:xfrm>
            <a:off x="655490" y="2292740"/>
            <a:ext cx="4189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premiers codes pays au vu du nombre maximum de fans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697E4A-3FD1-FCB2-26CB-17962E29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53" y="3202794"/>
            <a:ext cx="2667000" cy="1019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6B45A7-B18E-C539-EAF2-086811A25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78" y="4485693"/>
            <a:ext cx="1504950" cy="1933575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5F02A68-8580-D37B-1044-8F0D29139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12073"/>
              </p:ext>
            </p:extLst>
          </p:nvPr>
        </p:nvGraphicFramePr>
        <p:xfrm>
          <a:off x="5148262" y="1905489"/>
          <a:ext cx="6528196" cy="463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2111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64AFAB-C944-C805-EC7A-882E3350D4DE}"/>
              </a:ext>
            </a:extLst>
          </p:cNvPr>
          <p:cNvSpPr txBox="1"/>
          <p:nvPr/>
        </p:nvSpPr>
        <p:spPr>
          <a:xfrm>
            <a:off x="1428855" y="2292740"/>
            <a:ext cx="4189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premiers pays au vu de taux de pénétration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C727E7-1CE5-3A2D-8FFA-B43ADEC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8" y="3040869"/>
            <a:ext cx="5676900" cy="1343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F430F3-495F-742D-4D6F-FF8ADD45A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43" y="4485692"/>
            <a:ext cx="1885950" cy="1952625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EBF651D6-5906-774F-0228-7647FBE6D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0631"/>
              </p:ext>
            </p:extLst>
          </p:nvPr>
        </p:nvGraphicFramePr>
        <p:xfrm>
          <a:off x="6573821" y="1484096"/>
          <a:ext cx="5106115" cy="478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91578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209" y="1181910"/>
            <a:ext cx="1605888" cy="302186"/>
          </a:xfrm>
        </p:spPr>
        <p:txBody>
          <a:bodyPr rtlCol="0"/>
          <a:lstStyle/>
          <a:p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RÉALISER</a:t>
            </a:r>
          </a:p>
        </p:txBody>
      </p:sp>
      <p:sp>
        <p:nvSpPr>
          <p:cNvPr id="34" name="Titr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302186"/>
          </a:xfrm>
        </p:spPr>
        <p:txBody>
          <a:bodyPr rtlCol="0"/>
          <a:lstStyle/>
          <a:p>
            <a:pPr algn="l" rtl="0"/>
            <a:r>
              <a:rPr lang="fr-FR" sz="1800" i="0" dirty="0">
                <a:solidFill>
                  <a:srgbClr val="271A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l'efficacité de la stratégie Facebook dE DATAZINE</a:t>
            </a:r>
            <a:endParaRPr lang="fr-F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Ovale 3">
            <a:extLst>
              <a:ext uri="{FF2B5EF4-FFF2-40B4-BE49-F238E27FC236}">
                <a16:creationId xmlns:a16="http://schemas.microsoft.com/office/drawing/2014/main" id="{54CE2388-2FD6-1A5A-7E55-89BF16008A71}"/>
              </a:ext>
            </a:extLst>
          </p:cNvPr>
          <p:cNvSpPr/>
          <p:nvPr/>
        </p:nvSpPr>
        <p:spPr>
          <a:xfrm>
            <a:off x="834676" y="9457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64AFAB-C944-C805-EC7A-882E3350D4DE}"/>
              </a:ext>
            </a:extLst>
          </p:cNvPr>
          <p:cNvSpPr txBox="1"/>
          <p:nvPr/>
        </p:nvSpPr>
        <p:spPr>
          <a:xfrm>
            <a:off x="834676" y="2175475"/>
            <a:ext cx="4459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Les 10 villes les moins importantes au vu du nombre de fans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D5B6C6-7B62-1C9F-2742-97729EA6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41" y="4854975"/>
            <a:ext cx="2114550" cy="1943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4265B2-9640-3832-8266-50583610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54" y="2827598"/>
            <a:ext cx="3819525" cy="1924050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5FD6F183-619B-735F-ACCA-0C79221AC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966945"/>
              </p:ext>
            </p:extLst>
          </p:nvPr>
        </p:nvGraphicFramePr>
        <p:xfrm>
          <a:off x="5501822" y="2089214"/>
          <a:ext cx="6239074" cy="4311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8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hème 2_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2_TF16411242_Win32" id="{1938BFD8-578F-4228-9E1A-A7332737DF0B}" vid="{5EA8FE88-AA04-434D-A38C-74F0A95C24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{2D1974BF-26AD-4055-BE86-7EA7BC37528B}tf16411242_win32</Template>
  <TotalTime>11949</TotalTime>
  <Words>508</Words>
  <Application>Microsoft Office PowerPoint</Application>
  <PresentationFormat>Grand écran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Avenir Next LT Pro Light</vt:lpstr>
      <vt:lpstr>Calibri</vt:lpstr>
      <vt:lpstr>Poppins</vt:lpstr>
      <vt:lpstr>Product Sans</vt:lpstr>
      <vt:lpstr>Samsung Sharp Sans</vt:lpstr>
      <vt:lpstr>Speak Pro</vt:lpstr>
      <vt:lpstr>Thème 2_Office</vt:lpstr>
      <vt:lpstr>Présentation PowerPoint</vt:lpstr>
      <vt:lpstr>Présentation PowerPoint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du DATAZINE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dE DATAZINE</vt:lpstr>
      <vt:lpstr>l'efficacité de la stratégie Facebook dE DATAZINE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DATAZINE</dc:title>
  <dc:creator>Norbu Gyachung</dc:creator>
  <cp:lastModifiedBy>Norbu Gyachung</cp:lastModifiedBy>
  <cp:revision>61</cp:revision>
  <dcterms:created xsi:type="dcterms:W3CDTF">2023-01-13T14:18:08Z</dcterms:created>
  <dcterms:modified xsi:type="dcterms:W3CDTF">2023-03-07T13:56:05Z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