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71" r:id="rId2"/>
  </p:sldMasterIdLst>
  <p:notesMasterIdLst>
    <p:notesMasterId r:id="rId12"/>
  </p:notesMasterIdLst>
  <p:handoutMasterIdLst>
    <p:handoutMasterId r:id="rId13"/>
  </p:handoutMasterIdLst>
  <p:sldIdLst>
    <p:sldId id="256" r:id="rId3"/>
    <p:sldId id="335" r:id="rId4"/>
    <p:sldId id="346" r:id="rId5"/>
    <p:sldId id="362" r:id="rId6"/>
    <p:sldId id="360" r:id="rId7"/>
    <p:sldId id="359" r:id="rId8"/>
    <p:sldId id="361" r:id="rId9"/>
    <p:sldId id="363" r:id="rId10"/>
    <p:sldId id="340" r:id="rId11"/>
  </p:sldIdLst>
  <p:sldSz cx="9144000" cy="6858000" type="screen4x3"/>
  <p:notesSz cx="6881813" cy="92964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A7A"/>
    <a:srgbClr val="FDF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2" autoAdjust="0"/>
    <p:restoredTop sz="86856" autoAdjust="0"/>
  </p:normalViewPr>
  <p:slideViewPr>
    <p:cSldViewPr>
      <p:cViewPr>
        <p:scale>
          <a:sx n="101" d="100"/>
          <a:sy n="101" d="100"/>
        </p:scale>
        <p:origin x="-1014" y="-7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/>
          <a:lstStyle/>
          <a:p>
            <a:fld id="{03170175-C3ED-4C72-B085-79CCCD670CC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/>
          <a:lstStyle/>
          <a:p>
            <a:fld id="{92977F1F-E40B-4E53-8E11-28ED506983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/>
          <a:lstStyle/>
          <a:p>
            <a:fld id="{2D9FB51A-E05F-4494-ADA5-A77EAE266FCF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/>
          <a:lstStyle/>
          <a:p>
            <a:fld id="{13CD1B0D-083E-4DA2-81AD-16B7E9711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4E2E-DBE1-4EA8-BCD3-0F2FD5A3DA39}" type="datetime2">
              <a:rPr lang="en-US" smtClean="0"/>
              <a:t>Sunday, September 23, 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Gildan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66009235-774F-4F9F-A566-6CD95569F2FE}" type="datetime2">
              <a:rPr lang="en-US" smtClean="0"/>
              <a:t>Sunday, September 23, 2018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chemeClr val="accent1">
                    <a:shade val="75000"/>
                  </a:schemeClr>
                </a:solidFill>
              </a:rPr>
              <a:t>Gildan</a:t>
            </a:r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66009235-774F-4F9F-A566-6CD95569F2FE}" type="datetime2">
              <a:rPr lang="en-US" smtClean="0"/>
              <a:t>Sunday, September 23, 2018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chemeClr val="accent1">
                    <a:shade val="75000"/>
                  </a:schemeClr>
                </a:solidFill>
              </a:rPr>
              <a:t>Gildan</a:t>
            </a:r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749F-A734-401F-9F82-1C1166882DD9}" type="datetime2">
              <a:rPr lang="en-US" smtClean="0"/>
              <a:t>Sunday, September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Gildan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66009235-774F-4F9F-A566-6CD95569F2FE}" type="datetime2">
              <a:rPr lang="en-US" smtClean="0"/>
              <a:t>Sunday, September 23, 2018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chemeClr val="accent1">
                    <a:shade val="75000"/>
                  </a:schemeClr>
                </a:solidFill>
              </a:rPr>
              <a:t>Gildan</a:t>
            </a:r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66009235-774F-4F9F-A566-6CD95569F2FE}" type="datetime2">
              <a:rPr lang="en-US" smtClean="0"/>
              <a:t>Sunday, September 23, 2018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chemeClr val="accent1">
                    <a:shade val="75000"/>
                  </a:schemeClr>
                </a:solidFill>
              </a:rPr>
              <a:t>Gildan</a:t>
            </a:r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66009235-774F-4F9F-A566-6CD95569F2FE}" type="datetime2">
              <a:rPr lang="en-US" smtClean="0"/>
              <a:t>Sunday, September 23, 2018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chemeClr val="accent1">
                    <a:shade val="75000"/>
                  </a:schemeClr>
                </a:solidFill>
              </a:rPr>
              <a:t>Gildan</a:t>
            </a:r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4461-9687-44F3-8E34-C0837A6F8D2B}" type="datetime2">
              <a:rPr lang="en-US" smtClean="0"/>
              <a:t>Sunday, September 23,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Gildan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66009235-774F-4F9F-A566-6CD95569F2FE}" type="datetime2">
              <a:rPr lang="en-US" smtClean="0"/>
              <a:t>Sunday, September 23, 2018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chemeClr val="accent1">
                    <a:shade val="75000"/>
                  </a:schemeClr>
                </a:solidFill>
              </a:rPr>
              <a:t>Gildan</a:t>
            </a:r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66009235-774F-4F9F-A566-6CD95569F2FE}" type="datetime2">
              <a:rPr lang="en-US" smtClean="0"/>
              <a:t>Sunday, September 23, 2018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chemeClr val="accent1">
                    <a:shade val="75000"/>
                  </a:schemeClr>
                </a:solidFill>
              </a:rPr>
              <a:t>Gildan</a:t>
            </a:r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66009235-774F-4F9F-A566-6CD95569F2FE}" type="datetime2">
              <a:rPr lang="en-US" smtClean="0"/>
              <a:t>Sunday, September 23, 2018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chemeClr val="accent1">
                    <a:shade val="75000"/>
                  </a:schemeClr>
                </a:solidFill>
              </a:rPr>
              <a:t>Gildan</a:t>
            </a:r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l"/>
            <a:fld id="{66009235-774F-4F9F-A566-6CD95569F2FE}" type="datetime2">
              <a:rPr lang="en-US" smtClean="0"/>
              <a:t>Sunday, September 23, 2018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/>
            <a:r>
              <a:rPr lang="en-US" smtClean="0">
                <a:solidFill>
                  <a:schemeClr val="accent1">
                    <a:shade val="75000"/>
                  </a:schemeClr>
                </a:solidFill>
              </a:rPr>
              <a:t>Gildan</a:t>
            </a:r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609600" y="2892425"/>
            <a:ext cx="8001000" cy="12223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Connecting Communities with Open Dat</a:t>
            </a:r>
            <a:r>
              <a:rPr lang="en-US" dirty="0" smtClean="0"/>
              <a:t>a</a:t>
            </a:r>
            <a:endParaRPr lang="en-US" sz="4000" cap="none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04800" y="5562600"/>
            <a:ext cx="8458200" cy="9144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July 23, 2018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1800" y="44958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Team: </a:t>
            </a:r>
            <a:r>
              <a:rPr lang="en-CA" sz="2800" dirty="0" err="1" smtClean="0"/>
              <a:t>norchain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0703" y="4416386"/>
            <a:ext cx="2235938" cy="499883"/>
          </a:xfrm>
          <a:prstGeom prst="roundRect">
            <a:avLst/>
          </a:prstGeom>
          <a:noFill/>
          <a:ln w="82550" cmpd="thickThin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900" b="1" dirty="0" smtClean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1385" y="2249269"/>
            <a:ext cx="2235938" cy="499883"/>
          </a:xfrm>
          <a:prstGeom prst="roundRect">
            <a:avLst/>
          </a:prstGeom>
          <a:noFill/>
          <a:ln w="82550" cmpd="thickThin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900" b="1" dirty="0" smtClean="0">
                <a:solidFill>
                  <a:schemeClr val="tx1"/>
                </a:solidFill>
              </a:rPr>
              <a:t>COMPLICATION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4894" y="1182469"/>
            <a:ext cx="83319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CA" sz="2000" dirty="0" smtClean="0"/>
              <a:t>“</a:t>
            </a:r>
            <a:r>
              <a:rPr lang="en-CA" sz="2000" dirty="0"/>
              <a:t>Diversity, Our Strength</a:t>
            </a:r>
            <a:r>
              <a:rPr lang="en-CA" sz="2000" dirty="0" smtClean="0"/>
              <a:t>.” - The </a:t>
            </a:r>
            <a:r>
              <a:rPr lang="en-CA" sz="2000" dirty="0"/>
              <a:t>diversity among its people has strengthened </a:t>
            </a:r>
            <a:r>
              <a:rPr lang="en-CA" sz="2000" dirty="0" smtClean="0"/>
              <a:t>Toronto economy growth.</a:t>
            </a:r>
            <a:endParaRPr lang="en-CA" sz="2000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-65814" y="2808744"/>
            <a:ext cx="8295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 indent="-285750">
              <a:buClr>
                <a:schemeClr val="accent1"/>
              </a:buClr>
              <a:buFont typeface="Wingdings" pitchFamily="2" charset="2"/>
              <a:buChar char="Ø"/>
            </a:pPr>
            <a:endParaRPr lang="en-CA" b="1" dirty="0" smtClean="0"/>
          </a:p>
          <a:p>
            <a:pPr marL="73660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CA" b="1" dirty="0" smtClean="0"/>
              <a:t>Generic </a:t>
            </a:r>
            <a:r>
              <a:rPr lang="en-CA" b="1" dirty="0"/>
              <a:t>recommendation system </a:t>
            </a:r>
            <a:endParaRPr lang="en-CA" b="1" dirty="0" smtClean="0"/>
          </a:p>
          <a:p>
            <a:pPr marL="736600" indent="-285750">
              <a:buClr>
                <a:schemeClr val="accent1"/>
              </a:buClr>
              <a:buFont typeface="Wingdings" pitchFamily="2" charset="2"/>
              <a:buChar char="Ø"/>
            </a:pPr>
            <a:endParaRPr lang="en-CA" b="1" dirty="0" smtClean="0"/>
          </a:p>
          <a:p>
            <a:pPr marL="73660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CA" b="1" dirty="0" smtClean="0"/>
              <a:t>Local businesses </a:t>
            </a:r>
            <a:r>
              <a:rPr lang="en-CA" dirty="0" smtClean="0"/>
              <a:t>are facing challenges from large online </a:t>
            </a:r>
            <a:r>
              <a:rPr lang="en-CA" dirty="0" smtClean="0"/>
              <a:t>businesses.</a:t>
            </a:r>
            <a:endParaRPr lang="en-CA" dirty="0"/>
          </a:p>
        </p:txBody>
      </p:sp>
      <p:sp>
        <p:nvSpPr>
          <p:cNvPr id="8" name="Rounded Rectangle 7"/>
          <p:cNvSpPr/>
          <p:nvPr/>
        </p:nvSpPr>
        <p:spPr>
          <a:xfrm>
            <a:off x="349876" y="496669"/>
            <a:ext cx="2235938" cy="499883"/>
          </a:xfrm>
          <a:prstGeom prst="roundRect">
            <a:avLst/>
          </a:prstGeom>
          <a:noFill/>
          <a:ln w="82550" cmpd="thickThin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900" b="1" dirty="0" smtClean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9" name="Rectangle 8"/>
          <p:cNvSpPr/>
          <p:nvPr/>
        </p:nvSpPr>
        <p:spPr>
          <a:xfrm>
            <a:off x="-95865" y="5297269"/>
            <a:ext cx="8554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660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CA" b="1" dirty="0" smtClean="0"/>
              <a:t>In </a:t>
            </a:r>
            <a:r>
              <a:rPr lang="en-CA" b="1" dirty="0"/>
              <a:t>the data-driven era, how would local </a:t>
            </a:r>
            <a:r>
              <a:rPr lang="en-CA" b="1" dirty="0" smtClean="0"/>
              <a:t>services and businesses gaining exposure to their supporters and being connected with the communities.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8419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00200"/>
          </a:xfrm>
        </p:spPr>
        <p:txBody>
          <a:bodyPr>
            <a:noAutofit/>
          </a:bodyPr>
          <a:lstStyle/>
          <a:p>
            <a:r>
              <a:rPr lang="en-CA" dirty="0" smtClean="0"/>
              <a:t>Mexican Friend visits Canada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3" name="Picture 5" descr="C:\Users\yliu7\Desktop\MaxicanFo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162800" cy="483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7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1600200"/>
          </a:xfrm>
        </p:spPr>
        <p:txBody>
          <a:bodyPr>
            <a:noAutofit/>
          </a:bodyPr>
          <a:lstStyle/>
          <a:p>
            <a:r>
              <a:rPr lang="en-CA" dirty="0" smtClean="0"/>
              <a:t>Our Goal:</a:t>
            </a:r>
            <a:br>
              <a:rPr lang="en-CA" dirty="0" smtClean="0"/>
            </a:br>
            <a:r>
              <a:rPr lang="en-CA" dirty="0" smtClean="0"/>
              <a:t>Enable a better community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70" y="2133600"/>
            <a:ext cx="60864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9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5867400"/>
            <a:ext cx="762000" cy="244475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229600" y="6613525"/>
            <a:ext cx="762000" cy="24447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latinLnBrk="0">
              <a:defRPr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A2BDD-D331-44F0-96AA-4FB4ED49706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81000" y="1558925"/>
            <a:ext cx="8686799" cy="4013200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/>
          <p:cNvGrpSpPr/>
          <p:nvPr/>
        </p:nvGrpSpPr>
        <p:grpSpPr>
          <a:xfrm>
            <a:off x="500640" y="2762885"/>
            <a:ext cx="2090160" cy="1605280"/>
            <a:chOff x="355" y="1203959"/>
            <a:chExt cx="1389643" cy="1605280"/>
          </a:xfrm>
        </p:grpSpPr>
        <p:sp>
          <p:nvSpPr>
            <p:cNvPr id="10" name="Rounded Rectangle 9"/>
            <p:cNvSpPr/>
            <p:nvPr/>
          </p:nvSpPr>
          <p:spPr>
            <a:xfrm>
              <a:off x="355" y="1203959"/>
              <a:ext cx="1389643" cy="16052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68192" y="1271796"/>
              <a:ext cx="1253969" cy="1469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39044" y="2762885"/>
            <a:ext cx="2090156" cy="1605280"/>
            <a:chOff x="2302592" y="1203959"/>
            <a:chExt cx="1389643" cy="1605280"/>
          </a:xfrm>
        </p:grpSpPr>
        <p:sp>
          <p:nvSpPr>
            <p:cNvPr id="13" name="Rounded Rectangle 12"/>
            <p:cNvSpPr/>
            <p:nvPr/>
          </p:nvSpPr>
          <p:spPr>
            <a:xfrm>
              <a:off x="2302592" y="1203959"/>
              <a:ext cx="1389643" cy="16052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6"/>
            <p:cNvSpPr/>
            <p:nvPr/>
          </p:nvSpPr>
          <p:spPr>
            <a:xfrm>
              <a:off x="2375040" y="1271796"/>
              <a:ext cx="1253969" cy="1469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34000" y="2762885"/>
            <a:ext cx="2090160" cy="1605280"/>
            <a:chOff x="3000878" y="1203959"/>
            <a:chExt cx="1389643" cy="1605280"/>
          </a:xfrm>
        </p:grpSpPr>
        <p:sp>
          <p:nvSpPr>
            <p:cNvPr id="16" name="Rounded Rectangle 15"/>
            <p:cNvSpPr/>
            <p:nvPr/>
          </p:nvSpPr>
          <p:spPr>
            <a:xfrm>
              <a:off x="3000878" y="1203959"/>
              <a:ext cx="1389643" cy="16052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8"/>
            <p:cNvSpPr/>
            <p:nvPr/>
          </p:nvSpPr>
          <p:spPr>
            <a:xfrm>
              <a:off x="3068715" y="1271796"/>
              <a:ext cx="1253969" cy="1469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b="1" kern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79725"/>
            <a:ext cx="177272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12" y="2913113"/>
            <a:ext cx="1766001" cy="13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873077"/>
            <a:ext cx="1687005" cy="139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4572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    Centralized 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3352800" y="4572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Decentralized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5715000" y="4572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 Distributed</a:t>
            </a:r>
            <a:endParaRPr lang="en-CA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52400" y="301752"/>
            <a:ext cx="7769352" cy="841248"/>
          </a:xfrm>
        </p:spPr>
        <p:txBody>
          <a:bodyPr>
            <a:noAutofit/>
          </a:bodyPr>
          <a:lstStyle/>
          <a:p>
            <a:pPr algn="l"/>
            <a:r>
              <a:rPr lang="en-CA" sz="2800" dirty="0" smtClean="0"/>
              <a:t>    Step 1: Data Decentralization Revolution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7463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88640"/>
            <a:ext cx="8836152" cy="841248"/>
          </a:xfrm>
        </p:spPr>
        <p:txBody>
          <a:bodyPr>
            <a:noAutofit/>
          </a:bodyPr>
          <a:lstStyle/>
          <a:p>
            <a:r>
              <a:rPr lang="en-CA" sz="2800" dirty="0" smtClean="0"/>
              <a:t>Step 2: Decentralized Database will enable better apps</a:t>
            </a:r>
            <a:endParaRPr lang="en-CA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32" name="Picture 8" descr="Image result for open source vs open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799"/>
            <a:ext cx="7467600" cy="419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2235869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0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0030" y="194129"/>
            <a:ext cx="10109830" cy="841248"/>
          </a:xfrm>
        </p:spPr>
        <p:txBody>
          <a:bodyPr>
            <a:noAutofit/>
          </a:bodyPr>
          <a:lstStyle/>
          <a:p>
            <a:pPr algn="l"/>
            <a:r>
              <a:rPr lang="en-CA" sz="2800" dirty="0" smtClean="0"/>
              <a:t>    Step 3: Better apps leads to a more connected community</a:t>
            </a:r>
            <a:endParaRPr lang="en-CA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17" y="1066800"/>
            <a:ext cx="409177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86125"/>
            <a:ext cx="6705600" cy="319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9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88640"/>
            <a:ext cx="8836152" cy="841248"/>
          </a:xfrm>
        </p:spPr>
        <p:txBody>
          <a:bodyPr>
            <a:noAutofit/>
          </a:bodyPr>
          <a:lstStyle/>
          <a:p>
            <a:pPr algn="l"/>
            <a:r>
              <a:rPr lang="en-CA" sz="2800" dirty="0" smtClean="0"/>
              <a:t>    Step 4: More secured than ever</a:t>
            </a:r>
            <a:endParaRPr lang="en-CA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38862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1209675"/>
            <a:ext cx="391477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23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Conclusion: Next step actions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746" y="1371600"/>
            <a:ext cx="739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1. Packaging, Sales and Delivery:</a:t>
            </a:r>
            <a:endParaRPr lang="en-CA" sz="2400" dirty="0"/>
          </a:p>
          <a:p>
            <a:pPr marL="800100" lvl="1" indent="-342900">
              <a:buFontTx/>
              <a:buChar char="-"/>
            </a:pPr>
            <a:r>
              <a:rPr lang="en-CA" sz="2000" dirty="0"/>
              <a:t>Putting together a package of our </a:t>
            </a:r>
            <a:r>
              <a:rPr lang="en-CA" sz="2000" dirty="0" smtClean="0"/>
              <a:t>services.</a:t>
            </a:r>
            <a:endParaRPr lang="en-CA" sz="2400" dirty="0" smtClean="0"/>
          </a:p>
          <a:p>
            <a:pPr marL="342900" indent="-342900">
              <a:buFontTx/>
              <a:buChar char="-"/>
            </a:pPr>
            <a:endParaRPr lang="en-CA" sz="2400" dirty="0" smtClean="0"/>
          </a:p>
          <a:p>
            <a:pPr marL="342900" indent="-342900">
              <a:buFontTx/>
              <a:buChar char="-"/>
            </a:pPr>
            <a:endParaRPr lang="en-CA" sz="2400" dirty="0"/>
          </a:p>
          <a:p>
            <a:r>
              <a:rPr lang="en-CA" sz="2400" dirty="0" smtClean="0"/>
              <a:t>2. Engaging advisors for feedbacks for our services.</a:t>
            </a:r>
            <a:endParaRPr lang="en-CA" sz="2400" dirty="0"/>
          </a:p>
          <a:p>
            <a:pPr marL="800100" lvl="1" indent="-342900">
              <a:buFontTx/>
              <a:buChar char="-"/>
            </a:pPr>
            <a:r>
              <a:rPr lang="en-CA" sz="2000" dirty="0" smtClean="0"/>
              <a:t>Advisors.</a:t>
            </a:r>
          </a:p>
          <a:p>
            <a:pPr marL="800100" lvl="1" indent="-342900">
              <a:buFontTx/>
              <a:buChar char="-"/>
            </a:pPr>
            <a:r>
              <a:rPr lang="en-CA" sz="2000" dirty="0" smtClean="0"/>
              <a:t>University of Toronto Business professors.</a:t>
            </a:r>
          </a:p>
          <a:p>
            <a:pPr marL="800100" lvl="1" indent="-342900">
              <a:buFontTx/>
              <a:buChar char="-"/>
            </a:pPr>
            <a:r>
              <a:rPr lang="en-CA" sz="2000" dirty="0" smtClean="0"/>
              <a:t>University of Toronto Business School Alumni networks.</a:t>
            </a:r>
            <a:endParaRPr lang="en-CA" sz="2000" dirty="0"/>
          </a:p>
          <a:p>
            <a:endParaRPr lang="en-CA" sz="2400" dirty="0" smtClean="0"/>
          </a:p>
          <a:p>
            <a:endParaRPr lang="en-CA" sz="2400" dirty="0" smtClean="0"/>
          </a:p>
          <a:p>
            <a:r>
              <a:rPr lang="en-CA" sz="2400" dirty="0" smtClean="0"/>
              <a:t>3. Engage customers to test market.</a:t>
            </a:r>
          </a:p>
          <a:p>
            <a:pPr marL="800100" lvl="1" indent="-342900">
              <a:buFontTx/>
              <a:buChar char="-"/>
            </a:pPr>
            <a:r>
              <a:rPr lang="en-CA" sz="2000" dirty="0" smtClean="0"/>
              <a:t>Universities </a:t>
            </a:r>
            <a:r>
              <a:rPr lang="en-CA" sz="2000" dirty="0"/>
              <a:t>data mining and statistics department</a:t>
            </a:r>
            <a:r>
              <a:rPr lang="en-CA" sz="2000" dirty="0" smtClean="0"/>
              <a:t>. Small business owners.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74"/>
            <a:ext cx="9144000" cy="574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63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0EB353-B075-4294-95C2-1EC6FDA8EA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195</Words>
  <Application>Microsoft Office PowerPoint</Application>
  <PresentationFormat>On-screen Show (4:3)</PresentationFormat>
  <Paragraphs>46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Connecting Communities with Open Data</vt:lpstr>
      <vt:lpstr>PowerPoint Presentation</vt:lpstr>
      <vt:lpstr>Mexican Friend visits Canada</vt:lpstr>
      <vt:lpstr>Our Goal: Enable a better community</vt:lpstr>
      <vt:lpstr>    Step 1: Data Decentralization Revolution</vt:lpstr>
      <vt:lpstr>Step 2: Decentralized Database will enable better apps</vt:lpstr>
      <vt:lpstr>    Step 3: Better apps leads to a more connected community</vt:lpstr>
      <vt:lpstr>    Step 4: More secured than ever</vt:lpstr>
      <vt:lpstr>Conclusion: Next step actions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2012-11-07T05:36:57Z</dcterms:created>
  <dcterms:modified xsi:type="dcterms:W3CDTF">2018-09-23T15:23:56Z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TC100851999990</vt:lpwstr>
  </property>
</Properties>
</file>