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262" r:id="rId4"/>
    <p:sldId id="265" r:id="rId5"/>
    <p:sldId id="264" r:id="rId6"/>
    <p:sldId id="259" r:id="rId7"/>
    <p:sldId id="266" r:id="rId8"/>
    <p:sldId id="267" r:id="rId9"/>
    <p:sldId id="268" r:id="rId10"/>
    <p:sldId id="269" r:id="rId11"/>
    <p:sldId id="256" r:id="rId12"/>
    <p:sldId id="271" r:id="rId13"/>
    <p:sldId id="272" r:id="rId14"/>
    <p:sldId id="273" r:id="rId15"/>
    <p:sldId id="274" r:id="rId16"/>
    <p:sldId id="275" r:id="rId17"/>
    <p:sldId id="270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5EBE6-0A26-43A6-9FF4-FB5C6BB1C0F6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AD30-AD74-4193-9992-1F66D49E6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C81-02C5-4CAD-80AB-81434049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30BA-7C8B-443E-AFB6-A4E86C5A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02E6-B63F-4B8F-B4DC-00DB33E0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7C8F-AD6A-4FE4-BCAD-3808D6EF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9007-E96D-4341-A48C-5997966E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BB8E-08C5-458B-8492-2F5A1C2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0559-BB4D-4C7E-ABD1-F8F4186F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BDBB-D9FF-44A8-9637-9F4499DF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8D1F-60B7-4C74-88B9-C72FBE25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6E96-F34F-4D7A-BE23-9926E68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4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6C5A-CEFA-4803-B797-5F6B38F0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D79-30FD-4815-9ADF-31A3B600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C7F-C922-43CA-8731-50F179FE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617-2419-48CD-A272-FA277A0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9BD4-22CD-4E19-A561-78FDA6F5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B553-1BF6-4F73-96C8-1972BC4A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7CF0-8C40-44FD-9DFB-A9E14AA2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04DB-1613-4471-B467-98D2F93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AA09-9802-4685-A68E-106E5EB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DDB-DAA0-40AA-8F25-17432BB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9FD-DFCF-412C-BCA9-206D687E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1B4C-E390-4037-B955-1C55418E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BF6B-809F-4AA5-A0A1-F5471919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6AF-1D9A-454C-A086-60FF54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F32C-5394-445E-8CAF-2C44727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2B8-1C75-4C23-B739-0261338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6F25-ADBB-4479-95E9-EB4CB142A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559C3-EC93-4D67-B6D9-A86185F2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C645A-FF53-4DBB-A8E2-886F299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0AF7-3889-480D-8452-EF5A3DAA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52BA-4B0F-489D-A532-4B66E53E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7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2BAB-6C39-4802-865E-B716453B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2415-9F9F-4EE7-B591-6EF952B4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EF1F-9D9D-4B9E-BD41-7C577817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63EA-D720-4847-AF07-16C14909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BC6E0-CF02-46FD-9404-232757D1B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A3320-B8BA-4B14-82B5-229E7A5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DCEE9-3A18-48D0-B023-FE52BA6C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F0B76-5045-4D2B-BB66-3D39E35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502-F6A5-4CED-BA88-B8704862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07A1B-FFD9-40B0-A19C-36FDEBC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31E31-0CA6-4A3D-B78D-E7E9FBC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0D61E-D826-48E2-BACC-A89D9E47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7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9DF4-4874-43A4-9008-3CC8881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6825-F8E6-438E-9E39-29093F28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7558-590D-4D69-9EB7-DE24E212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4D81-65B2-4C46-8559-9A7E0773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3516-FB98-4FBC-BEEF-18441DD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235D-A8DC-4540-8136-52770AC0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42D-58F8-43AA-86A1-958DDFC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69FD-3658-455D-9EB6-A51D5A79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790B-4906-4D95-B4DB-291BB532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9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1EE-1B52-438E-BBC8-81AA5CF2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0483-D17C-4638-A23A-CC687416B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8A96-2D32-4B62-8B78-BF606E9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7BB1-A250-46D7-A1B2-21A7D4C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2D9B-A315-4EA1-85CB-42FC509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3BBC-D7DE-4064-B5F7-A0557EE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8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0241-3B3C-4D7E-8BF4-7C881C06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AFB8-A243-45AD-87AE-27E30663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488E-50B5-44B4-9D00-31D9F337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E27-E349-4810-A52A-09E24504101A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6922-A679-44E1-A17F-53B032887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D9C-2AC0-491A-B6FF-28C3F79A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272599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52482"/>
              </p:ext>
            </p:extLst>
          </p:nvPr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832721" y="270863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1926415" y="1497498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3034206" y="2020718"/>
            <a:ext cx="419672" cy="6879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319169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311931" y="373898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30(0+30)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4520654" y="3387233"/>
            <a:ext cx="387454" cy="35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604132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5203015" y="1008178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848240" y="2177729"/>
            <a:ext cx="950952" cy="542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5795259" y="507207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7189951" y="272250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7391436" y="3389678"/>
            <a:ext cx="0" cy="168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838718" y="102021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70(30+40)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3"/>
            <a:endCxn id="68" idx="2"/>
          </p:cNvCxnSpPr>
          <p:nvPr/>
        </p:nvCxnSpPr>
        <p:spPr>
          <a:xfrm flipV="1">
            <a:off x="8989253" y="2189764"/>
            <a:ext cx="1445642" cy="8359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586283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3278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BD25A4-582D-4143-8C67-7D91505272B7}"/>
              </a:ext>
            </a:extLst>
          </p:cNvPr>
          <p:cNvSpPr/>
          <p:nvPr/>
        </p:nvSpPr>
        <p:spPr>
          <a:xfrm>
            <a:off x="516730" y="2883258"/>
            <a:ext cx="326650" cy="292627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03681-F2AB-4926-B175-F46FF8165B40}"/>
              </a:ext>
            </a:extLst>
          </p:cNvPr>
          <p:cNvSpPr txBox="1"/>
          <p:nvPr/>
        </p:nvSpPr>
        <p:spPr>
          <a:xfrm>
            <a:off x="255502" y="5953855"/>
            <a:ext cx="299720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縦軸</a:t>
            </a:r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):</a:t>
            </a:r>
            <a:r>
              <a:rPr lang="ja-JP" altLang="en-US" sz="1400" dirty="0"/>
              <a:t>現在利用している品物の数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8159-1985-4EA8-89B0-CC0212F822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80055" y="5809529"/>
            <a:ext cx="1074047" cy="144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25311-4FD1-4923-AEE0-51F92AA3B5D7}"/>
              </a:ext>
            </a:extLst>
          </p:cNvPr>
          <p:cNvSpPr/>
          <p:nvPr/>
        </p:nvSpPr>
        <p:spPr>
          <a:xfrm>
            <a:off x="2731155" y="2384604"/>
            <a:ext cx="8321963" cy="473187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6F6F-6166-4104-94F8-E8465D116FB6}"/>
              </a:ext>
            </a:extLst>
          </p:cNvPr>
          <p:cNvSpPr txBox="1"/>
          <p:nvPr/>
        </p:nvSpPr>
        <p:spPr>
          <a:xfrm>
            <a:off x="2301062" y="1954066"/>
            <a:ext cx="288636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横軸</a:t>
            </a:r>
            <a:r>
              <a:rPr lang="en-US" altLang="ja-JP" sz="1400" dirty="0"/>
              <a:t>(j):</a:t>
            </a:r>
            <a:r>
              <a:rPr lang="ja-JP" altLang="en-US" sz="1400" dirty="0"/>
              <a:t>重さ</a:t>
            </a:r>
            <a:endParaRPr lang="en-US" altLang="ja-JP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DF8D6-9B92-4D61-A3A6-6F1723B9C78E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5187425" y="2107955"/>
            <a:ext cx="1704712" cy="276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4A68E4-C13D-4991-9898-D60FABAAE4BE}"/>
              </a:ext>
            </a:extLst>
          </p:cNvPr>
          <p:cNvSpPr txBox="1"/>
          <p:nvPr/>
        </p:nvSpPr>
        <p:spPr>
          <a:xfrm>
            <a:off x="3535835" y="5953855"/>
            <a:ext cx="818492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項目</a:t>
            </a:r>
            <a:r>
              <a:rPr lang="en-US" altLang="ja-JP" sz="2400" dirty="0"/>
              <a:t>(</a:t>
            </a:r>
            <a:r>
              <a:rPr lang="en-US" altLang="ja-JP" sz="2400" dirty="0" err="1"/>
              <a:t>I,j</a:t>
            </a:r>
            <a:r>
              <a:rPr lang="en-US" altLang="ja-JP" sz="2400" dirty="0"/>
              <a:t>): </a:t>
            </a:r>
            <a:r>
              <a:rPr lang="ja-JP" altLang="en-US" sz="2400" dirty="0"/>
              <a:t>品物</a:t>
            </a:r>
            <a:r>
              <a:rPr lang="en-US" altLang="ja-JP" sz="2400" dirty="0" err="1"/>
              <a:t>i</a:t>
            </a:r>
            <a:r>
              <a:rPr lang="ja-JP" altLang="en-US" sz="2400" dirty="0"/>
              <a:t>個を利用したとき、重さ</a:t>
            </a:r>
            <a:r>
              <a:rPr lang="en-US" altLang="ja-JP" sz="2400" dirty="0"/>
              <a:t>j</a:t>
            </a:r>
            <a:r>
              <a:rPr lang="ja-JP" altLang="en-US" sz="2400" dirty="0"/>
              <a:t>以下の最大価値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19D04B-2550-41BA-B239-6E4C3EB24099}"/>
              </a:ext>
            </a:extLst>
          </p:cNvPr>
          <p:cNvSpPr/>
          <p:nvPr/>
        </p:nvSpPr>
        <p:spPr>
          <a:xfrm>
            <a:off x="2178655" y="2931622"/>
            <a:ext cx="9333290" cy="2930922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37886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43E460-CB15-4EC1-9FF2-1D2CE37E5220}"/>
              </a:ext>
            </a:extLst>
          </p:cNvPr>
          <p:cNvSpPr/>
          <p:nvPr/>
        </p:nvSpPr>
        <p:spPr>
          <a:xfrm>
            <a:off x="2263806" y="3048497"/>
            <a:ext cx="8954749" cy="29838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B42B-2BC5-43B8-93D2-4A87E758B974}"/>
              </a:ext>
            </a:extLst>
          </p:cNvPr>
          <p:cNvSpPr txBox="1"/>
          <p:nvPr/>
        </p:nvSpPr>
        <p:spPr>
          <a:xfrm>
            <a:off x="5808128" y="1764455"/>
            <a:ext cx="550175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品物数は</a:t>
            </a:r>
            <a:r>
              <a:rPr lang="en-US" altLang="ja-JP" sz="1400" dirty="0"/>
              <a:t>0</a:t>
            </a:r>
            <a:r>
              <a:rPr lang="ja-JP" altLang="en-US" sz="1400" dirty="0"/>
              <a:t>のため、すべての重さにおいて価値は</a:t>
            </a:r>
            <a:r>
              <a:rPr lang="en-US" altLang="ja-JP" sz="1400" dirty="0"/>
              <a:t>0</a:t>
            </a:r>
            <a:r>
              <a:rPr lang="ja-JP" altLang="en-US" sz="1400" dirty="0"/>
              <a:t>にしかならない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C72652-6412-40CA-96F6-F0E00BD7CB5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741181" y="2072232"/>
            <a:ext cx="1817826" cy="976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77DCC-B9FD-48FB-9323-43EE3FDAD30B}"/>
              </a:ext>
            </a:extLst>
          </p:cNvPr>
          <p:cNvSpPr/>
          <p:nvPr/>
        </p:nvSpPr>
        <p:spPr>
          <a:xfrm>
            <a:off x="2730961" y="3653370"/>
            <a:ext cx="402970" cy="21243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636D5-5B28-4F8A-B1CE-4399F7130F5B}"/>
              </a:ext>
            </a:extLst>
          </p:cNvPr>
          <p:cNvSpPr txBox="1"/>
          <p:nvPr/>
        </p:nvSpPr>
        <p:spPr>
          <a:xfrm rot="16200000">
            <a:off x="2463727" y="4413396"/>
            <a:ext cx="241003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縦矢印は品物を利用しない、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よって価値は増えない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7D632-9717-4E65-8839-8258292A422E}"/>
              </a:ext>
            </a:extLst>
          </p:cNvPr>
          <p:cNvCxnSpPr>
            <a:cxnSpLocks/>
          </p:cNvCxnSpPr>
          <p:nvPr/>
        </p:nvCxnSpPr>
        <p:spPr>
          <a:xfrm>
            <a:off x="2980738" y="3542190"/>
            <a:ext cx="0" cy="213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8F5B6-0FF1-4265-AB99-1D6C70B70659}"/>
              </a:ext>
            </a:extLst>
          </p:cNvPr>
          <p:cNvSpPr/>
          <p:nvPr/>
        </p:nvSpPr>
        <p:spPr>
          <a:xfrm>
            <a:off x="374217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6591C-C8F2-4D63-9844-CCFCED71CC23}"/>
              </a:ext>
            </a:extLst>
          </p:cNvPr>
          <p:cNvSpPr/>
          <p:nvPr/>
        </p:nvSpPr>
        <p:spPr>
          <a:xfrm>
            <a:off x="3742170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FF037-5FC1-4AB7-B152-616F43E597BC}"/>
              </a:ext>
            </a:extLst>
          </p:cNvPr>
          <p:cNvCxnSpPr>
            <a:cxnSpLocks/>
          </p:cNvCxnSpPr>
          <p:nvPr/>
        </p:nvCxnSpPr>
        <p:spPr>
          <a:xfrm flipH="1">
            <a:off x="4550122" y="3226550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702C6-7DB2-45EB-8536-84CA4F5F68C1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0BF38-EEDB-4B56-800A-397B5E8DC010}"/>
              </a:ext>
            </a:extLst>
          </p:cNvPr>
          <p:cNvSpPr/>
          <p:nvPr/>
        </p:nvSpPr>
        <p:spPr>
          <a:xfrm>
            <a:off x="542005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06284-C7ED-47A7-8665-586ED481E7C3}"/>
              </a:ext>
            </a:extLst>
          </p:cNvPr>
          <p:cNvSpPr/>
          <p:nvPr/>
        </p:nvSpPr>
        <p:spPr>
          <a:xfrm>
            <a:off x="5420050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68CAFE-642A-40B9-B97E-0152D36621D0}"/>
              </a:ext>
            </a:extLst>
          </p:cNvPr>
          <p:cNvCxnSpPr>
            <a:cxnSpLocks/>
          </p:cNvCxnSpPr>
          <p:nvPr/>
        </p:nvCxnSpPr>
        <p:spPr>
          <a:xfrm flipH="1">
            <a:off x="6228002" y="3226550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A6F3C-5595-48AF-97BB-116FE28534D5}"/>
              </a:ext>
            </a:extLst>
          </p:cNvPr>
          <p:cNvCxnSpPr>
            <a:cxnSpLocks/>
          </p:cNvCxnSpPr>
          <p:nvPr/>
        </p:nvCxnSpPr>
        <p:spPr>
          <a:xfrm>
            <a:off x="3453414" y="3429000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9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913C4-D14C-4716-831A-9B0A5017FBF5}"/>
              </a:ext>
            </a:extLst>
          </p:cNvPr>
          <p:cNvSpPr/>
          <p:nvPr/>
        </p:nvSpPr>
        <p:spPr>
          <a:xfrm>
            <a:off x="7333236" y="3680208"/>
            <a:ext cx="4125472" cy="38335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E721D-A887-4000-AE29-89028B364FFD}"/>
              </a:ext>
            </a:extLst>
          </p:cNvPr>
          <p:cNvSpPr txBox="1"/>
          <p:nvPr/>
        </p:nvSpPr>
        <p:spPr>
          <a:xfrm>
            <a:off x="8190019" y="4000237"/>
            <a:ext cx="412547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制限が変わっても品物</a:t>
            </a:r>
            <a:r>
              <a:rPr lang="en-US" altLang="ja-JP" sz="1400" dirty="0"/>
              <a:t>=(2,3)</a:t>
            </a:r>
            <a:r>
              <a:rPr lang="ja-JP" altLang="en-US" sz="1400" dirty="0"/>
              <a:t>のみなので価値</a:t>
            </a:r>
            <a:r>
              <a:rPr lang="en-US" altLang="ja-JP" sz="1400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36773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7576F-9BEB-4B99-B3DA-DDA64DAF03D5}"/>
              </a:ext>
            </a:extLst>
          </p:cNvPr>
          <p:cNvSpPr/>
          <p:nvPr/>
        </p:nvSpPr>
        <p:spPr>
          <a:xfrm>
            <a:off x="3731456" y="350998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D4FE3-95B2-4AE5-899E-2E5494AF3AAF}"/>
              </a:ext>
            </a:extLst>
          </p:cNvPr>
          <p:cNvSpPr/>
          <p:nvPr/>
        </p:nvSpPr>
        <p:spPr>
          <a:xfrm>
            <a:off x="7018031" y="426624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6ED63-8649-49D3-AE7F-C228A2E5CB6E}"/>
              </a:ext>
            </a:extLst>
          </p:cNvPr>
          <p:cNvSpPr/>
          <p:nvPr/>
        </p:nvSpPr>
        <p:spPr>
          <a:xfrm>
            <a:off x="7018031" y="350998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0D88D-9E91-4CBE-886C-659B47FF3034}"/>
              </a:ext>
            </a:extLst>
          </p:cNvPr>
          <p:cNvCxnSpPr>
            <a:cxnSpLocks/>
          </p:cNvCxnSpPr>
          <p:nvPr/>
        </p:nvCxnSpPr>
        <p:spPr>
          <a:xfrm flipH="1">
            <a:off x="7825983" y="388349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42AA5-4DDA-44E1-8DA2-75671B376203}"/>
              </a:ext>
            </a:extLst>
          </p:cNvPr>
          <p:cNvCxnSpPr>
            <a:cxnSpLocks/>
          </p:cNvCxnSpPr>
          <p:nvPr/>
        </p:nvCxnSpPr>
        <p:spPr>
          <a:xfrm>
            <a:off x="5051395" y="4085947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0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7576F-9BEB-4B99-B3DA-DDA64DAF03D5}"/>
              </a:ext>
            </a:extLst>
          </p:cNvPr>
          <p:cNvSpPr/>
          <p:nvPr/>
        </p:nvSpPr>
        <p:spPr>
          <a:xfrm>
            <a:off x="6883029" y="4672961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D4FE3-95B2-4AE5-899E-2E5494AF3AAF}"/>
              </a:ext>
            </a:extLst>
          </p:cNvPr>
          <p:cNvSpPr/>
          <p:nvPr/>
        </p:nvSpPr>
        <p:spPr>
          <a:xfrm>
            <a:off x="10169604" y="542922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6ED63-8649-49D3-AE7F-C228A2E5CB6E}"/>
              </a:ext>
            </a:extLst>
          </p:cNvPr>
          <p:cNvSpPr/>
          <p:nvPr/>
        </p:nvSpPr>
        <p:spPr>
          <a:xfrm>
            <a:off x="10169604" y="4672961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0D88D-9E91-4CBE-886C-659B47FF3034}"/>
              </a:ext>
            </a:extLst>
          </p:cNvPr>
          <p:cNvCxnSpPr>
            <a:cxnSpLocks/>
          </p:cNvCxnSpPr>
          <p:nvPr/>
        </p:nvCxnSpPr>
        <p:spPr>
          <a:xfrm flipH="1">
            <a:off x="10977556" y="504647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42AA5-4DDA-44E1-8DA2-75671B376203}"/>
              </a:ext>
            </a:extLst>
          </p:cNvPr>
          <p:cNvCxnSpPr>
            <a:cxnSpLocks/>
          </p:cNvCxnSpPr>
          <p:nvPr/>
        </p:nvCxnSpPr>
        <p:spPr>
          <a:xfrm>
            <a:off x="8202968" y="5248922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29438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BD25A4-582D-4143-8C67-7D91505272B7}"/>
              </a:ext>
            </a:extLst>
          </p:cNvPr>
          <p:cNvSpPr/>
          <p:nvPr/>
        </p:nvSpPr>
        <p:spPr>
          <a:xfrm>
            <a:off x="516730" y="2883258"/>
            <a:ext cx="326650" cy="292627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03681-F2AB-4926-B175-F46FF8165B40}"/>
              </a:ext>
            </a:extLst>
          </p:cNvPr>
          <p:cNvSpPr txBox="1"/>
          <p:nvPr/>
        </p:nvSpPr>
        <p:spPr>
          <a:xfrm>
            <a:off x="255502" y="5953855"/>
            <a:ext cx="299720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縦軸</a:t>
            </a:r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):</a:t>
            </a:r>
            <a:r>
              <a:rPr lang="ja-JP" altLang="en-US" sz="1400" dirty="0"/>
              <a:t>現在利用している品物の数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8159-1985-4EA8-89B0-CC0212F822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80055" y="5809529"/>
            <a:ext cx="1074047" cy="144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25311-4FD1-4923-AEE0-51F92AA3B5D7}"/>
              </a:ext>
            </a:extLst>
          </p:cNvPr>
          <p:cNvSpPr/>
          <p:nvPr/>
        </p:nvSpPr>
        <p:spPr>
          <a:xfrm>
            <a:off x="2731155" y="2384604"/>
            <a:ext cx="8321963" cy="473187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6F6F-6166-4104-94F8-E8465D116FB6}"/>
              </a:ext>
            </a:extLst>
          </p:cNvPr>
          <p:cNvSpPr txBox="1"/>
          <p:nvPr/>
        </p:nvSpPr>
        <p:spPr>
          <a:xfrm>
            <a:off x="2301062" y="1954066"/>
            <a:ext cx="288636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横軸</a:t>
            </a:r>
            <a:r>
              <a:rPr lang="en-US" altLang="ja-JP" sz="1400" dirty="0"/>
              <a:t>(j):</a:t>
            </a:r>
            <a:r>
              <a:rPr lang="ja-JP" altLang="en-US" sz="1400" dirty="0"/>
              <a:t>重さ</a:t>
            </a:r>
            <a:endParaRPr lang="en-US" altLang="ja-JP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DF8D6-9B92-4D61-A3A6-6F1723B9C78E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5187425" y="2107955"/>
            <a:ext cx="1704712" cy="276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4A68E4-C13D-4991-9898-D60FABAAE4BE}"/>
              </a:ext>
            </a:extLst>
          </p:cNvPr>
          <p:cNvSpPr txBox="1"/>
          <p:nvPr/>
        </p:nvSpPr>
        <p:spPr>
          <a:xfrm>
            <a:off x="255502" y="6329342"/>
            <a:ext cx="818492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項目</a:t>
            </a:r>
            <a:r>
              <a:rPr lang="en-US" altLang="ja-JP" sz="2400" dirty="0"/>
              <a:t>(</a:t>
            </a:r>
            <a:r>
              <a:rPr lang="en-US" altLang="ja-JP" sz="2400" dirty="0" err="1"/>
              <a:t>I,j</a:t>
            </a:r>
            <a:r>
              <a:rPr lang="en-US" altLang="ja-JP" sz="2400" dirty="0"/>
              <a:t>): </a:t>
            </a:r>
            <a:r>
              <a:rPr lang="ja-JP" altLang="en-US" sz="2400" dirty="0"/>
              <a:t>品物</a:t>
            </a:r>
            <a:r>
              <a:rPr lang="en-US" altLang="ja-JP" sz="2400" dirty="0" err="1"/>
              <a:t>i</a:t>
            </a:r>
            <a:r>
              <a:rPr lang="ja-JP" altLang="en-US" sz="2400" dirty="0"/>
              <a:t>個を利用したとき、重さ</a:t>
            </a:r>
            <a:r>
              <a:rPr lang="en-US" altLang="ja-JP" sz="2400" dirty="0"/>
              <a:t>j</a:t>
            </a:r>
            <a:r>
              <a:rPr lang="ja-JP" altLang="en-US" sz="2400" dirty="0"/>
              <a:t>以下の最大価値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497BD7-42A5-450B-9F01-08806914DBD6}"/>
              </a:ext>
            </a:extLst>
          </p:cNvPr>
          <p:cNvSpPr/>
          <p:nvPr/>
        </p:nvSpPr>
        <p:spPr>
          <a:xfrm>
            <a:off x="4300522" y="3048497"/>
            <a:ext cx="6918033" cy="25861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55DEF-82FA-461B-9401-4673CB67A596}"/>
              </a:ext>
            </a:extLst>
          </p:cNvPr>
          <p:cNvSpPr txBox="1"/>
          <p:nvPr/>
        </p:nvSpPr>
        <p:spPr>
          <a:xfrm>
            <a:off x="5808128" y="1764455"/>
            <a:ext cx="550175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品物数は</a:t>
            </a:r>
            <a:r>
              <a:rPr lang="en-US" altLang="ja-JP" sz="1400" dirty="0"/>
              <a:t>0</a:t>
            </a:r>
            <a:r>
              <a:rPr lang="ja-JP" altLang="en-US" sz="1400" dirty="0"/>
              <a:t>のため、すべての重さにおいて価値は</a:t>
            </a:r>
            <a:r>
              <a:rPr lang="en-US" altLang="ja-JP" sz="1400" dirty="0"/>
              <a:t>0</a:t>
            </a:r>
            <a:r>
              <a:rPr lang="ja-JP" altLang="en-US" sz="1400" dirty="0"/>
              <a:t>にしかならない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573A8-9461-420B-BCDB-185B225176AD}"/>
              </a:ext>
            </a:extLst>
          </p:cNvPr>
          <p:cNvSpPr/>
          <p:nvPr/>
        </p:nvSpPr>
        <p:spPr>
          <a:xfrm>
            <a:off x="2843353" y="3662108"/>
            <a:ext cx="402970" cy="21243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08C4E-E7AC-40C5-8B46-11C247F6D574}"/>
              </a:ext>
            </a:extLst>
          </p:cNvPr>
          <p:cNvSpPr txBox="1"/>
          <p:nvPr/>
        </p:nvSpPr>
        <p:spPr>
          <a:xfrm rot="16200000">
            <a:off x="2402275" y="4382268"/>
            <a:ext cx="241003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縦矢印は品物を利用しない、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よって価値は増えない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62933C-4965-40FA-B106-BEF47337B9C7}"/>
              </a:ext>
            </a:extLst>
          </p:cNvPr>
          <p:cNvCxnSpPr>
            <a:cxnSpLocks/>
          </p:cNvCxnSpPr>
          <p:nvPr/>
        </p:nvCxnSpPr>
        <p:spPr>
          <a:xfrm>
            <a:off x="3078189" y="3601027"/>
            <a:ext cx="0" cy="213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1DA6B-EF59-4ACD-B45D-3741C3F5FEF0}"/>
              </a:ext>
            </a:extLst>
          </p:cNvPr>
          <p:cNvCxnSpPr>
            <a:cxnSpLocks/>
          </p:cNvCxnSpPr>
          <p:nvPr/>
        </p:nvCxnSpPr>
        <p:spPr>
          <a:xfrm>
            <a:off x="3283388" y="3358035"/>
            <a:ext cx="2196745" cy="428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A4BAAA-2EA6-4E10-AA5E-B96688C2D224}"/>
              </a:ext>
            </a:extLst>
          </p:cNvPr>
          <p:cNvCxnSpPr>
            <a:cxnSpLocks/>
          </p:cNvCxnSpPr>
          <p:nvPr/>
        </p:nvCxnSpPr>
        <p:spPr>
          <a:xfrm flipH="1">
            <a:off x="6059326" y="312232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EAF9DB-09EF-4BC2-8691-A353A371C2BB}"/>
              </a:ext>
            </a:extLst>
          </p:cNvPr>
          <p:cNvSpPr txBox="1"/>
          <p:nvPr/>
        </p:nvSpPr>
        <p:spPr>
          <a:xfrm>
            <a:off x="8073788" y="916908"/>
            <a:ext cx="3482903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縦矢印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利用しない</a:t>
            </a:r>
            <a:r>
              <a:rPr lang="en-US" altLang="ja-JP" sz="1400" dirty="0"/>
              <a:t>(</a:t>
            </a:r>
            <a:r>
              <a:rPr lang="ja-JP" altLang="en-US" sz="1400" dirty="0"/>
              <a:t>重さ、価値変化なし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斜め矢印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利用する</a:t>
            </a:r>
            <a:r>
              <a:rPr lang="en-US" altLang="ja-JP" sz="1400" dirty="0"/>
              <a:t>(</a:t>
            </a:r>
            <a:r>
              <a:rPr lang="ja-JP" altLang="en-US" sz="1400" dirty="0"/>
              <a:t>重さ</a:t>
            </a:r>
            <a:r>
              <a:rPr lang="en-US" altLang="ja-JP" sz="1400" dirty="0"/>
              <a:t>=i-1</a:t>
            </a:r>
            <a:r>
              <a:rPr lang="ja-JP" altLang="en-US" sz="1400" dirty="0"/>
              <a:t>の</a:t>
            </a:r>
            <a:r>
              <a:rPr lang="en-US" altLang="ja-JP" sz="1400" dirty="0"/>
              <a:t>j+2,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09A826-E245-49B1-A3AB-98DAD79E851B}"/>
              </a:ext>
            </a:extLst>
          </p:cNvPr>
          <p:cNvSpPr/>
          <p:nvPr/>
        </p:nvSpPr>
        <p:spPr>
          <a:xfrm>
            <a:off x="5340150" y="360102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5AA5B0-C620-45B2-908C-D1A199D3AE1B}"/>
              </a:ext>
            </a:extLst>
          </p:cNvPr>
          <p:cNvSpPr/>
          <p:nvPr/>
        </p:nvSpPr>
        <p:spPr>
          <a:xfrm>
            <a:off x="7333236" y="3680208"/>
            <a:ext cx="4125472" cy="38335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44BEB-CE4B-41CA-B28C-671F4AD57749}"/>
              </a:ext>
            </a:extLst>
          </p:cNvPr>
          <p:cNvSpPr txBox="1"/>
          <p:nvPr/>
        </p:nvSpPr>
        <p:spPr>
          <a:xfrm>
            <a:off x="8190019" y="4000237"/>
            <a:ext cx="412547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制限が変わっても品物</a:t>
            </a:r>
            <a:r>
              <a:rPr lang="en-US" altLang="ja-JP" sz="1400" dirty="0"/>
              <a:t>=(2,3)</a:t>
            </a:r>
            <a:r>
              <a:rPr lang="ja-JP" altLang="en-US" sz="1400" dirty="0"/>
              <a:t>のみなので価値</a:t>
            </a:r>
            <a:r>
              <a:rPr lang="en-US" altLang="ja-JP" sz="1400" dirty="0"/>
              <a:t>=3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D649F7-9E2E-4963-94BD-CCC64B32A6AD}"/>
              </a:ext>
            </a:extLst>
          </p:cNvPr>
          <p:cNvCxnSpPr>
            <a:cxnSpLocks/>
          </p:cNvCxnSpPr>
          <p:nvPr/>
        </p:nvCxnSpPr>
        <p:spPr>
          <a:xfrm flipH="1">
            <a:off x="7759538" y="3927360"/>
            <a:ext cx="9315" cy="380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06DE9A-201E-46E4-AD45-7271ADA073C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989771" y="1178518"/>
            <a:ext cx="2084017" cy="28104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A90BB6-1782-4D8F-8AD4-AAD4A2B12454}"/>
              </a:ext>
            </a:extLst>
          </p:cNvPr>
          <p:cNvCxnSpPr>
            <a:cxnSpLocks/>
          </p:cNvCxnSpPr>
          <p:nvPr/>
        </p:nvCxnSpPr>
        <p:spPr>
          <a:xfrm>
            <a:off x="6261216" y="4038568"/>
            <a:ext cx="1424192" cy="269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AF50340-72C0-4E88-A424-A4356030A884}"/>
              </a:ext>
            </a:extLst>
          </p:cNvPr>
          <p:cNvSpPr/>
          <p:nvPr/>
        </p:nvSpPr>
        <p:spPr>
          <a:xfrm>
            <a:off x="10308881" y="528616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221708-41DD-4115-A3F0-86AEF97D5EC6}"/>
              </a:ext>
            </a:extLst>
          </p:cNvPr>
          <p:cNvSpPr txBox="1"/>
          <p:nvPr/>
        </p:nvSpPr>
        <p:spPr>
          <a:xfrm>
            <a:off x="10733797" y="5848897"/>
            <a:ext cx="96951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答え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17E47A-3510-4E81-A807-150B9730ABE3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7759539" y="2072232"/>
            <a:ext cx="799468" cy="976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33181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 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42005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2144520" y="360766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2437237" y="323480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</p:cNvCxnSpPr>
          <p:nvPr/>
        </p:nvCxnSpPr>
        <p:spPr>
          <a:xfrm>
            <a:off x="3453414" y="3429000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6A13C-C01B-42E1-A54D-68C33361698E}"/>
              </a:ext>
            </a:extLst>
          </p:cNvPr>
          <p:cNvSpPr txBox="1"/>
          <p:nvPr/>
        </p:nvSpPr>
        <p:spPr>
          <a:xfrm>
            <a:off x="2133475" y="434680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重さに変化はない条件で価値を更新する</a:t>
            </a:r>
            <a:endParaRPr lang="en-US" altLang="ja-JP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2A46E-137D-44DF-BD2F-1FAF4376FFED}"/>
              </a:ext>
            </a:extLst>
          </p:cNvPr>
          <p:cNvSpPr txBox="1"/>
          <p:nvPr/>
        </p:nvSpPr>
        <p:spPr>
          <a:xfrm>
            <a:off x="6282431" y="3453773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重さは品物</a:t>
            </a:r>
            <a:r>
              <a:rPr lang="en-US" altLang="ja-JP" sz="1400" dirty="0"/>
              <a:t>1</a:t>
            </a:r>
            <a:r>
              <a:rPr lang="ja-JP" altLang="en-US" sz="1400" dirty="0"/>
              <a:t>番の分だけ制限が拡張する。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1845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5713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3=max(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,0</a:t>
                      </a:r>
                      <a:r>
                        <a:rPr kumimoji="1" lang="en-US" altLang="ja-JP" sz="1600" dirty="0"/>
                        <a:t>) 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5391580" y="274754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8678155" y="350380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91580" y="3546478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5695342" y="312930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</p:cNvCxnSpPr>
          <p:nvPr/>
        </p:nvCxnSpPr>
        <p:spPr>
          <a:xfrm>
            <a:off x="6711519" y="3323505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2A46E-137D-44DF-BD2F-1FAF4376FFED}"/>
              </a:ext>
            </a:extLst>
          </p:cNvPr>
          <p:cNvSpPr txBox="1"/>
          <p:nvPr/>
        </p:nvSpPr>
        <p:spPr>
          <a:xfrm>
            <a:off x="5045579" y="423973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すでに更新されている価値と比較をする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300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811409"/>
              </p:ext>
            </p:extLst>
          </p:nvPr>
        </p:nvGraphicFramePr>
        <p:xfrm>
          <a:off x="725612" y="5079747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4616"/>
              </p:ext>
            </p:extLst>
          </p:nvPr>
        </p:nvGraphicFramePr>
        <p:xfrm>
          <a:off x="725612" y="1507401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19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35522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3731455" y="35200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351762" y="409598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51761" y="3520023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6663007" y="3781875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475693" y="4095984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C73B-1E58-49D0-B400-59FB6A2F539E}"/>
              </a:ext>
            </a:extLst>
          </p:cNvPr>
          <p:cNvSpPr/>
          <p:nvPr/>
        </p:nvSpPr>
        <p:spPr>
          <a:xfrm>
            <a:off x="6972069" y="454954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B1589-ED7C-44F1-B813-60217536DA91}"/>
              </a:ext>
            </a:extLst>
          </p:cNvPr>
          <p:cNvSpPr/>
          <p:nvPr/>
        </p:nvSpPr>
        <p:spPr>
          <a:xfrm>
            <a:off x="10119335" y="51685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072E4-711E-4A4C-AB2D-70BAD36BE88A}"/>
              </a:ext>
            </a:extLst>
          </p:cNvPr>
          <p:cNvSpPr/>
          <p:nvPr/>
        </p:nvSpPr>
        <p:spPr>
          <a:xfrm>
            <a:off x="10119334" y="4592562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7486A-0C48-43DC-A19B-C9257893460D}"/>
              </a:ext>
            </a:extLst>
          </p:cNvPr>
          <p:cNvCxnSpPr>
            <a:cxnSpLocks/>
          </p:cNvCxnSpPr>
          <p:nvPr/>
        </p:nvCxnSpPr>
        <p:spPr>
          <a:xfrm flipH="1">
            <a:off x="11430580" y="4854414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4C00-C096-4ED8-8D0D-706FE12A9DEB}"/>
              </a:ext>
            </a:extLst>
          </p:cNvPr>
          <p:cNvCxnSpPr>
            <a:cxnSpLocks/>
          </p:cNvCxnSpPr>
          <p:nvPr/>
        </p:nvCxnSpPr>
        <p:spPr>
          <a:xfrm>
            <a:off x="8236637" y="5024217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9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3776857" y="360170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351762" y="409598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51761" y="3520023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6663007" y="3781875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521095" y="4177670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C73B-1E58-49D0-B400-59FB6A2F539E}"/>
              </a:ext>
            </a:extLst>
          </p:cNvPr>
          <p:cNvSpPr/>
          <p:nvPr/>
        </p:nvSpPr>
        <p:spPr>
          <a:xfrm>
            <a:off x="6972069" y="454954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B1589-ED7C-44F1-B813-60217536DA91}"/>
              </a:ext>
            </a:extLst>
          </p:cNvPr>
          <p:cNvSpPr/>
          <p:nvPr/>
        </p:nvSpPr>
        <p:spPr>
          <a:xfrm>
            <a:off x="10119335" y="51685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072E4-711E-4A4C-AB2D-70BAD36BE88A}"/>
              </a:ext>
            </a:extLst>
          </p:cNvPr>
          <p:cNvSpPr/>
          <p:nvPr/>
        </p:nvSpPr>
        <p:spPr>
          <a:xfrm>
            <a:off x="10119334" y="4592562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7486A-0C48-43DC-A19B-C9257893460D}"/>
              </a:ext>
            </a:extLst>
          </p:cNvPr>
          <p:cNvCxnSpPr>
            <a:cxnSpLocks/>
          </p:cNvCxnSpPr>
          <p:nvPr/>
        </p:nvCxnSpPr>
        <p:spPr>
          <a:xfrm flipH="1">
            <a:off x="11430580" y="4854414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4C00-C096-4ED8-8D0D-706FE12A9DEB}"/>
              </a:ext>
            </a:extLst>
          </p:cNvPr>
          <p:cNvCxnSpPr>
            <a:cxnSpLocks/>
          </p:cNvCxnSpPr>
          <p:nvPr/>
        </p:nvCxnSpPr>
        <p:spPr>
          <a:xfrm>
            <a:off x="8236637" y="5024217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598AB-B10F-4D02-89F7-DCF896B7BA95}"/>
              </a:ext>
            </a:extLst>
          </p:cNvPr>
          <p:cNvSpPr/>
          <p:nvPr/>
        </p:nvSpPr>
        <p:spPr>
          <a:xfrm>
            <a:off x="5351761" y="292717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6F362-69AA-4192-9A67-FAB7EA79D5B0}"/>
              </a:ext>
            </a:extLst>
          </p:cNvPr>
          <p:cNvSpPr/>
          <p:nvPr/>
        </p:nvSpPr>
        <p:spPr>
          <a:xfrm>
            <a:off x="8678155" y="350380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A4A5B-49E0-4DA2-AF39-B031675DA9A9}"/>
              </a:ext>
            </a:extLst>
          </p:cNvPr>
          <p:cNvCxnSpPr>
            <a:cxnSpLocks/>
          </p:cNvCxnSpPr>
          <p:nvPr/>
        </p:nvCxnSpPr>
        <p:spPr>
          <a:xfrm flipH="1">
            <a:off x="5695342" y="312930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E7DE7-65C3-4E74-BE4C-1619573239B2}"/>
              </a:ext>
            </a:extLst>
          </p:cNvPr>
          <p:cNvCxnSpPr>
            <a:cxnSpLocks/>
          </p:cNvCxnSpPr>
          <p:nvPr/>
        </p:nvCxnSpPr>
        <p:spPr>
          <a:xfrm>
            <a:off x="6711519" y="3323505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2FE5E9-CB8B-42EC-B576-5DBBE110E089}"/>
              </a:ext>
            </a:extLst>
          </p:cNvPr>
          <p:cNvSpPr txBox="1"/>
          <p:nvPr/>
        </p:nvSpPr>
        <p:spPr>
          <a:xfrm>
            <a:off x="3199744" y="4796647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すでに更新されている価値と比較をする</a:t>
            </a:r>
            <a:endParaRPr lang="en-US" altLang="ja-JP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6F8F58-DC43-4D34-A3AB-A5081FE24505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63137-9B1B-466D-B2FD-52A242490715}"/>
              </a:ext>
            </a:extLst>
          </p:cNvPr>
          <p:cNvSpPr/>
          <p:nvPr/>
        </p:nvSpPr>
        <p:spPr>
          <a:xfrm>
            <a:off x="2144520" y="360766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D7E1D5-77B7-4A13-A092-2679B40339A1}"/>
              </a:ext>
            </a:extLst>
          </p:cNvPr>
          <p:cNvCxnSpPr>
            <a:cxnSpLocks/>
          </p:cNvCxnSpPr>
          <p:nvPr/>
        </p:nvCxnSpPr>
        <p:spPr>
          <a:xfrm flipH="1">
            <a:off x="2437237" y="323480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0FF3C0-8BA3-42D9-A3F1-310023BDBF9B}"/>
              </a:ext>
            </a:extLst>
          </p:cNvPr>
          <p:cNvSpPr txBox="1"/>
          <p:nvPr/>
        </p:nvSpPr>
        <p:spPr>
          <a:xfrm>
            <a:off x="-80156" y="407447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重さに変化はない条件で価値を更新する</a:t>
            </a:r>
            <a:endParaRPr lang="en-US" altLang="ja-JP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65D095-22BE-4E4C-831D-0ED2F12C6AF2}"/>
              </a:ext>
            </a:extLst>
          </p:cNvPr>
          <p:cNvCxnSpPr>
            <a:cxnSpLocks/>
          </p:cNvCxnSpPr>
          <p:nvPr/>
        </p:nvCxnSpPr>
        <p:spPr>
          <a:xfrm>
            <a:off x="3632995" y="3105629"/>
            <a:ext cx="2014390" cy="811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702159"/>
              </p:ext>
            </p:extLst>
          </p:nvPr>
        </p:nvGraphicFramePr>
        <p:xfrm>
          <a:off x="1131614" y="93387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679043" y="12767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543920" y="432026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312967" y="739803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2A6CB50-4F82-458D-B3FE-9F26A0A05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81489"/>
              </p:ext>
            </p:extLst>
          </p:nvPr>
        </p:nvGraphicFramePr>
        <p:xfrm>
          <a:off x="1131614" y="299349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6CA0E8D8-B9F1-4C5E-9299-613D6BE489A8}"/>
              </a:ext>
            </a:extLst>
          </p:cNvPr>
          <p:cNvSpPr/>
          <p:nvPr/>
        </p:nvSpPr>
        <p:spPr>
          <a:xfrm>
            <a:off x="3125684" y="334782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89F75E-6F8B-4F63-94C8-A4517B844EED}"/>
              </a:ext>
            </a:extLst>
          </p:cNvPr>
          <p:cNvSpPr txBox="1"/>
          <p:nvPr/>
        </p:nvSpPr>
        <p:spPr>
          <a:xfrm>
            <a:off x="2421556" y="2293111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からしか来れない。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50E669-A2BA-4CE3-9658-B81659876152}"/>
              </a:ext>
            </a:extLst>
          </p:cNvPr>
          <p:cNvCxnSpPr>
            <a:cxnSpLocks/>
            <a:stCxn id="74" idx="2"/>
            <a:endCxn id="72" idx="0"/>
          </p:cNvCxnSpPr>
          <p:nvPr/>
        </p:nvCxnSpPr>
        <p:spPr>
          <a:xfrm flipH="1">
            <a:off x="3327169" y="2816331"/>
            <a:ext cx="621850" cy="531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3914"/>
              </p:ext>
            </p:extLst>
          </p:nvPr>
        </p:nvGraphicFramePr>
        <p:xfrm>
          <a:off x="1611007" y="382211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5079178" y="4208021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5176948" y="301570"/>
            <a:ext cx="5098181" cy="3323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からくる。</a:t>
            </a:r>
            <a:endParaRPr lang="en-US" altLang="ja-JP" sz="1400" dirty="0"/>
          </a:p>
          <a:p>
            <a:r>
              <a:rPr lang="en-US" altLang="ja-JP" sz="1400" dirty="0"/>
              <a:t>1) </a:t>
            </a:r>
            <a:r>
              <a:rPr lang="ja-JP" altLang="en-US" sz="1400" dirty="0"/>
              <a:t>それぞれのコストを算出</a:t>
            </a:r>
            <a:endParaRPr lang="en-US" altLang="ja-JP" sz="1400" dirty="0"/>
          </a:p>
          <a:p>
            <a:r>
              <a:rPr lang="en-US" altLang="ja-JP" sz="1400" dirty="0"/>
              <a:t>2) </a:t>
            </a:r>
            <a:r>
              <a:rPr lang="ja-JP" altLang="en-US" sz="1400" dirty="0"/>
              <a:t>コストを比べて小さいほうを採用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足場１までのコスト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=30(</a:t>
            </a:r>
            <a:r>
              <a:rPr lang="ja-JP" altLang="en-US" sz="1400" dirty="0"/>
              <a:t>図の黄色掛け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=0+30=30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=50(</a:t>
            </a:r>
            <a:r>
              <a:rPr lang="ja-JP" altLang="en-US" sz="1400" dirty="0"/>
              <a:t>図の緑色掛け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endParaRPr lang="en-US" altLang="ja-JP" sz="1400" dirty="0"/>
          </a:p>
          <a:p>
            <a:r>
              <a:rPr lang="ja-JP" altLang="en-US" sz="1400" dirty="0"/>
              <a:t>よって足場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21B4AA1-006D-467B-A47A-438FE698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7179"/>
              </p:ext>
            </p:extLst>
          </p:nvPr>
        </p:nvGraphicFramePr>
        <p:xfrm>
          <a:off x="1686296" y="502920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135858"/>
              </p:ext>
            </p:extLst>
          </p:nvPr>
        </p:nvGraphicFramePr>
        <p:xfrm>
          <a:off x="2676329" y="1626334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7441810" y="1992094"/>
            <a:ext cx="545134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4920776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6516953" y="1358694"/>
            <a:ext cx="1197424" cy="6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7634578" y="3041301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027629" y="1994539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H="1" flipV="1">
            <a:off x="9229114" y="2661709"/>
            <a:ext cx="1641" cy="379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173710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769887" y="1358694"/>
            <a:ext cx="855559" cy="60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0423961" y="19641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9EA5034F-FB8C-41FE-AC26-B7ECBEC3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77758"/>
              </p:ext>
            </p:extLst>
          </p:nvPr>
        </p:nvGraphicFramePr>
        <p:xfrm>
          <a:off x="201088" y="1405116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84905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655117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2128593" y="1637869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および</a:t>
            </a:r>
            <a:r>
              <a:rPr lang="en-US" altLang="ja-JP" sz="1400" dirty="0"/>
              <a:t>3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856602" y="1945646"/>
            <a:ext cx="728010" cy="746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007957" y="273011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751615" y="3940814"/>
            <a:ext cx="2923506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63348" y="3408714"/>
            <a:ext cx="450020" cy="532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525139" y="2734192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6979825" y="394081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6861838" y="275115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175844" y="1937283"/>
            <a:ext cx="834394" cy="8234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 flipV="1">
            <a:off x="5213368" y="3401362"/>
            <a:ext cx="513256" cy="539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804471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3584612" y="1945646"/>
            <a:ext cx="624830" cy="7844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EF43D-69E5-40EA-8B40-886C806E088B}"/>
              </a:ext>
            </a:extLst>
          </p:cNvPr>
          <p:cNvSpPr/>
          <p:nvPr/>
        </p:nvSpPr>
        <p:spPr>
          <a:xfrm>
            <a:off x="4561863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554219" y="1629506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5999387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010238" y="1937283"/>
            <a:ext cx="53085" cy="813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7413208" y="274251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8787768" y="1607342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8353155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7614693" y="3409680"/>
            <a:ext cx="698680" cy="531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313373" y="3430907"/>
            <a:ext cx="241267" cy="5099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9055128" y="1915119"/>
            <a:ext cx="1066188" cy="922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497924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004196"/>
              </p:ext>
            </p:extLst>
          </p:nvPr>
        </p:nvGraphicFramePr>
        <p:xfrm>
          <a:off x="2884621" y="376347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  </a:t>
                      </a: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0632"/>
              </p:ext>
            </p:extLst>
          </p:nvPr>
        </p:nvGraphicFramePr>
        <p:xfrm>
          <a:off x="186567" y="3145159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6561318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3130767" y="301696"/>
            <a:ext cx="5773203" cy="31085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までのコストは、この時点で</a:t>
            </a:r>
            <a:r>
              <a:rPr lang="en-US" altLang="ja-JP" sz="1400" dirty="0"/>
              <a:t>20</a:t>
            </a:r>
            <a:r>
              <a:rPr lang="ja-JP" altLang="en-US" sz="1400" dirty="0"/>
              <a:t>で決定しています。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に到達したときの、各足場へのコスト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 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=20+0=20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017369" y="3410239"/>
            <a:ext cx="745434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7575477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6017369" y="3410239"/>
            <a:ext cx="1759593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2AF95CE-6ADE-429F-A71B-B9DC79B47B0B}"/>
              </a:ext>
            </a:extLst>
          </p:cNvPr>
          <p:cNvSpPr/>
          <p:nvPr/>
        </p:nvSpPr>
        <p:spPr>
          <a:xfrm>
            <a:off x="5771006" y="4215446"/>
            <a:ext cx="1520190" cy="649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36B2C9-BBE6-4C1B-AE87-6ACD8FA78CED}"/>
              </a:ext>
            </a:extLst>
          </p:cNvPr>
          <p:cNvSpPr txBox="1"/>
          <p:nvPr/>
        </p:nvSpPr>
        <p:spPr>
          <a:xfrm>
            <a:off x="3130767" y="5332575"/>
            <a:ext cx="5773203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に来るための足場</a:t>
            </a:r>
            <a:r>
              <a:rPr lang="en-US" altLang="ja-JP" sz="1400" dirty="0"/>
              <a:t>1</a:t>
            </a:r>
            <a:r>
              <a:rPr lang="ja-JP" altLang="en-US" sz="1400" dirty="0"/>
              <a:t>および</a:t>
            </a:r>
            <a:r>
              <a:rPr lang="en-US" altLang="ja-JP" sz="1400" dirty="0"/>
              <a:t>2</a:t>
            </a:r>
            <a:r>
              <a:rPr lang="ja-JP" altLang="en-US" sz="1400" dirty="0"/>
              <a:t>についてそろった。</a:t>
            </a:r>
            <a:endParaRPr lang="en-US" altLang="ja-JP" sz="1400" dirty="0"/>
          </a:p>
          <a:p>
            <a:r>
              <a:rPr lang="ja-JP" altLang="en-US" sz="1400" dirty="0"/>
              <a:t>これを比較すると最小のコストは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  <a:p>
            <a:r>
              <a:rPr lang="ja-JP" altLang="en-US" sz="1400" dirty="0"/>
              <a:t>この値を次で利用できる。</a:t>
            </a:r>
            <a:endParaRPr lang="en-US" altLang="ja-JP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B685D-32C3-472D-9A28-EC2F9EDC4328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>
            <a:off x="5993633" y="4769686"/>
            <a:ext cx="23736" cy="562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031212"/>
              </p:ext>
            </p:extLst>
          </p:nvPr>
        </p:nvGraphicFramePr>
        <p:xfrm>
          <a:off x="3147511" y="248781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5018"/>
              </p:ext>
            </p:extLst>
          </p:nvPr>
        </p:nvGraphicFramePr>
        <p:xfrm>
          <a:off x="636672" y="1606265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9170698" y="404457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170698" y="288466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7393168" y="1975861"/>
            <a:ext cx="1116564" cy="8991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1113331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937149" y="1668084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8308247" y="287505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393168" y="1975861"/>
            <a:ext cx="1979015" cy="908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9722068" y="287602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9170698" y="1645920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10662015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9923553" y="3543190"/>
            <a:ext cx="580693" cy="501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10504246" y="3564417"/>
            <a:ext cx="359254" cy="480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stCxn id="73" idx="0"/>
            <a:endCxn id="57" idx="2"/>
          </p:cNvCxnSpPr>
          <p:nvPr/>
        </p:nvCxnSpPr>
        <p:spPr>
          <a:xfrm flipH="1" flipV="1">
            <a:off x="10504246" y="1953697"/>
            <a:ext cx="810570" cy="943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2658</Words>
  <Application>Microsoft Office PowerPoint</Application>
  <PresentationFormat>Widescreen</PresentationFormat>
  <Paragraphs>864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 Yoneta</dc:creator>
  <cp:lastModifiedBy>Maka Yoneta</cp:lastModifiedBy>
  <cp:revision>17</cp:revision>
  <dcterms:created xsi:type="dcterms:W3CDTF">2020-10-11T06:42:17Z</dcterms:created>
  <dcterms:modified xsi:type="dcterms:W3CDTF">2021-02-01T09:41:37Z</dcterms:modified>
</cp:coreProperties>
</file>