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62" r:id="rId4"/>
    <p:sldId id="265" r:id="rId5"/>
    <p:sldId id="264" r:id="rId6"/>
    <p:sldId id="259" r:id="rId7"/>
    <p:sldId id="266" r:id="rId8"/>
    <p:sldId id="267" r:id="rId9"/>
    <p:sldId id="268" r:id="rId10"/>
    <p:sldId id="25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5EBE6-0A26-43A6-9FF4-FB5C6BB1C0F6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2AD30-AD74-4193-9992-1F66D49E60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03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4C81-02C5-4CAD-80AB-81434049F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030BA-7C8B-443E-AFB6-A4E86C5A0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002E6-B63F-4B8F-B4DC-00DB33E0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7C8F-AD6A-4FE4-BCAD-3808D6EF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E9007-E96D-4341-A48C-5997966E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93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BB8E-08C5-458B-8492-2F5A1C23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40559-BB4D-4C7E-ABD1-F8F4186FF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ABDBB-D9FF-44A8-9637-9F4499DF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8D1F-60B7-4C74-88B9-C72FBE25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16E96-F34F-4D7A-BE23-9926E680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44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86C5A-CEFA-4803-B797-5F6B38F06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30D79-30FD-4815-9ADF-31A3B6003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07C7F-C922-43CA-8731-50F179FE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8617-2419-48CD-A272-FA277A04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99BD4-22CD-4E19-A561-78FDA6F5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56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B553-1BF6-4F73-96C8-1972BC4A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7CF0-8C40-44FD-9DFB-A9E14AA2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104DB-1613-4471-B467-98D2F934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AA09-9802-4685-A68E-106E5EB9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6DDB-DAA0-40AA-8F25-17432BBA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66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A9FD-DFCF-412C-BCA9-206D687E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31B4C-E390-4037-B955-1C55418E4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3BF6B-809F-4AA5-A0A1-F5471919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746AF-1D9A-454C-A086-60FF5426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F32C-5394-445E-8CAF-2C447270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44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72B8-1C75-4C23-B739-02613383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6F25-ADBB-4479-95E9-EB4CB142A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559C3-EC93-4D67-B6D9-A86185F26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C645A-FF53-4DBB-A8E2-886F2995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C0AF7-3889-480D-8452-EF5A3DAA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252BA-4B0F-489D-A532-4B66E53E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17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2BAB-6C39-4802-865E-B716453B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B2415-9F9F-4EE7-B591-6EF952B44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6EF1F-9D9D-4B9E-BD41-7C577817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763EA-D720-4847-AF07-16C149093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BC6E0-CF02-46FD-9404-232757D1B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A3320-B8BA-4B14-82B5-229E7A53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DCEE9-3A18-48D0-B023-FE52BA6C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F0B76-5045-4D2B-BB66-3D39E356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97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F502-F6A5-4CED-BA88-B8704862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07A1B-FFD9-40B0-A19C-36FDEBC5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31E31-0CA6-4A3D-B78D-E7E9FBC5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0D61E-D826-48E2-BACC-A89D9E47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67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09DF4-4874-43A4-9008-3CC8881E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86825-F8E6-438E-9E39-29093F28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47558-590D-4D69-9EB7-DE24E212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19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4D81-65B2-4C46-8559-9A7E0773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3516-FB98-4FBC-BEEF-18441DDA4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D235D-A8DC-4540-8136-52770AC0E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B342D-58F8-43AA-86A1-958DDFCD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E69FD-3658-455D-9EB6-A51D5A79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6790B-4906-4D95-B4DB-291BB532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95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01EE-1B52-438E-BBC8-81AA5CF2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40483-D17C-4638-A23A-CC687416B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18A96-2D32-4B62-8B78-BF606E97E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07BB1-A250-46D7-A1B2-21A7D4C3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82D9B-A315-4EA1-85CB-42FC5098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93BBC-D7DE-4064-B5F7-A0557EEB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58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D0241-3B3C-4D7E-8BF4-7C881C06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AAFB8-A243-45AD-87AE-27E306637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E488E-50B5-44B4-9D00-31D9F3378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66E27-E349-4810-A52A-09E24504101A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56922-A679-44E1-A17F-53B032887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65D9C-2AC0-491A-B6FF-28C3F79A6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8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5272599"/>
              </p:ext>
            </p:extLst>
          </p:nvPr>
        </p:nvGraphicFramePr>
        <p:xfrm>
          <a:off x="838651" y="2354303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30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40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B3FFD27-C611-4085-BAA6-CCED84D11C7D}"/>
              </a:ext>
            </a:extLst>
          </p:cNvPr>
          <p:cNvSpPr txBox="1"/>
          <p:nvPr/>
        </p:nvSpPr>
        <p:spPr>
          <a:xfrm>
            <a:off x="725612" y="735822"/>
            <a:ext cx="4315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N=6</a:t>
            </a:r>
          </a:p>
          <a:p>
            <a:r>
              <a:rPr lang="en-US" altLang="ja-JP" dirty="0"/>
              <a:t>A=30 10 60 10 60 50</a:t>
            </a:r>
            <a:endParaRPr lang="ja-JP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9D090DC-5F31-4172-95E6-A02759D27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52482"/>
              </p:ext>
            </p:extLst>
          </p:nvPr>
        </p:nvGraphicFramePr>
        <p:xfrm>
          <a:off x="823349" y="3709063"/>
          <a:ext cx="228709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87">
                  <a:extLst>
                    <a:ext uri="{9D8B030D-6E8A-4147-A177-3AD203B41FA5}">
                      <a16:colId xmlns:a16="http://schemas.microsoft.com/office/drawing/2014/main" val="2552816726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918917105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603996541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74660842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976354547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71162102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653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829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75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44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9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1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1734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351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1FDBAB9-0FF8-44F6-8C1A-5403F26C47FA}"/>
              </a:ext>
            </a:extLst>
          </p:cNvPr>
          <p:cNvSpPr/>
          <p:nvPr/>
        </p:nvSpPr>
        <p:spPr>
          <a:xfrm>
            <a:off x="1386080" y="2697203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0BC28-0CDB-468B-B3EF-116937836723}"/>
              </a:ext>
            </a:extLst>
          </p:cNvPr>
          <p:cNvSpPr txBox="1"/>
          <p:nvPr/>
        </p:nvSpPr>
        <p:spPr>
          <a:xfrm>
            <a:off x="709048" y="222857"/>
            <a:ext cx="10035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ja-JP" sz="2400" dirty="0"/>
              <a:t>Educational DP Contest / DP </a:t>
            </a:r>
            <a:r>
              <a:rPr lang="ja-JP" altLang="en-US" sz="2400" dirty="0"/>
              <a:t>まとめコンテスト </a:t>
            </a:r>
            <a:r>
              <a:rPr lang="en-US" altLang="ja-JP" sz="2400" dirty="0"/>
              <a:t>– Flog A – </a:t>
            </a:r>
            <a:r>
              <a:rPr lang="ja-JP" altLang="en-US" sz="2400" dirty="0"/>
              <a:t>貰う</a:t>
            </a:r>
            <a:r>
              <a:rPr lang="en-US" altLang="ja-JP" sz="2400" dirty="0"/>
              <a:t>DP</a:t>
            </a:r>
            <a:endParaRPr lang="ja-JP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C7664-BBF5-4110-B257-6A455050BABD}"/>
              </a:ext>
            </a:extLst>
          </p:cNvPr>
          <p:cNvSpPr txBox="1"/>
          <p:nvPr/>
        </p:nvSpPr>
        <p:spPr>
          <a:xfrm>
            <a:off x="250957" y="1852453"/>
            <a:ext cx="153809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初期コスト</a:t>
            </a:r>
            <a:r>
              <a:rPr lang="en-US" altLang="ja-JP" sz="1400" dirty="0"/>
              <a:t>=0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051865-FAAF-4C18-A702-CE4FE4C8A857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1020004" y="2160230"/>
            <a:ext cx="567561" cy="5369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49049C1-9D84-4BD8-9E5D-23AA7200A3AD}"/>
              </a:ext>
            </a:extLst>
          </p:cNvPr>
          <p:cNvSpPr/>
          <p:nvPr/>
        </p:nvSpPr>
        <p:spPr>
          <a:xfrm>
            <a:off x="2832721" y="2708633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73DFA-B2DD-4C9F-9325-EFBF04946CDC}"/>
              </a:ext>
            </a:extLst>
          </p:cNvPr>
          <p:cNvSpPr txBox="1"/>
          <p:nvPr/>
        </p:nvSpPr>
        <p:spPr>
          <a:xfrm>
            <a:off x="1926415" y="1497498"/>
            <a:ext cx="3054925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1</a:t>
            </a:r>
            <a:r>
              <a:rPr lang="ja-JP" altLang="en-US" sz="1400" dirty="0"/>
              <a:t>からしか来れない</a:t>
            </a:r>
            <a:endParaRPr lang="en-US" altLang="ja-JP" sz="1400" dirty="0"/>
          </a:p>
          <a:p>
            <a:r>
              <a:rPr lang="ja-JP" altLang="en-US" sz="1400" dirty="0"/>
              <a:t>よってコスト</a:t>
            </a:r>
            <a:r>
              <a:rPr lang="en-US" altLang="ja-JP" sz="1400" dirty="0"/>
              <a:t>=20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6A8F58-33D9-4094-A7AB-45CA253E6E43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3034206" y="2020718"/>
            <a:ext cx="419672" cy="6879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D1018BF-E810-4D3A-B985-1B7AFA1CB916}"/>
              </a:ext>
            </a:extLst>
          </p:cNvPr>
          <p:cNvSpPr/>
          <p:nvPr/>
        </p:nvSpPr>
        <p:spPr>
          <a:xfrm>
            <a:off x="4319169" y="2720063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1733CA-8206-4BB1-9FC5-D5B98F09C41A}"/>
              </a:ext>
            </a:extLst>
          </p:cNvPr>
          <p:cNvSpPr txBox="1"/>
          <p:nvPr/>
        </p:nvSpPr>
        <p:spPr>
          <a:xfrm>
            <a:off x="3311931" y="3738989"/>
            <a:ext cx="3192353" cy="116955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1</a:t>
            </a:r>
            <a:r>
              <a:rPr lang="ja-JP" altLang="en-US" sz="1400" dirty="0"/>
              <a:t>もしくは足場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から。トータルコストは、</a:t>
            </a: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1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30(0+30)</a:t>
            </a:r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70(20+50)</a:t>
            </a:r>
          </a:p>
          <a:p>
            <a:r>
              <a:rPr lang="ja-JP" altLang="en-US" sz="1400" dirty="0"/>
              <a:t>よって最小のコストは</a:t>
            </a:r>
            <a:r>
              <a:rPr lang="en-US" altLang="ja-JP" sz="1400" dirty="0"/>
              <a:t>30</a:t>
            </a:r>
            <a:r>
              <a:rPr lang="ja-JP" altLang="en-US" sz="1400" dirty="0"/>
              <a:t>である。</a:t>
            </a:r>
            <a:endParaRPr lang="en-US" altLang="ja-JP" sz="1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BC0DD5-208F-4E5A-A82D-D8F8746C32BD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4520654" y="3387233"/>
            <a:ext cx="387454" cy="3517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4F88F6F-27D6-4830-9D6B-B690E3B0C249}"/>
              </a:ext>
            </a:extLst>
          </p:cNvPr>
          <p:cNvSpPr/>
          <p:nvPr/>
        </p:nvSpPr>
        <p:spPr>
          <a:xfrm>
            <a:off x="5604132" y="2720063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98CB7E-ECE9-4FA9-B3B4-2B6BED95AA74}"/>
              </a:ext>
            </a:extLst>
          </p:cNvPr>
          <p:cNvSpPr txBox="1"/>
          <p:nvPr/>
        </p:nvSpPr>
        <p:spPr>
          <a:xfrm>
            <a:off x="5203015" y="1008178"/>
            <a:ext cx="3192353" cy="116955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2</a:t>
            </a:r>
            <a:r>
              <a:rPr lang="ja-JP" altLang="en-US" sz="1400" dirty="0"/>
              <a:t>もしくは足場</a:t>
            </a:r>
            <a:r>
              <a:rPr lang="en-US" altLang="ja-JP" sz="1400" dirty="0"/>
              <a:t>3</a:t>
            </a:r>
            <a:r>
              <a:rPr lang="ja-JP" altLang="en-US" sz="1400" dirty="0"/>
              <a:t>から。トータルコストは、</a:t>
            </a: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20(20+0)</a:t>
            </a:r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80(30+50)</a:t>
            </a:r>
          </a:p>
          <a:p>
            <a:r>
              <a:rPr lang="ja-JP" altLang="en-US" sz="1400" dirty="0"/>
              <a:t>よって最小のコストは</a:t>
            </a:r>
            <a:r>
              <a:rPr lang="en-US" altLang="ja-JP" sz="1400" dirty="0"/>
              <a:t>20</a:t>
            </a:r>
            <a:r>
              <a:rPr lang="ja-JP" altLang="en-US" sz="1400" dirty="0"/>
              <a:t>である。</a:t>
            </a:r>
            <a:endParaRPr lang="en-US" altLang="ja-JP" sz="14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B8EE77-1C2F-49E1-8008-01A3C038F9E8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5848240" y="2177729"/>
            <a:ext cx="950952" cy="5423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ED7324D-ABAE-421A-A24B-8040C3E9164F}"/>
              </a:ext>
            </a:extLst>
          </p:cNvPr>
          <p:cNvSpPr txBox="1"/>
          <p:nvPr/>
        </p:nvSpPr>
        <p:spPr>
          <a:xfrm>
            <a:off x="5795259" y="5072079"/>
            <a:ext cx="3192353" cy="116955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5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3</a:t>
            </a:r>
            <a:r>
              <a:rPr lang="ja-JP" altLang="en-US" sz="1400" dirty="0"/>
              <a:t>もしくは足場</a:t>
            </a:r>
            <a:r>
              <a:rPr lang="en-US" altLang="ja-JP" sz="1400" dirty="0"/>
              <a:t>4</a:t>
            </a:r>
            <a:r>
              <a:rPr lang="ja-JP" altLang="en-US" sz="1400" dirty="0"/>
              <a:t>から。トータルコストは、</a:t>
            </a: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30(30+0)</a:t>
            </a:r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70(20+50)</a:t>
            </a:r>
          </a:p>
          <a:p>
            <a:r>
              <a:rPr lang="ja-JP" altLang="en-US" sz="1400" dirty="0"/>
              <a:t>よって最小のコストは</a:t>
            </a:r>
            <a:r>
              <a:rPr lang="en-US" altLang="ja-JP" sz="1400" dirty="0"/>
              <a:t>30</a:t>
            </a:r>
            <a:r>
              <a:rPr lang="ja-JP" altLang="en-US" sz="1400" dirty="0"/>
              <a:t>である。</a:t>
            </a:r>
            <a:endParaRPr lang="en-US" altLang="ja-JP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7D68A9-3544-4B96-A04F-AAD71534DEEC}"/>
              </a:ext>
            </a:extLst>
          </p:cNvPr>
          <p:cNvSpPr/>
          <p:nvPr/>
        </p:nvSpPr>
        <p:spPr>
          <a:xfrm>
            <a:off x="7189951" y="2722508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0CD5E3-A0B4-4E10-B9F6-CB189AEDB93B}"/>
              </a:ext>
            </a:extLst>
          </p:cNvPr>
          <p:cNvCxnSpPr>
            <a:cxnSpLocks/>
            <a:stCxn id="47" idx="0"/>
            <a:endCxn id="49" idx="2"/>
          </p:cNvCxnSpPr>
          <p:nvPr/>
        </p:nvCxnSpPr>
        <p:spPr>
          <a:xfrm flipV="1">
            <a:off x="7391436" y="3389678"/>
            <a:ext cx="0" cy="16824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3B5C2DB-EED1-4D5A-8E50-96337B75EB1B}"/>
              </a:ext>
            </a:extLst>
          </p:cNvPr>
          <p:cNvSpPr txBox="1"/>
          <p:nvPr/>
        </p:nvSpPr>
        <p:spPr>
          <a:xfrm>
            <a:off x="8838718" y="1020213"/>
            <a:ext cx="3192353" cy="116955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6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4</a:t>
            </a:r>
            <a:r>
              <a:rPr lang="ja-JP" altLang="en-US" sz="1400" dirty="0"/>
              <a:t>もしくは足場</a:t>
            </a:r>
            <a:r>
              <a:rPr lang="en-US" altLang="ja-JP" sz="1400" dirty="0"/>
              <a:t>5</a:t>
            </a:r>
            <a:r>
              <a:rPr lang="ja-JP" altLang="en-US" sz="1400" dirty="0"/>
              <a:t>から。トータルコストは、</a:t>
            </a: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70(30+40)</a:t>
            </a:r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5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40(30+10)</a:t>
            </a:r>
          </a:p>
          <a:p>
            <a:r>
              <a:rPr lang="ja-JP" altLang="en-US" sz="1400" dirty="0"/>
              <a:t>よって最小のコストは</a:t>
            </a:r>
            <a:r>
              <a:rPr lang="en-US" altLang="ja-JP" sz="1400" dirty="0"/>
              <a:t>40</a:t>
            </a:r>
            <a:r>
              <a:rPr lang="ja-JP" altLang="en-US" sz="1400" dirty="0"/>
              <a:t>である。</a:t>
            </a:r>
            <a:endParaRPr lang="en-US" altLang="ja-JP" sz="1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588C8FC-91C8-4D6D-9F17-6587981E1D7E}"/>
              </a:ext>
            </a:extLst>
          </p:cNvPr>
          <p:cNvCxnSpPr>
            <a:cxnSpLocks/>
            <a:stCxn id="73" idx="3"/>
            <a:endCxn id="68" idx="2"/>
          </p:cNvCxnSpPr>
          <p:nvPr/>
        </p:nvCxnSpPr>
        <p:spPr>
          <a:xfrm flipV="1">
            <a:off x="8989253" y="2189764"/>
            <a:ext cx="1445642" cy="8359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AB8A3E2-BDB9-4992-8777-2FD3D2AE4496}"/>
              </a:ext>
            </a:extLst>
          </p:cNvPr>
          <p:cNvSpPr/>
          <p:nvPr/>
        </p:nvSpPr>
        <p:spPr>
          <a:xfrm>
            <a:off x="8586283" y="2692145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95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3759BD-BBAF-4ECE-8E06-9FC52F0CF6CE}"/>
              </a:ext>
            </a:extLst>
          </p:cNvPr>
          <p:cNvSpPr txBox="1"/>
          <p:nvPr/>
        </p:nvSpPr>
        <p:spPr>
          <a:xfrm>
            <a:off x="263162" y="700483"/>
            <a:ext cx="3369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条件</a:t>
            </a:r>
            <a:endParaRPr kumimoji="1" lang="en-US" altLang="ja-JP" b="1" u="sng" dirty="0"/>
          </a:p>
          <a:p>
            <a:r>
              <a:rPr kumimoji="1" lang="en-US" altLang="ja-JP" dirty="0"/>
              <a:t>N:</a:t>
            </a:r>
            <a:r>
              <a:rPr kumimoji="1" lang="ja-JP" altLang="en-US" dirty="0"/>
              <a:t>品物数</a:t>
            </a:r>
            <a:r>
              <a:rPr kumimoji="1" lang="en-US" altLang="ja-JP" dirty="0"/>
              <a:t>=4</a:t>
            </a:r>
          </a:p>
          <a:p>
            <a:r>
              <a:rPr lang="en-US" altLang="ja-JP" dirty="0"/>
              <a:t>W:</a:t>
            </a:r>
            <a:r>
              <a:rPr lang="ja-JP" altLang="en-US" dirty="0"/>
              <a:t>重さの制限</a:t>
            </a:r>
            <a:r>
              <a:rPr lang="en-US" altLang="ja-JP" dirty="0"/>
              <a:t>=5</a:t>
            </a:r>
          </a:p>
          <a:p>
            <a:r>
              <a:rPr lang="en-US" altLang="ja-JP" dirty="0"/>
              <a:t>(</a:t>
            </a:r>
            <a:r>
              <a:rPr lang="en-US" altLang="ja-JP" dirty="0" err="1"/>
              <a:t>w,v</a:t>
            </a:r>
            <a:r>
              <a:rPr lang="en-US" altLang="ja-JP" dirty="0"/>
              <a:t>) = (2,3), (1,2), (3,4), (2,2)</a:t>
            </a:r>
            <a:endParaRPr kumimoji="1" lang="ja-JP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70363"/>
              </p:ext>
            </p:extLst>
          </p:nvPr>
        </p:nvGraphicFramePr>
        <p:xfrm>
          <a:off x="335374" y="2490501"/>
          <a:ext cx="11385386" cy="338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200" dirty="0"/>
                        <a:t>制限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の場合</a:t>
                      </a:r>
                      <a:r>
                        <a:rPr kumimoji="1" lang="en-US" altLang="ja-JP" sz="1200" dirty="0"/>
                        <a:t>(2,3)</a:t>
                      </a:r>
                      <a:r>
                        <a:rPr kumimoji="1" lang="ja-JP" altLang="en-US" sz="1200" dirty="0"/>
                        <a:t>は利用できない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3=max(3,0)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(</a:t>
                      </a:r>
                      <a:r>
                        <a:rPr kumimoji="1" lang="en-US" altLang="ja-JP" sz="1400" dirty="0"/>
                        <a:t>1,2)</a:t>
                      </a:r>
                      <a:r>
                        <a:rPr kumimoji="1" lang="ja-JP" altLang="en-US" sz="1400" dirty="0"/>
                        <a:t>は利用可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5=max(5,3)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6=max(6,5)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6=max(5,6)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7=max(7,7)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1BD25A4-582D-4143-8C67-7D91505272B7}"/>
              </a:ext>
            </a:extLst>
          </p:cNvPr>
          <p:cNvSpPr/>
          <p:nvPr/>
        </p:nvSpPr>
        <p:spPr>
          <a:xfrm>
            <a:off x="516730" y="2883258"/>
            <a:ext cx="326650" cy="292627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03681-F2AB-4926-B175-F46FF8165B40}"/>
              </a:ext>
            </a:extLst>
          </p:cNvPr>
          <p:cNvSpPr txBox="1"/>
          <p:nvPr/>
        </p:nvSpPr>
        <p:spPr>
          <a:xfrm>
            <a:off x="255502" y="5953855"/>
            <a:ext cx="2997200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縦軸</a:t>
            </a:r>
            <a:r>
              <a:rPr lang="en-US" altLang="ja-JP" sz="1400" dirty="0"/>
              <a:t>(</a:t>
            </a:r>
            <a:r>
              <a:rPr lang="en-US" altLang="ja-JP" sz="1400" dirty="0" err="1"/>
              <a:t>i</a:t>
            </a:r>
            <a:r>
              <a:rPr lang="en-US" altLang="ja-JP" sz="1400" dirty="0"/>
              <a:t>):</a:t>
            </a:r>
            <a:r>
              <a:rPr lang="ja-JP" altLang="en-US" sz="1400" dirty="0"/>
              <a:t>現在利用している品物の数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648159-1985-4EA8-89B0-CC0212F82233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680055" y="5809529"/>
            <a:ext cx="1074047" cy="1443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25311-4FD1-4923-AEE0-51F92AA3B5D7}"/>
              </a:ext>
            </a:extLst>
          </p:cNvPr>
          <p:cNvSpPr/>
          <p:nvPr/>
        </p:nvSpPr>
        <p:spPr>
          <a:xfrm>
            <a:off x="2731155" y="2384604"/>
            <a:ext cx="8321963" cy="473187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216F6F-6166-4104-94F8-E8465D116FB6}"/>
              </a:ext>
            </a:extLst>
          </p:cNvPr>
          <p:cNvSpPr txBox="1"/>
          <p:nvPr/>
        </p:nvSpPr>
        <p:spPr>
          <a:xfrm>
            <a:off x="2301062" y="1954066"/>
            <a:ext cx="288636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横軸</a:t>
            </a:r>
            <a:r>
              <a:rPr lang="en-US" altLang="ja-JP" sz="1400" dirty="0"/>
              <a:t>(j):</a:t>
            </a:r>
            <a:r>
              <a:rPr lang="ja-JP" altLang="en-US" sz="1400" dirty="0"/>
              <a:t>重さ</a:t>
            </a:r>
            <a:endParaRPr lang="en-US" altLang="ja-JP" sz="1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CDF8D6-9B92-4D61-A3A6-6F1723B9C78E}"/>
              </a:ext>
            </a:extLst>
          </p:cNvPr>
          <p:cNvCxnSpPr>
            <a:cxnSpLocks/>
            <a:stCxn id="17" idx="3"/>
            <a:endCxn id="15" idx="0"/>
          </p:cNvCxnSpPr>
          <p:nvPr/>
        </p:nvCxnSpPr>
        <p:spPr>
          <a:xfrm>
            <a:off x="5187425" y="2107955"/>
            <a:ext cx="1704712" cy="2766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4A68E4-C13D-4991-9898-D60FABAAE4BE}"/>
              </a:ext>
            </a:extLst>
          </p:cNvPr>
          <p:cNvSpPr txBox="1"/>
          <p:nvPr/>
        </p:nvSpPr>
        <p:spPr>
          <a:xfrm>
            <a:off x="255502" y="6329342"/>
            <a:ext cx="8184925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/>
              <a:t>項目</a:t>
            </a:r>
            <a:r>
              <a:rPr lang="en-US" altLang="ja-JP" sz="2400" dirty="0"/>
              <a:t>(</a:t>
            </a:r>
            <a:r>
              <a:rPr lang="en-US" altLang="ja-JP" sz="2400" dirty="0" err="1"/>
              <a:t>I,j</a:t>
            </a:r>
            <a:r>
              <a:rPr lang="en-US" altLang="ja-JP" sz="2400" dirty="0"/>
              <a:t>): </a:t>
            </a:r>
            <a:r>
              <a:rPr lang="ja-JP" altLang="en-US" sz="2400" dirty="0"/>
              <a:t>品物</a:t>
            </a:r>
            <a:r>
              <a:rPr lang="en-US" altLang="ja-JP" sz="2400" dirty="0" err="1"/>
              <a:t>i</a:t>
            </a:r>
            <a:r>
              <a:rPr lang="ja-JP" altLang="en-US" sz="2400" dirty="0"/>
              <a:t>個を利用したとき、重さ</a:t>
            </a:r>
            <a:r>
              <a:rPr lang="en-US" altLang="ja-JP" sz="2400" dirty="0"/>
              <a:t>j</a:t>
            </a:r>
            <a:r>
              <a:rPr lang="ja-JP" altLang="en-US" sz="2400" dirty="0"/>
              <a:t>以下の最大価値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497BD7-42A5-450B-9F01-08806914DBD6}"/>
              </a:ext>
            </a:extLst>
          </p:cNvPr>
          <p:cNvSpPr/>
          <p:nvPr/>
        </p:nvSpPr>
        <p:spPr>
          <a:xfrm>
            <a:off x="4300522" y="3048497"/>
            <a:ext cx="6918033" cy="25861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055DEF-82FA-461B-9401-4673CB67A596}"/>
              </a:ext>
            </a:extLst>
          </p:cNvPr>
          <p:cNvSpPr txBox="1"/>
          <p:nvPr/>
        </p:nvSpPr>
        <p:spPr>
          <a:xfrm>
            <a:off x="5808128" y="1764455"/>
            <a:ext cx="5501757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品物数は</a:t>
            </a:r>
            <a:r>
              <a:rPr lang="en-US" altLang="ja-JP" sz="1400" dirty="0"/>
              <a:t>0</a:t>
            </a:r>
            <a:r>
              <a:rPr lang="ja-JP" altLang="en-US" sz="1400" dirty="0"/>
              <a:t>のため、すべての重さにおいて価値は</a:t>
            </a:r>
            <a:r>
              <a:rPr lang="en-US" altLang="ja-JP" sz="1400" dirty="0"/>
              <a:t>0</a:t>
            </a:r>
            <a:r>
              <a:rPr lang="ja-JP" altLang="en-US" sz="1400" dirty="0"/>
              <a:t>にしかならない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A573A8-9461-420B-BCDB-185B225176AD}"/>
              </a:ext>
            </a:extLst>
          </p:cNvPr>
          <p:cNvSpPr/>
          <p:nvPr/>
        </p:nvSpPr>
        <p:spPr>
          <a:xfrm>
            <a:off x="2207178" y="3653370"/>
            <a:ext cx="402970" cy="21243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008C4E-E7AC-40C5-8B46-11C247F6D574}"/>
              </a:ext>
            </a:extLst>
          </p:cNvPr>
          <p:cNvSpPr txBox="1"/>
          <p:nvPr/>
        </p:nvSpPr>
        <p:spPr>
          <a:xfrm rot="16200000">
            <a:off x="1939944" y="4413396"/>
            <a:ext cx="2410038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縦矢印は品物を利用しない、</a:t>
            </a:r>
            <a:endParaRPr lang="en-US" altLang="ja-JP" sz="1400" dirty="0"/>
          </a:p>
          <a:p>
            <a:pPr algn="ctr"/>
            <a:r>
              <a:rPr lang="ja-JP" altLang="en-US" sz="1400" dirty="0"/>
              <a:t>よって価値は増えない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62933C-4965-40FA-B106-BEF47337B9C7}"/>
              </a:ext>
            </a:extLst>
          </p:cNvPr>
          <p:cNvCxnSpPr>
            <a:cxnSpLocks/>
          </p:cNvCxnSpPr>
          <p:nvPr/>
        </p:nvCxnSpPr>
        <p:spPr>
          <a:xfrm>
            <a:off x="2456955" y="3542190"/>
            <a:ext cx="0" cy="2139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4B1DA6B-EF59-4ACD-B45D-3741C3F5FEF0}"/>
              </a:ext>
            </a:extLst>
          </p:cNvPr>
          <p:cNvCxnSpPr>
            <a:cxnSpLocks/>
          </p:cNvCxnSpPr>
          <p:nvPr/>
        </p:nvCxnSpPr>
        <p:spPr>
          <a:xfrm>
            <a:off x="3283388" y="3358035"/>
            <a:ext cx="2196745" cy="428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0A4BAAA-2EA6-4E10-AA5E-B96688C2D224}"/>
              </a:ext>
            </a:extLst>
          </p:cNvPr>
          <p:cNvCxnSpPr>
            <a:cxnSpLocks/>
          </p:cNvCxnSpPr>
          <p:nvPr/>
        </p:nvCxnSpPr>
        <p:spPr>
          <a:xfrm flipH="1">
            <a:off x="6059326" y="3122327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0EAF9DB-09EF-4BC2-8691-A353A371C2BB}"/>
              </a:ext>
            </a:extLst>
          </p:cNvPr>
          <p:cNvSpPr txBox="1"/>
          <p:nvPr/>
        </p:nvSpPr>
        <p:spPr>
          <a:xfrm>
            <a:off x="8073788" y="916908"/>
            <a:ext cx="3482903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縦矢印</a:t>
            </a:r>
            <a:r>
              <a:rPr lang="en-US" altLang="ja-JP" sz="1400" dirty="0"/>
              <a:t>:</a:t>
            </a:r>
            <a:r>
              <a:rPr lang="ja-JP" altLang="en-US" sz="1400" dirty="0"/>
              <a:t>利用しない</a:t>
            </a:r>
            <a:r>
              <a:rPr lang="en-US" altLang="ja-JP" sz="1400" dirty="0"/>
              <a:t>(</a:t>
            </a:r>
            <a:r>
              <a:rPr lang="ja-JP" altLang="en-US" sz="1400" dirty="0"/>
              <a:t>重さ、価値変化なし</a:t>
            </a:r>
            <a:r>
              <a:rPr lang="en-US" altLang="ja-JP" sz="1400" dirty="0"/>
              <a:t>)</a:t>
            </a:r>
          </a:p>
          <a:p>
            <a:r>
              <a:rPr lang="ja-JP" altLang="en-US" sz="1400" dirty="0"/>
              <a:t>斜め矢印</a:t>
            </a:r>
            <a:r>
              <a:rPr lang="en-US" altLang="ja-JP" sz="1400" dirty="0"/>
              <a:t>:</a:t>
            </a:r>
            <a:r>
              <a:rPr lang="ja-JP" altLang="en-US" sz="1400" dirty="0"/>
              <a:t>利用する</a:t>
            </a:r>
            <a:r>
              <a:rPr lang="en-US" altLang="ja-JP" sz="1400" dirty="0"/>
              <a:t>(</a:t>
            </a:r>
            <a:r>
              <a:rPr lang="ja-JP" altLang="en-US" sz="1400" dirty="0"/>
              <a:t>重さ</a:t>
            </a:r>
            <a:r>
              <a:rPr lang="en-US" altLang="ja-JP" sz="1400" dirty="0"/>
              <a:t>=i-1</a:t>
            </a:r>
            <a:r>
              <a:rPr lang="ja-JP" altLang="en-US" sz="1400" dirty="0"/>
              <a:t>の</a:t>
            </a:r>
            <a:r>
              <a:rPr lang="en-US" altLang="ja-JP" sz="1400" dirty="0"/>
              <a:t>j+2,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E09A826-E245-49B1-A3AB-98DAD79E851B}"/>
              </a:ext>
            </a:extLst>
          </p:cNvPr>
          <p:cNvSpPr/>
          <p:nvPr/>
        </p:nvSpPr>
        <p:spPr>
          <a:xfrm>
            <a:off x="5340150" y="3601027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5AA5B0-C620-45B2-908C-D1A199D3AE1B}"/>
              </a:ext>
            </a:extLst>
          </p:cNvPr>
          <p:cNvSpPr/>
          <p:nvPr/>
        </p:nvSpPr>
        <p:spPr>
          <a:xfrm>
            <a:off x="7333236" y="3680208"/>
            <a:ext cx="4125472" cy="38335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944BEB-CE4B-41CA-B28C-671F4AD57749}"/>
              </a:ext>
            </a:extLst>
          </p:cNvPr>
          <p:cNvSpPr txBox="1"/>
          <p:nvPr/>
        </p:nvSpPr>
        <p:spPr>
          <a:xfrm>
            <a:off x="8190019" y="4000237"/>
            <a:ext cx="4125472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制限が変わっても品物</a:t>
            </a:r>
            <a:r>
              <a:rPr lang="en-US" altLang="ja-JP" sz="1400" dirty="0"/>
              <a:t>=(2,3)</a:t>
            </a:r>
            <a:r>
              <a:rPr lang="ja-JP" altLang="en-US" sz="1400" dirty="0"/>
              <a:t>のみなので価値</a:t>
            </a:r>
            <a:r>
              <a:rPr lang="en-US" altLang="ja-JP" sz="1400" dirty="0"/>
              <a:t>=3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D649F7-9E2E-4963-94BD-CCC64B32A6AD}"/>
              </a:ext>
            </a:extLst>
          </p:cNvPr>
          <p:cNvCxnSpPr>
            <a:cxnSpLocks/>
          </p:cNvCxnSpPr>
          <p:nvPr/>
        </p:nvCxnSpPr>
        <p:spPr>
          <a:xfrm flipH="1">
            <a:off x="7759538" y="3927360"/>
            <a:ext cx="9315" cy="380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D06DE9A-201E-46E4-AD45-7271ADA073C0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5989771" y="1178518"/>
            <a:ext cx="2084017" cy="28104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3A90BB6-1782-4D8F-8AD4-AAD4A2B12454}"/>
              </a:ext>
            </a:extLst>
          </p:cNvPr>
          <p:cNvCxnSpPr>
            <a:cxnSpLocks/>
          </p:cNvCxnSpPr>
          <p:nvPr/>
        </p:nvCxnSpPr>
        <p:spPr>
          <a:xfrm>
            <a:off x="6261216" y="4038568"/>
            <a:ext cx="1424192" cy="2694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1AF50340-72C0-4E88-A424-A4356030A884}"/>
              </a:ext>
            </a:extLst>
          </p:cNvPr>
          <p:cNvSpPr/>
          <p:nvPr/>
        </p:nvSpPr>
        <p:spPr>
          <a:xfrm>
            <a:off x="10308881" y="5286164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221708-41DD-4115-A3F0-86AEF97D5EC6}"/>
              </a:ext>
            </a:extLst>
          </p:cNvPr>
          <p:cNvSpPr txBox="1"/>
          <p:nvPr/>
        </p:nvSpPr>
        <p:spPr>
          <a:xfrm>
            <a:off x="10733797" y="5848897"/>
            <a:ext cx="969517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答え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/>
              <a:t>蟻本 </a:t>
            </a:r>
            <a:r>
              <a:rPr lang="en-US" altLang="ja-JP" sz="3200"/>
              <a:t>P51 </a:t>
            </a:r>
            <a:r>
              <a:rPr lang="ja-JP" altLang="en-US" sz="3200"/>
              <a:t>ナップサック問題 </a:t>
            </a:r>
            <a:r>
              <a:rPr lang="en-US" altLang="ja-JP" sz="3200"/>
              <a:t>– </a:t>
            </a:r>
            <a:r>
              <a:rPr lang="ja-JP" altLang="en-US" sz="3200"/>
              <a:t>貰う</a:t>
            </a:r>
            <a:r>
              <a:rPr lang="en-US" altLang="ja-JP" sz="3200"/>
              <a:t>DP</a:t>
            </a:r>
            <a:endParaRPr lang="ja-JP" altLang="en-US" sz="32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17E47A-3510-4E81-A807-150B9730ABE3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 flipH="1">
            <a:off x="7759539" y="2072232"/>
            <a:ext cx="799468" cy="9762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6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811409"/>
              </p:ext>
            </p:extLst>
          </p:nvPr>
        </p:nvGraphicFramePr>
        <p:xfrm>
          <a:off x="725612" y="5079747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ja-JP" altLang="en-US" sz="170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B3FFD27-C611-4085-BAA6-CCED84D11C7D}"/>
              </a:ext>
            </a:extLst>
          </p:cNvPr>
          <p:cNvSpPr txBox="1"/>
          <p:nvPr/>
        </p:nvSpPr>
        <p:spPr>
          <a:xfrm>
            <a:off x="725612" y="735822"/>
            <a:ext cx="4315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N=6</a:t>
            </a:r>
          </a:p>
          <a:p>
            <a:r>
              <a:rPr lang="en-US" altLang="ja-JP" dirty="0"/>
              <a:t>A=30 10 60 10 60 50</a:t>
            </a:r>
            <a:endParaRPr lang="ja-JP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9D090DC-5F31-4172-95E6-A02759D27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14616"/>
              </p:ext>
            </p:extLst>
          </p:nvPr>
        </p:nvGraphicFramePr>
        <p:xfrm>
          <a:off x="725612" y="1507401"/>
          <a:ext cx="228709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87">
                  <a:extLst>
                    <a:ext uri="{9D8B030D-6E8A-4147-A177-3AD203B41FA5}">
                      <a16:colId xmlns:a16="http://schemas.microsoft.com/office/drawing/2014/main" val="2552816726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918917105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603996541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74660842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976354547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71162102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653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829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75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44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9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1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1734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351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010BC28-0CDB-468B-B3EF-116937836723}"/>
              </a:ext>
            </a:extLst>
          </p:cNvPr>
          <p:cNvSpPr txBox="1"/>
          <p:nvPr/>
        </p:nvSpPr>
        <p:spPr>
          <a:xfrm>
            <a:off x="709048" y="222857"/>
            <a:ext cx="10035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ja-JP" sz="2400" dirty="0"/>
              <a:t>Educational DP Contest / DP </a:t>
            </a:r>
            <a:r>
              <a:rPr lang="ja-JP" altLang="en-US" sz="2400" dirty="0"/>
              <a:t>まとめコンテスト </a:t>
            </a:r>
            <a:r>
              <a:rPr lang="en-US" altLang="ja-JP" sz="2400" dirty="0"/>
              <a:t>– Flog A – </a:t>
            </a:r>
            <a:r>
              <a:rPr lang="ja-JP" altLang="en-US" sz="2400" dirty="0"/>
              <a:t>貰う</a:t>
            </a:r>
            <a:r>
              <a:rPr lang="en-US" altLang="ja-JP" sz="2400" dirty="0"/>
              <a:t>DP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319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8702159"/>
              </p:ext>
            </p:extLst>
          </p:nvPr>
        </p:nvGraphicFramePr>
        <p:xfrm>
          <a:off x="1131614" y="933876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1FDBAB9-0FF8-44F6-8C1A-5403F26C47FA}"/>
              </a:ext>
            </a:extLst>
          </p:cNvPr>
          <p:cNvSpPr/>
          <p:nvPr/>
        </p:nvSpPr>
        <p:spPr>
          <a:xfrm>
            <a:off x="1679043" y="1276776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C7664-BBF5-4110-B257-6A455050BABD}"/>
              </a:ext>
            </a:extLst>
          </p:cNvPr>
          <p:cNvSpPr txBox="1"/>
          <p:nvPr/>
        </p:nvSpPr>
        <p:spPr>
          <a:xfrm>
            <a:off x="543920" y="432026"/>
            <a:ext cx="153809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初期コスト</a:t>
            </a:r>
            <a:r>
              <a:rPr lang="en-US" altLang="ja-JP" sz="1400" dirty="0"/>
              <a:t>=0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051865-FAAF-4C18-A702-CE4FE4C8A857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1312967" y="739803"/>
            <a:ext cx="567561" cy="5369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2A6CB50-4F82-458D-B3FE-9F26A0A052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481489"/>
              </p:ext>
            </p:extLst>
          </p:nvPr>
        </p:nvGraphicFramePr>
        <p:xfrm>
          <a:off x="1131614" y="2993496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sp>
        <p:nvSpPr>
          <p:cNvPr id="72" name="Rectangle 71">
            <a:extLst>
              <a:ext uri="{FF2B5EF4-FFF2-40B4-BE49-F238E27FC236}">
                <a16:creationId xmlns:a16="http://schemas.microsoft.com/office/drawing/2014/main" id="{6CA0E8D8-B9F1-4C5E-9299-613D6BE489A8}"/>
              </a:ext>
            </a:extLst>
          </p:cNvPr>
          <p:cNvSpPr/>
          <p:nvPr/>
        </p:nvSpPr>
        <p:spPr>
          <a:xfrm>
            <a:off x="3125684" y="3347826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89F75E-6F8B-4F63-94C8-A4517B844EED}"/>
              </a:ext>
            </a:extLst>
          </p:cNvPr>
          <p:cNvSpPr txBox="1"/>
          <p:nvPr/>
        </p:nvSpPr>
        <p:spPr>
          <a:xfrm>
            <a:off x="2421556" y="2293111"/>
            <a:ext cx="3054925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1</a:t>
            </a:r>
            <a:r>
              <a:rPr lang="ja-JP" altLang="en-US" sz="1400" dirty="0"/>
              <a:t>からしか来れない。</a:t>
            </a:r>
            <a:endParaRPr lang="en-US" altLang="ja-JP" sz="1400" dirty="0"/>
          </a:p>
          <a:p>
            <a:r>
              <a:rPr lang="ja-JP" altLang="en-US" sz="1400" dirty="0"/>
              <a:t>よってコスト</a:t>
            </a:r>
            <a:r>
              <a:rPr lang="en-US" altLang="ja-JP" sz="1400" dirty="0"/>
              <a:t>=20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50E669-A2BA-4CE3-9658-B81659876152}"/>
              </a:ext>
            </a:extLst>
          </p:cNvPr>
          <p:cNvCxnSpPr>
            <a:cxnSpLocks/>
            <a:stCxn id="74" idx="2"/>
            <a:endCxn id="72" idx="0"/>
          </p:cNvCxnSpPr>
          <p:nvPr/>
        </p:nvCxnSpPr>
        <p:spPr>
          <a:xfrm flipH="1">
            <a:off x="3327169" y="2816331"/>
            <a:ext cx="621850" cy="5314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2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93914"/>
              </p:ext>
            </p:extLst>
          </p:nvPr>
        </p:nvGraphicFramePr>
        <p:xfrm>
          <a:off x="1611007" y="3822115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ED1018BF-E810-4D3A-B985-1B7AFA1CB916}"/>
              </a:ext>
            </a:extLst>
          </p:cNvPr>
          <p:cNvSpPr/>
          <p:nvPr/>
        </p:nvSpPr>
        <p:spPr>
          <a:xfrm>
            <a:off x="5079178" y="4208021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1733CA-8206-4BB1-9FC5-D5B98F09C41A}"/>
              </a:ext>
            </a:extLst>
          </p:cNvPr>
          <p:cNvSpPr txBox="1"/>
          <p:nvPr/>
        </p:nvSpPr>
        <p:spPr>
          <a:xfrm>
            <a:off x="5176948" y="301570"/>
            <a:ext cx="5098181" cy="332398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1</a:t>
            </a:r>
            <a:r>
              <a:rPr lang="ja-JP" altLang="en-US" sz="1400" dirty="0"/>
              <a:t>もしくは足場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からくる。</a:t>
            </a:r>
            <a:endParaRPr lang="en-US" altLang="ja-JP" sz="1400" dirty="0"/>
          </a:p>
          <a:p>
            <a:r>
              <a:rPr lang="en-US" altLang="ja-JP" sz="1400" dirty="0"/>
              <a:t>1) </a:t>
            </a:r>
            <a:r>
              <a:rPr lang="ja-JP" altLang="en-US" sz="1400" dirty="0"/>
              <a:t>それぞれのコストを算出</a:t>
            </a:r>
            <a:endParaRPr lang="en-US" altLang="ja-JP" sz="1400" dirty="0"/>
          </a:p>
          <a:p>
            <a:r>
              <a:rPr lang="en-US" altLang="ja-JP" sz="1400" dirty="0"/>
              <a:t>2) </a:t>
            </a:r>
            <a:r>
              <a:rPr lang="ja-JP" altLang="en-US" sz="1400" dirty="0"/>
              <a:t>コストを比べて小さいほうを採用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1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</a:t>
            </a:r>
            <a:r>
              <a:rPr lang="ja-JP" altLang="en-US" sz="1400" dirty="0"/>
              <a:t>トータルコスト</a:t>
            </a:r>
            <a:r>
              <a:rPr lang="en-US" altLang="ja-JP" sz="1400" dirty="0"/>
              <a:t>=30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足場１までのコスト</a:t>
            </a:r>
            <a:r>
              <a:rPr lang="en-US" altLang="ja-JP" sz="1400" dirty="0"/>
              <a:t>=0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足場</a:t>
            </a:r>
            <a:r>
              <a:rPr lang="en-US" altLang="ja-JP" sz="1400" dirty="0"/>
              <a:t>1</a:t>
            </a:r>
            <a:r>
              <a:rPr lang="ja-JP" altLang="en-US" sz="1400" dirty="0"/>
              <a:t>から足場</a:t>
            </a:r>
            <a:r>
              <a:rPr lang="en-US" altLang="ja-JP" sz="1400" dirty="0"/>
              <a:t>3</a:t>
            </a:r>
            <a:r>
              <a:rPr lang="ja-JP" altLang="en-US" sz="1400" dirty="0"/>
              <a:t>へのコスト</a:t>
            </a:r>
            <a:r>
              <a:rPr lang="en-US" altLang="ja-JP" sz="1400" dirty="0"/>
              <a:t>=30(</a:t>
            </a:r>
            <a:r>
              <a:rPr lang="ja-JP" altLang="en-US" sz="1400" dirty="0"/>
              <a:t>図の黄色掛け</a:t>
            </a:r>
            <a:r>
              <a:rPr lang="en-US" altLang="ja-JP" sz="1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合計</a:t>
            </a:r>
            <a:r>
              <a:rPr lang="en-US" altLang="ja-JP" sz="1400" dirty="0"/>
              <a:t>=0+30=30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</a:t>
            </a:r>
            <a:r>
              <a:rPr lang="ja-JP" altLang="en-US" sz="1400" dirty="0"/>
              <a:t>トータルコスト</a:t>
            </a:r>
            <a:r>
              <a:rPr lang="en-US" altLang="ja-JP" sz="1400" dirty="0"/>
              <a:t>=70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までのコスト</a:t>
            </a:r>
            <a:r>
              <a:rPr lang="en-US" altLang="ja-JP" sz="1400" dirty="0"/>
              <a:t>=20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から足場</a:t>
            </a:r>
            <a:r>
              <a:rPr lang="en-US" altLang="ja-JP" sz="1400" dirty="0"/>
              <a:t>3</a:t>
            </a:r>
            <a:r>
              <a:rPr lang="ja-JP" altLang="en-US" sz="1400" dirty="0"/>
              <a:t>へのコスト</a:t>
            </a:r>
            <a:r>
              <a:rPr lang="en-US" altLang="ja-JP" sz="1400" dirty="0"/>
              <a:t>=50(</a:t>
            </a:r>
            <a:r>
              <a:rPr lang="ja-JP" altLang="en-US" sz="1400" dirty="0"/>
              <a:t>図の緑色掛け</a:t>
            </a:r>
            <a:r>
              <a:rPr lang="en-US" altLang="ja-JP" sz="1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合計</a:t>
            </a:r>
            <a:r>
              <a:rPr lang="en-US" altLang="ja-JP" sz="1400" dirty="0"/>
              <a:t>=20+50=70</a:t>
            </a:r>
          </a:p>
          <a:p>
            <a:endParaRPr lang="en-US" altLang="ja-JP" sz="1400" dirty="0"/>
          </a:p>
          <a:p>
            <a:r>
              <a:rPr lang="ja-JP" altLang="en-US" sz="1400" dirty="0"/>
              <a:t>よって足場</a:t>
            </a:r>
            <a:r>
              <a:rPr lang="en-US" altLang="ja-JP" sz="1400" dirty="0"/>
              <a:t>3</a:t>
            </a:r>
            <a:r>
              <a:rPr lang="ja-JP" altLang="en-US" sz="1400" dirty="0"/>
              <a:t>に来るための最小のコストは</a:t>
            </a:r>
            <a:r>
              <a:rPr lang="en-US" altLang="ja-JP" sz="1400" dirty="0">
                <a:solidFill>
                  <a:srgbClr val="FF0000"/>
                </a:solidFill>
              </a:rPr>
              <a:t>30</a:t>
            </a:r>
            <a:r>
              <a:rPr lang="ja-JP" altLang="en-US" sz="1400" dirty="0"/>
              <a:t>である。</a:t>
            </a:r>
            <a:endParaRPr lang="en-US" altLang="ja-JP" sz="1400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21B4AA1-006D-467B-A47A-438FE6989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97179"/>
              </p:ext>
            </p:extLst>
          </p:nvPr>
        </p:nvGraphicFramePr>
        <p:xfrm>
          <a:off x="1686296" y="502920"/>
          <a:ext cx="228709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87">
                  <a:extLst>
                    <a:ext uri="{9D8B030D-6E8A-4147-A177-3AD203B41FA5}">
                      <a16:colId xmlns:a16="http://schemas.microsoft.com/office/drawing/2014/main" val="2552816726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918917105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603996541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74660842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976354547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71162102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653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829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75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44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9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1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1734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3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73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2135858"/>
              </p:ext>
            </p:extLst>
          </p:nvPr>
        </p:nvGraphicFramePr>
        <p:xfrm>
          <a:off x="2676329" y="1626334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30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60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C4F88F6F-27D6-4830-9D6B-B690E3B0C249}"/>
              </a:ext>
            </a:extLst>
          </p:cNvPr>
          <p:cNvSpPr/>
          <p:nvPr/>
        </p:nvSpPr>
        <p:spPr>
          <a:xfrm>
            <a:off x="7441810" y="1992094"/>
            <a:ext cx="545134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98CB7E-ECE9-4FA9-B3B4-2B6BED95AA74}"/>
              </a:ext>
            </a:extLst>
          </p:cNvPr>
          <p:cNvSpPr txBox="1"/>
          <p:nvPr/>
        </p:nvSpPr>
        <p:spPr>
          <a:xfrm>
            <a:off x="4920776" y="189143"/>
            <a:ext cx="3192353" cy="116955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2</a:t>
            </a:r>
            <a:r>
              <a:rPr lang="ja-JP" altLang="en-US" sz="1400" dirty="0"/>
              <a:t>もしくは足場</a:t>
            </a:r>
            <a:r>
              <a:rPr lang="en-US" altLang="ja-JP" sz="1400" dirty="0"/>
              <a:t>3</a:t>
            </a:r>
            <a:r>
              <a:rPr lang="ja-JP" altLang="en-US" sz="1400" dirty="0"/>
              <a:t>から。トータルコストは、</a:t>
            </a: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20(20+0)</a:t>
            </a:r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80(30+50)</a:t>
            </a:r>
          </a:p>
          <a:p>
            <a:r>
              <a:rPr lang="ja-JP" altLang="en-US" sz="1400" dirty="0"/>
              <a:t>よって最小のコストは</a:t>
            </a:r>
            <a:r>
              <a:rPr lang="en-US" altLang="ja-JP" sz="1400" dirty="0"/>
              <a:t>20</a:t>
            </a:r>
            <a:r>
              <a:rPr lang="ja-JP" altLang="en-US" sz="1400" dirty="0"/>
              <a:t>である。</a:t>
            </a:r>
            <a:endParaRPr lang="en-US" altLang="ja-JP" sz="14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B8EE77-1C2F-49E1-8008-01A3C038F9E8}"/>
              </a:ext>
            </a:extLst>
          </p:cNvPr>
          <p:cNvCxnSpPr>
            <a:cxnSpLocks/>
            <a:stCxn id="39" idx="0"/>
            <a:endCxn id="41" idx="2"/>
          </p:cNvCxnSpPr>
          <p:nvPr/>
        </p:nvCxnSpPr>
        <p:spPr>
          <a:xfrm flipH="1" flipV="1">
            <a:off x="6516953" y="1358694"/>
            <a:ext cx="1197424" cy="633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ED7324D-ABAE-421A-A24B-8040C3E9164F}"/>
              </a:ext>
            </a:extLst>
          </p:cNvPr>
          <p:cNvSpPr txBox="1"/>
          <p:nvPr/>
        </p:nvSpPr>
        <p:spPr>
          <a:xfrm>
            <a:off x="7634578" y="3041301"/>
            <a:ext cx="3192353" cy="116955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5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3</a:t>
            </a:r>
            <a:r>
              <a:rPr lang="ja-JP" altLang="en-US" sz="1400" dirty="0"/>
              <a:t>もしくは足場</a:t>
            </a:r>
            <a:r>
              <a:rPr lang="en-US" altLang="ja-JP" sz="1400" dirty="0"/>
              <a:t>4</a:t>
            </a:r>
            <a:r>
              <a:rPr lang="ja-JP" altLang="en-US" sz="1400" dirty="0"/>
              <a:t>から。トータルコストは、</a:t>
            </a: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30(30+0)</a:t>
            </a:r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70(20+50)</a:t>
            </a:r>
          </a:p>
          <a:p>
            <a:r>
              <a:rPr lang="ja-JP" altLang="en-US" sz="1400" dirty="0"/>
              <a:t>よって最小のコストは</a:t>
            </a:r>
            <a:r>
              <a:rPr lang="en-US" altLang="ja-JP" sz="1400" dirty="0"/>
              <a:t>30</a:t>
            </a:r>
            <a:r>
              <a:rPr lang="ja-JP" altLang="en-US" sz="1400" dirty="0"/>
              <a:t>である。</a:t>
            </a:r>
            <a:endParaRPr lang="en-US" altLang="ja-JP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7D68A9-3544-4B96-A04F-AAD71534DEEC}"/>
              </a:ext>
            </a:extLst>
          </p:cNvPr>
          <p:cNvSpPr/>
          <p:nvPr/>
        </p:nvSpPr>
        <p:spPr>
          <a:xfrm>
            <a:off x="9027629" y="1994539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0CD5E3-A0B4-4E10-B9F6-CB189AEDB93B}"/>
              </a:ext>
            </a:extLst>
          </p:cNvPr>
          <p:cNvCxnSpPr>
            <a:cxnSpLocks/>
            <a:stCxn id="47" idx="0"/>
            <a:endCxn id="49" idx="2"/>
          </p:cNvCxnSpPr>
          <p:nvPr/>
        </p:nvCxnSpPr>
        <p:spPr>
          <a:xfrm flipH="1" flipV="1">
            <a:off x="9229114" y="2661709"/>
            <a:ext cx="1641" cy="3795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3B5C2DB-EED1-4D5A-8E50-96337B75EB1B}"/>
              </a:ext>
            </a:extLst>
          </p:cNvPr>
          <p:cNvSpPr txBox="1"/>
          <p:nvPr/>
        </p:nvSpPr>
        <p:spPr>
          <a:xfrm>
            <a:off x="8173710" y="189143"/>
            <a:ext cx="3192353" cy="116955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6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4</a:t>
            </a:r>
            <a:r>
              <a:rPr lang="ja-JP" altLang="en-US" sz="1400" dirty="0"/>
              <a:t>もしくは足場</a:t>
            </a:r>
            <a:r>
              <a:rPr lang="en-US" altLang="ja-JP" sz="1400" dirty="0"/>
              <a:t>5</a:t>
            </a:r>
            <a:r>
              <a:rPr lang="ja-JP" altLang="en-US" sz="1400" dirty="0"/>
              <a:t>から。トータルコストは、</a:t>
            </a: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70(20+40)</a:t>
            </a:r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5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40(30+10)</a:t>
            </a:r>
          </a:p>
          <a:p>
            <a:r>
              <a:rPr lang="ja-JP" altLang="en-US" sz="1400" dirty="0"/>
              <a:t>よって最小のコストは</a:t>
            </a:r>
            <a:r>
              <a:rPr lang="en-US" altLang="ja-JP" sz="1400" dirty="0"/>
              <a:t>40</a:t>
            </a:r>
            <a:r>
              <a:rPr lang="ja-JP" altLang="en-US" sz="1400" dirty="0"/>
              <a:t>である。</a:t>
            </a:r>
            <a:endParaRPr lang="en-US" altLang="ja-JP" sz="1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588C8FC-91C8-4D6D-9F17-6587981E1D7E}"/>
              </a:ext>
            </a:extLst>
          </p:cNvPr>
          <p:cNvCxnSpPr>
            <a:cxnSpLocks/>
            <a:stCxn id="73" idx="0"/>
            <a:endCxn id="68" idx="2"/>
          </p:cNvCxnSpPr>
          <p:nvPr/>
        </p:nvCxnSpPr>
        <p:spPr>
          <a:xfrm flipH="1" flipV="1">
            <a:off x="9769887" y="1358694"/>
            <a:ext cx="855559" cy="6054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AB8A3E2-BDB9-4992-8777-2FD3D2AE4496}"/>
              </a:ext>
            </a:extLst>
          </p:cNvPr>
          <p:cNvSpPr/>
          <p:nvPr/>
        </p:nvSpPr>
        <p:spPr>
          <a:xfrm>
            <a:off x="10423961" y="1964176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9EA5034F-FB8C-41FE-AC26-B7ECBEC3E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77758"/>
              </p:ext>
            </p:extLst>
          </p:nvPr>
        </p:nvGraphicFramePr>
        <p:xfrm>
          <a:off x="201088" y="1405116"/>
          <a:ext cx="228709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87">
                  <a:extLst>
                    <a:ext uri="{9D8B030D-6E8A-4147-A177-3AD203B41FA5}">
                      <a16:colId xmlns:a16="http://schemas.microsoft.com/office/drawing/2014/main" val="2552816726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918917105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603996541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74660842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976354547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71162102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653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829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75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44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9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1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1734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3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4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684905"/>
              </p:ext>
            </p:extLst>
          </p:nvPr>
        </p:nvGraphicFramePr>
        <p:xfrm>
          <a:off x="838651" y="2354303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</a:t>
                      </a:r>
                      <a:r>
                        <a:rPr lang="en-US" altLang="ja-JP" sz="1700" b="0" i="0" u="none" strike="noStrike" dirty="0">
                          <a:effectLst/>
                          <a:latin typeface="+mn-lt"/>
                        </a:rPr>
                        <a:t> __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30</a:t>
                      </a:r>
                      <a:r>
                        <a:rPr lang="en-US" altLang="ja-JP" sz="1700" b="0" i="0" u="none" strike="noStrike" dirty="0">
                          <a:effectLst/>
                          <a:latin typeface="+mn-lt"/>
                        </a:rPr>
                        <a:t>   70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    </a:t>
                      </a:r>
                      <a:r>
                        <a:rPr kumimoji="1"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</a:t>
                      </a:r>
                      <a:endParaRPr lang="en-US" altLang="ja-JP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30</a:t>
                      </a:r>
                      <a:r>
                        <a:rPr kumimoji="1" lang="ja-JP" alt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</a:t>
                      </a:r>
                      <a:r>
                        <a:rPr kumimoji="1" lang="en-US" altLang="ja-JP" sz="1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70</a:t>
                      </a:r>
                      <a:endParaRPr lang="en-US" altLang="ja-JP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70   </a:t>
                      </a:r>
                      <a:r>
                        <a:rPr kumimoji="1" 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altLang="ja-JP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B3FFD27-C611-4085-BAA6-CCED84D11C7D}"/>
              </a:ext>
            </a:extLst>
          </p:cNvPr>
          <p:cNvSpPr txBox="1"/>
          <p:nvPr/>
        </p:nvSpPr>
        <p:spPr>
          <a:xfrm>
            <a:off x="725612" y="735822"/>
            <a:ext cx="4315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N=6</a:t>
            </a:r>
          </a:p>
          <a:p>
            <a:r>
              <a:rPr lang="en-US" altLang="ja-JP" dirty="0"/>
              <a:t>A=30 10 60 10 60 50</a:t>
            </a:r>
            <a:endParaRPr lang="ja-JP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9D090DC-5F31-4172-95E6-A02759D2734C}"/>
              </a:ext>
            </a:extLst>
          </p:cNvPr>
          <p:cNvGraphicFramePr>
            <a:graphicFrameLocks noGrp="1"/>
          </p:cNvGraphicFramePr>
          <p:nvPr/>
        </p:nvGraphicFramePr>
        <p:xfrm>
          <a:off x="823349" y="3709063"/>
          <a:ext cx="228709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87">
                  <a:extLst>
                    <a:ext uri="{9D8B030D-6E8A-4147-A177-3AD203B41FA5}">
                      <a16:colId xmlns:a16="http://schemas.microsoft.com/office/drawing/2014/main" val="2552816726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918917105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603996541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74660842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976354547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71162102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653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829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75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44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9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1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1734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351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1FDBAB9-0FF8-44F6-8C1A-5403F26C47FA}"/>
              </a:ext>
            </a:extLst>
          </p:cNvPr>
          <p:cNvSpPr/>
          <p:nvPr/>
        </p:nvSpPr>
        <p:spPr>
          <a:xfrm>
            <a:off x="1386080" y="2697203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0BC28-0CDB-468B-B3EF-116937836723}"/>
              </a:ext>
            </a:extLst>
          </p:cNvPr>
          <p:cNvSpPr txBox="1"/>
          <p:nvPr/>
        </p:nvSpPr>
        <p:spPr>
          <a:xfrm>
            <a:off x="709048" y="222857"/>
            <a:ext cx="10035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ja-JP" sz="2400" dirty="0"/>
              <a:t>Educational DP Contest / DP </a:t>
            </a:r>
            <a:r>
              <a:rPr lang="ja-JP" altLang="en-US" sz="2400" dirty="0"/>
              <a:t>まとめコンテスト </a:t>
            </a:r>
            <a:r>
              <a:rPr lang="en-US" altLang="ja-JP" sz="2400" dirty="0"/>
              <a:t>– Flog A – </a:t>
            </a:r>
            <a:r>
              <a:rPr lang="ja-JP" altLang="en-US" sz="2400" dirty="0"/>
              <a:t>配る</a:t>
            </a:r>
            <a:r>
              <a:rPr lang="en-US" altLang="ja-JP" sz="2400" dirty="0"/>
              <a:t>DP</a:t>
            </a:r>
            <a:endParaRPr lang="ja-JP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C7664-BBF5-4110-B257-6A455050BABD}"/>
              </a:ext>
            </a:extLst>
          </p:cNvPr>
          <p:cNvSpPr txBox="1"/>
          <p:nvPr/>
        </p:nvSpPr>
        <p:spPr>
          <a:xfrm>
            <a:off x="250957" y="1852453"/>
            <a:ext cx="153809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初期コスト</a:t>
            </a:r>
            <a:r>
              <a:rPr lang="en-US" altLang="ja-JP" sz="1400" dirty="0"/>
              <a:t>=0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051865-FAAF-4C18-A702-CE4FE4C8A857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1020004" y="2160230"/>
            <a:ext cx="567561" cy="5369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49049C1-9D84-4BD8-9E5D-23AA7200A3AD}"/>
              </a:ext>
            </a:extLst>
          </p:cNvPr>
          <p:cNvSpPr/>
          <p:nvPr/>
        </p:nvSpPr>
        <p:spPr>
          <a:xfrm>
            <a:off x="2655117" y="2692145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73DFA-B2DD-4C9F-9325-EFBF04946CDC}"/>
              </a:ext>
            </a:extLst>
          </p:cNvPr>
          <p:cNvSpPr txBox="1"/>
          <p:nvPr/>
        </p:nvSpPr>
        <p:spPr>
          <a:xfrm>
            <a:off x="2128593" y="1637869"/>
            <a:ext cx="2912037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1</a:t>
            </a:r>
            <a:r>
              <a:rPr lang="ja-JP" altLang="en-US" sz="1400" dirty="0"/>
              <a:t>からは足場</a:t>
            </a:r>
            <a:r>
              <a:rPr lang="en-US" altLang="ja-JP" sz="1400" dirty="0"/>
              <a:t>2</a:t>
            </a:r>
            <a:r>
              <a:rPr lang="ja-JP" altLang="en-US" sz="1400" dirty="0"/>
              <a:t>および</a:t>
            </a:r>
            <a:r>
              <a:rPr lang="en-US" altLang="ja-JP" sz="1400" dirty="0"/>
              <a:t>3</a:t>
            </a:r>
            <a:r>
              <a:rPr lang="ja-JP" altLang="en-US" sz="1400" dirty="0"/>
              <a:t>に到達</a:t>
            </a:r>
            <a:endParaRPr lang="en-US" altLang="ja-JP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6A8F58-33D9-4094-A7AB-45CA253E6E43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2856602" y="1945646"/>
            <a:ext cx="728010" cy="7464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D1018BF-E810-4D3A-B985-1B7AFA1CB916}"/>
              </a:ext>
            </a:extLst>
          </p:cNvPr>
          <p:cNvSpPr/>
          <p:nvPr/>
        </p:nvSpPr>
        <p:spPr>
          <a:xfrm>
            <a:off x="4007957" y="2730114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1733CA-8206-4BB1-9FC5-D5B98F09C41A}"/>
              </a:ext>
            </a:extLst>
          </p:cNvPr>
          <p:cNvSpPr txBox="1"/>
          <p:nvPr/>
        </p:nvSpPr>
        <p:spPr>
          <a:xfrm>
            <a:off x="3751615" y="3940814"/>
            <a:ext cx="2923506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からは足場</a:t>
            </a:r>
            <a:r>
              <a:rPr lang="en-US" altLang="ja-JP" sz="1400" dirty="0"/>
              <a:t>3</a:t>
            </a:r>
            <a:r>
              <a:rPr lang="ja-JP" altLang="en-US" sz="1400" dirty="0"/>
              <a:t>および</a:t>
            </a:r>
            <a:r>
              <a:rPr lang="en-US" altLang="ja-JP" sz="1400" dirty="0"/>
              <a:t>4</a:t>
            </a:r>
            <a:r>
              <a:rPr lang="ja-JP" altLang="en-US" sz="1400" dirty="0"/>
              <a:t>に到達</a:t>
            </a:r>
            <a:endParaRPr lang="en-US" altLang="ja-JP" sz="1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BC0DD5-208F-4E5A-A82D-D8F8746C32BD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4763348" y="3408714"/>
            <a:ext cx="450020" cy="5321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4F88F6F-27D6-4830-9D6B-B690E3B0C249}"/>
              </a:ext>
            </a:extLst>
          </p:cNvPr>
          <p:cNvSpPr/>
          <p:nvPr/>
        </p:nvSpPr>
        <p:spPr>
          <a:xfrm>
            <a:off x="5525139" y="2734192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D7324D-ABAE-421A-A24B-8040C3E9164F}"/>
              </a:ext>
            </a:extLst>
          </p:cNvPr>
          <p:cNvSpPr txBox="1"/>
          <p:nvPr/>
        </p:nvSpPr>
        <p:spPr>
          <a:xfrm>
            <a:off x="6979825" y="3940814"/>
            <a:ext cx="2667095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から足場</a:t>
            </a:r>
            <a:r>
              <a:rPr lang="en-US" altLang="ja-JP" sz="1400" dirty="0"/>
              <a:t>5</a:t>
            </a:r>
            <a:r>
              <a:rPr lang="ja-JP" altLang="en-US" sz="1400" dirty="0"/>
              <a:t>および</a:t>
            </a:r>
            <a:r>
              <a:rPr lang="en-US" altLang="ja-JP" sz="1400" dirty="0"/>
              <a:t>6</a:t>
            </a:r>
            <a:r>
              <a:rPr lang="ja-JP" altLang="en-US" sz="1400" dirty="0"/>
              <a:t>に到達</a:t>
            </a:r>
            <a:endParaRPr lang="en-US" altLang="ja-JP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7D68A9-3544-4B96-A04F-AAD71534DEEC}"/>
              </a:ext>
            </a:extLst>
          </p:cNvPr>
          <p:cNvSpPr/>
          <p:nvPr/>
        </p:nvSpPr>
        <p:spPr>
          <a:xfrm>
            <a:off x="6861838" y="2751158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0CD5E3-A0B4-4E10-B9F6-CB189AEDB93B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6175844" y="1937283"/>
            <a:ext cx="834394" cy="8234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588C8FC-91C8-4D6D-9F17-6587981E1D7E}"/>
              </a:ext>
            </a:extLst>
          </p:cNvPr>
          <p:cNvCxnSpPr>
            <a:cxnSpLocks/>
            <a:stCxn id="32" idx="0"/>
            <a:endCxn id="39" idx="2"/>
          </p:cNvCxnSpPr>
          <p:nvPr/>
        </p:nvCxnSpPr>
        <p:spPr>
          <a:xfrm flipV="1">
            <a:off x="5213368" y="3401362"/>
            <a:ext cx="513256" cy="5394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AB8A3E2-BDB9-4992-8777-2FD3D2AE4496}"/>
              </a:ext>
            </a:extLst>
          </p:cNvPr>
          <p:cNvSpPr/>
          <p:nvPr/>
        </p:nvSpPr>
        <p:spPr>
          <a:xfrm>
            <a:off x="8804471" y="2763737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8123F-2EC0-409A-91F2-6CBA9A2478EC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>
            <a:off x="3584612" y="1945646"/>
            <a:ext cx="624830" cy="7844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66EF43D-69E5-40EA-8B40-886C806E088B}"/>
              </a:ext>
            </a:extLst>
          </p:cNvPr>
          <p:cNvSpPr/>
          <p:nvPr/>
        </p:nvSpPr>
        <p:spPr>
          <a:xfrm>
            <a:off x="4561863" y="2741544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A6A855-BBF4-41A1-97C9-92DDE20DA5A7}"/>
              </a:ext>
            </a:extLst>
          </p:cNvPr>
          <p:cNvSpPr txBox="1"/>
          <p:nvPr/>
        </p:nvSpPr>
        <p:spPr>
          <a:xfrm>
            <a:off x="5554219" y="1629506"/>
            <a:ext cx="2912037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からは足場</a:t>
            </a:r>
            <a:r>
              <a:rPr lang="en-US" altLang="ja-JP" sz="1400" dirty="0"/>
              <a:t>4</a:t>
            </a:r>
            <a:r>
              <a:rPr lang="ja-JP" altLang="en-US" sz="1400" dirty="0"/>
              <a:t>および</a:t>
            </a:r>
            <a:r>
              <a:rPr lang="en-US" altLang="ja-JP" sz="1400" dirty="0"/>
              <a:t>5</a:t>
            </a:r>
            <a:r>
              <a:rPr lang="ja-JP" altLang="en-US" sz="1400" dirty="0"/>
              <a:t>に到達</a:t>
            </a:r>
            <a:endParaRPr lang="en-US" altLang="ja-JP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1E1978-B627-4A8D-9621-702BF816334E}"/>
              </a:ext>
            </a:extLst>
          </p:cNvPr>
          <p:cNvSpPr/>
          <p:nvPr/>
        </p:nvSpPr>
        <p:spPr>
          <a:xfrm>
            <a:off x="5999387" y="2741544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49C34D-DFD5-4D47-96CE-82A670B121FD}"/>
              </a:ext>
            </a:extLst>
          </p:cNvPr>
          <p:cNvCxnSpPr>
            <a:cxnSpLocks/>
            <a:stCxn id="49" idx="0"/>
            <a:endCxn id="40" idx="2"/>
          </p:cNvCxnSpPr>
          <p:nvPr/>
        </p:nvCxnSpPr>
        <p:spPr>
          <a:xfrm flipH="1" flipV="1">
            <a:off x="7010238" y="1937283"/>
            <a:ext cx="53085" cy="8138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8324378-548F-4A56-97F6-4774D05CC495}"/>
              </a:ext>
            </a:extLst>
          </p:cNvPr>
          <p:cNvSpPr/>
          <p:nvPr/>
        </p:nvSpPr>
        <p:spPr>
          <a:xfrm>
            <a:off x="7413208" y="2742510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79FFBB-A257-4D9A-BD33-1E91B121A0CA}"/>
              </a:ext>
            </a:extLst>
          </p:cNvPr>
          <p:cNvSpPr txBox="1"/>
          <p:nvPr/>
        </p:nvSpPr>
        <p:spPr>
          <a:xfrm>
            <a:off x="8787768" y="1607342"/>
            <a:ext cx="2667095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5</a:t>
            </a:r>
            <a:r>
              <a:rPr lang="ja-JP" altLang="en-US" sz="1400" dirty="0"/>
              <a:t>から</a:t>
            </a:r>
            <a:r>
              <a:rPr lang="en-US" altLang="ja-JP" sz="1400" dirty="0"/>
              <a:t>6</a:t>
            </a:r>
            <a:r>
              <a:rPr lang="ja-JP" altLang="en-US" sz="1400" dirty="0"/>
              <a:t>に到達</a:t>
            </a:r>
            <a:endParaRPr lang="en-US" altLang="ja-JP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8344FD-B58A-43A3-94B0-93ED2809FF26}"/>
              </a:ext>
            </a:extLst>
          </p:cNvPr>
          <p:cNvSpPr/>
          <p:nvPr/>
        </p:nvSpPr>
        <p:spPr>
          <a:xfrm>
            <a:off x="8353155" y="2763737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229C4DF-BABB-43DF-AF95-B6B6B4744D33}"/>
              </a:ext>
            </a:extLst>
          </p:cNvPr>
          <p:cNvCxnSpPr>
            <a:cxnSpLocks/>
            <a:stCxn id="47" idx="0"/>
            <a:endCxn id="56" idx="2"/>
          </p:cNvCxnSpPr>
          <p:nvPr/>
        </p:nvCxnSpPr>
        <p:spPr>
          <a:xfrm flipH="1" flipV="1">
            <a:off x="7614693" y="3409680"/>
            <a:ext cx="698680" cy="5311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323CB31-B61D-4AED-BA55-0EC2ED23C937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V="1">
            <a:off x="8313373" y="3430907"/>
            <a:ext cx="241267" cy="5099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9FCBFB-DF88-474A-8A8F-27D225CA55BA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9055128" y="1915119"/>
            <a:ext cx="1066188" cy="9228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2497924"/>
              </p:ext>
            </p:extLst>
          </p:nvPr>
        </p:nvGraphicFramePr>
        <p:xfrm>
          <a:off x="838651" y="2354303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B3FFD27-C611-4085-BAA6-CCED84D11C7D}"/>
              </a:ext>
            </a:extLst>
          </p:cNvPr>
          <p:cNvSpPr txBox="1"/>
          <p:nvPr/>
        </p:nvSpPr>
        <p:spPr>
          <a:xfrm>
            <a:off x="725612" y="735822"/>
            <a:ext cx="4315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N=6</a:t>
            </a:r>
          </a:p>
          <a:p>
            <a:r>
              <a:rPr lang="en-US" altLang="ja-JP" dirty="0"/>
              <a:t>A=30 10 60 10 60 50</a:t>
            </a:r>
            <a:endParaRPr lang="ja-JP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9D090DC-5F31-4172-95E6-A02759D2734C}"/>
              </a:ext>
            </a:extLst>
          </p:cNvPr>
          <p:cNvGraphicFramePr>
            <a:graphicFrameLocks noGrp="1"/>
          </p:cNvGraphicFramePr>
          <p:nvPr/>
        </p:nvGraphicFramePr>
        <p:xfrm>
          <a:off x="823349" y="3709063"/>
          <a:ext cx="228709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87">
                  <a:extLst>
                    <a:ext uri="{9D8B030D-6E8A-4147-A177-3AD203B41FA5}">
                      <a16:colId xmlns:a16="http://schemas.microsoft.com/office/drawing/2014/main" val="2552816726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918917105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603996541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74660842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976354547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71162102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653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829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75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44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9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1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1734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351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1FDBAB9-0FF8-44F6-8C1A-5403F26C47FA}"/>
              </a:ext>
            </a:extLst>
          </p:cNvPr>
          <p:cNvSpPr/>
          <p:nvPr/>
        </p:nvSpPr>
        <p:spPr>
          <a:xfrm>
            <a:off x="1386080" y="2697203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0BC28-0CDB-468B-B3EF-116937836723}"/>
              </a:ext>
            </a:extLst>
          </p:cNvPr>
          <p:cNvSpPr txBox="1"/>
          <p:nvPr/>
        </p:nvSpPr>
        <p:spPr>
          <a:xfrm>
            <a:off x="709048" y="222857"/>
            <a:ext cx="10035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ja-JP" sz="2400" dirty="0"/>
              <a:t>Educational DP Contest / DP </a:t>
            </a:r>
            <a:r>
              <a:rPr lang="ja-JP" altLang="en-US" sz="2400" dirty="0"/>
              <a:t>まとめコンテスト </a:t>
            </a:r>
            <a:r>
              <a:rPr lang="en-US" altLang="ja-JP" sz="2400" dirty="0"/>
              <a:t>– Flog A – </a:t>
            </a:r>
            <a:r>
              <a:rPr lang="ja-JP" altLang="en-US" sz="2400" dirty="0"/>
              <a:t>配る</a:t>
            </a:r>
            <a:r>
              <a:rPr lang="en-US" altLang="ja-JP" sz="2400" dirty="0"/>
              <a:t>DP</a:t>
            </a:r>
            <a:endParaRPr lang="ja-JP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C7664-BBF5-4110-B257-6A455050BABD}"/>
              </a:ext>
            </a:extLst>
          </p:cNvPr>
          <p:cNvSpPr txBox="1"/>
          <p:nvPr/>
        </p:nvSpPr>
        <p:spPr>
          <a:xfrm>
            <a:off x="250957" y="1852453"/>
            <a:ext cx="153809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初期コスト</a:t>
            </a:r>
            <a:r>
              <a:rPr lang="en-US" altLang="ja-JP" sz="1400" dirty="0"/>
              <a:t>=0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051865-FAAF-4C18-A702-CE4FE4C8A857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1020004" y="2160230"/>
            <a:ext cx="567561" cy="5369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2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8004196"/>
              </p:ext>
            </p:extLst>
          </p:nvPr>
        </p:nvGraphicFramePr>
        <p:xfrm>
          <a:off x="2884621" y="3763475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</a:t>
                      </a:r>
                      <a:r>
                        <a:rPr lang="en-US" altLang="ja-JP" sz="1700" b="0" i="0" u="none" strike="noStrike" dirty="0">
                          <a:effectLst/>
                          <a:latin typeface="+mn-lt"/>
                        </a:rPr>
                        <a:t> __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30  </a:t>
                      </a:r>
                      <a:r>
                        <a:rPr lang="en-US" altLang="ja-JP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 __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9D090DC-5F31-4172-95E6-A02759D27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10632"/>
              </p:ext>
            </p:extLst>
          </p:nvPr>
        </p:nvGraphicFramePr>
        <p:xfrm>
          <a:off x="186567" y="3145159"/>
          <a:ext cx="228709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87">
                  <a:extLst>
                    <a:ext uri="{9D8B030D-6E8A-4147-A177-3AD203B41FA5}">
                      <a16:colId xmlns:a16="http://schemas.microsoft.com/office/drawing/2014/main" val="2552816726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918917105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603996541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74660842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976354547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71162102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653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829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75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44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9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1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1734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3516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E49049C1-9D84-4BD8-9E5D-23AA7200A3AD}"/>
              </a:ext>
            </a:extLst>
          </p:cNvPr>
          <p:cNvSpPr/>
          <p:nvPr/>
        </p:nvSpPr>
        <p:spPr>
          <a:xfrm>
            <a:off x="6561318" y="4101317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73DFA-B2DD-4C9F-9325-EFBF04946CDC}"/>
              </a:ext>
            </a:extLst>
          </p:cNvPr>
          <p:cNvSpPr txBox="1"/>
          <p:nvPr/>
        </p:nvSpPr>
        <p:spPr>
          <a:xfrm>
            <a:off x="3130767" y="301696"/>
            <a:ext cx="5773203" cy="310854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までのコストは、この時点で</a:t>
            </a:r>
            <a:r>
              <a:rPr lang="en-US" altLang="ja-JP" sz="1400" dirty="0"/>
              <a:t>20</a:t>
            </a:r>
            <a:r>
              <a:rPr lang="ja-JP" altLang="en-US" sz="1400" dirty="0"/>
              <a:t>で決定しています。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からは足場</a:t>
            </a:r>
            <a:r>
              <a:rPr lang="en-US" altLang="ja-JP" sz="1400" dirty="0"/>
              <a:t>3</a:t>
            </a:r>
            <a:r>
              <a:rPr lang="ja-JP" altLang="en-US" sz="1400" dirty="0"/>
              <a:t>および</a:t>
            </a:r>
            <a:r>
              <a:rPr lang="en-US" altLang="ja-JP" sz="1400" dirty="0"/>
              <a:t>4</a:t>
            </a:r>
            <a:r>
              <a:rPr lang="ja-JP" altLang="en-US" sz="1400" dirty="0"/>
              <a:t>に到達したときの、各足場へのコスト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へのコスト</a:t>
            </a:r>
            <a:r>
              <a:rPr lang="en-US" altLang="ja-JP" sz="1400" dirty="0"/>
              <a:t>: </a:t>
            </a:r>
            <a:r>
              <a:rPr lang="ja-JP" altLang="en-US" sz="1400" dirty="0"/>
              <a:t>トータルコスト</a:t>
            </a:r>
            <a:r>
              <a:rPr lang="en-US" altLang="ja-JP" sz="1400" dirty="0"/>
              <a:t>=70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までのコスト</a:t>
            </a:r>
            <a:r>
              <a:rPr lang="en-US" altLang="ja-JP" sz="1400" dirty="0"/>
              <a:t>=20   </a:t>
            </a:r>
            <a:r>
              <a:rPr lang="en-US" altLang="ja-JP" sz="1400" dirty="0">
                <a:sym typeface="Wingdings" panose="05000000000000000000" pitchFamily="2" charset="2"/>
              </a:rPr>
              <a:t> </a:t>
            </a:r>
            <a:r>
              <a:rPr lang="ja-JP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この値は決定しています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から足場</a:t>
            </a:r>
            <a:r>
              <a:rPr lang="en-US" altLang="ja-JP" sz="1400" dirty="0"/>
              <a:t>3</a:t>
            </a:r>
            <a:r>
              <a:rPr lang="ja-JP" altLang="en-US" sz="1400" dirty="0"/>
              <a:t>へのコスト</a:t>
            </a:r>
            <a:r>
              <a:rPr lang="en-US" altLang="ja-JP" sz="1400" dirty="0"/>
              <a:t>=50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合計</a:t>
            </a:r>
            <a:r>
              <a:rPr lang="en-US" altLang="ja-JP" sz="1400" dirty="0"/>
              <a:t>=20+50=70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へのコスト</a:t>
            </a:r>
            <a:r>
              <a:rPr lang="en-US" altLang="ja-JP" sz="1400" dirty="0"/>
              <a:t>: </a:t>
            </a:r>
            <a:r>
              <a:rPr lang="ja-JP" altLang="en-US" sz="1400" dirty="0"/>
              <a:t>トータルコスト</a:t>
            </a:r>
            <a:r>
              <a:rPr lang="en-US" altLang="ja-JP" sz="1400" dirty="0"/>
              <a:t>=30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までのコスト</a:t>
            </a:r>
            <a:r>
              <a:rPr lang="en-US" altLang="ja-JP" sz="1400" dirty="0"/>
              <a:t>=20 </a:t>
            </a:r>
            <a:r>
              <a:rPr lang="en-US" altLang="ja-JP" sz="1400" dirty="0">
                <a:sym typeface="Wingdings" panose="05000000000000000000" pitchFamily="2" charset="2"/>
              </a:rPr>
              <a:t> </a:t>
            </a:r>
            <a:r>
              <a:rPr lang="ja-JP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この値は決定しています</a:t>
            </a:r>
            <a:endParaRPr lang="en-US" altLang="ja-JP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から足場</a:t>
            </a:r>
            <a:r>
              <a:rPr lang="en-US" altLang="ja-JP" sz="1400" dirty="0"/>
              <a:t>4</a:t>
            </a:r>
            <a:r>
              <a:rPr lang="ja-JP" altLang="en-US" sz="1400" dirty="0"/>
              <a:t>へのコスト</a:t>
            </a:r>
            <a:r>
              <a:rPr lang="en-US" altLang="ja-JP" sz="1400" dirty="0"/>
              <a:t>=0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合計</a:t>
            </a:r>
            <a:r>
              <a:rPr lang="en-US" altLang="ja-JP" sz="1400" dirty="0"/>
              <a:t>=20+0=20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6A8F58-33D9-4094-A7AB-45CA253E6E43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6017369" y="3410239"/>
            <a:ext cx="745434" cy="6910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D1018BF-E810-4D3A-B985-1B7AFA1CB916}"/>
              </a:ext>
            </a:extLst>
          </p:cNvPr>
          <p:cNvSpPr/>
          <p:nvPr/>
        </p:nvSpPr>
        <p:spPr>
          <a:xfrm>
            <a:off x="7575477" y="4101317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8123F-2EC0-409A-91F2-6CBA9A2478EC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>
            <a:off x="6017369" y="3410239"/>
            <a:ext cx="1759593" cy="6910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2AF95CE-6ADE-429F-A71B-B9DC79B47B0B}"/>
              </a:ext>
            </a:extLst>
          </p:cNvPr>
          <p:cNvSpPr/>
          <p:nvPr/>
        </p:nvSpPr>
        <p:spPr>
          <a:xfrm>
            <a:off x="5771006" y="4215446"/>
            <a:ext cx="1520190" cy="64933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36B2C9-BBE6-4C1B-AE87-6ACD8FA78CED}"/>
              </a:ext>
            </a:extLst>
          </p:cNvPr>
          <p:cNvSpPr txBox="1"/>
          <p:nvPr/>
        </p:nvSpPr>
        <p:spPr>
          <a:xfrm>
            <a:off x="3130767" y="5332575"/>
            <a:ext cx="5773203" cy="73866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に来るための足場</a:t>
            </a:r>
            <a:r>
              <a:rPr lang="en-US" altLang="ja-JP" sz="1400" dirty="0"/>
              <a:t>1</a:t>
            </a:r>
            <a:r>
              <a:rPr lang="ja-JP" altLang="en-US" sz="1400" dirty="0"/>
              <a:t>および</a:t>
            </a:r>
            <a:r>
              <a:rPr lang="en-US" altLang="ja-JP" sz="1400" dirty="0"/>
              <a:t>2</a:t>
            </a:r>
            <a:r>
              <a:rPr lang="ja-JP" altLang="en-US" sz="1400" dirty="0"/>
              <a:t>についてそろった。</a:t>
            </a:r>
            <a:endParaRPr lang="en-US" altLang="ja-JP" sz="1400" dirty="0"/>
          </a:p>
          <a:p>
            <a:r>
              <a:rPr lang="ja-JP" altLang="en-US" sz="1400" dirty="0"/>
              <a:t>これを比較すると最小のコストは</a:t>
            </a:r>
            <a:r>
              <a:rPr lang="en-US" altLang="ja-JP" sz="1400" dirty="0">
                <a:solidFill>
                  <a:srgbClr val="FF0000"/>
                </a:solidFill>
              </a:rPr>
              <a:t>30</a:t>
            </a:r>
            <a:r>
              <a:rPr lang="ja-JP" altLang="en-US" sz="1400" dirty="0"/>
              <a:t>である。</a:t>
            </a:r>
            <a:endParaRPr lang="en-US" altLang="ja-JP" sz="1400" dirty="0"/>
          </a:p>
          <a:p>
            <a:r>
              <a:rPr lang="ja-JP" altLang="en-US" sz="1400" dirty="0"/>
              <a:t>この値を次で利用できる。</a:t>
            </a:r>
            <a:endParaRPr lang="en-US" altLang="ja-JP" sz="1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4B685D-32C3-472D-9A28-EC2F9EDC4328}"/>
              </a:ext>
            </a:extLst>
          </p:cNvPr>
          <p:cNvCxnSpPr>
            <a:cxnSpLocks/>
            <a:stCxn id="36" idx="3"/>
            <a:endCxn id="37" idx="0"/>
          </p:cNvCxnSpPr>
          <p:nvPr/>
        </p:nvCxnSpPr>
        <p:spPr>
          <a:xfrm>
            <a:off x="5993633" y="4769686"/>
            <a:ext cx="23736" cy="5628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46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031212"/>
              </p:ext>
            </p:extLst>
          </p:nvPr>
        </p:nvGraphicFramePr>
        <p:xfrm>
          <a:off x="3147511" y="2487813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</a:t>
                      </a:r>
                      <a:r>
                        <a:rPr lang="en-US" altLang="ja-JP" sz="1700" b="0" i="0" u="none" strike="noStrike" dirty="0">
                          <a:effectLst/>
                          <a:latin typeface="+mn-lt"/>
                        </a:rPr>
                        <a:t> __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30</a:t>
                      </a:r>
                      <a:r>
                        <a:rPr lang="en-US" altLang="ja-JP" sz="1700" b="0" i="0" u="none" strike="noStrike" dirty="0">
                          <a:effectLst/>
                          <a:latin typeface="+mn-lt"/>
                        </a:rPr>
                        <a:t>   70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    </a:t>
                      </a:r>
                      <a:r>
                        <a:rPr kumimoji="1"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</a:t>
                      </a:r>
                      <a:endParaRPr lang="en-US" altLang="ja-JP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30</a:t>
                      </a:r>
                      <a:r>
                        <a:rPr kumimoji="1" lang="ja-JP" alt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</a:t>
                      </a:r>
                      <a:r>
                        <a:rPr kumimoji="1" lang="en-US" altLang="ja-JP" sz="1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70</a:t>
                      </a:r>
                      <a:endParaRPr lang="en-US" altLang="ja-JP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70   </a:t>
                      </a:r>
                      <a:r>
                        <a:rPr kumimoji="1" 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altLang="ja-JP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9D090DC-5F31-4172-95E6-A02759D27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55018"/>
              </p:ext>
            </p:extLst>
          </p:nvPr>
        </p:nvGraphicFramePr>
        <p:xfrm>
          <a:off x="636672" y="1606265"/>
          <a:ext cx="228709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87">
                  <a:extLst>
                    <a:ext uri="{9D8B030D-6E8A-4147-A177-3AD203B41FA5}">
                      <a16:colId xmlns:a16="http://schemas.microsoft.com/office/drawing/2014/main" val="2552816726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918917105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603996541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74660842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976354547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71162102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653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829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75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44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9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1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1734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351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5ED7324D-ABAE-421A-A24B-8040C3E9164F}"/>
              </a:ext>
            </a:extLst>
          </p:cNvPr>
          <p:cNvSpPr txBox="1"/>
          <p:nvPr/>
        </p:nvSpPr>
        <p:spPr>
          <a:xfrm>
            <a:off x="9170698" y="4044574"/>
            <a:ext cx="2667095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から足場</a:t>
            </a:r>
            <a:r>
              <a:rPr lang="en-US" altLang="ja-JP" sz="1400" dirty="0"/>
              <a:t>5</a:t>
            </a:r>
            <a:r>
              <a:rPr lang="ja-JP" altLang="en-US" sz="1400" dirty="0"/>
              <a:t>および</a:t>
            </a:r>
            <a:r>
              <a:rPr lang="en-US" altLang="ja-JP" sz="1400" dirty="0"/>
              <a:t>6</a:t>
            </a:r>
            <a:r>
              <a:rPr lang="ja-JP" altLang="en-US" sz="1400" dirty="0"/>
              <a:t>に到達</a:t>
            </a:r>
            <a:endParaRPr lang="en-US" altLang="ja-JP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7D68A9-3544-4B96-A04F-AAD71534DEEC}"/>
              </a:ext>
            </a:extLst>
          </p:cNvPr>
          <p:cNvSpPr/>
          <p:nvPr/>
        </p:nvSpPr>
        <p:spPr>
          <a:xfrm>
            <a:off x="9170698" y="2884668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0CD5E3-A0B4-4E10-B9F6-CB189AEDB93B}"/>
              </a:ext>
            </a:extLst>
          </p:cNvPr>
          <p:cNvCxnSpPr>
            <a:cxnSpLocks/>
            <a:stCxn id="46" idx="0"/>
            <a:endCxn id="40" idx="2"/>
          </p:cNvCxnSpPr>
          <p:nvPr/>
        </p:nvCxnSpPr>
        <p:spPr>
          <a:xfrm flipH="1" flipV="1">
            <a:off x="7393168" y="1975861"/>
            <a:ext cx="1116564" cy="8991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AB8A3E2-BDB9-4992-8777-2FD3D2AE4496}"/>
              </a:ext>
            </a:extLst>
          </p:cNvPr>
          <p:cNvSpPr/>
          <p:nvPr/>
        </p:nvSpPr>
        <p:spPr>
          <a:xfrm>
            <a:off x="11113331" y="2897247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A6A855-BBF4-41A1-97C9-92DDE20DA5A7}"/>
              </a:ext>
            </a:extLst>
          </p:cNvPr>
          <p:cNvSpPr txBox="1"/>
          <p:nvPr/>
        </p:nvSpPr>
        <p:spPr>
          <a:xfrm>
            <a:off x="5937149" y="1668084"/>
            <a:ext cx="2912037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からは足場</a:t>
            </a:r>
            <a:r>
              <a:rPr lang="en-US" altLang="ja-JP" sz="1400" dirty="0"/>
              <a:t>4</a:t>
            </a:r>
            <a:r>
              <a:rPr lang="ja-JP" altLang="en-US" sz="1400" dirty="0"/>
              <a:t>および</a:t>
            </a:r>
            <a:r>
              <a:rPr lang="en-US" altLang="ja-JP" sz="1400" dirty="0"/>
              <a:t>5</a:t>
            </a:r>
            <a:r>
              <a:rPr lang="ja-JP" altLang="en-US" sz="1400" dirty="0"/>
              <a:t>に到達</a:t>
            </a:r>
            <a:endParaRPr lang="en-US" altLang="ja-JP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1E1978-B627-4A8D-9621-702BF816334E}"/>
              </a:ext>
            </a:extLst>
          </p:cNvPr>
          <p:cNvSpPr/>
          <p:nvPr/>
        </p:nvSpPr>
        <p:spPr>
          <a:xfrm>
            <a:off x="8308247" y="2875054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49C34D-DFD5-4D47-96CE-82A670B121FD}"/>
              </a:ext>
            </a:extLst>
          </p:cNvPr>
          <p:cNvCxnSpPr>
            <a:cxnSpLocks/>
            <a:stCxn id="49" idx="0"/>
            <a:endCxn id="40" idx="2"/>
          </p:cNvCxnSpPr>
          <p:nvPr/>
        </p:nvCxnSpPr>
        <p:spPr>
          <a:xfrm flipH="1" flipV="1">
            <a:off x="7393168" y="1975861"/>
            <a:ext cx="1979015" cy="9088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8324378-548F-4A56-97F6-4774D05CC495}"/>
              </a:ext>
            </a:extLst>
          </p:cNvPr>
          <p:cNvSpPr/>
          <p:nvPr/>
        </p:nvSpPr>
        <p:spPr>
          <a:xfrm>
            <a:off x="9722068" y="2876020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79FFBB-A257-4D9A-BD33-1E91B121A0CA}"/>
              </a:ext>
            </a:extLst>
          </p:cNvPr>
          <p:cNvSpPr txBox="1"/>
          <p:nvPr/>
        </p:nvSpPr>
        <p:spPr>
          <a:xfrm>
            <a:off x="9170698" y="1645920"/>
            <a:ext cx="2667095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5</a:t>
            </a:r>
            <a:r>
              <a:rPr lang="ja-JP" altLang="en-US" sz="1400" dirty="0"/>
              <a:t>から</a:t>
            </a:r>
            <a:r>
              <a:rPr lang="en-US" altLang="ja-JP" sz="1400" dirty="0"/>
              <a:t>6</a:t>
            </a:r>
            <a:r>
              <a:rPr lang="ja-JP" altLang="en-US" sz="1400" dirty="0"/>
              <a:t>に到達</a:t>
            </a:r>
            <a:endParaRPr lang="en-US" altLang="ja-JP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8344FD-B58A-43A3-94B0-93ED2809FF26}"/>
              </a:ext>
            </a:extLst>
          </p:cNvPr>
          <p:cNvSpPr/>
          <p:nvPr/>
        </p:nvSpPr>
        <p:spPr>
          <a:xfrm>
            <a:off x="10662015" y="2897247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229C4DF-BABB-43DF-AF95-B6B6B4744D33}"/>
              </a:ext>
            </a:extLst>
          </p:cNvPr>
          <p:cNvCxnSpPr>
            <a:cxnSpLocks/>
            <a:stCxn id="47" idx="0"/>
            <a:endCxn id="56" idx="2"/>
          </p:cNvCxnSpPr>
          <p:nvPr/>
        </p:nvCxnSpPr>
        <p:spPr>
          <a:xfrm flipH="1" flipV="1">
            <a:off x="9923553" y="3543190"/>
            <a:ext cx="580693" cy="5013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323CB31-B61D-4AED-BA55-0EC2ED23C937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V="1">
            <a:off x="10504246" y="3564417"/>
            <a:ext cx="359254" cy="4801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9FCBFB-DF88-474A-8A8F-27D225CA55BA}"/>
              </a:ext>
            </a:extLst>
          </p:cNvPr>
          <p:cNvCxnSpPr>
            <a:cxnSpLocks/>
            <a:stCxn id="73" idx="0"/>
            <a:endCxn id="57" idx="2"/>
          </p:cNvCxnSpPr>
          <p:nvPr/>
        </p:nvCxnSpPr>
        <p:spPr>
          <a:xfrm flipH="1" flipV="1">
            <a:off x="10504246" y="1953697"/>
            <a:ext cx="810570" cy="9435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01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1155</Words>
  <Application>Microsoft Office PowerPoint</Application>
  <PresentationFormat>Widescreen</PresentationFormat>
  <Paragraphs>298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Maka Yoneta</dc:creator>
  <cp:lastModifiedBy>Maka Yoneta</cp:lastModifiedBy>
  <cp:revision>9</cp:revision>
  <dcterms:created xsi:type="dcterms:W3CDTF">2020-10-11T06:42:17Z</dcterms:created>
  <dcterms:modified xsi:type="dcterms:W3CDTF">2020-11-09T12:55:39Z</dcterms:modified>
</cp:coreProperties>
</file>