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sldIdLst>
    <p:sldId id="256" r:id="rId2"/>
    <p:sldId id="288" r:id="rId3"/>
    <p:sldId id="289" r:id="rId4"/>
    <p:sldId id="290" r:id="rId5"/>
    <p:sldId id="291" r:id="rId6"/>
    <p:sldId id="292"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1686"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3F716A37-934B-4CAB-8FE5-2189E33BF8F8}" type="slidenum">
              <a:rPr lang="de-DE"/>
              <a:pPr>
                <a:defRPr/>
              </a:pPr>
              <a:t>‹Nr.›</a:t>
            </a:fld>
            <a:endParaRPr lang="de-DE"/>
          </a:p>
        </p:txBody>
      </p:sp>
    </p:spTree>
    <p:extLst>
      <p:ext uri="{BB962C8B-B14F-4D97-AF65-F5344CB8AC3E}">
        <p14:creationId xmlns:p14="http://schemas.microsoft.com/office/powerpoint/2010/main" val="267986907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F4EE0EF8-0CEA-4324-819A-A19D660BB674}" type="slidenum">
              <a:rPr lang="de-DE"/>
              <a:pPr/>
              <a:t>1</a:t>
            </a:fld>
            <a:endParaRPr 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184811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4B2C4012-F3D1-4E20-BC8F-4A74C7449403}" type="slidenum">
              <a:rPr lang="de-DE"/>
              <a:pPr/>
              <a:t>10</a:t>
            </a:fld>
            <a:endParaRPr 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77420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07F9F403-D7E7-4C92-992B-F426237A8A9D}" type="slidenum">
              <a:rPr lang="de-DE"/>
              <a:pPr/>
              <a:t>11</a:t>
            </a:fld>
            <a:endParaRPr lang="de-DE"/>
          </a:p>
        </p:txBody>
      </p:sp>
      <p:sp>
        <p:nvSpPr>
          <p:cNvPr id="399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4139664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C05AA01C-04E6-4C97-AE8D-76A56D41408E}" type="slidenum">
              <a:rPr lang="de-DE"/>
              <a:pPr/>
              <a:t>12</a:t>
            </a:fld>
            <a:endParaRPr 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775095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F54B391D-8B72-412F-9396-216244FEA2CD}" type="slidenum">
              <a:rPr lang="de-DE"/>
              <a:pPr/>
              <a:t>13</a:t>
            </a:fld>
            <a:endParaRPr lang="de-DE"/>
          </a:p>
        </p:txBody>
      </p:sp>
      <p:sp>
        <p:nvSpPr>
          <p:cNvPr id="419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636295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FBDDB399-20C6-4EFD-A679-CA08B9FC767A}" type="slidenum">
              <a:rPr lang="de-DE"/>
              <a:pPr/>
              <a:t>14</a:t>
            </a:fld>
            <a:endParaRPr 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288369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3B1B93F2-F5FD-41BF-BE38-949F5D3C6218}" type="slidenum">
              <a:rPr lang="de-DE"/>
              <a:pPr/>
              <a:t>15</a:t>
            </a:fld>
            <a:endParaRPr lang="de-DE"/>
          </a:p>
        </p:txBody>
      </p:sp>
      <p:sp>
        <p:nvSpPr>
          <p:cNvPr id="440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4112265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5CF4B70C-0C1C-46C1-AF18-7B1748E95248}" type="slidenum">
              <a:rPr lang="de-DE"/>
              <a:pPr/>
              <a:t>16</a:t>
            </a:fld>
            <a:endParaRPr 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838956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0A55C975-2E07-4EDA-94DF-1B627FA95762}" type="slidenum">
              <a:rPr lang="de-DE"/>
              <a:pPr/>
              <a:t>17</a:t>
            </a:fld>
            <a:endParaRPr lang="de-DE"/>
          </a:p>
        </p:txBody>
      </p:sp>
      <p:sp>
        <p:nvSpPr>
          <p:cNvPr id="460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052089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BE511A20-5DE5-4DE5-BD29-5C47C69A5344}" type="slidenum">
              <a:rPr lang="de-DE"/>
              <a:pPr/>
              <a:t>18</a:t>
            </a:fld>
            <a:endParaRPr 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864467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1B97C425-5E82-4F1A-9855-5EB74D106016}" type="slidenum">
              <a:rPr lang="de-DE"/>
              <a:pPr/>
              <a:t>19</a:t>
            </a:fld>
            <a:endParaRPr lang="de-DE"/>
          </a:p>
        </p:txBody>
      </p:sp>
      <p:sp>
        <p:nvSpPr>
          <p:cNvPr id="481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026216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2</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107501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0EC0A082-B9FC-4C3A-9A41-8C0351E66EFE}" type="slidenum">
              <a:rPr lang="de-DE"/>
              <a:pPr/>
              <a:t>20</a:t>
            </a:fld>
            <a:endParaRPr 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242079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29886A7A-45B3-485E-8DC6-31B3A7F3B4B8}" type="slidenum">
              <a:rPr lang="de-DE"/>
              <a:pPr/>
              <a:t>21</a:t>
            </a:fld>
            <a:endParaRPr lang="de-DE"/>
          </a:p>
        </p:txBody>
      </p:sp>
      <p:sp>
        <p:nvSpPr>
          <p:cNvPr id="501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652189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3C30899E-DE84-4A99-A600-5B34205D0299}" type="slidenum">
              <a:rPr lang="de-DE"/>
              <a:pPr/>
              <a:t>22</a:t>
            </a:fld>
            <a:endParaRPr 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692910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F66BF1CB-9E1F-44B1-8067-A15743BA4652}" type="slidenum">
              <a:rPr lang="de-DE"/>
              <a:pPr/>
              <a:t>23</a:t>
            </a:fld>
            <a:endParaRPr lang="de-DE"/>
          </a:p>
        </p:txBody>
      </p:sp>
      <p:sp>
        <p:nvSpPr>
          <p:cNvPr id="522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222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43126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8AC18ED-5E82-49CF-818A-BDD30FF61119}" type="slidenum">
              <a:rPr lang="de-DE"/>
              <a:pPr/>
              <a:t>24</a:t>
            </a:fld>
            <a:endParaRPr 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233209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0A25DFC4-1997-4F6D-A757-938E65AE3947}" type="slidenum">
              <a:rPr lang="de-DE"/>
              <a:pPr/>
              <a:t>25</a:t>
            </a:fld>
            <a:endParaRPr lang="de-DE"/>
          </a:p>
        </p:txBody>
      </p:sp>
      <p:sp>
        <p:nvSpPr>
          <p:cNvPr id="542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659479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3E309726-B3B2-42F5-B8B2-4DC98DE4A8C2}" type="slidenum">
              <a:rPr lang="de-DE"/>
              <a:pPr/>
              <a:t>26</a:t>
            </a:fld>
            <a:endParaRPr 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363686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6B59DEA4-7C09-4367-A554-EEFE5528A3B7}" type="slidenum">
              <a:rPr lang="de-DE"/>
              <a:pPr/>
              <a:t>27</a:t>
            </a:fld>
            <a:endParaRPr lang="de-DE"/>
          </a:p>
        </p:txBody>
      </p:sp>
      <p:sp>
        <p:nvSpPr>
          <p:cNvPr id="563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775277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FAC4D13A-A9A1-4596-8925-58E538C4123E}" type="slidenum">
              <a:rPr lang="de-DE"/>
              <a:pPr/>
              <a:t>28</a:t>
            </a:fld>
            <a:endParaRPr 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487444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86FB59C-8D9D-4073-BC75-C7D72765C8F2}" type="slidenum">
              <a:rPr lang="de-DE"/>
              <a:pPr/>
              <a:t>29</a:t>
            </a:fld>
            <a:endParaRPr lang="de-DE"/>
          </a:p>
        </p:txBody>
      </p:sp>
      <p:sp>
        <p:nvSpPr>
          <p:cNvPr id="583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064408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3</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2485305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A04E45FF-5B1B-4418-9661-82D102D2527E}" type="slidenum">
              <a:rPr lang="de-DE"/>
              <a:pPr/>
              <a:t>30</a:t>
            </a:fld>
            <a:endParaRPr 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092233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02074FA9-ABCF-4195-933B-29DF2A3321C2}" type="slidenum">
              <a:rPr lang="de-DE"/>
              <a:pPr/>
              <a:t>31</a:t>
            </a:fld>
            <a:endParaRPr lang="de-DE"/>
          </a:p>
        </p:txBody>
      </p:sp>
      <p:sp>
        <p:nvSpPr>
          <p:cNvPr id="604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027527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6349F43F-8440-4CC5-9DD5-BD4FC08D2CE1}" type="slidenum">
              <a:rPr lang="de-DE"/>
              <a:pPr/>
              <a:t>32</a:t>
            </a:fld>
            <a:endParaRPr 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62896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460AE85D-3B6C-4B0D-8A91-682E61D96C90}" type="slidenum">
              <a:rPr lang="de-DE"/>
              <a:pPr/>
              <a:t>33</a:t>
            </a:fld>
            <a:endParaRPr lang="de-DE"/>
          </a:p>
        </p:txBody>
      </p:sp>
      <p:sp>
        <p:nvSpPr>
          <p:cNvPr id="624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735305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DD50ECD3-4268-4EA5-9D1F-07ED0F0B43D5}" type="slidenum">
              <a:rPr lang="de-DE"/>
              <a:pPr/>
              <a:t>34</a:t>
            </a:fld>
            <a:endParaRPr 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1096248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851CDD60-CAC9-4AB6-B2E2-C9A486C1A654}" type="slidenum">
              <a:rPr lang="de-DE"/>
              <a:pPr/>
              <a:t>35</a:t>
            </a:fld>
            <a:endParaRPr lang="de-DE"/>
          </a:p>
        </p:txBody>
      </p:sp>
      <p:sp>
        <p:nvSpPr>
          <p:cNvPr id="645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3712001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098FE957-970B-4D84-AA04-6B18CD2F5A3A}" type="slidenum">
              <a:rPr lang="de-DE"/>
              <a:pPr/>
              <a:t>36</a:t>
            </a:fld>
            <a:endParaRPr lang="de-DE"/>
          </a:p>
        </p:txBody>
      </p:sp>
      <p:sp>
        <p:nvSpPr>
          <p:cNvPr id="655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84312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4</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3090147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5</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2367965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6</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dirty="0"/>
          </a:p>
        </p:txBody>
      </p:sp>
    </p:spTree>
    <p:extLst>
      <p:ext uri="{BB962C8B-B14F-4D97-AF65-F5344CB8AC3E}">
        <p14:creationId xmlns:p14="http://schemas.microsoft.com/office/powerpoint/2010/main" val="107966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C172F28F-9840-4153-ADF6-9BDD5EC89339}" type="slidenum">
              <a:rPr lang="de-DE"/>
              <a:pPr/>
              <a:t>7</a:t>
            </a:fld>
            <a:endParaRPr lang="de-DE"/>
          </a:p>
        </p:txBody>
      </p:sp>
      <p:sp>
        <p:nvSpPr>
          <p:cNvPr id="358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117573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8</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186386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9D679B50-B665-4695-B2B4-756A0A9AC3DF}" type="slidenum">
              <a:rPr lang="de-DE"/>
              <a:pPr/>
              <a:t>9</a:t>
            </a:fld>
            <a:endParaRPr lang="de-DE"/>
          </a:p>
        </p:txBody>
      </p:sp>
      <p:sp>
        <p:nvSpPr>
          <p:cNvPr id="378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830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a:t>Titelmasterformat durch Klicken bearbeiten</a:t>
            </a:r>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B3246EF2-4252-4404-8961-34D7AA7BC33B}"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2404318E-B35A-44EC-AD60-2CF2644B61D9}"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542BA0ED-709A-4795-9638-7175A62FD1EF}"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a:t>Titelmasterformat durch Klicken bearbeiten</a:t>
            </a:r>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4A92079E-F9F3-4AE1-9DBC-565E98D6A15C}"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DE197B5C-E235-4A90-93C0-7F573C89080A}"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F408CD61-6885-48BF-A816-C658A8CE4FDA}"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571623D3-B9AC-4DA9-87A3-2A64EC106065}"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pPr>
              <a:defRPr/>
            </a:pPr>
            <a:fld id="{74A7F3D5-5B1B-4CB2-AA1B-0FF663A8F4B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8F6826A6-B008-4D0F-BA8C-285BBFC9870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pPr>
              <a:defRPr/>
            </a:pPr>
            <a:fld id="{2E2834B4-B38F-4F24-BBC7-36538367D07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B1D138F2-7A09-481F-9209-CF9B76130973}"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0F54C58E-DEE0-485A-BF88-CF150B731E90}"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a:t>Klicken Sie, um die Formate des Gliederungstextes zu bearbeiten</a:t>
            </a:r>
          </a:p>
          <a:p>
            <a:pPr lvl="1"/>
            <a:r>
              <a:rPr lang="en-GB"/>
              <a:t>Zweite Gliederungsebene</a:t>
            </a:r>
          </a:p>
          <a:p>
            <a:pPr lvl="2"/>
            <a:r>
              <a:rPr lang="en-GB"/>
              <a:t>Dritte Gliederungsebene</a:t>
            </a:r>
          </a:p>
          <a:p>
            <a:pPr lvl="3"/>
            <a:r>
              <a:rPr lang="en-GB"/>
              <a:t>Vierte Gliederungsebene</a:t>
            </a:r>
          </a:p>
          <a:p>
            <a:pPr lvl="4"/>
            <a:r>
              <a:rPr lang="en-GB"/>
              <a:t>Fünfte Gliederungsebene</a:t>
            </a:r>
          </a:p>
          <a:p>
            <a:pPr lvl="4"/>
            <a:r>
              <a:rPr lang="en-GB"/>
              <a:t>Sechste Gliederungsebene</a:t>
            </a:r>
          </a:p>
          <a:p>
            <a:pPr lvl="4"/>
            <a:r>
              <a:rPr lang="en-GB"/>
              <a:t>Siebente Gliederungsebene</a:t>
            </a:r>
          </a:p>
          <a:p>
            <a:pPr lvl="4"/>
            <a:r>
              <a:rPr lang="en-GB"/>
              <a:t>Achte Gliederungsebene</a:t>
            </a:r>
          </a:p>
          <a:p>
            <a:pPr lvl="4"/>
            <a:r>
              <a:rPr lang="en-GB"/>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defRPr>
            </a:lvl1pPr>
          </a:lstStyle>
          <a:p>
            <a:pPr>
              <a:defRPr/>
            </a:pPr>
            <a:fld id="{378C8AF4-29A5-4B9B-8332-9341EFA10120}"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ordakademie-einfuehrung-java/uebung_1_1"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ordakademie-einfuehrung-java/uebung_6"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51"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 </a:t>
            </a:r>
          </a:p>
        </p:txBody>
      </p:sp>
      <p:sp>
        <p:nvSpPr>
          <p:cNvPr id="2052"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Kapitel 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1"/>
          </p:nvPr>
        </p:nvSpPr>
        <p:spPr>
          <a:noFill/>
        </p:spPr>
        <p:txBody>
          <a:bodyPr/>
          <a:lstStyle/>
          <a:p>
            <a:r>
              <a:rPr lang="de-DE"/>
              <a:t>Einführung in die Software-Entwicklung</a:t>
            </a:r>
          </a:p>
        </p:txBody>
      </p:sp>
      <p:sp>
        <p:nvSpPr>
          <p:cNvPr id="6147" name="Foliennummernplatzhalter 4"/>
          <p:cNvSpPr>
            <a:spLocks noGrp="1"/>
          </p:cNvSpPr>
          <p:nvPr>
            <p:ph type="sldNum" sz="quarter" idx="12"/>
          </p:nvPr>
        </p:nvSpPr>
        <p:spPr>
          <a:noFill/>
        </p:spPr>
        <p:txBody>
          <a:bodyPr/>
          <a:lstStyle/>
          <a:p>
            <a:fld id="{EAFD12F6-A0DA-49DE-A79F-0283729D1F72}" type="slidenum">
              <a:rPr lang="de-DE"/>
              <a:pPr/>
              <a:t>10</a:t>
            </a:fld>
            <a:endParaRPr lang="de-DE"/>
          </a:p>
        </p:txBody>
      </p:sp>
      <p:sp>
        <p:nvSpPr>
          <p:cNvPr id="61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61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Wiederverwendbarkeit</a:t>
            </a:r>
          </a:p>
        </p:txBody>
      </p:sp>
      <p:sp>
        <p:nvSpPr>
          <p:cNvPr id="615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 jedem neuen Projekt müssen Probleme gelöst werden, für die in früheren Projekten bereits eine Lösung programmiert wurde. Ziel der Software-entwicklung ist daher eine bestmögliche Wiederverwendbarkeit von Komponenten.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Durch Abstraktion der zu bewältigenden Aufgaben erleichtern objektorientierte Programmiersprachen die Programmierung wiederverwendbarer Softwarekomponenten.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t>Einführung in die Software-Entwicklung</a:t>
            </a:r>
          </a:p>
        </p:txBody>
      </p:sp>
      <p:sp>
        <p:nvSpPr>
          <p:cNvPr id="7171" name="Foliennummernplatzhalter 4"/>
          <p:cNvSpPr>
            <a:spLocks noGrp="1"/>
          </p:cNvSpPr>
          <p:nvPr>
            <p:ph type="sldNum" sz="quarter" idx="12"/>
          </p:nvPr>
        </p:nvSpPr>
        <p:spPr>
          <a:noFill/>
        </p:spPr>
        <p:txBody>
          <a:bodyPr/>
          <a:lstStyle/>
          <a:p>
            <a:fld id="{6023AAC5-917D-496C-8BE0-0EC164515DE6}" type="slidenum">
              <a:rPr lang="de-DE"/>
              <a:pPr/>
              <a:t>11</a:t>
            </a:fld>
            <a:endParaRPr 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Klassen sind das wichtigste Merkmal objektorientierter Programmiersprachen.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Eine Klasse definiert einen neuen Typ und beschreibt die Eigenschaften der Objekte und gibt somit den Bauplan für neue Objekte an.</a:t>
            </a:r>
            <a:br>
              <a:rPr lang="de-DE" sz="2800"/>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Jedes Objekt ist ein Exemplar (engl. </a:t>
            </a:r>
            <a:r>
              <a:rPr lang="de-DE" sz="2800" i="1"/>
              <a:t>instance</a:t>
            </a:r>
            <a:r>
              <a:rPr lang="de-DE" sz="2800"/>
              <a:t>, daher auch "Instanz" genannt) einer Klasse.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1"/>
          </p:nvPr>
        </p:nvSpPr>
        <p:spPr>
          <a:noFill/>
        </p:spPr>
        <p:txBody>
          <a:bodyPr/>
          <a:lstStyle/>
          <a:p>
            <a:r>
              <a:rPr lang="de-DE"/>
              <a:t>Einführung in die Software-Entwicklung</a:t>
            </a:r>
          </a:p>
        </p:txBody>
      </p:sp>
      <p:sp>
        <p:nvSpPr>
          <p:cNvPr id="8195" name="Foliennummernplatzhalter 4"/>
          <p:cNvSpPr>
            <a:spLocks noGrp="1"/>
          </p:cNvSpPr>
          <p:nvPr>
            <p:ph type="sldNum" sz="quarter" idx="12"/>
          </p:nvPr>
        </p:nvSpPr>
        <p:spPr>
          <a:noFill/>
        </p:spPr>
        <p:txBody>
          <a:bodyPr/>
          <a:lstStyle/>
          <a:p>
            <a:fld id="{1F5FD5E6-C2AF-4FF5-AB58-E382E86638DD}" type="slidenum">
              <a:rPr lang="de-DE"/>
              <a:pPr/>
              <a:t>12</a:t>
            </a:fld>
            <a:endParaRPr lang="de-DE"/>
          </a:p>
        </p:txBody>
      </p:sp>
      <p:sp>
        <p:nvSpPr>
          <p:cNvPr id="81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81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(2)</a:t>
            </a:r>
          </a:p>
        </p:txBody>
      </p:sp>
      <p:sp>
        <p:nvSpPr>
          <p:cNvPr id="81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Eine Klasse deklariert im Wesentlichen zwei Dinge:</a:t>
            </a:r>
            <a:br>
              <a:rPr lang="de-DE" sz="2800"/>
            </a:br>
            <a:br>
              <a:rPr lang="de-DE" sz="2800"/>
            </a:br>
            <a:r>
              <a:rPr lang="de-DE" sz="2600"/>
              <a:t>Attribute (was das Objekt hat) sowie</a:t>
            </a:r>
            <a:br>
              <a:rPr lang="de-DE" sz="2600"/>
            </a:br>
            <a:r>
              <a:rPr lang="de-DE" sz="2600"/>
              <a:t>Operationen (was das Objekt kann).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Attribute werden in Java durch Variablen implementiert.</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Operationen einer Klasse werden durch Methoden (auch "Funktionen" genannt) abgebildet.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t>Einführung in die Software-Entwicklung</a:t>
            </a:r>
          </a:p>
        </p:txBody>
      </p:sp>
      <p:sp>
        <p:nvSpPr>
          <p:cNvPr id="9219" name="Foliennummernplatzhalter 4"/>
          <p:cNvSpPr>
            <a:spLocks noGrp="1"/>
          </p:cNvSpPr>
          <p:nvPr>
            <p:ph type="sldNum" sz="quarter" idx="12"/>
          </p:nvPr>
        </p:nvSpPr>
        <p:spPr>
          <a:noFill/>
        </p:spPr>
        <p:txBody>
          <a:bodyPr/>
          <a:lstStyle/>
          <a:p>
            <a:fld id="{92687390-740F-4ADB-B590-0D313EB1EB02}" type="slidenum">
              <a:rPr lang="de-DE"/>
              <a:pPr/>
              <a:t>13</a:t>
            </a:fld>
            <a:endParaRPr 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(3)</a:t>
            </a:r>
          </a:p>
        </p:txBody>
      </p:sp>
      <p:sp>
        <p:nvSpPr>
          <p:cNvPr id="9222" name="Rectangle 3"/>
          <p:cNvSpPr>
            <a:spLocks noGrp="1" noChangeArrowheads="1"/>
          </p:cNvSpPr>
          <p:nvPr>
            <p:ph type="subTitle" idx="4294967295"/>
          </p:nvPr>
        </p:nvSpPr>
        <p:spPr>
          <a:xfrm>
            <a:off x="504825" y="1619250"/>
            <a:ext cx="9070975" cy="56816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Um eine Klasse zu entwerfen, kann der Objektansatz</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gewählt werden. Man versetzt sich in das abzubildende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Objekt und sagt sich:</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t>
            </a:r>
            <a:r>
              <a:rPr lang="de-DE" sz="2800" b="1"/>
              <a:t>Ich bin …</a:t>
            </a:r>
            <a:r>
              <a:rPr lang="de-DE" sz="2800"/>
              <a:t>"</a:t>
            </a:r>
            <a:br>
              <a:rPr lang="de-DE" sz="2800"/>
            </a:br>
            <a:r>
              <a:rPr lang="de-DE" sz="2800"/>
              <a:t>			für den Klassennamen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t>
            </a:r>
            <a:r>
              <a:rPr lang="de-DE" sz="2800" b="1"/>
              <a:t>Ich habe …</a:t>
            </a:r>
            <a:r>
              <a:rPr lang="de-DE" sz="2800"/>
              <a:t>"</a:t>
            </a:r>
            <a:br>
              <a:rPr lang="de-DE" sz="2800"/>
            </a:br>
            <a:r>
              <a:rPr lang="de-DE" sz="2800"/>
              <a:t>			für die Attribute</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t>
            </a:r>
            <a:r>
              <a:rPr lang="de-DE" sz="2800" b="1"/>
              <a:t>Ich kann …</a:t>
            </a:r>
            <a:r>
              <a:rPr lang="de-DE" sz="2800"/>
              <a:t>"</a:t>
            </a:r>
            <a:br>
              <a:rPr lang="de-DE" sz="2800"/>
            </a:br>
            <a:r>
              <a:rPr lang="de-DE" sz="2800"/>
              <a:t>			für die Operationen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1"/>
          </p:nvPr>
        </p:nvSpPr>
        <p:spPr>
          <a:noFill/>
        </p:spPr>
        <p:txBody>
          <a:bodyPr/>
          <a:lstStyle/>
          <a:p>
            <a:r>
              <a:rPr lang="de-DE"/>
              <a:t>Einführung in die Software-Entwicklung</a:t>
            </a:r>
          </a:p>
        </p:txBody>
      </p:sp>
      <p:sp>
        <p:nvSpPr>
          <p:cNvPr id="10243" name="Foliennummernplatzhalter 4"/>
          <p:cNvSpPr>
            <a:spLocks noGrp="1"/>
          </p:cNvSpPr>
          <p:nvPr>
            <p:ph type="sldNum" sz="quarter" idx="12"/>
          </p:nvPr>
        </p:nvSpPr>
        <p:spPr>
          <a:noFill/>
        </p:spPr>
        <p:txBody>
          <a:bodyPr/>
          <a:lstStyle/>
          <a:p>
            <a:fld id="{D4426B7D-F2DF-4B61-870E-C763FC88AF98}" type="slidenum">
              <a:rPr lang="de-DE"/>
              <a:pPr/>
              <a:t>14</a:t>
            </a:fld>
            <a:endParaRPr lang="de-DE"/>
          </a:p>
        </p:txBody>
      </p:sp>
      <p:sp>
        <p:nvSpPr>
          <p:cNvPr id="102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02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Klassen (4)</a:t>
            </a:r>
          </a:p>
        </p:txBody>
      </p:sp>
      <p:sp>
        <p:nvSpPr>
          <p:cNvPr id="10246"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 wollen Autos abbilden, insbesondere die gefahrenen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Kilometer. Dieses soll durch eine eigene Klasse geschehen.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Entwurf unserer Klasse testen wir mit dem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objektorientierten Ansatz:</a:t>
            </a:r>
            <a:br>
              <a:rPr lang="de-DE" sz="2600"/>
            </a:br>
            <a:endParaRPr 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Klassenname:	Ich bin ein          	</a:t>
            </a:r>
            <a:r>
              <a:rPr lang="de-DE" sz="2600" b="1"/>
              <a:t>Auto</a:t>
            </a:r>
            <a:r>
              <a:rPr lang="de-DE" sz="2600"/>
              <a:t>.</a:t>
            </a:r>
            <a:br>
              <a:rPr lang="de-DE" sz="2600"/>
            </a:br>
            <a:endParaRPr 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Attribute:     		Ich habe einen   	</a:t>
            </a:r>
            <a:r>
              <a:rPr lang="de-DE" sz="2600" b="1"/>
              <a:t>Kilometerstand</a:t>
            </a:r>
            <a:br>
              <a:rPr lang="de-DE" sz="2600" b="1"/>
            </a:br>
            <a:r>
              <a:rPr lang="de-DE" sz="2600" b="1"/>
              <a:t>                       	</a:t>
            </a:r>
            <a:r>
              <a:rPr lang="de-DE" sz="2600"/>
              <a:t>und einen           	</a:t>
            </a:r>
            <a:r>
              <a:rPr lang="de-DE" sz="2600" b="1"/>
              <a:t>Tankinhalt</a:t>
            </a:r>
            <a:r>
              <a:rPr lang="de-DE" sz="2600"/>
              <a:t>.</a:t>
            </a:r>
            <a:br>
              <a:rPr lang="de-DE" sz="2600"/>
            </a:br>
            <a:endParaRPr 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Operationen:	Ich kann eine</a:t>
            </a:r>
            <a:br>
              <a:rPr lang="de-DE" sz="2600"/>
            </a:br>
            <a:r>
              <a:rPr lang="de-DE" sz="2600"/>
              <a:t>                     	gewisse Strecke 	</a:t>
            </a:r>
            <a:r>
              <a:rPr lang="de-DE" sz="2600" b="1"/>
              <a:t>fahren</a:t>
            </a:r>
            <a:r>
              <a:rPr lang="de-DE" sz="2600"/>
              <a:t>. </a:t>
            </a:r>
            <a:br>
              <a:rPr lang="de-DE" sz="2800"/>
            </a:br>
            <a:endParaRPr 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p:spPr>
        <p:txBody>
          <a:bodyPr/>
          <a:lstStyle/>
          <a:p>
            <a:r>
              <a:rPr lang="de-DE"/>
              <a:t>Einführung in die Software-Entwicklung</a:t>
            </a:r>
          </a:p>
        </p:txBody>
      </p:sp>
      <p:sp>
        <p:nvSpPr>
          <p:cNvPr id="11267" name="Foliennummernplatzhalter 4"/>
          <p:cNvSpPr>
            <a:spLocks noGrp="1"/>
          </p:cNvSpPr>
          <p:nvPr>
            <p:ph type="sldNum" sz="quarter" idx="12"/>
          </p:nvPr>
        </p:nvSpPr>
        <p:spPr>
          <a:noFill/>
        </p:spPr>
        <p:txBody>
          <a:bodyPr/>
          <a:lstStyle/>
          <a:p>
            <a:fld id="{BA9FE01B-7792-4D39-9EBB-8FBD7CC288A7}" type="slidenum">
              <a:rPr lang="de-DE"/>
              <a:pPr/>
              <a:t>15</a:t>
            </a:fld>
            <a:endParaRPr 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Die Klasse "Auto"</a:t>
            </a:r>
          </a:p>
        </p:txBody>
      </p:sp>
      <p:sp>
        <p:nvSpPr>
          <p:cNvPr id="11270" name="Rectangle 3"/>
          <p:cNvSpPr>
            <a:spLocks noGrp="1" noChangeArrowheads="1"/>
          </p:cNvSpPr>
          <p:nvPr>
            <p:ph type="subTitle" idx="4294967295"/>
          </p:nvPr>
        </p:nvSpPr>
        <p:spPr>
          <a:xfrm>
            <a:off x="504825" y="1619250"/>
            <a:ext cx="9070975" cy="6591300"/>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Eine Klassendefinition wird in Java durch das Schlüsselwort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class</a:t>
            </a:r>
            <a:r>
              <a:rPr lang="de-DE" sz="2400"/>
              <a:t> eingeleitet. Anschließend folgt innerhalb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geschweiften Klammern eine beliebige Anzahl an Variablen- und</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Methodendefinitionen – Beispiel: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public class Auto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public double 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public double tankinhalt = 40;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public void fahre(double kilometer)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kilometerstand = kilometerstand + kilometer;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tankinhalt = tankinhalt - (kilometer * 0.1);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1"/>
          </p:nvPr>
        </p:nvSpPr>
        <p:spPr>
          <a:noFill/>
        </p:spPr>
        <p:txBody>
          <a:bodyPr/>
          <a:lstStyle/>
          <a:p>
            <a:r>
              <a:rPr lang="de-DE"/>
              <a:t>Einführung in die Software-Entwicklung</a:t>
            </a:r>
          </a:p>
        </p:txBody>
      </p:sp>
      <p:sp>
        <p:nvSpPr>
          <p:cNvPr id="12291" name="Foliennummernplatzhalter 4"/>
          <p:cNvSpPr>
            <a:spLocks noGrp="1"/>
          </p:cNvSpPr>
          <p:nvPr>
            <p:ph type="sldNum" sz="quarter" idx="12"/>
          </p:nvPr>
        </p:nvSpPr>
        <p:spPr>
          <a:noFill/>
        </p:spPr>
        <p:txBody>
          <a:bodyPr/>
          <a:lstStyle/>
          <a:p>
            <a:fld id="{7ADD6EF0-6965-4698-A39E-1A7A2142BC7E}" type="slidenum">
              <a:rPr lang="de-DE"/>
              <a:pPr/>
              <a:t>16</a:t>
            </a:fld>
            <a:endParaRPr lang="de-DE"/>
          </a:p>
        </p:txBody>
      </p:sp>
      <p:sp>
        <p:nvSpPr>
          <p:cNvPr id="122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22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Exemplare</a:t>
            </a:r>
          </a:p>
        </p:txBody>
      </p:sp>
      <p:sp>
        <p:nvSpPr>
          <p:cNvPr id="12294" name="Rectangle 3"/>
          <p:cNvSpPr>
            <a:spLocks noGrp="1" noChangeArrowheads="1"/>
          </p:cNvSpPr>
          <p:nvPr>
            <p:ph type="subTitle" idx="4294967295"/>
          </p:nvPr>
        </p:nvSpPr>
        <p:spPr>
          <a:xfrm>
            <a:off x="504825" y="1619250"/>
            <a:ext cx="9070975" cy="5762625"/>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t>Ein konkretes Objekt (Exemplar) erzeugt man mit Hilfe des </a:t>
            </a:r>
            <a:r>
              <a:rPr lang="de-DE" sz="2200">
                <a:latin typeface="Courier New" pitchFamily="49" charset="0"/>
              </a:rPr>
              <a:t>new</a:t>
            </a:r>
            <a:r>
              <a:rPr lang="de-DE" sz="2200"/>
              <a:t>-Operators, z. B.:</a:t>
            </a:r>
            <a:br>
              <a:rPr lang="de-DE" sz="2200"/>
            </a:br>
            <a:br>
              <a:rPr lang="de-DE" sz="2200"/>
            </a:br>
            <a:r>
              <a:rPr lang="de-DE" sz="2200">
                <a:latin typeface="Courier New" pitchFamily="49" charset="0"/>
              </a:rPr>
              <a:t>new Auto();</a:t>
            </a:r>
            <a:br>
              <a:rPr lang="de-DE" sz="2200"/>
            </a:br>
            <a:endParaRPr lang="de-DE" sz="22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t>Um mit dem Objekt nach der Anlage weiterarbeiten zu können, muss eine Variable vom Typ der Klasse deklariert und ihr das neu erzeugte Objekt zugewiesen werden – Beispiel:</a:t>
            </a:r>
            <a:br>
              <a:rPr lang="de-DE" sz="2200"/>
            </a:br>
            <a:br>
              <a:rPr lang="de-DE" sz="2200"/>
            </a:br>
            <a:r>
              <a:rPr lang="de-DE" sz="2200">
                <a:latin typeface="Courier New" pitchFamily="49" charset="0"/>
              </a:rPr>
              <a:t>Auto testwagen;</a:t>
            </a:r>
            <a:br>
              <a:rPr lang="de-DE" sz="2200">
                <a:latin typeface="Courier New" pitchFamily="49" charset="0"/>
              </a:rPr>
            </a:br>
            <a:r>
              <a:rPr lang="de-DE" sz="2200">
                <a:latin typeface="Courier New" pitchFamily="49" charset="0"/>
              </a:rPr>
              <a:t>testwagen = new Auto();</a:t>
            </a:r>
            <a:br>
              <a:rPr lang="de-DE" sz="2200">
                <a:latin typeface="Courier New" pitchFamily="49" charset="0"/>
              </a:rPr>
            </a:br>
            <a:br>
              <a:rPr lang="de-DE" sz="2200"/>
            </a:br>
            <a:r>
              <a:rPr lang="de-DE" sz="2200"/>
              <a:t>Die erste Anweisung ist eine normale Variablendeklaration, in diesem Fall für eine Referenzvariable vom Typ </a:t>
            </a:r>
            <a:r>
              <a:rPr lang="de-DE" sz="2200">
                <a:latin typeface="Courier New" pitchFamily="49" charset="0"/>
              </a:rPr>
              <a:t>Auto</a:t>
            </a:r>
            <a:r>
              <a:rPr lang="de-DE" sz="2200"/>
              <a:t>. Die zweite Anweisung erzeugt ein Exemplar der Klasse </a:t>
            </a:r>
            <a:r>
              <a:rPr lang="de-DE" sz="2200">
                <a:latin typeface="Courier New" pitchFamily="49" charset="0"/>
              </a:rPr>
              <a:t>Auto</a:t>
            </a:r>
            <a:r>
              <a:rPr lang="de-DE" sz="2200"/>
              <a:t> und weist dieses der Variablen </a:t>
            </a:r>
            <a:r>
              <a:rPr lang="de-DE" sz="2200">
                <a:latin typeface="Courier New" pitchFamily="49" charset="0"/>
              </a:rPr>
              <a:t>testwagen</a:t>
            </a:r>
            <a:r>
              <a:rPr lang="de-DE" sz="2200"/>
              <a:t> zu.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t>Einführung in die Software-Entwicklung</a:t>
            </a:r>
          </a:p>
        </p:txBody>
      </p:sp>
      <p:sp>
        <p:nvSpPr>
          <p:cNvPr id="13315" name="Foliennummernplatzhalter 4"/>
          <p:cNvSpPr>
            <a:spLocks noGrp="1"/>
          </p:cNvSpPr>
          <p:nvPr>
            <p:ph type="sldNum" sz="quarter" idx="12"/>
          </p:nvPr>
        </p:nvSpPr>
        <p:spPr>
          <a:noFill/>
        </p:spPr>
        <p:txBody>
          <a:bodyPr/>
          <a:lstStyle/>
          <a:p>
            <a:fld id="{E6C8CE53-DD0D-4E91-9E7F-C64B4F98C445}" type="slidenum">
              <a:rPr lang="de-DE"/>
              <a:pPr/>
              <a:t>17</a:t>
            </a:fld>
            <a:endParaRPr 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Punktnotation (1)</a:t>
            </a:r>
          </a:p>
        </p:txBody>
      </p:sp>
      <p:sp>
        <p:nvSpPr>
          <p:cNvPr id="1331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in einer Klasse deklarierten Variablen heißen "Objektvariablen", beziehungsweise "Exemplar-", "Instanz-" oder "Ausprägungsvariablen". Wird ein Objekt geschaffen, dann erhält es seinen eigenen Satz von Objektvariablen. Sie bilden den Zustand des Objekts.</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Ist das Objekt angelegt, ermöglicht der Punkt "." (auch "Selektor" genannt) den Zugriff auf die Methoden oder Variablen.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1"/>
          </p:nvPr>
        </p:nvSpPr>
        <p:spPr>
          <a:noFill/>
        </p:spPr>
        <p:txBody>
          <a:bodyPr/>
          <a:lstStyle/>
          <a:p>
            <a:r>
              <a:rPr lang="de-DE"/>
              <a:t>Einführung in die Software-Entwicklung</a:t>
            </a:r>
          </a:p>
        </p:txBody>
      </p:sp>
      <p:sp>
        <p:nvSpPr>
          <p:cNvPr id="14339" name="Foliennummernplatzhalter 4"/>
          <p:cNvSpPr>
            <a:spLocks noGrp="1"/>
          </p:cNvSpPr>
          <p:nvPr>
            <p:ph type="sldNum" sz="quarter" idx="12"/>
          </p:nvPr>
        </p:nvSpPr>
        <p:spPr>
          <a:noFill/>
        </p:spPr>
        <p:txBody>
          <a:bodyPr/>
          <a:lstStyle/>
          <a:p>
            <a:fld id="{62431CD3-C9F4-4642-BB1D-7F2B758379DA}" type="slidenum">
              <a:rPr lang="de-DE"/>
              <a:pPr/>
              <a:t>18</a:t>
            </a:fld>
            <a:endParaRPr lang="de-DE"/>
          </a:p>
        </p:txBody>
      </p:sp>
      <p:sp>
        <p:nvSpPr>
          <p:cNvPr id="143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43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Punktnotation (2)</a:t>
            </a:r>
          </a:p>
        </p:txBody>
      </p:sp>
      <p:sp>
        <p:nvSpPr>
          <p:cNvPr id="14342" name="Rectangle 3"/>
          <p:cNvSpPr>
            <a:spLocks noGrp="1" noChangeArrowheads="1"/>
          </p:cNvSpPr>
          <p:nvPr>
            <p:ph type="subTitle" idx="4294967295"/>
          </p:nvPr>
        </p:nvSpPr>
        <p:spPr>
          <a:xfrm>
            <a:off x="504825" y="1619250"/>
            <a:ext cx="9070975" cy="51212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Beispiele: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Um das Auto 10 Kilometer fahren zu lassen,</a:t>
            </a:r>
            <a:br>
              <a:rPr lang="de-DE" sz="2800"/>
            </a:br>
            <a:r>
              <a:rPr lang="de-DE" sz="2800"/>
              <a:t>verwendet man folgenden Aufruf:</a:t>
            </a:r>
            <a:br>
              <a:rPr lang="de-DE" sz="2800"/>
            </a:br>
            <a:br>
              <a:rPr lang="de-DE" sz="2800"/>
            </a:br>
            <a:r>
              <a:rPr lang="de-DE" sz="2400">
                <a:latin typeface="Courier New" pitchFamily="49" charset="0"/>
              </a:rPr>
              <a:t>testwagen.fahre(10);</a:t>
            </a:r>
            <a:br>
              <a:rPr lang="de-DE" sz="2400">
                <a:latin typeface="Courier New" pitchFamily="49" charset="0"/>
              </a:rPr>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Den aktuellen Kilometerstand kann man z. B. wie folgt ausgeben:</a:t>
            </a:r>
            <a:br>
              <a:rPr lang="de-DE" sz="2800"/>
            </a:br>
            <a:br>
              <a:rPr lang="de-DE" sz="2800"/>
            </a:br>
            <a:r>
              <a:rPr lang="de-DE" sz="2400">
                <a:latin typeface="Courier New" pitchFamily="49" charset="0"/>
              </a:rPr>
              <a:t>System.out.println(testwagen.kilometerstand);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t>Einführung in die Software-Entwicklung</a:t>
            </a:r>
          </a:p>
        </p:txBody>
      </p:sp>
      <p:sp>
        <p:nvSpPr>
          <p:cNvPr id="15363" name="Foliennummernplatzhalter 4"/>
          <p:cNvSpPr>
            <a:spLocks noGrp="1"/>
          </p:cNvSpPr>
          <p:nvPr>
            <p:ph type="sldNum" sz="quarter" idx="12"/>
          </p:nvPr>
        </p:nvSpPr>
        <p:spPr>
          <a:noFill/>
        </p:spPr>
        <p:txBody>
          <a:bodyPr/>
          <a:lstStyle/>
          <a:p>
            <a:fld id="{7D377EBC-3B4A-4568-8849-C116FBFF947F}" type="slidenum">
              <a:rPr lang="de-DE"/>
              <a:pPr/>
              <a:t>19</a:t>
            </a:fld>
            <a:endParaRPr 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Exemplare – Übung (Teil 1)</a:t>
            </a:r>
          </a:p>
        </p:txBody>
      </p:sp>
      <p:sp>
        <p:nvSpPr>
          <p:cNvPr id="15366" name="Rectangle 3"/>
          <p:cNvSpPr>
            <a:spLocks noGrp="1" noChangeArrowheads="1"/>
          </p:cNvSpPr>
          <p:nvPr>
            <p:ph type="subTitle" idx="4294967295"/>
          </p:nvPr>
        </p:nvSpPr>
        <p:spPr>
          <a:xfrm>
            <a:off x="504825" y="1619250"/>
            <a:ext cx="9070975" cy="57150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Implementieren Sie die bisher vorgestellte</a:t>
            </a:r>
            <a:br>
              <a:rPr lang="de-DE" sz="2800" dirty="0"/>
            </a:br>
            <a:r>
              <a:rPr lang="de-DE" sz="2800" dirty="0"/>
              <a:t>Klasse </a:t>
            </a:r>
            <a:r>
              <a:rPr lang="de-DE" sz="2800" dirty="0">
                <a:latin typeface="Courier New" pitchFamily="49" charset="0"/>
              </a:rPr>
              <a:t>Auto</a:t>
            </a:r>
            <a:r>
              <a:rPr lang="de-DE" sz="2800" dirty="0"/>
              <a:t>.</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Schreiben Sie eine neue Klasse </a:t>
            </a:r>
            <a:r>
              <a:rPr lang="de-DE" sz="2800" dirty="0" err="1">
                <a:latin typeface="Courier New" pitchFamily="49" charset="0"/>
              </a:rPr>
              <a:t>AutoTester</a:t>
            </a:r>
            <a:r>
              <a:rPr lang="de-DE" sz="2800" dirty="0"/>
              <a:t>, in deren main-Methode Sie zwei neue Autos erzeugen und diese jeweils nacheinander drei unterschiedliche Wegstrecken zurücklegen lassen. Verwenden Sie hierzu </a:t>
            </a:r>
            <a:r>
              <a:rPr lang="de-DE" sz="2800" dirty="0" err="1">
                <a:latin typeface="Courier New" pitchFamily="49" charset="0"/>
              </a:rPr>
              <a:t>Zufall.getZufallInt</a:t>
            </a:r>
            <a:r>
              <a:rPr lang="de-DE" sz="2800" dirty="0">
                <a:latin typeface="Courier New" pitchFamily="49" charset="0"/>
              </a:rPr>
              <a:t>(min, </a:t>
            </a:r>
            <a:r>
              <a:rPr lang="de-DE" sz="2800" dirty="0" err="1">
                <a:latin typeface="Courier New" pitchFamily="49" charset="0"/>
              </a:rPr>
              <a:t>max</a:t>
            </a:r>
            <a:r>
              <a:rPr lang="de-DE" sz="2800" dirty="0">
                <a:latin typeface="Courier New" pitchFamily="49" charset="0"/>
              </a:rPr>
              <a:t>)</a:t>
            </a:r>
            <a:r>
              <a:rPr lang="de-DE" sz="2800" dirty="0"/>
              <a:t> aus der letzten Vorlesung.</a:t>
            </a:r>
            <a:br>
              <a:rPr lang="de-DE" sz="2800" dirty="0"/>
            </a:br>
            <a:r>
              <a:rPr 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Geben Sie nach jeder Wegstrecke die gefahrenen Gesamtkilometer und den Tankinhalt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2</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Veraltete </a:t>
            </a:r>
            <a:r>
              <a:rPr lang="de-DE" sz="4000" dirty="0" err="1">
                <a:solidFill>
                  <a:srgbClr val="FFFFFF"/>
                </a:solidFill>
              </a:rPr>
              <a:t>Forks</a:t>
            </a:r>
            <a:r>
              <a:rPr lang="de-DE" sz="4000" dirty="0">
                <a:solidFill>
                  <a:srgbClr val="FFFFFF"/>
                </a:solidFill>
              </a:rPr>
              <a:t> vom </a:t>
            </a:r>
            <a:r>
              <a:rPr lang="de-DE" sz="4000" dirty="0" err="1">
                <a:solidFill>
                  <a:srgbClr val="FFFFFF"/>
                </a:solidFill>
              </a:rPr>
              <a:t>GitHub</a:t>
            </a:r>
            <a:r>
              <a:rPr lang="de-DE" sz="4000" dirty="0">
                <a:solidFill>
                  <a:srgbClr val="FFFFFF"/>
                </a:solidFill>
              </a:rPr>
              <a:t>-Ursprung</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Wie kann ein </a:t>
            </a:r>
            <a:r>
              <a:rPr lang="de-DE" sz="2800" dirty="0" err="1"/>
              <a:t>Fork</a:t>
            </a:r>
            <a:r>
              <a:rPr lang="de-DE" sz="2800" dirty="0"/>
              <a:t> veralten? Häufigste Ursache: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Der Dozent aktualisiert die Aufgabe oder Musterlösung</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Damit sind alle </a:t>
            </a:r>
            <a:r>
              <a:rPr lang="de-DE" sz="2800" i="1" dirty="0"/>
              <a:t>vor</a:t>
            </a:r>
            <a:r>
              <a:rPr lang="de-DE" sz="2800" dirty="0"/>
              <a:t> der letzten Änderung </a:t>
            </a:r>
            <a:r>
              <a:rPr lang="de-DE" sz="2800" dirty="0" err="1"/>
              <a:t>geforkten</a:t>
            </a:r>
            <a:r>
              <a:rPr lang="de-DE" sz="2800" dirty="0"/>
              <a:t> </a:t>
            </a:r>
            <a:r>
              <a:rPr lang="de-DE" sz="2800" dirty="0" err="1"/>
              <a:t>Repositories</a:t>
            </a:r>
            <a:r>
              <a:rPr lang="de-DE" sz="2800" dirty="0"/>
              <a:t> einen (oder mehr) Commit(s) „hinterher“</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Was kann das für Probleme machen?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Sie verpassen ggf. wichtige Korrekturen z.B. im Skript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lassen sich keine Pull </a:t>
            </a:r>
            <a:r>
              <a:rPr lang="de-DE" sz="2800" dirty="0" err="1"/>
              <a:t>Requests</a:t>
            </a:r>
            <a:r>
              <a:rPr lang="de-DE" sz="2800" dirty="0"/>
              <a:t> zur Kontrolle stellen</a:t>
            </a:r>
            <a:br>
              <a:rPr lang="de-DE" sz="2800" dirty="0"/>
            </a:b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Bisher empfohlenes Vorgehen bei veraltetem </a:t>
            </a:r>
            <a:r>
              <a:rPr lang="de-DE" sz="2800" dirty="0" err="1"/>
              <a:t>Fork</a:t>
            </a:r>
            <a:r>
              <a:rPr lang="de-DE" sz="2800" dirty="0"/>
              <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b="1" dirty="0"/>
              <a:t>Löschen Sie Ihren </a:t>
            </a:r>
            <a:r>
              <a:rPr lang="de-DE" sz="2800" b="1" dirty="0" err="1"/>
              <a:t>Fork</a:t>
            </a:r>
            <a:r>
              <a:rPr lang="de-DE" sz="2800" b="1" dirty="0"/>
              <a:t> und </a:t>
            </a:r>
            <a:r>
              <a:rPr lang="de-DE" sz="2800" b="1" dirty="0" err="1"/>
              <a:t>forken</a:t>
            </a:r>
            <a:r>
              <a:rPr lang="de-DE" sz="2800" b="1" dirty="0"/>
              <a:t> Sie neu!</a:t>
            </a:r>
          </a:p>
          <a:p>
            <a:pPr marL="669925" lvl="2"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a:t>Dabei verlieren Sie eventuell sogar eigene Änderungen!!!</a:t>
            </a:r>
          </a:p>
        </p:txBody>
      </p:sp>
    </p:spTree>
    <p:extLst>
      <p:ext uri="{BB962C8B-B14F-4D97-AF65-F5344CB8AC3E}">
        <p14:creationId xmlns:p14="http://schemas.microsoft.com/office/powerpoint/2010/main" val="6214998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1"/>
          </p:nvPr>
        </p:nvSpPr>
        <p:spPr>
          <a:noFill/>
        </p:spPr>
        <p:txBody>
          <a:bodyPr/>
          <a:lstStyle/>
          <a:p>
            <a:r>
              <a:rPr lang="de-DE"/>
              <a:t>Einführung in die Software-Entwicklung</a:t>
            </a:r>
          </a:p>
        </p:txBody>
      </p:sp>
      <p:sp>
        <p:nvSpPr>
          <p:cNvPr id="16387" name="Foliennummernplatzhalter 4"/>
          <p:cNvSpPr>
            <a:spLocks noGrp="1"/>
          </p:cNvSpPr>
          <p:nvPr>
            <p:ph type="sldNum" sz="quarter" idx="12"/>
          </p:nvPr>
        </p:nvSpPr>
        <p:spPr>
          <a:noFill/>
        </p:spPr>
        <p:txBody>
          <a:bodyPr/>
          <a:lstStyle/>
          <a:p>
            <a:fld id="{C74721A3-3DAA-4D16-A566-D046A951CF7D}" type="slidenum">
              <a:rPr lang="de-DE"/>
              <a:pPr/>
              <a:t>20</a:t>
            </a:fld>
            <a:endParaRPr lang="de-DE"/>
          </a:p>
        </p:txBody>
      </p:sp>
      <p:sp>
        <p:nvSpPr>
          <p:cNvPr id="163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63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Referenzvariablen</a:t>
            </a:r>
          </a:p>
        </p:txBody>
      </p:sp>
      <p:sp>
        <p:nvSpPr>
          <p:cNvPr id="16390" name="Rectangle 3"/>
          <p:cNvSpPr>
            <a:spLocks noGrp="1" noChangeArrowheads="1"/>
          </p:cNvSpPr>
          <p:nvPr>
            <p:ph type="subTitle" idx="4294967295"/>
          </p:nvPr>
        </p:nvSpPr>
        <p:spPr>
          <a:xfrm>
            <a:off x="504825" y="1619250"/>
            <a:ext cx="9070975" cy="672782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Objektvariablen sind Referenzvariablen, d. h. es wird nur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Referenz auf das Objekt kopiert, nicht jedoch das Objekt selbst.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Auto autoA = new Auto();</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Auto autoB = autoA;  // Referenz auf autoA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autoA.fahre(20);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autoB.fahre(30);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System.out.println(autoA.kilometerstand);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System.out.println(autoB.kilometerstand);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Beide Ausgaben liefern </a:t>
            </a:r>
            <a:r>
              <a:rPr lang="de-DE" sz="2400">
                <a:latin typeface="Courier New" pitchFamily="49" charset="0"/>
              </a:rPr>
              <a:t>50</a:t>
            </a:r>
            <a:r>
              <a:rPr lang="de-DE" sz="2400"/>
              <a:t>, da bei beiden Aufrufen dasselbe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Objekt fortbewegt wurde.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t>Einführung in die Software-Entwicklung</a:t>
            </a:r>
          </a:p>
        </p:txBody>
      </p:sp>
      <p:sp>
        <p:nvSpPr>
          <p:cNvPr id="17411" name="Foliennummernplatzhalter 4"/>
          <p:cNvSpPr>
            <a:spLocks noGrp="1"/>
          </p:cNvSpPr>
          <p:nvPr>
            <p:ph type="sldNum" sz="quarter" idx="12"/>
          </p:nvPr>
        </p:nvSpPr>
        <p:spPr>
          <a:noFill/>
        </p:spPr>
        <p:txBody>
          <a:bodyPr/>
          <a:lstStyle/>
          <a:p>
            <a:fld id="{0D4FA046-F5EE-4A54-90C8-F956D376898D}" type="slidenum">
              <a:rPr lang="de-DE"/>
              <a:pPr/>
              <a:t>21</a:t>
            </a:fld>
            <a:endParaRPr 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Null (1)</a:t>
            </a:r>
          </a:p>
        </p:txBody>
      </p:sp>
      <p:sp>
        <p:nvSpPr>
          <p:cNvPr id="17414"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In Java gibt es das spezielle </a:t>
            </a:r>
            <a:r>
              <a:rPr lang="de-DE" sz="2600" dirty="0" err="1"/>
              <a:t>Literal</a:t>
            </a:r>
            <a:r>
              <a:rPr lang="de-DE" sz="2600" dirty="0"/>
              <a:t> </a:t>
            </a:r>
            <a:r>
              <a:rPr lang="de-DE" sz="2600" dirty="0">
                <a:latin typeface="Courier New" pitchFamily="49" charset="0"/>
              </a:rPr>
              <a:t>null</a:t>
            </a:r>
            <a:r>
              <a:rPr lang="de-DE" sz="2600" dirty="0"/>
              <a:t>, das anzeigt, dass eine Referenzvariable auf kein Objekt verweist. Der Wert ist nur für Referenzen vorgesehen und kann in keinen primitiven Typ wie die Ganzzahl </a:t>
            </a:r>
            <a:r>
              <a:rPr lang="de-DE" sz="2600" dirty="0">
                <a:latin typeface="Courier New" pitchFamily="49" charset="0"/>
              </a:rPr>
              <a:t>0</a:t>
            </a:r>
            <a:r>
              <a:rPr lang="de-DE" sz="2600" dirty="0"/>
              <a:t> umgewandelt werden.</a:t>
            </a:r>
            <a:br>
              <a:rPr lang="de-DE" sz="2600" dirty="0"/>
            </a:b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Die null-Referenz ist </a:t>
            </a:r>
            <a:r>
              <a:rPr lang="de-DE" sz="2600" dirty="0" err="1"/>
              <a:t>typenlos</a:t>
            </a:r>
            <a:r>
              <a:rPr lang="de-DE" sz="2600" dirty="0"/>
              <a:t>, das heißt, sie kann jedem Objekt zugewiesen und jeder Funktion übergeben werden, die ein Objekt erwartet – Beispiele:</a:t>
            </a:r>
            <a:br>
              <a:rPr lang="de-DE" sz="2600" dirty="0"/>
            </a:br>
            <a:br>
              <a:rPr lang="de-DE" sz="2600" dirty="0"/>
            </a:br>
            <a:r>
              <a:rPr lang="de-DE" sz="2600" dirty="0">
                <a:latin typeface="Courier New" pitchFamily="49" charset="0"/>
              </a:rPr>
              <a:t>Auto a = null;</a:t>
            </a:r>
            <a:br>
              <a:rPr lang="de-DE" sz="2600" dirty="0">
                <a:latin typeface="Courier New" pitchFamily="49" charset="0"/>
              </a:rPr>
            </a:br>
            <a:r>
              <a:rPr lang="de-DE" sz="2600" dirty="0">
                <a:latin typeface="Courier New" pitchFamily="49" charset="0"/>
              </a:rPr>
              <a:t>String s = null;</a:t>
            </a:r>
            <a:br>
              <a:rPr lang="de-DE" sz="2600" dirty="0">
                <a:latin typeface="Courier New" pitchFamily="49" charset="0"/>
              </a:rPr>
            </a:br>
            <a:r>
              <a:rPr lang="de-DE" sz="2600" dirty="0" err="1">
                <a:latin typeface="Courier New" pitchFamily="49" charset="0"/>
              </a:rPr>
              <a:t>System.out.println</a:t>
            </a:r>
            <a:r>
              <a:rPr lang="de-DE" sz="2600" dirty="0">
                <a:latin typeface="Courier New" pitchFamily="49" charset="0"/>
              </a:rPr>
              <a:t>( null );</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1"/>
          </p:nvPr>
        </p:nvSpPr>
        <p:spPr>
          <a:noFill/>
        </p:spPr>
        <p:txBody>
          <a:bodyPr/>
          <a:lstStyle/>
          <a:p>
            <a:r>
              <a:rPr lang="de-DE"/>
              <a:t>Einführung in die Software-Entwicklung</a:t>
            </a:r>
          </a:p>
        </p:txBody>
      </p:sp>
      <p:sp>
        <p:nvSpPr>
          <p:cNvPr id="18435" name="Foliennummernplatzhalter 4"/>
          <p:cNvSpPr>
            <a:spLocks noGrp="1"/>
          </p:cNvSpPr>
          <p:nvPr>
            <p:ph type="sldNum" sz="quarter" idx="12"/>
          </p:nvPr>
        </p:nvSpPr>
        <p:spPr>
          <a:noFill/>
        </p:spPr>
        <p:txBody>
          <a:bodyPr/>
          <a:lstStyle/>
          <a:p>
            <a:fld id="{BD5AEB99-64F3-4AD6-AA30-979ED04CB6D8}" type="slidenum">
              <a:rPr lang="de-DE"/>
              <a:pPr/>
              <a:t>22</a:t>
            </a:fld>
            <a:endParaRPr lang="de-DE"/>
          </a:p>
        </p:txBody>
      </p:sp>
      <p:sp>
        <p:nvSpPr>
          <p:cNvPr id="184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84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Null (2)</a:t>
            </a:r>
          </a:p>
        </p:txBody>
      </p:sp>
      <p:sp>
        <p:nvSpPr>
          <p:cNvPr id="1843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Da es nur ein </a:t>
            </a:r>
            <a:r>
              <a:rPr lang="de-DE" sz="2800" dirty="0">
                <a:latin typeface="Courier New" pitchFamily="49" charset="0"/>
              </a:rPr>
              <a:t>null</a:t>
            </a:r>
            <a:r>
              <a:rPr lang="de-DE" sz="2800" dirty="0"/>
              <a:t> gibt, gilt zum Beispiel</a:t>
            </a:r>
            <a:br>
              <a:rPr lang="de-DE" sz="2800" dirty="0"/>
            </a:br>
            <a:br>
              <a:rPr lang="de-DE" sz="2800" dirty="0"/>
            </a:br>
            <a:r>
              <a:rPr lang="de-DE" sz="2800" dirty="0">
                <a:latin typeface="Courier New" pitchFamily="49" charset="0"/>
              </a:rPr>
              <a:t>(Auto) null == (String) null</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Der Haupteinsatz sieht vor, damit </a:t>
            </a:r>
            <a:r>
              <a:rPr lang="de-DE" sz="2800" dirty="0" err="1"/>
              <a:t>uninitialisierte</a:t>
            </a:r>
            <a:r>
              <a:rPr lang="de-DE" sz="2800" dirty="0"/>
              <a:t> Referenzvariablen zu kennzeichnen.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t>Einführung in die Software-Entwicklung</a:t>
            </a:r>
          </a:p>
        </p:txBody>
      </p:sp>
      <p:sp>
        <p:nvSpPr>
          <p:cNvPr id="19459" name="Foliennummernplatzhalter 4"/>
          <p:cNvSpPr>
            <a:spLocks noGrp="1"/>
          </p:cNvSpPr>
          <p:nvPr>
            <p:ph type="sldNum" sz="quarter" idx="12"/>
          </p:nvPr>
        </p:nvSpPr>
        <p:spPr>
          <a:noFill/>
        </p:spPr>
        <p:txBody>
          <a:bodyPr/>
          <a:lstStyle/>
          <a:p>
            <a:fld id="{4FCAF21C-91A1-4FE7-AD73-0C89FFF0E5E9}" type="slidenum">
              <a:rPr lang="de-DE"/>
              <a:pPr/>
              <a:t>23</a:t>
            </a:fld>
            <a:endParaRPr 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NullPointerException (1)</a:t>
            </a:r>
          </a:p>
        </p:txBody>
      </p:sp>
      <p:sp>
        <p:nvSpPr>
          <p:cNvPr id="194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 sich hinter </a:t>
            </a:r>
            <a:r>
              <a:rPr lang="de-DE" sz="2800">
                <a:latin typeface="Courier New" pitchFamily="49" charset="0"/>
              </a:rPr>
              <a:t>null</a:t>
            </a:r>
            <a:r>
              <a:rPr lang="de-DE" sz="2800"/>
              <a:t> kein Objekt verbirgt, ist es auch nicht möglich, eine Methode aufzurufen.</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Der Compiler kennt zwar den Typ jedes Objekts, weiß aber erst zur Laufzeit, was referenziert wird.</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über die null-Referenz auf eine Eigenschaft eines Objekts zuzugreifen, bricht das Programm zur Laufzeit mit einer sogenannten "NullPointerException"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1"/>
          </p:nvPr>
        </p:nvSpPr>
        <p:spPr>
          <a:noFill/>
        </p:spPr>
        <p:txBody>
          <a:bodyPr/>
          <a:lstStyle/>
          <a:p>
            <a:r>
              <a:rPr lang="de-DE"/>
              <a:t>Einführung in die Software-Entwicklung</a:t>
            </a:r>
          </a:p>
        </p:txBody>
      </p:sp>
      <p:sp>
        <p:nvSpPr>
          <p:cNvPr id="20483" name="Foliennummernplatzhalter 4"/>
          <p:cNvSpPr>
            <a:spLocks noGrp="1"/>
          </p:cNvSpPr>
          <p:nvPr>
            <p:ph type="sldNum" sz="quarter" idx="12"/>
          </p:nvPr>
        </p:nvSpPr>
        <p:spPr>
          <a:noFill/>
        </p:spPr>
        <p:txBody>
          <a:bodyPr/>
          <a:lstStyle/>
          <a:p>
            <a:fld id="{A810F597-3441-489A-A6EF-8F47E92434A0}" type="slidenum">
              <a:rPr lang="de-DE"/>
              <a:pPr/>
              <a:t>24</a:t>
            </a:fld>
            <a:endParaRPr lang="de-DE"/>
          </a:p>
        </p:txBody>
      </p:sp>
      <p:sp>
        <p:nvSpPr>
          <p:cNvPr id="204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4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NullPointerException (2)</a:t>
            </a:r>
          </a:p>
        </p:txBody>
      </p:sp>
      <p:sp>
        <p:nvSpPr>
          <p:cNvPr id="2048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Auto keinAuto = null;</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keinAuto.fahre(10);</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Beim Ausführen dieses Programmcodes bricht das Programm mit folgender Fehlermeldung ab:</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java.lang.NullPointerException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at NullPointer.main(NullPointer.java:10)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Exception in thread "main"</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t>Einführung in die Software-Entwicklung</a:t>
            </a:r>
          </a:p>
        </p:txBody>
      </p:sp>
      <p:sp>
        <p:nvSpPr>
          <p:cNvPr id="21507" name="Foliennummernplatzhalter 4"/>
          <p:cNvSpPr>
            <a:spLocks noGrp="1"/>
          </p:cNvSpPr>
          <p:nvPr>
            <p:ph type="sldNum" sz="quarter" idx="12"/>
          </p:nvPr>
        </p:nvSpPr>
        <p:spPr>
          <a:noFill/>
        </p:spPr>
        <p:txBody>
          <a:bodyPr/>
          <a:lstStyle/>
          <a:p>
            <a:fld id="{83176747-C591-4EB4-9A2C-52356263A44F}" type="slidenum">
              <a:rPr lang="de-DE"/>
              <a:pPr/>
              <a:t>25</a:t>
            </a:fld>
            <a:endParaRPr 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Exemplare – Übung (Teil 2)</a:t>
            </a:r>
          </a:p>
        </p:txBody>
      </p:sp>
      <p:sp>
        <p:nvSpPr>
          <p:cNvPr id="21510" name="Rectangle 3"/>
          <p:cNvSpPr>
            <a:spLocks noGrp="1" noChangeArrowheads="1"/>
          </p:cNvSpPr>
          <p:nvPr>
            <p:ph type="subTitle" idx="4294967295"/>
          </p:nvPr>
        </p:nvSpPr>
        <p:spPr>
          <a:xfrm>
            <a:off x="504825" y="1619250"/>
            <a:ext cx="9070975" cy="52974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die Klasse </a:t>
            </a:r>
            <a:r>
              <a:rPr lang="de-DE" sz="2800" dirty="0">
                <a:latin typeface="Courier New" pitchFamily="49" charset="0"/>
              </a:rPr>
              <a:t>Auto</a:t>
            </a:r>
            <a:r>
              <a:rPr lang="de-DE" sz="2800" dirty="0"/>
              <a:t> derart, dass der "Benzinverbrauch pro km" und der "maximale Tankinhalt" ebenfalls Eigenschaften eines Autos sind.</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soll nur solange gefahren werden, wie der Treibstoff reicht.</a:t>
            </a:r>
            <a:br>
              <a:rPr lang="de-DE" sz="2800" dirty="0"/>
            </a:br>
            <a:r>
              <a:rPr 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Implementieren Sie folgende Methode, um den Tank aufzufüllen: </a:t>
            </a:r>
            <a:r>
              <a:rPr lang="de-DE" sz="2800" dirty="0">
                <a:latin typeface="Courier New" pitchFamily="49" charset="0"/>
              </a:rPr>
              <a:t>tanken(</a:t>
            </a:r>
            <a:r>
              <a:rPr lang="de-DE" sz="2800" dirty="0" err="1">
                <a:latin typeface="Courier New" pitchFamily="49" charset="0"/>
              </a:rPr>
              <a:t>int</a:t>
            </a:r>
            <a:r>
              <a:rPr lang="de-DE" sz="2800" dirty="0">
                <a:latin typeface="Courier New" pitchFamily="49" charset="0"/>
              </a:rPr>
              <a:t> </a:t>
            </a:r>
            <a:r>
              <a:rPr lang="de-DE" sz="2800" dirty="0" err="1">
                <a:latin typeface="Courier New" pitchFamily="49" charset="0"/>
              </a:rPr>
              <a:t>liter</a:t>
            </a:r>
            <a:r>
              <a:rPr lang="de-DE" sz="2800" dirty="0">
                <a:latin typeface="Courier New" pitchFamily="49" charset="0"/>
              </a:rPr>
              <a:t>)</a:t>
            </a:r>
            <a:endParaRPr lang="de-DE" sz="2800"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3"/>
          <p:cNvSpPr>
            <a:spLocks noGrp="1"/>
          </p:cNvSpPr>
          <p:nvPr>
            <p:ph type="ftr" sz="quarter" idx="11"/>
          </p:nvPr>
        </p:nvSpPr>
        <p:spPr>
          <a:noFill/>
        </p:spPr>
        <p:txBody>
          <a:bodyPr/>
          <a:lstStyle/>
          <a:p>
            <a:r>
              <a:rPr lang="de-DE"/>
              <a:t>Einführung in die Software-Entwicklung</a:t>
            </a:r>
          </a:p>
        </p:txBody>
      </p:sp>
      <p:sp>
        <p:nvSpPr>
          <p:cNvPr id="22531" name="Foliennummernplatzhalter 4"/>
          <p:cNvSpPr>
            <a:spLocks noGrp="1"/>
          </p:cNvSpPr>
          <p:nvPr>
            <p:ph type="sldNum" sz="quarter" idx="12"/>
          </p:nvPr>
        </p:nvSpPr>
        <p:spPr>
          <a:noFill/>
        </p:spPr>
        <p:txBody>
          <a:bodyPr/>
          <a:lstStyle/>
          <a:p>
            <a:fld id="{A6B2B692-6088-4330-8981-8C603595F506}" type="slidenum">
              <a:rPr lang="de-DE"/>
              <a:pPr/>
              <a:t>26</a:t>
            </a:fld>
            <a:endParaRPr lang="de-DE"/>
          </a:p>
        </p:txBody>
      </p:sp>
      <p:sp>
        <p:nvSpPr>
          <p:cNvPr id="225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25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Konstruktoren (1)</a:t>
            </a:r>
          </a:p>
        </p:txBody>
      </p:sp>
      <p:sp>
        <p:nvSpPr>
          <p:cNvPr id="22534" name="Rectangle 3"/>
          <p:cNvSpPr>
            <a:spLocks noGrp="1" noChangeArrowheads="1"/>
          </p:cNvSpPr>
          <p:nvPr>
            <p:ph type="subTitle" idx="4294967295"/>
          </p:nvPr>
        </p:nvSpPr>
        <p:spPr>
          <a:xfrm>
            <a:off x="504825" y="1619250"/>
            <a:ext cx="9070975" cy="60356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In objektorientierten Programmiersprachen lassen sich spezielle Methoden definieren, die bei der Initialisierung eines Objekts aufgerufen werden, die sogenannten "Konstruktoren".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In Java werden Konstruktoren als Methoden ohne Rückgabewert definiert, die den Namen der Klasse erhalten, zu der sie gehören. Konstruktoren dürfen eine beliebige Anzahl an Parametern haben. Beispiel:</a:t>
            </a:r>
            <a:br>
              <a:rPr lang="de-DE" sz="2600"/>
            </a:br>
            <a:br>
              <a:rPr lang="de-DE" sz="2600"/>
            </a:br>
            <a:r>
              <a:rPr lang="de-DE" sz="2600">
                <a:latin typeface="Courier New" pitchFamily="49" charset="0"/>
              </a:rPr>
              <a:t>public Auto(double verbr, double tankgr) {</a:t>
            </a:r>
            <a:br>
              <a:rPr lang="de-DE" sz="2600">
                <a:latin typeface="Courier New" pitchFamily="49" charset="0"/>
              </a:rPr>
            </a:br>
            <a:r>
              <a:rPr lang="de-DE" sz="2600">
                <a:latin typeface="Courier New" pitchFamily="49" charset="0"/>
              </a:rPr>
              <a:t>	verbrauch = verbr;</a:t>
            </a:r>
            <a:br>
              <a:rPr lang="de-DE" sz="2600">
                <a:latin typeface="Courier New" pitchFamily="49" charset="0"/>
              </a:rPr>
            </a:br>
            <a:r>
              <a:rPr lang="de-DE" sz="2600">
                <a:latin typeface="Courier New" pitchFamily="49" charset="0"/>
              </a:rPr>
              <a:t>	tankgroesse = tankgr;</a:t>
            </a:r>
            <a:br>
              <a:rPr lang="de-DE" sz="2600">
                <a:latin typeface="Courier New" pitchFamily="49" charset="0"/>
              </a:rPr>
            </a:br>
            <a:r>
              <a:rPr lang="de-DE" sz="260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t>Einführung in die Software-Entwicklung</a:t>
            </a:r>
          </a:p>
        </p:txBody>
      </p:sp>
      <p:sp>
        <p:nvSpPr>
          <p:cNvPr id="23555" name="Foliennummernplatzhalter 4"/>
          <p:cNvSpPr>
            <a:spLocks noGrp="1"/>
          </p:cNvSpPr>
          <p:nvPr>
            <p:ph type="sldNum" sz="quarter" idx="12"/>
          </p:nvPr>
        </p:nvSpPr>
        <p:spPr>
          <a:noFill/>
        </p:spPr>
        <p:txBody>
          <a:bodyPr/>
          <a:lstStyle/>
          <a:p>
            <a:fld id="{EB153497-2DE2-4639-9FDE-13C300D01B33}" type="slidenum">
              <a:rPr lang="de-DE"/>
              <a:pPr/>
              <a:t>27</a:t>
            </a:fld>
            <a:endParaRPr 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Konstruktoren (2)</a:t>
            </a:r>
          </a:p>
        </p:txBody>
      </p:sp>
      <p:sp>
        <p:nvSpPr>
          <p:cNvPr id="23558"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Soll ein Objekt unter Verwendung eines parametrisierten Konstruktors instanziiert werden, so sind die Argumente wie bei einem Methodenaufruf in Klammern nach dem Namen des Konstruktors anzugeben – 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Auto golf = new Auto(0.11, 55);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In diesem Fall wird zunächst Speicher für das Auto-Objekt beschafft und dann der Konstruktor aufgerufen. Dieser initialisiert seinerseits die Instanzvariablen </a:t>
            </a:r>
            <a:r>
              <a:rPr lang="de-DE" sz="2600">
                <a:latin typeface="Courier New" pitchFamily="49" charset="0"/>
              </a:rPr>
              <a:t>verbrauch</a:t>
            </a:r>
            <a:r>
              <a:rPr lang="de-DE" sz="2600"/>
              <a:t> und </a:t>
            </a:r>
            <a:r>
              <a:rPr lang="de-DE" sz="2600">
                <a:latin typeface="Courier New" pitchFamily="49" charset="0"/>
              </a:rPr>
              <a:t>tankvolumen</a:t>
            </a:r>
            <a:r>
              <a:rPr lang="de-DE" sz="2600"/>
              <a:t>  mit den übergebenen Argumenten.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1"/>
          </p:nvPr>
        </p:nvSpPr>
        <p:spPr>
          <a:noFill/>
        </p:spPr>
        <p:txBody>
          <a:bodyPr/>
          <a:lstStyle/>
          <a:p>
            <a:r>
              <a:rPr lang="de-DE"/>
              <a:t>Einführung in die Software-Entwicklung</a:t>
            </a:r>
          </a:p>
        </p:txBody>
      </p:sp>
      <p:sp>
        <p:nvSpPr>
          <p:cNvPr id="24579" name="Foliennummernplatzhalter 4"/>
          <p:cNvSpPr>
            <a:spLocks noGrp="1"/>
          </p:cNvSpPr>
          <p:nvPr>
            <p:ph type="sldNum" sz="quarter" idx="12"/>
          </p:nvPr>
        </p:nvSpPr>
        <p:spPr>
          <a:noFill/>
        </p:spPr>
        <p:txBody>
          <a:bodyPr/>
          <a:lstStyle/>
          <a:p>
            <a:fld id="{FAFA6D02-4612-4BCC-92E1-0BAC167FFCE8}" type="slidenum">
              <a:rPr lang="de-DE"/>
              <a:pPr/>
              <a:t>28</a:t>
            </a:fld>
            <a:endParaRPr lang="de-DE"/>
          </a:p>
        </p:txBody>
      </p:sp>
      <p:sp>
        <p:nvSpPr>
          <p:cNvPr id="245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45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Überladen von Konstruktoren (1)</a:t>
            </a:r>
          </a:p>
        </p:txBody>
      </p:sp>
      <p:sp>
        <p:nvSpPr>
          <p:cNvPr id="24582"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In Java ist es erlaubt, Methoden zu überladen, d. h. innerhalb einer Klasse zwei unterschiedliche Methoden mit demselben Namen zu definieren. Der Compiler unterscheidet die verschiedenen Varianten anhand der Anzahl und der Typisierung ihrer Parameter.</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Haben zwei Methoden denselben Namen, aber unterschiedliche Parameterlisten, werden sie als verschieden angesehen.</a:t>
            </a:r>
            <a:br>
              <a:rPr lang="de-DE" sz="2800"/>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Es ist dagegen nicht erlaubt, zwei Methoden mit exakt demselben Namen und identischer Parameterliste zu definieren.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t>Einführung in die Software-Entwicklung</a:t>
            </a:r>
          </a:p>
        </p:txBody>
      </p:sp>
      <p:sp>
        <p:nvSpPr>
          <p:cNvPr id="25603" name="Foliennummernplatzhalter 4"/>
          <p:cNvSpPr>
            <a:spLocks noGrp="1"/>
          </p:cNvSpPr>
          <p:nvPr>
            <p:ph type="sldNum" sz="quarter" idx="12"/>
          </p:nvPr>
        </p:nvSpPr>
        <p:spPr>
          <a:noFill/>
        </p:spPr>
        <p:txBody>
          <a:bodyPr/>
          <a:lstStyle/>
          <a:p>
            <a:fld id="{B06E6D48-3393-46E3-9C16-CB377D3C5ADD}" type="slidenum">
              <a:rPr lang="de-DE"/>
              <a:pPr/>
              <a:t>29</a:t>
            </a:fld>
            <a:endParaRPr 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Überladen von Konstruktoren (2)</a:t>
            </a:r>
          </a:p>
        </p:txBody>
      </p:sp>
      <p:sp>
        <p:nvSpPr>
          <p:cNvPr id="2560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Der Rückgabetyp einer Methode trägt nicht zu ihrer Unterscheidung bei.</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Konstruktoren dürfen ebenfalls überladen werden – z. B. ist dies gültig:</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Auto(int kilometerstand)</a:t>
            </a:r>
            <a:r>
              <a:rPr lang="ar-SA" sz="2600">
                <a:latin typeface="Courier New" pitchFamily="49" charset="0"/>
                <a:cs typeface="Arial" charset="0"/>
              </a:rPr>
              <a:t>‏</a:t>
            </a:r>
            <a:endParaRPr lang="de-DE" sz="260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tankvolumen)</a:t>
            </a:r>
            <a:r>
              <a:rPr lang="ar-SA" sz="2600">
                <a:latin typeface="Courier New" pitchFamily="49" charset="0"/>
                <a:cs typeface="Arial" charset="0"/>
              </a:rPr>
              <a:t>‏</a:t>
            </a:r>
            <a:endParaRPr lang="de-DE" sz="260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tankvolumen, int</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kilometerstand)</a:t>
            </a:r>
            <a:r>
              <a:rPr lang="ar-SA" sz="2600">
                <a:latin typeface="Courier New" pitchFamily="49" charset="0"/>
                <a:cs typeface="Arial" charset="0"/>
              </a:rPr>
              <a:t>‏</a:t>
            </a:r>
            <a:endParaRPr lang="de-DE" sz="260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3</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a:t>
            </a:r>
            <a:r>
              <a:rPr lang="de-DE" sz="4000" dirty="0" err="1">
                <a:solidFill>
                  <a:srgbClr val="FFFFFF"/>
                </a:solidFill>
              </a:rPr>
              <a:t>Forks</a:t>
            </a:r>
            <a:r>
              <a:rPr lang="de-DE" sz="4000" dirty="0">
                <a:solidFill>
                  <a:srgbClr val="FFFFFF"/>
                </a:solidFill>
              </a:rPr>
              <a:t> aktuell halten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Die elegante Alternative: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b="1" dirty="0"/>
              <a:t>Regelmäßig den </a:t>
            </a:r>
            <a:r>
              <a:rPr lang="de-DE" sz="2800" b="1" dirty="0" err="1"/>
              <a:t>Fork</a:t>
            </a:r>
            <a:r>
              <a:rPr lang="de-DE" sz="2800" b="1" dirty="0"/>
              <a:t> aktualisieren!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Das geht lässt sich über die GitHub-Webseite mittels eines „umgedrehten“ Pull-</a:t>
            </a:r>
            <a:r>
              <a:rPr lang="de-DE" sz="2800" dirty="0" err="1"/>
              <a:t>Requests</a:t>
            </a:r>
            <a:r>
              <a:rPr lang="de-DE" sz="2800" dirty="0"/>
              <a:t> bewerkstelligen!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Öffnen Sie einen Browser und gehen Sie zu </a:t>
            </a:r>
            <a:r>
              <a:rPr lang="de-DE" sz="2800" b="1" dirty="0"/>
              <a:t>Ihrem eigenen Fork</a:t>
            </a:r>
            <a:r>
              <a:rPr lang="de-DE" sz="2800" dirty="0"/>
              <a:t> des Projekts</a:t>
            </a:r>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https://github.com/nordakademie-einfuehrung-java/uebung_1_1</a:t>
            </a:r>
            <a:endParaRPr lang="de-DE" sz="24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Hier habe ich im Original kleine Änderungen vorgenommen!</a:t>
            </a:r>
          </a:p>
        </p:txBody>
      </p:sp>
    </p:spTree>
    <p:extLst>
      <p:ext uri="{BB962C8B-B14F-4D97-AF65-F5344CB8AC3E}">
        <p14:creationId xmlns:p14="http://schemas.microsoft.com/office/powerpoint/2010/main" val="37532758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ußzeilenplatzhalter 3"/>
          <p:cNvSpPr>
            <a:spLocks noGrp="1"/>
          </p:cNvSpPr>
          <p:nvPr>
            <p:ph type="ftr" sz="quarter" idx="11"/>
          </p:nvPr>
        </p:nvSpPr>
        <p:spPr>
          <a:noFill/>
        </p:spPr>
        <p:txBody>
          <a:bodyPr/>
          <a:lstStyle/>
          <a:p>
            <a:r>
              <a:rPr lang="de-DE"/>
              <a:t>Einführung in die Software-Entwicklung</a:t>
            </a:r>
          </a:p>
        </p:txBody>
      </p:sp>
      <p:sp>
        <p:nvSpPr>
          <p:cNvPr id="26627" name="Foliennummernplatzhalter 4"/>
          <p:cNvSpPr>
            <a:spLocks noGrp="1"/>
          </p:cNvSpPr>
          <p:nvPr>
            <p:ph type="sldNum" sz="quarter" idx="12"/>
          </p:nvPr>
        </p:nvSpPr>
        <p:spPr>
          <a:noFill/>
        </p:spPr>
        <p:txBody>
          <a:bodyPr/>
          <a:lstStyle/>
          <a:p>
            <a:fld id="{75B60B46-8854-4705-80A2-E70B601CBC6D}" type="slidenum">
              <a:rPr lang="de-DE"/>
              <a:pPr/>
              <a:t>30</a:t>
            </a:fld>
            <a:endParaRPr lang="de-DE"/>
          </a:p>
        </p:txBody>
      </p:sp>
      <p:sp>
        <p:nvSpPr>
          <p:cNvPr id="266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66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Default-Konstruktor</a:t>
            </a:r>
          </a:p>
        </p:txBody>
      </p:sp>
      <p:sp>
        <p:nvSpPr>
          <p:cNvPr id="2663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Falls eine Klasse überhaupt keinen expliziten Konstruktor besitzt, wird vom Compiler automatisch ein parameterloser "Default-Konstruktor" generiert.</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Seine einzige Aufgabe besteht darin, den Speicherplatz für das Objekt zu reservieren.</a:t>
            </a:r>
            <a:br>
              <a:rPr lang="de-DE" sz="2800"/>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Enthält eine Klassendeklaration dagegen nur parametrisierte Konstruktoren, wird kein Default-Konstruktor erzeugt, und die Klassendatei besitzt überhaupt keinen parameterlosen Konstruktor.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t>Einführung in die Software-Entwicklung</a:t>
            </a:r>
          </a:p>
        </p:txBody>
      </p:sp>
      <p:sp>
        <p:nvSpPr>
          <p:cNvPr id="27651" name="Foliennummernplatzhalter 4"/>
          <p:cNvSpPr>
            <a:spLocks noGrp="1"/>
          </p:cNvSpPr>
          <p:nvPr>
            <p:ph type="sldNum" sz="quarter" idx="12"/>
          </p:nvPr>
        </p:nvSpPr>
        <p:spPr>
          <a:noFill/>
        </p:spPr>
        <p:txBody>
          <a:bodyPr/>
          <a:lstStyle/>
          <a:p>
            <a:fld id="{8CCD4DEF-4962-4CF7-B2F1-6B749B039C18}" type="slidenum">
              <a:rPr lang="de-DE"/>
              <a:pPr/>
              <a:t>31</a:t>
            </a:fld>
            <a:endParaRPr 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Übung (Teil 3)</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Erstellen Sie eine Klasse </a:t>
            </a:r>
            <a:r>
              <a:rPr lang="de-DE" sz="2800" dirty="0">
                <a:latin typeface="Courier New" pitchFamily="49" charset="0"/>
              </a:rPr>
              <a:t>Person</a:t>
            </a:r>
            <a:r>
              <a:rPr lang="de-DE" sz="2800" dirty="0"/>
              <a:t>. Eine Person soll einen Vor- und einen Nachnamen besitzen. </a:t>
            </a:r>
            <a:r>
              <a:rPr lang="de-DE" sz="2800" dirty="0" err="1"/>
              <a:t>Desweiteren</a:t>
            </a:r>
            <a:r>
              <a:rPr lang="de-DE" sz="2800" dirty="0"/>
              <a:t> interessiert uns noch das Geburtsjahr.</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Legen Sie zwei Personen an und geben Sie jeweils den Namen und das Alter der Person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1"/>
          </p:nvPr>
        </p:nvSpPr>
        <p:spPr>
          <a:noFill/>
        </p:spPr>
        <p:txBody>
          <a:bodyPr/>
          <a:lstStyle/>
          <a:p>
            <a:r>
              <a:rPr lang="de-DE"/>
              <a:t>Einführung in die Software-Entwicklung</a:t>
            </a:r>
          </a:p>
        </p:txBody>
      </p:sp>
      <p:sp>
        <p:nvSpPr>
          <p:cNvPr id="28675" name="Foliennummernplatzhalter 4"/>
          <p:cNvSpPr>
            <a:spLocks noGrp="1"/>
          </p:cNvSpPr>
          <p:nvPr>
            <p:ph type="sldNum" sz="quarter" idx="12"/>
          </p:nvPr>
        </p:nvSpPr>
        <p:spPr>
          <a:noFill/>
        </p:spPr>
        <p:txBody>
          <a:bodyPr/>
          <a:lstStyle/>
          <a:p>
            <a:fld id="{67C7A98D-E113-4B73-B673-AF0343A23EE4}" type="slidenum">
              <a:rPr lang="de-DE"/>
              <a:pPr/>
              <a:t>32</a:t>
            </a:fld>
            <a:endParaRPr lang="de-DE"/>
          </a:p>
        </p:txBody>
      </p:sp>
      <p:sp>
        <p:nvSpPr>
          <p:cNvPr id="286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86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Übung (Teil 4)</a:t>
            </a:r>
          </a:p>
        </p:txBody>
      </p:sp>
      <p:sp>
        <p:nvSpPr>
          <p:cNvPr id="28678" name="Rectangle 3"/>
          <p:cNvSpPr>
            <a:spLocks noGrp="1" noChangeArrowheads="1"/>
          </p:cNvSpPr>
          <p:nvPr>
            <p:ph type="subTitle" idx="4294967295"/>
          </p:nvPr>
        </p:nvSpPr>
        <p:spPr>
          <a:xfrm>
            <a:off x="504825" y="1619250"/>
            <a:ext cx="9070975" cy="53403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die Klasse </a:t>
            </a:r>
            <a:r>
              <a:rPr lang="de-DE" sz="2800" dirty="0">
                <a:latin typeface="Courier New" pitchFamily="49" charset="0"/>
              </a:rPr>
              <a:t>Auto</a:t>
            </a:r>
            <a:r>
              <a:rPr lang="de-DE" sz="2800" dirty="0"/>
              <a:t> um zwei </a:t>
            </a:r>
            <a:r>
              <a:rPr lang="de-DE" sz="2800" dirty="0" err="1"/>
              <a:t>Exemplarvariablen</a:t>
            </a:r>
            <a:r>
              <a:rPr lang="de-DE" sz="2800" dirty="0"/>
              <a:t> </a:t>
            </a:r>
            <a:r>
              <a:rPr lang="de-DE" sz="2800" dirty="0" err="1">
                <a:latin typeface="Courier New" pitchFamily="49" charset="0"/>
              </a:rPr>
              <a:t>profiltiefeReifen</a:t>
            </a:r>
            <a:r>
              <a:rPr lang="de-DE" sz="2800" dirty="0"/>
              <a:t> und </a:t>
            </a:r>
            <a:r>
              <a:rPr lang="de-DE" sz="2800" dirty="0" err="1">
                <a:latin typeface="Courier New" pitchFamily="49" charset="0"/>
              </a:rPr>
              <a:t>wagenname</a:t>
            </a:r>
            <a:r>
              <a:rPr lang="de-DE" sz="2800" dirty="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Bei jeder Fahrt wird ab sofort auch das Profil der Reifen abgefahren. Mit unzureichender Profiltiefe (&lt; 3 mm) soll ein Auto nicht mehr fahren.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Erstellen Sie eine Methode </a:t>
            </a:r>
            <a:r>
              <a:rPr lang="de-DE" sz="2800" dirty="0" err="1">
                <a:latin typeface="Courier New" pitchFamily="49" charset="0"/>
              </a:rPr>
              <a:t>wechlseReifen</a:t>
            </a:r>
            <a:r>
              <a:rPr lang="de-DE" sz="2800" dirty="0">
                <a:latin typeface="Courier New" pitchFamily="49" charset="0"/>
              </a:rPr>
              <a:t>()</a:t>
            </a:r>
            <a:r>
              <a:rPr lang="de-DE" sz="2800" dirty="0"/>
              <a:t>, um die Profiltiefe wiederherzustellen.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Der Wagenname soll nur im Konstruktor übergeben werden und sonst nicht änderbar sein. Er soll jedoch bei Bedarf ausgegeben werden können.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t>Einführung in die Software-Entwicklung</a:t>
            </a:r>
          </a:p>
        </p:txBody>
      </p:sp>
      <p:sp>
        <p:nvSpPr>
          <p:cNvPr id="29699" name="Foliennummernplatzhalter 4"/>
          <p:cNvSpPr>
            <a:spLocks noGrp="1"/>
          </p:cNvSpPr>
          <p:nvPr>
            <p:ph type="sldNum" sz="quarter" idx="12"/>
          </p:nvPr>
        </p:nvSpPr>
        <p:spPr>
          <a:noFill/>
        </p:spPr>
        <p:txBody>
          <a:bodyPr/>
          <a:lstStyle/>
          <a:p>
            <a:fld id="{5B2221F3-F293-422E-B0FE-98BCAA1A5D4F}" type="slidenum">
              <a:rPr lang="de-DE"/>
              <a:pPr/>
              <a:t>33</a:t>
            </a:fld>
            <a:endParaRPr 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Übung (Teil 5)</a:t>
            </a:r>
          </a:p>
        </p:txBody>
      </p:sp>
      <p:sp>
        <p:nvSpPr>
          <p:cNvPr id="29702" name="Rectangle 3"/>
          <p:cNvSpPr>
            <a:spLocks noGrp="1" noChangeArrowheads="1"/>
          </p:cNvSpPr>
          <p:nvPr>
            <p:ph type="subTitle" idx="4294967295"/>
          </p:nvPr>
        </p:nvSpPr>
        <p:spPr>
          <a:xfrm>
            <a:off x="504825" y="1619250"/>
            <a:ext cx="9070975" cy="5299075"/>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die Klasse </a:t>
            </a:r>
            <a:r>
              <a:rPr lang="de-DE" sz="2800" dirty="0">
                <a:latin typeface="Courier New" pitchFamily="49" charset="0"/>
              </a:rPr>
              <a:t>Auto</a:t>
            </a:r>
            <a:r>
              <a:rPr lang="de-DE" sz="2800" dirty="0"/>
              <a:t> um eine </a:t>
            </a:r>
            <a:r>
              <a:rPr lang="de-DE" sz="2800" dirty="0" err="1"/>
              <a:t>Instanzvariable</a:t>
            </a:r>
            <a:r>
              <a:rPr lang="de-DE" sz="2800" dirty="0"/>
              <a:t> </a:t>
            </a:r>
            <a:r>
              <a:rPr lang="de-DE" sz="2800" dirty="0" err="1">
                <a:latin typeface="Courier New" pitchFamily="49" charset="0"/>
              </a:rPr>
              <a:t>fahrer</a:t>
            </a:r>
            <a:r>
              <a:rPr lang="de-DE" sz="2800" dirty="0"/>
              <a:t>. Der Fahrer soll vom Typ </a:t>
            </a:r>
            <a:r>
              <a:rPr lang="de-DE" sz="2800" dirty="0">
                <a:latin typeface="Courier New" pitchFamily="49" charset="0"/>
              </a:rPr>
              <a:t>Person</a:t>
            </a:r>
            <a:r>
              <a:rPr lang="de-DE" sz="2800" dirty="0"/>
              <a:t> </a:t>
            </a:r>
            <a:r>
              <a:rPr lang="de-DE" sz="2800"/>
              <a:t>aus Teil 3 </a:t>
            </a:r>
            <a:r>
              <a:rPr lang="de-DE" sz="2800" dirty="0"/>
              <a:t>sein.</a:t>
            </a:r>
            <a:br>
              <a:rPr lang="de-DE" sz="2800" dirty="0"/>
            </a:b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Vor jeder Fahrt muss ein Fahrer in das Auto gesetzt werden. Ohne Fahrer fährt das Auto nicht.</a:t>
            </a:r>
            <a:br>
              <a:rPr lang="de-DE" sz="2800" dirty="0"/>
            </a:br>
            <a:r>
              <a:rPr lang="de-DE" sz="2800" dirty="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Ist der Fahrer besonders jung (&lt;= 20), so soll der Verbrauch um 10% und die Reifenabnutzung um 5% steigen. Ist der Fahrer besonders alt (&gt;= 60), sinken die Werte um 10% </a:t>
            </a:r>
            <a:r>
              <a:rPr lang="de-DE" sz="2800" dirty="0" err="1"/>
              <a:t>bzw</a:t>
            </a:r>
            <a:r>
              <a:rPr lang="de-DE" sz="2800" dirty="0"/>
              <a:t> 5%.</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1"/>
          </p:nvPr>
        </p:nvSpPr>
        <p:spPr>
          <a:noFill/>
        </p:spPr>
        <p:txBody>
          <a:bodyPr/>
          <a:lstStyle/>
          <a:p>
            <a:r>
              <a:rPr lang="de-DE"/>
              <a:t>Einführung in die Software-Entwicklung</a:t>
            </a:r>
          </a:p>
        </p:txBody>
      </p:sp>
      <p:sp>
        <p:nvSpPr>
          <p:cNvPr id="30723" name="Foliennummernplatzhalter 4"/>
          <p:cNvSpPr>
            <a:spLocks noGrp="1"/>
          </p:cNvSpPr>
          <p:nvPr>
            <p:ph type="sldNum" sz="quarter" idx="12"/>
          </p:nvPr>
        </p:nvSpPr>
        <p:spPr>
          <a:noFill/>
        </p:spPr>
        <p:txBody>
          <a:bodyPr/>
          <a:lstStyle/>
          <a:p>
            <a:fld id="{F0FFF930-751F-4F2C-BC90-C9DDD8D89CCB}" type="slidenum">
              <a:rPr lang="de-DE"/>
              <a:pPr/>
              <a:t>34</a:t>
            </a:fld>
            <a:endParaRPr lang="de-DE"/>
          </a:p>
        </p:txBody>
      </p:sp>
      <p:sp>
        <p:nvSpPr>
          <p:cNvPr id="307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Übung (Teil 6)</a:t>
            </a:r>
          </a:p>
        </p:txBody>
      </p:sp>
      <p:sp>
        <p:nvSpPr>
          <p:cNvPr id="307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Simulieren Sie zum Test ein 1000-Minuten-Rennen nach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folgenden Regeln: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sollen 5 Autos und 4 Fahrer teilnehmen. Zu Beginn werden die Fahrer den Autos zufällig zugewiesen.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Jede Minute wird neu entschieden, ob gefahren wird, getankt wird oder die Reifen gewechselt werden (treffen Sie die Entscheidung möglichst optimal).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Wenn gefahren wird, ist die zurückgelegte Strecke zufällig zwischen 3 und 4 zu ermitteln.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Alle 10 Minuten wechselt ein zufälliger Fahrer in das leere Auto und lässt das alte leer stehen.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t>Einführung in die Software-Entwicklung</a:t>
            </a:r>
          </a:p>
        </p:txBody>
      </p:sp>
      <p:sp>
        <p:nvSpPr>
          <p:cNvPr id="31747" name="Foliennummernplatzhalter 4"/>
          <p:cNvSpPr>
            <a:spLocks noGrp="1"/>
          </p:cNvSpPr>
          <p:nvPr>
            <p:ph type="sldNum" sz="quarter" idx="12"/>
          </p:nvPr>
        </p:nvSpPr>
        <p:spPr>
          <a:noFill/>
        </p:spPr>
        <p:txBody>
          <a:bodyPr/>
          <a:lstStyle/>
          <a:p>
            <a:fld id="{3ADFD9AA-9FF3-41DF-A13B-7C33E85346F2}" type="slidenum">
              <a:rPr lang="de-DE"/>
              <a:pPr/>
              <a:t>35</a:t>
            </a:fld>
            <a:endParaRPr 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1749" name="Rectangle 2"/>
          <p:cNvSpPr>
            <a:spLocks noGrp="1" noChangeArrowheads="1"/>
          </p:cNvSpPr>
          <p:nvPr>
            <p:ph type="title"/>
          </p:nvPr>
        </p:nvSpPr>
        <p:spPr>
          <a:xfrm>
            <a:off x="503238" y="80963"/>
            <a:ext cx="9070975" cy="1701800"/>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a:t>
            </a:r>
            <a:br>
              <a:rPr lang="de-DE" sz="4000">
                <a:solidFill>
                  <a:srgbClr val="FFFFFF"/>
                </a:solidFill>
              </a:rPr>
            </a:br>
            <a:r>
              <a:rPr lang="de-DE" sz="4000">
                <a:solidFill>
                  <a:srgbClr val="FFFFFF"/>
                </a:solidFill>
              </a:rPr>
              <a:t>Was haben wir gelernt?</a:t>
            </a:r>
            <a:br>
              <a:rPr lang="de-DE" sz="4000">
                <a:solidFill>
                  <a:srgbClr val="FFFFFF"/>
                </a:solidFill>
              </a:rPr>
            </a:br>
            <a:endParaRPr lang="de-DE" sz="4000">
              <a:solidFill>
                <a:srgbClr val="FFFFFF"/>
              </a:solidFill>
            </a:endParaRPr>
          </a:p>
        </p:txBody>
      </p:sp>
      <p:sp>
        <p:nvSpPr>
          <p:cNvPr id="31750" name="Rectangle 3"/>
          <p:cNvSpPr>
            <a:spLocks noGrp="1" noChangeArrowheads="1"/>
          </p:cNvSpPr>
          <p:nvPr>
            <p:ph type="subTitle" idx="4294967295"/>
          </p:nvPr>
        </p:nvSpPr>
        <p:spPr>
          <a:xfrm>
            <a:off x="504825" y="1619250"/>
            <a:ext cx="9070975" cy="4989513"/>
          </a:xfrm>
        </p:spPr>
        <p:txBody>
          <a:bodyPr tIns="24695"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Klassen entwerfen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Exemplare einer Klasse erzeugen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Methoden und Attribute eines Exemplars verwenden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1"/>
          </p:nvPr>
        </p:nvSpPr>
        <p:spPr>
          <a:noFill/>
        </p:spPr>
        <p:txBody>
          <a:bodyPr/>
          <a:lstStyle/>
          <a:p>
            <a:r>
              <a:rPr lang="de-DE"/>
              <a:t>Einführung in die Software-Entwicklung</a:t>
            </a:r>
          </a:p>
        </p:txBody>
      </p:sp>
      <p:sp>
        <p:nvSpPr>
          <p:cNvPr id="32771" name="Foliennummernplatzhalter 4"/>
          <p:cNvSpPr>
            <a:spLocks noGrp="1"/>
          </p:cNvSpPr>
          <p:nvPr>
            <p:ph type="sldNum" sz="quarter" idx="12"/>
          </p:nvPr>
        </p:nvSpPr>
        <p:spPr>
          <a:noFill/>
        </p:spPr>
        <p:txBody>
          <a:bodyPr/>
          <a:lstStyle/>
          <a:p>
            <a:fld id="{852DAC99-9262-4715-858C-1EACA757F6DE}" type="slidenum">
              <a:rPr lang="de-DE"/>
              <a:pPr/>
              <a:t>36</a:t>
            </a:fld>
            <a:endParaRPr lang="de-DE"/>
          </a:p>
        </p:txBody>
      </p:sp>
      <p:sp>
        <p:nvSpPr>
          <p:cNvPr id="327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27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Was kommt als nächstes?</a:t>
            </a:r>
          </a:p>
        </p:txBody>
      </p:sp>
      <p:sp>
        <p:nvSpPr>
          <p:cNvPr id="32774" name="Rectangle 3"/>
          <p:cNvSpPr>
            <a:spLocks noGrp="1" noChangeArrowheads="1"/>
          </p:cNvSpPr>
          <p:nvPr>
            <p:ph type="subTitle" idx="4294967295"/>
          </p:nvPr>
        </p:nvSpPr>
        <p:spPr>
          <a:xfrm>
            <a:off x="504825" y="1619250"/>
            <a:ext cx="9070975" cy="4989513"/>
          </a:xfrm>
        </p:spPr>
        <p:txBody>
          <a:bodyPr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Weitere Grundlagen der Objektorientierung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4</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a:t>
            </a:r>
            <a:r>
              <a:rPr lang="de-DE" sz="4000" dirty="0" err="1">
                <a:solidFill>
                  <a:srgbClr val="FFFFFF"/>
                </a:solidFill>
              </a:rPr>
              <a:t>Forks</a:t>
            </a:r>
            <a:r>
              <a:rPr lang="de-DE" sz="4000" dirty="0">
                <a:solidFill>
                  <a:srgbClr val="FFFFFF"/>
                </a:solidFill>
              </a:rPr>
              <a:t> aktuell halten (2)</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Sie sollten dort sehen, dass Sie 1 Commit „hinterherhinken“:</a:t>
            </a:r>
          </a:p>
        </p:txBody>
      </p:sp>
      <p:pic>
        <p:nvPicPr>
          <p:cNvPr id="2" name="Grafik 1">
            <a:extLst>
              <a:ext uri="{FF2B5EF4-FFF2-40B4-BE49-F238E27FC236}">
                <a16:creationId xmlns:a16="http://schemas.microsoft.com/office/drawing/2014/main" id="{1AD992F6-8141-43F1-81EB-19547A5E9080}"/>
              </a:ext>
            </a:extLst>
          </p:cNvPr>
          <p:cNvPicPr>
            <a:picLocks noChangeAspect="1"/>
          </p:cNvPicPr>
          <p:nvPr/>
        </p:nvPicPr>
        <p:blipFill>
          <a:blip r:embed="rId3"/>
          <a:stretch>
            <a:fillRect/>
          </a:stretch>
        </p:blipFill>
        <p:spPr>
          <a:xfrm>
            <a:off x="647824" y="2301090"/>
            <a:ext cx="5296167" cy="4286127"/>
          </a:xfrm>
          <a:prstGeom prst="rect">
            <a:avLst/>
          </a:prstGeom>
          <a:ln>
            <a:noFill/>
          </a:ln>
          <a:effectLst>
            <a:outerShdw blurRad="292100" dist="139700" dir="2700000" algn="tl" rotWithShape="0">
              <a:srgbClr val="333333">
                <a:alpha val="65000"/>
              </a:srgbClr>
            </a:outerShdw>
          </a:effectLst>
        </p:spPr>
      </p:pic>
      <p:pic>
        <p:nvPicPr>
          <p:cNvPr id="8" name="Grafik 7">
            <a:extLst>
              <a:ext uri="{FF2B5EF4-FFF2-40B4-BE49-F238E27FC236}">
                <a16:creationId xmlns:a16="http://schemas.microsoft.com/office/drawing/2014/main" id="{3465598E-0DB7-4FB8-9A18-B4DA4608F008}"/>
              </a:ext>
            </a:extLst>
          </p:cNvPr>
          <p:cNvPicPr>
            <a:picLocks noChangeAspect="1"/>
          </p:cNvPicPr>
          <p:nvPr/>
        </p:nvPicPr>
        <p:blipFill>
          <a:blip r:embed="rId4"/>
          <a:stretch>
            <a:fillRect/>
          </a:stretch>
        </p:blipFill>
        <p:spPr>
          <a:xfrm>
            <a:off x="2506122" y="2627709"/>
            <a:ext cx="7161736" cy="648841"/>
          </a:xfrm>
          <a:prstGeom prst="rect">
            <a:avLst/>
          </a:prstGeom>
          <a:ln>
            <a:noFill/>
          </a:ln>
          <a:effectLst>
            <a:outerShdw blurRad="292100" dist="139700" dir="2700000" algn="tl" rotWithShape="0">
              <a:srgbClr val="333333">
                <a:alpha val="65000"/>
              </a:srgbClr>
            </a:outerShdw>
          </a:effectLst>
        </p:spPr>
      </p:pic>
      <p:sp>
        <p:nvSpPr>
          <p:cNvPr id="9" name="Rechteck 8">
            <a:extLst>
              <a:ext uri="{FF2B5EF4-FFF2-40B4-BE49-F238E27FC236}">
                <a16:creationId xmlns:a16="http://schemas.microsoft.com/office/drawing/2014/main" id="{F41FF278-8437-4A6C-87D8-3550EAE0BD40}"/>
              </a:ext>
            </a:extLst>
          </p:cNvPr>
          <p:cNvSpPr/>
          <p:nvPr/>
        </p:nvSpPr>
        <p:spPr bwMode="auto">
          <a:xfrm>
            <a:off x="5045075" y="2738463"/>
            <a:ext cx="4529138" cy="465310"/>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dirty="0">
              <a:ln>
                <a:noFill/>
              </a:ln>
              <a:effectLst/>
              <a:latin typeface="Arial" charset="0"/>
              <a:ea typeface="Microsoft YaHei" charset="-122"/>
            </a:endParaRPr>
          </a:p>
        </p:txBody>
      </p:sp>
    </p:spTree>
    <p:extLst>
      <p:ext uri="{BB962C8B-B14F-4D97-AF65-F5344CB8AC3E}">
        <p14:creationId xmlns:p14="http://schemas.microsoft.com/office/powerpoint/2010/main" val="13293342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5</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a:t>
            </a:r>
            <a:r>
              <a:rPr lang="de-DE" sz="4000" dirty="0" err="1">
                <a:solidFill>
                  <a:srgbClr val="FFFFFF"/>
                </a:solidFill>
              </a:rPr>
              <a:t>Forks</a:t>
            </a:r>
            <a:r>
              <a:rPr lang="de-DE" sz="4000" dirty="0">
                <a:solidFill>
                  <a:srgbClr val="FFFFFF"/>
                </a:solidFill>
              </a:rPr>
              <a:t> aktuell halten (3)</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Klicken Sie auf</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Sollten Sie dem Original um 1 oder mehrere </a:t>
            </a:r>
            <a:r>
              <a:rPr lang="de-DE" sz="2800" dirty="0" err="1"/>
              <a:t>Commits</a:t>
            </a:r>
            <a:r>
              <a:rPr lang="de-DE" sz="2800" dirty="0"/>
              <a:t> „voraus sein“, geht GitHub davon aus, dass Sie Ihre Änderungen in das Original überführen möchten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Wir wollen aber das Gegenteil tun, daher ändern wir die „Richtung“ des Pull </a:t>
            </a:r>
            <a:r>
              <a:rPr lang="de-DE" sz="2800" dirty="0" err="1"/>
              <a:t>Requests</a:t>
            </a:r>
            <a:r>
              <a:rPr lang="de-DE" sz="2800" dirty="0"/>
              <a:t> von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auf</a:t>
            </a:r>
          </a:p>
        </p:txBody>
      </p:sp>
      <p:pic>
        <p:nvPicPr>
          <p:cNvPr id="3" name="Grafik 2">
            <a:extLst>
              <a:ext uri="{FF2B5EF4-FFF2-40B4-BE49-F238E27FC236}">
                <a16:creationId xmlns:a16="http://schemas.microsoft.com/office/drawing/2014/main" id="{3BEE2F30-D653-47FB-8263-9BE3885FE572}"/>
              </a:ext>
            </a:extLst>
          </p:cNvPr>
          <p:cNvPicPr>
            <a:picLocks noChangeAspect="1"/>
          </p:cNvPicPr>
          <p:nvPr/>
        </p:nvPicPr>
        <p:blipFill>
          <a:blip r:embed="rId3"/>
          <a:stretch>
            <a:fillRect/>
          </a:stretch>
        </p:blipFill>
        <p:spPr>
          <a:xfrm>
            <a:off x="3312120" y="1589298"/>
            <a:ext cx="1497924" cy="504403"/>
          </a:xfrm>
          <a:prstGeom prst="rect">
            <a:avLst/>
          </a:prstGeom>
          <a:ln>
            <a:noFill/>
          </a:ln>
          <a:effectLst>
            <a:outerShdw blurRad="292100" dist="139700" dir="2700000" algn="tl" rotWithShape="0">
              <a:srgbClr val="333333">
                <a:alpha val="65000"/>
              </a:srgbClr>
            </a:outerShdw>
          </a:effectLst>
        </p:spPr>
      </p:pic>
      <p:pic>
        <p:nvPicPr>
          <p:cNvPr id="4" name="Grafik 3">
            <a:extLst>
              <a:ext uri="{FF2B5EF4-FFF2-40B4-BE49-F238E27FC236}">
                <a16:creationId xmlns:a16="http://schemas.microsoft.com/office/drawing/2014/main" id="{251B375E-3159-4957-8A63-A77B6C9917E9}"/>
              </a:ext>
            </a:extLst>
          </p:cNvPr>
          <p:cNvPicPr>
            <a:picLocks noChangeAspect="1"/>
          </p:cNvPicPr>
          <p:nvPr/>
        </p:nvPicPr>
        <p:blipFill>
          <a:blip r:embed="rId4"/>
          <a:stretch>
            <a:fillRect/>
          </a:stretch>
        </p:blipFill>
        <p:spPr>
          <a:xfrm>
            <a:off x="166982" y="4958995"/>
            <a:ext cx="9432801" cy="477026"/>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7F1D34F4-7647-46F2-B96A-625748FE9F84}"/>
              </a:ext>
            </a:extLst>
          </p:cNvPr>
          <p:cNvPicPr>
            <a:picLocks noChangeAspect="1"/>
          </p:cNvPicPr>
          <p:nvPr/>
        </p:nvPicPr>
        <p:blipFill>
          <a:blip r:embed="rId5"/>
          <a:stretch>
            <a:fillRect/>
          </a:stretch>
        </p:blipFill>
        <p:spPr>
          <a:xfrm>
            <a:off x="166982" y="6084093"/>
            <a:ext cx="9432801" cy="5462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59944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dirty="0"/>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6</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Eigene Forks aktuell halten (4)</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Die Änderungen sehen Sie unten auf der Seite, z.B.</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Klicken Sie nun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Da Sie Besitzer des Forks – und damit des Ziels des PR – sind, können Sie diesen nun akzeptieren, wodurch die Änderungen automatisch übernommen werden</a:t>
            </a:r>
          </a:p>
        </p:txBody>
      </p:sp>
      <p:pic>
        <p:nvPicPr>
          <p:cNvPr id="2" name="Grafik 1">
            <a:extLst>
              <a:ext uri="{FF2B5EF4-FFF2-40B4-BE49-F238E27FC236}">
                <a16:creationId xmlns:a16="http://schemas.microsoft.com/office/drawing/2014/main" id="{CE723226-11B2-477E-AA3A-25408C441792}"/>
              </a:ext>
            </a:extLst>
          </p:cNvPr>
          <p:cNvPicPr>
            <a:picLocks noChangeAspect="1"/>
          </p:cNvPicPr>
          <p:nvPr/>
        </p:nvPicPr>
        <p:blipFill>
          <a:blip r:embed="rId3"/>
          <a:stretch>
            <a:fillRect/>
          </a:stretch>
        </p:blipFill>
        <p:spPr>
          <a:xfrm>
            <a:off x="503238" y="2066131"/>
            <a:ext cx="8924925" cy="2047875"/>
          </a:xfrm>
          <a:prstGeom prst="rect">
            <a:avLst/>
          </a:prstGeom>
          <a:ln>
            <a:noFill/>
          </a:ln>
          <a:effectLst>
            <a:outerShdw blurRad="292100" dist="139700" dir="2700000" algn="tl" rotWithShape="0">
              <a:srgbClr val="333333">
                <a:alpha val="65000"/>
              </a:srgbClr>
            </a:outerShdw>
          </a:effectLst>
        </p:spPr>
      </p:pic>
      <p:pic>
        <p:nvPicPr>
          <p:cNvPr id="8" name="Grafik 7">
            <a:extLst>
              <a:ext uri="{FF2B5EF4-FFF2-40B4-BE49-F238E27FC236}">
                <a16:creationId xmlns:a16="http://schemas.microsoft.com/office/drawing/2014/main" id="{14F98B11-D038-4348-B483-1E70FB76F7C2}"/>
              </a:ext>
            </a:extLst>
          </p:cNvPr>
          <p:cNvPicPr>
            <a:picLocks noChangeAspect="1"/>
          </p:cNvPicPr>
          <p:nvPr/>
        </p:nvPicPr>
        <p:blipFill>
          <a:blip r:embed="rId4"/>
          <a:stretch>
            <a:fillRect/>
          </a:stretch>
        </p:blipFill>
        <p:spPr>
          <a:xfrm>
            <a:off x="3289503" y="4344986"/>
            <a:ext cx="1695450" cy="542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384740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a:spLocks noGrp="1"/>
          </p:cNvSpPr>
          <p:nvPr>
            <p:ph type="ftr" sz="quarter" idx="11"/>
          </p:nvPr>
        </p:nvSpPr>
        <p:spPr>
          <a:noFill/>
        </p:spPr>
        <p:txBody>
          <a:bodyPr/>
          <a:lstStyle/>
          <a:p>
            <a:r>
              <a:rPr lang="de-DE"/>
              <a:t>Einführung in die Software-Entwicklung</a:t>
            </a:r>
          </a:p>
        </p:txBody>
      </p:sp>
      <p:sp>
        <p:nvSpPr>
          <p:cNvPr id="3075" name="Foliennummernplatzhalter 4"/>
          <p:cNvSpPr>
            <a:spLocks noGrp="1"/>
          </p:cNvSpPr>
          <p:nvPr>
            <p:ph type="sldNum" sz="quarter" idx="12"/>
          </p:nvPr>
        </p:nvSpPr>
        <p:spPr>
          <a:noFill/>
        </p:spPr>
        <p:txBody>
          <a:bodyPr/>
          <a:lstStyle/>
          <a:p>
            <a:fld id="{7BDD9165-B79F-4AC8-BFF5-BEF401E36355}" type="slidenum">
              <a:rPr lang="de-DE"/>
              <a:pPr/>
              <a:t>7</a:t>
            </a:fld>
            <a:endParaRPr lang="de-DE"/>
          </a:p>
        </p:txBody>
      </p:sp>
      <p:sp>
        <p:nvSpPr>
          <p:cNvPr id="30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Kapitel 6</a:t>
            </a:r>
          </a:p>
        </p:txBody>
      </p:sp>
      <p:sp>
        <p:nvSpPr>
          <p:cNvPr id="3078" name="Rectangle 3"/>
          <p:cNvSpPr>
            <a:spLocks noGrp="1" noChangeArrowheads="1"/>
          </p:cNvSpPr>
          <p:nvPr>
            <p:ph type="subTitle" idx="4294967295"/>
          </p:nvPr>
        </p:nvSpPr>
        <p:spPr>
          <a:xfrm>
            <a:off x="504825" y="1619250"/>
            <a:ext cx="9070975" cy="4989513"/>
          </a:xfrm>
        </p:spPr>
        <p:txBody>
          <a:bodyPr anchor="ctr" anchorCtr="1"/>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a:t>Objektorientierte Programmierung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
        <p:nvSpPr>
          <p:cNvPr id="2" name="Rechteck 1"/>
          <p:cNvSpPr/>
          <p:nvPr/>
        </p:nvSpPr>
        <p:spPr>
          <a:xfrm>
            <a:off x="1871960" y="4870029"/>
            <a:ext cx="6552728" cy="349968"/>
          </a:xfrm>
          <a:prstGeom prst="rect">
            <a:avLst/>
          </a:prstGeom>
        </p:spPr>
        <p:txBody>
          <a:bodyPr wrap="square">
            <a:spAutoFit/>
          </a:bodyPr>
          <a:lstStyle/>
          <a:p>
            <a:r>
              <a:rPr lang="en-US" dirty="0">
                <a:hlinkClick r:id="rId3"/>
              </a:rPr>
              <a:t>https://github.com/nordakademie-einfuehrung-java/uebung_6</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8</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Warum Objektorientierung?</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Welt wird vom Menschen in Objekten wahrgenommen. Diese Objekte werden üblicherweise in der Analysephase eines Programms identifiziert.</a:t>
            </a:r>
            <a:br>
              <a:rPr lang="de-DE" sz="2600"/>
            </a:br>
            <a:endParaRPr lang="de-DE" sz="26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Prozedurale Programmiersprachen haben lediglich Funktionen als Ausdrucksmittel, es kommt beim Übergang von der Analyse zur Umsetzung in der Sprache zu einem Bruch. Die Programme laufen mit der Dokumentation auseinander und sind schwer wartbar.</a:t>
            </a:r>
            <a:br>
              <a:rPr lang="de-DE" sz="2600"/>
            </a:br>
            <a:r>
              <a:rPr lang="de-DE" sz="26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Objektorientierte Programmiersprachen verwenden in der Umsetzung das gleiche Paradigma wie bei der Analyse.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t>Einführung in die Software-Entwicklung</a:t>
            </a:r>
          </a:p>
        </p:txBody>
      </p:sp>
      <p:sp>
        <p:nvSpPr>
          <p:cNvPr id="5123" name="Foliennummernplatzhalter 4"/>
          <p:cNvSpPr>
            <a:spLocks noGrp="1"/>
          </p:cNvSpPr>
          <p:nvPr>
            <p:ph type="sldNum" sz="quarter" idx="12"/>
          </p:nvPr>
        </p:nvSpPr>
        <p:spPr>
          <a:noFill/>
        </p:spPr>
        <p:txBody>
          <a:bodyPr/>
          <a:lstStyle/>
          <a:p>
            <a:fld id="{05FDD005-2BF3-4722-9755-4A76877A7761}" type="slidenum">
              <a:rPr lang="de-DE"/>
              <a:pPr/>
              <a:t>9</a:t>
            </a:fld>
            <a:endParaRPr 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Abstraktion</a:t>
            </a:r>
          </a:p>
        </p:txBody>
      </p:sp>
      <p:sp>
        <p:nvSpPr>
          <p:cNvPr id="51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Objekte haben drei wichtige Eigenschaften: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Jedes Objekt hat eine Identität.</a:t>
            </a:r>
            <a:br>
              <a:rPr lang="de-DE" sz="2800"/>
            </a:br>
            <a:r>
              <a:rPr lang="de-DE" sz="280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Jedes Objekt hat einen Zustand.</a:t>
            </a:r>
            <a:br>
              <a:rPr lang="de-DE" sz="2800"/>
            </a:br>
            <a:endParaRPr lang="de-DE" sz="280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Jedes Objekt zeigt ein Verhalten.</a:t>
            </a:r>
            <a:br>
              <a:rPr lang="de-DE" sz="2800"/>
            </a:br>
            <a:endParaRPr lang="de-DE" sz="280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Identität eines Objektes bleibt von seiner Entstehung</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bis zu seinem Tod immer gleich. Die Daten eines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Objektes und der Programmcode zu seiner</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Manipulation werden als zusammengehörig behandelt.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1525</Words>
  <Application>Microsoft Office PowerPoint</Application>
  <PresentationFormat>Benutzerdefiniert</PresentationFormat>
  <Paragraphs>340</Paragraphs>
  <Slides>36</Slides>
  <Notes>36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36</vt:i4>
      </vt:variant>
    </vt:vector>
  </HeadingPairs>
  <TitlesOfParts>
    <vt:vector size="42" baseType="lpstr">
      <vt:lpstr>Microsoft YaHei</vt:lpstr>
      <vt:lpstr>Arial</vt:lpstr>
      <vt:lpstr>Courier New</vt:lpstr>
      <vt:lpstr>Times New Roman</vt:lpstr>
      <vt:lpstr>Wingdings</vt:lpstr>
      <vt:lpstr>Larissa-Design</vt:lpstr>
      <vt:lpstr> </vt:lpstr>
      <vt:lpstr>Veraltete Forks vom GitHub-Ursprung</vt:lpstr>
      <vt:lpstr>Eigene Forks aktuell halten (1)</vt:lpstr>
      <vt:lpstr>Eigene Forks aktuell halten (2)</vt:lpstr>
      <vt:lpstr>Eigene Forks aktuell halten (3)</vt:lpstr>
      <vt:lpstr>Eigene Forks aktuell halten (4)</vt:lpstr>
      <vt:lpstr>Kapitel 6</vt:lpstr>
      <vt:lpstr>Warum Objektorientierung?</vt:lpstr>
      <vt:lpstr>Abstraktion</vt:lpstr>
      <vt:lpstr>Wiederverwendbarkeit</vt:lpstr>
      <vt:lpstr>Klassen (1)</vt:lpstr>
      <vt:lpstr>Klassen (2)</vt:lpstr>
      <vt:lpstr>Klassen (3)</vt:lpstr>
      <vt:lpstr>Klassen (4)</vt:lpstr>
      <vt:lpstr>Die Klasse "Auto"</vt:lpstr>
      <vt:lpstr>Exemplare</vt:lpstr>
      <vt:lpstr>Punktnotation (1)</vt:lpstr>
      <vt:lpstr>Punktnotation (2)</vt:lpstr>
      <vt:lpstr>Exemplare – Übung (Teil 1)</vt:lpstr>
      <vt:lpstr>Referenzvariablen</vt:lpstr>
      <vt:lpstr>Null (1)</vt:lpstr>
      <vt:lpstr>Null (2)</vt:lpstr>
      <vt:lpstr>NullPointerException (1)</vt:lpstr>
      <vt:lpstr>NullPointerException (2)</vt:lpstr>
      <vt:lpstr>Exemplare – Übung (Teil 2)</vt:lpstr>
      <vt:lpstr>Konstruktoren (1)</vt:lpstr>
      <vt:lpstr>Konstruktoren (2)</vt:lpstr>
      <vt:lpstr>Überladen von Konstruktoren (1)</vt:lpstr>
      <vt:lpstr>Überladen von Konstruktoren (2)</vt:lpstr>
      <vt:lpstr>Default-Konstruktor</vt:lpstr>
      <vt:lpstr>Übung (Teil 3)</vt:lpstr>
      <vt:lpstr>Übung (Teil 4)</vt:lpstr>
      <vt:lpstr>Übung (Teil 5)</vt:lpstr>
      <vt:lpstr>Übung (Teil 6)</vt:lpstr>
      <vt:lpstr>Zusammenfassung: Was haben wir gelernt? </vt:lpstr>
      <vt:lpstr>Was kommt als nächstes?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262</cp:revision>
  <cp:lastPrinted>2011-10-12T19:45:03Z</cp:lastPrinted>
  <dcterms:created xsi:type="dcterms:W3CDTF">2011-10-12T19:23:47Z</dcterms:created>
  <dcterms:modified xsi:type="dcterms:W3CDTF">2017-12-07T08:00:17Z</dcterms:modified>
</cp:coreProperties>
</file>