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634" y="82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58369"/>
            <a:ext cx="8778238" cy="585215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6221" y="498158"/>
            <a:ext cx="539155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39" y="1633220"/>
            <a:ext cx="8072120" cy="300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huebner/human-resources-data-s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9143998" cy="685799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0" y="4953000"/>
            <a:ext cx="58293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33115" algn="l"/>
              </a:tabLst>
            </a:pPr>
            <a:r>
              <a:rPr lang="tr-TR" spc="-5" dirty="0" err="1" smtClean="0">
                <a:solidFill>
                  <a:srgbClr val="FFFFFF"/>
                </a:solidFill>
              </a:rPr>
              <a:t>Power</a:t>
            </a:r>
            <a:r>
              <a:rPr lang="tr-TR" spc="-5" dirty="0">
                <a:solidFill>
                  <a:srgbClr val="FFFFFF"/>
                </a:solidFill>
              </a:rPr>
              <a:t> </a:t>
            </a:r>
            <a:r>
              <a:rPr lang="tr-TR" spc="-5" dirty="0" smtClean="0">
                <a:solidFill>
                  <a:srgbClr val="FFFFFF"/>
                </a:solidFill>
              </a:rPr>
              <a:t>BI Dönem Projesi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81600" y="5748212"/>
            <a:ext cx="30662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z="3200" spc="-5" dirty="0" smtClean="0">
                <a:solidFill>
                  <a:srgbClr val="FFFFFF"/>
                </a:solidFill>
                <a:latin typeface="Times New Roman"/>
                <a:cs typeface="Times New Roman"/>
              </a:rPr>
              <a:t>Naile Cenk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153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pc="-5" dirty="0" err="1" smtClean="0"/>
              <a:t>Power</a:t>
            </a:r>
            <a:r>
              <a:rPr lang="tr-TR" spc="-5" dirty="0"/>
              <a:t> </a:t>
            </a:r>
            <a:r>
              <a:rPr lang="tr-TR" spc="-5" dirty="0" smtClean="0"/>
              <a:t>BI Amaçlar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35939" y="1541489"/>
            <a:ext cx="7680325" cy="2033889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tr-TR" sz="2800" dirty="0" smtClean="0">
                <a:latin typeface="Times New Roman"/>
                <a:cs typeface="Times New Roman"/>
              </a:rPr>
              <a:t>Verilerin görselleşt</a:t>
            </a:r>
            <a:r>
              <a:rPr lang="tr-TR" sz="2800" dirty="0" smtClean="0">
                <a:latin typeface="Times New Roman"/>
                <a:cs typeface="Times New Roman"/>
              </a:rPr>
              <a:t>irilerek daha hızlı okunması</a:t>
            </a: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tr-TR" sz="2800" dirty="0" smtClean="0">
                <a:latin typeface="Times New Roman"/>
                <a:cs typeface="Times New Roman"/>
              </a:rPr>
              <a:t>Raporlama ve analiz süreçlerinin </a:t>
            </a:r>
            <a:r>
              <a:rPr lang="tr-TR" sz="2800" dirty="0" err="1" smtClean="0">
                <a:latin typeface="Times New Roman"/>
                <a:cs typeface="Times New Roman"/>
              </a:rPr>
              <a:t>hızlaması</a:t>
            </a:r>
            <a:endParaRPr lang="tr-TR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tr-TR" sz="2800" dirty="0" smtClean="0">
                <a:latin typeface="Times New Roman"/>
                <a:cs typeface="Times New Roman"/>
              </a:rPr>
              <a:t>Bu çalışmada kullanılan </a:t>
            </a:r>
            <a:r>
              <a:rPr lang="tr-TR" sz="2800" smtClean="0">
                <a:latin typeface="Times New Roman"/>
                <a:cs typeface="Times New Roman"/>
              </a:rPr>
              <a:t>verilen </a:t>
            </a:r>
            <a:r>
              <a:rPr lang="tr-TR" sz="2800" smtClean="0">
                <a:latin typeface="Times New Roman"/>
                <a:cs typeface="Times New Roman"/>
                <a:hlinkClick r:id="rId2"/>
              </a:rPr>
              <a:t>kaggle.com</a:t>
            </a:r>
            <a:r>
              <a:rPr lang="tr-TR" sz="2800" smtClean="0">
                <a:latin typeface="Times New Roman"/>
                <a:cs typeface="Times New Roman"/>
              </a:rPr>
              <a:t> </a:t>
            </a:r>
            <a:r>
              <a:rPr lang="tr-TR" sz="2800" dirty="0" smtClean="0">
                <a:latin typeface="Times New Roman"/>
                <a:cs typeface="Times New Roman"/>
              </a:rPr>
              <a:t>dan alınmıştır.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153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pc="-5" dirty="0" smtClean="0"/>
              <a:t>Database</a:t>
            </a:r>
            <a:endParaRPr dirty="0"/>
          </a:p>
        </p:txBody>
      </p:sp>
      <p:sp>
        <p:nvSpPr>
          <p:cNvPr id="5" name="object 3"/>
          <p:cNvSpPr txBox="1"/>
          <p:nvPr/>
        </p:nvSpPr>
        <p:spPr>
          <a:xfrm>
            <a:off x="533400" y="1223332"/>
            <a:ext cx="7680325" cy="168507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tr-TR" sz="2400" dirty="0" smtClean="0">
                <a:latin typeface="Times New Roman"/>
                <a:cs typeface="Times New Roman"/>
              </a:rPr>
              <a:t>Database </a:t>
            </a:r>
            <a:r>
              <a:rPr lang="tr-TR" sz="2400" dirty="0" err="1" smtClean="0">
                <a:latin typeface="Times New Roman"/>
                <a:cs typeface="Times New Roman"/>
              </a:rPr>
              <a:t>PgAdmin</a:t>
            </a:r>
            <a:r>
              <a:rPr lang="tr-TR" sz="2400" dirty="0" smtClean="0">
                <a:latin typeface="Times New Roman"/>
                <a:cs typeface="Times New Roman"/>
              </a:rPr>
              <a:t> de </a:t>
            </a:r>
            <a:r>
              <a:rPr lang="tr-TR" sz="2400" dirty="0" err="1" smtClean="0">
                <a:latin typeface="Times New Roman"/>
                <a:cs typeface="Times New Roman"/>
              </a:rPr>
              <a:t>oluşturulmuştur.Tüm</a:t>
            </a:r>
            <a:r>
              <a:rPr lang="tr-TR" sz="2400" dirty="0" smtClean="0">
                <a:latin typeface="Times New Roman"/>
                <a:cs typeface="Times New Roman"/>
              </a:rPr>
              <a:t> tablolar ve veriler </a:t>
            </a:r>
            <a:r>
              <a:rPr lang="tr-TR" sz="2400" dirty="0" err="1" smtClean="0">
                <a:latin typeface="Times New Roman"/>
                <a:cs typeface="Times New Roman"/>
              </a:rPr>
              <a:t>excelden</a:t>
            </a:r>
            <a:r>
              <a:rPr lang="tr-TR" sz="2400" dirty="0" smtClean="0">
                <a:latin typeface="Times New Roman"/>
                <a:cs typeface="Times New Roman"/>
              </a:rPr>
              <a:t> </a:t>
            </a:r>
            <a:r>
              <a:rPr lang="tr-TR" sz="2400" dirty="0" err="1" smtClean="0">
                <a:latin typeface="Times New Roman"/>
                <a:cs typeface="Times New Roman"/>
              </a:rPr>
              <a:t>PgAdmin</a:t>
            </a:r>
            <a:r>
              <a:rPr lang="tr-TR" sz="2400" dirty="0" smtClean="0">
                <a:latin typeface="Times New Roman"/>
                <a:cs typeface="Times New Roman"/>
              </a:rPr>
              <a:t> ‘e aktarılmıştır.</a:t>
            </a: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tr-TR" sz="2400" dirty="0" err="1" smtClean="0">
                <a:latin typeface="Times New Roman"/>
                <a:cs typeface="Times New Roman"/>
              </a:rPr>
              <a:t>PgAdmin</a:t>
            </a:r>
            <a:r>
              <a:rPr lang="tr-TR" sz="2400" dirty="0" smtClean="0">
                <a:latin typeface="Times New Roman"/>
                <a:cs typeface="Times New Roman"/>
              </a:rPr>
              <a:t> ile </a:t>
            </a:r>
            <a:r>
              <a:rPr lang="tr-TR" sz="2400" dirty="0" err="1" smtClean="0">
                <a:latin typeface="Times New Roman"/>
                <a:cs typeface="Times New Roman"/>
              </a:rPr>
              <a:t>PowerBI</a:t>
            </a:r>
            <a:r>
              <a:rPr lang="tr-TR" sz="2400" dirty="0" smtClean="0">
                <a:latin typeface="Times New Roman"/>
                <a:cs typeface="Times New Roman"/>
              </a:rPr>
              <a:t> arasında oluşturulan bağlantı ile raporlar oluşturulmuştur.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83008"/>
            <a:ext cx="7848600" cy="39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8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153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pc="-5" dirty="0" err="1" smtClean="0"/>
              <a:t>Power</a:t>
            </a:r>
            <a:r>
              <a:rPr lang="tr-TR" spc="-5" dirty="0" smtClean="0"/>
              <a:t> BI Raporlar</a:t>
            </a:r>
            <a:endParaRPr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16020"/>
          <a:stretch/>
        </p:blipFill>
        <p:spPr>
          <a:xfrm>
            <a:off x="0" y="3887856"/>
            <a:ext cx="4508577" cy="2647564"/>
          </a:xfrm>
          <a:prstGeom prst="rect">
            <a:avLst/>
          </a:prstGeom>
        </p:spPr>
      </p:pic>
      <p:sp>
        <p:nvSpPr>
          <p:cNvPr id="5" name="object 3"/>
          <p:cNvSpPr txBox="1"/>
          <p:nvPr/>
        </p:nvSpPr>
        <p:spPr>
          <a:xfrm>
            <a:off x="535939" y="1541489"/>
            <a:ext cx="7680325" cy="1849223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tr-TR" sz="2400" dirty="0" smtClean="0">
                <a:latin typeface="Times New Roman"/>
                <a:cs typeface="Times New Roman"/>
              </a:rPr>
              <a:t>Özet sayfada çalışan sayıları cinsiyet bazında gösterilmiştir.</a:t>
            </a: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tr-TR" sz="2400" dirty="0" smtClean="0">
                <a:latin typeface="Times New Roman"/>
                <a:cs typeface="Times New Roman"/>
              </a:rPr>
              <a:t>Bunun yanında farklı bir detay sayfa oluşturularak performans ve bağlılık analizi gerçekleştirilmiştir.</a:t>
            </a: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tr-TR" sz="2800" dirty="0" smtClean="0">
              <a:latin typeface="Times New Roman"/>
              <a:cs typeface="Times New Roman"/>
            </a:endParaRP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3887856"/>
            <a:ext cx="4412606" cy="264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4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153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pc="-5" dirty="0" err="1" smtClean="0"/>
              <a:t>Power</a:t>
            </a:r>
            <a:r>
              <a:rPr lang="tr-TR" spc="-5" dirty="0" smtClean="0"/>
              <a:t> BI Analiz</a:t>
            </a:r>
            <a:endParaRPr dirty="0"/>
          </a:p>
        </p:txBody>
      </p:sp>
      <p:sp>
        <p:nvSpPr>
          <p:cNvPr id="5" name="object 3"/>
          <p:cNvSpPr txBox="1"/>
          <p:nvPr/>
        </p:nvSpPr>
        <p:spPr>
          <a:xfrm>
            <a:off x="535939" y="1541489"/>
            <a:ext cx="7680325" cy="515269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tr-TR" sz="2800" dirty="0" smtClean="0">
                <a:latin typeface="Times New Roman"/>
                <a:cs typeface="Times New Roman"/>
              </a:rPr>
              <a:t>Üretim ve IT merkezli bir firmada en fazla çalışan cinsiyet grubunun Kadın olduğu ve dolayısıyla kadın haklarına değer veren bir şirket olduğunu anlamaktayız.</a:t>
            </a: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tr-TR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tr-TR" sz="2800" dirty="0" smtClean="0">
                <a:latin typeface="Times New Roman"/>
                <a:cs typeface="Times New Roman"/>
              </a:rPr>
              <a:t>Performans puanına göre 2. sırada </a:t>
            </a:r>
            <a:r>
              <a:rPr lang="tr-TR" sz="2800" dirty="0" err="1" smtClean="0">
                <a:latin typeface="Times New Roman"/>
                <a:cs typeface="Times New Roman"/>
              </a:rPr>
              <a:t>olna</a:t>
            </a:r>
            <a:r>
              <a:rPr lang="tr-TR" sz="2800" dirty="0" smtClean="0">
                <a:latin typeface="Times New Roman"/>
                <a:cs typeface="Times New Roman"/>
              </a:rPr>
              <a:t> IT/IS bölümünün şirket bağlılığı puanlamasında son sıralarda olması insan kaynakları açısından alarm </a:t>
            </a:r>
            <a:r>
              <a:rPr lang="tr-TR" sz="2800" dirty="0" err="1" smtClean="0">
                <a:latin typeface="Times New Roman"/>
                <a:cs typeface="Times New Roman"/>
              </a:rPr>
              <a:t>niteliğindedir.İyileştirme</a:t>
            </a:r>
            <a:r>
              <a:rPr lang="tr-TR" sz="2800" dirty="0" smtClean="0">
                <a:latin typeface="Times New Roman"/>
                <a:cs typeface="Times New Roman"/>
              </a:rPr>
              <a:t> çalışmaları yapılması sonucu ortaya çıkmaktadır.</a:t>
            </a:r>
          </a:p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54965" algn="l"/>
                <a:tab pos="355600" algn="l"/>
              </a:tabLst>
            </a:pPr>
            <a:endParaRPr lang="tr-TR" sz="2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55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153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pc="-5" dirty="0" err="1" smtClean="0"/>
              <a:t>Power</a:t>
            </a:r>
            <a:r>
              <a:rPr lang="tr-TR" spc="-5" dirty="0" smtClean="0"/>
              <a:t> BI Analiz</a:t>
            </a:r>
            <a:endParaRPr dirty="0"/>
          </a:p>
        </p:txBody>
      </p:sp>
      <p:sp>
        <p:nvSpPr>
          <p:cNvPr id="5" name="object 3"/>
          <p:cNvSpPr txBox="1"/>
          <p:nvPr/>
        </p:nvSpPr>
        <p:spPr>
          <a:xfrm>
            <a:off x="535939" y="1541489"/>
            <a:ext cx="7680325" cy="5152692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tr-TR" sz="2800" dirty="0" smtClean="0">
                <a:latin typeface="Times New Roman"/>
                <a:cs typeface="Times New Roman"/>
              </a:rPr>
              <a:t>Üretim ve IT merkezli bir firmada en fazla çalışan cinsiyet grubunun Kadın olduğu ve dolayısıyla kadın haklarına değer veren bir şirket olduğunu anlamaktayız.</a:t>
            </a: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tr-TR" sz="2800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tr-TR" sz="2800" dirty="0" smtClean="0">
                <a:latin typeface="Times New Roman"/>
                <a:cs typeface="Times New Roman"/>
              </a:rPr>
              <a:t>Performans puanına göre 2. sırada </a:t>
            </a:r>
            <a:r>
              <a:rPr lang="tr-TR" sz="2800" dirty="0" err="1" smtClean="0">
                <a:latin typeface="Times New Roman"/>
                <a:cs typeface="Times New Roman"/>
              </a:rPr>
              <a:t>olna</a:t>
            </a:r>
            <a:r>
              <a:rPr lang="tr-TR" sz="2800" dirty="0" smtClean="0">
                <a:latin typeface="Times New Roman"/>
                <a:cs typeface="Times New Roman"/>
              </a:rPr>
              <a:t> IT/IS bölümünün şirket bağlılığı puanlamasında son sıralarda olması insan kaynakları açısından alarm </a:t>
            </a:r>
            <a:r>
              <a:rPr lang="tr-TR" sz="2800" dirty="0" err="1" smtClean="0">
                <a:latin typeface="Times New Roman"/>
                <a:cs typeface="Times New Roman"/>
              </a:rPr>
              <a:t>niteliğindedir.İyileştirme</a:t>
            </a:r>
            <a:r>
              <a:rPr lang="tr-TR" sz="2800" dirty="0" smtClean="0">
                <a:latin typeface="Times New Roman"/>
                <a:cs typeface="Times New Roman"/>
              </a:rPr>
              <a:t> çalışmaları yapılması sonucu ortaya çıkmaktadır.</a:t>
            </a:r>
          </a:p>
          <a:p>
            <a:pPr marL="12700">
              <a:lnSpc>
                <a:spcPct val="100000"/>
              </a:lnSpc>
              <a:spcBef>
                <a:spcPts val="819"/>
              </a:spcBef>
              <a:tabLst>
                <a:tab pos="354965" algn="l"/>
                <a:tab pos="355600" algn="l"/>
              </a:tabLst>
            </a:pPr>
            <a:endParaRPr lang="tr-TR" sz="2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976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153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pc="-5" dirty="0" err="1" smtClean="0"/>
              <a:t>Power</a:t>
            </a:r>
            <a:r>
              <a:rPr lang="tr-TR" spc="-5" dirty="0" smtClean="0"/>
              <a:t> BI Analiz</a:t>
            </a:r>
            <a:endParaRPr dirty="0"/>
          </a:p>
        </p:txBody>
      </p:sp>
      <p:sp>
        <p:nvSpPr>
          <p:cNvPr id="5" name="object 3"/>
          <p:cNvSpPr txBox="1"/>
          <p:nvPr/>
        </p:nvSpPr>
        <p:spPr>
          <a:xfrm>
            <a:off x="535939" y="1541489"/>
            <a:ext cx="7680325" cy="365484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tr-TR" sz="2800" dirty="0" smtClean="0">
                <a:latin typeface="Times New Roman"/>
                <a:cs typeface="Times New Roman"/>
              </a:rPr>
              <a:t>Software </a:t>
            </a:r>
            <a:r>
              <a:rPr lang="tr-TR" sz="2800" dirty="0" err="1" smtClean="0">
                <a:latin typeface="Times New Roman"/>
                <a:cs typeface="Times New Roman"/>
              </a:rPr>
              <a:t>Engineering</a:t>
            </a:r>
            <a:r>
              <a:rPr lang="tr-TR" sz="2800" dirty="0" smtClean="0">
                <a:latin typeface="Times New Roman"/>
                <a:cs typeface="Times New Roman"/>
              </a:rPr>
              <a:t> grubuna baktığımızda en az izin kullanan fakat buna rağmen performans ve bağlılık puanı yüksek olan bir departman olduğu </a:t>
            </a:r>
            <a:r>
              <a:rPr lang="tr-TR" sz="2800" dirty="0" err="1" smtClean="0">
                <a:latin typeface="Times New Roman"/>
                <a:cs typeface="Times New Roman"/>
              </a:rPr>
              <a:t>görülüyor.Şirketin</a:t>
            </a:r>
            <a:r>
              <a:rPr lang="tr-TR" sz="2800" dirty="0" smtClean="0">
                <a:latin typeface="Times New Roman"/>
                <a:cs typeface="Times New Roman"/>
              </a:rPr>
              <a:t> ise bunu sağlamak için uyguladığı formülü insan kaynakları bir çalışma yaparak öğrenmeli ve diğer </a:t>
            </a:r>
            <a:r>
              <a:rPr lang="tr-TR" sz="2800" dirty="0" err="1" smtClean="0">
                <a:latin typeface="Times New Roman"/>
                <a:cs typeface="Times New Roman"/>
              </a:rPr>
              <a:t>departmnlara</a:t>
            </a:r>
            <a:r>
              <a:rPr lang="tr-TR" sz="2800" dirty="0" smtClean="0">
                <a:latin typeface="Times New Roman"/>
                <a:cs typeface="Times New Roman"/>
              </a:rPr>
              <a:t> uygulamalıdır.</a:t>
            </a: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tr-TR" sz="2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612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153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tr-TR" spc="-5" dirty="0" smtClean="0"/>
              <a:t>Sonuç</a:t>
            </a:r>
            <a:endParaRPr dirty="0"/>
          </a:p>
        </p:txBody>
      </p:sp>
      <p:sp>
        <p:nvSpPr>
          <p:cNvPr id="5" name="object 3"/>
          <p:cNvSpPr txBox="1"/>
          <p:nvPr/>
        </p:nvSpPr>
        <p:spPr>
          <a:xfrm>
            <a:off x="535939" y="1541489"/>
            <a:ext cx="7680325" cy="2362184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tr-TR" sz="2800" dirty="0" smtClean="0">
                <a:latin typeface="Times New Roman"/>
                <a:cs typeface="Times New Roman"/>
              </a:rPr>
              <a:t>Bu çalışma ile şirketin ihtiyacı hızlı bir şekilde analiz edilmiş ve verimliliğin artırılması için çıkan sonuçlar doğrultusunda hareket edilmesi sonucunda pozitif etkiler sağlanacaktır.</a:t>
            </a:r>
          </a:p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lang="tr-TR" sz="28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7101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247</Words>
  <Application>Microsoft Office PowerPoint</Application>
  <PresentationFormat>Ekran Gösterisi (4:3)</PresentationFormat>
  <Paragraphs>24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 MT</vt:lpstr>
      <vt:lpstr>Calibri</vt:lpstr>
      <vt:lpstr>Times New Roman</vt:lpstr>
      <vt:lpstr>Office Theme</vt:lpstr>
      <vt:lpstr>Power BI Dönem Projesi</vt:lpstr>
      <vt:lpstr>Power BI Amaçlar</vt:lpstr>
      <vt:lpstr>Database</vt:lpstr>
      <vt:lpstr>Power BI Raporlar</vt:lpstr>
      <vt:lpstr>Power BI Analiz</vt:lpstr>
      <vt:lpstr>Power BI Analiz</vt:lpstr>
      <vt:lpstr>Power BI Analiz</vt:lpstr>
      <vt:lpstr>Sonuç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Dönem Projesi</dc:title>
  <cp:lastModifiedBy>hbcenk</cp:lastModifiedBy>
  <cp:revision>4</cp:revision>
  <dcterms:created xsi:type="dcterms:W3CDTF">2023-01-09T18:01:25Z</dcterms:created>
  <dcterms:modified xsi:type="dcterms:W3CDTF">2023-01-09T18:39:35Z</dcterms:modified>
</cp:coreProperties>
</file>