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6" autoAdjust="0"/>
    <p:restoredTop sz="94660"/>
  </p:normalViewPr>
  <p:slideViewPr>
    <p:cSldViewPr snapToGrid="0">
      <p:cViewPr varScale="1">
        <p:scale>
          <a:sx n="63" d="100"/>
          <a:sy n="63" d="100"/>
        </p:scale>
        <p:origin x="1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C423B-5A9F-ACD2-87F5-62A8E2CA6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BAF414-4C27-814A-7101-58B460743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07360-C858-3A09-3E5A-CB16DBF8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6766-3DFD-4F7B-A973-C5950B74AA6E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BC4A4-99DE-D5B4-9296-13AD6DC0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827FA-F4E0-0E99-EC8D-AE5B0C1F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F7AE-CA03-4E42-B010-CEE1CD797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64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F18C2-921D-18CA-7394-B873C623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A2ADF2-A220-15D8-286D-A6C8EFDD5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6889D-5DC7-35B7-C405-AF279A37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6766-3DFD-4F7B-A973-C5950B74AA6E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36061-26FC-E7F5-E27B-35EC015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5D97B-4727-A049-437B-571BC509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F7AE-CA03-4E42-B010-CEE1CD797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61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475A1B-F8B9-377A-DE21-85168C73C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159D67-FE81-D518-F670-A3BAA47F7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4005B-734B-DE79-167F-0E65685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6766-3DFD-4F7B-A973-C5950B74AA6E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507B73-DBCA-2AA7-A335-9342628C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CD96E-3EBD-15BB-4D2D-82E00511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F7AE-CA03-4E42-B010-CEE1CD797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25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43FC5-776D-937A-EA9E-C8475B35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46021-7A71-3921-E51B-11A2D29C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C7A56-1BC4-F8E9-E837-A048F6FB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6766-3DFD-4F7B-A973-C5950B74AA6E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853B56-7940-8F63-3DB0-137032F3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A69420-3D67-A715-E159-3B0389D3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F7AE-CA03-4E42-B010-CEE1CD797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87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E6383-27E8-DE24-35DA-4515CC87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F64513-0332-054B-F46B-0224ABCA7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1B46C6-CBCE-4A9D-04A2-96D19BA0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6766-3DFD-4F7B-A973-C5950B74AA6E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BD53ED-9AC8-AD51-8581-3625E316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D56962-AAB1-BD6F-5204-F8011E28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F7AE-CA03-4E42-B010-CEE1CD797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61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6DB01-71AA-BB30-4C84-6314F902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3D46E-18D5-3F5D-EF42-8D0EE7632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973609-0B2E-371F-24B1-42346A64A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0793F4-00BA-8D7C-3ACF-71891454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6766-3DFD-4F7B-A973-C5950B74AA6E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AFBCF4-C95C-5667-371E-915FF29C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D9E97F-D279-89DD-7ED2-C02DE7E7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F7AE-CA03-4E42-B010-CEE1CD797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24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ADBB5-A7A8-2A97-8D4E-B2655E13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0A7D41-9CA3-2871-22B9-EC67EE0F2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221F0F-AD22-2814-02DB-181C16D51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65E8DC-7D00-A8A2-A6CC-27EF10AB1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11B8E0-173E-EEF3-4A80-32941DE92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710D7A-171D-5E03-62BC-B060CBF3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6766-3DFD-4F7B-A973-C5950B74AA6E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313659-7E34-6307-9479-B48D06A7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FEC2C8-B828-C507-117F-FE53FCA3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F7AE-CA03-4E42-B010-CEE1CD797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19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5D39C-72DA-758A-6F2A-51A0CB3A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9B5213-6609-6329-F100-96388196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6766-3DFD-4F7B-A973-C5950B74AA6E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ED68AA-486E-2AB3-77B9-3407E3A9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15FF7A-5633-6D8E-BBFC-DF9C6A79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F7AE-CA03-4E42-B010-CEE1CD797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93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90AA6E-FD72-402C-2E43-01BFD64C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6766-3DFD-4F7B-A973-C5950B74AA6E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A560A9-EEB4-79ED-CBC0-F67DFEE9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195F9E-4965-C6D2-FCA6-0F77B495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F7AE-CA03-4E42-B010-CEE1CD797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8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685D2-9453-F644-5BA9-7272A866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10B4C-49D9-7BD6-0E51-420EAD7BF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152DA3-57FC-66B1-6162-F84B1AFCD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6D24AA-1812-5F11-5462-8798F46F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6766-3DFD-4F7B-A973-C5950B74AA6E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412380-07BB-F03D-2334-10249BF2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D32F03-5152-9119-659D-390EFA47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F7AE-CA03-4E42-B010-CEE1CD797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35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96B2C-BA93-33F6-84DD-B3EAFE7D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49E57E-9B2F-AADA-BC8A-8F4B3EBB5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98F923-5159-F40F-C2BA-93C008DCC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837DA3-8CD2-4EEE-560F-FD1513D7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6766-3DFD-4F7B-A973-C5950B74AA6E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EC3F4F-38C4-361A-757B-C921F065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41D7EC-FCDD-F44A-0067-ACB06AD8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F7AE-CA03-4E42-B010-CEE1CD797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90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D3551C-976D-D33A-21D9-498EE723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E00C6F-893B-0535-D57E-864935CF3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ABC22-1D0D-26D2-4133-13C4873D5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6766-3DFD-4F7B-A973-C5950B74AA6E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E47E1-52AF-A639-5D51-63D0432D1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AE78B-B1D8-BA83-6FD0-F1014EEEB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7F7AE-CA03-4E42-B010-CEE1CD797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18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9090"/>
            <a:ext cx="10515600" cy="87376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成绩考核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82575" y="1212850"/>
            <a:ext cx="4483100" cy="58737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>
                <a:ea typeface="黑体" panose="02010609060101010101" charset="-122"/>
                <a:sym typeface="+mn-ea"/>
              </a:rPr>
              <a:t>本课程学习成绩分为两个部分：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001770" y="1481455"/>
            <a:ext cx="4716780" cy="1896745"/>
            <a:chOff x="6126" y="2616"/>
            <a:chExt cx="7258" cy="2987"/>
          </a:xfrm>
        </p:grpSpPr>
        <p:sp>
          <p:nvSpPr>
            <p:cNvPr id="5" name="椭圆 4"/>
            <p:cNvSpPr/>
            <p:nvPr/>
          </p:nvSpPr>
          <p:spPr>
            <a:xfrm>
              <a:off x="8545" y="2616"/>
              <a:ext cx="2422" cy="2074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100</a:t>
              </a:r>
              <a:r>
                <a:rPr lang="zh-CN" altLang="en-US" sz="2800" b="1"/>
                <a:t>分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6126" y="3825"/>
              <a:ext cx="2021" cy="1778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80</a:t>
              </a:r>
              <a:r>
                <a:rPr lang="zh-CN" altLang="en-US" sz="2800"/>
                <a:t>分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1363" y="3801"/>
              <a:ext cx="2021" cy="1778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20</a:t>
              </a:r>
              <a:r>
                <a:rPr lang="zh-CN" altLang="en-US" sz="2800"/>
                <a:t>分</a:t>
              </a:r>
            </a:p>
          </p:txBody>
        </p:sp>
        <p:sp>
          <p:nvSpPr>
            <p:cNvPr id="17" name="左右箭头 16"/>
            <p:cNvSpPr/>
            <p:nvPr/>
          </p:nvSpPr>
          <p:spPr>
            <a:xfrm rot="20040000">
              <a:off x="8046" y="4068"/>
              <a:ext cx="735" cy="485"/>
            </a:xfrm>
            <a:prstGeom prst="left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左右箭头 17"/>
            <p:cNvSpPr/>
            <p:nvPr/>
          </p:nvSpPr>
          <p:spPr>
            <a:xfrm rot="1380000">
              <a:off x="10749" y="3929"/>
              <a:ext cx="758" cy="491"/>
            </a:xfrm>
            <a:prstGeom prst="leftRight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314815" y="2233930"/>
            <a:ext cx="1941195" cy="10388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800" b="1">
                <a:sym typeface="+mn-ea"/>
              </a:rPr>
              <a:t>实践教学</a:t>
            </a:r>
            <a:r>
              <a:rPr lang="zh-CN" altLang="en-US" sz="2800" b="1"/>
              <a:t>活动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430020" y="2185035"/>
            <a:ext cx="7980045" cy="4046220"/>
            <a:chOff x="2125" y="3748"/>
            <a:chExt cx="12567" cy="6372"/>
          </a:xfrm>
        </p:grpSpPr>
        <p:sp>
          <p:nvSpPr>
            <p:cNvPr id="11" name="文本框 10"/>
            <p:cNvSpPr txBox="1"/>
            <p:nvPr/>
          </p:nvSpPr>
          <p:spPr>
            <a:xfrm>
              <a:off x="2125" y="3748"/>
              <a:ext cx="3089" cy="150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课堂理论</a:t>
              </a:r>
            </a:p>
            <a:p>
              <a:pPr algn="ctr"/>
              <a:r>
                <a: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学习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125" y="5986"/>
              <a:ext cx="2742" cy="188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平时学习</a:t>
              </a:r>
            </a:p>
            <a:p>
              <a:pPr algn="ctr"/>
              <a:r>
                <a:rPr lang="zh-CN" alt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成绩</a:t>
              </a:r>
            </a:p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30</a:t>
              </a:r>
              <a:r>
                <a:rPr lang="zh-CN" altLang="en-US" sz="2400" b="1">
                  <a:solidFill>
                    <a:schemeClr val="bg1"/>
                  </a:solidFill>
                </a:rPr>
                <a:t>分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31" y="8232"/>
              <a:ext cx="2531" cy="188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/>
                <a:t>期末考试成绩</a:t>
              </a:r>
            </a:p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50</a:t>
              </a:r>
              <a:r>
                <a:rPr lang="zh-CN" altLang="en-US" sz="2400" b="1">
                  <a:solidFill>
                    <a:schemeClr val="bg1"/>
                  </a:solidFill>
                </a:rPr>
                <a:t>分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935" y="7574"/>
              <a:ext cx="88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5" name="下箭头 14"/>
            <p:cNvSpPr/>
            <p:nvPr/>
          </p:nvSpPr>
          <p:spPr>
            <a:xfrm>
              <a:off x="3320" y="5389"/>
              <a:ext cx="412" cy="52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81" y="6024"/>
              <a:ext cx="5569" cy="1598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000" b="1">
                  <a:solidFill>
                    <a:srgbClr val="C00000"/>
                  </a:solidFill>
                </a:rPr>
                <a:t>10</a:t>
              </a:r>
              <a:r>
                <a:rPr lang="zh-CN" altLang="en-US" sz="2000" b="1">
                  <a:solidFill>
                    <a:srgbClr val="C00000"/>
                  </a:solidFill>
                </a:rPr>
                <a:t>分</a:t>
              </a:r>
              <a:r>
                <a:rPr lang="zh-CN" altLang="en-US" sz="2000" b="1"/>
                <a:t> 考勤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000" b="1">
                  <a:solidFill>
                    <a:srgbClr val="C00000"/>
                  </a:solidFill>
                </a:rPr>
                <a:t>10</a:t>
              </a:r>
              <a:r>
                <a:rPr lang="zh-CN" altLang="en-US" sz="2000" b="1">
                  <a:solidFill>
                    <a:srgbClr val="C00000"/>
                  </a:solidFill>
                </a:rPr>
                <a:t>分</a:t>
              </a:r>
              <a:r>
                <a:rPr lang="zh-CN" altLang="en-US" sz="2000" b="1"/>
                <a:t> 平时作业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000" b="1">
                  <a:solidFill>
                    <a:srgbClr val="C00000"/>
                  </a:solidFill>
                </a:rPr>
                <a:t>10</a:t>
              </a:r>
              <a:r>
                <a:rPr lang="zh-CN" altLang="en-US" sz="2000" b="1">
                  <a:solidFill>
                    <a:srgbClr val="C00000"/>
                  </a:solidFill>
                </a:rPr>
                <a:t>分</a:t>
              </a:r>
              <a:r>
                <a:rPr lang="zh-CN" altLang="en-US" sz="2000" b="1"/>
                <a:t> 课堂及小组讨论参与</a:t>
              </a:r>
            </a:p>
          </p:txBody>
        </p:sp>
        <p:sp>
          <p:nvSpPr>
            <p:cNvPr id="19" name="左右箭头 18"/>
            <p:cNvSpPr/>
            <p:nvPr/>
          </p:nvSpPr>
          <p:spPr>
            <a:xfrm>
              <a:off x="4868" y="6631"/>
              <a:ext cx="587" cy="348"/>
            </a:xfrm>
            <a:prstGeom prst="left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481" y="8493"/>
              <a:ext cx="5608" cy="628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000" b="1"/>
                <a:t>理论知识的掌握和应用</a:t>
              </a:r>
            </a:p>
          </p:txBody>
        </p:sp>
        <p:sp>
          <p:nvSpPr>
            <p:cNvPr id="21" name="左右箭头 20"/>
            <p:cNvSpPr/>
            <p:nvPr/>
          </p:nvSpPr>
          <p:spPr>
            <a:xfrm>
              <a:off x="4868" y="8633"/>
              <a:ext cx="587" cy="348"/>
            </a:xfrm>
            <a:prstGeom prst="left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云形标注 24"/>
            <p:cNvSpPr/>
            <p:nvPr/>
          </p:nvSpPr>
          <p:spPr>
            <a:xfrm>
              <a:off x="11664" y="7320"/>
              <a:ext cx="3028" cy="1624"/>
            </a:xfrm>
            <a:prstGeom prst="cloudCallout">
              <a:avLst>
                <a:gd name="adj1" fmla="val -77282"/>
                <a:gd name="adj2" fmla="val -51777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/>
                <a:t>重视</a:t>
              </a:r>
            </a:p>
            <a:p>
              <a:pPr algn="ctr"/>
              <a:r>
                <a:rPr lang="zh-CN" altLang="en-US" sz="2000" b="1"/>
                <a:t>过程考核</a:t>
              </a:r>
            </a:p>
          </p:txBody>
        </p:sp>
        <p:sp>
          <p:nvSpPr>
            <p:cNvPr id="3" name="右箭头 2"/>
            <p:cNvSpPr/>
            <p:nvPr/>
          </p:nvSpPr>
          <p:spPr>
            <a:xfrm>
              <a:off x="13477" y="4453"/>
              <a:ext cx="611" cy="3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左箭头 7"/>
            <p:cNvSpPr/>
            <p:nvPr/>
          </p:nvSpPr>
          <p:spPr>
            <a:xfrm>
              <a:off x="5244" y="4547"/>
              <a:ext cx="624" cy="378"/>
            </a:xfrm>
            <a:prstGeom prst="lef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云形标注 27"/>
          <p:cNvSpPr/>
          <p:nvPr/>
        </p:nvSpPr>
        <p:spPr>
          <a:xfrm>
            <a:off x="3990975" y="5822950"/>
            <a:ext cx="1845310" cy="776605"/>
          </a:xfrm>
          <a:prstGeom prst="cloudCallout">
            <a:avLst>
              <a:gd name="adj1" fmla="val -76799"/>
              <a:gd name="adj2" fmla="val -533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统一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</a:rPr>
              <a:t>闭卷考试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9460230" y="3630295"/>
            <a:ext cx="1650365" cy="9036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主题微视频</a:t>
            </a:r>
          </a:p>
        </p:txBody>
      </p:sp>
      <p:sp>
        <p:nvSpPr>
          <p:cNvPr id="29" name="下箭头 28"/>
          <p:cNvSpPr/>
          <p:nvPr/>
        </p:nvSpPr>
        <p:spPr>
          <a:xfrm>
            <a:off x="10155555" y="3316605"/>
            <a:ext cx="259715" cy="302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成绩考核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2922456693@qq.com</dc:creator>
  <cp:lastModifiedBy>2922456693@qq.com</cp:lastModifiedBy>
  <cp:revision>2</cp:revision>
  <dcterms:created xsi:type="dcterms:W3CDTF">2023-09-21T01:14:18Z</dcterms:created>
  <dcterms:modified xsi:type="dcterms:W3CDTF">2023-09-21T01:14:28Z</dcterms:modified>
</cp:coreProperties>
</file>