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9" r:id="rId4"/>
    <p:sldId id="280" r:id="rId5"/>
    <p:sldId id="320" r:id="rId6"/>
    <p:sldId id="322" r:id="rId7"/>
    <p:sldId id="323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517"/>
    <a:srgbClr val="487870"/>
    <a:srgbClr val="2C655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82375" y="6356350"/>
            <a:ext cx="497840" cy="365125"/>
          </a:xfrm>
        </p:spPr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EEA2F8D-B378-4063-A721-37B38CB4F1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4130" y="5509260"/>
            <a:ext cx="10058400" cy="136271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85" y="23495"/>
            <a:ext cx="8070215" cy="153162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497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09B5-08BC-453D-BDE6-454029E802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0160" y="0"/>
            <a:ext cx="12202795" cy="689165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107690" y="2626360"/>
            <a:ext cx="66865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sz="5400" b="1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仿宋_GB2312" charset="0"/>
              </a:rPr>
              <a:t>我的同学江竹筠</a:t>
            </a:r>
            <a:endParaRPr lang="zh-CN" altLang="en-US" sz="5400" b="1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仿宋_GB2312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1"/>
          <a:srcRect r="37508"/>
          <a:stretch>
            <a:fillRect/>
          </a:stretch>
        </p:blipFill>
        <p:spPr>
          <a:xfrm>
            <a:off x="-10160" y="0"/>
            <a:ext cx="10264140" cy="69081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165090" y="721360"/>
            <a:ext cx="6497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  <a:cs typeface="+mj-cs"/>
                <a:sym typeface="+mn-ea"/>
              </a:rPr>
              <a:t>思政课虚拟仿真实验教学项目</a:t>
            </a:r>
            <a:endParaRPr lang="zh-CN" altLang="en-US" sz="3600" dirty="0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  <a:cs typeface="+mj-cs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5727" y="4126230"/>
            <a:ext cx="385893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项目使用指南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61045" y="5424805"/>
            <a:ext cx="4744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b="1">
                <a:solidFill>
                  <a:schemeClr val="bg1"/>
                </a:solidFill>
              </a:rPr>
              <a:t>思想道德与法治课程教研室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 b="1">
                <a:solidFill>
                  <a:schemeClr val="bg1"/>
                </a:solidFill>
              </a:rPr>
              <a:t>心理咨询与测评实验室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71245" y="3496310"/>
            <a:ext cx="2571750" cy="51435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1245" y="2867660"/>
            <a:ext cx="2571750" cy="51435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71245" y="2248535"/>
            <a:ext cx="2571750" cy="51435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71245" y="1616710"/>
            <a:ext cx="2571750" cy="51435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4570" y="1702435"/>
            <a:ext cx="42386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“勤学善思追求新知”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“团结同学艰苦奋斗”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“牢记使命勇立潮头”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“服从组织告别川大”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735965"/>
            <a:ext cx="4267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我的同学江竹筠</a:t>
            </a:r>
            <a:endParaRPr lang="zh-CN" altLang="en-US" sz="3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0"/>
            <a:ext cx="7622540" cy="442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44830" y="4604385"/>
            <a:ext cx="11465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四川大学马克思主义学院自主研发的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我的同学江竹筠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政课虚拟仿真实验项目，在智慧树平台上运行。学生将以“江竹筠的同学”身份开始角色扮演游戏，在虚拟场景中与历史人物对话，共同经历体验历史事件，陪伴和参与江竹筠的成长历程和革命斗争。在每个关键事件结点中，完成相应的学习任务，例如“结识江姐”、“共同观影”、“支援昆明一二一惨案”等。每个场景均设置若干任务和测验，学生逐一完成后，即可获得相应的成绩。希望本项目能够让同学们感受到一个血肉丰满、可感可亲的“江姐”形象，也让江姐的革命精神在互动体验中深入同学们的内心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2955" y="129540"/>
            <a:ext cx="5631180" cy="764540"/>
          </a:xfrm>
        </p:spPr>
        <p:txBody>
          <a:bodyPr>
            <a:normAutofit fontScale="90000"/>
          </a:bodyPr>
          <a:lstStyle/>
          <a:p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我的同学江竹筠</a:t>
            </a: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项目指南</a:t>
            </a:r>
            <a:endParaRPr lang="zh-CN" altLang="en-US" sz="3600" b="1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640" y="962660"/>
            <a:ext cx="530860" cy="459740"/>
            <a:chOff x="2080" y="2814"/>
            <a:chExt cx="1596" cy="1454"/>
          </a:xfrm>
        </p:grpSpPr>
        <p:sp>
          <p:nvSpPr>
            <p:cNvPr id="88" name="Oval 8"/>
            <p:cNvSpPr/>
            <p:nvPr/>
          </p:nvSpPr>
          <p:spPr>
            <a:xfrm>
              <a:off x="2080" y="2814"/>
              <a:ext cx="1596" cy="1455"/>
            </a:xfrm>
            <a:prstGeom prst="ellipse">
              <a:avLst/>
            </a:prstGeom>
            <a:solidFill>
              <a:srgbClr val="487870"/>
            </a:solidFill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Group 20"/>
            <p:cNvGrpSpPr/>
            <p:nvPr/>
          </p:nvGrpSpPr>
          <p:grpSpPr>
            <a:xfrm>
              <a:off x="2501" y="3117"/>
              <a:ext cx="731" cy="733"/>
              <a:chOff x="7287419" y="3505994"/>
              <a:chExt cx="464344" cy="465138"/>
            </a:xfrm>
            <a:solidFill>
              <a:schemeClr val="bg1"/>
            </a:solidFill>
          </p:grpSpPr>
          <p:sp>
            <p:nvSpPr>
              <p:cNvPr id="75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76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77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78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79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80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8415" y="3486150"/>
            <a:ext cx="542925" cy="503555"/>
            <a:chOff x="2599" y="5849"/>
            <a:chExt cx="1584" cy="1460"/>
          </a:xfrm>
        </p:grpSpPr>
        <p:sp>
          <p:nvSpPr>
            <p:cNvPr id="97" name="Oval 3"/>
            <p:cNvSpPr/>
            <p:nvPr/>
          </p:nvSpPr>
          <p:spPr>
            <a:xfrm>
              <a:off x="2599" y="5849"/>
              <a:ext cx="1584" cy="1461"/>
            </a:xfrm>
            <a:prstGeom prst="ellipse">
              <a:avLst/>
            </a:prstGeom>
            <a:solidFill>
              <a:srgbClr val="487870"/>
            </a:solidFill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hape 1271"/>
            <p:cNvSpPr/>
            <p:nvPr/>
          </p:nvSpPr>
          <p:spPr>
            <a:xfrm>
              <a:off x="2982" y="6268"/>
              <a:ext cx="798" cy="623"/>
            </a:xfrm>
            <a:custGeom>
              <a:avLst/>
              <a:gdLst/>
              <a:ahLst/>
              <a:cxnLst/>
              <a:rect l="0" t="0" r="0" b="0"/>
              <a:pathLst>
                <a:path w="5958" h="5493" extrusionOk="0">
                  <a:moveTo>
                    <a:pt x="4747" y="745"/>
                  </a:moveTo>
                  <a:lnTo>
                    <a:pt x="4934" y="792"/>
                  </a:lnTo>
                  <a:lnTo>
                    <a:pt x="5027" y="885"/>
                  </a:lnTo>
                  <a:lnTo>
                    <a:pt x="5120" y="1024"/>
                  </a:lnTo>
                  <a:lnTo>
                    <a:pt x="5166" y="1164"/>
                  </a:lnTo>
                  <a:lnTo>
                    <a:pt x="5120" y="1304"/>
                  </a:lnTo>
                  <a:lnTo>
                    <a:pt x="5073" y="1443"/>
                  </a:lnTo>
                  <a:lnTo>
                    <a:pt x="4934" y="1536"/>
                  </a:lnTo>
                  <a:lnTo>
                    <a:pt x="4608" y="1536"/>
                  </a:lnTo>
                  <a:lnTo>
                    <a:pt x="4468" y="1443"/>
                  </a:lnTo>
                  <a:lnTo>
                    <a:pt x="4422" y="1304"/>
                  </a:lnTo>
                  <a:lnTo>
                    <a:pt x="4375" y="1164"/>
                  </a:lnTo>
                  <a:lnTo>
                    <a:pt x="4422" y="1024"/>
                  </a:lnTo>
                  <a:lnTo>
                    <a:pt x="4468" y="885"/>
                  </a:lnTo>
                  <a:lnTo>
                    <a:pt x="4608" y="792"/>
                  </a:lnTo>
                  <a:lnTo>
                    <a:pt x="4747" y="745"/>
                  </a:lnTo>
                  <a:close/>
                  <a:moveTo>
                    <a:pt x="4375" y="1"/>
                  </a:moveTo>
                  <a:lnTo>
                    <a:pt x="4282" y="47"/>
                  </a:lnTo>
                  <a:lnTo>
                    <a:pt x="4096" y="187"/>
                  </a:lnTo>
                  <a:lnTo>
                    <a:pt x="4003" y="233"/>
                  </a:lnTo>
                  <a:lnTo>
                    <a:pt x="3956" y="233"/>
                  </a:lnTo>
                  <a:lnTo>
                    <a:pt x="4142" y="699"/>
                  </a:lnTo>
                  <a:lnTo>
                    <a:pt x="4049" y="838"/>
                  </a:lnTo>
                  <a:lnTo>
                    <a:pt x="3677" y="885"/>
                  </a:lnTo>
                  <a:lnTo>
                    <a:pt x="3584" y="931"/>
                  </a:lnTo>
                  <a:lnTo>
                    <a:pt x="3584" y="1350"/>
                  </a:lnTo>
                  <a:lnTo>
                    <a:pt x="3677" y="1397"/>
                  </a:lnTo>
                  <a:lnTo>
                    <a:pt x="4049" y="1443"/>
                  </a:lnTo>
                  <a:lnTo>
                    <a:pt x="4142" y="1629"/>
                  </a:lnTo>
                  <a:lnTo>
                    <a:pt x="3956" y="2048"/>
                  </a:lnTo>
                  <a:lnTo>
                    <a:pt x="4003" y="2095"/>
                  </a:lnTo>
                  <a:lnTo>
                    <a:pt x="4375" y="2281"/>
                  </a:lnTo>
                  <a:lnTo>
                    <a:pt x="4515" y="2141"/>
                  </a:lnTo>
                  <a:lnTo>
                    <a:pt x="4654" y="1955"/>
                  </a:lnTo>
                  <a:lnTo>
                    <a:pt x="4841" y="1955"/>
                  </a:lnTo>
                  <a:lnTo>
                    <a:pt x="5027" y="2141"/>
                  </a:lnTo>
                  <a:lnTo>
                    <a:pt x="5166" y="2281"/>
                  </a:lnTo>
                  <a:lnTo>
                    <a:pt x="5539" y="2095"/>
                  </a:lnTo>
                  <a:lnTo>
                    <a:pt x="5585" y="2048"/>
                  </a:lnTo>
                  <a:lnTo>
                    <a:pt x="5399" y="1629"/>
                  </a:lnTo>
                  <a:lnTo>
                    <a:pt x="5492" y="1443"/>
                  </a:lnTo>
                  <a:lnTo>
                    <a:pt x="5864" y="1397"/>
                  </a:lnTo>
                  <a:lnTo>
                    <a:pt x="5957" y="1350"/>
                  </a:lnTo>
                  <a:lnTo>
                    <a:pt x="5957" y="931"/>
                  </a:lnTo>
                  <a:lnTo>
                    <a:pt x="5864" y="885"/>
                  </a:lnTo>
                  <a:lnTo>
                    <a:pt x="5492" y="838"/>
                  </a:lnTo>
                  <a:lnTo>
                    <a:pt x="5399" y="699"/>
                  </a:lnTo>
                  <a:lnTo>
                    <a:pt x="5585" y="233"/>
                  </a:lnTo>
                  <a:lnTo>
                    <a:pt x="5539" y="233"/>
                  </a:lnTo>
                  <a:lnTo>
                    <a:pt x="5166" y="1"/>
                  </a:lnTo>
                  <a:lnTo>
                    <a:pt x="4841" y="373"/>
                  </a:lnTo>
                  <a:lnTo>
                    <a:pt x="4654" y="373"/>
                  </a:lnTo>
                  <a:lnTo>
                    <a:pt x="4515" y="140"/>
                  </a:lnTo>
                  <a:lnTo>
                    <a:pt x="4375" y="1"/>
                  </a:lnTo>
                  <a:close/>
                  <a:moveTo>
                    <a:pt x="2141" y="1955"/>
                  </a:moveTo>
                  <a:lnTo>
                    <a:pt x="2281" y="2002"/>
                  </a:lnTo>
                  <a:lnTo>
                    <a:pt x="2420" y="2095"/>
                  </a:lnTo>
                  <a:lnTo>
                    <a:pt x="2560" y="2188"/>
                  </a:lnTo>
                  <a:lnTo>
                    <a:pt x="2653" y="2281"/>
                  </a:lnTo>
                  <a:lnTo>
                    <a:pt x="2746" y="2421"/>
                  </a:lnTo>
                  <a:lnTo>
                    <a:pt x="2793" y="2560"/>
                  </a:lnTo>
                  <a:lnTo>
                    <a:pt x="2793" y="2746"/>
                  </a:lnTo>
                  <a:lnTo>
                    <a:pt x="2793" y="2886"/>
                  </a:lnTo>
                  <a:lnTo>
                    <a:pt x="2746" y="3026"/>
                  </a:lnTo>
                  <a:lnTo>
                    <a:pt x="2653" y="3165"/>
                  </a:lnTo>
                  <a:lnTo>
                    <a:pt x="2560" y="3305"/>
                  </a:lnTo>
                  <a:lnTo>
                    <a:pt x="2420" y="3398"/>
                  </a:lnTo>
                  <a:lnTo>
                    <a:pt x="2281" y="3491"/>
                  </a:lnTo>
                  <a:lnTo>
                    <a:pt x="2141" y="3538"/>
                  </a:lnTo>
                  <a:lnTo>
                    <a:pt x="1815" y="3538"/>
                  </a:lnTo>
                  <a:lnTo>
                    <a:pt x="1676" y="3491"/>
                  </a:lnTo>
                  <a:lnTo>
                    <a:pt x="1536" y="3398"/>
                  </a:lnTo>
                  <a:lnTo>
                    <a:pt x="1443" y="3305"/>
                  </a:lnTo>
                  <a:lnTo>
                    <a:pt x="1350" y="3165"/>
                  </a:lnTo>
                  <a:lnTo>
                    <a:pt x="1257" y="3026"/>
                  </a:lnTo>
                  <a:lnTo>
                    <a:pt x="1210" y="2886"/>
                  </a:lnTo>
                  <a:lnTo>
                    <a:pt x="1210" y="2746"/>
                  </a:lnTo>
                  <a:lnTo>
                    <a:pt x="1210" y="2560"/>
                  </a:lnTo>
                  <a:lnTo>
                    <a:pt x="1257" y="2421"/>
                  </a:lnTo>
                  <a:lnTo>
                    <a:pt x="1350" y="2281"/>
                  </a:lnTo>
                  <a:lnTo>
                    <a:pt x="1443" y="2188"/>
                  </a:lnTo>
                  <a:lnTo>
                    <a:pt x="1536" y="2095"/>
                  </a:lnTo>
                  <a:lnTo>
                    <a:pt x="1676" y="2002"/>
                  </a:lnTo>
                  <a:lnTo>
                    <a:pt x="1815" y="1955"/>
                  </a:lnTo>
                  <a:close/>
                  <a:moveTo>
                    <a:pt x="1722" y="745"/>
                  </a:moveTo>
                  <a:lnTo>
                    <a:pt x="1629" y="792"/>
                  </a:lnTo>
                  <a:lnTo>
                    <a:pt x="1629" y="838"/>
                  </a:lnTo>
                  <a:lnTo>
                    <a:pt x="1536" y="1304"/>
                  </a:lnTo>
                  <a:lnTo>
                    <a:pt x="1304" y="1397"/>
                  </a:lnTo>
                  <a:lnTo>
                    <a:pt x="931" y="1118"/>
                  </a:lnTo>
                  <a:lnTo>
                    <a:pt x="885" y="1118"/>
                  </a:lnTo>
                  <a:lnTo>
                    <a:pt x="792" y="1164"/>
                  </a:lnTo>
                  <a:lnTo>
                    <a:pt x="652" y="1304"/>
                  </a:lnTo>
                  <a:lnTo>
                    <a:pt x="373" y="1583"/>
                  </a:lnTo>
                  <a:lnTo>
                    <a:pt x="373" y="1629"/>
                  </a:lnTo>
                  <a:lnTo>
                    <a:pt x="373" y="1676"/>
                  </a:lnTo>
                  <a:lnTo>
                    <a:pt x="652" y="2048"/>
                  </a:lnTo>
                  <a:lnTo>
                    <a:pt x="559" y="2281"/>
                  </a:lnTo>
                  <a:lnTo>
                    <a:pt x="94" y="2374"/>
                  </a:lnTo>
                  <a:lnTo>
                    <a:pt x="47" y="2374"/>
                  </a:lnTo>
                  <a:lnTo>
                    <a:pt x="0" y="2467"/>
                  </a:lnTo>
                  <a:lnTo>
                    <a:pt x="0" y="3026"/>
                  </a:lnTo>
                  <a:lnTo>
                    <a:pt x="47" y="3072"/>
                  </a:lnTo>
                  <a:lnTo>
                    <a:pt x="94" y="3119"/>
                  </a:lnTo>
                  <a:lnTo>
                    <a:pt x="559" y="3165"/>
                  </a:lnTo>
                  <a:lnTo>
                    <a:pt x="652" y="3444"/>
                  </a:lnTo>
                  <a:lnTo>
                    <a:pt x="512" y="3631"/>
                  </a:lnTo>
                  <a:lnTo>
                    <a:pt x="373" y="3817"/>
                  </a:lnTo>
                  <a:lnTo>
                    <a:pt x="373" y="3863"/>
                  </a:lnTo>
                  <a:lnTo>
                    <a:pt x="466" y="4003"/>
                  </a:lnTo>
                  <a:lnTo>
                    <a:pt x="792" y="4329"/>
                  </a:lnTo>
                  <a:lnTo>
                    <a:pt x="885" y="4375"/>
                  </a:lnTo>
                  <a:lnTo>
                    <a:pt x="931" y="4375"/>
                  </a:lnTo>
                  <a:lnTo>
                    <a:pt x="1304" y="4096"/>
                  </a:lnTo>
                  <a:lnTo>
                    <a:pt x="1536" y="4189"/>
                  </a:lnTo>
                  <a:lnTo>
                    <a:pt x="1629" y="4654"/>
                  </a:lnTo>
                  <a:lnTo>
                    <a:pt x="1629" y="4701"/>
                  </a:lnTo>
                  <a:lnTo>
                    <a:pt x="1722" y="4748"/>
                  </a:lnTo>
                  <a:lnTo>
                    <a:pt x="2281" y="4748"/>
                  </a:lnTo>
                  <a:lnTo>
                    <a:pt x="2327" y="4701"/>
                  </a:lnTo>
                  <a:lnTo>
                    <a:pt x="2374" y="4654"/>
                  </a:lnTo>
                  <a:lnTo>
                    <a:pt x="2420" y="4189"/>
                  </a:lnTo>
                  <a:lnTo>
                    <a:pt x="2700" y="4096"/>
                  </a:lnTo>
                  <a:lnTo>
                    <a:pt x="3025" y="4375"/>
                  </a:lnTo>
                  <a:lnTo>
                    <a:pt x="3119" y="4375"/>
                  </a:lnTo>
                  <a:lnTo>
                    <a:pt x="3212" y="4329"/>
                  </a:lnTo>
                  <a:lnTo>
                    <a:pt x="3351" y="4189"/>
                  </a:lnTo>
                  <a:lnTo>
                    <a:pt x="3584" y="3910"/>
                  </a:lnTo>
                  <a:lnTo>
                    <a:pt x="3631" y="3863"/>
                  </a:lnTo>
                  <a:lnTo>
                    <a:pt x="3584" y="3770"/>
                  </a:lnTo>
                  <a:lnTo>
                    <a:pt x="3305" y="3444"/>
                  </a:lnTo>
                  <a:lnTo>
                    <a:pt x="3444" y="3212"/>
                  </a:lnTo>
                  <a:lnTo>
                    <a:pt x="3910" y="3119"/>
                  </a:lnTo>
                  <a:lnTo>
                    <a:pt x="3956" y="3072"/>
                  </a:lnTo>
                  <a:lnTo>
                    <a:pt x="3956" y="3026"/>
                  </a:lnTo>
                  <a:lnTo>
                    <a:pt x="3956" y="2467"/>
                  </a:lnTo>
                  <a:lnTo>
                    <a:pt x="3956" y="2421"/>
                  </a:lnTo>
                  <a:lnTo>
                    <a:pt x="3910" y="2374"/>
                  </a:lnTo>
                  <a:lnTo>
                    <a:pt x="3444" y="2281"/>
                  </a:lnTo>
                  <a:lnTo>
                    <a:pt x="3305" y="2048"/>
                  </a:lnTo>
                  <a:lnTo>
                    <a:pt x="3444" y="1862"/>
                  </a:lnTo>
                  <a:lnTo>
                    <a:pt x="3584" y="1676"/>
                  </a:lnTo>
                  <a:lnTo>
                    <a:pt x="3631" y="1629"/>
                  </a:lnTo>
                  <a:lnTo>
                    <a:pt x="3491" y="1443"/>
                  </a:lnTo>
                  <a:lnTo>
                    <a:pt x="3165" y="1118"/>
                  </a:lnTo>
                  <a:lnTo>
                    <a:pt x="3025" y="1118"/>
                  </a:lnTo>
                  <a:lnTo>
                    <a:pt x="2653" y="1397"/>
                  </a:lnTo>
                  <a:lnTo>
                    <a:pt x="2420" y="1304"/>
                  </a:lnTo>
                  <a:lnTo>
                    <a:pt x="2374" y="838"/>
                  </a:lnTo>
                  <a:lnTo>
                    <a:pt x="2327" y="792"/>
                  </a:lnTo>
                  <a:lnTo>
                    <a:pt x="2281" y="745"/>
                  </a:lnTo>
                  <a:close/>
                  <a:moveTo>
                    <a:pt x="4747" y="3910"/>
                  </a:moveTo>
                  <a:lnTo>
                    <a:pt x="4934" y="3956"/>
                  </a:lnTo>
                  <a:lnTo>
                    <a:pt x="5027" y="4049"/>
                  </a:lnTo>
                  <a:lnTo>
                    <a:pt x="5120" y="4189"/>
                  </a:lnTo>
                  <a:lnTo>
                    <a:pt x="5166" y="4329"/>
                  </a:lnTo>
                  <a:lnTo>
                    <a:pt x="5120" y="4468"/>
                  </a:lnTo>
                  <a:lnTo>
                    <a:pt x="5073" y="4608"/>
                  </a:lnTo>
                  <a:lnTo>
                    <a:pt x="4934" y="4701"/>
                  </a:lnTo>
                  <a:lnTo>
                    <a:pt x="4747" y="4748"/>
                  </a:lnTo>
                  <a:lnTo>
                    <a:pt x="4608" y="4701"/>
                  </a:lnTo>
                  <a:lnTo>
                    <a:pt x="4468" y="4608"/>
                  </a:lnTo>
                  <a:lnTo>
                    <a:pt x="4422" y="4468"/>
                  </a:lnTo>
                  <a:lnTo>
                    <a:pt x="4375" y="4329"/>
                  </a:lnTo>
                  <a:lnTo>
                    <a:pt x="4422" y="4189"/>
                  </a:lnTo>
                  <a:lnTo>
                    <a:pt x="4468" y="4049"/>
                  </a:lnTo>
                  <a:lnTo>
                    <a:pt x="4608" y="3956"/>
                  </a:lnTo>
                  <a:lnTo>
                    <a:pt x="4747" y="3910"/>
                  </a:lnTo>
                  <a:close/>
                  <a:moveTo>
                    <a:pt x="4375" y="3165"/>
                  </a:moveTo>
                  <a:lnTo>
                    <a:pt x="4282" y="3258"/>
                  </a:lnTo>
                  <a:lnTo>
                    <a:pt x="4096" y="3351"/>
                  </a:lnTo>
                  <a:lnTo>
                    <a:pt x="4003" y="3398"/>
                  </a:lnTo>
                  <a:lnTo>
                    <a:pt x="3956" y="3444"/>
                  </a:lnTo>
                  <a:lnTo>
                    <a:pt x="4142" y="3863"/>
                  </a:lnTo>
                  <a:lnTo>
                    <a:pt x="4049" y="4003"/>
                  </a:lnTo>
                  <a:lnTo>
                    <a:pt x="3677" y="4049"/>
                  </a:lnTo>
                  <a:lnTo>
                    <a:pt x="3584" y="4096"/>
                  </a:lnTo>
                  <a:lnTo>
                    <a:pt x="3584" y="4561"/>
                  </a:lnTo>
                  <a:lnTo>
                    <a:pt x="3677" y="4608"/>
                  </a:lnTo>
                  <a:lnTo>
                    <a:pt x="4049" y="4654"/>
                  </a:lnTo>
                  <a:lnTo>
                    <a:pt x="4142" y="4794"/>
                  </a:lnTo>
                  <a:lnTo>
                    <a:pt x="3956" y="5213"/>
                  </a:lnTo>
                  <a:lnTo>
                    <a:pt x="4003" y="5259"/>
                  </a:lnTo>
                  <a:lnTo>
                    <a:pt x="4375" y="5492"/>
                  </a:lnTo>
                  <a:lnTo>
                    <a:pt x="4515" y="5306"/>
                  </a:lnTo>
                  <a:lnTo>
                    <a:pt x="4654" y="5120"/>
                  </a:lnTo>
                  <a:lnTo>
                    <a:pt x="4841" y="5120"/>
                  </a:lnTo>
                  <a:lnTo>
                    <a:pt x="5027" y="5306"/>
                  </a:lnTo>
                  <a:lnTo>
                    <a:pt x="5166" y="5492"/>
                  </a:lnTo>
                  <a:lnTo>
                    <a:pt x="5539" y="5259"/>
                  </a:lnTo>
                  <a:lnTo>
                    <a:pt x="5585" y="5213"/>
                  </a:lnTo>
                  <a:lnTo>
                    <a:pt x="5399" y="4794"/>
                  </a:lnTo>
                  <a:lnTo>
                    <a:pt x="5492" y="4654"/>
                  </a:lnTo>
                  <a:lnTo>
                    <a:pt x="5864" y="4608"/>
                  </a:lnTo>
                  <a:lnTo>
                    <a:pt x="5957" y="4561"/>
                  </a:lnTo>
                  <a:lnTo>
                    <a:pt x="5957" y="4096"/>
                  </a:lnTo>
                  <a:lnTo>
                    <a:pt x="5864" y="4049"/>
                  </a:lnTo>
                  <a:lnTo>
                    <a:pt x="5492" y="4003"/>
                  </a:lnTo>
                  <a:lnTo>
                    <a:pt x="5399" y="3863"/>
                  </a:lnTo>
                  <a:lnTo>
                    <a:pt x="5585" y="3444"/>
                  </a:lnTo>
                  <a:lnTo>
                    <a:pt x="5539" y="3398"/>
                  </a:lnTo>
                  <a:lnTo>
                    <a:pt x="5166" y="3165"/>
                  </a:lnTo>
                  <a:lnTo>
                    <a:pt x="5166" y="3212"/>
                  </a:lnTo>
                  <a:lnTo>
                    <a:pt x="4841" y="3538"/>
                  </a:lnTo>
                  <a:lnTo>
                    <a:pt x="4654" y="3538"/>
                  </a:lnTo>
                  <a:lnTo>
                    <a:pt x="4515" y="3351"/>
                  </a:lnTo>
                  <a:lnTo>
                    <a:pt x="4375" y="3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45713" tIns="45713" rIns="45713" bIns="45713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endParaRPr sz="9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99440" y="894080"/>
            <a:ext cx="7340600" cy="735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学生先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注册：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智慧树平台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网站https://www.zhihuishu.com/，首先点击右上角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，输入手机号并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按照系统提示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绑定学校、学号、学院等认证信息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.再加入实验课：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需用微信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扫描右侧课程号二维码，通过小程序，加入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学年课序号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（对应自己的课序号），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等管理员批准后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个人学堂即可看到该实验项目。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进行实验：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准备好一台内存和网络都良好的电脑，打开浏览器，进入智慧树网站在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登录状态下完成实验才有实验记录。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（本实验无法在手机端进行）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4.注意事项：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开始实验后，中途不要关闭网页，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实验分为四个章节，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每块完成后才能解锁下一章节。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必须全部完成才能有记录，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总完成时长约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小时左右。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b="1"/>
          </a:p>
        </p:txBody>
      </p:sp>
      <p:pic>
        <p:nvPicPr>
          <p:cNvPr id="3" name="图片 2" descr="我的同学江竹筠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8140" y="3177540"/>
            <a:ext cx="4140835" cy="2329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605" y="0"/>
            <a:ext cx="3232785" cy="32219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87765" y="553720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学年课序号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01-20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87765" y="586549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学年课序号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21-40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87765" y="621157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学年课序号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1-60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7765" y="652081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学年课序号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1-80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实验考核方式</a:t>
            </a:r>
            <a:endParaRPr lang="zh-CN" altLang="en-US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zh-CN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实验进行时间：</a:t>
            </a:r>
            <a:r>
              <a:rPr lang="en-US" altLang="zh-CN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2023.9-2023.12.31</a:t>
            </a:r>
            <a:r>
              <a:rPr lang="zh-CN" altLang="en-US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请在此期间完成项目</a:t>
            </a:r>
            <a:endParaRPr lang="en-US" altLang="zh-CN">
              <a:effectLst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>
              <a:effectLst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●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实验考核方式：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道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选择题 </a:t>
            </a: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  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主观题（给江姐的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临别箴言）</a:t>
            </a:r>
            <a:endParaRPr lang="zh-CN" altLang="en-US" b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●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实验结果要求：</a:t>
            </a:r>
            <a:endParaRPr lang="zh-CN" altLang="en-US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期末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实验管理员提供学生学习记录；任课老师可考虑作为课程平时</a:t>
            </a:r>
            <a:r>
              <a:rPr lang="zh-CN" altLang="en-US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成绩的一部分，计入课程总成绩。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/>
              <a:t>可能出现的问题</a:t>
            </a:r>
            <a:endParaRPr lang="zh-CN" altLang="en-US" sz="4000" b="1"/>
          </a:p>
        </p:txBody>
      </p:sp>
      <p:sp>
        <p:nvSpPr>
          <p:cNvPr id="6" name="文本框 5"/>
          <p:cNvSpPr txBox="1"/>
          <p:nvPr/>
        </p:nvSpPr>
        <p:spPr>
          <a:xfrm>
            <a:off x="702310" y="1928495"/>
            <a:ext cx="10287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</a:t>
            </a:r>
            <a:r>
              <a:rPr lang="zh-CN" altLang="en-US" sz="2800" b="1"/>
              <a:t>加入课程班级多久能够通过审核？</a:t>
            </a:r>
            <a:endParaRPr lang="zh-CN" altLang="en-US" sz="2800" b="1"/>
          </a:p>
          <a:p>
            <a:endParaRPr lang="zh-CN" altLang="en-US"/>
          </a:p>
          <a:p>
            <a:r>
              <a:rPr lang="zh-CN" altLang="en-US" b="1"/>
              <a:t>人工审核。基本每天通过一次，周末可能要隔一天。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 b="1"/>
              <a:t>2.为什么后台看不到课程？</a:t>
            </a:r>
            <a:endParaRPr lang="zh-CN" altLang="en-US" sz="2800" b="1"/>
          </a:p>
          <a:p>
            <a:endParaRPr lang="zh-CN" altLang="en-US" sz="2000" b="1"/>
          </a:p>
          <a:p>
            <a:r>
              <a:rPr lang="zh-CN" altLang="en-US" sz="2000" b="1"/>
              <a:t>保持在智慧树上的登录状态，在</a:t>
            </a:r>
            <a:r>
              <a:rPr lang="zh-CN" altLang="en-US" sz="2000" b="1">
                <a:highlight>
                  <a:srgbClr val="FFFF00"/>
                </a:highlight>
              </a:rPr>
              <a:t>我的学堂</a:t>
            </a:r>
            <a:r>
              <a:rPr lang="zh-CN" altLang="en-US" sz="2000" b="1"/>
              <a:t>里查看</a:t>
            </a:r>
            <a:r>
              <a:rPr lang="zh-CN" altLang="en-US" sz="2000" b="1">
                <a:highlight>
                  <a:srgbClr val="FFFF00"/>
                </a:highlight>
              </a:rPr>
              <a:t>翻转课，通过翻转课进入虚仿实验</a:t>
            </a:r>
            <a:r>
              <a:rPr lang="zh-CN" altLang="en-US" sz="2000" b="1"/>
              <a:t>。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1431290"/>
            <a:ext cx="8318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3.</a:t>
            </a:r>
            <a:r>
              <a:rPr lang="zh-CN" altLang="en-US" sz="3200" b="1"/>
              <a:t>做完没有记录</a:t>
            </a:r>
            <a:r>
              <a:rPr lang="zh-CN" altLang="en-US" sz="2800" b="1"/>
              <a:t>？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529590" y="2489835"/>
            <a:ext cx="1132205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ym typeface="+mn-ea"/>
              </a:rPr>
              <a:t>请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确保是在智慧树上的登录状态</a:t>
            </a:r>
            <a:r>
              <a:rPr lang="zh-CN" altLang="en-US" sz="2000" b="1">
                <a:sym typeface="+mn-ea"/>
              </a:rPr>
              <a:t>，在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我的学堂</a:t>
            </a:r>
            <a:r>
              <a:rPr lang="en-US" altLang="zh-CN" sz="2000" b="1">
                <a:highlight>
                  <a:srgbClr val="FFFF00"/>
                </a:highlight>
                <a:sym typeface="+mn-ea"/>
              </a:rPr>
              <a:t>→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翻转课程</a:t>
            </a:r>
            <a:r>
              <a:rPr lang="zh-CN" altLang="en-US" sz="2000" b="1">
                <a:sym typeface="+mn-ea"/>
              </a:rPr>
              <a:t>里进入做的。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游客状态做了是没有记录的。</a:t>
            </a:r>
            <a:endParaRPr lang="zh-CN" altLang="en-US" sz="2000" b="1">
              <a:highlight>
                <a:srgbClr val="FFFF00"/>
              </a:highlight>
              <a:sym typeface="+mn-ea"/>
            </a:endParaRPr>
          </a:p>
          <a:p>
            <a:endParaRPr lang="zh-CN" altLang="en-US" sz="2000" b="1">
              <a:highlight>
                <a:srgbClr val="FF0000"/>
              </a:highlight>
              <a:sym typeface="+mn-ea"/>
            </a:endParaRPr>
          </a:p>
          <a:p>
            <a:endParaRPr lang="zh-CN" altLang="en-US" sz="3200" b="1">
              <a:highlight>
                <a:srgbClr val="FF0000"/>
              </a:highlight>
              <a:sym typeface="+mn-ea"/>
            </a:endParaRPr>
          </a:p>
          <a:p>
            <a:r>
              <a:rPr lang="zh-CN" altLang="en-US" sz="3200" b="1">
                <a:highlight>
                  <a:srgbClr val="00FF00"/>
                </a:highlight>
                <a:sym typeface="+mn-ea"/>
              </a:rPr>
              <a:t>操作部分请参考智慧树学生手册。</a:t>
            </a:r>
            <a:endParaRPr lang="zh-CN" altLang="en-US" sz="3200" b="1">
              <a:highlight>
                <a:srgbClr val="00FF00"/>
              </a:highlight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ZkNDU2YTdhYTdmMzQ1N2FhYmNhNjRlNGMzZTRmM2YifQ=="/>
  <p:tag name="KSO_WPP_MARK_KEY" val="8b215dbd-fcb2-4341-b005-f4f74f90fa5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WPS 演示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黑体</vt:lpstr>
      <vt:lpstr>仿宋_GB2312</vt:lpstr>
      <vt:lpstr>仿宋</vt:lpstr>
      <vt:lpstr>隶书</vt:lpstr>
      <vt:lpstr>微软雅黑</vt:lpstr>
      <vt:lpstr>Gill Sans</vt:lpstr>
      <vt:lpstr>等线</vt:lpstr>
      <vt:lpstr>Arial Unicode MS</vt:lpstr>
      <vt:lpstr>等线 Light</vt:lpstr>
      <vt:lpstr>Calibri</vt:lpstr>
      <vt:lpstr>Segoe Print</vt:lpstr>
      <vt:lpstr>Office 主题​​</vt:lpstr>
      <vt:lpstr>PowerPoint 演示文稿</vt:lpstr>
      <vt:lpstr>PowerPoint 演示文稿</vt:lpstr>
      <vt:lpstr>“我的同学江竹筠”项目指南</vt:lpstr>
      <vt:lpstr>实验考核方式</vt:lpstr>
      <vt:lpstr>可能出现的问题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clover_shan</cp:lastModifiedBy>
  <cp:revision>95</cp:revision>
  <dcterms:created xsi:type="dcterms:W3CDTF">2018-09-07T02:33:00Z</dcterms:created>
  <dcterms:modified xsi:type="dcterms:W3CDTF">2023-09-08T09:13:32Z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KSORubyTemplateID">
    <vt:lpwstr>8</vt:lpwstr>
  </property>
  <property fmtid="{D5CDD505-2E9C-101B-9397-08002B2CF9AE}" pid="4" name="ICV">
    <vt:lpwstr>9C34B67C09C44422A1489FA6DD011D5C</vt:lpwstr>
  </property>
</Properties>
</file>