
<file path=[Content_Types].xml><?xml version="1.0" encoding="utf-8"?>
<Types xmlns="http://schemas.openxmlformats.org/package/2006/content-types">
  <Default Extension="jfif" ContentType="image/jpeg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68" r:id="rId4"/>
    <p:sldId id="256" r:id="rId5"/>
    <p:sldId id="257" r:id="rId6"/>
    <p:sldId id="261" r:id="rId7"/>
    <p:sldId id="262" r:id="rId8"/>
    <p:sldId id="316" r:id="rId9"/>
    <p:sldId id="263" r:id="rId10"/>
    <p:sldId id="264" r:id="rId11"/>
    <p:sldId id="258" r:id="rId12"/>
    <p:sldId id="320" r:id="rId13"/>
    <p:sldId id="322" r:id="rId14"/>
    <p:sldId id="265" r:id="rId15"/>
    <p:sldId id="266" r:id="rId16"/>
    <p:sldId id="267" r:id="rId17"/>
    <p:sldId id="26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2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 noProof="1"/>
          </a:p>
        </p:txBody>
      </p:sp>
      <p:sp>
        <p:nvSpPr>
          <p:cNvPr id="5" name="日期占位符 127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27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27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E91F9-FE6B-46DB-88FA-1C27634ED4D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3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3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3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7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2671-E99F-4861-95D5-9792C2C1AC0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E0E3-9244-40A1-BFF8-72B494B5E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 noRot="1" noChangeArrowheads="1"/>
          </p:cNvSpPr>
          <p:nvPr>
            <p:ph type="title"/>
          </p:nvPr>
        </p:nvSpPr>
        <p:spPr>
          <a:xfrm>
            <a:off x="4029127" y="1707541"/>
            <a:ext cx="4333865" cy="1397794"/>
          </a:xfrm>
        </p:spPr>
        <p:txBody>
          <a:bodyPr/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程序设计</a:t>
            </a:r>
            <a:r>
              <a:rPr lang="zh-CN" altLang="en-US" sz="30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上机实验</a:t>
            </a:r>
          </a:p>
        </p:txBody>
      </p:sp>
      <p:sp>
        <p:nvSpPr>
          <p:cNvPr id="3074" name="文本占位符 4098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52908" y="3673384"/>
            <a:ext cx="3810084" cy="1464210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endParaRPr lang="en-US" altLang="zh-CN" b="1" dirty="0">
              <a:solidFill>
                <a:srgbClr val="0070C0"/>
              </a:solidFill>
              <a:latin typeface="Microsoft New Tai Lue" pitchFamily="34" charset="0"/>
              <a:ea typeface="楷体" pitchFamily="49" charset="-122"/>
              <a:cs typeface="Microsoft New Tai Lue" pitchFamily="34" charset="0"/>
            </a:endParaRPr>
          </a:p>
        </p:txBody>
      </p:sp>
      <p:sp>
        <p:nvSpPr>
          <p:cNvPr id="4" name="五边形 3">
            <a:extLst>
              <a:ext uri="{FF2B5EF4-FFF2-40B4-BE49-F238E27FC236}">
                <a16:creationId xmlns:a16="http://schemas.microsoft.com/office/drawing/2014/main" xmlns="" id="{40E7F894-A9C7-1C4A-BF52-54A90245AD5F}"/>
              </a:ext>
            </a:extLst>
          </p:cNvPr>
          <p:cNvSpPr/>
          <p:nvPr/>
        </p:nvSpPr>
        <p:spPr>
          <a:xfrm>
            <a:off x="1248865" y="1538502"/>
            <a:ext cx="3323135" cy="4125887"/>
          </a:xfrm>
          <a:prstGeom prst="homePlate">
            <a:avLst>
              <a:gd name="adj" fmla="val 31731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1F9-FE6B-46DB-88FA-1C27634ED4DF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1F63BD4-3131-4D5A-B4A5-554AEDBB0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23" y="1052736"/>
            <a:ext cx="445247" cy="44350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DEE5ECF4-D469-46B4-B84B-A264B17EBEEE}"/>
              </a:ext>
            </a:extLst>
          </p:cNvPr>
          <p:cNvCxnSpPr>
            <a:cxnSpLocks/>
          </p:cNvCxnSpPr>
          <p:nvPr/>
        </p:nvCxnSpPr>
        <p:spPr>
          <a:xfrm>
            <a:off x="1493659" y="1484784"/>
            <a:ext cx="6298025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03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76672"/>
            <a:ext cx="8247249" cy="5760640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②键入下面程序，以完成任务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1.1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。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sz="1800" b="1" dirty="0"/>
              <a:t>“请按任意键继续</a:t>
            </a:r>
            <a:r>
              <a:rPr lang="en-US" altLang="zh-CN" sz="1800" b="1" dirty="0"/>
              <a:t>...</a:t>
            </a:r>
            <a:r>
              <a:rPr lang="zh-CN" altLang="zh-CN" sz="1800" b="1" dirty="0"/>
              <a:t>”则是</a:t>
            </a:r>
            <a:r>
              <a:rPr lang="en-US" altLang="zh-CN" sz="1800" b="1" dirty="0"/>
              <a:t>VS2013</a:t>
            </a:r>
            <a:r>
              <a:rPr lang="zh-CN" altLang="zh-CN" sz="1800" b="1" dirty="0"/>
              <a:t>在输出完运行结果后由系统自动加上的一条信息，提示用户按任意键后，返回到</a:t>
            </a:r>
            <a:r>
              <a:rPr lang="en-US" altLang="zh-CN" sz="1800" b="1" dirty="0"/>
              <a:t>VS2013</a:t>
            </a:r>
            <a:r>
              <a:rPr lang="zh-CN" altLang="zh-CN" sz="1800" b="1" dirty="0"/>
              <a:t>的集成开发环境，用户便可以继续对源程序进行修改补充或进行其他工作。</a:t>
            </a:r>
            <a:endParaRPr lang="en-US" altLang="zh-CN" sz="1800" b="1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24176"/>
            <a:ext cx="6894205" cy="296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85184"/>
            <a:ext cx="3116263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0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8326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第四步，运行程序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45000"/>
              <a:buFont typeface="Wingdings" pitchFamily="2" charset="2"/>
              <a:buChar char="u"/>
            </a:pPr>
            <a:r>
              <a:rPr lang="zh-CN" altLang="zh-CN" b="1" dirty="0"/>
              <a:t>点击“生成”菜单中的“生成</a:t>
            </a:r>
            <a:r>
              <a:rPr lang="en-US" altLang="zh-CN" b="1" dirty="0"/>
              <a:t> </a:t>
            </a:r>
            <a:r>
              <a:rPr lang="en-US" altLang="zh-CN" b="1" dirty="0" err="1"/>
              <a:t>HelloWorld</a:t>
            </a:r>
            <a:r>
              <a:rPr lang="zh-CN" altLang="zh-CN" b="1" dirty="0"/>
              <a:t>函数计算”，对程序进行编译和链接。</a:t>
            </a:r>
            <a:endParaRPr lang="en-US" altLang="zh-CN" b="1" kern="100" dirty="0">
              <a:cs typeface="Times New Roman"/>
            </a:endParaRPr>
          </a:p>
          <a:p>
            <a:pPr algn="just">
              <a:buFontTx/>
              <a:buNone/>
            </a:pPr>
            <a:r>
              <a:rPr lang="zh-CN" altLang="en-US" b="1" kern="100" dirty="0">
                <a:cs typeface="Times New Roman"/>
              </a:rPr>
              <a:t>若有错，</a:t>
            </a:r>
            <a:r>
              <a:rPr lang="zh-CN" altLang="en-US" b="1" dirty="0">
                <a:latin typeface="宋体" pitchFamily="2" charset="-122"/>
              </a:rPr>
              <a:t>在下面的输出窗口会输出错误信息，就需要对程序进行修改，改正错误后，再点击“生成”菜单中的</a:t>
            </a:r>
            <a:r>
              <a:rPr lang="zh-CN" altLang="en-US" b="1" dirty="0">
                <a:solidFill>
                  <a:srgbClr val="FF00FF"/>
                </a:solidFill>
                <a:latin typeface="宋体" pitchFamily="2" charset="-122"/>
              </a:rPr>
              <a:t>“重新生成 </a:t>
            </a:r>
            <a:r>
              <a:rPr lang="en-US" altLang="zh-CN" b="1" dirty="0">
                <a:solidFill>
                  <a:srgbClr val="FF00FF"/>
                </a:solidFill>
              </a:rPr>
              <a:t>HelloWorld</a:t>
            </a:r>
            <a:r>
              <a:rPr lang="zh-CN" altLang="en-US" b="1" dirty="0">
                <a:solidFill>
                  <a:srgbClr val="FF00FF"/>
                </a:solidFill>
                <a:latin typeface="宋体" pitchFamily="2" charset="-122"/>
              </a:rPr>
              <a:t>”</a:t>
            </a:r>
            <a:r>
              <a:rPr lang="zh-CN" altLang="en-US" b="1" dirty="0">
                <a:latin typeface="宋体" pitchFamily="2" charset="-122"/>
              </a:rPr>
              <a:t>重新进行编译链接，得到可执行程序。</a:t>
            </a:r>
          </a:p>
          <a:p>
            <a:pPr>
              <a:lnSpc>
                <a:spcPct val="130000"/>
              </a:lnSpc>
              <a:spcBef>
                <a:spcPts val="0"/>
              </a:spcBef>
              <a:buSzPct val="45000"/>
              <a:buFont typeface="Wingdings" pitchFamily="2" charset="2"/>
              <a:buChar char="u"/>
            </a:pPr>
            <a:r>
              <a:rPr lang="zh-CN" altLang="zh-CN" b="1" dirty="0"/>
              <a:t>点击</a:t>
            </a:r>
            <a:r>
              <a:rPr lang="zh-CN" altLang="zh-CN" b="1" dirty="0">
                <a:solidFill>
                  <a:srgbClr val="FF00FF"/>
                </a:solidFill>
              </a:rPr>
              <a:t>“调试”菜单中的“开始执行（不调试）</a:t>
            </a:r>
            <a:r>
              <a:rPr lang="zh-CN" altLang="zh-CN" b="1" dirty="0"/>
              <a:t>”可以运行程序，得到程序的执行结果</a:t>
            </a:r>
            <a:r>
              <a:rPr lang="zh-CN" altLang="en-US" b="1" dirty="0"/>
              <a:t>。</a:t>
            </a:r>
            <a:endParaRPr lang="en-US" altLang="zh-CN" b="1" kern="100" dirty="0">
              <a:cs typeface="Times New Roman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完成后移</a:t>
            </a:r>
            <a:r>
              <a:rPr lang="zh-CN" altLang="en-US" b="1" dirty="0" smtClean="0">
                <a:solidFill>
                  <a:srgbClr val="0000FF"/>
                </a:solidFill>
              </a:rPr>
              <a:t>除文件，选择</a:t>
            </a:r>
            <a:r>
              <a:rPr lang="zh-CN" altLang="zh-CN" b="1" dirty="0">
                <a:solidFill>
                  <a:srgbClr val="0000FF"/>
                </a:solidFill>
              </a:rPr>
              <a:t>“关闭解决方案”，关闭这个项目</a:t>
            </a:r>
            <a:r>
              <a:rPr lang="zh-CN" altLang="en-US" b="1" dirty="0">
                <a:solidFill>
                  <a:srgbClr val="0000FF"/>
                </a:solidFill>
              </a:rPr>
              <a:t>！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7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87560" y="499215"/>
            <a:ext cx="8462282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b="1" dirty="0">
                <a:solidFill>
                  <a:srgbClr val="0000FF"/>
                </a:solidFill>
                <a:latin typeface="华光黑体_CNKI" panose="02000500000000000000" pitchFamily="2" charset="-122"/>
                <a:ea typeface="华光黑体_CNKI" panose="02000500000000000000" pitchFamily="2" charset="-122"/>
              </a:rPr>
              <a:t>5</a:t>
            </a:r>
            <a:r>
              <a:rPr lang="en-US" altLang="zh-CN" b="1" dirty="0">
                <a:solidFill>
                  <a:srgbClr val="FF00FF"/>
                </a:solidFill>
                <a:latin typeface="华光黑体_CNKI" panose="02000500000000000000" pitchFamily="2" charset="-122"/>
                <a:ea typeface="华光黑体_CNKI" panose="02000500000000000000" pitchFamily="2" charset="-122"/>
              </a:rPr>
              <a:t>. </a:t>
            </a:r>
            <a:r>
              <a:rPr lang="zh-CN" altLang="en-US" b="1" dirty="0">
                <a:solidFill>
                  <a:srgbClr val="FF00FF"/>
                </a:solidFill>
                <a:latin typeface="华光黑体_CNKI" panose="02000500000000000000" pitchFamily="2" charset="-122"/>
                <a:ea typeface="华光黑体_CNKI" panose="02000500000000000000" pitchFamily="2" charset="-122"/>
              </a:rPr>
              <a:t>打开已建</a:t>
            </a:r>
            <a:r>
              <a:rPr lang="zh-CN" altLang="en-US" b="1" dirty="0">
                <a:solidFill>
                  <a:srgbClr val="0000FF"/>
                </a:solidFill>
                <a:latin typeface="华光黑体_CNKI" panose="02000500000000000000" pitchFamily="2" charset="-122"/>
                <a:ea typeface="华光黑体_CNKI" panose="02000500000000000000" pitchFamily="2" charset="-122"/>
              </a:rPr>
              <a:t>好的项目</a:t>
            </a:r>
          </a:p>
          <a:p>
            <a:pPr algn="just">
              <a:spcBef>
                <a:spcPct val="20000"/>
              </a:spcBef>
              <a:buSzPct val="85000"/>
              <a:buFontTx/>
              <a:buChar char="•"/>
            </a:pP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VS2008</a:t>
            </a:r>
            <a:r>
              <a:rPr lang="zh-CN" altLang="en-US" b="1" dirty="0">
                <a:latin typeface="宋体" pitchFamily="2" charset="-122"/>
              </a:rPr>
              <a:t>的初始界面的起始页中单击“最近的项目”下的某个项目即可。</a:t>
            </a:r>
          </a:p>
          <a:p>
            <a:pPr algn="just">
              <a:spcBef>
                <a:spcPct val="20000"/>
              </a:spcBef>
              <a:buSzPct val="85000"/>
              <a:buFontTx/>
              <a:buChar char="•"/>
            </a:pPr>
            <a:r>
              <a:rPr lang="zh-CN" altLang="en-US" b="1" dirty="0">
                <a:latin typeface="宋体" pitchFamily="2" charset="-122"/>
              </a:rPr>
              <a:t>如果项目不在“最近的项目”列表中，可以点击“打开”右边的“项目”按钮，</a:t>
            </a:r>
          </a:p>
          <a:p>
            <a:pPr algn="just">
              <a:spcBef>
                <a:spcPct val="20000"/>
              </a:spcBef>
              <a:buSzPct val="85000"/>
              <a:buFontTx/>
              <a:buChar char="•"/>
            </a:pPr>
            <a:r>
              <a:rPr lang="zh-CN" altLang="en-US" b="1" dirty="0">
                <a:latin typeface="宋体" pitchFamily="2" charset="-122"/>
              </a:rPr>
              <a:t>或者单击“文件→打开→项目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解决方案”菜单项，都可在后面出现的打开项目对话框中选择相应的项目打开</a:t>
            </a:r>
            <a:r>
              <a:rPr lang="en-US" altLang="zh-CN" b="1" dirty="0">
                <a:latin typeface="宋体" pitchFamily="2" charset="-122"/>
              </a:rPr>
              <a:t>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E21EFCB5-5F4A-4996-8509-5DA9A92D9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60" y="3645024"/>
            <a:ext cx="8609240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b="1" dirty="0">
                <a:solidFill>
                  <a:srgbClr val="0000FF"/>
                </a:solidFill>
                <a:latin typeface="华光黑体_CNKI" panose="02000500000000000000" pitchFamily="2" charset="-122"/>
                <a:ea typeface="华光黑体_CNKI" panose="02000500000000000000" pitchFamily="2" charset="-122"/>
              </a:rPr>
              <a:t>6. </a:t>
            </a:r>
            <a:r>
              <a:rPr lang="zh-CN" altLang="en-US" b="1" dirty="0">
                <a:solidFill>
                  <a:srgbClr val="0000FF"/>
                </a:solidFill>
                <a:latin typeface="华光黑体_CNKI" panose="02000500000000000000" pitchFamily="2" charset="-122"/>
                <a:ea typeface="华光黑体_CNKI" panose="02000500000000000000" pitchFamily="2" charset="-122"/>
              </a:rPr>
              <a:t>从项目中</a:t>
            </a:r>
            <a:r>
              <a:rPr lang="zh-CN" altLang="en-US" b="1" dirty="0">
                <a:solidFill>
                  <a:srgbClr val="FF00FF"/>
                </a:solidFill>
                <a:latin typeface="华光黑体_CNKI" panose="02000500000000000000" pitchFamily="2" charset="-122"/>
                <a:ea typeface="华光黑体_CNKI" panose="02000500000000000000" pitchFamily="2" charset="-122"/>
              </a:rPr>
              <a:t>移除文件</a:t>
            </a:r>
          </a:p>
          <a:p>
            <a:pPr algn="just">
              <a:spcBef>
                <a:spcPct val="20000"/>
              </a:spcBef>
              <a:buSzPct val="85000"/>
              <a:buFontTx/>
              <a:buChar char="•"/>
            </a:pPr>
            <a:r>
              <a:rPr lang="zh-CN" altLang="en-US" b="1" dirty="0">
                <a:latin typeface="宋体" pitchFamily="2" charset="-122"/>
              </a:rPr>
              <a:t>在解决方案资源管理器中选中相应的文件，再按键盘上的</a:t>
            </a:r>
            <a:r>
              <a:rPr lang="zh-CN" altLang="en-US" b="1" dirty="0">
                <a:solidFill>
                  <a:srgbClr val="FF00FF"/>
                </a:solidFill>
                <a:latin typeface="宋体" pitchFamily="2" charset="-122"/>
              </a:rPr>
              <a:t>“</a:t>
            </a:r>
            <a:r>
              <a:rPr lang="en-US" altLang="zh-CN" b="1" dirty="0">
                <a:solidFill>
                  <a:srgbClr val="FF00FF"/>
                </a:solidFill>
                <a:latin typeface="宋体" pitchFamily="2" charset="-122"/>
              </a:rPr>
              <a:t>Delete”</a:t>
            </a:r>
            <a:r>
              <a:rPr lang="zh-CN" altLang="en-US" b="1" dirty="0">
                <a:latin typeface="宋体" pitchFamily="2" charset="-122"/>
              </a:rPr>
              <a:t>键就可以将其从项目中移除。</a:t>
            </a:r>
          </a:p>
          <a:p>
            <a:pPr algn="just">
              <a:spcBef>
                <a:spcPct val="20000"/>
              </a:spcBef>
              <a:buSzPct val="85000"/>
              <a:buFontTx/>
              <a:buChar char="•"/>
            </a:pPr>
            <a:r>
              <a:rPr lang="zh-CN" altLang="en-US" b="1" dirty="0">
                <a:latin typeface="宋体" pitchFamily="2" charset="-122"/>
              </a:rPr>
              <a:t>需注意的是，这个操作只是移除文件，文件本身依然保存在磁盘原来的地方</a:t>
            </a:r>
            <a:r>
              <a:rPr lang="en-US" altLang="zh-CN" b="1" dirty="0">
                <a:latin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501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95536" y="457209"/>
            <a:ext cx="8003041" cy="588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altLang="zh-CN" sz="2800" b="1" dirty="0">
                <a:solidFill>
                  <a:srgbClr val="0000FF"/>
                </a:solidFill>
                <a:latin typeface="华光黑体_CNKI" panose="02000500000000000000" pitchFamily="2" charset="-122"/>
                <a:ea typeface="华光黑体_CNKI" panose="02000500000000000000" pitchFamily="2" charset="-122"/>
              </a:rPr>
              <a:t>7. </a:t>
            </a:r>
            <a:r>
              <a:rPr lang="zh-CN" altLang="en-US" sz="2800" b="1" dirty="0">
                <a:solidFill>
                  <a:srgbClr val="0000FF"/>
                </a:solidFill>
                <a:latin typeface="华光黑体_CNKI" panose="02000500000000000000" pitchFamily="2" charset="-122"/>
                <a:ea typeface="华光黑体_CNKI" panose="02000500000000000000" pitchFamily="2" charset="-122"/>
              </a:rPr>
              <a:t>将已经建好的程序文件放到所选的项目中 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  <a:buFontTx/>
              <a:buChar char="•"/>
            </a:pPr>
            <a:r>
              <a:rPr lang="zh-CN" altLang="en-US" sz="2800" b="1" dirty="0">
                <a:latin typeface="宋体" pitchFamily="2" charset="-122"/>
              </a:rPr>
              <a:t>点击解决方案资源管理器的相应目录（如“源文件”）后，按鼠标右键，在随后出现的右键菜单中选择</a:t>
            </a:r>
            <a:r>
              <a:rPr lang="zh-CN" altLang="en-US" sz="2800" b="1" dirty="0">
                <a:solidFill>
                  <a:srgbClr val="FF00FF"/>
                </a:solidFill>
                <a:latin typeface="宋体" pitchFamily="2" charset="-122"/>
              </a:rPr>
              <a:t>“添加”→“现有项”</a:t>
            </a:r>
            <a:r>
              <a:rPr lang="zh-CN" altLang="en-US" sz="2800" b="1" dirty="0">
                <a:latin typeface="宋体" pitchFamily="2" charset="-122"/>
              </a:rPr>
              <a:t>，就可以在随后出现的打开文件对话框中，选择已建好的程序文件，将其添加到当前项目的源文件中。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  <a:buFontTx/>
              <a:buChar char="•"/>
            </a:pPr>
            <a:r>
              <a:rPr lang="zh-CN" altLang="en-US" sz="2800" b="1" dirty="0">
                <a:latin typeface="宋体" pitchFamily="2" charset="-122"/>
              </a:rPr>
              <a:t>在</a:t>
            </a:r>
            <a:r>
              <a:rPr lang="en-US" altLang="zh-CN" sz="2800" b="1" dirty="0">
                <a:latin typeface="宋体" pitchFamily="2" charset="-122"/>
              </a:rPr>
              <a:t>VS2008</a:t>
            </a:r>
            <a:r>
              <a:rPr lang="zh-CN" altLang="en-US" sz="2800" b="1" dirty="0">
                <a:latin typeface="宋体" pitchFamily="2" charset="-122"/>
              </a:rPr>
              <a:t>的项目中，可以有多个源文件和头文件。但需要注意的是，源文件可以有多个，但其中必须有且仅有一个</a:t>
            </a:r>
            <a:r>
              <a:rPr lang="en-US" altLang="zh-CN" sz="2800" b="1" dirty="0">
                <a:latin typeface="宋体" pitchFamily="2" charset="-122"/>
              </a:rPr>
              <a:t>main</a:t>
            </a:r>
            <a:r>
              <a:rPr lang="zh-CN" altLang="en-US" sz="2800" b="1" dirty="0">
                <a:latin typeface="宋体" pitchFamily="2" charset="-122"/>
              </a:rPr>
              <a:t>函数，</a:t>
            </a:r>
            <a:r>
              <a:rPr lang="en-US" altLang="zh-CN" sz="2800" b="1" dirty="0">
                <a:latin typeface="宋体" pitchFamily="2" charset="-122"/>
              </a:rPr>
              <a:t>C</a:t>
            </a:r>
            <a:r>
              <a:rPr lang="zh-CN" altLang="en-US" sz="2800" b="1" dirty="0">
                <a:latin typeface="宋体" pitchFamily="2" charset="-122"/>
              </a:rPr>
              <a:t>语言将会从这个函数开始执行项目。如果一个项目中包含多个</a:t>
            </a:r>
            <a:r>
              <a:rPr lang="en-US" altLang="zh-CN" sz="2800" b="1" dirty="0">
                <a:latin typeface="宋体" pitchFamily="2" charset="-122"/>
              </a:rPr>
              <a:t>main</a:t>
            </a:r>
            <a:r>
              <a:rPr lang="zh-CN" altLang="en-US" sz="2800" b="1" dirty="0">
                <a:latin typeface="宋体" pitchFamily="2" charset="-122"/>
              </a:rPr>
              <a:t>函数，则在编译时会出错。</a:t>
            </a:r>
            <a:endParaRPr lang="en-US" altLang="zh-CN" sz="2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765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5505475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main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函数中，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cout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语句用于输出表达式运算的结果。它以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cout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&lt;&lt;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开头，中间是要输出的字符串，结尾是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&lt;&lt;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endl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。按照这种模式，两头不变，只要</a:t>
            </a: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改变中间部分就可以输出任何表达式的值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了。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这里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cout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是系统预定义的对象，代表标准输出的流设备，其后的符号“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&lt;&lt;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”表示输出操作，可将其右侧的数据送至显示器。在这个程序中，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cout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&lt;&lt;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的右侧就是字符串，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&lt;&lt;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endl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表示在屏幕显示计算结果之后换一行，使得下一次的输出将会出现在下一行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995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507288" cy="54334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实训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</a:p>
          <a:p>
            <a:pPr marL="14400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/>
              <a:t>1) </a:t>
            </a:r>
            <a:r>
              <a:rPr lang="zh-CN" altLang="zh-CN" sz="2400" b="1" dirty="0"/>
              <a:t>在“</a:t>
            </a:r>
            <a:r>
              <a:rPr lang="en-US" altLang="zh-CN" sz="2400" b="1" dirty="0" err="1"/>
              <a:t>HelloWorld</a:t>
            </a:r>
            <a:r>
              <a:rPr lang="zh-CN" altLang="zh-CN" sz="2400" b="1" dirty="0"/>
              <a:t>”项目中移除“</a:t>
            </a:r>
            <a:r>
              <a:rPr lang="en-US" altLang="zh-CN" sz="2400" b="1" dirty="0"/>
              <a:t>"</a:t>
            </a:r>
            <a:r>
              <a:rPr lang="zh-CN" altLang="zh-CN" sz="2400" b="1" dirty="0"/>
              <a:t>实训</a:t>
            </a:r>
            <a:r>
              <a:rPr lang="en-US" altLang="zh-CN" sz="2400" b="1" dirty="0"/>
              <a:t>1.cppp</a:t>
            </a:r>
            <a:r>
              <a:rPr lang="zh-CN" altLang="zh-CN" sz="2400" b="1" dirty="0"/>
              <a:t>”，然后新建</a:t>
            </a:r>
            <a:r>
              <a:rPr lang="en-US" altLang="zh-CN" sz="2400" b="1" dirty="0"/>
              <a:t>C++</a:t>
            </a:r>
            <a:r>
              <a:rPr lang="zh-CN" altLang="zh-CN" sz="2400" b="1" dirty="0"/>
              <a:t>源文件“实训</a:t>
            </a:r>
            <a:r>
              <a:rPr lang="en-US" altLang="zh-CN" sz="2400" b="1" dirty="0"/>
              <a:t>2.cpp</a:t>
            </a:r>
            <a:r>
              <a:rPr lang="zh-CN" altLang="zh-CN" sz="2400" b="1" dirty="0"/>
              <a:t>”，输入上面程序，并且编译、连接。</a:t>
            </a:r>
          </a:p>
          <a:p>
            <a:pPr marL="14400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/>
              <a:t>2) </a:t>
            </a:r>
            <a:r>
              <a:rPr lang="zh-CN" altLang="zh-CN" sz="2400" b="1" dirty="0"/>
              <a:t>运行实训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，观察输出结果。</a:t>
            </a:r>
          </a:p>
          <a:p>
            <a:pPr marL="14400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/>
              <a:t>3) </a:t>
            </a:r>
            <a:r>
              <a:rPr lang="zh-CN" altLang="zh-CN" sz="2400" b="1" dirty="0"/>
              <a:t>将程序第</a:t>
            </a:r>
            <a:r>
              <a:rPr lang="en-US" altLang="zh-CN" sz="2400" b="1" dirty="0"/>
              <a:t>6</a:t>
            </a:r>
            <a:r>
              <a:rPr lang="zh-CN" altLang="zh-CN" sz="2400" b="1" dirty="0"/>
              <a:t>行</a:t>
            </a: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iostream</a:t>
            </a:r>
            <a:r>
              <a:rPr lang="en-US" altLang="zh-CN" sz="2400" b="1" dirty="0"/>
              <a:t>&gt;</a:t>
            </a:r>
            <a:r>
              <a:rPr lang="zh-CN" altLang="zh-CN" sz="2400" b="1" dirty="0"/>
              <a:t>去掉，重新编译、连接，观察运行结果。</a:t>
            </a:r>
          </a:p>
          <a:p>
            <a:pPr marL="14400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/>
              <a:t>4) </a:t>
            </a:r>
            <a:r>
              <a:rPr lang="zh-CN" altLang="zh-CN" sz="2400" b="1" dirty="0"/>
              <a:t>恢复第</a:t>
            </a:r>
            <a:r>
              <a:rPr lang="en-US" altLang="zh-CN" sz="2400" b="1" dirty="0"/>
              <a:t>6</a:t>
            </a:r>
            <a:r>
              <a:rPr lang="zh-CN" altLang="zh-CN" sz="2400" b="1" dirty="0"/>
              <a:t>行程序</a:t>
            </a: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iostream</a:t>
            </a:r>
            <a:r>
              <a:rPr lang="en-US" altLang="zh-CN" sz="2400" b="1" dirty="0"/>
              <a:t>&gt;</a:t>
            </a:r>
            <a:r>
              <a:rPr lang="zh-CN" altLang="zh-CN" sz="2400" b="1" dirty="0"/>
              <a:t>，将程序第</a:t>
            </a:r>
            <a:r>
              <a:rPr lang="en-US" altLang="zh-CN" sz="2400" b="1" dirty="0"/>
              <a:t>7</a:t>
            </a:r>
            <a:r>
              <a:rPr lang="zh-CN" altLang="zh-CN" sz="2400" b="1" dirty="0"/>
              <a:t>行</a:t>
            </a: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math.h</a:t>
            </a:r>
            <a:r>
              <a:rPr lang="en-US" altLang="zh-CN" sz="2400" b="1" dirty="0"/>
              <a:t>&gt;</a:t>
            </a:r>
            <a:r>
              <a:rPr lang="zh-CN" altLang="zh-CN" sz="2400" b="1" dirty="0"/>
              <a:t>去掉，重新编译、连接，观察运行结果。</a:t>
            </a:r>
          </a:p>
          <a:p>
            <a:pPr marL="14400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/>
              <a:t>5) </a:t>
            </a:r>
            <a:r>
              <a:rPr lang="zh-CN" altLang="zh-CN" sz="2400" b="1" dirty="0"/>
              <a:t>恢复第</a:t>
            </a:r>
            <a:r>
              <a:rPr lang="en-US" altLang="zh-CN" sz="2400" b="1" dirty="0"/>
              <a:t>7</a:t>
            </a:r>
            <a:r>
              <a:rPr lang="zh-CN" altLang="zh-CN" sz="2400" b="1" dirty="0"/>
              <a:t>行程序</a:t>
            </a: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math.h</a:t>
            </a:r>
            <a:r>
              <a:rPr lang="en-US" altLang="zh-CN" sz="2400" b="1" dirty="0"/>
              <a:t>&gt;</a:t>
            </a:r>
            <a:r>
              <a:rPr lang="zh-CN" altLang="zh-CN" sz="2400" b="1" dirty="0"/>
              <a:t>，将程序第</a:t>
            </a:r>
            <a:r>
              <a:rPr lang="en-US" altLang="zh-CN" sz="2400" b="1" dirty="0"/>
              <a:t>8</a:t>
            </a:r>
            <a:r>
              <a:rPr lang="zh-CN" altLang="zh-CN" sz="2400" b="1" dirty="0"/>
              <a:t>行</a:t>
            </a:r>
            <a:r>
              <a:rPr lang="en-US" altLang="zh-CN" sz="2400" b="1" dirty="0"/>
              <a:t>using namespace 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;</a:t>
            </a:r>
            <a:r>
              <a:rPr lang="zh-CN" altLang="zh-CN" sz="2400" b="1" dirty="0"/>
              <a:t>去掉，重新编译、连接，观察运行结果。</a:t>
            </a:r>
          </a:p>
        </p:txBody>
      </p:sp>
    </p:spTree>
    <p:extLst>
      <p:ext uri="{BB962C8B-B14F-4D97-AF65-F5344CB8AC3E}">
        <p14:creationId xmlns:p14="http://schemas.microsoft.com/office/powerpoint/2010/main" val="274846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/>
              </a:rPr>
              <a:t>2   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宋体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/>
              </a:rPr>
              <a:t>3  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/>
              </a:rPr>
              <a:t>4  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58927"/>
              </p:ext>
            </p:extLst>
          </p:nvPr>
        </p:nvGraphicFramePr>
        <p:xfrm>
          <a:off x="1619672" y="1556792"/>
          <a:ext cx="416337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346040" imgH="419040" progId="Equation.DSMT4">
                  <p:embed/>
                </p:oleObj>
              </mc:Choice>
              <mc:Fallback>
                <p:oleObj name="Equation" r:id="rId3" imgW="1346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1556792"/>
                        <a:ext cx="4163372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29315"/>
              </p:ext>
            </p:extLst>
          </p:nvPr>
        </p:nvGraphicFramePr>
        <p:xfrm>
          <a:off x="1619672" y="3212976"/>
          <a:ext cx="445140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1726920" imgH="419040" progId="Equation.DSMT4">
                  <p:embed/>
                </p:oleObj>
              </mc:Choice>
              <mc:Fallback>
                <p:oleObj name="Equation" r:id="rId5" imgW="1726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672" y="3212976"/>
                        <a:ext cx="445140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754706"/>
              </p:ext>
            </p:extLst>
          </p:nvPr>
        </p:nvGraphicFramePr>
        <p:xfrm>
          <a:off x="1619672" y="4581128"/>
          <a:ext cx="436718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676160" imgH="469800" progId="Equation.DSMT4">
                  <p:embed/>
                </p:oleObj>
              </mc:Choice>
              <mc:Fallback>
                <p:oleObj name="Equation" r:id="rId7" imgW="1676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672" y="4581128"/>
                        <a:ext cx="4367188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57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/>
              </a:rPr>
              <a:t>1.3   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宋体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/>
              </a:rPr>
              <a:t>1.4  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/>
              </a:rPr>
              <a:t>1.5   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973629"/>
              </p:ext>
            </p:extLst>
          </p:nvPr>
        </p:nvGraphicFramePr>
        <p:xfrm>
          <a:off x="1835696" y="1628800"/>
          <a:ext cx="288032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168200" imgH="583920" progId="Equation.DSMT4">
                  <p:embed/>
                </p:oleObj>
              </mc:Choice>
              <mc:Fallback>
                <p:oleObj name="Equation" r:id="rId3" imgW="11682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628800"/>
                        <a:ext cx="2880320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60580"/>
              </p:ext>
            </p:extLst>
          </p:nvPr>
        </p:nvGraphicFramePr>
        <p:xfrm>
          <a:off x="1907704" y="3429000"/>
          <a:ext cx="350186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676160" imgH="241200" progId="Equation.DSMT4">
                  <p:embed/>
                </p:oleObj>
              </mc:Choice>
              <mc:Fallback>
                <p:oleObj name="Equation" r:id="rId5" imgW="1676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704" y="3429000"/>
                        <a:ext cx="350186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45902"/>
              </p:ext>
            </p:extLst>
          </p:nvPr>
        </p:nvGraphicFramePr>
        <p:xfrm>
          <a:off x="1979712" y="4581128"/>
          <a:ext cx="483300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2070000" imgH="431640" progId="Equation.DSMT4">
                  <p:embed/>
                </p:oleObj>
              </mc:Choice>
              <mc:Fallback>
                <p:oleObj name="Equation" r:id="rId7" imgW="2070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712" y="4581128"/>
                        <a:ext cx="4833008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6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80FEE-1C0D-48C4-8B81-46BB05DD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859441"/>
            <a:ext cx="4478111" cy="509928"/>
          </a:xfrm>
        </p:spPr>
        <p:txBody>
          <a:bodyPr/>
          <a:lstStyle/>
          <a:p>
            <a:pPr marL="257175" indent="-257175" defTabSz="685800"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cs typeface="+mn-cs"/>
              </a:rPr>
              <a:t>VS2013</a:t>
            </a:r>
            <a:r>
              <a:rPr lang="zh-CN" altLang="en-US" sz="1800" b="1" dirty="0">
                <a:solidFill>
                  <a:prstClr val="black"/>
                </a:solidFill>
                <a:latin typeface="宋体" pitchFamily="2" charset="-122"/>
                <a:ea typeface="宋体" panose="02010600030101010101" pitchFamily="2" charset="-122"/>
                <a:cs typeface="+mn-cs"/>
              </a:rPr>
              <a:t>（常用的</a:t>
            </a:r>
            <a:r>
              <a:rPr lang="en-US" altLang="zh-CN" sz="1800" b="1" dirty="0">
                <a:solidFill>
                  <a:prstClr val="black"/>
                </a:solidFill>
                <a:latin typeface="宋体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lang="zh-CN" altLang="en-US" sz="1800" b="1" dirty="0">
                <a:solidFill>
                  <a:prstClr val="black"/>
                </a:solidFill>
                <a:latin typeface="宋体" pitchFamily="2" charset="-122"/>
                <a:ea typeface="宋体" panose="02010600030101010101" pitchFamily="2" charset="-122"/>
                <a:cs typeface="+mn-cs"/>
              </a:rPr>
              <a:t>集成开发环境）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42C2D9-4A53-4A4B-AB3B-2C750C28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链接：</a:t>
            </a:r>
            <a:r>
              <a:rPr lang="en-US" altLang="zh-CN" dirty="0"/>
              <a:t>https://pan.baidu.com/s/19CxFNWjY5RlYPtBqOYi4EQ </a:t>
            </a:r>
          </a:p>
          <a:p>
            <a:r>
              <a:rPr lang="zh-CN" altLang="en-US" dirty="0"/>
              <a:t>提取码：</a:t>
            </a:r>
            <a:r>
              <a:rPr lang="en-US" altLang="zh-CN" dirty="0" err="1"/>
              <a:t>vjjc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1896F0C-5692-43F5-9217-0DBB51AB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12976"/>
            <a:ext cx="2592288" cy="2592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BABC4CF-105E-4592-839D-B45106AD6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3" y="1052736"/>
            <a:ext cx="445247" cy="44350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68A5AE51-F590-4536-B1DB-DFEB04806F2B}"/>
              </a:ext>
            </a:extLst>
          </p:cNvPr>
          <p:cNvCxnSpPr>
            <a:cxnSpLocks/>
          </p:cNvCxnSpPr>
          <p:nvPr/>
        </p:nvCxnSpPr>
        <p:spPr>
          <a:xfrm>
            <a:off x="350659" y="1484784"/>
            <a:ext cx="6298025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/>
          <p:cNvSpPr>
            <a:spLocks noGrp="1" noRot="1"/>
          </p:cNvSpPr>
          <p:nvPr>
            <p:ph type="title"/>
          </p:nvPr>
        </p:nvSpPr>
        <p:spPr>
          <a:xfrm>
            <a:off x="2102984" y="1047919"/>
            <a:ext cx="2164897" cy="400050"/>
          </a:xfrm>
          <a:gradFill rotWithShape="0">
            <a:gsLst>
              <a:gs pos="0">
                <a:srgbClr val="009999">
                  <a:alpha val="100000"/>
                </a:srgbClr>
              </a:gs>
              <a:gs pos="100000">
                <a:srgbClr val="777777">
                  <a:alpha val="100000"/>
                </a:srgbClr>
              </a:gs>
            </a:gsLst>
            <a:lin ang="0" scaled="1"/>
            <a:tileRect/>
          </a:gradFill>
          <a:ln w="38100" cmpd="dbl">
            <a:solidFill>
              <a:srgbClr val="000000">
                <a:alpha val="100000"/>
              </a:srgbClr>
            </a:solidFill>
            <a:miter/>
          </a:ln>
        </p:spPr>
        <p:txBody>
          <a:bodyPr vert="horz" lIns="68580" tIns="34290" rIns="68580" bIns="35100" rtlCol="0" anchor="ctr">
            <a:normAutofit fontScale="90000"/>
          </a:bodyPr>
          <a:lstStyle/>
          <a:p>
            <a:pPr algn="l"/>
            <a:r>
              <a:rPr lang="zh-CN" altLang="en-US" sz="2400" b="1" noProof="1">
                <a:solidFill>
                  <a:srgbClr val="FFFF99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49" charset="-122"/>
              </a:rPr>
              <a:t>其它常用软件</a:t>
            </a:r>
          </a:p>
        </p:txBody>
      </p:sp>
      <p:sp>
        <p:nvSpPr>
          <p:cNvPr id="15361" name="文本占位符 24578"/>
          <p:cNvSpPr>
            <a:spLocks noGrp="1" noRot="1" noChangeArrowheads="1"/>
          </p:cNvSpPr>
          <p:nvPr>
            <p:ph idx="1"/>
          </p:nvPr>
        </p:nvSpPr>
        <p:spPr>
          <a:xfrm>
            <a:off x="611560" y="1722767"/>
            <a:ext cx="7704856" cy="4596767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</a:rPr>
              <a:t>VS2013</a:t>
            </a:r>
            <a:r>
              <a:rPr lang="zh-CN" altLang="en-US" sz="1800" b="1" dirty="0">
                <a:latin typeface="宋体" pitchFamily="2" charset="-122"/>
              </a:rPr>
              <a:t>（常用的</a:t>
            </a:r>
            <a:r>
              <a:rPr lang="en-US" altLang="zh-CN" sz="1800" b="1" dirty="0">
                <a:latin typeface="宋体" pitchFamily="2" charset="-122"/>
              </a:rPr>
              <a:t>C++</a:t>
            </a:r>
            <a:r>
              <a:rPr lang="zh-CN" altLang="en-US" sz="1800" b="1" dirty="0">
                <a:latin typeface="宋体" pitchFamily="2" charset="-122"/>
              </a:rPr>
              <a:t>集成开发环境）</a:t>
            </a:r>
          </a:p>
          <a:p>
            <a:pPr lvl="1"/>
            <a:r>
              <a:rPr lang="en-US" altLang="zh-CN" sz="1800" b="1" dirty="0">
                <a:latin typeface="宋体" pitchFamily="2" charset="-122"/>
              </a:rPr>
              <a:t>https://pan.baidu.com/s/1jId0oV8</a:t>
            </a:r>
          </a:p>
          <a:p>
            <a:pPr lvl="1"/>
            <a:r>
              <a:rPr lang="zh-CN" altLang="en-US" sz="1800" b="1" dirty="0">
                <a:latin typeface="宋体" pitchFamily="2" charset="-122"/>
              </a:rPr>
              <a:t>密码</a:t>
            </a:r>
            <a:r>
              <a:rPr lang="en-US" altLang="zh-CN" sz="1800" b="1" dirty="0">
                <a:latin typeface="宋体" pitchFamily="2" charset="-122"/>
              </a:rPr>
              <a:t>: </a:t>
            </a:r>
            <a:r>
              <a:rPr lang="en-US" altLang="zh-CN" sz="1800" b="1" dirty="0" err="1">
                <a:latin typeface="宋体" pitchFamily="2" charset="-122"/>
              </a:rPr>
              <a:t>tege</a:t>
            </a:r>
            <a:endParaRPr lang="en-US" altLang="zh-CN" sz="1800" b="1" dirty="0">
              <a:latin typeface="宋体" pitchFamily="2" charset="-122"/>
            </a:endParaRPr>
          </a:p>
          <a:p>
            <a:r>
              <a:rPr lang="en-US" altLang="zh-CN" sz="1800" b="1" dirty="0">
                <a:latin typeface="宋体" pitchFamily="2" charset="-122"/>
              </a:rPr>
              <a:t>VS2013</a:t>
            </a:r>
            <a:r>
              <a:rPr lang="zh-CN" altLang="en-US" sz="1800" b="1" dirty="0" smtClean="0">
                <a:latin typeface="宋体" pitchFamily="2" charset="-122"/>
              </a:rPr>
              <a:t>密钥（过期后更新用）</a:t>
            </a:r>
            <a:endParaRPr lang="zh-CN" altLang="en-US" sz="1800" b="1" dirty="0">
              <a:latin typeface="宋体" pitchFamily="2" charset="-122"/>
            </a:endParaRPr>
          </a:p>
          <a:p>
            <a:pPr lvl="1"/>
            <a:r>
              <a:rPr lang="en-US" altLang="zh-CN" sz="1800" b="1" dirty="0">
                <a:latin typeface="宋体" pitchFamily="2" charset="-122"/>
              </a:rPr>
              <a:t>https://pan.baidu.com/s/1RBVzQ8ga92HGwCPTiSBDfQ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 lvl="1"/>
            <a:r>
              <a:rPr lang="zh-CN" altLang="en-US" sz="1800" b="1" dirty="0">
                <a:latin typeface="宋体" pitchFamily="2" charset="-122"/>
              </a:rPr>
              <a:t>密码</a:t>
            </a:r>
            <a:r>
              <a:rPr lang="en-US" altLang="zh-CN" sz="1800" b="1" dirty="0">
                <a:latin typeface="宋体" pitchFamily="2" charset="-122"/>
              </a:rPr>
              <a:t>: 6jke</a:t>
            </a:r>
          </a:p>
          <a:p>
            <a:r>
              <a:rPr lang="en-US" altLang="zh-CN" sz="1800" b="1" dirty="0">
                <a:latin typeface="宋体" pitchFamily="2" charset="-122"/>
              </a:rPr>
              <a:t>DEV-CPP</a:t>
            </a:r>
            <a:r>
              <a:rPr lang="zh-CN" altLang="en-US" sz="1800" b="1" dirty="0">
                <a:latin typeface="宋体" pitchFamily="2" charset="-122"/>
              </a:rPr>
              <a:t>（一个简易的</a:t>
            </a:r>
            <a:r>
              <a:rPr lang="en-US" altLang="zh-CN" sz="1800" b="1" dirty="0">
                <a:latin typeface="宋体" pitchFamily="2" charset="-122"/>
              </a:rPr>
              <a:t>C++</a:t>
            </a:r>
            <a:r>
              <a:rPr lang="zh-CN" altLang="en-US" sz="1800" b="1" dirty="0">
                <a:latin typeface="宋体" pitchFamily="2" charset="-122"/>
              </a:rPr>
              <a:t>集成开发环境）</a:t>
            </a:r>
          </a:p>
          <a:p>
            <a:pPr lvl="1"/>
            <a:r>
              <a:rPr lang="en-US" altLang="zh-CN" sz="1800" b="1" dirty="0">
                <a:latin typeface="宋体" pitchFamily="2" charset="-122"/>
              </a:rPr>
              <a:t>https://pan.baidu.com/s/1413B18x1DdGLMbctsFOW2g</a:t>
            </a:r>
          </a:p>
          <a:p>
            <a:pPr lvl="1"/>
            <a:r>
              <a:rPr lang="zh-CN" altLang="en-US" sz="1800" b="1" dirty="0">
                <a:latin typeface="宋体" pitchFamily="2" charset="-122"/>
              </a:rPr>
              <a:t>密码</a:t>
            </a:r>
            <a:r>
              <a:rPr lang="en-US" altLang="zh-CN" sz="1800" b="1" dirty="0">
                <a:latin typeface="宋体" pitchFamily="2" charset="-122"/>
              </a:rPr>
              <a:t>: nbi3</a:t>
            </a:r>
          </a:p>
          <a:p>
            <a:r>
              <a:rPr lang="en-US" altLang="zh-CN" sz="1800" b="1" dirty="0">
                <a:latin typeface="宋体" pitchFamily="2" charset="-122"/>
              </a:rPr>
              <a:t>Visio</a:t>
            </a:r>
            <a:r>
              <a:rPr lang="zh-CN" altLang="en-US" sz="1800" b="1" dirty="0">
                <a:latin typeface="宋体" pitchFamily="2" charset="-122"/>
              </a:rPr>
              <a:t>（流程图汇制软件）</a:t>
            </a:r>
          </a:p>
          <a:p>
            <a:pPr lvl="1"/>
            <a:r>
              <a:rPr lang="en-US" altLang="zh-CN" sz="1800" b="1" dirty="0">
                <a:latin typeface="宋体" pitchFamily="2" charset="-122"/>
              </a:rPr>
              <a:t>https://pan.baidu.com/s/11dUNLV5hat-eqw4JFYuc0g</a:t>
            </a:r>
          </a:p>
          <a:p>
            <a:pPr lvl="1"/>
            <a:r>
              <a:rPr lang="zh-CN" altLang="en-US" sz="1800" b="1" dirty="0">
                <a:latin typeface="宋体" pitchFamily="2" charset="-122"/>
              </a:rPr>
              <a:t>密码</a:t>
            </a:r>
            <a:r>
              <a:rPr lang="en-US" altLang="zh-CN" sz="1800" b="1" dirty="0">
                <a:latin typeface="宋体" pitchFamily="2" charset="-122"/>
              </a:rPr>
              <a:t>: in8u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9D96-820F-4FBC-80C0-D6A6C17656AD}" type="slidenum">
              <a:rPr lang="zh-CN" altLang="en-US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pPr/>
              <a:t>3</a:t>
            </a:fld>
            <a:endParaRPr lang="zh-CN" altLang="en-US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D5D471E-6E05-4765-855A-4E53BDD5D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3" y="1052736"/>
            <a:ext cx="445247" cy="44350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B1AEECD9-C944-4E8E-A980-E72289D58A3B}"/>
              </a:ext>
            </a:extLst>
          </p:cNvPr>
          <p:cNvCxnSpPr>
            <a:cxnSpLocks/>
          </p:cNvCxnSpPr>
          <p:nvPr/>
        </p:nvCxnSpPr>
        <p:spPr>
          <a:xfrm>
            <a:off x="350659" y="1484784"/>
            <a:ext cx="6298025" cy="0"/>
          </a:xfrm>
          <a:prstGeom prst="line">
            <a:avLst/>
          </a:prstGeom>
          <a:ln w="73025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0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实  验  一</a:t>
            </a:r>
          </a:p>
        </p:txBody>
      </p:sp>
    </p:spTree>
    <p:extLst>
      <p:ext uri="{BB962C8B-B14F-4D97-AF65-F5344CB8AC3E}">
        <p14:creationId xmlns:p14="http://schemas.microsoft.com/office/powerpoint/2010/main" val="52789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861" y="116632"/>
            <a:ext cx="8229600" cy="46112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实训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/>
              <a:t> </a:t>
            </a:r>
            <a:r>
              <a:rPr lang="zh-CN" altLang="zh-CN" sz="2000" b="1" dirty="0"/>
              <a:t>编写显示字符串“我叫王小二，我是一个学生”的</a:t>
            </a:r>
            <a:r>
              <a:rPr lang="en-US" altLang="zh-CN" sz="2000" b="1" dirty="0"/>
              <a:t>C</a:t>
            </a:r>
            <a:r>
              <a:rPr lang="zh-CN" altLang="zh-CN" sz="2000" b="1" dirty="0"/>
              <a:t>语言程序。并在</a:t>
            </a:r>
            <a:r>
              <a:rPr lang="en-US" altLang="zh-CN" sz="2000" b="1" dirty="0"/>
              <a:t>VS2008</a:t>
            </a:r>
            <a:r>
              <a:rPr lang="zh-CN" altLang="zh-CN" sz="2000" b="1" dirty="0"/>
              <a:t>集成编译环境中编辑、编译并运行。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第一步，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VS2008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集成开发环境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b="1" dirty="0"/>
              <a:t>      </a:t>
            </a:r>
            <a:r>
              <a:rPr lang="zh-CN" altLang="en-US" sz="2400" b="1" dirty="0"/>
              <a:t>打开</a:t>
            </a:r>
            <a:r>
              <a:rPr lang="en-US" altLang="zh-CN" sz="2400" b="1" dirty="0"/>
              <a:t>VS2013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6697314" cy="368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D3B87E6-D6B4-480D-8DC7-1ED66AF1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75691"/>
            <a:ext cx="725941" cy="6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3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424936" cy="60486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第二步，建立项目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45000"/>
              <a:buFont typeface="Wingdings" pitchFamily="2" charset="2"/>
              <a:buChar char="u"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VS2008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初始界面上，用鼠标依次点击如下菜单项：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文件→新建→项目，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打开新建项目对话框窗口</a:t>
            </a:r>
            <a:endParaRPr lang="en-US" altLang="zh-CN" b="1" kern="100" dirty="0">
              <a:cs typeface="Times New Roman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19931" y="2276872"/>
            <a:ext cx="7704137" cy="3884613"/>
            <a:chOff x="1310" y="6938"/>
            <a:chExt cx="7884" cy="4753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283" y="11244"/>
              <a:ext cx="550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Tx/>
                <a:buNone/>
              </a:pPr>
              <a:r>
                <a:rPr kumimoji="1" lang="zh-CN" altLang="en-US">
                  <a:solidFill>
                    <a:schemeClr val="bg1"/>
                  </a:solidFill>
                  <a:latin typeface="宋体" pitchFamily="2" charset="-122"/>
                </a:rPr>
                <a:t>图</a:t>
              </a:r>
              <a:r>
                <a:rPr kumimoji="1" lang="en-US" altLang="zh-CN">
                  <a:solidFill>
                    <a:schemeClr val="bg1"/>
                  </a:solidFill>
                  <a:latin typeface="宋体" pitchFamily="2" charset="-122"/>
                </a:rPr>
                <a:t>1-3-4 </a:t>
              </a:r>
              <a:r>
                <a:rPr kumimoji="1" lang="zh-CN" altLang="en-US">
                  <a:solidFill>
                    <a:schemeClr val="bg1"/>
                  </a:solidFill>
                  <a:latin typeface="宋体" pitchFamily="2" charset="-122"/>
                </a:rPr>
                <a:t>新建项目对话框</a:t>
              </a:r>
            </a:p>
          </p:txBody>
        </p: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" y="6938"/>
              <a:ext cx="7884" cy="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552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52" y="478490"/>
            <a:ext cx="9036496" cy="6048672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② 在新建项目对话框中，展开项目类型中的“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Visual C++”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，单击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Win32”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；在模板中，单击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Win32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控制台应用程序”项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；在下面的对话框中输入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项目名称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”，选择好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项目位置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，单击“确定”按钮。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/>
                <a:ea typeface="宋体" panose="02010600030101010101" pitchFamily="2" charset="-122"/>
              </a:rPr>
              <a:t> </a:t>
            </a:r>
            <a:endParaRPr lang="en-US" altLang="zh-CN" sz="2800" b="1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58" y="2420888"/>
            <a:ext cx="4968875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1907704" y="3933056"/>
            <a:ext cx="3870510" cy="135617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778214" y="3509392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输入项目名称</a:t>
            </a:r>
            <a:endParaRPr lang="zh-CN" altLang="en-US" sz="2000" b="1" dirty="0"/>
          </a:p>
        </p:txBody>
      </p:sp>
      <p:cxnSp>
        <p:nvCxnSpPr>
          <p:cNvPr id="7" name="直接箭头连接符 6"/>
          <p:cNvCxnSpPr>
            <a:stCxn id="8" idx="1"/>
          </p:cNvCxnSpPr>
          <p:nvPr/>
        </p:nvCxnSpPr>
        <p:spPr>
          <a:xfrm flipH="1" flipV="1">
            <a:off x="5148065" y="5445224"/>
            <a:ext cx="1581707" cy="3960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29772" y="5517232"/>
            <a:ext cx="1877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输入项目存放位置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585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91036" y="358159"/>
            <a:ext cx="4082285" cy="445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zh-CN" altLang="en-US" b="1" dirty="0">
                <a:latin typeface="华光准圆_CNKI" panose="02000500000000000000" pitchFamily="2" charset="-122"/>
                <a:ea typeface="华光准圆_CNKI" panose="02000500000000000000" pitchFamily="2" charset="-122"/>
              </a:rPr>
              <a:t>③ 进入</a:t>
            </a:r>
            <a:r>
              <a:rPr lang="en-US" altLang="zh-CN" b="1" dirty="0">
                <a:latin typeface="华光准圆_CNKI" panose="02000500000000000000" pitchFamily="2" charset="-122"/>
                <a:ea typeface="华光准圆_CNKI" panose="02000500000000000000" pitchFamily="2" charset="-122"/>
              </a:rPr>
              <a:t>Win32</a:t>
            </a:r>
            <a:r>
              <a:rPr lang="zh-CN" altLang="en-US" b="1" dirty="0">
                <a:latin typeface="华光准圆_CNKI" panose="02000500000000000000" pitchFamily="2" charset="-122"/>
                <a:ea typeface="华光准圆_CNKI" panose="02000500000000000000" pitchFamily="2" charset="-122"/>
              </a:rPr>
              <a:t>应用程序向导，在窗口中，单击“</a:t>
            </a:r>
            <a:r>
              <a:rPr lang="zh-CN" altLang="en-US" b="1" dirty="0">
                <a:solidFill>
                  <a:srgbClr val="FF00FF"/>
                </a:solidFill>
                <a:latin typeface="华光准圆_CNKI" panose="02000500000000000000" pitchFamily="2" charset="-122"/>
                <a:ea typeface="华光准圆_CNKI" panose="02000500000000000000" pitchFamily="2" charset="-122"/>
              </a:rPr>
              <a:t>下一步按钮</a:t>
            </a:r>
            <a:r>
              <a:rPr lang="zh-CN" altLang="en-US" b="1" dirty="0">
                <a:latin typeface="华光准圆_CNKI" panose="02000500000000000000" pitchFamily="2" charset="-122"/>
                <a:ea typeface="华光准圆_CNKI" panose="02000500000000000000" pitchFamily="2" charset="-122"/>
              </a:rPr>
              <a:t>”，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b="1" dirty="0">
                <a:latin typeface="华光准圆_CNKI" panose="02000500000000000000" pitchFamily="2" charset="-122"/>
                <a:ea typeface="华光准圆_CNKI" panose="02000500000000000000" pitchFamily="2" charset="-122"/>
                <a:cs typeface="Calibri" panose="020F0502020204030204" pitchFamily="34" charset="0"/>
              </a:rPr>
              <a:t>④</a:t>
            </a:r>
            <a:r>
              <a:rPr lang="zh-CN" altLang="en-US" b="1" dirty="0">
                <a:latin typeface="华光准圆_CNKI" panose="02000500000000000000" pitchFamily="2" charset="-122"/>
                <a:ea typeface="华光准圆_CNKI" panose="02000500000000000000" pitchFamily="2" charset="-122"/>
              </a:rPr>
              <a:t>进入应用程序设置窗口，在窗口的“附加选项”中，选择“空项目”，再单击“完成”按钮，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b="1" dirty="0">
                <a:latin typeface="华光准圆_CNKI" panose="02000500000000000000" pitchFamily="2" charset="-122"/>
                <a:ea typeface="华光准圆_CNKI" panose="02000500000000000000" pitchFamily="2" charset="-122"/>
              </a:rPr>
              <a:t>    即完成了“</a:t>
            </a:r>
            <a:r>
              <a:rPr kumimoji="0"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zh-CN" altLang="en-US" b="1" dirty="0">
                <a:latin typeface="华光准圆_CNKI" panose="02000500000000000000" pitchFamily="2" charset="-122"/>
                <a:ea typeface="华光准圆_CNKI" panose="02000500000000000000" pitchFamily="2" charset="-122"/>
              </a:rPr>
              <a:t>”这一项目的建立工作。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143001" y="3121797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350"/>
          </a:p>
        </p:txBody>
      </p:sp>
      <p:grpSp>
        <p:nvGrpSpPr>
          <p:cNvPr id="135174" name="Group 6"/>
          <p:cNvGrpSpPr>
            <a:grpSpLocks/>
          </p:cNvGrpSpPr>
          <p:nvPr/>
        </p:nvGrpSpPr>
        <p:grpSpPr bwMode="auto">
          <a:xfrm>
            <a:off x="5688526" y="169900"/>
            <a:ext cx="3600400" cy="3938546"/>
            <a:chOff x="3174" y="8787"/>
            <a:chExt cx="5082" cy="5167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>
              <a:off x="3831" y="13220"/>
              <a:ext cx="4425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Tx/>
                <a:buNone/>
              </a:pPr>
              <a:r>
                <a:rPr kumimoji="1" lang="zh-CN" altLang="en-US" sz="1350">
                  <a:solidFill>
                    <a:schemeClr val="bg1"/>
                  </a:solidFill>
                  <a:latin typeface="宋体" pitchFamily="2" charset="-122"/>
                </a:rPr>
                <a:t>图</a:t>
              </a:r>
              <a:r>
                <a:rPr kumimoji="1" lang="en-US" altLang="zh-CN" sz="1350">
                  <a:solidFill>
                    <a:schemeClr val="bg1"/>
                  </a:solidFill>
                  <a:latin typeface="宋体" pitchFamily="2" charset="-122"/>
                </a:rPr>
                <a:t>1-3-5 Win32</a:t>
              </a:r>
              <a:r>
                <a:rPr kumimoji="1" lang="zh-CN" altLang="en-US" sz="1350">
                  <a:solidFill>
                    <a:schemeClr val="bg1"/>
                  </a:solidFill>
                  <a:latin typeface="宋体" pitchFamily="2" charset="-122"/>
                </a:rPr>
                <a:t>应用程序向导</a:t>
              </a:r>
              <a:r>
                <a:rPr kumimoji="1" lang="en-US" altLang="zh-CN" sz="1350" b="1" i="1">
                  <a:solidFill>
                    <a:schemeClr val="bg1"/>
                  </a:solidFill>
                  <a:latin typeface="宋体" pitchFamily="2" charset="-122"/>
                </a:rPr>
                <a:t>—</a:t>
              </a:r>
              <a:r>
                <a:rPr kumimoji="1" lang="en-US" altLang="zh-CN" sz="1350" b="1">
                  <a:solidFill>
                    <a:schemeClr val="bg1"/>
                  </a:solidFill>
                  <a:latin typeface="宋体" pitchFamily="2" charset="-122"/>
                </a:rPr>
                <a:t>—</a:t>
              </a:r>
              <a:r>
                <a:rPr kumimoji="1" lang="zh-CN" altLang="en-US" sz="1350">
                  <a:solidFill>
                    <a:schemeClr val="bg1"/>
                  </a:solidFill>
                  <a:latin typeface="宋体" pitchFamily="2" charset="-122"/>
                </a:rPr>
                <a:t>概述</a:t>
              </a:r>
            </a:p>
          </p:txBody>
        </p:sp>
        <p:pic>
          <p:nvPicPr>
            <p:cNvPr id="135176" name="Picture 8"/>
            <p:cNvPicPr>
              <a:picLocks noChangeAspect="1" noChangeArrowheads="1"/>
            </p:cNvPicPr>
            <p:nvPr/>
          </p:nvPicPr>
          <p:blipFill>
            <a:blip r:embed="rId2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" y="8787"/>
              <a:ext cx="3824" cy="3232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177" name="Group 9"/>
          <p:cNvGrpSpPr>
            <a:grpSpLocks/>
          </p:cNvGrpSpPr>
          <p:nvPr/>
        </p:nvGrpSpPr>
        <p:grpSpPr bwMode="auto">
          <a:xfrm>
            <a:off x="4537392" y="2924944"/>
            <a:ext cx="4082285" cy="3600400"/>
            <a:chOff x="3686" y="10721"/>
            <a:chExt cx="5664" cy="5674"/>
          </a:xfrm>
        </p:grpSpPr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4037" y="15500"/>
              <a:ext cx="4861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kumimoji="1" lang="zh-CN" altLang="en-US" sz="1350">
                  <a:solidFill>
                    <a:schemeClr val="bg1"/>
                  </a:solidFill>
                  <a:latin typeface="宋体" pitchFamily="2" charset="-122"/>
                </a:rPr>
                <a:t>图</a:t>
              </a:r>
              <a:r>
                <a:rPr kumimoji="1" lang="en-US" altLang="zh-CN" sz="1350">
                  <a:solidFill>
                    <a:schemeClr val="bg1"/>
                  </a:solidFill>
                  <a:latin typeface="宋体" pitchFamily="2" charset="-122"/>
                </a:rPr>
                <a:t>1-3-6 Win32</a:t>
              </a:r>
              <a:r>
                <a:rPr kumimoji="1" lang="zh-CN" altLang="en-US" sz="1350">
                  <a:solidFill>
                    <a:schemeClr val="bg1"/>
                  </a:solidFill>
                  <a:latin typeface="宋体" pitchFamily="2" charset="-122"/>
                </a:rPr>
                <a:t>应用程序向导</a:t>
              </a:r>
              <a:r>
                <a:rPr kumimoji="1" lang="en-US" altLang="zh-CN" sz="1350" b="1" i="1">
                  <a:solidFill>
                    <a:schemeClr val="bg1"/>
                  </a:solidFill>
                  <a:latin typeface="宋体" pitchFamily="2" charset="-122"/>
                </a:rPr>
                <a:t>—</a:t>
              </a:r>
              <a:r>
                <a:rPr kumimoji="1" lang="en-US" altLang="zh-CN" sz="1350" b="1">
                  <a:solidFill>
                    <a:schemeClr val="bg1"/>
                  </a:solidFill>
                  <a:latin typeface="宋体" pitchFamily="2" charset="-122"/>
                </a:rPr>
                <a:t>—</a:t>
              </a:r>
              <a:r>
                <a:rPr kumimoji="1" lang="zh-CN" altLang="en-US" sz="1350">
                  <a:solidFill>
                    <a:schemeClr val="bg1"/>
                  </a:solidFill>
                  <a:latin typeface="宋体" pitchFamily="2" charset="-122"/>
                </a:rPr>
                <a:t>应用程序设置</a:t>
              </a:r>
            </a:p>
          </p:txBody>
        </p:sp>
        <p:pic>
          <p:nvPicPr>
            <p:cNvPr id="135179" name="Picture 11"/>
            <p:cNvPicPr>
              <a:picLocks noChangeAspect="1" noChangeArrowheads="1"/>
            </p:cNvPicPr>
            <p:nvPr/>
          </p:nvPicPr>
          <p:blipFill>
            <a:blip r:embed="rId3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" y="10721"/>
              <a:ext cx="5664" cy="4776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108E49A2-C1B4-4A28-8998-74E1F05ED03D}"/>
              </a:ext>
            </a:extLst>
          </p:cNvPr>
          <p:cNvCxnSpPr>
            <a:cxnSpLocks/>
          </p:cNvCxnSpPr>
          <p:nvPr/>
        </p:nvCxnSpPr>
        <p:spPr>
          <a:xfrm>
            <a:off x="3347864" y="1196752"/>
            <a:ext cx="3960440" cy="12281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9025A14A-D91B-4BAB-ACE6-CD4F9B0570E6}"/>
              </a:ext>
            </a:extLst>
          </p:cNvPr>
          <p:cNvCxnSpPr>
            <a:cxnSpLocks/>
          </p:cNvCxnSpPr>
          <p:nvPr/>
        </p:nvCxnSpPr>
        <p:spPr>
          <a:xfrm>
            <a:off x="2411760" y="3212976"/>
            <a:ext cx="3456384" cy="122011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3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788" y="260648"/>
            <a:ext cx="8388424" cy="6048672"/>
          </a:xfrm>
        </p:spPr>
        <p:txBody>
          <a:bodyPr>
            <a:normAutofit/>
          </a:bodyPr>
          <a:lstStyle/>
          <a:p>
            <a:pPr marL="0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第三步，建立文件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① 鼠标右击解决方案资源管理器中的源文件，出现右键菜单，在此菜单中依次点击如下菜单项：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添加→新建项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，打开添加新项对话框窗口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   在此对话框中，点击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类别中的“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Visual C++”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，再在模板中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选择“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文件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(.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)”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，然后输入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文件名称“实训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1.cpp”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，最后单击“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添加”按钮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。 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8D4A2FD6-D8FA-44CE-B903-09A63F44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98273"/>
            <a:ext cx="4558827" cy="323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14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1088</Words>
  <Application>Microsoft Office PowerPoint</Application>
  <PresentationFormat>全屏显示(4:3)</PresentationFormat>
  <Paragraphs>83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黑体</vt:lpstr>
      <vt:lpstr>华光黑体_CNKI</vt:lpstr>
      <vt:lpstr>华光准圆_CNKI</vt:lpstr>
      <vt:lpstr>华文新魏</vt:lpstr>
      <vt:lpstr>楷体</vt:lpstr>
      <vt:lpstr>宋体</vt:lpstr>
      <vt:lpstr>微软雅黑</vt:lpstr>
      <vt:lpstr>Arial</vt:lpstr>
      <vt:lpstr>Calibri</vt:lpstr>
      <vt:lpstr>Microsoft New Tai Lue</vt:lpstr>
      <vt:lpstr>Times New Roman</vt:lpstr>
      <vt:lpstr>Wingdings</vt:lpstr>
      <vt:lpstr>Office 主题​​</vt:lpstr>
      <vt:lpstr>Equation</vt:lpstr>
      <vt:lpstr>程序设计上机实验</vt:lpstr>
      <vt:lpstr>VS2013（常用的C++集成开发环境）</vt:lpstr>
      <vt:lpstr>其它常用软件</vt:lpstr>
      <vt:lpstr>实  验  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dell</dc:creator>
  <cp:lastModifiedBy>xueting</cp:lastModifiedBy>
  <cp:revision>28</cp:revision>
  <dcterms:created xsi:type="dcterms:W3CDTF">2019-09-08T09:43:54Z</dcterms:created>
  <dcterms:modified xsi:type="dcterms:W3CDTF">2023-09-20T13:57:04Z</dcterms:modified>
</cp:coreProperties>
</file>