
<file path=[Content_Types].xml><?xml version="1.0" encoding="utf-8"?>
<Types xmlns="http://schemas.openxmlformats.org/package/2006/content-types">
  <Default Extension="bin" ContentType="application/vnd.openxmlformats-officedocument.oleObject"/>
  <Default Extension="jfif" ContentType="image/jpeg"/>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6" r:id="rId1"/>
    <p:sldMasterId id="2147483699" r:id="rId2"/>
    <p:sldMasterId id="2147483713" r:id="rId3"/>
  </p:sldMasterIdLst>
  <p:notesMasterIdLst>
    <p:notesMasterId r:id="rId68"/>
  </p:notesMasterIdLst>
  <p:sldIdLst>
    <p:sldId id="257" r:id="rId4"/>
    <p:sldId id="258" r:id="rId5"/>
    <p:sldId id="264" r:id="rId6"/>
    <p:sldId id="269" r:id="rId7"/>
    <p:sldId id="270" r:id="rId8"/>
    <p:sldId id="273" r:id="rId9"/>
    <p:sldId id="321" r:id="rId10"/>
    <p:sldId id="319" r:id="rId11"/>
    <p:sldId id="275" r:id="rId12"/>
    <p:sldId id="276" r:id="rId13"/>
    <p:sldId id="278" r:id="rId14"/>
    <p:sldId id="279" r:id="rId15"/>
    <p:sldId id="280" r:id="rId16"/>
    <p:sldId id="281" r:id="rId17"/>
    <p:sldId id="283" r:id="rId18"/>
    <p:sldId id="284" r:id="rId19"/>
    <p:sldId id="285" r:id="rId20"/>
    <p:sldId id="306" r:id="rId21"/>
    <p:sldId id="286" r:id="rId22"/>
    <p:sldId id="287" r:id="rId23"/>
    <p:sldId id="288" r:id="rId24"/>
    <p:sldId id="289" r:id="rId25"/>
    <p:sldId id="292" r:id="rId26"/>
    <p:sldId id="293" r:id="rId27"/>
    <p:sldId id="305" r:id="rId28"/>
    <p:sldId id="294" r:id="rId29"/>
    <p:sldId id="296" r:id="rId30"/>
    <p:sldId id="297" r:id="rId31"/>
    <p:sldId id="298" r:id="rId32"/>
    <p:sldId id="299" r:id="rId33"/>
    <p:sldId id="300" r:id="rId34"/>
    <p:sldId id="301" r:id="rId35"/>
    <p:sldId id="308" r:id="rId36"/>
    <p:sldId id="309" r:id="rId37"/>
    <p:sldId id="310" r:id="rId38"/>
    <p:sldId id="311" r:id="rId39"/>
    <p:sldId id="312" r:id="rId40"/>
    <p:sldId id="313" r:id="rId41"/>
    <p:sldId id="314" r:id="rId42"/>
    <p:sldId id="315" r:id="rId43"/>
    <p:sldId id="316" r:id="rId44"/>
    <p:sldId id="318" r:id="rId45"/>
    <p:sldId id="307" r:id="rId46"/>
    <p:sldId id="322" r:id="rId47"/>
    <p:sldId id="323" r:id="rId48"/>
    <p:sldId id="260" r:id="rId49"/>
    <p:sldId id="262" r:id="rId50"/>
    <p:sldId id="324" r:id="rId51"/>
    <p:sldId id="263" r:id="rId52"/>
    <p:sldId id="325" r:id="rId53"/>
    <p:sldId id="265" r:id="rId54"/>
    <p:sldId id="282" r:id="rId55"/>
    <p:sldId id="326" r:id="rId56"/>
    <p:sldId id="266" r:id="rId57"/>
    <p:sldId id="267" r:id="rId58"/>
    <p:sldId id="268" r:id="rId59"/>
    <p:sldId id="277" r:id="rId60"/>
    <p:sldId id="327" r:id="rId61"/>
    <p:sldId id="328" r:id="rId62"/>
    <p:sldId id="329" r:id="rId63"/>
    <p:sldId id="330" r:id="rId64"/>
    <p:sldId id="331" r:id="rId65"/>
    <p:sldId id="332" r:id="rId66"/>
    <p:sldId id="333" r:id="rId6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196" autoAdjust="0"/>
  </p:normalViewPr>
  <p:slideViewPr>
    <p:cSldViewPr>
      <p:cViewPr varScale="1">
        <p:scale>
          <a:sx n="102" d="100"/>
          <a:sy n="102" d="100"/>
        </p:scale>
        <p:origin x="114" y="13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notesMaster" Target="notesMasters/notesMaster1.xml"/><Relationship Id="rId7" Type="http://schemas.openxmlformats.org/officeDocument/2006/relationships/slide" Target="slides/slide4.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149DC-EA71-4810-8983-51DE42246D68}" type="datetimeFigureOut">
              <a:rPr lang="zh-CN" altLang="en-US" smtClean="0"/>
              <a:t>2023/9/17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7D1767-4090-4F7D-BF8D-0B22DF3FA7CC}" type="slidenum">
              <a:rPr lang="zh-CN" altLang="en-US" smtClean="0"/>
              <a:t>‹#›</a:t>
            </a:fld>
            <a:endParaRPr lang="zh-CN" altLang="en-US"/>
          </a:p>
        </p:txBody>
      </p:sp>
    </p:spTree>
    <p:extLst>
      <p:ext uri="{BB962C8B-B14F-4D97-AF65-F5344CB8AC3E}">
        <p14:creationId xmlns:p14="http://schemas.microsoft.com/office/powerpoint/2010/main" val="3348240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en-US" altLang="zh-CN">
              <a:solidFill>
                <a:srgbClr val="000000"/>
              </a:solidFill>
            </a:endParaRPr>
          </a:p>
        </p:txBody>
      </p:sp>
      <p:sp>
        <p:nvSpPr>
          <p:cNvPr id="5" name="页脚占位符 4"/>
          <p:cNvSpPr>
            <a:spLocks noGrp="1"/>
          </p:cNvSpPr>
          <p:nvPr>
            <p:ph type="ftr" sz="quarter" idx="11"/>
          </p:nvPr>
        </p:nvSpPr>
        <p:spPr/>
        <p:txBody>
          <a:body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p>
            <a:fld id="{4AB00AD7-B61C-406C-8E37-58FD6D4DCA83}" type="slidenum">
              <a:rPr lang="zh-CN" altLang="en-US" smtClean="0">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053726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solidFill>
                <a:srgbClr val="000000"/>
              </a:solidFill>
            </a:endParaRPr>
          </a:p>
        </p:txBody>
      </p:sp>
      <p:sp>
        <p:nvSpPr>
          <p:cNvPr id="5" name="页脚占位符 4"/>
          <p:cNvSpPr>
            <a:spLocks noGrp="1"/>
          </p:cNvSpPr>
          <p:nvPr>
            <p:ph type="ftr" sz="quarter" idx="11"/>
          </p:nvPr>
        </p:nvSpPr>
        <p:spPr/>
        <p:txBody>
          <a:bodyPr/>
          <a:lstStyle/>
          <a:p>
            <a:endParaRPr lang="zh-CN" altLang="en-US">
              <a:solidFill>
                <a:srgbClr val="000000"/>
              </a:solidFill>
            </a:endParaRPr>
          </a:p>
        </p:txBody>
      </p:sp>
      <p:sp>
        <p:nvSpPr>
          <p:cNvPr id="6" name="灯片编号占位符 5"/>
          <p:cNvSpPr>
            <a:spLocks noGrp="1"/>
          </p:cNvSpPr>
          <p:nvPr>
            <p:ph type="sldNum" sz="quarter" idx="12"/>
          </p:nvPr>
        </p:nvSpPr>
        <p:spPr/>
        <p:txBody>
          <a:bodyPr/>
          <a:lstStyle/>
          <a:p>
            <a:fld id="{9B53EDDA-0D0F-4A74-9A3E-4B3AFEF1871E}"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451495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fontAlgn="base">
              <a:spcBef>
                <a:spcPct val="0"/>
              </a:spcBef>
              <a:spcAft>
                <a:spcPct val="0"/>
              </a:spcAft>
              <a:buFont typeface="Arial" charset="0"/>
              <a:buNone/>
            </a:pPr>
            <a:endParaRPr lang="zh-CN" altLang="en-US">
              <a:solidFill>
                <a:srgbClr val="000000"/>
              </a:solidFill>
            </a:endParaRPr>
          </a:p>
        </p:txBody>
      </p:sp>
      <p:sp>
        <p:nvSpPr>
          <p:cNvPr id="5" name="页脚占位符 4"/>
          <p:cNvSpPr>
            <a:spLocks noGrp="1"/>
          </p:cNvSpPr>
          <p:nvPr>
            <p:ph type="ftr" sz="quarter" idx="11"/>
          </p:nvPr>
        </p:nvSpPr>
        <p:spPr/>
        <p:txBody>
          <a:bodyPr/>
          <a:lstStyle/>
          <a:p>
            <a:pPr fontAlgn="base">
              <a:spcBef>
                <a:spcPct val="0"/>
              </a:spcBef>
              <a:spcAft>
                <a:spcPct val="0"/>
              </a:spcAft>
              <a:buFont typeface="Arial" charset="0"/>
              <a:buNone/>
            </a:pPr>
            <a:endParaRPr lang="zh-CN" altLang="en-US">
              <a:solidFill>
                <a:srgbClr val="000000"/>
              </a:solidFill>
            </a:endParaRPr>
          </a:p>
        </p:txBody>
      </p:sp>
      <p:sp>
        <p:nvSpPr>
          <p:cNvPr id="6" name="灯片编号占位符 5"/>
          <p:cNvSpPr>
            <a:spLocks noGrp="1"/>
          </p:cNvSpPr>
          <p:nvPr>
            <p:ph type="sldNum" sz="quarter" idx="12"/>
          </p:nvPr>
        </p:nvSpPr>
        <p:spPr/>
        <p:txBody>
          <a:bodyPr/>
          <a:lstStyle/>
          <a:p>
            <a:pPr fontAlgn="base">
              <a:spcBef>
                <a:spcPct val="0"/>
              </a:spcBef>
              <a:spcAft>
                <a:spcPct val="0"/>
              </a:spcAft>
              <a:buFont typeface="Arial" charset="0"/>
              <a:buNone/>
            </a:pPr>
            <a:fld id="{9355CA06-2536-48B4-8CDB-564605C89993}" type="slidenum">
              <a:rPr lang="zh-CN" altLang="en-US" smtClean="0">
                <a:solidFill>
                  <a:srgbClr val="000000"/>
                </a:solidFill>
              </a:rPr>
              <a:pPr fontAlgn="base">
                <a:spcBef>
                  <a:spcPct val="0"/>
                </a:spcBef>
                <a:spcAft>
                  <a:spcPct val="0"/>
                </a:spcAft>
                <a:buFont typeface="Arial" charset="0"/>
                <a:buNone/>
              </a:pPr>
              <a:t>‹#›</a:t>
            </a:fld>
            <a:endParaRPr lang="zh-CN" altLang="en-US">
              <a:solidFill>
                <a:srgbClr val="000000"/>
              </a:solidFill>
            </a:endParaRPr>
          </a:p>
        </p:txBody>
      </p:sp>
    </p:spTree>
    <p:extLst>
      <p:ext uri="{BB962C8B-B14F-4D97-AF65-F5344CB8AC3E}">
        <p14:creationId xmlns:p14="http://schemas.microsoft.com/office/powerpoint/2010/main" val="1423005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文本占位符 2"/>
          <p:cNvSpPr>
            <a:spLocks noGrp="1"/>
          </p:cNvSpPr>
          <p:nvPr>
            <p:ph type="body" sz="half" idx="1"/>
          </p:nvPr>
        </p:nvSpPr>
        <p:spPr>
          <a:xfrm>
            <a:off x="838200" y="1825625"/>
            <a:ext cx="51816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联机映像占位符 3"/>
          <p:cNvSpPr>
            <a:spLocks noGrp="1"/>
          </p:cNvSpPr>
          <p:nvPr>
            <p:ph type="clipArt" sz="half" idx="2"/>
          </p:nvPr>
        </p:nvSpPr>
        <p:spPr>
          <a:xfrm>
            <a:off x="6172200" y="1825625"/>
            <a:ext cx="5181600" cy="4351338"/>
          </a:xfrm>
        </p:spPr>
        <p:txBody>
          <a:bodyPr/>
          <a:lstStyle/>
          <a:p>
            <a:endParaRPr lang="zh-CN" altLang="en-US" noProof="1"/>
          </a:p>
        </p:txBody>
      </p:sp>
      <p:sp>
        <p:nvSpPr>
          <p:cNvPr id="5" name="日期占位符 1273"/>
          <p:cNvSpPr>
            <a:spLocks noGrp="1"/>
          </p:cNvSpPr>
          <p:nvPr>
            <p:ph type="dt" sz="half" idx="10"/>
          </p:nvPr>
        </p:nvSpPr>
        <p:spPr>
          <a:ln/>
        </p:spPr>
        <p:txBody>
          <a:bodyPr/>
          <a:lstStyle>
            <a:lvl1pPr>
              <a:defRPr/>
            </a:lvl1pPr>
          </a:lstStyle>
          <a:p>
            <a:endParaRPr lang="zh-CN" altLang="en-US">
              <a:solidFill>
                <a:srgbClr val="000000"/>
              </a:solidFill>
            </a:endParaRPr>
          </a:p>
        </p:txBody>
      </p:sp>
      <p:sp>
        <p:nvSpPr>
          <p:cNvPr id="6" name="页脚占位符 1274"/>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7" name="灯片编号占位符 1275"/>
          <p:cNvSpPr>
            <a:spLocks noGrp="1"/>
          </p:cNvSpPr>
          <p:nvPr>
            <p:ph type="sldNum" sz="quarter" idx="12"/>
          </p:nvPr>
        </p:nvSpPr>
        <p:spPr>
          <a:ln/>
        </p:spPr>
        <p:txBody>
          <a:bodyPr/>
          <a:lstStyle>
            <a:lvl1pPr>
              <a:defRPr/>
            </a:lvl1pPr>
          </a:lstStyle>
          <a:p>
            <a:fld id="{1D0E91F9-FE6B-46DB-88FA-1C27634ED4DF}"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743988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260851" cy="1600200"/>
          </a:xfrm>
        </p:spPr>
        <p:txBody>
          <a:bodyPr anchor="t">
            <a:normAutofit/>
          </a:bodyPr>
          <a:lstStyle>
            <a:lvl1pPr>
              <a:defRPr sz="3000"/>
            </a:lvl1pPr>
          </a:lstStyle>
          <a:p>
            <a:r>
              <a:rPr lang="zh-CN" altLang="en-US" noProof="1"/>
              <a:t>单击此处编辑母版标题样式</a:t>
            </a:r>
          </a:p>
        </p:txBody>
      </p:sp>
      <p:sp>
        <p:nvSpPr>
          <p:cNvPr id="3" name="图片占位符 2"/>
          <p:cNvSpPr>
            <a:spLocks noGrp="1"/>
          </p:cNvSpPr>
          <p:nvPr>
            <p:ph type="pic" idx="1"/>
          </p:nvPr>
        </p:nvSpPr>
        <p:spPr>
          <a:xfrm>
            <a:off x="5384801" y="457201"/>
            <a:ext cx="5970588"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839788" y="2057400"/>
            <a:ext cx="4260851" cy="3811588"/>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1273"/>
          <p:cNvSpPr>
            <a:spLocks noGrp="1"/>
          </p:cNvSpPr>
          <p:nvPr>
            <p:ph type="dt" sz="half" idx="10"/>
          </p:nvPr>
        </p:nvSpPr>
        <p:spPr>
          <a:ln/>
        </p:spPr>
        <p:txBody>
          <a:bodyPr/>
          <a:lstStyle>
            <a:lvl1pPr>
              <a:defRPr/>
            </a:lvl1pPr>
          </a:lstStyle>
          <a:p>
            <a:endParaRPr lang="zh-CN" altLang="en-US">
              <a:solidFill>
                <a:srgbClr val="000000"/>
              </a:solidFill>
            </a:endParaRPr>
          </a:p>
        </p:txBody>
      </p:sp>
      <p:sp>
        <p:nvSpPr>
          <p:cNvPr id="6" name="页脚占位符 1274"/>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7" name="灯片编号占位符 1275"/>
          <p:cNvSpPr>
            <a:spLocks noGrp="1"/>
          </p:cNvSpPr>
          <p:nvPr>
            <p:ph type="sldNum" sz="quarter" idx="12"/>
          </p:nvPr>
        </p:nvSpPr>
        <p:spPr>
          <a:ln/>
        </p:spPr>
        <p:txBody>
          <a:bodyPr/>
          <a:lstStyle>
            <a:lvl1pPr>
              <a:defRPr/>
            </a:lvl1pPr>
          </a:lstStyle>
          <a:p>
            <a:fld id="{56E386A9-491C-4374-B7E1-F01DE802C3A7}"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654805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40A10DE8-61F2-4803-A6BD-0AA33E0B95E0}" type="slidenum">
              <a:rPr lang="zh-CN" altLang="en-US" smtClean="0"/>
              <a:pPr/>
              <a:t>‹#›</a:t>
            </a:fld>
            <a:endParaRPr lang="en-US" altLang="zh-CN">
              <a:latin typeface="Arial" panose="020B0604020202020204" pitchFamily="34" charset="0"/>
            </a:endParaRPr>
          </a:p>
        </p:txBody>
      </p:sp>
    </p:spTree>
    <p:extLst>
      <p:ext uri="{BB962C8B-B14F-4D97-AF65-F5344CB8AC3E}">
        <p14:creationId xmlns:p14="http://schemas.microsoft.com/office/powerpoint/2010/main" val="254269648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Footer Placeholder 4"/>
          <p:cNvSpPr>
            <a:spLocks noGrp="1"/>
          </p:cNvSpPr>
          <p:nvPr>
            <p:ph type="ftr" sz="quarter" idx="11"/>
          </p:nvPr>
        </p:nvSpPr>
        <p:spPr/>
        <p:txBody>
          <a:bodyPr/>
          <a:lstStyle/>
          <a:p>
            <a:pPr>
              <a:defRPr/>
            </a:pPr>
            <a:r>
              <a:rPr lang="zh-CN" altLang="en-US" dirty="0"/>
              <a:t>计算机基础及程序设计</a:t>
            </a:r>
          </a:p>
        </p:txBody>
      </p:sp>
      <p:sp>
        <p:nvSpPr>
          <p:cNvPr id="6" name="Slide Number Placeholder 5"/>
          <p:cNvSpPr>
            <a:spLocks noGrp="1"/>
          </p:cNvSpPr>
          <p:nvPr>
            <p:ph type="sldNum" sz="quarter" idx="12"/>
          </p:nvPr>
        </p:nvSpPr>
        <p:spPr/>
        <p:txBody>
          <a:bodyPr/>
          <a:lstStyle/>
          <a:p>
            <a:fld id="{60DD5304-6D3E-4D9F-BEC8-94C0718FE50F}" type="slidenum">
              <a:rPr lang="zh-CN" altLang="en-US" smtClean="0"/>
              <a:pPr/>
              <a:t>‹#›</a:t>
            </a:fld>
            <a:endParaRPr lang="en-US" altLang="zh-CN">
              <a:latin typeface="Arial" panose="020B0604020202020204" pitchFamily="34" charset="0"/>
            </a:endParaRPr>
          </a:p>
        </p:txBody>
      </p:sp>
    </p:spTree>
    <p:extLst>
      <p:ext uri="{BB962C8B-B14F-4D97-AF65-F5344CB8AC3E}">
        <p14:creationId xmlns:p14="http://schemas.microsoft.com/office/powerpoint/2010/main" val="4271171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zh-CN" altLang="en-US"/>
          </a:p>
        </p:txBody>
      </p:sp>
      <p:sp>
        <p:nvSpPr>
          <p:cNvPr id="5" name="Footer Placeholder 4"/>
          <p:cNvSpPr>
            <a:spLocks noGrp="1"/>
          </p:cNvSpPr>
          <p:nvPr>
            <p:ph type="ftr" sz="quarter" idx="11"/>
          </p:nvPr>
        </p:nvSpPr>
        <p:spPr/>
        <p:txBody>
          <a:bodyPr/>
          <a:lstStyle/>
          <a:p>
            <a:pPr>
              <a:defRPr/>
            </a:pPr>
            <a:r>
              <a:rPr lang="zh-CN" altLang="en-US"/>
              <a:t>计算机基础及</a:t>
            </a:r>
            <a:r>
              <a:rPr lang="en-US" altLang="zh-CN"/>
              <a:t>C</a:t>
            </a:r>
            <a:r>
              <a:rPr lang="zh-CN" altLang="en-US"/>
              <a:t>语言程序设计</a:t>
            </a:r>
          </a:p>
        </p:txBody>
      </p:sp>
      <p:sp>
        <p:nvSpPr>
          <p:cNvPr id="6" name="Slide Number Placeholder 5"/>
          <p:cNvSpPr>
            <a:spLocks noGrp="1"/>
          </p:cNvSpPr>
          <p:nvPr>
            <p:ph type="sldNum" sz="quarter" idx="12"/>
          </p:nvPr>
        </p:nvSpPr>
        <p:spPr/>
        <p:txBody>
          <a:bodyPr/>
          <a:lstStyle/>
          <a:p>
            <a:fld id="{E16A8898-DFE8-402B-8473-B58B36D7C2E5}" type="slidenum">
              <a:rPr lang="zh-CN" altLang="en-US" smtClean="0"/>
              <a:pPr/>
              <a:t>‹#›</a:t>
            </a:fld>
            <a:endParaRPr lang="en-US" altLang="zh-CN">
              <a:latin typeface="Arial" panose="020B0604020202020204" pitchFamily="34" charset="0"/>
            </a:endParaRPr>
          </a:p>
        </p:txBody>
      </p:sp>
    </p:spTree>
    <p:extLst>
      <p:ext uri="{BB962C8B-B14F-4D97-AF65-F5344CB8AC3E}">
        <p14:creationId xmlns:p14="http://schemas.microsoft.com/office/powerpoint/2010/main" val="3061137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endParaRPr lang="zh-CN" altLang="en-US"/>
          </a:p>
        </p:txBody>
      </p:sp>
      <p:sp>
        <p:nvSpPr>
          <p:cNvPr id="6" name="Footer Placeholder 5"/>
          <p:cNvSpPr>
            <a:spLocks noGrp="1"/>
          </p:cNvSpPr>
          <p:nvPr>
            <p:ph type="ftr" sz="quarter" idx="11"/>
          </p:nvPr>
        </p:nvSpPr>
        <p:spPr/>
        <p:txBody>
          <a:bodyPr/>
          <a:lstStyle/>
          <a:p>
            <a:pPr>
              <a:defRPr/>
            </a:pPr>
            <a:r>
              <a:rPr lang="zh-CN" altLang="en-US"/>
              <a:t>计算机基础及</a:t>
            </a:r>
            <a:r>
              <a:rPr lang="en-US" altLang="zh-CN"/>
              <a:t>C</a:t>
            </a:r>
            <a:r>
              <a:rPr lang="zh-CN" altLang="en-US"/>
              <a:t>语言程序设计</a:t>
            </a:r>
          </a:p>
        </p:txBody>
      </p:sp>
      <p:sp>
        <p:nvSpPr>
          <p:cNvPr id="7" name="Slide Number Placeholder 6"/>
          <p:cNvSpPr>
            <a:spLocks noGrp="1"/>
          </p:cNvSpPr>
          <p:nvPr>
            <p:ph type="sldNum" sz="quarter" idx="12"/>
          </p:nvPr>
        </p:nvSpPr>
        <p:spPr/>
        <p:txBody>
          <a:bodyPr/>
          <a:lstStyle/>
          <a:p>
            <a:fld id="{A4C43EC9-A860-4506-AA85-ED1B5ADAED09}" type="slidenum">
              <a:rPr lang="zh-CN" altLang="en-US" smtClean="0"/>
              <a:pPr/>
              <a:t>‹#›</a:t>
            </a:fld>
            <a:endParaRPr lang="en-US" altLang="zh-CN">
              <a:latin typeface="Arial" panose="020B0604020202020204" pitchFamily="34" charset="0"/>
            </a:endParaRPr>
          </a:p>
        </p:txBody>
      </p:sp>
    </p:spTree>
    <p:extLst>
      <p:ext uri="{BB962C8B-B14F-4D97-AF65-F5344CB8AC3E}">
        <p14:creationId xmlns:p14="http://schemas.microsoft.com/office/powerpoint/2010/main" val="26776372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endParaRPr lang="zh-CN" altLang="en-US"/>
          </a:p>
        </p:txBody>
      </p:sp>
      <p:sp>
        <p:nvSpPr>
          <p:cNvPr id="8" name="Footer Placeholder 7"/>
          <p:cNvSpPr>
            <a:spLocks noGrp="1"/>
          </p:cNvSpPr>
          <p:nvPr>
            <p:ph type="ftr" sz="quarter" idx="11"/>
          </p:nvPr>
        </p:nvSpPr>
        <p:spPr/>
        <p:txBody>
          <a:bodyPr/>
          <a:lstStyle/>
          <a:p>
            <a:pPr>
              <a:defRPr/>
            </a:pPr>
            <a:r>
              <a:rPr lang="zh-CN" altLang="en-US"/>
              <a:t>计算机基础及</a:t>
            </a:r>
            <a:r>
              <a:rPr lang="en-US" altLang="zh-CN"/>
              <a:t>C</a:t>
            </a:r>
            <a:r>
              <a:rPr lang="zh-CN" altLang="en-US"/>
              <a:t>语言程序设计</a:t>
            </a:r>
          </a:p>
        </p:txBody>
      </p:sp>
      <p:sp>
        <p:nvSpPr>
          <p:cNvPr id="9" name="Slide Number Placeholder 8"/>
          <p:cNvSpPr>
            <a:spLocks noGrp="1"/>
          </p:cNvSpPr>
          <p:nvPr>
            <p:ph type="sldNum" sz="quarter" idx="12"/>
          </p:nvPr>
        </p:nvSpPr>
        <p:spPr/>
        <p:txBody>
          <a:bodyPr/>
          <a:lstStyle/>
          <a:p>
            <a:fld id="{F0C31BB3-ABFC-4DF8-B160-353C6DC7142C}" type="slidenum">
              <a:rPr lang="zh-CN" altLang="en-US" smtClean="0"/>
              <a:pPr/>
              <a:t>‹#›</a:t>
            </a:fld>
            <a:endParaRPr lang="en-US" altLang="zh-CN">
              <a:latin typeface="Arial" panose="020B0604020202020204" pitchFamily="34" charset="0"/>
            </a:endParaRPr>
          </a:p>
        </p:txBody>
      </p:sp>
    </p:spTree>
    <p:extLst>
      <p:ext uri="{BB962C8B-B14F-4D97-AF65-F5344CB8AC3E}">
        <p14:creationId xmlns:p14="http://schemas.microsoft.com/office/powerpoint/2010/main" val="2319987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zh-CN" altLang="en-US"/>
          </a:p>
        </p:txBody>
      </p:sp>
      <p:sp>
        <p:nvSpPr>
          <p:cNvPr id="4" name="Footer Placeholder 3"/>
          <p:cNvSpPr>
            <a:spLocks noGrp="1"/>
          </p:cNvSpPr>
          <p:nvPr>
            <p:ph type="ftr" sz="quarter" idx="11"/>
          </p:nvPr>
        </p:nvSpPr>
        <p:spPr/>
        <p:txBody>
          <a:bodyPr/>
          <a:lstStyle/>
          <a:p>
            <a:pPr>
              <a:defRPr/>
            </a:pPr>
            <a:r>
              <a:rPr lang="zh-CN" altLang="en-US"/>
              <a:t>计算机基础及</a:t>
            </a:r>
            <a:r>
              <a:rPr lang="en-US" altLang="zh-CN"/>
              <a:t>C</a:t>
            </a:r>
            <a:r>
              <a:rPr lang="zh-CN" altLang="en-US"/>
              <a:t>语言程序设计</a:t>
            </a:r>
          </a:p>
        </p:txBody>
      </p:sp>
      <p:sp>
        <p:nvSpPr>
          <p:cNvPr id="5" name="Slide Number Placeholder 4"/>
          <p:cNvSpPr>
            <a:spLocks noGrp="1"/>
          </p:cNvSpPr>
          <p:nvPr>
            <p:ph type="sldNum" sz="quarter" idx="12"/>
          </p:nvPr>
        </p:nvSpPr>
        <p:spPr/>
        <p:txBody>
          <a:bodyPr/>
          <a:lstStyle/>
          <a:p>
            <a:fld id="{B2C64C76-012F-4298-8885-84B95B5B9FE3}" type="slidenum">
              <a:rPr lang="zh-CN" altLang="en-US" smtClean="0"/>
              <a:pPr/>
              <a:t>‹#›</a:t>
            </a:fld>
            <a:endParaRPr lang="en-US" altLang="zh-CN">
              <a:latin typeface="Arial" panose="020B0604020202020204" pitchFamily="34" charset="0"/>
            </a:endParaRPr>
          </a:p>
        </p:txBody>
      </p:sp>
    </p:spTree>
    <p:extLst>
      <p:ext uri="{BB962C8B-B14F-4D97-AF65-F5344CB8AC3E}">
        <p14:creationId xmlns:p14="http://schemas.microsoft.com/office/powerpoint/2010/main" val="2036479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solidFill>
                <a:srgbClr val="000000"/>
              </a:solidFill>
            </a:endParaRPr>
          </a:p>
        </p:txBody>
      </p:sp>
      <p:sp>
        <p:nvSpPr>
          <p:cNvPr id="5" name="页脚占位符 4"/>
          <p:cNvSpPr>
            <a:spLocks noGrp="1"/>
          </p:cNvSpPr>
          <p:nvPr>
            <p:ph type="ftr" sz="quarter" idx="11"/>
          </p:nvPr>
        </p:nvSpPr>
        <p:spPr/>
        <p:txBody>
          <a:bodyPr/>
          <a:lstStyle/>
          <a:p>
            <a:endParaRPr lang="zh-CN" altLang="en-US">
              <a:solidFill>
                <a:srgbClr val="000000"/>
              </a:solidFill>
            </a:endParaRPr>
          </a:p>
        </p:txBody>
      </p:sp>
      <p:sp>
        <p:nvSpPr>
          <p:cNvPr id="6" name="灯片编号占位符 5"/>
          <p:cNvSpPr>
            <a:spLocks noGrp="1"/>
          </p:cNvSpPr>
          <p:nvPr>
            <p:ph type="sldNum" sz="quarter" idx="12"/>
          </p:nvPr>
        </p:nvSpPr>
        <p:spPr/>
        <p:txBody>
          <a:bodyPr/>
          <a:lstStyle/>
          <a:p>
            <a:fld id="{BF7A9D96-820F-4FBC-80C0-D6A6C17656AD}"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40378828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zh-CN" altLang="en-US"/>
          </a:p>
        </p:txBody>
      </p:sp>
      <p:sp>
        <p:nvSpPr>
          <p:cNvPr id="3" name="Footer Placeholder 2"/>
          <p:cNvSpPr>
            <a:spLocks noGrp="1"/>
          </p:cNvSpPr>
          <p:nvPr>
            <p:ph type="ftr" sz="quarter" idx="11"/>
          </p:nvPr>
        </p:nvSpPr>
        <p:spPr/>
        <p:txBody>
          <a:bodyPr/>
          <a:lstStyle/>
          <a:p>
            <a:pPr>
              <a:defRPr/>
            </a:pPr>
            <a:r>
              <a:rPr lang="zh-CN" altLang="en-US"/>
              <a:t>计算机基础及</a:t>
            </a:r>
            <a:r>
              <a:rPr lang="en-US" altLang="zh-CN"/>
              <a:t>C</a:t>
            </a:r>
            <a:r>
              <a:rPr lang="zh-CN" altLang="en-US"/>
              <a:t>语言程序设计</a:t>
            </a:r>
          </a:p>
        </p:txBody>
      </p:sp>
      <p:sp>
        <p:nvSpPr>
          <p:cNvPr id="4" name="Slide Number Placeholder 3"/>
          <p:cNvSpPr>
            <a:spLocks noGrp="1"/>
          </p:cNvSpPr>
          <p:nvPr>
            <p:ph type="sldNum" sz="quarter" idx="12"/>
          </p:nvPr>
        </p:nvSpPr>
        <p:spPr/>
        <p:txBody>
          <a:bodyPr/>
          <a:lstStyle/>
          <a:p>
            <a:fld id="{4ECE6108-513A-4DD0-85CA-F98BD21F3A83}" type="slidenum">
              <a:rPr lang="zh-CN" altLang="en-US" smtClean="0"/>
              <a:pPr/>
              <a:t>‹#›</a:t>
            </a:fld>
            <a:endParaRPr lang="en-US" altLang="zh-CN">
              <a:latin typeface="Arial" panose="020B0604020202020204" pitchFamily="34" charset="0"/>
            </a:endParaRPr>
          </a:p>
        </p:txBody>
      </p:sp>
    </p:spTree>
    <p:extLst>
      <p:ext uri="{BB962C8B-B14F-4D97-AF65-F5344CB8AC3E}">
        <p14:creationId xmlns:p14="http://schemas.microsoft.com/office/powerpoint/2010/main" val="33419528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zh-CN" altLang="en-US"/>
          </a:p>
        </p:txBody>
      </p:sp>
      <p:sp>
        <p:nvSpPr>
          <p:cNvPr id="6" name="Footer Placeholder 5"/>
          <p:cNvSpPr>
            <a:spLocks noGrp="1"/>
          </p:cNvSpPr>
          <p:nvPr>
            <p:ph type="ftr" sz="quarter" idx="11"/>
          </p:nvPr>
        </p:nvSpPr>
        <p:spPr/>
        <p:txBody>
          <a:bodyPr/>
          <a:lstStyle/>
          <a:p>
            <a:pPr>
              <a:defRPr/>
            </a:pPr>
            <a:r>
              <a:rPr lang="zh-CN" altLang="en-US"/>
              <a:t>计算机基础及</a:t>
            </a:r>
            <a:r>
              <a:rPr lang="en-US" altLang="zh-CN"/>
              <a:t>C</a:t>
            </a:r>
            <a:r>
              <a:rPr lang="zh-CN" altLang="en-US"/>
              <a:t>语言程序设计</a:t>
            </a:r>
          </a:p>
        </p:txBody>
      </p:sp>
      <p:sp>
        <p:nvSpPr>
          <p:cNvPr id="7" name="Slide Number Placeholder 6"/>
          <p:cNvSpPr>
            <a:spLocks noGrp="1"/>
          </p:cNvSpPr>
          <p:nvPr>
            <p:ph type="sldNum" sz="quarter" idx="12"/>
          </p:nvPr>
        </p:nvSpPr>
        <p:spPr/>
        <p:txBody>
          <a:bodyPr/>
          <a:lstStyle/>
          <a:p>
            <a:fld id="{C3B7D9CE-A8EF-4C90-B2D7-A5A950B737D7}" type="slidenum">
              <a:rPr lang="zh-CN" altLang="en-US" smtClean="0"/>
              <a:pPr/>
              <a:t>‹#›</a:t>
            </a:fld>
            <a:endParaRPr lang="en-US" altLang="zh-CN">
              <a:latin typeface="Arial" panose="020B0604020202020204" pitchFamily="34" charset="0"/>
            </a:endParaRPr>
          </a:p>
        </p:txBody>
      </p:sp>
    </p:spTree>
    <p:extLst>
      <p:ext uri="{BB962C8B-B14F-4D97-AF65-F5344CB8AC3E}">
        <p14:creationId xmlns:p14="http://schemas.microsoft.com/office/powerpoint/2010/main" val="3264178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zh-CN" altLang="en-US"/>
          </a:p>
        </p:txBody>
      </p:sp>
      <p:sp>
        <p:nvSpPr>
          <p:cNvPr id="6" name="Footer Placeholder 5"/>
          <p:cNvSpPr>
            <a:spLocks noGrp="1"/>
          </p:cNvSpPr>
          <p:nvPr>
            <p:ph type="ftr" sz="quarter" idx="11"/>
          </p:nvPr>
        </p:nvSpPr>
        <p:spPr/>
        <p:txBody>
          <a:bodyPr/>
          <a:lstStyle/>
          <a:p>
            <a:pPr>
              <a:defRPr/>
            </a:pPr>
            <a:r>
              <a:rPr lang="zh-CN" altLang="en-US"/>
              <a:t>计算机基础及</a:t>
            </a:r>
            <a:r>
              <a:rPr lang="en-US" altLang="zh-CN"/>
              <a:t>C</a:t>
            </a:r>
            <a:r>
              <a:rPr lang="zh-CN" altLang="en-US"/>
              <a:t>语言程序设计</a:t>
            </a:r>
          </a:p>
        </p:txBody>
      </p:sp>
      <p:sp>
        <p:nvSpPr>
          <p:cNvPr id="7" name="Slide Number Placeholder 6"/>
          <p:cNvSpPr>
            <a:spLocks noGrp="1"/>
          </p:cNvSpPr>
          <p:nvPr>
            <p:ph type="sldNum" sz="quarter" idx="12"/>
          </p:nvPr>
        </p:nvSpPr>
        <p:spPr/>
        <p:txBody>
          <a:bodyPr/>
          <a:lstStyle/>
          <a:p>
            <a:fld id="{4F745AF4-3F5D-4491-9EDC-5458D5805E97}" type="slidenum">
              <a:rPr lang="zh-CN" altLang="en-US" smtClean="0"/>
              <a:pPr/>
              <a:t>‹#›</a:t>
            </a:fld>
            <a:endParaRPr lang="en-US" altLang="zh-CN">
              <a:latin typeface="Arial" panose="020B0604020202020204" pitchFamily="34" charset="0"/>
            </a:endParaRPr>
          </a:p>
        </p:txBody>
      </p:sp>
    </p:spTree>
    <p:extLst>
      <p:ext uri="{BB962C8B-B14F-4D97-AF65-F5344CB8AC3E}">
        <p14:creationId xmlns:p14="http://schemas.microsoft.com/office/powerpoint/2010/main" val="18365567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zh-CN" altLang="en-US"/>
          </a:p>
        </p:txBody>
      </p:sp>
      <p:sp>
        <p:nvSpPr>
          <p:cNvPr id="5" name="Footer Placeholder 4"/>
          <p:cNvSpPr>
            <a:spLocks noGrp="1"/>
          </p:cNvSpPr>
          <p:nvPr>
            <p:ph type="ftr" sz="quarter" idx="11"/>
          </p:nvPr>
        </p:nvSpPr>
        <p:spPr/>
        <p:txBody>
          <a:bodyPr/>
          <a:lstStyle/>
          <a:p>
            <a:pPr>
              <a:defRPr/>
            </a:pPr>
            <a:r>
              <a:rPr lang="zh-CN" altLang="en-US"/>
              <a:t>计算机基础及</a:t>
            </a:r>
            <a:r>
              <a:rPr lang="en-US" altLang="zh-CN"/>
              <a:t>C</a:t>
            </a:r>
            <a:r>
              <a:rPr lang="zh-CN" altLang="en-US"/>
              <a:t>语言程序设计</a:t>
            </a:r>
          </a:p>
        </p:txBody>
      </p:sp>
      <p:sp>
        <p:nvSpPr>
          <p:cNvPr id="6" name="Slide Number Placeholder 5"/>
          <p:cNvSpPr>
            <a:spLocks noGrp="1"/>
          </p:cNvSpPr>
          <p:nvPr>
            <p:ph type="sldNum" sz="quarter" idx="12"/>
          </p:nvPr>
        </p:nvSpPr>
        <p:spPr/>
        <p:txBody>
          <a:bodyPr/>
          <a:lstStyle/>
          <a:p>
            <a:fld id="{DCEFA6B8-D461-47C8-A294-95D50AB49649}" type="slidenum">
              <a:rPr lang="zh-CN" altLang="en-US" smtClean="0"/>
              <a:pPr/>
              <a:t>‹#›</a:t>
            </a:fld>
            <a:endParaRPr lang="en-US" altLang="zh-CN">
              <a:latin typeface="Arial" panose="020B0604020202020204" pitchFamily="34" charset="0"/>
            </a:endParaRPr>
          </a:p>
        </p:txBody>
      </p:sp>
    </p:spTree>
    <p:extLst>
      <p:ext uri="{BB962C8B-B14F-4D97-AF65-F5344CB8AC3E}">
        <p14:creationId xmlns:p14="http://schemas.microsoft.com/office/powerpoint/2010/main" val="37258217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zh-CN" altLang="en-US"/>
          </a:p>
        </p:txBody>
      </p:sp>
      <p:sp>
        <p:nvSpPr>
          <p:cNvPr id="5" name="Footer Placeholder 4"/>
          <p:cNvSpPr>
            <a:spLocks noGrp="1"/>
          </p:cNvSpPr>
          <p:nvPr>
            <p:ph type="ftr" sz="quarter" idx="11"/>
          </p:nvPr>
        </p:nvSpPr>
        <p:spPr/>
        <p:txBody>
          <a:bodyPr/>
          <a:lstStyle/>
          <a:p>
            <a:pPr>
              <a:defRPr/>
            </a:pPr>
            <a:r>
              <a:rPr lang="zh-CN" altLang="en-US"/>
              <a:t>计算机基础及</a:t>
            </a:r>
            <a:r>
              <a:rPr lang="en-US" altLang="zh-CN"/>
              <a:t>C</a:t>
            </a:r>
            <a:r>
              <a:rPr lang="zh-CN" altLang="en-US"/>
              <a:t>语言程序设计</a:t>
            </a:r>
          </a:p>
        </p:txBody>
      </p:sp>
      <p:sp>
        <p:nvSpPr>
          <p:cNvPr id="6" name="Slide Number Placeholder 5"/>
          <p:cNvSpPr>
            <a:spLocks noGrp="1"/>
          </p:cNvSpPr>
          <p:nvPr>
            <p:ph type="sldNum" sz="quarter" idx="12"/>
          </p:nvPr>
        </p:nvSpPr>
        <p:spPr/>
        <p:txBody>
          <a:bodyPr/>
          <a:lstStyle/>
          <a:p>
            <a:fld id="{773DA7AE-F98F-4FBC-B66B-2BFBEDA45F65}" type="slidenum">
              <a:rPr lang="zh-CN" altLang="en-US" smtClean="0"/>
              <a:pPr/>
              <a:t>‹#›</a:t>
            </a:fld>
            <a:endParaRPr lang="en-US" altLang="zh-CN">
              <a:latin typeface="Arial" panose="020B0604020202020204" pitchFamily="34" charset="0"/>
            </a:endParaRPr>
          </a:p>
        </p:txBody>
      </p:sp>
    </p:spTree>
    <p:extLst>
      <p:ext uri="{BB962C8B-B14F-4D97-AF65-F5344CB8AC3E}">
        <p14:creationId xmlns:p14="http://schemas.microsoft.com/office/powerpoint/2010/main" val="2837272521"/>
      </p:ext>
    </p:extLst>
  </p:cSld>
  <p:clrMapOvr>
    <a:masterClrMapping/>
  </p:clrMapOvr>
  <p:hf sldNum="0" hd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228600"/>
            <a:ext cx="10363200" cy="990600"/>
          </a:xfrm>
        </p:spPr>
        <p:txBody>
          <a:bodyPr/>
          <a:lstStyle/>
          <a:p>
            <a:r>
              <a:rPr lang="zh-CN" altLang="en-US"/>
              <a:t>单击此处编辑母版标题样式</a:t>
            </a:r>
          </a:p>
        </p:txBody>
      </p:sp>
      <p:sp>
        <p:nvSpPr>
          <p:cNvPr id="3" name="表格占位符 2"/>
          <p:cNvSpPr>
            <a:spLocks noGrp="1"/>
          </p:cNvSpPr>
          <p:nvPr>
            <p:ph type="tbl" idx="1"/>
          </p:nvPr>
        </p:nvSpPr>
        <p:spPr>
          <a:xfrm>
            <a:off x="914400" y="1219200"/>
            <a:ext cx="10363200" cy="5181600"/>
          </a:xfrm>
        </p:spPr>
        <p:txBody>
          <a:bodyPr/>
          <a:lstStyle/>
          <a:p>
            <a:pPr lvl="0"/>
            <a:endParaRPr lang="zh-CN" altLang="en-US" noProof="0"/>
          </a:p>
        </p:txBody>
      </p:sp>
      <p:sp>
        <p:nvSpPr>
          <p:cNvPr id="4" name="日期占位符 25607">
            <a:extLst>
              <a:ext uri="{FF2B5EF4-FFF2-40B4-BE49-F238E27FC236}">
                <a16:creationId xmlns:a16="http://schemas.microsoft.com/office/drawing/2014/main" id="{47DC5D9C-ED7E-573F-8169-200D8CF9C1B0}"/>
              </a:ext>
            </a:extLst>
          </p:cNvPr>
          <p:cNvSpPr>
            <a:spLocks noGrp="1"/>
          </p:cNvSpPr>
          <p:nvPr>
            <p:ph type="dt" sz="half" idx="10"/>
          </p:nvPr>
        </p:nvSpPr>
        <p:spPr>
          <a:ln/>
        </p:spPr>
        <p:txBody>
          <a:bodyPr/>
          <a:lstStyle>
            <a:lvl1pPr>
              <a:defRPr/>
            </a:lvl1pPr>
          </a:lstStyle>
          <a:p>
            <a:pPr>
              <a:defRPr/>
            </a:pPr>
            <a:endParaRPr lang="zh-CN" altLang="en-US"/>
          </a:p>
        </p:txBody>
      </p:sp>
      <p:sp>
        <p:nvSpPr>
          <p:cNvPr id="5" name="页脚占位符 25608">
            <a:extLst>
              <a:ext uri="{FF2B5EF4-FFF2-40B4-BE49-F238E27FC236}">
                <a16:creationId xmlns:a16="http://schemas.microsoft.com/office/drawing/2014/main" id="{FD1003A6-B7E9-876E-8F59-0C4FBEA5CFDA}"/>
              </a:ext>
            </a:extLst>
          </p:cNvPr>
          <p:cNvSpPr>
            <a:spLocks noGrp="1"/>
          </p:cNvSpPr>
          <p:nvPr>
            <p:ph type="ftr" sz="quarter" idx="11"/>
          </p:nvPr>
        </p:nvSpPr>
        <p:spPr>
          <a:ln/>
        </p:spPr>
        <p:txBody>
          <a:bodyPr/>
          <a:lstStyle>
            <a:lvl1pPr>
              <a:defRPr/>
            </a:lvl1pPr>
          </a:lstStyle>
          <a:p>
            <a:pPr>
              <a:defRPr/>
            </a:pPr>
            <a:r>
              <a:rPr lang="zh-CN" altLang="en-US"/>
              <a:t>计算机基础及</a:t>
            </a:r>
            <a:r>
              <a:rPr lang="en-US" altLang="zh-CN"/>
              <a:t>C</a:t>
            </a:r>
            <a:r>
              <a:rPr lang="zh-CN" altLang="en-US"/>
              <a:t>语言程序设计</a:t>
            </a:r>
          </a:p>
        </p:txBody>
      </p:sp>
      <p:sp>
        <p:nvSpPr>
          <p:cNvPr id="6" name="灯片编号占位符 25609">
            <a:extLst>
              <a:ext uri="{FF2B5EF4-FFF2-40B4-BE49-F238E27FC236}">
                <a16:creationId xmlns:a16="http://schemas.microsoft.com/office/drawing/2014/main" id="{1853F0A3-D531-DF46-B9D1-A9A5A507541D}"/>
              </a:ext>
            </a:extLst>
          </p:cNvPr>
          <p:cNvSpPr>
            <a:spLocks noGrp="1"/>
          </p:cNvSpPr>
          <p:nvPr>
            <p:ph type="sldNum" sz="quarter" idx="12"/>
          </p:nvPr>
        </p:nvSpPr>
        <p:spPr>
          <a:ln/>
        </p:spPr>
        <p:txBody>
          <a:bodyPr/>
          <a:lstStyle>
            <a:lvl1pPr>
              <a:defRPr/>
            </a:lvl1pPr>
          </a:lstStyle>
          <a:p>
            <a:fld id="{D529099F-A196-4FEB-A587-86606A450719}" type="slidenum">
              <a:rPr lang="zh-CN" altLang="en-US"/>
              <a:pPr/>
              <a:t>‹#›</a:t>
            </a:fld>
            <a:endParaRPr lang="en-US" altLang="zh-CN">
              <a:latin typeface="Arial" panose="020B0604020202020204" pitchFamily="34" charset="0"/>
            </a:endParaRPr>
          </a:p>
        </p:txBody>
      </p:sp>
    </p:spTree>
    <p:extLst>
      <p:ext uri="{BB962C8B-B14F-4D97-AF65-F5344CB8AC3E}">
        <p14:creationId xmlns:p14="http://schemas.microsoft.com/office/powerpoint/2010/main" val="478920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228600"/>
            <a:ext cx="10363200" cy="990600"/>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1219200"/>
            <a:ext cx="5080000" cy="5181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19200"/>
            <a:ext cx="5080000" cy="5181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25607">
            <a:extLst>
              <a:ext uri="{FF2B5EF4-FFF2-40B4-BE49-F238E27FC236}">
                <a16:creationId xmlns:a16="http://schemas.microsoft.com/office/drawing/2014/main" id="{928C9478-0A50-E82E-B0BA-7AFA14747E5F}"/>
              </a:ext>
            </a:extLst>
          </p:cNvPr>
          <p:cNvSpPr>
            <a:spLocks noGrp="1"/>
          </p:cNvSpPr>
          <p:nvPr>
            <p:ph type="dt" sz="half" idx="10"/>
          </p:nvPr>
        </p:nvSpPr>
        <p:spPr>
          <a:ln/>
        </p:spPr>
        <p:txBody>
          <a:bodyPr/>
          <a:lstStyle>
            <a:lvl1pPr>
              <a:defRPr/>
            </a:lvl1pPr>
          </a:lstStyle>
          <a:p>
            <a:pPr>
              <a:defRPr/>
            </a:pPr>
            <a:endParaRPr lang="zh-CN" altLang="en-US"/>
          </a:p>
        </p:txBody>
      </p:sp>
      <p:sp>
        <p:nvSpPr>
          <p:cNvPr id="6" name="页脚占位符 25608">
            <a:extLst>
              <a:ext uri="{FF2B5EF4-FFF2-40B4-BE49-F238E27FC236}">
                <a16:creationId xmlns:a16="http://schemas.microsoft.com/office/drawing/2014/main" id="{BE3B06C3-79FF-A829-6BDF-C18B9C9A2B20}"/>
              </a:ext>
            </a:extLst>
          </p:cNvPr>
          <p:cNvSpPr>
            <a:spLocks noGrp="1"/>
          </p:cNvSpPr>
          <p:nvPr>
            <p:ph type="ftr" sz="quarter" idx="11"/>
          </p:nvPr>
        </p:nvSpPr>
        <p:spPr>
          <a:ln/>
        </p:spPr>
        <p:txBody>
          <a:bodyPr/>
          <a:lstStyle>
            <a:lvl1pPr>
              <a:defRPr/>
            </a:lvl1pPr>
          </a:lstStyle>
          <a:p>
            <a:pPr>
              <a:defRPr/>
            </a:pPr>
            <a:r>
              <a:rPr lang="zh-CN" altLang="en-US"/>
              <a:t>计算机基础及</a:t>
            </a:r>
            <a:r>
              <a:rPr lang="en-US" altLang="zh-CN"/>
              <a:t>C</a:t>
            </a:r>
            <a:r>
              <a:rPr lang="zh-CN" altLang="en-US"/>
              <a:t>语言程序设计</a:t>
            </a:r>
          </a:p>
        </p:txBody>
      </p:sp>
      <p:sp>
        <p:nvSpPr>
          <p:cNvPr id="7" name="灯片编号占位符 25609">
            <a:extLst>
              <a:ext uri="{FF2B5EF4-FFF2-40B4-BE49-F238E27FC236}">
                <a16:creationId xmlns:a16="http://schemas.microsoft.com/office/drawing/2014/main" id="{55565551-BED3-071B-52C9-996E056BCEFC}"/>
              </a:ext>
            </a:extLst>
          </p:cNvPr>
          <p:cNvSpPr>
            <a:spLocks noGrp="1"/>
          </p:cNvSpPr>
          <p:nvPr>
            <p:ph type="sldNum" sz="quarter" idx="12"/>
          </p:nvPr>
        </p:nvSpPr>
        <p:spPr>
          <a:ln/>
        </p:spPr>
        <p:txBody>
          <a:bodyPr/>
          <a:lstStyle>
            <a:lvl1pPr>
              <a:defRPr/>
            </a:lvl1pPr>
          </a:lstStyle>
          <a:p>
            <a:fld id="{1D069EDF-BAC6-4D32-882B-134645F3B6B2}" type="slidenum">
              <a:rPr lang="zh-CN" altLang="en-US"/>
              <a:pPr/>
              <a:t>‹#›</a:t>
            </a:fld>
            <a:endParaRPr lang="en-US" altLang="zh-CN">
              <a:latin typeface="Arial" panose="020B0604020202020204" pitchFamily="34" charset="0"/>
            </a:endParaRPr>
          </a:p>
        </p:txBody>
      </p:sp>
    </p:spTree>
    <p:extLst>
      <p:ext uri="{BB962C8B-B14F-4D97-AF65-F5344CB8AC3E}">
        <p14:creationId xmlns:p14="http://schemas.microsoft.com/office/powerpoint/2010/main" val="17550388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95711BC1-9AF6-1D5F-2758-16D1E6A1B10D}"/>
              </a:ext>
            </a:extLst>
          </p:cNvPr>
          <p:cNvSpPr>
            <a:spLocks noGrp="1" noChangeArrowheads="1"/>
          </p:cNvSpPr>
          <p:nvPr>
            <p:ph type="dt" sz="half" idx="10"/>
          </p:nvPr>
        </p:nvSpPr>
        <p:spPr/>
        <p:txBody>
          <a:bodyPr/>
          <a:lstStyle>
            <a:lvl1pPr algn="ctr">
              <a:buFont typeface="Arial" pitchFamily="34" charset="0"/>
              <a:buNone/>
              <a:defRPr kumimoji="0" b="1">
                <a:ea typeface="隶书" pitchFamily="49" charset="-122"/>
              </a:defRPr>
            </a:lvl1pPr>
          </a:lstStyle>
          <a:p>
            <a:pPr>
              <a:defRPr/>
            </a:pPr>
            <a:endParaRPr lang="en-US" altLang="zh-CN"/>
          </a:p>
        </p:txBody>
      </p:sp>
      <p:sp>
        <p:nvSpPr>
          <p:cNvPr id="5" name="Rectangle 5">
            <a:extLst>
              <a:ext uri="{FF2B5EF4-FFF2-40B4-BE49-F238E27FC236}">
                <a16:creationId xmlns:a16="http://schemas.microsoft.com/office/drawing/2014/main" id="{8A9FA662-4F39-EE31-899A-5A5CEDBA5F2F}"/>
              </a:ext>
            </a:extLst>
          </p:cNvPr>
          <p:cNvSpPr>
            <a:spLocks noGrp="1" noChangeArrowheads="1"/>
          </p:cNvSpPr>
          <p:nvPr>
            <p:ph type="ftr" sz="quarter" idx="11"/>
          </p:nvPr>
        </p:nvSpPr>
        <p:spPr/>
        <p:txBody>
          <a:bodyPr/>
          <a:lstStyle>
            <a:lvl1pPr>
              <a:buFont typeface="Arial" pitchFamily="34" charset="0"/>
              <a:buNone/>
              <a:defRPr kumimoji="0" b="1">
                <a:ea typeface="隶书" pitchFamily="49" charset="-122"/>
              </a:defRPr>
            </a:lvl1pPr>
          </a:lstStyle>
          <a:p>
            <a:pPr>
              <a:defRPr/>
            </a:pPr>
            <a:endParaRPr lang="en-US" altLang="zh-CN"/>
          </a:p>
        </p:txBody>
      </p:sp>
      <p:sp>
        <p:nvSpPr>
          <p:cNvPr id="6" name="Rectangle 6">
            <a:extLst>
              <a:ext uri="{FF2B5EF4-FFF2-40B4-BE49-F238E27FC236}">
                <a16:creationId xmlns:a16="http://schemas.microsoft.com/office/drawing/2014/main" id="{1E2EBDC9-1A00-CE80-3555-8C4F475A3133}"/>
              </a:ext>
            </a:extLst>
          </p:cNvPr>
          <p:cNvSpPr>
            <a:spLocks noGrp="1" noChangeArrowheads="1"/>
          </p:cNvSpPr>
          <p:nvPr>
            <p:ph type="sldNum" sz="quarter" idx="12"/>
          </p:nvPr>
        </p:nvSpPr>
        <p:spPr/>
        <p:txBody>
          <a:bodyPr/>
          <a:lstStyle>
            <a:lvl1pPr>
              <a:buFont typeface="Arial" panose="020B0604020202020204" pitchFamily="34" charset="0"/>
              <a:buNone/>
              <a:defRPr kumimoji="0" b="1">
                <a:ea typeface="隶书" panose="02010509060101010101" pitchFamily="49" charset="-122"/>
              </a:defRPr>
            </a:lvl1pPr>
          </a:lstStyle>
          <a:p>
            <a:fld id="{F351BC28-719C-4A81-A23C-A4401E854582}" type="slidenum">
              <a:rPr lang="en-US" altLang="zh-CN"/>
              <a:pPr/>
              <a:t>‹#›</a:t>
            </a:fld>
            <a:endParaRPr lang="en-US" altLang="zh-CN"/>
          </a:p>
        </p:txBody>
      </p:sp>
    </p:spTree>
    <p:extLst>
      <p:ext uri="{BB962C8B-B14F-4D97-AF65-F5344CB8AC3E}">
        <p14:creationId xmlns:p14="http://schemas.microsoft.com/office/powerpoint/2010/main" val="1429465469"/>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090DF159-C821-3955-C063-99B4FAF372BE}"/>
              </a:ext>
            </a:extLst>
          </p:cNvPr>
          <p:cNvSpPr>
            <a:spLocks noGrp="1" noChangeArrowheads="1"/>
          </p:cNvSpPr>
          <p:nvPr>
            <p:ph type="dt" sz="half" idx="10"/>
          </p:nvPr>
        </p:nvSpPr>
        <p:spPr/>
        <p:txBody>
          <a:bodyPr/>
          <a:lstStyle>
            <a:lvl1pPr algn="ctr">
              <a:buFont typeface="Arial" pitchFamily="34" charset="0"/>
              <a:buNone/>
              <a:defRPr kumimoji="0" b="1">
                <a:ea typeface="隶书" pitchFamily="49" charset="-122"/>
              </a:defRPr>
            </a:lvl1pPr>
          </a:lstStyle>
          <a:p>
            <a:pPr>
              <a:defRPr/>
            </a:pPr>
            <a:endParaRPr lang="en-US" altLang="zh-CN"/>
          </a:p>
        </p:txBody>
      </p:sp>
      <p:sp>
        <p:nvSpPr>
          <p:cNvPr id="5" name="Rectangle 5">
            <a:extLst>
              <a:ext uri="{FF2B5EF4-FFF2-40B4-BE49-F238E27FC236}">
                <a16:creationId xmlns:a16="http://schemas.microsoft.com/office/drawing/2014/main" id="{D215690D-AE5E-AF31-ED2C-78C9D921BB3B}"/>
              </a:ext>
            </a:extLst>
          </p:cNvPr>
          <p:cNvSpPr>
            <a:spLocks noGrp="1" noChangeArrowheads="1"/>
          </p:cNvSpPr>
          <p:nvPr>
            <p:ph type="ftr" sz="quarter" idx="11"/>
          </p:nvPr>
        </p:nvSpPr>
        <p:spPr/>
        <p:txBody>
          <a:bodyPr/>
          <a:lstStyle>
            <a:lvl1pPr>
              <a:buFont typeface="Arial" pitchFamily="34" charset="0"/>
              <a:buNone/>
              <a:defRPr kumimoji="0" b="1">
                <a:ea typeface="隶书" pitchFamily="49" charset="-122"/>
              </a:defRPr>
            </a:lvl1pPr>
          </a:lstStyle>
          <a:p>
            <a:pPr>
              <a:defRPr/>
            </a:pPr>
            <a:endParaRPr lang="en-US" altLang="zh-CN"/>
          </a:p>
        </p:txBody>
      </p:sp>
      <p:sp>
        <p:nvSpPr>
          <p:cNvPr id="6" name="Rectangle 6">
            <a:extLst>
              <a:ext uri="{FF2B5EF4-FFF2-40B4-BE49-F238E27FC236}">
                <a16:creationId xmlns:a16="http://schemas.microsoft.com/office/drawing/2014/main" id="{A2CB3EE3-E07C-7D19-7CCE-6A067818EC8F}"/>
              </a:ext>
            </a:extLst>
          </p:cNvPr>
          <p:cNvSpPr>
            <a:spLocks noGrp="1" noChangeArrowheads="1"/>
          </p:cNvSpPr>
          <p:nvPr>
            <p:ph type="sldNum" sz="quarter" idx="12"/>
          </p:nvPr>
        </p:nvSpPr>
        <p:spPr/>
        <p:txBody>
          <a:bodyPr/>
          <a:lstStyle>
            <a:lvl1pPr>
              <a:buFont typeface="Arial" panose="020B0604020202020204" pitchFamily="34" charset="0"/>
              <a:buNone/>
              <a:defRPr kumimoji="0" b="1">
                <a:ea typeface="隶书" panose="02010509060101010101" pitchFamily="49" charset="-122"/>
              </a:defRPr>
            </a:lvl1pPr>
          </a:lstStyle>
          <a:p>
            <a:fld id="{DCC8A943-8D63-4BB0-AAB5-756F76341EAB}" type="slidenum">
              <a:rPr lang="en-US" altLang="zh-CN"/>
              <a:pPr/>
              <a:t>‹#›</a:t>
            </a:fld>
            <a:endParaRPr lang="en-US" altLang="zh-CN"/>
          </a:p>
        </p:txBody>
      </p:sp>
    </p:spTree>
    <p:extLst>
      <p:ext uri="{BB962C8B-B14F-4D97-AF65-F5344CB8AC3E}">
        <p14:creationId xmlns:p14="http://schemas.microsoft.com/office/powerpoint/2010/main" val="2959392560"/>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51E39819-EB70-E141-9EAC-B388E46EE76B}"/>
              </a:ext>
            </a:extLst>
          </p:cNvPr>
          <p:cNvSpPr>
            <a:spLocks noGrp="1" noChangeArrowheads="1"/>
          </p:cNvSpPr>
          <p:nvPr>
            <p:ph type="dt" sz="half" idx="10"/>
          </p:nvPr>
        </p:nvSpPr>
        <p:spPr/>
        <p:txBody>
          <a:bodyPr/>
          <a:lstStyle>
            <a:lvl1pPr algn="ctr">
              <a:buFont typeface="Arial" pitchFamily="34" charset="0"/>
              <a:buNone/>
              <a:defRPr kumimoji="0" b="1">
                <a:ea typeface="隶书" pitchFamily="49" charset="-122"/>
              </a:defRPr>
            </a:lvl1pPr>
          </a:lstStyle>
          <a:p>
            <a:pPr>
              <a:defRPr/>
            </a:pPr>
            <a:endParaRPr lang="en-US" altLang="zh-CN"/>
          </a:p>
        </p:txBody>
      </p:sp>
      <p:sp>
        <p:nvSpPr>
          <p:cNvPr id="5" name="Rectangle 5">
            <a:extLst>
              <a:ext uri="{FF2B5EF4-FFF2-40B4-BE49-F238E27FC236}">
                <a16:creationId xmlns:a16="http://schemas.microsoft.com/office/drawing/2014/main" id="{26D80142-1B1E-8FB9-61B3-80614708A328}"/>
              </a:ext>
            </a:extLst>
          </p:cNvPr>
          <p:cNvSpPr>
            <a:spLocks noGrp="1" noChangeArrowheads="1"/>
          </p:cNvSpPr>
          <p:nvPr>
            <p:ph type="ftr" sz="quarter" idx="11"/>
          </p:nvPr>
        </p:nvSpPr>
        <p:spPr/>
        <p:txBody>
          <a:bodyPr/>
          <a:lstStyle>
            <a:lvl1pPr>
              <a:buFont typeface="Arial" pitchFamily="34" charset="0"/>
              <a:buNone/>
              <a:defRPr kumimoji="0" b="1">
                <a:ea typeface="隶书" pitchFamily="49" charset="-122"/>
              </a:defRPr>
            </a:lvl1pPr>
          </a:lstStyle>
          <a:p>
            <a:pPr>
              <a:defRPr/>
            </a:pPr>
            <a:endParaRPr lang="en-US" altLang="zh-CN"/>
          </a:p>
        </p:txBody>
      </p:sp>
      <p:sp>
        <p:nvSpPr>
          <p:cNvPr id="6" name="Rectangle 6">
            <a:extLst>
              <a:ext uri="{FF2B5EF4-FFF2-40B4-BE49-F238E27FC236}">
                <a16:creationId xmlns:a16="http://schemas.microsoft.com/office/drawing/2014/main" id="{6BF834C1-36D9-E487-E66C-F28F4D37C624}"/>
              </a:ext>
            </a:extLst>
          </p:cNvPr>
          <p:cNvSpPr>
            <a:spLocks noGrp="1" noChangeArrowheads="1"/>
          </p:cNvSpPr>
          <p:nvPr>
            <p:ph type="sldNum" sz="quarter" idx="12"/>
          </p:nvPr>
        </p:nvSpPr>
        <p:spPr/>
        <p:txBody>
          <a:bodyPr/>
          <a:lstStyle>
            <a:lvl1pPr>
              <a:buFont typeface="Arial" panose="020B0604020202020204" pitchFamily="34" charset="0"/>
              <a:buNone/>
              <a:defRPr kumimoji="0" b="1">
                <a:ea typeface="隶书" panose="02010509060101010101" pitchFamily="49" charset="-122"/>
              </a:defRPr>
            </a:lvl1pPr>
          </a:lstStyle>
          <a:p>
            <a:fld id="{938DBFC6-CEA5-4203-9BDE-F72B41636238}" type="slidenum">
              <a:rPr lang="en-US" altLang="zh-CN"/>
              <a:pPr/>
              <a:t>‹#›</a:t>
            </a:fld>
            <a:endParaRPr lang="en-US" altLang="zh-CN"/>
          </a:p>
        </p:txBody>
      </p:sp>
    </p:spTree>
    <p:extLst>
      <p:ext uri="{BB962C8B-B14F-4D97-AF65-F5344CB8AC3E}">
        <p14:creationId xmlns:p14="http://schemas.microsoft.com/office/powerpoint/2010/main" val="293013647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solidFill>
                <a:srgbClr val="000000"/>
              </a:solidFill>
            </a:endParaRPr>
          </a:p>
        </p:txBody>
      </p:sp>
      <p:sp>
        <p:nvSpPr>
          <p:cNvPr id="5" name="页脚占位符 4"/>
          <p:cNvSpPr>
            <a:spLocks noGrp="1"/>
          </p:cNvSpPr>
          <p:nvPr>
            <p:ph type="ftr" sz="quarter" idx="11"/>
          </p:nvPr>
        </p:nvSpPr>
        <p:spPr/>
        <p:txBody>
          <a:bodyPr/>
          <a:lstStyle/>
          <a:p>
            <a:endParaRPr lang="zh-CN" altLang="en-US">
              <a:solidFill>
                <a:srgbClr val="000000"/>
              </a:solidFill>
            </a:endParaRPr>
          </a:p>
        </p:txBody>
      </p:sp>
      <p:sp>
        <p:nvSpPr>
          <p:cNvPr id="6" name="灯片编号占位符 5"/>
          <p:cNvSpPr>
            <a:spLocks noGrp="1"/>
          </p:cNvSpPr>
          <p:nvPr>
            <p:ph type="sldNum" sz="quarter" idx="12"/>
          </p:nvPr>
        </p:nvSpPr>
        <p:spPr/>
        <p:txBody>
          <a:bodyPr/>
          <a:lstStyle/>
          <a:p>
            <a:fld id="{0C15E40A-3C37-4EE8-AACE-DDA2A199FD94}"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0999654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67AE368A-7A2A-3BE9-CF5B-A7B99D8CFD48}"/>
              </a:ext>
            </a:extLst>
          </p:cNvPr>
          <p:cNvSpPr>
            <a:spLocks noGrp="1" noChangeArrowheads="1"/>
          </p:cNvSpPr>
          <p:nvPr>
            <p:ph type="dt" sz="half" idx="10"/>
          </p:nvPr>
        </p:nvSpPr>
        <p:spPr/>
        <p:txBody>
          <a:bodyPr/>
          <a:lstStyle>
            <a:lvl1pPr algn="ctr">
              <a:buFont typeface="Arial" pitchFamily="34" charset="0"/>
              <a:buNone/>
              <a:defRPr kumimoji="0" b="1">
                <a:ea typeface="隶书" pitchFamily="49" charset="-122"/>
              </a:defRPr>
            </a:lvl1pPr>
          </a:lstStyle>
          <a:p>
            <a:pPr>
              <a:defRPr/>
            </a:pPr>
            <a:endParaRPr lang="en-US" altLang="zh-CN"/>
          </a:p>
        </p:txBody>
      </p:sp>
      <p:sp>
        <p:nvSpPr>
          <p:cNvPr id="6" name="Rectangle 5">
            <a:extLst>
              <a:ext uri="{FF2B5EF4-FFF2-40B4-BE49-F238E27FC236}">
                <a16:creationId xmlns:a16="http://schemas.microsoft.com/office/drawing/2014/main" id="{B40009BA-A940-580E-1314-910706E0C75C}"/>
              </a:ext>
            </a:extLst>
          </p:cNvPr>
          <p:cNvSpPr>
            <a:spLocks noGrp="1" noChangeArrowheads="1"/>
          </p:cNvSpPr>
          <p:nvPr>
            <p:ph type="ftr" sz="quarter" idx="11"/>
          </p:nvPr>
        </p:nvSpPr>
        <p:spPr/>
        <p:txBody>
          <a:bodyPr/>
          <a:lstStyle>
            <a:lvl1pPr>
              <a:buFont typeface="Arial" pitchFamily="34" charset="0"/>
              <a:buNone/>
              <a:defRPr kumimoji="0" b="1">
                <a:ea typeface="隶书" pitchFamily="49" charset="-122"/>
              </a:defRPr>
            </a:lvl1pPr>
          </a:lstStyle>
          <a:p>
            <a:pPr>
              <a:defRPr/>
            </a:pPr>
            <a:endParaRPr lang="en-US" altLang="zh-CN"/>
          </a:p>
        </p:txBody>
      </p:sp>
      <p:sp>
        <p:nvSpPr>
          <p:cNvPr id="7" name="Rectangle 6">
            <a:extLst>
              <a:ext uri="{FF2B5EF4-FFF2-40B4-BE49-F238E27FC236}">
                <a16:creationId xmlns:a16="http://schemas.microsoft.com/office/drawing/2014/main" id="{C73FFA48-E8A6-E2EE-B80D-DD1BC9BF2D71}"/>
              </a:ext>
            </a:extLst>
          </p:cNvPr>
          <p:cNvSpPr>
            <a:spLocks noGrp="1" noChangeArrowheads="1"/>
          </p:cNvSpPr>
          <p:nvPr>
            <p:ph type="sldNum" sz="quarter" idx="12"/>
          </p:nvPr>
        </p:nvSpPr>
        <p:spPr/>
        <p:txBody>
          <a:bodyPr/>
          <a:lstStyle>
            <a:lvl1pPr>
              <a:buFont typeface="Arial" panose="020B0604020202020204" pitchFamily="34" charset="0"/>
              <a:buNone/>
              <a:defRPr kumimoji="0" b="1">
                <a:ea typeface="隶书" panose="02010509060101010101" pitchFamily="49" charset="-122"/>
              </a:defRPr>
            </a:lvl1pPr>
          </a:lstStyle>
          <a:p>
            <a:fld id="{4CAF7D02-2566-4325-A8FB-B103B5F49DCF}" type="slidenum">
              <a:rPr lang="en-US" altLang="zh-CN"/>
              <a:pPr/>
              <a:t>‹#›</a:t>
            </a:fld>
            <a:endParaRPr lang="en-US" altLang="zh-CN"/>
          </a:p>
        </p:txBody>
      </p:sp>
    </p:spTree>
    <p:extLst>
      <p:ext uri="{BB962C8B-B14F-4D97-AF65-F5344CB8AC3E}">
        <p14:creationId xmlns:p14="http://schemas.microsoft.com/office/powerpoint/2010/main" val="2933324105"/>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B4E978B6-4193-6CFC-74CA-BEF7D11C1E0E}"/>
              </a:ext>
            </a:extLst>
          </p:cNvPr>
          <p:cNvSpPr>
            <a:spLocks noGrp="1" noChangeArrowheads="1"/>
          </p:cNvSpPr>
          <p:nvPr>
            <p:ph type="dt" sz="half" idx="10"/>
          </p:nvPr>
        </p:nvSpPr>
        <p:spPr/>
        <p:txBody>
          <a:bodyPr/>
          <a:lstStyle>
            <a:lvl1pPr algn="ctr">
              <a:buFont typeface="Arial" pitchFamily="34" charset="0"/>
              <a:buNone/>
              <a:defRPr kumimoji="0" b="1">
                <a:ea typeface="隶书" pitchFamily="49" charset="-122"/>
              </a:defRPr>
            </a:lvl1pPr>
          </a:lstStyle>
          <a:p>
            <a:pPr>
              <a:defRPr/>
            </a:pPr>
            <a:endParaRPr lang="en-US" altLang="zh-CN"/>
          </a:p>
        </p:txBody>
      </p:sp>
      <p:sp>
        <p:nvSpPr>
          <p:cNvPr id="8" name="Rectangle 5">
            <a:extLst>
              <a:ext uri="{FF2B5EF4-FFF2-40B4-BE49-F238E27FC236}">
                <a16:creationId xmlns:a16="http://schemas.microsoft.com/office/drawing/2014/main" id="{3CC974B4-91FA-5245-D138-6D88799E862E}"/>
              </a:ext>
            </a:extLst>
          </p:cNvPr>
          <p:cNvSpPr>
            <a:spLocks noGrp="1" noChangeArrowheads="1"/>
          </p:cNvSpPr>
          <p:nvPr>
            <p:ph type="ftr" sz="quarter" idx="11"/>
          </p:nvPr>
        </p:nvSpPr>
        <p:spPr/>
        <p:txBody>
          <a:bodyPr/>
          <a:lstStyle>
            <a:lvl1pPr>
              <a:buFont typeface="Arial" pitchFamily="34" charset="0"/>
              <a:buNone/>
              <a:defRPr kumimoji="0" b="1">
                <a:ea typeface="隶书" pitchFamily="49" charset="-122"/>
              </a:defRPr>
            </a:lvl1pPr>
          </a:lstStyle>
          <a:p>
            <a:pPr>
              <a:defRPr/>
            </a:pPr>
            <a:endParaRPr lang="en-US" altLang="zh-CN"/>
          </a:p>
        </p:txBody>
      </p:sp>
      <p:sp>
        <p:nvSpPr>
          <p:cNvPr id="9" name="Rectangle 6">
            <a:extLst>
              <a:ext uri="{FF2B5EF4-FFF2-40B4-BE49-F238E27FC236}">
                <a16:creationId xmlns:a16="http://schemas.microsoft.com/office/drawing/2014/main" id="{678F3BBD-EE93-F7D4-352E-401032837E46}"/>
              </a:ext>
            </a:extLst>
          </p:cNvPr>
          <p:cNvSpPr>
            <a:spLocks noGrp="1" noChangeArrowheads="1"/>
          </p:cNvSpPr>
          <p:nvPr>
            <p:ph type="sldNum" sz="quarter" idx="12"/>
          </p:nvPr>
        </p:nvSpPr>
        <p:spPr/>
        <p:txBody>
          <a:bodyPr/>
          <a:lstStyle>
            <a:lvl1pPr>
              <a:buFont typeface="Arial" panose="020B0604020202020204" pitchFamily="34" charset="0"/>
              <a:buNone/>
              <a:defRPr kumimoji="0" b="1">
                <a:ea typeface="隶书" panose="02010509060101010101" pitchFamily="49" charset="-122"/>
              </a:defRPr>
            </a:lvl1pPr>
          </a:lstStyle>
          <a:p>
            <a:fld id="{85C309D4-5844-48E8-B115-5A209597C1E6}" type="slidenum">
              <a:rPr lang="en-US" altLang="zh-CN"/>
              <a:pPr/>
              <a:t>‹#›</a:t>
            </a:fld>
            <a:endParaRPr lang="en-US" altLang="zh-CN"/>
          </a:p>
        </p:txBody>
      </p:sp>
    </p:spTree>
    <p:extLst>
      <p:ext uri="{BB962C8B-B14F-4D97-AF65-F5344CB8AC3E}">
        <p14:creationId xmlns:p14="http://schemas.microsoft.com/office/powerpoint/2010/main" val="56233837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6A32BECC-5EAD-2F1C-EA71-8A63A8AEE64A}"/>
              </a:ext>
            </a:extLst>
          </p:cNvPr>
          <p:cNvSpPr>
            <a:spLocks noGrp="1" noChangeArrowheads="1"/>
          </p:cNvSpPr>
          <p:nvPr>
            <p:ph type="dt" sz="half" idx="10"/>
          </p:nvPr>
        </p:nvSpPr>
        <p:spPr/>
        <p:txBody>
          <a:bodyPr/>
          <a:lstStyle>
            <a:lvl1pPr algn="ctr">
              <a:buFont typeface="Arial" pitchFamily="34" charset="0"/>
              <a:buNone/>
              <a:defRPr kumimoji="0" b="1">
                <a:ea typeface="隶书" pitchFamily="49" charset="-122"/>
              </a:defRPr>
            </a:lvl1pPr>
          </a:lstStyle>
          <a:p>
            <a:pPr>
              <a:defRPr/>
            </a:pPr>
            <a:endParaRPr lang="en-US" altLang="zh-CN"/>
          </a:p>
        </p:txBody>
      </p:sp>
      <p:sp>
        <p:nvSpPr>
          <p:cNvPr id="4" name="Rectangle 5">
            <a:extLst>
              <a:ext uri="{FF2B5EF4-FFF2-40B4-BE49-F238E27FC236}">
                <a16:creationId xmlns:a16="http://schemas.microsoft.com/office/drawing/2014/main" id="{82560EFA-82F1-9B06-8E0C-60EB68D6E7F8}"/>
              </a:ext>
            </a:extLst>
          </p:cNvPr>
          <p:cNvSpPr>
            <a:spLocks noGrp="1" noChangeArrowheads="1"/>
          </p:cNvSpPr>
          <p:nvPr>
            <p:ph type="ftr" sz="quarter" idx="11"/>
          </p:nvPr>
        </p:nvSpPr>
        <p:spPr/>
        <p:txBody>
          <a:bodyPr/>
          <a:lstStyle>
            <a:lvl1pPr>
              <a:buFont typeface="Arial" pitchFamily="34" charset="0"/>
              <a:buNone/>
              <a:defRPr kumimoji="0" b="1">
                <a:ea typeface="隶书" pitchFamily="49" charset="-122"/>
              </a:defRPr>
            </a:lvl1pPr>
          </a:lstStyle>
          <a:p>
            <a:pPr>
              <a:defRPr/>
            </a:pPr>
            <a:endParaRPr lang="en-US" altLang="zh-CN"/>
          </a:p>
        </p:txBody>
      </p:sp>
      <p:sp>
        <p:nvSpPr>
          <p:cNvPr id="5" name="Rectangle 6">
            <a:extLst>
              <a:ext uri="{FF2B5EF4-FFF2-40B4-BE49-F238E27FC236}">
                <a16:creationId xmlns:a16="http://schemas.microsoft.com/office/drawing/2014/main" id="{DDBA9F5C-1DB2-E140-4DE0-89E213728922}"/>
              </a:ext>
            </a:extLst>
          </p:cNvPr>
          <p:cNvSpPr>
            <a:spLocks noGrp="1" noChangeArrowheads="1"/>
          </p:cNvSpPr>
          <p:nvPr>
            <p:ph type="sldNum" sz="quarter" idx="12"/>
          </p:nvPr>
        </p:nvSpPr>
        <p:spPr/>
        <p:txBody>
          <a:bodyPr/>
          <a:lstStyle>
            <a:lvl1pPr>
              <a:buFont typeface="Arial" panose="020B0604020202020204" pitchFamily="34" charset="0"/>
              <a:buNone/>
              <a:defRPr kumimoji="0" b="1">
                <a:ea typeface="隶书" panose="02010509060101010101" pitchFamily="49" charset="-122"/>
              </a:defRPr>
            </a:lvl1pPr>
          </a:lstStyle>
          <a:p>
            <a:fld id="{6F54707F-21CC-4A02-98E7-4B50A912658B}" type="slidenum">
              <a:rPr lang="en-US" altLang="zh-CN"/>
              <a:pPr/>
              <a:t>‹#›</a:t>
            </a:fld>
            <a:endParaRPr lang="en-US" altLang="zh-CN"/>
          </a:p>
        </p:txBody>
      </p:sp>
    </p:spTree>
    <p:extLst>
      <p:ext uri="{BB962C8B-B14F-4D97-AF65-F5344CB8AC3E}">
        <p14:creationId xmlns:p14="http://schemas.microsoft.com/office/powerpoint/2010/main" val="4241664288"/>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65FDD85-07C0-DFD1-93F4-7B23527EDDEC}"/>
              </a:ext>
            </a:extLst>
          </p:cNvPr>
          <p:cNvSpPr>
            <a:spLocks noGrp="1" noChangeArrowheads="1"/>
          </p:cNvSpPr>
          <p:nvPr>
            <p:ph type="dt" sz="half" idx="10"/>
          </p:nvPr>
        </p:nvSpPr>
        <p:spPr/>
        <p:txBody>
          <a:bodyPr/>
          <a:lstStyle>
            <a:lvl1pPr algn="ctr">
              <a:buFont typeface="Arial" pitchFamily="34" charset="0"/>
              <a:buNone/>
              <a:defRPr kumimoji="0" b="1">
                <a:ea typeface="隶书" pitchFamily="49" charset="-122"/>
              </a:defRPr>
            </a:lvl1pPr>
          </a:lstStyle>
          <a:p>
            <a:pPr>
              <a:defRPr/>
            </a:pPr>
            <a:endParaRPr lang="en-US" altLang="zh-CN"/>
          </a:p>
        </p:txBody>
      </p:sp>
      <p:sp>
        <p:nvSpPr>
          <p:cNvPr id="3" name="Rectangle 5">
            <a:extLst>
              <a:ext uri="{FF2B5EF4-FFF2-40B4-BE49-F238E27FC236}">
                <a16:creationId xmlns:a16="http://schemas.microsoft.com/office/drawing/2014/main" id="{BA1A5ED1-5509-AC3D-5255-0226588AD958}"/>
              </a:ext>
            </a:extLst>
          </p:cNvPr>
          <p:cNvSpPr>
            <a:spLocks noGrp="1" noChangeArrowheads="1"/>
          </p:cNvSpPr>
          <p:nvPr>
            <p:ph type="ftr" sz="quarter" idx="11"/>
          </p:nvPr>
        </p:nvSpPr>
        <p:spPr/>
        <p:txBody>
          <a:bodyPr/>
          <a:lstStyle>
            <a:lvl1pPr>
              <a:buFont typeface="Arial" pitchFamily="34" charset="0"/>
              <a:buNone/>
              <a:defRPr kumimoji="0" b="1">
                <a:ea typeface="隶书" pitchFamily="49" charset="-122"/>
              </a:defRPr>
            </a:lvl1pPr>
          </a:lstStyle>
          <a:p>
            <a:pPr>
              <a:defRPr/>
            </a:pPr>
            <a:endParaRPr lang="en-US" altLang="zh-CN"/>
          </a:p>
        </p:txBody>
      </p:sp>
      <p:sp>
        <p:nvSpPr>
          <p:cNvPr id="4" name="Rectangle 6">
            <a:extLst>
              <a:ext uri="{FF2B5EF4-FFF2-40B4-BE49-F238E27FC236}">
                <a16:creationId xmlns:a16="http://schemas.microsoft.com/office/drawing/2014/main" id="{2A4A4BBC-BFE6-1CA3-B59C-F37F8128DEA0}"/>
              </a:ext>
            </a:extLst>
          </p:cNvPr>
          <p:cNvSpPr>
            <a:spLocks noGrp="1" noChangeArrowheads="1"/>
          </p:cNvSpPr>
          <p:nvPr>
            <p:ph type="sldNum" sz="quarter" idx="12"/>
          </p:nvPr>
        </p:nvSpPr>
        <p:spPr/>
        <p:txBody>
          <a:bodyPr/>
          <a:lstStyle>
            <a:lvl1pPr>
              <a:buFont typeface="Arial" panose="020B0604020202020204" pitchFamily="34" charset="0"/>
              <a:buNone/>
              <a:defRPr kumimoji="0" b="1">
                <a:ea typeface="隶书" panose="02010509060101010101" pitchFamily="49" charset="-122"/>
              </a:defRPr>
            </a:lvl1pPr>
          </a:lstStyle>
          <a:p>
            <a:fld id="{D477F96B-0111-472D-8CF9-16897F0FCE22}" type="slidenum">
              <a:rPr lang="en-US" altLang="zh-CN"/>
              <a:pPr/>
              <a:t>‹#›</a:t>
            </a:fld>
            <a:endParaRPr lang="en-US" altLang="zh-CN"/>
          </a:p>
        </p:txBody>
      </p:sp>
    </p:spTree>
    <p:extLst>
      <p:ext uri="{BB962C8B-B14F-4D97-AF65-F5344CB8AC3E}">
        <p14:creationId xmlns:p14="http://schemas.microsoft.com/office/powerpoint/2010/main" val="1143044380"/>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40C86D1-CE2B-66E3-FE9B-6A46F1717031}"/>
              </a:ext>
            </a:extLst>
          </p:cNvPr>
          <p:cNvSpPr>
            <a:spLocks noGrp="1" noChangeArrowheads="1"/>
          </p:cNvSpPr>
          <p:nvPr>
            <p:ph type="dt" sz="half" idx="10"/>
          </p:nvPr>
        </p:nvSpPr>
        <p:spPr/>
        <p:txBody>
          <a:bodyPr/>
          <a:lstStyle>
            <a:lvl1pPr algn="ctr">
              <a:buFont typeface="Arial" pitchFamily="34" charset="0"/>
              <a:buNone/>
              <a:defRPr kumimoji="0" b="1">
                <a:ea typeface="隶书" pitchFamily="49" charset="-122"/>
              </a:defRPr>
            </a:lvl1pPr>
          </a:lstStyle>
          <a:p>
            <a:pPr>
              <a:defRPr/>
            </a:pPr>
            <a:endParaRPr lang="en-US" altLang="zh-CN"/>
          </a:p>
        </p:txBody>
      </p:sp>
      <p:sp>
        <p:nvSpPr>
          <p:cNvPr id="6" name="Rectangle 5">
            <a:extLst>
              <a:ext uri="{FF2B5EF4-FFF2-40B4-BE49-F238E27FC236}">
                <a16:creationId xmlns:a16="http://schemas.microsoft.com/office/drawing/2014/main" id="{C7F14BA3-6F1A-5791-DDD1-C3310291613D}"/>
              </a:ext>
            </a:extLst>
          </p:cNvPr>
          <p:cNvSpPr>
            <a:spLocks noGrp="1" noChangeArrowheads="1"/>
          </p:cNvSpPr>
          <p:nvPr>
            <p:ph type="ftr" sz="quarter" idx="11"/>
          </p:nvPr>
        </p:nvSpPr>
        <p:spPr/>
        <p:txBody>
          <a:bodyPr/>
          <a:lstStyle>
            <a:lvl1pPr>
              <a:buFont typeface="Arial" pitchFamily="34" charset="0"/>
              <a:buNone/>
              <a:defRPr kumimoji="0" b="1">
                <a:ea typeface="隶书" pitchFamily="49" charset="-122"/>
              </a:defRPr>
            </a:lvl1pPr>
          </a:lstStyle>
          <a:p>
            <a:pPr>
              <a:defRPr/>
            </a:pPr>
            <a:endParaRPr lang="en-US" altLang="zh-CN"/>
          </a:p>
        </p:txBody>
      </p:sp>
      <p:sp>
        <p:nvSpPr>
          <p:cNvPr id="7" name="Rectangle 6">
            <a:extLst>
              <a:ext uri="{FF2B5EF4-FFF2-40B4-BE49-F238E27FC236}">
                <a16:creationId xmlns:a16="http://schemas.microsoft.com/office/drawing/2014/main" id="{4401D3F8-B70B-9D08-7449-1464BBDBFD99}"/>
              </a:ext>
            </a:extLst>
          </p:cNvPr>
          <p:cNvSpPr>
            <a:spLocks noGrp="1" noChangeArrowheads="1"/>
          </p:cNvSpPr>
          <p:nvPr>
            <p:ph type="sldNum" sz="quarter" idx="12"/>
          </p:nvPr>
        </p:nvSpPr>
        <p:spPr/>
        <p:txBody>
          <a:bodyPr/>
          <a:lstStyle>
            <a:lvl1pPr>
              <a:buFont typeface="Arial" panose="020B0604020202020204" pitchFamily="34" charset="0"/>
              <a:buNone/>
              <a:defRPr kumimoji="0" b="1">
                <a:ea typeface="隶书" panose="02010509060101010101" pitchFamily="49" charset="-122"/>
              </a:defRPr>
            </a:lvl1pPr>
          </a:lstStyle>
          <a:p>
            <a:fld id="{58B47640-D13D-4671-9564-728329820187}" type="slidenum">
              <a:rPr lang="en-US" altLang="zh-CN"/>
              <a:pPr/>
              <a:t>‹#›</a:t>
            </a:fld>
            <a:endParaRPr lang="en-US" altLang="zh-CN"/>
          </a:p>
        </p:txBody>
      </p:sp>
    </p:spTree>
    <p:extLst>
      <p:ext uri="{BB962C8B-B14F-4D97-AF65-F5344CB8AC3E}">
        <p14:creationId xmlns:p14="http://schemas.microsoft.com/office/powerpoint/2010/main" val="765434966"/>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BA0C1BA5-237A-87AC-8E9E-AB3C7718563D}"/>
              </a:ext>
            </a:extLst>
          </p:cNvPr>
          <p:cNvSpPr>
            <a:spLocks noGrp="1" noChangeArrowheads="1"/>
          </p:cNvSpPr>
          <p:nvPr>
            <p:ph type="dt" sz="half" idx="10"/>
          </p:nvPr>
        </p:nvSpPr>
        <p:spPr/>
        <p:txBody>
          <a:bodyPr/>
          <a:lstStyle>
            <a:lvl1pPr algn="ctr">
              <a:buFont typeface="Arial" pitchFamily="34" charset="0"/>
              <a:buNone/>
              <a:defRPr kumimoji="0" b="1">
                <a:ea typeface="隶书" pitchFamily="49" charset="-122"/>
              </a:defRPr>
            </a:lvl1pPr>
          </a:lstStyle>
          <a:p>
            <a:pPr>
              <a:defRPr/>
            </a:pPr>
            <a:endParaRPr lang="en-US" altLang="zh-CN"/>
          </a:p>
        </p:txBody>
      </p:sp>
      <p:sp>
        <p:nvSpPr>
          <p:cNvPr id="6" name="Rectangle 5">
            <a:extLst>
              <a:ext uri="{FF2B5EF4-FFF2-40B4-BE49-F238E27FC236}">
                <a16:creationId xmlns:a16="http://schemas.microsoft.com/office/drawing/2014/main" id="{E239C727-81C9-6F03-D150-88965C7E62D3}"/>
              </a:ext>
            </a:extLst>
          </p:cNvPr>
          <p:cNvSpPr>
            <a:spLocks noGrp="1" noChangeArrowheads="1"/>
          </p:cNvSpPr>
          <p:nvPr>
            <p:ph type="ftr" sz="quarter" idx="11"/>
          </p:nvPr>
        </p:nvSpPr>
        <p:spPr/>
        <p:txBody>
          <a:bodyPr/>
          <a:lstStyle>
            <a:lvl1pPr>
              <a:buFont typeface="Arial" pitchFamily="34" charset="0"/>
              <a:buNone/>
              <a:defRPr kumimoji="0" b="1">
                <a:ea typeface="隶书" pitchFamily="49" charset="-122"/>
              </a:defRPr>
            </a:lvl1pPr>
          </a:lstStyle>
          <a:p>
            <a:pPr>
              <a:defRPr/>
            </a:pPr>
            <a:endParaRPr lang="en-US" altLang="zh-CN"/>
          </a:p>
        </p:txBody>
      </p:sp>
      <p:sp>
        <p:nvSpPr>
          <p:cNvPr id="7" name="Rectangle 6">
            <a:extLst>
              <a:ext uri="{FF2B5EF4-FFF2-40B4-BE49-F238E27FC236}">
                <a16:creationId xmlns:a16="http://schemas.microsoft.com/office/drawing/2014/main" id="{D6007132-DCCB-C29B-405F-A9300332BA41}"/>
              </a:ext>
            </a:extLst>
          </p:cNvPr>
          <p:cNvSpPr>
            <a:spLocks noGrp="1" noChangeArrowheads="1"/>
          </p:cNvSpPr>
          <p:nvPr>
            <p:ph type="sldNum" sz="quarter" idx="12"/>
          </p:nvPr>
        </p:nvSpPr>
        <p:spPr/>
        <p:txBody>
          <a:bodyPr/>
          <a:lstStyle>
            <a:lvl1pPr>
              <a:buFont typeface="Arial" panose="020B0604020202020204" pitchFamily="34" charset="0"/>
              <a:buNone/>
              <a:defRPr kumimoji="0" b="1">
                <a:ea typeface="隶书" panose="02010509060101010101" pitchFamily="49" charset="-122"/>
              </a:defRPr>
            </a:lvl1pPr>
          </a:lstStyle>
          <a:p>
            <a:fld id="{1FCDD7D7-CDD5-4814-89F8-BF37E8180277}" type="slidenum">
              <a:rPr lang="en-US" altLang="zh-CN"/>
              <a:pPr/>
              <a:t>‹#›</a:t>
            </a:fld>
            <a:endParaRPr lang="en-US" altLang="zh-CN"/>
          </a:p>
        </p:txBody>
      </p:sp>
    </p:spTree>
    <p:extLst>
      <p:ext uri="{BB962C8B-B14F-4D97-AF65-F5344CB8AC3E}">
        <p14:creationId xmlns:p14="http://schemas.microsoft.com/office/powerpoint/2010/main" val="2660957780"/>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05809593-CC8B-DC75-C157-982EF02506F8}"/>
              </a:ext>
            </a:extLst>
          </p:cNvPr>
          <p:cNvSpPr>
            <a:spLocks noGrp="1" noChangeArrowheads="1"/>
          </p:cNvSpPr>
          <p:nvPr>
            <p:ph type="dt" sz="half" idx="10"/>
          </p:nvPr>
        </p:nvSpPr>
        <p:spPr/>
        <p:txBody>
          <a:bodyPr/>
          <a:lstStyle>
            <a:lvl1pPr algn="ctr">
              <a:buFont typeface="Arial" pitchFamily="34" charset="0"/>
              <a:buNone/>
              <a:defRPr kumimoji="0" b="1">
                <a:ea typeface="隶书" pitchFamily="49" charset="-122"/>
              </a:defRPr>
            </a:lvl1pPr>
          </a:lstStyle>
          <a:p>
            <a:pPr>
              <a:defRPr/>
            </a:pPr>
            <a:endParaRPr lang="en-US" altLang="zh-CN"/>
          </a:p>
        </p:txBody>
      </p:sp>
      <p:sp>
        <p:nvSpPr>
          <p:cNvPr id="5" name="Rectangle 5">
            <a:extLst>
              <a:ext uri="{FF2B5EF4-FFF2-40B4-BE49-F238E27FC236}">
                <a16:creationId xmlns:a16="http://schemas.microsoft.com/office/drawing/2014/main" id="{7515BE65-7863-9B6A-3FFE-CF9BAF083EA9}"/>
              </a:ext>
            </a:extLst>
          </p:cNvPr>
          <p:cNvSpPr>
            <a:spLocks noGrp="1" noChangeArrowheads="1"/>
          </p:cNvSpPr>
          <p:nvPr>
            <p:ph type="ftr" sz="quarter" idx="11"/>
          </p:nvPr>
        </p:nvSpPr>
        <p:spPr/>
        <p:txBody>
          <a:bodyPr/>
          <a:lstStyle>
            <a:lvl1pPr>
              <a:buFont typeface="Arial" pitchFamily="34" charset="0"/>
              <a:buNone/>
              <a:defRPr kumimoji="0" b="1">
                <a:ea typeface="隶书" pitchFamily="49" charset="-122"/>
              </a:defRPr>
            </a:lvl1pPr>
          </a:lstStyle>
          <a:p>
            <a:pPr>
              <a:defRPr/>
            </a:pPr>
            <a:endParaRPr lang="en-US" altLang="zh-CN"/>
          </a:p>
        </p:txBody>
      </p:sp>
      <p:sp>
        <p:nvSpPr>
          <p:cNvPr id="6" name="Rectangle 6">
            <a:extLst>
              <a:ext uri="{FF2B5EF4-FFF2-40B4-BE49-F238E27FC236}">
                <a16:creationId xmlns:a16="http://schemas.microsoft.com/office/drawing/2014/main" id="{F13BB9A7-F820-5B0A-1D75-D8C6E4E3B43C}"/>
              </a:ext>
            </a:extLst>
          </p:cNvPr>
          <p:cNvSpPr>
            <a:spLocks noGrp="1" noChangeArrowheads="1"/>
          </p:cNvSpPr>
          <p:nvPr>
            <p:ph type="sldNum" sz="quarter" idx="12"/>
          </p:nvPr>
        </p:nvSpPr>
        <p:spPr/>
        <p:txBody>
          <a:bodyPr/>
          <a:lstStyle>
            <a:lvl1pPr>
              <a:buFont typeface="Arial" panose="020B0604020202020204" pitchFamily="34" charset="0"/>
              <a:buNone/>
              <a:defRPr kumimoji="0" b="1">
                <a:ea typeface="隶书" panose="02010509060101010101" pitchFamily="49" charset="-122"/>
              </a:defRPr>
            </a:lvl1pPr>
          </a:lstStyle>
          <a:p>
            <a:fld id="{0E2B236E-EDE4-490E-BFEE-1E939AE5A37E}" type="slidenum">
              <a:rPr lang="en-US" altLang="zh-CN"/>
              <a:pPr/>
              <a:t>‹#›</a:t>
            </a:fld>
            <a:endParaRPr lang="en-US" altLang="zh-CN"/>
          </a:p>
        </p:txBody>
      </p:sp>
    </p:spTree>
    <p:extLst>
      <p:ext uri="{BB962C8B-B14F-4D97-AF65-F5344CB8AC3E}">
        <p14:creationId xmlns:p14="http://schemas.microsoft.com/office/powerpoint/2010/main" val="2655904014"/>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609600"/>
            <a:ext cx="25908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609600"/>
            <a:ext cx="75692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99274DC-BCED-565D-3A9C-E293C33C287A}"/>
              </a:ext>
            </a:extLst>
          </p:cNvPr>
          <p:cNvSpPr>
            <a:spLocks noGrp="1" noChangeArrowheads="1"/>
          </p:cNvSpPr>
          <p:nvPr>
            <p:ph type="dt" sz="half" idx="10"/>
          </p:nvPr>
        </p:nvSpPr>
        <p:spPr/>
        <p:txBody>
          <a:bodyPr/>
          <a:lstStyle>
            <a:lvl1pPr algn="ctr">
              <a:buFont typeface="Arial" pitchFamily="34" charset="0"/>
              <a:buNone/>
              <a:defRPr kumimoji="0" b="1">
                <a:ea typeface="隶书" pitchFamily="49" charset="-122"/>
              </a:defRPr>
            </a:lvl1pPr>
          </a:lstStyle>
          <a:p>
            <a:pPr>
              <a:defRPr/>
            </a:pPr>
            <a:endParaRPr lang="en-US" altLang="zh-CN"/>
          </a:p>
        </p:txBody>
      </p:sp>
      <p:sp>
        <p:nvSpPr>
          <p:cNvPr id="5" name="Rectangle 5">
            <a:extLst>
              <a:ext uri="{FF2B5EF4-FFF2-40B4-BE49-F238E27FC236}">
                <a16:creationId xmlns:a16="http://schemas.microsoft.com/office/drawing/2014/main" id="{B678C705-D303-E0CD-97DF-F8A8F18A58DF}"/>
              </a:ext>
            </a:extLst>
          </p:cNvPr>
          <p:cNvSpPr>
            <a:spLocks noGrp="1" noChangeArrowheads="1"/>
          </p:cNvSpPr>
          <p:nvPr>
            <p:ph type="ftr" sz="quarter" idx="11"/>
          </p:nvPr>
        </p:nvSpPr>
        <p:spPr/>
        <p:txBody>
          <a:bodyPr/>
          <a:lstStyle>
            <a:lvl1pPr>
              <a:buFont typeface="Arial" pitchFamily="34" charset="0"/>
              <a:buNone/>
              <a:defRPr kumimoji="0" b="1">
                <a:ea typeface="隶书" pitchFamily="49" charset="-122"/>
              </a:defRPr>
            </a:lvl1pPr>
          </a:lstStyle>
          <a:p>
            <a:pPr>
              <a:defRPr/>
            </a:pPr>
            <a:endParaRPr lang="en-US" altLang="zh-CN"/>
          </a:p>
        </p:txBody>
      </p:sp>
      <p:sp>
        <p:nvSpPr>
          <p:cNvPr id="6" name="Rectangle 6">
            <a:extLst>
              <a:ext uri="{FF2B5EF4-FFF2-40B4-BE49-F238E27FC236}">
                <a16:creationId xmlns:a16="http://schemas.microsoft.com/office/drawing/2014/main" id="{C5573F55-3208-7C80-506E-D36994655E92}"/>
              </a:ext>
            </a:extLst>
          </p:cNvPr>
          <p:cNvSpPr>
            <a:spLocks noGrp="1" noChangeArrowheads="1"/>
          </p:cNvSpPr>
          <p:nvPr>
            <p:ph type="sldNum" sz="quarter" idx="12"/>
          </p:nvPr>
        </p:nvSpPr>
        <p:spPr/>
        <p:txBody>
          <a:bodyPr/>
          <a:lstStyle>
            <a:lvl1pPr>
              <a:buFont typeface="Arial" panose="020B0604020202020204" pitchFamily="34" charset="0"/>
              <a:buNone/>
              <a:defRPr kumimoji="0" b="1">
                <a:ea typeface="隶书" panose="02010509060101010101" pitchFamily="49" charset="-122"/>
              </a:defRPr>
            </a:lvl1pPr>
          </a:lstStyle>
          <a:p>
            <a:fld id="{05A8AD60-4167-4286-A563-A352F2818A1B}" type="slidenum">
              <a:rPr lang="en-US" altLang="zh-CN"/>
              <a:pPr/>
              <a:t>‹#›</a:t>
            </a:fld>
            <a:endParaRPr lang="en-US" altLang="zh-CN"/>
          </a:p>
        </p:txBody>
      </p:sp>
    </p:spTree>
    <p:extLst>
      <p:ext uri="{BB962C8B-B14F-4D97-AF65-F5344CB8AC3E}">
        <p14:creationId xmlns:p14="http://schemas.microsoft.com/office/powerpoint/2010/main" val="87846795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zh-CN" altLang="en-US">
              <a:solidFill>
                <a:srgbClr val="000000"/>
              </a:solidFill>
            </a:endParaRPr>
          </a:p>
        </p:txBody>
      </p:sp>
      <p:sp>
        <p:nvSpPr>
          <p:cNvPr id="6" name="页脚占位符 5"/>
          <p:cNvSpPr>
            <a:spLocks noGrp="1"/>
          </p:cNvSpPr>
          <p:nvPr>
            <p:ph type="ftr" sz="quarter" idx="11"/>
          </p:nvPr>
        </p:nvSpPr>
        <p:spPr/>
        <p:txBody>
          <a:bodyPr/>
          <a:lstStyle/>
          <a:p>
            <a:endParaRPr lang="zh-CN" altLang="en-US">
              <a:solidFill>
                <a:srgbClr val="000000"/>
              </a:solidFill>
            </a:endParaRPr>
          </a:p>
        </p:txBody>
      </p:sp>
      <p:sp>
        <p:nvSpPr>
          <p:cNvPr id="7" name="灯片编号占位符 6"/>
          <p:cNvSpPr>
            <a:spLocks noGrp="1"/>
          </p:cNvSpPr>
          <p:nvPr>
            <p:ph type="sldNum" sz="quarter" idx="12"/>
          </p:nvPr>
        </p:nvSpPr>
        <p:spPr/>
        <p:txBody>
          <a:bodyPr/>
          <a:lstStyle/>
          <a:p>
            <a:fld id="{BA3DE5E8-A99A-471E-9B1E-46BDC1FEA443}"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531626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zh-CN" altLang="en-US">
              <a:solidFill>
                <a:srgbClr val="000000"/>
              </a:solidFill>
            </a:endParaRPr>
          </a:p>
        </p:txBody>
      </p:sp>
      <p:sp>
        <p:nvSpPr>
          <p:cNvPr id="8" name="页脚占位符 7"/>
          <p:cNvSpPr>
            <a:spLocks noGrp="1"/>
          </p:cNvSpPr>
          <p:nvPr>
            <p:ph type="ftr" sz="quarter" idx="11"/>
          </p:nvPr>
        </p:nvSpPr>
        <p:spPr/>
        <p:txBody>
          <a:bodyPr/>
          <a:lstStyle/>
          <a:p>
            <a:endParaRPr lang="zh-CN" altLang="en-US">
              <a:solidFill>
                <a:srgbClr val="000000"/>
              </a:solidFill>
            </a:endParaRPr>
          </a:p>
        </p:txBody>
      </p:sp>
      <p:sp>
        <p:nvSpPr>
          <p:cNvPr id="9" name="灯片编号占位符 8"/>
          <p:cNvSpPr>
            <a:spLocks noGrp="1"/>
          </p:cNvSpPr>
          <p:nvPr>
            <p:ph type="sldNum" sz="quarter" idx="12"/>
          </p:nvPr>
        </p:nvSpPr>
        <p:spPr/>
        <p:txBody>
          <a:bodyPr/>
          <a:lstStyle/>
          <a:p>
            <a:fld id="{5CD079C3-04CE-45CA-94AA-8CF381BBAC76}"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172911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solidFill>
                <a:srgbClr val="000000"/>
              </a:solidFill>
            </a:endParaRPr>
          </a:p>
        </p:txBody>
      </p:sp>
      <p:sp>
        <p:nvSpPr>
          <p:cNvPr id="4" name="页脚占位符 3"/>
          <p:cNvSpPr>
            <a:spLocks noGrp="1"/>
          </p:cNvSpPr>
          <p:nvPr>
            <p:ph type="ftr" sz="quarter" idx="11"/>
          </p:nvPr>
        </p:nvSpPr>
        <p:spPr/>
        <p:txBody>
          <a:bodyPr/>
          <a:lstStyle/>
          <a:p>
            <a:endParaRPr lang="zh-CN" altLang="en-US">
              <a:solidFill>
                <a:srgbClr val="000000"/>
              </a:solidFill>
            </a:endParaRPr>
          </a:p>
        </p:txBody>
      </p:sp>
      <p:sp>
        <p:nvSpPr>
          <p:cNvPr id="5" name="灯片编号占位符 4"/>
          <p:cNvSpPr>
            <a:spLocks noGrp="1"/>
          </p:cNvSpPr>
          <p:nvPr>
            <p:ph type="sldNum" sz="quarter" idx="12"/>
          </p:nvPr>
        </p:nvSpPr>
        <p:spPr/>
        <p:txBody>
          <a:bodyPr/>
          <a:lstStyle/>
          <a:p>
            <a:fld id="{1920D57B-4C62-4807-B7DB-215D026924A2}"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208006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solidFill>
                <a:srgbClr val="000000"/>
              </a:solidFill>
            </a:endParaRPr>
          </a:p>
        </p:txBody>
      </p:sp>
      <p:sp>
        <p:nvSpPr>
          <p:cNvPr id="3" name="页脚占位符 2"/>
          <p:cNvSpPr>
            <a:spLocks noGrp="1"/>
          </p:cNvSpPr>
          <p:nvPr>
            <p:ph type="ftr" sz="quarter" idx="11"/>
          </p:nvPr>
        </p:nvSpPr>
        <p:spPr/>
        <p:txBody>
          <a:bodyPr/>
          <a:lstStyle/>
          <a:p>
            <a:endParaRPr lang="zh-CN" altLang="en-US">
              <a:solidFill>
                <a:srgbClr val="000000"/>
              </a:solidFill>
            </a:endParaRPr>
          </a:p>
        </p:txBody>
      </p:sp>
      <p:sp>
        <p:nvSpPr>
          <p:cNvPr id="4" name="灯片编号占位符 3"/>
          <p:cNvSpPr>
            <a:spLocks noGrp="1"/>
          </p:cNvSpPr>
          <p:nvPr>
            <p:ph type="sldNum" sz="quarter" idx="12"/>
          </p:nvPr>
        </p:nvSpPr>
        <p:spPr/>
        <p:txBody>
          <a:bodyPr/>
          <a:lstStyle/>
          <a:p>
            <a:fld id="{1DB96701-344A-46EF-8486-57434673C49E}"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359806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solidFill>
                <a:srgbClr val="000000"/>
              </a:solidFill>
            </a:endParaRPr>
          </a:p>
        </p:txBody>
      </p:sp>
      <p:sp>
        <p:nvSpPr>
          <p:cNvPr id="6" name="页脚占位符 5"/>
          <p:cNvSpPr>
            <a:spLocks noGrp="1"/>
          </p:cNvSpPr>
          <p:nvPr>
            <p:ph type="ftr" sz="quarter" idx="11"/>
          </p:nvPr>
        </p:nvSpPr>
        <p:spPr/>
        <p:txBody>
          <a:bodyPr/>
          <a:lstStyle/>
          <a:p>
            <a:endParaRPr lang="zh-CN" altLang="en-US">
              <a:solidFill>
                <a:srgbClr val="000000"/>
              </a:solidFill>
            </a:endParaRPr>
          </a:p>
        </p:txBody>
      </p:sp>
      <p:sp>
        <p:nvSpPr>
          <p:cNvPr id="7" name="灯片编号占位符 6"/>
          <p:cNvSpPr>
            <a:spLocks noGrp="1"/>
          </p:cNvSpPr>
          <p:nvPr>
            <p:ph type="sldNum" sz="quarter" idx="12"/>
          </p:nvPr>
        </p:nvSpPr>
        <p:spPr/>
        <p:txBody>
          <a:bodyPr/>
          <a:lstStyle/>
          <a:p>
            <a:fld id="{DE1FC670-710A-46C0-9163-6CED673EFCC7}"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438622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solidFill>
                <a:srgbClr val="000000"/>
              </a:solidFill>
            </a:endParaRPr>
          </a:p>
        </p:txBody>
      </p:sp>
      <p:sp>
        <p:nvSpPr>
          <p:cNvPr id="6" name="页脚占位符 5"/>
          <p:cNvSpPr>
            <a:spLocks noGrp="1"/>
          </p:cNvSpPr>
          <p:nvPr>
            <p:ph type="ftr" sz="quarter" idx="11"/>
          </p:nvPr>
        </p:nvSpPr>
        <p:spPr/>
        <p:txBody>
          <a:bodyPr/>
          <a:lstStyle/>
          <a:p>
            <a:endParaRPr lang="zh-CN" altLang="en-US">
              <a:solidFill>
                <a:srgbClr val="000000"/>
              </a:solidFill>
            </a:endParaRPr>
          </a:p>
        </p:txBody>
      </p:sp>
      <p:sp>
        <p:nvSpPr>
          <p:cNvPr id="7" name="灯片编号占位符 6"/>
          <p:cNvSpPr>
            <a:spLocks noGrp="1"/>
          </p:cNvSpPr>
          <p:nvPr>
            <p:ph type="sldNum" sz="quarter" idx="12"/>
          </p:nvPr>
        </p:nvSpPr>
        <p:spPr/>
        <p:txBody>
          <a:bodyPr/>
          <a:lstStyle/>
          <a:p>
            <a:fld id="{56E386A9-491C-4374-B7E1-F01DE802C3A7}"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664700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buFont typeface="Arial" charset="0"/>
              <a:buNone/>
            </a:pPr>
            <a:endParaRPr lang="zh-CN" altLang="en-US">
              <a:solidFill>
                <a:srgbClr val="000000"/>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buFont typeface="Arial" charset="0"/>
              <a:buNone/>
            </a:pPr>
            <a:endParaRPr lang="zh-CN" altLang="en-US">
              <a:solidFill>
                <a:srgbClr val="000000"/>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buFont typeface="Arial" charset="0"/>
              <a:buNone/>
            </a:pPr>
            <a:fld id="{9355CA06-2536-48B4-8CDB-564605C89993}" type="slidenum">
              <a:rPr lang="zh-CN" altLang="en-US" smtClean="0">
                <a:solidFill>
                  <a:srgbClr val="000000"/>
                </a:solidFill>
              </a:rPr>
              <a:pPr fontAlgn="base">
                <a:spcBef>
                  <a:spcPct val="0"/>
                </a:spcBef>
                <a:spcAft>
                  <a:spcPct val="0"/>
                </a:spcAft>
                <a:buFont typeface="Arial" charset="0"/>
                <a:buNone/>
              </a:pPr>
              <a:t>‹#›</a:t>
            </a:fld>
            <a:endParaRPr lang="zh-CN" altLang="en-US">
              <a:solidFill>
                <a:srgbClr val="000000"/>
              </a:solidFill>
            </a:endParaRPr>
          </a:p>
        </p:txBody>
      </p:sp>
      <p:sp>
        <p:nvSpPr>
          <p:cNvPr id="7" name="矩形 6">
            <a:hlinkClick r:id="" action="ppaction://hlinkshowjump?jump=firstslide"/>
          </p:cNvPr>
          <p:cNvSpPr>
            <a:spLocks noChangeArrowheads="1" noChangeShapeType="1" noTextEdit="1"/>
          </p:cNvSpPr>
          <p:nvPr userDrawn="1"/>
        </p:nvSpPr>
        <p:spPr bwMode="auto">
          <a:xfrm>
            <a:off x="11430000" y="6486526"/>
            <a:ext cx="558800" cy="219075"/>
          </a:xfrm>
          <a:prstGeom prst="rect">
            <a:avLst/>
          </a:prstGeom>
        </p:spPr>
        <p:txBody>
          <a:bodyPr wrap="none" fromWordArt="1">
            <a:prstTxWarp prst="textPlain">
              <a:avLst>
                <a:gd name="adj" fmla="val 50000"/>
              </a:avLst>
            </a:prstTxWarp>
          </a:bodyPr>
          <a:lstStyle/>
          <a:p>
            <a:pPr algn="ctr" fontAlgn="base">
              <a:spcBef>
                <a:spcPct val="0"/>
              </a:spcBef>
              <a:spcAft>
                <a:spcPct val="0"/>
              </a:spcAft>
              <a:buFont typeface="Arial" charset="0"/>
              <a:buNone/>
            </a:pPr>
            <a:r>
              <a:rPr lang="en-US" altLang="zh-CN" sz="1200" b="1" kern="10">
                <a:ln w="12700">
                  <a:solidFill>
                    <a:srgbClr val="000000"/>
                  </a:solidFill>
                  <a:round/>
                  <a:headEnd/>
                  <a:tailEnd/>
                </a:ln>
                <a:gradFill rotWithShape="0">
                  <a:gsLst>
                    <a:gs pos="0">
                      <a:srgbClr val="3399FF"/>
                    </a:gs>
                    <a:gs pos="100000">
                      <a:srgbClr val="00CC99"/>
                    </a:gs>
                  </a:gsLst>
                  <a:lin ang="5400000" scaled="1"/>
                </a:gradFill>
                <a:latin typeface="Arial Black"/>
              </a:rPr>
              <a:t>back</a:t>
            </a:r>
            <a:endParaRPr lang="zh-CN" altLang="en-US" sz="1200" b="1" kern="10">
              <a:ln w="12700">
                <a:solidFill>
                  <a:srgbClr val="000000"/>
                </a:solidFill>
                <a:round/>
                <a:headEnd/>
                <a:tailEnd/>
              </a:ln>
              <a:gradFill rotWithShape="0">
                <a:gsLst>
                  <a:gs pos="0">
                    <a:srgbClr val="3399FF"/>
                  </a:gs>
                  <a:gs pos="100000">
                    <a:srgbClr val="00CC99"/>
                  </a:gs>
                </a:gsLst>
                <a:lin ang="5400000" scaled="1"/>
              </a:gradFill>
              <a:latin typeface="Arial Black"/>
            </a:endParaRPr>
          </a:p>
        </p:txBody>
      </p:sp>
    </p:spTree>
    <p:extLst>
      <p:ext uri="{BB962C8B-B14F-4D97-AF65-F5344CB8AC3E}">
        <p14:creationId xmlns:p14="http://schemas.microsoft.com/office/powerpoint/2010/main" val="203796456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69"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zh-CN" altLang="en-US"/>
              <a:t>计算机基础及</a:t>
            </a:r>
            <a:r>
              <a:rPr lang="en-US" altLang="zh-CN"/>
              <a:t>C</a:t>
            </a:r>
            <a:r>
              <a:rPr lang="zh-CN" altLang="en-US"/>
              <a:t>语言程序设计</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3DA7AE-F98F-4FBC-B66B-2BFBEDA45F65}" type="slidenum">
              <a:rPr lang="zh-CN" altLang="en-US" smtClean="0"/>
              <a:pPr/>
              <a:t>‹#›</a:t>
            </a:fld>
            <a:endParaRPr lang="en-US" altLang="zh-CN">
              <a:latin typeface="Arial" panose="020B0604020202020204" pitchFamily="34" charset="0"/>
            </a:endParaRPr>
          </a:p>
        </p:txBody>
      </p:sp>
    </p:spTree>
    <p:extLst>
      <p:ext uri="{BB962C8B-B14F-4D97-AF65-F5344CB8AC3E}">
        <p14:creationId xmlns:p14="http://schemas.microsoft.com/office/powerpoint/2010/main" val="169536053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939393"/>
            </a:gs>
            <a:gs pos="100000">
              <a:schemeClr val="bg2"/>
            </a:gs>
          </a:gsLst>
          <a:lin ang="5400000" scaled="1"/>
        </a:gra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F7A3CEC-5B36-CFC3-6786-852CD58A970F}"/>
              </a:ext>
            </a:extLst>
          </p:cNvPr>
          <p:cNvSpPr>
            <a:spLocks noGrp="1" noChangeArrowheads="1"/>
          </p:cNvSpPr>
          <p:nvPr>
            <p:ph type="title"/>
          </p:nvPr>
        </p:nvSpPr>
        <p:spPr bwMode="auto">
          <a:xfrm>
            <a:off x="914400" y="609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a:extLst>
              <a:ext uri="{FF2B5EF4-FFF2-40B4-BE49-F238E27FC236}">
                <a16:creationId xmlns:a16="http://schemas.microsoft.com/office/drawing/2014/main" id="{5AF0C72F-C9D2-EE99-3AD6-1DA170BD2566}"/>
              </a:ext>
            </a:extLst>
          </p:cNvPr>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FE8040A3-2B93-006A-4037-B3481457550B}"/>
              </a:ext>
            </a:extLst>
          </p:cNvPr>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buFontTx/>
              <a:buNone/>
              <a:defRPr kumimoji="1" sz="1400" b="0">
                <a:solidFill>
                  <a:srgbClr val="000000"/>
                </a:solidFill>
                <a:ea typeface="宋体" pitchFamily="2" charset="-122"/>
              </a:defRPr>
            </a:lvl1pPr>
          </a:lstStyle>
          <a:p>
            <a:pPr>
              <a:defRPr/>
            </a:pPr>
            <a:endParaRPr lang="en-US" altLang="zh-CN"/>
          </a:p>
        </p:txBody>
      </p:sp>
      <p:sp>
        <p:nvSpPr>
          <p:cNvPr id="1029" name="Rectangle 5">
            <a:extLst>
              <a:ext uri="{FF2B5EF4-FFF2-40B4-BE49-F238E27FC236}">
                <a16:creationId xmlns:a16="http://schemas.microsoft.com/office/drawing/2014/main" id="{ABB16DC9-4509-AB14-F13E-41E2F0D46259}"/>
              </a:ext>
            </a:extLst>
          </p:cNvPr>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buFontTx/>
              <a:buNone/>
              <a:defRPr kumimoji="1" sz="1400" b="0">
                <a:solidFill>
                  <a:srgbClr val="000000"/>
                </a:solidFill>
                <a:ea typeface="宋体" pitchFamily="2" charset="-122"/>
              </a:defRPr>
            </a:lvl1pPr>
          </a:lstStyle>
          <a:p>
            <a:pPr>
              <a:defRPr/>
            </a:pPr>
            <a:endParaRPr lang="en-US" altLang="zh-CN"/>
          </a:p>
        </p:txBody>
      </p:sp>
      <p:sp>
        <p:nvSpPr>
          <p:cNvPr id="1030" name="Rectangle 6">
            <a:extLst>
              <a:ext uri="{FF2B5EF4-FFF2-40B4-BE49-F238E27FC236}">
                <a16:creationId xmlns:a16="http://schemas.microsoft.com/office/drawing/2014/main" id="{99C0CCDE-91CF-8B4A-16A9-F6B9D763201C}"/>
              </a:ext>
            </a:extLst>
          </p:cNvPr>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400" b="0">
                <a:solidFill>
                  <a:srgbClr val="000000"/>
                </a:solidFill>
                <a:ea typeface="宋体" panose="02010600030101010101" pitchFamily="2" charset="-122"/>
              </a:defRPr>
            </a:lvl1pPr>
          </a:lstStyle>
          <a:p>
            <a:fld id="{CC98A824-9908-4676-892A-7DE2DBA22542}" type="slidenum">
              <a:rPr lang="en-US" altLang="zh-CN"/>
              <a:pPr/>
              <a:t>‹#›</a:t>
            </a:fld>
            <a:endParaRPr lang="en-US" altLang="zh-CN"/>
          </a:p>
        </p:txBody>
      </p:sp>
    </p:spTree>
    <p:extLst>
      <p:ext uri="{BB962C8B-B14F-4D97-AF65-F5344CB8AC3E}">
        <p14:creationId xmlns:p14="http://schemas.microsoft.com/office/powerpoint/2010/main" val="418455114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ransition/>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slide" Target="slide47.xml"/><Relationship Id="rId2" Type="http://schemas.openxmlformats.org/officeDocument/2006/relationships/slide" Target="slide45.xml"/><Relationship Id="rId1" Type="http://schemas.openxmlformats.org/officeDocument/2006/relationships/slideLayout" Target="../slideLayouts/slideLayout15.xml"/><Relationship Id="rId6" Type="http://schemas.openxmlformats.org/officeDocument/2006/relationships/image" Target="../media/image32.png"/><Relationship Id="rId5" Type="http://schemas.openxmlformats.org/officeDocument/2006/relationships/slide" Target="slide56.xml"/><Relationship Id="rId4" Type="http://schemas.openxmlformats.org/officeDocument/2006/relationships/slide" Target="slide49.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2.bin"/><Relationship Id="rId1" Type="http://schemas.openxmlformats.org/officeDocument/2006/relationships/slideLayout" Target="../slideLayouts/slideLayout15.xml"/><Relationship Id="rId4" Type="http://schemas.openxmlformats.org/officeDocument/2006/relationships/image" Target="../media/image32.png"/></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5.png"/><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oleObject" Target="../embeddings/oleObject3.bin"/><Relationship Id="rId1" Type="http://schemas.openxmlformats.org/officeDocument/2006/relationships/slideLayout" Target="../slideLayouts/slideLayout15.xml"/><Relationship Id="rId4" Type="http://schemas.openxmlformats.org/officeDocument/2006/relationships/image" Target="../media/image32.png"/></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0.xml"/></Relationships>
</file>

<file path=ppt/slides/_rels/slide5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jpeg"/></Relationships>
</file>

<file path=ppt/slides/_rels/slide6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0.xml"/></Relationships>
</file>

<file path=ppt/slides/_rels/slide6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6.xml"/></Relationships>
</file>

<file path=ppt/slides/_rels/slide6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标题 4097"/>
          <p:cNvSpPr>
            <a:spLocks noGrp="1" noRot="1" noChangeArrowheads="1"/>
          </p:cNvSpPr>
          <p:nvPr>
            <p:ph type="title"/>
          </p:nvPr>
        </p:nvSpPr>
        <p:spPr>
          <a:xfrm>
            <a:off x="5555111" y="1052736"/>
            <a:ext cx="5221409" cy="1863725"/>
          </a:xfrm>
        </p:spPr>
        <p:txBody>
          <a:bodyPr>
            <a:normAutofit/>
          </a:bodyPr>
          <a:lstStyle/>
          <a:p>
            <a:r>
              <a:rPr lang="zh-CN" altLang="en-US" sz="4000" b="1" dirty="0">
                <a:solidFill>
                  <a:srgbClr val="0070C0"/>
                </a:solidFill>
                <a:latin typeface="华文新魏" pitchFamily="2" charset="-122"/>
                <a:ea typeface="华文新魏" pitchFamily="2" charset="-122"/>
              </a:rPr>
              <a:t>计算机程序设计基础</a:t>
            </a:r>
            <a:br>
              <a:rPr lang="en-US" altLang="zh-CN" sz="4000" b="1" dirty="0">
                <a:solidFill>
                  <a:srgbClr val="0070C0"/>
                </a:solidFill>
                <a:latin typeface="华文新魏" pitchFamily="2" charset="-122"/>
                <a:ea typeface="华文新魏" pitchFamily="2" charset="-122"/>
              </a:rPr>
            </a:br>
            <a:r>
              <a:rPr lang="en-US" altLang="zh-CN" sz="4000" b="1" dirty="0">
                <a:solidFill>
                  <a:srgbClr val="0070C0"/>
                </a:solidFill>
                <a:latin typeface="华文新魏" pitchFamily="2" charset="-122"/>
                <a:ea typeface="华文新魏" pitchFamily="2" charset="-122"/>
              </a:rPr>
              <a:t>------C</a:t>
            </a:r>
            <a:r>
              <a:rPr lang="zh-CN" altLang="en-US" sz="4000" b="1" dirty="0">
                <a:solidFill>
                  <a:srgbClr val="0070C0"/>
                </a:solidFill>
                <a:latin typeface="华文新魏" pitchFamily="2" charset="-122"/>
                <a:ea typeface="华文新魏" pitchFamily="2" charset="-122"/>
              </a:rPr>
              <a:t>语言程序设计</a:t>
            </a:r>
          </a:p>
        </p:txBody>
      </p:sp>
      <p:sp>
        <p:nvSpPr>
          <p:cNvPr id="3074" name="文本占位符 4098"/>
          <p:cNvSpPr>
            <a:spLocks noGrp="1" noRot="1" noChangeArrowheads="1"/>
          </p:cNvSpPr>
          <p:nvPr>
            <p:ph type="body" sz="half" idx="1"/>
          </p:nvPr>
        </p:nvSpPr>
        <p:spPr>
          <a:xfrm>
            <a:off x="5663952" y="4795196"/>
            <a:ext cx="3620345" cy="1212292"/>
          </a:xfrm>
        </p:spPr>
        <p:txBody>
          <a:bodyPr/>
          <a:lstStyle/>
          <a:p>
            <a:pPr marL="0">
              <a:spcBef>
                <a:spcPts val="0"/>
              </a:spcBef>
              <a:buNone/>
            </a:pPr>
            <a:r>
              <a:rPr lang="en-US" altLang="zh-CN" b="1" dirty="0">
                <a:solidFill>
                  <a:srgbClr val="0070C0"/>
                </a:solidFill>
                <a:latin typeface="Microsoft New Tai Lue" pitchFamily="34" charset="0"/>
                <a:ea typeface="楷体" pitchFamily="49" charset="-122"/>
                <a:cs typeface="Microsoft New Tai Lue" pitchFamily="34" charset="0"/>
              </a:rPr>
              <a:t> </a:t>
            </a:r>
            <a:r>
              <a:rPr lang="zh-CN" altLang="en-US" b="1" dirty="0">
                <a:solidFill>
                  <a:srgbClr val="0070C0"/>
                </a:solidFill>
                <a:latin typeface="Microsoft New Tai Lue" pitchFamily="34" charset="0"/>
                <a:ea typeface="楷体" pitchFamily="49" charset="-122"/>
                <a:cs typeface="Microsoft New Tai Lue" pitchFamily="34" charset="0"/>
              </a:rPr>
              <a:t> </a:t>
            </a:r>
            <a:endParaRPr lang="en-US" altLang="zh-CN" b="1" dirty="0">
              <a:solidFill>
                <a:srgbClr val="0070C0"/>
              </a:solidFill>
              <a:latin typeface="Microsoft New Tai Lue" pitchFamily="34" charset="0"/>
              <a:ea typeface="楷体" pitchFamily="49" charset="-122"/>
              <a:cs typeface="Microsoft New Tai Lue" pitchFamily="34" charset="0"/>
            </a:endParaRPr>
          </a:p>
          <a:p>
            <a:pPr marL="0">
              <a:spcBef>
                <a:spcPts val="0"/>
              </a:spcBef>
              <a:buNone/>
            </a:pPr>
            <a:r>
              <a:rPr lang="en-US" altLang="zh-CN" b="1" dirty="0" err="1">
                <a:solidFill>
                  <a:srgbClr val="0070C0"/>
                </a:solidFill>
                <a:latin typeface="Microsoft New Tai Lue" pitchFamily="34" charset="0"/>
                <a:ea typeface="楷体" pitchFamily="49" charset="-122"/>
                <a:cs typeface="Microsoft New Tai Lue" pitchFamily="34" charset="0"/>
              </a:rPr>
              <a:t>qq</a:t>
            </a:r>
            <a:r>
              <a:rPr lang="zh-CN" altLang="en-US" b="1" dirty="0">
                <a:solidFill>
                  <a:srgbClr val="0070C0"/>
                </a:solidFill>
                <a:latin typeface="Microsoft New Tai Lue" pitchFamily="34" charset="0"/>
                <a:ea typeface="楷体" pitchFamily="49" charset="-122"/>
                <a:cs typeface="Microsoft New Tai Lue" pitchFamily="34" charset="0"/>
              </a:rPr>
              <a:t>群：</a:t>
            </a:r>
            <a:r>
              <a:rPr lang="en-US" altLang="zh-CN" b="1" dirty="0">
                <a:solidFill>
                  <a:srgbClr val="FF0000"/>
                </a:solidFill>
                <a:latin typeface="Microsoft New Tai Lue" pitchFamily="34" charset="0"/>
                <a:ea typeface="楷体" pitchFamily="49" charset="-122"/>
                <a:cs typeface="Microsoft New Tai Lue" pitchFamily="34" charset="0"/>
              </a:rPr>
              <a:t>632719710</a:t>
            </a:r>
          </a:p>
        </p:txBody>
      </p:sp>
      <p:sp>
        <p:nvSpPr>
          <p:cNvPr id="4" name="五边形 3">
            <a:extLst>
              <a:ext uri="{FF2B5EF4-FFF2-40B4-BE49-F238E27FC236}">
                <a16:creationId xmlns:a16="http://schemas.microsoft.com/office/drawing/2014/main" id="{40E7F894-A9C7-1C4A-BF52-54A90245AD5F}"/>
              </a:ext>
            </a:extLst>
          </p:cNvPr>
          <p:cNvSpPr/>
          <p:nvPr/>
        </p:nvSpPr>
        <p:spPr>
          <a:xfrm>
            <a:off x="1759381" y="758901"/>
            <a:ext cx="4430846" cy="5501183"/>
          </a:xfrm>
          <a:prstGeom prst="homePlate">
            <a:avLst>
              <a:gd name="adj" fmla="val 31731"/>
            </a:avLst>
          </a:prstGeom>
          <a:blipFill dpi="0" rotWithShape="1">
            <a:blip r:embed="rId2"/>
            <a:srcRect/>
            <a:stretch>
              <a:fillRect/>
            </a:stretch>
          </a:blipFill>
          <a:ln w="1143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a:extLst>
              <a:ext uri="{FF2B5EF4-FFF2-40B4-BE49-F238E27FC236}">
                <a16:creationId xmlns:a16="http://schemas.microsoft.com/office/drawing/2014/main" id="{41F63BD4-3131-4D5A-B4A5-554AEDBB0F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66298" y="260648"/>
            <a:ext cx="593662" cy="591344"/>
          </a:xfrm>
          <a:prstGeom prst="rect">
            <a:avLst/>
          </a:prstGeom>
        </p:spPr>
      </p:pic>
      <p:cxnSp>
        <p:nvCxnSpPr>
          <p:cNvPr id="7" name="直接连接符 6">
            <a:extLst>
              <a:ext uri="{FF2B5EF4-FFF2-40B4-BE49-F238E27FC236}">
                <a16:creationId xmlns:a16="http://schemas.microsoft.com/office/drawing/2014/main" id="{DEE5ECF4-D469-46B4-B84B-A264B17EBEEE}"/>
              </a:ext>
            </a:extLst>
          </p:cNvPr>
          <p:cNvCxnSpPr>
            <a:cxnSpLocks/>
          </p:cNvCxnSpPr>
          <p:nvPr/>
        </p:nvCxnSpPr>
        <p:spPr>
          <a:xfrm>
            <a:off x="1866298" y="840979"/>
            <a:ext cx="9558294" cy="0"/>
          </a:xfrm>
          <a:prstGeom prst="line">
            <a:avLst/>
          </a:prstGeom>
          <a:ln w="73025" cmpd="thickThi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360341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27649"/>
          <p:cNvSpPr>
            <a:spLocks noGrp="1" noRot="1"/>
          </p:cNvSpPr>
          <p:nvPr>
            <p:ph type="title" idx="4294967295"/>
          </p:nvPr>
        </p:nvSpPr>
        <p:spPr>
          <a:xfrm>
            <a:off x="839416" y="591419"/>
            <a:ext cx="4572000" cy="533400"/>
          </a:xfrm>
          <a:gradFill rotWithShape="0">
            <a:gsLst>
              <a:gs pos="0">
                <a:srgbClr val="009999">
                  <a:alpha val="100000"/>
                </a:srgbClr>
              </a:gs>
              <a:gs pos="100000">
                <a:srgbClr val="777777">
                  <a:alpha val="100000"/>
                </a:srgbClr>
              </a:gs>
            </a:gsLst>
            <a:lin ang="0" scaled="1"/>
            <a:tileRect/>
          </a:gradFill>
          <a:ln w="38100" cmpd="dbl">
            <a:solidFill>
              <a:srgbClr val="000000">
                <a:alpha val="100000"/>
              </a:srgbClr>
            </a:solidFill>
            <a:miter/>
          </a:ln>
        </p:spPr>
        <p:txBody>
          <a:bodyPr vert="horz" lIns="91440" tIns="45720" rIns="91440" bIns="46800" rtlCol="0" anchor="ctr">
            <a:normAutofit fontScale="90000"/>
          </a:bodyPr>
          <a:lstStyle/>
          <a:p>
            <a:pPr algn="l"/>
            <a:r>
              <a:rPr lang="zh-CN" altLang="en-US" sz="3200" b="1" noProof="1">
                <a:solidFill>
                  <a:srgbClr val="FFFF99"/>
                </a:solidFill>
                <a:effectLst>
                  <a:outerShdw blurRad="38100" dist="38100" dir="2700000">
                    <a:srgbClr val="C0C0C0"/>
                  </a:outerShdw>
                </a:effectLst>
                <a:ea typeface="黑体" panose="02010609060101010101" pitchFamily="49" charset="-122"/>
              </a:rPr>
              <a:t>软件与硬件的关系是什么？</a:t>
            </a:r>
          </a:p>
        </p:txBody>
      </p:sp>
      <p:sp>
        <p:nvSpPr>
          <p:cNvPr id="21507" name="矩形 21506"/>
          <p:cNvSpPr>
            <a:spLocks noRot="1" noChangeArrowheads="1"/>
          </p:cNvSpPr>
          <p:nvPr/>
        </p:nvSpPr>
        <p:spPr bwMode="auto">
          <a:xfrm>
            <a:off x="1343472" y="1270856"/>
            <a:ext cx="8369300"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fontAlgn="base">
              <a:spcBef>
                <a:spcPct val="20000"/>
              </a:spcBef>
              <a:spcAft>
                <a:spcPct val="0"/>
              </a:spcAft>
              <a:buClr>
                <a:srgbClr val="0066CC"/>
              </a:buClr>
              <a:buFont typeface="Wingdings" pitchFamily="2" charset="2"/>
              <a:buChar char="§"/>
            </a:pPr>
            <a:r>
              <a:rPr lang="zh-CN" altLang="en-US" sz="2800" b="1" dirty="0">
                <a:solidFill>
                  <a:srgbClr val="000000"/>
                </a:solidFill>
                <a:latin typeface="宋体" pitchFamily="2" charset="-122"/>
              </a:rPr>
              <a:t>硬件</a:t>
            </a:r>
            <a:r>
              <a:rPr lang="en-US" altLang="zh-CN" sz="2800" b="1" dirty="0">
                <a:solidFill>
                  <a:srgbClr val="000000"/>
                </a:solidFill>
                <a:latin typeface="宋体" pitchFamily="2" charset="-122"/>
              </a:rPr>
              <a:t>——</a:t>
            </a:r>
            <a:r>
              <a:rPr lang="zh-CN" altLang="en-US" sz="2800" b="1" dirty="0">
                <a:solidFill>
                  <a:srgbClr val="000000"/>
                </a:solidFill>
                <a:latin typeface="宋体" pitchFamily="2" charset="-122"/>
              </a:rPr>
              <a:t>计算机的躯壳</a:t>
            </a:r>
          </a:p>
          <a:p>
            <a:pPr marL="342900" indent="-342900" algn="just" fontAlgn="base">
              <a:spcBef>
                <a:spcPct val="20000"/>
              </a:spcBef>
              <a:spcAft>
                <a:spcPct val="0"/>
              </a:spcAft>
              <a:buClr>
                <a:srgbClr val="0066CC"/>
              </a:buClr>
              <a:buFont typeface="Wingdings" pitchFamily="2" charset="2"/>
              <a:buChar char="§"/>
            </a:pPr>
            <a:r>
              <a:rPr lang="zh-CN" altLang="en-US" sz="2800" b="1" dirty="0">
                <a:solidFill>
                  <a:srgbClr val="000000"/>
                </a:solidFill>
                <a:latin typeface="宋体" pitchFamily="2" charset="-122"/>
              </a:rPr>
              <a:t>软件</a:t>
            </a:r>
            <a:r>
              <a:rPr lang="en-US" altLang="zh-CN" sz="2800" b="1" dirty="0">
                <a:solidFill>
                  <a:srgbClr val="000000"/>
                </a:solidFill>
                <a:latin typeface="宋体" pitchFamily="2" charset="-122"/>
              </a:rPr>
              <a:t>——</a:t>
            </a:r>
            <a:r>
              <a:rPr lang="zh-CN" altLang="en-US" sz="2800" b="1" dirty="0">
                <a:solidFill>
                  <a:srgbClr val="000000"/>
                </a:solidFill>
                <a:latin typeface="宋体" pitchFamily="2" charset="-122"/>
              </a:rPr>
              <a:t>计算机的灵魂</a:t>
            </a:r>
          </a:p>
          <a:p>
            <a:pPr marL="342900" indent="-342900" algn="just" fontAlgn="base">
              <a:spcBef>
                <a:spcPct val="20000"/>
              </a:spcBef>
              <a:spcAft>
                <a:spcPct val="0"/>
              </a:spcAft>
              <a:buClr>
                <a:srgbClr val="0066CC"/>
              </a:buClr>
              <a:buFont typeface="Wingdings" pitchFamily="2" charset="2"/>
              <a:buChar char="§"/>
            </a:pPr>
            <a:r>
              <a:rPr lang="zh-CN" altLang="en-US" sz="2800" b="1" dirty="0">
                <a:solidFill>
                  <a:srgbClr val="000000"/>
                </a:solidFill>
                <a:latin typeface="宋体" pitchFamily="2" charset="-122"/>
              </a:rPr>
              <a:t>软件促进了计算机从祼机到计算机系统的进化</a:t>
            </a:r>
          </a:p>
        </p:txBody>
      </p:sp>
      <p:pic>
        <p:nvPicPr>
          <p:cNvPr id="21508" name="图片 215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7682" y="3220281"/>
            <a:ext cx="8642350" cy="238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2"/>
          </p:nvPr>
        </p:nvSpPr>
        <p:spPr>
          <a:xfrm>
            <a:off x="7896200" y="6381329"/>
            <a:ext cx="2133600" cy="365125"/>
          </a:xfrm>
        </p:spPr>
        <p:txBody>
          <a:bodyPr/>
          <a:lstStyle/>
          <a:p>
            <a:fld id="{1DB96701-344A-46EF-8486-57434673C49E}" type="slidenum">
              <a:rPr lang="zh-CN" altLang="en-US" smtClean="0">
                <a:solidFill>
                  <a:srgbClr val="000000"/>
                </a:solidFill>
              </a:rPr>
              <a:pPr/>
              <a:t>10</a:t>
            </a:fld>
            <a:endParaRPr lang="zh-CN" altLang="en-US">
              <a:solidFill>
                <a:srgbClr val="000000"/>
              </a:solidFill>
            </a:endParaRPr>
          </a:p>
        </p:txBody>
      </p:sp>
    </p:spTree>
    <p:extLst>
      <p:ext uri="{BB962C8B-B14F-4D97-AF65-F5344CB8AC3E}">
        <p14:creationId xmlns:p14="http://schemas.microsoft.com/office/powerpoint/2010/main" val="24912763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507"/>
                                        </p:tgtEl>
                                        <p:attrNameLst>
                                          <p:attrName>style.visibility</p:attrName>
                                        </p:attrNameLst>
                                      </p:cBhvr>
                                      <p:to>
                                        <p:strVal val="visible"/>
                                      </p:to>
                                    </p:set>
                                    <p:animEffect transition="in" filter="wipe(down)">
                                      <p:cBhvr>
                                        <p:cTn id="7" dur="500"/>
                                        <p:tgtEl>
                                          <p:spTgt spid="2150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508"/>
                                        </p:tgtEl>
                                        <p:attrNameLst>
                                          <p:attrName>style.visibility</p:attrName>
                                        </p:attrNameLst>
                                      </p:cBhvr>
                                      <p:to>
                                        <p:strVal val="visible"/>
                                      </p:to>
                                    </p:set>
                                    <p:animEffect transition="in" filter="blinds(horizontal)">
                                      <p:cBhvr>
                                        <p:cTn id="12" dur="500"/>
                                        <p:tgtEl>
                                          <p:spTgt spid="21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27649"/>
          <p:cNvSpPr>
            <a:spLocks noGrp="1" noRot="1"/>
          </p:cNvSpPr>
          <p:nvPr>
            <p:ph type="title" idx="4294967295"/>
          </p:nvPr>
        </p:nvSpPr>
        <p:spPr>
          <a:xfrm>
            <a:off x="767408" y="404664"/>
            <a:ext cx="4248472" cy="533400"/>
          </a:xfrm>
          <a:gradFill rotWithShape="0">
            <a:gsLst>
              <a:gs pos="0">
                <a:srgbClr val="009999">
                  <a:alpha val="100000"/>
                </a:srgbClr>
              </a:gs>
              <a:gs pos="100000">
                <a:srgbClr val="777777">
                  <a:alpha val="100000"/>
                </a:srgbClr>
              </a:gs>
            </a:gsLst>
            <a:lin ang="0" scaled="1"/>
            <a:tileRect/>
          </a:gradFill>
          <a:ln w="38100" cmpd="dbl">
            <a:solidFill>
              <a:srgbClr val="000000">
                <a:alpha val="100000"/>
              </a:srgbClr>
            </a:solidFill>
            <a:miter/>
          </a:ln>
        </p:spPr>
        <p:txBody>
          <a:bodyPr vert="horz" lIns="91440" tIns="45720" rIns="91440" bIns="46800" rtlCol="0" anchor="ctr">
            <a:normAutofit fontScale="90000"/>
          </a:bodyPr>
          <a:lstStyle/>
          <a:p>
            <a:pPr algn="l"/>
            <a:r>
              <a:rPr lang="zh-CN" altLang="en-US" sz="3200" b="1" noProof="1">
                <a:solidFill>
                  <a:srgbClr val="FFFF99"/>
                </a:solidFill>
                <a:effectLst>
                  <a:outerShdw blurRad="38100" dist="38100" dir="2700000">
                    <a:srgbClr val="C0C0C0"/>
                  </a:outerShdw>
                </a:effectLst>
                <a:ea typeface="黑体" panose="02010609060101010101" pitchFamily="49" charset="-122"/>
              </a:rPr>
              <a:t>人与计算机之间的交流</a:t>
            </a:r>
          </a:p>
        </p:txBody>
      </p:sp>
      <p:sp>
        <p:nvSpPr>
          <p:cNvPr id="24579" name="矩形 24578"/>
          <p:cNvSpPr>
            <a:spLocks noRot="1" noChangeArrowheads="1"/>
          </p:cNvSpPr>
          <p:nvPr/>
        </p:nvSpPr>
        <p:spPr bwMode="auto">
          <a:xfrm>
            <a:off x="664618" y="1052736"/>
            <a:ext cx="9505304" cy="2736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gn="just" fontAlgn="base">
              <a:spcBef>
                <a:spcPct val="20000"/>
              </a:spcBef>
              <a:spcAft>
                <a:spcPct val="0"/>
              </a:spcAft>
              <a:buClr>
                <a:srgbClr val="E40000"/>
              </a:buClr>
              <a:buSzPct val="85000"/>
            </a:pPr>
            <a:r>
              <a:rPr lang="zh-CN" altLang="en-US" sz="2400" b="1" dirty="0">
                <a:solidFill>
                  <a:srgbClr val="000000"/>
                </a:solidFill>
                <a:latin typeface="宋体" pitchFamily="2" charset="-122"/>
              </a:rPr>
              <a:t>人类之间交流的语言：汉语、英语</a:t>
            </a:r>
            <a:r>
              <a:rPr lang="en-US" altLang="zh-CN" sz="2400" b="1" dirty="0">
                <a:solidFill>
                  <a:srgbClr val="000000"/>
                </a:solidFill>
                <a:latin typeface="宋体" pitchFamily="2" charset="-122"/>
              </a:rPr>
              <a:t>……</a:t>
            </a:r>
          </a:p>
          <a:p>
            <a:pPr marL="342900" indent="-342900" algn="just" fontAlgn="base">
              <a:spcBef>
                <a:spcPct val="20000"/>
              </a:spcBef>
              <a:spcAft>
                <a:spcPct val="0"/>
              </a:spcAft>
              <a:buClr>
                <a:srgbClr val="0066CC"/>
              </a:buClr>
              <a:buFont typeface="Wingdings" pitchFamily="2" charset="2"/>
              <a:buChar char="§"/>
            </a:pPr>
            <a:r>
              <a:rPr lang="zh-CN" altLang="en-US" sz="2400" b="1" dirty="0">
                <a:solidFill>
                  <a:srgbClr val="000000"/>
                </a:solidFill>
                <a:latin typeface="宋体" pitchFamily="2" charset="-122"/>
              </a:rPr>
              <a:t>让计算机像人一样思考，与人自然交流，是计算机行业的梦想</a:t>
            </a:r>
          </a:p>
          <a:p>
            <a:pPr marL="342900" indent="-342900" algn="just" fontAlgn="base">
              <a:spcBef>
                <a:spcPct val="20000"/>
              </a:spcBef>
              <a:spcAft>
                <a:spcPct val="0"/>
              </a:spcAft>
              <a:buClr>
                <a:srgbClr val="0066CC"/>
              </a:buClr>
              <a:buFont typeface="Wingdings" pitchFamily="2" charset="2"/>
              <a:buChar char="§"/>
            </a:pPr>
            <a:r>
              <a:rPr lang="zh-CN" altLang="en-US" sz="2400" b="1" dirty="0">
                <a:solidFill>
                  <a:srgbClr val="000000"/>
                </a:solidFill>
                <a:latin typeface="宋体" pitchFamily="2" charset="-122"/>
              </a:rPr>
              <a:t>自然语言理解</a:t>
            </a:r>
            <a:r>
              <a:rPr lang="en-US" altLang="zh-CN" sz="2400" b="1" dirty="0">
                <a:solidFill>
                  <a:srgbClr val="000000"/>
                </a:solidFill>
                <a:latin typeface="宋体" pitchFamily="2" charset="-122"/>
              </a:rPr>
              <a:t>——</a:t>
            </a:r>
            <a:r>
              <a:rPr lang="zh-CN" altLang="en-US" sz="2400" b="1" dirty="0">
                <a:solidFill>
                  <a:srgbClr val="000000"/>
                </a:solidFill>
                <a:latin typeface="宋体" pitchFamily="2" charset="-122"/>
              </a:rPr>
              <a:t>计算机学会人的语言，与人自然交流</a:t>
            </a:r>
          </a:p>
          <a:p>
            <a:pPr marL="742950" lvl="1" indent="-285750" algn="just" fontAlgn="base">
              <a:spcBef>
                <a:spcPct val="20000"/>
              </a:spcBef>
              <a:spcAft>
                <a:spcPct val="0"/>
              </a:spcAft>
              <a:buClr>
                <a:srgbClr val="E40000"/>
              </a:buClr>
              <a:buSzPct val="85000"/>
              <a:buFont typeface="Wingdings" pitchFamily="2" charset="2"/>
              <a:buChar char="Ø"/>
            </a:pPr>
            <a:r>
              <a:rPr lang="zh-CN" altLang="en-US" sz="2400" b="1" dirty="0">
                <a:solidFill>
                  <a:srgbClr val="000000"/>
                </a:solidFill>
                <a:latin typeface="宋体" pitchFamily="2" charset="-122"/>
              </a:rPr>
              <a:t>目前人机交互还只能使用严格限制的专用语言</a:t>
            </a:r>
          </a:p>
          <a:p>
            <a:pPr marL="742950" lvl="1" indent="-285750" algn="just" fontAlgn="base">
              <a:spcBef>
                <a:spcPct val="20000"/>
              </a:spcBef>
              <a:spcAft>
                <a:spcPct val="0"/>
              </a:spcAft>
              <a:buClr>
                <a:srgbClr val="E40000"/>
              </a:buClr>
              <a:buSzPct val="85000"/>
              <a:buFont typeface="Wingdings" pitchFamily="2" charset="2"/>
              <a:buChar char="Ø"/>
            </a:pPr>
            <a:r>
              <a:rPr lang="zh-CN" altLang="en-US" sz="2400" b="1" dirty="0">
                <a:solidFill>
                  <a:srgbClr val="000000"/>
                </a:solidFill>
                <a:latin typeface="宋体" pitchFamily="2" charset="-122"/>
              </a:rPr>
              <a:t>人类只能</a:t>
            </a:r>
            <a:r>
              <a:rPr lang="zh-CN" altLang="en-US" sz="2400" b="1" u="sng" dirty="0">
                <a:solidFill>
                  <a:srgbClr val="FF0000"/>
                </a:solidFill>
                <a:latin typeface="宋体" pitchFamily="2" charset="-122"/>
              </a:rPr>
              <a:t>主动学习计算机语言</a:t>
            </a:r>
            <a:r>
              <a:rPr lang="en-US" altLang="zh-CN" sz="2400" b="1" u="sng" dirty="0">
                <a:solidFill>
                  <a:srgbClr val="FF0000"/>
                </a:solidFill>
                <a:latin typeface="宋体" pitchFamily="2" charset="-122"/>
              </a:rPr>
              <a:t>/</a:t>
            </a:r>
            <a:r>
              <a:rPr lang="zh-CN" altLang="en-US" sz="2400" b="1" u="sng" dirty="0">
                <a:solidFill>
                  <a:srgbClr val="FF0000"/>
                </a:solidFill>
                <a:latin typeface="宋体" pitchFamily="2" charset="-122"/>
              </a:rPr>
              <a:t>程序设计语言</a:t>
            </a:r>
            <a:r>
              <a:rPr lang="zh-CN" altLang="en-US" sz="2400" b="1" dirty="0">
                <a:solidFill>
                  <a:srgbClr val="000000"/>
                </a:solidFill>
                <a:latin typeface="宋体" pitchFamily="2" charset="-122"/>
              </a:rPr>
              <a:t>，尚未做到计算机学会人类的语言</a:t>
            </a:r>
          </a:p>
          <a:p>
            <a:pPr marL="342900" indent="-342900" algn="just" fontAlgn="base">
              <a:spcBef>
                <a:spcPct val="20000"/>
              </a:spcBef>
              <a:spcAft>
                <a:spcPct val="0"/>
              </a:spcAft>
              <a:buClr>
                <a:srgbClr val="0066CC"/>
              </a:buClr>
              <a:buFont typeface="Wingdings" pitchFamily="2" charset="2"/>
              <a:buChar char="§"/>
            </a:pPr>
            <a:endParaRPr lang="zh-CN" altLang="en-US" sz="2400" b="1" dirty="0">
              <a:solidFill>
                <a:srgbClr val="000000"/>
              </a:solidFill>
              <a:latin typeface="宋体" pitchFamily="2" charset="-122"/>
            </a:endParaRPr>
          </a:p>
          <a:p>
            <a:pPr marL="342900" indent="-342900" algn="just" fontAlgn="base">
              <a:spcBef>
                <a:spcPct val="20000"/>
              </a:spcBef>
              <a:spcAft>
                <a:spcPct val="0"/>
              </a:spcAft>
              <a:buClr>
                <a:srgbClr val="0066CC"/>
              </a:buClr>
              <a:buFont typeface="Wingdings" pitchFamily="2" charset="2"/>
              <a:buChar char="§"/>
            </a:pPr>
            <a:endParaRPr lang="zh-CN" altLang="en-US" sz="2400" b="1" dirty="0">
              <a:solidFill>
                <a:srgbClr val="000000"/>
              </a:solidFill>
            </a:endParaRPr>
          </a:p>
        </p:txBody>
      </p:sp>
      <p:sp>
        <p:nvSpPr>
          <p:cNvPr id="3" name="灯片编号占位符 2"/>
          <p:cNvSpPr>
            <a:spLocks noGrp="1"/>
          </p:cNvSpPr>
          <p:nvPr>
            <p:ph type="sldNum" sz="quarter" idx="12"/>
          </p:nvPr>
        </p:nvSpPr>
        <p:spPr/>
        <p:txBody>
          <a:bodyPr/>
          <a:lstStyle/>
          <a:p>
            <a:fld id="{1DB96701-344A-46EF-8486-57434673C49E}" type="slidenum">
              <a:rPr lang="zh-CN" altLang="en-US" smtClean="0">
                <a:solidFill>
                  <a:srgbClr val="000000"/>
                </a:solidFill>
              </a:rPr>
              <a:pPr/>
              <a:t>11</a:t>
            </a:fld>
            <a:endParaRPr lang="zh-CN" altLang="en-US">
              <a:solidFill>
                <a:srgbClr val="000000"/>
              </a:solidFill>
            </a:endParaRPr>
          </a:p>
        </p:txBody>
      </p:sp>
      <p:sp>
        <p:nvSpPr>
          <p:cNvPr id="2" name="标题 27649">
            <a:extLst>
              <a:ext uri="{FF2B5EF4-FFF2-40B4-BE49-F238E27FC236}">
                <a16:creationId xmlns:a16="http://schemas.microsoft.com/office/drawing/2014/main" id="{59E69EFE-D4EB-9311-3810-67C254738734}"/>
              </a:ext>
            </a:extLst>
          </p:cNvPr>
          <p:cNvSpPr txBox="1">
            <a:spLocks noRot="1"/>
          </p:cNvSpPr>
          <p:nvPr/>
        </p:nvSpPr>
        <p:spPr>
          <a:xfrm>
            <a:off x="664618" y="3789040"/>
            <a:ext cx="2771800" cy="533400"/>
          </a:xfrm>
          <a:prstGeom prst="rect">
            <a:avLst/>
          </a:prstGeom>
          <a:gradFill rotWithShape="0">
            <a:gsLst>
              <a:gs pos="0">
                <a:srgbClr val="009999">
                  <a:alpha val="100000"/>
                </a:srgbClr>
              </a:gs>
              <a:gs pos="100000">
                <a:srgbClr val="777777">
                  <a:alpha val="100000"/>
                </a:srgbClr>
              </a:gs>
            </a:gsLst>
            <a:lin ang="0" scaled="1"/>
            <a:tileRect/>
          </a:gradFill>
          <a:ln w="38100" cmpd="dbl">
            <a:solidFill>
              <a:srgbClr val="000000">
                <a:alpha val="100000"/>
              </a:srgbClr>
            </a:solidFill>
            <a:miter/>
          </a:ln>
        </p:spPr>
        <p:txBody>
          <a:bodyPr vert="horz" lIns="91440" tIns="45720" rIns="91440" bIns="4680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200" b="1" noProof="1">
                <a:solidFill>
                  <a:srgbClr val="FFFF99"/>
                </a:solidFill>
                <a:effectLst>
                  <a:outerShdw blurRad="38100" dist="38100" dir="2700000">
                    <a:srgbClr val="C0C0C0"/>
                  </a:outerShdw>
                </a:effectLst>
                <a:ea typeface="黑体" panose="02010609060101010101" pitchFamily="49" charset="-122"/>
              </a:rPr>
              <a:t>程序设计语言</a:t>
            </a:r>
          </a:p>
        </p:txBody>
      </p:sp>
      <p:sp>
        <p:nvSpPr>
          <p:cNvPr id="4" name="矩形 3">
            <a:extLst>
              <a:ext uri="{FF2B5EF4-FFF2-40B4-BE49-F238E27FC236}">
                <a16:creationId xmlns:a16="http://schemas.microsoft.com/office/drawing/2014/main" id="{568FF0A4-B1F3-0973-7FAA-AD61B379F6F9}"/>
              </a:ext>
            </a:extLst>
          </p:cNvPr>
          <p:cNvSpPr>
            <a:spLocks noRot="1" noChangeArrowheads="1"/>
          </p:cNvSpPr>
          <p:nvPr/>
        </p:nvSpPr>
        <p:spPr bwMode="auto">
          <a:xfrm>
            <a:off x="1127448" y="4322440"/>
            <a:ext cx="8775079" cy="1836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gn="just" fontAlgn="base">
              <a:lnSpc>
                <a:spcPct val="150000"/>
              </a:lnSpc>
              <a:spcBef>
                <a:spcPct val="20000"/>
              </a:spcBef>
              <a:spcAft>
                <a:spcPct val="0"/>
              </a:spcAft>
              <a:buClr>
                <a:srgbClr val="E40000"/>
              </a:buClr>
              <a:buSzPct val="85000"/>
            </a:pPr>
            <a:r>
              <a:rPr lang="zh-CN" altLang="en-US" sz="2400" b="1" dirty="0">
                <a:latin typeface="微软雅黑" pitchFamily="34" charset="-122"/>
                <a:ea typeface="微软雅黑" pitchFamily="34" charset="-122"/>
              </a:rPr>
              <a:t>程序设计语言分为</a:t>
            </a:r>
            <a:r>
              <a:rPr lang="zh-CN" altLang="en-US" sz="2400" b="1" dirty="0">
                <a:solidFill>
                  <a:schemeClr val="accent2"/>
                </a:solidFill>
                <a:latin typeface="微软雅黑" pitchFamily="34" charset="-122"/>
                <a:ea typeface="微软雅黑" pitchFamily="34" charset="-122"/>
              </a:rPr>
              <a:t>机器语言、汇编语言和高级语言。</a:t>
            </a:r>
            <a:endParaRPr lang="en-US" altLang="zh-CN" sz="2400" b="1" dirty="0">
              <a:solidFill>
                <a:srgbClr val="000000"/>
              </a:solidFill>
              <a:latin typeface="宋体" pitchFamily="2" charset="-122"/>
            </a:endParaRPr>
          </a:p>
          <a:p>
            <a:pPr marL="342900" indent="-342900" algn="just" fontAlgn="base">
              <a:lnSpc>
                <a:spcPct val="150000"/>
              </a:lnSpc>
              <a:spcBef>
                <a:spcPct val="20000"/>
              </a:spcBef>
              <a:spcAft>
                <a:spcPct val="0"/>
              </a:spcAft>
              <a:buClr>
                <a:srgbClr val="0066CC"/>
              </a:buClr>
              <a:buFont typeface="Wingdings" pitchFamily="2" charset="2"/>
              <a:buChar char="§"/>
            </a:pPr>
            <a:r>
              <a:rPr lang="zh-CN" altLang="en-US" sz="2400" b="1" dirty="0">
                <a:solidFill>
                  <a:srgbClr val="000000"/>
                </a:solidFill>
                <a:latin typeface="宋体" pitchFamily="2" charset="-122"/>
              </a:rPr>
              <a:t>前两种都是面向机器的语言，统称为低级语言。</a:t>
            </a:r>
            <a:endParaRPr lang="en-US" altLang="zh-CN" sz="2400" b="1" dirty="0">
              <a:solidFill>
                <a:srgbClr val="000000"/>
              </a:solidFill>
              <a:latin typeface="宋体" pitchFamily="2" charset="-122"/>
            </a:endParaRPr>
          </a:p>
          <a:p>
            <a:pPr marL="342900" indent="-342900" algn="just" fontAlgn="base">
              <a:lnSpc>
                <a:spcPct val="150000"/>
              </a:lnSpc>
              <a:spcBef>
                <a:spcPct val="20000"/>
              </a:spcBef>
              <a:spcAft>
                <a:spcPct val="0"/>
              </a:spcAft>
              <a:buClr>
                <a:srgbClr val="0066CC"/>
              </a:buClr>
              <a:buFont typeface="Wingdings" pitchFamily="2" charset="2"/>
              <a:buChar char="§"/>
            </a:pPr>
            <a:r>
              <a:rPr lang="zh-CN" altLang="en-US" sz="2400" b="1" dirty="0">
                <a:solidFill>
                  <a:srgbClr val="000000"/>
                </a:solidFill>
                <a:latin typeface="宋体" pitchFamily="2" charset="-122"/>
              </a:rPr>
              <a:t>高级语言则分为面向过程的语言和面向对象的语言。</a:t>
            </a:r>
            <a:endParaRPr lang="en-US" altLang="zh-CN" sz="2400" b="1" dirty="0">
              <a:solidFill>
                <a:srgbClr val="000000"/>
              </a:solidFill>
              <a:latin typeface="宋体" pitchFamily="2" charset="-122"/>
            </a:endParaRPr>
          </a:p>
        </p:txBody>
      </p:sp>
    </p:spTree>
    <p:extLst>
      <p:ext uri="{BB962C8B-B14F-4D97-AF65-F5344CB8AC3E}">
        <p14:creationId xmlns:p14="http://schemas.microsoft.com/office/powerpoint/2010/main" val="47789909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27649"/>
          <p:cNvSpPr>
            <a:spLocks noGrp="1" noRot="1"/>
          </p:cNvSpPr>
          <p:nvPr>
            <p:ph type="title" idx="4294967295"/>
          </p:nvPr>
        </p:nvSpPr>
        <p:spPr>
          <a:xfrm>
            <a:off x="483493" y="225424"/>
            <a:ext cx="1979712" cy="533400"/>
          </a:xfrm>
          <a:gradFill rotWithShape="0">
            <a:gsLst>
              <a:gs pos="0">
                <a:srgbClr val="009999">
                  <a:alpha val="100000"/>
                </a:srgbClr>
              </a:gs>
              <a:gs pos="100000">
                <a:srgbClr val="777777">
                  <a:alpha val="100000"/>
                </a:srgbClr>
              </a:gs>
            </a:gsLst>
            <a:lin ang="0" scaled="1"/>
            <a:tileRect/>
          </a:gradFill>
          <a:ln w="38100" cmpd="dbl">
            <a:solidFill>
              <a:srgbClr val="000000">
                <a:alpha val="100000"/>
              </a:srgbClr>
            </a:solidFill>
            <a:miter/>
          </a:ln>
        </p:spPr>
        <p:txBody>
          <a:bodyPr vert="horz" lIns="91440" tIns="45720" rIns="91440" bIns="46800" rtlCol="0" anchor="ctr">
            <a:normAutofit fontScale="90000"/>
          </a:bodyPr>
          <a:lstStyle/>
          <a:p>
            <a:pPr algn="l"/>
            <a:r>
              <a:rPr lang="zh-CN" altLang="en-US" sz="3200" b="1" noProof="1">
                <a:solidFill>
                  <a:srgbClr val="FFFF99"/>
                </a:solidFill>
                <a:effectLst>
                  <a:outerShdw blurRad="38100" dist="38100" dir="2700000">
                    <a:srgbClr val="C0C0C0"/>
                  </a:outerShdw>
                </a:effectLst>
                <a:ea typeface="黑体" panose="02010609060101010101" pitchFamily="49" charset="-122"/>
              </a:rPr>
              <a:t>机器语言</a:t>
            </a:r>
          </a:p>
        </p:txBody>
      </p:sp>
      <p:sp>
        <p:nvSpPr>
          <p:cNvPr id="25603" name="矩形 25602"/>
          <p:cNvSpPr>
            <a:spLocks noRot="1" noChangeArrowheads="1"/>
          </p:cNvSpPr>
          <p:nvPr/>
        </p:nvSpPr>
        <p:spPr bwMode="auto">
          <a:xfrm>
            <a:off x="551384" y="795337"/>
            <a:ext cx="11089232" cy="597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fontAlgn="base">
              <a:spcBef>
                <a:spcPct val="20000"/>
              </a:spcBef>
              <a:spcAft>
                <a:spcPct val="0"/>
              </a:spcAft>
              <a:buClr>
                <a:srgbClr val="0066CC"/>
              </a:buClr>
              <a:buFont typeface="Wingdings" pitchFamily="2" charset="2"/>
              <a:buChar char="§"/>
            </a:pPr>
            <a:r>
              <a:rPr lang="zh-CN" altLang="en-US" sz="2400" b="1" dirty="0">
                <a:solidFill>
                  <a:srgbClr val="000000"/>
                </a:solidFill>
                <a:latin typeface="华文楷体" pitchFamily="2" charset="-122"/>
                <a:ea typeface="华文楷体" pitchFamily="2" charset="-122"/>
              </a:rPr>
              <a:t>计算机只能识别二进制指令，即机器语言</a:t>
            </a:r>
            <a:r>
              <a:rPr lang="en-US" altLang="zh-CN" sz="2400" b="1" dirty="0">
                <a:solidFill>
                  <a:srgbClr val="000000"/>
                </a:solidFill>
                <a:latin typeface="华文楷体" pitchFamily="2" charset="-122"/>
                <a:ea typeface="华文楷体" pitchFamily="2" charset="-122"/>
              </a:rPr>
              <a:t>(Machine Language)</a:t>
            </a:r>
            <a:r>
              <a:rPr lang="zh-CN" altLang="en-US" sz="2400" b="1" dirty="0">
                <a:solidFill>
                  <a:srgbClr val="000000"/>
                </a:solidFill>
                <a:latin typeface="华文楷体" pitchFamily="2" charset="-122"/>
                <a:ea typeface="华文楷体" pitchFamily="2" charset="-122"/>
              </a:rPr>
              <a:t>。</a:t>
            </a:r>
            <a:r>
              <a:rPr lang="zh-CN" altLang="en-US" sz="2400" b="1" dirty="0">
                <a:solidFill>
                  <a:srgbClr val="FF0000"/>
                </a:solidFill>
                <a:latin typeface="华文楷体" pitchFamily="2" charset="-122"/>
                <a:ea typeface="华文楷体" pitchFamily="2" charset="-122"/>
              </a:rPr>
              <a:t>机器语言依赖于机器，可移植性差</a:t>
            </a:r>
            <a:r>
              <a:rPr lang="zh-CN" altLang="en-US" sz="2400" b="1" dirty="0">
                <a:solidFill>
                  <a:srgbClr val="000000"/>
                </a:solidFill>
                <a:latin typeface="华文楷体" pitchFamily="2" charset="-122"/>
                <a:ea typeface="华文楷体" pitchFamily="2" charset="-122"/>
              </a:rPr>
              <a:t>。</a:t>
            </a:r>
            <a:endParaRPr lang="en-US" altLang="zh-CN" sz="2400" b="1" dirty="0">
              <a:solidFill>
                <a:srgbClr val="000000"/>
              </a:solidFill>
              <a:latin typeface="华文楷体" pitchFamily="2" charset="-122"/>
              <a:ea typeface="华文楷体" pitchFamily="2" charset="-122"/>
            </a:endParaRPr>
          </a:p>
          <a:p>
            <a:pPr marL="342900" indent="-342900" fontAlgn="base">
              <a:spcBef>
                <a:spcPct val="20000"/>
              </a:spcBef>
              <a:spcAft>
                <a:spcPct val="0"/>
              </a:spcAft>
              <a:buClr>
                <a:srgbClr val="0066CC"/>
              </a:buClr>
              <a:buFont typeface="Wingdings" pitchFamily="2" charset="2"/>
              <a:buChar char="§"/>
            </a:pPr>
            <a:r>
              <a:rPr lang="zh-CN" altLang="en-US" sz="2400" b="1" dirty="0">
                <a:solidFill>
                  <a:srgbClr val="000000"/>
                </a:solidFill>
                <a:latin typeface="华文楷体" pitchFamily="2" charset="-122"/>
                <a:ea typeface="华文楷体" pitchFamily="2" charset="-122"/>
              </a:rPr>
              <a:t>机器语言是用</a:t>
            </a:r>
            <a:r>
              <a:rPr lang="en-US" altLang="zh-CN" sz="2400" b="1" dirty="0">
                <a:solidFill>
                  <a:srgbClr val="000000"/>
                </a:solidFill>
                <a:latin typeface="华文楷体" pitchFamily="2" charset="-122"/>
                <a:ea typeface="华文楷体" pitchFamily="2" charset="-122"/>
              </a:rPr>
              <a:t>0</a:t>
            </a:r>
            <a:r>
              <a:rPr lang="zh-CN" altLang="en-US" sz="2400" b="1" dirty="0">
                <a:solidFill>
                  <a:srgbClr val="000000"/>
                </a:solidFill>
                <a:latin typeface="华文楷体" pitchFamily="2" charset="-122"/>
                <a:ea typeface="华文楷体" pitchFamily="2" charset="-122"/>
              </a:rPr>
              <a:t>和</a:t>
            </a:r>
            <a:r>
              <a:rPr lang="en-US" altLang="zh-CN" sz="2400" b="1" dirty="0">
                <a:solidFill>
                  <a:srgbClr val="000000"/>
                </a:solidFill>
                <a:latin typeface="华文楷体" pitchFamily="2" charset="-122"/>
                <a:ea typeface="华文楷体" pitchFamily="2" charset="-122"/>
              </a:rPr>
              <a:t>1</a:t>
            </a:r>
            <a:r>
              <a:rPr lang="zh-CN" altLang="en-US" sz="2400" b="1" dirty="0">
                <a:solidFill>
                  <a:srgbClr val="000000"/>
                </a:solidFill>
                <a:latin typeface="华文楷体" pitchFamily="2" charset="-122"/>
                <a:ea typeface="华文楷体" pitchFamily="2" charset="-122"/>
              </a:rPr>
              <a:t>表示的二进制代码表示的、计算机能直接识别和执行的一种机器指令系统的集合。</a:t>
            </a:r>
          </a:p>
          <a:p>
            <a:pPr marL="342900" indent="-342900" fontAlgn="base">
              <a:spcBef>
                <a:spcPct val="20000"/>
              </a:spcBef>
              <a:spcAft>
                <a:spcPct val="0"/>
              </a:spcAft>
              <a:buClr>
                <a:srgbClr val="0066CC"/>
              </a:buClr>
              <a:buFont typeface="Wingdings" pitchFamily="2" charset="2"/>
              <a:buChar char="§"/>
            </a:pPr>
            <a:r>
              <a:rPr lang="zh-CN" altLang="en-US" sz="2400" b="1" dirty="0">
                <a:solidFill>
                  <a:srgbClr val="000000"/>
                </a:solidFill>
                <a:latin typeface="华文楷体" pitchFamily="2" charset="-122"/>
                <a:ea typeface="华文楷体" pitchFamily="2" charset="-122"/>
              </a:rPr>
              <a:t>机器语言具有</a:t>
            </a:r>
            <a:r>
              <a:rPr lang="zh-CN" altLang="en-US" sz="2400" b="1" dirty="0">
                <a:solidFill>
                  <a:srgbClr val="FF0000"/>
                </a:solidFill>
                <a:latin typeface="华文楷体" pitchFamily="2" charset="-122"/>
                <a:ea typeface="华文楷体" pitchFamily="2" charset="-122"/>
              </a:rPr>
              <a:t>灵活、直接执行和速度快</a:t>
            </a:r>
            <a:r>
              <a:rPr lang="zh-CN" altLang="en-US" sz="2400" b="1" dirty="0">
                <a:solidFill>
                  <a:srgbClr val="000000"/>
                </a:solidFill>
                <a:latin typeface="华文楷体" pitchFamily="2" charset="-122"/>
                <a:ea typeface="华文楷体" pitchFamily="2" charset="-122"/>
              </a:rPr>
              <a:t>等特点。</a:t>
            </a:r>
            <a:endParaRPr lang="en-US" altLang="zh-CN" sz="2400" b="1" dirty="0">
              <a:solidFill>
                <a:srgbClr val="000000"/>
              </a:solidFill>
              <a:latin typeface="华文楷体" pitchFamily="2" charset="-122"/>
              <a:ea typeface="华文楷体" pitchFamily="2" charset="-122"/>
            </a:endParaRPr>
          </a:p>
          <a:p>
            <a:pPr marL="342900" indent="-342900" fontAlgn="base">
              <a:spcBef>
                <a:spcPct val="20000"/>
              </a:spcBef>
              <a:spcAft>
                <a:spcPct val="0"/>
              </a:spcAft>
              <a:buClr>
                <a:srgbClr val="0066CC"/>
              </a:buClr>
              <a:buFont typeface="Wingdings" pitchFamily="2" charset="2"/>
              <a:buChar char="§"/>
            </a:pPr>
            <a:r>
              <a:rPr lang="zh-CN" altLang="en-US" sz="2400" b="1" dirty="0">
                <a:solidFill>
                  <a:srgbClr val="000000"/>
                </a:solidFill>
                <a:latin typeface="华文楷体" pitchFamily="2" charset="-122"/>
                <a:ea typeface="华文楷体" pitchFamily="2" charset="-122"/>
              </a:rPr>
              <a:t>示例</a:t>
            </a:r>
          </a:p>
          <a:p>
            <a:pPr marL="742950" lvl="1" indent="-285750" fontAlgn="base">
              <a:spcBef>
                <a:spcPct val="20000"/>
              </a:spcBef>
              <a:spcAft>
                <a:spcPct val="0"/>
              </a:spcAft>
              <a:buClr>
                <a:srgbClr val="E40000"/>
              </a:buClr>
              <a:buSzPct val="85000"/>
              <a:buFont typeface="Wingdings" pitchFamily="2" charset="2"/>
              <a:buChar char="Ø"/>
            </a:pPr>
            <a:r>
              <a:rPr lang="en-US" altLang="zh-CN" sz="2400" b="1" dirty="0">
                <a:solidFill>
                  <a:srgbClr val="000000"/>
                </a:solidFill>
                <a:latin typeface="华文楷体" pitchFamily="2" charset="-122"/>
                <a:ea typeface="华文楷体" pitchFamily="2" charset="-122"/>
              </a:rPr>
              <a:t>0000,0000,000000010000 </a:t>
            </a:r>
            <a:r>
              <a:rPr lang="zh-CN" altLang="en-US" sz="2400" b="1" dirty="0">
                <a:solidFill>
                  <a:srgbClr val="000000"/>
                </a:solidFill>
                <a:latin typeface="华文楷体" pitchFamily="2" charset="-122"/>
                <a:ea typeface="华文楷体" pitchFamily="2" charset="-122"/>
              </a:rPr>
              <a:t>代表 </a:t>
            </a:r>
            <a:r>
              <a:rPr lang="en-US" altLang="zh-CN" sz="2400" b="1" dirty="0">
                <a:solidFill>
                  <a:srgbClr val="000000"/>
                </a:solidFill>
                <a:latin typeface="华文楷体" pitchFamily="2" charset="-122"/>
                <a:ea typeface="华文楷体" pitchFamily="2" charset="-122"/>
              </a:rPr>
              <a:t>LOAD A, 16</a:t>
            </a:r>
          </a:p>
          <a:p>
            <a:pPr marL="742950" lvl="1" indent="-285750" fontAlgn="base">
              <a:spcBef>
                <a:spcPct val="20000"/>
              </a:spcBef>
              <a:spcAft>
                <a:spcPct val="0"/>
              </a:spcAft>
              <a:buClr>
                <a:srgbClr val="E40000"/>
              </a:buClr>
              <a:buSzPct val="85000"/>
              <a:buFont typeface="Wingdings" pitchFamily="2" charset="2"/>
              <a:buChar char="Ø"/>
            </a:pPr>
            <a:r>
              <a:rPr lang="en-US" altLang="zh-CN" sz="2400" b="1" dirty="0">
                <a:solidFill>
                  <a:srgbClr val="000000"/>
                </a:solidFill>
                <a:latin typeface="华文楷体" pitchFamily="2" charset="-122"/>
                <a:ea typeface="华文楷体" pitchFamily="2" charset="-122"/>
              </a:rPr>
              <a:t>0000,0001,000000000001 </a:t>
            </a:r>
            <a:r>
              <a:rPr lang="zh-CN" altLang="en-US" sz="2400" b="1" dirty="0">
                <a:solidFill>
                  <a:srgbClr val="000000"/>
                </a:solidFill>
                <a:latin typeface="华文楷体" pitchFamily="2" charset="-122"/>
                <a:ea typeface="华文楷体" pitchFamily="2" charset="-122"/>
              </a:rPr>
              <a:t>代表 </a:t>
            </a:r>
            <a:r>
              <a:rPr lang="en-US" altLang="zh-CN" sz="2400" b="1" dirty="0">
                <a:solidFill>
                  <a:srgbClr val="000000"/>
                </a:solidFill>
                <a:latin typeface="华文楷体" pitchFamily="2" charset="-122"/>
                <a:ea typeface="华文楷体" pitchFamily="2" charset="-122"/>
              </a:rPr>
              <a:t>LOAD B, 1</a:t>
            </a:r>
          </a:p>
          <a:p>
            <a:pPr marL="742950" lvl="1" indent="-285750" fontAlgn="base">
              <a:spcBef>
                <a:spcPct val="20000"/>
              </a:spcBef>
              <a:spcAft>
                <a:spcPct val="0"/>
              </a:spcAft>
              <a:buClr>
                <a:srgbClr val="E40000"/>
              </a:buClr>
              <a:buSzPct val="85000"/>
              <a:buFont typeface="Wingdings" pitchFamily="2" charset="2"/>
              <a:buChar char="Ø"/>
            </a:pPr>
            <a:r>
              <a:rPr lang="en-US" altLang="zh-CN" sz="2400" b="1" dirty="0">
                <a:solidFill>
                  <a:srgbClr val="000000"/>
                </a:solidFill>
                <a:latin typeface="华文楷体" pitchFamily="2" charset="-122"/>
                <a:ea typeface="华文楷体" pitchFamily="2" charset="-122"/>
              </a:rPr>
              <a:t>0001,0001,000000010000 </a:t>
            </a:r>
            <a:r>
              <a:rPr lang="zh-CN" altLang="en-US" sz="2400" b="1" dirty="0">
                <a:solidFill>
                  <a:srgbClr val="000000"/>
                </a:solidFill>
                <a:latin typeface="华文楷体" pitchFamily="2" charset="-122"/>
                <a:ea typeface="华文楷体" pitchFamily="2" charset="-122"/>
              </a:rPr>
              <a:t>代表 </a:t>
            </a:r>
            <a:r>
              <a:rPr lang="en-US" altLang="zh-CN" sz="2400" b="1" dirty="0">
                <a:solidFill>
                  <a:srgbClr val="000000"/>
                </a:solidFill>
                <a:latin typeface="华文楷体" pitchFamily="2" charset="-122"/>
                <a:ea typeface="华文楷体" pitchFamily="2" charset="-122"/>
              </a:rPr>
              <a:t>STORE B, 16</a:t>
            </a:r>
          </a:p>
          <a:p>
            <a:pPr marL="742950" lvl="1" indent="-285750" fontAlgn="base">
              <a:spcBef>
                <a:spcPct val="20000"/>
              </a:spcBef>
              <a:spcAft>
                <a:spcPct val="0"/>
              </a:spcAft>
              <a:buClr>
                <a:srgbClr val="E40000"/>
              </a:buClr>
              <a:buSzPct val="85000"/>
              <a:buFont typeface="Wingdings" pitchFamily="2" charset="2"/>
              <a:buChar char="Ø"/>
            </a:pPr>
            <a:r>
              <a:rPr lang="en-US" altLang="zh-CN" sz="2400" b="1" dirty="0">
                <a:solidFill>
                  <a:srgbClr val="000000"/>
                </a:solidFill>
                <a:latin typeface="华文楷体" pitchFamily="2" charset="-122"/>
                <a:ea typeface="华文楷体" pitchFamily="2" charset="-122"/>
              </a:rPr>
              <a:t>0001,0001,000000000001 </a:t>
            </a:r>
            <a:r>
              <a:rPr lang="zh-CN" altLang="en-US" sz="2400" b="1" dirty="0">
                <a:solidFill>
                  <a:srgbClr val="000000"/>
                </a:solidFill>
                <a:latin typeface="华文楷体" pitchFamily="2" charset="-122"/>
                <a:ea typeface="华文楷体" pitchFamily="2" charset="-122"/>
              </a:rPr>
              <a:t>代表 </a:t>
            </a:r>
            <a:r>
              <a:rPr lang="en-US" altLang="zh-CN" sz="2400" b="1" dirty="0">
                <a:solidFill>
                  <a:srgbClr val="000000"/>
                </a:solidFill>
                <a:latin typeface="华文楷体" pitchFamily="2" charset="-122"/>
                <a:ea typeface="华文楷体" pitchFamily="2" charset="-122"/>
              </a:rPr>
              <a:t>STORE B, 1</a:t>
            </a:r>
            <a:endParaRPr lang="zh-CN" altLang="en-US" sz="2000" b="1" dirty="0">
              <a:solidFill>
                <a:srgbClr val="000000"/>
              </a:solidFill>
              <a:latin typeface="华文楷体" pitchFamily="2" charset="-122"/>
              <a:ea typeface="华文楷体" pitchFamily="2" charset="-122"/>
            </a:endParaRPr>
          </a:p>
        </p:txBody>
      </p:sp>
      <p:pic>
        <p:nvPicPr>
          <p:cNvPr id="26627" name="图片 256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0096" y="4970463"/>
            <a:ext cx="1914525"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图片 256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550" y="5013325"/>
            <a:ext cx="3816350" cy="175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2"/>
          </p:nvPr>
        </p:nvSpPr>
        <p:spPr/>
        <p:txBody>
          <a:bodyPr/>
          <a:lstStyle/>
          <a:p>
            <a:fld id="{1DB96701-344A-46EF-8486-57434673C49E}" type="slidenum">
              <a:rPr lang="zh-CN" altLang="en-US" smtClean="0">
                <a:solidFill>
                  <a:srgbClr val="000000"/>
                </a:solidFill>
              </a:rPr>
              <a:pPr/>
              <a:t>12</a:t>
            </a:fld>
            <a:endParaRPr lang="zh-CN" altLang="en-US">
              <a:solidFill>
                <a:srgbClr val="000000"/>
              </a:solidFill>
            </a:endParaRPr>
          </a:p>
        </p:txBody>
      </p:sp>
    </p:spTree>
    <p:extLst>
      <p:ext uri="{BB962C8B-B14F-4D97-AF65-F5344CB8AC3E}">
        <p14:creationId xmlns:p14="http://schemas.microsoft.com/office/powerpoint/2010/main" val="288449180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27649"/>
          <p:cNvSpPr>
            <a:spLocks noGrp="1" noRot="1"/>
          </p:cNvSpPr>
          <p:nvPr>
            <p:ph type="title" idx="4294967295"/>
          </p:nvPr>
        </p:nvSpPr>
        <p:spPr>
          <a:xfrm>
            <a:off x="623392" y="618553"/>
            <a:ext cx="1800200" cy="533400"/>
          </a:xfrm>
          <a:gradFill rotWithShape="0">
            <a:gsLst>
              <a:gs pos="0">
                <a:srgbClr val="009999">
                  <a:alpha val="100000"/>
                </a:srgbClr>
              </a:gs>
              <a:gs pos="100000">
                <a:srgbClr val="777777">
                  <a:alpha val="100000"/>
                </a:srgbClr>
              </a:gs>
            </a:gsLst>
            <a:lin ang="0" scaled="1"/>
            <a:tileRect/>
          </a:gradFill>
          <a:ln w="38100" cmpd="dbl">
            <a:solidFill>
              <a:srgbClr val="000000">
                <a:alpha val="100000"/>
              </a:srgbClr>
            </a:solidFill>
            <a:miter/>
          </a:ln>
        </p:spPr>
        <p:txBody>
          <a:bodyPr vert="horz" lIns="91440" tIns="45720" rIns="91440" bIns="46800" rtlCol="0" anchor="ctr">
            <a:normAutofit fontScale="90000"/>
          </a:bodyPr>
          <a:lstStyle/>
          <a:p>
            <a:pPr algn="l"/>
            <a:r>
              <a:rPr lang="zh-CN" altLang="en-US" sz="3200" b="1" noProof="1">
                <a:solidFill>
                  <a:srgbClr val="FFFF99"/>
                </a:solidFill>
                <a:effectLst>
                  <a:outerShdw blurRad="38100" dist="38100" dir="2700000">
                    <a:srgbClr val="C0C0C0"/>
                  </a:outerShdw>
                </a:effectLst>
                <a:ea typeface="黑体" panose="02010609060101010101" pitchFamily="49" charset="-122"/>
              </a:rPr>
              <a:t>汇编语言</a:t>
            </a:r>
          </a:p>
        </p:txBody>
      </p:sp>
      <p:sp>
        <p:nvSpPr>
          <p:cNvPr id="56323" name="矩形 26626"/>
          <p:cNvSpPr>
            <a:spLocks noRot="1" noChangeArrowheads="1"/>
          </p:cNvSpPr>
          <p:nvPr/>
        </p:nvSpPr>
        <p:spPr bwMode="auto">
          <a:xfrm>
            <a:off x="983432" y="1431924"/>
            <a:ext cx="9649072"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fontAlgn="base">
              <a:spcBef>
                <a:spcPct val="20000"/>
              </a:spcBef>
              <a:spcAft>
                <a:spcPct val="0"/>
              </a:spcAft>
              <a:buClr>
                <a:srgbClr val="0066CC"/>
              </a:buClr>
              <a:buFont typeface="Wingdings" pitchFamily="2" charset="2"/>
              <a:buChar char="§"/>
            </a:pPr>
            <a:r>
              <a:rPr lang="zh-CN" altLang="en-US" sz="2400" b="1" dirty="0">
                <a:solidFill>
                  <a:srgbClr val="000000"/>
                </a:solidFill>
                <a:latin typeface="华文楷体" pitchFamily="2" charset="-122"/>
                <a:ea typeface="华文楷体" pitchFamily="2" charset="-122"/>
              </a:rPr>
              <a:t>用</a:t>
            </a:r>
            <a:r>
              <a:rPr lang="zh-CN" altLang="en-US" sz="2400" b="1" dirty="0">
                <a:solidFill>
                  <a:srgbClr val="FF0000"/>
                </a:solidFill>
                <a:latin typeface="华文楷体" pitchFamily="2" charset="-122"/>
                <a:ea typeface="华文楷体" pitchFamily="2" charset="-122"/>
              </a:rPr>
              <a:t>助记符</a:t>
            </a:r>
            <a:r>
              <a:rPr lang="zh-CN" altLang="en-US" sz="2400" b="1" dirty="0">
                <a:solidFill>
                  <a:srgbClr val="000000"/>
                </a:solidFill>
                <a:latin typeface="华文楷体" pitchFamily="2" charset="-122"/>
                <a:ea typeface="华文楷体" pitchFamily="2" charset="-122"/>
              </a:rPr>
              <a:t>代表机器指令的操作码</a:t>
            </a:r>
          </a:p>
          <a:p>
            <a:pPr marL="342900" indent="-342900" algn="just" fontAlgn="base">
              <a:spcBef>
                <a:spcPct val="20000"/>
              </a:spcBef>
              <a:spcAft>
                <a:spcPct val="0"/>
              </a:spcAft>
              <a:buClr>
                <a:srgbClr val="0066CC"/>
              </a:buClr>
              <a:buFont typeface="Wingdings" pitchFamily="2" charset="2"/>
              <a:buChar char="§"/>
            </a:pPr>
            <a:r>
              <a:rPr lang="zh-CN" altLang="en-US" sz="2400" b="1" dirty="0">
                <a:solidFill>
                  <a:srgbClr val="000000"/>
                </a:solidFill>
                <a:latin typeface="华文楷体" pitchFamily="2" charset="-122"/>
                <a:ea typeface="华文楷体" pitchFamily="2" charset="-122"/>
              </a:rPr>
              <a:t>汇编语言</a:t>
            </a:r>
            <a:r>
              <a:rPr lang="en-US" altLang="zh-CN" sz="2400" b="1" dirty="0">
                <a:solidFill>
                  <a:srgbClr val="000000"/>
                </a:solidFill>
                <a:latin typeface="华文楷体" pitchFamily="2" charset="-122"/>
                <a:ea typeface="华文楷体" pitchFamily="2" charset="-122"/>
              </a:rPr>
              <a:t>(Assembly Language)</a:t>
            </a:r>
          </a:p>
          <a:p>
            <a:pPr marL="742950" lvl="1" indent="-285750" algn="just" fontAlgn="base">
              <a:spcBef>
                <a:spcPct val="20000"/>
              </a:spcBef>
              <a:spcAft>
                <a:spcPct val="0"/>
              </a:spcAft>
              <a:buClr>
                <a:srgbClr val="E40000"/>
              </a:buClr>
              <a:buSzPct val="85000"/>
              <a:buFont typeface="Wingdings" pitchFamily="2" charset="2"/>
              <a:buChar char="Ø"/>
            </a:pPr>
            <a:r>
              <a:rPr lang="zh-CN" altLang="en-US" sz="2400" b="1" dirty="0">
                <a:solidFill>
                  <a:srgbClr val="000000"/>
                </a:solidFill>
                <a:latin typeface="华文楷体" pitchFamily="2" charset="-122"/>
                <a:ea typeface="华文楷体" pitchFamily="2" charset="-122"/>
              </a:rPr>
              <a:t>低级语言，与计算机硬件的距离近，</a:t>
            </a:r>
            <a:r>
              <a:rPr lang="zh-CN" altLang="en-US" sz="2400" b="1" dirty="0">
                <a:solidFill>
                  <a:srgbClr val="FF0000"/>
                </a:solidFill>
                <a:latin typeface="华文楷体" pitchFamily="2" charset="-122"/>
                <a:ea typeface="华文楷体" pitchFamily="2" charset="-122"/>
              </a:rPr>
              <a:t>级别低，硬件依赖性强</a:t>
            </a:r>
            <a:endParaRPr lang="zh-CN" altLang="en-US" sz="2000" b="1" dirty="0">
              <a:solidFill>
                <a:srgbClr val="FF0000"/>
              </a:solidFill>
              <a:latin typeface="华文楷体" pitchFamily="2" charset="-122"/>
              <a:ea typeface="华文楷体" pitchFamily="2" charset="-122"/>
            </a:endParaRPr>
          </a:p>
          <a:p>
            <a:pPr marL="342900" indent="-342900" algn="just" fontAlgn="base">
              <a:spcBef>
                <a:spcPct val="20000"/>
              </a:spcBef>
              <a:spcAft>
                <a:spcPct val="0"/>
              </a:spcAft>
              <a:buClr>
                <a:srgbClr val="0066CC"/>
              </a:buClr>
              <a:buFont typeface="Wingdings" pitchFamily="2" charset="2"/>
              <a:buChar char="§"/>
            </a:pPr>
            <a:endParaRPr lang="zh-CN" altLang="en-US" sz="2400" b="1" dirty="0">
              <a:solidFill>
                <a:srgbClr val="000000"/>
              </a:solidFill>
              <a:latin typeface="华文楷体" pitchFamily="2" charset="-122"/>
              <a:ea typeface="华文楷体" pitchFamily="2" charset="-122"/>
            </a:endParaRPr>
          </a:p>
        </p:txBody>
      </p:sp>
      <p:pic>
        <p:nvPicPr>
          <p:cNvPr id="56324" name="图片 266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9457" y="3356992"/>
            <a:ext cx="8208962" cy="218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2"/>
          </p:nvPr>
        </p:nvSpPr>
        <p:spPr/>
        <p:txBody>
          <a:bodyPr/>
          <a:lstStyle/>
          <a:p>
            <a:fld id="{1DB96701-344A-46EF-8486-57434673C49E}" type="slidenum">
              <a:rPr lang="zh-CN" altLang="en-US" smtClean="0">
                <a:solidFill>
                  <a:srgbClr val="000000"/>
                </a:solidFill>
              </a:rPr>
              <a:pPr/>
              <a:t>13</a:t>
            </a:fld>
            <a:endParaRPr lang="zh-CN" altLang="en-US">
              <a:solidFill>
                <a:srgbClr val="000000"/>
              </a:solidFill>
            </a:endParaRPr>
          </a:p>
        </p:txBody>
      </p:sp>
    </p:spTree>
    <p:extLst>
      <p:ext uri="{BB962C8B-B14F-4D97-AF65-F5344CB8AC3E}">
        <p14:creationId xmlns:p14="http://schemas.microsoft.com/office/powerpoint/2010/main" val="1429792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56324"/>
                                        </p:tgtEl>
                                        <p:attrNameLst>
                                          <p:attrName>style.visibility</p:attrName>
                                        </p:attrNameLst>
                                      </p:cBhvr>
                                      <p:to>
                                        <p:strVal val="visible"/>
                                      </p:to>
                                    </p:set>
                                    <p:animEffect transition="in" filter="blinds(horizontal)">
                                      <p:cBhvr>
                                        <p:cTn id="7" dur="500"/>
                                        <p:tgtEl>
                                          <p:spTgt spid="56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27649"/>
          <p:cNvSpPr>
            <a:spLocks noGrp="1" noRot="1"/>
          </p:cNvSpPr>
          <p:nvPr>
            <p:ph type="title" idx="4294967295"/>
          </p:nvPr>
        </p:nvSpPr>
        <p:spPr>
          <a:xfrm>
            <a:off x="331093" y="198438"/>
            <a:ext cx="5796136" cy="533400"/>
          </a:xfrm>
          <a:gradFill rotWithShape="0">
            <a:gsLst>
              <a:gs pos="0">
                <a:srgbClr val="009999">
                  <a:alpha val="100000"/>
                </a:srgbClr>
              </a:gs>
              <a:gs pos="100000">
                <a:srgbClr val="777777">
                  <a:alpha val="100000"/>
                </a:srgbClr>
              </a:gs>
            </a:gsLst>
            <a:lin ang="0" scaled="1"/>
            <a:tileRect/>
          </a:gradFill>
          <a:ln w="38100" cmpd="dbl">
            <a:solidFill>
              <a:srgbClr val="000000">
                <a:alpha val="100000"/>
              </a:srgbClr>
            </a:solidFill>
            <a:miter/>
          </a:ln>
        </p:spPr>
        <p:txBody>
          <a:bodyPr vert="horz" lIns="91440" tIns="45720" rIns="91440" bIns="46800" rtlCol="0" anchor="ctr">
            <a:normAutofit fontScale="90000"/>
          </a:bodyPr>
          <a:lstStyle/>
          <a:p>
            <a:pPr algn="l"/>
            <a:r>
              <a:rPr lang="zh-CN" altLang="en-US" sz="3200" b="1" noProof="1">
                <a:solidFill>
                  <a:srgbClr val="FFFF99"/>
                </a:solidFill>
                <a:effectLst>
                  <a:outerShdw blurRad="38100" dist="38100" dir="2700000">
                    <a:srgbClr val="C0C0C0"/>
                  </a:outerShdw>
                </a:effectLst>
                <a:ea typeface="黑体" panose="02010609060101010101" pitchFamily="49" charset="-122"/>
              </a:rPr>
              <a:t>高级语言：实现更有效的人机交流</a:t>
            </a:r>
          </a:p>
        </p:txBody>
      </p:sp>
      <p:sp>
        <p:nvSpPr>
          <p:cNvPr id="27651" name="矩形 27650"/>
          <p:cNvSpPr>
            <a:spLocks noRot="1" noChangeArrowheads="1"/>
          </p:cNvSpPr>
          <p:nvPr/>
        </p:nvSpPr>
        <p:spPr bwMode="auto">
          <a:xfrm>
            <a:off x="1199456" y="874714"/>
            <a:ext cx="8497192"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fontAlgn="base">
              <a:spcBef>
                <a:spcPct val="20000"/>
              </a:spcBef>
              <a:spcAft>
                <a:spcPct val="0"/>
              </a:spcAft>
              <a:buClr>
                <a:srgbClr val="0066CC"/>
              </a:buClr>
              <a:buFont typeface="Wingdings" pitchFamily="2" charset="2"/>
              <a:buChar char="§"/>
            </a:pPr>
            <a:r>
              <a:rPr lang="zh-CN" altLang="en-US" sz="2400" b="1" dirty="0">
                <a:solidFill>
                  <a:srgbClr val="000000"/>
                </a:solidFill>
                <a:latin typeface="华文楷体" pitchFamily="2" charset="-122"/>
                <a:ea typeface="华文楷体" pitchFamily="2" charset="-122"/>
              </a:rPr>
              <a:t>设计</a:t>
            </a:r>
            <a:r>
              <a:rPr lang="zh-CN" altLang="en-US" sz="2400" b="1" dirty="0">
                <a:solidFill>
                  <a:srgbClr val="FF0000"/>
                </a:solidFill>
                <a:latin typeface="华文楷体" pitchFamily="2" charset="-122"/>
                <a:ea typeface="华文楷体" pitchFamily="2" charset="-122"/>
              </a:rPr>
              <a:t>更贴近人类</a:t>
            </a:r>
            <a:r>
              <a:rPr lang="zh-CN" altLang="en-US" sz="2400" b="1" dirty="0">
                <a:solidFill>
                  <a:srgbClr val="000000"/>
                </a:solidFill>
                <a:latin typeface="华文楷体" pitchFamily="2" charset="-122"/>
                <a:ea typeface="华文楷体" pitchFamily="2" charset="-122"/>
              </a:rPr>
              <a:t>对求解过程或问题的描述方法的计算机语言。</a:t>
            </a:r>
          </a:p>
          <a:p>
            <a:pPr marL="342900" indent="-342900" algn="just" fontAlgn="base">
              <a:spcBef>
                <a:spcPct val="20000"/>
              </a:spcBef>
              <a:spcAft>
                <a:spcPct val="0"/>
              </a:spcAft>
              <a:buClr>
                <a:srgbClr val="0066CC"/>
              </a:buClr>
              <a:buFont typeface="Wingdings" pitchFamily="2" charset="2"/>
              <a:buChar char="§"/>
            </a:pPr>
            <a:r>
              <a:rPr lang="zh-CN" altLang="en-US" sz="2400" b="1" dirty="0">
                <a:solidFill>
                  <a:srgbClr val="000000"/>
                </a:solidFill>
                <a:latin typeface="华文楷体" pitchFamily="2" charset="-122"/>
                <a:ea typeface="华文楷体" pitchFamily="2" charset="-122"/>
              </a:rPr>
              <a:t>高级语言优势</a:t>
            </a:r>
          </a:p>
          <a:p>
            <a:pPr marL="742950" lvl="1" indent="-285750" algn="just" fontAlgn="base">
              <a:spcBef>
                <a:spcPct val="20000"/>
              </a:spcBef>
              <a:spcAft>
                <a:spcPct val="0"/>
              </a:spcAft>
              <a:buClr>
                <a:srgbClr val="E40000"/>
              </a:buClr>
              <a:buSzPct val="85000"/>
              <a:buFont typeface="Wingdings" pitchFamily="2" charset="2"/>
              <a:buChar char="Ø"/>
            </a:pPr>
            <a:r>
              <a:rPr lang="zh-CN" altLang="en-US" sz="2400" b="1" dirty="0">
                <a:solidFill>
                  <a:srgbClr val="000000"/>
                </a:solidFill>
                <a:latin typeface="华文楷体" pitchFamily="2" charset="-122"/>
                <a:ea typeface="华文楷体" pitchFamily="2" charset="-122"/>
              </a:rPr>
              <a:t>容易理解、掌握，远离机器语言；不依赖于硬件</a:t>
            </a:r>
          </a:p>
          <a:p>
            <a:pPr marL="742950" lvl="1" indent="-285750" algn="just" fontAlgn="base">
              <a:spcBef>
                <a:spcPct val="20000"/>
              </a:spcBef>
              <a:spcAft>
                <a:spcPct val="0"/>
              </a:spcAft>
              <a:buClr>
                <a:srgbClr val="E40000"/>
              </a:buClr>
              <a:buSzPct val="85000"/>
              <a:buFont typeface="Wingdings" pitchFamily="2" charset="2"/>
              <a:buChar char="Ø"/>
            </a:pPr>
            <a:r>
              <a:rPr lang="zh-CN" altLang="en-US" sz="2400" b="1" dirty="0">
                <a:solidFill>
                  <a:srgbClr val="000000"/>
                </a:solidFill>
                <a:latin typeface="华文楷体" pitchFamily="2" charset="-122"/>
                <a:ea typeface="华文楷体" pitchFamily="2" charset="-122"/>
              </a:rPr>
              <a:t>程序设计更加容易，</a:t>
            </a:r>
            <a:r>
              <a:rPr lang="zh-CN" altLang="en-US" sz="2400" b="1" dirty="0">
                <a:solidFill>
                  <a:srgbClr val="FF0000"/>
                </a:solidFill>
                <a:latin typeface="华文楷体" pitchFamily="2" charset="-122"/>
                <a:ea typeface="华文楷体" pitchFamily="2" charset="-122"/>
              </a:rPr>
              <a:t>功能更加强大</a:t>
            </a:r>
            <a:r>
              <a:rPr lang="zh-CN" altLang="en-US" sz="2400" b="1" dirty="0">
                <a:solidFill>
                  <a:srgbClr val="000000"/>
                </a:solidFill>
                <a:latin typeface="华文楷体" pitchFamily="2" charset="-122"/>
                <a:ea typeface="华文楷体" pitchFamily="2" charset="-122"/>
              </a:rPr>
              <a:t>；</a:t>
            </a:r>
            <a:endParaRPr lang="en-US" altLang="zh-CN" sz="2400" b="1" dirty="0">
              <a:solidFill>
                <a:srgbClr val="000000"/>
              </a:solidFill>
              <a:latin typeface="华文楷体" pitchFamily="2" charset="-122"/>
              <a:ea typeface="华文楷体" pitchFamily="2" charset="-122"/>
            </a:endParaRPr>
          </a:p>
          <a:p>
            <a:pPr marL="742950" lvl="1" indent="-285750" algn="just" fontAlgn="base">
              <a:spcBef>
                <a:spcPct val="20000"/>
              </a:spcBef>
              <a:spcAft>
                <a:spcPct val="0"/>
              </a:spcAft>
              <a:buClr>
                <a:srgbClr val="E40000"/>
              </a:buClr>
              <a:buSzPct val="85000"/>
              <a:buFont typeface="Wingdings" pitchFamily="2" charset="2"/>
              <a:buChar char="Ø"/>
            </a:pPr>
            <a:r>
              <a:rPr lang="zh-CN" altLang="en-US" sz="2400" b="1" dirty="0">
                <a:solidFill>
                  <a:srgbClr val="FF0000"/>
                </a:solidFill>
                <a:latin typeface="华文楷体" pitchFamily="2" charset="-122"/>
                <a:ea typeface="华文楷体" pitchFamily="2" charset="-122"/>
              </a:rPr>
              <a:t>易学易用，通用性和可移植性好</a:t>
            </a:r>
            <a:r>
              <a:rPr lang="zh-CN" altLang="en-US" sz="2400" b="1" dirty="0">
                <a:solidFill>
                  <a:srgbClr val="000000"/>
                </a:solidFill>
                <a:latin typeface="华文楷体" pitchFamily="2" charset="-122"/>
                <a:ea typeface="华文楷体" pitchFamily="2" charset="-122"/>
              </a:rPr>
              <a:t>。</a:t>
            </a:r>
          </a:p>
          <a:p>
            <a:pPr marL="342900" indent="-342900" algn="just" fontAlgn="base">
              <a:spcBef>
                <a:spcPct val="20000"/>
              </a:spcBef>
              <a:spcAft>
                <a:spcPct val="0"/>
              </a:spcAft>
              <a:buClr>
                <a:srgbClr val="0066CC"/>
              </a:buClr>
              <a:buFont typeface="Wingdings" pitchFamily="2" charset="2"/>
              <a:buChar char="§"/>
            </a:pPr>
            <a:endParaRPr lang="zh-CN" altLang="en-US" sz="2400" b="1" dirty="0">
              <a:solidFill>
                <a:srgbClr val="000000"/>
              </a:solidFill>
              <a:latin typeface="华文楷体" pitchFamily="2" charset="-122"/>
              <a:ea typeface="华文楷体" pitchFamily="2" charset="-122"/>
            </a:endParaRPr>
          </a:p>
          <a:p>
            <a:pPr marL="342900" indent="-342900" algn="just" fontAlgn="base">
              <a:spcBef>
                <a:spcPct val="20000"/>
              </a:spcBef>
              <a:spcAft>
                <a:spcPct val="0"/>
              </a:spcAft>
              <a:buClr>
                <a:srgbClr val="0066CC"/>
              </a:buClr>
              <a:buFont typeface="Wingdings" pitchFamily="2" charset="2"/>
              <a:buChar char="§"/>
            </a:pPr>
            <a:endParaRPr lang="zh-CN" altLang="en-US" sz="2400" b="1" dirty="0">
              <a:solidFill>
                <a:srgbClr val="000000"/>
              </a:solidFill>
              <a:latin typeface="华文楷体" pitchFamily="2" charset="-122"/>
              <a:ea typeface="华文楷体" pitchFamily="2" charset="-122"/>
            </a:endParaRPr>
          </a:p>
        </p:txBody>
      </p:sp>
      <p:pic>
        <p:nvPicPr>
          <p:cNvPr id="27652" name="图片 276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914" y="3500439"/>
            <a:ext cx="3311525" cy="325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2"/>
          </p:nvPr>
        </p:nvSpPr>
        <p:spPr/>
        <p:txBody>
          <a:bodyPr/>
          <a:lstStyle/>
          <a:p>
            <a:fld id="{1DB96701-344A-46EF-8486-57434673C49E}" type="slidenum">
              <a:rPr lang="zh-CN" altLang="en-US" smtClean="0">
                <a:solidFill>
                  <a:srgbClr val="000000"/>
                </a:solidFill>
              </a:rPr>
              <a:pPr/>
              <a:t>14</a:t>
            </a:fld>
            <a:endParaRPr lang="zh-CN" altLang="en-US">
              <a:solidFill>
                <a:srgbClr val="000000"/>
              </a:solidFill>
            </a:endParaRPr>
          </a:p>
        </p:txBody>
      </p:sp>
    </p:spTree>
    <p:extLst>
      <p:ext uri="{BB962C8B-B14F-4D97-AF65-F5344CB8AC3E}">
        <p14:creationId xmlns:p14="http://schemas.microsoft.com/office/powerpoint/2010/main" val="303945537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7652"/>
                                        </p:tgtEl>
                                        <p:attrNameLst>
                                          <p:attrName>style.visibility</p:attrName>
                                        </p:attrNameLst>
                                      </p:cBhvr>
                                      <p:to>
                                        <p:strVal val="visible"/>
                                      </p:to>
                                    </p:set>
                                    <p:animEffect transition="in" filter="blinds(horizontal)">
                                      <p:cBhvr>
                                        <p:cTn id="7" dur="500"/>
                                        <p:tgtEl>
                                          <p:spTgt spid="27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27649"/>
          <p:cNvSpPr>
            <a:spLocks noGrp="1" noRot="1"/>
          </p:cNvSpPr>
          <p:nvPr>
            <p:ph type="title" idx="4294967295"/>
          </p:nvPr>
        </p:nvSpPr>
        <p:spPr>
          <a:xfrm>
            <a:off x="479376" y="159296"/>
            <a:ext cx="2915816" cy="533400"/>
          </a:xfrm>
          <a:gradFill rotWithShape="0">
            <a:gsLst>
              <a:gs pos="0">
                <a:srgbClr val="009999">
                  <a:alpha val="100000"/>
                </a:srgbClr>
              </a:gs>
              <a:gs pos="100000">
                <a:srgbClr val="777777">
                  <a:alpha val="100000"/>
                </a:srgbClr>
              </a:gs>
            </a:gsLst>
            <a:lin ang="0" scaled="1"/>
            <a:tileRect/>
          </a:gradFill>
          <a:ln w="38100" cmpd="dbl">
            <a:solidFill>
              <a:srgbClr val="000000">
                <a:alpha val="100000"/>
              </a:srgbClr>
            </a:solidFill>
            <a:miter/>
          </a:ln>
        </p:spPr>
        <p:txBody>
          <a:bodyPr vert="horz" lIns="91440" tIns="45720" rIns="91440" bIns="46800" rtlCol="0" anchor="ctr">
            <a:normAutofit fontScale="90000"/>
          </a:bodyPr>
          <a:lstStyle/>
          <a:p>
            <a:pPr algn="l"/>
            <a:r>
              <a:rPr lang="zh-CN" altLang="en-US" sz="3200" b="1" noProof="1">
                <a:solidFill>
                  <a:srgbClr val="FFFF99"/>
                </a:solidFill>
                <a:effectLst>
                  <a:outerShdw blurRad="38100" dist="38100" dir="2700000">
                    <a:srgbClr val="C0C0C0"/>
                  </a:outerShdw>
                </a:effectLst>
                <a:ea typeface="黑体" panose="02010609060101010101" pitchFamily="49" charset="-122"/>
              </a:rPr>
              <a:t>高级语言的特点</a:t>
            </a:r>
          </a:p>
        </p:txBody>
      </p:sp>
      <p:sp>
        <p:nvSpPr>
          <p:cNvPr id="30724" name="矩形 30723"/>
          <p:cNvSpPr>
            <a:spLocks noRot="1" noChangeArrowheads="1"/>
          </p:cNvSpPr>
          <p:nvPr/>
        </p:nvSpPr>
        <p:spPr bwMode="auto">
          <a:xfrm>
            <a:off x="767408" y="4869160"/>
            <a:ext cx="9865096" cy="129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fontAlgn="base">
              <a:spcBef>
                <a:spcPct val="20000"/>
              </a:spcBef>
              <a:spcAft>
                <a:spcPct val="0"/>
              </a:spcAft>
              <a:buClr>
                <a:srgbClr val="0066CC"/>
              </a:buClr>
              <a:buFont typeface="Wingdings" pitchFamily="2" charset="2"/>
              <a:buChar char="§"/>
            </a:pPr>
            <a:r>
              <a:rPr lang="zh-CN" altLang="en-US" sz="2400" b="1" dirty="0">
                <a:solidFill>
                  <a:srgbClr val="000000"/>
                </a:solidFill>
                <a:latin typeface="楷体" pitchFamily="49" charset="-122"/>
                <a:ea typeface="楷体" pitchFamily="49" charset="-122"/>
              </a:rPr>
              <a:t>非机器语言，更像英语</a:t>
            </a:r>
          </a:p>
          <a:p>
            <a:pPr marL="342900" indent="-342900" algn="just" fontAlgn="base">
              <a:spcBef>
                <a:spcPct val="20000"/>
              </a:spcBef>
              <a:spcAft>
                <a:spcPct val="0"/>
              </a:spcAft>
              <a:buClr>
                <a:srgbClr val="0066CC"/>
              </a:buClr>
              <a:buFont typeface="Wingdings" pitchFamily="2" charset="2"/>
              <a:buChar char="§"/>
            </a:pPr>
            <a:r>
              <a:rPr lang="zh-CN" altLang="en-US" sz="2400" b="1" dirty="0">
                <a:solidFill>
                  <a:srgbClr val="000000"/>
                </a:solidFill>
                <a:latin typeface="楷体" pitchFamily="49" charset="-122"/>
                <a:ea typeface="楷体" pitchFamily="49" charset="-122"/>
              </a:rPr>
              <a:t>缺点是必须通过编译器或解释器翻译成机器语言形式的目标代码，才能被计算机识别和执行</a:t>
            </a:r>
          </a:p>
        </p:txBody>
      </p:sp>
      <p:sp>
        <p:nvSpPr>
          <p:cNvPr id="30725" name="矩形 30724"/>
          <p:cNvSpPr>
            <a:spLocks noRot="1" noChangeArrowheads="1"/>
          </p:cNvSpPr>
          <p:nvPr/>
        </p:nvSpPr>
        <p:spPr bwMode="auto">
          <a:xfrm>
            <a:off x="1703512" y="764705"/>
            <a:ext cx="4536504" cy="4598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Aft>
                <a:spcPct val="0"/>
              </a:spcAft>
              <a:buClr>
                <a:srgbClr val="0066CC"/>
              </a:buClr>
            </a:pPr>
            <a:r>
              <a:rPr lang="en-US" altLang="zh-CN" sz="2400" b="1" dirty="0">
                <a:solidFill>
                  <a:srgbClr val="000000"/>
                </a:solidFill>
                <a:latin typeface="Arial Narrow" panose="020B0606020202030204" pitchFamily="34" charset="0"/>
              </a:rPr>
              <a:t>C</a:t>
            </a:r>
            <a:r>
              <a:rPr lang="zh-CN" altLang="en-US" sz="2400" b="1" dirty="0">
                <a:solidFill>
                  <a:srgbClr val="000000"/>
                </a:solidFill>
                <a:latin typeface="Arial Narrow" panose="020B0606020202030204" pitchFamily="34" charset="0"/>
              </a:rPr>
              <a:t>语言（</a:t>
            </a:r>
            <a:r>
              <a:rPr lang="zh-CN" altLang="en-US" sz="2400" b="1" dirty="0">
                <a:solidFill>
                  <a:srgbClr val="FF0000"/>
                </a:solidFill>
                <a:latin typeface="Arial Narrow" panose="020B0606020202030204" pitchFamily="34" charset="0"/>
              </a:rPr>
              <a:t>编译型语言</a:t>
            </a:r>
            <a:r>
              <a:rPr lang="zh-CN" altLang="en-US" sz="2400" b="1" dirty="0">
                <a:solidFill>
                  <a:srgbClr val="000000"/>
                </a:solidFill>
                <a:latin typeface="Arial Narrow" panose="020B0606020202030204" pitchFamily="34" charset="0"/>
              </a:rPr>
              <a:t>）编写的</a:t>
            </a:r>
            <a:r>
              <a:rPr lang="en-US" altLang="zh-CN" sz="2400" b="1" dirty="0">
                <a:solidFill>
                  <a:srgbClr val="000000"/>
                </a:solidFill>
                <a:latin typeface="Arial Narrow" panose="020B0606020202030204" pitchFamily="34" charset="0"/>
              </a:rPr>
              <a:t>1+1</a:t>
            </a:r>
          </a:p>
          <a:p>
            <a:pPr marL="742950" lvl="1" indent="-285750" algn="just" fontAlgn="base">
              <a:spcAft>
                <a:spcPct val="0"/>
              </a:spcAft>
              <a:buClr>
                <a:srgbClr val="E40000"/>
              </a:buClr>
              <a:buSzPct val="85000"/>
            </a:pPr>
            <a:r>
              <a:rPr lang="en-US" altLang="zh-CN" sz="2400" b="1" dirty="0">
                <a:solidFill>
                  <a:srgbClr val="0070C0"/>
                </a:solidFill>
                <a:latin typeface="+mj-lt"/>
              </a:rPr>
              <a:t>#include &lt;</a:t>
            </a:r>
            <a:r>
              <a:rPr lang="en-US" altLang="zh-CN" sz="2400" b="1" dirty="0" err="1">
                <a:solidFill>
                  <a:srgbClr val="0070C0"/>
                </a:solidFill>
                <a:latin typeface="+mj-lt"/>
              </a:rPr>
              <a:t>iostream</a:t>
            </a:r>
            <a:r>
              <a:rPr lang="en-US" altLang="zh-CN" sz="2400" b="1" dirty="0">
                <a:solidFill>
                  <a:srgbClr val="0070C0"/>
                </a:solidFill>
                <a:latin typeface="+mj-lt"/>
              </a:rPr>
              <a:t>&gt;</a:t>
            </a:r>
          </a:p>
          <a:p>
            <a:pPr marL="742950" lvl="1" indent="-285750" algn="just" fontAlgn="base">
              <a:spcAft>
                <a:spcPct val="0"/>
              </a:spcAft>
              <a:buClr>
                <a:srgbClr val="E40000"/>
              </a:buClr>
              <a:buSzPct val="85000"/>
            </a:pPr>
            <a:r>
              <a:rPr lang="en-US" altLang="zh-CN" sz="2400" b="1" dirty="0">
                <a:solidFill>
                  <a:srgbClr val="0070C0"/>
                </a:solidFill>
                <a:latin typeface="+mj-lt"/>
              </a:rPr>
              <a:t>using namespace </a:t>
            </a:r>
            <a:r>
              <a:rPr lang="en-US" altLang="zh-CN" sz="2400" b="1" dirty="0" err="1">
                <a:solidFill>
                  <a:srgbClr val="0070C0"/>
                </a:solidFill>
                <a:latin typeface="+mj-lt"/>
              </a:rPr>
              <a:t>std</a:t>
            </a:r>
            <a:r>
              <a:rPr lang="en-US" altLang="zh-CN" sz="2400" b="1" dirty="0">
                <a:solidFill>
                  <a:srgbClr val="0070C0"/>
                </a:solidFill>
                <a:latin typeface="+mj-lt"/>
              </a:rPr>
              <a:t>;</a:t>
            </a:r>
          </a:p>
          <a:p>
            <a:pPr marL="742950" lvl="1" indent="-285750" algn="just" fontAlgn="base">
              <a:spcAft>
                <a:spcPct val="0"/>
              </a:spcAft>
              <a:buClr>
                <a:srgbClr val="E40000"/>
              </a:buClr>
              <a:buSzPct val="85000"/>
            </a:pPr>
            <a:r>
              <a:rPr lang="en-US" altLang="zh-CN" sz="2400" b="1" dirty="0" err="1">
                <a:solidFill>
                  <a:srgbClr val="0070C0"/>
                </a:solidFill>
                <a:latin typeface="+mj-lt"/>
              </a:rPr>
              <a:t>int</a:t>
            </a:r>
            <a:r>
              <a:rPr lang="en-US" altLang="zh-CN" sz="2400" b="1" dirty="0">
                <a:solidFill>
                  <a:srgbClr val="0070C0"/>
                </a:solidFill>
                <a:latin typeface="+mj-lt"/>
              </a:rPr>
              <a:t> main()</a:t>
            </a:r>
          </a:p>
          <a:p>
            <a:pPr marL="742950" lvl="1" indent="-285750" algn="just" fontAlgn="base">
              <a:spcAft>
                <a:spcPct val="0"/>
              </a:spcAft>
              <a:buClr>
                <a:srgbClr val="E40000"/>
              </a:buClr>
              <a:buSzPct val="85000"/>
            </a:pPr>
            <a:r>
              <a:rPr lang="en-US" altLang="zh-CN" sz="2400" b="1" dirty="0">
                <a:solidFill>
                  <a:srgbClr val="0070C0"/>
                </a:solidFill>
                <a:latin typeface="+mj-lt"/>
              </a:rPr>
              <a:t>{</a:t>
            </a:r>
          </a:p>
          <a:p>
            <a:pPr marL="742950" lvl="1" indent="-285750" algn="just" fontAlgn="base">
              <a:spcAft>
                <a:spcPct val="0"/>
              </a:spcAft>
              <a:buClr>
                <a:srgbClr val="E40000"/>
              </a:buClr>
              <a:buSzPct val="85000"/>
            </a:pPr>
            <a:r>
              <a:rPr lang="en-US" altLang="zh-CN" sz="2400" b="1" dirty="0">
                <a:solidFill>
                  <a:srgbClr val="0070C0"/>
                </a:solidFill>
                <a:latin typeface="+mj-lt"/>
              </a:rPr>
              <a:t>    </a:t>
            </a:r>
            <a:r>
              <a:rPr lang="en-US" altLang="zh-CN" sz="2400" b="1" dirty="0" err="1">
                <a:solidFill>
                  <a:srgbClr val="0070C0"/>
                </a:solidFill>
                <a:latin typeface="+mj-lt"/>
              </a:rPr>
              <a:t>cout</a:t>
            </a:r>
            <a:r>
              <a:rPr lang="en-US" altLang="zh-CN" sz="2400" b="1" dirty="0">
                <a:solidFill>
                  <a:srgbClr val="0070C0"/>
                </a:solidFill>
                <a:latin typeface="+mj-lt"/>
              </a:rPr>
              <a:t>&lt;&lt;1+1&lt;&lt;</a:t>
            </a:r>
            <a:r>
              <a:rPr lang="en-US" altLang="zh-CN" sz="2400" b="1" dirty="0" err="1">
                <a:solidFill>
                  <a:srgbClr val="0070C0"/>
                </a:solidFill>
                <a:latin typeface="+mj-lt"/>
              </a:rPr>
              <a:t>endl</a:t>
            </a:r>
            <a:r>
              <a:rPr lang="en-US" altLang="zh-CN" sz="2400" b="1" dirty="0">
                <a:solidFill>
                  <a:srgbClr val="0070C0"/>
                </a:solidFill>
                <a:latin typeface="+mj-lt"/>
              </a:rPr>
              <a:t>;</a:t>
            </a:r>
          </a:p>
          <a:p>
            <a:pPr marL="742950" lvl="1" indent="-285750" algn="just" fontAlgn="base">
              <a:spcAft>
                <a:spcPct val="0"/>
              </a:spcAft>
              <a:buClr>
                <a:srgbClr val="E40000"/>
              </a:buClr>
              <a:buSzPct val="85000"/>
            </a:pPr>
            <a:r>
              <a:rPr lang="en-US" altLang="zh-CN" sz="2400" b="1" dirty="0">
                <a:solidFill>
                  <a:srgbClr val="0070C0"/>
                </a:solidFill>
                <a:latin typeface="+mj-lt"/>
              </a:rPr>
              <a:t>		 return 0;</a:t>
            </a:r>
          </a:p>
          <a:p>
            <a:pPr marL="742950" lvl="1" indent="-285750" algn="just" fontAlgn="base">
              <a:spcAft>
                <a:spcPct val="0"/>
              </a:spcAft>
              <a:buClr>
                <a:srgbClr val="E40000"/>
              </a:buClr>
              <a:buSzPct val="85000"/>
            </a:pPr>
            <a:r>
              <a:rPr lang="en-US" altLang="zh-CN" sz="2400" b="1" dirty="0">
                <a:solidFill>
                  <a:srgbClr val="0070C0"/>
                </a:solidFill>
                <a:latin typeface="+mj-lt"/>
              </a:rPr>
              <a:t>}</a:t>
            </a:r>
          </a:p>
          <a:p>
            <a:pPr marL="85725" lvl="1" indent="276225" algn="just" fontAlgn="base">
              <a:spcAft>
                <a:spcPct val="0"/>
              </a:spcAft>
              <a:buClr>
                <a:srgbClr val="E40000"/>
              </a:buClr>
              <a:buSzPct val="85000"/>
            </a:pPr>
            <a:r>
              <a:rPr lang="zh-CN" altLang="en-US" sz="2400" b="1" dirty="0">
                <a:solidFill>
                  <a:srgbClr val="000000"/>
                </a:solidFill>
                <a:latin typeface="Arial Narrow" panose="020B0606020202030204" pitchFamily="34" charset="0"/>
              </a:rPr>
              <a:t>编译语言需要一个编译过程，运行时直接使用编译结果即可。</a:t>
            </a:r>
            <a:endParaRPr lang="en-US" altLang="zh-CN" sz="2400" b="1" dirty="0">
              <a:solidFill>
                <a:srgbClr val="000000"/>
              </a:solidFill>
              <a:latin typeface="Arial Narrow" panose="020B0606020202030204" pitchFamily="34" charset="0"/>
            </a:endParaRPr>
          </a:p>
        </p:txBody>
      </p:sp>
      <p:sp>
        <p:nvSpPr>
          <p:cNvPr id="3" name="灯片编号占位符 2"/>
          <p:cNvSpPr>
            <a:spLocks noGrp="1"/>
          </p:cNvSpPr>
          <p:nvPr>
            <p:ph type="sldNum" sz="quarter" idx="12"/>
          </p:nvPr>
        </p:nvSpPr>
        <p:spPr/>
        <p:txBody>
          <a:bodyPr/>
          <a:lstStyle/>
          <a:p>
            <a:fld id="{1DB96701-344A-46EF-8486-57434673C49E}" type="slidenum">
              <a:rPr lang="zh-CN" altLang="en-US" smtClean="0">
                <a:solidFill>
                  <a:srgbClr val="000000"/>
                </a:solidFill>
              </a:rPr>
              <a:pPr/>
              <a:t>15</a:t>
            </a:fld>
            <a:endParaRPr lang="zh-CN" altLang="en-US">
              <a:solidFill>
                <a:srgbClr val="000000"/>
              </a:solidFill>
            </a:endParaRPr>
          </a:p>
        </p:txBody>
      </p:sp>
      <p:sp>
        <p:nvSpPr>
          <p:cNvPr id="6" name="矩形 5">
            <a:extLst>
              <a:ext uri="{FF2B5EF4-FFF2-40B4-BE49-F238E27FC236}">
                <a16:creationId xmlns:a16="http://schemas.microsoft.com/office/drawing/2014/main" id="{A1618FA3-9449-46A7-AB6F-2085010E8F1A}"/>
              </a:ext>
            </a:extLst>
          </p:cNvPr>
          <p:cNvSpPr>
            <a:spLocks noRot="1" noChangeArrowheads="1"/>
          </p:cNvSpPr>
          <p:nvPr/>
        </p:nvSpPr>
        <p:spPr bwMode="auto">
          <a:xfrm>
            <a:off x="6319056" y="1196752"/>
            <a:ext cx="4745496" cy="3323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Aft>
                <a:spcPct val="0"/>
              </a:spcAft>
              <a:buClr>
                <a:srgbClr val="0066CC"/>
              </a:buClr>
            </a:pPr>
            <a:r>
              <a:rPr lang="en-US" altLang="zh-CN" sz="2400" b="1" dirty="0">
                <a:solidFill>
                  <a:srgbClr val="000000"/>
                </a:solidFill>
              </a:rPr>
              <a:t>MATLAB</a:t>
            </a:r>
            <a:r>
              <a:rPr lang="zh-CN" altLang="en-US" sz="2400" b="1" dirty="0">
                <a:solidFill>
                  <a:srgbClr val="000000"/>
                </a:solidFill>
              </a:rPr>
              <a:t>（</a:t>
            </a:r>
            <a:r>
              <a:rPr lang="zh-CN" altLang="en-US" sz="2400" b="1" dirty="0">
                <a:solidFill>
                  <a:srgbClr val="FF0000"/>
                </a:solidFill>
              </a:rPr>
              <a:t>解释型语言</a:t>
            </a:r>
            <a:r>
              <a:rPr lang="zh-CN" altLang="en-US" sz="2400" b="1" dirty="0">
                <a:solidFill>
                  <a:srgbClr val="000000"/>
                </a:solidFill>
              </a:rPr>
              <a:t>）编写的</a:t>
            </a:r>
            <a:r>
              <a:rPr lang="en-US" altLang="zh-CN" sz="2400" b="1" dirty="0">
                <a:solidFill>
                  <a:srgbClr val="000000"/>
                </a:solidFill>
              </a:rPr>
              <a:t>1+1</a:t>
            </a:r>
          </a:p>
          <a:p>
            <a:pPr marL="742950" lvl="1" indent="-285750" algn="just" fontAlgn="base">
              <a:spcAft>
                <a:spcPct val="0"/>
              </a:spcAft>
              <a:buClr>
                <a:srgbClr val="E40000"/>
              </a:buClr>
              <a:buSzPct val="85000"/>
            </a:pPr>
            <a:r>
              <a:rPr lang="en-US" altLang="zh-CN" sz="2400" b="1" dirty="0">
                <a:solidFill>
                  <a:srgbClr val="0070C0"/>
                </a:solidFill>
              </a:rPr>
              <a:t>1+1</a:t>
            </a:r>
          </a:p>
          <a:p>
            <a:pPr marL="742950" lvl="1" indent="-285750" algn="just" fontAlgn="base">
              <a:spcAft>
                <a:spcPct val="0"/>
              </a:spcAft>
              <a:buClr>
                <a:srgbClr val="E40000"/>
              </a:buClr>
              <a:buSzPct val="85000"/>
            </a:pPr>
            <a:endParaRPr lang="en-US" altLang="zh-CN" sz="2400" b="1" dirty="0">
              <a:solidFill>
                <a:srgbClr val="000000"/>
              </a:solidFill>
            </a:endParaRPr>
          </a:p>
          <a:p>
            <a:pPr marL="95250" lvl="1" indent="171450" algn="just" fontAlgn="base">
              <a:spcAft>
                <a:spcPct val="0"/>
              </a:spcAft>
              <a:buClr>
                <a:srgbClr val="E40000"/>
              </a:buClr>
              <a:buSzPct val="85000"/>
            </a:pPr>
            <a:r>
              <a:rPr lang="zh-CN" altLang="en-US" sz="2400" b="1" dirty="0"/>
              <a:t>不需要编译，程序在运行时才翻译成机器语言，运行一次编译一次。</a:t>
            </a:r>
            <a:endParaRPr lang="en-US" altLang="zh-CN" sz="2400" b="1" dirty="0">
              <a:solidFill>
                <a:srgbClr val="000000"/>
              </a:solidFill>
            </a:endParaRPr>
          </a:p>
        </p:txBody>
      </p:sp>
    </p:spTree>
    <p:extLst>
      <p:ext uri="{BB962C8B-B14F-4D97-AF65-F5344CB8AC3E}">
        <p14:creationId xmlns:p14="http://schemas.microsoft.com/office/powerpoint/2010/main" val="18573600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27649"/>
          <p:cNvSpPr>
            <a:spLocks noGrp="1" noRot="1"/>
          </p:cNvSpPr>
          <p:nvPr>
            <p:ph type="title" idx="4294967295"/>
          </p:nvPr>
        </p:nvSpPr>
        <p:spPr>
          <a:xfrm>
            <a:off x="4583832" y="599716"/>
            <a:ext cx="3024336" cy="533400"/>
          </a:xfrm>
          <a:gradFill rotWithShape="0">
            <a:gsLst>
              <a:gs pos="0">
                <a:srgbClr val="009999">
                  <a:alpha val="100000"/>
                </a:srgbClr>
              </a:gs>
              <a:gs pos="100000">
                <a:srgbClr val="777777">
                  <a:alpha val="100000"/>
                </a:srgbClr>
              </a:gs>
            </a:gsLst>
            <a:lin ang="0" scaled="1"/>
            <a:tileRect/>
          </a:gradFill>
          <a:ln w="38100" cmpd="dbl">
            <a:solidFill>
              <a:srgbClr val="000000">
                <a:alpha val="100000"/>
              </a:srgbClr>
            </a:solidFill>
            <a:miter/>
          </a:ln>
        </p:spPr>
        <p:txBody>
          <a:bodyPr vert="horz" lIns="91440" tIns="45720" rIns="91440" bIns="46800" rtlCol="0" anchor="ctr">
            <a:normAutofit fontScale="90000"/>
          </a:bodyPr>
          <a:lstStyle/>
          <a:p>
            <a:pPr algn="l"/>
            <a:r>
              <a:rPr lang="zh-CN" altLang="en-US" sz="3200" b="1" noProof="1">
                <a:solidFill>
                  <a:srgbClr val="FFFF99"/>
                </a:solidFill>
                <a:effectLst>
                  <a:outerShdw blurRad="38100" dist="38100" dir="2700000">
                    <a:srgbClr val="C0C0C0"/>
                  </a:outerShdw>
                </a:effectLst>
                <a:ea typeface="黑体" panose="02010609060101010101" pitchFamily="49" charset="-122"/>
              </a:rPr>
              <a:t>高级语言的发展</a:t>
            </a:r>
          </a:p>
        </p:txBody>
      </p:sp>
      <p:sp>
        <p:nvSpPr>
          <p:cNvPr id="31747" name="矩形 31746"/>
          <p:cNvSpPr>
            <a:spLocks noRot="1" noChangeArrowheads="1"/>
          </p:cNvSpPr>
          <p:nvPr/>
        </p:nvSpPr>
        <p:spPr bwMode="auto">
          <a:xfrm>
            <a:off x="765978" y="1254151"/>
            <a:ext cx="9730090"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fontAlgn="base">
              <a:spcBef>
                <a:spcPct val="20000"/>
              </a:spcBef>
              <a:spcAft>
                <a:spcPct val="0"/>
              </a:spcAft>
              <a:buClr>
                <a:srgbClr val="0066CC"/>
              </a:buClr>
              <a:buFont typeface="Wingdings" pitchFamily="2" charset="2"/>
              <a:buChar char="§"/>
            </a:pPr>
            <a:r>
              <a:rPr lang="en-US" altLang="zh-CN" sz="2400" b="1" dirty="0">
                <a:solidFill>
                  <a:srgbClr val="000000"/>
                </a:solidFill>
              </a:rPr>
              <a:t>1954</a:t>
            </a:r>
            <a:r>
              <a:rPr lang="zh-CN" altLang="en-US" sz="2400" b="1" dirty="0">
                <a:solidFill>
                  <a:srgbClr val="000000"/>
                </a:solidFill>
              </a:rPr>
              <a:t>年约翰巴克斯发明</a:t>
            </a:r>
            <a:r>
              <a:rPr lang="en-US" altLang="zh-CN" sz="2400" b="1" dirty="0">
                <a:solidFill>
                  <a:srgbClr val="000000"/>
                </a:solidFill>
              </a:rPr>
              <a:t>Fortran</a:t>
            </a:r>
            <a:r>
              <a:rPr lang="zh-CN" altLang="en-US" sz="2400" b="1" dirty="0">
                <a:solidFill>
                  <a:srgbClr val="000000"/>
                </a:solidFill>
              </a:rPr>
              <a:t>，主要用于公式计算</a:t>
            </a:r>
          </a:p>
          <a:p>
            <a:pPr marL="342900" indent="-342900" algn="just" fontAlgn="base">
              <a:spcBef>
                <a:spcPct val="20000"/>
              </a:spcBef>
              <a:spcAft>
                <a:spcPct val="0"/>
              </a:spcAft>
              <a:buClr>
                <a:srgbClr val="0066CC"/>
              </a:buClr>
              <a:buFont typeface="Wingdings" pitchFamily="2" charset="2"/>
              <a:buChar char="§"/>
            </a:pPr>
            <a:r>
              <a:rPr lang="zh-CN" altLang="en-US" sz="2400" b="1" dirty="0">
                <a:solidFill>
                  <a:srgbClr val="000000"/>
                </a:solidFill>
              </a:rPr>
              <a:t>百家争鸣，据说有</a:t>
            </a:r>
            <a:r>
              <a:rPr lang="en-US" altLang="zh-CN" sz="2400" b="1" dirty="0">
                <a:solidFill>
                  <a:srgbClr val="000000"/>
                </a:solidFill>
              </a:rPr>
              <a:t>2500</a:t>
            </a:r>
            <a:r>
              <a:rPr lang="zh-CN" altLang="en-US" sz="2400" b="1" dirty="0">
                <a:solidFill>
                  <a:srgbClr val="000000"/>
                </a:solidFill>
              </a:rPr>
              <a:t>种</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384" y="2545816"/>
            <a:ext cx="5079639" cy="2923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灯片编号占位符 3"/>
          <p:cNvSpPr>
            <a:spLocks noGrp="1"/>
          </p:cNvSpPr>
          <p:nvPr>
            <p:ph type="sldNum" sz="quarter" idx="12"/>
          </p:nvPr>
        </p:nvSpPr>
        <p:spPr/>
        <p:txBody>
          <a:bodyPr/>
          <a:lstStyle/>
          <a:p>
            <a:fld id="{1DB96701-344A-46EF-8486-57434673C49E}" type="slidenum">
              <a:rPr lang="zh-CN" altLang="en-US" smtClean="0">
                <a:solidFill>
                  <a:srgbClr val="000000"/>
                </a:solidFill>
              </a:rPr>
              <a:pPr/>
              <a:t>16</a:t>
            </a:fld>
            <a:endParaRPr lang="zh-CN" altLang="en-US">
              <a:solidFill>
                <a:srgbClr val="000000"/>
              </a:solidFill>
            </a:endParaRPr>
          </a:p>
        </p:txBody>
      </p:sp>
      <p:pic>
        <p:nvPicPr>
          <p:cNvPr id="6" name="图片 5">
            <a:extLst>
              <a:ext uri="{FF2B5EF4-FFF2-40B4-BE49-F238E27FC236}">
                <a16:creationId xmlns:a16="http://schemas.microsoft.com/office/drawing/2014/main" id="{6C3EEF47-1B23-A2F7-A0B4-666D479EF78F}"/>
              </a:ext>
            </a:extLst>
          </p:cNvPr>
          <p:cNvPicPr>
            <a:picLocks noChangeAspect="1"/>
          </p:cNvPicPr>
          <p:nvPr/>
        </p:nvPicPr>
        <p:blipFill>
          <a:blip r:embed="rId3"/>
          <a:stretch>
            <a:fillRect/>
          </a:stretch>
        </p:blipFill>
        <p:spPr>
          <a:xfrm>
            <a:off x="5588787" y="2073763"/>
            <a:ext cx="6297625" cy="4177274"/>
          </a:xfrm>
          <a:prstGeom prst="rect">
            <a:avLst/>
          </a:prstGeom>
        </p:spPr>
      </p:pic>
    </p:spTree>
    <p:extLst>
      <p:ext uri="{BB962C8B-B14F-4D97-AF65-F5344CB8AC3E}">
        <p14:creationId xmlns:p14="http://schemas.microsoft.com/office/powerpoint/2010/main" val="240326716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27649"/>
          <p:cNvSpPr>
            <a:spLocks noGrp="1" noRot="1"/>
          </p:cNvSpPr>
          <p:nvPr>
            <p:ph type="title" idx="4294967295"/>
          </p:nvPr>
        </p:nvSpPr>
        <p:spPr>
          <a:xfrm>
            <a:off x="1055440" y="941181"/>
            <a:ext cx="3456384" cy="533400"/>
          </a:xfrm>
          <a:gradFill rotWithShape="0">
            <a:gsLst>
              <a:gs pos="0">
                <a:srgbClr val="009999">
                  <a:alpha val="100000"/>
                </a:srgbClr>
              </a:gs>
              <a:gs pos="100000">
                <a:srgbClr val="777777">
                  <a:alpha val="100000"/>
                </a:srgbClr>
              </a:gs>
            </a:gsLst>
            <a:lin ang="0" scaled="1"/>
            <a:tileRect/>
          </a:gradFill>
          <a:ln w="38100" cmpd="dbl">
            <a:solidFill>
              <a:srgbClr val="000000">
                <a:alpha val="100000"/>
              </a:srgbClr>
            </a:solidFill>
            <a:miter/>
          </a:ln>
        </p:spPr>
        <p:txBody>
          <a:bodyPr vert="horz" lIns="91440" tIns="45720" rIns="91440" bIns="46800" rtlCol="0" anchor="ctr">
            <a:normAutofit fontScale="90000"/>
          </a:bodyPr>
          <a:lstStyle/>
          <a:p>
            <a:pPr algn="l"/>
            <a:r>
              <a:rPr lang="zh-CN" altLang="en-US" sz="3200" b="1" noProof="1">
                <a:solidFill>
                  <a:srgbClr val="FFFF99"/>
                </a:solidFill>
                <a:effectLst>
                  <a:outerShdw blurRad="38100" dist="38100" dir="2700000">
                    <a:srgbClr val="C0C0C0"/>
                  </a:outerShdw>
                </a:effectLst>
                <a:ea typeface="黑体" panose="02010609060101010101" pitchFamily="49" charset="-122"/>
              </a:rPr>
              <a:t>为什么要学习</a:t>
            </a:r>
            <a:r>
              <a:rPr lang="en-US" altLang="zh-CN" sz="3200" b="1" noProof="1">
                <a:solidFill>
                  <a:srgbClr val="FFFF99"/>
                </a:solidFill>
                <a:effectLst>
                  <a:outerShdw blurRad="38100" dist="38100" dir="2700000">
                    <a:srgbClr val="C0C0C0"/>
                  </a:outerShdw>
                </a:effectLst>
                <a:ea typeface="黑体" panose="02010609060101010101" pitchFamily="49" charset="-122"/>
              </a:rPr>
              <a:t>C</a:t>
            </a:r>
            <a:r>
              <a:rPr lang="zh-CN" altLang="en-US" sz="3200" b="1" noProof="1">
                <a:solidFill>
                  <a:srgbClr val="FFFF99"/>
                </a:solidFill>
                <a:effectLst>
                  <a:outerShdw blurRad="38100" dist="38100" dir="2700000">
                    <a:srgbClr val="C0C0C0"/>
                  </a:outerShdw>
                </a:effectLst>
                <a:ea typeface="黑体" panose="02010609060101010101" pitchFamily="49" charset="-122"/>
              </a:rPr>
              <a:t>语言</a:t>
            </a:r>
          </a:p>
        </p:txBody>
      </p:sp>
      <p:pic>
        <p:nvPicPr>
          <p:cNvPr id="32770" name="图片 327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2513" y="2884515"/>
            <a:ext cx="5928222" cy="344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a:spLocks noRot="1" noChangeArrowheads="1"/>
          </p:cNvSpPr>
          <p:nvPr/>
        </p:nvSpPr>
        <p:spPr bwMode="auto">
          <a:xfrm>
            <a:off x="695400" y="1772816"/>
            <a:ext cx="9361040"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fontAlgn="base">
              <a:spcBef>
                <a:spcPct val="20000"/>
              </a:spcBef>
              <a:spcAft>
                <a:spcPct val="0"/>
              </a:spcAft>
              <a:buClr>
                <a:srgbClr val="0066CC"/>
              </a:buClr>
              <a:buFont typeface="Wingdings" pitchFamily="2" charset="2"/>
              <a:buChar char="§"/>
            </a:pPr>
            <a:r>
              <a:rPr lang="zh-CN" altLang="en-US" sz="2400" b="1" dirty="0">
                <a:solidFill>
                  <a:srgbClr val="000000"/>
                </a:solidFill>
              </a:rPr>
              <a:t>现代编程语言在语法上差异很小。其它语言几乎都是</a:t>
            </a:r>
            <a:r>
              <a:rPr lang="en-US" altLang="zh-CN" sz="2400" b="1" dirty="0">
                <a:solidFill>
                  <a:srgbClr val="000000"/>
                </a:solidFill>
              </a:rPr>
              <a:t>C-like</a:t>
            </a:r>
            <a:r>
              <a:rPr lang="zh-CN" altLang="en-US" sz="2400" b="1" dirty="0">
                <a:solidFill>
                  <a:srgbClr val="000000"/>
                </a:solidFill>
              </a:rPr>
              <a:t>。</a:t>
            </a:r>
            <a:endParaRPr lang="en-US" altLang="zh-CN" sz="2400" b="1" dirty="0">
              <a:solidFill>
                <a:srgbClr val="000000"/>
              </a:solidFill>
            </a:endParaRPr>
          </a:p>
          <a:p>
            <a:pPr marL="342900" indent="-342900" algn="just" fontAlgn="base">
              <a:spcBef>
                <a:spcPct val="20000"/>
              </a:spcBef>
              <a:spcAft>
                <a:spcPct val="0"/>
              </a:spcAft>
              <a:buClr>
                <a:srgbClr val="0066CC"/>
              </a:buClr>
              <a:buFont typeface="Wingdings" pitchFamily="2" charset="2"/>
              <a:buChar char="§"/>
            </a:pPr>
            <a:r>
              <a:rPr lang="zh-CN" altLang="en-US" sz="2400" b="1" dirty="0">
                <a:solidFill>
                  <a:srgbClr val="000000"/>
                </a:solidFill>
              </a:rPr>
              <a:t>语言的能力和适用范围主要取决于库和传统习惯。</a:t>
            </a:r>
          </a:p>
        </p:txBody>
      </p:sp>
      <p:sp>
        <p:nvSpPr>
          <p:cNvPr id="3" name="灯片编号占位符 2"/>
          <p:cNvSpPr>
            <a:spLocks noGrp="1"/>
          </p:cNvSpPr>
          <p:nvPr>
            <p:ph type="sldNum" sz="quarter" idx="12"/>
          </p:nvPr>
        </p:nvSpPr>
        <p:spPr/>
        <p:txBody>
          <a:bodyPr/>
          <a:lstStyle/>
          <a:p>
            <a:fld id="{1DB96701-344A-46EF-8486-57434673C49E}" type="slidenum">
              <a:rPr lang="zh-CN" altLang="en-US" smtClean="0">
                <a:solidFill>
                  <a:srgbClr val="000000"/>
                </a:solidFill>
              </a:rPr>
              <a:pPr/>
              <a:t>17</a:t>
            </a:fld>
            <a:endParaRPr lang="zh-CN" altLang="en-US">
              <a:solidFill>
                <a:srgbClr val="000000"/>
              </a:solidFill>
            </a:endParaRPr>
          </a:p>
        </p:txBody>
      </p:sp>
    </p:spTree>
    <p:extLst>
      <p:ext uri="{BB962C8B-B14F-4D97-AF65-F5344CB8AC3E}">
        <p14:creationId xmlns:p14="http://schemas.microsoft.com/office/powerpoint/2010/main" val="389297100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文本占位符 44034"/>
          <p:cNvSpPr>
            <a:spLocks noGrp="1" noRot="1" noChangeArrowheads="1"/>
          </p:cNvSpPr>
          <p:nvPr>
            <p:ph idx="1"/>
          </p:nvPr>
        </p:nvSpPr>
        <p:spPr>
          <a:xfrm>
            <a:off x="3935760" y="2272706"/>
            <a:ext cx="4614664" cy="3949899"/>
          </a:xfrm>
        </p:spPr>
        <p:txBody>
          <a:bodyPr/>
          <a:lstStyle/>
          <a:p>
            <a:pPr>
              <a:lnSpc>
                <a:spcPct val="200000"/>
              </a:lnSpc>
              <a:buFont typeface="Wingdings" pitchFamily="2" charset="2"/>
              <a:buNone/>
            </a:pPr>
            <a:r>
              <a:rPr lang="en-US" altLang="zh-CN" b="1" dirty="0">
                <a:latin typeface="微软雅黑" panose="020B0503020204020204" pitchFamily="34" charset="-122"/>
                <a:ea typeface="微软雅黑" panose="020B0503020204020204" pitchFamily="34" charset="-122"/>
              </a:rPr>
              <a:t>1.1    </a:t>
            </a:r>
            <a:r>
              <a:rPr lang="zh-CN" altLang="en-US" b="1" dirty="0">
                <a:latin typeface="微软雅黑" panose="020B0503020204020204" pitchFamily="34" charset="-122"/>
                <a:ea typeface="微软雅黑" panose="020B0503020204020204" pitchFamily="34" charset="-122"/>
              </a:rPr>
              <a:t>计算机系统简介</a:t>
            </a:r>
          </a:p>
          <a:p>
            <a:pPr>
              <a:lnSpc>
                <a:spcPct val="200000"/>
              </a:lnSpc>
              <a:buFont typeface="Wingdings" pitchFamily="2" charset="2"/>
              <a:buNone/>
            </a:pPr>
            <a:r>
              <a:rPr lang="en-US" altLang="zh-CN" b="1" dirty="0">
                <a:solidFill>
                  <a:srgbClr val="FF0000"/>
                </a:solidFill>
                <a:latin typeface="微软雅黑" panose="020B0503020204020204" pitchFamily="34" charset="-122"/>
                <a:ea typeface="微软雅黑" panose="020B0503020204020204" pitchFamily="34" charset="-122"/>
              </a:rPr>
              <a:t>1.2    C</a:t>
            </a:r>
            <a:r>
              <a:rPr lang="zh-CN" altLang="en-US" b="1" dirty="0">
                <a:solidFill>
                  <a:srgbClr val="FF0000"/>
                </a:solidFill>
                <a:latin typeface="微软雅黑" panose="020B0503020204020204" pitchFamily="34" charset="-122"/>
                <a:ea typeface="微软雅黑" panose="020B0503020204020204" pitchFamily="34" charset="-122"/>
              </a:rPr>
              <a:t>语言概述</a:t>
            </a:r>
          </a:p>
          <a:p>
            <a:pPr>
              <a:lnSpc>
                <a:spcPct val="200000"/>
              </a:lnSpc>
              <a:buFont typeface="Wingdings" pitchFamily="2" charset="2"/>
              <a:buNone/>
            </a:pPr>
            <a:r>
              <a:rPr lang="en-US" altLang="zh-CN" b="1" dirty="0">
                <a:latin typeface="微软雅黑" panose="020B0503020204020204" pitchFamily="34" charset="-122"/>
                <a:ea typeface="微软雅黑" panose="020B0503020204020204" pitchFamily="34" charset="-122"/>
              </a:rPr>
              <a:t>1.3    </a:t>
            </a:r>
            <a:r>
              <a:rPr lang="zh-CN" altLang="en-US" b="1" dirty="0">
                <a:latin typeface="微软雅黑" panose="020B0503020204020204" pitchFamily="34" charset="-122"/>
                <a:ea typeface="微软雅黑" panose="020B0503020204020204" pitchFamily="34" charset="-122"/>
              </a:rPr>
              <a:t>编程准备</a:t>
            </a:r>
          </a:p>
        </p:txBody>
      </p:sp>
      <p:sp>
        <p:nvSpPr>
          <p:cNvPr id="3" name="灯片编号占位符 2"/>
          <p:cNvSpPr>
            <a:spLocks noGrp="1"/>
          </p:cNvSpPr>
          <p:nvPr>
            <p:ph type="sldNum" sz="quarter" idx="12"/>
          </p:nvPr>
        </p:nvSpPr>
        <p:spPr/>
        <p:txBody>
          <a:bodyPr/>
          <a:lstStyle/>
          <a:p>
            <a:fld id="{BF7A9D96-820F-4FBC-80C0-D6A6C17656AD}" type="slidenum">
              <a:rPr lang="zh-CN" altLang="en-US" smtClean="0">
                <a:solidFill>
                  <a:srgbClr val="000000"/>
                </a:solidFill>
              </a:rPr>
              <a:pPr/>
              <a:t>18</a:t>
            </a:fld>
            <a:endParaRPr lang="zh-CN" altLang="en-US">
              <a:solidFill>
                <a:srgbClr val="000000"/>
              </a:solidFill>
            </a:endParaRPr>
          </a:p>
        </p:txBody>
      </p:sp>
      <p:sp>
        <p:nvSpPr>
          <p:cNvPr id="7" name="标题 44033">
            <a:extLst>
              <a:ext uri="{FF2B5EF4-FFF2-40B4-BE49-F238E27FC236}">
                <a16:creationId xmlns:a16="http://schemas.microsoft.com/office/drawing/2014/main" id="{5159D54B-1134-40F8-A267-BF814AA8F0B1}"/>
              </a:ext>
            </a:extLst>
          </p:cNvPr>
          <p:cNvSpPr>
            <a:spLocks noGrp="1" noRot="1" noChangeArrowheads="1"/>
          </p:cNvSpPr>
          <p:nvPr>
            <p:ph type="title"/>
          </p:nvPr>
        </p:nvSpPr>
        <p:spPr>
          <a:xfrm>
            <a:off x="2999656" y="999729"/>
            <a:ext cx="6048672" cy="1143000"/>
          </a:xfrm>
          <a:blipFill dpi="0" rotWithShape="1">
            <a:blip r:embed="rId2">
              <a:alphaModFix amt="52000"/>
            </a:blip>
            <a:srcRect/>
            <a:tile tx="0" ty="0" sx="100000" sy="100000" flip="none" algn="tl"/>
          </a:blipFill>
        </p:spPr>
        <p:txBody>
          <a:bodyPr>
            <a:normAutofit/>
          </a:bodyPr>
          <a:lstStyle/>
          <a:p>
            <a:r>
              <a:rPr lang="zh-CN" altLang="en-US" sz="6000" b="1" dirty="0">
                <a:solidFill>
                  <a:srgbClr val="0070C0"/>
                </a:solidFill>
                <a:latin typeface="华光行书_CNKI" panose="02000500000000000000" pitchFamily="2" charset="-122"/>
                <a:ea typeface="华光行书_CNKI" panose="02000500000000000000" pitchFamily="2" charset="-122"/>
              </a:rPr>
              <a:t>第</a:t>
            </a:r>
            <a:r>
              <a:rPr lang="en-US" altLang="zh-CN" sz="6000" b="1" dirty="0">
                <a:solidFill>
                  <a:srgbClr val="0070C0"/>
                </a:solidFill>
                <a:latin typeface="华光行书_CNKI" panose="02000500000000000000" pitchFamily="2" charset="-122"/>
                <a:ea typeface="华光行书_CNKI" panose="02000500000000000000" pitchFamily="2" charset="-122"/>
              </a:rPr>
              <a:t>1</a:t>
            </a:r>
            <a:r>
              <a:rPr lang="zh-CN" altLang="en-US" sz="6000" b="1" dirty="0">
                <a:solidFill>
                  <a:srgbClr val="0070C0"/>
                </a:solidFill>
                <a:latin typeface="华光行书_CNKI" panose="02000500000000000000" pitchFamily="2" charset="-122"/>
                <a:ea typeface="华光行书_CNKI" panose="02000500000000000000" pitchFamily="2" charset="-122"/>
              </a:rPr>
              <a:t>章 概论</a:t>
            </a:r>
            <a:endParaRPr lang="en-US" altLang="zh-CN" sz="6000" b="1" dirty="0">
              <a:solidFill>
                <a:srgbClr val="0070C0"/>
              </a:solidFill>
              <a:latin typeface="华光行书_CNKI" panose="02000500000000000000" pitchFamily="2" charset="-122"/>
              <a:ea typeface="华光行书_CNKI" panose="02000500000000000000" pitchFamily="2" charset="-122"/>
            </a:endParaRPr>
          </a:p>
        </p:txBody>
      </p:sp>
      <p:pic>
        <p:nvPicPr>
          <p:cNvPr id="8" name="图片 7">
            <a:extLst>
              <a:ext uri="{FF2B5EF4-FFF2-40B4-BE49-F238E27FC236}">
                <a16:creationId xmlns:a16="http://schemas.microsoft.com/office/drawing/2014/main" id="{5091B88F-17CE-4E95-97B7-B19E7A47D7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66298" y="260648"/>
            <a:ext cx="593662" cy="591344"/>
          </a:xfrm>
          <a:prstGeom prst="rect">
            <a:avLst/>
          </a:prstGeom>
        </p:spPr>
      </p:pic>
      <p:cxnSp>
        <p:nvCxnSpPr>
          <p:cNvPr id="9" name="直接连接符 8">
            <a:extLst>
              <a:ext uri="{FF2B5EF4-FFF2-40B4-BE49-F238E27FC236}">
                <a16:creationId xmlns:a16="http://schemas.microsoft.com/office/drawing/2014/main" id="{2BBDE9B4-959D-463E-A4E5-34D195BDB496}"/>
              </a:ext>
            </a:extLst>
          </p:cNvPr>
          <p:cNvCxnSpPr>
            <a:cxnSpLocks/>
          </p:cNvCxnSpPr>
          <p:nvPr/>
        </p:nvCxnSpPr>
        <p:spPr>
          <a:xfrm>
            <a:off x="1991545" y="836712"/>
            <a:ext cx="8397367" cy="0"/>
          </a:xfrm>
          <a:prstGeom prst="line">
            <a:avLst/>
          </a:prstGeom>
          <a:ln w="73025" cmpd="thickThi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8557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27649"/>
          <p:cNvSpPr>
            <a:spLocks noGrp="1" noRot="1"/>
          </p:cNvSpPr>
          <p:nvPr>
            <p:ph type="title" idx="4294967295"/>
          </p:nvPr>
        </p:nvSpPr>
        <p:spPr>
          <a:xfrm>
            <a:off x="839416" y="1082770"/>
            <a:ext cx="3491880" cy="533400"/>
          </a:xfrm>
          <a:gradFill rotWithShape="0">
            <a:gsLst>
              <a:gs pos="0">
                <a:srgbClr val="009999">
                  <a:alpha val="100000"/>
                </a:srgbClr>
              </a:gs>
              <a:gs pos="100000">
                <a:srgbClr val="777777">
                  <a:alpha val="100000"/>
                </a:srgbClr>
              </a:gs>
            </a:gsLst>
            <a:lin ang="0" scaled="1"/>
            <a:tileRect/>
          </a:gradFill>
          <a:ln w="38100" cmpd="dbl">
            <a:solidFill>
              <a:srgbClr val="000000">
                <a:alpha val="100000"/>
              </a:srgbClr>
            </a:solidFill>
            <a:miter/>
          </a:ln>
        </p:spPr>
        <p:txBody>
          <a:bodyPr vert="horz" lIns="91440" tIns="45720" rIns="91440" bIns="46800" rtlCol="0" anchor="ctr">
            <a:normAutofit fontScale="90000"/>
          </a:bodyPr>
          <a:lstStyle/>
          <a:p>
            <a:pPr algn="l"/>
            <a:r>
              <a:rPr lang="en-US" altLang="zh-CN" sz="3200" b="1" noProof="1">
                <a:solidFill>
                  <a:srgbClr val="FFFF99"/>
                </a:solidFill>
                <a:effectLst>
                  <a:outerShdw blurRad="38100" dist="38100" dir="2700000">
                    <a:srgbClr val="C0C0C0"/>
                  </a:outerShdw>
                </a:effectLst>
                <a:ea typeface="黑体" panose="02010609060101010101" pitchFamily="49" charset="-122"/>
              </a:rPr>
              <a:t>C</a:t>
            </a:r>
            <a:r>
              <a:rPr lang="zh-CN" altLang="en-US" sz="3200" b="1" noProof="1">
                <a:solidFill>
                  <a:srgbClr val="FFFF99"/>
                </a:solidFill>
                <a:effectLst>
                  <a:outerShdw blurRad="38100" dist="38100" dir="2700000">
                    <a:srgbClr val="C0C0C0"/>
                  </a:outerShdw>
                </a:effectLst>
                <a:ea typeface="黑体" panose="02010609060101010101" pitchFamily="49" charset="-122"/>
              </a:rPr>
              <a:t>语言的诞生始末</a:t>
            </a:r>
          </a:p>
        </p:txBody>
      </p:sp>
      <p:sp>
        <p:nvSpPr>
          <p:cNvPr id="33795" name="矩形 33794"/>
          <p:cNvSpPr>
            <a:spLocks noRot="1" noChangeArrowheads="1"/>
          </p:cNvSpPr>
          <p:nvPr/>
        </p:nvSpPr>
        <p:spPr bwMode="auto">
          <a:xfrm>
            <a:off x="642764" y="1760439"/>
            <a:ext cx="10729192"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fontAlgn="base">
              <a:lnSpc>
                <a:spcPct val="150000"/>
              </a:lnSpc>
              <a:spcBef>
                <a:spcPct val="20000"/>
              </a:spcBef>
              <a:spcAft>
                <a:spcPct val="0"/>
              </a:spcAft>
              <a:buClr>
                <a:srgbClr val="0066CC"/>
              </a:buClr>
              <a:buFont typeface="Wingdings" pitchFamily="2" charset="2"/>
              <a:buChar char="§"/>
            </a:pPr>
            <a:r>
              <a:rPr lang="en-US" altLang="zh-CN" sz="2400" b="1" dirty="0">
                <a:solidFill>
                  <a:srgbClr val="000000"/>
                </a:solidFill>
                <a:latin typeface="黑体" pitchFamily="49" charset="-122"/>
                <a:ea typeface="黑体" pitchFamily="49" charset="-122"/>
              </a:rPr>
              <a:t>C</a:t>
            </a:r>
            <a:r>
              <a:rPr lang="zh-CN" altLang="en-US" sz="2400" b="1" dirty="0">
                <a:solidFill>
                  <a:srgbClr val="000000"/>
                </a:solidFill>
                <a:latin typeface="黑体" pitchFamily="49" charset="-122"/>
                <a:ea typeface="黑体" pitchFamily="49" charset="-122"/>
              </a:rPr>
              <a:t>语言是由美国贝尔实验室的</a:t>
            </a:r>
            <a:r>
              <a:rPr lang="en-US" altLang="zh-CN" sz="2400" b="1" dirty="0" err="1">
                <a:solidFill>
                  <a:srgbClr val="000000"/>
                </a:solidFill>
                <a:latin typeface="黑体" pitchFamily="49" charset="-122"/>
                <a:ea typeface="黑体" pitchFamily="49" charset="-122"/>
              </a:rPr>
              <a:t>D.M.Ritchie</a:t>
            </a:r>
            <a:r>
              <a:rPr lang="zh-CN" altLang="en-US" sz="2400" b="1" dirty="0">
                <a:solidFill>
                  <a:srgbClr val="000000"/>
                </a:solidFill>
                <a:latin typeface="黑体" pitchFamily="49" charset="-122"/>
                <a:ea typeface="黑体" pitchFamily="49" charset="-122"/>
              </a:rPr>
              <a:t>在</a:t>
            </a:r>
            <a:r>
              <a:rPr lang="en-US" altLang="zh-CN" sz="2400" b="1" dirty="0">
                <a:solidFill>
                  <a:srgbClr val="000000"/>
                </a:solidFill>
                <a:latin typeface="黑体" pitchFamily="49" charset="-122"/>
                <a:ea typeface="黑体" pitchFamily="49" charset="-122"/>
              </a:rPr>
              <a:t>B</a:t>
            </a:r>
            <a:r>
              <a:rPr lang="zh-CN" altLang="en-US" sz="2400" b="1" dirty="0">
                <a:solidFill>
                  <a:srgbClr val="000000"/>
                </a:solidFill>
                <a:latin typeface="黑体" pitchFamily="49" charset="-122"/>
                <a:ea typeface="黑体" pitchFamily="49" charset="-122"/>
              </a:rPr>
              <a:t>语言的基础上开发出来的。</a:t>
            </a:r>
          </a:p>
          <a:p>
            <a:pPr marL="342900" indent="-342900" algn="just" fontAlgn="base">
              <a:lnSpc>
                <a:spcPct val="150000"/>
              </a:lnSpc>
              <a:spcBef>
                <a:spcPct val="20000"/>
              </a:spcBef>
              <a:spcAft>
                <a:spcPct val="0"/>
              </a:spcAft>
              <a:buClr>
                <a:srgbClr val="0066CC"/>
              </a:buClr>
              <a:buFont typeface="Wingdings" pitchFamily="2" charset="2"/>
              <a:buChar char="§"/>
            </a:pPr>
            <a:r>
              <a:rPr lang="en-US" altLang="zh-CN" sz="2400" b="1" dirty="0">
                <a:solidFill>
                  <a:srgbClr val="000000"/>
                </a:solidFill>
                <a:latin typeface="黑体" pitchFamily="49" charset="-122"/>
                <a:ea typeface="黑体" pitchFamily="49" charset="-122"/>
              </a:rPr>
              <a:t>1973</a:t>
            </a:r>
            <a:r>
              <a:rPr lang="zh-CN" altLang="en-US" sz="2400" b="1" dirty="0">
                <a:solidFill>
                  <a:srgbClr val="000000"/>
                </a:solidFill>
                <a:latin typeface="黑体" pitchFamily="49" charset="-122"/>
                <a:ea typeface="黑体" pitchFamily="49" charset="-122"/>
              </a:rPr>
              <a:t>年</a:t>
            </a:r>
            <a:r>
              <a:rPr lang="en-US" altLang="zh-CN" sz="2400" b="1" dirty="0">
                <a:solidFill>
                  <a:srgbClr val="000000"/>
                </a:solidFill>
                <a:latin typeface="黑体" pitchFamily="49" charset="-122"/>
                <a:ea typeface="黑体" pitchFamily="49" charset="-122"/>
              </a:rPr>
              <a:t>3</a:t>
            </a:r>
            <a:r>
              <a:rPr lang="zh-CN" altLang="en-US" sz="2400" b="1" dirty="0">
                <a:solidFill>
                  <a:srgbClr val="000000"/>
                </a:solidFill>
                <a:latin typeface="黑体" pitchFamily="49" charset="-122"/>
                <a:ea typeface="黑体" pitchFamily="49" charset="-122"/>
              </a:rPr>
              <a:t>月，第三版</a:t>
            </a:r>
            <a:r>
              <a:rPr lang="en-US" altLang="zh-CN" sz="2400" b="1" dirty="0">
                <a:solidFill>
                  <a:srgbClr val="000000"/>
                </a:solidFill>
                <a:latin typeface="黑体" pitchFamily="49" charset="-122"/>
                <a:ea typeface="黑体" pitchFamily="49" charset="-122"/>
              </a:rPr>
              <a:t>UNIX</a:t>
            </a:r>
            <a:r>
              <a:rPr lang="zh-CN" altLang="en-US" sz="2400" b="1" dirty="0">
                <a:solidFill>
                  <a:srgbClr val="000000"/>
                </a:solidFill>
                <a:latin typeface="黑体" pitchFamily="49" charset="-122"/>
                <a:ea typeface="黑体" pitchFamily="49" charset="-122"/>
              </a:rPr>
              <a:t>出现了</a:t>
            </a:r>
            <a:r>
              <a:rPr lang="en-US" altLang="zh-CN" sz="2400" b="1" dirty="0">
                <a:solidFill>
                  <a:srgbClr val="000000"/>
                </a:solidFill>
                <a:latin typeface="黑体" pitchFamily="49" charset="-122"/>
                <a:ea typeface="黑体" pitchFamily="49" charset="-122"/>
              </a:rPr>
              <a:t>C</a:t>
            </a:r>
            <a:r>
              <a:rPr lang="zh-CN" altLang="en-US" sz="2400" b="1" dirty="0">
                <a:solidFill>
                  <a:srgbClr val="000000"/>
                </a:solidFill>
                <a:latin typeface="黑体" pitchFamily="49" charset="-122"/>
                <a:ea typeface="黑体" pitchFamily="49" charset="-122"/>
              </a:rPr>
              <a:t>语言的编译器。而</a:t>
            </a:r>
            <a:r>
              <a:rPr lang="en-US" altLang="zh-CN" sz="2400" b="1" dirty="0">
                <a:solidFill>
                  <a:srgbClr val="000000"/>
                </a:solidFill>
                <a:latin typeface="黑体" pitchFamily="49" charset="-122"/>
                <a:ea typeface="黑体" pitchFamily="49" charset="-122"/>
              </a:rPr>
              <a:t>UNIX90%</a:t>
            </a:r>
            <a:r>
              <a:rPr lang="zh-CN" altLang="en-US" sz="2400" b="1" dirty="0">
                <a:solidFill>
                  <a:srgbClr val="000000"/>
                </a:solidFill>
                <a:latin typeface="黑体" pitchFamily="49" charset="-122"/>
                <a:ea typeface="黑体" pitchFamily="49" charset="-122"/>
              </a:rPr>
              <a:t>以上的代码由</a:t>
            </a:r>
            <a:r>
              <a:rPr lang="en-US" altLang="zh-CN" sz="2400" b="1" dirty="0">
                <a:solidFill>
                  <a:srgbClr val="000000"/>
                </a:solidFill>
                <a:latin typeface="黑体" pitchFamily="49" charset="-122"/>
                <a:ea typeface="黑体" pitchFamily="49" charset="-122"/>
              </a:rPr>
              <a:t>C</a:t>
            </a:r>
            <a:r>
              <a:rPr lang="zh-CN" altLang="en-US" sz="2400" b="1" dirty="0">
                <a:solidFill>
                  <a:srgbClr val="000000"/>
                </a:solidFill>
                <a:latin typeface="黑体" pitchFamily="49" charset="-122"/>
                <a:ea typeface="黑体" pitchFamily="49" charset="-122"/>
              </a:rPr>
              <a:t>语言编写。</a:t>
            </a:r>
            <a:endParaRPr lang="en-US" altLang="zh-CN" sz="2400" b="1" dirty="0">
              <a:solidFill>
                <a:srgbClr val="000000"/>
              </a:solidFill>
              <a:latin typeface="黑体" pitchFamily="49" charset="-122"/>
              <a:ea typeface="黑体" pitchFamily="49" charset="-122"/>
            </a:endParaRPr>
          </a:p>
          <a:p>
            <a:pPr marL="342900" indent="-342900" algn="just" fontAlgn="base">
              <a:lnSpc>
                <a:spcPct val="150000"/>
              </a:lnSpc>
              <a:spcBef>
                <a:spcPct val="20000"/>
              </a:spcBef>
              <a:spcAft>
                <a:spcPct val="0"/>
              </a:spcAft>
              <a:buClr>
                <a:srgbClr val="0066CC"/>
              </a:buClr>
              <a:buFont typeface="Wingdings" pitchFamily="2" charset="2"/>
              <a:buChar char="§"/>
            </a:pPr>
            <a:r>
              <a:rPr lang="en-US" altLang="zh-CN" sz="2400" b="1" dirty="0">
                <a:solidFill>
                  <a:srgbClr val="000000"/>
                </a:solidFill>
                <a:latin typeface="黑体" pitchFamily="49" charset="-122"/>
                <a:ea typeface="黑体" pitchFamily="49" charset="-122"/>
              </a:rPr>
              <a:t>1973</a:t>
            </a:r>
            <a:r>
              <a:rPr lang="zh-CN" altLang="en-US" sz="2400" b="1" dirty="0">
                <a:solidFill>
                  <a:srgbClr val="000000"/>
                </a:solidFill>
                <a:latin typeface="黑体" pitchFamily="49" charset="-122"/>
                <a:ea typeface="黑体" pitchFamily="49" charset="-122"/>
              </a:rPr>
              <a:t>年</a:t>
            </a:r>
            <a:r>
              <a:rPr lang="en-US" altLang="zh-CN" sz="2400" b="1" dirty="0">
                <a:solidFill>
                  <a:srgbClr val="000000"/>
                </a:solidFill>
                <a:latin typeface="黑体" pitchFamily="49" charset="-122"/>
                <a:ea typeface="黑体" pitchFamily="49" charset="-122"/>
              </a:rPr>
              <a:t>11</a:t>
            </a:r>
            <a:r>
              <a:rPr lang="zh-CN" altLang="en-US" sz="2400" b="1" dirty="0">
                <a:solidFill>
                  <a:srgbClr val="000000"/>
                </a:solidFill>
                <a:latin typeface="黑体" pitchFamily="49" charset="-122"/>
                <a:ea typeface="黑体" pitchFamily="49" charset="-122"/>
              </a:rPr>
              <a:t>月发布了第四版的</a:t>
            </a:r>
            <a:r>
              <a:rPr lang="en-US" altLang="zh-CN" sz="2400" b="1" dirty="0">
                <a:solidFill>
                  <a:srgbClr val="000000"/>
                </a:solidFill>
                <a:latin typeface="黑体" pitchFamily="49" charset="-122"/>
                <a:ea typeface="黑体" pitchFamily="49" charset="-122"/>
              </a:rPr>
              <a:t>UNIX</a:t>
            </a:r>
            <a:r>
              <a:rPr lang="zh-CN" altLang="en-US" sz="2400" b="1" dirty="0">
                <a:solidFill>
                  <a:srgbClr val="000000"/>
                </a:solidFill>
                <a:latin typeface="黑体" pitchFamily="49" charset="-122"/>
                <a:ea typeface="黑体" pitchFamily="49" charset="-122"/>
              </a:rPr>
              <a:t>，完全由</a:t>
            </a:r>
            <a:r>
              <a:rPr lang="en-US" altLang="zh-CN" sz="2400" b="1" dirty="0">
                <a:solidFill>
                  <a:srgbClr val="000000"/>
                </a:solidFill>
                <a:latin typeface="黑体" pitchFamily="49" charset="-122"/>
                <a:ea typeface="黑体" pitchFamily="49" charset="-122"/>
              </a:rPr>
              <a:t>C</a:t>
            </a:r>
            <a:r>
              <a:rPr lang="zh-CN" altLang="en-US" sz="2400" b="1" dirty="0">
                <a:solidFill>
                  <a:srgbClr val="000000"/>
                </a:solidFill>
                <a:latin typeface="黑体" pitchFamily="49" charset="-122"/>
                <a:ea typeface="黑体" pitchFamily="49" charset="-122"/>
              </a:rPr>
              <a:t>语言编写。</a:t>
            </a:r>
            <a:endParaRPr lang="en-US" altLang="zh-CN" sz="2400" b="1" dirty="0">
              <a:solidFill>
                <a:srgbClr val="000000"/>
              </a:solidFill>
              <a:latin typeface="黑体" pitchFamily="49" charset="-122"/>
              <a:ea typeface="黑体" pitchFamily="49" charset="-122"/>
            </a:endParaRPr>
          </a:p>
          <a:p>
            <a:pPr marL="342900" indent="-342900" algn="just" fontAlgn="base">
              <a:lnSpc>
                <a:spcPct val="150000"/>
              </a:lnSpc>
              <a:spcBef>
                <a:spcPct val="20000"/>
              </a:spcBef>
              <a:spcAft>
                <a:spcPct val="0"/>
              </a:spcAft>
              <a:buClr>
                <a:srgbClr val="0066CC"/>
              </a:buClr>
              <a:buFont typeface="Wingdings" pitchFamily="2" charset="2"/>
              <a:buChar char="§"/>
            </a:pPr>
            <a:r>
              <a:rPr lang="en-US" altLang="zh-CN" sz="2400" b="1" dirty="0">
                <a:solidFill>
                  <a:srgbClr val="000000"/>
                </a:solidFill>
                <a:latin typeface="黑体" pitchFamily="49" charset="-122"/>
                <a:ea typeface="黑体" pitchFamily="49" charset="-122"/>
              </a:rPr>
              <a:t>1983</a:t>
            </a:r>
            <a:r>
              <a:rPr lang="zh-CN" altLang="en-US" sz="2400" b="1" dirty="0">
                <a:solidFill>
                  <a:srgbClr val="000000"/>
                </a:solidFill>
                <a:latin typeface="黑体" pitchFamily="49" charset="-122"/>
                <a:ea typeface="黑体" pitchFamily="49" charset="-122"/>
              </a:rPr>
              <a:t>年，由于</a:t>
            </a:r>
            <a:r>
              <a:rPr lang="en-US" altLang="zh-CN" sz="2400" b="1" dirty="0">
                <a:solidFill>
                  <a:srgbClr val="000000"/>
                </a:solidFill>
                <a:latin typeface="黑体" pitchFamily="49" charset="-122"/>
                <a:ea typeface="黑体" pitchFamily="49" charset="-122"/>
              </a:rPr>
              <a:t>UNIX</a:t>
            </a:r>
            <a:r>
              <a:rPr lang="zh-CN" altLang="en-US" sz="2400" b="1" dirty="0">
                <a:solidFill>
                  <a:srgbClr val="000000"/>
                </a:solidFill>
                <a:latin typeface="黑体" pitchFamily="49" charset="-122"/>
                <a:ea typeface="黑体" pitchFamily="49" charset="-122"/>
              </a:rPr>
              <a:t>和</a:t>
            </a:r>
            <a:r>
              <a:rPr lang="en-US" altLang="zh-CN" sz="2400" b="1" dirty="0">
                <a:solidFill>
                  <a:srgbClr val="000000"/>
                </a:solidFill>
                <a:latin typeface="黑体" pitchFamily="49" charset="-122"/>
                <a:ea typeface="黑体" pitchFamily="49" charset="-122"/>
              </a:rPr>
              <a:t>C</a:t>
            </a:r>
            <a:r>
              <a:rPr lang="zh-CN" altLang="en-US" sz="2400" b="1" dirty="0">
                <a:solidFill>
                  <a:srgbClr val="000000"/>
                </a:solidFill>
                <a:latin typeface="黑体" pitchFamily="49" charset="-122"/>
                <a:ea typeface="黑体" pitchFamily="49" charset="-122"/>
              </a:rPr>
              <a:t>语言的巨大成功，</a:t>
            </a:r>
            <a:r>
              <a:rPr lang="en-US" altLang="zh-CN" sz="2400" b="1" dirty="0">
                <a:solidFill>
                  <a:srgbClr val="000000"/>
                </a:solidFill>
                <a:latin typeface="黑体" pitchFamily="49" charset="-122"/>
                <a:ea typeface="黑体" pitchFamily="49" charset="-122"/>
              </a:rPr>
              <a:t>Ken</a:t>
            </a:r>
            <a:r>
              <a:rPr lang="zh-CN" altLang="en-US" sz="2400" b="1" dirty="0">
                <a:solidFill>
                  <a:srgbClr val="000000"/>
                </a:solidFill>
                <a:latin typeface="黑体" pitchFamily="49" charset="-122"/>
                <a:ea typeface="黑体" pitchFamily="49" charset="-122"/>
              </a:rPr>
              <a:t>和</a:t>
            </a:r>
            <a:r>
              <a:rPr lang="en-US" altLang="zh-CN" sz="2400" b="1" dirty="0">
                <a:solidFill>
                  <a:srgbClr val="000000"/>
                </a:solidFill>
                <a:latin typeface="黑体" pitchFamily="49" charset="-122"/>
                <a:ea typeface="黑体" pitchFamily="49" charset="-122"/>
              </a:rPr>
              <a:t>DMR</a:t>
            </a:r>
            <a:r>
              <a:rPr lang="zh-CN" altLang="en-US" sz="2400" b="1" dirty="0">
                <a:solidFill>
                  <a:srgbClr val="000000"/>
                </a:solidFill>
                <a:latin typeface="黑体" pitchFamily="49" charset="-122"/>
                <a:ea typeface="黑体" pitchFamily="49" charset="-122"/>
              </a:rPr>
              <a:t>获得图灵奖</a:t>
            </a:r>
          </a:p>
        </p:txBody>
      </p:sp>
      <p:sp>
        <p:nvSpPr>
          <p:cNvPr id="3" name="灯片编号占位符 2"/>
          <p:cNvSpPr>
            <a:spLocks noGrp="1"/>
          </p:cNvSpPr>
          <p:nvPr>
            <p:ph type="sldNum" sz="quarter" idx="12"/>
          </p:nvPr>
        </p:nvSpPr>
        <p:spPr/>
        <p:txBody>
          <a:bodyPr/>
          <a:lstStyle/>
          <a:p>
            <a:fld id="{1DB96701-344A-46EF-8486-57434673C49E}" type="slidenum">
              <a:rPr lang="zh-CN" altLang="en-US" smtClean="0">
                <a:solidFill>
                  <a:srgbClr val="000000"/>
                </a:solidFill>
              </a:rPr>
              <a:pPr/>
              <a:t>19</a:t>
            </a:fld>
            <a:endParaRPr lang="zh-CN" altLang="en-US">
              <a:solidFill>
                <a:srgbClr val="000000"/>
              </a:solidFill>
            </a:endParaRPr>
          </a:p>
        </p:txBody>
      </p:sp>
    </p:spTree>
    <p:extLst>
      <p:ext uri="{BB962C8B-B14F-4D97-AF65-F5344CB8AC3E}">
        <p14:creationId xmlns:p14="http://schemas.microsoft.com/office/powerpoint/2010/main" val="407927138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25601"/>
          <p:cNvSpPr>
            <a:spLocks noGrp="1" noRot="1"/>
          </p:cNvSpPr>
          <p:nvPr>
            <p:ph type="title" idx="4294967295"/>
          </p:nvPr>
        </p:nvSpPr>
        <p:spPr>
          <a:xfrm>
            <a:off x="853276" y="511909"/>
            <a:ext cx="2880320" cy="533400"/>
          </a:xfrm>
          <a:gradFill rotWithShape="0">
            <a:gsLst>
              <a:gs pos="0">
                <a:srgbClr val="009999">
                  <a:alpha val="100000"/>
                </a:srgbClr>
              </a:gs>
              <a:gs pos="100000">
                <a:srgbClr val="777777">
                  <a:alpha val="100000"/>
                </a:srgbClr>
              </a:gs>
            </a:gsLst>
            <a:lin ang="0" scaled="1"/>
            <a:tileRect/>
          </a:gradFill>
          <a:ln w="38100" cmpd="dbl">
            <a:solidFill>
              <a:srgbClr val="000000">
                <a:alpha val="100000"/>
              </a:srgbClr>
            </a:solidFill>
            <a:miter/>
          </a:ln>
        </p:spPr>
        <p:txBody>
          <a:bodyPr vert="horz" lIns="91440" tIns="45720" rIns="91440" bIns="46800" rtlCol="0" anchor="ctr">
            <a:normAutofit fontScale="90000"/>
          </a:bodyPr>
          <a:lstStyle/>
          <a:p>
            <a:pPr algn="l"/>
            <a:r>
              <a:rPr lang="zh-CN" altLang="en-US" sz="3200" b="1" noProof="1">
                <a:solidFill>
                  <a:srgbClr val="FFFF99"/>
                </a:solidFill>
                <a:effectLst>
                  <a:outerShdw blurRad="38100" dist="38100" dir="2700000">
                    <a:srgbClr val="C0C0C0"/>
                  </a:outerShdw>
                </a:effectLst>
                <a:ea typeface="黑体" panose="02010609060101010101" pitchFamily="49" charset="-122"/>
              </a:rPr>
              <a:t>课程重点</a:t>
            </a:r>
          </a:p>
        </p:txBody>
      </p:sp>
      <p:sp>
        <p:nvSpPr>
          <p:cNvPr id="25603" name="文本框 25602"/>
          <p:cNvSpPr txBox="1">
            <a:spLocks noChangeArrowheads="1"/>
          </p:cNvSpPr>
          <p:nvPr/>
        </p:nvSpPr>
        <p:spPr bwMode="auto">
          <a:xfrm>
            <a:off x="582936" y="1107214"/>
            <a:ext cx="9577064" cy="3354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itchFamily="18" charset="0"/>
                <a:ea typeface="宋体" pitchFamily="2" charset="-122"/>
              </a:defRPr>
            </a:lvl1pPr>
            <a:lvl2pPr>
              <a:defRPr>
                <a:solidFill>
                  <a:schemeClr val="tx1"/>
                </a:solidFill>
                <a:latin typeface="Times New Roman" pitchFamily="18" charset="0"/>
                <a:ea typeface="宋体" pitchFamily="2" charset="-122"/>
              </a:defRPr>
            </a:lvl2pPr>
            <a:lvl3pPr>
              <a:defRPr>
                <a:solidFill>
                  <a:schemeClr val="tx1"/>
                </a:solidFill>
                <a:latin typeface="Times New Roman" pitchFamily="18" charset="0"/>
                <a:ea typeface="宋体" pitchFamily="2" charset="-122"/>
              </a:defRPr>
            </a:lvl3pPr>
            <a:lvl4pPr>
              <a:defRPr>
                <a:solidFill>
                  <a:schemeClr val="tx1"/>
                </a:solidFill>
                <a:latin typeface="Times New Roman" pitchFamily="18" charset="0"/>
                <a:ea typeface="宋体" pitchFamily="2" charset="-122"/>
              </a:defRPr>
            </a:lvl4pPr>
            <a:lvl5pPr>
              <a:defRPr>
                <a:solidFill>
                  <a:schemeClr val="tx1"/>
                </a:solidFill>
                <a:latin typeface="Times New Roman" pitchFamily="18" charset="0"/>
                <a:ea typeface="宋体" pitchFamily="2" charset="-122"/>
              </a:defRPr>
            </a:lvl5pPr>
            <a:lvl6pPr fontAlgn="base">
              <a:spcBef>
                <a:spcPct val="0"/>
              </a:spcBef>
              <a:spcAft>
                <a:spcPct val="0"/>
              </a:spcAft>
              <a:buFont typeface="Arial" charset="0"/>
              <a:defRPr>
                <a:solidFill>
                  <a:schemeClr val="tx1"/>
                </a:solidFill>
                <a:latin typeface="Times New Roman" pitchFamily="18" charset="0"/>
                <a:ea typeface="宋体" pitchFamily="2" charset="-122"/>
              </a:defRPr>
            </a:lvl6pPr>
            <a:lvl7pPr fontAlgn="base">
              <a:spcBef>
                <a:spcPct val="0"/>
              </a:spcBef>
              <a:spcAft>
                <a:spcPct val="0"/>
              </a:spcAft>
              <a:buFont typeface="Arial" charset="0"/>
              <a:defRPr>
                <a:solidFill>
                  <a:schemeClr val="tx1"/>
                </a:solidFill>
                <a:latin typeface="Times New Roman" pitchFamily="18" charset="0"/>
                <a:ea typeface="宋体" pitchFamily="2" charset="-122"/>
              </a:defRPr>
            </a:lvl7pPr>
            <a:lvl8pPr fontAlgn="base">
              <a:spcBef>
                <a:spcPct val="0"/>
              </a:spcBef>
              <a:spcAft>
                <a:spcPct val="0"/>
              </a:spcAft>
              <a:buFont typeface="Arial" charset="0"/>
              <a:defRPr>
                <a:solidFill>
                  <a:schemeClr val="tx1"/>
                </a:solidFill>
                <a:latin typeface="Times New Roman" pitchFamily="18" charset="0"/>
                <a:ea typeface="宋体" pitchFamily="2" charset="-122"/>
              </a:defRPr>
            </a:lvl8pPr>
            <a:lvl9pPr fontAlgn="base">
              <a:spcBef>
                <a:spcPct val="0"/>
              </a:spcBef>
              <a:spcAft>
                <a:spcPct val="0"/>
              </a:spcAft>
              <a:buFont typeface="Arial" charset="0"/>
              <a:defRPr>
                <a:solidFill>
                  <a:schemeClr val="tx1"/>
                </a:solidFill>
                <a:latin typeface="Times New Roman" pitchFamily="18" charset="0"/>
                <a:ea typeface="宋体" pitchFamily="2" charset="-122"/>
              </a:defRPr>
            </a:lvl9pPr>
          </a:lstStyle>
          <a:p>
            <a:pPr fontAlgn="base">
              <a:spcBef>
                <a:spcPct val="50000"/>
              </a:spcBef>
              <a:spcAft>
                <a:spcPts val="1200"/>
              </a:spcAft>
              <a:buClr>
                <a:srgbClr val="FFE2C5"/>
              </a:buClr>
            </a:pPr>
            <a:r>
              <a:rPr lang="zh-CN" altLang="en-US" sz="2800" b="1" dirty="0">
                <a:solidFill>
                  <a:srgbClr val="000000"/>
                </a:solidFill>
                <a:latin typeface="微软雅黑" pitchFamily="34" charset="-122"/>
                <a:ea typeface="微软雅黑" pitchFamily="34" charset="-122"/>
              </a:rPr>
              <a:t>（</a:t>
            </a:r>
            <a:r>
              <a:rPr lang="en-US" altLang="zh-CN" sz="2800" b="1" dirty="0">
                <a:solidFill>
                  <a:srgbClr val="000000"/>
                </a:solidFill>
                <a:latin typeface="微软雅黑" pitchFamily="34" charset="-122"/>
                <a:ea typeface="微软雅黑" pitchFamily="34" charset="-122"/>
              </a:rPr>
              <a:t>1</a:t>
            </a:r>
            <a:r>
              <a:rPr lang="zh-CN" altLang="en-US" sz="2800" b="1" dirty="0">
                <a:solidFill>
                  <a:srgbClr val="000000"/>
                </a:solidFill>
                <a:latin typeface="微软雅黑" pitchFamily="34" charset="-122"/>
                <a:ea typeface="微软雅黑" pitchFamily="34" charset="-122"/>
              </a:rPr>
              <a:t>）掌握</a:t>
            </a:r>
            <a:r>
              <a:rPr lang="en-US" altLang="zh-CN" sz="2800" b="1" dirty="0">
                <a:solidFill>
                  <a:srgbClr val="000000"/>
                </a:solidFill>
                <a:latin typeface="微软雅黑" pitchFamily="34" charset="-122"/>
                <a:ea typeface="微软雅黑" pitchFamily="34" charset="-122"/>
              </a:rPr>
              <a:t>C</a:t>
            </a:r>
            <a:r>
              <a:rPr lang="zh-CN" altLang="en-US" sz="2800" b="1" dirty="0">
                <a:solidFill>
                  <a:srgbClr val="000000"/>
                </a:solidFill>
                <a:latin typeface="微软雅黑" pitchFamily="34" charset="-122"/>
                <a:ea typeface="微软雅黑" pitchFamily="34" charset="-122"/>
              </a:rPr>
              <a:t>程序设计的</a:t>
            </a:r>
            <a:r>
              <a:rPr lang="zh-CN" altLang="en-US" sz="2800" b="1" dirty="0">
                <a:solidFill>
                  <a:schemeClr val="accent2">
                    <a:lumMod val="75000"/>
                  </a:schemeClr>
                </a:solidFill>
                <a:latin typeface="微软雅黑" pitchFamily="34" charset="-122"/>
                <a:ea typeface="微软雅黑" pitchFamily="34" charset="-122"/>
              </a:rPr>
              <a:t>基本概念和语法、基本方法</a:t>
            </a:r>
            <a:r>
              <a:rPr lang="zh-CN" altLang="en-US" sz="2800" b="1" dirty="0">
                <a:solidFill>
                  <a:srgbClr val="000000"/>
                </a:solidFill>
                <a:latin typeface="微软雅黑" pitchFamily="34" charset="-122"/>
                <a:ea typeface="微软雅黑" pitchFamily="34" charset="-122"/>
              </a:rPr>
              <a:t>；</a:t>
            </a:r>
          </a:p>
          <a:p>
            <a:pPr fontAlgn="base">
              <a:spcBef>
                <a:spcPct val="50000"/>
              </a:spcBef>
              <a:spcAft>
                <a:spcPts val="1200"/>
              </a:spcAft>
              <a:buClr>
                <a:srgbClr val="FFE2C5"/>
              </a:buClr>
            </a:pPr>
            <a:r>
              <a:rPr lang="zh-CN" altLang="en-US" sz="2800" b="1" dirty="0">
                <a:solidFill>
                  <a:srgbClr val="000000"/>
                </a:solidFill>
                <a:latin typeface="微软雅黑" pitchFamily="34" charset="-122"/>
                <a:ea typeface="微软雅黑" pitchFamily="34" charset="-122"/>
              </a:rPr>
              <a:t>（</a:t>
            </a:r>
            <a:r>
              <a:rPr lang="en-US" altLang="zh-CN" sz="2800" b="1" dirty="0">
                <a:solidFill>
                  <a:srgbClr val="000000"/>
                </a:solidFill>
                <a:latin typeface="微软雅黑" pitchFamily="34" charset="-122"/>
                <a:ea typeface="微软雅黑" pitchFamily="34" charset="-122"/>
              </a:rPr>
              <a:t>2</a:t>
            </a:r>
            <a:r>
              <a:rPr lang="zh-CN" altLang="en-US" sz="2800" b="1" dirty="0">
                <a:solidFill>
                  <a:srgbClr val="000000"/>
                </a:solidFill>
                <a:latin typeface="微软雅黑" pitchFamily="34" charset="-122"/>
                <a:ea typeface="微软雅黑" pitchFamily="34" charset="-122"/>
              </a:rPr>
              <a:t>）在</a:t>
            </a:r>
            <a:r>
              <a:rPr lang="en-US" altLang="zh-CN" sz="2800" b="1" dirty="0">
                <a:solidFill>
                  <a:srgbClr val="000000"/>
                </a:solidFill>
                <a:latin typeface="微软雅黑" pitchFamily="34" charset="-122"/>
                <a:ea typeface="微软雅黑" pitchFamily="34" charset="-122"/>
              </a:rPr>
              <a:t>C/C++</a:t>
            </a:r>
            <a:r>
              <a:rPr lang="zh-CN" altLang="en-US" sz="2800" b="1" dirty="0">
                <a:solidFill>
                  <a:srgbClr val="000000"/>
                </a:solidFill>
                <a:latin typeface="微软雅黑" pitchFamily="34" charset="-122"/>
                <a:ea typeface="微软雅黑" pitchFamily="34" charset="-122"/>
              </a:rPr>
              <a:t>语言环境下，如何针对问题进行</a:t>
            </a:r>
            <a:r>
              <a:rPr lang="zh-CN" altLang="en-US" sz="2800" b="1" dirty="0">
                <a:latin typeface="微软雅黑" pitchFamily="34" charset="-122"/>
                <a:ea typeface="微软雅黑" pitchFamily="34" charset="-122"/>
              </a:rPr>
              <a:t>分析、构建数学模型，寻找算法并编程实现；</a:t>
            </a:r>
          </a:p>
          <a:p>
            <a:pPr fontAlgn="base">
              <a:spcBef>
                <a:spcPct val="50000"/>
              </a:spcBef>
              <a:spcAft>
                <a:spcPts val="1200"/>
              </a:spcAft>
              <a:buClr>
                <a:srgbClr val="FFE2C5"/>
              </a:buClr>
            </a:pPr>
            <a:r>
              <a:rPr lang="zh-CN" altLang="en-US" sz="2800" b="1" dirty="0">
                <a:latin typeface="微软雅黑" pitchFamily="34" charset="-122"/>
                <a:ea typeface="微软雅黑" pitchFamily="34" charset="-122"/>
              </a:rPr>
              <a:t>（</a:t>
            </a:r>
            <a:r>
              <a:rPr lang="en-US" altLang="zh-CN" sz="2800" b="1" dirty="0">
                <a:latin typeface="微软雅黑" pitchFamily="34" charset="-122"/>
                <a:ea typeface="微软雅黑" pitchFamily="34" charset="-122"/>
              </a:rPr>
              <a:t>3</a:t>
            </a:r>
            <a:r>
              <a:rPr lang="zh-CN" altLang="en-US" sz="2800" b="1" dirty="0">
                <a:latin typeface="微软雅黑" pitchFamily="34" charset="-122"/>
                <a:ea typeface="微软雅黑" pitchFamily="34" charset="-122"/>
              </a:rPr>
              <a:t>）学会简单的</a:t>
            </a:r>
            <a:r>
              <a:rPr lang="zh-CN" altLang="en-US" sz="2800" b="1" dirty="0">
                <a:solidFill>
                  <a:schemeClr val="accent2">
                    <a:lumMod val="75000"/>
                  </a:schemeClr>
                </a:solidFill>
                <a:latin typeface="微软雅黑" pitchFamily="34" charset="-122"/>
                <a:ea typeface="微软雅黑" pitchFamily="34" charset="-122"/>
              </a:rPr>
              <a:t>编程实践</a:t>
            </a:r>
            <a:r>
              <a:rPr lang="zh-CN" altLang="en-US" sz="2800" b="1" dirty="0">
                <a:latin typeface="微软雅黑" pitchFamily="34" charset="-122"/>
                <a:ea typeface="微软雅黑" pitchFamily="34" charset="-122"/>
              </a:rPr>
              <a:t>；养成</a:t>
            </a:r>
            <a:r>
              <a:rPr lang="zh-CN" altLang="en-US" sz="2800" b="1" dirty="0">
                <a:solidFill>
                  <a:schemeClr val="accent2">
                    <a:lumMod val="75000"/>
                  </a:schemeClr>
                </a:solidFill>
                <a:latin typeface="微软雅黑" pitchFamily="34" charset="-122"/>
                <a:ea typeface="微软雅黑" pitchFamily="34" charset="-122"/>
              </a:rPr>
              <a:t>良好的编程风格与习惯</a:t>
            </a:r>
            <a:r>
              <a:rPr lang="zh-CN" altLang="en-US" sz="2800" b="1" dirty="0">
                <a:latin typeface="微软雅黑" pitchFamily="34" charset="-122"/>
                <a:ea typeface="微软雅黑" pitchFamily="34" charset="-122"/>
              </a:rPr>
              <a:t>；</a:t>
            </a:r>
          </a:p>
          <a:p>
            <a:pPr fontAlgn="base">
              <a:spcBef>
                <a:spcPct val="50000"/>
              </a:spcBef>
              <a:spcAft>
                <a:spcPts val="1200"/>
              </a:spcAft>
              <a:buClr>
                <a:srgbClr val="FFE2C5"/>
              </a:buClr>
            </a:pPr>
            <a:r>
              <a:rPr lang="zh-CN" altLang="en-US" sz="2800" b="1" dirty="0">
                <a:latin typeface="微软雅黑" pitchFamily="34" charset="-122"/>
                <a:ea typeface="微软雅黑" pitchFamily="34" charset="-122"/>
              </a:rPr>
              <a:t>（</a:t>
            </a:r>
            <a:r>
              <a:rPr lang="en-US" altLang="zh-CN" sz="2800" b="1" dirty="0">
                <a:latin typeface="微软雅黑" pitchFamily="34" charset="-122"/>
                <a:ea typeface="微软雅黑" pitchFamily="34" charset="-122"/>
              </a:rPr>
              <a:t>4</a:t>
            </a:r>
            <a:r>
              <a:rPr lang="zh-CN" altLang="en-US" sz="2800" b="1" dirty="0">
                <a:latin typeface="微软雅黑" pitchFamily="34" charset="-122"/>
                <a:ea typeface="微软雅黑" pitchFamily="34" charset="-122"/>
              </a:rPr>
              <a:t>）重在思维方法的学习，鼓励创新（实践课课程设计）。</a:t>
            </a:r>
          </a:p>
        </p:txBody>
      </p:sp>
      <p:sp>
        <p:nvSpPr>
          <p:cNvPr id="3" name="灯片编号占位符 2"/>
          <p:cNvSpPr>
            <a:spLocks noGrp="1"/>
          </p:cNvSpPr>
          <p:nvPr>
            <p:ph type="sldNum" sz="quarter" idx="12"/>
          </p:nvPr>
        </p:nvSpPr>
        <p:spPr>
          <a:xfrm>
            <a:off x="8507784" y="6309320"/>
            <a:ext cx="2844800" cy="365125"/>
          </a:xfrm>
        </p:spPr>
        <p:txBody>
          <a:bodyPr/>
          <a:lstStyle/>
          <a:p>
            <a:fld id="{1DB96701-344A-46EF-8486-57434673C49E}" type="slidenum">
              <a:rPr lang="zh-CN" altLang="en-US" smtClean="0">
                <a:solidFill>
                  <a:srgbClr val="000000"/>
                </a:solidFill>
              </a:rPr>
              <a:pPr/>
              <a:t>2</a:t>
            </a:fld>
            <a:endParaRPr lang="zh-CN" altLang="en-US">
              <a:solidFill>
                <a:srgbClr val="000000"/>
              </a:solidFill>
            </a:endParaRPr>
          </a:p>
        </p:txBody>
      </p:sp>
      <p:sp>
        <p:nvSpPr>
          <p:cNvPr id="2" name="标题 27649">
            <a:extLst>
              <a:ext uri="{FF2B5EF4-FFF2-40B4-BE49-F238E27FC236}">
                <a16:creationId xmlns:a16="http://schemas.microsoft.com/office/drawing/2014/main" id="{311100CA-D409-DCE0-9A75-FAF9CCD54F80}"/>
              </a:ext>
            </a:extLst>
          </p:cNvPr>
          <p:cNvSpPr txBox="1">
            <a:spLocks noRot="1"/>
          </p:cNvSpPr>
          <p:nvPr/>
        </p:nvSpPr>
        <p:spPr>
          <a:xfrm>
            <a:off x="853276" y="4582578"/>
            <a:ext cx="2160240" cy="533400"/>
          </a:xfrm>
          <a:prstGeom prst="rect">
            <a:avLst/>
          </a:prstGeom>
          <a:gradFill rotWithShape="0">
            <a:gsLst>
              <a:gs pos="0">
                <a:srgbClr val="009999">
                  <a:alpha val="100000"/>
                </a:srgbClr>
              </a:gs>
              <a:gs pos="100000">
                <a:srgbClr val="777777">
                  <a:alpha val="100000"/>
                </a:srgbClr>
              </a:gs>
            </a:gsLst>
            <a:lin ang="0" scaled="1"/>
            <a:tileRect/>
          </a:gradFill>
          <a:ln w="38100" cmpd="dbl">
            <a:solidFill>
              <a:srgbClr val="000000">
                <a:alpha val="100000"/>
              </a:srgbClr>
            </a:solidFill>
            <a:miter/>
          </a:ln>
        </p:spPr>
        <p:txBody>
          <a:bodyPr vert="horz" lIns="91440" tIns="45720" rIns="91440" bIns="4680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200" b="1" noProof="1">
                <a:solidFill>
                  <a:srgbClr val="FFFF99"/>
                </a:solidFill>
                <a:effectLst>
                  <a:outerShdw blurRad="38100" dist="38100" dir="2700000">
                    <a:srgbClr val="C0C0C0"/>
                  </a:outerShdw>
                </a:effectLst>
                <a:ea typeface="黑体" panose="02010609060101010101" pitchFamily="49" charset="-122"/>
              </a:rPr>
              <a:t>课程任务</a:t>
            </a:r>
          </a:p>
        </p:txBody>
      </p:sp>
      <p:sp>
        <p:nvSpPr>
          <p:cNvPr id="4" name="文本占位符 40961">
            <a:extLst>
              <a:ext uri="{FF2B5EF4-FFF2-40B4-BE49-F238E27FC236}">
                <a16:creationId xmlns:a16="http://schemas.microsoft.com/office/drawing/2014/main" id="{F178A2FA-8095-7807-091C-168A116D4A91}"/>
              </a:ext>
            </a:extLst>
          </p:cNvPr>
          <p:cNvSpPr txBox="1">
            <a:spLocks noRot="1" noChangeArrowheads="1"/>
          </p:cNvSpPr>
          <p:nvPr/>
        </p:nvSpPr>
        <p:spPr>
          <a:xfrm>
            <a:off x="839416" y="5288334"/>
            <a:ext cx="7596844" cy="1339552"/>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30000"/>
              </a:lnSpc>
            </a:pPr>
            <a:r>
              <a:rPr lang="zh-CN" altLang="en-US" sz="2800" dirty="0">
                <a:latin typeface="华光粗黑_CNKI" panose="02000500000000000000" pitchFamily="2" charset="-122"/>
                <a:ea typeface="华光粗黑_CNKI" panose="02000500000000000000" pitchFamily="2" charset="-122"/>
              </a:rPr>
              <a:t>本课程由理论课及实验课两部分组成</a:t>
            </a:r>
          </a:p>
          <a:p>
            <a:pPr>
              <a:lnSpc>
                <a:spcPct val="130000"/>
              </a:lnSpc>
            </a:pPr>
            <a:r>
              <a:rPr lang="zh-CN" altLang="en-US" sz="2800" dirty="0">
                <a:latin typeface="华光粗黑_CNKI" panose="02000500000000000000" pitchFamily="2" charset="-122"/>
                <a:ea typeface="华光粗黑_CNKI" panose="02000500000000000000" pitchFamily="2" charset="-122"/>
              </a:rPr>
              <a:t>理论实验课：</a:t>
            </a:r>
            <a:r>
              <a:rPr lang="en-US" altLang="zh-CN" sz="2800" dirty="0">
                <a:latin typeface="华光粗黑_CNKI" panose="02000500000000000000" pitchFamily="2" charset="-122"/>
                <a:ea typeface="华光粗黑_CNKI" panose="02000500000000000000" pitchFamily="2" charset="-122"/>
              </a:rPr>
              <a:t>64</a:t>
            </a:r>
            <a:r>
              <a:rPr lang="zh-CN" altLang="en-US" sz="2800" dirty="0">
                <a:latin typeface="华光粗黑_CNKI" panose="02000500000000000000" pitchFamily="2" charset="-122"/>
                <a:ea typeface="华光粗黑_CNKI" panose="02000500000000000000" pitchFamily="2" charset="-122"/>
              </a:rPr>
              <a:t>学时，在教室上课</a:t>
            </a:r>
            <a:endParaRPr lang="en-US" altLang="zh-CN" sz="2800"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1985879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27649"/>
          <p:cNvSpPr>
            <a:spLocks noGrp="1" noRot="1"/>
          </p:cNvSpPr>
          <p:nvPr>
            <p:ph type="title" idx="4294967295"/>
          </p:nvPr>
        </p:nvSpPr>
        <p:spPr>
          <a:xfrm>
            <a:off x="1051196" y="1192818"/>
            <a:ext cx="2131889" cy="533400"/>
          </a:xfrm>
          <a:gradFill rotWithShape="0">
            <a:gsLst>
              <a:gs pos="0">
                <a:srgbClr val="009999">
                  <a:alpha val="100000"/>
                </a:srgbClr>
              </a:gs>
              <a:gs pos="100000">
                <a:srgbClr val="777777">
                  <a:alpha val="100000"/>
                </a:srgbClr>
              </a:gs>
            </a:gsLst>
            <a:lin ang="0" scaled="1"/>
            <a:tileRect/>
          </a:gradFill>
          <a:ln w="38100" cmpd="dbl">
            <a:solidFill>
              <a:srgbClr val="000000">
                <a:alpha val="100000"/>
              </a:srgbClr>
            </a:solidFill>
            <a:miter/>
          </a:ln>
        </p:spPr>
        <p:txBody>
          <a:bodyPr vert="horz" lIns="91440" tIns="45720" rIns="91440" bIns="46800" rtlCol="0" anchor="ctr">
            <a:normAutofit fontScale="90000"/>
          </a:bodyPr>
          <a:lstStyle/>
          <a:p>
            <a:pPr algn="l"/>
            <a:r>
              <a:rPr lang="en-US" altLang="zh-CN" sz="3200" b="1" noProof="1">
                <a:solidFill>
                  <a:srgbClr val="FFFF99"/>
                </a:solidFill>
                <a:effectLst>
                  <a:outerShdw blurRad="38100" dist="38100" dir="2700000">
                    <a:srgbClr val="C0C0C0"/>
                  </a:outerShdw>
                </a:effectLst>
                <a:ea typeface="黑体" panose="02010609060101010101" pitchFamily="49" charset="-122"/>
              </a:rPr>
              <a:t>C</a:t>
            </a:r>
            <a:r>
              <a:rPr lang="zh-CN" altLang="en-US" sz="3200" b="1" noProof="1">
                <a:solidFill>
                  <a:srgbClr val="FFFF99"/>
                </a:solidFill>
                <a:effectLst>
                  <a:outerShdw blurRad="38100" dist="38100" dir="2700000">
                    <a:srgbClr val="C0C0C0"/>
                  </a:outerShdw>
                </a:effectLst>
                <a:ea typeface="黑体" panose="02010609060101010101" pitchFamily="49" charset="-122"/>
              </a:rPr>
              <a:t>语言标准</a:t>
            </a:r>
          </a:p>
        </p:txBody>
      </p:sp>
      <p:sp>
        <p:nvSpPr>
          <p:cNvPr id="34819" name="矩形 34818"/>
          <p:cNvSpPr>
            <a:spLocks noRot="1" noChangeArrowheads="1"/>
          </p:cNvSpPr>
          <p:nvPr/>
        </p:nvSpPr>
        <p:spPr bwMode="auto">
          <a:xfrm>
            <a:off x="1019398" y="2004244"/>
            <a:ext cx="9298806" cy="351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fontAlgn="base">
              <a:lnSpc>
                <a:spcPct val="150000"/>
              </a:lnSpc>
              <a:spcBef>
                <a:spcPct val="20000"/>
              </a:spcBef>
              <a:spcAft>
                <a:spcPct val="0"/>
              </a:spcAft>
              <a:buClr>
                <a:srgbClr val="0066CC"/>
              </a:buClr>
              <a:buFont typeface="Wingdings" pitchFamily="2" charset="2"/>
              <a:buChar char="§"/>
            </a:pPr>
            <a:r>
              <a:rPr lang="en-US" altLang="zh-CN" sz="2400" b="1" dirty="0">
                <a:solidFill>
                  <a:srgbClr val="000000"/>
                </a:solidFill>
                <a:latin typeface="黑体" pitchFamily="49" charset="-122"/>
                <a:ea typeface="黑体" pitchFamily="49" charset="-122"/>
              </a:rPr>
              <a:t>1982</a:t>
            </a:r>
            <a:r>
              <a:rPr lang="zh-CN" altLang="en-US" sz="2400" b="1" dirty="0">
                <a:solidFill>
                  <a:srgbClr val="000000"/>
                </a:solidFill>
                <a:latin typeface="黑体" pitchFamily="49" charset="-122"/>
                <a:ea typeface="黑体" pitchFamily="49" charset="-122"/>
              </a:rPr>
              <a:t>年，</a:t>
            </a:r>
            <a:r>
              <a:rPr lang="en-US" altLang="zh-CN" sz="2400" b="1" dirty="0">
                <a:solidFill>
                  <a:srgbClr val="000000"/>
                </a:solidFill>
                <a:latin typeface="黑体" pitchFamily="49" charset="-122"/>
                <a:ea typeface="黑体" pitchFamily="49" charset="-122"/>
              </a:rPr>
              <a:t>ANSI(</a:t>
            </a:r>
            <a:r>
              <a:rPr lang="zh-CN" altLang="en-US" sz="2400" b="1" dirty="0">
                <a:solidFill>
                  <a:srgbClr val="000000"/>
                </a:solidFill>
                <a:latin typeface="黑体" pitchFamily="49" charset="-122"/>
                <a:ea typeface="黑体" pitchFamily="49" charset="-122"/>
              </a:rPr>
              <a:t>美国国家标准化委员会</a:t>
            </a:r>
            <a:r>
              <a:rPr lang="en-US" altLang="zh-CN" sz="2400" b="1" dirty="0">
                <a:solidFill>
                  <a:srgbClr val="000000"/>
                </a:solidFill>
                <a:latin typeface="黑体" pitchFamily="49" charset="-122"/>
                <a:ea typeface="黑体" pitchFamily="49" charset="-122"/>
              </a:rPr>
              <a:t>)</a:t>
            </a:r>
            <a:r>
              <a:rPr lang="zh-CN" altLang="en-US" sz="2400" b="1" dirty="0">
                <a:solidFill>
                  <a:srgbClr val="000000"/>
                </a:solidFill>
                <a:latin typeface="黑体" pitchFamily="49" charset="-122"/>
                <a:ea typeface="黑体" pitchFamily="49" charset="-122"/>
              </a:rPr>
              <a:t>成立</a:t>
            </a:r>
            <a:r>
              <a:rPr lang="en-US" altLang="zh-CN" sz="2400" b="1" dirty="0">
                <a:solidFill>
                  <a:srgbClr val="000000"/>
                </a:solidFill>
                <a:latin typeface="黑体" pitchFamily="49" charset="-122"/>
                <a:ea typeface="黑体" pitchFamily="49" charset="-122"/>
              </a:rPr>
              <a:t>C</a:t>
            </a:r>
            <a:r>
              <a:rPr lang="zh-CN" altLang="en-US" sz="2400" b="1" dirty="0">
                <a:solidFill>
                  <a:srgbClr val="000000"/>
                </a:solidFill>
                <a:latin typeface="黑体" pitchFamily="49" charset="-122"/>
                <a:ea typeface="黑体" pitchFamily="49" charset="-122"/>
              </a:rPr>
              <a:t>标准委员会；</a:t>
            </a:r>
          </a:p>
          <a:p>
            <a:pPr marL="342900" indent="-342900" algn="just" fontAlgn="base">
              <a:lnSpc>
                <a:spcPct val="150000"/>
              </a:lnSpc>
              <a:spcBef>
                <a:spcPct val="20000"/>
              </a:spcBef>
              <a:spcAft>
                <a:spcPct val="0"/>
              </a:spcAft>
              <a:buClr>
                <a:srgbClr val="0066CC"/>
              </a:buClr>
              <a:buFont typeface="Wingdings" pitchFamily="2" charset="2"/>
              <a:buChar char="§"/>
            </a:pPr>
            <a:r>
              <a:rPr lang="en-US" altLang="zh-CN" sz="2400" b="1" dirty="0">
                <a:solidFill>
                  <a:srgbClr val="000000"/>
                </a:solidFill>
                <a:latin typeface="黑体" pitchFamily="49" charset="-122"/>
                <a:ea typeface="黑体" pitchFamily="49" charset="-122"/>
              </a:rPr>
              <a:t>1989</a:t>
            </a:r>
            <a:r>
              <a:rPr lang="zh-CN" altLang="en-US" sz="2400" b="1" dirty="0">
                <a:solidFill>
                  <a:srgbClr val="000000"/>
                </a:solidFill>
                <a:latin typeface="黑体" pitchFamily="49" charset="-122"/>
                <a:ea typeface="黑体" pitchFamily="49" charset="-122"/>
              </a:rPr>
              <a:t>年，</a:t>
            </a:r>
            <a:r>
              <a:rPr lang="en-US" altLang="zh-CN" sz="2400" b="1" dirty="0">
                <a:solidFill>
                  <a:srgbClr val="000000"/>
                </a:solidFill>
                <a:latin typeface="黑体" pitchFamily="49" charset="-122"/>
                <a:ea typeface="黑体" pitchFamily="49" charset="-122"/>
              </a:rPr>
              <a:t>ANSI</a:t>
            </a:r>
            <a:r>
              <a:rPr lang="zh-CN" altLang="en-US" sz="2400" b="1" dirty="0">
                <a:solidFill>
                  <a:srgbClr val="000000"/>
                </a:solidFill>
                <a:latin typeface="黑体" pitchFamily="49" charset="-122"/>
                <a:ea typeface="黑体" pitchFamily="49" charset="-122"/>
              </a:rPr>
              <a:t>发布第一个完整的</a:t>
            </a:r>
            <a:r>
              <a:rPr lang="en-US" altLang="zh-CN" sz="2400" b="1" dirty="0">
                <a:solidFill>
                  <a:srgbClr val="000000"/>
                </a:solidFill>
                <a:latin typeface="黑体" pitchFamily="49" charset="-122"/>
                <a:ea typeface="黑体" pitchFamily="49" charset="-122"/>
              </a:rPr>
              <a:t>C</a:t>
            </a:r>
            <a:r>
              <a:rPr lang="zh-CN" altLang="en-US" sz="2400" b="1" dirty="0">
                <a:solidFill>
                  <a:srgbClr val="000000"/>
                </a:solidFill>
                <a:latin typeface="黑体" pitchFamily="49" charset="-122"/>
                <a:ea typeface="黑体" pitchFamily="49" charset="-122"/>
              </a:rPr>
              <a:t>语言标准，</a:t>
            </a:r>
            <a:r>
              <a:rPr lang="en-US" altLang="zh-CN" sz="2400" b="1" dirty="0">
                <a:solidFill>
                  <a:srgbClr val="000000"/>
                </a:solidFill>
                <a:latin typeface="黑体" pitchFamily="49" charset="-122"/>
                <a:ea typeface="黑体" pitchFamily="49" charset="-122"/>
              </a:rPr>
              <a:t>C89</a:t>
            </a:r>
            <a:r>
              <a:rPr lang="zh-CN" altLang="en-US" sz="2400" b="1" dirty="0">
                <a:solidFill>
                  <a:srgbClr val="000000"/>
                </a:solidFill>
                <a:latin typeface="黑体" pitchFamily="49" charset="-122"/>
                <a:ea typeface="黑体" pitchFamily="49" charset="-122"/>
              </a:rPr>
              <a:t>，又称</a:t>
            </a:r>
            <a:r>
              <a:rPr lang="en-US" altLang="zh-CN" sz="2400" b="1" dirty="0">
                <a:solidFill>
                  <a:srgbClr val="000000"/>
                </a:solidFill>
                <a:latin typeface="黑体" pitchFamily="49" charset="-122"/>
                <a:ea typeface="黑体" pitchFamily="49" charset="-122"/>
              </a:rPr>
              <a:t>ANSI C</a:t>
            </a:r>
            <a:r>
              <a:rPr lang="zh-CN" altLang="en-US" sz="2400" b="1" dirty="0">
                <a:solidFill>
                  <a:srgbClr val="000000"/>
                </a:solidFill>
                <a:latin typeface="黑体" pitchFamily="49" charset="-122"/>
                <a:ea typeface="黑体" pitchFamily="49" charset="-122"/>
              </a:rPr>
              <a:t>。</a:t>
            </a:r>
            <a:endParaRPr lang="en-US" altLang="zh-CN" sz="2400" b="1" dirty="0">
              <a:solidFill>
                <a:srgbClr val="000000"/>
              </a:solidFill>
              <a:latin typeface="黑体" pitchFamily="49" charset="-122"/>
              <a:ea typeface="黑体" pitchFamily="49" charset="-122"/>
            </a:endParaRPr>
          </a:p>
          <a:p>
            <a:pPr marL="342900" indent="-342900" algn="just" fontAlgn="base">
              <a:lnSpc>
                <a:spcPct val="150000"/>
              </a:lnSpc>
              <a:spcBef>
                <a:spcPct val="20000"/>
              </a:spcBef>
              <a:spcAft>
                <a:spcPct val="0"/>
              </a:spcAft>
              <a:buClr>
                <a:srgbClr val="0066CC"/>
              </a:buClr>
              <a:buFont typeface="Wingdings" pitchFamily="2" charset="2"/>
              <a:buChar char="§"/>
            </a:pPr>
            <a:r>
              <a:rPr lang="en-US" altLang="zh-CN" sz="2400" b="1" dirty="0">
                <a:solidFill>
                  <a:srgbClr val="000000"/>
                </a:solidFill>
                <a:latin typeface="黑体" pitchFamily="49" charset="-122"/>
                <a:ea typeface="黑体" pitchFamily="49" charset="-122"/>
              </a:rPr>
              <a:t>1990</a:t>
            </a:r>
            <a:r>
              <a:rPr lang="zh-CN" altLang="en-US" sz="2400" b="1" dirty="0">
                <a:solidFill>
                  <a:srgbClr val="000000"/>
                </a:solidFill>
                <a:latin typeface="黑体" pitchFamily="49" charset="-122"/>
                <a:ea typeface="黑体" pitchFamily="49" charset="-122"/>
              </a:rPr>
              <a:t>年，</a:t>
            </a:r>
            <a:r>
              <a:rPr lang="en-US" altLang="zh-CN" sz="2400" b="1" dirty="0">
                <a:solidFill>
                  <a:srgbClr val="000000"/>
                </a:solidFill>
                <a:latin typeface="黑体" pitchFamily="49" charset="-122"/>
                <a:ea typeface="黑体" pitchFamily="49" charset="-122"/>
              </a:rPr>
              <a:t>ANSI C</a:t>
            </a:r>
            <a:r>
              <a:rPr lang="zh-CN" altLang="en-US" sz="2400" b="1" dirty="0">
                <a:solidFill>
                  <a:srgbClr val="000000"/>
                </a:solidFill>
                <a:latin typeface="黑体" pitchFamily="49" charset="-122"/>
                <a:ea typeface="黑体" pitchFamily="49" charset="-122"/>
              </a:rPr>
              <a:t>被</a:t>
            </a:r>
            <a:r>
              <a:rPr lang="en-US" altLang="zh-CN" sz="2400" b="1" dirty="0">
                <a:solidFill>
                  <a:srgbClr val="000000"/>
                </a:solidFill>
                <a:latin typeface="黑体" pitchFamily="49" charset="-122"/>
                <a:ea typeface="黑体" pitchFamily="49" charset="-122"/>
              </a:rPr>
              <a:t>ISO(</a:t>
            </a:r>
            <a:r>
              <a:rPr lang="zh-CN" altLang="en-US" sz="2400" b="1" dirty="0">
                <a:solidFill>
                  <a:srgbClr val="000000"/>
                </a:solidFill>
                <a:latin typeface="黑体" pitchFamily="49" charset="-122"/>
                <a:ea typeface="黑体" pitchFamily="49" charset="-122"/>
              </a:rPr>
              <a:t>国际标准化组织</a:t>
            </a:r>
            <a:r>
              <a:rPr lang="en-US" altLang="zh-CN" sz="2400" b="1" dirty="0">
                <a:solidFill>
                  <a:srgbClr val="000000"/>
                </a:solidFill>
                <a:latin typeface="黑体" pitchFamily="49" charset="-122"/>
                <a:ea typeface="黑体" pitchFamily="49" charset="-122"/>
              </a:rPr>
              <a:t>)</a:t>
            </a:r>
            <a:r>
              <a:rPr lang="zh-CN" altLang="en-US" sz="2400" b="1" dirty="0">
                <a:solidFill>
                  <a:srgbClr val="000000"/>
                </a:solidFill>
                <a:latin typeface="黑体" pitchFamily="49" charset="-122"/>
                <a:ea typeface="黑体" pitchFamily="49" charset="-122"/>
              </a:rPr>
              <a:t>接受，称</a:t>
            </a:r>
            <a:r>
              <a:rPr lang="en-US" altLang="zh-CN" sz="2400" b="1" dirty="0">
                <a:solidFill>
                  <a:srgbClr val="000000"/>
                </a:solidFill>
                <a:latin typeface="黑体" pitchFamily="49" charset="-122"/>
                <a:ea typeface="黑体" pitchFamily="49" charset="-122"/>
              </a:rPr>
              <a:t>C90</a:t>
            </a:r>
            <a:r>
              <a:rPr lang="zh-CN" altLang="en-US" sz="2400" b="1" dirty="0">
                <a:solidFill>
                  <a:srgbClr val="000000"/>
                </a:solidFill>
                <a:latin typeface="黑体" pitchFamily="49" charset="-122"/>
                <a:ea typeface="黑体" pitchFamily="49" charset="-122"/>
              </a:rPr>
              <a:t>；</a:t>
            </a:r>
            <a:endParaRPr lang="en-US" altLang="zh-CN" sz="2400" b="1" dirty="0">
              <a:solidFill>
                <a:srgbClr val="000000"/>
              </a:solidFill>
              <a:latin typeface="黑体" pitchFamily="49" charset="-122"/>
              <a:ea typeface="黑体" pitchFamily="49" charset="-122"/>
            </a:endParaRPr>
          </a:p>
          <a:p>
            <a:pPr marL="342900" indent="-342900" algn="just" fontAlgn="base">
              <a:lnSpc>
                <a:spcPct val="150000"/>
              </a:lnSpc>
              <a:spcBef>
                <a:spcPct val="20000"/>
              </a:spcBef>
              <a:spcAft>
                <a:spcPct val="0"/>
              </a:spcAft>
              <a:buClr>
                <a:srgbClr val="0066CC"/>
              </a:buClr>
              <a:buFont typeface="Wingdings" pitchFamily="2" charset="2"/>
              <a:buChar char="§"/>
            </a:pPr>
            <a:r>
              <a:rPr lang="en-US" altLang="zh-CN" sz="2400" b="1" dirty="0">
                <a:solidFill>
                  <a:srgbClr val="000000"/>
                </a:solidFill>
                <a:latin typeface="黑体" pitchFamily="49" charset="-122"/>
                <a:ea typeface="黑体" pitchFamily="49" charset="-122"/>
              </a:rPr>
              <a:t>1999</a:t>
            </a:r>
            <a:r>
              <a:rPr lang="zh-CN" altLang="en-US" sz="2400" b="1" dirty="0">
                <a:solidFill>
                  <a:srgbClr val="000000"/>
                </a:solidFill>
                <a:latin typeface="黑体" pitchFamily="49" charset="-122"/>
                <a:ea typeface="黑体" pitchFamily="49" charset="-122"/>
              </a:rPr>
              <a:t>年，</a:t>
            </a:r>
            <a:r>
              <a:rPr lang="en-US" altLang="zh-CN" sz="2400" b="1" dirty="0">
                <a:solidFill>
                  <a:srgbClr val="000000"/>
                </a:solidFill>
                <a:latin typeface="黑体" pitchFamily="49" charset="-122"/>
                <a:ea typeface="黑体" pitchFamily="49" charset="-122"/>
              </a:rPr>
              <a:t>ISO</a:t>
            </a:r>
            <a:r>
              <a:rPr lang="zh-CN" altLang="en-US" sz="2400" b="1" dirty="0">
                <a:solidFill>
                  <a:srgbClr val="000000"/>
                </a:solidFill>
                <a:latin typeface="黑体" pitchFamily="49" charset="-122"/>
                <a:ea typeface="黑体" pitchFamily="49" charset="-122"/>
              </a:rPr>
              <a:t>更新</a:t>
            </a:r>
            <a:r>
              <a:rPr lang="en-US" altLang="zh-CN" sz="2400" b="1" dirty="0">
                <a:solidFill>
                  <a:srgbClr val="000000"/>
                </a:solidFill>
                <a:latin typeface="黑体" pitchFamily="49" charset="-122"/>
                <a:ea typeface="黑体" pitchFamily="49" charset="-122"/>
              </a:rPr>
              <a:t>C</a:t>
            </a:r>
            <a:r>
              <a:rPr lang="zh-CN" altLang="en-US" sz="2400" b="1" dirty="0">
                <a:solidFill>
                  <a:srgbClr val="000000"/>
                </a:solidFill>
                <a:latin typeface="黑体" pitchFamily="49" charset="-122"/>
                <a:ea typeface="黑体" pitchFamily="49" charset="-122"/>
              </a:rPr>
              <a:t>的标准，发布</a:t>
            </a:r>
            <a:r>
              <a:rPr lang="en-US" altLang="zh-CN" sz="2400" b="1" dirty="0">
                <a:solidFill>
                  <a:srgbClr val="FF0000"/>
                </a:solidFill>
                <a:latin typeface="华光大黑_CNKI" panose="02000500000000000000" pitchFamily="2" charset="-122"/>
                <a:ea typeface="华光大黑_CNKI" panose="02000500000000000000" pitchFamily="2" charset="-122"/>
              </a:rPr>
              <a:t>C99</a:t>
            </a:r>
            <a:r>
              <a:rPr lang="zh-CN" altLang="en-US" sz="2400" b="1" dirty="0">
                <a:solidFill>
                  <a:srgbClr val="000000"/>
                </a:solidFill>
                <a:latin typeface="黑体" pitchFamily="49" charset="-122"/>
                <a:ea typeface="黑体" pitchFamily="49" charset="-122"/>
              </a:rPr>
              <a:t>；</a:t>
            </a:r>
            <a:endParaRPr lang="en-US" altLang="zh-CN" sz="2400" b="1" dirty="0">
              <a:solidFill>
                <a:srgbClr val="000000"/>
              </a:solidFill>
              <a:latin typeface="黑体" pitchFamily="49" charset="-122"/>
              <a:ea typeface="黑体" pitchFamily="49" charset="-122"/>
            </a:endParaRPr>
          </a:p>
          <a:p>
            <a:pPr marL="342900" indent="-342900" algn="just" fontAlgn="base">
              <a:lnSpc>
                <a:spcPct val="150000"/>
              </a:lnSpc>
              <a:spcBef>
                <a:spcPct val="20000"/>
              </a:spcBef>
              <a:spcAft>
                <a:spcPct val="0"/>
              </a:spcAft>
              <a:buClr>
                <a:srgbClr val="0066CC"/>
              </a:buClr>
              <a:buFont typeface="Wingdings" pitchFamily="2" charset="2"/>
              <a:buChar char="§"/>
            </a:pPr>
            <a:r>
              <a:rPr lang="en-US" altLang="zh-CN" sz="2400" b="1" dirty="0">
                <a:solidFill>
                  <a:srgbClr val="000000"/>
                </a:solidFill>
                <a:latin typeface="黑体" pitchFamily="49" charset="-122"/>
                <a:ea typeface="黑体" pitchFamily="49" charset="-122"/>
              </a:rPr>
              <a:t>2011</a:t>
            </a:r>
            <a:r>
              <a:rPr lang="zh-CN" altLang="en-US" sz="2400" b="1" dirty="0">
                <a:solidFill>
                  <a:srgbClr val="000000"/>
                </a:solidFill>
                <a:latin typeface="黑体" pitchFamily="49" charset="-122"/>
                <a:ea typeface="黑体" pitchFamily="49" charset="-122"/>
              </a:rPr>
              <a:t>年，</a:t>
            </a:r>
            <a:r>
              <a:rPr lang="en-US" altLang="zh-CN" sz="2400" b="1" dirty="0">
                <a:solidFill>
                  <a:srgbClr val="000000"/>
                </a:solidFill>
                <a:latin typeface="黑体" pitchFamily="49" charset="-122"/>
                <a:ea typeface="黑体" pitchFamily="49" charset="-122"/>
              </a:rPr>
              <a:t>ISO</a:t>
            </a:r>
            <a:r>
              <a:rPr lang="zh-CN" altLang="en-US" sz="2400" b="1" dirty="0">
                <a:solidFill>
                  <a:srgbClr val="000000"/>
                </a:solidFill>
                <a:latin typeface="黑体" pitchFamily="49" charset="-122"/>
                <a:ea typeface="黑体" pitchFamily="49" charset="-122"/>
              </a:rPr>
              <a:t>发布</a:t>
            </a:r>
            <a:r>
              <a:rPr lang="en-US" altLang="zh-CN" sz="2400" b="1" dirty="0">
                <a:solidFill>
                  <a:srgbClr val="000000"/>
                </a:solidFill>
                <a:latin typeface="黑体" pitchFamily="49" charset="-122"/>
                <a:ea typeface="黑体" pitchFamily="49" charset="-122"/>
              </a:rPr>
              <a:t>C11</a:t>
            </a:r>
            <a:r>
              <a:rPr lang="zh-CN" altLang="en-US" sz="2400" b="1" dirty="0">
                <a:solidFill>
                  <a:srgbClr val="000000"/>
                </a:solidFill>
                <a:latin typeface="黑体" pitchFamily="49" charset="-122"/>
                <a:ea typeface="黑体" pitchFamily="49" charset="-122"/>
              </a:rPr>
              <a:t>。</a:t>
            </a:r>
          </a:p>
        </p:txBody>
      </p:sp>
      <p:sp>
        <p:nvSpPr>
          <p:cNvPr id="3" name="灯片编号占位符 2"/>
          <p:cNvSpPr>
            <a:spLocks noGrp="1"/>
          </p:cNvSpPr>
          <p:nvPr>
            <p:ph type="sldNum" sz="quarter" idx="12"/>
          </p:nvPr>
        </p:nvSpPr>
        <p:spPr/>
        <p:txBody>
          <a:bodyPr/>
          <a:lstStyle/>
          <a:p>
            <a:fld id="{1DB96701-344A-46EF-8486-57434673C49E}" type="slidenum">
              <a:rPr lang="zh-CN" altLang="en-US" smtClean="0">
                <a:solidFill>
                  <a:srgbClr val="000000"/>
                </a:solidFill>
              </a:rPr>
              <a:pPr/>
              <a:t>20</a:t>
            </a:fld>
            <a:endParaRPr lang="zh-CN" altLang="en-US">
              <a:solidFill>
                <a:srgbClr val="000000"/>
              </a:solidFill>
            </a:endParaRPr>
          </a:p>
        </p:txBody>
      </p:sp>
    </p:spTree>
    <p:extLst>
      <p:ext uri="{BB962C8B-B14F-4D97-AF65-F5344CB8AC3E}">
        <p14:creationId xmlns:p14="http://schemas.microsoft.com/office/powerpoint/2010/main" val="75499070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27649"/>
          <p:cNvSpPr>
            <a:spLocks noGrp="1" noRot="1"/>
          </p:cNvSpPr>
          <p:nvPr>
            <p:ph type="title" idx="4294967295"/>
          </p:nvPr>
        </p:nvSpPr>
        <p:spPr>
          <a:xfrm>
            <a:off x="695400" y="692696"/>
            <a:ext cx="2664296" cy="533400"/>
          </a:xfrm>
          <a:gradFill rotWithShape="0">
            <a:gsLst>
              <a:gs pos="0">
                <a:srgbClr val="009999">
                  <a:alpha val="100000"/>
                </a:srgbClr>
              </a:gs>
              <a:gs pos="100000">
                <a:srgbClr val="777777">
                  <a:alpha val="100000"/>
                </a:srgbClr>
              </a:gs>
            </a:gsLst>
            <a:lin ang="0" scaled="1"/>
            <a:tileRect/>
          </a:gradFill>
          <a:ln w="38100" cmpd="dbl">
            <a:solidFill>
              <a:srgbClr val="000000">
                <a:alpha val="100000"/>
              </a:srgbClr>
            </a:solidFill>
            <a:miter/>
          </a:ln>
        </p:spPr>
        <p:txBody>
          <a:bodyPr vert="horz" lIns="91440" tIns="45720" rIns="91440" bIns="46800" rtlCol="0" anchor="ctr">
            <a:normAutofit fontScale="90000"/>
          </a:bodyPr>
          <a:lstStyle/>
          <a:p>
            <a:pPr algn="l"/>
            <a:r>
              <a:rPr lang="en-US" altLang="zh-CN" sz="3200" b="1" noProof="1">
                <a:solidFill>
                  <a:srgbClr val="FFFF99"/>
                </a:solidFill>
                <a:effectLst>
                  <a:outerShdw blurRad="38100" dist="38100" dir="2700000">
                    <a:srgbClr val="C0C0C0"/>
                  </a:outerShdw>
                </a:effectLst>
                <a:ea typeface="黑体" panose="02010609060101010101" pitchFamily="49" charset="-122"/>
              </a:rPr>
              <a:t>C</a:t>
            </a:r>
            <a:r>
              <a:rPr lang="zh-CN" altLang="en-US" sz="3200" b="1" noProof="1">
                <a:solidFill>
                  <a:srgbClr val="FFFF99"/>
                </a:solidFill>
                <a:effectLst>
                  <a:outerShdw blurRad="38100" dist="38100" dir="2700000">
                    <a:srgbClr val="C0C0C0"/>
                  </a:outerShdw>
                </a:effectLst>
                <a:ea typeface="黑体" panose="02010609060101010101" pitchFamily="49" charset="-122"/>
              </a:rPr>
              <a:t>语言的优点</a:t>
            </a:r>
          </a:p>
        </p:txBody>
      </p:sp>
      <p:sp>
        <p:nvSpPr>
          <p:cNvPr id="37891" name="矩形 37890"/>
          <p:cNvSpPr>
            <a:spLocks noRot="1" noChangeArrowheads="1"/>
          </p:cNvSpPr>
          <p:nvPr/>
        </p:nvSpPr>
        <p:spPr bwMode="auto">
          <a:xfrm>
            <a:off x="623392" y="1438253"/>
            <a:ext cx="10513168" cy="4918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lnSpc>
                <a:spcPct val="120000"/>
              </a:lnSpc>
              <a:spcAft>
                <a:spcPct val="0"/>
              </a:spcAft>
              <a:buClr>
                <a:srgbClr val="0066CC"/>
              </a:buClr>
              <a:buFont typeface="Wingdings" pitchFamily="2" charset="2"/>
              <a:buChar char="§"/>
            </a:pPr>
            <a:r>
              <a:rPr lang="en-US" altLang="zh-CN" sz="2400" b="1" dirty="0">
                <a:solidFill>
                  <a:srgbClr val="FF0000"/>
                </a:solidFill>
                <a:latin typeface="微软雅黑" pitchFamily="34" charset="-122"/>
                <a:ea typeface="微软雅黑" pitchFamily="34" charset="-122"/>
              </a:rPr>
              <a:t>C</a:t>
            </a:r>
            <a:r>
              <a:rPr lang="zh-CN" altLang="en-US" sz="2400" b="1" dirty="0">
                <a:solidFill>
                  <a:srgbClr val="FF0000"/>
                </a:solidFill>
                <a:latin typeface="微软雅黑" pitchFamily="34" charset="-122"/>
                <a:ea typeface="微软雅黑" pitchFamily="34" charset="-122"/>
              </a:rPr>
              <a:t>语言的优点</a:t>
            </a:r>
          </a:p>
          <a:p>
            <a:pPr marL="742950" lvl="1" indent="-285750" fontAlgn="base">
              <a:lnSpc>
                <a:spcPct val="120000"/>
              </a:lnSpc>
              <a:spcAft>
                <a:spcPct val="0"/>
              </a:spcAft>
              <a:buClr>
                <a:srgbClr val="E40000"/>
              </a:buClr>
              <a:buSzPct val="85000"/>
            </a:pPr>
            <a:r>
              <a:rPr lang="zh-CN" altLang="en-US" sz="2400" b="1" dirty="0">
                <a:solidFill>
                  <a:srgbClr val="000000"/>
                </a:solidFill>
                <a:latin typeface="Calibri" panose="020F0502020204030204" pitchFamily="34" charset="0"/>
                <a:ea typeface="黑体" pitchFamily="49" charset="-122"/>
                <a:cs typeface="Calibri" panose="020F0502020204030204" pitchFamily="34" charset="0"/>
              </a:rPr>
              <a:t>（</a:t>
            </a:r>
            <a:r>
              <a:rPr lang="en-US" altLang="zh-CN" sz="2400" b="1" dirty="0">
                <a:solidFill>
                  <a:srgbClr val="000000"/>
                </a:solidFill>
                <a:latin typeface="Calibri" panose="020F0502020204030204" pitchFamily="34" charset="0"/>
                <a:ea typeface="黑体" pitchFamily="49" charset="-122"/>
                <a:cs typeface="Calibri" panose="020F0502020204030204" pitchFamily="34" charset="0"/>
              </a:rPr>
              <a:t>1</a:t>
            </a:r>
            <a:r>
              <a:rPr lang="zh-CN" altLang="en-US" sz="2400" b="1" dirty="0">
                <a:solidFill>
                  <a:srgbClr val="000000"/>
                </a:solidFill>
                <a:latin typeface="Calibri" panose="020F0502020204030204" pitchFamily="34" charset="0"/>
                <a:ea typeface="黑体" pitchFamily="49" charset="-122"/>
                <a:cs typeface="Calibri" panose="020F0502020204030204" pitchFamily="34" charset="0"/>
              </a:rPr>
              <a:t>） </a:t>
            </a:r>
            <a:r>
              <a:rPr lang="en-US" altLang="zh-CN" sz="2400" b="1" dirty="0">
                <a:solidFill>
                  <a:srgbClr val="000000"/>
                </a:solidFill>
                <a:latin typeface="Calibri" panose="020F0502020204030204" pitchFamily="34" charset="0"/>
                <a:ea typeface="黑体" pitchFamily="49" charset="-122"/>
                <a:cs typeface="Calibri" panose="020F0502020204030204" pitchFamily="34" charset="0"/>
              </a:rPr>
              <a:t>C</a:t>
            </a:r>
            <a:r>
              <a:rPr lang="zh-CN" altLang="en-US" sz="2400" b="1" dirty="0">
                <a:solidFill>
                  <a:srgbClr val="000000"/>
                </a:solidFill>
                <a:latin typeface="Calibri" panose="020F0502020204030204" pitchFamily="34" charset="0"/>
                <a:ea typeface="黑体" pitchFamily="49" charset="-122"/>
                <a:cs typeface="Calibri" panose="020F0502020204030204" pitchFamily="34" charset="0"/>
              </a:rPr>
              <a:t>语言是一种</a:t>
            </a:r>
            <a:r>
              <a:rPr lang="zh-CN" altLang="en-US" sz="2400" b="1" dirty="0">
                <a:solidFill>
                  <a:srgbClr val="0000FF"/>
                </a:solidFill>
                <a:latin typeface="微软雅黑" panose="020B0503020204020204" pitchFamily="34" charset="-122"/>
                <a:ea typeface="微软雅黑" panose="020B0503020204020204" pitchFamily="34" charset="-122"/>
                <a:cs typeface="Calibri" panose="020F0502020204030204" pitchFamily="34" charset="0"/>
              </a:rPr>
              <a:t>结构化的程序设计语言</a:t>
            </a:r>
            <a:r>
              <a:rPr lang="zh-CN" altLang="en-US" sz="2400" b="1" dirty="0">
                <a:solidFill>
                  <a:srgbClr val="000000"/>
                </a:solidFill>
                <a:latin typeface="Calibri" panose="020F0502020204030204" pitchFamily="34" charset="0"/>
                <a:ea typeface="黑体" pitchFamily="49" charset="-122"/>
                <a:cs typeface="Calibri" panose="020F0502020204030204" pitchFamily="34" charset="0"/>
              </a:rPr>
              <a:t>，程序结构完全由顺序结构、选择结构和循环结构构成。结构清晰，易于使用；</a:t>
            </a:r>
          </a:p>
          <a:p>
            <a:pPr marL="742950" lvl="1" indent="-285750" fontAlgn="base">
              <a:lnSpc>
                <a:spcPct val="120000"/>
              </a:lnSpc>
              <a:spcAft>
                <a:spcPct val="0"/>
              </a:spcAft>
              <a:buClr>
                <a:srgbClr val="E40000"/>
              </a:buClr>
              <a:buSzPct val="85000"/>
            </a:pPr>
            <a:r>
              <a:rPr lang="zh-CN" altLang="en-US" sz="2400" b="1" dirty="0">
                <a:solidFill>
                  <a:srgbClr val="000000"/>
                </a:solidFill>
                <a:latin typeface="Calibri" panose="020F0502020204030204" pitchFamily="34" charset="0"/>
                <a:ea typeface="黑体" pitchFamily="49" charset="-122"/>
                <a:cs typeface="Calibri" panose="020F0502020204030204" pitchFamily="34" charset="0"/>
              </a:rPr>
              <a:t>（</a:t>
            </a:r>
            <a:r>
              <a:rPr lang="en-US" altLang="zh-CN" sz="2400" b="1" dirty="0">
                <a:solidFill>
                  <a:srgbClr val="000000"/>
                </a:solidFill>
                <a:latin typeface="Calibri" panose="020F0502020204030204" pitchFamily="34" charset="0"/>
                <a:ea typeface="黑体" pitchFamily="49" charset="-122"/>
                <a:cs typeface="Calibri" panose="020F0502020204030204" pitchFamily="34" charset="0"/>
              </a:rPr>
              <a:t>2</a:t>
            </a:r>
            <a:r>
              <a:rPr lang="zh-CN" altLang="en-US" sz="2400" b="1" dirty="0">
                <a:solidFill>
                  <a:srgbClr val="000000"/>
                </a:solidFill>
                <a:latin typeface="Calibri" panose="020F0502020204030204" pitchFamily="34" charset="0"/>
                <a:ea typeface="黑体" pitchFamily="49" charset="-122"/>
                <a:cs typeface="Calibri" panose="020F0502020204030204" pitchFamily="34" charset="0"/>
              </a:rPr>
              <a:t>） 既</a:t>
            </a:r>
            <a:r>
              <a:rPr lang="zh-CN" altLang="en-US" sz="2400" b="1" dirty="0">
                <a:solidFill>
                  <a:srgbClr val="0000FF"/>
                </a:solidFill>
                <a:latin typeface="Calibri" panose="020F0502020204030204" pitchFamily="34" charset="0"/>
                <a:ea typeface="黑体" pitchFamily="49" charset="-122"/>
                <a:cs typeface="Calibri" panose="020F0502020204030204" pitchFamily="34" charset="0"/>
              </a:rPr>
              <a:t>具有高级语言的特性，又具有汇编语句的功能</a:t>
            </a:r>
            <a:r>
              <a:rPr lang="zh-CN" altLang="en-US" sz="2400" b="1" dirty="0">
                <a:solidFill>
                  <a:srgbClr val="000000"/>
                </a:solidFill>
                <a:latin typeface="Calibri" panose="020F0502020204030204" pitchFamily="34" charset="0"/>
                <a:ea typeface="黑体" pitchFamily="49" charset="-122"/>
                <a:cs typeface="Calibri" panose="020F0502020204030204" pitchFamily="34" charset="0"/>
              </a:rPr>
              <a:t>； 既可以写系统软件（操作系统、驱动程序等），又可以写应用软件；</a:t>
            </a:r>
          </a:p>
          <a:p>
            <a:pPr marL="742950" lvl="1" indent="-285750" fontAlgn="base">
              <a:lnSpc>
                <a:spcPct val="120000"/>
              </a:lnSpc>
              <a:spcAft>
                <a:spcPct val="0"/>
              </a:spcAft>
              <a:buClr>
                <a:srgbClr val="E40000"/>
              </a:buClr>
              <a:buSzPct val="85000"/>
            </a:pPr>
            <a:r>
              <a:rPr lang="zh-CN" altLang="en-US" sz="2400" b="1" dirty="0">
                <a:solidFill>
                  <a:srgbClr val="000000"/>
                </a:solidFill>
                <a:latin typeface="Calibri" panose="020F0502020204030204" pitchFamily="34" charset="0"/>
                <a:ea typeface="黑体" pitchFamily="49" charset="-122"/>
                <a:cs typeface="Calibri" panose="020F0502020204030204" pitchFamily="34" charset="0"/>
              </a:rPr>
              <a:t>（</a:t>
            </a:r>
            <a:r>
              <a:rPr lang="en-US" altLang="zh-CN" sz="2400" b="1" dirty="0">
                <a:solidFill>
                  <a:srgbClr val="000000"/>
                </a:solidFill>
                <a:latin typeface="Calibri" panose="020F0502020204030204" pitchFamily="34" charset="0"/>
                <a:ea typeface="黑体" pitchFamily="49" charset="-122"/>
                <a:cs typeface="Calibri" panose="020F0502020204030204" pitchFamily="34" charset="0"/>
              </a:rPr>
              <a:t>3</a:t>
            </a:r>
            <a:r>
              <a:rPr lang="zh-CN" altLang="en-US" sz="2400" b="1" dirty="0">
                <a:solidFill>
                  <a:srgbClr val="000000"/>
                </a:solidFill>
                <a:latin typeface="Calibri" panose="020F0502020204030204" pitchFamily="34" charset="0"/>
                <a:ea typeface="黑体" pitchFamily="49" charset="-122"/>
                <a:cs typeface="Calibri" panose="020F0502020204030204" pitchFamily="34" charset="0"/>
              </a:rPr>
              <a:t>） </a:t>
            </a:r>
            <a:r>
              <a:rPr lang="zh-CN" altLang="en-US" sz="2400" b="1" dirty="0">
                <a:solidFill>
                  <a:srgbClr val="0000FF"/>
                </a:solidFill>
                <a:latin typeface="微软雅黑" panose="020B0503020204020204" pitchFamily="34" charset="-122"/>
                <a:ea typeface="微软雅黑" panose="020B0503020204020204" pitchFamily="34" charset="-122"/>
                <a:cs typeface="Calibri" panose="020F0502020204030204" pitchFamily="34" charset="0"/>
              </a:rPr>
              <a:t>数据结构丰富</a:t>
            </a:r>
            <a:r>
              <a:rPr lang="zh-CN" altLang="en-US" sz="2400" b="1" dirty="0">
                <a:solidFill>
                  <a:srgbClr val="000000"/>
                </a:solidFill>
                <a:latin typeface="Calibri" panose="020F0502020204030204" pitchFamily="34" charset="0"/>
                <a:ea typeface="黑体" pitchFamily="49" charset="-122"/>
                <a:cs typeface="Calibri" panose="020F0502020204030204" pitchFamily="34" charset="0"/>
              </a:rPr>
              <a:t>。数据类型多样，引入指针。</a:t>
            </a:r>
          </a:p>
          <a:p>
            <a:pPr marL="742950" lvl="1" indent="-285750" fontAlgn="base">
              <a:lnSpc>
                <a:spcPct val="120000"/>
              </a:lnSpc>
              <a:spcAft>
                <a:spcPct val="0"/>
              </a:spcAft>
              <a:buClr>
                <a:srgbClr val="E40000"/>
              </a:buClr>
              <a:buSzPct val="85000"/>
            </a:pPr>
            <a:r>
              <a:rPr lang="zh-CN" altLang="en-US" sz="2400" b="1" dirty="0">
                <a:solidFill>
                  <a:srgbClr val="000000"/>
                </a:solidFill>
                <a:latin typeface="Calibri" panose="020F0502020204030204" pitchFamily="34" charset="0"/>
                <a:ea typeface="黑体" pitchFamily="49" charset="-122"/>
                <a:cs typeface="Calibri" panose="020F0502020204030204" pitchFamily="34" charset="0"/>
              </a:rPr>
              <a:t>（</a:t>
            </a:r>
            <a:r>
              <a:rPr lang="en-US" altLang="zh-CN" sz="2400" b="1" dirty="0">
                <a:solidFill>
                  <a:srgbClr val="000000"/>
                </a:solidFill>
                <a:latin typeface="Calibri" panose="020F0502020204030204" pitchFamily="34" charset="0"/>
                <a:ea typeface="黑体" pitchFamily="49" charset="-122"/>
                <a:cs typeface="Calibri" panose="020F0502020204030204" pitchFamily="34" charset="0"/>
              </a:rPr>
              <a:t>4</a:t>
            </a:r>
            <a:r>
              <a:rPr lang="zh-CN" altLang="en-US" sz="2400" b="1" dirty="0">
                <a:solidFill>
                  <a:srgbClr val="000000"/>
                </a:solidFill>
                <a:latin typeface="Calibri" panose="020F0502020204030204" pitchFamily="34" charset="0"/>
                <a:ea typeface="黑体" pitchFamily="49" charset="-122"/>
                <a:cs typeface="Calibri" panose="020F0502020204030204" pitchFamily="34" charset="0"/>
              </a:rPr>
              <a:t>） </a:t>
            </a:r>
            <a:r>
              <a:rPr lang="zh-CN" altLang="en-US" sz="2400" b="1" dirty="0">
                <a:solidFill>
                  <a:srgbClr val="0000FF"/>
                </a:solidFill>
                <a:latin typeface="微软雅黑" panose="020B0503020204020204" pitchFamily="34" charset="-122"/>
                <a:ea typeface="微软雅黑" panose="020B0503020204020204" pitchFamily="34" charset="-122"/>
                <a:cs typeface="Calibri" panose="020F0502020204030204" pitchFamily="34" charset="0"/>
              </a:rPr>
              <a:t>高效</a:t>
            </a:r>
            <a:r>
              <a:rPr lang="zh-CN" altLang="en-US" sz="2400" b="1" dirty="0">
                <a:solidFill>
                  <a:srgbClr val="000000"/>
                </a:solidFill>
                <a:latin typeface="Calibri" panose="020F0502020204030204" pitchFamily="34" charset="0"/>
                <a:ea typeface="黑体" pitchFamily="49" charset="-122"/>
                <a:cs typeface="Calibri" panose="020F0502020204030204" pitchFamily="34" charset="0"/>
              </a:rPr>
              <a:t>，可达到汇编的目标代码效率的</a:t>
            </a:r>
            <a:r>
              <a:rPr lang="en-US" altLang="zh-CN" sz="2400" b="1" dirty="0">
                <a:solidFill>
                  <a:srgbClr val="000000"/>
                </a:solidFill>
                <a:latin typeface="Calibri" panose="020F0502020204030204" pitchFamily="34" charset="0"/>
                <a:ea typeface="黑体" pitchFamily="49" charset="-122"/>
                <a:cs typeface="Calibri" panose="020F0502020204030204" pitchFamily="34" charset="0"/>
              </a:rPr>
              <a:t>80~90%</a:t>
            </a:r>
            <a:r>
              <a:rPr lang="zh-CN" altLang="en-US" sz="2400" b="1" dirty="0">
                <a:solidFill>
                  <a:srgbClr val="000000"/>
                </a:solidFill>
                <a:latin typeface="Calibri" panose="020F0502020204030204" pitchFamily="34" charset="0"/>
                <a:ea typeface="黑体" pitchFamily="49" charset="-122"/>
                <a:cs typeface="Calibri" panose="020F0502020204030204" pitchFamily="34" charset="0"/>
              </a:rPr>
              <a:t>；</a:t>
            </a:r>
          </a:p>
          <a:p>
            <a:pPr marL="742950" lvl="1" indent="-285750" fontAlgn="base">
              <a:lnSpc>
                <a:spcPct val="120000"/>
              </a:lnSpc>
              <a:spcAft>
                <a:spcPct val="0"/>
              </a:spcAft>
              <a:buClr>
                <a:srgbClr val="E40000"/>
              </a:buClr>
              <a:buSzPct val="85000"/>
            </a:pPr>
            <a:r>
              <a:rPr lang="zh-CN" altLang="en-US" sz="2400" b="1" dirty="0">
                <a:solidFill>
                  <a:srgbClr val="000000"/>
                </a:solidFill>
                <a:latin typeface="Calibri" panose="020F0502020204030204" pitchFamily="34" charset="0"/>
                <a:ea typeface="黑体" pitchFamily="49" charset="-122"/>
                <a:cs typeface="Calibri" panose="020F0502020204030204" pitchFamily="34" charset="0"/>
              </a:rPr>
              <a:t>（</a:t>
            </a:r>
            <a:r>
              <a:rPr lang="en-US" altLang="zh-CN" sz="2400" b="1" dirty="0">
                <a:solidFill>
                  <a:srgbClr val="000000"/>
                </a:solidFill>
                <a:latin typeface="Calibri" panose="020F0502020204030204" pitchFamily="34" charset="0"/>
                <a:ea typeface="黑体" pitchFamily="49" charset="-122"/>
                <a:cs typeface="Calibri" panose="020F0502020204030204" pitchFamily="34" charset="0"/>
              </a:rPr>
              <a:t>5</a:t>
            </a:r>
            <a:r>
              <a:rPr lang="zh-CN" altLang="en-US" sz="2400" b="1" dirty="0">
                <a:solidFill>
                  <a:srgbClr val="000000"/>
                </a:solidFill>
                <a:latin typeface="Calibri" panose="020F0502020204030204" pitchFamily="34" charset="0"/>
                <a:ea typeface="黑体" pitchFamily="49" charset="-122"/>
                <a:cs typeface="Calibri" panose="020F0502020204030204" pitchFamily="34" charset="0"/>
              </a:rPr>
              <a:t>） 可移植性好；</a:t>
            </a:r>
          </a:p>
          <a:p>
            <a:pPr marL="742950" lvl="1" indent="-285750" fontAlgn="base">
              <a:lnSpc>
                <a:spcPct val="120000"/>
              </a:lnSpc>
              <a:spcAft>
                <a:spcPct val="0"/>
              </a:spcAft>
              <a:buClr>
                <a:srgbClr val="E40000"/>
              </a:buClr>
              <a:buSzPct val="85000"/>
            </a:pPr>
            <a:r>
              <a:rPr lang="zh-CN" altLang="en-US" sz="2400" b="1" dirty="0">
                <a:solidFill>
                  <a:srgbClr val="000000"/>
                </a:solidFill>
                <a:latin typeface="Calibri" panose="020F0502020204030204" pitchFamily="34" charset="0"/>
                <a:ea typeface="黑体" pitchFamily="49" charset="-122"/>
                <a:cs typeface="Calibri" panose="020F0502020204030204" pitchFamily="34" charset="0"/>
              </a:rPr>
              <a:t>（</a:t>
            </a:r>
            <a:r>
              <a:rPr lang="en-US" altLang="zh-CN" sz="2400" b="1" dirty="0">
                <a:solidFill>
                  <a:srgbClr val="000000"/>
                </a:solidFill>
                <a:latin typeface="Calibri" panose="020F0502020204030204" pitchFamily="34" charset="0"/>
                <a:ea typeface="黑体" pitchFamily="49" charset="-122"/>
                <a:cs typeface="Calibri" panose="020F0502020204030204" pitchFamily="34" charset="0"/>
              </a:rPr>
              <a:t>6</a:t>
            </a:r>
            <a:r>
              <a:rPr lang="zh-CN" altLang="en-US" sz="2400" b="1" dirty="0">
                <a:solidFill>
                  <a:srgbClr val="000000"/>
                </a:solidFill>
                <a:latin typeface="Calibri" panose="020F0502020204030204" pitchFamily="34" charset="0"/>
                <a:ea typeface="黑体" pitchFamily="49" charset="-122"/>
                <a:cs typeface="Calibri" panose="020F0502020204030204" pitchFamily="34" charset="0"/>
              </a:rPr>
              <a:t>） </a:t>
            </a:r>
            <a:r>
              <a:rPr lang="zh-CN" altLang="en-US" sz="2400" b="1" dirty="0">
                <a:solidFill>
                  <a:srgbClr val="0000FF"/>
                </a:solidFill>
                <a:latin typeface="微软雅黑" panose="020B0503020204020204" pitchFamily="34" charset="-122"/>
                <a:ea typeface="微软雅黑" panose="020B0503020204020204" pitchFamily="34" charset="-122"/>
                <a:cs typeface="Calibri" panose="020F0502020204030204" pitchFamily="34" charset="0"/>
              </a:rPr>
              <a:t>适用范围广</a:t>
            </a:r>
            <a:r>
              <a:rPr lang="zh-CN" altLang="en-US" sz="2400" b="1" dirty="0">
                <a:solidFill>
                  <a:srgbClr val="000000"/>
                </a:solidFill>
                <a:latin typeface="Calibri" panose="020F0502020204030204" pitchFamily="34" charset="0"/>
                <a:ea typeface="黑体" pitchFamily="49" charset="-122"/>
                <a:cs typeface="Calibri" panose="020F0502020204030204" pitchFamily="34" charset="0"/>
              </a:rPr>
              <a:t>，适用于多种操作系统。如</a:t>
            </a:r>
            <a:r>
              <a:rPr lang="en-US" altLang="zh-CN" sz="2400" b="1" dirty="0">
                <a:solidFill>
                  <a:srgbClr val="000000"/>
                </a:solidFill>
                <a:latin typeface="Calibri" panose="020F0502020204030204" pitchFamily="34" charset="0"/>
                <a:ea typeface="黑体" pitchFamily="49" charset="-122"/>
                <a:cs typeface="Calibri" panose="020F0502020204030204" pitchFamily="34" charset="0"/>
              </a:rPr>
              <a:t>Windows</a:t>
            </a:r>
            <a:r>
              <a:rPr lang="zh-CN" altLang="en-US" sz="2400" b="1" dirty="0">
                <a:solidFill>
                  <a:srgbClr val="000000"/>
                </a:solidFill>
                <a:latin typeface="Calibri" panose="020F0502020204030204" pitchFamily="34" charset="0"/>
                <a:ea typeface="黑体" pitchFamily="49" charset="-122"/>
                <a:cs typeface="Calibri" panose="020F0502020204030204" pitchFamily="34" charset="0"/>
              </a:rPr>
              <a:t>、</a:t>
            </a:r>
            <a:r>
              <a:rPr lang="en-US" altLang="zh-CN" sz="2400" b="1" dirty="0">
                <a:solidFill>
                  <a:srgbClr val="000000"/>
                </a:solidFill>
                <a:latin typeface="Calibri" panose="020F0502020204030204" pitchFamily="34" charset="0"/>
                <a:ea typeface="黑体" pitchFamily="49" charset="-122"/>
                <a:cs typeface="Calibri" panose="020F0502020204030204" pitchFamily="34" charset="0"/>
              </a:rPr>
              <a:t>DOS</a:t>
            </a:r>
            <a:r>
              <a:rPr lang="zh-CN" altLang="en-US" sz="2400" b="1" dirty="0">
                <a:solidFill>
                  <a:srgbClr val="000000"/>
                </a:solidFill>
                <a:latin typeface="Calibri" panose="020F0502020204030204" pitchFamily="34" charset="0"/>
                <a:ea typeface="黑体" pitchFamily="49" charset="-122"/>
                <a:cs typeface="Calibri" panose="020F0502020204030204" pitchFamily="34" charset="0"/>
              </a:rPr>
              <a:t>、</a:t>
            </a:r>
            <a:r>
              <a:rPr lang="en-US" altLang="zh-CN" sz="2400" b="1" dirty="0">
                <a:solidFill>
                  <a:srgbClr val="000000"/>
                </a:solidFill>
                <a:latin typeface="Calibri" panose="020F0502020204030204" pitchFamily="34" charset="0"/>
                <a:ea typeface="黑体" pitchFamily="49" charset="-122"/>
                <a:cs typeface="Calibri" panose="020F0502020204030204" pitchFamily="34" charset="0"/>
              </a:rPr>
              <a:t>UNIX</a:t>
            </a:r>
            <a:r>
              <a:rPr lang="zh-CN" altLang="en-US" sz="2400" b="1" dirty="0">
                <a:solidFill>
                  <a:srgbClr val="000000"/>
                </a:solidFill>
                <a:latin typeface="Calibri" panose="020F0502020204030204" pitchFamily="34" charset="0"/>
                <a:ea typeface="黑体" pitchFamily="49" charset="-122"/>
                <a:cs typeface="Calibri" panose="020F0502020204030204" pitchFamily="34" charset="0"/>
              </a:rPr>
              <a:t>等。</a:t>
            </a:r>
          </a:p>
        </p:txBody>
      </p:sp>
      <p:sp>
        <p:nvSpPr>
          <p:cNvPr id="3" name="灯片编号占位符 2"/>
          <p:cNvSpPr>
            <a:spLocks noGrp="1"/>
          </p:cNvSpPr>
          <p:nvPr>
            <p:ph type="sldNum" sz="quarter" idx="12"/>
          </p:nvPr>
        </p:nvSpPr>
        <p:spPr/>
        <p:txBody>
          <a:bodyPr/>
          <a:lstStyle/>
          <a:p>
            <a:fld id="{1DB96701-344A-46EF-8486-57434673C49E}" type="slidenum">
              <a:rPr lang="zh-CN" altLang="en-US" smtClean="0">
                <a:solidFill>
                  <a:srgbClr val="000000"/>
                </a:solidFill>
              </a:rPr>
              <a:pPr/>
              <a:t>21</a:t>
            </a:fld>
            <a:endParaRPr lang="zh-CN" altLang="en-US">
              <a:solidFill>
                <a:srgbClr val="000000"/>
              </a:solidFill>
            </a:endParaRPr>
          </a:p>
        </p:txBody>
      </p:sp>
    </p:spTree>
    <p:extLst>
      <p:ext uri="{BB962C8B-B14F-4D97-AF65-F5344CB8AC3E}">
        <p14:creationId xmlns:p14="http://schemas.microsoft.com/office/powerpoint/2010/main" val="33280939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891"/>
                                        </p:tgtEl>
                                        <p:attrNameLst>
                                          <p:attrName>style.visibility</p:attrName>
                                        </p:attrNameLst>
                                      </p:cBhvr>
                                      <p:to>
                                        <p:strVal val="visible"/>
                                      </p:to>
                                    </p:set>
                                    <p:animEffect transition="in" filter="wipe(down)">
                                      <p:cBhvr>
                                        <p:cTn id="7" dur="500"/>
                                        <p:tgtEl>
                                          <p:spTgt spid="37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27649"/>
          <p:cNvSpPr>
            <a:spLocks noGrp="1" noRot="1"/>
          </p:cNvSpPr>
          <p:nvPr>
            <p:ph type="title" idx="4294967295"/>
          </p:nvPr>
        </p:nvSpPr>
        <p:spPr>
          <a:xfrm>
            <a:off x="1055440" y="692696"/>
            <a:ext cx="4067944" cy="533400"/>
          </a:xfrm>
          <a:gradFill rotWithShape="0">
            <a:gsLst>
              <a:gs pos="0">
                <a:srgbClr val="009999">
                  <a:alpha val="100000"/>
                </a:srgbClr>
              </a:gs>
              <a:gs pos="100000">
                <a:srgbClr val="777777">
                  <a:alpha val="100000"/>
                </a:srgbClr>
              </a:gs>
            </a:gsLst>
            <a:lin ang="0" scaled="1"/>
            <a:tileRect/>
          </a:gradFill>
          <a:ln w="38100" cmpd="dbl">
            <a:solidFill>
              <a:srgbClr val="000000">
                <a:alpha val="100000"/>
              </a:srgbClr>
            </a:solidFill>
            <a:miter/>
          </a:ln>
        </p:spPr>
        <p:txBody>
          <a:bodyPr vert="horz" lIns="91440" tIns="45720" rIns="91440" bIns="46800" rtlCol="0" anchor="ctr">
            <a:normAutofit fontScale="90000"/>
          </a:bodyPr>
          <a:lstStyle/>
          <a:p>
            <a:pPr algn="l"/>
            <a:r>
              <a:rPr lang="en-US" altLang="zh-CN" sz="3200" b="1" noProof="1">
                <a:solidFill>
                  <a:srgbClr val="FFFF99"/>
                </a:solidFill>
                <a:effectLst>
                  <a:outerShdw blurRad="38100" dist="38100" dir="2700000">
                    <a:srgbClr val="C0C0C0"/>
                  </a:outerShdw>
                </a:effectLst>
                <a:ea typeface="黑体" panose="02010609060101010101" pitchFamily="49" charset="-122"/>
              </a:rPr>
              <a:t>C</a:t>
            </a:r>
            <a:r>
              <a:rPr lang="zh-CN" altLang="en-US" sz="3200" b="1" noProof="1">
                <a:solidFill>
                  <a:srgbClr val="FFFF99"/>
                </a:solidFill>
                <a:effectLst>
                  <a:outerShdw blurRad="38100" dist="38100" dir="2700000">
                    <a:srgbClr val="C0C0C0"/>
                  </a:outerShdw>
                </a:effectLst>
                <a:ea typeface="黑体" panose="02010609060101010101" pitchFamily="49" charset="-122"/>
              </a:rPr>
              <a:t>语言是一种工业语言</a:t>
            </a:r>
          </a:p>
        </p:txBody>
      </p:sp>
      <p:sp>
        <p:nvSpPr>
          <p:cNvPr id="39939" name="矩形 39938"/>
          <p:cNvSpPr>
            <a:spLocks noRot="1" noChangeArrowheads="1"/>
          </p:cNvSpPr>
          <p:nvPr/>
        </p:nvSpPr>
        <p:spPr bwMode="auto">
          <a:xfrm>
            <a:off x="911424" y="1412776"/>
            <a:ext cx="9649072" cy="309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spcBef>
                <a:spcPct val="20000"/>
              </a:spcBef>
              <a:spcAft>
                <a:spcPct val="0"/>
              </a:spcAft>
              <a:buClr>
                <a:srgbClr val="0066CC"/>
              </a:buClr>
              <a:buFont typeface="Wingdings" pitchFamily="2" charset="2"/>
              <a:buChar char="§"/>
            </a:pPr>
            <a:r>
              <a:rPr lang="en-US" altLang="zh-CN" sz="2400" b="1" dirty="0">
                <a:solidFill>
                  <a:srgbClr val="FF0000"/>
                </a:solidFill>
                <a:latin typeface="微软雅黑" pitchFamily="34" charset="-122"/>
                <a:ea typeface="微软雅黑" pitchFamily="34" charset="-122"/>
              </a:rPr>
              <a:t>C</a:t>
            </a:r>
            <a:r>
              <a:rPr lang="zh-CN" altLang="en-US" sz="2400" b="1" dirty="0">
                <a:solidFill>
                  <a:srgbClr val="FF0000"/>
                </a:solidFill>
                <a:latin typeface="微软雅黑" pitchFamily="34" charset="-122"/>
                <a:ea typeface="微软雅黑" pitchFamily="34" charset="-122"/>
              </a:rPr>
              <a:t>语言最适合哪些应用</a:t>
            </a:r>
          </a:p>
          <a:p>
            <a:pPr marL="742950" lvl="1" indent="-285750" fontAlgn="base">
              <a:spcBef>
                <a:spcPct val="20000"/>
              </a:spcBef>
              <a:spcAft>
                <a:spcPct val="0"/>
              </a:spcAft>
              <a:buClr>
                <a:srgbClr val="E40000"/>
              </a:buClr>
              <a:buSzPct val="85000"/>
              <a:buFont typeface="Wingdings" pitchFamily="2" charset="2"/>
              <a:buChar char="Ø"/>
            </a:pPr>
            <a:r>
              <a:rPr lang="zh-CN" altLang="en-US" sz="2400" b="1" dirty="0">
                <a:solidFill>
                  <a:srgbClr val="000000"/>
                </a:solidFill>
                <a:latin typeface="宋体" pitchFamily="2" charset="-122"/>
              </a:rPr>
              <a:t>编写系统软件（如操作系统）和工具软件</a:t>
            </a:r>
          </a:p>
          <a:p>
            <a:pPr marL="742950" lvl="1" indent="-285750" fontAlgn="base">
              <a:spcBef>
                <a:spcPct val="20000"/>
              </a:spcBef>
              <a:spcAft>
                <a:spcPct val="0"/>
              </a:spcAft>
              <a:buClr>
                <a:srgbClr val="E40000"/>
              </a:buClr>
              <a:buSzPct val="85000"/>
              <a:buFont typeface="Wingdings" pitchFamily="2" charset="2"/>
              <a:buChar char="Ø"/>
            </a:pPr>
            <a:r>
              <a:rPr lang="zh-CN" altLang="en-US" sz="2400" b="1" dirty="0">
                <a:solidFill>
                  <a:srgbClr val="000000"/>
                </a:solidFill>
                <a:latin typeface="宋体" pitchFamily="2" charset="-122"/>
              </a:rPr>
              <a:t>运行效率要求较高的系统</a:t>
            </a:r>
          </a:p>
          <a:p>
            <a:pPr marL="1143000" lvl="2" indent="-228600" fontAlgn="base">
              <a:spcBef>
                <a:spcPct val="20000"/>
              </a:spcBef>
              <a:spcAft>
                <a:spcPct val="0"/>
              </a:spcAft>
              <a:buClr>
                <a:srgbClr val="0066CC"/>
              </a:buClr>
              <a:buSzPct val="95000"/>
              <a:buFont typeface="Wingdings" pitchFamily="2" charset="2"/>
              <a:buChar char="¡"/>
            </a:pPr>
            <a:r>
              <a:rPr lang="zh-CN" altLang="en-US" sz="2400" b="1" dirty="0">
                <a:solidFill>
                  <a:srgbClr val="000000"/>
                </a:solidFill>
                <a:latin typeface="宋体" pitchFamily="2" charset="-122"/>
              </a:rPr>
              <a:t>设备驱动程序、嵌入式系统（工业机器人、家用机器人、智能手机、智能家电等）；</a:t>
            </a:r>
          </a:p>
          <a:p>
            <a:pPr marL="1143000" lvl="2" indent="-228600" fontAlgn="base">
              <a:spcBef>
                <a:spcPct val="20000"/>
              </a:spcBef>
              <a:spcAft>
                <a:spcPct val="0"/>
              </a:spcAft>
              <a:buClr>
                <a:srgbClr val="0066CC"/>
              </a:buClr>
              <a:buSzPct val="95000"/>
              <a:buFont typeface="Wingdings" pitchFamily="2" charset="2"/>
              <a:buChar char="¡"/>
            </a:pPr>
            <a:r>
              <a:rPr lang="zh-CN" altLang="en-US" sz="2400" b="1" dirty="0">
                <a:solidFill>
                  <a:srgbClr val="000000"/>
                </a:solidFill>
                <a:latin typeface="宋体" pitchFamily="2" charset="-122"/>
              </a:rPr>
              <a:t>高性能、实时系统：图像处理、声音效果等。</a:t>
            </a:r>
          </a:p>
        </p:txBody>
      </p:sp>
      <p:pic>
        <p:nvPicPr>
          <p:cNvPr id="39940" name="图片 399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826" y="4076701"/>
            <a:ext cx="8569325"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2"/>
          </p:nvPr>
        </p:nvSpPr>
        <p:spPr/>
        <p:txBody>
          <a:bodyPr/>
          <a:lstStyle/>
          <a:p>
            <a:fld id="{1DB96701-344A-46EF-8486-57434673C49E}" type="slidenum">
              <a:rPr lang="zh-CN" altLang="en-US" smtClean="0">
                <a:solidFill>
                  <a:srgbClr val="000000"/>
                </a:solidFill>
              </a:rPr>
              <a:pPr/>
              <a:t>22</a:t>
            </a:fld>
            <a:endParaRPr lang="zh-CN" altLang="en-US">
              <a:solidFill>
                <a:srgbClr val="000000"/>
              </a:solidFill>
            </a:endParaRPr>
          </a:p>
        </p:txBody>
      </p:sp>
    </p:spTree>
    <p:extLst>
      <p:ext uri="{BB962C8B-B14F-4D97-AF65-F5344CB8AC3E}">
        <p14:creationId xmlns:p14="http://schemas.microsoft.com/office/powerpoint/2010/main" val="201909077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72705"/>
          <p:cNvSpPr>
            <a:spLocks noGrp="1" noRot="1"/>
          </p:cNvSpPr>
          <p:nvPr>
            <p:ph type="title" idx="4294967295"/>
          </p:nvPr>
        </p:nvSpPr>
        <p:spPr>
          <a:xfrm>
            <a:off x="767408" y="600811"/>
            <a:ext cx="2483768" cy="533400"/>
          </a:xfrm>
          <a:gradFill rotWithShape="0">
            <a:gsLst>
              <a:gs pos="0">
                <a:srgbClr val="009999">
                  <a:alpha val="100000"/>
                </a:srgbClr>
              </a:gs>
              <a:gs pos="100000">
                <a:srgbClr val="777777">
                  <a:alpha val="100000"/>
                </a:srgbClr>
              </a:gs>
            </a:gsLst>
            <a:lin ang="0" scaled="1"/>
            <a:tileRect/>
          </a:gradFill>
          <a:ln w="38100" cmpd="dbl">
            <a:solidFill>
              <a:srgbClr val="000000">
                <a:alpha val="100000"/>
              </a:srgbClr>
            </a:solidFill>
            <a:miter lim="800000"/>
          </a:ln>
        </p:spPr>
        <p:txBody>
          <a:bodyPr vert="horz" lIns="91440" tIns="45720" rIns="91440" bIns="46800" rtlCol="0" anchor="ctr">
            <a:normAutofit fontScale="90000"/>
          </a:bodyPr>
          <a:lstStyle/>
          <a:p>
            <a:pPr algn="l"/>
            <a:r>
              <a:rPr lang="en-US" altLang="zh-CN" sz="3200" b="1" noProof="1">
                <a:solidFill>
                  <a:srgbClr val="FFFF99"/>
                </a:solidFill>
                <a:effectLst>
                  <a:outerShdw blurRad="38100" dist="38100" dir="2700000">
                    <a:srgbClr val="C0C0C0"/>
                  </a:outerShdw>
                </a:effectLst>
                <a:latin typeface="黑体" pitchFamily="49" charset="-122"/>
                <a:ea typeface="黑体" pitchFamily="49" charset="-122"/>
              </a:rPr>
              <a:t>C</a:t>
            </a:r>
            <a:r>
              <a:rPr lang="zh-CN" altLang="en-US" sz="3200" b="1" noProof="1">
                <a:solidFill>
                  <a:srgbClr val="FFFF99"/>
                </a:solidFill>
                <a:effectLst>
                  <a:outerShdw blurRad="38100" dist="38100" dir="2700000">
                    <a:srgbClr val="C0C0C0"/>
                  </a:outerShdw>
                </a:effectLst>
                <a:latin typeface="黑体" pitchFamily="49" charset="-122"/>
                <a:ea typeface="黑体" pitchFamily="49" charset="-122"/>
              </a:rPr>
              <a:t>语言的特点</a:t>
            </a:r>
          </a:p>
        </p:txBody>
      </p:sp>
      <p:sp>
        <p:nvSpPr>
          <p:cNvPr id="72707" name="文本框 72706"/>
          <p:cNvSpPr txBox="1">
            <a:spLocks noChangeArrowheads="1"/>
          </p:cNvSpPr>
          <p:nvPr/>
        </p:nvSpPr>
        <p:spPr bwMode="auto">
          <a:xfrm>
            <a:off x="609600" y="1197340"/>
            <a:ext cx="10843492" cy="5194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itchFamily="18" charset="0"/>
                <a:ea typeface="宋体" pitchFamily="2" charset="-122"/>
              </a:defRPr>
            </a:lvl1pPr>
            <a:lvl2pPr>
              <a:defRPr>
                <a:solidFill>
                  <a:schemeClr val="tx1"/>
                </a:solidFill>
                <a:latin typeface="Times New Roman" pitchFamily="18" charset="0"/>
                <a:ea typeface="宋体" pitchFamily="2" charset="-122"/>
              </a:defRPr>
            </a:lvl2pPr>
            <a:lvl3pPr>
              <a:defRPr>
                <a:solidFill>
                  <a:schemeClr val="tx1"/>
                </a:solidFill>
                <a:latin typeface="Times New Roman" pitchFamily="18" charset="0"/>
                <a:ea typeface="宋体" pitchFamily="2" charset="-122"/>
              </a:defRPr>
            </a:lvl3pPr>
            <a:lvl4pPr>
              <a:defRPr>
                <a:solidFill>
                  <a:schemeClr val="tx1"/>
                </a:solidFill>
                <a:latin typeface="Times New Roman" pitchFamily="18" charset="0"/>
                <a:ea typeface="宋体" pitchFamily="2" charset="-122"/>
              </a:defRPr>
            </a:lvl4pPr>
            <a:lvl5pPr>
              <a:defRPr>
                <a:solidFill>
                  <a:schemeClr val="tx1"/>
                </a:solidFill>
                <a:latin typeface="Times New Roman" pitchFamily="18" charset="0"/>
                <a:ea typeface="宋体" pitchFamily="2" charset="-122"/>
              </a:defRPr>
            </a:lvl5pPr>
            <a:lvl6pPr fontAlgn="base">
              <a:spcBef>
                <a:spcPct val="0"/>
              </a:spcBef>
              <a:spcAft>
                <a:spcPct val="0"/>
              </a:spcAft>
              <a:buFont typeface="Arial" charset="0"/>
              <a:defRPr>
                <a:solidFill>
                  <a:schemeClr val="tx1"/>
                </a:solidFill>
                <a:latin typeface="Times New Roman" pitchFamily="18" charset="0"/>
                <a:ea typeface="宋体" pitchFamily="2" charset="-122"/>
              </a:defRPr>
            </a:lvl6pPr>
            <a:lvl7pPr fontAlgn="base">
              <a:spcBef>
                <a:spcPct val="0"/>
              </a:spcBef>
              <a:spcAft>
                <a:spcPct val="0"/>
              </a:spcAft>
              <a:buFont typeface="Arial" charset="0"/>
              <a:defRPr>
                <a:solidFill>
                  <a:schemeClr val="tx1"/>
                </a:solidFill>
                <a:latin typeface="Times New Roman" pitchFamily="18" charset="0"/>
                <a:ea typeface="宋体" pitchFamily="2" charset="-122"/>
              </a:defRPr>
            </a:lvl7pPr>
            <a:lvl8pPr fontAlgn="base">
              <a:spcBef>
                <a:spcPct val="0"/>
              </a:spcBef>
              <a:spcAft>
                <a:spcPct val="0"/>
              </a:spcAft>
              <a:buFont typeface="Arial" charset="0"/>
              <a:defRPr>
                <a:solidFill>
                  <a:schemeClr val="tx1"/>
                </a:solidFill>
                <a:latin typeface="Times New Roman" pitchFamily="18" charset="0"/>
                <a:ea typeface="宋体" pitchFamily="2" charset="-122"/>
              </a:defRPr>
            </a:lvl8pPr>
            <a:lvl9pPr fontAlgn="base">
              <a:spcBef>
                <a:spcPct val="0"/>
              </a:spcBef>
              <a:spcAft>
                <a:spcPct val="0"/>
              </a:spcAft>
              <a:buFont typeface="Arial" charset="0"/>
              <a:defRPr>
                <a:solidFill>
                  <a:schemeClr val="tx1"/>
                </a:solidFill>
                <a:latin typeface="Times New Roman" pitchFamily="18" charset="0"/>
                <a:ea typeface="宋体" pitchFamily="2" charset="-122"/>
              </a:defRPr>
            </a:lvl9pPr>
          </a:lstStyle>
          <a:p>
            <a:pPr marL="266700" indent="-266700" fontAlgn="base">
              <a:lnSpc>
                <a:spcPct val="120000"/>
              </a:lnSpc>
              <a:spcBef>
                <a:spcPct val="20000"/>
              </a:spcBef>
              <a:spcAft>
                <a:spcPct val="0"/>
              </a:spcAft>
              <a:buSzPct val="85000"/>
            </a:pPr>
            <a:r>
              <a:rPr lang="en-US" altLang="zh-CN" sz="2800" b="1" dirty="0">
                <a:solidFill>
                  <a:srgbClr val="FF0000"/>
                </a:solidFill>
                <a:latin typeface="宋体" pitchFamily="2" charset="-122"/>
              </a:rPr>
              <a:t>C</a:t>
            </a:r>
            <a:r>
              <a:rPr lang="zh-CN" altLang="en-US" sz="2800" b="1" dirty="0">
                <a:solidFill>
                  <a:srgbClr val="FF0000"/>
                </a:solidFill>
                <a:latin typeface="宋体" pitchFamily="2" charset="-122"/>
              </a:rPr>
              <a:t>语言与类</a:t>
            </a:r>
            <a:r>
              <a:rPr lang="en-US" altLang="zh-CN" sz="2800" b="1" dirty="0">
                <a:solidFill>
                  <a:srgbClr val="FF0000"/>
                </a:solidFill>
                <a:latin typeface="宋体" pitchFamily="2" charset="-122"/>
              </a:rPr>
              <a:t>C</a:t>
            </a:r>
            <a:r>
              <a:rPr lang="zh-CN" altLang="en-US" sz="2800" b="1" dirty="0">
                <a:solidFill>
                  <a:srgbClr val="FF0000"/>
                </a:solidFill>
                <a:latin typeface="宋体" pitchFamily="2" charset="-122"/>
              </a:rPr>
              <a:t>语言（同系</a:t>
            </a:r>
            <a:r>
              <a:rPr lang="en-US" altLang="zh-CN" sz="2800" b="1" dirty="0">
                <a:solidFill>
                  <a:srgbClr val="FF0000"/>
                </a:solidFill>
                <a:latin typeface="宋体" pitchFamily="2" charset="-122"/>
              </a:rPr>
              <a:t>C++</a:t>
            </a:r>
            <a:r>
              <a:rPr lang="zh-CN" altLang="en-US" sz="2800" b="1" dirty="0">
                <a:solidFill>
                  <a:srgbClr val="FF0000"/>
                </a:solidFill>
                <a:latin typeface="宋体" pitchFamily="2" charset="-122"/>
              </a:rPr>
              <a:t>和</a:t>
            </a:r>
            <a:r>
              <a:rPr lang="en-US" altLang="zh-CN" sz="2800" b="1" dirty="0">
                <a:solidFill>
                  <a:srgbClr val="FF0000"/>
                </a:solidFill>
                <a:latin typeface="宋体" pitchFamily="2" charset="-122"/>
              </a:rPr>
              <a:t>Java</a:t>
            </a:r>
            <a:r>
              <a:rPr lang="zh-CN" altLang="en-US" sz="2800" b="1" dirty="0">
                <a:solidFill>
                  <a:srgbClr val="FF0000"/>
                </a:solidFill>
                <a:latin typeface="宋体" pitchFamily="2" charset="-122"/>
              </a:rPr>
              <a:t>）的关系</a:t>
            </a:r>
          </a:p>
          <a:p>
            <a:pPr marL="266700" indent="-266700" fontAlgn="base">
              <a:lnSpc>
                <a:spcPct val="120000"/>
              </a:lnSpc>
              <a:spcBef>
                <a:spcPct val="20000"/>
              </a:spcBef>
              <a:spcAft>
                <a:spcPct val="0"/>
              </a:spcAft>
              <a:buClr>
                <a:srgbClr val="FFFFFF"/>
              </a:buClr>
              <a:buSzPct val="85000"/>
              <a:buFont typeface="Wingdings" pitchFamily="2" charset="2"/>
              <a:buChar char="Ø"/>
            </a:pPr>
            <a:r>
              <a:rPr lang="zh-CN" altLang="en-US" sz="2800" dirty="0">
                <a:solidFill>
                  <a:srgbClr val="000000"/>
                </a:solidFill>
                <a:latin typeface="宋体" pitchFamily="2" charset="-122"/>
              </a:rPr>
              <a:t> </a:t>
            </a:r>
            <a:r>
              <a:rPr lang="en-US" altLang="zh-CN" sz="2800" b="1" dirty="0">
                <a:solidFill>
                  <a:srgbClr val="000000"/>
                </a:solidFill>
                <a:latin typeface="宋体" pitchFamily="2" charset="-122"/>
              </a:rPr>
              <a:t>C++</a:t>
            </a:r>
            <a:r>
              <a:rPr lang="zh-CN" altLang="en-US" sz="2800" b="1" dirty="0">
                <a:solidFill>
                  <a:srgbClr val="000000"/>
                </a:solidFill>
                <a:latin typeface="宋体" pitchFamily="2" charset="-122"/>
              </a:rPr>
              <a:t>是</a:t>
            </a:r>
            <a:r>
              <a:rPr lang="en-US" altLang="zh-CN" sz="2800" b="1" dirty="0">
                <a:solidFill>
                  <a:srgbClr val="000000"/>
                </a:solidFill>
                <a:latin typeface="宋体" pitchFamily="2" charset="-122"/>
              </a:rPr>
              <a:t>C</a:t>
            </a:r>
            <a:r>
              <a:rPr lang="zh-CN" altLang="en-US" sz="2800" b="1" dirty="0">
                <a:solidFill>
                  <a:srgbClr val="000000"/>
                </a:solidFill>
                <a:latin typeface="宋体" pitchFamily="2" charset="-122"/>
              </a:rPr>
              <a:t>语言的超集；</a:t>
            </a:r>
          </a:p>
          <a:p>
            <a:pPr marL="266700" indent="-266700" fontAlgn="base">
              <a:lnSpc>
                <a:spcPct val="120000"/>
              </a:lnSpc>
              <a:spcBef>
                <a:spcPct val="20000"/>
              </a:spcBef>
              <a:spcAft>
                <a:spcPct val="0"/>
              </a:spcAft>
              <a:buClr>
                <a:srgbClr val="FFFFFF"/>
              </a:buClr>
              <a:buSzPct val="85000"/>
              <a:buFont typeface="Wingdings" pitchFamily="2" charset="2"/>
              <a:buChar char="Ø"/>
            </a:pPr>
            <a:r>
              <a:rPr lang="zh-CN" altLang="en-US" sz="2800" b="1" dirty="0">
                <a:solidFill>
                  <a:srgbClr val="000000"/>
                </a:solidFill>
                <a:latin typeface="宋体" pitchFamily="2" charset="-122"/>
              </a:rPr>
              <a:t> </a:t>
            </a:r>
            <a:r>
              <a:rPr lang="en-US" altLang="zh-CN" sz="2800" b="1" dirty="0">
                <a:solidFill>
                  <a:srgbClr val="000000"/>
                </a:solidFill>
                <a:latin typeface="宋体" pitchFamily="2" charset="-122"/>
              </a:rPr>
              <a:t>Java</a:t>
            </a:r>
            <a:r>
              <a:rPr lang="zh-CN" altLang="en-US" sz="2800" b="1" dirty="0">
                <a:solidFill>
                  <a:srgbClr val="000000"/>
                </a:solidFill>
                <a:latin typeface="宋体" pitchFamily="2" charset="-122"/>
              </a:rPr>
              <a:t>是一种可以撰写跨平台应用软件的面向对象的程序设计语言，广泛用于</a:t>
            </a:r>
            <a:r>
              <a:rPr lang="en-US" altLang="zh-CN" sz="2800" b="1" dirty="0">
                <a:solidFill>
                  <a:srgbClr val="000000"/>
                </a:solidFill>
                <a:latin typeface="宋体" pitchFamily="2" charset="-122"/>
              </a:rPr>
              <a:t>PC</a:t>
            </a:r>
            <a:r>
              <a:rPr lang="zh-CN" altLang="en-US" sz="2800" b="1" dirty="0">
                <a:solidFill>
                  <a:srgbClr val="000000"/>
                </a:solidFill>
                <a:latin typeface="宋体" pitchFamily="2" charset="-122"/>
              </a:rPr>
              <a:t>、智能手机和互联网。</a:t>
            </a:r>
          </a:p>
          <a:p>
            <a:pPr marL="266700" indent="-266700" fontAlgn="base">
              <a:lnSpc>
                <a:spcPct val="120000"/>
              </a:lnSpc>
              <a:spcBef>
                <a:spcPct val="20000"/>
              </a:spcBef>
              <a:spcAft>
                <a:spcPct val="0"/>
              </a:spcAft>
              <a:buClr>
                <a:srgbClr val="FFFFFF"/>
              </a:buClr>
              <a:buSzPct val="85000"/>
              <a:buFont typeface="Wingdings" pitchFamily="2" charset="2"/>
              <a:buChar char="Ø"/>
            </a:pPr>
            <a:r>
              <a:rPr lang="zh-CN" altLang="en-US" sz="2800" b="1" dirty="0">
                <a:solidFill>
                  <a:srgbClr val="000000"/>
                </a:solidFill>
                <a:latin typeface="宋体" pitchFamily="2" charset="-122"/>
              </a:rPr>
              <a:t> </a:t>
            </a:r>
            <a:r>
              <a:rPr lang="en-US" altLang="zh-CN" sz="2800" b="1" dirty="0">
                <a:solidFill>
                  <a:srgbClr val="000000"/>
                </a:solidFill>
                <a:latin typeface="宋体" pitchFamily="2" charset="-122"/>
              </a:rPr>
              <a:t>C++</a:t>
            </a:r>
            <a:r>
              <a:rPr lang="zh-CN" altLang="en-US" sz="2800" b="1" dirty="0">
                <a:solidFill>
                  <a:srgbClr val="000000"/>
                </a:solidFill>
                <a:latin typeface="宋体" pitchFamily="2" charset="-122"/>
              </a:rPr>
              <a:t>、</a:t>
            </a:r>
            <a:r>
              <a:rPr lang="en-US" altLang="zh-CN" sz="2800" b="1" dirty="0">
                <a:solidFill>
                  <a:srgbClr val="000000"/>
                </a:solidFill>
                <a:latin typeface="宋体" pitchFamily="2" charset="-122"/>
              </a:rPr>
              <a:t>Java</a:t>
            </a:r>
            <a:r>
              <a:rPr lang="zh-CN" altLang="en-US" sz="2800" b="1" dirty="0">
                <a:solidFill>
                  <a:srgbClr val="000000"/>
                </a:solidFill>
                <a:latin typeface="宋体" pitchFamily="2" charset="-122"/>
              </a:rPr>
              <a:t>、</a:t>
            </a:r>
            <a:r>
              <a:rPr lang="en-US" altLang="zh-CN" sz="2800" b="1" dirty="0">
                <a:solidFill>
                  <a:srgbClr val="000000"/>
                </a:solidFill>
                <a:latin typeface="宋体" pitchFamily="2" charset="-122"/>
              </a:rPr>
              <a:t>C#</a:t>
            </a:r>
            <a:r>
              <a:rPr lang="zh-CN" altLang="en-US" sz="2800" b="1" dirty="0">
                <a:solidFill>
                  <a:srgbClr val="000000"/>
                </a:solidFill>
                <a:latin typeface="宋体" pitchFamily="2" charset="-122"/>
              </a:rPr>
              <a:t>都是基于</a:t>
            </a:r>
            <a:r>
              <a:rPr lang="en-US" altLang="zh-CN" sz="2800" b="1" dirty="0">
                <a:solidFill>
                  <a:srgbClr val="000000"/>
                </a:solidFill>
                <a:latin typeface="宋体" pitchFamily="2" charset="-122"/>
              </a:rPr>
              <a:t>C</a:t>
            </a:r>
            <a:r>
              <a:rPr lang="zh-CN" altLang="en-US" sz="2800" b="1" dirty="0">
                <a:solidFill>
                  <a:srgbClr val="000000"/>
                </a:solidFill>
                <a:latin typeface="宋体" pitchFamily="2" charset="-122"/>
              </a:rPr>
              <a:t>语言的面向对象的程序设计语言。</a:t>
            </a:r>
            <a:endParaRPr lang="en-US" altLang="zh-CN" sz="2800" b="1" dirty="0">
              <a:solidFill>
                <a:srgbClr val="000000"/>
              </a:solidFill>
              <a:latin typeface="宋体" pitchFamily="2" charset="-122"/>
            </a:endParaRPr>
          </a:p>
          <a:p>
            <a:pPr marL="266700" indent="-266700" fontAlgn="base">
              <a:lnSpc>
                <a:spcPct val="120000"/>
              </a:lnSpc>
              <a:spcBef>
                <a:spcPct val="20000"/>
              </a:spcBef>
              <a:spcAft>
                <a:spcPct val="0"/>
              </a:spcAft>
              <a:buClr>
                <a:srgbClr val="FFFFFF"/>
              </a:buClr>
              <a:buSzPct val="85000"/>
              <a:buFont typeface="Wingdings" pitchFamily="2" charset="2"/>
              <a:buChar char="Ø"/>
            </a:pPr>
            <a:r>
              <a:rPr lang="en-US" altLang="zh-CN" sz="2800" b="1" dirty="0">
                <a:solidFill>
                  <a:srgbClr val="0000FF"/>
                </a:solidFill>
                <a:latin typeface="宋体" pitchFamily="2" charset="-122"/>
              </a:rPr>
              <a:t>C</a:t>
            </a:r>
            <a:r>
              <a:rPr lang="zh-CN" altLang="en-US" sz="2800" b="1" dirty="0">
                <a:solidFill>
                  <a:srgbClr val="0000FF"/>
                </a:solidFill>
                <a:latin typeface="宋体" pitchFamily="2" charset="-122"/>
              </a:rPr>
              <a:t>语言的缺点</a:t>
            </a:r>
            <a:r>
              <a:rPr lang="zh-CN" altLang="en-US" sz="2800" b="1" dirty="0">
                <a:solidFill>
                  <a:srgbClr val="000000"/>
                </a:solidFill>
                <a:latin typeface="宋体" pitchFamily="2" charset="-122"/>
              </a:rPr>
              <a:t>：</a:t>
            </a:r>
          </a:p>
          <a:p>
            <a:pPr marL="266700" lvl="1" indent="-266700" fontAlgn="base">
              <a:lnSpc>
                <a:spcPct val="120000"/>
              </a:lnSpc>
              <a:spcBef>
                <a:spcPct val="20000"/>
              </a:spcBef>
              <a:spcAft>
                <a:spcPct val="0"/>
              </a:spcAft>
              <a:buClr>
                <a:srgbClr val="FFFFFF"/>
              </a:buClr>
              <a:buSzPct val="85000"/>
              <a:buFont typeface="Wingdings" pitchFamily="2" charset="2"/>
              <a:buChar char="Ø"/>
            </a:pPr>
            <a:r>
              <a:rPr lang="zh-CN" altLang="en-US" sz="2800" b="1" dirty="0">
                <a:solidFill>
                  <a:srgbClr val="000000"/>
                </a:solidFill>
                <a:latin typeface="宋体" pitchFamily="2" charset="-122"/>
              </a:rPr>
              <a:t>   </a:t>
            </a:r>
            <a:r>
              <a:rPr lang="zh-CN" altLang="en-US" sz="2400" b="1" dirty="0">
                <a:solidFill>
                  <a:srgbClr val="0070C0"/>
                </a:solidFill>
                <a:latin typeface="华文楷体" panose="02010600040101010101" pitchFamily="2" charset="-122"/>
                <a:ea typeface="华文楷体" panose="02010600040101010101" pitchFamily="2" charset="-122"/>
              </a:rPr>
              <a:t>数据的封装不太好，数据安全性上具有缺陷；</a:t>
            </a:r>
          </a:p>
          <a:p>
            <a:pPr marL="266700" lvl="1" indent="-266700" fontAlgn="base">
              <a:lnSpc>
                <a:spcPct val="120000"/>
              </a:lnSpc>
              <a:spcBef>
                <a:spcPct val="20000"/>
              </a:spcBef>
              <a:spcAft>
                <a:spcPct val="0"/>
              </a:spcAft>
              <a:buClr>
                <a:srgbClr val="FFFFFF"/>
              </a:buClr>
              <a:buSzPct val="85000"/>
              <a:buFont typeface="Wingdings" pitchFamily="2" charset="2"/>
              <a:buChar char="Ø"/>
            </a:pPr>
            <a:r>
              <a:rPr lang="zh-CN" altLang="en-US" sz="2400" b="1" dirty="0">
                <a:solidFill>
                  <a:srgbClr val="0070C0"/>
                </a:solidFill>
                <a:latin typeface="华文楷体" panose="02010600040101010101" pitchFamily="2" charset="-122"/>
                <a:ea typeface="华文楷体" panose="02010600040101010101" pitchFamily="2" charset="-122"/>
              </a:rPr>
              <a:t>   语法限制不太严格、对变量的类型约束不严格、对数组下标越界不作检查。</a:t>
            </a:r>
          </a:p>
          <a:p>
            <a:pPr marL="266700" indent="-266700" fontAlgn="base">
              <a:lnSpc>
                <a:spcPct val="120000"/>
              </a:lnSpc>
              <a:spcBef>
                <a:spcPct val="20000"/>
              </a:spcBef>
              <a:spcAft>
                <a:spcPct val="0"/>
              </a:spcAft>
              <a:buClr>
                <a:srgbClr val="FFFFFF"/>
              </a:buClr>
              <a:buSzPct val="85000"/>
              <a:buFont typeface="Wingdings" pitchFamily="2" charset="2"/>
              <a:buChar char="Ø"/>
            </a:pPr>
            <a:r>
              <a:rPr lang="en-US" altLang="zh-CN" sz="2800" b="1" dirty="0">
                <a:solidFill>
                  <a:srgbClr val="000000"/>
                </a:solidFill>
                <a:latin typeface="宋体" pitchFamily="2" charset="-122"/>
              </a:rPr>
              <a:t> </a:t>
            </a:r>
            <a:endParaRPr lang="zh-CN" altLang="en-US" sz="2800" b="1" dirty="0">
              <a:solidFill>
                <a:srgbClr val="000000"/>
              </a:solidFill>
              <a:latin typeface="宋体" pitchFamily="2" charset="-122"/>
            </a:endParaRPr>
          </a:p>
        </p:txBody>
      </p:sp>
      <p:sp>
        <p:nvSpPr>
          <p:cNvPr id="3" name="灯片编号占位符 2"/>
          <p:cNvSpPr>
            <a:spLocks noGrp="1"/>
          </p:cNvSpPr>
          <p:nvPr>
            <p:ph type="sldNum" sz="quarter" idx="12"/>
          </p:nvPr>
        </p:nvSpPr>
        <p:spPr/>
        <p:txBody>
          <a:bodyPr/>
          <a:lstStyle/>
          <a:p>
            <a:fld id="{1DB96701-344A-46EF-8486-57434673C49E}" type="slidenum">
              <a:rPr lang="zh-CN" altLang="en-US" smtClean="0">
                <a:solidFill>
                  <a:srgbClr val="000000"/>
                </a:solidFill>
              </a:rPr>
              <a:pPr/>
              <a:t>23</a:t>
            </a:fld>
            <a:endParaRPr lang="zh-CN" altLang="en-US">
              <a:solidFill>
                <a:srgbClr val="000000"/>
              </a:solidFill>
            </a:endParaRPr>
          </a:p>
        </p:txBody>
      </p:sp>
    </p:spTree>
    <p:extLst>
      <p:ext uri="{BB962C8B-B14F-4D97-AF65-F5344CB8AC3E}">
        <p14:creationId xmlns:p14="http://schemas.microsoft.com/office/powerpoint/2010/main" val="417175073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73729"/>
          <p:cNvSpPr>
            <a:spLocks noGrp="1" noRot="1"/>
          </p:cNvSpPr>
          <p:nvPr>
            <p:ph type="title" idx="4294967295"/>
          </p:nvPr>
        </p:nvSpPr>
        <p:spPr>
          <a:xfrm>
            <a:off x="839416" y="333132"/>
            <a:ext cx="3275856" cy="533400"/>
          </a:xfrm>
          <a:gradFill rotWithShape="0">
            <a:gsLst>
              <a:gs pos="0">
                <a:srgbClr val="009999">
                  <a:alpha val="100000"/>
                </a:srgbClr>
              </a:gs>
              <a:gs pos="100000">
                <a:srgbClr val="777777">
                  <a:alpha val="100000"/>
                </a:srgbClr>
              </a:gs>
            </a:gsLst>
            <a:lin ang="0" scaled="1"/>
            <a:tileRect/>
          </a:gradFill>
          <a:ln w="38100" cmpd="dbl">
            <a:solidFill>
              <a:srgbClr val="000000">
                <a:alpha val="100000"/>
              </a:srgbClr>
            </a:solidFill>
            <a:miter lim="800000"/>
          </a:ln>
        </p:spPr>
        <p:txBody>
          <a:bodyPr vert="horz" lIns="91440" tIns="45720" rIns="91440" bIns="46800" rtlCol="0" anchor="ctr">
            <a:normAutofit fontScale="90000"/>
          </a:bodyPr>
          <a:lstStyle/>
          <a:p>
            <a:pPr algn="l"/>
            <a:r>
              <a:rPr lang="zh-CN" altLang="en-US" sz="3200" b="1" noProof="1">
                <a:solidFill>
                  <a:srgbClr val="FFFF99"/>
                </a:solidFill>
                <a:effectLst>
                  <a:outerShdw blurRad="38100" dist="38100" dir="2700000">
                    <a:srgbClr val="C0C0C0"/>
                  </a:outerShdw>
                </a:effectLst>
                <a:latin typeface="宋体" panose="02010600030101010101" pitchFamily="2" charset="-122"/>
              </a:rPr>
              <a:t>本书的使用方法</a:t>
            </a:r>
          </a:p>
        </p:txBody>
      </p:sp>
      <p:sp>
        <p:nvSpPr>
          <p:cNvPr id="73731" name="文本框 73730"/>
          <p:cNvSpPr txBox="1">
            <a:spLocks noChangeArrowheads="1"/>
          </p:cNvSpPr>
          <p:nvPr/>
        </p:nvSpPr>
        <p:spPr bwMode="auto">
          <a:xfrm>
            <a:off x="1847850" y="836613"/>
            <a:ext cx="8610600" cy="3625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宋体" pitchFamily="2" charset="-122"/>
              </a:defRPr>
            </a:lvl1pPr>
            <a:lvl2pPr>
              <a:defRPr>
                <a:solidFill>
                  <a:schemeClr val="tx1"/>
                </a:solidFill>
                <a:latin typeface="Times New Roman" pitchFamily="18" charset="0"/>
                <a:ea typeface="宋体" pitchFamily="2" charset="-122"/>
              </a:defRPr>
            </a:lvl2pPr>
            <a:lvl3pPr>
              <a:defRPr>
                <a:solidFill>
                  <a:schemeClr val="tx1"/>
                </a:solidFill>
                <a:latin typeface="Times New Roman" pitchFamily="18" charset="0"/>
                <a:ea typeface="宋体" pitchFamily="2" charset="-122"/>
              </a:defRPr>
            </a:lvl3pPr>
            <a:lvl4pPr>
              <a:defRPr>
                <a:solidFill>
                  <a:schemeClr val="tx1"/>
                </a:solidFill>
                <a:latin typeface="Times New Roman" pitchFamily="18" charset="0"/>
                <a:ea typeface="宋体" pitchFamily="2" charset="-122"/>
              </a:defRPr>
            </a:lvl4pPr>
            <a:lvl5pPr>
              <a:defRPr>
                <a:solidFill>
                  <a:schemeClr val="tx1"/>
                </a:solidFill>
                <a:latin typeface="Times New Roman" pitchFamily="18" charset="0"/>
                <a:ea typeface="宋体" pitchFamily="2" charset="-122"/>
              </a:defRPr>
            </a:lvl5pPr>
            <a:lvl6pPr fontAlgn="base">
              <a:spcBef>
                <a:spcPct val="0"/>
              </a:spcBef>
              <a:spcAft>
                <a:spcPct val="0"/>
              </a:spcAft>
              <a:buFont typeface="Arial" charset="0"/>
              <a:defRPr>
                <a:solidFill>
                  <a:schemeClr val="tx1"/>
                </a:solidFill>
                <a:latin typeface="Times New Roman" pitchFamily="18" charset="0"/>
                <a:ea typeface="宋体" pitchFamily="2" charset="-122"/>
              </a:defRPr>
            </a:lvl6pPr>
            <a:lvl7pPr fontAlgn="base">
              <a:spcBef>
                <a:spcPct val="0"/>
              </a:spcBef>
              <a:spcAft>
                <a:spcPct val="0"/>
              </a:spcAft>
              <a:buFont typeface="Arial" charset="0"/>
              <a:defRPr>
                <a:solidFill>
                  <a:schemeClr val="tx1"/>
                </a:solidFill>
                <a:latin typeface="Times New Roman" pitchFamily="18" charset="0"/>
                <a:ea typeface="宋体" pitchFamily="2" charset="-122"/>
              </a:defRPr>
            </a:lvl7pPr>
            <a:lvl8pPr fontAlgn="base">
              <a:spcBef>
                <a:spcPct val="0"/>
              </a:spcBef>
              <a:spcAft>
                <a:spcPct val="0"/>
              </a:spcAft>
              <a:buFont typeface="Arial" charset="0"/>
              <a:defRPr>
                <a:solidFill>
                  <a:schemeClr val="tx1"/>
                </a:solidFill>
                <a:latin typeface="Times New Roman" pitchFamily="18" charset="0"/>
                <a:ea typeface="宋体" pitchFamily="2" charset="-122"/>
              </a:defRPr>
            </a:lvl8pPr>
            <a:lvl9pPr fontAlgn="base">
              <a:spcBef>
                <a:spcPct val="0"/>
              </a:spcBef>
              <a:spcAft>
                <a:spcPct val="0"/>
              </a:spcAft>
              <a:buFont typeface="Arial" charset="0"/>
              <a:defRPr>
                <a:solidFill>
                  <a:schemeClr val="tx1"/>
                </a:solidFill>
                <a:latin typeface="Times New Roman" pitchFamily="18" charset="0"/>
                <a:ea typeface="宋体" pitchFamily="2" charset="-122"/>
              </a:defRPr>
            </a:lvl9pPr>
          </a:lstStyle>
          <a:p>
            <a:pPr fontAlgn="base">
              <a:spcBef>
                <a:spcPct val="20000"/>
              </a:spcBef>
              <a:spcAft>
                <a:spcPct val="0"/>
              </a:spcAft>
              <a:buSzPct val="85000"/>
              <a:buFont typeface="Wingdings" pitchFamily="2" charset="2"/>
              <a:buChar char="l"/>
            </a:pPr>
            <a:r>
              <a:rPr lang="zh-CN" altLang="en-US" sz="2800" b="1" dirty="0">
                <a:solidFill>
                  <a:srgbClr val="000000"/>
                </a:solidFill>
                <a:latin typeface="宋体" pitchFamily="2" charset="-122"/>
              </a:rPr>
              <a:t>  使用</a:t>
            </a:r>
            <a:r>
              <a:rPr lang="en-US" altLang="zh-CN" sz="2800" b="1" dirty="0" err="1">
                <a:solidFill>
                  <a:srgbClr val="000000"/>
                </a:solidFill>
                <a:latin typeface="宋体" pitchFamily="2" charset="-122"/>
              </a:rPr>
              <a:t>cin</a:t>
            </a:r>
            <a:r>
              <a:rPr lang="zh-CN" altLang="en-US" sz="2800" b="1" dirty="0">
                <a:solidFill>
                  <a:srgbClr val="000000"/>
                </a:solidFill>
                <a:latin typeface="宋体" pitchFamily="2" charset="-122"/>
              </a:rPr>
              <a:t>、</a:t>
            </a:r>
            <a:r>
              <a:rPr lang="en-US" altLang="zh-CN" sz="2800" b="1" dirty="0" err="1">
                <a:solidFill>
                  <a:srgbClr val="000000"/>
                </a:solidFill>
                <a:latin typeface="宋体" pitchFamily="2" charset="-122"/>
              </a:rPr>
              <a:t>cout</a:t>
            </a:r>
            <a:r>
              <a:rPr lang="zh-CN" altLang="en-US" sz="2800" b="1" dirty="0">
                <a:solidFill>
                  <a:srgbClr val="000000"/>
                </a:solidFill>
                <a:latin typeface="宋体" pitchFamily="2" charset="-122"/>
              </a:rPr>
              <a:t>代替</a:t>
            </a:r>
            <a:r>
              <a:rPr lang="en-US" altLang="zh-CN" sz="2800" b="1" dirty="0" err="1">
                <a:solidFill>
                  <a:srgbClr val="000000"/>
                </a:solidFill>
                <a:latin typeface="宋体" pitchFamily="2" charset="-122"/>
              </a:rPr>
              <a:t>scanf</a:t>
            </a:r>
            <a:r>
              <a:rPr lang="en-US" altLang="zh-CN" sz="2800" b="1" dirty="0">
                <a:solidFill>
                  <a:srgbClr val="000000"/>
                </a:solidFill>
                <a:latin typeface="宋体" pitchFamily="2" charset="-122"/>
              </a:rPr>
              <a:t>/</a:t>
            </a:r>
            <a:r>
              <a:rPr lang="en-US" altLang="zh-CN" sz="2800" b="1" dirty="0" err="1">
                <a:solidFill>
                  <a:srgbClr val="000000"/>
                </a:solidFill>
                <a:latin typeface="宋体" pitchFamily="2" charset="-122"/>
              </a:rPr>
              <a:t>prinf</a:t>
            </a:r>
            <a:r>
              <a:rPr lang="zh-CN" altLang="en-US" sz="2800" b="1" dirty="0">
                <a:solidFill>
                  <a:srgbClr val="000000"/>
                </a:solidFill>
                <a:latin typeface="宋体" pitchFamily="2" charset="-122"/>
              </a:rPr>
              <a:t>进行输入输出</a:t>
            </a:r>
          </a:p>
          <a:p>
            <a:pPr fontAlgn="base">
              <a:spcBef>
                <a:spcPct val="20000"/>
              </a:spcBef>
              <a:spcAft>
                <a:spcPct val="0"/>
              </a:spcAft>
              <a:buSzPct val="85000"/>
              <a:buFont typeface="Wingdings" pitchFamily="2" charset="2"/>
              <a:buChar char="l"/>
            </a:pPr>
            <a:r>
              <a:rPr lang="zh-CN" altLang="en-US" sz="2800" b="1" dirty="0">
                <a:solidFill>
                  <a:srgbClr val="000000"/>
                </a:solidFill>
                <a:latin typeface="宋体" pitchFamily="2" charset="-122"/>
              </a:rPr>
              <a:t>  使用</a:t>
            </a:r>
            <a:r>
              <a:rPr lang="en-US" altLang="zh-CN" sz="2800" b="1" dirty="0">
                <a:solidFill>
                  <a:srgbClr val="000000"/>
                </a:solidFill>
                <a:latin typeface="宋体" pitchFamily="2" charset="-122"/>
              </a:rPr>
              <a:t>C99</a:t>
            </a:r>
            <a:r>
              <a:rPr lang="zh-CN" altLang="en-US" sz="2800" b="1" dirty="0">
                <a:solidFill>
                  <a:srgbClr val="000000"/>
                </a:solidFill>
                <a:latin typeface="宋体" pitchFamily="2" charset="-122"/>
              </a:rPr>
              <a:t>标准（</a:t>
            </a:r>
            <a:r>
              <a:rPr lang="en-US" altLang="zh-CN" sz="2800" b="1" dirty="0">
                <a:solidFill>
                  <a:srgbClr val="000000"/>
                </a:solidFill>
                <a:latin typeface="宋体" pitchFamily="2" charset="-122"/>
              </a:rPr>
              <a:t>p5</a:t>
            </a:r>
            <a:r>
              <a:rPr lang="zh-CN" altLang="en-US" sz="2800" b="1" dirty="0">
                <a:solidFill>
                  <a:srgbClr val="000000"/>
                </a:solidFill>
                <a:latin typeface="宋体" pitchFamily="2" charset="-122"/>
              </a:rPr>
              <a:t>说明）</a:t>
            </a:r>
          </a:p>
          <a:p>
            <a:pPr fontAlgn="base">
              <a:spcBef>
                <a:spcPct val="20000"/>
              </a:spcBef>
              <a:spcAft>
                <a:spcPct val="0"/>
              </a:spcAft>
              <a:buSzPct val="85000"/>
              <a:buFont typeface="Wingdings" pitchFamily="2" charset="2"/>
              <a:buChar char="l"/>
            </a:pPr>
            <a:r>
              <a:rPr lang="zh-CN" altLang="en-US" sz="2800" b="1" dirty="0">
                <a:solidFill>
                  <a:srgbClr val="000000"/>
                </a:solidFill>
                <a:latin typeface="宋体" pitchFamily="2" charset="-122"/>
              </a:rPr>
              <a:t>  采用</a:t>
            </a:r>
            <a:r>
              <a:rPr lang="en-US" altLang="zh-CN" sz="2800" b="1" dirty="0">
                <a:solidFill>
                  <a:srgbClr val="000000"/>
                </a:solidFill>
                <a:latin typeface="宋体" pitchFamily="2" charset="-122"/>
              </a:rPr>
              <a:t>NS</a:t>
            </a:r>
            <a:r>
              <a:rPr lang="zh-CN" altLang="en-US" sz="2800" b="1" dirty="0">
                <a:solidFill>
                  <a:srgbClr val="000000"/>
                </a:solidFill>
                <a:latin typeface="宋体" pitchFamily="2" charset="-122"/>
              </a:rPr>
              <a:t>图（结构图，又称盒图）描述算法</a:t>
            </a:r>
          </a:p>
          <a:p>
            <a:pPr lvl="1" fontAlgn="base">
              <a:spcBef>
                <a:spcPct val="20000"/>
              </a:spcBef>
              <a:spcAft>
                <a:spcPct val="0"/>
              </a:spcAft>
              <a:buSzPct val="85000"/>
              <a:buFont typeface="Wingdings" pitchFamily="2" charset="2"/>
              <a:buChar char="l"/>
            </a:pPr>
            <a:r>
              <a:rPr lang="zh-CN" altLang="en-US" sz="2800" b="1" dirty="0">
                <a:solidFill>
                  <a:srgbClr val="000000"/>
                </a:solidFill>
                <a:latin typeface="宋体" pitchFamily="2" charset="-122"/>
              </a:rPr>
              <a:t>  顺序结构</a:t>
            </a:r>
          </a:p>
          <a:p>
            <a:pPr lvl="1" fontAlgn="base">
              <a:spcBef>
                <a:spcPct val="20000"/>
              </a:spcBef>
              <a:spcAft>
                <a:spcPct val="0"/>
              </a:spcAft>
              <a:buSzPct val="85000"/>
              <a:buFont typeface="Wingdings" pitchFamily="2" charset="2"/>
              <a:buChar char="l"/>
            </a:pPr>
            <a:r>
              <a:rPr lang="zh-CN" altLang="en-US" sz="2800" b="1" dirty="0">
                <a:solidFill>
                  <a:srgbClr val="000000"/>
                </a:solidFill>
                <a:latin typeface="宋体" pitchFamily="2" charset="-122"/>
              </a:rPr>
              <a:t>  条件结构</a:t>
            </a:r>
          </a:p>
          <a:p>
            <a:pPr lvl="1" fontAlgn="base">
              <a:spcBef>
                <a:spcPct val="20000"/>
              </a:spcBef>
              <a:spcAft>
                <a:spcPct val="0"/>
              </a:spcAft>
              <a:buSzPct val="85000"/>
              <a:buFont typeface="Wingdings" pitchFamily="2" charset="2"/>
              <a:buChar char="l"/>
            </a:pPr>
            <a:r>
              <a:rPr lang="zh-CN" altLang="en-US" sz="2800" b="1" dirty="0">
                <a:solidFill>
                  <a:srgbClr val="000000"/>
                </a:solidFill>
                <a:latin typeface="宋体" pitchFamily="2" charset="-122"/>
              </a:rPr>
              <a:t>  多分支选择结构</a:t>
            </a:r>
          </a:p>
          <a:p>
            <a:pPr lvl="1" fontAlgn="base">
              <a:spcBef>
                <a:spcPct val="20000"/>
              </a:spcBef>
              <a:spcAft>
                <a:spcPct val="0"/>
              </a:spcAft>
              <a:buSzPct val="85000"/>
              <a:buFont typeface="Wingdings" pitchFamily="2" charset="2"/>
              <a:buChar char="l"/>
            </a:pPr>
            <a:r>
              <a:rPr lang="zh-CN" altLang="en-US" sz="2800" b="1" dirty="0">
                <a:solidFill>
                  <a:srgbClr val="000000"/>
                </a:solidFill>
                <a:latin typeface="宋体" pitchFamily="2" charset="-122"/>
              </a:rPr>
              <a:t>  循环结构</a:t>
            </a:r>
          </a:p>
        </p:txBody>
      </p:sp>
      <p:pic>
        <p:nvPicPr>
          <p:cNvPr id="73732" name="图片 737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8164" y="2420939"/>
            <a:ext cx="1296987"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3" name="图片 737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1175" y="3644901"/>
            <a:ext cx="20891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4" name="图片 737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2125" y="3716339"/>
            <a:ext cx="2376488"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5" name="图片 737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48526" y="5157789"/>
            <a:ext cx="2951163" cy="147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6" name="图片 737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2314" y="5084764"/>
            <a:ext cx="3887787"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2"/>
          </p:nvPr>
        </p:nvSpPr>
        <p:spPr/>
        <p:txBody>
          <a:bodyPr/>
          <a:lstStyle/>
          <a:p>
            <a:fld id="{1DB96701-344A-46EF-8486-57434673C49E}" type="slidenum">
              <a:rPr lang="zh-CN" altLang="en-US" smtClean="0">
                <a:solidFill>
                  <a:srgbClr val="000000"/>
                </a:solidFill>
              </a:rPr>
              <a:pPr/>
              <a:t>24</a:t>
            </a:fld>
            <a:endParaRPr lang="zh-CN" altLang="en-US">
              <a:solidFill>
                <a:srgbClr val="000000"/>
              </a:solidFill>
            </a:endParaRPr>
          </a:p>
        </p:txBody>
      </p:sp>
    </p:spTree>
    <p:extLst>
      <p:ext uri="{BB962C8B-B14F-4D97-AF65-F5344CB8AC3E}">
        <p14:creationId xmlns:p14="http://schemas.microsoft.com/office/powerpoint/2010/main" val="16132170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3734"/>
                                        </p:tgtEl>
                                        <p:attrNameLst>
                                          <p:attrName>style.visibility</p:attrName>
                                        </p:attrNameLst>
                                      </p:cBhvr>
                                      <p:to>
                                        <p:strVal val="visible"/>
                                      </p:to>
                                    </p:set>
                                    <p:anim calcmode="lin" valueType="num">
                                      <p:cBhvr additive="base">
                                        <p:cTn id="7" dur="500" fill="hold"/>
                                        <p:tgtEl>
                                          <p:spTgt spid="73734"/>
                                        </p:tgtEl>
                                        <p:attrNameLst>
                                          <p:attrName>ppt_x</p:attrName>
                                        </p:attrNameLst>
                                      </p:cBhvr>
                                      <p:tavLst>
                                        <p:tav tm="0">
                                          <p:val>
                                            <p:strVal val="#ppt_x"/>
                                          </p:val>
                                        </p:tav>
                                        <p:tav tm="100000">
                                          <p:val>
                                            <p:strVal val="#ppt_x"/>
                                          </p:val>
                                        </p:tav>
                                      </p:tavLst>
                                    </p:anim>
                                    <p:anim calcmode="lin" valueType="num">
                                      <p:cBhvr additive="base">
                                        <p:cTn id="8" dur="500" fill="hold"/>
                                        <p:tgtEl>
                                          <p:spTgt spid="7373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3735"/>
                                        </p:tgtEl>
                                        <p:attrNameLst>
                                          <p:attrName>style.visibility</p:attrName>
                                        </p:attrNameLst>
                                      </p:cBhvr>
                                      <p:to>
                                        <p:strVal val="visible"/>
                                      </p:to>
                                    </p:set>
                                    <p:anim calcmode="lin" valueType="num">
                                      <p:cBhvr additive="base">
                                        <p:cTn id="13" dur="500" fill="hold"/>
                                        <p:tgtEl>
                                          <p:spTgt spid="73735"/>
                                        </p:tgtEl>
                                        <p:attrNameLst>
                                          <p:attrName>ppt_x</p:attrName>
                                        </p:attrNameLst>
                                      </p:cBhvr>
                                      <p:tavLst>
                                        <p:tav tm="0">
                                          <p:val>
                                            <p:strVal val="#ppt_x"/>
                                          </p:val>
                                        </p:tav>
                                        <p:tav tm="100000">
                                          <p:val>
                                            <p:strVal val="#ppt_x"/>
                                          </p:val>
                                        </p:tav>
                                      </p:tavLst>
                                    </p:anim>
                                    <p:anim calcmode="lin" valueType="num">
                                      <p:cBhvr additive="base">
                                        <p:cTn id="14" dur="500" fill="hold"/>
                                        <p:tgtEl>
                                          <p:spTgt spid="737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44033"/>
          <p:cNvSpPr>
            <a:spLocks noGrp="1" noRot="1" noChangeArrowheads="1"/>
          </p:cNvSpPr>
          <p:nvPr>
            <p:ph type="title"/>
          </p:nvPr>
        </p:nvSpPr>
        <p:spPr>
          <a:xfrm>
            <a:off x="2999656" y="887491"/>
            <a:ext cx="6048672" cy="1050573"/>
          </a:xfrm>
          <a:blipFill dpi="0" rotWithShape="1">
            <a:blip r:embed="rId2">
              <a:alphaModFix amt="52000"/>
            </a:blip>
            <a:srcRect/>
            <a:tile tx="0" ty="0" sx="100000" sy="100000" flip="none" algn="tl"/>
          </a:blipFill>
        </p:spPr>
        <p:txBody>
          <a:bodyPr>
            <a:normAutofit/>
          </a:bodyPr>
          <a:lstStyle/>
          <a:p>
            <a:r>
              <a:rPr lang="zh-CN" altLang="en-US" sz="6000" b="1" dirty="0">
                <a:solidFill>
                  <a:srgbClr val="0070C0"/>
                </a:solidFill>
                <a:latin typeface="华光行书_CNKI" panose="02000500000000000000" pitchFamily="2" charset="-122"/>
                <a:ea typeface="华光行书_CNKI" panose="02000500000000000000" pitchFamily="2" charset="-122"/>
              </a:rPr>
              <a:t>第</a:t>
            </a:r>
            <a:r>
              <a:rPr lang="en-US" altLang="zh-CN" sz="6000" b="1" dirty="0">
                <a:solidFill>
                  <a:srgbClr val="0070C0"/>
                </a:solidFill>
                <a:latin typeface="华光行书_CNKI" panose="02000500000000000000" pitchFamily="2" charset="-122"/>
                <a:ea typeface="华光行书_CNKI" panose="02000500000000000000" pitchFamily="2" charset="-122"/>
              </a:rPr>
              <a:t>1</a:t>
            </a:r>
            <a:r>
              <a:rPr lang="zh-CN" altLang="en-US" sz="6000" b="1" dirty="0">
                <a:solidFill>
                  <a:srgbClr val="0070C0"/>
                </a:solidFill>
                <a:latin typeface="华光行书_CNKI" panose="02000500000000000000" pitchFamily="2" charset="-122"/>
                <a:ea typeface="华光行书_CNKI" panose="02000500000000000000" pitchFamily="2" charset="-122"/>
              </a:rPr>
              <a:t>章 概论</a:t>
            </a:r>
            <a:endParaRPr lang="en-US" altLang="zh-CN" sz="6000" b="1" dirty="0">
              <a:solidFill>
                <a:srgbClr val="0070C0"/>
              </a:solidFill>
              <a:latin typeface="华光行书_CNKI" panose="02000500000000000000" pitchFamily="2" charset="-122"/>
              <a:ea typeface="华光行书_CNKI" panose="02000500000000000000" pitchFamily="2" charset="-122"/>
            </a:endParaRPr>
          </a:p>
        </p:txBody>
      </p:sp>
      <p:sp>
        <p:nvSpPr>
          <p:cNvPr id="17410" name="文本占位符 44034"/>
          <p:cNvSpPr>
            <a:spLocks noGrp="1" noRot="1" noChangeArrowheads="1"/>
          </p:cNvSpPr>
          <p:nvPr>
            <p:ph idx="1"/>
          </p:nvPr>
        </p:nvSpPr>
        <p:spPr>
          <a:xfrm>
            <a:off x="3855740" y="2204864"/>
            <a:ext cx="5266928" cy="3384376"/>
          </a:xfrm>
        </p:spPr>
        <p:txBody>
          <a:bodyPr/>
          <a:lstStyle/>
          <a:p>
            <a:pPr>
              <a:lnSpc>
                <a:spcPct val="200000"/>
              </a:lnSpc>
              <a:buFont typeface="Wingdings" pitchFamily="2" charset="2"/>
              <a:buNone/>
            </a:pPr>
            <a:r>
              <a:rPr lang="en-US" altLang="zh-CN" b="1" dirty="0">
                <a:latin typeface="微软雅黑" panose="020B0503020204020204" pitchFamily="34" charset="-122"/>
                <a:ea typeface="微软雅黑" panose="020B0503020204020204" pitchFamily="34" charset="-122"/>
              </a:rPr>
              <a:t>1.1    </a:t>
            </a:r>
            <a:r>
              <a:rPr lang="zh-CN" altLang="en-US" b="1" dirty="0">
                <a:latin typeface="微软雅黑" panose="020B0503020204020204" pitchFamily="34" charset="-122"/>
                <a:ea typeface="微软雅黑" panose="020B0503020204020204" pitchFamily="34" charset="-122"/>
              </a:rPr>
              <a:t>计算机系统简介</a:t>
            </a:r>
          </a:p>
          <a:p>
            <a:pPr>
              <a:lnSpc>
                <a:spcPct val="200000"/>
              </a:lnSpc>
              <a:buFont typeface="Wingdings" pitchFamily="2" charset="2"/>
              <a:buNone/>
            </a:pPr>
            <a:r>
              <a:rPr lang="en-US" altLang="zh-CN" b="1" dirty="0">
                <a:latin typeface="微软雅黑" panose="020B0503020204020204" pitchFamily="34" charset="-122"/>
                <a:ea typeface="微软雅黑" panose="020B0503020204020204" pitchFamily="34" charset="-122"/>
              </a:rPr>
              <a:t>1.2    C</a:t>
            </a:r>
            <a:r>
              <a:rPr lang="zh-CN" altLang="en-US" b="1" dirty="0">
                <a:latin typeface="微软雅黑" panose="020B0503020204020204" pitchFamily="34" charset="-122"/>
                <a:ea typeface="微软雅黑" panose="020B0503020204020204" pitchFamily="34" charset="-122"/>
              </a:rPr>
              <a:t>语言概述</a:t>
            </a:r>
          </a:p>
          <a:p>
            <a:pPr>
              <a:lnSpc>
                <a:spcPct val="200000"/>
              </a:lnSpc>
              <a:buFont typeface="Wingdings" pitchFamily="2" charset="2"/>
              <a:buNone/>
            </a:pPr>
            <a:r>
              <a:rPr lang="en-US" altLang="zh-CN" b="1" dirty="0">
                <a:solidFill>
                  <a:srgbClr val="FF0000"/>
                </a:solidFill>
                <a:latin typeface="微软雅黑" panose="020B0503020204020204" pitchFamily="34" charset="-122"/>
                <a:ea typeface="微软雅黑" panose="020B0503020204020204" pitchFamily="34" charset="-122"/>
              </a:rPr>
              <a:t>1.3    </a:t>
            </a:r>
            <a:r>
              <a:rPr lang="zh-CN" altLang="en-US" b="1" dirty="0">
                <a:solidFill>
                  <a:srgbClr val="FF0000"/>
                </a:solidFill>
                <a:latin typeface="微软雅黑" panose="020B0503020204020204" pitchFamily="34" charset="-122"/>
                <a:ea typeface="微软雅黑" panose="020B0503020204020204" pitchFamily="34" charset="-122"/>
              </a:rPr>
              <a:t>编程准备</a:t>
            </a:r>
          </a:p>
        </p:txBody>
      </p:sp>
      <p:sp>
        <p:nvSpPr>
          <p:cNvPr id="3" name="灯片编号占位符 2"/>
          <p:cNvSpPr>
            <a:spLocks noGrp="1"/>
          </p:cNvSpPr>
          <p:nvPr>
            <p:ph type="sldNum" sz="quarter" idx="12"/>
          </p:nvPr>
        </p:nvSpPr>
        <p:spPr/>
        <p:txBody>
          <a:bodyPr/>
          <a:lstStyle/>
          <a:p>
            <a:fld id="{BF7A9D96-820F-4FBC-80C0-D6A6C17656AD}" type="slidenum">
              <a:rPr lang="zh-CN" altLang="en-US" smtClean="0">
                <a:solidFill>
                  <a:srgbClr val="000000"/>
                </a:solidFill>
              </a:rPr>
              <a:pPr/>
              <a:t>25</a:t>
            </a:fld>
            <a:endParaRPr lang="zh-CN" altLang="en-US">
              <a:solidFill>
                <a:srgbClr val="000000"/>
              </a:solidFill>
            </a:endParaRPr>
          </a:p>
        </p:txBody>
      </p:sp>
      <p:pic>
        <p:nvPicPr>
          <p:cNvPr id="5" name="图片 4">
            <a:extLst>
              <a:ext uri="{FF2B5EF4-FFF2-40B4-BE49-F238E27FC236}">
                <a16:creationId xmlns:a16="http://schemas.microsoft.com/office/drawing/2014/main" id="{0CC95D7B-F774-4224-A22D-EDA8CE0522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66298" y="260648"/>
            <a:ext cx="593662" cy="591344"/>
          </a:xfrm>
          <a:prstGeom prst="rect">
            <a:avLst/>
          </a:prstGeom>
        </p:spPr>
      </p:pic>
      <p:cxnSp>
        <p:nvCxnSpPr>
          <p:cNvPr id="6" name="直接连接符 5">
            <a:extLst>
              <a:ext uri="{FF2B5EF4-FFF2-40B4-BE49-F238E27FC236}">
                <a16:creationId xmlns:a16="http://schemas.microsoft.com/office/drawing/2014/main" id="{97FF1863-4D1D-41CE-92F3-D605C4A85B85}"/>
              </a:ext>
            </a:extLst>
          </p:cNvPr>
          <p:cNvCxnSpPr>
            <a:cxnSpLocks/>
          </p:cNvCxnSpPr>
          <p:nvPr/>
        </p:nvCxnSpPr>
        <p:spPr>
          <a:xfrm>
            <a:off x="1991545" y="836712"/>
            <a:ext cx="8397367" cy="0"/>
          </a:xfrm>
          <a:prstGeom prst="line">
            <a:avLst/>
          </a:prstGeom>
          <a:ln w="73025" cmpd="thickThi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8557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74753"/>
          <p:cNvSpPr>
            <a:spLocks noGrp="1" noRot="1"/>
          </p:cNvSpPr>
          <p:nvPr>
            <p:ph type="title" idx="4294967295"/>
          </p:nvPr>
        </p:nvSpPr>
        <p:spPr>
          <a:xfrm>
            <a:off x="839416" y="518916"/>
            <a:ext cx="5519713" cy="533400"/>
          </a:xfrm>
          <a:gradFill rotWithShape="0">
            <a:gsLst>
              <a:gs pos="0">
                <a:srgbClr val="009999">
                  <a:alpha val="100000"/>
                </a:srgbClr>
              </a:gs>
              <a:gs pos="100000">
                <a:srgbClr val="777777">
                  <a:alpha val="100000"/>
                </a:srgbClr>
              </a:gs>
            </a:gsLst>
            <a:lin ang="0" scaled="1"/>
            <a:tileRect/>
          </a:gradFill>
          <a:ln w="38100" cmpd="dbl">
            <a:solidFill>
              <a:srgbClr val="000000">
                <a:alpha val="100000"/>
              </a:srgbClr>
            </a:solidFill>
            <a:miter lim="800000"/>
          </a:ln>
        </p:spPr>
        <p:txBody>
          <a:bodyPr vert="horz" lIns="91440" tIns="45720" rIns="91440" bIns="46800" rtlCol="0" anchor="ctr">
            <a:normAutofit fontScale="90000"/>
          </a:bodyPr>
          <a:lstStyle/>
          <a:p>
            <a:pPr algn="l"/>
            <a:r>
              <a:rPr lang="en-US" altLang="zh-CN" sz="3200" b="1" noProof="1">
                <a:solidFill>
                  <a:srgbClr val="FFFF99"/>
                </a:solidFill>
                <a:effectLst>
                  <a:outerShdw blurRad="38100" dist="38100" dir="2700000">
                    <a:srgbClr val="C0C0C0"/>
                  </a:outerShdw>
                </a:effectLst>
                <a:latin typeface="宋体" panose="02010600030101010101" pitchFamily="2" charset="-122"/>
              </a:rPr>
              <a:t>1.3.1 </a:t>
            </a:r>
            <a:r>
              <a:rPr lang="zh-CN" altLang="en-US" sz="3200" b="1" noProof="1">
                <a:solidFill>
                  <a:srgbClr val="FFFF99"/>
                </a:solidFill>
                <a:effectLst>
                  <a:outerShdw blurRad="38100" dist="38100" dir="2700000">
                    <a:srgbClr val="C0C0C0"/>
                  </a:outerShdw>
                </a:effectLst>
                <a:latin typeface="宋体" panose="02010600030101010101" pitchFamily="2" charset="-122"/>
              </a:rPr>
              <a:t>了解程序的创建和结构</a:t>
            </a:r>
          </a:p>
        </p:txBody>
      </p:sp>
      <p:sp>
        <p:nvSpPr>
          <p:cNvPr id="74755" name="文本框 74754"/>
          <p:cNvSpPr txBox="1">
            <a:spLocks noChangeArrowheads="1"/>
          </p:cNvSpPr>
          <p:nvPr/>
        </p:nvSpPr>
        <p:spPr bwMode="auto">
          <a:xfrm>
            <a:off x="1199456" y="1340768"/>
            <a:ext cx="8610600" cy="473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宋体" pitchFamily="2" charset="-122"/>
              </a:defRPr>
            </a:lvl1pPr>
            <a:lvl2pPr>
              <a:defRPr>
                <a:solidFill>
                  <a:schemeClr val="tx1"/>
                </a:solidFill>
                <a:latin typeface="Times New Roman" pitchFamily="18" charset="0"/>
                <a:ea typeface="宋体" pitchFamily="2" charset="-122"/>
              </a:defRPr>
            </a:lvl2pPr>
            <a:lvl3pPr>
              <a:defRPr>
                <a:solidFill>
                  <a:schemeClr val="tx1"/>
                </a:solidFill>
                <a:latin typeface="Times New Roman" pitchFamily="18" charset="0"/>
                <a:ea typeface="宋体" pitchFamily="2" charset="-122"/>
              </a:defRPr>
            </a:lvl3pPr>
            <a:lvl4pPr>
              <a:defRPr>
                <a:solidFill>
                  <a:schemeClr val="tx1"/>
                </a:solidFill>
                <a:latin typeface="Times New Roman" pitchFamily="18" charset="0"/>
                <a:ea typeface="宋体" pitchFamily="2" charset="-122"/>
              </a:defRPr>
            </a:lvl4pPr>
            <a:lvl5pPr>
              <a:defRPr>
                <a:solidFill>
                  <a:schemeClr val="tx1"/>
                </a:solidFill>
                <a:latin typeface="Times New Roman" pitchFamily="18" charset="0"/>
                <a:ea typeface="宋体" pitchFamily="2" charset="-122"/>
              </a:defRPr>
            </a:lvl5pPr>
            <a:lvl6pPr fontAlgn="base">
              <a:spcBef>
                <a:spcPct val="0"/>
              </a:spcBef>
              <a:spcAft>
                <a:spcPct val="0"/>
              </a:spcAft>
              <a:buFont typeface="Arial" charset="0"/>
              <a:defRPr>
                <a:solidFill>
                  <a:schemeClr val="tx1"/>
                </a:solidFill>
                <a:latin typeface="Times New Roman" pitchFamily="18" charset="0"/>
                <a:ea typeface="宋体" pitchFamily="2" charset="-122"/>
              </a:defRPr>
            </a:lvl6pPr>
            <a:lvl7pPr fontAlgn="base">
              <a:spcBef>
                <a:spcPct val="0"/>
              </a:spcBef>
              <a:spcAft>
                <a:spcPct val="0"/>
              </a:spcAft>
              <a:buFont typeface="Arial" charset="0"/>
              <a:defRPr>
                <a:solidFill>
                  <a:schemeClr val="tx1"/>
                </a:solidFill>
                <a:latin typeface="Times New Roman" pitchFamily="18" charset="0"/>
                <a:ea typeface="宋体" pitchFamily="2" charset="-122"/>
              </a:defRPr>
            </a:lvl7pPr>
            <a:lvl8pPr fontAlgn="base">
              <a:spcBef>
                <a:spcPct val="0"/>
              </a:spcBef>
              <a:spcAft>
                <a:spcPct val="0"/>
              </a:spcAft>
              <a:buFont typeface="Arial" charset="0"/>
              <a:defRPr>
                <a:solidFill>
                  <a:schemeClr val="tx1"/>
                </a:solidFill>
                <a:latin typeface="Times New Roman" pitchFamily="18" charset="0"/>
                <a:ea typeface="宋体" pitchFamily="2" charset="-122"/>
              </a:defRPr>
            </a:lvl8pPr>
            <a:lvl9pPr fontAlgn="base">
              <a:spcBef>
                <a:spcPct val="0"/>
              </a:spcBef>
              <a:spcAft>
                <a:spcPct val="0"/>
              </a:spcAft>
              <a:buFont typeface="Arial" charset="0"/>
              <a:defRPr>
                <a:solidFill>
                  <a:schemeClr val="tx1"/>
                </a:solidFill>
                <a:latin typeface="Times New Roman" pitchFamily="18" charset="0"/>
                <a:ea typeface="宋体" pitchFamily="2" charset="-122"/>
              </a:defRPr>
            </a:lvl9pPr>
          </a:lstStyle>
          <a:p>
            <a:pPr fontAlgn="base">
              <a:lnSpc>
                <a:spcPts val="4000"/>
              </a:lnSpc>
              <a:spcBef>
                <a:spcPct val="20000"/>
              </a:spcBef>
              <a:spcAft>
                <a:spcPct val="0"/>
              </a:spcAft>
              <a:buSzPct val="85000"/>
            </a:pPr>
            <a:r>
              <a:rPr lang="zh-CN" altLang="en-US" sz="2800" b="1" dirty="0">
                <a:solidFill>
                  <a:srgbClr val="000000"/>
                </a:solidFill>
                <a:latin typeface="楷体" panose="02010609060101010101" pitchFamily="49" charset="-122"/>
                <a:ea typeface="楷体" panose="02010609060101010101" pitchFamily="49" charset="-122"/>
              </a:rPr>
              <a:t>编程解决实际问题的思路 </a:t>
            </a:r>
          </a:p>
          <a:p>
            <a:pPr fontAlgn="base">
              <a:lnSpc>
                <a:spcPts val="4000"/>
              </a:lnSpc>
              <a:spcBef>
                <a:spcPct val="20000"/>
              </a:spcBef>
              <a:spcAft>
                <a:spcPct val="0"/>
              </a:spcAft>
              <a:buSzPct val="85000"/>
              <a:buFont typeface="Arial" charset="0"/>
              <a:buChar char="•"/>
            </a:pPr>
            <a:r>
              <a:rPr lang="zh-CN" altLang="en-US" sz="2800" b="1" dirty="0">
                <a:solidFill>
                  <a:srgbClr val="000000"/>
                </a:solidFill>
                <a:latin typeface="楷体" panose="02010609060101010101" pitchFamily="49" charset="-122"/>
                <a:ea typeface="楷体" panose="02010609060101010101" pitchFamily="49" charset="-122"/>
              </a:rPr>
              <a:t> 确定程序的目标</a:t>
            </a:r>
          </a:p>
          <a:p>
            <a:pPr fontAlgn="base">
              <a:lnSpc>
                <a:spcPts val="4000"/>
              </a:lnSpc>
              <a:spcBef>
                <a:spcPct val="20000"/>
              </a:spcBef>
              <a:spcAft>
                <a:spcPct val="0"/>
              </a:spcAft>
              <a:buSzPct val="85000"/>
              <a:buFont typeface="Arial" charset="0"/>
              <a:buChar char="•"/>
            </a:pPr>
            <a:r>
              <a:rPr lang="zh-CN" altLang="en-US" sz="2800" b="1" dirty="0">
                <a:solidFill>
                  <a:srgbClr val="000000"/>
                </a:solidFill>
                <a:latin typeface="楷体" panose="02010609060101010101" pitchFamily="49" charset="-122"/>
                <a:ea typeface="楷体" panose="02010609060101010101" pitchFamily="49" charset="-122"/>
              </a:rPr>
              <a:t> 明确要解决的问题</a:t>
            </a:r>
          </a:p>
          <a:p>
            <a:pPr fontAlgn="base">
              <a:lnSpc>
                <a:spcPts val="4000"/>
              </a:lnSpc>
              <a:spcBef>
                <a:spcPct val="20000"/>
              </a:spcBef>
              <a:spcAft>
                <a:spcPct val="0"/>
              </a:spcAft>
              <a:buSzPct val="85000"/>
              <a:buFont typeface="Arial" charset="0"/>
              <a:buChar char="•"/>
            </a:pPr>
            <a:r>
              <a:rPr lang="zh-CN" altLang="en-US" sz="2800" b="1" dirty="0">
                <a:solidFill>
                  <a:srgbClr val="000000"/>
                </a:solidFill>
                <a:latin typeface="楷体" panose="02010609060101010101" pitchFamily="49" charset="-122"/>
                <a:ea typeface="楷体" panose="02010609060101010101" pitchFamily="49" charset="-122"/>
              </a:rPr>
              <a:t> 确定问题的实际模型</a:t>
            </a:r>
          </a:p>
          <a:p>
            <a:pPr fontAlgn="base">
              <a:lnSpc>
                <a:spcPts val="4000"/>
              </a:lnSpc>
              <a:spcBef>
                <a:spcPct val="20000"/>
              </a:spcBef>
              <a:spcAft>
                <a:spcPct val="0"/>
              </a:spcAft>
              <a:buSzPct val="85000"/>
              <a:buFont typeface="Arial" charset="0"/>
              <a:buChar char="•"/>
            </a:pPr>
            <a:r>
              <a:rPr lang="zh-CN" altLang="en-US" sz="2800" b="1" dirty="0">
                <a:solidFill>
                  <a:srgbClr val="000000"/>
                </a:solidFill>
                <a:latin typeface="楷体" panose="02010609060101010101" pitchFamily="49" charset="-122"/>
                <a:ea typeface="楷体" panose="02010609060101010101" pitchFamily="49" charset="-122"/>
              </a:rPr>
              <a:t> 设计解决方案</a:t>
            </a:r>
          </a:p>
          <a:p>
            <a:pPr fontAlgn="base">
              <a:lnSpc>
                <a:spcPts val="4000"/>
              </a:lnSpc>
              <a:spcBef>
                <a:spcPct val="20000"/>
              </a:spcBef>
              <a:spcAft>
                <a:spcPct val="0"/>
              </a:spcAft>
              <a:buSzPct val="85000"/>
              <a:buFont typeface="Arial" charset="0"/>
              <a:buChar char="•"/>
            </a:pPr>
            <a:r>
              <a:rPr lang="zh-CN" altLang="en-US" sz="2800" b="1" dirty="0">
                <a:solidFill>
                  <a:srgbClr val="000000"/>
                </a:solidFill>
                <a:latin typeface="楷体" panose="02010609060101010101" pitchFamily="49" charset="-122"/>
                <a:ea typeface="楷体" panose="02010609060101010101" pitchFamily="49" charset="-122"/>
              </a:rPr>
              <a:t> 编写程序</a:t>
            </a:r>
            <a:endParaRPr lang="en-US" altLang="zh-CN" sz="2800" b="1" dirty="0">
              <a:solidFill>
                <a:srgbClr val="000000"/>
              </a:solidFill>
              <a:latin typeface="楷体" panose="02010609060101010101" pitchFamily="49" charset="-122"/>
              <a:ea typeface="楷体" panose="02010609060101010101" pitchFamily="49" charset="-122"/>
            </a:endParaRPr>
          </a:p>
          <a:p>
            <a:pPr fontAlgn="base">
              <a:lnSpc>
                <a:spcPts val="4000"/>
              </a:lnSpc>
              <a:spcBef>
                <a:spcPct val="20000"/>
              </a:spcBef>
              <a:spcAft>
                <a:spcPct val="0"/>
              </a:spcAft>
              <a:buSzPct val="85000"/>
              <a:buFont typeface="Arial" charset="0"/>
              <a:buChar char="•"/>
            </a:pPr>
            <a:r>
              <a:rPr lang="zh-CN" altLang="en-US" sz="2800" b="1" dirty="0">
                <a:solidFill>
                  <a:srgbClr val="000000"/>
                </a:solidFill>
                <a:latin typeface="楷体" panose="02010609060101010101" pitchFamily="49" charset="-122"/>
                <a:ea typeface="楷体" panose="02010609060101010101" pitchFamily="49" charset="-122"/>
              </a:rPr>
              <a:t> 编译、连接、运行程序，查看结果，测试是否正确</a:t>
            </a:r>
          </a:p>
          <a:p>
            <a:pPr fontAlgn="base">
              <a:lnSpc>
                <a:spcPts val="4000"/>
              </a:lnSpc>
              <a:spcBef>
                <a:spcPct val="20000"/>
              </a:spcBef>
              <a:spcAft>
                <a:spcPct val="0"/>
              </a:spcAft>
              <a:buSzPct val="85000"/>
              <a:buFont typeface="Arial" charset="0"/>
              <a:buChar char="•"/>
            </a:pPr>
            <a:r>
              <a:rPr lang="zh-CN" altLang="en-US" sz="2800" b="1" dirty="0">
                <a:solidFill>
                  <a:srgbClr val="000000"/>
                </a:solidFill>
                <a:latin typeface="楷体" panose="02010609060101010101" pitchFamily="49" charset="-122"/>
                <a:ea typeface="楷体" panose="02010609060101010101" pitchFamily="49" charset="-122"/>
              </a:rPr>
              <a:t> 查看结果，得到结论</a:t>
            </a:r>
          </a:p>
        </p:txBody>
      </p:sp>
      <p:sp>
        <p:nvSpPr>
          <p:cNvPr id="3" name="灯片编号占位符 2"/>
          <p:cNvSpPr>
            <a:spLocks noGrp="1"/>
          </p:cNvSpPr>
          <p:nvPr>
            <p:ph type="sldNum" sz="quarter" idx="12"/>
          </p:nvPr>
        </p:nvSpPr>
        <p:spPr/>
        <p:txBody>
          <a:bodyPr/>
          <a:lstStyle/>
          <a:p>
            <a:fld id="{1DB96701-344A-46EF-8486-57434673C49E}" type="slidenum">
              <a:rPr lang="zh-CN" altLang="en-US" smtClean="0">
                <a:solidFill>
                  <a:srgbClr val="000000"/>
                </a:solidFill>
              </a:rPr>
              <a:pPr/>
              <a:t>26</a:t>
            </a:fld>
            <a:endParaRPr lang="zh-CN" altLang="en-US">
              <a:solidFill>
                <a:srgbClr val="000000"/>
              </a:solidFill>
            </a:endParaRPr>
          </a:p>
        </p:txBody>
      </p:sp>
    </p:spTree>
    <p:extLst>
      <p:ext uri="{BB962C8B-B14F-4D97-AF65-F5344CB8AC3E}">
        <p14:creationId xmlns:p14="http://schemas.microsoft.com/office/powerpoint/2010/main" val="263644631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文本框 75778"/>
          <p:cNvSpPr txBox="1">
            <a:spLocks noChangeArrowheads="1"/>
          </p:cNvSpPr>
          <p:nvPr/>
        </p:nvSpPr>
        <p:spPr bwMode="auto">
          <a:xfrm>
            <a:off x="435540" y="607756"/>
            <a:ext cx="10945216" cy="1101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itchFamily="18" charset="0"/>
                <a:ea typeface="宋体" pitchFamily="2" charset="-122"/>
              </a:defRPr>
            </a:lvl1pPr>
            <a:lvl2pPr>
              <a:defRPr>
                <a:solidFill>
                  <a:schemeClr val="tx1"/>
                </a:solidFill>
                <a:latin typeface="Times New Roman" pitchFamily="18" charset="0"/>
                <a:ea typeface="宋体" pitchFamily="2" charset="-122"/>
              </a:defRPr>
            </a:lvl2pPr>
            <a:lvl3pPr>
              <a:defRPr>
                <a:solidFill>
                  <a:schemeClr val="tx1"/>
                </a:solidFill>
                <a:latin typeface="Times New Roman" pitchFamily="18" charset="0"/>
                <a:ea typeface="宋体" pitchFamily="2" charset="-122"/>
              </a:defRPr>
            </a:lvl3pPr>
            <a:lvl4pPr>
              <a:defRPr>
                <a:solidFill>
                  <a:schemeClr val="tx1"/>
                </a:solidFill>
                <a:latin typeface="Times New Roman" pitchFamily="18" charset="0"/>
                <a:ea typeface="宋体" pitchFamily="2" charset="-122"/>
              </a:defRPr>
            </a:lvl4pPr>
            <a:lvl5pPr>
              <a:defRPr>
                <a:solidFill>
                  <a:schemeClr val="tx1"/>
                </a:solidFill>
                <a:latin typeface="Times New Roman" pitchFamily="18" charset="0"/>
                <a:ea typeface="宋体" pitchFamily="2" charset="-122"/>
              </a:defRPr>
            </a:lvl5pPr>
            <a:lvl6pPr fontAlgn="base">
              <a:spcBef>
                <a:spcPct val="0"/>
              </a:spcBef>
              <a:spcAft>
                <a:spcPct val="0"/>
              </a:spcAft>
              <a:buFont typeface="Arial" charset="0"/>
              <a:defRPr>
                <a:solidFill>
                  <a:schemeClr val="tx1"/>
                </a:solidFill>
                <a:latin typeface="Times New Roman" pitchFamily="18" charset="0"/>
                <a:ea typeface="宋体" pitchFamily="2" charset="-122"/>
              </a:defRPr>
            </a:lvl6pPr>
            <a:lvl7pPr fontAlgn="base">
              <a:spcBef>
                <a:spcPct val="0"/>
              </a:spcBef>
              <a:spcAft>
                <a:spcPct val="0"/>
              </a:spcAft>
              <a:buFont typeface="Arial" charset="0"/>
              <a:defRPr>
                <a:solidFill>
                  <a:schemeClr val="tx1"/>
                </a:solidFill>
                <a:latin typeface="Times New Roman" pitchFamily="18" charset="0"/>
                <a:ea typeface="宋体" pitchFamily="2" charset="-122"/>
              </a:defRPr>
            </a:lvl7pPr>
            <a:lvl8pPr fontAlgn="base">
              <a:spcBef>
                <a:spcPct val="0"/>
              </a:spcBef>
              <a:spcAft>
                <a:spcPct val="0"/>
              </a:spcAft>
              <a:buFont typeface="Arial" charset="0"/>
              <a:defRPr>
                <a:solidFill>
                  <a:schemeClr val="tx1"/>
                </a:solidFill>
                <a:latin typeface="Times New Roman" pitchFamily="18" charset="0"/>
                <a:ea typeface="宋体" pitchFamily="2" charset="-122"/>
              </a:defRPr>
            </a:lvl8pPr>
            <a:lvl9pPr fontAlgn="base">
              <a:spcBef>
                <a:spcPct val="0"/>
              </a:spcBef>
              <a:spcAft>
                <a:spcPct val="0"/>
              </a:spcAft>
              <a:buFont typeface="Arial" charset="0"/>
              <a:defRPr>
                <a:solidFill>
                  <a:schemeClr val="tx1"/>
                </a:solidFill>
                <a:latin typeface="Times New Roman" pitchFamily="18" charset="0"/>
                <a:ea typeface="宋体" pitchFamily="2" charset="-122"/>
              </a:defRPr>
            </a:lvl9pPr>
          </a:lstStyle>
          <a:p>
            <a:pPr fontAlgn="base">
              <a:spcBef>
                <a:spcPct val="20000"/>
              </a:spcBef>
              <a:spcAft>
                <a:spcPct val="0"/>
              </a:spcAft>
              <a:buSzPct val="85000"/>
              <a:buFont typeface="Arial" charset="0"/>
              <a:buNone/>
            </a:pPr>
            <a:r>
              <a:rPr lang="zh-CN" altLang="en-US" sz="3200" b="1" dirty="0">
                <a:solidFill>
                  <a:srgbClr val="000000"/>
                </a:solidFill>
                <a:latin typeface="宋体" pitchFamily="2" charset="-122"/>
              </a:rPr>
              <a:t>例</a:t>
            </a:r>
            <a:r>
              <a:rPr lang="en-US" altLang="zh-CN" sz="3200" b="1" dirty="0">
                <a:solidFill>
                  <a:srgbClr val="000000"/>
                </a:solidFill>
                <a:latin typeface="宋体" pitchFamily="2" charset="-122"/>
              </a:rPr>
              <a:t>1.1 </a:t>
            </a:r>
            <a:r>
              <a:rPr lang="zh-CN" altLang="en-US" sz="3200" b="1" dirty="0">
                <a:solidFill>
                  <a:srgbClr val="000000"/>
                </a:solidFill>
                <a:latin typeface="宋体" pitchFamily="2" charset="-122"/>
              </a:rPr>
              <a:t>编写程序，显示字符串“我叫王小二，我是一个学生”</a:t>
            </a:r>
            <a:r>
              <a:rPr lang="zh-CN" altLang="en-US" sz="2800" b="1" dirty="0">
                <a:solidFill>
                  <a:srgbClr val="000000"/>
                </a:solidFill>
                <a:latin typeface="宋体" pitchFamily="2" charset="-122"/>
              </a:rPr>
              <a:t> </a:t>
            </a:r>
          </a:p>
          <a:p>
            <a:pPr fontAlgn="base">
              <a:spcBef>
                <a:spcPct val="20000"/>
              </a:spcBef>
              <a:spcAft>
                <a:spcPct val="0"/>
              </a:spcAft>
              <a:buSzPct val="85000"/>
              <a:buFont typeface="Arial" charset="0"/>
              <a:buNone/>
            </a:pPr>
            <a:r>
              <a:rPr lang="zh-CN" altLang="en-US" sz="2800" b="1" dirty="0">
                <a:solidFill>
                  <a:srgbClr val="000000"/>
                </a:solidFill>
                <a:latin typeface="宋体" pitchFamily="2" charset="-122"/>
              </a:rPr>
              <a:t>程序：</a:t>
            </a:r>
            <a:r>
              <a:rPr lang="en-US" altLang="zh-CN" sz="2800" b="1" dirty="0">
                <a:solidFill>
                  <a:srgbClr val="000000"/>
                </a:solidFill>
                <a:latin typeface="宋体" pitchFamily="2" charset="-122"/>
              </a:rPr>
              <a:t>1_1.cpp</a:t>
            </a:r>
          </a:p>
        </p:txBody>
      </p:sp>
      <p:sp>
        <p:nvSpPr>
          <p:cNvPr id="75781" name="圆角矩形标注 75780"/>
          <p:cNvSpPr>
            <a:spLocks noChangeArrowheads="1"/>
          </p:cNvSpPr>
          <p:nvPr/>
        </p:nvSpPr>
        <p:spPr bwMode="auto">
          <a:xfrm>
            <a:off x="4800600" y="1773238"/>
            <a:ext cx="5689600" cy="1008062"/>
          </a:xfrm>
          <a:prstGeom prst="wedgeRoundRectCallout">
            <a:avLst>
              <a:gd name="adj1" fmla="val -80386"/>
              <a:gd name="adj2" fmla="val 251584"/>
              <a:gd name="adj3" fmla="val 16667"/>
            </a:avLst>
          </a:prstGeom>
          <a:solidFill>
            <a:schemeClr val="accent1"/>
          </a:solidFill>
          <a:ln w="9525">
            <a:solidFill>
              <a:schemeClr val="tx1"/>
            </a:solidFill>
            <a:miter lim="800000"/>
            <a:headEnd/>
            <a:tailEnd/>
          </a:ln>
        </p:spPr>
        <p:txBody>
          <a:bodyPr/>
          <a:lstStyle/>
          <a:p>
            <a:pPr algn="ctr" fontAlgn="base">
              <a:spcBef>
                <a:spcPct val="0"/>
              </a:spcBef>
              <a:spcAft>
                <a:spcPct val="0"/>
              </a:spcAft>
              <a:buFont typeface="Arial" charset="0"/>
              <a:buNone/>
            </a:pPr>
            <a:r>
              <a:rPr lang="zh-CN" altLang="en-US" sz="2400" b="1">
                <a:solidFill>
                  <a:srgbClr val="000066"/>
                </a:solidFill>
                <a:latin typeface="宋体" pitchFamily="2" charset="-122"/>
              </a:rPr>
              <a:t>所有程序都必须有且仅有一个</a:t>
            </a:r>
            <a:r>
              <a:rPr lang="en-US" altLang="zh-CN" sz="2400" b="1">
                <a:solidFill>
                  <a:srgbClr val="000066"/>
                </a:solidFill>
                <a:latin typeface="宋体" pitchFamily="2" charset="-122"/>
              </a:rPr>
              <a:t>main()</a:t>
            </a:r>
            <a:r>
              <a:rPr lang="zh-CN" altLang="en-US" sz="2400" b="1">
                <a:solidFill>
                  <a:srgbClr val="000066"/>
                </a:solidFill>
                <a:latin typeface="宋体" pitchFamily="2" charset="-122"/>
              </a:rPr>
              <a:t>函数，是程序执行的起点</a:t>
            </a:r>
          </a:p>
        </p:txBody>
      </p:sp>
      <p:sp>
        <p:nvSpPr>
          <p:cNvPr id="75782" name="椭圆形标注 75781"/>
          <p:cNvSpPr>
            <a:spLocks noChangeArrowheads="1"/>
          </p:cNvSpPr>
          <p:nvPr/>
        </p:nvSpPr>
        <p:spPr bwMode="auto">
          <a:xfrm>
            <a:off x="6059488" y="3284539"/>
            <a:ext cx="4608512" cy="720725"/>
          </a:xfrm>
          <a:prstGeom prst="wedgeEllipseCallout">
            <a:avLst>
              <a:gd name="adj1" fmla="val -118429"/>
              <a:gd name="adj2" fmla="val 210158"/>
            </a:avLst>
          </a:prstGeom>
          <a:solidFill>
            <a:schemeClr val="accent1"/>
          </a:solidFill>
          <a:ln w="9525">
            <a:solidFill>
              <a:schemeClr val="tx1"/>
            </a:solidFill>
            <a:miter lim="800000"/>
            <a:headEnd/>
            <a:tailEnd/>
          </a:ln>
        </p:spPr>
        <p:txBody>
          <a:bodyPr/>
          <a:lstStyle/>
          <a:p>
            <a:pPr algn="ctr" fontAlgn="base">
              <a:spcBef>
                <a:spcPct val="0"/>
              </a:spcBef>
              <a:spcAft>
                <a:spcPct val="0"/>
              </a:spcAft>
              <a:buFont typeface="Arial" charset="0"/>
              <a:buNone/>
            </a:pPr>
            <a:r>
              <a:rPr lang="zh-CN" altLang="en-US" sz="2400" b="1">
                <a:solidFill>
                  <a:srgbClr val="000066"/>
                </a:solidFill>
                <a:latin typeface="宋体" pitchFamily="2" charset="-122"/>
              </a:rPr>
              <a:t>函数体</a:t>
            </a:r>
          </a:p>
        </p:txBody>
      </p:sp>
      <p:sp>
        <p:nvSpPr>
          <p:cNvPr id="75783" name="线形标注 1 75782"/>
          <p:cNvSpPr>
            <a:spLocks/>
          </p:cNvSpPr>
          <p:nvPr/>
        </p:nvSpPr>
        <p:spPr bwMode="auto">
          <a:xfrm>
            <a:off x="5908148" y="5624534"/>
            <a:ext cx="2635250" cy="573087"/>
          </a:xfrm>
          <a:prstGeom prst="borderCallout1">
            <a:avLst>
              <a:gd name="adj1" fmla="val -13296"/>
              <a:gd name="adj2" fmla="val 4338"/>
              <a:gd name="adj3" fmla="val -13296"/>
              <a:gd name="adj4" fmla="val 67227"/>
            </a:avLst>
          </a:prstGeom>
          <a:solidFill>
            <a:schemeClr val="accent1"/>
          </a:solidFill>
          <a:ln w="9525">
            <a:solidFill>
              <a:schemeClr val="tx1"/>
            </a:solidFill>
            <a:miter lim="800000"/>
            <a:headEnd/>
            <a:tailEnd/>
          </a:ln>
        </p:spPr>
        <p:txBody>
          <a:bodyPr/>
          <a:lstStyle/>
          <a:p>
            <a:pPr algn="ctr" fontAlgn="base">
              <a:spcBef>
                <a:spcPct val="0"/>
              </a:spcBef>
              <a:spcAft>
                <a:spcPct val="0"/>
              </a:spcAft>
              <a:buFont typeface="Arial" charset="0"/>
              <a:buNone/>
            </a:pPr>
            <a:r>
              <a:rPr lang="zh-CN" altLang="en-US" sz="2400" b="1">
                <a:solidFill>
                  <a:srgbClr val="000066"/>
                </a:solidFill>
                <a:latin typeface="宋体" pitchFamily="2" charset="-122"/>
              </a:rPr>
              <a:t>语句必须以</a:t>
            </a:r>
            <a:r>
              <a:rPr lang="en-US" altLang="zh-CN" sz="2400" b="1">
                <a:solidFill>
                  <a:srgbClr val="000066"/>
                </a:solidFill>
                <a:latin typeface="宋体" pitchFamily="2" charset="-122"/>
              </a:rPr>
              <a:t>;</a:t>
            </a:r>
            <a:r>
              <a:rPr lang="zh-CN" altLang="en-US" sz="2400" b="1">
                <a:solidFill>
                  <a:srgbClr val="000066"/>
                </a:solidFill>
                <a:latin typeface="宋体" pitchFamily="2" charset="-122"/>
              </a:rPr>
              <a:t>结束</a:t>
            </a:r>
          </a:p>
        </p:txBody>
      </p:sp>
      <p:sp>
        <p:nvSpPr>
          <p:cNvPr id="75784" name="圆角矩形标注 75783"/>
          <p:cNvSpPr>
            <a:spLocks noChangeArrowheads="1"/>
          </p:cNvSpPr>
          <p:nvPr/>
        </p:nvSpPr>
        <p:spPr bwMode="auto">
          <a:xfrm>
            <a:off x="7032626" y="2708275"/>
            <a:ext cx="2303463" cy="649288"/>
          </a:xfrm>
          <a:prstGeom prst="wedgeRoundRectCallout">
            <a:avLst>
              <a:gd name="adj1" fmla="val -246556"/>
              <a:gd name="adj2" fmla="val 189852"/>
              <a:gd name="adj3" fmla="val 16667"/>
            </a:avLst>
          </a:prstGeom>
          <a:solidFill>
            <a:schemeClr val="accent1"/>
          </a:solidFill>
          <a:ln w="9525">
            <a:solidFill>
              <a:schemeClr val="tx1"/>
            </a:solidFill>
            <a:miter lim="800000"/>
            <a:headEnd/>
            <a:tailEnd/>
          </a:ln>
        </p:spPr>
        <p:txBody>
          <a:bodyPr/>
          <a:lstStyle/>
          <a:p>
            <a:pPr algn="ctr" fontAlgn="base">
              <a:spcBef>
                <a:spcPct val="0"/>
              </a:spcBef>
              <a:spcAft>
                <a:spcPct val="0"/>
              </a:spcAft>
              <a:buFont typeface="Arial" charset="0"/>
              <a:buNone/>
            </a:pPr>
            <a:r>
              <a:rPr lang="zh-CN" altLang="en-US" sz="2400" b="1">
                <a:solidFill>
                  <a:srgbClr val="000066"/>
                </a:solidFill>
                <a:latin typeface="宋体" pitchFamily="2" charset="-122"/>
              </a:rPr>
              <a:t>预编译命令</a:t>
            </a:r>
          </a:p>
        </p:txBody>
      </p:sp>
      <p:sp>
        <p:nvSpPr>
          <p:cNvPr id="75785" name="圆角矩形标注 75784"/>
          <p:cNvSpPr>
            <a:spLocks noChangeArrowheads="1"/>
          </p:cNvSpPr>
          <p:nvPr/>
        </p:nvSpPr>
        <p:spPr bwMode="auto">
          <a:xfrm>
            <a:off x="5232400" y="1700214"/>
            <a:ext cx="1944688" cy="503237"/>
          </a:xfrm>
          <a:prstGeom prst="wedgeRoundRectCallout">
            <a:avLst>
              <a:gd name="adj1" fmla="val -92694"/>
              <a:gd name="adj2" fmla="val 269560"/>
              <a:gd name="adj3" fmla="val 16667"/>
            </a:avLst>
          </a:prstGeom>
          <a:solidFill>
            <a:schemeClr val="accent1"/>
          </a:solidFill>
          <a:ln w="9525">
            <a:solidFill>
              <a:schemeClr val="tx1"/>
            </a:solidFill>
            <a:miter lim="800000"/>
            <a:headEnd/>
            <a:tailEnd/>
          </a:ln>
        </p:spPr>
        <p:txBody>
          <a:bodyPr/>
          <a:lstStyle/>
          <a:p>
            <a:pPr algn="ctr" fontAlgn="base">
              <a:spcBef>
                <a:spcPct val="0"/>
              </a:spcBef>
              <a:spcAft>
                <a:spcPct val="0"/>
              </a:spcAft>
              <a:buFont typeface="Arial" charset="0"/>
              <a:buNone/>
            </a:pPr>
            <a:r>
              <a:rPr lang="zh-CN" altLang="en-US" sz="2400" b="1">
                <a:solidFill>
                  <a:srgbClr val="000066"/>
                </a:solidFill>
                <a:latin typeface="宋体" pitchFamily="2" charset="-122"/>
              </a:rPr>
              <a:t>程序注释</a:t>
            </a:r>
          </a:p>
        </p:txBody>
      </p:sp>
      <p:sp>
        <p:nvSpPr>
          <p:cNvPr id="3" name="灯片编号占位符 2"/>
          <p:cNvSpPr>
            <a:spLocks noGrp="1"/>
          </p:cNvSpPr>
          <p:nvPr>
            <p:ph type="sldNum" sz="quarter" idx="12"/>
          </p:nvPr>
        </p:nvSpPr>
        <p:spPr/>
        <p:txBody>
          <a:bodyPr/>
          <a:lstStyle/>
          <a:p>
            <a:fld id="{1DB96701-344A-46EF-8486-57434673C49E}" type="slidenum">
              <a:rPr lang="zh-CN" altLang="en-US" smtClean="0">
                <a:solidFill>
                  <a:srgbClr val="000000"/>
                </a:solidFill>
              </a:rPr>
              <a:pPr/>
              <a:t>27</a:t>
            </a:fld>
            <a:endParaRPr lang="zh-CN" altLang="en-US">
              <a:solidFill>
                <a:srgbClr val="000000"/>
              </a:solidFill>
            </a:endParaRPr>
          </a:p>
        </p:txBody>
      </p:sp>
      <p:sp>
        <p:nvSpPr>
          <p:cNvPr id="2" name="矩形 1"/>
          <p:cNvSpPr/>
          <p:nvPr/>
        </p:nvSpPr>
        <p:spPr>
          <a:xfrm>
            <a:off x="2068980" y="2781300"/>
            <a:ext cx="7056784" cy="3416320"/>
          </a:xfrm>
          <a:prstGeom prst="rect">
            <a:avLst/>
          </a:prstGeom>
        </p:spPr>
        <p:txBody>
          <a:bodyPr wrap="square">
            <a:spAutoFit/>
          </a:bodyPr>
          <a:lstStyle/>
          <a:p>
            <a:r>
              <a:rPr lang="zh-CN" altLang="zh-CN" b="1" dirty="0">
                <a:solidFill>
                  <a:srgbClr val="00B050"/>
                </a:solidFill>
              </a:rPr>
              <a:t>/***************************</a:t>
            </a:r>
          </a:p>
          <a:p>
            <a:r>
              <a:rPr lang="zh-CN" altLang="zh-CN" b="1" dirty="0">
                <a:solidFill>
                  <a:srgbClr val="00B050"/>
                </a:solidFill>
              </a:rPr>
              <a:t>//*  程 序 名：实训1_1.cpp</a:t>
            </a:r>
          </a:p>
          <a:p>
            <a:r>
              <a:rPr lang="zh-CN" altLang="zh-CN" b="1" dirty="0">
                <a:solidFill>
                  <a:srgbClr val="00B050"/>
                </a:solidFill>
              </a:rPr>
              <a:t>//*  主要功能：                                                 *</a:t>
            </a:r>
          </a:p>
          <a:p>
            <a:r>
              <a:rPr lang="zh-CN" altLang="zh-CN" b="1" dirty="0">
                <a:solidFill>
                  <a:srgbClr val="00B050"/>
                </a:solidFill>
              </a:rPr>
              <a:t>//*     显示字符串“我叫王小二，我是一个学生”                  *</a:t>
            </a:r>
          </a:p>
          <a:p>
            <a:r>
              <a:rPr lang="zh-CN" altLang="zh-CN" b="1" dirty="0">
                <a:solidFill>
                  <a:srgbClr val="00B050"/>
                </a:solidFill>
              </a:rPr>
              <a:t>//***************************************************</a:t>
            </a:r>
            <a:endParaRPr lang="en-US" altLang="zh-CN" b="1" dirty="0">
              <a:solidFill>
                <a:srgbClr val="00B050"/>
              </a:solidFill>
            </a:endParaRPr>
          </a:p>
          <a:p>
            <a:r>
              <a:rPr lang="zh-CN" altLang="zh-CN" b="1" dirty="0"/>
              <a:t>#include &lt;iostream&gt;                         </a:t>
            </a:r>
            <a:r>
              <a:rPr lang="zh-CN" altLang="zh-CN" b="1" dirty="0">
                <a:solidFill>
                  <a:srgbClr val="00B050"/>
                </a:solidFill>
              </a:rPr>
              <a:t>// 包含输入输出接口文件</a:t>
            </a:r>
          </a:p>
          <a:p>
            <a:r>
              <a:rPr lang="zh-CN" altLang="zh-CN" b="1" dirty="0"/>
              <a:t>using namespace std;</a:t>
            </a:r>
            <a:r>
              <a:rPr lang="zh-CN" altLang="zh-CN" b="1" dirty="0">
                <a:solidFill>
                  <a:srgbClr val="00B050"/>
                </a:solidFill>
              </a:rPr>
              <a:t>                        // 引用标准命名空间</a:t>
            </a:r>
          </a:p>
          <a:p>
            <a:r>
              <a:rPr lang="zh-CN" altLang="zh-CN" b="1" dirty="0"/>
              <a:t>int main()                                  </a:t>
            </a:r>
            <a:r>
              <a:rPr lang="zh-CN" altLang="zh-CN" b="1" dirty="0">
                <a:solidFill>
                  <a:srgbClr val="00B050"/>
                </a:solidFill>
              </a:rPr>
              <a:t>// 定义主函数</a:t>
            </a:r>
          </a:p>
          <a:p>
            <a:r>
              <a:rPr lang="zh-CN" altLang="zh-CN" b="1" dirty="0"/>
              <a:t>{                                           </a:t>
            </a:r>
            <a:r>
              <a:rPr lang="zh-CN" altLang="zh-CN" b="1" dirty="0">
                <a:solidFill>
                  <a:srgbClr val="00B050"/>
                </a:solidFill>
              </a:rPr>
              <a:t>// 主函数开始</a:t>
            </a:r>
          </a:p>
          <a:p>
            <a:r>
              <a:rPr lang="zh-CN" altLang="zh-CN" b="1" dirty="0"/>
              <a:t>    cout&lt;&lt;”我叫王小二，我是一个学生”&lt;&lt;endl; </a:t>
            </a:r>
            <a:r>
              <a:rPr lang="zh-CN" altLang="zh-CN" b="1" dirty="0">
                <a:solidFill>
                  <a:srgbClr val="00B050"/>
                </a:solidFill>
              </a:rPr>
              <a:t>// 显示字符串</a:t>
            </a:r>
          </a:p>
          <a:p>
            <a:r>
              <a:rPr lang="zh-CN" altLang="zh-CN" b="1" dirty="0"/>
              <a:t>    return 0;</a:t>
            </a:r>
          </a:p>
          <a:p>
            <a:r>
              <a:rPr lang="zh-CN" altLang="zh-CN" b="1" dirty="0"/>
              <a:t>} </a:t>
            </a:r>
            <a:endParaRPr lang="zh-CN" altLang="en-US" b="1" dirty="0"/>
          </a:p>
        </p:txBody>
      </p:sp>
    </p:spTree>
    <p:extLst>
      <p:ext uri="{BB962C8B-B14F-4D97-AF65-F5344CB8AC3E}">
        <p14:creationId xmlns:p14="http://schemas.microsoft.com/office/powerpoint/2010/main" val="2497434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5781"/>
                                        </p:tgtEl>
                                        <p:attrNameLst>
                                          <p:attrName>style.visibility</p:attrName>
                                        </p:attrNameLst>
                                      </p:cBhvr>
                                      <p:to>
                                        <p:strVal val="visible"/>
                                      </p:to>
                                    </p:set>
                                    <p:animEffect transition="in" filter="box(in)">
                                      <p:cBhvr>
                                        <p:cTn id="7" dur="500"/>
                                        <p:tgtEl>
                                          <p:spTgt spid="75781"/>
                                        </p:tgtEl>
                                      </p:cBhvr>
                                    </p:animEffect>
                                  </p:childTnLst>
                                  <p:subTnLst>
                                    <p:set>
                                      <p:cBhvr override="childStyle">
                                        <p:cTn dur="1" fill="hold" display="0" masterRel="nextClick" afterEffect="1"/>
                                        <p:tgtEl>
                                          <p:spTgt spid="75781"/>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5782"/>
                                        </p:tgtEl>
                                        <p:attrNameLst>
                                          <p:attrName>style.visibility</p:attrName>
                                        </p:attrNameLst>
                                      </p:cBhvr>
                                      <p:to>
                                        <p:strVal val="visible"/>
                                      </p:to>
                                    </p:set>
                                    <p:animEffect transition="in" filter="box(in)">
                                      <p:cBhvr>
                                        <p:cTn id="12" dur="500"/>
                                        <p:tgtEl>
                                          <p:spTgt spid="75782"/>
                                        </p:tgtEl>
                                      </p:cBhvr>
                                    </p:animEffect>
                                  </p:childTnLst>
                                  <p:subTnLst>
                                    <p:set>
                                      <p:cBhvr override="childStyle">
                                        <p:cTn dur="1" fill="hold" display="0" masterRel="nextClick" afterEffect="1"/>
                                        <p:tgtEl>
                                          <p:spTgt spid="75782"/>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5783"/>
                                        </p:tgtEl>
                                        <p:attrNameLst>
                                          <p:attrName>style.visibility</p:attrName>
                                        </p:attrNameLst>
                                      </p:cBhvr>
                                      <p:to>
                                        <p:strVal val="visible"/>
                                      </p:to>
                                    </p:set>
                                    <p:animEffect transition="in" filter="box(in)">
                                      <p:cBhvr>
                                        <p:cTn id="17" dur="500"/>
                                        <p:tgtEl>
                                          <p:spTgt spid="75783"/>
                                        </p:tgtEl>
                                      </p:cBhvr>
                                    </p:animEffect>
                                  </p:childTnLst>
                                  <p:subTnLst>
                                    <p:set>
                                      <p:cBhvr override="childStyle">
                                        <p:cTn dur="1" fill="hold" display="0" masterRel="nextClick" afterEffect="1"/>
                                        <p:tgtEl>
                                          <p:spTgt spid="75783"/>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5784"/>
                                        </p:tgtEl>
                                        <p:attrNameLst>
                                          <p:attrName>style.visibility</p:attrName>
                                        </p:attrNameLst>
                                      </p:cBhvr>
                                      <p:to>
                                        <p:strVal val="visible"/>
                                      </p:to>
                                    </p:set>
                                    <p:animEffect transition="in" filter="box(in)">
                                      <p:cBhvr>
                                        <p:cTn id="22" dur="500"/>
                                        <p:tgtEl>
                                          <p:spTgt spid="75784"/>
                                        </p:tgtEl>
                                      </p:cBhvr>
                                    </p:animEffect>
                                  </p:childTnLst>
                                  <p:subTnLst>
                                    <p:set>
                                      <p:cBhvr override="childStyle">
                                        <p:cTn dur="1" fill="hold" display="0" masterRel="nextClick" afterEffect="1"/>
                                        <p:tgtEl>
                                          <p:spTgt spid="75784"/>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75785"/>
                                        </p:tgtEl>
                                        <p:attrNameLst>
                                          <p:attrName>style.visibility</p:attrName>
                                        </p:attrNameLst>
                                      </p:cBhvr>
                                      <p:to>
                                        <p:strVal val="visible"/>
                                      </p:to>
                                    </p:set>
                                    <p:animEffect transition="in" filter="box(in)">
                                      <p:cBhvr>
                                        <p:cTn id="27" dur="500"/>
                                        <p:tgtEl>
                                          <p:spTgt spid="757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1" grpId="0" animBg="1"/>
      <p:bldP spid="75782" grpId="0" animBg="1"/>
      <p:bldP spid="75783" grpId="0" animBg="1"/>
      <p:bldP spid="75784" grpId="0" animBg="1"/>
      <p:bldP spid="7578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文本框 76802"/>
          <p:cNvSpPr txBox="1"/>
          <p:nvPr/>
        </p:nvSpPr>
        <p:spPr>
          <a:xfrm>
            <a:off x="335360" y="268081"/>
            <a:ext cx="10310936" cy="5787354"/>
          </a:xfrm>
          <a:prstGeom prst="rect">
            <a:avLst/>
          </a:prstGeom>
          <a:noFill/>
          <a:ln w="9525">
            <a:noFill/>
          </a:ln>
        </p:spPr>
        <p:txBody>
          <a:bodyPr wrap="square" lIns="0" tIns="0" rIns="0" bIns="0">
            <a:spAutoFit/>
          </a:bodyPr>
          <a:lstStyle/>
          <a:p>
            <a:pPr algn="just" fontAlgn="base">
              <a:spcBef>
                <a:spcPct val="0"/>
              </a:spcBef>
              <a:spcAft>
                <a:spcPct val="0"/>
              </a:spcAft>
              <a:buClr>
                <a:srgbClr val="FFFFFF"/>
              </a:buClr>
              <a:buFont typeface="Arial" charset="0"/>
              <a:buNone/>
            </a:pPr>
            <a:r>
              <a:rPr lang="zh-CN" altLang="en-US" sz="2000" b="1" noProof="1">
                <a:solidFill>
                  <a:srgbClr val="0070C0"/>
                </a:solidFill>
                <a:latin typeface="+mj-lt"/>
                <a:ea typeface="微软雅黑" panose="020B0503020204020204" pitchFamily="34" charset="-122"/>
              </a:rPr>
              <a:t>例</a:t>
            </a:r>
            <a:r>
              <a:rPr lang="en-US" altLang="zh-CN" sz="2000" b="1" noProof="1">
                <a:solidFill>
                  <a:srgbClr val="0070C0"/>
                </a:solidFill>
                <a:latin typeface="+mj-lt"/>
                <a:ea typeface="微软雅黑" panose="020B0503020204020204" pitchFamily="34" charset="-122"/>
              </a:rPr>
              <a:t>1.2 </a:t>
            </a:r>
            <a:r>
              <a:rPr lang="zh-CN" altLang="en-US" sz="2000" b="1" noProof="1">
                <a:solidFill>
                  <a:srgbClr val="0070C0"/>
                </a:solidFill>
                <a:latin typeface="+mj-lt"/>
                <a:ea typeface="微软雅黑" panose="020B0503020204020204" pitchFamily="34" charset="-122"/>
              </a:rPr>
              <a:t>编写程序求学生的学期成绩。假设学期成绩由平时成绩和期终考试成绩组成，其中平时成绩占</a:t>
            </a:r>
            <a:r>
              <a:rPr lang="en-US" altLang="zh-CN" sz="2000" b="1" noProof="1">
                <a:solidFill>
                  <a:srgbClr val="0070C0"/>
                </a:solidFill>
                <a:latin typeface="+mj-lt"/>
                <a:ea typeface="微软雅黑" panose="020B0503020204020204" pitchFamily="34" charset="-122"/>
              </a:rPr>
              <a:t>30%</a:t>
            </a:r>
            <a:r>
              <a:rPr lang="zh-CN" altLang="en-US" sz="2000" b="1" noProof="1">
                <a:solidFill>
                  <a:srgbClr val="0070C0"/>
                </a:solidFill>
                <a:latin typeface="+mj-lt"/>
                <a:ea typeface="微软雅黑" panose="020B0503020204020204" pitchFamily="34" charset="-122"/>
              </a:rPr>
              <a:t>，期终考试成绩占</a:t>
            </a:r>
            <a:r>
              <a:rPr lang="en-US" altLang="zh-CN" sz="2000" b="1" noProof="1">
                <a:solidFill>
                  <a:srgbClr val="0070C0"/>
                </a:solidFill>
                <a:latin typeface="+mj-lt"/>
                <a:ea typeface="微软雅黑" panose="020B0503020204020204" pitchFamily="34" charset="-122"/>
              </a:rPr>
              <a:t>70%</a:t>
            </a:r>
            <a:r>
              <a:rPr lang="zh-CN" altLang="en-US" sz="2000" b="1" noProof="1">
                <a:solidFill>
                  <a:srgbClr val="0070C0"/>
                </a:solidFill>
                <a:latin typeface="+mj-lt"/>
                <a:ea typeface="微软雅黑" panose="020B0503020204020204" pitchFamily="34" charset="-122"/>
              </a:rPr>
              <a:t>，学生的平时成绩和期终考试成绩均由键盘输入。</a:t>
            </a:r>
          </a:p>
          <a:p>
            <a:pPr fontAlgn="base">
              <a:lnSpc>
                <a:spcPct val="80000"/>
              </a:lnSpc>
              <a:spcBef>
                <a:spcPct val="0"/>
              </a:spcBef>
              <a:spcAft>
                <a:spcPct val="0"/>
              </a:spcAft>
              <a:buClr>
                <a:srgbClr val="FFFFFF"/>
              </a:buClr>
              <a:buFont typeface="Arial" charset="0"/>
              <a:buNone/>
            </a:pPr>
            <a:r>
              <a:rPr lang="en-US" altLang="zh-CN" sz="2000" b="1" noProof="1">
                <a:solidFill>
                  <a:schemeClr val="accent3"/>
                </a:solidFill>
                <a:latin typeface="+mj-lt"/>
              </a:rPr>
              <a:t>//***************************************************************</a:t>
            </a:r>
          </a:p>
          <a:p>
            <a:pPr fontAlgn="base">
              <a:lnSpc>
                <a:spcPct val="80000"/>
              </a:lnSpc>
              <a:spcBef>
                <a:spcPct val="0"/>
              </a:spcBef>
              <a:spcAft>
                <a:spcPct val="0"/>
              </a:spcAft>
              <a:buClr>
                <a:srgbClr val="FFFFFF"/>
              </a:buClr>
              <a:buFont typeface="Arial" charset="0"/>
              <a:buNone/>
            </a:pPr>
            <a:r>
              <a:rPr lang="en-US" altLang="zh-CN" sz="2000" b="1" noProof="1">
                <a:solidFill>
                  <a:schemeClr val="accent3"/>
                </a:solidFill>
                <a:latin typeface="+mj-lt"/>
              </a:rPr>
              <a:t>//*  </a:t>
            </a:r>
            <a:r>
              <a:rPr lang="zh-CN" altLang="en-US" sz="2000" b="1" noProof="1">
                <a:solidFill>
                  <a:schemeClr val="accent3"/>
                </a:solidFill>
                <a:latin typeface="+mj-lt"/>
              </a:rPr>
              <a:t>程 序 名：</a:t>
            </a:r>
            <a:r>
              <a:rPr lang="en-US" altLang="zh-CN" sz="2000" b="1" noProof="1">
                <a:solidFill>
                  <a:schemeClr val="accent3"/>
                </a:solidFill>
                <a:latin typeface="+mj-lt"/>
              </a:rPr>
              <a:t>1_2.cpp                                          *</a:t>
            </a:r>
          </a:p>
          <a:p>
            <a:pPr fontAlgn="base">
              <a:lnSpc>
                <a:spcPct val="80000"/>
              </a:lnSpc>
              <a:spcBef>
                <a:spcPct val="0"/>
              </a:spcBef>
              <a:spcAft>
                <a:spcPct val="0"/>
              </a:spcAft>
              <a:buClr>
                <a:srgbClr val="FFFFFF"/>
              </a:buClr>
              <a:buFont typeface="Arial" charset="0"/>
              <a:buNone/>
            </a:pPr>
            <a:r>
              <a:rPr lang="en-US" altLang="zh-CN" sz="2000" b="1" noProof="1">
                <a:solidFill>
                  <a:schemeClr val="accent3"/>
                </a:solidFill>
                <a:latin typeface="+mj-lt"/>
              </a:rPr>
              <a:t>//*  </a:t>
            </a:r>
            <a:r>
              <a:rPr lang="zh-CN" altLang="en-US" sz="2000" b="1" noProof="1">
                <a:solidFill>
                  <a:schemeClr val="accent3"/>
                </a:solidFill>
                <a:latin typeface="+mj-lt"/>
              </a:rPr>
              <a:t>主要功能：                                                 *</a:t>
            </a:r>
          </a:p>
          <a:p>
            <a:pPr fontAlgn="base">
              <a:lnSpc>
                <a:spcPct val="80000"/>
              </a:lnSpc>
              <a:spcBef>
                <a:spcPct val="0"/>
              </a:spcBef>
              <a:spcAft>
                <a:spcPct val="0"/>
              </a:spcAft>
              <a:buClr>
                <a:srgbClr val="FFFFFF"/>
              </a:buClr>
              <a:buFont typeface="Arial" charset="0"/>
              <a:buNone/>
            </a:pPr>
            <a:r>
              <a:rPr lang="en-US" altLang="zh-CN" sz="2000" b="1" noProof="1">
                <a:solidFill>
                  <a:schemeClr val="accent3"/>
                </a:solidFill>
                <a:latin typeface="+mj-lt"/>
              </a:rPr>
              <a:t>//*     </a:t>
            </a:r>
            <a:r>
              <a:rPr lang="zh-CN" altLang="en-US" sz="2000" b="1" noProof="1">
                <a:solidFill>
                  <a:schemeClr val="accent3"/>
                </a:solidFill>
                <a:latin typeface="+mj-lt"/>
              </a:rPr>
              <a:t>输入平时成绩和期终考试成绩，求学期成绩                  *</a:t>
            </a:r>
          </a:p>
          <a:p>
            <a:pPr fontAlgn="base">
              <a:lnSpc>
                <a:spcPct val="80000"/>
              </a:lnSpc>
              <a:spcBef>
                <a:spcPct val="0"/>
              </a:spcBef>
              <a:spcAft>
                <a:spcPct val="0"/>
              </a:spcAft>
              <a:buClr>
                <a:srgbClr val="FFFFFF"/>
              </a:buClr>
              <a:buFont typeface="Arial" charset="0"/>
              <a:buNone/>
            </a:pPr>
            <a:r>
              <a:rPr lang="en-US" altLang="zh-CN" sz="2000" b="1" noProof="1">
                <a:solidFill>
                  <a:schemeClr val="accent3"/>
                </a:solidFill>
                <a:latin typeface="+mj-lt"/>
              </a:rPr>
              <a:t>//***************************************************************</a:t>
            </a:r>
          </a:p>
          <a:p>
            <a:pPr fontAlgn="base">
              <a:lnSpc>
                <a:spcPct val="80000"/>
              </a:lnSpc>
              <a:spcBef>
                <a:spcPct val="0"/>
              </a:spcBef>
              <a:spcAft>
                <a:spcPct val="0"/>
              </a:spcAft>
              <a:buClr>
                <a:srgbClr val="FFFFFF"/>
              </a:buClr>
              <a:buFont typeface="Arial" charset="0"/>
              <a:buNone/>
            </a:pPr>
            <a:r>
              <a:rPr lang="en-US" altLang="zh-CN" sz="2000" b="1" noProof="1">
                <a:solidFill>
                  <a:srgbClr val="000000"/>
                </a:solidFill>
                <a:latin typeface="+mj-lt"/>
              </a:rPr>
              <a:t>#include &lt;iostream&gt;               </a:t>
            </a:r>
            <a:r>
              <a:rPr lang="en-US" altLang="zh-CN" sz="2000" b="1" noProof="1">
                <a:solidFill>
                  <a:schemeClr val="accent3"/>
                </a:solidFill>
                <a:latin typeface="+mj-lt"/>
              </a:rPr>
              <a:t>// </a:t>
            </a:r>
            <a:r>
              <a:rPr lang="zh-CN" altLang="en-US" sz="2000" b="1" noProof="1">
                <a:solidFill>
                  <a:schemeClr val="accent3"/>
                </a:solidFill>
                <a:latin typeface="+mj-lt"/>
              </a:rPr>
              <a:t>包含输入输出接口文件</a:t>
            </a:r>
          </a:p>
          <a:p>
            <a:pPr fontAlgn="base">
              <a:lnSpc>
                <a:spcPct val="80000"/>
              </a:lnSpc>
              <a:spcBef>
                <a:spcPct val="0"/>
              </a:spcBef>
              <a:spcAft>
                <a:spcPct val="0"/>
              </a:spcAft>
              <a:buClr>
                <a:srgbClr val="FFFFFF"/>
              </a:buClr>
              <a:buFont typeface="Arial" charset="0"/>
              <a:buNone/>
            </a:pPr>
            <a:r>
              <a:rPr lang="en-US" altLang="zh-CN" sz="2000" b="1" noProof="1">
                <a:solidFill>
                  <a:srgbClr val="000000"/>
                </a:solidFill>
                <a:latin typeface="+mj-lt"/>
              </a:rPr>
              <a:t>using namespace std;              </a:t>
            </a:r>
            <a:r>
              <a:rPr lang="en-US" altLang="zh-CN" sz="2000" b="1" noProof="1">
                <a:solidFill>
                  <a:schemeClr val="accent3"/>
                </a:solidFill>
                <a:latin typeface="+mj-lt"/>
              </a:rPr>
              <a:t>// </a:t>
            </a:r>
            <a:r>
              <a:rPr lang="zh-CN" altLang="en-US" sz="2000" b="1" noProof="1">
                <a:solidFill>
                  <a:schemeClr val="accent3"/>
                </a:solidFill>
                <a:latin typeface="+mj-lt"/>
              </a:rPr>
              <a:t>引用标准命名空间</a:t>
            </a:r>
          </a:p>
          <a:p>
            <a:pPr fontAlgn="base">
              <a:lnSpc>
                <a:spcPct val="80000"/>
              </a:lnSpc>
              <a:spcBef>
                <a:spcPct val="0"/>
              </a:spcBef>
              <a:spcAft>
                <a:spcPct val="0"/>
              </a:spcAft>
              <a:buClr>
                <a:srgbClr val="FFFFFF"/>
              </a:buClr>
              <a:buFont typeface="Arial" charset="0"/>
              <a:buNone/>
            </a:pPr>
            <a:r>
              <a:rPr lang="en-US" altLang="zh-CN" sz="2000" b="1" noProof="1">
                <a:solidFill>
                  <a:srgbClr val="000000"/>
                </a:solidFill>
                <a:latin typeface="+mj-lt"/>
              </a:rPr>
              <a:t>int main()                        </a:t>
            </a:r>
            <a:r>
              <a:rPr lang="en-US" altLang="zh-CN" sz="2000" b="1" noProof="1">
                <a:solidFill>
                  <a:schemeClr val="accent3"/>
                </a:solidFill>
                <a:latin typeface="+mj-lt"/>
              </a:rPr>
              <a:t>// </a:t>
            </a:r>
            <a:r>
              <a:rPr lang="zh-CN" altLang="en-US" sz="2000" b="1" noProof="1">
                <a:solidFill>
                  <a:schemeClr val="accent3"/>
                </a:solidFill>
                <a:latin typeface="+mj-lt"/>
              </a:rPr>
              <a:t>定义主函数</a:t>
            </a:r>
          </a:p>
          <a:p>
            <a:pPr fontAlgn="base">
              <a:lnSpc>
                <a:spcPct val="80000"/>
              </a:lnSpc>
              <a:spcBef>
                <a:spcPct val="0"/>
              </a:spcBef>
              <a:spcAft>
                <a:spcPct val="0"/>
              </a:spcAft>
              <a:buClr>
                <a:srgbClr val="FFFFFF"/>
              </a:buClr>
              <a:buFont typeface="Arial" charset="0"/>
              <a:buNone/>
            </a:pPr>
            <a:r>
              <a:rPr lang="en-US" altLang="zh-CN" sz="2000" b="1" noProof="1">
                <a:solidFill>
                  <a:srgbClr val="000000"/>
                </a:solidFill>
                <a:latin typeface="+mj-lt"/>
              </a:rPr>
              <a:t>{                                 </a:t>
            </a:r>
            <a:r>
              <a:rPr lang="en-US" altLang="zh-CN" sz="2000" b="1" noProof="1">
                <a:solidFill>
                  <a:schemeClr val="accent3"/>
                </a:solidFill>
                <a:latin typeface="+mj-lt"/>
              </a:rPr>
              <a:t>// </a:t>
            </a:r>
            <a:r>
              <a:rPr lang="zh-CN" altLang="en-US" sz="2000" b="1" noProof="1">
                <a:solidFill>
                  <a:schemeClr val="accent3"/>
                </a:solidFill>
                <a:latin typeface="+mj-lt"/>
              </a:rPr>
              <a:t>主函数开始</a:t>
            </a:r>
          </a:p>
          <a:p>
            <a:pPr fontAlgn="base">
              <a:lnSpc>
                <a:spcPct val="80000"/>
              </a:lnSpc>
              <a:spcBef>
                <a:spcPct val="0"/>
              </a:spcBef>
              <a:spcAft>
                <a:spcPct val="0"/>
              </a:spcAft>
              <a:buClr>
                <a:srgbClr val="FFFFFF"/>
              </a:buClr>
              <a:buFont typeface="Arial" charset="0"/>
              <a:buNone/>
            </a:pPr>
            <a:r>
              <a:rPr lang="zh-CN" altLang="en-US" sz="2000" b="1" noProof="1">
                <a:solidFill>
                  <a:srgbClr val="000000"/>
                </a:solidFill>
                <a:latin typeface="+mj-lt"/>
              </a:rPr>
              <a:t>    </a:t>
            </a:r>
            <a:r>
              <a:rPr lang="en-US" altLang="zh-CN" sz="2000" b="1" noProof="1">
                <a:solidFill>
                  <a:srgbClr val="000000"/>
                </a:solidFill>
                <a:latin typeface="+mj-lt"/>
              </a:rPr>
              <a:t>double peacetimeScore = 0;    </a:t>
            </a:r>
            <a:r>
              <a:rPr lang="en-US" altLang="zh-CN" sz="2000" b="1" noProof="1">
                <a:solidFill>
                  <a:schemeClr val="accent3"/>
                </a:solidFill>
                <a:latin typeface="+mj-lt"/>
              </a:rPr>
              <a:t>// </a:t>
            </a:r>
            <a:r>
              <a:rPr lang="zh-CN" altLang="en-US" sz="2000" b="1" noProof="1">
                <a:solidFill>
                  <a:schemeClr val="accent3"/>
                </a:solidFill>
                <a:latin typeface="+mj-lt"/>
              </a:rPr>
              <a:t>定义平时成绩并初始化为</a:t>
            </a:r>
          </a:p>
          <a:p>
            <a:pPr fontAlgn="base">
              <a:lnSpc>
                <a:spcPct val="80000"/>
              </a:lnSpc>
              <a:spcBef>
                <a:spcPct val="0"/>
              </a:spcBef>
              <a:spcAft>
                <a:spcPct val="0"/>
              </a:spcAft>
              <a:buClr>
                <a:srgbClr val="FFFFFF"/>
              </a:buClr>
              <a:buFont typeface="Arial" charset="0"/>
              <a:buNone/>
            </a:pPr>
            <a:r>
              <a:rPr lang="zh-CN" altLang="en-US" sz="2000" b="1" noProof="1">
                <a:solidFill>
                  <a:srgbClr val="000000"/>
                </a:solidFill>
                <a:latin typeface="+mj-lt"/>
              </a:rPr>
              <a:t>    </a:t>
            </a:r>
            <a:r>
              <a:rPr lang="en-US" altLang="zh-CN" sz="2000" b="1" noProof="1">
                <a:solidFill>
                  <a:srgbClr val="000000"/>
                </a:solidFill>
                <a:latin typeface="+mj-lt"/>
              </a:rPr>
              <a:t>double finalExamScore = 0;    </a:t>
            </a:r>
            <a:r>
              <a:rPr lang="en-US" altLang="zh-CN" sz="2000" b="1" noProof="1">
                <a:solidFill>
                  <a:schemeClr val="accent3"/>
                </a:solidFill>
                <a:latin typeface="+mj-lt"/>
              </a:rPr>
              <a:t>// </a:t>
            </a:r>
            <a:r>
              <a:rPr lang="zh-CN" altLang="en-US" sz="2000" b="1" noProof="1">
                <a:solidFill>
                  <a:schemeClr val="accent3"/>
                </a:solidFill>
                <a:latin typeface="+mj-lt"/>
              </a:rPr>
              <a:t>定义期终考试成绩并初始化为</a:t>
            </a:r>
            <a:r>
              <a:rPr lang="en-US" altLang="zh-CN" sz="2000" b="1" noProof="1">
                <a:solidFill>
                  <a:schemeClr val="accent3"/>
                </a:solidFill>
                <a:latin typeface="+mj-lt"/>
              </a:rPr>
              <a:t>0</a:t>
            </a:r>
          </a:p>
          <a:p>
            <a:pPr fontAlgn="base">
              <a:lnSpc>
                <a:spcPct val="80000"/>
              </a:lnSpc>
              <a:spcBef>
                <a:spcPct val="0"/>
              </a:spcBef>
              <a:spcAft>
                <a:spcPct val="0"/>
              </a:spcAft>
              <a:buClr>
                <a:srgbClr val="FFFFFF"/>
              </a:buClr>
              <a:buFont typeface="Arial" charset="0"/>
              <a:buNone/>
            </a:pPr>
            <a:r>
              <a:rPr lang="en-US" altLang="zh-CN" sz="2000" b="1" noProof="1">
                <a:solidFill>
                  <a:srgbClr val="000000"/>
                </a:solidFill>
                <a:latin typeface="+mj-lt"/>
              </a:rPr>
              <a:t>    double termScore = 0;         </a:t>
            </a:r>
            <a:r>
              <a:rPr lang="en-US" altLang="zh-CN" sz="2000" b="1" noProof="1">
                <a:solidFill>
                  <a:schemeClr val="accent3"/>
                </a:solidFill>
                <a:latin typeface="+mj-lt"/>
              </a:rPr>
              <a:t>// </a:t>
            </a:r>
            <a:r>
              <a:rPr lang="zh-CN" altLang="en-US" sz="2000" b="1" noProof="1">
                <a:solidFill>
                  <a:schemeClr val="accent3"/>
                </a:solidFill>
                <a:latin typeface="+mj-lt"/>
              </a:rPr>
              <a:t>定义学期成绩并初始化为   </a:t>
            </a:r>
          </a:p>
          <a:p>
            <a:pPr fontAlgn="base">
              <a:lnSpc>
                <a:spcPct val="80000"/>
              </a:lnSpc>
              <a:spcBef>
                <a:spcPct val="0"/>
              </a:spcBef>
              <a:spcAft>
                <a:spcPct val="0"/>
              </a:spcAft>
              <a:buClr>
                <a:srgbClr val="FFFFFF"/>
              </a:buClr>
              <a:buFont typeface="Arial" charset="0"/>
              <a:buNone/>
            </a:pPr>
            <a:r>
              <a:rPr lang="zh-CN" altLang="en-US" sz="2000" b="1" noProof="1">
                <a:solidFill>
                  <a:srgbClr val="000000"/>
                </a:solidFill>
                <a:latin typeface="+mj-lt"/>
              </a:rPr>
              <a:t>    </a:t>
            </a:r>
            <a:r>
              <a:rPr lang="en-US" altLang="zh-CN" sz="2000" b="1" noProof="1">
                <a:solidFill>
                  <a:srgbClr val="000000"/>
                </a:solidFill>
                <a:latin typeface="+mj-lt"/>
              </a:rPr>
              <a:t>cout&lt;&lt;”</a:t>
            </a:r>
            <a:r>
              <a:rPr lang="zh-CN" altLang="en-US" sz="2000" b="1" noProof="1">
                <a:solidFill>
                  <a:srgbClr val="000000"/>
                </a:solidFill>
                <a:latin typeface="+mj-lt"/>
              </a:rPr>
              <a:t>请输入平时成绩：”</a:t>
            </a:r>
            <a:r>
              <a:rPr lang="en-US" altLang="zh-CN" sz="2000" b="1" noProof="1">
                <a:solidFill>
                  <a:srgbClr val="000000"/>
                </a:solidFill>
                <a:latin typeface="+mj-lt"/>
              </a:rPr>
              <a:t>;    </a:t>
            </a:r>
            <a:r>
              <a:rPr lang="en-US" altLang="zh-CN" sz="2000" b="1" noProof="1">
                <a:solidFill>
                  <a:schemeClr val="accent3"/>
                </a:solidFill>
                <a:latin typeface="+mj-lt"/>
              </a:rPr>
              <a:t>// </a:t>
            </a:r>
            <a:r>
              <a:rPr lang="zh-CN" altLang="en-US" sz="2000" b="1" noProof="1">
                <a:solidFill>
                  <a:schemeClr val="accent3"/>
                </a:solidFill>
                <a:latin typeface="+mj-lt"/>
              </a:rPr>
              <a:t>输入提示</a:t>
            </a:r>
          </a:p>
          <a:p>
            <a:pPr fontAlgn="base">
              <a:lnSpc>
                <a:spcPct val="80000"/>
              </a:lnSpc>
              <a:spcBef>
                <a:spcPct val="0"/>
              </a:spcBef>
              <a:spcAft>
                <a:spcPct val="0"/>
              </a:spcAft>
              <a:buClr>
                <a:srgbClr val="FFFFFF"/>
              </a:buClr>
              <a:buFont typeface="Arial" charset="0"/>
              <a:buNone/>
            </a:pPr>
            <a:r>
              <a:rPr lang="zh-CN" altLang="en-US" sz="2000" b="1" noProof="1">
                <a:solidFill>
                  <a:srgbClr val="000000"/>
                </a:solidFill>
                <a:latin typeface="+mj-lt"/>
              </a:rPr>
              <a:t>    </a:t>
            </a:r>
            <a:r>
              <a:rPr lang="en-US" altLang="zh-CN" sz="2000" b="1" noProof="1">
                <a:solidFill>
                  <a:srgbClr val="000000"/>
                </a:solidFill>
                <a:latin typeface="+mj-lt"/>
              </a:rPr>
              <a:t>cin&gt;&gt;peacetimeScore;          </a:t>
            </a:r>
            <a:r>
              <a:rPr lang="en-US" altLang="zh-CN" sz="2000" b="1" noProof="1">
                <a:solidFill>
                  <a:schemeClr val="accent3"/>
                </a:solidFill>
                <a:latin typeface="+mj-lt"/>
              </a:rPr>
              <a:t>// </a:t>
            </a:r>
            <a:r>
              <a:rPr lang="zh-CN" altLang="en-US" sz="2000" b="1" noProof="1">
                <a:solidFill>
                  <a:schemeClr val="accent3"/>
                </a:solidFill>
                <a:latin typeface="+mj-lt"/>
              </a:rPr>
              <a:t>输入平时成绩</a:t>
            </a:r>
          </a:p>
          <a:p>
            <a:pPr fontAlgn="base">
              <a:lnSpc>
                <a:spcPct val="80000"/>
              </a:lnSpc>
              <a:spcBef>
                <a:spcPct val="0"/>
              </a:spcBef>
              <a:spcAft>
                <a:spcPct val="0"/>
              </a:spcAft>
              <a:buClr>
                <a:srgbClr val="FFFFFF"/>
              </a:buClr>
              <a:buFont typeface="Arial" charset="0"/>
              <a:buNone/>
            </a:pPr>
            <a:r>
              <a:rPr lang="zh-CN" altLang="en-US" sz="2000" b="1" noProof="1">
                <a:solidFill>
                  <a:srgbClr val="000000"/>
                </a:solidFill>
                <a:latin typeface="+mj-lt"/>
              </a:rPr>
              <a:t>    </a:t>
            </a:r>
            <a:r>
              <a:rPr lang="en-US" altLang="zh-CN" sz="2000" b="1" noProof="1">
                <a:solidFill>
                  <a:srgbClr val="000000"/>
                </a:solidFill>
                <a:latin typeface="+mj-lt"/>
              </a:rPr>
              <a:t>cout&lt;&lt;”</a:t>
            </a:r>
            <a:r>
              <a:rPr lang="zh-CN" altLang="en-US" sz="2000" b="1" noProof="1">
                <a:solidFill>
                  <a:srgbClr val="000000"/>
                </a:solidFill>
                <a:latin typeface="+mj-lt"/>
              </a:rPr>
              <a:t>期终考试成绩：”</a:t>
            </a:r>
            <a:r>
              <a:rPr lang="en-US" altLang="zh-CN" sz="2000" b="1" noProof="1">
                <a:solidFill>
                  <a:srgbClr val="000000"/>
                </a:solidFill>
                <a:latin typeface="+mj-lt"/>
              </a:rPr>
              <a:t>;     </a:t>
            </a:r>
            <a:r>
              <a:rPr lang="en-US" altLang="zh-CN" sz="2000" b="1" noProof="1">
                <a:solidFill>
                  <a:schemeClr val="accent3"/>
                </a:solidFill>
                <a:latin typeface="+mj-lt"/>
              </a:rPr>
              <a:t>// </a:t>
            </a:r>
            <a:r>
              <a:rPr lang="zh-CN" altLang="en-US" sz="2000" b="1" noProof="1">
                <a:solidFill>
                  <a:schemeClr val="accent3"/>
                </a:solidFill>
                <a:latin typeface="+mj-lt"/>
              </a:rPr>
              <a:t>输入提示</a:t>
            </a:r>
          </a:p>
          <a:p>
            <a:pPr fontAlgn="base">
              <a:lnSpc>
                <a:spcPct val="80000"/>
              </a:lnSpc>
              <a:spcBef>
                <a:spcPct val="0"/>
              </a:spcBef>
              <a:spcAft>
                <a:spcPct val="0"/>
              </a:spcAft>
              <a:buClr>
                <a:srgbClr val="FFFFFF"/>
              </a:buClr>
              <a:buFont typeface="Arial" charset="0"/>
              <a:buNone/>
            </a:pPr>
            <a:r>
              <a:rPr lang="zh-CN" altLang="en-US" sz="2000" b="1" noProof="1">
                <a:solidFill>
                  <a:srgbClr val="000000"/>
                </a:solidFill>
                <a:latin typeface="+mj-lt"/>
              </a:rPr>
              <a:t>    </a:t>
            </a:r>
            <a:r>
              <a:rPr lang="en-US" altLang="zh-CN" sz="2000" b="1" noProof="1">
                <a:solidFill>
                  <a:srgbClr val="000000"/>
                </a:solidFill>
                <a:latin typeface="+mj-lt"/>
              </a:rPr>
              <a:t>cin&gt;&gt;finalExamScore;          </a:t>
            </a:r>
            <a:r>
              <a:rPr lang="en-US" altLang="zh-CN" sz="2000" b="1" noProof="1">
                <a:solidFill>
                  <a:schemeClr val="accent3"/>
                </a:solidFill>
                <a:latin typeface="+mj-lt"/>
              </a:rPr>
              <a:t>// </a:t>
            </a:r>
            <a:r>
              <a:rPr lang="zh-CN" altLang="en-US" sz="2000" b="1" noProof="1">
                <a:solidFill>
                  <a:schemeClr val="accent3"/>
                </a:solidFill>
                <a:latin typeface="+mj-lt"/>
              </a:rPr>
              <a:t>输入期终考试成绩</a:t>
            </a:r>
          </a:p>
          <a:p>
            <a:pPr fontAlgn="base">
              <a:lnSpc>
                <a:spcPct val="80000"/>
              </a:lnSpc>
              <a:spcBef>
                <a:spcPct val="0"/>
              </a:spcBef>
              <a:spcAft>
                <a:spcPct val="0"/>
              </a:spcAft>
              <a:buClr>
                <a:srgbClr val="FFFFFF"/>
              </a:buClr>
              <a:buFont typeface="Arial" charset="0"/>
              <a:buNone/>
            </a:pPr>
            <a:r>
              <a:rPr lang="zh-CN" altLang="en-US" sz="2000" b="1" noProof="1">
                <a:solidFill>
                  <a:srgbClr val="000000"/>
                </a:solidFill>
                <a:latin typeface="+mj-lt"/>
              </a:rPr>
              <a:t>    </a:t>
            </a:r>
            <a:r>
              <a:rPr lang="en-US" altLang="zh-CN" sz="2000" b="1" noProof="1">
                <a:solidFill>
                  <a:srgbClr val="000000"/>
                </a:solidFill>
                <a:latin typeface="+mj-lt"/>
              </a:rPr>
              <a:t>termScore = peacetimeScore * 0.3 + finalExamScore * 0.7;</a:t>
            </a:r>
          </a:p>
          <a:p>
            <a:pPr fontAlgn="base">
              <a:lnSpc>
                <a:spcPct val="80000"/>
              </a:lnSpc>
              <a:spcBef>
                <a:spcPct val="0"/>
              </a:spcBef>
              <a:spcAft>
                <a:spcPct val="0"/>
              </a:spcAft>
              <a:buClr>
                <a:srgbClr val="FFFFFF"/>
              </a:buClr>
              <a:buFont typeface="Arial" charset="0"/>
              <a:buNone/>
            </a:pPr>
            <a:r>
              <a:rPr lang="en-US" altLang="zh-CN" sz="2000" b="1" noProof="1">
                <a:solidFill>
                  <a:srgbClr val="000000"/>
                </a:solidFill>
                <a:latin typeface="+mj-lt"/>
              </a:rPr>
              <a:t>    </a:t>
            </a:r>
            <a:r>
              <a:rPr lang="en-US" altLang="zh-CN" sz="2000" b="1" noProof="1">
                <a:solidFill>
                  <a:schemeClr val="accent3">
                    <a:lumMod val="75000"/>
                  </a:schemeClr>
                </a:solidFill>
                <a:latin typeface="+mj-lt"/>
              </a:rPr>
              <a:t>// </a:t>
            </a:r>
            <a:r>
              <a:rPr lang="zh-CN" altLang="en-US" sz="2000" b="1" noProof="1">
                <a:solidFill>
                  <a:schemeClr val="accent3">
                    <a:lumMod val="75000"/>
                  </a:schemeClr>
                </a:solidFill>
                <a:latin typeface="+mj-lt"/>
              </a:rPr>
              <a:t>计算学期成绩</a:t>
            </a:r>
          </a:p>
          <a:p>
            <a:pPr fontAlgn="base">
              <a:lnSpc>
                <a:spcPct val="80000"/>
              </a:lnSpc>
              <a:spcBef>
                <a:spcPct val="0"/>
              </a:spcBef>
              <a:spcAft>
                <a:spcPct val="0"/>
              </a:spcAft>
              <a:buClr>
                <a:srgbClr val="FFFFFF"/>
              </a:buClr>
              <a:buFont typeface="Arial" charset="0"/>
              <a:buNone/>
            </a:pPr>
            <a:r>
              <a:rPr lang="zh-CN" altLang="en-US" sz="2000" b="1" noProof="1">
                <a:solidFill>
                  <a:srgbClr val="000000"/>
                </a:solidFill>
                <a:latin typeface="+mj-lt"/>
              </a:rPr>
              <a:t>    </a:t>
            </a:r>
            <a:r>
              <a:rPr lang="en-US" altLang="zh-CN" sz="2000" b="1" noProof="1">
                <a:solidFill>
                  <a:srgbClr val="000000"/>
                </a:solidFill>
                <a:latin typeface="+mj-lt"/>
              </a:rPr>
              <a:t>cout&lt;&lt;”</a:t>
            </a:r>
            <a:r>
              <a:rPr lang="zh-CN" altLang="en-US" sz="2000" b="1" noProof="1">
                <a:solidFill>
                  <a:srgbClr val="000000"/>
                </a:solidFill>
                <a:latin typeface="+mj-lt"/>
              </a:rPr>
              <a:t>学期成绩：”</a:t>
            </a:r>
            <a:r>
              <a:rPr lang="en-US" altLang="zh-CN" sz="2000" b="1" noProof="1">
                <a:solidFill>
                  <a:srgbClr val="000000"/>
                </a:solidFill>
                <a:latin typeface="+mj-lt"/>
              </a:rPr>
              <a:t>&lt;&lt;termScore&lt;&lt;endl; </a:t>
            </a:r>
            <a:r>
              <a:rPr lang="en-US" altLang="zh-CN" sz="2000" b="1" noProof="1">
                <a:solidFill>
                  <a:schemeClr val="accent3"/>
                </a:solidFill>
                <a:latin typeface="+mj-lt"/>
              </a:rPr>
              <a:t> // </a:t>
            </a:r>
            <a:r>
              <a:rPr lang="zh-CN" altLang="en-US" sz="2000" b="1" noProof="1">
                <a:solidFill>
                  <a:schemeClr val="accent3"/>
                </a:solidFill>
                <a:latin typeface="+mj-lt"/>
              </a:rPr>
              <a:t>输出学期成绩</a:t>
            </a:r>
          </a:p>
          <a:p>
            <a:pPr fontAlgn="base">
              <a:lnSpc>
                <a:spcPct val="80000"/>
              </a:lnSpc>
              <a:spcBef>
                <a:spcPct val="0"/>
              </a:spcBef>
              <a:spcAft>
                <a:spcPct val="0"/>
              </a:spcAft>
              <a:buClr>
                <a:srgbClr val="FFFFFF"/>
              </a:buClr>
              <a:buFont typeface="Arial" charset="0"/>
              <a:buNone/>
            </a:pPr>
            <a:r>
              <a:rPr lang="zh-CN" altLang="en-US" sz="2000" b="1" noProof="1">
                <a:solidFill>
                  <a:srgbClr val="000000"/>
                </a:solidFill>
                <a:latin typeface="+mj-lt"/>
              </a:rPr>
              <a:t>    </a:t>
            </a:r>
            <a:r>
              <a:rPr lang="en-US" altLang="zh-CN" sz="2000" b="1" noProof="1">
                <a:solidFill>
                  <a:srgbClr val="000000"/>
                </a:solidFill>
                <a:latin typeface="+mj-lt"/>
              </a:rPr>
              <a:t>return 0;                     </a:t>
            </a:r>
            <a:r>
              <a:rPr lang="en-US" altLang="zh-CN" sz="2000" b="1" noProof="1">
                <a:solidFill>
                  <a:schemeClr val="accent3"/>
                </a:solidFill>
                <a:latin typeface="+mj-lt"/>
              </a:rPr>
              <a:t>// </a:t>
            </a:r>
            <a:r>
              <a:rPr lang="zh-CN" altLang="en-US" sz="2000" b="1" noProof="1">
                <a:solidFill>
                  <a:schemeClr val="accent3"/>
                </a:solidFill>
                <a:latin typeface="+mj-lt"/>
              </a:rPr>
              <a:t>函数返回值为</a:t>
            </a:r>
            <a:r>
              <a:rPr lang="en-US" altLang="zh-CN" sz="2000" b="1" noProof="1">
                <a:solidFill>
                  <a:schemeClr val="accent3"/>
                </a:solidFill>
                <a:latin typeface="+mj-lt"/>
              </a:rPr>
              <a:t>0</a:t>
            </a:r>
          </a:p>
          <a:p>
            <a:pPr fontAlgn="base">
              <a:lnSpc>
                <a:spcPct val="80000"/>
              </a:lnSpc>
              <a:spcBef>
                <a:spcPct val="0"/>
              </a:spcBef>
              <a:spcAft>
                <a:spcPct val="0"/>
              </a:spcAft>
              <a:buClr>
                <a:srgbClr val="FFFFFF"/>
              </a:buClr>
              <a:buFont typeface="Arial" charset="0"/>
              <a:buNone/>
            </a:pPr>
            <a:r>
              <a:rPr lang="en-US" altLang="zh-CN" sz="2000" b="1" noProof="1">
                <a:solidFill>
                  <a:srgbClr val="000000"/>
                </a:solidFill>
                <a:latin typeface="+mj-lt"/>
              </a:rPr>
              <a:t>}                                 </a:t>
            </a:r>
            <a:r>
              <a:rPr lang="en-US" altLang="zh-CN" sz="2000" b="1" noProof="1">
                <a:solidFill>
                  <a:schemeClr val="accent3"/>
                </a:solidFill>
                <a:latin typeface="+mj-lt"/>
              </a:rPr>
              <a:t>// </a:t>
            </a:r>
            <a:r>
              <a:rPr lang="zh-CN" altLang="en-US" sz="2000" b="1" noProof="1">
                <a:solidFill>
                  <a:schemeClr val="accent3"/>
                </a:solidFill>
                <a:latin typeface="+mj-lt"/>
              </a:rPr>
              <a:t>主函数结束</a:t>
            </a:r>
          </a:p>
        </p:txBody>
      </p:sp>
      <p:sp>
        <p:nvSpPr>
          <p:cNvPr id="76804" name="圆角矩形标注 76803"/>
          <p:cNvSpPr>
            <a:spLocks noChangeArrowheads="1"/>
          </p:cNvSpPr>
          <p:nvPr/>
        </p:nvSpPr>
        <p:spPr bwMode="auto">
          <a:xfrm>
            <a:off x="6577012" y="1269166"/>
            <a:ext cx="4321175" cy="792163"/>
          </a:xfrm>
          <a:prstGeom prst="wedgeRoundRectCallout">
            <a:avLst>
              <a:gd name="adj1" fmla="val -105972"/>
              <a:gd name="adj2" fmla="val 169307"/>
              <a:gd name="adj3" fmla="val 16667"/>
            </a:avLst>
          </a:prstGeom>
          <a:solidFill>
            <a:schemeClr val="accent1">
              <a:lumMod val="20000"/>
              <a:lumOff val="80000"/>
            </a:schemeClr>
          </a:solidFill>
          <a:ln w="9525">
            <a:solidFill>
              <a:schemeClr val="tx1"/>
            </a:solidFill>
            <a:miter lim="800000"/>
            <a:headEnd/>
            <a:tailEnd/>
          </a:ln>
        </p:spPr>
        <p:txBody>
          <a:bodyPr/>
          <a:lstStyle/>
          <a:p>
            <a:pPr algn="ctr" fontAlgn="base">
              <a:spcBef>
                <a:spcPct val="0"/>
              </a:spcBef>
              <a:spcAft>
                <a:spcPct val="0"/>
              </a:spcAft>
              <a:buFont typeface="Arial" charset="0"/>
              <a:buNone/>
            </a:pPr>
            <a:r>
              <a:rPr lang="zh-CN" altLang="en-US" sz="2400" b="1">
                <a:solidFill>
                  <a:srgbClr val="3333CC"/>
                </a:solidFill>
                <a:latin typeface="Times New Roman" pitchFamily="18" charset="0"/>
              </a:rPr>
              <a:t>定义变量并初始化</a:t>
            </a:r>
          </a:p>
        </p:txBody>
      </p:sp>
      <p:sp>
        <p:nvSpPr>
          <p:cNvPr id="76805" name="圆角矩形标注 76804"/>
          <p:cNvSpPr>
            <a:spLocks noChangeArrowheads="1"/>
          </p:cNvSpPr>
          <p:nvPr/>
        </p:nvSpPr>
        <p:spPr bwMode="auto">
          <a:xfrm>
            <a:off x="7320136" y="2514058"/>
            <a:ext cx="4105275" cy="647700"/>
          </a:xfrm>
          <a:prstGeom prst="wedgeRoundRectCallout">
            <a:avLst>
              <a:gd name="adj1" fmla="val -97057"/>
              <a:gd name="adj2" fmla="val 163661"/>
              <a:gd name="adj3" fmla="val 16667"/>
            </a:avLst>
          </a:prstGeom>
          <a:solidFill>
            <a:schemeClr val="bg2"/>
          </a:solidFill>
          <a:ln w="9525">
            <a:solidFill>
              <a:schemeClr val="tx1"/>
            </a:solidFill>
            <a:miter lim="800000"/>
            <a:headEnd/>
            <a:tailEnd/>
          </a:ln>
        </p:spPr>
        <p:txBody>
          <a:bodyPr/>
          <a:lstStyle/>
          <a:p>
            <a:pPr algn="ctr" fontAlgn="base">
              <a:spcBef>
                <a:spcPct val="0"/>
              </a:spcBef>
              <a:spcAft>
                <a:spcPct val="0"/>
              </a:spcAft>
              <a:buFont typeface="Arial" charset="0"/>
              <a:buNone/>
            </a:pPr>
            <a:r>
              <a:rPr lang="zh-CN" altLang="en-US" sz="2400" b="1">
                <a:solidFill>
                  <a:srgbClr val="3333CC"/>
                </a:solidFill>
                <a:latin typeface="Times New Roman" pitchFamily="18" charset="0"/>
              </a:rPr>
              <a:t>提示并输入平时成绩</a:t>
            </a:r>
          </a:p>
        </p:txBody>
      </p:sp>
      <p:sp>
        <p:nvSpPr>
          <p:cNvPr id="76806" name="圆角矩形标注 76805"/>
          <p:cNvSpPr>
            <a:spLocks noChangeArrowheads="1"/>
          </p:cNvSpPr>
          <p:nvPr/>
        </p:nvSpPr>
        <p:spPr bwMode="auto">
          <a:xfrm>
            <a:off x="6964356" y="5459265"/>
            <a:ext cx="3744913" cy="576262"/>
          </a:xfrm>
          <a:prstGeom prst="wedgeRoundRectCallout">
            <a:avLst>
              <a:gd name="adj1" fmla="val -99872"/>
              <a:gd name="adj2" fmla="val -33887"/>
              <a:gd name="adj3" fmla="val 16667"/>
            </a:avLst>
          </a:prstGeom>
          <a:solidFill>
            <a:schemeClr val="accent6">
              <a:lumMod val="20000"/>
              <a:lumOff val="80000"/>
            </a:schemeClr>
          </a:solidFill>
          <a:ln w="9525">
            <a:solidFill>
              <a:schemeClr val="tx1"/>
            </a:solidFill>
            <a:miter lim="800000"/>
            <a:headEnd/>
            <a:tailEnd/>
          </a:ln>
        </p:spPr>
        <p:txBody>
          <a:bodyPr/>
          <a:lstStyle/>
          <a:p>
            <a:pPr algn="ctr" fontAlgn="base">
              <a:spcBef>
                <a:spcPct val="0"/>
              </a:spcBef>
              <a:spcAft>
                <a:spcPct val="0"/>
              </a:spcAft>
              <a:buFont typeface="Arial" charset="0"/>
              <a:buNone/>
            </a:pPr>
            <a:r>
              <a:rPr lang="zh-CN" altLang="en-US" sz="2400" b="1" dirty="0">
                <a:solidFill>
                  <a:srgbClr val="3333CC"/>
                </a:solidFill>
                <a:latin typeface="Times New Roman" pitchFamily="18" charset="0"/>
              </a:rPr>
              <a:t>输出学期成绩</a:t>
            </a:r>
          </a:p>
        </p:txBody>
      </p:sp>
      <p:sp>
        <p:nvSpPr>
          <p:cNvPr id="76807" name="圆角矩形标注 76806"/>
          <p:cNvSpPr>
            <a:spLocks noChangeArrowheads="1"/>
          </p:cNvSpPr>
          <p:nvPr/>
        </p:nvSpPr>
        <p:spPr bwMode="auto">
          <a:xfrm>
            <a:off x="7819492" y="3777491"/>
            <a:ext cx="2952750" cy="503238"/>
          </a:xfrm>
          <a:prstGeom prst="wedgeRoundRectCallout">
            <a:avLst>
              <a:gd name="adj1" fmla="val -88173"/>
              <a:gd name="adj2" fmla="val 163674"/>
              <a:gd name="adj3" fmla="val 16667"/>
            </a:avLst>
          </a:prstGeom>
          <a:solidFill>
            <a:schemeClr val="accent4">
              <a:lumMod val="20000"/>
              <a:lumOff val="80000"/>
            </a:schemeClr>
          </a:solidFill>
          <a:ln w="9525">
            <a:solidFill>
              <a:schemeClr val="tx1"/>
            </a:solidFill>
            <a:miter lim="800000"/>
            <a:headEnd/>
            <a:tailEnd/>
          </a:ln>
        </p:spPr>
        <p:txBody>
          <a:bodyPr/>
          <a:lstStyle/>
          <a:p>
            <a:pPr algn="ctr" fontAlgn="base">
              <a:spcBef>
                <a:spcPct val="0"/>
              </a:spcBef>
              <a:spcAft>
                <a:spcPct val="0"/>
              </a:spcAft>
              <a:buFont typeface="Arial" charset="0"/>
              <a:buNone/>
            </a:pPr>
            <a:r>
              <a:rPr lang="zh-CN" altLang="en-US" sz="2400" b="1" dirty="0">
                <a:solidFill>
                  <a:srgbClr val="3333CC"/>
                </a:solidFill>
                <a:latin typeface="Times New Roman" pitchFamily="18" charset="0"/>
              </a:rPr>
              <a:t>计算学期成绩</a:t>
            </a:r>
          </a:p>
        </p:txBody>
      </p:sp>
      <p:sp>
        <p:nvSpPr>
          <p:cNvPr id="3" name="灯片编号占位符 2"/>
          <p:cNvSpPr>
            <a:spLocks noGrp="1"/>
          </p:cNvSpPr>
          <p:nvPr>
            <p:ph type="sldNum" sz="quarter" idx="12"/>
          </p:nvPr>
        </p:nvSpPr>
        <p:spPr/>
        <p:txBody>
          <a:bodyPr/>
          <a:lstStyle/>
          <a:p>
            <a:fld id="{1DB96701-344A-46EF-8486-57434673C49E}" type="slidenum">
              <a:rPr lang="zh-CN" altLang="en-US" smtClean="0">
                <a:solidFill>
                  <a:srgbClr val="000000"/>
                </a:solidFill>
              </a:rPr>
              <a:pPr/>
              <a:t>28</a:t>
            </a:fld>
            <a:endParaRPr lang="zh-CN" altLang="en-US">
              <a:solidFill>
                <a:srgbClr val="000000"/>
              </a:solidFill>
            </a:endParaRPr>
          </a:p>
        </p:txBody>
      </p:sp>
    </p:spTree>
    <p:extLst>
      <p:ext uri="{BB962C8B-B14F-4D97-AF65-F5344CB8AC3E}">
        <p14:creationId xmlns:p14="http://schemas.microsoft.com/office/powerpoint/2010/main" val="23330231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6804"/>
                                        </p:tgtEl>
                                        <p:attrNameLst>
                                          <p:attrName>style.visibility</p:attrName>
                                        </p:attrNameLst>
                                      </p:cBhvr>
                                      <p:to>
                                        <p:strVal val="visible"/>
                                      </p:to>
                                    </p:set>
                                    <p:animEffect transition="in" filter="box(in)">
                                      <p:cBhvr>
                                        <p:cTn id="7" dur="500"/>
                                        <p:tgtEl>
                                          <p:spTgt spid="76804"/>
                                        </p:tgtEl>
                                      </p:cBhvr>
                                    </p:animEffect>
                                  </p:childTnLst>
                                  <p:subTnLst>
                                    <p:set>
                                      <p:cBhvr override="childStyle">
                                        <p:cTn dur="1" fill="hold" display="0" masterRel="nextClick" afterEffect="1"/>
                                        <p:tgtEl>
                                          <p:spTgt spid="76804"/>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6805"/>
                                        </p:tgtEl>
                                        <p:attrNameLst>
                                          <p:attrName>style.visibility</p:attrName>
                                        </p:attrNameLst>
                                      </p:cBhvr>
                                      <p:to>
                                        <p:strVal val="visible"/>
                                      </p:to>
                                    </p:set>
                                    <p:animEffect transition="in" filter="box(in)">
                                      <p:cBhvr>
                                        <p:cTn id="12" dur="500"/>
                                        <p:tgtEl>
                                          <p:spTgt spid="76805"/>
                                        </p:tgtEl>
                                      </p:cBhvr>
                                    </p:animEffect>
                                  </p:childTnLst>
                                  <p:subTnLst>
                                    <p:set>
                                      <p:cBhvr override="childStyle">
                                        <p:cTn dur="1" fill="hold" display="0" masterRel="nextClick" afterEffect="1"/>
                                        <p:tgtEl>
                                          <p:spTgt spid="76805"/>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6807"/>
                                        </p:tgtEl>
                                        <p:attrNameLst>
                                          <p:attrName>style.visibility</p:attrName>
                                        </p:attrNameLst>
                                      </p:cBhvr>
                                      <p:to>
                                        <p:strVal val="visible"/>
                                      </p:to>
                                    </p:set>
                                    <p:animEffect transition="in" filter="box(in)">
                                      <p:cBhvr>
                                        <p:cTn id="17" dur="500"/>
                                        <p:tgtEl>
                                          <p:spTgt spid="76807"/>
                                        </p:tgtEl>
                                      </p:cBhvr>
                                    </p:animEffect>
                                  </p:childTnLst>
                                  <p:subTnLst>
                                    <p:set>
                                      <p:cBhvr override="childStyle">
                                        <p:cTn dur="1" fill="hold" display="0" masterRel="nextClick" afterEffect="1"/>
                                        <p:tgtEl>
                                          <p:spTgt spid="76807"/>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6806"/>
                                        </p:tgtEl>
                                        <p:attrNameLst>
                                          <p:attrName>style.visibility</p:attrName>
                                        </p:attrNameLst>
                                      </p:cBhvr>
                                      <p:to>
                                        <p:strVal val="visible"/>
                                      </p:to>
                                    </p:set>
                                    <p:animEffect transition="in" filter="box(in)">
                                      <p:cBhvr>
                                        <p:cTn id="22" dur="500"/>
                                        <p:tgtEl>
                                          <p:spTgt spid="76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4" grpId="0" animBg="1"/>
      <p:bldP spid="76805" grpId="0" animBg="1"/>
      <p:bldP spid="76806" grpId="0" animBg="1"/>
      <p:bldP spid="7680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文本框 77826"/>
          <p:cNvSpPr txBox="1">
            <a:spLocks noChangeArrowheads="1"/>
          </p:cNvSpPr>
          <p:nvPr/>
        </p:nvSpPr>
        <p:spPr bwMode="auto">
          <a:xfrm>
            <a:off x="767408" y="1018332"/>
            <a:ext cx="861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宋体" pitchFamily="2" charset="-122"/>
              </a:defRPr>
            </a:lvl1pPr>
            <a:lvl2pPr>
              <a:defRPr>
                <a:solidFill>
                  <a:schemeClr val="tx1"/>
                </a:solidFill>
                <a:latin typeface="Times New Roman" pitchFamily="18" charset="0"/>
                <a:ea typeface="宋体" pitchFamily="2" charset="-122"/>
              </a:defRPr>
            </a:lvl2pPr>
            <a:lvl3pPr>
              <a:defRPr>
                <a:solidFill>
                  <a:schemeClr val="tx1"/>
                </a:solidFill>
                <a:latin typeface="Times New Roman" pitchFamily="18" charset="0"/>
                <a:ea typeface="宋体" pitchFamily="2" charset="-122"/>
              </a:defRPr>
            </a:lvl3pPr>
            <a:lvl4pPr>
              <a:defRPr>
                <a:solidFill>
                  <a:schemeClr val="tx1"/>
                </a:solidFill>
                <a:latin typeface="Times New Roman" pitchFamily="18" charset="0"/>
                <a:ea typeface="宋体" pitchFamily="2" charset="-122"/>
              </a:defRPr>
            </a:lvl4pPr>
            <a:lvl5pPr>
              <a:defRPr>
                <a:solidFill>
                  <a:schemeClr val="tx1"/>
                </a:solidFill>
                <a:latin typeface="Times New Roman" pitchFamily="18" charset="0"/>
                <a:ea typeface="宋体" pitchFamily="2" charset="-122"/>
              </a:defRPr>
            </a:lvl5pPr>
            <a:lvl6pPr fontAlgn="base">
              <a:spcBef>
                <a:spcPct val="0"/>
              </a:spcBef>
              <a:spcAft>
                <a:spcPct val="0"/>
              </a:spcAft>
              <a:buFont typeface="Arial" charset="0"/>
              <a:defRPr>
                <a:solidFill>
                  <a:schemeClr val="tx1"/>
                </a:solidFill>
                <a:latin typeface="Times New Roman" pitchFamily="18" charset="0"/>
                <a:ea typeface="宋体" pitchFamily="2" charset="-122"/>
              </a:defRPr>
            </a:lvl6pPr>
            <a:lvl7pPr fontAlgn="base">
              <a:spcBef>
                <a:spcPct val="0"/>
              </a:spcBef>
              <a:spcAft>
                <a:spcPct val="0"/>
              </a:spcAft>
              <a:buFont typeface="Arial" charset="0"/>
              <a:defRPr>
                <a:solidFill>
                  <a:schemeClr val="tx1"/>
                </a:solidFill>
                <a:latin typeface="Times New Roman" pitchFamily="18" charset="0"/>
                <a:ea typeface="宋体" pitchFamily="2" charset="-122"/>
              </a:defRPr>
            </a:lvl7pPr>
            <a:lvl8pPr fontAlgn="base">
              <a:spcBef>
                <a:spcPct val="0"/>
              </a:spcBef>
              <a:spcAft>
                <a:spcPct val="0"/>
              </a:spcAft>
              <a:buFont typeface="Arial" charset="0"/>
              <a:defRPr>
                <a:solidFill>
                  <a:schemeClr val="tx1"/>
                </a:solidFill>
                <a:latin typeface="Times New Roman" pitchFamily="18" charset="0"/>
                <a:ea typeface="宋体" pitchFamily="2" charset="-122"/>
              </a:defRPr>
            </a:lvl8pPr>
            <a:lvl9pPr fontAlgn="base">
              <a:spcBef>
                <a:spcPct val="0"/>
              </a:spcBef>
              <a:spcAft>
                <a:spcPct val="0"/>
              </a:spcAft>
              <a:buFont typeface="Arial" charset="0"/>
              <a:defRPr>
                <a:solidFill>
                  <a:schemeClr val="tx1"/>
                </a:solidFill>
                <a:latin typeface="Times New Roman" pitchFamily="18" charset="0"/>
                <a:ea typeface="宋体" pitchFamily="2" charset="-122"/>
              </a:defRPr>
            </a:lvl9pPr>
          </a:lstStyle>
          <a:p>
            <a:pPr fontAlgn="base">
              <a:spcBef>
                <a:spcPct val="20000"/>
              </a:spcBef>
              <a:spcAft>
                <a:spcPct val="0"/>
              </a:spcAft>
              <a:buSzPct val="85000"/>
              <a:buFont typeface="Arial" charset="0"/>
              <a:buNone/>
            </a:pPr>
            <a:r>
              <a:rPr lang="zh-CN" altLang="en-US" sz="3200" b="1" dirty="0">
                <a:solidFill>
                  <a:schemeClr val="accent1">
                    <a:lumMod val="75000"/>
                  </a:schemeClr>
                </a:solidFill>
                <a:latin typeface="Arial" panose="020B0604020202020204" pitchFamily="34" charset="0"/>
                <a:ea typeface="华光准圆_CNKI" panose="02000500000000000000" pitchFamily="2" charset="-122"/>
                <a:cs typeface="Arial" panose="020B0604020202020204" pitchFamily="34" charset="0"/>
              </a:rPr>
              <a:t>例</a:t>
            </a:r>
            <a:r>
              <a:rPr lang="en-US" altLang="zh-CN" sz="3200" b="1" dirty="0">
                <a:solidFill>
                  <a:schemeClr val="accent1">
                    <a:lumMod val="75000"/>
                  </a:schemeClr>
                </a:solidFill>
                <a:latin typeface="Arial" panose="020B0604020202020204" pitchFamily="34" charset="0"/>
                <a:ea typeface="华光准圆_CNKI" panose="02000500000000000000" pitchFamily="2" charset="-122"/>
                <a:cs typeface="Arial" panose="020B0604020202020204" pitchFamily="34" charset="0"/>
              </a:rPr>
              <a:t>1.3 </a:t>
            </a:r>
            <a:r>
              <a:rPr lang="zh-CN" altLang="en-US" sz="3200" b="1" dirty="0">
                <a:solidFill>
                  <a:schemeClr val="accent1">
                    <a:lumMod val="75000"/>
                  </a:schemeClr>
                </a:solidFill>
                <a:latin typeface="Arial" panose="020B0604020202020204" pitchFamily="34" charset="0"/>
                <a:ea typeface="华光准圆_CNKI" panose="02000500000000000000" pitchFamily="2" charset="-122"/>
                <a:cs typeface="Arial" panose="020B0604020202020204" pitchFamily="34" charset="0"/>
              </a:rPr>
              <a:t>在屏幕上输出如下图所示的程序界面。</a:t>
            </a:r>
            <a:endParaRPr lang="zh-CN" altLang="en-US" sz="2400" dirty="0">
              <a:solidFill>
                <a:schemeClr val="accent1">
                  <a:lumMod val="75000"/>
                </a:schemeClr>
              </a:solidFill>
              <a:latin typeface="Arial" panose="020B0604020202020204" pitchFamily="34" charset="0"/>
              <a:ea typeface="华光准圆_CNKI" panose="02000500000000000000" pitchFamily="2" charset="-122"/>
              <a:cs typeface="Arial" panose="020B0604020202020204" pitchFamily="34" charset="0"/>
            </a:endParaRPr>
          </a:p>
        </p:txBody>
      </p:sp>
      <p:grpSp>
        <p:nvGrpSpPr>
          <p:cNvPr id="77828" name="组合 77827"/>
          <p:cNvGrpSpPr>
            <a:grpSpLocks/>
          </p:cNvGrpSpPr>
          <p:nvPr/>
        </p:nvGrpSpPr>
        <p:grpSpPr bwMode="auto">
          <a:xfrm>
            <a:off x="2783632" y="1772816"/>
            <a:ext cx="5832648" cy="3806377"/>
            <a:chOff x="2412" y="10477"/>
            <a:chExt cx="4728" cy="3133"/>
          </a:xfrm>
        </p:grpSpPr>
        <p:sp>
          <p:nvSpPr>
            <p:cNvPr id="46084" name="文本框 77828"/>
            <p:cNvSpPr txBox="1">
              <a:spLocks noChangeArrowheads="1"/>
            </p:cNvSpPr>
            <p:nvPr/>
          </p:nvSpPr>
          <p:spPr bwMode="auto">
            <a:xfrm>
              <a:off x="2850" y="13306"/>
              <a:ext cx="410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imes New Roman" pitchFamily="18" charset="0"/>
                  <a:ea typeface="宋体" pitchFamily="2" charset="-122"/>
                </a:defRPr>
              </a:lvl1pPr>
              <a:lvl2pPr>
                <a:defRPr>
                  <a:solidFill>
                    <a:schemeClr val="tx1"/>
                  </a:solidFill>
                  <a:latin typeface="Times New Roman" pitchFamily="18" charset="0"/>
                  <a:ea typeface="宋体" pitchFamily="2" charset="-122"/>
                </a:defRPr>
              </a:lvl2pPr>
              <a:lvl3pPr>
                <a:defRPr>
                  <a:solidFill>
                    <a:schemeClr val="tx1"/>
                  </a:solidFill>
                  <a:latin typeface="Times New Roman" pitchFamily="18" charset="0"/>
                  <a:ea typeface="宋体" pitchFamily="2" charset="-122"/>
                </a:defRPr>
              </a:lvl3pPr>
              <a:lvl4pPr>
                <a:defRPr>
                  <a:solidFill>
                    <a:schemeClr val="tx1"/>
                  </a:solidFill>
                  <a:latin typeface="Times New Roman" pitchFamily="18" charset="0"/>
                  <a:ea typeface="宋体" pitchFamily="2" charset="-122"/>
                </a:defRPr>
              </a:lvl4pPr>
              <a:lvl5pPr>
                <a:defRPr>
                  <a:solidFill>
                    <a:schemeClr val="tx1"/>
                  </a:solidFill>
                  <a:latin typeface="Times New Roman" pitchFamily="18" charset="0"/>
                  <a:ea typeface="宋体" pitchFamily="2" charset="-122"/>
                </a:defRPr>
              </a:lvl5pPr>
              <a:lvl6pPr fontAlgn="base">
                <a:spcBef>
                  <a:spcPct val="0"/>
                </a:spcBef>
                <a:spcAft>
                  <a:spcPct val="0"/>
                </a:spcAft>
                <a:buFont typeface="Arial" charset="0"/>
                <a:defRPr>
                  <a:solidFill>
                    <a:schemeClr val="tx1"/>
                  </a:solidFill>
                  <a:latin typeface="Times New Roman" pitchFamily="18" charset="0"/>
                  <a:ea typeface="宋体" pitchFamily="2" charset="-122"/>
                </a:defRPr>
              </a:lvl6pPr>
              <a:lvl7pPr fontAlgn="base">
                <a:spcBef>
                  <a:spcPct val="0"/>
                </a:spcBef>
                <a:spcAft>
                  <a:spcPct val="0"/>
                </a:spcAft>
                <a:buFont typeface="Arial" charset="0"/>
                <a:defRPr>
                  <a:solidFill>
                    <a:schemeClr val="tx1"/>
                  </a:solidFill>
                  <a:latin typeface="Times New Roman" pitchFamily="18" charset="0"/>
                  <a:ea typeface="宋体" pitchFamily="2" charset="-122"/>
                </a:defRPr>
              </a:lvl7pPr>
              <a:lvl8pPr fontAlgn="base">
                <a:spcBef>
                  <a:spcPct val="0"/>
                </a:spcBef>
                <a:spcAft>
                  <a:spcPct val="0"/>
                </a:spcAft>
                <a:buFont typeface="Arial" charset="0"/>
                <a:defRPr>
                  <a:solidFill>
                    <a:schemeClr val="tx1"/>
                  </a:solidFill>
                  <a:latin typeface="Times New Roman" pitchFamily="18" charset="0"/>
                  <a:ea typeface="宋体" pitchFamily="2" charset="-122"/>
                </a:defRPr>
              </a:lvl8pPr>
              <a:lvl9pPr fontAlgn="base">
                <a:spcBef>
                  <a:spcPct val="0"/>
                </a:spcBef>
                <a:spcAft>
                  <a:spcPct val="0"/>
                </a:spcAft>
                <a:buFont typeface="Arial" charset="0"/>
                <a:defRPr>
                  <a:solidFill>
                    <a:schemeClr val="tx1"/>
                  </a:solidFill>
                  <a:latin typeface="Times New Roman" pitchFamily="18" charset="0"/>
                  <a:ea typeface="宋体" pitchFamily="2" charset="-122"/>
                </a:defRPr>
              </a:lvl9pPr>
            </a:lstStyle>
            <a:p>
              <a:pPr algn="ctr" fontAlgn="base">
                <a:spcBef>
                  <a:spcPct val="0"/>
                </a:spcBef>
                <a:spcAft>
                  <a:spcPct val="0"/>
                </a:spcAft>
                <a:buFont typeface="Arial" charset="0"/>
                <a:buNone/>
              </a:pPr>
              <a:r>
                <a:rPr lang="zh-CN" altLang="en-US" sz="2400">
                  <a:solidFill>
                    <a:srgbClr val="FFFFFF"/>
                  </a:solidFill>
                  <a:latin typeface="宋体" pitchFamily="2" charset="-122"/>
                </a:rPr>
                <a:t>图</a:t>
              </a:r>
              <a:r>
                <a:rPr lang="en-US" altLang="zh-CN" sz="2400">
                  <a:solidFill>
                    <a:srgbClr val="FFFFFF"/>
                  </a:solidFill>
                  <a:latin typeface="宋体" pitchFamily="2" charset="-122"/>
                </a:rPr>
                <a:t>1-1-1 </a:t>
              </a:r>
              <a:r>
                <a:rPr lang="zh-CN" altLang="en-US" sz="2400">
                  <a:solidFill>
                    <a:srgbClr val="FFFFFF"/>
                  </a:solidFill>
                  <a:latin typeface="宋体" pitchFamily="2" charset="-122"/>
                </a:rPr>
                <a:t>学生选课管理系统主界面</a:t>
              </a:r>
            </a:p>
          </p:txBody>
        </p:sp>
        <p:pic>
          <p:nvPicPr>
            <p:cNvPr id="46085" name="图片 778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2" y="10477"/>
              <a:ext cx="4728" cy="2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灯片编号占位符 2"/>
          <p:cNvSpPr>
            <a:spLocks noGrp="1"/>
          </p:cNvSpPr>
          <p:nvPr>
            <p:ph type="sldNum" sz="quarter" idx="12"/>
          </p:nvPr>
        </p:nvSpPr>
        <p:spPr/>
        <p:txBody>
          <a:bodyPr/>
          <a:lstStyle/>
          <a:p>
            <a:fld id="{1DB96701-344A-46EF-8486-57434673C49E}" type="slidenum">
              <a:rPr lang="zh-CN" altLang="en-US" smtClean="0">
                <a:solidFill>
                  <a:srgbClr val="000000"/>
                </a:solidFill>
              </a:rPr>
              <a:pPr/>
              <a:t>29</a:t>
            </a:fld>
            <a:endParaRPr lang="zh-CN" altLang="en-US">
              <a:solidFill>
                <a:srgbClr val="000000"/>
              </a:solidFill>
            </a:endParaRPr>
          </a:p>
        </p:txBody>
      </p:sp>
    </p:spTree>
    <p:extLst>
      <p:ext uri="{BB962C8B-B14F-4D97-AF65-F5344CB8AC3E}">
        <p14:creationId xmlns:p14="http://schemas.microsoft.com/office/powerpoint/2010/main" val="2644166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7828"/>
                                        </p:tgtEl>
                                        <p:attrNameLst>
                                          <p:attrName>style.visibility</p:attrName>
                                        </p:attrNameLst>
                                      </p:cBhvr>
                                      <p:to>
                                        <p:strVal val="visible"/>
                                      </p:to>
                                    </p:set>
                                    <p:anim calcmode="lin" valueType="num">
                                      <p:cBhvr additive="base">
                                        <p:cTn id="7" dur="500" fill="hold"/>
                                        <p:tgtEl>
                                          <p:spTgt spid="77828"/>
                                        </p:tgtEl>
                                        <p:attrNameLst>
                                          <p:attrName>ppt_x</p:attrName>
                                        </p:attrNameLst>
                                      </p:cBhvr>
                                      <p:tavLst>
                                        <p:tav tm="0">
                                          <p:val>
                                            <p:strVal val="#ppt_x"/>
                                          </p:val>
                                        </p:tav>
                                        <p:tav tm="100000">
                                          <p:val>
                                            <p:strVal val="#ppt_x"/>
                                          </p:val>
                                        </p:tav>
                                      </p:tavLst>
                                    </p:anim>
                                    <p:anim calcmode="lin" valueType="num">
                                      <p:cBhvr additive="base">
                                        <p:cTn id="8" dur="500" fill="hold"/>
                                        <p:tgtEl>
                                          <p:spTgt spid="778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矩形 14338"/>
          <p:cNvSpPr>
            <a:spLocks noChangeAspect="1" noChangeArrowheads="1" noTextEdit="1"/>
          </p:cNvSpPr>
          <p:nvPr/>
        </p:nvSpPr>
        <p:spPr bwMode="auto">
          <a:xfrm>
            <a:off x="5051425" y="3300413"/>
            <a:ext cx="909638"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charset="0"/>
              <a:buNone/>
            </a:pPr>
            <a:endParaRPr lang="zh-CN" altLang="en-US">
              <a:solidFill>
                <a:srgbClr val="000000"/>
              </a:solidFill>
              <a:latin typeface="Times New Roman" pitchFamily="18" charset="0"/>
            </a:endParaRPr>
          </a:p>
        </p:txBody>
      </p:sp>
      <p:sp>
        <p:nvSpPr>
          <p:cNvPr id="11266" name="任意多边形 14339"/>
          <p:cNvSpPr>
            <a:spLocks noChangeArrowheads="1"/>
          </p:cNvSpPr>
          <p:nvPr/>
        </p:nvSpPr>
        <p:spPr bwMode="auto">
          <a:xfrm>
            <a:off x="4887914" y="3178176"/>
            <a:ext cx="903287"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bg1"/>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charset="0"/>
              <a:buNone/>
            </a:pPr>
            <a:endParaRPr lang="zh-CN" altLang="en-US">
              <a:solidFill>
                <a:srgbClr val="000000"/>
              </a:solidFill>
              <a:latin typeface="Times New Roman" pitchFamily="18" charset="0"/>
            </a:endParaRPr>
          </a:p>
        </p:txBody>
      </p:sp>
      <p:sp>
        <p:nvSpPr>
          <p:cNvPr id="11267" name="矩形 14340"/>
          <p:cNvSpPr>
            <a:spLocks noChangeAspect="1" noChangeArrowheads="1" noTextEdit="1"/>
          </p:cNvSpPr>
          <p:nvPr/>
        </p:nvSpPr>
        <p:spPr bwMode="auto">
          <a:xfrm flipH="1">
            <a:off x="6697664" y="3300413"/>
            <a:ext cx="909637"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charset="0"/>
              <a:buNone/>
            </a:pPr>
            <a:endParaRPr lang="zh-CN" altLang="en-US">
              <a:solidFill>
                <a:srgbClr val="000000"/>
              </a:solidFill>
              <a:latin typeface="Times New Roman" pitchFamily="18" charset="0"/>
            </a:endParaRPr>
          </a:p>
        </p:txBody>
      </p:sp>
      <p:sp>
        <p:nvSpPr>
          <p:cNvPr id="11268" name="Rectangle 3"/>
          <p:cNvSpPr>
            <a:spLocks noChangeArrowheads="1"/>
          </p:cNvSpPr>
          <p:nvPr/>
        </p:nvSpPr>
        <p:spPr bwMode="auto">
          <a:xfrm>
            <a:off x="478446" y="656704"/>
            <a:ext cx="11018153" cy="5884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fontAlgn="base">
              <a:spcBef>
                <a:spcPct val="20000"/>
              </a:spcBef>
              <a:spcAft>
                <a:spcPct val="0"/>
              </a:spcAft>
              <a:buClr>
                <a:srgbClr val="0066CC"/>
              </a:buClr>
            </a:pPr>
            <a:r>
              <a:rPr lang="en-US" altLang="zh-CN" sz="2800" b="1" dirty="0">
                <a:latin typeface="华光粗黑_CNKI" panose="02000500000000000000" pitchFamily="2" charset="-122"/>
                <a:ea typeface="华光粗黑_CNKI" panose="02000500000000000000" pitchFamily="2" charset="-122"/>
              </a:rPr>
              <a:t>1</a:t>
            </a:r>
            <a:r>
              <a:rPr lang="zh-CN" altLang="en-US" sz="2800" b="1" dirty="0">
                <a:latin typeface="华光粗黑_CNKI" panose="02000500000000000000" pitchFamily="2" charset="-122"/>
                <a:ea typeface="华光粗黑_CNKI" panose="02000500000000000000" pitchFamily="2" charset="-122"/>
              </a:rPr>
              <a:t>、网络考试（</a:t>
            </a:r>
            <a:r>
              <a:rPr lang="zh-CN" altLang="en-US" sz="2800" b="1" dirty="0">
                <a:solidFill>
                  <a:srgbClr val="FF0000"/>
                </a:solidFill>
                <a:latin typeface="华光粗黑_CNKI" panose="02000500000000000000" pitchFamily="2" charset="-122"/>
                <a:ea typeface="华光粗黑_CNKI" panose="02000500000000000000" pitchFamily="2" charset="-122"/>
              </a:rPr>
              <a:t>章测试</a:t>
            </a:r>
            <a:r>
              <a:rPr lang="zh-CN" altLang="en-US" sz="2800" b="1" dirty="0">
                <a:latin typeface="华光粗黑_CNKI" panose="02000500000000000000" pitchFamily="2" charset="-122"/>
                <a:ea typeface="华光粗黑_CNKI" panose="02000500000000000000" pitchFamily="2" charset="-122"/>
              </a:rPr>
              <a:t>）</a:t>
            </a:r>
          </a:p>
          <a:p>
            <a:pPr marL="742950" lvl="1" indent="-285750" algn="just" fontAlgn="base">
              <a:spcBef>
                <a:spcPct val="20000"/>
              </a:spcBef>
              <a:spcAft>
                <a:spcPct val="0"/>
              </a:spcAft>
              <a:buClr>
                <a:srgbClr val="E40000"/>
              </a:buClr>
              <a:buSzPct val="85000"/>
              <a:buFont typeface="Wingdings" pitchFamily="2" charset="2"/>
              <a:buChar char="Ø"/>
            </a:pPr>
            <a:r>
              <a:rPr lang="zh-CN" altLang="en-US" sz="2400" b="1" dirty="0">
                <a:latin typeface="华光中楷_CNKI" panose="02000500000000000000" pitchFamily="2" charset="-122"/>
                <a:ea typeface="华光中楷_CNKI" panose="02000500000000000000" pitchFamily="2" charset="-122"/>
                <a:sym typeface="Wingdings" pitchFamily="2" charset="2"/>
              </a:rPr>
              <a:t>每章一次，考试试题均来自</a:t>
            </a:r>
            <a:r>
              <a:rPr lang="en-US" altLang="zh-CN" sz="2400" b="1" dirty="0">
                <a:latin typeface="华光中楷_CNKI" panose="02000500000000000000" pitchFamily="2" charset="-122"/>
                <a:ea typeface="华光中楷_CNKI" panose="02000500000000000000" pitchFamily="2" charset="-122"/>
                <a:sym typeface="Wingdings" pitchFamily="2" charset="2"/>
              </a:rPr>
              <a:t>《</a:t>
            </a:r>
            <a:r>
              <a:rPr lang="zh-CN" altLang="en-US" sz="2400" b="1" dirty="0">
                <a:latin typeface="华光中楷_CNKI" panose="02000500000000000000" pitchFamily="2" charset="-122"/>
                <a:ea typeface="华光中楷_CNKI" panose="02000500000000000000" pitchFamily="2" charset="-122"/>
                <a:sym typeface="Wingdings" pitchFamily="2" charset="2"/>
              </a:rPr>
              <a:t>题库和教材</a:t>
            </a:r>
            <a:r>
              <a:rPr lang="en-US" altLang="zh-CN" sz="2400" b="1" dirty="0">
                <a:latin typeface="华光中楷_CNKI" panose="02000500000000000000" pitchFamily="2" charset="-122"/>
                <a:ea typeface="华光中楷_CNKI" panose="02000500000000000000" pitchFamily="2" charset="-122"/>
                <a:sym typeface="Wingdings" pitchFamily="2" charset="2"/>
              </a:rPr>
              <a:t>》</a:t>
            </a:r>
            <a:r>
              <a:rPr lang="zh-CN" altLang="en-US" sz="2400" b="1" dirty="0">
                <a:latin typeface="华光中楷_CNKI" panose="02000500000000000000" pitchFamily="2" charset="-122"/>
                <a:ea typeface="华光中楷_CNKI" panose="02000500000000000000" pitchFamily="2" charset="-122"/>
                <a:sym typeface="Wingdings" pitchFamily="2" charset="2"/>
              </a:rPr>
              <a:t>编程练习</a:t>
            </a:r>
          </a:p>
          <a:p>
            <a:pPr marL="342900" indent="-342900" algn="just" fontAlgn="base">
              <a:spcBef>
                <a:spcPct val="20000"/>
              </a:spcBef>
              <a:spcAft>
                <a:spcPct val="0"/>
              </a:spcAft>
              <a:buClr>
                <a:srgbClr val="0066CC"/>
              </a:buClr>
            </a:pPr>
            <a:r>
              <a:rPr lang="en-US" altLang="zh-CN" sz="2800" b="1" dirty="0">
                <a:latin typeface="华光粗黑_CNKI" panose="02000500000000000000" pitchFamily="2" charset="-122"/>
                <a:ea typeface="华光粗黑_CNKI" panose="02000500000000000000" pitchFamily="2" charset="-122"/>
              </a:rPr>
              <a:t>2</a:t>
            </a:r>
            <a:r>
              <a:rPr lang="zh-CN" altLang="en-US" sz="2800" b="1" dirty="0">
                <a:latin typeface="华光粗黑_CNKI" panose="02000500000000000000" pitchFamily="2" charset="-122"/>
                <a:ea typeface="华光粗黑_CNKI" panose="02000500000000000000" pitchFamily="2" charset="-122"/>
              </a:rPr>
              <a:t>、课堂练习和平时作业（</a:t>
            </a:r>
            <a:r>
              <a:rPr lang="zh-CN" altLang="en-US" sz="2800" b="1" dirty="0">
                <a:solidFill>
                  <a:srgbClr val="FF0000"/>
                </a:solidFill>
                <a:latin typeface="华光粗黑_CNKI" panose="02000500000000000000" pitchFamily="2" charset="-122"/>
                <a:ea typeface="华光粗黑_CNKI" panose="02000500000000000000" pitchFamily="2" charset="-122"/>
              </a:rPr>
              <a:t>周作业</a:t>
            </a:r>
            <a:r>
              <a:rPr lang="zh-CN" altLang="en-US" sz="2800" b="1" dirty="0">
                <a:latin typeface="华光粗黑_CNKI" panose="02000500000000000000" pitchFamily="2" charset="-122"/>
                <a:ea typeface="华光粗黑_CNKI" panose="02000500000000000000" pitchFamily="2" charset="-122"/>
              </a:rPr>
              <a:t>）</a:t>
            </a:r>
          </a:p>
          <a:p>
            <a:pPr marL="742950" lvl="1" indent="-285750" algn="just" fontAlgn="base">
              <a:spcBef>
                <a:spcPct val="20000"/>
              </a:spcBef>
              <a:spcAft>
                <a:spcPct val="0"/>
              </a:spcAft>
              <a:buClr>
                <a:srgbClr val="E40000"/>
              </a:buClr>
              <a:buSzPct val="85000"/>
              <a:buFont typeface="Wingdings" pitchFamily="2" charset="2"/>
              <a:buChar char="Ø"/>
            </a:pPr>
            <a:r>
              <a:rPr lang="zh-CN" altLang="en-US" sz="2400" b="1" dirty="0">
                <a:latin typeface="华光中楷_CNKI" panose="02000500000000000000" pitchFamily="2" charset="-122"/>
                <a:ea typeface="华光中楷_CNKI" panose="02000500000000000000" pitchFamily="2" charset="-122"/>
                <a:sym typeface="Wingdings" pitchFamily="2" charset="2"/>
              </a:rPr>
              <a:t>课后雨课堂或</a:t>
            </a:r>
            <a:r>
              <a:rPr lang="zh-CN" altLang="en-US" sz="2400" b="1" dirty="0">
                <a:latin typeface="华光魏体_CNKI" panose="02000500000000000000" pitchFamily="2" charset="-122"/>
                <a:ea typeface="华光魏体_CNKI" panose="02000500000000000000" pitchFamily="2" charset="-122"/>
                <a:sym typeface="Wingdings" pitchFamily="2" charset="2"/>
              </a:rPr>
              <a:t>学习通</a:t>
            </a:r>
            <a:r>
              <a:rPr lang="zh-CN" altLang="en-US" sz="2400" b="1" dirty="0">
                <a:latin typeface="华光中楷_CNKI" panose="02000500000000000000" pitchFamily="2" charset="-122"/>
                <a:ea typeface="华光中楷_CNKI" panose="02000500000000000000" pitchFamily="2" charset="-122"/>
                <a:sym typeface="Wingdings" pitchFamily="2" charset="2"/>
              </a:rPr>
              <a:t>练习，每节课内容考核。网上</a:t>
            </a:r>
            <a:r>
              <a:rPr lang="en-US" altLang="zh-CN" sz="2400" b="1" dirty="0" err="1">
                <a:latin typeface="华光中楷_CNKI" panose="02000500000000000000" pitchFamily="2" charset="-122"/>
                <a:ea typeface="华光中楷_CNKI" panose="02000500000000000000" pitchFamily="2" charset="-122"/>
                <a:sym typeface="Wingdings" pitchFamily="2" charset="2"/>
              </a:rPr>
              <a:t>提交</a:t>
            </a:r>
            <a:r>
              <a:rPr lang="zh-CN" altLang="en-US" sz="2400" b="1" dirty="0">
                <a:latin typeface="华光中楷_CNKI" panose="02000500000000000000" pitchFamily="2" charset="-122"/>
                <a:ea typeface="华光中楷_CNKI" panose="02000500000000000000" pitchFamily="2" charset="-122"/>
                <a:sym typeface="Wingdings" pitchFamily="2" charset="2"/>
              </a:rPr>
              <a:t>，一周时间</a:t>
            </a:r>
            <a:endParaRPr lang="en-US" altLang="zh-CN" sz="2400" b="1" dirty="0">
              <a:latin typeface="华光中楷_CNKI" panose="02000500000000000000" pitchFamily="2" charset="-122"/>
              <a:ea typeface="华光中楷_CNKI" panose="02000500000000000000" pitchFamily="2" charset="-122"/>
              <a:sym typeface="Wingdings" pitchFamily="2" charset="2"/>
            </a:endParaRPr>
          </a:p>
          <a:p>
            <a:pPr marL="342900" indent="-342900" algn="just" fontAlgn="base">
              <a:spcBef>
                <a:spcPct val="20000"/>
              </a:spcBef>
              <a:spcAft>
                <a:spcPct val="0"/>
              </a:spcAft>
              <a:buClr>
                <a:srgbClr val="0066CC"/>
              </a:buClr>
            </a:pPr>
            <a:r>
              <a:rPr lang="en-US" altLang="zh-CN" sz="2800" b="1" dirty="0">
                <a:latin typeface="华光粗黑_CNKI" panose="02000500000000000000" pitchFamily="2" charset="-122"/>
                <a:ea typeface="华光粗黑_CNKI" panose="02000500000000000000" pitchFamily="2" charset="-122"/>
              </a:rPr>
              <a:t>3</a:t>
            </a:r>
            <a:r>
              <a:rPr lang="zh-CN" altLang="en-US" sz="2800" b="1" dirty="0">
                <a:latin typeface="华光粗黑_CNKI" panose="02000500000000000000" pitchFamily="2" charset="-122"/>
                <a:ea typeface="华光粗黑_CNKI" panose="02000500000000000000" pitchFamily="2" charset="-122"/>
              </a:rPr>
              <a:t>、</a:t>
            </a:r>
            <a:r>
              <a:rPr lang="zh-CN" altLang="en-US" sz="2800" b="1" dirty="0">
                <a:solidFill>
                  <a:srgbClr val="FF0000"/>
                </a:solidFill>
                <a:latin typeface="华光粗黑_CNKI" panose="02000500000000000000" pitchFamily="2" charset="-122"/>
                <a:ea typeface="华光粗黑_CNKI" panose="02000500000000000000" pitchFamily="2" charset="-122"/>
              </a:rPr>
              <a:t>期终</a:t>
            </a:r>
            <a:r>
              <a:rPr lang="zh-CN" altLang="en-US" sz="2800" b="1" dirty="0">
                <a:latin typeface="华光粗黑_CNKI" panose="02000500000000000000" pitchFamily="2" charset="-122"/>
                <a:ea typeface="华光粗黑_CNKI" panose="02000500000000000000" pitchFamily="2" charset="-122"/>
              </a:rPr>
              <a:t>考试（</a:t>
            </a:r>
            <a:r>
              <a:rPr lang="en-US" altLang="zh-CN" sz="2800" b="1" dirty="0">
                <a:latin typeface="华光粗黑_CNKI" panose="02000500000000000000" pitchFamily="2" charset="-122"/>
                <a:ea typeface="华光粗黑_CNKI" panose="02000500000000000000" pitchFamily="2" charset="-122"/>
              </a:rPr>
              <a:t>~40%</a:t>
            </a:r>
            <a:r>
              <a:rPr lang="zh-CN" altLang="en-US" sz="2800" b="1" dirty="0">
                <a:latin typeface="华光粗黑_CNKI" panose="02000500000000000000" pitchFamily="2" charset="-122"/>
                <a:ea typeface="华光粗黑_CNKI" panose="02000500000000000000" pitchFamily="2" charset="-122"/>
              </a:rPr>
              <a:t>）</a:t>
            </a:r>
          </a:p>
          <a:p>
            <a:pPr marL="742950" lvl="1" indent="-285750" algn="just" fontAlgn="base">
              <a:spcBef>
                <a:spcPct val="20000"/>
              </a:spcBef>
              <a:spcAft>
                <a:spcPct val="0"/>
              </a:spcAft>
              <a:buClr>
                <a:srgbClr val="E40000"/>
              </a:buClr>
              <a:buSzPct val="85000"/>
              <a:buFont typeface="Wingdings" pitchFamily="2" charset="2"/>
              <a:buChar char="Ø"/>
            </a:pPr>
            <a:r>
              <a:rPr lang="zh-CN" altLang="en-US" sz="2400" b="1" dirty="0">
                <a:latin typeface="华光中楷_CNKI" panose="02000500000000000000" pitchFamily="2" charset="-122"/>
                <a:ea typeface="华光中楷_CNKI" panose="02000500000000000000" pitchFamily="2" charset="-122"/>
                <a:sym typeface="Wingdings" pitchFamily="2" charset="2"/>
              </a:rPr>
              <a:t>闭卷考试，以往考题</a:t>
            </a:r>
            <a:r>
              <a:rPr lang="en-US" altLang="zh-CN" sz="2400" b="1" dirty="0">
                <a:latin typeface="华光中楷_CNKI" panose="02000500000000000000" pitchFamily="2" charset="-122"/>
                <a:ea typeface="华光中楷_CNKI" panose="02000500000000000000" pitchFamily="2" charset="-122"/>
                <a:sym typeface="Wingdings" pitchFamily="2" charset="2"/>
              </a:rPr>
              <a:t>80%</a:t>
            </a:r>
            <a:r>
              <a:rPr lang="zh-CN" altLang="en-US" sz="2400" b="1" dirty="0">
                <a:latin typeface="华光中楷_CNKI" panose="02000500000000000000" pitchFamily="2" charset="-122"/>
                <a:ea typeface="华光中楷_CNKI" panose="02000500000000000000" pitchFamily="2" charset="-122"/>
                <a:sym typeface="Wingdings" pitchFamily="2" charset="2"/>
              </a:rPr>
              <a:t>取自</a:t>
            </a:r>
            <a:r>
              <a:rPr lang="en-US" altLang="zh-CN" sz="2400" b="1" dirty="0">
                <a:latin typeface="华光中楷_CNKI" panose="02000500000000000000" pitchFamily="2" charset="-122"/>
                <a:ea typeface="华光中楷_CNKI" panose="02000500000000000000" pitchFamily="2" charset="-122"/>
                <a:sym typeface="Wingdings" pitchFamily="2" charset="2"/>
              </a:rPr>
              <a:t>C</a:t>
            </a:r>
            <a:r>
              <a:rPr lang="zh-CN" altLang="en-US" sz="2400" b="1" dirty="0">
                <a:latin typeface="华光中楷_CNKI" panose="02000500000000000000" pitchFamily="2" charset="-122"/>
                <a:ea typeface="华光中楷_CNKI" panose="02000500000000000000" pitchFamily="2" charset="-122"/>
                <a:sym typeface="Wingdings" pitchFamily="2" charset="2"/>
              </a:rPr>
              <a:t>语言题库</a:t>
            </a:r>
          </a:p>
          <a:p>
            <a:pPr marL="742950" lvl="1" indent="-285750" algn="just" fontAlgn="base">
              <a:spcBef>
                <a:spcPct val="20000"/>
              </a:spcBef>
              <a:spcAft>
                <a:spcPct val="0"/>
              </a:spcAft>
              <a:buClr>
                <a:srgbClr val="E40000"/>
              </a:buClr>
              <a:buSzPct val="85000"/>
              <a:buFont typeface="Wingdings" pitchFamily="2" charset="2"/>
              <a:buChar char="Ø"/>
            </a:pPr>
            <a:r>
              <a:rPr lang="zh-CN" altLang="en-US" sz="2400" b="1" dirty="0">
                <a:latin typeface="华光中楷_CNKI" panose="02000500000000000000" pitchFamily="2" charset="-122"/>
                <a:ea typeface="华光中楷_CNKI" panose="02000500000000000000" pitchFamily="2" charset="-122"/>
                <a:sym typeface="Wingdings" pitchFamily="2" charset="2"/>
              </a:rPr>
              <a:t>题型：</a:t>
            </a:r>
          </a:p>
          <a:p>
            <a:pPr marL="800100" lvl="1" indent="276225" algn="just" fontAlgn="base">
              <a:spcBef>
                <a:spcPct val="20000"/>
              </a:spcBef>
              <a:spcAft>
                <a:spcPct val="0"/>
              </a:spcAft>
              <a:buClr>
                <a:srgbClr val="E40000"/>
              </a:buClr>
              <a:buSzPct val="85000"/>
              <a:buFont typeface="Wingdings" panose="05000000000000000000" pitchFamily="2" charset="2"/>
              <a:buChar char="l"/>
            </a:pPr>
            <a:r>
              <a:rPr lang="zh-CN" altLang="en-US" sz="2400" b="1" dirty="0">
                <a:latin typeface="华光中楷_CNKI" panose="02000500000000000000" pitchFamily="2" charset="-122"/>
                <a:ea typeface="华光中楷_CNKI" panose="02000500000000000000" pitchFamily="2" charset="-122"/>
                <a:sym typeface="Wingdings" pitchFamily="2" charset="2"/>
              </a:rPr>
              <a:t>单项选择题：	</a:t>
            </a:r>
            <a:r>
              <a:rPr lang="en-US" altLang="zh-CN" sz="2400" b="1" dirty="0">
                <a:latin typeface="华光中楷_CNKI" panose="02000500000000000000" pitchFamily="2" charset="-122"/>
                <a:ea typeface="华光中楷_CNKI" panose="02000500000000000000" pitchFamily="2" charset="-122"/>
                <a:sym typeface="Wingdings" pitchFamily="2" charset="2"/>
              </a:rPr>
              <a:t>60</a:t>
            </a:r>
            <a:r>
              <a:rPr lang="zh-CN" altLang="en-US" sz="2400" b="1" dirty="0">
                <a:latin typeface="华光中楷_CNKI" panose="02000500000000000000" pitchFamily="2" charset="-122"/>
                <a:ea typeface="华光中楷_CNKI" panose="02000500000000000000" pitchFamily="2" charset="-122"/>
                <a:sym typeface="Wingdings" pitchFamily="2" charset="2"/>
              </a:rPr>
              <a:t>分</a:t>
            </a:r>
          </a:p>
          <a:p>
            <a:pPr marL="800100" lvl="1" indent="276225" algn="just" fontAlgn="base">
              <a:spcBef>
                <a:spcPct val="20000"/>
              </a:spcBef>
              <a:spcAft>
                <a:spcPct val="0"/>
              </a:spcAft>
              <a:buClr>
                <a:srgbClr val="E40000"/>
              </a:buClr>
              <a:buSzPct val="85000"/>
              <a:buFont typeface="Wingdings" panose="05000000000000000000" pitchFamily="2" charset="2"/>
              <a:buChar char="l"/>
            </a:pPr>
            <a:r>
              <a:rPr lang="zh-CN" altLang="en-US" sz="2400" b="1" dirty="0">
                <a:latin typeface="华光中楷_CNKI" panose="02000500000000000000" pitchFamily="2" charset="-122"/>
                <a:ea typeface="华光中楷_CNKI" panose="02000500000000000000" pitchFamily="2" charset="-122"/>
                <a:sym typeface="Wingdings" pitchFamily="2" charset="2"/>
              </a:rPr>
              <a:t>读程序题：	</a:t>
            </a:r>
            <a:r>
              <a:rPr lang="en-US" altLang="zh-CN" sz="2400" b="1" dirty="0">
                <a:latin typeface="华光中楷_CNKI" panose="02000500000000000000" pitchFamily="2" charset="-122"/>
                <a:ea typeface="华光中楷_CNKI" panose="02000500000000000000" pitchFamily="2" charset="-122"/>
                <a:sym typeface="Wingdings" pitchFamily="2" charset="2"/>
              </a:rPr>
              <a:t>~18</a:t>
            </a:r>
            <a:r>
              <a:rPr lang="zh-CN" altLang="en-US" sz="2400" b="1" dirty="0">
                <a:latin typeface="华光中楷_CNKI" panose="02000500000000000000" pitchFamily="2" charset="-122"/>
                <a:ea typeface="华光中楷_CNKI" panose="02000500000000000000" pitchFamily="2" charset="-122"/>
                <a:sym typeface="Wingdings" pitchFamily="2" charset="2"/>
              </a:rPr>
              <a:t>分</a:t>
            </a:r>
          </a:p>
          <a:p>
            <a:pPr marL="800100" lvl="1" indent="276225" algn="just" fontAlgn="base">
              <a:spcBef>
                <a:spcPct val="20000"/>
              </a:spcBef>
              <a:spcAft>
                <a:spcPct val="0"/>
              </a:spcAft>
              <a:buClr>
                <a:srgbClr val="E40000"/>
              </a:buClr>
              <a:buSzPct val="85000"/>
              <a:buFont typeface="Wingdings" panose="05000000000000000000" pitchFamily="2" charset="2"/>
              <a:buChar char="l"/>
            </a:pPr>
            <a:r>
              <a:rPr lang="zh-CN" altLang="en-US" sz="2400" b="1" dirty="0">
                <a:latin typeface="华光中楷_CNKI" panose="02000500000000000000" pitchFamily="2" charset="-122"/>
                <a:ea typeface="华光中楷_CNKI" panose="02000500000000000000" pitchFamily="2" charset="-122"/>
                <a:sym typeface="Wingdings" pitchFamily="2" charset="2"/>
              </a:rPr>
              <a:t>程序填空题：	</a:t>
            </a:r>
            <a:r>
              <a:rPr lang="en-US" altLang="zh-CN" sz="2400" b="1" dirty="0">
                <a:latin typeface="华光中楷_CNKI" panose="02000500000000000000" pitchFamily="2" charset="-122"/>
                <a:ea typeface="华光中楷_CNKI" panose="02000500000000000000" pitchFamily="2" charset="-122"/>
                <a:sym typeface="Wingdings" pitchFamily="2" charset="2"/>
              </a:rPr>
              <a:t>~12</a:t>
            </a:r>
            <a:r>
              <a:rPr lang="zh-CN" altLang="en-US" sz="2400" b="1" dirty="0">
                <a:latin typeface="华光中楷_CNKI" panose="02000500000000000000" pitchFamily="2" charset="-122"/>
                <a:ea typeface="华光中楷_CNKI" panose="02000500000000000000" pitchFamily="2" charset="-122"/>
                <a:sym typeface="Wingdings" pitchFamily="2" charset="2"/>
              </a:rPr>
              <a:t>分</a:t>
            </a:r>
          </a:p>
          <a:p>
            <a:pPr marL="800100" lvl="1" indent="276225" algn="just" fontAlgn="base">
              <a:spcBef>
                <a:spcPct val="20000"/>
              </a:spcBef>
              <a:spcAft>
                <a:spcPct val="0"/>
              </a:spcAft>
              <a:buClr>
                <a:srgbClr val="E40000"/>
              </a:buClr>
              <a:buSzPct val="85000"/>
              <a:buFont typeface="Wingdings" panose="05000000000000000000" pitchFamily="2" charset="2"/>
              <a:buChar char="l"/>
            </a:pPr>
            <a:r>
              <a:rPr lang="zh-CN" altLang="en-US" sz="2400" b="1" dirty="0">
                <a:latin typeface="华光中楷_CNKI" panose="02000500000000000000" pitchFamily="2" charset="-122"/>
                <a:ea typeface="华光中楷_CNKI" panose="02000500000000000000" pitchFamily="2" charset="-122"/>
                <a:sym typeface="Wingdings" pitchFamily="2" charset="2"/>
              </a:rPr>
              <a:t>编程题：		</a:t>
            </a:r>
            <a:r>
              <a:rPr lang="en-US" altLang="zh-CN" sz="2400" b="1" dirty="0">
                <a:latin typeface="华光中楷_CNKI" panose="02000500000000000000" pitchFamily="2" charset="-122"/>
                <a:ea typeface="华光中楷_CNKI" panose="02000500000000000000" pitchFamily="2" charset="-122"/>
                <a:sym typeface="Wingdings" pitchFamily="2" charset="2"/>
              </a:rPr>
              <a:t>~10</a:t>
            </a:r>
            <a:r>
              <a:rPr lang="zh-CN" altLang="en-US" sz="2400" b="1" dirty="0">
                <a:latin typeface="华光中楷_CNKI" panose="02000500000000000000" pitchFamily="2" charset="-122"/>
                <a:ea typeface="华光中楷_CNKI" panose="02000500000000000000" pitchFamily="2" charset="-122"/>
                <a:sym typeface="Wingdings" pitchFamily="2" charset="2"/>
              </a:rPr>
              <a:t>分</a:t>
            </a:r>
            <a:endParaRPr lang="en-US" altLang="zh-CN" sz="2400" b="1" dirty="0">
              <a:latin typeface="华光中楷_CNKI" panose="02000500000000000000" pitchFamily="2" charset="-122"/>
              <a:ea typeface="华光中楷_CNKI" panose="02000500000000000000" pitchFamily="2" charset="-122"/>
              <a:sym typeface="Wingdings" pitchFamily="2" charset="2"/>
            </a:endParaRPr>
          </a:p>
          <a:p>
            <a:pPr marL="0" lvl="1" algn="just" fontAlgn="base">
              <a:spcBef>
                <a:spcPct val="20000"/>
              </a:spcBef>
              <a:spcAft>
                <a:spcPct val="0"/>
              </a:spcAft>
              <a:buClr>
                <a:srgbClr val="E40000"/>
              </a:buClr>
              <a:buSzPct val="85000"/>
            </a:pPr>
            <a:r>
              <a:rPr lang="en-US" altLang="zh-CN" sz="2400" b="1" dirty="0">
                <a:latin typeface="华光粗黑_CNKI" panose="02000500000000000000" pitchFamily="2" charset="-122"/>
                <a:ea typeface="华光粗黑_CNKI" panose="02000500000000000000" pitchFamily="2" charset="-122"/>
              </a:rPr>
              <a:t>4</a:t>
            </a:r>
            <a:r>
              <a:rPr lang="zh-CN" altLang="en-US" sz="2400" b="1" dirty="0">
                <a:latin typeface="华光粗黑_CNKI" panose="02000500000000000000" pitchFamily="2" charset="-122"/>
                <a:ea typeface="华光粗黑_CNKI" panose="02000500000000000000" pitchFamily="2" charset="-122"/>
              </a:rPr>
              <a:t>、实验考核：课堂完成情况</a:t>
            </a:r>
            <a:r>
              <a:rPr lang="en-US" altLang="zh-CN" sz="2400" b="1" dirty="0">
                <a:latin typeface="华光粗黑_CNKI" panose="02000500000000000000" pitchFamily="2" charset="-122"/>
                <a:ea typeface="华光粗黑_CNKI" panose="02000500000000000000" pitchFamily="2" charset="-122"/>
              </a:rPr>
              <a:t>+</a:t>
            </a:r>
            <a:r>
              <a:rPr lang="zh-CN" altLang="en-US" sz="2400" b="1" dirty="0">
                <a:solidFill>
                  <a:srgbClr val="FF0000"/>
                </a:solidFill>
                <a:latin typeface="华光粗黑_CNKI" panose="02000500000000000000" pitchFamily="2" charset="-122"/>
                <a:ea typeface="华光粗黑_CNKI" panose="02000500000000000000" pitchFamily="2" charset="-122"/>
              </a:rPr>
              <a:t>实验报告</a:t>
            </a:r>
            <a:r>
              <a:rPr lang="zh-CN" altLang="en-US" sz="2400" b="1" dirty="0">
                <a:latin typeface="华光粗黑_CNKI" panose="02000500000000000000" pitchFamily="2" charset="-122"/>
                <a:ea typeface="华光粗黑_CNKI" panose="02000500000000000000" pitchFamily="2" charset="-122"/>
              </a:rPr>
              <a:t>（网上提交）</a:t>
            </a:r>
            <a:r>
              <a:rPr lang="en-US" altLang="zh-CN" sz="2400" b="1" dirty="0">
                <a:latin typeface="华光粗黑_CNKI" panose="02000500000000000000" pitchFamily="2" charset="-122"/>
                <a:ea typeface="华光粗黑_CNKI" panose="02000500000000000000" pitchFamily="2" charset="-122"/>
              </a:rPr>
              <a:t>+</a:t>
            </a:r>
            <a:r>
              <a:rPr lang="zh-CN" altLang="en-US" sz="2400" b="1" dirty="0">
                <a:solidFill>
                  <a:srgbClr val="FF0000"/>
                </a:solidFill>
                <a:latin typeface="华光粗黑_CNKI" panose="02000500000000000000" pitchFamily="2" charset="-122"/>
                <a:ea typeface="华光粗黑_CNKI" panose="02000500000000000000" pitchFamily="2" charset="-122"/>
              </a:rPr>
              <a:t>课程设计</a:t>
            </a:r>
            <a:r>
              <a:rPr lang="zh-CN" altLang="en-US" sz="2400" b="1" dirty="0">
                <a:latin typeface="华光粗黑_CNKI" panose="02000500000000000000" pitchFamily="2" charset="-122"/>
                <a:ea typeface="华光粗黑_CNKI" panose="02000500000000000000" pitchFamily="2" charset="-122"/>
              </a:rPr>
              <a:t>（小组完成）</a:t>
            </a:r>
            <a:endParaRPr lang="en-US" altLang="zh-CN" sz="2400" b="1" dirty="0">
              <a:latin typeface="华光粗黑_CNKI" panose="02000500000000000000" pitchFamily="2" charset="-122"/>
              <a:ea typeface="华光粗黑_CNKI" panose="02000500000000000000" pitchFamily="2" charset="-122"/>
            </a:endParaRPr>
          </a:p>
          <a:p>
            <a:pPr marL="0" lvl="1" algn="just" fontAlgn="base">
              <a:spcBef>
                <a:spcPct val="20000"/>
              </a:spcBef>
              <a:spcAft>
                <a:spcPct val="0"/>
              </a:spcAft>
              <a:buClr>
                <a:srgbClr val="E40000"/>
              </a:buClr>
              <a:buSzPct val="85000"/>
            </a:pPr>
            <a:r>
              <a:rPr lang="en-US" altLang="zh-CN" sz="2400" b="1" dirty="0">
                <a:latin typeface="华光粗黑_CNKI" panose="02000500000000000000" pitchFamily="2" charset="-122"/>
                <a:ea typeface="华光粗黑_CNKI" panose="02000500000000000000" pitchFamily="2" charset="-122"/>
              </a:rPr>
              <a:t>5</a:t>
            </a:r>
            <a:r>
              <a:rPr lang="zh-CN" altLang="en-US" sz="2400" b="1" dirty="0">
                <a:latin typeface="华光粗黑_CNKI" panose="02000500000000000000" pitchFamily="2" charset="-122"/>
                <a:ea typeface="华光粗黑_CNKI" panose="02000500000000000000" pitchFamily="2" charset="-122"/>
              </a:rPr>
              <a:t>、其它。</a:t>
            </a:r>
          </a:p>
          <a:p>
            <a:pPr marL="800100" lvl="1" algn="just" fontAlgn="base">
              <a:spcBef>
                <a:spcPct val="20000"/>
              </a:spcBef>
              <a:spcAft>
                <a:spcPct val="0"/>
              </a:spcAft>
              <a:buClr>
                <a:srgbClr val="E40000"/>
              </a:buClr>
              <a:buSzPct val="85000"/>
            </a:pPr>
            <a:endParaRPr lang="en-US" altLang="zh-CN" sz="2400" b="1" dirty="0">
              <a:latin typeface="华光中楷_CNKI" panose="02000500000000000000" pitchFamily="2" charset="-122"/>
              <a:ea typeface="华光中楷_CNKI" panose="02000500000000000000" pitchFamily="2" charset="-122"/>
              <a:sym typeface="Wingdings" pitchFamily="2" charset="2"/>
            </a:endParaRPr>
          </a:p>
        </p:txBody>
      </p:sp>
      <p:sp>
        <p:nvSpPr>
          <p:cNvPr id="27650" name="标题 27649"/>
          <p:cNvSpPr>
            <a:spLocks noGrp="1" noRot="1"/>
          </p:cNvSpPr>
          <p:nvPr>
            <p:ph type="title"/>
          </p:nvPr>
        </p:nvSpPr>
        <p:spPr>
          <a:xfrm>
            <a:off x="4583832" y="317057"/>
            <a:ext cx="3203848" cy="533400"/>
          </a:xfrm>
          <a:gradFill rotWithShape="0">
            <a:gsLst>
              <a:gs pos="0">
                <a:srgbClr val="009999">
                  <a:alpha val="100000"/>
                </a:srgbClr>
              </a:gs>
              <a:gs pos="100000">
                <a:srgbClr val="777777">
                  <a:alpha val="100000"/>
                </a:srgbClr>
              </a:gs>
            </a:gsLst>
            <a:lin ang="0" scaled="1"/>
            <a:tileRect/>
          </a:gradFill>
          <a:ln w="38100" cmpd="dbl">
            <a:solidFill>
              <a:srgbClr val="000000">
                <a:alpha val="100000"/>
              </a:srgbClr>
            </a:solidFill>
            <a:miter/>
          </a:ln>
        </p:spPr>
        <p:txBody>
          <a:bodyPr vert="horz" lIns="91440" tIns="45720" rIns="91440" bIns="46800" rtlCol="0" anchor="ctr">
            <a:normAutofit fontScale="90000"/>
          </a:bodyPr>
          <a:lstStyle/>
          <a:p>
            <a:pPr algn="l"/>
            <a:r>
              <a:rPr lang="zh-CN" altLang="en-US" sz="3200" b="1" noProof="1">
                <a:solidFill>
                  <a:srgbClr val="FFFF99"/>
                </a:solidFill>
                <a:effectLst>
                  <a:outerShdw blurRad="38100" dist="38100" dir="2700000">
                    <a:srgbClr val="C0C0C0"/>
                  </a:outerShdw>
                </a:effectLst>
                <a:ea typeface="黑体" panose="02010609060101010101" pitchFamily="49" charset="-122"/>
              </a:rPr>
              <a:t>考核成绩构成</a:t>
            </a:r>
          </a:p>
        </p:txBody>
      </p:sp>
      <p:sp>
        <p:nvSpPr>
          <p:cNvPr id="2" name="矩形 1">
            <a:extLst>
              <a:ext uri="{FF2B5EF4-FFF2-40B4-BE49-F238E27FC236}">
                <a16:creationId xmlns:a16="http://schemas.microsoft.com/office/drawing/2014/main" id="{0575D560-290A-C728-1E21-F1B1B910D961}"/>
              </a:ext>
            </a:extLst>
          </p:cNvPr>
          <p:cNvSpPr/>
          <p:nvPr/>
        </p:nvSpPr>
        <p:spPr>
          <a:xfrm>
            <a:off x="6079320" y="3644913"/>
            <a:ext cx="5387678" cy="1800200"/>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sz="2400" b="1" dirty="0"/>
              <a:t>课堂表现→</a:t>
            </a:r>
            <a:r>
              <a:rPr lang="zh-CN" altLang="en-US" sz="2400" b="1" u="sng" dirty="0"/>
              <a:t>周作业</a:t>
            </a:r>
            <a:r>
              <a:rPr lang="en-US" altLang="zh-CN" sz="2400" b="1" u="sng" dirty="0"/>
              <a:t>(80~)</a:t>
            </a:r>
            <a:r>
              <a:rPr lang="zh-CN" altLang="en-US" sz="2400" b="1" dirty="0"/>
              <a:t>→章节复习→</a:t>
            </a:r>
            <a:r>
              <a:rPr lang="zh-CN" altLang="en-US" sz="2400" b="1" u="sng" dirty="0"/>
              <a:t>章测试</a:t>
            </a:r>
            <a:r>
              <a:rPr lang="en-US" altLang="zh-CN" sz="2400" b="1" u="sng" dirty="0"/>
              <a:t>(90~)</a:t>
            </a:r>
            <a:r>
              <a:rPr lang="zh-CN" altLang="en-US" sz="2400" b="1" dirty="0"/>
              <a:t>→总复习→</a:t>
            </a:r>
            <a:r>
              <a:rPr lang="zh-CN" altLang="en-US" sz="2400" b="1" u="sng" dirty="0"/>
              <a:t>期终</a:t>
            </a:r>
            <a:endParaRPr lang="en-US" altLang="zh-CN" sz="2400" b="1" u="sng" dirty="0"/>
          </a:p>
          <a:p>
            <a:r>
              <a:rPr lang="zh-CN" altLang="en-US" sz="2400" b="1" dirty="0"/>
              <a:t>实验结果展示→</a:t>
            </a:r>
            <a:r>
              <a:rPr lang="zh-CN" altLang="en-US" sz="2400" b="1" u="sng" dirty="0"/>
              <a:t>报告</a:t>
            </a:r>
            <a:r>
              <a:rPr lang="zh-CN" altLang="en-US" sz="2400" b="1" dirty="0"/>
              <a:t>提交</a:t>
            </a:r>
            <a:r>
              <a:rPr lang="zh-CN" altLang="en-US" sz="2400" b="1" u="sng" dirty="0"/>
              <a:t>（占实验部分</a:t>
            </a:r>
            <a:r>
              <a:rPr lang="en-US" altLang="zh-CN" sz="2400" b="1" u="sng" dirty="0"/>
              <a:t>60~70%</a:t>
            </a:r>
            <a:r>
              <a:rPr lang="zh-CN" altLang="en-US" sz="2400" b="1" u="sng" dirty="0"/>
              <a:t>）</a:t>
            </a:r>
            <a:endParaRPr lang="en-US" altLang="zh-CN" sz="2400" b="1" dirty="0"/>
          </a:p>
          <a:p>
            <a:r>
              <a:rPr lang="zh-CN" altLang="en-US" sz="2400" b="1" dirty="0"/>
              <a:t>小组</a:t>
            </a:r>
            <a:r>
              <a:rPr lang="zh-CN" altLang="en-US" sz="2400" b="1" u="sng" dirty="0"/>
              <a:t>课程设计（占实验部分</a:t>
            </a:r>
            <a:r>
              <a:rPr lang="en-US" altLang="zh-CN" sz="2400" b="1" u="sng" dirty="0"/>
              <a:t>30~40%</a:t>
            </a:r>
            <a:r>
              <a:rPr lang="zh-CN" altLang="en-US" sz="2400" b="1" u="sng" dirty="0"/>
              <a:t>）</a:t>
            </a:r>
          </a:p>
        </p:txBody>
      </p:sp>
    </p:spTree>
    <p:extLst>
      <p:ext uri="{BB962C8B-B14F-4D97-AF65-F5344CB8AC3E}">
        <p14:creationId xmlns:p14="http://schemas.microsoft.com/office/powerpoint/2010/main" val="118081145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文本框 78850"/>
          <p:cNvSpPr txBox="1">
            <a:spLocks noChangeArrowheads="1"/>
          </p:cNvSpPr>
          <p:nvPr/>
        </p:nvSpPr>
        <p:spPr bwMode="auto">
          <a:xfrm>
            <a:off x="1199456" y="637381"/>
            <a:ext cx="8610600" cy="539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宋体" pitchFamily="2" charset="-122"/>
              </a:defRPr>
            </a:lvl1pPr>
            <a:lvl2pPr>
              <a:defRPr>
                <a:solidFill>
                  <a:schemeClr val="tx1"/>
                </a:solidFill>
                <a:latin typeface="Times New Roman" pitchFamily="18" charset="0"/>
                <a:ea typeface="宋体" pitchFamily="2" charset="-122"/>
              </a:defRPr>
            </a:lvl2pPr>
            <a:lvl3pPr>
              <a:defRPr>
                <a:solidFill>
                  <a:schemeClr val="tx1"/>
                </a:solidFill>
                <a:latin typeface="Times New Roman" pitchFamily="18" charset="0"/>
                <a:ea typeface="宋体" pitchFamily="2" charset="-122"/>
              </a:defRPr>
            </a:lvl3pPr>
            <a:lvl4pPr>
              <a:defRPr>
                <a:solidFill>
                  <a:schemeClr val="tx1"/>
                </a:solidFill>
                <a:latin typeface="Times New Roman" pitchFamily="18" charset="0"/>
                <a:ea typeface="宋体" pitchFamily="2" charset="-122"/>
              </a:defRPr>
            </a:lvl4pPr>
            <a:lvl5pPr>
              <a:defRPr>
                <a:solidFill>
                  <a:schemeClr val="tx1"/>
                </a:solidFill>
                <a:latin typeface="Times New Roman" pitchFamily="18" charset="0"/>
                <a:ea typeface="宋体" pitchFamily="2" charset="-122"/>
              </a:defRPr>
            </a:lvl5pPr>
            <a:lvl6pPr fontAlgn="base">
              <a:spcBef>
                <a:spcPct val="0"/>
              </a:spcBef>
              <a:spcAft>
                <a:spcPct val="0"/>
              </a:spcAft>
              <a:buFont typeface="Arial" charset="0"/>
              <a:defRPr>
                <a:solidFill>
                  <a:schemeClr val="tx1"/>
                </a:solidFill>
                <a:latin typeface="Times New Roman" pitchFamily="18" charset="0"/>
                <a:ea typeface="宋体" pitchFamily="2" charset="-122"/>
              </a:defRPr>
            </a:lvl6pPr>
            <a:lvl7pPr fontAlgn="base">
              <a:spcBef>
                <a:spcPct val="0"/>
              </a:spcBef>
              <a:spcAft>
                <a:spcPct val="0"/>
              </a:spcAft>
              <a:buFont typeface="Arial" charset="0"/>
              <a:defRPr>
                <a:solidFill>
                  <a:schemeClr val="tx1"/>
                </a:solidFill>
                <a:latin typeface="Times New Roman" pitchFamily="18" charset="0"/>
                <a:ea typeface="宋体" pitchFamily="2" charset="-122"/>
              </a:defRPr>
            </a:lvl7pPr>
            <a:lvl8pPr fontAlgn="base">
              <a:spcBef>
                <a:spcPct val="0"/>
              </a:spcBef>
              <a:spcAft>
                <a:spcPct val="0"/>
              </a:spcAft>
              <a:buFont typeface="Arial" charset="0"/>
              <a:defRPr>
                <a:solidFill>
                  <a:schemeClr val="tx1"/>
                </a:solidFill>
                <a:latin typeface="Times New Roman" pitchFamily="18" charset="0"/>
                <a:ea typeface="宋体" pitchFamily="2" charset="-122"/>
              </a:defRPr>
            </a:lvl8pPr>
            <a:lvl9pPr fontAlgn="base">
              <a:spcBef>
                <a:spcPct val="0"/>
              </a:spcBef>
              <a:spcAft>
                <a:spcPct val="0"/>
              </a:spcAft>
              <a:buFont typeface="Arial" charset="0"/>
              <a:defRPr>
                <a:solidFill>
                  <a:schemeClr val="tx1"/>
                </a:solidFill>
                <a:latin typeface="Times New Roman" pitchFamily="18" charset="0"/>
                <a:ea typeface="宋体" pitchFamily="2" charset="-122"/>
              </a:defRPr>
            </a:lvl9pPr>
          </a:lstStyle>
          <a:p>
            <a:pPr fontAlgn="base">
              <a:spcBef>
                <a:spcPct val="20000"/>
              </a:spcBef>
              <a:spcAft>
                <a:spcPct val="0"/>
              </a:spcAft>
              <a:buSzPct val="85000"/>
              <a:buFont typeface="Arial" charset="0"/>
              <a:buNone/>
            </a:pPr>
            <a:r>
              <a:rPr lang="zh-CN" altLang="en-US" sz="2800" b="1" dirty="0">
                <a:solidFill>
                  <a:schemeClr val="tx2"/>
                </a:solidFill>
                <a:latin typeface="+mn-lt"/>
              </a:rPr>
              <a:t>例</a:t>
            </a:r>
            <a:r>
              <a:rPr lang="en-US" altLang="zh-CN" sz="2800" b="1" dirty="0">
                <a:solidFill>
                  <a:schemeClr val="tx2"/>
                </a:solidFill>
                <a:latin typeface="+mn-lt"/>
              </a:rPr>
              <a:t>1.3 </a:t>
            </a:r>
            <a:r>
              <a:rPr lang="zh-CN" altLang="en-US" sz="2800" b="1" dirty="0">
                <a:solidFill>
                  <a:schemeClr val="tx2"/>
                </a:solidFill>
                <a:latin typeface="+mn-lt"/>
              </a:rPr>
              <a:t>主函数</a:t>
            </a:r>
          </a:p>
          <a:p>
            <a:pPr fontAlgn="base">
              <a:spcBef>
                <a:spcPct val="0"/>
              </a:spcBef>
              <a:spcAft>
                <a:spcPct val="0"/>
              </a:spcAft>
              <a:buFont typeface="Arial" charset="0"/>
              <a:buNone/>
            </a:pPr>
            <a:r>
              <a:rPr lang="en-US" altLang="zh-CN" sz="2000" b="1" dirty="0">
                <a:solidFill>
                  <a:schemeClr val="accent3">
                    <a:lumMod val="75000"/>
                  </a:schemeClr>
                </a:solidFill>
                <a:latin typeface="+mn-lt"/>
              </a:rPr>
              <a:t>//***************************************************************</a:t>
            </a:r>
          </a:p>
          <a:p>
            <a:pPr fontAlgn="base">
              <a:spcBef>
                <a:spcPct val="0"/>
              </a:spcBef>
              <a:spcAft>
                <a:spcPct val="0"/>
              </a:spcAft>
              <a:buFont typeface="Arial" charset="0"/>
              <a:buNone/>
            </a:pPr>
            <a:r>
              <a:rPr lang="en-US" altLang="zh-CN" sz="2000" b="1" dirty="0">
                <a:solidFill>
                  <a:schemeClr val="accent3">
                    <a:lumMod val="75000"/>
                  </a:schemeClr>
                </a:solidFill>
                <a:latin typeface="+mn-lt"/>
              </a:rPr>
              <a:t>//*  </a:t>
            </a:r>
            <a:r>
              <a:rPr lang="zh-CN" altLang="en-US" sz="2000" b="1" dirty="0">
                <a:solidFill>
                  <a:schemeClr val="accent3">
                    <a:lumMod val="75000"/>
                  </a:schemeClr>
                </a:solidFill>
                <a:latin typeface="+mn-lt"/>
              </a:rPr>
              <a:t>程 序 名：</a:t>
            </a:r>
            <a:r>
              <a:rPr lang="en-US" altLang="zh-CN" sz="2000" b="1" dirty="0">
                <a:solidFill>
                  <a:schemeClr val="accent3">
                    <a:lumMod val="75000"/>
                  </a:schemeClr>
                </a:solidFill>
                <a:latin typeface="+mn-lt"/>
              </a:rPr>
              <a:t>1_3.cpp                                          *</a:t>
            </a:r>
          </a:p>
          <a:p>
            <a:pPr fontAlgn="base">
              <a:spcBef>
                <a:spcPct val="0"/>
              </a:spcBef>
              <a:spcAft>
                <a:spcPct val="0"/>
              </a:spcAft>
              <a:buFont typeface="Arial" charset="0"/>
              <a:buNone/>
            </a:pPr>
            <a:r>
              <a:rPr lang="en-US" altLang="zh-CN" sz="2000" b="1" dirty="0">
                <a:solidFill>
                  <a:schemeClr val="accent3">
                    <a:lumMod val="75000"/>
                  </a:schemeClr>
                </a:solidFill>
                <a:latin typeface="+mn-lt"/>
              </a:rPr>
              <a:t>//*  </a:t>
            </a:r>
            <a:r>
              <a:rPr lang="zh-CN" altLang="en-US" sz="2000" b="1" dirty="0">
                <a:solidFill>
                  <a:schemeClr val="accent3">
                    <a:lumMod val="75000"/>
                  </a:schemeClr>
                </a:solidFill>
                <a:latin typeface="+mn-lt"/>
              </a:rPr>
              <a:t>主要功能：                                                 *</a:t>
            </a:r>
          </a:p>
          <a:p>
            <a:pPr fontAlgn="base">
              <a:spcBef>
                <a:spcPct val="0"/>
              </a:spcBef>
              <a:spcAft>
                <a:spcPct val="0"/>
              </a:spcAft>
              <a:buFont typeface="Arial" charset="0"/>
              <a:buNone/>
            </a:pPr>
            <a:r>
              <a:rPr lang="en-US" altLang="zh-CN" sz="2000" b="1" dirty="0">
                <a:solidFill>
                  <a:schemeClr val="accent3">
                    <a:lumMod val="75000"/>
                  </a:schemeClr>
                </a:solidFill>
                <a:latin typeface="+mn-lt"/>
              </a:rPr>
              <a:t>//*     </a:t>
            </a:r>
            <a:r>
              <a:rPr lang="zh-CN" altLang="en-US" sz="2000" b="1" dirty="0">
                <a:solidFill>
                  <a:schemeClr val="accent3">
                    <a:lumMod val="75000"/>
                  </a:schemeClr>
                </a:solidFill>
                <a:latin typeface="+mn-lt"/>
              </a:rPr>
              <a:t>显示主菜单，并获取用户输入的模块编号                    *</a:t>
            </a:r>
          </a:p>
          <a:p>
            <a:pPr fontAlgn="base">
              <a:spcBef>
                <a:spcPct val="0"/>
              </a:spcBef>
              <a:spcAft>
                <a:spcPct val="0"/>
              </a:spcAft>
              <a:buFont typeface="Arial" charset="0"/>
              <a:buNone/>
            </a:pPr>
            <a:r>
              <a:rPr lang="en-US" altLang="zh-CN" sz="2000" b="1" dirty="0">
                <a:solidFill>
                  <a:schemeClr val="accent3">
                    <a:lumMod val="75000"/>
                  </a:schemeClr>
                </a:solidFill>
                <a:latin typeface="+mn-lt"/>
              </a:rPr>
              <a:t>//***************************************************************</a:t>
            </a:r>
          </a:p>
          <a:p>
            <a:pPr fontAlgn="base">
              <a:spcBef>
                <a:spcPct val="0"/>
              </a:spcBef>
              <a:spcAft>
                <a:spcPct val="0"/>
              </a:spcAft>
              <a:buFont typeface="Arial" charset="0"/>
              <a:buNone/>
            </a:pPr>
            <a:r>
              <a:rPr lang="en-US" altLang="zh-CN" sz="2000" b="1" dirty="0">
                <a:solidFill>
                  <a:srgbClr val="000000"/>
                </a:solidFill>
                <a:latin typeface="+mn-lt"/>
              </a:rPr>
              <a:t>#include &lt;iostream&gt;             // </a:t>
            </a:r>
            <a:r>
              <a:rPr lang="zh-CN" altLang="en-US" sz="2000" b="1" dirty="0">
                <a:solidFill>
                  <a:srgbClr val="000000"/>
                </a:solidFill>
                <a:latin typeface="+mn-lt"/>
              </a:rPr>
              <a:t>包含输入输出接口文件</a:t>
            </a:r>
          </a:p>
          <a:p>
            <a:pPr fontAlgn="base">
              <a:spcBef>
                <a:spcPct val="0"/>
              </a:spcBef>
              <a:spcAft>
                <a:spcPct val="0"/>
              </a:spcAft>
              <a:buFont typeface="Arial" charset="0"/>
              <a:buNone/>
            </a:pPr>
            <a:r>
              <a:rPr lang="en-US" altLang="zh-CN" sz="2000" b="1" dirty="0">
                <a:solidFill>
                  <a:srgbClr val="000000"/>
                </a:solidFill>
                <a:latin typeface="+mn-lt"/>
              </a:rPr>
              <a:t>using namespace std;            // </a:t>
            </a:r>
            <a:r>
              <a:rPr lang="zh-CN" altLang="en-US" sz="2000" b="1" dirty="0">
                <a:solidFill>
                  <a:srgbClr val="000000"/>
                </a:solidFill>
                <a:latin typeface="+mn-lt"/>
              </a:rPr>
              <a:t>引用标准命名空间</a:t>
            </a:r>
          </a:p>
          <a:p>
            <a:pPr fontAlgn="base">
              <a:spcBef>
                <a:spcPct val="0"/>
              </a:spcBef>
              <a:spcAft>
                <a:spcPct val="0"/>
              </a:spcAft>
              <a:buFont typeface="Arial" charset="0"/>
              <a:buNone/>
            </a:pPr>
            <a:r>
              <a:rPr lang="en-US" altLang="zh-CN" sz="2000" b="1" dirty="0">
                <a:solidFill>
                  <a:srgbClr val="000000"/>
                </a:solidFill>
                <a:latin typeface="+mn-lt"/>
              </a:rPr>
              <a:t>void </a:t>
            </a:r>
            <a:r>
              <a:rPr lang="en-US" altLang="zh-CN" sz="2000" b="1" dirty="0" err="1">
                <a:solidFill>
                  <a:srgbClr val="000000"/>
                </a:solidFill>
                <a:latin typeface="+mn-lt"/>
              </a:rPr>
              <a:t>mainMenu</a:t>
            </a:r>
            <a:r>
              <a:rPr lang="en-US" altLang="zh-CN" sz="2000" b="1" dirty="0">
                <a:solidFill>
                  <a:srgbClr val="000000"/>
                </a:solidFill>
                <a:latin typeface="+mn-lt"/>
              </a:rPr>
              <a:t>();                // </a:t>
            </a:r>
            <a:r>
              <a:rPr lang="zh-CN" altLang="en-US" sz="2000" b="1" dirty="0">
                <a:solidFill>
                  <a:srgbClr val="000000"/>
                </a:solidFill>
                <a:latin typeface="+mn-lt"/>
              </a:rPr>
              <a:t>申明主菜单函数</a:t>
            </a:r>
          </a:p>
          <a:p>
            <a:pPr fontAlgn="base">
              <a:spcBef>
                <a:spcPct val="0"/>
              </a:spcBef>
              <a:spcAft>
                <a:spcPct val="0"/>
              </a:spcAft>
              <a:buFont typeface="Arial" charset="0"/>
              <a:buNone/>
            </a:pPr>
            <a:r>
              <a:rPr lang="en-US" altLang="zh-CN" sz="2000" b="1" dirty="0">
                <a:solidFill>
                  <a:srgbClr val="000000"/>
                </a:solidFill>
                <a:latin typeface="+mn-lt"/>
              </a:rPr>
              <a:t>int main()                      // </a:t>
            </a:r>
            <a:r>
              <a:rPr lang="zh-CN" altLang="en-US" sz="2000" b="1" dirty="0">
                <a:solidFill>
                  <a:srgbClr val="000000"/>
                </a:solidFill>
                <a:latin typeface="+mn-lt"/>
              </a:rPr>
              <a:t>定义主函数</a:t>
            </a:r>
          </a:p>
          <a:p>
            <a:pPr fontAlgn="base">
              <a:spcBef>
                <a:spcPct val="0"/>
              </a:spcBef>
              <a:spcAft>
                <a:spcPct val="0"/>
              </a:spcAft>
              <a:buFont typeface="Arial" charset="0"/>
              <a:buNone/>
            </a:pPr>
            <a:r>
              <a:rPr lang="en-US" altLang="zh-CN" sz="2000" b="1" dirty="0">
                <a:solidFill>
                  <a:srgbClr val="000000"/>
                </a:solidFill>
                <a:latin typeface="+mn-lt"/>
              </a:rPr>
              <a:t>{                               // </a:t>
            </a:r>
            <a:r>
              <a:rPr lang="zh-CN" altLang="en-US" sz="2000" b="1" dirty="0">
                <a:solidFill>
                  <a:srgbClr val="000000"/>
                </a:solidFill>
                <a:latin typeface="+mn-lt"/>
              </a:rPr>
              <a:t>主函数开始</a:t>
            </a:r>
          </a:p>
          <a:p>
            <a:pPr fontAlgn="base">
              <a:spcBef>
                <a:spcPct val="0"/>
              </a:spcBef>
              <a:spcAft>
                <a:spcPct val="0"/>
              </a:spcAft>
              <a:buFont typeface="Arial" charset="0"/>
              <a:buNone/>
            </a:pPr>
            <a:r>
              <a:rPr lang="zh-CN" altLang="en-US" sz="2000" b="1" dirty="0">
                <a:solidFill>
                  <a:srgbClr val="000000"/>
                </a:solidFill>
                <a:latin typeface="+mn-lt"/>
              </a:rPr>
              <a:t>    </a:t>
            </a:r>
            <a:r>
              <a:rPr lang="en-US" altLang="zh-CN" sz="2000" b="1" dirty="0">
                <a:solidFill>
                  <a:srgbClr val="000000"/>
                </a:solidFill>
                <a:latin typeface="+mn-lt"/>
              </a:rPr>
              <a:t>char choice = '0';          // </a:t>
            </a:r>
            <a:r>
              <a:rPr lang="zh-CN" altLang="en-US" sz="2000" b="1" dirty="0">
                <a:solidFill>
                  <a:srgbClr val="000000"/>
                </a:solidFill>
                <a:latin typeface="+mn-lt"/>
              </a:rPr>
              <a:t>用户选择的模块编号，默认为</a:t>
            </a:r>
            <a:r>
              <a:rPr lang="en-US" altLang="zh-CN" sz="2000" b="1" dirty="0">
                <a:solidFill>
                  <a:srgbClr val="000000"/>
                </a:solidFill>
                <a:latin typeface="+mn-lt"/>
              </a:rPr>
              <a:t>0</a:t>
            </a:r>
          </a:p>
          <a:p>
            <a:pPr fontAlgn="base">
              <a:spcBef>
                <a:spcPct val="0"/>
              </a:spcBef>
              <a:spcAft>
                <a:spcPct val="0"/>
              </a:spcAft>
              <a:buFont typeface="Arial" charset="0"/>
              <a:buNone/>
            </a:pPr>
            <a:r>
              <a:rPr lang="en-US" altLang="zh-CN" sz="2000" b="1" dirty="0">
                <a:solidFill>
                  <a:srgbClr val="000000"/>
                </a:solidFill>
                <a:latin typeface="+mn-lt"/>
              </a:rPr>
              <a:t>    </a:t>
            </a:r>
            <a:r>
              <a:rPr lang="en-US" altLang="zh-CN" sz="2000" b="1" dirty="0" err="1">
                <a:solidFill>
                  <a:srgbClr val="000000"/>
                </a:solidFill>
                <a:latin typeface="+mn-lt"/>
              </a:rPr>
              <a:t>mainMenu</a:t>
            </a:r>
            <a:r>
              <a:rPr lang="en-US" altLang="zh-CN" sz="2000" b="1" dirty="0">
                <a:solidFill>
                  <a:srgbClr val="000000"/>
                </a:solidFill>
                <a:latin typeface="+mn-lt"/>
              </a:rPr>
              <a:t>();                 // </a:t>
            </a:r>
            <a:r>
              <a:rPr lang="zh-CN" altLang="en-US" sz="2000" b="1" dirty="0">
                <a:solidFill>
                  <a:srgbClr val="000000"/>
                </a:solidFill>
                <a:latin typeface="+mn-lt"/>
              </a:rPr>
              <a:t>调用主菜单函数</a:t>
            </a:r>
          </a:p>
          <a:p>
            <a:pPr fontAlgn="base">
              <a:spcBef>
                <a:spcPct val="0"/>
              </a:spcBef>
              <a:spcAft>
                <a:spcPct val="0"/>
              </a:spcAft>
              <a:buFont typeface="Arial" charset="0"/>
              <a:buNone/>
            </a:pPr>
            <a:r>
              <a:rPr lang="zh-CN" altLang="en-US" sz="2000" b="1" dirty="0">
                <a:solidFill>
                  <a:srgbClr val="000000"/>
                </a:solidFill>
                <a:latin typeface="+mn-lt"/>
              </a:rPr>
              <a:t>    </a:t>
            </a:r>
            <a:r>
              <a:rPr lang="en-US" altLang="zh-CN" sz="2000" b="1" dirty="0" err="1">
                <a:solidFill>
                  <a:srgbClr val="000000"/>
                </a:solidFill>
                <a:latin typeface="+mn-lt"/>
              </a:rPr>
              <a:t>cin</a:t>
            </a:r>
            <a:r>
              <a:rPr lang="en-US" altLang="zh-CN" sz="2000" b="1" dirty="0">
                <a:solidFill>
                  <a:srgbClr val="000000"/>
                </a:solidFill>
                <a:latin typeface="+mn-lt"/>
              </a:rPr>
              <a:t>&gt;&gt;choice;                // </a:t>
            </a:r>
            <a:r>
              <a:rPr lang="zh-CN" altLang="en-US" sz="2000" b="1" dirty="0">
                <a:solidFill>
                  <a:srgbClr val="000000"/>
                </a:solidFill>
                <a:latin typeface="+mn-lt"/>
              </a:rPr>
              <a:t>获取用户输入的模块编号</a:t>
            </a:r>
          </a:p>
          <a:p>
            <a:pPr fontAlgn="base">
              <a:spcBef>
                <a:spcPct val="0"/>
              </a:spcBef>
              <a:spcAft>
                <a:spcPct val="0"/>
              </a:spcAft>
              <a:buFont typeface="Arial" charset="0"/>
              <a:buNone/>
            </a:pPr>
            <a:r>
              <a:rPr lang="zh-CN" altLang="en-US" sz="2000" b="1" dirty="0">
                <a:solidFill>
                  <a:srgbClr val="000000"/>
                </a:solidFill>
                <a:latin typeface="+mn-lt"/>
              </a:rPr>
              <a:t>    </a:t>
            </a:r>
            <a:r>
              <a:rPr lang="en-US" altLang="zh-CN" sz="2000" b="1" dirty="0" err="1">
                <a:solidFill>
                  <a:srgbClr val="000000"/>
                </a:solidFill>
                <a:latin typeface="+mn-lt"/>
              </a:rPr>
              <a:t>cout</a:t>
            </a:r>
            <a:r>
              <a:rPr lang="en-US" altLang="zh-CN" sz="2000" b="1" dirty="0">
                <a:solidFill>
                  <a:srgbClr val="000000"/>
                </a:solidFill>
                <a:latin typeface="+mn-lt"/>
              </a:rPr>
              <a:t>&lt;&lt;”</a:t>
            </a:r>
            <a:r>
              <a:rPr lang="zh-CN" altLang="en-US" sz="2000" b="1" dirty="0">
                <a:solidFill>
                  <a:srgbClr val="000000"/>
                </a:solidFill>
                <a:latin typeface="+mn-lt"/>
              </a:rPr>
              <a:t>你输入的模块号：”</a:t>
            </a:r>
            <a:r>
              <a:rPr lang="en-US" altLang="zh-CN" sz="2000" b="1" dirty="0">
                <a:solidFill>
                  <a:srgbClr val="000000"/>
                </a:solidFill>
                <a:latin typeface="+mn-lt"/>
              </a:rPr>
              <a:t>&lt;&lt;choice&lt;&lt;</a:t>
            </a:r>
            <a:r>
              <a:rPr lang="en-US" altLang="zh-CN" sz="2000" b="1" dirty="0" err="1">
                <a:solidFill>
                  <a:srgbClr val="000000"/>
                </a:solidFill>
                <a:latin typeface="+mn-lt"/>
              </a:rPr>
              <a:t>endl</a:t>
            </a:r>
            <a:r>
              <a:rPr lang="en-US" altLang="zh-CN" sz="2000" b="1" dirty="0">
                <a:solidFill>
                  <a:srgbClr val="000000"/>
                </a:solidFill>
                <a:latin typeface="+mn-lt"/>
              </a:rPr>
              <a:t>; // </a:t>
            </a:r>
            <a:r>
              <a:rPr lang="zh-CN" altLang="en-US" sz="2000" b="1" dirty="0">
                <a:solidFill>
                  <a:srgbClr val="000000"/>
                </a:solidFill>
                <a:latin typeface="+mn-lt"/>
              </a:rPr>
              <a:t>输出模块编号</a:t>
            </a:r>
          </a:p>
          <a:p>
            <a:pPr fontAlgn="base">
              <a:spcBef>
                <a:spcPct val="0"/>
              </a:spcBef>
              <a:spcAft>
                <a:spcPct val="0"/>
              </a:spcAft>
              <a:buFont typeface="Arial" charset="0"/>
              <a:buNone/>
            </a:pPr>
            <a:r>
              <a:rPr lang="zh-CN" altLang="en-US" sz="2000" b="1" dirty="0">
                <a:solidFill>
                  <a:srgbClr val="000000"/>
                </a:solidFill>
                <a:latin typeface="+mn-lt"/>
              </a:rPr>
              <a:t>    </a:t>
            </a:r>
            <a:r>
              <a:rPr lang="en-US" altLang="zh-CN" sz="2000" b="1" dirty="0">
                <a:solidFill>
                  <a:srgbClr val="000000"/>
                </a:solidFill>
                <a:latin typeface="+mn-lt"/>
              </a:rPr>
              <a:t>return 0;                   // </a:t>
            </a:r>
            <a:r>
              <a:rPr lang="zh-CN" altLang="en-US" sz="2000" b="1" dirty="0">
                <a:solidFill>
                  <a:srgbClr val="000000"/>
                </a:solidFill>
                <a:latin typeface="+mn-lt"/>
              </a:rPr>
              <a:t>函数返回值为</a:t>
            </a:r>
            <a:r>
              <a:rPr lang="en-US" altLang="zh-CN" sz="2000" b="1" dirty="0">
                <a:solidFill>
                  <a:srgbClr val="000000"/>
                </a:solidFill>
                <a:latin typeface="+mn-lt"/>
              </a:rPr>
              <a:t>0</a:t>
            </a:r>
          </a:p>
          <a:p>
            <a:pPr fontAlgn="base">
              <a:spcBef>
                <a:spcPct val="0"/>
              </a:spcBef>
              <a:spcAft>
                <a:spcPct val="0"/>
              </a:spcAft>
              <a:buFont typeface="Arial" charset="0"/>
              <a:buNone/>
            </a:pPr>
            <a:r>
              <a:rPr lang="en-US" altLang="zh-CN" sz="2000" b="1" dirty="0">
                <a:solidFill>
                  <a:srgbClr val="000000"/>
                </a:solidFill>
                <a:latin typeface="+mn-lt"/>
              </a:rPr>
              <a:t>}                               // </a:t>
            </a:r>
            <a:r>
              <a:rPr lang="zh-CN" altLang="en-US" sz="2000" b="1" dirty="0">
                <a:solidFill>
                  <a:srgbClr val="000000"/>
                </a:solidFill>
                <a:latin typeface="+mn-lt"/>
              </a:rPr>
              <a:t>主函数结束</a:t>
            </a:r>
          </a:p>
        </p:txBody>
      </p:sp>
      <p:sp>
        <p:nvSpPr>
          <p:cNvPr id="78852" name="圆角矩形标注 78851"/>
          <p:cNvSpPr>
            <a:spLocks noChangeArrowheads="1"/>
          </p:cNvSpPr>
          <p:nvPr/>
        </p:nvSpPr>
        <p:spPr bwMode="auto">
          <a:xfrm>
            <a:off x="6829425" y="5710238"/>
            <a:ext cx="3816350" cy="646113"/>
          </a:xfrm>
          <a:prstGeom prst="wedgeRoundRectCallout">
            <a:avLst>
              <a:gd name="adj1" fmla="val -149564"/>
              <a:gd name="adj2" fmla="val -198036"/>
              <a:gd name="adj3" fmla="val 16667"/>
            </a:avLst>
          </a:prstGeom>
          <a:noFill/>
          <a:ln w="9525">
            <a:solidFill>
              <a:schemeClr val="tx1"/>
            </a:solidFill>
            <a:miter lim="800000"/>
            <a:headEnd/>
            <a:tailEnd/>
          </a:ln>
        </p:spPr>
        <p:txBody>
          <a:bodyPr/>
          <a:lstStyle/>
          <a:p>
            <a:pPr algn="ctr" fontAlgn="base">
              <a:spcBef>
                <a:spcPct val="0"/>
              </a:spcBef>
              <a:spcAft>
                <a:spcPct val="0"/>
              </a:spcAft>
              <a:buFont typeface="Arial" charset="0"/>
              <a:buNone/>
            </a:pPr>
            <a:r>
              <a:rPr lang="zh-CN" altLang="en-US" sz="2400" b="1">
                <a:solidFill>
                  <a:srgbClr val="3333CC"/>
                </a:solidFill>
                <a:latin typeface="Times New Roman" pitchFamily="18" charset="0"/>
              </a:rPr>
              <a:t>函数调用</a:t>
            </a:r>
          </a:p>
        </p:txBody>
      </p:sp>
      <p:sp>
        <p:nvSpPr>
          <p:cNvPr id="78853" name="圆角矩形标注 78852"/>
          <p:cNvSpPr>
            <a:spLocks noChangeArrowheads="1"/>
          </p:cNvSpPr>
          <p:nvPr/>
        </p:nvSpPr>
        <p:spPr bwMode="auto">
          <a:xfrm>
            <a:off x="7608168" y="3104356"/>
            <a:ext cx="3887787" cy="649288"/>
          </a:xfrm>
          <a:prstGeom prst="wedgeRoundRectCallout">
            <a:avLst>
              <a:gd name="adj1" fmla="val -157703"/>
              <a:gd name="adj2" fmla="val -3563"/>
              <a:gd name="adj3" fmla="val 16667"/>
            </a:avLst>
          </a:prstGeom>
          <a:noFill/>
          <a:ln w="9525">
            <a:solidFill>
              <a:schemeClr val="tx1"/>
            </a:solidFill>
            <a:miter lim="800000"/>
            <a:headEnd/>
            <a:tailEnd/>
          </a:ln>
        </p:spPr>
        <p:txBody>
          <a:bodyPr/>
          <a:lstStyle/>
          <a:p>
            <a:pPr algn="ctr" fontAlgn="base">
              <a:spcBef>
                <a:spcPct val="0"/>
              </a:spcBef>
              <a:spcAft>
                <a:spcPct val="0"/>
              </a:spcAft>
              <a:buFont typeface="Arial" charset="0"/>
              <a:buNone/>
            </a:pPr>
            <a:r>
              <a:rPr lang="zh-CN" altLang="en-US" sz="2400" b="1">
                <a:solidFill>
                  <a:srgbClr val="3333CC"/>
                </a:solidFill>
                <a:latin typeface="Times New Roman" pitchFamily="18" charset="0"/>
              </a:rPr>
              <a:t>函数申明</a:t>
            </a:r>
          </a:p>
        </p:txBody>
      </p:sp>
      <p:sp>
        <p:nvSpPr>
          <p:cNvPr id="3" name="灯片编号占位符 2"/>
          <p:cNvSpPr>
            <a:spLocks noGrp="1"/>
          </p:cNvSpPr>
          <p:nvPr>
            <p:ph type="sldNum" sz="quarter" idx="12"/>
          </p:nvPr>
        </p:nvSpPr>
        <p:spPr/>
        <p:txBody>
          <a:bodyPr/>
          <a:lstStyle/>
          <a:p>
            <a:fld id="{1DB96701-344A-46EF-8486-57434673C49E}" type="slidenum">
              <a:rPr lang="zh-CN" altLang="en-US" smtClean="0">
                <a:solidFill>
                  <a:srgbClr val="000000"/>
                </a:solidFill>
              </a:rPr>
              <a:pPr/>
              <a:t>30</a:t>
            </a:fld>
            <a:endParaRPr lang="zh-CN" altLang="en-US">
              <a:solidFill>
                <a:srgbClr val="000000"/>
              </a:solidFill>
            </a:endParaRPr>
          </a:p>
        </p:txBody>
      </p:sp>
    </p:spTree>
    <p:extLst>
      <p:ext uri="{BB962C8B-B14F-4D97-AF65-F5344CB8AC3E}">
        <p14:creationId xmlns:p14="http://schemas.microsoft.com/office/powerpoint/2010/main" val="170032939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框 79874"/>
          <p:cNvSpPr txBox="1">
            <a:spLocks noChangeArrowheads="1"/>
          </p:cNvSpPr>
          <p:nvPr/>
        </p:nvSpPr>
        <p:spPr bwMode="auto">
          <a:xfrm>
            <a:off x="1828800" y="620713"/>
            <a:ext cx="8610600" cy="608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宋体" pitchFamily="2" charset="-122"/>
              </a:defRPr>
            </a:lvl1pPr>
            <a:lvl2pPr>
              <a:defRPr>
                <a:solidFill>
                  <a:schemeClr val="tx1"/>
                </a:solidFill>
                <a:latin typeface="Times New Roman" pitchFamily="18" charset="0"/>
                <a:ea typeface="宋体" pitchFamily="2" charset="-122"/>
              </a:defRPr>
            </a:lvl2pPr>
            <a:lvl3pPr>
              <a:defRPr>
                <a:solidFill>
                  <a:schemeClr val="tx1"/>
                </a:solidFill>
                <a:latin typeface="Times New Roman" pitchFamily="18" charset="0"/>
                <a:ea typeface="宋体" pitchFamily="2" charset="-122"/>
              </a:defRPr>
            </a:lvl3pPr>
            <a:lvl4pPr>
              <a:defRPr>
                <a:solidFill>
                  <a:schemeClr val="tx1"/>
                </a:solidFill>
                <a:latin typeface="Times New Roman" pitchFamily="18" charset="0"/>
                <a:ea typeface="宋体" pitchFamily="2" charset="-122"/>
              </a:defRPr>
            </a:lvl4pPr>
            <a:lvl5pPr>
              <a:defRPr>
                <a:solidFill>
                  <a:schemeClr val="tx1"/>
                </a:solidFill>
                <a:latin typeface="Times New Roman" pitchFamily="18" charset="0"/>
                <a:ea typeface="宋体" pitchFamily="2" charset="-122"/>
              </a:defRPr>
            </a:lvl5pPr>
            <a:lvl6pPr fontAlgn="base">
              <a:spcBef>
                <a:spcPct val="0"/>
              </a:spcBef>
              <a:spcAft>
                <a:spcPct val="0"/>
              </a:spcAft>
              <a:buFont typeface="Arial" charset="0"/>
              <a:defRPr>
                <a:solidFill>
                  <a:schemeClr val="tx1"/>
                </a:solidFill>
                <a:latin typeface="Times New Roman" pitchFamily="18" charset="0"/>
                <a:ea typeface="宋体" pitchFamily="2" charset="-122"/>
              </a:defRPr>
            </a:lvl6pPr>
            <a:lvl7pPr fontAlgn="base">
              <a:spcBef>
                <a:spcPct val="0"/>
              </a:spcBef>
              <a:spcAft>
                <a:spcPct val="0"/>
              </a:spcAft>
              <a:buFont typeface="Arial" charset="0"/>
              <a:defRPr>
                <a:solidFill>
                  <a:schemeClr val="tx1"/>
                </a:solidFill>
                <a:latin typeface="Times New Roman" pitchFamily="18" charset="0"/>
                <a:ea typeface="宋体" pitchFamily="2" charset="-122"/>
              </a:defRPr>
            </a:lvl7pPr>
            <a:lvl8pPr fontAlgn="base">
              <a:spcBef>
                <a:spcPct val="0"/>
              </a:spcBef>
              <a:spcAft>
                <a:spcPct val="0"/>
              </a:spcAft>
              <a:buFont typeface="Arial" charset="0"/>
              <a:defRPr>
                <a:solidFill>
                  <a:schemeClr val="tx1"/>
                </a:solidFill>
                <a:latin typeface="Times New Roman" pitchFamily="18" charset="0"/>
                <a:ea typeface="宋体" pitchFamily="2" charset="-122"/>
              </a:defRPr>
            </a:lvl8pPr>
            <a:lvl9pPr fontAlgn="base">
              <a:spcBef>
                <a:spcPct val="0"/>
              </a:spcBef>
              <a:spcAft>
                <a:spcPct val="0"/>
              </a:spcAft>
              <a:buFont typeface="Arial" charset="0"/>
              <a:defRPr>
                <a:solidFill>
                  <a:schemeClr val="tx1"/>
                </a:solidFill>
                <a:latin typeface="Times New Roman" pitchFamily="18" charset="0"/>
                <a:ea typeface="宋体" pitchFamily="2" charset="-122"/>
              </a:defRPr>
            </a:lvl9pPr>
          </a:lstStyle>
          <a:p>
            <a:pPr fontAlgn="base">
              <a:spcBef>
                <a:spcPct val="20000"/>
              </a:spcBef>
              <a:spcAft>
                <a:spcPct val="0"/>
              </a:spcAft>
              <a:buSzPct val="85000"/>
              <a:buFont typeface="Arial" charset="0"/>
              <a:buNone/>
            </a:pPr>
            <a:r>
              <a:rPr lang="zh-CN" altLang="en-US" sz="2800" b="1" dirty="0">
                <a:solidFill>
                  <a:srgbClr val="000000"/>
                </a:solidFill>
                <a:latin typeface="+mn-lt"/>
              </a:rPr>
              <a:t>例</a:t>
            </a:r>
            <a:r>
              <a:rPr lang="en-US" altLang="zh-CN" sz="2800" b="1" dirty="0">
                <a:solidFill>
                  <a:srgbClr val="000000"/>
                </a:solidFill>
                <a:latin typeface="+mn-lt"/>
              </a:rPr>
              <a:t>1.3 </a:t>
            </a:r>
            <a:r>
              <a:rPr lang="zh-CN" altLang="en-US" sz="2800" b="1" dirty="0">
                <a:solidFill>
                  <a:srgbClr val="000000"/>
                </a:solidFill>
                <a:latin typeface="+mn-lt"/>
              </a:rPr>
              <a:t>主菜单函数</a:t>
            </a:r>
          </a:p>
          <a:p>
            <a:pPr fontAlgn="base">
              <a:lnSpc>
                <a:spcPct val="95000"/>
              </a:lnSpc>
              <a:spcBef>
                <a:spcPct val="0"/>
              </a:spcBef>
              <a:spcAft>
                <a:spcPct val="0"/>
              </a:spcAft>
              <a:buFont typeface="Arial" charset="0"/>
              <a:buNone/>
            </a:pPr>
            <a:r>
              <a:rPr lang="en-US" altLang="zh-CN" sz="2400" b="1" dirty="0">
                <a:solidFill>
                  <a:srgbClr val="000000"/>
                </a:solidFill>
                <a:latin typeface="+mn-lt"/>
              </a:rPr>
              <a:t>void </a:t>
            </a:r>
            <a:r>
              <a:rPr lang="en-US" altLang="zh-CN" sz="2400" b="1" dirty="0" err="1">
                <a:solidFill>
                  <a:srgbClr val="000000"/>
                </a:solidFill>
                <a:latin typeface="+mn-lt"/>
              </a:rPr>
              <a:t>mainMenu</a:t>
            </a:r>
            <a:r>
              <a:rPr lang="en-US" altLang="zh-CN" sz="2400" b="1" dirty="0">
                <a:solidFill>
                  <a:srgbClr val="000000"/>
                </a:solidFill>
                <a:latin typeface="+mn-lt"/>
              </a:rPr>
              <a:t>() 				// </a:t>
            </a:r>
            <a:r>
              <a:rPr lang="zh-CN" altLang="en-US" sz="2400" b="1" dirty="0">
                <a:solidFill>
                  <a:srgbClr val="000000"/>
                </a:solidFill>
                <a:latin typeface="+mn-lt"/>
              </a:rPr>
              <a:t>主菜单函数</a:t>
            </a:r>
          </a:p>
          <a:p>
            <a:pPr fontAlgn="base">
              <a:lnSpc>
                <a:spcPct val="95000"/>
              </a:lnSpc>
              <a:spcBef>
                <a:spcPct val="0"/>
              </a:spcBef>
              <a:spcAft>
                <a:spcPct val="0"/>
              </a:spcAft>
              <a:buFont typeface="Arial" charset="0"/>
              <a:buNone/>
            </a:pPr>
            <a:r>
              <a:rPr lang="en-US" altLang="zh-CN" sz="2400" b="1" dirty="0">
                <a:solidFill>
                  <a:srgbClr val="000000"/>
                </a:solidFill>
                <a:latin typeface="+mn-lt"/>
              </a:rPr>
              <a:t>{</a:t>
            </a:r>
          </a:p>
          <a:p>
            <a:pPr fontAlgn="base">
              <a:lnSpc>
                <a:spcPct val="95000"/>
              </a:lnSpc>
              <a:spcBef>
                <a:spcPct val="0"/>
              </a:spcBef>
              <a:spcAft>
                <a:spcPct val="0"/>
              </a:spcAft>
              <a:buFont typeface="Arial" charset="0"/>
              <a:buNone/>
            </a:pPr>
            <a:r>
              <a:rPr lang="en-US" altLang="zh-CN" sz="2400" b="1" dirty="0">
                <a:solidFill>
                  <a:srgbClr val="000000"/>
                </a:solidFill>
                <a:latin typeface="+mn-lt"/>
              </a:rPr>
              <a:t>    system(”</a:t>
            </a:r>
            <a:r>
              <a:rPr lang="en-US" altLang="zh-CN" sz="2400" b="1" dirty="0" err="1">
                <a:solidFill>
                  <a:srgbClr val="000000"/>
                </a:solidFill>
                <a:latin typeface="+mn-lt"/>
              </a:rPr>
              <a:t>cls</a:t>
            </a:r>
            <a:r>
              <a:rPr lang="en-US" altLang="zh-CN" sz="2400" b="1" dirty="0">
                <a:solidFill>
                  <a:srgbClr val="000000"/>
                </a:solidFill>
                <a:latin typeface="+mn-lt"/>
              </a:rPr>
              <a:t>”); 			// </a:t>
            </a:r>
            <a:r>
              <a:rPr lang="zh-CN" altLang="en-US" sz="2400" b="1" dirty="0">
                <a:solidFill>
                  <a:srgbClr val="000000"/>
                </a:solidFill>
                <a:latin typeface="+mn-lt"/>
              </a:rPr>
              <a:t>清除屏幕</a:t>
            </a:r>
          </a:p>
          <a:p>
            <a:pPr fontAlgn="base">
              <a:lnSpc>
                <a:spcPct val="95000"/>
              </a:lnSpc>
              <a:spcBef>
                <a:spcPct val="0"/>
              </a:spcBef>
              <a:spcAft>
                <a:spcPct val="0"/>
              </a:spcAft>
              <a:buFont typeface="Arial" charset="0"/>
              <a:buNone/>
            </a:pPr>
            <a:r>
              <a:rPr lang="zh-CN" altLang="en-US" sz="2400" b="1" dirty="0">
                <a:solidFill>
                  <a:srgbClr val="000000"/>
                </a:solidFill>
                <a:latin typeface="+mn-lt"/>
              </a:rPr>
              <a:t>    </a:t>
            </a:r>
            <a:r>
              <a:rPr lang="en-US" altLang="zh-CN" sz="2400" b="1" dirty="0" err="1">
                <a:solidFill>
                  <a:srgbClr val="000000"/>
                </a:solidFill>
                <a:latin typeface="+mn-lt"/>
              </a:rPr>
              <a:t>cout</a:t>
            </a:r>
            <a:r>
              <a:rPr lang="en-US" altLang="zh-CN" sz="2400" b="1" dirty="0">
                <a:solidFill>
                  <a:srgbClr val="000000"/>
                </a:solidFill>
                <a:latin typeface="+mn-lt"/>
              </a:rPr>
              <a:t>&lt;&lt;”\n\n\n\n\n”;</a:t>
            </a:r>
          </a:p>
          <a:p>
            <a:pPr fontAlgn="base">
              <a:lnSpc>
                <a:spcPct val="95000"/>
              </a:lnSpc>
              <a:spcBef>
                <a:spcPct val="0"/>
              </a:spcBef>
              <a:spcAft>
                <a:spcPct val="0"/>
              </a:spcAft>
              <a:buFont typeface="Arial" charset="0"/>
              <a:buNone/>
            </a:pPr>
            <a:r>
              <a:rPr lang="en-US" altLang="zh-CN" sz="2400" b="1" dirty="0">
                <a:solidFill>
                  <a:srgbClr val="000000"/>
                </a:solidFill>
                <a:latin typeface="+mn-lt"/>
              </a:rPr>
              <a:t>    </a:t>
            </a:r>
            <a:r>
              <a:rPr lang="en-US" altLang="zh-CN" sz="2400" b="1" dirty="0" err="1">
                <a:solidFill>
                  <a:srgbClr val="000000"/>
                </a:solidFill>
                <a:latin typeface="+mn-lt"/>
              </a:rPr>
              <a:t>cout</a:t>
            </a:r>
            <a:r>
              <a:rPr lang="en-US" altLang="zh-CN" sz="2400" b="1" dirty="0">
                <a:solidFill>
                  <a:srgbClr val="000000"/>
                </a:solidFill>
                <a:latin typeface="+mn-lt"/>
              </a:rPr>
              <a:t>&lt;&lt;”\t\t|----</a:t>
            </a:r>
            <a:r>
              <a:rPr lang="zh-CN" altLang="en-US" sz="2400" b="1" dirty="0">
                <a:solidFill>
                  <a:srgbClr val="000000"/>
                </a:solidFill>
                <a:latin typeface="+mn-lt"/>
              </a:rPr>
              <a:t>学生选课系统</a:t>
            </a:r>
            <a:r>
              <a:rPr lang="en-US" altLang="zh-CN" sz="2400" b="1" dirty="0">
                <a:solidFill>
                  <a:srgbClr val="000000"/>
                </a:solidFill>
                <a:latin typeface="+mn-lt"/>
              </a:rPr>
              <a:t>(</a:t>
            </a:r>
            <a:r>
              <a:rPr lang="zh-CN" altLang="en-US" sz="2400" b="1" dirty="0">
                <a:solidFill>
                  <a:srgbClr val="000000"/>
                </a:solidFill>
                <a:latin typeface="+mn-lt"/>
              </a:rPr>
              <a:t>学生版</a:t>
            </a:r>
            <a:r>
              <a:rPr lang="en-US" altLang="zh-CN" sz="2400" b="1" dirty="0">
                <a:solidFill>
                  <a:srgbClr val="000000"/>
                </a:solidFill>
                <a:latin typeface="+mn-lt"/>
              </a:rPr>
              <a:t>)----|\n”;</a:t>
            </a:r>
          </a:p>
          <a:p>
            <a:pPr fontAlgn="base">
              <a:lnSpc>
                <a:spcPct val="95000"/>
              </a:lnSpc>
              <a:spcBef>
                <a:spcPct val="0"/>
              </a:spcBef>
              <a:spcAft>
                <a:spcPct val="0"/>
              </a:spcAft>
              <a:buFont typeface="Arial" charset="0"/>
              <a:buNone/>
            </a:pPr>
            <a:r>
              <a:rPr lang="en-US" altLang="zh-CN" sz="2400" b="1" dirty="0">
                <a:solidFill>
                  <a:srgbClr val="000000"/>
                </a:solidFill>
                <a:latin typeface="+mn-lt"/>
              </a:rPr>
              <a:t>    </a:t>
            </a:r>
            <a:r>
              <a:rPr lang="en-US" altLang="zh-CN" sz="2400" b="1" dirty="0" err="1">
                <a:solidFill>
                  <a:srgbClr val="000000"/>
                </a:solidFill>
                <a:latin typeface="+mn-lt"/>
              </a:rPr>
              <a:t>cout</a:t>
            </a:r>
            <a:r>
              <a:rPr lang="en-US" altLang="zh-CN" sz="2400" b="1" dirty="0">
                <a:solidFill>
                  <a:srgbClr val="000000"/>
                </a:solidFill>
                <a:latin typeface="+mn-lt"/>
              </a:rPr>
              <a:t>&lt;&lt;”\t\t|\t 0. </a:t>
            </a:r>
            <a:r>
              <a:rPr lang="zh-CN" altLang="en-US" sz="2400" b="1" dirty="0">
                <a:solidFill>
                  <a:srgbClr val="000000"/>
                </a:solidFill>
                <a:latin typeface="+mn-lt"/>
              </a:rPr>
              <a:t>退出                  </a:t>
            </a:r>
            <a:r>
              <a:rPr lang="en-US" altLang="zh-CN" sz="2400" b="1" dirty="0">
                <a:solidFill>
                  <a:srgbClr val="000000"/>
                </a:solidFill>
                <a:latin typeface="+mn-lt"/>
              </a:rPr>
              <a:t>|\n”;</a:t>
            </a:r>
          </a:p>
          <a:p>
            <a:pPr fontAlgn="base">
              <a:lnSpc>
                <a:spcPct val="95000"/>
              </a:lnSpc>
              <a:spcBef>
                <a:spcPct val="0"/>
              </a:spcBef>
              <a:spcAft>
                <a:spcPct val="0"/>
              </a:spcAft>
              <a:buFont typeface="Arial" charset="0"/>
              <a:buNone/>
            </a:pPr>
            <a:r>
              <a:rPr lang="en-US" altLang="zh-CN" sz="2400" b="1" dirty="0">
                <a:solidFill>
                  <a:srgbClr val="000000"/>
                </a:solidFill>
                <a:latin typeface="+mn-lt"/>
              </a:rPr>
              <a:t>    </a:t>
            </a:r>
            <a:r>
              <a:rPr lang="en-US" altLang="zh-CN" sz="2400" b="1" dirty="0" err="1">
                <a:solidFill>
                  <a:srgbClr val="000000"/>
                </a:solidFill>
                <a:latin typeface="+mn-lt"/>
              </a:rPr>
              <a:t>cout</a:t>
            </a:r>
            <a:r>
              <a:rPr lang="en-US" altLang="zh-CN" sz="2400" b="1" dirty="0">
                <a:solidFill>
                  <a:srgbClr val="000000"/>
                </a:solidFill>
                <a:latin typeface="+mn-lt"/>
              </a:rPr>
              <a:t>&lt;&lt;”\t\t|\t 1. </a:t>
            </a:r>
            <a:r>
              <a:rPr lang="zh-CN" altLang="en-US" sz="2400" b="1" dirty="0">
                <a:solidFill>
                  <a:srgbClr val="000000"/>
                </a:solidFill>
                <a:latin typeface="+mn-lt"/>
              </a:rPr>
              <a:t>学生信息管理          </a:t>
            </a:r>
            <a:r>
              <a:rPr lang="en-US" altLang="zh-CN" sz="2400" b="1" dirty="0">
                <a:solidFill>
                  <a:srgbClr val="000000"/>
                </a:solidFill>
                <a:latin typeface="+mn-lt"/>
              </a:rPr>
              <a:t>|\n”;</a:t>
            </a:r>
          </a:p>
          <a:p>
            <a:pPr fontAlgn="base">
              <a:lnSpc>
                <a:spcPct val="95000"/>
              </a:lnSpc>
              <a:spcBef>
                <a:spcPct val="0"/>
              </a:spcBef>
              <a:spcAft>
                <a:spcPct val="0"/>
              </a:spcAft>
              <a:buFont typeface="Arial" charset="0"/>
              <a:buNone/>
            </a:pPr>
            <a:r>
              <a:rPr lang="en-US" altLang="zh-CN" sz="2400" b="1" dirty="0">
                <a:solidFill>
                  <a:srgbClr val="000000"/>
                </a:solidFill>
                <a:latin typeface="+mn-lt"/>
              </a:rPr>
              <a:t>    </a:t>
            </a:r>
            <a:r>
              <a:rPr lang="en-US" altLang="zh-CN" sz="2400" b="1" dirty="0" err="1">
                <a:solidFill>
                  <a:srgbClr val="000000"/>
                </a:solidFill>
                <a:latin typeface="+mn-lt"/>
              </a:rPr>
              <a:t>cout</a:t>
            </a:r>
            <a:r>
              <a:rPr lang="en-US" altLang="zh-CN" sz="2400" b="1" dirty="0">
                <a:solidFill>
                  <a:srgbClr val="000000"/>
                </a:solidFill>
                <a:latin typeface="+mn-lt"/>
              </a:rPr>
              <a:t>&lt;&lt;”\t\t|\t 2. </a:t>
            </a:r>
            <a:r>
              <a:rPr lang="zh-CN" altLang="en-US" sz="2400" b="1" dirty="0">
                <a:solidFill>
                  <a:srgbClr val="000000"/>
                </a:solidFill>
                <a:latin typeface="+mn-lt"/>
              </a:rPr>
              <a:t>教师信息管理          </a:t>
            </a:r>
            <a:r>
              <a:rPr lang="en-US" altLang="zh-CN" sz="2400" b="1" dirty="0">
                <a:solidFill>
                  <a:srgbClr val="000000"/>
                </a:solidFill>
                <a:latin typeface="+mn-lt"/>
              </a:rPr>
              <a:t>|\n”;</a:t>
            </a:r>
          </a:p>
          <a:p>
            <a:pPr fontAlgn="base">
              <a:lnSpc>
                <a:spcPct val="95000"/>
              </a:lnSpc>
              <a:spcBef>
                <a:spcPct val="0"/>
              </a:spcBef>
              <a:spcAft>
                <a:spcPct val="0"/>
              </a:spcAft>
              <a:buFont typeface="Arial" charset="0"/>
              <a:buNone/>
            </a:pPr>
            <a:r>
              <a:rPr lang="en-US" altLang="zh-CN" sz="2400" b="1" dirty="0">
                <a:solidFill>
                  <a:srgbClr val="000000"/>
                </a:solidFill>
                <a:latin typeface="+mn-lt"/>
              </a:rPr>
              <a:t>    </a:t>
            </a:r>
            <a:r>
              <a:rPr lang="en-US" altLang="zh-CN" sz="2400" b="1" dirty="0" err="1">
                <a:solidFill>
                  <a:srgbClr val="000000"/>
                </a:solidFill>
                <a:latin typeface="+mn-lt"/>
              </a:rPr>
              <a:t>cout</a:t>
            </a:r>
            <a:r>
              <a:rPr lang="en-US" altLang="zh-CN" sz="2400" b="1" dirty="0">
                <a:solidFill>
                  <a:srgbClr val="000000"/>
                </a:solidFill>
                <a:latin typeface="+mn-lt"/>
              </a:rPr>
              <a:t>&lt;&lt;”\t\t|\t 3. </a:t>
            </a:r>
            <a:r>
              <a:rPr lang="zh-CN" altLang="en-US" sz="2400" b="1" dirty="0">
                <a:solidFill>
                  <a:srgbClr val="000000"/>
                </a:solidFill>
                <a:latin typeface="+mn-lt"/>
              </a:rPr>
              <a:t>课程信息管理          </a:t>
            </a:r>
            <a:r>
              <a:rPr lang="en-US" altLang="zh-CN" sz="2400" b="1" dirty="0">
                <a:solidFill>
                  <a:srgbClr val="000000"/>
                </a:solidFill>
                <a:latin typeface="+mn-lt"/>
              </a:rPr>
              <a:t>|\n”;</a:t>
            </a:r>
          </a:p>
          <a:p>
            <a:pPr fontAlgn="base">
              <a:lnSpc>
                <a:spcPct val="95000"/>
              </a:lnSpc>
              <a:spcBef>
                <a:spcPct val="0"/>
              </a:spcBef>
              <a:spcAft>
                <a:spcPct val="0"/>
              </a:spcAft>
              <a:buFont typeface="Arial" charset="0"/>
              <a:buNone/>
            </a:pPr>
            <a:r>
              <a:rPr lang="en-US" altLang="zh-CN" sz="2400" b="1" dirty="0">
                <a:solidFill>
                  <a:srgbClr val="000000"/>
                </a:solidFill>
                <a:latin typeface="+mn-lt"/>
              </a:rPr>
              <a:t>    </a:t>
            </a:r>
            <a:r>
              <a:rPr lang="en-US" altLang="zh-CN" sz="2400" b="1" dirty="0" err="1">
                <a:solidFill>
                  <a:srgbClr val="000000"/>
                </a:solidFill>
                <a:latin typeface="+mn-lt"/>
              </a:rPr>
              <a:t>cout</a:t>
            </a:r>
            <a:r>
              <a:rPr lang="en-US" altLang="zh-CN" sz="2400" b="1" dirty="0">
                <a:solidFill>
                  <a:srgbClr val="000000"/>
                </a:solidFill>
                <a:latin typeface="+mn-lt"/>
              </a:rPr>
              <a:t>&lt;&lt;”\t\t|\t 4. </a:t>
            </a:r>
            <a:r>
              <a:rPr lang="zh-CN" altLang="en-US" sz="2400" b="1" dirty="0">
                <a:solidFill>
                  <a:srgbClr val="000000"/>
                </a:solidFill>
                <a:latin typeface="+mn-lt"/>
              </a:rPr>
              <a:t>学生选课管理          </a:t>
            </a:r>
            <a:r>
              <a:rPr lang="en-US" altLang="zh-CN" sz="2400" b="1" dirty="0">
                <a:solidFill>
                  <a:srgbClr val="000000"/>
                </a:solidFill>
                <a:latin typeface="+mn-lt"/>
              </a:rPr>
              <a:t>|\n”;</a:t>
            </a:r>
          </a:p>
          <a:p>
            <a:pPr fontAlgn="base">
              <a:lnSpc>
                <a:spcPct val="95000"/>
              </a:lnSpc>
              <a:spcBef>
                <a:spcPct val="0"/>
              </a:spcBef>
              <a:spcAft>
                <a:spcPct val="0"/>
              </a:spcAft>
              <a:buFont typeface="Arial" charset="0"/>
              <a:buNone/>
            </a:pPr>
            <a:r>
              <a:rPr lang="en-US" altLang="zh-CN" sz="2400" b="1" dirty="0">
                <a:solidFill>
                  <a:srgbClr val="000000"/>
                </a:solidFill>
                <a:latin typeface="+mn-lt"/>
              </a:rPr>
              <a:t>    </a:t>
            </a:r>
            <a:r>
              <a:rPr lang="en-US" altLang="zh-CN" sz="2400" b="1" dirty="0" err="1">
                <a:solidFill>
                  <a:srgbClr val="000000"/>
                </a:solidFill>
                <a:latin typeface="+mn-lt"/>
              </a:rPr>
              <a:t>cout</a:t>
            </a:r>
            <a:r>
              <a:rPr lang="en-US" altLang="zh-CN" sz="2400" b="1" dirty="0">
                <a:solidFill>
                  <a:srgbClr val="000000"/>
                </a:solidFill>
                <a:latin typeface="+mn-lt"/>
              </a:rPr>
              <a:t>&lt;&lt;”\t\t|\t 5. </a:t>
            </a:r>
            <a:r>
              <a:rPr lang="zh-CN" altLang="en-US" sz="2400" b="1" dirty="0">
                <a:solidFill>
                  <a:srgbClr val="000000"/>
                </a:solidFill>
                <a:latin typeface="+mn-lt"/>
              </a:rPr>
              <a:t>学生成绩管理          </a:t>
            </a:r>
            <a:r>
              <a:rPr lang="en-US" altLang="zh-CN" sz="2400" b="1" dirty="0">
                <a:solidFill>
                  <a:srgbClr val="000000"/>
                </a:solidFill>
                <a:latin typeface="+mn-lt"/>
              </a:rPr>
              <a:t>|\n”;</a:t>
            </a:r>
          </a:p>
          <a:p>
            <a:pPr fontAlgn="base">
              <a:lnSpc>
                <a:spcPct val="95000"/>
              </a:lnSpc>
              <a:spcBef>
                <a:spcPct val="0"/>
              </a:spcBef>
              <a:spcAft>
                <a:spcPct val="0"/>
              </a:spcAft>
              <a:buFont typeface="Arial" charset="0"/>
              <a:buNone/>
            </a:pPr>
            <a:r>
              <a:rPr lang="en-US" altLang="zh-CN" sz="2400" b="1" dirty="0">
                <a:solidFill>
                  <a:srgbClr val="000000"/>
                </a:solidFill>
                <a:latin typeface="+mn-lt"/>
              </a:rPr>
              <a:t>    </a:t>
            </a:r>
            <a:r>
              <a:rPr lang="en-US" altLang="zh-CN" sz="2400" b="1" dirty="0" err="1">
                <a:solidFill>
                  <a:srgbClr val="000000"/>
                </a:solidFill>
                <a:latin typeface="+mn-lt"/>
              </a:rPr>
              <a:t>cout</a:t>
            </a:r>
            <a:r>
              <a:rPr lang="en-US" altLang="zh-CN" sz="2400" b="1" dirty="0">
                <a:solidFill>
                  <a:srgbClr val="000000"/>
                </a:solidFill>
                <a:latin typeface="+mn-lt"/>
              </a:rPr>
              <a:t>&lt;&lt;”\t\t|\t 6. </a:t>
            </a:r>
            <a:r>
              <a:rPr lang="zh-CN" altLang="en-US" sz="2400" b="1" dirty="0">
                <a:solidFill>
                  <a:srgbClr val="000000"/>
                </a:solidFill>
                <a:latin typeface="+mn-lt"/>
              </a:rPr>
              <a:t>信息统计模块          </a:t>
            </a:r>
            <a:r>
              <a:rPr lang="en-US" altLang="zh-CN" sz="2400" b="1" dirty="0">
                <a:solidFill>
                  <a:srgbClr val="000000"/>
                </a:solidFill>
                <a:latin typeface="+mn-lt"/>
              </a:rPr>
              <a:t>|\n”;</a:t>
            </a:r>
          </a:p>
          <a:p>
            <a:pPr fontAlgn="base">
              <a:lnSpc>
                <a:spcPct val="95000"/>
              </a:lnSpc>
              <a:spcBef>
                <a:spcPct val="0"/>
              </a:spcBef>
              <a:spcAft>
                <a:spcPct val="0"/>
              </a:spcAft>
              <a:buFont typeface="Arial" charset="0"/>
              <a:buNone/>
            </a:pPr>
            <a:r>
              <a:rPr lang="en-US" altLang="zh-CN" sz="2400" b="1" dirty="0">
                <a:solidFill>
                  <a:srgbClr val="000000"/>
                </a:solidFill>
                <a:latin typeface="+mn-lt"/>
              </a:rPr>
              <a:t>    </a:t>
            </a:r>
            <a:r>
              <a:rPr lang="en-US" altLang="zh-CN" sz="2400" b="1" dirty="0" err="1">
                <a:solidFill>
                  <a:srgbClr val="000000"/>
                </a:solidFill>
                <a:latin typeface="+mn-lt"/>
              </a:rPr>
              <a:t>cout</a:t>
            </a:r>
            <a:r>
              <a:rPr lang="en-US" altLang="zh-CN" sz="2400" b="1" dirty="0">
                <a:solidFill>
                  <a:srgbClr val="000000"/>
                </a:solidFill>
                <a:latin typeface="+mn-lt"/>
              </a:rPr>
              <a:t>&lt;&lt;”\t\t|\t 7. </a:t>
            </a:r>
            <a:r>
              <a:rPr lang="zh-CN" altLang="en-US" sz="2400" b="1" dirty="0">
                <a:solidFill>
                  <a:srgbClr val="000000"/>
                </a:solidFill>
                <a:latin typeface="+mn-lt"/>
              </a:rPr>
              <a:t>信息显示模块          </a:t>
            </a:r>
            <a:r>
              <a:rPr lang="en-US" altLang="zh-CN" sz="2400" b="1" dirty="0">
                <a:solidFill>
                  <a:srgbClr val="000000"/>
                </a:solidFill>
                <a:latin typeface="+mn-lt"/>
              </a:rPr>
              <a:t>|\n”;</a:t>
            </a:r>
          </a:p>
          <a:p>
            <a:pPr fontAlgn="base">
              <a:lnSpc>
                <a:spcPct val="95000"/>
              </a:lnSpc>
              <a:spcBef>
                <a:spcPct val="0"/>
              </a:spcBef>
              <a:spcAft>
                <a:spcPct val="0"/>
              </a:spcAft>
              <a:buFont typeface="Arial" charset="0"/>
              <a:buNone/>
            </a:pPr>
            <a:r>
              <a:rPr lang="en-US" altLang="zh-CN" sz="2400" b="1" dirty="0">
                <a:solidFill>
                  <a:srgbClr val="000000"/>
                </a:solidFill>
                <a:latin typeface="+mn-lt"/>
              </a:rPr>
              <a:t>    </a:t>
            </a:r>
            <a:r>
              <a:rPr lang="en-US" altLang="zh-CN" sz="2400" b="1" dirty="0" err="1">
                <a:solidFill>
                  <a:srgbClr val="000000"/>
                </a:solidFill>
                <a:latin typeface="+mn-lt"/>
              </a:rPr>
              <a:t>cout</a:t>
            </a:r>
            <a:r>
              <a:rPr lang="en-US" altLang="zh-CN" sz="2400" b="1" dirty="0">
                <a:solidFill>
                  <a:srgbClr val="000000"/>
                </a:solidFill>
                <a:latin typeface="+mn-lt"/>
              </a:rPr>
              <a:t>&lt;&lt;”\t\t|----------------------------|\n\n”;</a:t>
            </a:r>
          </a:p>
          <a:p>
            <a:pPr fontAlgn="base">
              <a:lnSpc>
                <a:spcPct val="95000"/>
              </a:lnSpc>
              <a:spcBef>
                <a:spcPct val="0"/>
              </a:spcBef>
              <a:spcAft>
                <a:spcPct val="0"/>
              </a:spcAft>
              <a:buFont typeface="Arial" charset="0"/>
              <a:buNone/>
            </a:pPr>
            <a:r>
              <a:rPr lang="en-US" altLang="zh-CN" sz="2400" b="1" dirty="0">
                <a:solidFill>
                  <a:srgbClr val="000000"/>
                </a:solidFill>
                <a:latin typeface="+mn-lt"/>
              </a:rPr>
              <a:t>    </a:t>
            </a:r>
            <a:r>
              <a:rPr lang="en-US" altLang="zh-CN" sz="2400" b="1" dirty="0" err="1">
                <a:solidFill>
                  <a:srgbClr val="000000"/>
                </a:solidFill>
                <a:latin typeface="+mn-lt"/>
              </a:rPr>
              <a:t>cout</a:t>
            </a:r>
            <a:r>
              <a:rPr lang="en-US" altLang="zh-CN" sz="2400" b="1" dirty="0">
                <a:solidFill>
                  <a:srgbClr val="000000"/>
                </a:solidFill>
                <a:latin typeface="+mn-lt"/>
              </a:rPr>
              <a:t>&lt;&lt;”\t\t\t</a:t>
            </a:r>
            <a:r>
              <a:rPr lang="zh-CN" altLang="en-US" sz="2400" b="1" dirty="0">
                <a:solidFill>
                  <a:srgbClr val="000000"/>
                </a:solidFill>
                <a:latin typeface="+mn-lt"/>
              </a:rPr>
              <a:t>请输入模块编号</a:t>
            </a:r>
            <a:r>
              <a:rPr lang="en-US" altLang="zh-CN" sz="2400" b="1" dirty="0">
                <a:solidFill>
                  <a:srgbClr val="000000"/>
                </a:solidFill>
                <a:latin typeface="+mn-lt"/>
              </a:rPr>
              <a:t>(0-7):”;</a:t>
            </a:r>
          </a:p>
          <a:p>
            <a:pPr fontAlgn="base">
              <a:lnSpc>
                <a:spcPct val="95000"/>
              </a:lnSpc>
              <a:spcBef>
                <a:spcPct val="0"/>
              </a:spcBef>
              <a:spcAft>
                <a:spcPct val="0"/>
              </a:spcAft>
              <a:buFont typeface="Arial" charset="0"/>
              <a:buNone/>
            </a:pPr>
            <a:r>
              <a:rPr lang="en-US" altLang="zh-CN" sz="2400" b="1" dirty="0">
                <a:solidFill>
                  <a:srgbClr val="000000"/>
                </a:solidFill>
                <a:latin typeface="+mn-lt"/>
              </a:rPr>
              <a:t>}</a:t>
            </a:r>
          </a:p>
        </p:txBody>
      </p:sp>
      <p:sp>
        <p:nvSpPr>
          <p:cNvPr id="79876" name="圆角矩形标注 79875"/>
          <p:cNvSpPr>
            <a:spLocks noChangeArrowheads="1"/>
          </p:cNvSpPr>
          <p:nvPr/>
        </p:nvSpPr>
        <p:spPr bwMode="auto">
          <a:xfrm>
            <a:off x="5018088" y="692697"/>
            <a:ext cx="2232025" cy="576263"/>
          </a:xfrm>
          <a:prstGeom prst="wedgeRoundRectCallout">
            <a:avLst>
              <a:gd name="adj1" fmla="val -86914"/>
              <a:gd name="adj2" fmla="val 40036"/>
              <a:gd name="adj3" fmla="val 16667"/>
            </a:avLst>
          </a:prstGeom>
          <a:solidFill>
            <a:schemeClr val="accent1"/>
          </a:solidFill>
          <a:ln w="9525">
            <a:solidFill>
              <a:schemeClr val="tx1"/>
            </a:solidFill>
            <a:miter lim="800000"/>
            <a:headEnd/>
            <a:tailEnd/>
          </a:ln>
        </p:spPr>
        <p:txBody>
          <a:bodyPr/>
          <a:lstStyle/>
          <a:p>
            <a:pPr algn="ctr" fontAlgn="base">
              <a:spcBef>
                <a:spcPct val="0"/>
              </a:spcBef>
              <a:spcAft>
                <a:spcPct val="0"/>
              </a:spcAft>
              <a:buFont typeface="Arial" charset="0"/>
              <a:buNone/>
            </a:pPr>
            <a:r>
              <a:rPr lang="zh-CN" altLang="en-US" sz="2400" b="1" dirty="0">
                <a:solidFill>
                  <a:srgbClr val="3333CC"/>
                </a:solidFill>
                <a:latin typeface="Times New Roman" pitchFamily="18" charset="0"/>
              </a:rPr>
              <a:t>函数首部</a:t>
            </a:r>
          </a:p>
        </p:txBody>
      </p:sp>
      <p:sp>
        <p:nvSpPr>
          <p:cNvPr id="79877" name="圆角矩形标注 79876"/>
          <p:cNvSpPr>
            <a:spLocks noChangeArrowheads="1"/>
          </p:cNvSpPr>
          <p:nvPr/>
        </p:nvSpPr>
        <p:spPr bwMode="auto">
          <a:xfrm>
            <a:off x="8292134" y="1484784"/>
            <a:ext cx="2160587" cy="503238"/>
          </a:xfrm>
          <a:prstGeom prst="wedgeRoundRectCallout">
            <a:avLst>
              <a:gd name="adj1" fmla="val -196857"/>
              <a:gd name="adj2" fmla="val 104780"/>
              <a:gd name="adj3" fmla="val 16667"/>
            </a:avLst>
          </a:prstGeom>
          <a:solidFill>
            <a:schemeClr val="accent1"/>
          </a:solidFill>
          <a:ln w="9525">
            <a:solidFill>
              <a:schemeClr val="tx1"/>
            </a:solidFill>
            <a:miter lim="800000"/>
            <a:headEnd/>
            <a:tailEnd/>
          </a:ln>
        </p:spPr>
        <p:txBody>
          <a:bodyPr/>
          <a:lstStyle/>
          <a:p>
            <a:pPr algn="ctr" fontAlgn="base">
              <a:spcBef>
                <a:spcPct val="0"/>
              </a:spcBef>
              <a:spcAft>
                <a:spcPct val="0"/>
              </a:spcAft>
              <a:buFont typeface="Arial" charset="0"/>
              <a:buNone/>
            </a:pPr>
            <a:r>
              <a:rPr lang="zh-CN" altLang="en-US" sz="2400" b="1">
                <a:solidFill>
                  <a:srgbClr val="3333CC"/>
                </a:solidFill>
                <a:latin typeface="Times New Roman" pitchFamily="18" charset="0"/>
              </a:rPr>
              <a:t>函数体</a:t>
            </a:r>
          </a:p>
        </p:txBody>
      </p:sp>
      <p:sp>
        <p:nvSpPr>
          <p:cNvPr id="3" name="灯片编号占位符 2"/>
          <p:cNvSpPr>
            <a:spLocks noGrp="1"/>
          </p:cNvSpPr>
          <p:nvPr>
            <p:ph type="sldNum" sz="quarter" idx="12"/>
          </p:nvPr>
        </p:nvSpPr>
        <p:spPr/>
        <p:txBody>
          <a:bodyPr/>
          <a:lstStyle/>
          <a:p>
            <a:fld id="{1DB96701-344A-46EF-8486-57434673C49E}" type="slidenum">
              <a:rPr lang="zh-CN" altLang="en-US" smtClean="0">
                <a:solidFill>
                  <a:srgbClr val="000000"/>
                </a:solidFill>
              </a:rPr>
              <a:pPr/>
              <a:t>31</a:t>
            </a:fld>
            <a:endParaRPr lang="zh-CN" altLang="en-US">
              <a:solidFill>
                <a:srgbClr val="000000"/>
              </a:solidFill>
            </a:endParaRPr>
          </a:p>
        </p:txBody>
      </p:sp>
    </p:spTree>
    <p:extLst>
      <p:ext uri="{BB962C8B-B14F-4D97-AF65-F5344CB8AC3E}">
        <p14:creationId xmlns:p14="http://schemas.microsoft.com/office/powerpoint/2010/main" val="32006130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9876"/>
                                        </p:tgtEl>
                                        <p:attrNameLst>
                                          <p:attrName>style.visibility</p:attrName>
                                        </p:attrNameLst>
                                      </p:cBhvr>
                                      <p:to>
                                        <p:strVal val="visible"/>
                                      </p:to>
                                    </p:set>
                                    <p:anim calcmode="lin" valueType="num">
                                      <p:cBhvr additive="base">
                                        <p:cTn id="7" dur="500" fill="hold"/>
                                        <p:tgtEl>
                                          <p:spTgt spid="79876"/>
                                        </p:tgtEl>
                                        <p:attrNameLst>
                                          <p:attrName>ppt_x</p:attrName>
                                        </p:attrNameLst>
                                      </p:cBhvr>
                                      <p:tavLst>
                                        <p:tav tm="0">
                                          <p:val>
                                            <p:strVal val="#ppt_x"/>
                                          </p:val>
                                        </p:tav>
                                        <p:tav tm="100000">
                                          <p:val>
                                            <p:strVal val="#ppt_x"/>
                                          </p:val>
                                        </p:tav>
                                      </p:tavLst>
                                    </p:anim>
                                    <p:anim calcmode="lin" valueType="num">
                                      <p:cBhvr additive="base">
                                        <p:cTn id="8" dur="500" fill="hold"/>
                                        <p:tgtEl>
                                          <p:spTgt spid="79876"/>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79876"/>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9877"/>
                                        </p:tgtEl>
                                        <p:attrNameLst>
                                          <p:attrName>style.visibility</p:attrName>
                                        </p:attrNameLst>
                                      </p:cBhvr>
                                      <p:to>
                                        <p:strVal val="visible"/>
                                      </p:to>
                                    </p:set>
                                    <p:anim calcmode="lin" valueType="num">
                                      <p:cBhvr additive="base">
                                        <p:cTn id="13" dur="500" fill="hold"/>
                                        <p:tgtEl>
                                          <p:spTgt spid="79877"/>
                                        </p:tgtEl>
                                        <p:attrNameLst>
                                          <p:attrName>ppt_x</p:attrName>
                                        </p:attrNameLst>
                                      </p:cBhvr>
                                      <p:tavLst>
                                        <p:tav tm="0">
                                          <p:val>
                                            <p:strVal val="#ppt_x"/>
                                          </p:val>
                                        </p:tav>
                                        <p:tav tm="100000">
                                          <p:val>
                                            <p:strVal val="#ppt_x"/>
                                          </p:val>
                                        </p:tav>
                                      </p:tavLst>
                                    </p:anim>
                                    <p:anim calcmode="lin" valueType="num">
                                      <p:cBhvr additive="base">
                                        <p:cTn id="14" dur="500" fill="hold"/>
                                        <p:tgtEl>
                                          <p:spTgt spid="798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6" grpId="0" animBg="1"/>
      <p:bldP spid="7987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80897"/>
          <p:cNvSpPr>
            <a:spLocks noGrp="1" noRot="1"/>
          </p:cNvSpPr>
          <p:nvPr>
            <p:ph type="title" idx="4294967295"/>
          </p:nvPr>
        </p:nvSpPr>
        <p:spPr>
          <a:xfrm>
            <a:off x="1055440" y="510847"/>
            <a:ext cx="5220072" cy="533400"/>
          </a:xfrm>
          <a:gradFill rotWithShape="0">
            <a:gsLst>
              <a:gs pos="0">
                <a:srgbClr val="009999">
                  <a:alpha val="100000"/>
                </a:srgbClr>
              </a:gs>
              <a:gs pos="100000">
                <a:srgbClr val="777777">
                  <a:alpha val="100000"/>
                </a:srgbClr>
              </a:gs>
            </a:gsLst>
            <a:lin ang="0" scaled="1"/>
            <a:tileRect/>
          </a:gradFill>
          <a:ln w="38100" cmpd="dbl">
            <a:solidFill>
              <a:srgbClr val="000000">
                <a:alpha val="100000"/>
              </a:srgbClr>
            </a:solidFill>
            <a:miter lim="800000"/>
          </a:ln>
        </p:spPr>
        <p:txBody>
          <a:bodyPr vert="horz" lIns="91440" tIns="45720" rIns="91440" bIns="46800" rtlCol="0" anchor="ctr">
            <a:normAutofit fontScale="90000"/>
          </a:bodyPr>
          <a:lstStyle/>
          <a:p>
            <a:pPr algn="l"/>
            <a:r>
              <a:rPr lang="en-US" altLang="zh-CN" sz="3200" b="1" noProof="1">
                <a:solidFill>
                  <a:srgbClr val="FFFF99"/>
                </a:solidFill>
                <a:effectLst>
                  <a:outerShdw blurRad="38100" dist="38100" dir="2700000">
                    <a:srgbClr val="C0C0C0"/>
                  </a:outerShdw>
                </a:effectLst>
                <a:latin typeface="宋体" panose="02010600030101010101" pitchFamily="2" charset="-122"/>
              </a:rPr>
              <a:t>1.3.2 C</a:t>
            </a:r>
            <a:r>
              <a:rPr lang="zh-CN" altLang="en-US" sz="3200" b="1" noProof="1">
                <a:solidFill>
                  <a:srgbClr val="FFFF99"/>
                </a:solidFill>
                <a:effectLst>
                  <a:outerShdw blurRad="38100" dist="38100" dir="2700000">
                    <a:srgbClr val="C0C0C0"/>
                  </a:outerShdw>
                </a:effectLst>
                <a:latin typeface="宋体" panose="02010600030101010101" pitchFamily="2" charset="-122"/>
              </a:rPr>
              <a:t>语言基本的程序结构</a:t>
            </a:r>
          </a:p>
        </p:txBody>
      </p:sp>
      <p:sp>
        <p:nvSpPr>
          <p:cNvPr id="80899" name="文本框 80898"/>
          <p:cNvSpPr txBox="1">
            <a:spLocks noChangeArrowheads="1"/>
          </p:cNvSpPr>
          <p:nvPr/>
        </p:nvSpPr>
        <p:spPr bwMode="auto">
          <a:xfrm>
            <a:off x="3503712" y="1228398"/>
            <a:ext cx="5851376"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Times New Roman" pitchFamily="18" charset="0"/>
                <a:ea typeface="宋体" pitchFamily="2" charset="-122"/>
              </a:defRPr>
            </a:lvl1pPr>
            <a:lvl2pPr>
              <a:defRPr>
                <a:solidFill>
                  <a:schemeClr val="tx1"/>
                </a:solidFill>
                <a:latin typeface="Times New Roman" pitchFamily="18" charset="0"/>
                <a:ea typeface="宋体" pitchFamily="2" charset="-122"/>
              </a:defRPr>
            </a:lvl2pPr>
            <a:lvl3pPr>
              <a:defRPr>
                <a:solidFill>
                  <a:schemeClr val="tx1"/>
                </a:solidFill>
                <a:latin typeface="Times New Roman" pitchFamily="18" charset="0"/>
                <a:ea typeface="宋体" pitchFamily="2" charset="-122"/>
              </a:defRPr>
            </a:lvl3pPr>
            <a:lvl4pPr>
              <a:defRPr>
                <a:solidFill>
                  <a:schemeClr val="tx1"/>
                </a:solidFill>
                <a:latin typeface="Times New Roman" pitchFamily="18" charset="0"/>
                <a:ea typeface="宋体" pitchFamily="2" charset="-122"/>
              </a:defRPr>
            </a:lvl4pPr>
            <a:lvl5pPr>
              <a:defRPr>
                <a:solidFill>
                  <a:schemeClr val="tx1"/>
                </a:solidFill>
                <a:latin typeface="Times New Roman" pitchFamily="18" charset="0"/>
                <a:ea typeface="宋体" pitchFamily="2" charset="-122"/>
              </a:defRPr>
            </a:lvl5pPr>
            <a:lvl6pPr fontAlgn="base">
              <a:spcBef>
                <a:spcPct val="0"/>
              </a:spcBef>
              <a:spcAft>
                <a:spcPct val="0"/>
              </a:spcAft>
              <a:buFont typeface="Arial" charset="0"/>
              <a:defRPr>
                <a:solidFill>
                  <a:schemeClr val="tx1"/>
                </a:solidFill>
                <a:latin typeface="Times New Roman" pitchFamily="18" charset="0"/>
                <a:ea typeface="宋体" pitchFamily="2" charset="-122"/>
              </a:defRPr>
            </a:lvl6pPr>
            <a:lvl7pPr fontAlgn="base">
              <a:spcBef>
                <a:spcPct val="0"/>
              </a:spcBef>
              <a:spcAft>
                <a:spcPct val="0"/>
              </a:spcAft>
              <a:buFont typeface="Arial" charset="0"/>
              <a:defRPr>
                <a:solidFill>
                  <a:schemeClr val="tx1"/>
                </a:solidFill>
                <a:latin typeface="Times New Roman" pitchFamily="18" charset="0"/>
                <a:ea typeface="宋体" pitchFamily="2" charset="-122"/>
              </a:defRPr>
            </a:lvl7pPr>
            <a:lvl8pPr fontAlgn="base">
              <a:spcBef>
                <a:spcPct val="0"/>
              </a:spcBef>
              <a:spcAft>
                <a:spcPct val="0"/>
              </a:spcAft>
              <a:buFont typeface="Arial" charset="0"/>
              <a:defRPr>
                <a:solidFill>
                  <a:schemeClr val="tx1"/>
                </a:solidFill>
                <a:latin typeface="Times New Roman" pitchFamily="18" charset="0"/>
                <a:ea typeface="宋体" pitchFamily="2" charset="-122"/>
              </a:defRPr>
            </a:lvl8pPr>
            <a:lvl9pPr fontAlgn="base">
              <a:spcBef>
                <a:spcPct val="0"/>
              </a:spcBef>
              <a:spcAft>
                <a:spcPct val="0"/>
              </a:spcAft>
              <a:buFont typeface="Arial" charset="0"/>
              <a:defRPr>
                <a:solidFill>
                  <a:schemeClr val="tx1"/>
                </a:solidFill>
                <a:latin typeface="Times New Roman" pitchFamily="18" charset="0"/>
                <a:ea typeface="宋体" pitchFamily="2" charset="-122"/>
              </a:defRPr>
            </a:lvl9pPr>
          </a:lstStyle>
          <a:p>
            <a:pPr fontAlgn="base">
              <a:lnSpc>
                <a:spcPct val="150000"/>
              </a:lnSpc>
              <a:spcBef>
                <a:spcPct val="20000"/>
              </a:spcBef>
              <a:spcAft>
                <a:spcPct val="0"/>
              </a:spcAft>
              <a:buSzPct val="85000"/>
              <a:buFont typeface="Arial" charset="0"/>
              <a:buAutoNum type="arabicPeriod"/>
            </a:pPr>
            <a:r>
              <a:rPr lang="zh-CN" altLang="en-US" sz="2800" b="1" dirty="0">
                <a:solidFill>
                  <a:srgbClr val="002060"/>
                </a:solidFill>
                <a:latin typeface="黑体" pitchFamily="49" charset="-122"/>
                <a:ea typeface="黑体" pitchFamily="49" charset="-122"/>
              </a:rPr>
              <a:t>程序说明部分</a:t>
            </a:r>
          </a:p>
          <a:p>
            <a:pPr fontAlgn="base">
              <a:lnSpc>
                <a:spcPct val="150000"/>
              </a:lnSpc>
              <a:spcBef>
                <a:spcPct val="20000"/>
              </a:spcBef>
              <a:spcAft>
                <a:spcPct val="0"/>
              </a:spcAft>
              <a:buSzPct val="85000"/>
              <a:buFont typeface="Arial" charset="0"/>
              <a:buAutoNum type="arabicPeriod"/>
            </a:pPr>
            <a:r>
              <a:rPr lang="zh-CN" altLang="en-US" sz="2800" b="1" dirty="0">
                <a:solidFill>
                  <a:srgbClr val="002060"/>
                </a:solidFill>
                <a:latin typeface="黑体" pitchFamily="49" charset="-122"/>
                <a:ea typeface="黑体" pitchFamily="49" charset="-122"/>
              </a:rPr>
              <a:t>编译预处理行</a:t>
            </a:r>
          </a:p>
          <a:p>
            <a:pPr fontAlgn="base">
              <a:lnSpc>
                <a:spcPct val="150000"/>
              </a:lnSpc>
              <a:spcBef>
                <a:spcPct val="20000"/>
              </a:spcBef>
              <a:spcAft>
                <a:spcPct val="0"/>
              </a:spcAft>
              <a:buSzPct val="85000"/>
              <a:buFont typeface="Arial" charset="0"/>
              <a:buAutoNum type="arabicPeriod"/>
            </a:pPr>
            <a:r>
              <a:rPr lang="zh-CN" altLang="en-US" sz="2800" b="1" dirty="0">
                <a:solidFill>
                  <a:srgbClr val="002060"/>
                </a:solidFill>
                <a:latin typeface="黑体" pitchFamily="49" charset="-122"/>
                <a:ea typeface="黑体" pitchFamily="49" charset="-122"/>
              </a:rPr>
              <a:t>主函数</a:t>
            </a:r>
          </a:p>
          <a:p>
            <a:pPr fontAlgn="base">
              <a:lnSpc>
                <a:spcPct val="150000"/>
              </a:lnSpc>
              <a:spcBef>
                <a:spcPct val="20000"/>
              </a:spcBef>
              <a:spcAft>
                <a:spcPct val="0"/>
              </a:spcAft>
              <a:buSzPct val="85000"/>
              <a:buFont typeface="Arial" charset="0"/>
              <a:buAutoNum type="arabicPeriod"/>
            </a:pPr>
            <a:r>
              <a:rPr lang="zh-CN" altLang="en-US" sz="2800" b="1" dirty="0">
                <a:solidFill>
                  <a:srgbClr val="002060"/>
                </a:solidFill>
                <a:latin typeface="黑体" pitchFamily="49" charset="-122"/>
                <a:ea typeface="黑体" pitchFamily="49" charset="-122"/>
              </a:rPr>
              <a:t>函数定义语句</a:t>
            </a:r>
          </a:p>
          <a:p>
            <a:pPr fontAlgn="base">
              <a:lnSpc>
                <a:spcPct val="150000"/>
              </a:lnSpc>
              <a:spcBef>
                <a:spcPct val="20000"/>
              </a:spcBef>
              <a:spcAft>
                <a:spcPct val="0"/>
              </a:spcAft>
              <a:buSzPct val="85000"/>
              <a:buFont typeface="Arial" charset="0"/>
              <a:buAutoNum type="arabicPeriod"/>
            </a:pPr>
            <a:r>
              <a:rPr lang="zh-CN" altLang="en-US" sz="2800" b="1" dirty="0">
                <a:solidFill>
                  <a:srgbClr val="002060"/>
                </a:solidFill>
                <a:latin typeface="黑体" pitchFamily="49" charset="-122"/>
                <a:ea typeface="黑体" pitchFamily="49" charset="-122"/>
              </a:rPr>
              <a:t>函数原型</a:t>
            </a:r>
          </a:p>
          <a:p>
            <a:pPr fontAlgn="base">
              <a:lnSpc>
                <a:spcPct val="150000"/>
              </a:lnSpc>
              <a:spcBef>
                <a:spcPct val="20000"/>
              </a:spcBef>
              <a:spcAft>
                <a:spcPct val="0"/>
              </a:spcAft>
              <a:buSzPct val="85000"/>
              <a:buFont typeface="Arial" charset="0"/>
              <a:buAutoNum type="arabicPeriod"/>
            </a:pPr>
            <a:r>
              <a:rPr lang="zh-CN" altLang="en-US" sz="2800" b="1" dirty="0">
                <a:solidFill>
                  <a:srgbClr val="002060"/>
                </a:solidFill>
                <a:latin typeface="黑体" pitchFamily="49" charset="-122"/>
                <a:ea typeface="黑体" pitchFamily="49" charset="-122"/>
              </a:rPr>
              <a:t>语句</a:t>
            </a:r>
          </a:p>
        </p:txBody>
      </p:sp>
      <p:sp>
        <p:nvSpPr>
          <p:cNvPr id="3" name="灯片编号占位符 2"/>
          <p:cNvSpPr>
            <a:spLocks noGrp="1"/>
          </p:cNvSpPr>
          <p:nvPr>
            <p:ph type="sldNum" sz="quarter" idx="12"/>
          </p:nvPr>
        </p:nvSpPr>
        <p:spPr/>
        <p:txBody>
          <a:bodyPr/>
          <a:lstStyle/>
          <a:p>
            <a:fld id="{1DB96701-344A-46EF-8486-57434673C49E}" type="slidenum">
              <a:rPr lang="zh-CN" altLang="en-US" smtClean="0">
                <a:solidFill>
                  <a:srgbClr val="000000"/>
                </a:solidFill>
              </a:rPr>
              <a:pPr/>
              <a:t>32</a:t>
            </a:fld>
            <a:endParaRPr lang="zh-CN" altLang="en-US">
              <a:solidFill>
                <a:srgbClr val="000000"/>
              </a:solidFill>
            </a:endParaRPr>
          </a:p>
        </p:txBody>
      </p:sp>
    </p:spTree>
    <p:extLst>
      <p:ext uri="{BB962C8B-B14F-4D97-AF65-F5344CB8AC3E}">
        <p14:creationId xmlns:p14="http://schemas.microsoft.com/office/powerpoint/2010/main" val="385403261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idx="4294967295"/>
          </p:nvPr>
        </p:nvSpPr>
        <p:spPr>
          <a:xfrm>
            <a:off x="839416" y="595289"/>
            <a:ext cx="5112568" cy="533400"/>
          </a:xfrm>
          <a:gradFill rotWithShape="0">
            <a:gsLst>
              <a:gs pos="0">
                <a:srgbClr val="009999"/>
              </a:gs>
              <a:gs pos="100000">
                <a:srgbClr val="777777"/>
              </a:gs>
            </a:gsLst>
            <a:lin ang="0" scaled="1"/>
          </a:gradFill>
          <a:ln w="38100" cap="flat" cmpd="dbl">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6800" rtlCol="0" anchor="ctr">
            <a:normAutofit fontScale="90000"/>
          </a:bodyPr>
          <a:lstStyle/>
          <a:p>
            <a:pPr algn="l"/>
            <a:r>
              <a:rPr lang="en-US" altLang="zh-CN" sz="3200" b="1" dirty="0">
                <a:solidFill>
                  <a:srgbClr val="FFFF99"/>
                </a:solidFill>
                <a:effectLst>
                  <a:outerShdw blurRad="38100" dist="38100" dir="2700000" algn="tl">
                    <a:srgbClr val="000000"/>
                  </a:outerShdw>
                </a:effectLst>
                <a:latin typeface="宋体" pitchFamily="2" charset="-122"/>
              </a:rPr>
              <a:t>1.3.3 </a:t>
            </a:r>
            <a:r>
              <a:rPr lang="zh-CN" altLang="en-US" sz="3200" b="1" dirty="0">
                <a:solidFill>
                  <a:srgbClr val="FFFF99"/>
                </a:solidFill>
                <a:effectLst>
                  <a:outerShdw blurRad="38100" dist="38100" dir="2700000" algn="tl">
                    <a:srgbClr val="000000"/>
                  </a:outerShdw>
                </a:effectLst>
                <a:latin typeface="宋体" pitchFamily="2" charset="-122"/>
              </a:rPr>
              <a:t>简单功能的</a:t>
            </a:r>
            <a:r>
              <a:rPr lang="en-US" altLang="zh-CN" sz="3200" b="1" dirty="0">
                <a:solidFill>
                  <a:srgbClr val="FFFF99"/>
                </a:solidFill>
                <a:effectLst>
                  <a:outerShdw blurRad="38100" dist="38100" dir="2700000" algn="tl">
                    <a:srgbClr val="000000"/>
                  </a:outerShdw>
                </a:effectLst>
                <a:latin typeface="宋体" pitchFamily="2" charset="-122"/>
              </a:rPr>
              <a:t>C</a:t>
            </a:r>
            <a:r>
              <a:rPr lang="zh-CN" altLang="en-US" sz="3200" b="1" dirty="0">
                <a:solidFill>
                  <a:srgbClr val="FFFF99"/>
                </a:solidFill>
                <a:effectLst>
                  <a:outerShdw blurRad="38100" dist="38100" dir="2700000" algn="tl">
                    <a:srgbClr val="000000"/>
                  </a:outerShdw>
                </a:effectLst>
                <a:latin typeface="宋体" pitchFamily="2" charset="-122"/>
              </a:rPr>
              <a:t>程序设计</a:t>
            </a:r>
          </a:p>
        </p:txBody>
      </p:sp>
      <p:sp>
        <p:nvSpPr>
          <p:cNvPr id="129027" name="Text Box 3"/>
          <p:cNvSpPr txBox="1">
            <a:spLocks noChangeArrowheads="1"/>
          </p:cNvSpPr>
          <p:nvPr/>
        </p:nvSpPr>
        <p:spPr bwMode="auto">
          <a:xfrm>
            <a:off x="1271464" y="1700808"/>
            <a:ext cx="579193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20000"/>
              </a:spcBef>
              <a:buSzPct val="85000"/>
              <a:buFontTx/>
              <a:buNone/>
            </a:pPr>
            <a:r>
              <a:rPr lang="zh-CN" altLang="en-US" sz="2800" b="1" dirty="0">
                <a:latin typeface="华光准圆_CNKI" panose="02000500000000000000" pitchFamily="2" charset="-122"/>
                <a:ea typeface="华光准圆_CNKI" panose="02000500000000000000" pitchFamily="2" charset="-122"/>
              </a:rPr>
              <a:t>任务</a:t>
            </a:r>
            <a:r>
              <a:rPr lang="en-US" altLang="zh-CN" sz="2800" b="1" dirty="0">
                <a:latin typeface="华光准圆_CNKI" panose="02000500000000000000" pitchFamily="2" charset="-122"/>
                <a:ea typeface="华光准圆_CNKI" panose="02000500000000000000" pitchFamily="2" charset="-122"/>
              </a:rPr>
              <a:t>1.1 </a:t>
            </a:r>
            <a:r>
              <a:rPr lang="zh-CN" altLang="en-US" sz="2800" b="1" dirty="0">
                <a:latin typeface="华光准圆_CNKI" panose="02000500000000000000" pitchFamily="2" charset="-122"/>
                <a:ea typeface="华光准圆_CNKI" panose="02000500000000000000" pitchFamily="2" charset="-122"/>
              </a:rPr>
              <a:t>编程计算下面表达式的值</a:t>
            </a:r>
          </a:p>
        </p:txBody>
      </p:sp>
      <p:sp>
        <p:nvSpPr>
          <p:cNvPr id="129029" name="Rectangle 5"/>
          <p:cNvSpPr>
            <a:spLocks noChangeArrowheads="1"/>
          </p:cNvSpPr>
          <p:nvPr/>
        </p:nvSpPr>
        <p:spPr bwMode="auto">
          <a:xfrm>
            <a:off x="1524001" y="30347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9028" name="Object 4"/>
          <p:cNvGraphicFramePr>
            <a:graphicFrameLocks noChangeAspect="1"/>
          </p:cNvGraphicFramePr>
          <p:nvPr>
            <p:extLst>
              <p:ext uri="{D42A27DB-BD31-4B8C-83A1-F6EECF244321}">
                <p14:modId xmlns:p14="http://schemas.microsoft.com/office/powerpoint/2010/main" val="570736941"/>
              </p:ext>
            </p:extLst>
          </p:nvPr>
        </p:nvGraphicFramePr>
        <p:xfrm>
          <a:off x="3575720" y="2852936"/>
          <a:ext cx="4627974" cy="1430062"/>
        </p:xfrm>
        <a:graphic>
          <a:graphicData uri="http://schemas.openxmlformats.org/presentationml/2006/ole">
            <mc:AlternateContent xmlns:mc="http://schemas.openxmlformats.org/markup-compatibility/2006">
              <mc:Choice xmlns:v="urn:schemas-microsoft-com:vml" Requires="v">
                <p:oleObj name="公式" r:id="rId2" imgW="1358640" imgH="419040" progId="Equation.3">
                  <p:embed/>
                </p:oleObj>
              </mc:Choice>
              <mc:Fallback>
                <p:oleObj name="公式" r:id="rId2" imgW="1358640" imgH="41904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5720" y="2852936"/>
                        <a:ext cx="4627974" cy="1430062"/>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17631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Text Box 3"/>
          <p:cNvSpPr txBox="1">
            <a:spLocks noChangeArrowheads="1"/>
          </p:cNvSpPr>
          <p:nvPr/>
        </p:nvSpPr>
        <p:spPr bwMode="auto">
          <a:xfrm>
            <a:off x="1199456" y="858241"/>
            <a:ext cx="861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20000"/>
              </a:spcBef>
              <a:buSzPct val="85000"/>
              <a:buFontTx/>
              <a:buNone/>
            </a:pPr>
            <a:r>
              <a:rPr lang="en-US" altLang="zh-CN" sz="2800" b="1" dirty="0">
                <a:latin typeface="华光魏体_CNKI" panose="02000500000000000000" pitchFamily="2" charset="-122"/>
                <a:ea typeface="华光魏体_CNKI" panose="02000500000000000000" pitchFamily="2" charset="-122"/>
              </a:rPr>
              <a:t>1. </a:t>
            </a:r>
            <a:r>
              <a:rPr lang="zh-CN" altLang="en-US" sz="2800" b="1" dirty="0">
                <a:latin typeface="华光魏体_CNKI" panose="02000500000000000000" pitchFamily="2" charset="-122"/>
                <a:ea typeface="华光魏体_CNKI" panose="02000500000000000000" pitchFamily="2" charset="-122"/>
              </a:rPr>
              <a:t>进入</a:t>
            </a:r>
            <a:r>
              <a:rPr lang="en-US" altLang="zh-CN" sz="2800" b="1" dirty="0">
                <a:latin typeface="华光魏体_CNKI" panose="02000500000000000000" pitchFamily="2" charset="-122"/>
                <a:ea typeface="华光魏体_CNKI" panose="02000500000000000000" pitchFamily="2" charset="-122"/>
              </a:rPr>
              <a:t>VS2008</a:t>
            </a:r>
            <a:r>
              <a:rPr lang="zh-CN" altLang="en-US" sz="2800" b="1" dirty="0">
                <a:latin typeface="华光魏体_CNKI" panose="02000500000000000000" pitchFamily="2" charset="-122"/>
                <a:ea typeface="华光魏体_CNKI" panose="02000500000000000000" pitchFamily="2" charset="-122"/>
              </a:rPr>
              <a:t>集成开发环境</a:t>
            </a:r>
          </a:p>
        </p:txBody>
      </p:sp>
      <p:sp>
        <p:nvSpPr>
          <p:cNvPr id="130052" name="Rectangle 4"/>
          <p:cNvSpPr>
            <a:spLocks noChangeArrowheads="1"/>
          </p:cNvSpPr>
          <p:nvPr/>
        </p:nvSpPr>
        <p:spPr bwMode="auto">
          <a:xfrm>
            <a:off x="1524001" y="30347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30054" name="Group 6"/>
          <p:cNvGrpSpPr>
            <a:grpSpLocks/>
          </p:cNvGrpSpPr>
          <p:nvPr/>
        </p:nvGrpSpPr>
        <p:grpSpPr bwMode="auto">
          <a:xfrm>
            <a:off x="1546846" y="1556792"/>
            <a:ext cx="8135938" cy="4802494"/>
            <a:chOff x="2201" y="3420"/>
            <a:chExt cx="7884" cy="5517"/>
          </a:xfrm>
        </p:grpSpPr>
        <p:sp>
          <p:nvSpPr>
            <p:cNvPr id="130055" name="Text Box 7"/>
            <p:cNvSpPr txBox="1">
              <a:spLocks noChangeArrowheads="1"/>
            </p:cNvSpPr>
            <p:nvPr/>
          </p:nvSpPr>
          <p:spPr bwMode="auto">
            <a:xfrm>
              <a:off x="3773" y="8583"/>
              <a:ext cx="4860"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Tx/>
                <a:buNone/>
              </a:pPr>
              <a:r>
                <a:rPr kumimoji="1" lang="zh-CN" altLang="en-US" sz="2000">
                  <a:solidFill>
                    <a:schemeClr val="bg1"/>
                  </a:solidFill>
                  <a:latin typeface="宋体" pitchFamily="2" charset="-122"/>
                </a:rPr>
                <a:t>图</a:t>
              </a:r>
              <a:r>
                <a:rPr kumimoji="1" lang="en-US" altLang="zh-CN" sz="2000">
                  <a:solidFill>
                    <a:schemeClr val="bg1"/>
                  </a:solidFill>
                  <a:latin typeface="宋体" pitchFamily="2" charset="-122"/>
                </a:rPr>
                <a:t>1-3-3 VS2008</a:t>
              </a:r>
              <a:r>
                <a:rPr kumimoji="1" lang="zh-CN" altLang="en-US" sz="2000">
                  <a:solidFill>
                    <a:schemeClr val="bg1"/>
                  </a:solidFill>
                  <a:latin typeface="宋体" pitchFamily="2" charset="-122"/>
                </a:rPr>
                <a:t>集成开发环境的初始界面</a:t>
              </a:r>
            </a:p>
          </p:txBody>
        </p:sp>
        <p:pic>
          <p:nvPicPr>
            <p:cNvPr id="130056" name="Picture 8"/>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2201" y="3420"/>
              <a:ext cx="7884" cy="5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47477679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Text Box 3"/>
          <p:cNvSpPr txBox="1">
            <a:spLocks noChangeArrowheads="1"/>
          </p:cNvSpPr>
          <p:nvPr/>
        </p:nvSpPr>
        <p:spPr bwMode="auto">
          <a:xfrm>
            <a:off x="623392" y="476672"/>
            <a:ext cx="8610600" cy="145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20000"/>
              </a:spcBef>
              <a:buSzPct val="85000"/>
              <a:buFontTx/>
              <a:buNone/>
            </a:pPr>
            <a:r>
              <a:rPr lang="en-US" altLang="zh-CN" sz="2800" b="1" dirty="0">
                <a:latin typeface="华光魏体_CNKI" panose="02000500000000000000" pitchFamily="2" charset="-122"/>
                <a:ea typeface="华光魏体_CNKI" panose="02000500000000000000" pitchFamily="2" charset="-122"/>
              </a:rPr>
              <a:t>2. </a:t>
            </a:r>
            <a:r>
              <a:rPr lang="zh-CN" altLang="en-US" sz="2800" b="1" dirty="0">
                <a:latin typeface="华光魏体_CNKI" panose="02000500000000000000" pitchFamily="2" charset="-122"/>
                <a:ea typeface="华光魏体_CNKI" panose="02000500000000000000" pitchFamily="2" charset="-122"/>
              </a:rPr>
              <a:t>建立项目“函数计算”</a:t>
            </a:r>
          </a:p>
          <a:p>
            <a:pPr>
              <a:spcBef>
                <a:spcPct val="20000"/>
              </a:spcBef>
              <a:buSzPct val="85000"/>
              <a:buFontTx/>
              <a:buNone/>
            </a:pPr>
            <a:r>
              <a:rPr lang="zh-CN" altLang="en-US" sz="2800" b="1" dirty="0">
                <a:latin typeface="华光魏体_CNKI" panose="02000500000000000000" pitchFamily="2" charset="-122"/>
                <a:ea typeface="华光魏体_CNKI" panose="02000500000000000000" pitchFamily="2" charset="-122"/>
              </a:rPr>
              <a:t>① 在</a:t>
            </a:r>
            <a:r>
              <a:rPr lang="en-US" altLang="zh-CN" sz="2800" b="1" dirty="0">
                <a:latin typeface="华光魏体_CNKI" panose="02000500000000000000" pitchFamily="2" charset="-122"/>
                <a:ea typeface="华光魏体_CNKI" panose="02000500000000000000" pitchFamily="2" charset="-122"/>
              </a:rPr>
              <a:t>VS2008</a:t>
            </a:r>
            <a:r>
              <a:rPr lang="zh-CN" altLang="en-US" sz="2800" b="1" dirty="0">
                <a:latin typeface="华光魏体_CNKI" panose="02000500000000000000" pitchFamily="2" charset="-122"/>
                <a:ea typeface="华光魏体_CNKI" panose="02000500000000000000" pitchFamily="2" charset="-122"/>
              </a:rPr>
              <a:t>初始界面上，用鼠标依次点击如下菜单项：</a:t>
            </a:r>
            <a:r>
              <a:rPr lang="zh-CN" altLang="en-US" sz="2800" b="1" dirty="0">
                <a:solidFill>
                  <a:srgbClr val="0000FF"/>
                </a:solidFill>
                <a:latin typeface="华光魏体_CNKI" panose="02000500000000000000" pitchFamily="2" charset="-122"/>
                <a:ea typeface="华光魏体_CNKI" panose="02000500000000000000" pitchFamily="2" charset="-122"/>
              </a:rPr>
              <a:t>文件→新建→项目</a:t>
            </a:r>
            <a:r>
              <a:rPr lang="zh-CN" altLang="en-US" sz="2800" b="1" dirty="0">
                <a:latin typeface="华光魏体_CNKI" panose="02000500000000000000" pitchFamily="2" charset="-122"/>
                <a:ea typeface="华光魏体_CNKI" panose="02000500000000000000" pitchFamily="2" charset="-122"/>
              </a:rPr>
              <a:t>，打开新建项目对话框窗口 </a:t>
            </a:r>
          </a:p>
        </p:txBody>
      </p:sp>
      <p:sp>
        <p:nvSpPr>
          <p:cNvPr id="131076" name="Rectangle 4"/>
          <p:cNvSpPr>
            <a:spLocks noChangeArrowheads="1"/>
          </p:cNvSpPr>
          <p:nvPr/>
        </p:nvSpPr>
        <p:spPr bwMode="auto">
          <a:xfrm>
            <a:off x="1524001" y="30347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31078" name="Group 6"/>
          <p:cNvGrpSpPr>
            <a:grpSpLocks/>
          </p:cNvGrpSpPr>
          <p:nvPr/>
        </p:nvGrpSpPr>
        <p:grpSpPr bwMode="auto">
          <a:xfrm>
            <a:off x="1415480" y="2132856"/>
            <a:ext cx="7704137" cy="3796345"/>
            <a:chOff x="1310" y="6938"/>
            <a:chExt cx="7884" cy="4645"/>
          </a:xfrm>
        </p:grpSpPr>
        <p:sp>
          <p:nvSpPr>
            <p:cNvPr id="131079" name="Text Box 7"/>
            <p:cNvSpPr txBox="1">
              <a:spLocks noChangeArrowheads="1"/>
            </p:cNvSpPr>
            <p:nvPr/>
          </p:nvSpPr>
          <p:spPr bwMode="auto">
            <a:xfrm>
              <a:off x="2283" y="11244"/>
              <a:ext cx="5509"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Tx/>
                <a:buNone/>
              </a:pPr>
              <a:r>
                <a:rPr kumimoji="1" lang="zh-CN" altLang="en-US">
                  <a:solidFill>
                    <a:schemeClr val="bg1"/>
                  </a:solidFill>
                  <a:latin typeface="宋体" pitchFamily="2" charset="-122"/>
                </a:rPr>
                <a:t>图</a:t>
              </a:r>
              <a:r>
                <a:rPr kumimoji="1" lang="en-US" altLang="zh-CN">
                  <a:solidFill>
                    <a:schemeClr val="bg1"/>
                  </a:solidFill>
                  <a:latin typeface="宋体" pitchFamily="2" charset="-122"/>
                </a:rPr>
                <a:t>1-3-4 </a:t>
              </a:r>
              <a:r>
                <a:rPr kumimoji="1" lang="zh-CN" altLang="en-US">
                  <a:solidFill>
                    <a:schemeClr val="bg1"/>
                  </a:solidFill>
                  <a:latin typeface="宋体" pitchFamily="2" charset="-122"/>
                </a:rPr>
                <a:t>新建项目对话框</a:t>
              </a:r>
            </a:p>
          </p:txBody>
        </p:sp>
        <p:pic>
          <p:nvPicPr>
            <p:cNvPr id="131080" name="Picture 8"/>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1310" y="6938"/>
              <a:ext cx="7884" cy="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1165401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1075">
                                            <p:txEl>
                                              <p:pRg st="1" end="1"/>
                                            </p:txEl>
                                          </p:spTgt>
                                        </p:tgtEl>
                                        <p:attrNameLst>
                                          <p:attrName>style.visibility</p:attrName>
                                        </p:attrNameLst>
                                      </p:cBhvr>
                                      <p:to>
                                        <p:strVal val="visible"/>
                                      </p:to>
                                    </p:set>
                                    <p:anim calcmode="lin" valueType="num">
                                      <p:cBhvr additive="base">
                                        <p:cTn id="7" dur="500" fill="hold"/>
                                        <p:tgtEl>
                                          <p:spTgt spid="13107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10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1078"/>
                                        </p:tgtEl>
                                        <p:attrNameLst>
                                          <p:attrName>style.visibility</p:attrName>
                                        </p:attrNameLst>
                                      </p:cBhvr>
                                      <p:to>
                                        <p:strVal val="visible"/>
                                      </p:to>
                                    </p:set>
                                    <p:anim calcmode="lin" valueType="num">
                                      <p:cBhvr additive="base">
                                        <p:cTn id="13" dur="500" fill="hold"/>
                                        <p:tgtEl>
                                          <p:spTgt spid="131078"/>
                                        </p:tgtEl>
                                        <p:attrNameLst>
                                          <p:attrName>ppt_x</p:attrName>
                                        </p:attrNameLst>
                                      </p:cBhvr>
                                      <p:tavLst>
                                        <p:tav tm="0">
                                          <p:val>
                                            <p:strVal val="#ppt_x"/>
                                          </p:val>
                                        </p:tav>
                                        <p:tav tm="100000">
                                          <p:val>
                                            <p:strVal val="#ppt_x"/>
                                          </p:val>
                                        </p:tav>
                                      </p:tavLst>
                                    </p:anim>
                                    <p:anim calcmode="lin" valueType="num">
                                      <p:cBhvr additive="base">
                                        <p:cTn id="14" dur="500" fill="hold"/>
                                        <p:tgtEl>
                                          <p:spTgt spid="1310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Text Box 3"/>
          <p:cNvSpPr txBox="1">
            <a:spLocks noChangeArrowheads="1"/>
          </p:cNvSpPr>
          <p:nvPr/>
        </p:nvSpPr>
        <p:spPr bwMode="auto">
          <a:xfrm>
            <a:off x="407368" y="332656"/>
            <a:ext cx="10657184" cy="1705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20000"/>
              </a:spcBef>
              <a:buSzPct val="85000"/>
              <a:buFontTx/>
              <a:buNone/>
            </a:pPr>
            <a:r>
              <a:rPr lang="en-US" altLang="zh-CN" sz="2800" b="1" dirty="0">
                <a:latin typeface="华光魏体_CNKI" panose="02000500000000000000" pitchFamily="2" charset="-122"/>
                <a:ea typeface="华光魏体_CNKI" panose="02000500000000000000" pitchFamily="2" charset="-122"/>
              </a:rPr>
              <a:t>2. </a:t>
            </a:r>
            <a:r>
              <a:rPr lang="zh-CN" altLang="en-US" sz="2800" b="1" dirty="0">
                <a:latin typeface="华光魏体_CNKI" panose="02000500000000000000" pitchFamily="2" charset="-122"/>
                <a:ea typeface="华光魏体_CNKI" panose="02000500000000000000" pitchFamily="2" charset="-122"/>
              </a:rPr>
              <a:t>建立项目“函数计算”</a:t>
            </a:r>
          </a:p>
          <a:p>
            <a:pPr algn="just">
              <a:spcBef>
                <a:spcPct val="20000"/>
              </a:spcBef>
              <a:buSzPct val="85000"/>
              <a:buFontTx/>
              <a:buNone/>
            </a:pPr>
            <a:r>
              <a:rPr lang="zh-CN" altLang="en-US" b="1" dirty="0">
                <a:latin typeface="华光魏体_CNKI" panose="02000500000000000000" pitchFamily="2" charset="-122"/>
                <a:ea typeface="华光魏体_CNKI" panose="02000500000000000000" pitchFamily="2" charset="-122"/>
              </a:rPr>
              <a:t>② 在新建项目对话框中，展开</a:t>
            </a:r>
            <a:r>
              <a:rPr lang="zh-CN" altLang="en-US" b="1" dirty="0">
                <a:solidFill>
                  <a:srgbClr val="0000FF"/>
                </a:solidFill>
                <a:latin typeface="华光魏体_CNKI" panose="02000500000000000000" pitchFamily="2" charset="-122"/>
                <a:ea typeface="华光魏体_CNKI" panose="02000500000000000000" pitchFamily="2" charset="-122"/>
              </a:rPr>
              <a:t>项目类型</a:t>
            </a:r>
            <a:r>
              <a:rPr lang="zh-CN" altLang="en-US" b="1" dirty="0">
                <a:latin typeface="华光魏体_CNKI" panose="02000500000000000000" pitchFamily="2" charset="-122"/>
                <a:ea typeface="华光魏体_CNKI" panose="02000500000000000000" pitchFamily="2" charset="-122"/>
              </a:rPr>
              <a:t>中的“</a:t>
            </a:r>
            <a:r>
              <a:rPr lang="en-US" altLang="zh-CN" b="1" dirty="0">
                <a:latin typeface="华光魏体_CNKI" panose="02000500000000000000" pitchFamily="2" charset="-122"/>
                <a:ea typeface="华光魏体_CNKI" panose="02000500000000000000" pitchFamily="2" charset="-122"/>
              </a:rPr>
              <a:t>Visual C++”</a:t>
            </a:r>
            <a:r>
              <a:rPr lang="zh-CN" altLang="en-US" b="1" dirty="0">
                <a:latin typeface="华光魏体_CNKI" panose="02000500000000000000" pitchFamily="2" charset="-122"/>
                <a:ea typeface="华光魏体_CNKI" panose="02000500000000000000" pitchFamily="2" charset="-122"/>
              </a:rPr>
              <a:t>，单击“</a:t>
            </a:r>
            <a:r>
              <a:rPr lang="en-US" altLang="zh-CN" b="1" dirty="0">
                <a:latin typeface="华光魏体_CNKI" panose="02000500000000000000" pitchFamily="2" charset="-122"/>
                <a:ea typeface="华光魏体_CNKI" panose="02000500000000000000" pitchFamily="2" charset="-122"/>
              </a:rPr>
              <a:t>Win32”</a:t>
            </a:r>
            <a:r>
              <a:rPr lang="zh-CN" altLang="en-US" b="1" dirty="0">
                <a:latin typeface="华光魏体_CNKI" panose="02000500000000000000" pitchFamily="2" charset="-122"/>
                <a:ea typeface="华光魏体_CNKI" panose="02000500000000000000" pitchFamily="2" charset="-122"/>
              </a:rPr>
              <a:t>项；在</a:t>
            </a:r>
            <a:r>
              <a:rPr lang="zh-CN" altLang="en-US" b="1" dirty="0">
                <a:solidFill>
                  <a:srgbClr val="0000FF"/>
                </a:solidFill>
                <a:latin typeface="华光魏体_CNKI" panose="02000500000000000000" pitchFamily="2" charset="-122"/>
                <a:ea typeface="华光魏体_CNKI" panose="02000500000000000000" pitchFamily="2" charset="-122"/>
              </a:rPr>
              <a:t>模板</a:t>
            </a:r>
            <a:r>
              <a:rPr lang="zh-CN" altLang="en-US" b="1" dirty="0">
                <a:latin typeface="华光魏体_CNKI" panose="02000500000000000000" pitchFamily="2" charset="-122"/>
                <a:ea typeface="华光魏体_CNKI" panose="02000500000000000000" pitchFamily="2" charset="-122"/>
              </a:rPr>
              <a:t>中，单击“</a:t>
            </a:r>
            <a:r>
              <a:rPr lang="en-US" altLang="zh-CN" b="1" dirty="0">
                <a:latin typeface="华光魏体_CNKI" panose="02000500000000000000" pitchFamily="2" charset="-122"/>
                <a:ea typeface="华光魏体_CNKI" panose="02000500000000000000" pitchFamily="2" charset="-122"/>
              </a:rPr>
              <a:t>Win32</a:t>
            </a:r>
            <a:r>
              <a:rPr lang="zh-CN" altLang="en-US" b="1" dirty="0">
                <a:latin typeface="华光魏体_CNKI" panose="02000500000000000000" pitchFamily="2" charset="-122"/>
                <a:ea typeface="华光魏体_CNKI" panose="02000500000000000000" pitchFamily="2" charset="-122"/>
              </a:rPr>
              <a:t>控制台应用程序”项；在下面的对话框中输入</a:t>
            </a:r>
            <a:r>
              <a:rPr lang="zh-CN" altLang="en-US" b="1" dirty="0">
                <a:solidFill>
                  <a:srgbClr val="0000FF"/>
                </a:solidFill>
                <a:latin typeface="华光魏体_CNKI" panose="02000500000000000000" pitchFamily="2" charset="-122"/>
                <a:ea typeface="华光魏体_CNKI" panose="02000500000000000000" pitchFamily="2" charset="-122"/>
              </a:rPr>
              <a:t>项目名称</a:t>
            </a:r>
            <a:r>
              <a:rPr lang="zh-CN" altLang="en-US" b="1" dirty="0">
                <a:latin typeface="华光魏体_CNKI" panose="02000500000000000000" pitchFamily="2" charset="-122"/>
                <a:ea typeface="华光魏体_CNKI" panose="02000500000000000000" pitchFamily="2" charset="-122"/>
              </a:rPr>
              <a:t>“函数计算”，选择好</a:t>
            </a:r>
            <a:r>
              <a:rPr lang="zh-CN" altLang="en-US" b="1" dirty="0">
                <a:solidFill>
                  <a:srgbClr val="0000FF"/>
                </a:solidFill>
                <a:latin typeface="华光魏体_CNKI" panose="02000500000000000000" pitchFamily="2" charset="-122"/>
                <a:ea typeface="华光魏体_CNKI" panose="02000500000000000000" pitchFamily="2" charset="-122"/>
              </a:rPr>
              <a:t>项目位置</a:t>
            </a:r>
            <a:r>
              <a:rPr lang="zh-CN" altLang="en-US" b="1" dirty="0">
                <a:latin typeface="华光魏体_CNKI" panose="02000500000000000000" pitchFamily="2" charset="-122"/>
                <a:ea typeface="华光魏体_CNKI" panose="02000500000000000000" pitchFamily="2" charset="-122"/>
              </a:rPr>
              <a:t>，单击“确定”按钮。</a:t>
            </a:r>
            <a:r>
              <a:rPr lang="zh-CN" altLang="en-US" dirty="0">
                <a:latin typeface="华光魏体_CNKI" panose="02000500000000000000" pitchFamily="2" charset="-122"/>
                <a:ea typeface="华光魏体_CNKI" panose="02000500000000000000" pitchFamily="2" charset="-122"/>
              </a:rPr>
              <a:t> </a:t>
            </a:r>
          </a:p>
        </p:txBody>
      </p:sp>
      <p:sp>
        <p:nvSpPr>
          <p:cNvPr id="133124" name="Rectangle 4"/>
          <p:cNvSpPr>
            <a:spLocks noChangeArrowheads="1"/>
          </p:cNvSpPr>
          <p:nvPr/>
        </p:nvSpPr>
        <p:spPr bwMode="auto">
          <a:xfrm>
            <a:off x="1524001" y="30347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13312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7688" y="2204864"/>
            <a:ext cx="4968875" cy="3900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5698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3123">
                                            <p:txEl>
                                              <p:pRg st="1" end="1"/>
                                            </p:txEl>
                                          </p:spTgt>
                                        </p:tgtEl>
                                        <p:attrNameLst>
                                          <p:attrName>style.visibility</p:attrName>
                                        </p:attrNameLst>
                                      </p:cBhvr>
                                      <p:to>
                                        <p:strVal val="visible"/>
                                      </p:to>
                                    </p:set>
                                    <p:anim calcmode="lin" valueType="num">
                                      <p:cBhvr additive="base">
                                        <p:cTn id="7" dur="500" fill="hold"/>
                                        <p:tgtEl>
                                          <p:spTgt spid="1331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3128"/>
                                        </p:tgtEl>
                                        <p:attrNameLst>
                                          <p:attrName>style.visibility</p:attrName>
                                        </p:attrNameLst>
                                      </p:cBhvr>
                                      <p:to>
                                        <p:strVal val="visible"/>
                                      </p:to>
                                    </p:set>
                                    <p:anim calcmode="lin" valueType="num">
                                      <p:cBhvr additive="base">
                                        <p:cTn id="13" dur="500" fill="hold"/>
                                        <p:tgtEl>
                                          <p:spTgt spid="133128"/>
                                        </p:tgtEl>
                                        <p:attrNameLst>
                                          <p:attrName>ppt_x</p:attrName>
                                        </p:attrNameLst>
                                      </p:cBhvr>
                                      <p:tavLst>
                                        <p:tav tm="0">
                                          <p:val>
                                            <p:strVal val="#ppt_x"/>
                                          </p:val>
                                        </p:tav>
                                        <p:tav tm="100000">
                                          <p:val>
                                            <p:strVal val="#ppt_x"/>
                                          </p:val>
                                        </p:tav>
                                      </p:tavLst>
                                    </p:anim>
                                    <p:anim calcmode="lin" valueType="num">
                                      <p:cBhvr additive="base">
                                        <p:cTn id="14" dur="500" fill="hold"/>
                                        <p:tgtEl>
                                          <p:spTgt spid="1331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Text Box 3"/>
          <p:cNvSpPr txBox="1">
            <a:spLocks noChangeArrowheads="1"/>
          </p:cNvSpPr>
          <p:nvPr/>
        </p:nvSpPr>
        <p:spPr bwMode="auto">
          <a:xfrm>
            <a:off x="272291" y="1222891"/>
            <a:ext cx="5170305"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20000"/>
              </a:spcBef>
              <a:buSzPct val="85000"/>
              <a:buFontTx/>
              <a:buNone/>
            </a:pPr>
            <a:r>
              <a:rPr lang="en-US" altLang="zh-CN" sz="2800" b="1" dirty="0">
                <a:latin typeface="华光魏体_CNKI" panose="02000500000000000000" pitchFamily="2" charset="-122"/>
                <a:ea typeface="华光魏体_CNKI" panose="02000500000000000000" pitchFamily="2" charset="-122"/>
              </a:rPr>
              <a:t>2. </a:t>
            </a:r>
            <a:r>
              <a:rPr lang="zh-CN" altLang="en-US" sz="2800" b="1" dirty="0">
                <a:latin typeface="华光魏体_CNKI" panose="02000500000000000000" pitchFamily="2" charset="-122"/>
                <a:ea typeface="华光魏体_CNKI" panose="02000500000000000000" pitchFamily="2" charset="-122"/>
              </a:rPr>
              <a:t>建立项目“函数计算”</a:t>
            </a:r>
          </a:p>
          <a:p>
            <a:pPr>
              <a:buFontTx/>
              <a:buNone/>
            </a:pPr>
            <a:r>
              <a:rPr lang="zh-CN" altLang="en-US" sz="2800" b="1" dirty="0">
                <a:latin typeface="华光魏体_CNKI" panose="02000500000000000000" pitchFamily="2" charset="-122"/>
                <a:ea typeface="华光魏体_CNKI" panose="02000500000000000000" pitchFamily="2" charset="-122"/>
              </a:rPr>
              <a:t>③ 进入</a:t>
            </a:r>
            <a:r>
              <a:rPr lang="en-US" altLang="zh-CN" sz="2800" b="1" dirty="0">
                <a:latin typeface="华光魏体_CNKI" panose="02000500000000000000" pitchFamily="2" charset="-122"/>
                <a:ea typeface="华光魏体_CNKI" panose="02000500000000000000" pitchFamily="2" charset="-122"/>
              </a:rPr>
              <a:t>Win32</a:t>
            </a:r>
            <a:r>
              <a:rPr lang="zh-CN" altLang="en-US" sz="2800" b="1" dirty="0">
                <a:latin typeface="华光魏体_CNKI" panose="02000500000000000000" pitchFamily="2" charset="-122"/>
                <a:ea typeface="华光魏体_CNKI" panose="02000500000000000000" pitchFamily="2" charset="-122"/>
              </a:rPr>
              <a:t>应用程序向导，在窗口中，单击“</a:t>
            </a:r>
            <a:r>
              <a:rPr lang="zh-CN" altLang="en-US" sz="2800" b="1" dirty="0">
                <a:solidFill>
                  <a:srgbClr val="0000FF"/>
                </a:solidFill>
                <a:latin typeface="华光魏体_CNKI" panose="02000500000000000000" pitchFamily="2" charset="-122"/>
                <a:ea typeface="华光魏体_CNKI" panose="02000500000000000000" pitchFamily="2" charset="-122"/>
              </a:rPr>
              <a:t>下一步</a:t>
            </a:r>
            <a:r>
              <a:rPr lang="zh-CN" altLang="en-US" sz="2800" b="1" dirty="0">
                <a:latin typeface="华光魏体_CNKI" panose="02000500000000000000" pitchFamily="2" charset="-122"/>
                <a:ea typeface="华光魏体_CNKI" panose="02000500000000000000" pitchFamily="2" charset="-122"/>
              </a:rPr>
              <a:t>按钮”，</a:t>
            </a:r>
          </a:p>
          <a:p>
            <a:pPr>
              <a:buFontTx/>
              <a:buNone/>
            </a:pPr>
            <a:r>
              <a:rPr lang="zh-CN" altLang="en-US" sz="2800" b="1" dirty="0">
                <a:latin typeface="华光魏体_CNKI" panose="02000500000000000000" pitchFamily="2" charset="-122"/>
                <a:ea typeface="华光魏体_CNKI" panose="02000500000000000000" pitchFamily="2" charset="-122"/>
              </a:rPr>
              <a:t>进入应用程序设置窗口，在窗口的“附加选项”中，选择</a:t>
            </a:r>
            <a:r>
              <a:rPr lang="zh-CN" altLang="en-US" sz="2800" b="1" dirty="0">
                <a:solidFill>
                  <a:srgbClr val="0000FF"/>
                </a:solidFill>
                <a:latin typeface="华光魏体_CNKI" panose="02000500000000000000" pitchFamily="2" charset="-122"/>
                <a:ea typeface="华光魏体_CNKI" panose="02000500000000000000" pitchFamily="2" charset="-122"/>
              </a:rPr>
              <a:t>“空项目”</a:t>
            </a:r>
            <a:r>
              <a:rPr lang="zh-CN" altLang="en-US" sz="2800" b="1" dirty="0">
                <a:latin typeface="华光魏体_CNKI" panose="02000500000000000000" pitchFamily="2" charset="-122"/>
                <a:ea typeface="华光魏体_CNKI" panose="02000500000000000000" pitchFamily="2" charset="-122"/>
              </a:rPr>
              <a:t>，再单击“完成”按钮，</a:t>
            </a:r>
          </a:p>
          <a:p>
            <a:pPr>
              <a:buFontTx/>
              <a:buNone/>
            </a:pPr>
            <a:r>
              <a:rPr lang="zh-CN" altLang="en-US" sz="2800" b="1" dirty="0">
                <a:latin typeface="华光魏体_CNKI" panose="02000500000000000000" pitchFamily="2" charset="-122"/>
                <a:ea typeface="华光魏体_CNKI" panose="02000500000000000000" pitchFamily="2" charset="-122"/>
              </a:rPr>
              <a:t>即完成了“函数计算”这一项目的建立工作。</a:t>
            </a:r>
          </a:p>
        </p:txBody>
      </p:sp>
      <p:sp>
        <p:nvSpPr>
          <p:cNvPr id="135172" name="Rectangle 4"/>
          <p:cNvSpPr>
            <a:spLocks noChangeArrowheads="1"/>
          </p:cNvSpPr>
          <p:nvPr/>
        </p:nvSpPr>
        <p:spPr bwMode="auto">
          <a:xfrm>
            <a:off x="1524001" y="30347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35174" name="Group 6"/>
          <p:cNvGrpSpPr>
            <a:grpSpLocks/>
          </p:cNvGrpSpPr>
          <p:nvPr/>
        </p:nvGrpSpPr>
        <p:grpSpPr bwMode="auto">
          <a:xfrm>
            <a:off x="5969799" y="338699"/>
            <a:ext cx="4643437" cy="4376245"/>
            <a:chOff x="3146" y="8418"/>
            <a:chExt cx="5664" cy="5498"/>
          </a:xfrm>
        </p:grpSpPr>
        <p:sp>
          <p:nvSpPr>
            <p:cNvPr id="135175" name="Text Box 7"/>
            <p:cNvSpPr txBox="1">
              <a:spLocks noChangeArrowheads="1"/>
            </p:cNvSpPr>
            <p:nvPr/>
          </p:nvSpPr>
          <p:spPr bwMode="auto">
            <a:xfrm>
              <a:off x="3831" y="13220"/>
              <a:ext cx="4425" cy="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Tx/>
                <a:buNone/>
              </a:pPr>
              <a:r>
                <a:rPr kumimoji="1" lang="zh-CN" altLang="en-US">
                  <a:solidFill>
                    <a:schemeClr val="bg1"/>
                  </a:solidFill>
                  <a:latin typeface="宋体" pitchFamily="2" charset="-122"/>
                </a:rPr>
                <a:t>图</a:t>
              </a:r>
              <a:r>
                <a:rPr kumimoji="1" lang="en-US" altLang="zh-CN">
                  <a:solidFill>
                    <a:schemeClr val="bg1"/>
                  </a:solidFill>
                  <a:latin typeface="宋体" pitchFamily="2" charset="-122"/>
                </a:rPr>
                <a:t>1-3-5 Win32</a:t>
              </a:r>
              <a:r>
                <a:rPr kumimoji="1" lang="zh-CN" altLang="en-US">
                  <a:solidFill>
                    <a:schemeClr val="bg1"/>
                  </a:solidFill>
                  <a:latin typeface="宋体" pitchFamily="2" charset="-122"/>
                </a:rPr>
                <a:t>应用程序向导</a:t>
              </a:r>
              <a:r>
                <a:rPr kumimoji="1" lang="en-US" altLang="zh-CN" b="1" i="1">
                  <a:solidFill>
                    <a:schemeClr val="bg1"/>
                  </a:solidFill>
                  <a:latin typeface="宋体" pitchFamily="2" charset="-122"/>
                </a:rPr>
                <a:t>—</a:t>
              </a:r>
              <a:r>
                <a:rPr kumimoji="1" lang="en-US" altLang="zh-CN" b="1">
                  <a:solidFill>
                    <a:schemeClr val="bg1"/>
                  </a:solidFill>
                  <a:latin typeface="宋体" pitchFamily="2" charset="-122"/>
                </a:rPr>
                <a:t>—</a:t>
              </a:r>
              <a:r>
                <a:rPr kumimoji="1" lang="zh-CN" altLang="en-US">
                  <a:solidFill>
                    <a:schemeClr val="bg1"/>
                  </a:solidFill>
                  <a:latin typeface="宋体" pitchFamily="2" charset="-122"/>
                </a:rPr>
                <a:t>概述</a:t>
              </a:r>
            </a:p>
          </p:txBody>
        </p:sp>
        <p:pic>
          <p:nvPicPr>
            <p:cNvPr id="135176" name="Picture 8"/>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3146" y="8418"/>
              <a:ext cx="5664" cy="4788"/>
            </a:xfrm>
            <a:prstGeom prst="rect">
              <a:avLst/>
            </a:prstGeom>
            <a:noFill/>
            <a:ln>
              <a:noFill/>
            </a:ln>
            <a:effectLst>
              <a:outerShdw dist="107763"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5177" name="Group 9"/>
          <p:cNvGrpSpPr>
            <a:grpSpLocks/>
          </p:cNvGrpSpPr>
          <p:nvPr/>
        </p:nvGrpSpPr>
        <p:grpSpPr bwMode="auto">
          <a:xfrm>
            <a:off x="5986983" y="1844825"/>
            <a:ext cx="4716462" cy="4262345"/>
            <a:chOff x="3686" y="10721"/>
            <a:chExt cx="5664" cy="5633"/>
          </a:xfrm>
        </p:grpSpPr>
        <p:sp>
          <p:nvSpPr>
            <p:cNvPr id="135178" name="Text Box 10"/>
            <p:cNvSpPr txBox="1">
              <a:spLocks noChangeArrowheads="1"/>
            </p:cNvSpPr>
            <p:nvPr/>
          </p:nvSpPr>
          <p:spPr bwMode="auto">
            <a:xfrm>
              <a:off x="4037" y="15500"/>
              <a:ext cx="4861" cy="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buFontTx/>
                <a:buNone/>
              </a:pPr>
              <a:r>
                <a:rPr kumimoji="1" lang="zh-CN" altLang="en-US">
                  <a:solidFill>
                    <a:schemeClr val="bg1"/>
                  </a:solidFill>
                  <a:latin typeface="宋体" pitchFamily="2" charset="-122"/>
                </a:rPr>
                <a:t>图</a:t>
              </a:r>
              <a:r>
                <a:rPr kumimoji="1" lang="en-US" altLang="zh-CN">
                  <a:solidFill>
                    <a:schemeClr val="bg1"/>
                  </a:solidFill>
                  <a:latin typeface="宋体" pitchFamily="2" charset="-122"/>
                </a:rPr>
                <a:t>1-3-6 Win32</a:t>
              </a:r>
              <a:r>
                <a:rPr kumimoji="1" lang="zh-CN" altLang="en-US">
                  <a:solidFill>
                    <a:schemeClr val="bg1"/>
                  </a:solidFill>
                  <a:latin typeface="宋体" pitchFamily="2" charset="-122"/>
                </a:rPr>
                <a:t>应用程序向导</a:t>
              </a:r>
              <a:r>
                <a:rPr kumimoji="1" lang="en-US" altLang="zh-CN" b="1" i="1">
                  <a:solidFill>
                    <a:schemeClr val="bg1"/>
                  </a:solidFill>
                  <a:latin typeface="宋体" pitchFamily="2" charset="-122"/>
                </a:rPr>
                <a:t>—</a:t>
              </a:r>
              <a:r>
                <a:rPr kumimoji="1" lang="en-US" altLang="zh-CN" b="1">
                  <a:solidFill>
                    <a:schemeClr val="bg1"/>
                  </a:solidFill>
                  <a:latin typeface="宋体" pitchFamily="2" charset="-122"/>
                </a:rPr>
                <a:t>—</a:t>
              </a:r>
              <a:r>
                <a:rPr kumimoji="1" lang="zh-CN" altLang="en-US">
                  <a:solidFill>
                    <a:schemeClr val="bg1"/>
                  </a:solidFill>
                  <a:latin typeface="宋体" pitchFamily="2" charset="-122"/>
                </a:rPr>
                <a:t>应用程序设置</a:t>
              </a:r>
            </a:p>
          </p:txBody>
        </p:sp>
        <p:pic>
          <p:nvPicPr>
            <p:cNvPr id="135179" name="Picture 11"/>
            <p:cNvPicPr>
              <a:picLocks noChangeAspect="1" noChangeArrowheads="1"/>
            </p:cNvPicPr>
            <p:nvPr/>
          </p:nvPicPr>
          <p:blipFill>
            <a:blip r:embed="rId3">
              <a:lum contrast="6000"/>
              <a:extLst>
                <a:ext uri="{28A0092B-C50C-407E-A947-70E740481C1C}">
                  <a14:useLocalDpi xmlns:a14="http://schemas.microsoft.com/office/drawing/2010/main" val="0"/>
                </a:ext>
              </a:extLst>
            </a:blip>
            <a:srcRect/>
            <a:stretch>
              <a:fillRect/>
            </a:stretch>
          </p:blipFill>
          <p:spPr bwMode="auto">
            <a:xfrm>
              <a:off x="3686" y="10721"/>
              <a:ext cx="5664" cy="4776"/>
            </a:xfrm>
            <a:prstGeom prst="rect">
              <a:avLst/>
            </a:prstGeom>
            <a:noFill/>
            <a:ln>
              <a:noFill/>
            </a:ln>
            <a:effectLst>
              <a:outerShdw dist="107763"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椭圆 1">
            <a:extLst>
              <a:ext uri="{FF2B5EF4-FFF2-40B4-BE49-F238E27FC236}">
                <a16:creationId xmlns:a16="http://schemas.microsoft.com/office/drawing/2014/main" id="{CC0C230C-1A3A-4E6A-92BE-D0ECF84DB056}"/>
              </a:ext>
            </a:extLst>
          </p:cNvPr>
          <p:cNvSpPr/>
          <p:nvPr/>
        </p:nvSpPr>
        <p:spPr>
          <a:xfrm>
            <a:off x="8544272" y="3638550"/>
            <a:ext cx="792088" cy="5112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箭头连接符 3">
            <a:extLst>
              <a:ext uri="{FF2B5EF4-FFF2-40B4-BE49-F238E27FC236}">
                <a16:creationId xmlns:a16="http://schemas.microsoft.com/office/drawing/2014/main" id="{200E82CC-D5F4-4A84-B32C-30CC2219A82F}"/>
              </a:ext>
            </a:extLst>
          </p:cNvPr>
          <p:cNvCxnSpPr>
            <a:cxnSpLocks/>
            <a:endCxn id="2" idx="1"/>
          </p:cNvCxnSpPr>
          <p:nvPr/>
        </p:nvCxnSpPr>
        <p:spPr>
          <a:xfrm>
            <a:off x="4583832" y="2455245"/>
            <a:ext cx="4076439" cy="1258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7A32F007-6714-458E-B78A-830A65AEBE0A}"/>
              </a:ext>
            </a:extLst>
          </p:cNvPr>
          <p:cNvCxnSpPr>
            <a:cxnSpLocks/>
          </p:cNvCxnSpPr>
          <p:nvPr/>
        </p:nvCxnSpPr>
        <p:spPr>
          <a:xfrm flipV="1">
            <a:off x="5128361" y="3629813"/>
            <a:ext cx="2318949" cy="8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71382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par>
                                <p:cTn id="11" presetID="16" presetClass="entr" presetSubtype="21" fill="hold" nodeType="withEffect">
                                  <p:stCondLst>
                                    <p:cond delay="0"/>
                                  </p:stCondLst>
                                  <p:childTnLst>
                                    <p:set>
                                      <p:cBhvr>
                                        <p:cTn id="12" dur="1" fill="hold">
                                          <p:stCondLst>
                                            <p:cond delay="0"/>
                                          </p:stCondLst>
                                        </p:cTn>
                                        <p:tgtEl>
                                          <p:spTgt spid="135174"/>
                                        </p:tgtEl>
                                        <p:attrNameLst>
                                          <p:attrName>style.visibility</p:attrName>
                                        </p:attrNameLst>
                                      </p:cBhvr>
                                      <p:to>
                                        <p:strVal val="visible"/>
                                      </p:to>
                                    </p:set>
                                    <p:animEffect transition="in" filter="barn(inVertical)">
                                      <p:cBhvr>
                                        <p:cTn id="13" dur="500"/>
                                        <p:tgtEl>
                                          <p:spTgt spid="13517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xit" presetSubtype="4" fill="hold" grpId="1" nodeType="clickEffect">
                                  <p:stCondLst>
                                    <p:cond delay="0"/>
                                  </p:stCondLst>
                                  <p:childTnLst>
                                    <p:anim calcmode="lin" valueType="num">
                                      <p:cBhvr additive="base">
                                        <p:cTn id="17" dur="500"/>
                                        <p:tgtEl>
                                          <p:spTgt spid="2"/>
                                        </p:tgtEl>
                                        <p:attrNameLst>
                                          <p:attrName>ppt_x</p:attrName>
                                        </p:attrNameLst>
                                      </p:cBhvr>
                                      <p:tavLst>
                                        <p:tav tm="0">
                                          <p:val>
                                            <p:strVal val="ppt_x"/>
                                          </p:val>
                                        </p:tav>
                                        <p:tav tm="100000">
                                          <p:val>
                                            <p:strVal val="ppt_x"/>
                                          </p:val>
                                        </p:tav>
                                      </p:tavLst>
                                    </p:anim>
                                    <p:anim calcmode="lin" valueType="num">
                                      <p:cBhvr additive="base">
                                        <p:cTn id="18" dur="500"/>
                                        <p:tgtEl>
                                          <p:spTgt spid="2"/>
                                        </p:tgtEl>
                                        <p:attrNameLst>
                                          <p:attrName>ppt_y</p:attrName>
                                        </p:attrNameLst>
                                      </p:cBhvr>
                                      <p:tavLst>
                                        <p:tav tm="0">
                                          <p:val>
                                            <p:strVal val="ppt_y"/>
                                          </p:val>
                                        </p:tav>
                                        <p:tav tm="100000">
                                          <p:val>
                                            <p:strVal val="1+ppt_h/2"/>
                                          </p:val>
                                        </p:tav>
                                      </p:tavLst>
                                    </p:anim>
                                    <p:set>
                                      <p:cBhvr>
                                        <p:cTn id="19" dur="1" fill="hold">
                                          <p:stCondLst>
                                            <p:cond delay="499"/>
                                          </p:stCondLst>
                                        </p:cTn>
                                        <p:tgtEl>
                                          <p:spTgt spid="2"/>
                                        </p:tgtEl>
                                        <p:attrNameLst>
                                          <p:attrName>style.visibility</p:attrName>
                                        </p:attrNameLst>
                                      </p:cBhvr>
                                      <p:to>
                                        <p:strVal val="hidden"/>
                                      </p:to>
                                    </p:set>
                                  </p:childTnLst>
                                </p:cTn>
                              </p:par>
                              <p:par>
                                <p:cTn id="20" presetID="2" presetClass="exit" presetSubtype="4" fill="hold" nodeType="withEffect">
                                  <p:stCondLst>
                                    <p:cond delay="0"/>
                                  </p:stCondLst>
                                  <p:childTnLst>
                                    <p:anim calcmode="lin" valueType="num">
                                      <p:cBhvr additive="base">
                                        <p:cTn id="21" dur="500"/>
                                        <p:tgtEl>
                                          <p:spTgt spid="4"/>
                                        </p:tgtEl>
                                        <p:attrNameLst>
                                          <p:attrName>ppt_x</p:attrName>
                                        </p:attrNameLst>
                                      </p:cBhvr>
                                      <p:tavLst>
                                        <p:tav tm="0">
                                          <p:val>
                                            <p:strVal val="ppt_x"/>
                                          </p:val>
                                        </p:tav>
                                        <p:tav tm="100000">
                                          <p:val>
                                            <p:strVal val="ppt_x"/>
                                          </p:val>
                                        </p:tav>
                                      </p:tavLst>
                                    </p:anim>
                                    <p:anim calcmode="lin" valueType="num">
                                      <p:cBhvr additive="base">
                                        <p:cTn id="22" dur="500"/>
                                        <p:tgtEl>
                                          <p:spTgt spid="4"/>
                                        </p:tgtEl>
                                        <p:attrNameLst>
                                          <p:attrName>ppt_y</p:attrName>
                                        </p:attrNameLst>
                                      </p:cBhvr>
                                      <p:tavLst>
                                        <p:tav tm="0">
                                          <p:val>
                                            <p:strVal val="ppt_y"/>
                                          </p:val>
                                        </p:tav>
                                        <p:tav tm="100000">
                                          <p:val>
                                            <p:strVal val="1+ppt_h/2"/>
                                          </p:val>
                                        </p:tav>
                                      </p:tavLst>
                                    </p:anim>
                                    <p:set>
                                      <p:cBhvr>
                                        <p:cTn id="23" dur="1" fill="hold">
                                          <p:stCondLst>
                                            <p:cond delay="499"/>
                                          </p:stCondLst>
                                        </p:cTn>
                                        <p:tgtEl>
                                          <p:spTgt spid="4"/>
                                        </p:tgtEl>
                                        <p:attrNameLst>
                                          <p:attrName>style.visibility</p:attrName>
                                        </p:attrNameLst>
                                      </p:cBhvr>
                                      <p:to>
                                        <p:strVal val="hidden"/>
                                      </p:to>
                                    </p:set>
                                  </p:childTnLst>
                                </p:cTn>
                              </p:par>
                              <p:par>
                                <p:cTn id="24" presetID="2" presetClass="exit" presetSubtype="4" fill="hold" nodeType="withEffect">
                                  <p:stCondLst>
                                    <p:cond delay="0"/>
                                  </p:stCondLst>
                                  <p:childTnLst>
                                    <p:anim calcmode="lin" valueType="num">
                                      <p:cBhvr additive="base">
                                        <p:cTn id="25" dur="500"/>
                                        <p:tgtEl>
                                          <p:spTgt spid="135174"/>
                                        </p:tgtEl>
                                        <p:attrNameLst>
                                          <p:attrName>ppt_x</p:attrName>
                                        </p:attrNameLst>
                                      </p:cBhvr>
                                      <p:tavLst>
                                        <p:tav tm="0">
                                          <p:val>
                                            <p:strVal val="ppt_x"/>
                                          </p:val>
                                        </p:tav>
                                        <p:tav tm="100000">
                                          <p:val>
                                            <p:strVal val="ppt_x"/>
                                          </p:val>
                                        </p:tav>
                                      </p:tavLst>
                                    </p:anim>
                                    <p:anim calcmode="lin" valueType="num">
                                      <p:cBhvr additive="base">
                                        <p:cTn id="26" dur="500"/>
                                        <p:tgtEl>
                                          <p:spTgt spid="135174"/>
                                        </p:tgtEl>
                                        <p:attrNameLst>
                                          <p:attrName>ppt_y</p:attrName>
                                        </p:attrNameLst>
                                      </p:cBhvr>
                                      <p:tavLst>
                                        <p:tav tm="0">
                                          <p:val>
                                            <p:strVal val="ppt_y"/>
                                          </p:val>
                                        </p:tav>
                                        <p:tav tm="100000">
                                          <p:val>
                                            <p:strVal val="1+ppt_h/2"/>
                                          </p:val>
                                        </p:tav>
                                      </p:tavLst>
                                    </p:anim>
                                    <p:set>
                                      <p:cBhvr>
                                        <p:cTn id="27" dur="1" fill="hold">
                                          <p:stCondLst>
                                            <p:cond delay="499"/>
                                          </p:stCondLst>
                                        </p:cTn>
                                        <p:tgtEl>
                                          <p:spTgt spid="13517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35177"/>
                                        </p:tgtEl>
                                        <p:attrNameLst>
                                          <p:attrName>style.visibility</p:attrName>
                                        </p:attrNameLst>
                                      </p:cBhvr>
                                      <p:to>
                                        <p:strVal val="visible"/>
                                      </p:to>
                                    </p:set>
                                    <p:animEffect transition="in" filter="barn(inVertical)">
                                      <p:cBhvr>
                                        <p:cTn id="32" dur="500"/>
                                        <p:tgtEl>
                                          <p:spTgt spid="135177"/>
                                        </p:tgtEl>
                                      </p:cBhvr>
                                    </p:animEffect>
                                  </p:childTnLst>
                                </p:cTn>
                              </p:par>
                              <p:par>
                                <p:cTn id="33" presetID="16" presetClass="entr" presetSubtype="21" fill="hold"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barn(inVertical)">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xit" presetSubtype="4" fill="hold" nodeType="clickEffect">
                                  <p:stCondLst>
                                    <p:cond delay="0"/>
                                  </p:stCondLst>
                                  <p:childTnLst>
                                    <p:anim calcmode="lin" valueType="num">
                                      <p:cBhvr additive="base">
                                        <p:cTn id="39" dur="500"/>
                                        <p:tgtEl>
                                          <p:spTgt spid="135177"/>
                                        </p:tgtEl>
                                        <p:attrNameLst>
                                          <p:attrName>ppt_x</p:attrName>
                                        </p:attrNameLst>
                                      </p:cBhvr>
                                      <p:tavLst>
                                        <p:tav tm="0">
                                          <p:val>
                                            <p:strVal val="ppt_x"/>
                                          </p:val>
                                        </p:tav>
                                        <p:tav tm="100000">
                                          <p:val>
                                            <p:strVal val="ppt_x"/>
                                          </p:val>
                                        </p:tav>
                                      </p:tavLst>
                                    </p:anim>
                                    <p:anim calcmode="lin" valueType="num">
                                      <p:cBhvr additive="base">
                                        <p:cTn id="40" dur="500"/>
                                        <p:tgtEl>
                                          <p:spTgt spid="135177"/>
                                        </p:tgtEl>
                                        <p:attrNameLst>
                                          <p:attrName>ppt_y</p:attrName>
                                        </p:attrNameLst>
                                      </p:cBhvr>
                                      <p:tavLst>
                                        <p:tav tm="0">
                                          <p:val>
                                            <p:strVal val="ppt_y"/>
                                          </p:val>
                                        </p:tav>
                                        <p:tav tm="100000">
                                          <p:val>
                                            <p:strVal val="1+ppt_h/2"/>
                                          </p:val>
                                        </p:tav>
                                      </p:tavLst>
                                    </p:anim>
                                    <p:set>
                                      <p:cBhvr>
                                        <p:cTn id="41" dur="1" fill="hold">
                                          <p:stCondLst>
                                            <p:cond delay="499"/>
                                          </p:stCondLst>
                                        </p:cTn>
                                        <p:tgtEl>
                                          <p:spTgt spid="135177"/>
                                        </p:tgtEl>
                                        <p:attrNameLst>
                                          <p:attrName>style.visibility</p:attrName>
                                        </p:attrNameLst>
                                      </p:cBhvr>
                                      <p:to>
                                        <p:strVal val="hidden"/>
                                      </p:to>
                                    </p:set>
                                  </p:childTnLst>
                                </p:cTn>
                              </p:par>
                              <p:par>
                                <p:cTn id="42" presetID="2" presetClass="exit" presetSubtype="4" fill="hold" nodeType="withEffect">
                                  <p:stCondLst>
                                    <p:cond delay="0"/>
                                  </p:stCondLst>
                                  <p:childTnLst>
                                    <p:anim calcmode="lin" valueType="num">
                                      <p:cBhvr additive="base">
                                        <p:cTn id="43" dur="500"/>
                                        <p:tgtEl>
                                          <p:spTgt spid="6"/>
                                        </p:tgtEl>
                                        <p:attrNameLst>
                                          <p:attrName>ppt_x</p:attrName>
                                        </p:attrNameLst>
                                      </p:cBhvr>
                                      <p:tavLst>
                                        <p:tav tm="0">
                                          <p:val>
                                            <p:strVal val="ppt_x"/>
                                          </p:val>
                                        </p:tav>
                                        <p:tav tm="100000">
                                          <p:val>
                                            <p:strVal val="ppt_x"/>
                                          </p:val>
                                        </p:tav>
                                      </p:tavLst>
                                    </p:anim>
                                    <p:anim calcmode="lin" valueType="num">
                                      <p:cBhvr additive="base">
                                        <p:cTn id="44" dur="500"/>
                                        <p:tgtEl>
                                          <p:spTgt spid="6"/>
                                        </p:tgtEl>
                                        <p:attrNameLst>
                                          <p:attrName>ppt_y</p:attrName>
                                        </p:attrNameLst>
                                      </p:cBhvr>
                                      <p:tavLst>
                                        <p:tav tm="0">
                                          <p:val>
                                            <p:strVal val="ppt_y"/>
                                          </p:val>
                                        </p:tav>
                                        <p:tav tm="100000">
                                          <p:val>
                                            <p:strVal val="1+ppt_h/2"/>
                                          </p:val>
                                        </p:tav>
                                      </p:tavLst>
                                    </p:anim>
                                    <p:set>
                                      <p:cBhvr>
                                        <p:cTn id="45"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Text Box 3"/>
          <p:cNvSpPr txBox="1">
            <a:spLocks noChangeArrowheads="1"/>
          </p:cNvSpPr>
          <p:nvPr/>
        </p:nvSpPr>
        <p:spPr bwMode="auto">
          <a:xfrm>
            <a:off x="736290" y="418125"/>
            <a:ext cx="10760310" cy="2148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20000"/>
              </a:spcBef>
              <a:buSzPct val="85000"/>
              <a:buFontTx/>
              <a:buNone/>
            </a:pPr>
            <a:r>
              <a:rPr lang="en-US" altLang="zh-CN" sz="2800" b="1" dirty="0">
                <a:latin typeface="华光魏体_CNKI" panose="02000500000000000000" pitchFamily="2" charset="-122"/>
                <a:ea typeface="华光魏体_CNKI" panose="02000500000000000000" pitchFamily="2" charset="-122"/>
              </a:rPr>
              <a:t>3. </a:t>
            </a:r>
            <a:r>
              <a:rPr lang="zh-CN" altLang="en-US" sz="2800" b="1" dirty="0">
                <a:latin typeface="华光魏体_CNKI" panose="02000500000000000000" pitchFamily="2" charset="-122"/>
                <a:ea typeface="华光魏体_CNKI" panose="02000500000000000000" pitchFamily="2" charset="-122"/>
              </a:rPr>
              <a:t>建立文件</a:t>
            </a:r>
          </a:p>
          <a:p>
            <a:pPr algn="just">
              <a:spcBef>
                <a:spcPct val="20000"/>
              </a:spcBef>
              <a:buSzPct val="85000"/>
              <a:buFontTx/>
              <a:buNone/>
            </a:pPr>
            <a:r>
              <a:rPr lang="zh-CN" altLang="en-US" b="1" dirty="0">
                <a:latin typeface="华光魏体_CNKI" panose="02000500000000000000" pitchFamily="2" charset="-122"/>
                <a:ea typeface="华光魏体_CNKI" panose="02000500000000000000" pitchFamily="2" charset="-122"/>
              </a:rPr>
              <a:t>① 鼠标右击解决方案资源管理器中的源文件，出现右键菜单，在此菜单中依次点击如下菜单项：</a:t>
            </a:r>
            <a:r>
              <a:rPr lang="zh-CN" altLang="en-US" b="1" dirty="0">
                <a:solidFill>
                  <a:srgbClr val="0000FF"/>
                </a:solidFill>
                <a:latin typeface="华光魏体_CNKI" panose="02000500000000000000" pitchFamily="2" charset="-122"/>
                <a:ea typeface="华光魏体_CNKI" panose="02000500000000000000" pitchFamily="2" charset="-122"/>
              </a:rPr>
              <a:t>添加→新建项</a:t>
            </a:r>
            <a:r>
              <a:rPr lang="zh-CN" altLang="en-US" b="1" dirty="0">
                <a:latin typeface="华光魏体_CNKI" panose="02000500000000000000" pitchFamily="2" charset="-122"/>
                <a:ea typeface="华光魏体_CNKI" panose="02000500000000000000" pitchFamily="2" charset="-122"/>
              </a:rPr>
              <a:t>，打开添加新项对话框窗口</a:t>
            </a:r>
            <a:r>
              <a:rPr lang="zh-CN" altLang="en-US" dirty="0">
                <a:latin typeface="华光魏体_CNKI" panose="02000500000000000000" pitchFamily="2" charset="-122"/>
                <a:ea typeface="华光魏体_CNKI" panose="02000500000000000000" pitchFamily="2" charset="-122"/>
              </a:rPr>
              <a:t> </a:t>
            </a:r>
          </a:p>
          <a:p>
            <a:pPr algn="just">
              <a:spcBef>
                <a:spcPct val="20000"/>
              </a:spcBef>
              <a:buSzPct val="85000"/>
              <a:buFontTx/>
              <a:buNone/>
            </a:pPr>
            <a:r>
              <a:rPr lang="zh-CN" altLang="en-US" b="1" dirty="0">
                <a:latin typeface="华光魏体_CNKI" panose="02000500000000000000" pitchFamily="2" charset="-122"/>
                <a:ea typeface="华光魏体_CNKI" panose="02000500000000000000" pitchFamily="2" charset="-122"/>
              </a:rPr>
              <a:t>   在此对话框中，点击</a:t>
            </a:r>
            <a:r>
              <a:rPr lang="zh-CN" altLang="en-US" b="1" dirty="0">
                <a:solidFill>
                  <a:srgbClr val="0000FF"/>
                </a:solidFill>
                <a:latin typeface="华光魏体_CNKI" panose="02000500000000000000" pitchFamily="2" charset="-122"/>
                <a:ea typeface="华光魏体_CNKI" panose="02000500000000000000" pitchFamily="2" charset="-122"/>
              </a:rPr>
              <a:t>类别</a:t>
            </a:r>
            <a:r>
              <a:rPr lang="zh-CN" altLang="en-US" b="1" dirty="0">
                <a:latin typeface="华光魏体_CNKI" panose="02000500000000000000" pitchFamily="2" charset="-122"/>
                <a:ea typeface="华光魏体_CNKI" panose="02000500000000000000" pitchFamily="2" charset="-122"/>
              </a:rPr>
              <a:t>中的“</a:t>
            </a:r>
            <a:r>
              <a:rPr lang="en-US" altLang="zh-CN" b="1" dirty="0">
                <a:latin typeface="华光魏体_CNKI" panose="02000500000000000000" pitchFamily="2" charset="-122"/>
                <a:ea typeface="华光魏体_CNKI" panose="02000500000000000000" pitchFamily="2" charset="-122"/>
              </a:rPr>
              <a:t>Visual C++”</a:t>
            </a:r>
            <a:r>
              <a:rPr lang="zh-CN" altLang="en-US" b="1" dirty="0">
                <a:latin typeface="华光魏体_CNKI" panose="02000500000000000000" pitchFamily="2" charset="-122"/>
                <a:ea typeface="华光魏体_CNKI" panose="02000500000000000000" pitchFamily="2" charset="-122"/>
              </a:rPr>
              <a:t>，再在</a:t>
            </a:r>
            <a:r>
              <a:rPr lang="zh-CN" altLang="en-US" b="1" dirty="0">
                <a:solidFill>
                  <a:srgbClr val="0000FF"/>
                </a:solidFill>
                <a:latin typeface="华光魏体_CNKI" panose="02000500000000000000" pitchFamily="2" charset="-122"/>
                <a:ea typeface="华光魏体_CNKI" panose="02000500000000000000" pitchFamily="2" charset="-122"/>
              </a:rPr>
              <a:t>模板</a:t>
            </a:r>
            <a:r>
              <a:rPr lang="zh-CN" altLang="en-US" b="1" dirty="0">
                <a:latin typeface="华光魏体_CNKI" panose="02000500000000000000" pitchFamily="2" charset="-122"/>
                <a:ea typeface="华光魏体_CNKI" panose="02000500000000000000" pitchFamily="2" charset="-122"/>
              </a:rPr>
              <a:t>中选择“</a:t>
            </a:r>
            <a:r>
              <a:rPr lang="en-US" altLang="zh-CN" b="1" dirty="0">
                <a:latin typeface="华光魏体_CNKI" panose="02000500000000000000" pitchFamily="2" charset="-122"/>
                <a:ea typeface="华光魏体_CNKI" panose="02000500000000000000" pitchFamily="2" charset="-122"/>
              </a:rPr>
              <a:t>C++</a:t>
            </a:r>
            <a:r>
              <a:rPr lang="zh-CN" altLang="en-US" b="1" dirty="0">
                <a:latin typeface="华光魏体_CNKI" panose="02000500000000000000" pitchFamily="2" charset="-122"/>
                <a:ea typeface="华光魏体_CNKI" panose="02000500000000000000" pitchFamily="2" charset="-122"/>
              </a:rPr>
              <a:t>文件</a:t>
            </a:r>
            <a:r>
              <a:rPr lang="en-US" altLang="zh-CN" b="1" dirty="0">
                <a:latin typeface="华光魏体_CNKI" panose="02000500000000000000" pitchFamily="2" charset="-122"/>
                <a:ea typeface="华光魏体_CNKI" panose="02000500000000000000" pitchFamily="2" charset="-122"/>
              </a:rPr>
              <a:t>(.</a:t>
            </a:r>
            <a:r>
              <a:rPr lang="en-US" altLang="zh-CN" b="1" dirty="0" err="1">
                <a:latin typeface="华光魏体_CNKI" panose="02000500000000000000" pitchFamily="2" charset="-122"/>
                <a:ea typeface="华光魏体_CNKI" panose="02000500000000000000" pitchFamily="2" charset="-122"/>
              </a:rPr>
              <a:t>cpp</a:t>
            </a:r>
            <a:r>
              <a:rPr lang="en-US" altLang="zh-CN" b="1" dirty="0">
                <a:latin typeface="华光魏体_CNKI" panose="02000500000000000000" pitchFamily="2" charset="-122"/>
                <a:ea typeface="华光魏体_CNKI" panose="02000500000000000000" pitchFamily="2" charset="-122"/>
              </a:rPr>
              <a:t>)”</a:t>
            </a:r>
            <a:r>
              <a:rPr lang="zh-CN" altLang="en-US" b="1" dirty="0">
                <a:latin typeface="华光魏体_CNKI" panose="02000500000000000000" pitchFamily="2" charset="-122"/>
                <a:ea typeface="华光魏体_CNKI" panose="02000500000000000000" pitchFamily="2" charset="-122"/>
              </a:rPr>
              <a:t>，然后输入</a:t>
            </a:r>
            <a:r>
              <a:rPr lang="zh-CN" altLang="en-US" b="1" dirty="0">
                <a:solidFill>
                  <a:srgbClr val="0000FF"/>
                </a:solidFill>
                <a:latin typeface="华光魏体_CNKI" panose="02000500000000000000" pitchFamily="2" charset="-122"/>
                <a:ea typeface="华光魏体_CNKI" panose="02000500000000000000" pitchFamily="2" charset="-122"/>
              </a:rPr>
              <a:t>文件名称</a:t>
            </a:r>
            <a:r>
              <a:rPr lang="zh-CN" altLang="en-US" b="1" dirty="0">
                <a:latin typeface="华光魏体_CNKI" panose="02000500000000000000" pitchFamily="2" charset="-122"/>
                <a:ea typeface="华光魏体_CNKI" panose="02000500000000000000" pitchFamily="2" charset="-122"/>
              </a:rPr>
              <a:t>“</a:t>
            </a:r>
            <a:r>
              <a:rPr lang="en-US" altLang="zh-CN" b="1" dirty="0">
                <a:latin typeface="华光魏体_CNKI" panose="02000500000000000000" pitchFamily="2" charset="-122"/>
                <a:ea typeface="华光魏体_CNKI" panose="02000500000000000000" pitchFamily="2" charset="-122"/>
              </a:rPr>
              <a:t>1_4.cpp”</a:t>
            </a:r>
            <a:r>
              <a:rPr lang="zh-CN" altLang="en-US" b="1" dirty="0">
                <a:latin typeface="华光魏体_CNKI" panose="02000500000000000000" pitchFamily="2" charset="-122"/>
                <a:ea typeface="华光魏体_CNKI" panose="02000500000000000000" pitchFamily="2" charset="-122"/>
              </a:rPr>
              <a:t>，最后单击“</a:t>
            </a:r>
            <a:r>
              <a:rPr lang="zh-CN" altLang="en-US" b="1" dirty="0">
                <a:solidFill>
                  <a:srgbClr val="0000FF"/>
                </a:solidFill>
                <a:latin typeface="华光魏体_CNKI" panose="02000500000000000000" pitchFamily="2" charset="-122"/>
                <a:ea typeface="华光魏体_CNKI" panose="02000500000000000000" pitchFamily="2" charset="-122"/>
              </a:rPr>
              <a:t>添加”</a:t>
            </a:r>
            <a:r>
              <a:rPr lang="zh-CN" altLang="en-US" b="1" dirty="0">
                <a:latin typeface="华光魏体_CNKI" panose="02000500000000000000" pitchFamily="2" charset="-122"/>
                <a:ea typeface="华光魏体_CNKI" panose="02000500000000000000" pitchFamily="2" charset="-122"/>
              </a:rPr>
              <a:t>按钮。 </a:t>
            </a:r>
          </a:p>
        </p:txBody>
      </p:sp>
      <p:sp>
        <p:nvSpPr>
          <p:cNvPr id="136196" name="Rectangle 4"/>
          <p:cNvSpPr>
            <a:spLocks noChangeArrowheads="1"/>
          </p:cNvSpPr>
          <p:nvPr/>
        </p:nvSpPr>
        <p:spPr bwMode="auto">
          <a:xfrm>
            <a:off x="1524001" y="30347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36200" name="Group 8"/>
          <p:cNvGrpSpPr>
            <a:grpSpLocks/>
          </p:cNvGrpSpPr>
          <p:nvPr/>
        </p:nvGrpSpPr>
        <p:grpSpPr bwMode="auto">
          <a:xfrm>
            <a:off x="2765552" y="2691651"/>
            <a:ext cx="6444729" cy="3905702"/>
            <a:chOff x="1430" y="3649"/>
            <a:chExt cx="7872" cy="4805"/>
          </a:xfrm>
        </p:grpSpPr>
        <p:sp>
          <p:nvSpPr>
            <p:cNvPr id="136201" name="Text Box 9"/>
            <p:cNvSpPr txBox="1">
              <a:spLocks noChangeArrowheads="1"/>
            </p:cNvSpPr>
            <p:nvPr/>
          </p:nvSpPr>
          <p:spPr bwMode="auto">
            <a:xfrm>
              <a:off x="1850" y="7969"/>
              <a:ext cx="7452"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Tx/>
                <a:buNone/>
              </a:pPr>
              <a:r>
                <a:rPr kumimoji="1" lang="zh-CN" altLang="en-US">
                  <a:solidFill>
                    <a:schemeClr val="bg1"/>
                  </a:solidFill>
                  <a:latin typeface="宋体" pitchFamily="2" charset="-122"/>
                </a:rPr>
                <a:t>图</a:t>
              </a:r>
              <a:r>
                <a:rPr kumimoji="1" lang="en-US" altLang="zh-CN">
                  <a:solidFill>
                    <a:schemeClr val="bg1"/>
                  </a:solidFill>
                  <a:latin typeface="宋体" pitchFamily="2" charset="-122"/>
                </a:rPr>
                <a:t>1-3-8 </a:t>
              </a:r>
              <a:r>
                <a:rPr kumimoji="1" lang="zh-CN" altLang="en-US">
                  <a:solidFill>
                    <a:schemeClr val="bg1"/>
                  </a:solidFill>
                  <a:latin typeface="宋体" pitchFamily="2" charset="-122"/>
                </a:rPr>
                <a:t>添加新项对话框</a:t>
              </a:r>
            </a:p>
          </p:txBody>
        </p:sp>
        <p:pic>
          <p:nvPicPr>
            <p:cNvPr id="136202" name="Picture 10"/>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1430" y="3649"/>
              <a:ext cx="6971" cy="4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9688320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6200"/>
                                        </p:tgtEl>
                                        <p:attrNameLst>
                                          <p:attrName>style.visibility</p:attrName>
                                        </p:attrNameLst>
                                      </p:cBhvr>
                                      <p:to>
                                        <p:strVal val="visible"/>
                                      </p:to>
                                    </p:set>
                                    <p:animEffect transition="in" filter="wipe(down)">
                                      <p:cBhvr>
                                        <p:cTn id="7" dur="500"/>
                                        <p:tgtEl>
                                          <p:spTgt spid="136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Text Box 3"/>
          <p:cNvSpPr txBox="1">
            <a:spLocks noChangeArrowheads="1"/>
          </p:cNvSpPr>
          <p:nvPr/>
        </p:nvSpPr>
        <p:spPr bwMode="auto">
          <a:xfrm>
            <a:off x="767408" y="332656"/>
            <a:ext cx="10081120" cy="590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20000"/>
              </a:spcBef>
              <a:buSzPct val="85000"/>
              <a:buFontTx/>
              <a:buNone/>
            </a:pPr>
            <a:r>
              <a:rPr lang="en-US" altLang="zh-CN" sz="2800" b="1" dirty="0">
                <a:latin typeface="华光魏体_CNKI" panose="02000500000000000000" pitchFamily="2" charset="-122"/>
                <a:ea typeface="华光魏体_CNKI" panose="02000500000000000000" pitchFamily="2" charset="-122"/>
              </a:rPr>
              <a:t>3. </a:t>
            </a:r>
            <a:r>
              <a:rPr lang="zh-CN" altLang="en-US" sz="2800" b="1" dirty="0">
                <a:latin typeface="华光魏体_CNKI" panose="02000500000000000000" pitchFamily="2" charset="-122"/>
                <a:ea typeface="华光魏体_CNKI" panose="02000500000000000000" pitchFamily="2" charset="-122"/>
              </a:rPr>
              <a:t>建立文件</a:t>
            </a:r>
          </a:p>
          <a:p>
            <a:pPr algn="just">
              <a:spcBef>
                <a:spcPct val="20000"/>
              </a:spcBef>
              <a:buSzPct val="85000"/>
              <a:buFontTx/>
              <a:buNone/>
            </a:pPr>
            <a:r>
              <a:rPr lang="zh-CN" altLang="en-US" sz="2800" b="1" dirty="0">
                <a:latin typeface="华光魏体_CNKI" panose="02000500000000000000" pitchFamily="2" charset="-122"/>
                <a:ea typeface="华光魏体_CNKI" panose="02000500000000000000" pitchFamily="2" charset="-122"/>
              </a:rPr>
              <a:t>②键入下面程序，以完成任务</a:t>
            </a:r>
            <a:r>
              <a:rPr lang="en-US" altLang="zh-CN" sz="2800" b="1" dirty="0">
                <a:latin typeface="华光魏体_CNKI" panose="02000500000000000000" pitchFamily="2" charset="-122"/>
                <a:ea typeface="华光魏体_CNKI" panose="02000500000000000000" pitchFamily="2" charset="-122"/>
              </a:rPr>
              <a:t>1.1</a:t>
            </a:r>
            <a:r>
              <a:rPr lang="zh-CN" altLang="en-US" sz="2800" b="1" dirty="0">
                <a:latin typeface="华光魏体_CNKI" panose="02000500000000000000" pitchFamily="2" charset="-122"/>
                <a:ea typeface="华光魏体_CNKI" panose="02000500000000000000" pitchFamily="2" charset="-122"/>
              </a:rPr>
              <a:t>。 </a:t>
            </a:r>
          </a:p>
          <a:p>
            <a:pPr>
              <a:buFontTx/>
              <a:buNone/>
            </a:pPr>
            <a:r>
              <a:rPr lang="en-US" altLang="zh-CN" sz="2000" b="1" dirty="0">
                <a:latin typeface="宋体" pitchFamily="2" charset="-122"/>
              </a:rPr>
              <a:t>//***************************************************************</a:t>
            </a:r>
          </a:p>
          <a:p>
            <a:pPr>
              <a:buFontTx/>
              <a:buNone/>
            </a:pPr>
            <a:r>
              <a:rPr lang="en-US" altLang="zh-CN" sz="2000" b="1" dirty="0">
                <a:latin typeface="宋体" pitchFamily="2" charset="-122"/>
              </a:rPr>
              <a:t>//*  </a:t>
            </a:r>
            <a:r>
              <a:rPr lang="zh-CN" altLang="en-US" sz="2000" b="1" dirty="0">
                <a:latin typeface="宋体" pitchFamily="2" charset="-122"/>
              </a:rPr>
              <a:t>程 序 名：</a:t>
            </a:r>
            <a:r>
              <a:rPr lang="en-US" altLang="zh-CN" sz="2000" b="1" dirty="0">
                <a:latin typeface="宋体" pitchFamily="2" charset="-122"/>
              </a:rPr>
              <a:t>1_4.cpp                                          *</a:t>
            </a:r>
          </a:p>
          <a:p>
            <a:pPr>
              <a:buFontTx/>
              <a:buNone/>
            </a:pPr>
            <a:r>
              <a:rPr lang="en-US" altLang="zh-CN" sz="2000" b="1" dirty="0">
                <a:latin typeface="宋体" pitchFamily="2" charset="-122"/>
              </a:rPr>
              <a:t>//*  </a:t>
            </a:r>
            <a:r>
              <a:rPr lang="zh-CN" altLang="en-US" sz="2000" b="1" dirty="0">
                <a:latin typeface="宋体" pitchFamily="2" charset="-122"/>
              </a:rPr>
              <a:t>主要功能：                                                 *</a:t>
            </a:r>
          </a:p>
          <a:p>
            <a:pPr>
              <a:buFontTx/>
              <a:buNone/>
            </a:pPr>
            <a:r>
              <a:rPr lang="en-US" altLang="zh-CN" sz="2000" b="1" dirty="0">
                <a:latin typeface="宋体" pitchFamily="2" charset="-122"/>
              </a:rPr>
              <a:t>//*     </a:t>
            </a:r>
            <a:r>
              <a:rPr lang="zh-CN" altLang="en-US" sz="2000" b="1" dirty="0">
                <a:latin typeface="宋体" pitchFamily="2" charset="-122"/>
              </a:rPr>
              <a:t>计算数学表达式的值                                      *</a:t>
            </a:r>
          </a:p>
          <a:p>
            <a:pPr>
              <a:buFontTx/>
              <a:buNone/>
            </a:pPr>
            <a:r>
              <a:rPr lang="en-US" altLang="zh-CN" sz="2000" b="1" dirty="0">
                <a:latin typeface="宋体" pitchFamily="2" charset="-122"/>
              </a:rPr>
              <a:t>//***************************************************************</a:t>
            </a:r>
          </a:p>
          <a:p>
            <a:pPr>
              <a:buFontTx/>
              <a:buNone/>
            </a:pPr>
            <a:r>
              <a:rPr lang="en-US" altLang="zh-CN" sz="2000" b="1" dirty="0">
                <a:latin typeface="+mn-lt"/>
              </a:rPr>
              <a:t>#include &lt;</a:t>
            </a:r>
            <a:r>
              <a:rPr lang="en-US" altLang="zh-CN" sz="2000" b="1" dirty="0" err="1">
                <a:latin typeface="+mn-lt"/>
              </a:rPr>
              <a:t>iostream</a:t>
            </a:r>
            <a:r>
              <a:rPr lang="en-US" altLang="zh-CN" sz="2000" b="1" dirty="0">
                <a:latin typeface="+mn-lt"/>
              </a:rPr>
              <a:t>&gt;                     // </a:t>
            </a:r>
            <a:r>
              <a:rPr lang="zh-CN" altLang="en-US" sz="2000" b="1" dirty="0">
                <a:latin typeface="+mn-lt"/>
              </a:rPr>
              <a:t>包含输入输出接口文件</a:t>
            </a:r>
          </a:p>
          <a:p>
            <a:pPr>
              <a:buFontTx/>
              <a:buNone/>
            </a:pPr>
            <a:r>
              <a:rPr lang="en-US" altLang="zh-CN" sz="2000" b="1" dirty="0">
                <a:latin typeface="+mn-lt"/>
              </a:rPr>
              <a:t>#include &lt;</a:t>
            </a:r>
            <a:r>
              <a:rPr lang="en-US" altLang="zh-CN" sz="2000" b="1" dirty="0" err="1">
                <a:latin typeface="+mn-lt"/>
              </a:rPr>
              <a:t>math.h</a:t>
            </a:r>
            <a:r>
              <a:rPr lang="en-US" altLang="zh-CN" sz="2000" b="1" dirty="0">
                <a:latin typeface="+mn-lt"/>
              </a:rPr>
              <a:t>&gt;                       // </a:t>
            </a:r>
            <a:r>
              <a:rPr lang="zh-CN" altLang="en-US" sz="2000" b="1" dirty="0">
                <a:latin typeface="+mn-lt"/>
              </a:rPr>
              <a:t>包含数学函数接口文件</a:t>
            </a:r>
          </a:p>
          <a:p>
            <a:pPr>
              <a:buFontTx/>
              <a:buNone/>
            </a:pPr>
            <a:r>
              <a:rPr lang="en-US" altLang="zh-CN" sz="2000" b="1" dirty="0">
                <a:latin typeface="+mn-lt"/>
              </a:rPr>
              <a:t>using namespace </a:t>
            </a:r>
            <a:r>
              <a:rPr lang="en-US" altLang="zh-CN" sz="2000" b="1" dirty="0" err="1">
                <a:latin typeface="+mn-lt"/>
              </a:rPr>
              <a:t>std</a:t>
            </a:r>
            <a:r>
              <a:rPr lang="en-US" altLang="zh-CN" sz="2000" b="1" dirty="0">
                <a:latin typeface="+mn-lt"/>
              </a:rPr>
              <a:t>;                    // </a:t>
            </a:r>
            <a:r>
              <a:rPr lang="zh-CN" altLang="en-US" sz="2000" b="1" dirty="0">
                <a:latin typeface="+mn-lt"/>
              </a:rPr>
              <a:t>引用标准命名空间</a:t>
            </a:r>
          </a:p>
          <a:p>
            <a:pPr>
              <a:buFontTx/>
              <a:buNone/>
            </a:pPr>
            <a:r>
              <a:rPr lang="en-US" altLang="zh-CN" sz="2000" b="1" dirty="0" err="1">
                <a:latin typeface="+mn-lt"/>
              </a:rPr>
              <a:t>int</a:t>
            </a:r>
            <a:r>
              <a:rPr lang="en-US" altLang="zh-CN" sz="2000" b="1" dirty="0">
                <a:latin typeface="+mn-lt"/>
              </a:rPr>
              <a:t> main()                              // </a:t>
            </a:r>
            <a:r>
              <a:rPr lang="zh-CN" altLang="en-US" sz="2000" b="1" dirty="0">
                <a:latin typeface="+mn-lt"/>
              </a:rPr>
              <a:t>定义主函数</a:t>
            </a:r>
          </a:p>
          <a:p>
            <a:pPr>
              <a:buFontTx/>
              <a:buNone/>
            </a:pPr>
            <a:r>
              <a:rPr lang="en-US" altLang="zh-CN" sz="2000" b="1" dirty="0">
                <a:latin typeface="+mn-lt"/>
              </a:rPr>
              <a:t>{                                       // </a:t>
            </a:r>
            <a:r>
              <a:rPr lang="zh-CN" altLang="en-US" sz="2000" b="1" dirty="0">
                <a:latin typeface="+mn-lt"/>
              </a:rPr>
              <a:t>主函数开始</a:t>
            </a:r>
          </a:p>
          <a:p>
            <a:pPr>
              <a:buFontTx/>
              <a:buNone/>
            </a:pPr>
            <a:r>
              <a:rPr lang="zh-CN" altLang="en-US" sz="2000" b="1" dirty="0">
                <a:latin typeface="+mn-lt"/>
              </a:rPr>
              <a:t>    </a:t>
            </a:r>
            <a:r>
              <a:rPr lang="en-US" altLang="zh-CN" sz="2000" b="1" dirty="0" err="1">
                <a:latin typeface="+mn-lt"/>
              </a:rPr>
              <a:t>cout</a:t>
            </a:r>
            <a:r>
              <a:rPr lang="en-US" altLang="zh-CN" sz="2000" b="1" dirty="0">
                <a:latin typeface="+mn-lt"/>
              </a:rPr>
              <a:t>&lt;&lt;(2 * sin(20.0 / 180.0 * 3.14159) </a:t>
            </a:r>
          </a:p>
          <a:p>
            <a:pPr>
              <a:buFontTx/>
              <a:buNone/>
            </a:pPr>
            <a:r>
              <a:rPr lang="en-US" altLang="zh-CN" sz="2000" b="1" dirty="0">
                <a:latin typeface="+mn-lt"/>
              </a:rPr>
              <a:t>        * </a:t>
            </a:r>
            <a:r>
              <a:rPr lang="en-US" altLang="zh-CN" sz="2000" b="1" dirty="0" err="1">
                <a:latin typeface="+mn-lt"/>
              </a:rPr>
              <a:t>cos</a:t>
            </a:r>
            <a:r>
              <a:rPr lang="en-US" altLang="zh-CN" sz="2000" b="1" dirty="0">
                <a:latin typeface="+mn-lt"/>
              </a:rPr>
              <a:t>(40.0 / 180.0 * 3.14159) - </a:t>
            </a:r>
            <a:r>
              <a:rPr lang="en-US" altLang="zh-CN" sz="2000" b="1" dirty="0" err="1">
                <a:latin typeface="+mn-lt"/>
              </a:rPr>
              <a:t>exp</a:t>
            </a:r>
            <a:r>
              <a:rPr lang="en-US" altLang="zh-CN" sz="2000" b="1" dirty="0">
                <a:latin typeface="+mn-lt"/>
              </a:rPr>
              <a:t>(-2.0))</a:t>
            </a:r>
          </a:p>
          <a:p>
            <a:pPr>
              <a:buFontTx/>
              <a:buNone/>
            </a:pPr>
            <a:r>
              <a:rPr lang="en-US" altLang="zh-CN" sz="2000" b="1" dirty="0">
                <a:latin typeface="+mn-lt"/>
              </a:rPr>
              <a:t>        / (1 + 2 * </a:t>
            </a:r>
            <a:r>
              <a:rPr lang="en-US" altLang="zh-CN" sz="2000" b="1" dirty="0" err="1">
                <a:latin typeface="+mn-lt"/>
              </a:rPr>
              <a:t>cos</a:t>
            </a:r>
            <a:r>
              <a:rPr lang="en-US" altLang="zh-CN" sz="2000" b="1" dirty="0">
                <a:latin typeface="+mn-lt"/>
              </a:rPr>
              <a:t>(10.0 / 180.0 * 3.14159) </a:t>
            </a:r>
          </a:p>
          <a:p>
            <a:pPr>
              <a:buFontTx/>
              <a:buNone/>
            </a:pPr>
            <a:r>
              <a:rPr lang="en-US" altLang="zh-CN" sz="2000" b="1" dirty="0">
                <a:latin typeface="+mn-lt"/>
              </a:rPr>
              <a:t>        * </a:t>
            </a:r>
            <a:r>
              <a:rPr lang="en-US" altLang="zh-CN" sz="2000" b="1" dirty="0" err="1">
                <a:latin typeface="+mn-lt"/>
              </a:rPr>
              <a:t>cos</a:t>
            </a:r>
            <a:r>
              <a:rPr lang="en-US" altLang="zh-CN" sz="2000" b="1" dirty="0">
                <a:latin typeface="+mn-lt"/>
              </a:rPr>
              <a:t>(10.0 / 180.0 * 3.14159))&lt;&lt;</a:t>
            </a:r>
            <a:r>
              <a:rPr lang="en-US" altLang="zh-CN" sz="2000" b="1" dirty="0" err="1">
                <a:latin typeface="+mn-lt"/>
              </a:rPr>
              <a:t>endl</a:t>
            </a:r>
            <a:r>
              <a:rPr lang="en-US" altLang="zh-CN" sz="2000" b="1" dirty="0">
                <a:latin typeface="+mn-lt"/>
              </a:rPr>
              <a:t>;</a:t>
            </a:r>
          </a:p>
          <a:p>
            <a:pPr>
              <a:buFontTx/>
              <a:buNone/>
            </a:pPr>
            <a:r>
              <a:rPr lang="en-US" altLang="zh-CN" sz="2000" b="1" dirty="0">
                <a:latin typeface="+mn-lt"/>
              </a:rPr>
              <a:t>    return 0;                           </a:t>
            </a:r>
            <a:r>
              <a:rPr lang="en-US" altLang="zh-CN" sz="2000" b="1" dirty="0">
                <a:latin typeface="宋体" pitchFamily="2" charset="-122"/>
              </a:rPr>
              <a:t>// </a:t>
            </a:r>
            <a:r>
              <a:rPr lang="zh-CN" altLang="en-US" sz="2000" b="1" dirty="0">
                <a:latin typeface="宋体" pitchFamily="2" charset="-122"/>
              </a:rPr>
              <a:t>函数返回值为</a:t>
            </a:r>
            <a:r>
              <a:rPr lang="en-US" altLang="zh-CN" sz="2000" b="1" dirty="0">
                <a:latin typeface="宋体" pitchFamily="2" charset="-122"/>
              </a:rPr>
              <a:t>0</a:t>
            </a:r>
          </a:p>
          <a:p>
            <a:pPr>
              <a:buFontTx/>
              <a:buNone/>
            </a:pPr>
            <a:r>
              <a:rPr lang="en-US" altLang="zh-CN" sz="2000" b="1" dirty="0">
                <a:latin typeface="宋体" pitchFamily="2" charset="-122"/>
              </a:rPr>
              <a:t>}                                       // </a:t>
            </a:r>
            <a:r>
              <a:rPr lang="zh-CN" altLang="en-US" sz="2000" b="1" dirty="0">
                <a:latin typeface="宋体" pitchFamily="2" charset="-122"/>
              </a:rPr>
              <a:t>主函数结束 </a:t>
            </a:r>
          </a:p>
        </p:txBody>
      </p:sp>
    </p:spTree>
    <p:extLst>
      <p:ext uri="{BB962C8B-B14F-4D97-AF65-F5344CB8AC3E}">
        <p14:creationId xmlns:p14="http://schemas.microsoft.com/office/powerpoint/2010/main" val="25454538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22529"/>
          <p:cNvSpPr>
            <a:spLocks noGrp="1" noRot="1" noChangeArrowheads="1"/>
          </p:cNvSpPr>
          <p:nvPr>
            <p:ph type="title"/>
          </p:nvPr>
        </p:nvSpPr>
        <p:spPr>
          <a:xfrm>
            <a:off x="1181903" y="597397"/>
            <a:ext cx="8229600" cy="795163"/>
          </a:xfrm>
        </p:spPr>
        <p:txBody>
          <a:bodyPr>
            <a:normAutofit/>
          </a:bodyPr>
          <a:lstStyle/>
          <a:p>
            <a:r>
              <a:rPr lang="zh-CN" altLang="en-US" sz="3600" b="1" dirty="0">
                <a:solidFill>
                  <a:schemeClr val="accent3">
                    <a:lumMod val="50000"/>
                  </a:schemeClr>
                </a:solidFill>
                <a:latin typeface="华光粗黑_CNKI" panose="02000500000000000000" pitchFamily="2" charset="-122"/>
                <a:ea typeface="华光粗黑_CNKI" panose="02000500000000000000" pitchFamily="2" charset="-122"/>
              </a:rPr>
              <a:t>教材及参考书目</a:t>
            </a:r>
          </a:p>
        </p:txBody>
      </p:sp>
      <p:sp>
        <p:nvSpPr>
          <p:cNvPr id="16386" name="文本占位符 22530"/>
          <p:cNvSpPr>
            <a:spLocks noGrp="1" noRot="1" noChangeArrowheads="1"/>
          </p:cNvSpPr>
          <p:nvPr>
            <p:ph idx="1"/>
          </p:nvPr>
        </p:nvSpPr>
        <p:spPr>
          <a:xfrm>
            <a:off x="479376" y="1710496"/>
            <a:ext cx="10585176" cy="4525963"/>
          </a:xfrm>
        </p:spPr>
        <p:txBody>
          <a:bodyPr>
            <a:normAutofit/>
          </a:bodyPr>
          <a:lstStyle/>
          <a:p>
            <a:pPr>
              <a:lnSpc>
                <a:spcPct val="110000"/>
              </a:lnSpc>
            </a:pPr>
            <a:r>
              <a:rPr lang="zh-CN" altLang="en-US" sz="2800" b="1" dirty="0">
                <a:latin typeface="华光中楷_CNKI" panose="02000500000000000000" pitchFamily="2" charset="-122"/>
                <a:ea typeface="华光中楷_CNKI" panose="02000500000000000000" pitchFamily="2" charset="-122"/>
              </a:rPr>
              <a:t>余勤，曾晓东</a:t>
            </a:r>
            <a:r>
              <a:rPr lang="en-US" altLang="zh-CN" sz="2800" b="1" dirty="0">
                <a:latin typeface="华光中楷_CNKI" panose="02000500000000000000" pitchFamily="2" charset="-122"/>
                <a:ea typeface="华光中楷_CNKI" panose="02000500000000000000" pitchFamily="2" charset="-122"/>
              </a:rPr>
              <a:t>. </a:t>
            </a:r>
            <a:r>
              <a:rPr lang="zh-CN" altLang="en-US" sz="2800" b="1" dirty="0">
                <a:latin typeface="华光中楷_CNKI" panose="02000500000000000000" pitchFamily="2" charset="-122"/>
                <a:ea typeface="华光中楷_CNKI" panose="02000500000000000000" pitchFamily="2" charset="-122"/>
              </a:rPr>
              <a:t>C程序设计实战教程</a:t>
            </a:r>
            <a:r>
              <a:rPr lang="en-US" altLang="zh-CN" sz="2800" b="1" dirty="0">
                <a:latin typeface="华光中楷_CNKI" panose="02000500000000000000" pitchFamily="2" charset="-122"/>
                <a:ea typeface="华光中楷_CNKI" panose="02000500000000000000" pitchFamily="2" charset="-122"/>
              </a:rPr>
              <a:t>. </a:t>
            </a:r>
            <a:r>
              <a:rPr lang="zh-CN" altLang="en-US" sz="2800" b="1" dirty="0">
                <a:latin typeface="华光中楷_CNKI" panose="02000500000000000000" pitchFamily="2" charset="-122"/>
                <a:ea typeface="华光中楷_CNKI" panose="02000500000000000000" pitchFamily="2" charset="-122"/>
              </a:rPr>
              <a:t>世界图书出版公司，</a:t>
            </a:r>
            <a:r>
              <a:rPr lang="en-US" altLang="zh-CN" sz="2800" b="1" dirty="0">
                <a:latin typeface="华光中楷_CNKI" panose="02000500000000000000" pitchFamily="2" charset="-122"/>
                <a:ea typeface="华光中楷_CNKI" panose="02000500000000000000" pitchFamily="2" charset="-122"/>
              </a:rPr>
              <a:t>2015</a:t>
            </a:r>
          </a:p>
          <a:p>
            <a:pPr>
              <a:lnSpc>
                <a:spcPct val="110000"/>
              </a:lnSpc>
            </a:pPr>
            <a:r>
              <a:rPr lang="zh-CN" altLang="en-US" sz="2800" b="1" dirty="0">
                <a:latin typeface="华光中楷_CNKI" panose="02000500000000000000" pitchFamily="2" charset="-122"/>
                <a:ea typeface="华光中楷_CNKI" panose="02000500000000000000" pitchFamily="2" charset="-122"/>
              </a:rPr>
              <a:t>曾晓东，梁斌</a:t>
            </a:r>
            <a:r>
              <a:rPr lang="en-US" altLang="zh-CN" sz="2800" b="1" dirty="0">
                <a:latin typeface="华光中楷_CNKI" panose="02000500000000000000" pitchFamily="2" charset="-122"/>
                <a:ea typeface="华光中楷_CNKI" panose="02000500000000000000" pitchFamily="2" charset="-122"/>
              </a:rPr>
              <a:t>. </a:t>
            </a:r>
            <a:r>
              <a:rPr lang="zh-CN" altLang="en-US" sz="2800" b="1" dirty="0">
                <a:latin typeface="华光中楷_CNKI" panose="02000500000000000000" pitchFamily="2" charset="-122"/>
                <a:ea typeface="华光中楷_CNKI" panose="02000500000000000000" pitchFamily="2" charset="-122"/>
              </a:rPr>
              <a:t>C程序设计实战教程-实验指导及题库解析</a:t>
            </a:r>
            <a:r>
              <a:rPr lang="en-US" altLang="zh-CN" sz="2800" b="1" dirty="0">
                <a:latin typeface="华光中楷_CNKI" panose="02000500000000000000" pitchFamily="2" charset="-122"/>
                <a:ea typeface="华光中楷_CNKI" panose="02000500000000000000" pitchFamily="2" charset="-122"/>
              </a:rPr>
              <a:t>. </a:t>
            </a:r>
            <a:r>
              <a:rPr lang="zh-CN" altLang="en-US" sz="2800" b="1" dirty="0">
                <a:latin typeface="华光中楷_CNKI" panose="02000500000000000000" pitchFamily="2" charset="-122"/>
                <a:ea typeface="华光中楷_CNKI" panose="02000500000000000000" pitchFamily="2" charset="-122"/>
              </a:rPr>
              <a:t>世界图书出版西安公司，</a:t>
            </a:r>
            <a:r>
              <a:rPr lang="en-US" altLang="zh-CN" sz="2800" b="1" dirty="0">
                <a:latin typeface="华光中楷_CNKI" panose="02000500000000000000" pitchFamily="2" charset="-122"/>
                <a:ea typeface="华光中楷_CNKI" panose="02000500000000000000" pitchFamily="2" charset="-122"/>
              </a:rPr>
              <a:t>2016</a:t>
            </a:r>
            <a:endParaRPr lang="zh-CN" altLang="en-US" sz="2800" b="1" dirty="0">
              <a:latin typeface="华光中楷_CNKI" panose="02000500000000000000" pitchFamily="2" charset="-122"/>
              <a:ea typeface="华光中楷_CNKI" panose="02000500000000000000" pitchFamily="2" charset="-122"/>
            </a:endParaRPr>
          </a:p>
          <a:p>
            <a:pPr>
              <a:lnSpc>
                <a:spcPct val="110000"/>
              </a:lnSpc>
            </a:pPr>
            <a:r>
              <a:rPr lang="zh-CN" altLang="en-US" sz="2800" dirty="0">
                <a:latin typeface="华光中楷_CNKI" panose="02000500000000000000" pitchFamily="2" charset="-122"/>
                <a:ea typeface="华光中楷_CNKI" panose="02000500000000000000" pitchFamily="2" charset="-122"/>
              </a:rPr>
              <a:t>谭浩强</a:t>
            </a:r>
            <a:r>
              <a:rPr lang="en-US" altLang="zh-CN" sz="2800" dirty="0">
                <a:latin typeface="华光中楷_CNKI" panose="02000500000000000000" pitchFamily="2" charset="-122"/>
                <a:ea typeface="华光中楷_CNKI" panose="02000500000000000000" pitchFamily="2" charset="-122"/>
              </a:rPr>
              <a:t>. C </a:t>
            </a:r>
            <a:r>
              <a:rPr lang="zh-CN" altLang="en-US" sz="2800" dirty="0">
                <a:latin typeface="华光中楷_CNKI" panose="02000500000000000000" pitchFamily="2" charset="-122"/>
                <a:ea typeface="华光中楷_CNKI" panose="02000500000000000000" pitchFamily="2" charset="-122"/>
              </a:rPr>
              <a:t>程序设计（第三版）</a:t>
            </a:r>
            <a:r>
              <a:rPr lang="en-US" altLang="zh-CN" sz="2800" dirty="0">
                <a:latin typeface="华光中楷_CNKI" panose="02000500000000000000" pitchFamily="2" charset="-122"/>
                <a:ea typeface="华光中楷_CNKI" panose="02000500000000000000" pitchFamily="2" charset="-122"/>
              </a:rPr>
              <a:t>.</a:t>
            </a:r>
            <a:r>
              <a:rPr lang="zh-CN" altLang="en-US" sz="2800" dirty="0">
                <a:latin typeface="华光中楷_CNKI" panose="02000500000000000000" pitchFamily="2" charset="-122"/>
                <a:ea typeface="华光中楷_CNKI" panose="02000500000000000000" pitchFamily="2" charset="-122"/>
              </a:rPr>
              <a:t>北京：清华大学出版社，</a:t>
            </a:r>
            <a:r>
              <a:rPr lang="en-US" altLang="zh-CN" sz="2800" dirty="0">
                <a:latin typeface="华光中楷_CNKI" panose="02000500000000000000" pitchFamily="2" charset="-122"/>
                <a:ea typeface="华光中楷_CNKI" panose="02000500000000000000" pitchFamily="2" charset="-122"/>
              </a:rPr>
              <a:t>2005</a:t>
            </a:r>
          </a:p>
          <a:p>
            <a:pPr>
              <a:lnSpc>
                <a:spcPct val="110000"/>
              </a:lnSpc>
            </a:pPr>
            <a:r>
              <a:rPr lang="zh-CN" altLang="en-US" sz="2800" dirty="0">
                <a:latin typeface="华光中楷_CNKI" panose="02000500000000000000" pitchFamily="2" charset="-122"/>
                <a:ea typeface="华光中楷_CNKI" panose="02000500000000000000" pitchFamily="2" charset="-122"/>
              </a:rPr>
              <a:t>林锐，韩永泉</a:t>
            </a:r>
            <a:r>
              <a:rPr lang="en-US" altLang="zh-CN" sz="2800" dirty="0">
                <a:latin typeface="华光中楷_CNKI" panose="02000500000000000000" pitchFamily="2" charset="-122"/>
                <a:ea typeface="华光中楷_CNKI" panose="02000500000000000000" pitchFamily="2" charset="-122"/>
              </a:rPr>
              <a:t>. </a:t>
            </a:r>
            <a:r>
              <a:rPr lang="zh-CN" altLang="en-US" sz="2800" dirty="0">
                <a:solidFill>
                  <a:srgbClr val="0000FF"/>
                </a:solidFill>
                <a:latin typeface="华光中楷_CNKI" panose="02000500000000000000" pitchFamily="2" charset="-122"/>
                <a:ea typeface="华光中楷_CNKI" panose="02000500000000000000" pitchFamily="2" charset="-122"/>
              </a:rPr>
              <a:t>高质量程序设计指南</a:t>
            </a:r>
            <a:r>
              <a:rPr lang="en-US" altLang="zh-CN" sz="2800" dirty="0">
                <a:solidFill>
                  <a:srgbClr val="0000FF"/>
                </a:solidFill>
                <a:latin typeface="华光中楷_CNKI" panose="02000500000000000000" pitchFamily="2" charset="-122"/>
                <a:ea typeface="华光中楷_CNKI" panose="02000500000000000000" pitchFamily="2" charset="-122"/>
              </a:rPr>
              <a:t>C++/C</a:t>
            </a:r>
            <a:r>
              <a:rPr lang="zh-CN" altLang="en-US" sz="2800" dirty="0">
                <a:solidFill>
                  <a:srgbClr val="0000FF"/>
                </a:solidFill>
                <a:latin typeface="华光中楷_CNKI" panose="02000500000000000000" pitchFamily="2" charset="-122"/>
                <a:ea typeface="华光中楷_CNKI" panose="02000500000000000000" pitchFamily="2" charset="-122"/>
              </a:rPr>
              <a:t>语言</a:t>
            </a:r>
            <a:r>
              <a:rPr lang="zh-CN" altLang="en-US" sz="2800" dirty="0">
                <a:latin typeface="华光中楷_CNKI" panose="02000500000000000000" pitchFamily="2" charset="-122"/>
                <a:ea typeface="华光中楷_CNKI" panose="02000500000000000000" pitchFamily="2" charset="-122"/>
              </a:rPr>
              <a:t>（第三版）</a:t>
            </a:r>
            <a:r>
              <a:rPr lang="en-US" altLang="zh-CN" sz="2800" dirty="0">
                <a:latin typeface="华光中楷_CNKI" panose="02000500000000000000" pitchFamily="2" charset="-122"/>
                <a:ea typeface="华光中楷_CNKI" panose="02000500000000000000" pitchFamily="2" charset="-122"/>
              </a:rPr>
              <a:t>. </a:t>
            </a:r>
            <a:r>
              <a:rPr lang="zh-CN" altLang="en-US" sz="2800" dirty="0">
                <a:latin typeface="华光中楷_CNKI" panose="02000500000000000000" pitchFamily="2" charset="-122"/>
                <a:ea typeface="华光中楷_CNKI" panose="02000500000000000000" pitchFamily="2" charset="-122"/>
              </a:rPr>
              <a:t>北京：电子工业出版社，</a:t>
            </a:r>
            <a:r>
              <a:rPr lang="en-US" altLang="zh-CN" sz="2800" dirty="0">
                <a:latin typeface="华光中楷_CNKI" panose="02000500000000000000" pitchFamily="2" charset="-122"/>
                <a:ea typeface="华光中楷_CNKI" panose="02000500000000000000" pitchFamily="2" charset="-122"/>
              </a:rPr>
              <a:t>2014</a:t>
            </a:r>
          </a:p>
          <a:p>
            <a:pPr>
              <a:lnSpc>
                <a:spcPct val="110000"/>
              </a:lnSpc>
            </a:pPr>
            <a:r>
              <a:rPr lang="zh-CN" altLang="en-US" sz="2800" dirty="0">
                <a:latin typeface="华光中楷_CNKI" panose="02000500000000000000" pitchFamily="2" charset="-122"/>
                <a:ea typeface="华光中楷_CNKI" panose="02000500000000000000" pitchFamily="2" charset="-122"/>
              </a:rPr>
              <a:t>李根福，贾丽君</a:t>
            </a:r>
            <a:r>
              <a:rPr lang="en-US" altLang="zh-CN" sz="2800" dirty="0">
                <a:latin typeface="华光中楷_CNKI" panose="02000500000000000000" pitchFamily="2" charset="-122"/>
                <a:ea typeface="华光中楷_CNKI" panose="02000500000000000000" pitchFamily="2" charset="-122"/>
              </a:rPr>
              <a:t>. C</a:t>
            </a:r>
            <a:r>
              <a:rPr lang="zh-CN" altLang="en-US" sz="2800" dirty="0">
                <a:latin typeface="华光中楷_CNKI" panose="02000500000000000000" pitchFamily="2" charset="-122"/>
                <a:ea typeface="华光中楷_CNKI" panose="02000500000000000000" pitchFamily="2" charset="-122"/>
              </a:rPr>
              <a:t>语言项目开发全程实录</a:t>
            </a:r>
            <a:r>
              <a:rPr lang="en-US" altLang="zh-CN" sz="2800" dirty="0">
                <a:latin typeface="华光中楷_CNKI" panose="02000500000000000000" pitchFamily="2" charset="-122"/>
                <a:ea typeface="华光中楷_CNKI" panose="02000500000000000000" pitchFamily="2" charset="-122"/>
              </a:rPr>
              <a:t>. </a:t>
            </a:r>
            <a:r>
              <a:rPr lang="zh-CN" altLang="en-US" sz="2800" dirty="0">
                <a:latin typeface="华光中楷_CNKI" panose="02000500000000000000" pitchFamily="2" charset="-122"/>
                <a:ea typeface="华光中楷_CNKI" panose="02000500000000000000" pitchFamily="2" charset="-122"/>
              </a:rPr>
              <a:t>北京：清华大学出版社，</a:t>
            </a:r>
            <a:r>
              <a:rPr lang="en-US" altLang="zh-CN" sz="2800" dirty="0">
                <a:latin typeface="华光中楷_CNKI" panose="02000500000000000000" pitchFamily="2" charset="-122"/>
                <a:ea typeface="华光中楷_CNKI" panose="02000500000000000000" pitchFamily="2" charset="-122"/>
              </a:rPr>
              <a:t>2013</a:t>
            </a:r>
            <a:endParaRPr lang="zh-CN" altLang="en-US" sz="2800" dirty="0">
              <a:latin typeface="华光中楷_CNKI" panose="02000500000000000000" pitchFamily="2" charset="-122"/>
              <a:ea typeface="华光中楷_CNKI" panose="02000500000000000000" pitchFamily="2" charset="-122"/>
            </a:endParaRPr>
          </a:p>
        </p:txBody>
      </p:sp>
      <p:sp>
        <p:nvSpPr>
          <p:cNvPr id="3" name="灯片编号占位符 2"/>
          <p:cNvSpPr>
            <a:spLocks noGrp="1"/>
          </p:cNvSpPr>
          <p:nvPr>
            <p:ph type="sldNum" sz="quarter" idx="12"/>
          </p:nvPr>
        </p:nvSpPr>
        <p:spPr/>
        <p:txBody>
          <a:bodyPr/>
          <a:lstStyle/>
          <a:p>
            <a:fld id="{BF7A9D96-820F-4FBC-80C0-D6A6C17656AD}" type="slidenum">
              <a:rPr lang="zh-CN" altLang="en-US" smtClean="0">
                <a:solidFill>
                  <a:srgbClr val="000000"/>
                </a:solidFill>
              </a:rPr>
              <a:pPr/>
              <a:t>4</a:t>
            </a:fld>
            <a:endParaRPr lang="zh-CN" altLang="en-US">
              <a:solidFill>
                <a:srgbClr val="000000"/>
              </a:solidFill>
            </a:endParaRPr>
          </a:p>
        </p:txBody>
      </p:sp>
      <p:pic>
        <p:nvPicPr>
          <p:cNvPr id="5" name="图片 4">
            <a:extLst>
              <a:ext uri="{FF2B5EF4-FFF2-40B4-BE49-F238E27FC236}">
                <a16:creationId xmlns:a16="http://schemas.microsoft.com/office/drawing/2014/main" id="{F5A57999-1A9A-4EAA-8FB7-2D9A79BF57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48528" y="801216"/>
            <a:ext cx="593662" cy="591344"/>
          </a:xfrm>
          <a:prstGeom prst="rect">
            <a:avLst/>
          </a:prstGeom>
        </p:spPr>
      </p:pic>
      <p:cxnSp>
        <p:nvCxnSpPr>
          <p:cNvPr id="6" name="直接连接符 5">
            <a:extLst>
              <a:ext uri="{FF2B5EF4-FFF2-40B4-BE49-F238E27FC236}">
                <a16:creationId xmlns:a16="http://schemas.microsoft.com/office/drawing/2014/main" id="{75668E71-1392-4B29-A1A1-D2650F9C34B5}"/>
              </a:ext>
            </a:extLst>
          </p:cNvPr>
          <p:cNvCxnSpPr>
            <a:cxnSpLocks/>
          </p:cNvCxnSpPr>
          <p:nvPr/>
        </p:nvCxnSpPr>
        <p:spPr>
          <a:xfrm>
            <a:off x="1199456" y="1340768"/>
            <a:ext cx="9945903" cy="0"/>
          </a:xfrm>
          <a:prstGeom prst="line">
            <a:avLst/>
          </a:prstGeom>
          <a:ln w="73025" cmpd="thickThi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8172274"/>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Text Box 3"/>
          <p:cNvSpPr txBox="1">
            <a:spLocks noChangeArrowheads="1"/>
          </p:cNvSpPr>
          <p:nvPr/>
        </p:nvSpPr>
        <p:spPr bwMode="auto">
          <a:xfrm>
            <a:off x="623392" y="548680"/>
            <a:ext cx="10297144" cy="2739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20000"/>
              </a:spcBef>
              <a:buSzPct val="85000"/>
              <a:buFontTx/>
              <a:buNone/>
            </a:pPr>
            <a:r>
              <a:rPr lang="en-US" altLang="zh-CN" sz="2800" b="1" dirty="0">
                <a:latin typeface="华光魏体_CNKI" panose="02000500000000000000" pitchFamily="2" charset="-122"/>
                <a:ea typeface="华光魏体_CNKI" panose="02000500000000000000" pitchFamily="2" charset="-122"/>
              </a:rPr>
              <a:t>4. </a:t>
            </a:r>
            <a:r>
              <a:rPr lang="zh-CN" altLang="en-US" sz="2800" b="1" dirty="0">
                <a:latin typeface="华光魏体_CNKI" panose="02000500000000000000" pitchFamily="2" charset="-122"/>
                <a:ea typeface="华光魏体_CNKI" panose="02000500000000000000" pitchFamily="2" charset="-122"/>
              </a:rPr>
              <a:t>运行程序</a:t>
            </a:r>
          </a:p>
          <a:p>
            <a:pPr algn="just">
              <a:buFontTx/>
              <a:buNone/>
            </a:pPr>
            <a:r>
              <a:rPr lang="zh-CN" altLang="en-US" b="1" dirty="0">
                <a:latin typeface="华光魏体_CNKI" panose="02000500000000000000" pitchFamily="2" charset="-122"/>
                <a:ea typeface="华光魏体_CNKI" panose="02000500000000000000" pitchFamily="2" charset="-122"/>
              </a:rPr>
              <a:t>① 点击“生成”菜单中的</a:t>
            </a:r>
            <a:r>
              <a:rPr lang="zh-CN" altLang="en-US" b="1" dirty="0">
                <a:solidFill>
                  <a:srgbClr val="0000FF"/>
                </a:solidFill>
                <a:latin typeface="华光魏体_CNKI" panose="02000500000000000000" pitchFamily="2" charset="-122"/>
                <a:ea typeface="华光魏体_CNKI" panose="02000500000000000000" pitchFamily="2" charset="-122"/>
              </a:rPr>
              <a:t>“生成 函数计算”</a:t>
            </a:r>
            <a:r>
              <a:rPr lang="zh-CN" altLang="en-US" b="1" dirty="0">
                <a:latin typeface="华光魏体_CNKI" panose="02000500000000000000" pitchFamily="2" charset="-122"/>
                <a:ea typeface="华光魏体_CNKI" panose="02000500000000000000" pitchFamily="2" charset="-122"/>
              </a:rPr>
              <a:t>，对程序进行编译和链接。如果有错，在下面的输出窗口会输出错误信息，就需要对程序进行修改，改正错误后，再点击“生成”菜单中的</a:t>
            </a:r>
            <a:r>
              <a:rPr lang="zh-CN" altLang="en-US" b="1" dirty="0">
                <a:solidFill>
                  <a:srgbClr val="0000FF"/>
                </a:solidFill>
                <a:latin typeface="华光魏体_CNKI" panose="02000500000000000000" pitchFamily="2" charset="-122"/>
                <a:ea typeface="华光魏体_CNKI" panose="02000500000000000000" pitchFamily="2" charset="-122"/>
              </a:rPr>
              <a:t>“重新生成 函数计算”</a:t>
            </a:r>
            <a:r>
              <a:rPr lang="zh-CN" altLang="en-US" b="1" dirty="0">
                <a:latin typeface="华光魏体_CNKI" panose="02000500000000000000" pitchFamily="2" charset="-122"/>
                <a:ea typeface="华光魏体_CNKI" panose="02000500000000000000" pitchFamily="2" charset="-122"/>
              </a:rPr>
              <a:t>重新进行编译链接，得到可执行程序。</a:t>
            </a:r>
          </a:p>
          <a:p>
            <a:pPr algn="just">
              <a:buFontTx/>
              <a:buNone/>
            </a:pPr>
            <a:r>
              <a:rPr lang="zh-CN" altLang="en-US" b="1" dirty="0">
                <a:latin typeface="华光魏体_CNKI" panose="02000500000000000000" pitchFamily="2" charset="-122"/>
                <a:ea typeface="华光魏体_CNKI" panose="02000500000000000000" pitchFamily="2" charset="-122"/>
              </a:rPr>
              <a:t>② 点击“调试”菜单中的</a:t>
            </a:r>
            <a:r>
              <a:rPr lang="zh-CN" altLang="en-US" b="1" dirty="0">
                <a:solidFill>
                  <a:srgbClr val="0000FF"/>
                </a:solidFill>
                <a:latin typeface="华光魏体_CNKI" panose="02000500000000000000" pitchFamily="2" charset="-122"/>
                <a:ea typeface="华光魏体_CNKI" panose="02000500000000000000" pitchFamily="2" charset="-122"/>
              </a:rPr>
              <a:t>“开始执行（不调试）”</a:t>
            </a:r>
            <a:r>
              <a:rPr lang="zh-CN" altLang="en-US" b="1" dirty="0">
                <a:latin typeface="华光魏体_CNKI" panose="02000500000000000000" pitchFamily="2" charset="-122"/>
                <a:ea typeface="华光魏体_CNKI" panose="02000500000000000000" pitchFamily="2" charset="-122"/>
              </a:rPr>
              <a:t>可以运行程序，得到程序的执行结果。</a:t>
            </a:r>
          </a:p>
        </p:txBody>
      </p:sp>
      <p:grpSp>
        <p:nvGrpSpPr>
          <p:cNvPr id="138249" name="Group 9"/>
          <p:cNvGrpSpPr>
            <a:grpSpLocks/>
          </p:cNvGrpSpPr>
          <p:nvPr/>
        </p:nvGrpSpPr>
        <p:grpSpPr bwMode="auto">
          <a:xfrm>
            <a:off x="1991544" y="3570110"/>
            <a:ext cx="7272338" cy="2602893"/>
            <a:chOff x="2412" y="2545"/>
            <a:chExt cx="5100" cy="2102"/>
          </a:xfrm>
        </p:grpSpPr>
        <p:sp>
          <p:nvSpPr>
            <p:cNvPr id="138250" name="Text Box 10"/>
            <p:cNvSpPr txBox="1">
              <a:spLocks noChangeArrowheads="1"/>
            </p:cNvSpPr>
            <p:nvPr/>
          </p:nvSpPr>
          <p:spPr bwMode="auto">
            <a:xfrm>
              <a:off x="2730" y="4423"/>
              <a:ext cx="4535"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Tx/>
                <a:buNone/>
              </a:pPr>
              <a:r>
                <a:rPr kumimoji="1" lang="zh-CN" altLang="en-US">
                  <a:solidFill>
                    <a:schemeClr val="bg1"/>
                  </a:solidFill>
                  <a:latin typeface="宋体" pitchFamily="2" charset="-122"/>
                </a:rPr>
                <a:t>图</a:t>
              </a:r>
              <a:r>
                <a:rPr kumimoji="1" lang="en-US" altLang="zh-CN">
                  <a:solidFill>
                    <a:schemeClr val="bg1"/>
                  </a:solidFill>
                  <a:latin typeface="宋体" pitchFamily="2" charset="-122"/>
                </a:rPr>
                <a:t>1-3-9 </a:t>
              </a:r>
              <a:r>
                <a:rPr kumimoji="1" lang="zh-CN" altLang="en-US">
                  <a:solidFill>
                    <a:schemeClr val="bg1"/>
                  </a:solidFill>
                  <a:latin typeface="宋体" pitchFamily="2" charset="-122"/>
                </a:rPr>
                <a:t>程序</a:t>
              </a:r>
              <a:r>
                <a:rPr kumimoji="1" lang="en-US" altLang="zh-CN">
                  <a:solidFill>
                    <a:schemeClr val="bg1"/>
                  </a:solidFill>
                  <a:latin typeface="宋体" pitchFamily="2" charset="-122"/>
                </a:rPr>
                <a:t>1_4.cpp</a:t>
              </a:r>
              <a:r>
                <a:rPr kumimoji="1" lang="zh-CN" altLang="en-US">
                  <a:solidFill>
                    <a:schemeClr val="bg1"/>
                  </a:solidFill>
                  <a:latin typeface="宋体" pitchFamily="2" charset="-122"/>
                </a:rPr>
                <a:t>运行结果</a:t>
              </a:r>
            </a:p>
          </p:txBody>
        </p:sp>
        <p:pic>
          <p:nvPicPr>
            <p:cNvPr id="138251"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2" y="2545"/>
              <a:ext cx="5100" cy="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7325958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8243">
                                            <p:txEl>
                                              <p:pRg st="1" end="1"/>
                                            </p:txEl>
                                          </p:spTgt>
                                        </p:tgtEl>
                                        <p:attrNameLst>
                                          <p:attrName>style.visibility</p:attrName>
                                        </p:attrNameLst>
                                      </p:cBhvr>
                                      <p:to>
                                        <p:strVal val="visible"/>
                                      </p:to>
                                    </p:set>
                                    <p:anim calcmode="lin" valueType="num">
                                      <p:cBhvr additive="base">
                                        <p:cTn id="7" dur="500" fill="hold"/>
                                        <p:tgtEl>
                                          <p:spTgt spid="1382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82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8243">
                                            <p:txEl>
                                              <p:pRg st="2" end="2"/>
                                            </p:txEl>
                                          </p:spTgt>
                                        </p:tgtEl>
                                        <p:attrNameLst>
                                          <p:attrName>style.visibility</p:attrName>
                                        </p:attrNameLst>
                                      </p:cBhvr>
                                      <p:to>
                                        <p:strVal val="visible"/>
                                      </p:to>
                                    </p:set>
                                    <p:anim calcmode="lin" valueType="num">
                                      <p:cBhvr additive="base">
                                        <p:cTn id="13" dur="500" fill="hold"/>
                                        <p:tgtEl>
                                          <p:spTgt spid="13824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82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8249"/>
                                        </p:tgtEl>
                                        <p:attrNameLst>
                                          <p:attrName>style.visibility</p:attrName>
                                        </p:attrNameLst>
                                      </p:cBhvr>
                                      <p:to>
                                        <p:strVal val="visible"/>
                                      </p:to>
                                    </p:set>
                                    <p:anim calcmode="lin" valueType="num">
                                      <p:cBhvr additive="base">
                                        <p:cTn id="19" dur="500" fill="hold"/>
                                        <p:tgtEl>
                                          <p:spTgt spid="138249"/>
                                        </p:tgtEl>
                                        <p:attrNameLst>
                                          <p:attrName>ppt_x</p:attrName>
                                        </p:attrNameLst>
                                      </p:cBhvr>
                                      <p:tavLst>
                                        <p:tav tm="0">
                                          <p:val>
                                            <p:strVal val="#ppt_x"/>
                                          </p:val>
                                        </p:tav>
                                        <p:tav tm="100000">
                                          <p:val>
                                            <p:strVal val="#ppt_x"/>
                                          </p:val>
                                        </p:tav>
                                      </p:tavLst>
                                    </p:anim>
                                    <p:anim calcmode="lin" valueType="num">
                                      <p:cBhvr additive="base">
                                        <p:cTn id="20" dur="500" fill="hold"/>
                                        <p:tgtEl>
                                          <p:spTgt spid="1382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Text Box 3"/>
          <p:cNvSpPr txBox="1">
            <a:spLocks noChangeArrowheads="1"/>
          </p:cNvSpPr>
          <p:nvPr/>
        </p:nvSpPr>
        <p:spPr bwMode="auto">
          <a:xfrm>
            <a:off x="551384" y="332656"/>
            <a:ext cx="10945216" cy="379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a:spcBef>
                <a:spcPct val="20000"/>
              </a:spcBef>
              <a:buSzPct val="85000"/>
              <a:buFontTx/>
              <a:buNone/>
            </a:pPr>
            <a:r>
              <a:rPr lang="en-US" altLang="zh-CN" sz="2800" b="1" dirty="0">
                <a:latin typeface="华光魏体_CNKI" panose="02000500000000000000" pitchFamily="2" charset="-122"/>
                <a:ea typeface="华光魏体_CNKI" panose="02000500000000000000" pitchFamily="2" charset="-122"/>
              </a:rPr>
              <a:t>5. </a:t>
            </a:r>
            <a:r>
              <a:rPr lang="zh-CN" altLang="en-US" sz="2800" b="1" dirty="0">
                <a:latin typeface="华光魏体_CNKI" panose="02000500000000000000" pitchFamily="2" charset="-122"/>
                <a:ea typeface="华光魏体_CNKI" panose="02000500000000000000" pitchFamily="2" charset="-122"/>
              </a:rPr>
              <a:t>打开已建好的项目</a:t>
            </a:r>
          </a:p>
          <a:p>
            <a:pPr algn="just">
              <a:spcBef>
                <a:spcPct val="20000"/>
              </a:spcBef>
              <a:buSzPct val="85000"/>
              <a:buFontTx/>
              <a:buChar char="•"/>
            </a:pPr>
            <a:r>
              <a:rPr lang="zh-CN" altLang="en-US" sz="2800" b="1" dirty="0">
                <a:latin typeface="华光魏体_CNKI" panose="02000500000000000000" pitchFamily="2" charset="-122"/>
                <a:ea typeface="华光魏体_CNKI" panose="02000500000000000000" pitchFamily="2" charset="-122"/>
              </a:rPr>
              <a:t>在</a:t>
            </a:r>
            <a:r>
              <a:rPr lang="en-US" altLang="zh-CN" sz="2800" b="1" dirty="0">
                <a:latin typeface="华光魏体_CNKI" panose="02000500000000000000" pitchFamily="2" charset="-122"/>
                <a:ea typeface="华光魏体_CNKI" panose="02000500000000000000" pitchFamily="2" charset="-122"/>
              </a:rPr>
              <a:t>VS2008</a:t>
            </a:r>
            <a:r>
              <a:rPr lang="zh-CN" altLang="en-US" sz="2800" b="1" dirty="0">
                <a:latin typeface="华光魏体_CNKI" panose="02000500000000000000" pitchFamily="2" charset="-122"/>
                <a:ea typeface="华光魏体_CNKI" panose="02000500000000000000" pitchFamily="2" charset="-122"/>
              </a:rPr>
              <a:t>的初始界面的起始页中单击“最近的项目”下的某个项目即可。</a:t>
            </a:r>
          </a:p>
          <a:p>
            <a:pPr algn="just">
              <a:spcBef>
                <a:spcPct val="20000"/>
              </a:spcBef>
              <a:buSzPct val="85000"/>
              <a:buFontTx/>
              <a:buChar char="•"/>
            </a:pPr>
            <a:r>
              <a:rPr lang="zh-CN" altLang="en-US" sz="2800" b="1" dirty="0">
                <a:latin typeface="华光魏体_CNKI" panose="02000500000000000000" pitchFamily="2" charset="-122"/>
                <a:ea typeface="华光魏体_CNKI" panose="02000500000000000000" pitchFamily="2" charset="-122"/>
              </a:rPr>
              <a:t>如果项目不在“最近的项目”列表中，可以点击“打开”右边的“项目”按钮，</a:t>
            </a:r>
          </a:p>
          <a:p>
            <a:pPr algn="just">
              <a:spcBef>
                <a:spcPct val="20000"/>
              </a:spcBef>
              <a:buSzPct val="85000"/>
              <a:buFontTx/>
              <a:buChar char="•"/>
            </a:pPr>
            <a:r>
              <a:rPr lang="zh-CN" altLang="en-US" sz="2800" b="1" dirty="0">
                <a:latin typeface="华光魏体_CNKI" panose="02000500000000000000" pitchFamily="2" charset="-122"/>
                <a:ea typeface="华光魏体_CNKI" panose="02000500000000000000" pitchFamily="2" charset="-122"/>
              </a:rPr>
              <a:t>或者单击“文件→打开→项目</a:t>
            </a:r>
            <a:r>
              <a:rPr lang="en-US" altLang="zh-CN" sz="2800" b="1" dirty="0">
                <a:latin typeface="华光魏体_CNKI" panose="02000500000000000000" pitchFamily="2" charset="-122"/>
                <a:ea typeface="华光魏体_CNKI" panose="02000500000000000000" pitchFamily="2" charset="-122"/>
              </a:rPr>
              <a:t>/</a:t>
            </a:r>
            <a:r>
              <a:rPr lang="zh-CN" altLang="en-US" sz="2800" b="1" dirty="0">
                <a:latin typeface="华光魏体_CNKI" panose="02000500000000000000" pitchFamily="2" charset="-122"/>
                <a:ea typeface="华光魏体_CNKI" panose="02000500000000000000" pitchFamily="2" charset="-122"/>
              </a:rPr>
              <a:t>解决方案”菜单项，都可在后面出现的打开项目对话框中选择相应的项目打开。 </a:t>
            </a:r>
          </a:p>
          <a:p>
            <a:pPr algn="just">
              <a:buFontTx/>
              <a:buNone/>
            </a:pPr>
            <a:endParaRPr lang="en-US" altLang="zh-CN" sz="2800" b="1" dirty="0">
              <a:latin typeface="宋体" pitchFamily="2" charset="-122"/>
            </a:endParaRPr>
          </a:p>
        </p:txBody>
      </p:sp>
      <p:sp>
        <p:nvSpPr>
          <p:cNvPr id="2" name="Text Box 3">
            <a:extLst>
              <a:ext uri="{FF2B5EF4-FFF2-40B4-BE49-F238E27FC236}">
                <a16:creationId xmlns:a16="http://schemas.microsoft.com/office/drawing/2014/main" id="{BF00A4CB-E3C3-F072-7634-5CF5B914BCDA}"/>
              </a:ext>
            </a:extLst>
          </p:cNvPr>
          <p:cNvSpPr txBox="1">
            <a:spLocks noChangeArrowheads="1"/>
          </p:cNvSpPr>
          <p:nvPr/>
        </p:nvSpPr>
        <p:spPr bwMode="auto">
          <a:xfrm>
            <a:off x="678260" y="3933056"/>
            <a:ext cx="10945216" cy="241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a:spcBef>
                <a:spcPct val="20000"/>
              </a:spcBef>
              <a:buSzPct val="85000"/>
              <a:buFontTx/>
              <a:buNone/>
            </a:pPr>
            <a:r>
              <a:rPr lang="en-US" altLang="zh-CN" sz="2800" b="1" dirty="0">
                <a:latin typeface="华光魏体_CNKI" panose="02000500000000000000" pitchFamily="2" charset="-122"/>
                <a:ea typeface="华光魏体_CNKI" panose="02000500000000000000" pitchFamily="2" charset="-122"/>
              </a:rPr>
              <a:t>6. </a:t>
            </a:r>
            <a:r>
              <a:rPr lang="zh-CN" altLang="en-US" sz="2800" b="1" dirty="0">
                <a:latin typeface="华光魏体_CNKI" panose="02000500000000000000" pitchFamily="2" charset="-122"/>
                <a:ea typeface="华光魏体_CNKI" panose="02000500000000000000" pitchFamily="2" charset="-122"/>
              </a:rPr>
              <a:t>从项目中移除文件</a:t>
            </a:r>
          </a:p>
          <a:p>
            <a:pPr algn="just">
              <a:spcBef>
                <a:spcPct val="20000"/>
              </a:spcBef>
              <a:buSzPct val="85000"/>
              <a:buFontTx/>
              <a:buChar char="•"/>
            </a:pPr>
            <a:r>
              <a:rPr lang="zh-CN" altLang="en-US" sz="2800" b="1" dirty="0">
                <a:latin typeface="华光魏体_CNKI" panose="02000500000000000000" pitchFamily="2" charset="-122"/>
                <a:ea typeface="华光魏体_CNKI" panose="02000500000000000000" pitchFamily="2" charset="-122"/>
              </a:rPr>
              <a:t>在解决方案资源管理器中选中相应的文件，再按键盘上的“</a:t>
            </a:r>
            <a:r>
              <a:rPr lang="en-US" altLang="zh-CN" sz="2800" b="1" dirty="0">
                <a:latin typeface="华光魏体_CNKI" panose="02000500000000000000" pitchFamily="2" charset="-122"/>
                <a:ea typeface="华光魏体_CNKI" panose="02000500000000000000" pitchFamily="2" charset="-122"/>
              </a:rPr>
              <a:t>Delete”</a:t>
            </a:r>
            <a:r>
              <a:rPr lang="zh-CN" altLang="en-US" sz="2800" b="1" dirty="0">
                <a:latin typeface="华光魏体_CNKI" panose="02000500000000000000" pitchFamily="2" charset="-122"/>
                <a:ea typeface="华光魏体_CNKI" panose="02000500000000000000" pitchFamily="2" charset="-122"/>
              </a:rPr>
              <a:t>键就可以将其从项目中移除。</a:t>
            </a:r>
          </a:p>
          <a:p>
            <a:pPr algn="just">
              <a:spcBef>
                <a:spcPct val="20000"/>
              </a:spcBef>
              <a:buSzPct val="85000"/>
              <a:buFontTx/>
              <a:buChar char="•"/>
            </a:pPr>
            <a:r>
              <a:rPr lang="zh-CN" altLang="en-US" sz="2800" b="1" dirty="0">
                <a:latin typeface="华光魏体_CNKI" panose="02000500000000000000" pitchFamily="2" charset="-122"/>
                <a:ea typeface="华光魏体_CNKI" panose="02000500000000000000" pitchFamily="2" charset="-122"/>
              </a:rPr>
              <a:t>需注意的是，这个操作只是移除文件，文件本身依然保存在磁盘原来的地方。 </a:t>
            </a:r>
            <a:endParaRPr lang="en-US" altLang="zh-CN" sz="2800" b="1" dirty="0">
              <a:latin typeface="华光魏体_CNKI" panose="02000500000000000000" pitchFamily="2" charset="-122"/>
              <a:ea typeface="华光魏体_CNKI" panose="02000500000000000000" pitchFamily="2" charset="-122"/>
            </a:endParaRPr>
          </a:p>
        </p:txBody>
      </p:sp>
    </p:spTree>
    <p:extLst>
      <p:ext uri="{BB962C8B-B14F-4D97-AF65-F5344CB8AC3E}">
        <p14:creationId xmlns:p14="http://schemas.microsoft.com/office/powerpoint/2010/main" val="22905014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9267">
                                            <p:txEl>
                                              <p:pRg st="1" end="1"/>
                                            </p:txEl>
                                          </p:spTgt>
                                        </p:tgtEl>
                                        <p:attrNameLst>
                                          <p:attrName>style.visibility</p:attrName>
                                        </p:attrNameLst>
                                      </p:cBhvr>
                                      <p:to>
                                        <p:strVal val="visible"/>
                                      </p:to>
                                    </p:set>
                                    <p:anim calcmode="lin" valueType="num">
                                      <p:cBhvr additive="base">
                                        <p:cTn id="7" dur="500" fill="hold"/>
                                        <p:tgtEl>
                                          <p:spTgt spid="1392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92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9267">
                                            <p:txEl>
                                              <p:pRg st="2" end="2"/>
                                            </p:txEl>
                                          </p:spTgt>
                                        </p:tgtEl>
                                        <p:attrNameLst>
                                          <p:attrName>style.visibility</p:attrName>
                                        </p:attrNameLst>
                                      </p:cBhvr>
                                      <p:to>
                                        <p:strVal val="visible"/>
                                      </p:to>
                                    </p:set>
                                    <p:anim calcmode="lin" valueType="num">
                                      <p:cBhvr additive="base">
                                        <p:cTn id="13" dur="500" fill="hold"/>
                                        <p:tgtEl>
                                          <p:spTgt spid="13926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92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9267">
                                            <p:txEl>
                                              <p:pRg st="3" end="3"/>
                                            </p:txEl>
                                          </p:spTgt>
                                        </p:tgtEl>
                                        <p:attrNameLst>
                                          <p:attrName>style.visibility</p:attrName>
                                        </p:attrNameLst>
                                      </p:cBhvr>
                                      <p:to>
                                        <p:strVal val="visible"/>
                                      </p:to>
                                    </p:set>
                                    <p:anim calcmode="lin" valueType="num">
                                      <p:cBhvr additive="base">
                                        <p:cTn id="19" dur="500" fill="hold"/>
                                        <p:tgtEl>
                                          <p:spTgt spid="1392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92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anim calcmode="lin" valueType="num">
                                      <p:cBhvr additive="base">
                                        <p:cTn id="25"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 calcmode="lin" valueType="num">
                                      <p:cBhvr additive="base">
                                        <p:cTn id="3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Text Box 3"/>
          <p:cNvSpPr txBox="1">
            <a:spLocks noChangeArrowheads="1"/>
          </p:cNvSpPr>
          <p:nvPr/>
        </p:nvSpPr>
        <p:spPr bwMode="auto">
          <a:xfrm>
            <a:off x="551384" y="726016"/>
            <a:ext cx="10729192" cy="5405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120000"/>
              </a:lnSpc>
              <a:spcBef>
                <a:spcPct val="20000"/>
              </a:spcBef>
              <a:buSzPct val="85000"/>
              <a:buFontTx/>
              <a:buNone/>
            </a:pPr>
            <a:r>
              <a:rPr lang="en-US" altLang="zh-CN" sz="2800" b="1" dirty="0">
                <a:latin typeface="华光魏体_CNKI" panose="02000500000000000000" pitchFamily="2" charset="-122"/>
                <a:ea typeface="华光魏体_CNKI" panose="02000500000000000000" pitchFamily="2" charset="-122"/>
              </a:rPr>
              <a:t>7. </a:t>
            </a:r>
            <a:r>
              <a:rPr lang="zh-CN" altLang="en-US" sz="2800" b="1" dirty="0">
                <a:latin typeface="华光魏体_CNKI" panose="02000500000000000000" pitchFamily="2" charset="-122"/>
                <a:ea typeface="华光魏体_CNKI" panose="02000500000000000000" pitchFamily="2" charset="-122"/>
              </a:rPr>
              <a:t>将已经建好的程序文件放到所选的项目中 </a:t>
            </a:r>
          </a:p>
          <a:p>
            <a:pPr algn="just">
              <a:lnSpc>
                <a:spcPct val="120000"/>
              </a:lnSpc>
              <a:spcBef>
                <a:spcPct val="20000"/>
              </a:spcBef>
              <a:buSzPct val="85000"/>
              <a:buFontTx/>
              <a:buChar char="•"/>
            </a:pPr>
            <a:r>
              <a:rPr lang="zh-CN" altLang="en-US" sz="2800" b="1" dirty="0">
                <a:latin typeface="华光魏体_CNKI" panose="02000500000000000000" pitchFamily="2" charset="-122"/>
                <a:ea typeface="华光魏体_CNKI" panose="02000500000000000000" pitchFamily="2" charset="-122"/>
              </a:rPr>
              <a:t>点击解决方案资源管理器的相应目录（如“源文件”）后，按鼠标右键，在随后出现的右键菜单中选择“添加”→“现有项”，就可以在随后出现的打开文件对话框中，选择已建好的程序文件，将其添加到当前项目的源文件中。</a:t>
            </a:r>
          </a:p>
          <a:p>
            <a:pPr algn="just">
              <a:lnSpc>
                <a:spcPct val="120000"/>
              </a:lnSpc>
              <a:spcBef>
                <a:spcPct val="20000"/>
              </a:spcBef>
              <a:buSzPct val="85000"/>
              <a:buFontTx/>
              <a:buChar char="•"/>
            </a:pPr>
            <a:r>
              <a:rPr lang="zh-CN" altLang="en-US" sz="2800" b="1" dirty="0">
                <a:latin typeface="华光魏体_CNKI" panose="02000500000000000000" pitchFamily="2" charset="-122"/>
                <a:ea typeface="华光魏体_CNKI" panose="02000500000000000000" pitchFamily="2" charset="-122"/>
              </a:rPr>
              <a:t>在</a:t>
            </a:r>
            <a:r>
              <a:rPr lang="en-US" altLang="zh-CN" sz="2800" b="1" dirty="0">
                <a:latin typeface="华光魏体_CNKI" panose="02000500000000000000" pitchFamily="2" charset="-122"/>
                <a:ea typeface="华光魏体_CNKI" panose="02000500000000000000" pitchFamily="2" charset="-122"/>
              </a:rPr>
              <a:t>VS2008</a:t>
            </a:r>
            <a:r>
              <a:rPr lang="zh-CN" altLang="en-US" sz="2800" b="1" dirty="0">
                <a:latin typeface="华光魏体_CNKI" panose="02000500000000000000" pitchFamily="2" charset="-122"/>
                <a:ea typeface="华光魏体_CNKI" panose="02000500000000000000" pitchFamily="2" charset="-122"/>
              </a:rPr>
              <a:t>的项目中，可以有多个源文件和头文件。但需要注意的是，源文件可以有多个，但其中必须有且仅有一个</a:t>
            </a:r>
            <a:r>
              <a:rPr lang="en-US" altLang="zh-CN" sz="2800" b="1" dirty="0">
                <a:latin typeface="华光魏体_CNKI" panose="02000500000000000000" pitchFamily="2" charset="-122"/>
                <a:ea typeface="华光魏体_CNKI" panose="02000500000000000000" pitchFamily="2" charset="-122"/>
              </a:rPr>
              <a:t>main</a:t>
            </a:r>
            <a:r>
              <a:rPr lang="zh-CN" altLang="en-US" sz="2800" b="1" dirty="0">
                <a:latin typeface="华光魏体_CNKI" panose="02000500000000000000" pitchFamily="2" charset="-122"/>
                <a:ea typeface="华光魏体_CNKI" panose="02000500000000000000" pitchFamily="2" charset="-122"/>
              </a:rPr>
              <a:t>函数，</a:t>
            </a:r>
            <a:r>
              <a:rPr lang="en-US" altLang="zh-CN" sz="2800" b="1" dirty="0">
                <a:latin typeface="华光魏体_CNKI" panose="02000500000000000000" pitchFamily="2" charset="-122"/>
                <a:ea typeface="华光魏体_CNKI" panose="02000500000000000000" pitchFamily="2" charset="-122"/>
              </a:rPr>
              <a:t>C</a:t>
            </a:r>
            <a:r>
              <a:rPr lang="zh-CN" altLang="en-US" sz="2800" b="1" dirty="0">
                <a:latin typeface="华光魏体_CNKI" panose="02000500000000000000" pitchFamily="2" charset="-122"/>
                <a:ea typeface="华光魏体_CNKI" panose="02000500000000000000" pitchFamily="2" charset="-122"/>
              </a:rPr>
              <a:t>语言将会从这个函数开始执行项目。如果一个项目中包含多个</a:t>
            </a:r>
            <a:r>
              <a:rPr lang="en-US" altLang="zh-CN" sz="2800" b="1" dirty="0">
                <a:latin typeface="华光魏体_CNKI" panose="02000500000000000000" pitchFamily="2" charset="-122"/>
                <a:ea typeface="华光魏体_CNKI" panose="02000500000000000000" pitchFamily="2" charset="-122"/>
              </a:rPr>
              <a:t>main</a:t>
            </a:r>
            <a:r>
              <a:rPr lang="zh-CN" altLang="en-US" sz="2800" b="1" dirty="0">
                <a:latin typeface="华光魏体_CNKI" panose="02000500000000000000" pitchFamily="2" charset="-122"/>
                <a:ea typeface="华光魏体_CNKI" panose="02000500000000000000" pitchFamily="2" charset="-122"/>
              </a:rPr>
              <a:t>函数，则在编译时会出错。 </a:t>
            </a:r>
          </a:p>
          <a:p>
            <a:pPr algn="just">
              <a:lnSpc>
                <a:spcPct val="120000"/>
              </a:lnSpc>
              <a:buFontTx/>
              <a:buNone/>
            </a:pPr>
            <a:endParaRPr lang="en-US" altLang="zh-CN" sz="2800" b="1" dirty="0">
              <a:latin typeface="华光魏体_CNKI" panose="02000500000000000000" pitchFamily="2" charset="-122"/>
              <a:ea typeface="华光魏体_CNKI" panose="02000500000000000000" pitchFamily="2" charset="-122"/>
            </a:endParaRPr>
          </a:p>
        </p:txBody>
      </p:sp>
    </p:spTree>
    <p:extLst>
      <p:ext uri="{BB962C8B-B14F-4D97-AF65-F5344CB8AC3E}">
        <p14:creationId xmlns:p14="http://schemas.microsoft.com/office/powerpoint/2010/main" val="7107652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1315">
                                            <p:txEl>
                                              <p:pRg st="1" end="1"/>
                                            </p:txEl>
                                          </p:spTgt>
                                        </p:tgtEl>
                                        <p:attrNameLst>
                                          <p:attrName>style.visibility</p:attrName>
                                        </p:attrNameLst>
                                      </p:cBhvr>
                                      <p:to>
                                        <p:strVal val="visible"/>
                                      </p:to>
                                    </p:set>
                                    <p:anim calcmode="lin" valueType="num">
                                      <p:cBhvr additive="base">
                                        <p:cTn id="7" dur="500" fill="hold"/>
                                        <p:tgtEl>
                                          <p:spTgt spid="1413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13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41315">
                                            <p:txEl>
                                              <p:pRg st="2" end="2"/>
                                            </p:txEl>
                                          </p:spTgt>
                                        </p:tgtEl>
                                        <p:attrNameLst>
                                          <p:attrName>style.visibility</p:attrName>
                                        </p:attrNameLst>
                                      </p:cBhvr>
                                      <p:to>
                                        <p:strVal val="visible"/>
                                      </p:to>
                                    </p:set>
                                    <p:anim calcmode="lin" valueType="num">
                                      <p:cBhvr additive="base">
                                        <p:cTn id="13" dur="500" fill="hold"/>
                                        <p:tgtEl>
                                          <p:spTgt spid="1413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131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80897"/>
          <p:cNvSpPr>
            <a:spLocks noGrp="1" noRot="1"/>
          </p:cNvSpPr>
          <p:nvPr>
            <p:ph type="title" idx="4294967295"/>
          </p:nvPr>
        </p:nvSpPr>
        <p:spPr>
          <a:xfrm>
            <a:off x="5087888" y="415572"/>
            <a:ext cx="2593132" cy="533400"/>
          </a:xfrm>
          <a:gradFill rotWithShape="0">
            <a:gsLst>
              <a:gs pos="0">
                <a:srgbClr val="009999">
                  <a:alpha val="100000"/>
                </a:srgbClr>
              </a:gs>
              <a:gs pos="100000">
                <a:srgbClr val="777777">
                  <a:alpha val="100000"/>
                </a:srgbClr>
              </a:gs>
            </a:gsLst>
            <a:lin ang="0" scaled="1"/>
            <a:tileRect/>
          </a:gradFill>
          <a:ln w="38100" cmpd="dbl">
            <a:solidFill>
              <a:srgbClr val="000000">
                <a:alpha val="100000"/>
              </a:srgbClr>
            </a:solidFill>
            <a:miter lim="800000"/>
          </a:ln>
        </p:spPr>
        <p:txBody>
          <a:bodyPr vert="horz" lIns="91440" tIns="45720" rIns="91440" bIns="46800" rtlCol="0" anchor="ctr">
            <a:normAutofit fontScale="90000"/>
          </a:bodyPr>
          <a:lstStyle/>
          <a:p>
            <a:pPr algn="l"/>
            <a:r>
              <a:rPr lang="en-US" altLang="zh-CN" sz="3200" b="1" noProof="1">
                <a:solidFill>
                  <a:srgbClr val="FFFF99"/>
                </a:solidFill>
                <a:effectLst>
                  <a:outerShdw blurRad="38100" dist="38100" dir="2700000">
                    <a:srgbClr val="C0C0C0"/>
                  </a:outerShdw>
                </a:effectLst>
                <a:latin typeface="宋体" panose="02010600030101010101" pitchFamily="2" charset="-122"/>
              </a:rPr>
              <a:t>1.4 </a:t>
            </a:r>
            <a:r>
              <a:rPr lang="zh-CN" altLang="en-US" sz="3200" b="1" noProof="1">
                <a:solidFill>
                  <a:srgbClr val="FFFF99"/>
                </a:solidFill>
                <a:effectLst>
                  <a:outerShdw blurRad="38100" dist="38100" dir="2700000">
                    <a:srgbClr val="C0C0C0"/>
                  </a:outerShdw>
                </a:effectLst>
                <a:latin typeface="宋体" panose="02010600030101010101" pitchFamily="2" charset="-122"/>
              </a:rPr>
              <a:t>本章小结</a:t>
            </a:r>
          </a:p>
        </p:txBody>
      </p:sp>
      <p:sp>
        <p:nvSpPr>
          <p:cNvPr id="80899" name="文本框 80898"/>
          <p:cNvSpPr txBox="1">
            <a:spLocks noChangeArrowheads="1"/>
          </p:cNvSpPr>
          <p:nvPr/>
        </p:nvSpPr>
        <p:spPr bwMode="auto">
          <a:xfrm>
            <a:off x="479376" y="1047397"/>
            <a:ext cx="10887000" cy="5308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Times New Roman" pitchFamily="18" charset="0"/>
                <a:ea typeface="宋体" pitchFamily="2" charset="-122"/>
              </a:defRPr>
            </a:lvl1pPr>
            <a:lvl2pPr>
              <a:defRPr>
                <a:solidFill>
                  <a:schemeClr val="tx1"/>
                </a:solidFill>
                <a:latin typeface="Times New Roman" pitchFamily="18" charset="0"/>
                <a:ea typeface="宋体" pitchFamily="2" charset="-122"/>
              </a:defRPr>
            </a:lvl2pPr>
            <a:lvl3pPr>
              <a:defRPr>
                <a:solidFill>
                  <a:schemeClr val="tx1"/>
                </a:solidFill>
                <a:latin typeface="Times New Roman" pitchFamily="18" charset="0"/>
                <a:ea typeface="宋体" pitchFamily="2" charset="-122"/>
              </a:defRPr>
            </a:lvl3pPr>
            <a:lvl4pPr>
              <a:defRPr>
                <a:solidFill>
                  <a:schemeClr val="tx1"/>
                </a:solidFill>
                <a:latin typeface="Times New Roman" pitchFamily="18" charset="0"/>
                <a:ea typeface="宋体" pitchFamily="2" charset="-122"/>
              </a:defRPr>
            </a:lvl4pPr>
            <a:lvl5pPr>
              <a:defRPr>
                <a:solidFill>
                  <a:schemeClr val="tx1"/>
                </a:solidFill>
                <a:latin typeface="Times New Roman" pitchFamily="18" charset="0"/>
                <a:ea typeface="宋体" pitchFamily="2" charset="-122"/>
              </a:defRPr>
            </a:lvl5pPr>
            <a:lvl6pPr fontAlgn="base">
              <a:spcBef>
                <a:spcPct val="0"/>
              </a:spcBef>
              <a:spcAft>
                <a:spcPct val="0"/>
              </a:spcAft>
              <a:buFont typeface="Arial" charset="0"/>
              <a:defRPr>
                <a:solidFill>
                  <a:schemeClr val="tx1"/>
                </a:solidFill>
                <a:latin typeface="Times New Roman" pitchFamily="18" charset="0"/>
                <a:ea typeface="宋体" pitchFamily="2" charset="-122"/>
              </a:defRPr>
            </a:lvl6pPr>
            <a:lvl7pPr fontAlgn="base">
              <a:spcBef>
                <a:spcPct val="0"/>
              </a:spcBef>
              <a:spcAft>
                <a:spcPct val="0"/>
              </a:spcAft>
              <a:buFont typeface="Arial" charset="0"/>
              <a:defRPr>
                <a:solidFill>
                  <a:schemeClr val="tx1"/>
                </a:solidFill>
                <a:latin typeface="Times New Roman" pitchFamily="18" charset="0"/>
                <a:ea typeface="宋体" pitchFamily="2" charset="-122"/>
              </a:defRPr>
            </a:lvl7pPr>
            <a:lvl8pPr fontAlgn="base">
              <a:spcBef>
                <a:spcPct val="0"/>
              </a:spcBef>
              <a:spcAft>
                <a:spcPct val="0"/>
              </a:spcAft>
              <a:buFont typeface="Arial" charset="0"/>
              <a:defRPr>
                <a:solidFill>
                  <a:schemeClr val="tx1"/>
                </a:solidFill>
                <a:latin typeface="Times New Roman" pitchFamily="18" charset="0"/>
                <a:ea typeface="宋体" pitchFamily="2" charset="-122"/>
              </a:defRPr>
            </a:lvl8pPr>
            <a:lvl9pPr fontAlgn="base">
              <a:spcBef>
                <a:spcPct val="0"/>
              </a:spcBef>
              <a:spcAft>
                <a:spcPct val="0"/>
              </a:spcAft>
              <a:buFont typeface="Arial" charset="0"/>
              <a:defRPr>
                <a:solidFill>
                  <a:schemeClr val="tx1"/>
                </a:solidFill>
                <a:latin typeface="Times New Roman" pitchFamily="18" charset="0"/>
                <a:ea typeface="宋体" pitchFamily="2" charset="-122"/>
              </a:defRPr>
            </a:lvl9pPr>
          </a:lstStyle>
          <a:p>
            <a:pPr fontAlgn="base">
              <a:lnSpc>
                <a:spcPct val="120000"/>
              </a:lnSpc>
              <a:spcBef>
                <a:spcPct val="20000"/>
              </a:spcBef>
              <a:spcAft>
                <a:spcPct val="0"/>
              </a:spcAft>
              <a:buSzPct val="85000"/>
              <a:buFont typeface="Arial" charset="0"/>
              <a:buAutoNum type="arabicPeriod"/>
            </a:pPr>
            <a:r>
              <a:rPr lang="zh-CN" altLang="en-US" sz="2400" b="1" dirty="0">
                <a:solidFill>
                  <a:srgbClr val="002060"/>
                </a:solidFill>
                <a:latin typeface="Yu Gothic" pitchFamily="34" charset="-128"/>
                <a:ea typeface="Yu Gothic" pitchFamily="34" charset="-128"/>
              </a:rPr>
              <a:t>熟练掌握建立项目、添加文件、移除文件、打开已建立项目、添加已建好的文件。</a:t>
            </a:r>
            <a:endParaRPr lang="en-US" altLang="zh-CN" sz="2400" b="1" dirty="0">
              <a:solidFill>
                <a:srgbClr val="002060"/>
              </a:solidFill>
              <a:latin typeface="Yu Gothic" pitchFamily="34" charset="-128"/>
              <a:ea typeface="Yu Gothic" pitchFamily="34" charset="-128"/>
            </a:endParaRPr>
          </a:p>
          <a:p>
            <a:pPr fontAlgn="base">
              <a:lnSpc>
                <a:spcPct val="120000"/>
              </a:lnSpc>
              <a:spcBef>
                <a:spcPct val="20000"/>
              </a:spcBef>
              <a:spcAft>
                <a:spcPct val="0"/>
              </a:spcAft>
              <a:buSzPct val="85000"/>
              <a:buFont typeface="Arial" charset="0"/>
              <a:buAutoNum type="arabicPeriod"/>
            </a:pPr>
            <a:r>
              <a:rPr lang="zh-CN" altLang="en-US" sz="2400" b="1" dirty="0">
                <a:solidFill>
                  <a:srgbClr val="002060"/>
                </a:solidFill>
                <a:latin typeface="Yu Gothic" pitchFamily="34" charset="-128"/>
                <a:ea typeface="Yu Gothic" pitchFamily="34" charset="-128"/>
              </a:rPr>
              <a:t>学会编译、连接和执行文件。通过“生成”菜单中的“生成”或“重新生成”项目，就可以进行编译和连接，产生可执行文件。运行该文件，即可得到程序的运行结果。</a:t>
            </a:r>
          </a:p>
          <a:p>
            <a:pPr fontAlgn="base">
              <a:lnSpc>
                <a:spcPct val="120000"/>
              </a:lnSpc>
              <a:spcBef>
                <a:spcPct val="20000"/>
              </a:spcBef>
              <a:spcAft>
                <a:spcPct val="0"/>
              </a:spcAft>
              <a:buSzPct val="85000"/>
              <a:buFont typeface="Arial" charset="0"/>
              <a:buAutoNum type="arabicPeriod"/>
            </a:pPr>
            <a:r>
              <a:rPr lang="en-US" altLang="zh-CN" sz="2400" b="1" dirty="0">
                <a:solidFill>
                  <a:srgbClr val="002060"/>
                </a:solidFill>
                <a:latin typeface="Yu Gothic" pitchFamily="34" charset="-128"/>
                <a:ea typeface="Yu Gothic" pitchFamily="34" charset="-128"/>
              </a:rPr>
              <a:t>C</a:t>
            </a:r>
            <a:r>
              <a:rPr lang="zh-CN" altLang="en-US" sz="2400" b="1" dirty="0">
                <a:solidFill>
                  <a:srgbClr val="002060"/>
                </a:solidFill>
                <a:latin typeface="Yu Gothic" pitchFamily="34" charset="-128"/>
                <a:ea typeface="Yu Gothic" pitchFamily="34" charset="-128"/>
              </a:rPr>
              <a:t>语言程序由函数组成。一个</a:t>
            </a:r>
            <a:r>
              <a:rPr lang="en-US" altLang="zh-CN" sz="2400" b="1" dirty="0">
                <a:solidFill>
                  <a:srgbClr val="002060"/>
                </a:solidFill>
                <a:latin typeface="Yu Gothic" pitchFamily="34" charset="-128"/>
                <a:ea typeface="Yu Gothic" pitchFamily="34" charset="-128"/>
              </a:rPr>
              <a:t>C</a:t>
            </a:r>
            <a:r>
              <a:rPr lang="zh-CN" altLang="en-US" sz="2400" b="1" dirty="0">
                <a:solidFill>
                  <a:srgbClr val="002060"/>
                </a:solidFill>
                <a:latin typeface="Yu Gothic" pitchFamily="34" charset="-128"/>
                <a:ea typeface="Yu Gothic" pitchFamily="34" charset="-128"/>
              </a:rPr>
              <a:t>源程序有且仅有一个</a:t>
            </a:r>
            <a:r>
              <a:rPr lang="en-US" altLang="zh-CN" sz="2400" b="1" dirty="0">
                <a:solidFill>
                  <a:srgbClr val="FF0000"/>
                </a:solidFill>
                <a:latin typeface="Yu Gothic" pitchFamily="34" charset="-128"/>
                <a:ea typeface="Yu Gothic" pitchFamily="34" charset="-128"/>
              </a:rPr>
              <a:t>main()</a:t>
            </a:r>
            <a:r>
              <a:rPr lang="zh-CN" altLang="en-US" sz="2400" b="1" dirty="0">
                <a:solidFill>
                  <a:srgbClr val="002060"/>
                </a:solidFill>
                <a:latin typeface="Yu Gothic" pitchFamily="34" charset="-128"/>
                <a:ea typeface="Yu Gothic" pitchFamily="34" charset="-128"/>
              </a:rPr>
              <a:t>函数，但是可以包含任意多个其他函数，因此，函数是</a:t>
            </a:r>
            <a:r>
              <a:rPr lang="en-US" altLang="zh-CN" sz="2400" b="1" dirty="0">
                <a:solidFill>
                  <a:srgbClr val="002060"/>
                </a:solidFill>
                <a:latin typeface="Yu Gothic" pitchFamily="34" charset="-128"/>
                <a:ea typeface="Yu Gothic" pitchFamily="34" charset="-128"/>
              </a:rPr>
              <a:t>C</a:t>
            </a:r>
            <a:r>
              <a:rPr lang="zh-CN" altLang="en-US" sz="2400" b="1" dirty="0">
                <a:solidFill>
                  <a:srgbClr val="002060"/>
                </a:solidFill>
                <a:latin typeface="Yu Gothic" pitchFamily="34" charset="-128"/>
                <a:ea typeface="Yu Gothic" pitchFamily="34" charset="-128"/>
              </a:rPr>
              <a:t>程序的基本单元。</a:t>
            </a:r>
          </a:p>
          <a:p>
            <a:pPr fontAlgn="base">
              <a:lnSpc>
                <a:spcPct val="120000"/>
              </a:lnSpc>
              <a:spcBef>
                <a:spcPct val="20000"/>
              </a:spcBef>
              <a:spcAft>
                <a:spcPct val="0"/>
              </a:spcAft>
              <a:buSzPct val="85000"/>
              <a:buFont typeface="Arial" charset="0"/>
              <a:buAutoNum type="arabicPeriod"/>
            </a:pPr>
            <a:r>
              <a:rPr lang="zh-CN" altLang="en-US" sz="2400" b="1" dirty="0">
                <a:solidFill>
                  <a:srgbClr val="FF0000"/>
                </a:solidFill>
                <a:latin typeface="Yu Gothic" pitchFamily="34" charset="-128"/>
                <a:ea typeface="Yu Gothic" pitchFamily="34" charset="-128"/>
              </a:rPr>
              <a:t>函数</a:t>
            </a:r>
            <a:r>
              <a:rPr lang="zh-CN" altLang="en-US" sz="2400" b="1" dirty="0">
                <a:solidFill>
                  <a:srgbClr val="002060"/>
                </a:solidFill>
                <a:latin typeface="Yu Gothic" pitchFamily="34" charset="-128"/>
                <a:ea typeface="Yu Gothic" pitchFamily="34" charset="-128"/>
              </a:rPr>
              <a:t>说明语句和函数原型。</a:t>
            </a:r>
            <a:r>
              <a:rPr lang="en-US" altLang="zh-CN" sz="2400" b="1" dirty="0">
                <a:solidFill>
                  <a:srgbClr val="002060"/>
                </a:solidFill>
                <a:latin typeface="Yu Gothic" pitchFamily="34" charset="-128"/>
                <a:ea typeface="Yu Gothic" pitchFamily="34" charset="-128"/>
              </a:rPr>
              <a:t>C</a:t>
            </a:r>
            <a:r>
              <a:rPr lang="zh-CN" altLang="en-US" sz="2400" b="1" dirty="0">
                <a:solidFill>
                  <a:srgbClr val="002060"/>
                </a:solidFill>
                <a:latin typeface="Yu Gothic" pitchFamily="34" charset="-128"/>
                <a:ea typeface="Yu Gothic" pitchFamily="34" charset="-128"/>
              </a:rPr>
              <a:t>语言开发者编制了内容丰富的</a:t>
            </a:r>
            <a:r>
              <a:rPr lang="zh-CN" altLang="en-US" sz="2400" b="1" dirty="0">
                <a:solidFill>
                  <a:srgbClr val="FF0000"/>
                </a:solidFill>
                <a:latin typeface="Yu Gothic" pitchFamily="34" charset="-128"/>
                <a:ea typeface="Yu Gothic" pitchFamily="34" charset="-128"/>
              </a:rPr>
              <a:t>库函数</a:t>
            </a:r>
            <a:r>
              <a:rPr lang="zh-CN" altLang="en-US" sz="2400" b="1" dirty="0">
                <a:solidFill>
                  <a:srgbClr val="002060"/>
                </a:solidFill>
                <a:latin typeface="Yu Gothic" pitchFamily="34" charset="-128"/>
                <a:ea typeface="Yu Gothic" pitchFamily="34" charset="-128"/>
              </a:rPr>
              <a:t>，编程者可以通过函数调用的形式使用这些库函数，方便、快捷、编程效率高。</a:t>
            </a:r>
          </a:p>
          <a:p>
            <a:pPr fontAlgn="base">
              <a:lnSpc>
                <a:spcPct val="120000"/>
              </a:lnSpc>
              <a:spcBef>
                <a:spcPct val="20000"/>
              </a:spcBef>
              <a:spcAft>
                <a:spcPct val="0"/>
              </a:spcAft>
              <a:buSzPct val="85000"/>
              <a:buFont typeface="Arial" charset="0"/>
              <a:buAutoNum type="arabicPeriod"/>
            </a:pPr>
            <a:r>
              <a:rPr lang="zh-CN" altLang="en-US" sz="2400" b="1" dirty="0">
                <a:solidFill>
                  <a:srgbClr val="002060"/>
                </a:solidFill>
                <a:latin typeface="Yu Gothic" pitchFamily="34" charset="-128"/>
                <a:ea typeface="Yu Gothic" pitchFamily="34" charset="-128"/>
              </a:rPr>
              <a:t>语句（分号结束）和注释。</a:t>
            </a:r>
            <a:endParaRPr lang="en-US" altLang="zh-CN" sz="2400" b="1" dirty="0">
              <a:solidFill>
                <a:srgbClr val="002060"/>
              </a:solidFill>
              <a:latin typeface="Yu Gothic" pitchFamily="34" charset="-128"/>
              <a:ea typeface="Yu Gothic" pitchFamily="34" charset="-128"/>
            </a:endParaRPr>
          </a:p>
          <a:p>
            <a:pPr fontAlgn="base">
              <a:lnSpc>
                <a:spcPct val="120000"/>
              </a:lnSpc>
              <a:spcBef>
                <a:spcPct val="20000"/>
              </a:spcBef>
              <a:spcAft>
                <a:spcPct val="0"/>
              </a:spcAft>
              <a:buSzPct val="85000"/>
              <a:buFont typeface="Arial" charset="0"/>
              <a:buAutoNum type="arabicPeriod"/>
            </a:pPr>
            <a:r>
              <a:rPr lang="zh-CN" altLang="en-US" sz="2400" b="1" dirty="0">
                <a:solidFill>
                  <a:srgbClr val="002060"/>
                </a:solidFill>
                <a:latin typeface="Yu Gothic" pitchFamily="34" charset="-128"/>
                <a:ea typeface="Yu Gothic" pitchFamily="34" charset="-128"/>
              </a:rPr>
              <a:t>标准输出流对象</a:t>
            </a:r>
            <a:r>
              <a:rPr lang="en-US" altLang="zh-CN" sz="2400" b="1" dirty="0" err="1">
                <a:solidFill>
                  <a:srgbClr val="002060"/>
                </a:solidFill>
                <a:latin typeface="Yu Gothic" pitchFamily="34" charset="-128"/>
                <a:ea typeface="Yu Gothic" pitchFamily="34" charset="-128"/>
              </a:rPr>
              <a:t>cout</a:t>
            </a:r>
            <a:r>
              <a:rPr lang="zh-CN" altLang="en-US" sz="2400" b="1" dirty="0">
                <a:solidFill>
                  <a:srgbClr val="002060"/>
                </a:solidFill>
                <a:latin typeface="Yu Gothic" pitchFamily="34" charset="-128"/>
                <a:ea typeface="Yu Gothic" pitchFamily="34" charset="-128"/>
              </a:rPr>
              <a:t>。</a:t>
            </a:r>
          </a:p>
        </p:txBody>
      </p:sp>
      <p:sp>
        <p:nvSpPr>
          <p:cNvPr id="3" name="灯片编号占位符 2"/>
          <p:cNvSpPr>
            <a:spLocks noGrp="1"/>
          </p:cNvSpPr>
          <p:nvPr>
            <p:ph type="sldNum" sz="quarter" idx="12"/>
          </p:nvPr>
        </p:nvSpPr>
        <p:spPr/>
        <p:txBody>
          <a:bodyPr/>
          <a:lstStyle/>
          <a:p>
            <a:fld id="{1DB96701-344A-46EF-8486-57434673C49E}" type="slidenum">
              <a:rPr lang="zh-CN" altLang="en-US">
                <a:solidFill>
                  <a:srgbClr val="000000"/>
                </a:solidFill>
              </a:rPr>
              <a:pPr/>
              <a:t>43</a:t>
            </a:fld>
            <a:endParaRPr lang="zh-CN" altLang="en-US">
              <a:solidFill>
                <a:srgbClr val="000000"/>
              </a:solidFill>
            </a:endParaRPr>
          </a:p>
        </p:txBody>
      </p:sp>
    </p:spTree>
    <p:extLst>
      <p:ext uri="{BB962C8B-B14F-4D97-AF65-F5344CB8AC3E}">
        <p14:creationId xmlns:p14="http://schemas.microsoft.com/office/powerpoint/2010/main" val="796876187"/>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a:extLst>
              <a:ext uri="{FF2B5EF4-FFF2-40B4-BE49-F238E27FC236}">
                <a16:creationId xmlns:a16="http://schemas.microsoft.com/office/drawing/2014/main" id="{CC61482E-6A61-AB9B-81C5-8E0F5BFB9C70}"/>
              </a:ext>
            </a:extLst>
          </p:cNvPr>
          <p:cNvSpPr>
            <a:spLocks noGrp="1"/>
          </p:cNvSpPr>
          <p:nvPr>
            <p:ph type="title"/>
          </p:nvPr>
        </p:nvSpPr>
        <p:spPr>
          <a:xfrm>
            <a:off x="2281452" y="1079896"/>
            <a:ext cx="8496300" cy="855663"/>
          </a:xfrm>
        </p:spPr>
        <p:txBody>
          <a:bodyPr vert="horz" wrap="square" numCol="1" anchorCtr="0" compatLnSpc="1">
            <a:prstTxWarp prst="textNoShape">
              <a:avLst/>
            </a:prstTxWarp>
            <a:normAutofit fontScale="90000"/>
          </a:bodyPr>
          <a:lstStyle/>
          <a:p>
            <a:pPr eaLnBrk="1" hangingPunct="1">
              <a:lnSpc>
                <a:spcPct val="130000"/>
              </a:lnSpc>
              <a:defRPr/>
            </a:pPr>
            <a:r>
              <a:rPr lang="zh-CN" altLang="en-US" b="1" dirty="0">
                <a:latin typeface="华光魏体_CNKI" panose="02000500000000000000" pitchFamily="2" charset="-122"/>
                <a:ea typeface="华光魏体_CNKI" panose="02000500000000000000" pitchFamily="2" charset="-122"/>
              </a:rPr>
              <a:t>数字化信息编码与数据表示</a:t>
            </a:r>
            <a:endParaRPr lang="zh-CN" altLang="en-US" b="1" dirty="0">
              <a:latin typeface="华光魏体_CNKI" panose="02000500000000000000" pitchFamily="2" charset="-122"/>
              <a:ea typeface="华光魏体_CNKI" panose="02000500000000000000" pitchFamily="2" charset="-122"/>
              <a:cs typeface="Times New Roman" pitchFamily="18" charset="0"/>
            </a:endParaRPr>
          </a:p>
        </p:txBody>
      </p:sp>
      <p:sp>
        <p:nvSpPr>
          <p:cNvPr id="3075" name="文本占位符 3074">
            <a:extLst>
              <a:ext uri="{FF2B5EF4-FFF2-40B4-BE49-F238E27FC236}">
                <a16:creationId xmlns:a16="http://schemas.microsoft.com/office/drawing/2014/main" id="{204BD69F-D82C-1259-DA54-E4D9DE25C2C7}"/>
              </a:ext>
            </a:extLst>
          </p:cNvPr>
          <p:cNvSpPr>
            <a:spLocks noGrp="1"/>
          </p:cNvSpPr>
          <p:nvPr>
            <p:ph idx="1"/>
          </p:nvPr>
        </p:nvSpPr>
        <p:spPr>
          <a:xfrm>
            <a:off x="2783632" y="2328468"/>
            <a:ext cx="7283450" cy="3073400"/>
          </a:xfrm>
        </p:spPr>
        <p:txBody>
          <a:bodyPr vert="horz" wrap="square" lIns="91440" tIns="45720" rIns="91440" bIns="45720" numCol="1" anchor="t" anchorCtr="0" compatLnSpc="1">
            <a:prstTxWarp prst="textNoShape">
              <a:avLst/>
            </a:prstTxWarp>
            <a:normAutofit/>
          </a:bodyPr>
          <a:lstStyle/>
          <a:p>
            <a:pPr algn="just" eaLnBrk="1" hangingPunct="1">
              <a:lnSpc>
                <a:spcPct val="120000"/>
              </a:lnSpc>
              <a:defRPr/>
            </a:pPr>
            <a:r>
              <a:rPr lang="en-US" altLang="zh-CN" sz="3600" b="1" dirty="0">
                <a:latin typeface="华光中楷_CNKI" panose="02000500000000000000" pitchFamily="2" charset="-122"/>
                <a:ea typeface="华光中楷_CNKI" panose="02000500000000000000" pitchFamily="2" charset="-122"/>
                <a:hlinkClick r:id="rId2" action="ppaction://hlinksldjump">
                  <a:extLst>
                    <a:ext uri="{A12FA001-AC4F-418D-AE19-62706E023703}">
                      <ahyp:hlinkClr xmlns:ahyp="http://schemas.microsoft.com/office/drawing/2018/hyperlinkcolor" val="tx"/>
                    </a:ext>
                  </a:extLst>
                </a:hlinkClick>
              </a:rPr>
              <a:t>1 </a:t>
            </a:r>
            <a:r>
              <a:rPr lang="zh-CN" altLang="en-US" sz="3600" b="1" dirty="0">
                <a:solidFill>
                  <a:srgbClr val="0563C1"/>
                </a:solidFill>
                <a:latin typeface="华光中楷_CNKI" panose="02000500000000000000" pitchFamily="2" charset="-122"/>
                <a:ea typeface="华光中楷_CNKI" panose="02000500000000000000" pitchFamily="2" charset="-122"/>
                <a:hlinkClick r:id="rId2" action="ppaction://hlinksldjump">
                  <a:extLst>
                    <a:ext uri="{A12FA001-AC4F-418D-AE19-62706E023703}">
                      <ahyp:hlinkClr xmlns:ahyp="http://schemas.microsoft.com/office/drawing/2018/hyperlinkcolor" val="tx"/>
                    </a:ext>
                  </a:extLst>
                </a:hlinkClick>
              </a:rPr>
              <a:t>数字化信息编码的概念</a:t>
            </a:r>
            <a:endParaRPr lang="zh-CN" altLang="en-US" sz="3600" b="1" dirty="0">
              <a:latin typeface="华光中楷_CNKI" panose="02000500000000000000" pitchFamily="2" charset="-122"/>
              <a:ea typeface="华光中楷_CNKI" panose="02000500000000000000" pitchFamily="2" charset="-122"/>
            </a:endParaRPr>
          </a:p>
          <a:p>
            <a:pPr algn="just" eaLnBrk="1" hangingPunct="1">
              <a:lnSpc>
                <a:spcPct val="120000"/>
              </a:lnSpc>
              <a:defRPr/>
            </a:pPr>
            <a:r>
              <a:rPr lang="en-US" altLang="zh-CN" sz="3600" b="1" dirty="0">
                <a:latin typeface="华光中楷_CNKI" panose="02000500000000000000" pitchFamily="2" charset="-122"/>
                <a:ea typeface="华光中楷_CNKI" panose="02000500000000000000" pitchFamily="2" charset="-122"/>
                <a:hlinkClick r:id="rId3" action="ppaction://hlinksldjump">
                  <a:extLst>
                    <a:ext uri="{A12FA001-AC4F-418D-AE19-62706E023703}">
                      <ahyp:hlinkClr xmlns:ahyp="http://schemas.microsoft.com/office/drawing/2018/hyperlinkcolor" val="tx"/>
                    </a:ext>
                  </a:extLst>
                </a:hlinkClick>
              </a:rPr>
              <a:t>2 </a:t>
            </a:r>
            <a:r>
              <a:rPr lang="zh-CN" altLang="en-US" sz="3600" b="1" dirty="0">
                <a:solidFill>
                  <a:srgbClr val="0563C1"/>
                </a:solidFill>
                <a:latin typeface="华光中楷_CNKI" panose="02000500000000000000" pitchFamily="2" charset="-122"/>
                <a:ea typeface="华光中楷_CNKI" panose="02000500000000000000" pitchFamily="2" charset="-122"/>
                <a:hlinkClick r:id="rId3" action="ppaction://hlinksldjump">
                  <a:extLst>
                    <a:ext uri="{A12FA001-AC4F-418D-AE19-62706E023703}">
                      <ahyp:hlinkClr xmlns:ahyp="http://schemas.microsoft.com/office/drawing/2018/hyperlinkcolor" val="tx"/>
                    </a:ext>
                  </a:extLst>
                </a:hlinkClick>
              </a:rPr>
              <a:t>进位计数制</a:t>
            </a:r>
            <a:endParaRPr lang="zh-CN" altLang="en-US" sz="3600" b="1" dirty="0">
              <a:latin typeface="华光中楷_CNKI" panose="02000500000000000000" pitchFamily="2" charset="-122"/>
              <a:ea typeface="华光中楷_CNKI" panose="02000500000000000000" pitchFamily="2" charset="-122"/>
            </a:endParaRPr>
          </a:p>
          <a:p>
            <a:pPr algn="just" eaLnBrk="1" hangingPunct="1">
              <a:lnSpc>
                <a:spcPct val="120000"/>
              </a:lnSpc>
              <a:defRPr/>
            </a:pPr>
            <a:r>
              <a:rPr lang="en-US" altLang="zh-CN" sz="3600" b="1" dirty="0">
                <a:latin typeface="华光中楷_CNKI" panose="02000500000000000000" pitchFamily="2" charset="-122"/>
                <a:ea typeface="华光中楷_CNKI" panose="02000500000000000000" pitchFamily="2" charset="-122"/>
                <a:hlinkClick r:id="rId4" action="ppaction://hlinksldjump">
                  <a:extLst>
                    <a:ext uri="{A12FA001-AC4F-418D-AE19-62706E023703}">
                      <ahyp:hlinkClr xmlns:ahyp="http://schemas.microsoft.com/office/drawing/2018/hyperlinkcolor" val="tx"/>
                    </a:ext>
                  </a:extLst>
                </a:hlinkClick>
              </a:rPr>
              <a:t>3 </a:t>
            </a:r>
            <a:r>
              <a:rPr lang="zh-CN" altLang="en-US" sz="3600" b="1" dirty="0">
                <a:solidFill>
                  <a:srgbClr val="0563C1"/>
                </a:solidFill>
                <a:latin typeface="华光中楷_CNKI" panose="02000500000000000000" pitchFamily="2" charset="-122"/>
                <a:ea typeface="华光中楷_CNKI" panose="02000500000000000000" pitchFamily="2" charset="-122"/>
                <a:hlinkClick r:id="rId4" action="ppaction://hlinksldjump">
                  <a:extLst>
                    <a:ext uri="{A12FA001-AC4F-418D-AE19-62706E023703}">
                      <ahyp:hlinkClr xmlns:ahyp="http://schemas.microsoft.com/office/drawing/2018/hyperlinkcolor" val="tx"/>
                    </a:ext>
                  </a:extLst>
                </a:hlinkClick>
              </a:rPr>
              <a:t>不同进制之间的转换 </a:t>
            </a:r>
            <a:endParaRPr lang="zh-CN" altLang="en-US" sz="3600" b="1" dirty="0">
              <a:latin typeface="华光中楷_CNKI" panose="02000500000000000000" pitchFamily="2" charset="-122"/>
              <a:ea typeface="华光中楷_CNKI" panose="02000500000000000000" pitchFamily="2" charset="-122"/>
            </a:endParaRPr>
          </a:p>
          <a:p>
            <a:pPr algn="just" eaLnBrk="1" hangingPunct="1">
              <a:lnSpc>
                <a:spcPct val="120000"/>
              </a:lnSpc>
              <a:defRPr/>
            </a:pPr>
            <a:r>
              <a:rPr lang="en-US" altLang="zh-CN" sz="3600" b="1" dirty="0">
                <a:latin typeface="华光中楷_CNKI" panose="02000500000000000000" pitchFamily="2" charset="-122"/>
                <a:ea typeface="华光中楷_CNKI" panose="02000500000000000000" pitchFamily="2" charset="-122"/>
                <a:hlinkClick r:id="rId5" action="ppaction://hlinksldjump">
                  <a:extLst>
                    <a:ext uri="{A12FA001-AC4F-418D-AE19-62706E023703}">
                      <ahyp:hlinkClr xmlns:ahyp="http://schemas.microsoft.com/office/drawing/2018/hyperlinkcolor" val="tx"/>
                    </a:ext>
                  </a:extLst>
                </a:hlinkClick>
              </a:rPr>
              <a:t>4 </a:t>
            </a:r>
            <a:r>
              <a:rPr lang="zh-CN" altLang="en-US" sz="3600" b="1" dirty="0">
                <a:solidFill>
                  <a:srgbClr val="0563C1"/>
                </a:solidFill>
                <a:latin typeface="华光中楷_CNKI" panose="02000500000000000000" pitchFamily="2" charset="-122"/>
                <a:ea typeface="华光中楷_CNKI" panose="02000500000000000000" pitchFamily="2" charset="-122"/>
                <a:hlinkClick r:id="rId5" action="ppaction://hlinksldjump">
                  <a:extLst>
                    <a:ext uri="{A12FA001-AC4F-418D-AE19-62706E023703}">
                      <ahyp:hlinkClr xmlns:ahyp="http://schemas.microsoft.com/office/drawing/2018/hyperlinkcolor" val="tx"/>
                    </a:ext>
                  </a:extLst>
                </a:hlinkClick>
              </a:rPr>
              <a:t>计算机中数值的表示方法</a:t>
            </a:r>
            <a:endParaRPr lang="zh-CN" altLang="en-US" sz="3600" b="1" dirty="0">
              <a:latin typeface="华光中楷_CNKI" panose="02000500000000000000" pitchFamily="2" charset="-122"/>
              <a:ea typeface="华光中楷_CNKI" panose="02000500000000000000" pitchFamily="2" charset="-122"/>
            </a:endParaRPr>
          </a:p>
        </p:txBody>
      </p:sp>
      <p:sp>
        <p:nvSpPr>
          <p:cNvPr id="15364" name="页脚占位符 1">
            <a:extLst>
              <a:ext uri="{FF2B5EF4-FFF2-40B4-BE49-F238E27FC236}">
                <a16:creationId xmlns:a16="http://schemas.microsoft.com/office/drawing/2014/main" id="{FF9EE478-3533-F0F3-D375-3CBB0BA7AFCB}"/>
              </a:ext>
            </a:extLst>
          </p:cNvPr>
          <p:cNvSpPr>
            <a:spLocks noGrp="1" noChangeArrowheads="1"/>
          </p:cNvSpPr>
          <p:nvPr>
            <p:ph type="ftr" sz="quarter" idx="11"/>
          </p:nvPr>
        </p:nvSpPr>
        <p:spPr bwMode="auto">
          <a:xfrm>
            <a:off x="4038599" y="6381328"/>
            <a:ext cx="4114800" cy="3651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tx2"/>
              </a:buClr>
              <a:buSzPct val="75000"/>
              <a:buFont typeface="Wingdings" panose="05000000000000000000" pitchFamily="2" charset="2"/>
              <a:buChar char="n"/>
              <a:defRPr sz="32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 typeface="Arial" panose="020B0604020202020204" pitchFamily="34" charset="0"/>
              <a:buNone/>
              <a:tabLst/>
              <a:defRPr/>
            </a:pPr>
            <a:r>
              <a:rPr kumimoji="0" lang="zh-CN" altLang="en-US" sz="1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计算机基础及程序设计</a:t>
            </a:r>
          </a:p>
        </p:txBody>
      </p:sp>
      <p:pic>
        <p:nvPicPr>
          <p:cNvPr id="15365" name="图片 4">
            <a:extLst>
              <a:ext uri="{FF2B5EF4-FFF2-40B4-BE49-F238E27FC236}">
                <a16:creationId xmlns:a16="http://schemas.microsoft.com/office/drawing/2014/main" id="{6DA18D7F-D1BA-EF14-A48D-5C31465DA4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3512" y="378030"/>
            <a:ext cx="593725"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a:extLst>
              <a:ext uri="{FF2B5EF4-FFF2-40B4-BE49-F238E27FC236}">
                <a16:creationId xmlns:a16="http://schemas.microsoft.com/office/drawing/2014/main" id="{CD34F51B-FF17-67BC-8B7F-34C46E4011E3}"/>
              </a:ext>
            </a:extLst>
          </p:cNvPr>
          <p:cNvCxnSpPr>
            <a:cxnSpLocks/>
          </p:cNvCxnSpPr>
          <p:nvPr/>
        </p:nvCxnSpPr>
        <p:spPr>
          <a:xfrm>
            <a:off x="1897856" y="981076"/>
            <a:ext cx="8396287" cy="0"/>
          </a:xfrm>
          <a:prstGeom prst="line">
            <a:avLst/>
          </a:prstGeom>
          <a:ln w="73025" cmpd="thickThi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4097">
            <a:extLst>
              <a:ext uri="{FF2B5EF4-FFF2-40B4-BE49-F238E27FC236}">
                <a16:creationId xmlns:a16="http://schemas.microsoft.com/office/drawing/2014/main" id="{AC15BBE2-A3D0-8621-35A4-791DA6339560}"/>
              </a:ext>
            </a:extLst>
          </p:cNvPr>
          <p:cNvSpPr>
            <a:spLocks noGrp="1"/>
          </p:cNvSpPr>
          <p:nvPr>
            <p:ph type="title"/>
          </p:nvPr>
        </p:nvSpPr>
        <p:spPr>
          <a:xfrm>
            <a:off x="2130526" y="805245"/>
            <a:ext cx="8499475" cy="884237"/>
          </a:xfrm>
        </p:spPr>
        <p:txBody>
          <a:bodyPr vert="horz" wrap="square" numCol="1" anchorCtr="0" compatLnSpc="1">
            <a:prstTxWarp prst="textNoShape">
              <a:avLst/>
            </a:prstTxWarp>
          </a:bodyPr>
          <a:lstStyle/>
          <a:p>
            <a:pPr eaLnBrk="1" hangingPunct="1">
              <a:lnSpc>
                <a:spcPct val="120000"/>
              </a:lnSpc>
              <a:defRPr/>
            </a:pPr>
            <a:r>
              <a:rPr lang="en-US" altLang="zh-CN" dirty="0">
                <a:solidFill>
                  <a:srgbClr val="002060"/>
                </a:solidFill>
                <a:latin typeface="华光粗黑_CNKI" panose="02000500000000000000" pitchFamily="2" charset="-122"/>
                <a:ea typeface="华光粗黑_CNKI" panose="02000500000000000000" pitchFamily="2" charset="-122"/>
              </a:rPr>
              <a:t>1 </a:t>
            </a:r>
            <a:r>
              <a:rPr lang="zh-CN" altLang="en-US" dirty="0">
                <a:solidFill>
                  <a:srgbClr val="002060"/>
                </a:solidFill>
                <a:latin typeface="华光粗黑_CNKI" panose="02000500000000000000" pitchFamily="2" charset="-122"/>
                <a:ea typeface="华光粗黑_CNKI" panose="02000500000000000000" pitchFamily="2" charset="-122"/>
              </a:rPr>
              <a:t>数字化信息编码的概念</a:t>
            </a:r>
          </a:p>
        </p:txBody>
      </p:sp>
      <p:sp>
        <p:nvSpPr>
          <p:cNvPr id="4099" name="文本占位符 4098">
            <a:extLst>
              <a:ext uri="{FF2B5EF4-FFF2-40B4-BE49-F238E27FC236}">
                <a16:creationId xmlns:a16="http://schemas.microsoft.com/office/drawing/2014/main" id="{27B6BBE2-1C43-BFB2-C91B-107A9C8DA73B}"/>
              </a:ext>
            </a:extLst>
          </p:cNvPr>
          <p:cNvSpPr>
            <a:spLocks noGrp="1"/>
          </p:cNvSpPr>
          <p:nvPr>
            <p:ph idx="1"/>
          </p:nvPr>
        </p:nvSpPr>
        <p:spPr>
          <a:xfrm>
            <a:off x="623392" y="1661649"/>
            <a:ext cx="10630182" cy="1592833"/>
          </a:xfrm>
        </p:spPr>
        <p:txBody>
          <a:bodyPr vert="horz" wrap="square" lIns="91440" tIns="45720" rIns="91440" bIns="45720" numCol="1" anchor="t" anchorCtr="0" compatLnSpc="1">
            <a:prstTxWarp prst="textNoShape">
              <a:avLst/>
            </a:prstTxWarp>
            <a:normAutofit lnSpcReduction="10000"/>
          </a:bodyPr>
          <a:lstStyle/>
          <a:p>
            <a:pPr algn="just" eaLnBrk="1" hangingPunct="1">
              <a:lnSpc>
                <a:spcPct val="120000"/>
              </a:lnSpc>
              <a:defRPr/>
            </a:pPr>
            <a:r>
              <a:rPr lang="zh-CN" altLang="en-US" b="1" dirty="0">
                <a:latin typeface="华文新魏" panose="02010800040101010101" pitchFamily="2" charset="-122"/>
                <a:ea typeface="华文新魏" panose="02010800040101010101" pitchFamily="2" charset="-122"/>
              </a:rPr>
              <a:t>计算机中的信息也称为</a:t>
            </a:r>
            <a:r>
              <a:rPr lang="zh-CN" altLang="en-US" b="1" dirty="0">
                <a:solidFill>
                  <a:srgbClr val="C00000"/>
                </a:solidFill>
                <a:latin typeface="华文新魏" panose="02010800040101010101" pitchFamily="2" charset="-122"/>
                <a:ea typeface="华文新魏" panose="02010800040101010101" pitchFamily="2" charset="-122"/>
              </a:rPr>
              <a:t>数据</a:t>
            </a:r>
            <a:r>
              <a:rPr lang="zh-CN" altLang="en-US" b="1" dirty="0">
                <a:latin typeface="华文新魏" panose="02010800040101010101" pitchFamily="2" charset="-122"/>
                <a:ea typeface="华文新魏" panose="02010800040101010101" pitchFamily="2" charset="-122"/>
              </a:rPr>
              <a:t>。由于二进制电路简单、可靠且具有很强的逻辑功能，因此数据在计算机中均以</a:t>
            </a:r>
            <a:r>
              <a:rPr lang="zh-CN" altLang="en-US" b="1" dirty="0">
                <a:solidFill>
                  <a:srgbClr val="C00000"/>
                </a:solidFill>
                <a:latin typeface="华文新魏" panose="02010800040101010101" pitchFamily="2" charset="-122"/>
                <a:ea typeface="华文新魏" panose="02010800040101010101" pitchFamily="2" charset="-122"/>
              </a:rPr>
              <a:t>二进制</a:t>
            </a:r>
            <a:r>
              <a:rPr lang="zh-CN" altLang="en-US" b="1" dirty="0">
                <a:latin typeface="华文新魏" panose="02010800040101010101" pitchFamily="2" charset="-122"/>
                <a:ea typeface="华文新魏" panose="02010800040101010101" pitchFamily="2" charset="-122"/>
              </a:rPr>
              <a:t>表示，并用它们的组合表示不同类型的信息。 </a:t>
            </a:r>
          </a:p>
        </p:txBody>
      </p:sp>
      <p:pic>
        <p:nvPicPr>
          <p:cNvPr id="16389" name="图片 4">
            <a:extLst>
              <a:ext uri="{FF2B5EF4-FFF2-40B4-BE49-F238E27FC236}">
                <a16:creationId xmlns:a16="http://schemas.microsoft.com/office/drawing/2014/main" id="{373692DE-0004-05F5-5114-EBFA52A349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392" y="290995"/>
            <a:ext cx="593725"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a:extLst>
              <a:ext uri="{FF2B5EF4-FFF2-40B4-BE49-F238E27FC236}">
                <a16:creationId xmlns:a16="http://schemas.microsoft.com/office/drawing/2014/main" id="{D7D4D71E-F43B-4FF8-EA18-C4C91281D107}"/>
              </a:ext>
            </a:extLst>
          </p:cNvPr>
          <p:cNvCxnSpPr>
            <a:cxnSpLocks/>
            <a:stCxn id="16389" idx="2"/>
          </p:cNvCxnSpPr>
          <p:nvPr/>
        </p:nvCxnSpPr>
        <p:spPr>
          <a:xfrm flipV="1">
            <a:off x="920255" y="852488"/>
            <a:ext cx="9373888" cy="30645"/>
          </a:xfrm>
          <a:prstGeom prst="line">
            <a:avLst/>
          </a:prstGeom>
          <a:ln w="73025" cmpd="thickThin">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文本占位符 5122">
            <a:extLst>
              <a:ext uri="{FF2B5EF4-FFF2-40B4-BE49-F238E27FC236}">
                <a16:creationId xmlns:a16="http://schemas.microsoft.com/office/drawing/2014/main" id="{C8D5A3FD-7DE5-7E37-8E03-A197F3ED2337}"/>
              </a:ext>
            </a:extLst>
          </p:cNvPr>
          <p:cNvSpPr txBox="1">
            <a:spLocks/>
          </p:cNvSpPr>
          <p:nvPr/>
        </p:nvSpPr>
        <p:spPr>
          <a:xfrm>
            <a:off x="623392" y="3240124"/>
            <a:ext cx="11377264" cy="1370515"/>
          </a:xfrm>
          <a:prstGeom prst="rect">
            <a:avLst/>
          </a:prstGeom>
        </p:spPr>
        <p:txBody>
          <a:bodyPr vert="horz" wrap="square" lIns="91440" tIns="45720" rIns="91440" bIns="45720" numCol="1" rtlCol="0" anchor="t" anchorCtr="0" compatLnSpc="1">
            <a:prstTxWarp prst="textNoShape">
              <a:avLst/>
            </a:prstTxWarp>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0000FF"/>
                </a:solidFill>
                <a:effectLst/>
                <a:uLnTx/>
                <a:uFillTx/>
                <a:latin typeface="华光标题黑_CNKI" panose="02000500000000000000" pitchFamily="2" charset="-122"/>
                <a:ea typeface="华光标题黑_CNKI" panose="02000500000000000000" pitchFamily="2" charset="-122"/>
                <a:cs typeface="+mn-cs"/>
              </a:rPr>
              <a:t>（</a:t>
            </a:r>
            <a:r>
              <a:rPr kumimoji="0" lang="en-US" altLang="zh-CN" sz="2800" b="1" i="0" u="none" strike="noStrike" kern="1200" cap="none" spc="0" normalizeH="0" baseline="0" noProof="0" dirty="0">
                <a:ln>
                  <a:noFill/>
                </a:ln>
                <a:solidFill>
                  <a:srgbClr val="0000FF"/>
                </a:solidFill>
                <a:effectLst/>
                <a:uLnTx/>
                <a:uFillTx/>
                <a:latin typeface="华光标题黑_CNKI" panose="02000500000000000000" pitchFamily="2" charset="-122"/>
                <a:ea typeface="华光标题黑_CNKI" panose="02000500000000000000" pitchFamily="2" charset="-122"/>
                <a:cs typeface="+mn-cs"/>
              </a:rPr>
              <a:t>1</a:t>
            </a:r>
            <a:r>
              <a:rPr kumimoji="0" lang="zh-CN" altLang="en-US" sz="2800" b="1" i="0" u="none" strike="noStrike" kern="1200" cap="none" spc="0" normalizeH="0" baseline="0" noProof="0" dirty="0">
                <a:ln>
                  <a:noFill/>
                </a:ln>
                <a:solidFill>
                  <a:srgbClr val="0000FF"/>
                </a:solidFill>
                <a:effectLst/>
                <a:uLnTx/>
                <a:uFillTx/>
                <a:latin typeface="华光标题黑_CNKI" panose="02000500000000000000" pitchFamily="2" charset="-122"/>
                <a:ea typeface="华光标题黑_CNKI" panose="02000500000000000000" pitchFamily="2" charset="-122"/>
                <a:cs typeface="+mn-cs"/>
              </a:rPr>
              <a:t>）位</a:t>
            </a:r>
          </a:p>
          <a:p>
            <a:pPr marL="72000" marR="0" lvl="0" indent="-228600" algn="just"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zh-CN" altLang="en-US" sz="2800" b="1" i="0" u="none" strike="noStrike" kern="1200" cap="none" spc="0" normalizeH="0" baseline="0" noProof="0" dirty="0">
                <a:ln>
                  <a:noFill/>
                </a:ln>
                <a:solidFill>
                  <a:prstClr val="black"/>
                </a:solidFill>
                <a:effectLst/>
                <a:uLnTx/>
                <a:uFillTx/>
                <a:latin typeface="黑体" pitchFamily="49" charset="-122"/>
                <a:ea typeface="黑体" pitchFamily="49" charset="-122"/>
                <a:cs typeface="+mn-cs"/>
              </a:rPr>
              <a:t>计算机中所有的数据都是以二进制来表示的，一个二进制代码称为一位，记为</a:t>
            </a:r>
            <a:r>
              <a:rPr kumimoji="0" lang="en-US" altLang="zh-CN" sz="2800" b="1" i="0" u="none" strike="noStrike" kern="1200" cap="none" spc="0" normalizeH="0" baseline="0" noProof="0" dirty="0">
                <a:ln>
                  <a:noFill/>
                </a:ln>
                <a:solidFill>
                  <a:prstClr val="black"/>
                </a:solidFill>
                <a:effectLst/>
                <a:uLnTx/>
                <a:uFillTx/>
                <a:latin typeface="黑体" pitchFamily="49" charset="-122"/>
                <a:ea typeface="黑体" pitchFamily="49" charset="-122"/>
                <a:cs typeface="+mn-cs"/>
              </a:rPr>
              <a:t>bit</a:t>
            </a:r>
            <a:r>
              <a:rPr kumimoji="0" lang="zh-CN" altLang="en-US" sz="2800" b="1" i="0" u="none" strike="noStrike" kern="1200" cap="none" spc="0" normalizeH="0" baseline="0" noProof="0" dirty="0">
                <a:ln>
                  <a:noFill/>
                </a:ln>
                <a:solidFill>
                  <a:prstClr val="black"/>
                </a:solidFill>
                <a:effectLst/>
                <a:uLnTx/>
                <a:uFillTx/>
                <a:latin typeface="黑体" pitchFamily="49" charset="-122"/>
                <a:ea typeface="黑体" pitchFamily="49" charset="-122"/>
                <a:cs typeface="+mn-cs"/>
              </a:rPr>
              <a:t>。位是计算机中最小的信息单位。</a:t>
            </a:r>
          </a:p>
        </p:txBody>
      </p:sp>
      <p:sp>
        <p:nvSpPr>
          <p:cNvPr id="4" name="文本框 5123">
            <a:extLst>
              <a:ext uri="{FF2B5EF4-FFF2-40B4-BE49-F238E27FC236}">
                <a16:creationId xmlns:a16="http://schemas.microsoft.com/office/drawing/2014/main" id="{F3712E0A-A539-B4C8-871C-49285F90B02F}"/>
              </a:ext>
            </a:extLst>
          </p:cNvPr>
          <p:cNvSpPr txBox="1">
            <a:spLocks noChangeArrowheads="1"/>
          </p:cNvSpPr>
          <p:nvPr/>
        </p:nvSpPr>
        <p:spPr bwMode="auto">
          <a:xfrm>
            <a:off x="695400" y="4725144"/>
            <a:ext cx="11233248" cy="1574855"/>
          </a:xfrm>
          <a:prstGeom prst="rect">
            <a:avLst/>
          </a:prstGeom>
        </p:spPr>
        <p:txBody>
          <a:bodyPr vert="horz" wrap="square" lIns="91440" tIns="45720" rIns="91440" bIns="45720" numCol="1" rtlCol="0" anchor="t" anchorCtr="0" compatLnSpc="1">
            <a:prstTxWarp prst="textNoShape">
              <a:avLst/>
            </a:prstTxWarp>
            <a:normAutofit/>
          </a:bodyPr>
          <a:lstStyle>
            <a:defPPr>
              <a:defRPr lang="zh-CN"/>
            </a:defPPr>
            <a:lvl1pPr marL="72000" indent="-228600" algn="just" defTabSz="914400" eaLnBrk="1" fontAlgn="auto" latinLnBrk="0" hangingPunct="1">
              <a:lnSpc>
                <a:spcPct val="120000"/>
              </a:lnSpc>
              <a:spcBef>
                <a:spcPts val="0"/>
              </a:spcBef>
              <a:spcAft>
                <a:spcPts val="0"/>
              </a:spcAft>
              <a:buFont typeface="Arial" panose="020B0604020202020204" pitchFamily="34" charset="0"/>
              <a:buChar char="•"/>
              <a:defRPr sz="2800">
                <a:latin typeface="黑体" pitchFamily="49" charset="-122"/>
                <a:ea typeface="黑体" pitchFamily="49" charset="-122"/>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just"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zh-CN" altLang="en-US" sz="2600" b="1" i="0" u="none" strike="noStrike" kern="1200" cap="none" spc="0" normalizeH="0" baseline="0" noProof="0" dirty="0">
                <a:ln>
                  <a:noFill/>
                </a:ln>
                <a:solidFill>
                  <a:srgbClr val="0000FF"/>
                </a:solidFill>
                <a:effectLst/>
                <a:uLnTx/>
                <a:uFillTx/>
                <a:latin typeface="华光标题黑_CNKI" panose="02000500000000000000" pitchFamily="2" charset="-122"/>
                <a:ea typeface="华光标题黑_CNKI" panose="02000500000000000000" pitchFamily="2" charset="-122"/>
                <a:cs typeface="+mn-cs"/>
              </a:rPr>
              <a:t>（</a:t>
            </a:r>
            <a:r>
              <a:rPr kumimoji="0" lang="en-US" altLang="zh-CN" sz="2600" b="1" i="0" u="none" strike="noStrike" kern="1200" cap="none" spc="0" normalizeH="0" baseline="0" noProof="0" dirty="0">
                <a:ln>
                  <a:noFill/>
                </a:ln>
                <a:solidFill>
                  <a:srgbClr val="0000FF"/>
                </a:solidFill>
                <a:effectLst/>
                <a:uLnTx/>
                <a:uFillTx/>
                <a:latin typeface="华光标题黑_CNKI" panose="02000500000000000000" pitchFamily="2" charset="-122"/>
                <a:ea typeface="华光标题黑_CNKI" panose="02000500000000000000" pitchFamily="2" charset="-122"/>
                <a:cs typeface="+mn-cs"/>
              </a:rPr>
              <a:t>2</a:t>
            </a:r>
            <a:r>
              <a:rPr kumimoji="0" lang="zh-CN" altLang="en-US" sz="2600" b="1" i="0" u="none" strike="noStrike" kern="1200" cap="none" spc="0" normalizeH="0" baseline="0" noProof="0" dirty="0">
                <a:ln>
                  <a:noFill/>
                </a:ln>
                <a:solidFill>
                  <a:srgbClr val="0000FF"/>
                </a:solidFill>
                <a:effectLst/>
                <a:uLnTx/>
                <a:uFillTx/>
                <a:latin typeface="华光标题黑_CNKI" panose="02000500000000000000" pitchFamily="2" charset="-122"/>
                <a:ea typeface="华光标题黑_CNKI" panose="02000500000000000000" pitchFamily="2" charset="-122"/>
                <a:cs typeface="+mn-cs"/>
              </a:rPr>
              <a:t>）字节</a:t>
            </a:r>
          </a:p>
          <a:p>
            <a:pPr marL="72000" marR="0" lvl="0" indent="-228600" algn="just"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zh-CN" altLang="en-US" sz="2800" b="1" i="0" u="none" strike="noStrike" kern="1200" cap="none" spc="0" normalizeH="0" baseline="0" noProof="0" dirty="0">
                <a:ln>
                  <a:noFill/>
                </a:ln>
                <a:solidFill>
                  <a:prstClr val="black"/>
                </a:solidFill>
                <a:effectLst/>
                <a:uLnTx/>
                <a:uFillTx/>
                <a:latin typeface="黑体" pitchFamily="49" charset="-122"/>
                <a:ea typeface="黑体" pitchFamily="49" charset="-122"/>
                <a:cs typeface="+mn-cs"/>
              </a:rPr>
              <a:t>在对二进制数据进行存储时，以八位二进制代码为一个单元存放在一起，称为一个字节，记为</a:t>
            </a:r>
            <a:r>
              <a:rPr kumimoji="0" lang="en-US" altLang="zh-CN" sz="2800" b="1" i="0" u="none" strike="noStrike" kern="1200" cap="none" spc="0" normalizeH="0" baseline="0" noProof="0" dirty="0">
                <a:ln>
                  <a:noFill/>
                </a:ln>
                <a:solidFill>
                  <a:prstClr val="black"/>
                </a:solidFill>
                <a:effectLst/>
                <a:uLnTx/>
                <a:uFillTx/>
                <a:latin typeface="黑体" pitchFamily="49" charset="-122"/>
                <a:ea typeface="黑体" pitchFamily="49" charset="-122"/>
                <a:cs typeface="+mn-cs"/>
              </a:rPr>
              <a:t>Byte</a:t>
            </a:r>
            <a:r>
              <a:rPr kumimoji="0" lang="zh-CN" altLang="en-US" sz="2800" b="1" i="0" u="none" strike="noStrike" kern="1200" cap="none" spc="0" normalizeH="0" baseline="0" noProof="0" dirty="0">
                <a:ln>
                  <a:noFill/>
                </a:ln>
                <a:solidFill>
                  <a:prstClr val="black"/>
                </a:solidFill>
                <a:effectLst/>
                <a:uLnTx/>
                <a:uFillTx/>
                <a:latin typeface="黑体" pitchFamily="49" charset="-122"/>
                <a:ea typeface="黑体" pitchFamily="49" charset="-122"/>
                <a:cs typeface="+mn-cs"/>
              </a:rPr>
              <a:t>。计算机中的存储器是按字节存放。</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6145">
            <a:extLst>
              <a:ext uri="{FF2B5EF4-FFF2-40B4-BE49-F238E27FC236}">
                <a16:creationId xmlns:a16="http://schemas.microsoft.com/office/drawing/2014/main" id="{9E974780-19E2-FB0F-BCD1-BEB7193C2C5C}"/>
              </a:ext>
            </a:extLst>
          </p:cNvPr>
          <p:cNvSpPr txBox="1">
            <a:spLocks noChangeArrowheads="1"/>
          </p:cNvSpPr>
          <p:nvPr/>
        </p:nvSpPr>
        <p:spPr bwMode="auto">
          <a:xfrm>
            <a:off x="695400" y="409033"/>
            <a:ext cx="9505056" cy="1057790"/>
          </a:xfrm>
          <a:prstGeom prst="rect">
            <a:avLst/>
          </a:prstGeom>
        </p:spPr>
        <p:txBody>
          <a:bodyPr vert="horz" wrap="square" lIns="91440" tIns="45720" rIns="91440" bIns="45720" numCol="1" rtlCol="0" anchor="t" anchorCtr="0" compatLnSpc="1">
            <a:prstTxWarp prst="textNoShape">
              <a:avLst/>
            </a:prstTxWarp>
            <a:normAutofit/>
          </a:bodyPr>
          <a:lstStyle>
            <a:defPPr>
              <a:defRPr lang="zh-CN"/>
            </a:defPPr>
            <a:lvl1pPr marL="72000" indent="-228600" algn="just" defTabSz="914400" eaLnBrk="1" fontAlgn="auto" latinLnBrk="0" hangingPunct="1">
              <a:lnSpc>
                <a:spcPct val="120000"/>
              </a:lnSpc>
              <a:spcBef>
                <a:spcPts val="0"/>
              </a:spcBef>
              <a:spcAft>
                <a:spcPts val="0"/>
              </a:spcAft>
              <a:buFont typeface="Arial" panose="020B0604020202020204" pitchFamily="34" charset="0"/>
              <a:buChar char="•"/>
              <a:defRPr sz="2800">
                <a:latin typeface="黑体" pitchFamily="49" charset="-122"/>
                <a:ea typeface="黑体" pitchFamily="49" charset="-122"/>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just"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zh-CN" altLang="en-US" sz="2600" b="1" i="0" u="none" strike="noStrike" kern="1200" cap="none" spc="0" normalizeH="0" baseline="0" noProof="0" dirty="0">
                <a:ln>
                  <a:noFill/>
                </a:ln>
                <a:solidFill>
                  <a:srgbClr val="0000FF"/>
                </a:solidFill>
                <a:effectLst/>
                <a:uLnTx/>
                <a:uFillTx/>
                <a:latin typeface="华光标题黑_CNKI" panose="02000500000000000000" pitchFamily="2" charset="-122"/>
                <a:ea typeface="华光标题黑_CNKI" panose="02000500000000000000" pitchFamily="2" charset="-122"/>
                <a:cs typeface="+mn-cs"/>
              </a:rPr>
              <a:t>（</a:t>
            </a:r>
            <a:r>
              <a:rPr kumimoji="0" lang="en-US" altLang="zh-CN" sz="2600" b="1" i="0" u="none" strike="noStrike" kern="1200" cap="none" spc="0" normalizeH="0" baseline="0" noProof="0" dirty="0">
                <a:ln>
                  <a:noFill/>
                </a:ln>
                <a:solidFill>
                  <a:srgbClr val="0000FF"/>
                </a:solidFill>
                <a:effectLst/>
                <a:uLnTx/>
                <a:uFillTx/>
                <a:latin typeface="华光标题黑_CNKI" panose="02000500000000000000" pitchFamily="2" charset="-122"/>
                <a:ea typeface="华光标题黑_CNKI" panose="02000500000000000000" pitchFamily="2" charset="-122"/>
                <a:cs typeface="+mn-cs"/>
              </a:rPr>
              <a:t>3</a:t>
            </a:r>
            <a:r>
              <a:rPr kumimoji="0" lang="zh-CN" altLang="en-US" sz="2600" b="1" i="0" u="none" strike="noStrike" kern="1200" cap="none" spc="0" normalizeH="0" baseline="0" noProof="0" dirty="0">
                <a:ln>
                  <a:noFill/>
                </a:ln>
                <a:solidFill>
                  <a:srgbClr val="0000FF"/>
                </a:solidFill>
                <a:effectLst/>
                <a:uLnTx/>
                <a:uFillTx/>
                <a:latin typeface="华光标题黑_CNKI" panose="02000500000000000000" pitchFamily="2" charset="-122"/>
                <a:ea typeface="华光标题黑_CNKI" panose="02000500000000000000" pitchFamily="2" charset="-122"/>
                <a:cs typeface="+mn-cs"/>
              </a:rPr>
              <a:t>）字</a:t>
            </a:r>
          </a:p>
          <a:p>
            <a:pPr marL="72000" marR="0" lvl="0" indent="-228600" algn="just"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zh-CN" altLang="en-US" sz="2800" b="1" i="0" u="none" strike="noStrike" kern="1200" cap="none" spc="0" normalizeH="0" baseline="0" noProof="0" dirty="0">
                <a:ln>
                  <a:noFill/>
                </a:ln>
                <a:solidFill>
                  <a:prstClr val="black"/>
                </a:solidFill>
                <a:effectLst/>
                <a:uLnTx/>
                <a:uFillTx/>
                <a:latin typeface="黑体" pitchFamily="49" charset="-122"/>
                <a:ea typeface="黑体" pitchFamily="49" charset="-122"/>
                <a:cs typeface="+mn-cs"/>
              </a:rPr>
              <a:t>一个字等于两个字节。</a:t>
            </a:r>
          </a:p>
        </p:txBody>
      </p:sp>
      <p:sp>
        <p:nvSpPr>
          <p:cNvPr id="6146" name="文本框 6146">
            <a:extLst>
              <a:ext uri="{FF2B5EF4-FFF2-40B4-BE49-F238E27FC236}">
                <a16:creationId xmlns:a16="http://schemas.microsoft.com/office/drawing/2014/main" id="{BF97A7E5-079C-8142-860D-78080C099FBB}"/>
              </a:ext>
            </a:extLst>
          </p:cNvPr>
          <p:cNvSpPr txBox="1">
            <a:spLocks noChangeArrowheads="1"/>
          </p:cNvSpPr>
          <p:nvPr/>
        </p:nvSpPr>
        <p:spPr bwMode="auto">
          <a:xfrm>
            <a:off x="695400" y="1385164"/>
            <a:ext cx="11089232" cy="1574855"/>
          </a:xfrm>
          <a:prstGeom prst="rect">
            <a:avLst/>
          </a:prstGeom>
        </p:spPr>
        <p:txBody>
          <a:bodyPr vert="horz" wrap="square" lIns="91440" tIns="45720" rIns="91440" bIns="45720" numCol="1" rtlCol="0" anchor="t" anchorCtr="0" compatLnSpc="1">
            <a:prstTxWarp prst="textNoShape">
              <a:avLst/>
            </a:prstTxWarp>
            <a:normAutofit/>
          </a:bodyPr>
          <a:lstStyle>
            <a:defPPr>
              <a:defRPr lang="zh-CN"/>
            </a:defPPr>
            <a:lvl1pPr marL="72000" indent="-228600" algn="just" defTabSz="914400" eaLnBrk="1" fontAlgn="auto" latinLnBrk="0" hangingPunct="1">
              <a:lnSpc>
                <a:spcPct val="120000"/>
              </a:lnSpc>
              <a:spcBef>
                <a:spcPts val="0"/>
              </a:spcBef>
              <a:spcAft>
                <a:spcPts val="0"/>
              </a:spcAft>
              <a:buFont typeface="Arial" panose="020B0604020202020204" pitchFamily="34" charset="0"/>
              <a:buChar char="•"/>
              <a:defRPr sz="2800">
                <a:latin typeface="黑体" pitchFamily="49" charset="-122"/>
                <a:ea typeface="黑体" pitchFamily="49" charset="-122"/>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just"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zh-CN" altLang="en-US" sz="2600" b="1" i="0" u="none" strike="noStrike" kern="1200" cap="none" spc="0" normalizeH="0" baseline="0" noProof="0" dirty="0">
                <a:ln>
                  <a:noFill/>
                </a:ln>
                <a:solidFill>
                  <a:srgbClr val="0000FF"/>
                </a:solidFill>
                <a:effectLst/>
                <a:uLnTx/>
                <a:uFillTx/>
                <a:latin typeface="华光标题黑_CNKI" panose="02000500000000000000" pitchFamily="2" charset="-122"/>
                <a:ea typeface="华光标题黑_CNKI" panose="02000500000000000000" pitchFamily="2" charset="-122"/>
                <a:cs typeface="+mn-cs"/>
              </a:rPr>
              <a:t>（</a:t>
            </a:r>
            <a:r>
              <a:rPr kumimoji="0" lang="en-US" altLang="zh-CN" sz="2600" b="1" i="0" u="none" strike="noStrike" kern="1200" cap="none" spc="0" normalizeH="0" baseline="0" noProof="0" dirty="0">
                <a:ln>
                  <a:noFill/>
                </a:ln>
                <a:solidFill>
                  <a:srgbClr val="0000FF"/>
                </a:solidFill>
                <a:effectLst/>
                <a:uLnTx/>
                <a:uFillTx/>
                <a:latin typeface="华光标题黑_CNKI" panose="02000500000000000000" pitchFamily="2" charset="-122"/>
                <a:ea typeface="华光标题黑_CNKI" panose="02000500000000000000" pitchFamily="2" charset="-122"/>
                <a:cs typeface="+mn-cs"/>
              </a:rPr>
              <a:t>4</a:t>
            </a:r>
            <a:r>
              <a:rPr kumimoji="0" lang="zh-CN" altLang="en-US" sz="2600" b="1" i="0" u="none" strike="noStrike" kern="1200" cap="none" spc="0" normalizeH="0" baseline="0" noProof="0" dirty="0">
                <a:ln>
                  <a:noFill/>
                </a:ln>
                <a:solidFill>
                  <a:srgbClr val="0000FF"/>
                </a:solidFill>
                <a:effectLst/>
                <a:uLnTx/>
                <a:uFillTx/>
                <a:latin typeface="华光标题黑_CNKI" panose="02000500000000000000" pitchFamily="2" charset="-122"/>
                <a:ea typeface="华光标题黑_CNKI" panose="02000500000000000000" pitchFamily="2" charset="-122"/>
                <a:cs typeface="+mn-cs"/>
              </a:rPr>
              <a:t>）字长</a:t>
            </a:r>
          </a:p>
          <a:p>
            <a:pPr marL="72000" marR="0" lvl="0" indent="-228600" algn="just"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zh-CN" altLang="en-US" sz="2800" b="1" i="0" u="none" strike="noStrike" kern="1200" cap="none" spc="0" normalizeH="0" baseline="0" noProof="0" dirty="0">
                <a:ln>
                  <a:noFill/>
                </a:ln>
                <a:solidFill>
                  <a:prstClr val="black"/>
                </a:solidFill>
                <a:effectLst/>
                <a:uLnTx/>
                <a:uFillTx/>
                <a:latin typeface="黑体" pitchFamily="49" charset="-122"/>
                <a:ea typeface="黑体" pitchFamily="49" charset="-122"/>
                <a:cs typeface="+mn-cs"/>
              </a:rPr>
              <a:t>计算机中的</a:t>
            </a:r>
            <a:r>
              <a:rPr kumimoji="0" lang="en-US" altLang="zh-CN" sz="2800" b="1" i="0" u="none" strike="noStrike" kern="1200" cap="none" spc="0" normalizeH="0" baseline="0" noProof="0" dirty="0">
                <a:ln>
                  <a:noFill/>
                </a:ln>
                <a:solidFill>
                  <a:prstClr val="black"/>
                </a:solidFill>
                <a:effectLst/>
                <a:uLnTx/>
                <a:uFillTx/>
                <a:latin typeface="黑体" pitchFamily="49" charset="-122"/>
                <a:ea typeface="黑体" pitchFamily="49" charset="-122"/>
                <a:cs typeface="+mn-cs"/>
              </a:rPr>
              <a:t>CPU</a:t>
            </a:r>
            <a:r>
              <a:rPr kumimoji="0" lang="zh-CN" altLang="en-US" sz="2800" b="1" i="0" u="none" strike="noStrike" kern="1200" cap="none" spc="0" normalizeH="0" baseline="0" noProof="0" dirty="0">
                <a:ln>
                  <a:noFill/>
                </a:ln>
                <a:solidFill>
                  <a:prstClr val="black"/>
                </a:solidFill>
                <a:effectLst/>
                <a:uLnTx/>
                <a:uFillTx/>
                <a:latin typeface="黑体" pitchFamily="49" charset="-122"/>
                <a:ea typeface="黑体" pitchFamily="49" charset="-122"/>
                <a:cs typeface="+mn-cs"/>
              </a:rPr>
              <a:t>一次能够同时处理的二进制数据的位数。字长是衡量计算机性能的一个重要指标。 </a:t>
            </a:r>
          </a:p>
        </p:txBody>
      </p:sp>
      <p:sp>
        <p:nvSpPr>
          <p:cNvPr id="3" name="文本框 7169">
            <a:extLst>
              <a:ext uri="{FF2B5EF4-FFF2-40B4-BE49-F238E27FC236}">
                <a16:creationId xmlns:a16="http://schemas.microsoft.com/office/drawing/2014/main" id="{829C8C3A-221F-AF74-40C9-AD2A1C3379B8}"/>
              </a:ext>
            </a:extLst>
          </p:cNvPr>
          <p:cNvSpPr txBox="1">
            <a:spLocks noChangeArrowheads="1"/>
          </p:cNvSpPr>
          <p:nvPr/>
        </p:nvSpPr>
        <p:spPr bwMode="auto">
          <a:xfrm>
            <a:off x="681843" y="3011007"/>
            <a:ext cx="11102789" cy="1574855"/>
          </a:xfrm>
          <a:prstGeom prst="rect">
            <a:avLst/>
          </a:prstGeom>
        </p:spPr>
        <p:txBody>
          <a:bodyPr vert="horz" wrap="square" lIns="91440" tIns="45720" rIns="91440" bIns="45720" numCol="1" rtlCol="0" anchor="t" anchorCtr="0" compatLnSpc="1">
            <a:prstTxWarp prst="textNoShape">
              <a:avLst/>
            </a:prstTxWarp>
            <a:normAutofit/>
          </a:bodyPr>
          <a:lstStyle>
            <a:defPPr>
              <a:defRPr lang="zh-CN"/>
            </a:defPPr>
            <a:lvl1pPr marL="72000" indent="-228600" algn="just" defTabSz="914400" eaLnBrk="1" fontAlgn="auto" latinLnBrk="0" hangingPunct="1">
              <a:lnSpc>
                <a:spcPct val="120000"/>
              </a:lnSpc>
              <a:spcBef>
                <a:spcPts val="0"/>
              </a:spcBef>
              <a:spcAft>
                <a:spcPts val="0"/>
              </a:spcAft>
              <a:buFont typeface="Arial" panose="020B0604020202020204" pitchFamily="34" charset="0"/>
              <a:buChar char="•"/>
              <a:defRPr sz="2800">
                <a:latin typeface="黑体" pitchFamily="49" charset="-122"/>
                <a:ea typeface="黑体" pitchFamily="49" charset="-122"/>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just"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zh-CN" altLang="en-US" sz="2600" b="1" i="0" u="none" strike="noStrike" kern="1200" cap="none" spc="0" normalizeH="0" baseline="0" noProof="0" dirty="0">
                <a:ln>
                  <a:noFill/>
                </a:ln>
                <a:solidFill>
                  <a:srgbClr val="0000FF"/>
                </a:solidFill>
                <a:effectLst/>
                <a:uLnTx/>
                <a:uFillTx/>
                <a:latin typeface="华光标题黑_CNKI" panose="02000500000000000000" pitchFamily="2" charset="-122"/>
                <a:ea typeface="华光标题黑_CNKI" panose="02000500000000000000" pitchFamily="2" charset="-122"/>
                <a:cs typeface="+mn-cs"/>
              </a:rPr>
              <a:t>（</a:t>
            </a:r>
            <a:r>
              <a:rPr kumimoji="0" lang="en-US" altLang="zh-CN" sz="2600" b="1" i="0" u="none" strike="noStrike" kern="1200" cap="none" spc="0" normalizeH="0" baseline="0" noProof="0" dirty="0">
                <a:ln>
                  <a:noFill/>
                </a:ln>
                <a:solidFill>
                  <a:srgbClr val="0000FF"/>
                </a:solidFill>
                <a:effectLst/>
                <a:uLnTx/>
                <a:uFillTx/>
                <a:latin typeface="华光标题黑_CNKI" panose="02000500000000000000" pitchFamily="2" charset="-122"/>
                <a:ea typeface="华光标题黑_CNKI" panose="02000500000000000000" pitchFamily="2" charset="-122"/>
                <a:cs typeface="+mn-cs"/>
              </a:rPr>
              <a:t>5</a:t>
            </a:r>
            <a:r>
              <a:rPr kumimoji="0" lang="zh-CN" altLang="en-US" sz="2600" b="1" i="0" u="none" strike="noStrike" kern="1200" cap="none" spc="0" normalizeH="0" baseline="0" noProof="0" dirty="0">
                <a:ln>
                  <a:noFill/>
                </a:ln>
                <a:solidFill>
                  <a:srgbClr val="0000FF"/>
                </a:solidFill>
                <a:effectLst/>
                <a:uLnTx/>
                <a:uFillTx/>
                <a:latin typeface="华光标题黑_CNKI" panose="02000500000000000000" pitchFamily="2" charset="-122"/>
                <a:ea typeface="华光标题黑_CNKI" panose="02000500000000000000" pitchFamily="2" charset="-122"/>
                <a:cs typeface="+mn-cs"/>
              </a:rPr>
              <a:t>）指令</a:t>
            </a:r>
          </a:p>
          <a:p>
            <a:pPr marL="72000" marR="0" lvl="0" indent="-228600" algn="just"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zh-CN" altLang="en-US" sz="2800" b="1" i="0" u="none" strike="noStrike" kern="1200" cap="none" spc="0" normalizeH="0" baseline="0" noProof="0" dirty="0">
                <a:ln>
                  <a:noFill/>
                </a:ln>
                <a:solidFill>
                  <a:prstClr val="black"/>
                </a:solidFill>
                <a:effectLst/>
                <a:uLnTx/>
                <a:uFillTx/>
                <a:latin typeface="黑体" pitchFamily="49" charset="-122"/>
                <a:ea typeface="黑体" pitchFamily="49" charset="-122"/>
                <a:cs typeface="+mn-cs"/>
              </a:rPr>
              <a:t>指挥计算机执行某种基本操作的命令称为指令。一条指令规定一种操作，由一系列有序指令组成的集合称为程序。</a:t>
            </a:r>
          </a:p>
        </p:txBody>
      </p:sp>
      <p:sp>
        <p:nvSpPr>
          <p:cNvPr id="4" name="文本框 7170">
            <a:extLst>
              <a:ext uri="{FF2B5EF4-FFF2-40B4-BE49-F238E27FC236}">
                <a16:creationId xmlns:a16="http://schemas.microsoft.com/office/drawing/2014/main" id="{AFDC8970-81D6-C8A3-7CEB-9D34335C0A3A}"/>
              </a:ext>
            </a:extLst>
          </p:cNvPr>
          <p:cNvSpPr txBox="1">
            <a:spLocks noChangeArrowheads="1"/>
          </p:cNvSpPr>
          <p:nvPr/>
        </p:nvSpPr>
        <p:spPr bwMode="auto">
          <a:xfrm>
            <a:off x="623392" y="4483545"/>
            <a:ext cx="11161240" cy="2091919"/>
          </a:xfrm>
          <a:prstGeom prst="rect">
            <a:avLst/>
          </a:prstGeom>
        </p:spPr>
        <p:txBody>
          <a:bodyPr vert="horz" wrap="square" lIns="91440" tIns="45720" rIns="91440" bIns="45720" numCol="1" rtlCol="0" anchor="t" anchorCtr="0" compatLnSpc="1">
            <a:prstTxWarp prst="textNoShape">
              <a:avLst/>
            </a:prstTxWarp>
            <a:normAutofit/>
          </a:bodyPr>
          <a:lstStyle>
            <a:defPPr>
              <a:defRPr lang="zh-CN"/>
            </a:defPPr>
            <a:lvl1pPr marL="72000" indent="-228600" algn="just" defTabSz="914400" eaLnBrk="1" fontAlgn="auto" latinLnBrk="0" hangingPunct="1">
              <a:lnSpc>
                <a:spcPct val="120000"/>
              </a:lnSpc>
              <a:spcBef>
                <a:spcPts val="0"/>
              </a:spcBef>
              <a:spcAft>
                <a:spcPts val="0"/>
              </a:spcAft>
              <a:buFont typeface="Arial" panose="020B0604020202020204" pitchFamily="34" charset="0"/>
              <a:buChar char="•"/>
              <a:defRPr sz="2800">
                <a:latin typeface="黑体" pitchFamily="49" charset="-122"/>
                <a:ea typeface="黑体" pitchFamily="49" charset="-122"/>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just"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zh-CN" altLang="en-US" sz="2600" b="1" i="0" u="none" strike="noStrike" kern="1200" cap="none" spc="0" normalizeH="0" baseline="0" noProof="0" dirty="0">
                <a:ln>
                  <a:noFill/>
                </a:ln>
                <a:solidFill>
                  <a:srgbClr val="0000FF"/>
                </a:solidFill>
                <a:effectLst/>
                <a:uLnTx/>
                <a:uFillTx/>
                <a:latin typeface="华光标题黑_CNKI" panose="02000500000000000000" pitchFamily="2" charset="-122"/>
                <a:ea typeface="华光标题黑_CNKI" panose="02000500000000000000" pitchFamily="2" charset="-122"/>
                <a:cs typeface="+mn-cs"/>
              </a:rPr>
              <a:t>（</a:t>
            </a:r>
            <a:r>
              <a:rPr kumimoji="0" lang="en-US" altLang="zh-CN" sz="2600" b="1" i="0" u="none" strike="noStrike" kern="1200" cap="none" spc="0" normalizeH="0" baseline="0" noProof="0" dirty="0">
                <a:ln>
                  <a:noFill/>
                </a:ln>
                <a:solidFill>
                  <a:srgbClr val="0000FF"/>
                </a:solidFill>
                <a:effectLst/>
                <a:uLnTx/>
                <a:uFillTx/>
                <a:latin typeface="华光标题黑_CNKI" panose="02000500000000000000" pitchFamily="2" charset="-122"/>
                <a:ea typeface="华光标题黑_CNKI" panose="02000500000000000000" pitchFamily="2" charset="-122"/>
                <a:cs typeface="+mn-cs"/>
              </a:rPr>
              <a:t>6</a:t>
            </a:r>
            <a:r>
              <a:rPr kumimoji="0" lang="zh-CN" altLang="en-US" sz="2600" b="1" i="0" u="none" strike="noStrike" kern="1200" cap="none" spc="0" normalizeH="0" baseline="0" noProof="0" dirty="0">
                <a:ln>
                  <a:noFill/>
                </a:ln>
                <a:solidFill>
                  <a:srgbClr val="0000FF"/>
                </a:solidFill>
                <a:effectLst/>
                <a:uLnTx/>
                <a:uFillTx/>
                <a:latin typeface="华光标题黑_CNKI" panose="02000500000000000000" pitchFamily="2" charset="-122"/>
                <a:ea typeface="华光标题黑_CNKI" panose="02000500000000000000" pitchFamily="2" charset="-122"/>
                <a:cs typeface="+mn-cs"/>
              </a:rPr>
              <a:t>）容量</a:t>
            </a:r>
          </a:p>
          <a:p>
            <a:pPr marL="72000" marR="0" lvl="0" indent="-228600" algn="just"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zh-CN" altLang="en-US" sz="2800" b="1" i="0" u="none" strike="noStrike" kern="1200" cap="none" spc="0" normalizeH="0" baseline="0" noProof="0" dirty="0">
                <a:ln>
                  <a:noFill/>
                </a:ln>
                <a:solidFill>
                  <a:prstClr val="black"/>
                </a:solidFill>
                <a:effectLst/>
                <a:uLnTx/>
                <a:uFillTx/>
                <a:latin typeface="黑体" pitchFamily="49" charset="-122"/>
                <a:ea typeface="黑体" pitchFamily="49" charset="-122"/>
                <a:cs typeface="+mn-cs"/>
              </a:rPr>
              <a:t>容量是衡量计算机存储能力常用的一个名词，主要指存储器所能存储信息的字节数。常用的容量单位有</a:t>
            </a:r>
            <a:r>
              <a:rPr kumimoji="0" lang="en-US" altLang="zh-CN" sz="2800" b="1" i="0" u="none" strike="noStrike" kern="1200" cap="none" spc="0" normalizeH="0" baseline="0" noProof="0" dirty="0">
                <a:ln>
                  <a:noFill/>
                </a:ln>
                <a:solidFill>
                  <a:prstClr val="black"/>
                </a:solidFill>
                <a:effectLst/>
                <a:uLnTx/>
                <a:uFillTx/>
                <a:latin typeface="黑体" pitchFamily="49" charset="-122"/>
                <a:ea typeface="黑体" pitchFamily="49" charset="-122"/>
                <a:cs typeface="+mn-cs"/>
              </a:rPr>
              <a:t>B</a:t>
            </a:r>
            <a:r>
              <a:rPr kumimoji="0" lang="zh-CN" altLang="en-US" sz="2800" b="1" i="0" u="none" strike="noStrike" kern="1200" cap="none" spc="0" normalizeH="0" baseline="0" noProof="0" dirty="0">
                <a:ln>
                  <a:noFill/>
                </a:ln>
                <a:solidFill>
                  <a:prstClr val="black"/>
                </a:solidFill>
                <a:effectLst/>
                <a:uLnTx/>
                <a:uFillTx/>
                <a:latin typeface="黑体" pitchFamily="49" charset="-122"/>
                <a:ea typeface="黑体"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黑体" pitchFamily="49" charset="-122"/>
                <a:ea typeface="黑体" pitchFamily="49" charset="-122"/>
                <a:cs typeface="+mn-cs"/>
              </a:rPr>
              <a:t>KB</a:t>
            </a:r>
            <a:r>
              <a:rPr kumimoji="0" lang="zh-CN" altLang="en-US" sz="2800" b="1" i="0" u="none" strike="noStrike" kern="1200" cap="none" spc="0" normalizeH="0" baseline="0" noProof="0" dirty="0">
                <a:ln>
                  <a:noFill/>
                </a:ln>
                <a:solidFill>
                  <a:prstClr val="black"/>
                </a:solidFill>
                <a:effectLst/>
                <a:uLnTx/>
                <a:uFillTx/>
                <a:latin typeface="黑体" pitchFamily="49" charset="-122"/>
                <a:ea typeface="黑体"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黑体" pitchFamily="49" charset="-122"/>
                <a:ea typeface="黑体" pitchFamily="49" charset="-122"/>
                <a:cs typeface="+mn-cs"/>
              </a:rPr>
              <a:t>MB</a:t>
            </a:r>
            <a:r>
              <a:rPr kumimoji="0" lang="zh-CN" altLang="en-US" sz="2800" b="1" i="0" u="none" strike="noStrike" kern="1200" cap="none" spc="0" normalizeH="0" baseline="0" noProof="0" dirty="0">
                <a:ln>
                  <a:noFill/>
                </a:ln>
                <a:solidFill>
                  <a:prstClr val="black"/>
                </a:solidFill>
                <a:effectLst/>
                <a:uLnTx/>
                <a:uFillTx/>
                <a:latin typeface="黑体" pitchFamily="49" charset="-122"/>
                <a:ea typeface="黑体"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黑体" pitchFamily="49" charset="-122"/>
                <a:ea typeface="黑体" pitchFamily="49" charset="-122"/>
                <a:cs typeface="+mn-cs"/>
              </a:rPr>
              <a:t>GB</a:t>
            </a:r>
            <a:r>
              <a:rPr kumimoji="0" lang="zh-CN" altLang="en-US" sz="2800" b="1" i="0" u="none" strike="noStrike" kern="1200" cap="none" spc="0" normalizeH="0" baseline="0" noProof="0" dirty="0">
                <a:ln>
                  <a:noFill/>
                </a:ln>
                <a:solidFill>
                  <a:prstClr val="black"/>
                </a:solidFill>
                <a:effectLst/>
                <a:uLnTx/>
                <a:uFillTx/>
                <a:latin typeface="黑体" pitchFamily="49" charset="-122"/>
                <a:ea typeface="黑体"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黑体" pitchFamily="49" charset="-122"/>
                <a:ea typeface="黑体" pitchFamily="49" charset="-122"/>
                <a:cs typeface="+mn-cs"/>
              </a:rPr>
              <a:t>TB</a:t>
            </a:r>
            <a:r>
              <a:rPr kumimoji="0" lang="zh-CN" altLang="en-US" sz="2800" b="1" i="0" u="none" strike="noStrike" kern="1200" cap="none" spc="0" normalizeH="0" baseline="0" noProof="0" dirty="0">
                <a:ln>
                  <a:noFill/>
                </a:ln>
                <a:solidFill>
                  <a:prstClr val="black"/>
                </a:solidFill>
                <a:effectLst/>
                <a:uLnTx/>
                <a:uFillTx/>
                <a:latin typeface="黑体" pitchFamily="49" charset="-122"/>
                <a:ea typeface="黑体" pitchFamily="49" charset="-122"/>
                <a:cs typeface="+mn-cs"/>
              </a:rPr>
              <a:t>，它们之间的关系是：</a:t>
            </a:r>
            <a:r>
              <a:rPr kumimoji="0" lang="en-US" altLang="zh-CN" sz="2800" b="1" i="0" u="none" strike="noStrike" kern="1200" cap="none" spc="0" normalizeH="0" baseline="0" noProof="0" dirty="0">
                <a:ln>
                  <a:noFill/>
                </a:ln>
                <a:solidFill>
                  <a:prstClr val="black"/>
                </a:solidFill>
                <a:effectLst/>
                <a:uLnTx/>
                <a:uFillTx/>
                <a:latin typeface="黑体" pitchFamily="49" charset="-122"/>
                <a:ea typeface="黑体" pitchFamily="49" charset="-122"/>
                <a:cs typeface="+mn-cs"/>
              </a:rPr>
              <a:t>1KB=1024B</a:t>
            </a:r>
            <a:r>
              <a:rPr kumimoji="0" lang="zh-CN" altLang="en-US" sz="2800" b="1" i="0" u="none" strike="noStrike" kern="1200" cap="none" spc="0" normalizeH="0" baseline="0" noProof="0" dirty="0">
                <a:ln>
                  <a:noFill/>
                </a:ln>
                <a:solidFill>
                  <a:prstClr val="black"/>
                </a:solidFill>
                <a:effectLst/>
                <a:uLnTx/>
                <a:uFillTx/>
                <a:latin typeface="黑体" pitchFamily="49" charset="-122"/>
                <a:ea typeface="黑体"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黑体" pitchFamily="49" charset="-122"/>
                <a:ea typeface="黑体" pitchFamily="49" charset="-122"/>
                <a:cs typeface="+mn-cs"/>
              </a:rPr>
              <a:t>1MB=1024KB</a:t>
            </a:r>
            <a:r>
              <a:rPr kumimoji="0" lang="zh-CN" altLang="en-US" sz="2800" b="1" i="0" u="none" strike="noStrike" kern="1200" cap="none" spc="0" normalizeH="0" baseline="0" noProof="0" dirty="0">
                <a:ln>
                  <a:noFill/>
                </a:ln>
                <a:solidFill>
                  <a:prstClr val="black"/>
                </a:solidFill>
                <a:effectLst/>
                <a:uLnTx/>
                <a:uFillTx/>
                <a:latin typeface="黑体" pitchFamily="49" charset="-122"/>
                <a:ea typeface="黑体"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黑体" pitchFamily="49" charset="-122"/>
                <a:ea typeface="黑体" pitchFamily="49" charset="-122"/>
                <a:cs typeface="+mn-cs"/>
              </a:rPr>
              <a:t>1GB=1024MB</a:t>
            </a:r>
            <a:r>
              <a:rPr kumimoji="0" lang="zh-CN" altLang="en-US" sz="2800" b="1" i="0" u="none" strike="noStrike" kern="1200" cap="none" spc="0" normalizeH="0" baseline="0" noProof="0" dirty="0">
                <a:ln>
                  <a:noFill/>
                </a:ln>
                <a:solidFill>
                  <a:prstClr val="black"/>
                </a:solidFill>
                <a:effectLst/>
                <a:uLnTx/>
                <a:uFillTx/>
                <a:latin typeface="黑体" pitchFamily="49" charset="-122"/>
                <a:ea typeface="黑体"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黑体" pitchFamily="49" charset="-122"/>
                <a:ea typeface="黑体" pitchFamily="49" charset="-122"/>
                <a:cs typeface="+mn-cs"/>
              </a:rPr>
              <a:t>1TB=1024GB</a:t>
            </a:r>
            <a:r>
              <a:rPr kumimoji="0" lang="zh-CN" altLang="en-US" sz="2800" b="1" i="0" u="none" strike="noStrike" kern="1200" cap="none" spc="0" normalizeH="0" baseline="0" noProof="0" dirty="0">
                <a:ln>
                  <a:noFill/>
                </a:ln>
                <a:solidFill>
                  <a:prstClr val="black"/>
                </a:solidFill>
                <a:effectLst/>
                <a:uLnTx/>
                <a:uFillTx/>
                <a:latin typeface="黑体" pitchFamily="49" charset="-122"/>
                <a:ea typeface="黑体" pitchFamily="49" charset="-122"/>
                <a:cs typeface="+mn-cs"/>
              </a:rPr>
              <a:t>。</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8193">
            <a:extLst>
              <a:ext uri="{FF2B5EF4-FFF2-40B4-BE49-F238E27FC236}">
                <a16:creationId xmlns:a16="http://schemas.microsoft.com/office/drawing/2014/main" id="{65C24947-791D-D892-3594-CD4C01428BD6}"/>
              </a:ext>
            </a:extLst>
          </p:cNvPr>
          <p:cNvSpPr>
            <a:spLocks noGrp="1"/>
          </p:cNvSpPr>
          <p:nvPr>
            <p:ph type="title"/>
          </p:nvPr>
        </p:nvSpPr>
        <p:spPr>
          <a:xfrm>
            <a:off x="3719514" y="946150"/>
            <a:ext cx="5254625" cy="503238"/>
          </a:xfrm>
        </p:spPr>
        <p:txBody>
          <a:bodyPr vert="horz" wrap="square" lIns="91440" tIns="45720" rIns="91440" bIns="45720" numCol="1" rtlCol="0" anchor="ctr" anchorCtr="0" compatLnSpc="1">
            <a:prstTxWarp prst="textNoShape">
              <a:avLst/>
            </a:prstTxWarp>
            <a:normAutofit fontScale="90000"/>
          </a:bodyPr>
          <a:lstStyle/>
          <a:p>
            <a:pPr>
              <a:lnSpc>
                <a:spcPct val="120000"/>
              </a:lnSpc>
            </a:pPr>
            <a:r>
              <a:rPr lang="en-US" altLang="zh-CN" dirty="0">
                <a:solidFill>
                  <a:srgbClr val="002060"/>
                </a:solidFill>
                <a:latin typeface="华光粗黑_CNKI" panose="02000500000000000000" pitchFamily="2" charset="-122"/>
                <a:ea typeface="华光粗黑_CNKI" panose="02000500000000000000" pitchFamily="2" charset="-122"/>
              </a:rPr>
              <a:t>2 </a:t>
            </a:r>
            <a:r>
              <a:rPr lang="zh-CN" altLang="en-US" dirty="0">
                <a:solidFill>
                  <a:srgbClr val="002060"/>
                </a:solidFill>
                <a:latin typeface="华光粗黑_CNKI" panose="02000500000000000000" pitchFamily="2" charset="-122"/>
                <a:ea typeface="华光粗黑_CNKI" panose="02000500000000000000" pitchFamily="2" charset="-122"/>
              </a:rPr>
              <a:t>进位计数制</a:t>
            </a:r>
          </a:p>
        </p:txBody>
      </p:sp>
      <p:sp>
        <p:nvSpPr>
          <p:cNvPr id="20483" name="文本框 8194">
            <a:extLst>
              <a:ext uri="{FF2B5EF4-FFF2-40B4-BE49-F238E27FC236}">
                <a16:creationId xmlns:a16="http://schemas.microsoft.com/office/drawing/2014/main" id="{D08D2A21-473E-0533-9175-270EABB2F254}"/>
              </a:ext>
            </a:extLst>
          </p:cNvPr>
          <p:cNvSpPr txBox="1">
            <a:spLocks noChangeArrowheads="1"/>
          </p:cNvSpPr>
          <p:nvPr/>
        </p:nvSpPr>
        <p:spPr bwMode="auto">
          <a:xfrm>
            <a:off x="839415" y="1562426"/>
            <a:ext cx="10175577" cy="1388072"/>
          </a:xfrm>
          <a:prstGeom prst="rect">
            <a:avLst/>
          </a:prstGeom>
        </p:spPr>
        <p:txBody>
          <a:bodyPr vert="horz" wrap="square" lIns="91440" tIns="45720" rIns="91440" bIns="45720" numCol="1" rtlCol="0" anchor="t" anchorCtr="0" compatLnSpc="1">
            <a:prstTxWarp prst="textNoShape">
              <a:avLst/>
            </a:prstTxWarp>
            <a:normAutofit/>
          </a:bodyPr>
          <a:lstStyle>
            <a:defPPr>
              <a:defRPr lang="zh-CN"/>
            </a:defPPr>
            <a:lvl1pPr marL="0" indent="0" algn="just" defTabSz="914400" eaLnBrk="1" fontAlgn="auto" latinLnBrk="0" hangingPunct="1">
              <a:lnSpc>
                <a:spcPct val="110000"/>
              </a:lnSpc>
              <a:spcBef>
                <a:spcPts val="0"/>
              </a:spcBef>
              <a:spcAft>
                <a:spcPts val="0"/>
              </a:spcAft>
              <a:buFont typeface="Arial" panose="020B0604020202020204" pitchFamily="34" charset="0"/>
              <a:buNone/>
              <a:defRPr>
                <a:solidFill>
                  <a:srgbClr val="0000FF"/>
                </a:solidFill>
                <a:latin typeface="华光标题黑_CNKI" panose="02000500000000000000" pitchFamily="2" charset="-122"/>
                <a:ea typeface="华光标题黑_CNKI" panose="02000500000000000000" pitchFamily="2" charset="-122"/>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just"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altLang="zh-CN" sz="2600" b="1" i="0" u="none" strike="noStrike" kern="1200" cap="none" spc="0" normalizeH="0" baseline="0" noProof="0" dirty="0">
                <a:ln>
                  <a:noFill/>
                </a:ln>
                <a:solidFill>
                  <a:srgbClr val="0000FF"/>
                </a:solidFill>
                <a:effectLst/>
                <a:uLnTx/>
                <a:uFillTx/>
                <a:latin typeface="华光粗黑_CNKI" panose="02000500000000000000" pitchFamily="2" charset="-122"/>
                <a:ea typeface="华光粗黑_CNKI" panose="02000500000000000000" pitchFamily="2" charset="-122"/>
                <a:cs typeface="+mn-cs"/>
              </a:rPr>
              <a:t>1</a:t>
            </a:r>
            <a:r>
              <a:rPr kumimoji="0" lang="zh-CN" altLang="en-US" sz="2600" b="1" i="0" u="none" strike="noStrike" kern="1200" cap="none" spc="0" normalizeH="0" baseline="0" noProof="0" dirty="0">
                <a:ln>
                  <a:noFill/>
                </a:ln>
                <a:solidFill>
                  <a:srgbClr val="0000FF"/>
                </a:solidFill>
                <a:effectLst/>
                <a:uLnTx/>
                <a:uFillTx/>
                <a:latin typeface="华光粗黑_CNKI" panose="02000500000000000000" pitchFamily="2" charset="-122"/>
                <a:ea typeface="华光粗黑_CNKI" panose="02000500000000000000" pitchFamily="2" charset="-122"/>
                <a:cs typeface="+mn-cs"/>
              </a:rPr>
              <a:t>．十进制</a:t>
            </a:r>
          </a:p>
          <a:p>
            <a:pPr marL="0" marR="0" lvl="0" indent="0" algn="just"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zh-CN" altLang="en-US" sz="2600" b="1" i="0" u="none" strike="noStrike" kern="1200" cap="none" spc="0" normalizeH="0" baseline="0" noProof="0" dirty="0">
                <a:ln>
                  <a:noFill/>
                </a:ln>
                <a:solidFill>
                  <a:prstClr val="black"/>
                </a:solidFill>
                <a:effectLst/>
                <a:uLnTx/>
                <a:uFillTx/>
                <a:latin typeface="华光中楷_CNKI" panose="02000500000000000000" pitchFamily="2" charset="-122"/>
                <a:ea typeface="华光中楷_CNKI" panose="02000500000000000000" pitchFamily="2" charset="-122"/>
                <a:cs typeface="+mn-cs"/>
              </a:rPr>
              <a:t>日常生活中最常见的是十进制数，用十个不同的符号来表示：</a:t>
            </a:r>
            <a:r>
              <a:rPr kumimoji="0" lang="en-US" altLang="zh-CN" sz="2600" b="1" i="0" u="none" strike="noStrike" kern="1200" cap="none" spc="0" normalizeH="0" baseline="0" noProof="0" dirty="0">
                <a:ln>
                  <a:noFill/>
                </a:ln>
                <a:solidFill>
                  <a:prstClr val="black"/>
                </a:solidFill>
                <a:effectLst/>
                <a:uLnTx/>
                <a:uFillTx/>
                <a:latin typeface="华光中楷_CNKI" panose="02000500000000000000" pitchFamily="2" charset="-122"/>
                <a:ea typeface="华光中楷_CNKI" panose="02000500000000000000" pitchFamily="2" charset="-122"/>
                <a:cs typeface="+mn-cs"/>
              </a:rPr>
              <a:t>0</a:t>
            </a:r>
            <a:r>
              <a:rPr kumimoji="0" lang="zh-CN" altLang="en-US" sz="2600" b="1" i="0" u="none" strike="noStrike" kern="1200" cap="none" spc="0" normalizeH="0" baseline="0" noProof="0" dirty="0">
                <a:ln>
                  <a:noFill/>
                </a:ln>
                <a:solidFill>
                  <a:prstClr val="black"/>
                </a:solidFill>
                <a:effectLst/>
                <a:uLnTx/>
                <a:uFillTx/>
                <a:latin typeface="华光中楷_CNKI" panose="02000500000000000000" pitchFamily="2" charset="-122"/>
                <a:ea typeface="华光中楷_CNKI" panose="02000500000000000000" pitchFamily="2" charset="-122"/>
                <a:cs typeface="+mn-cs"/>
              </a:rPr>
              <a:t>、</a:t>
            </a:r>
            <a:r>
              <a:rPr kumimoji="0" lang="en-US" altLang="zh-CN" sz="2600" b="1" i="0" u="none" strike="noStrike" kern="1200" cap="none" spc="0" normalizeH="0" baseline="0" noProof="0" dirty="0">
                <a:ln>
                  <a:noFill/>
                </a:ln>
                <a:solidFill>
                  <a:prstClr val="black"/>
                </a:solidFill>
                <a:effectLst/>
                <a:uLnTx/>
                <a:uFillTx/>
                <a:latin typeface="华光中楷_CNKI" panose="02000500000000000000" pitchFamily="2" charset="-122"/>
                <a:ea typeface="华光中楷_CNKI" panose="02000500000000000000" pitchFamily="2" charset="-122"/>
                <a:cs typeface="+mn-cs"/>
              </a:rPr>
              <a:t>1</a:t>
            </a:r>
            <a:r>
              <a:rPr kumimoji="0" lang="zh-CN" altLang="en-US" sz="2600" b="1" i="0" u="none" strike="noStrike" kern="1200" cap="none" spc="0" normalizeH="0" baseline="0" noProof="0" dirty="0">
                <a:ln>
                  <a:noFill/>
                </a:ln>
                <a:solidFill>
                  <a:prstClr val="black"/>
                </a:solidFill>
                <a:effectLst/>
                <a:uLnTx/>
                <a:uFillTx/>
                <a:latin typeface="华光中楷_CNKI" panose="02000500000000000000" pitchFamily="2" charset="-122"/>
                <a:ea typeface="华光中楷_CNKI" panose="02000500000000000000" pitchFamily="2" charset="-122"/>
                <a:cs typeface="+mn-cs"/>
              </a:rPr>
              <a:t>、</a:t>
            </a:r>
            <a:r>
              <a:rPr kumimoji="0" lang="en-US" altLang="zh-CN" sz="2600" b="1" i="0" u="none" strike="noStrike" kern="1200" cap="none" spc="0" normalizeH="0" baseline="0" noProof="0" dirty="0">
                <a:ln>
                  <a:noFill/>
                </a:ln>
                <a:solidFill>
                  <a:prstClr val="black"/>
                </a:solidFill>
                <a:effectLst/>
                <a:uLnTx/>
                <a:uFillTx/>
                <a:latin typeface="华光中楷_CNKI" panose="02000500000000000000" pitchFamily="2" charset="-122"/>
                <a:ea typeface="华光中楷_CNKI" panose="02000500000000000000" pitchFamily="2" charset="-122"/>
                <a:cs typeface="+mn-cs"/>
              </a:rPr>
              <a:t>2</a:t>
            </a:r>
            <a:r>
              <a:rPr kumimoji="0" lang="zh-CN" altLang="en-US" sz="2600" b="1" i="0" u="none" strike="noStrike" kern="1200" cap="none" spc="0" normalizeH="0" baseline="0" noProof="0" dirty="0">
                <a:ln>
                  <a:noFill/>
                </a:ln>
                <a:solidFill>
                  <a:prstClr val="black"/>
                </a:solidFill>
                <a:effectLst/>
                <a:uLnTx/>
                <a:uFillTx/>
                <a:latin typeface="华光中楷_CNKI" panose="02000500000000000000" pitchFamily="2" charset="-122"/>
                <a:ea typeface="华光中楷_CNKI" panose="02000500000000000000" pitchFamily="2" charset="-122"/>
                <a:cs typeface="+mn-cs"/>
              </a:rPr>
              <a:t>、</a:t>
            </a:r>
            <a:r>
              <a:rPr kumimoji="0" lang="en-US" altLang="zh-CN" sz="2600" b="1" i="0" u="none" strike="noStrike" kern="1200" cap="none" spc="0" normalizeH="0" baseline="0" noProof="0" dirty="0">
                <a:ln>
                  <a:noFill/>
                </a:ln>
                <a:solidFill>
                  <a:prstClr val="black"/>
                </a:solidFill>
                <a:effectLst/>
                <a:uLnTx/>
                <a:uFillTx/>
                <a:latin typeface="华光中楷_CNKI" panose="02000500000000000000" pitchFamily="2" charset="-122"/>
                <a:ea typeface="华光中楷_CNKI" panose="02000500000000000000" pitchFamily="2" charset="-122"/>
                <a:cs typeface="+mn-cs"/>
              </a:rPr>
              <a:t>3</a:t>
            </a:r>
            <a:r>
              <a:rPr kumimoji="0" lang="zh-CN" altLang="en-US" sz="2600" b="1" i="0" u="none" strike="noStrike" kern="1200" cap="none" spc="0" normalizeH="0" baseline="0" noProof="0" dirty="0">
                <a:ln>
                  <a:noFill/>
                </a:ln>
                <a:solidFill>
                  <a:prstClr val="black"/>
                </a:solidFill>
                <a:effectLst/>
                <a:uLnTx/>
                <a:uFillTx/>
                <a:latin typeface="华光中楷_CNKI" panose="02000500000000000000" pitchFamily="2" charset="-122"/>
                <a:ea typeface="华光中楷_CNKI" panose="02000500000000000000" pitchFamily="2" charset="-122"/>
                <a:cs typeface="+mn-cs"/>
              </a:rPr>
              <a:t>、</a:t>
            </a:r>
            <a:r>
              <a:rPr kumimoji="0" lang="en-US" altLang="zh-CN" sz="2600" b="1" i="0" u="none" strike="noStrike" kern="1200" cap="none" spc="0" normalizeH="0" baseline="0" noProof="0" dirty="0">
                <a:ln>
                  <a:noFill/>
                </a:ln>
                <a:solidFill>
                  <a:prstClr val="black"/>
                </a:solidFill>
                <a:effectLst/>
                <a:uLnTx/>
                <a:uFillTx/>
                <a:latin typeface="华光中楷_CNKI" panose="02000500000000000000" pitchFamily="2" charset="-122"/>
                <a:ea typeface="华光中楷_CNKI" panose="02000500000000000000" pitchFamily="2" charset="-122"/>
                <a:cs typeface="+mn-cs"/>
              </a:rPr>
              <a:t>4</a:t>
            </a:r>
            <a:r>
              <a:rPr kumimoji="0" lang="zh-CN" altLang="en-US" sz="2600" b="1" i="0" u="none" strike="noStrike" kern="1200" cap="none" spc="0" normalizeH="0" baseline="0" noProof="0" dirty="0">
                <a:ln>
                  <a:noFill/>
                </a:ln>
                <a:solidFill>
                  <a:prstClr val="black"/>
                </a:solidFill>
                <a:effectLst/>
                <a:uLnTx/>
                <a:uFillTx/>
                <a:latin typeface="华光中楷_CNKI" panose="02000500000000000000" pitchFamily="2" charset="-122"/>
                <a:ea typeface="华光中楷_CNKI" panose="02000500000000000000" pitchFamily="2" charset="-122"/>
                <a:cs typeface="+mn-cs"/>
              </a:rPr>
              <a:t>、</a:t>
            </a:r>
            <a:r>
              <a:rPr kumimoji="0" lang="en-US" altLang="zh-CN" sz="2600" b="1" i="0" u="none" strike="noStrike" kern="1200" cap="none" spc="0" normalizeH="0" baseline="0" noProof="0" dirty="0">
                <a:ln>
                  <a:noFill/>
                </a:ln>
                <a:solidFill>
                  <a:prstClr val="black"/>
                </a:solidFill>
                <a:effectLst/>
                <a:uLnTx/>
                <a:uFillTx/>
                <a:latin typeface="华光中楷_CNKI" panose="02000500000000000000" pitchFamily="2" charset="-122"/>
                <a:ea typeface="华光中楷_CNKI" panose="02000500000000000000" pitchFamily="2" charset="-122"/>
                <a:cs typeface="+mn-cs"/>
              </a:rPr>
              <a:t>5</a:t>
            </a:r>
            <a:r>
              <a:rPr kumimoji="0" lang="zh-CN" altLang="en-US" sz="2600" b="1" i="0" u="none" strike="noStrike" kern="1200" cap="none" spc="0" normalizeH="0" baseline="0" noProof="0" dirty="0">
                <a:ln>
                  <a:noFill/>
                </a:ln>
                <a:solidFill>
                  <a:prstClr val="black"/>
                </a:solidFill>
                <a:effectLst/>
                <a:uLnTx/>
                <a:uFillTx/>
                <a:latin typeface="华光中楷_CNKI" panose="02000500000000000000" pitchFamily="2" charset="-122"/>
                <a:ea typeface="华光中楷_CNKI" panose="02000500000000000000" pitchFamily="2" charset="-122"/>
                <a:cs typeface="+mn-cs"/>
              </a:rPr>
              <a:t>、</a:t>
            </a:r>
            <a:r>
              <a:rPr kumimoji="0" lang="en-US" altLang="zh-CN" sz="2600" b="1" i="0" u="none" strike="noStrike" kern="1200" cap="none" spc="0" normalizeH="0" baseline="0" noProof="0" dirty="0">
                <a:ln>
                  <a:noFill/>
                </a:ln>
                <a:solidFill>
                  <a:prstClr val="black"/>
                </a:solidFill>
                <a:effectLst/>
                <a:uLnTx/>
                <a:uFillTx/>
                <a:latin typeface="华光中楷_CNKI" panose="02000500000000000000" pitchFamily="2" charset="-122"/>
                <a:ea typeface="华光中楷_CNKI" panose="02000500000000000000" pitchFamily="2" charset="-122"/>
                <a:cs typeface="+mn-cs"/>
              </a:rPr>
              <a:t>6</a:t>
            </a:r>
            <a:r>
              <a:rPr kumimoji="0" lang="zh-CN" altLang="en-US" sz="2600" b="1" i="0" u="none" strike="noStrike" kern="1200" cap="none" spc="0" normalizeH="0" baseline="0" noProof="0" dirty="0">
                <a:ln>
                  <a:noFill/>
                </a:ln>
                <a:solidFill>
                  <a:prstClr val="black"/>
                </a:solidFill>
                <a:effectLst/>
                <a:uLnTx/>
                <a:uFillTx/>
                <a:latin typeface="华光中楷_CNKI" panose="02000500000000000000" pitchFamily="2" charset="-122"/>
                <a:ea typeface="华光中楷_CNKI" panose="02000500000000000000" pitchFamily="2" charset="-122"/>
                <a:cs typeface="+mn-cs"/>
              </a:rPr>
              <a:t>、</a:t>
            </a:r>
            <a:r>
              <a:rPr kumimoji="0" lang="en-US" altLang="zh-CN" sz="2600" b="1" i="0" u="none" strike="noStrike" kern="1200" cap="none" spc="0" normalizeH="0" baseline="0" noProof="0" dirty="0">
                <a:ln>
                  <a:noFill/>
                </a:ln>
                <a:solidFill>
                  <a:prstClr val="black"/>
                </a:solidFill>
                <a:effectLst/>
                <a:uLnTx/>
                <a:uFillTx/>
                <a:latin typeface="华光中楷_CNKI" panose="02000500000000000000" pitchFamily="2" charset="-122"/>
                <a:ea typeface="华光中楷_CNKI" panose="02000500000000000000" pitchFamily="2" charset="-122"/>
                <a:cs typeface="+mn-cs"/>
              </a:rPr>
              <a:t>7</a:t>
            </a:r>
            <a:r>
              <a:rPr kumimoji="0" lang="zh-CN" altLang="en-US" sz="2600" b="1" i="0" u="none" strike="noStrike" kern="1200" cap="none" spc="0" normalizeH="0" baseline="0" noProof="0" dirty="0">
                <a:ln>
                  <a:noFill/>
                </a:ln>
                <a:solidFill>
                  <a:prstClr val="black"/>
                </a:solidFill>
                <a:effectLst/>
                <a:uLnTx/>
                <a:uFillTx/>
                <a:latin typeface="华光中楷_CNKI" panose="02000500000000000000" pitchFamily="2" charset="-122"/>
                <a:ea typeface="华光中楷_CNKI" panose="02000500000000000000" pitchFamily="2" charset="-122"/>
                <a:cs typeface="+mn-cs"/>
              </a:rPr>
              <a:t>、</a:t>
            </a:r>
            <a:r>
              <a:rPr kumimoji="0" lang="en-US" altLang="zh-CN" sz="2600" b="1" i="0" u="none" strike="noStrike" kern="1200" cap="none" spc="0" normalizeH="0" baseline="0" noProof="0" dirty="0">
                <a:ln>
                  <a:noFill/>
                </a:ln>
                <a:solidFill>
                  <a:prstClr val="black"/>
                </a:solidFill>
                <a:effectLst/>
                <a:uLnTx/>
                <a:uFillTx/>
                <a:latin typeface="华光中楷_CNKI" panose="02000500000000000000" pitchFamily="2" charset="-122"/>
                <a:ea typeface="华光中楷_CNKI" panose="02000500000000000000" pitchFamily="2" charset="-122"/>
                <a:cs typeface="+mn-cs"/>
              </a:rPr>
              <a:t>8</a:t>
            </a:r>
            <a:r>
              <a:rPr kumimoji="0" lang="zh-CN" altLang="en-US" sz="2600" b="1" i="0" u="none" strike="noStrike" kern="1200" cap="none" spc="0" normalizeH="0" baseline="0" noProof="0" dirty="0">
                <a:ln>
                  <a:noFill/>
                </a:ln>
                <a:solidFill>
                  <a:prstClr val="black"/>
                </a:solidFill>
                <a:effectLst/>
                <a:uLnTx/>
                <a:uFillTx/>
                <a:latin typeface="华光中楷_CNKI" panose="02000500000000000000" pitchFamily="2" charset="-122"/>
                <a:ea typeface="华光中楷_CNKI" panose="02000500000000000000" pitchFamily="2" charset="-122"/>
                <a:cs typeface="+mn-cs"/>
              </a:rPr>
              <a:t>、</a:t>
            </a:r>
            <a:r>
              <a:rPr kumimoji="0" lang="en-US" altLang="zh-CN" sz="2600" b="1" i="0" u="none" strike="noStrike" kern="1200" cap="none" spc="0" normalizeH="0" baseline="0" noProof="0" dirty="0">
                <a:ln>
                  <a:noFill/>
                </a:ln>
                <a:solidFill>
                  <a:prstClr val="black"/>
                </a:solidFill>
                <a:effectLst/>
                <a:uLnTx/>
                <a:uFillTx/>
                <a:latin typeface="华光中楷_CNKI" panose="02000500000000000000" pitchFamily="2" charset="-122"/>
                <a:ea typeface="华光中楷_CNKI" panose="02000500000000000000" pitchFamily="2" charset="-122"/>
                <a:cs typeface="+mn-cs"/>
              </a:rPr>
              <a:t>9</a:t>
            </a:r>
            <a:r>
              <a:rPr kumimoji="0" lang="zh-CN" altLang="en-US" sz="2600" b="1" i="0" u="none" strike="noStrike" kern="1200" cap="none" spc="0" normalizeH="0" baseline="0" noProof="0" dirty="0">
                <a:ln>
                  <a:noFill/>
                </a:ln>
                <a:solidFill>
                  <a:prstClr val="black"/>
                </a:solidFill>
                <a:effectLst/>
                <a:uLnTx/>
                <a:uFillTx/>
                <a:latin typeface="华光中楷_CNKI" panose="02000500000000000000" pitchFamily="2" charset="-122"/>
                <a:ea typeface="华光中楷_CNKI" panose="02000500000000000000" pitchFamily="2" charset="-122"/>
                <a:cs typeface="+mn-cs"/>
              </a:rPr>
              <a:t>。 </a:t>
            </a:r>
          </a:p>
        </p:txBody>
      </p:sp>
      <p:sp>
        <p:nvSpPr>
          <p:cNvPr id="8195" name="文本框 8195">
            <a:extLst>
              <a:ext uri="{FF2B5EF4-FFF2-40B4-BE49-F238E27FC236}">
                <a16:creationId xmlns:a16="http://schemas.microsoft.com/office/drawing/2014/main" id="{55C2A0F8-DD41-B7B6-4F86-E750504C0A48}"/>
              </a:ext>
            </a:extLst>
          </p:cNvPr>
          <p:cNvSpPr txBox="1">
            <a:spLocks noChangeArrowheads="1"/>
          </p:cNvSpPr>
          <p:nvPr/>
        </p:nvSpPr>
        <p:spPr bwMode="auto">
          <a:xfrm>
            <a:off x="839415" y="3123177"/>
            <a:ext cx="10729193" cy="1465311"/>
          </a:xfrm>
          <a:prstGeom prst="rect">
            <a:avLst/>
          </a:prstGeom>
        </p:spPr>
        <p:txBody>
          <a:bodyPr vert="horz" wrap="square" lIns="91440" tIns="45720" rIns="91440" bIns="45720" numCol="1" rtlCol="0" anchor="t" anchorCtr="0" compatLnSpc="1">
            <a:prstTxWarp prst="textNoShape">
              <a:avLst/>
            </a:prstTxWarp>
            <a:normAutofit/>
          </a:bodyPr>
          <a:lstStyle>
            <a:defPPr>
              <a:defRPr lang="zh-CN"/>
            </a:defPPr>
            <a:lvl1pPr marL="0" indent="0" algn="just" defTabSz="914400" eaLnBrk="1" fontAlgn="auto" latinLnBrk="0" hangingPunct="1">
              <a:lnSpc>
                <a:spcPct val="110000"/>
              </a:lnSpc>
              <a:spcBef>
                <a:spcPts val="0"/>
              </a:spcBef>
              <a:spcAft>
                <a:spcPts val="0"/>
              </a:spcAft>
              <a:buFont typeface="Arial" panose="020B0604020202020204" pitchFamily="34" charset="0"/>
              <a:buNone/>
              <a:defRPr>
                <a:latin typeface="华光中楷_CNKI" panose="02000500000000000000" pitchFamily="2" charset="-122"/>
                <a:ea typeface="华光中楷_CNKI" panose="02000500000000000000" pitchFamily="2" charset="-122"/>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just"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altLang="zh-CN" sz="2600" b="1" i="0" u="none" strike="noStrike" kern="1200" cap="none" spc="0" normalizeH="0" baseline="0" noProof="0" dirty="0">
                <a:ln>
                  <a:noFill/>
                </a:ln>
                <a:solidFill>
                  <a:srgbClr val="0000FF"/>
                </a:solidFill>
                <a:effectLst/>
                <a:uLnTx/>
                <a:uFillTx/>
                <a:latin typeface="华光粗黑_CNKI" panose="02000500000000000000" pitchFamily="2" charset="-122"/>
                <a:ea typeface="华光粗黑_CNKI" panose="02000500000000000000" pitchFamily="2" charset="-122"/>
                <a:cs typeface="+mn-cs"/>
              </a:rPr>
              <a:t>2</a:t>
            </a:r>
            <a:r>
              <a:rPr kumimoji="0" lang="zh-CN" altLang="en-US" sz="2600" b="1" i="0" u="none" strike="noStrike" kern="1200" cap="none" spc="0" normalizeH="0" baseline="0" noProof="0" dirty="0">
                <a:ln>
                  <a:noFill/>
                </a:ln>
                <a:solidFill>
                  <a:srgbClr val="0000FF"/>
                </a:solidFill>
                <a:effectLst/>
                <a:uLnTx/>
                <a:uFillTx/>
                <a:latin typeface="华光粗黑_CNKI" panose="02000500000000000000" pitchFamily="2" charset="-122"/>
                <a:ea typeface="华光粗黑_CNKI" panose="02000500000000000000" pitchFamily="2" charset="-122"/>
                <a:cs typeface="+mn-cs"/>
              </a:rPr>
              <a:t>．二进制</a:t>
            </a:r>
          </a:p>
          <a:p>
            <a:pPr marL="0" marR="0" lvl="0" indent="0" algn="just"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zh-CN" altLang="en-US" sz="2600" b="1" i="0" u="none" strike="noStrike" kern="1200" cap="none" spc="0" normalizeH="0" baseline="0" noProof="0" dirty="0">
                <a:ln>
                  <a:noFill/>
                </a:ln>
                <a:solidFill>
                  <a:prstClr val="black"/>
                </a:solidFill>
                <a:effectLst/>
                <a:uLnTx/>
                <a:uFillTx/>
                <a:latin typeface="华光中楷_CNKI" panose="02000500000000000000" pitchFamily="2" charset="-122"/>
                <a:ea typeface="华光中楷_CNKI" panose="02000500000000000000" pitchFamily="2" charset="-122"/>
                <a:cs typeface="+mn-cs"/>
              </a:rPr>
              <a:t>二进制数只有两个代码“</a:t>
            </a:r>
            <a:r>
              <a:rPr kumimoji="0" lang="en-US" altLang="zh-CN" sz="2600" b="1" i="0" u="none" strike="noStrike" kern="1200" cap="none" spc="0" normalizeH="0" baseline="0" noProof="0" dirty="0">
                <a:ln>
                  <a:noFill/>
                </a:ln>
                <a:solidFill>
                  <a:prstClr val="black"/>
                </a:solidFill>
                <a:effectLst/>
                <a:uLnTx/>
                <a:uFillTx/>
                <a:latin typeface="华光中楷_CNKI" panose="02000500000000000000" pitchFamily="2" charset="-122"/>
                <a:ea typeface="华光中楷_CNKI" panose="02000500000000000000" pitchFamily="2" charset="-122"/>
                <a:cs typeface="+mn-cs"/>
              </a:rPr>
              <a:t>0”</a:t>
            </a:r>
            <a:r>
              <a:rPr kumimoji="0" lang="zh-CN" altLang="en-US" sz="2600" b="1" i="0" u="none" strike="noStrike" kern="1200" cap="none" spc="0" normalizeH="0" baseline="0" noProof="0" dirty="0">
                <a:ln>
                  <a:noFill/>
                </a:ln>
                <a:solidFill>
                  <a:prstClr val="black"/>
                </a:solidFill>
                <a:effectLst/>
                <a:uLnTx/>
                <a:uFillTx/>
                <a:latin typeface="华光中楷_CNKI" panose="02000500000000000000" pitchFamily="2" charset="-122"/>
                <a:ea typeface="华光中楷_CNKI" panose="02000500000000000000" pitchFamily="2" charset="-122"/>
                <a:cs typeface="+mn-cs"/>
              </a:rPr>
              <a:t>和“</a:t>
            </a:r>
            <a:r>
              <a:rPr kumimoji="0" lang="en-US" altLang="zh-CN" sz="2600" b="1" i="0" u="none" strike="noStrike" kern="1200" cap="none" spc="0" normalizeH="0" baseline="0" noProof="0" dirty="0">
                <a:ln>
                  <a:noFill/>
                </a:ln>
                <a:solidFill>
                  <a:prstClr val="black"/>
                </a:solidFill>
                <a:effectLst/>
                <a:uLnTx/>
                <a:uFillTx/>
                <a:latin typeface="华光中楷_CNKI" panose="02000500000000000000" pitchFamily="2" charset="-122"/>
                <a:ea typeface="华光中楷_CNKI" panose="02000500000000000000" pitchFamily="2" charset="-122"/>
                <a:cs typeface="+mn-cs"/>
              </a:rPr>
              <a:t>1”</a:t>
            </a:r>
            <a:r>
              <a:rPr kumimoji="0" lang="zh-CN" altLang="en-US" sz="2600" b="1" i="0" u="none" strike="noStrike" kern="1200" cap="none" spc="0" normalizeH="0" baseline="0" noProof="0" dirty="0">
                <a:ln>
                  <a:noFill/>
                </a:ln>
                <a:solidFill>
                  <a:prstClr val="black"/>
                </a:solidFill>
                <a:effectLst/>
                <a:uLnTx/>
                <a:uFillTx/>
                <a:latin typeface="华光中楷_CNKI" panose="02000500000000000000" pitchFamily="2" charset="-122"/>
                <a:ea typeface="华光中楷_CNKI" panose="02000500000000000000" pitchFamily="2" charset="-122"/>
                <a:cs typeface="+mn-cs"/>
              </a:rPr>
              <a:t>，所有的数据都由它们的组合来实现。二进制数据在进行运算时，遵守“逢二进一，借一当二”的原则。 </a:t>
            </a:r>
          </a:p>
        </p:txBody>
      </p:sp>
      <p:sp>
        <p:nvSpPr>
          <p:cNvPr id="8196" name="文本框 8196">
            <a:extLst>
              <a:ext uri="{FF2B5EF4-FFF2-40B4-BE49-F238E27FC236}">
                <a16:creationId xmlns:a16="http://schemas.microsoft.com/office/drawing/2014/main" id="{9D927F1A-9694-632F-9C63-18EC9C135D5E}"/>
              </a:ext>
            </a:extLst>
          </p:cNvPr>
          <p:cNvSpPr txBox="1">
            <a:spLocks noChangeArrowheads="1"/>
          </p:cNvSpPr>
          <p:nvPr/>
        </p:nvSpPr>
        <p:spPr bwMode="auto">
          <a:xfrm>
            <a:off x="839415" y="4718360"/>
            <a:ext cx="10513169" cy="1383071"/>
          </a:xfrm>
          <a:prstGeom prst="rect">
            <a:avLst/>
          </a:prstGeom>
        </p:spPr>
        <p:txBody>
          <a:bodyPr vert="horz" wrap="square" lIns="91440" tIns="45720" rIns="91440" bIns="45720" numCol="1" rtlCol="0" anchor="t" anchorCtr="0" compatLnSpc="1">
            <a:prstTxWarp prst="textNoShape">
              <a:avLst/>
            </a:prstTxWarp>
            <a:normAutofit/>
          </a:bodyPr>
          <a:lstStyle>
            <a:defPPr>
              <a:defRPr lang="zh-CN"/>
            </a:defPPr>
            <a:lvl1pPr marL="0" indent="0" algn="just" defTabSz="914400" eaLnBrk="1" fontAlgn="auto" latinLnBrk="0" hangingPunct="1">
              <a:lnSpc>
                <a:spcPct val="110000"/>
              </a:lnSpc>
              <a:spcBef>
                <a:spcPts val="0"/>
              </a:spcBef>
              <a:spcAft>
                <a:spcPts val="0"/>
              </a:spcAft>
              <a:buFont typeface="Arial" panose="020B0604020202020204" pitchFamily="34" charset="0"/>
              <a:buNone/>
              <a:defRPr>
                <a:latin typeface="华光中楷_CNKI" panose="02000500000000000000" pitchFamily="2" charset="-122"/>
                <a:ea typeface="华光中楷_CNKI" panose="02000500000000000000" pitchFamily="2" charset="-122"/>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just"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altLang="zh-CN" sz="2600" b="1" i="0" u="none" strike="noStrike" kern="1200" cap="none" spc="0" normalizeH="0" baseline="0" noProof="0" dirty="0">
                <a:ln>
                  <a:noFill/>
                </a:ln>
                <a:solidFill>
                  <a:srgbClr val="0000FF"/>
                </a:solidFill>
                <a:effectLst/>
                <a:uLnTx/>
                <a:uFillTx/>
                <a:latin typeface="华光粗黑_CNKI" panose="02000500000000000000" pitchFamily="2" charset="-122"/>
                <a:ea typeface="华光粗黑_CNKI" panose="02000500000000000000" pitchFamily="2" charset="-122"/>
                <a:cs typeface="+mn-cs"/>
              </a:rPr>
              <a:t>3</a:t>
            </a:r>
            <a:r>
              <a:rPr kumimoji="0" lang="zh-CN" altLang="en-US" sz="2600" b="1" i="0" u="none" strike="noStrike" kern="1200" cap="none" spc="0" normalizeH="0" baseline="0" noProof="0" dirty="0">
                <a:ln>
                  <a:noFill/>
                </a:ln>
                <a:solidFill>
                  <a:srgbClr val="0000FF"/>
                </a:solidFill>
                <a:effectLst/>
                <a:uLnTx/>
                <a:uFillTx/>
                <a:latin typeface="华光粗黑_CNKI" panose="02000500000000000000" pitchFamily="2" charset="-122"/>
                <a:ea typeface="华光粗黑_CNKI" panose="02000500000000000000" pitchFamily="2" charset="-122"/>
                <a:cs typeface="+mn-cs"/>
              </a:rPr>
              <a:t>．十六进制、八进制</a:t>
            </a:r>
          </a:p>
          <a:p>
            <a:pPr marL="0" marR="0" lvl="0" indent="0" algn="just"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zh-CN" altLang="en-US" sz="2600" b="1" i="0" u="none" strike="noStrike" kern="1200" cap="none" spc="0" normalizeH="0" baseline="0" noProof="0" dirty="0">
                <a:ln>
                  <a:noFill/>
                </a:ln>
                <a:solidFill>
                  <a:prstClr val="black"/>
                </a:solidFill>
                <a:effectLst/>
                <a:uLnTx/>
                <a:uFillTx/>
                <a:latin typeface="华光中楷_CNKI" panose="02000500000000000000" pitchFamily="2" charset="-122"/>
                <a:ea typeface="华光中楷_CNKI" panose="02000500000000000000" pitchFamily="2" charset="-122"/>
                <a:cs typeface="+mn-cs"/>
              </a:rPr>
              <a:t>十六进制数采用</a:t>
            </a:r>
            <a:r>
              <a:rPr kumimoji="0" lang="en-US" altLang="zh-CN" sz="2600" b="1" i="0" u="none" strike="noStrike" kern="1200" cap="none" spc="0" normalizeH="0" baseline="0" noProof="0" dirty="0">
                <a:ln>
                  <a:noFill/>
                </a:ln>
                <a:solidFill>
                  <a:prstClr val="black"/>
                </a:solidFill>
                <a:effectLst/>
                <a:uLnTx/>
                <a:uFillTx/>
                <a:latin typeface="华光中楷_CNKI" panose="02000500000000000000" pitchFamily="2" charset="-122"/>
                <a:ea typeface="华光中楷_CNKI" panose="02000500000000000000" pitchFamily="2" charset="-122"/>
                <a:cs typeface="+mn-cs"/>
              </a:rPr>
              <a:t>0</a:t>
            </a:r>
            <a:r>
              <a:rPr kumimoji="0" lang="zh-CN" altLang="en-US" sz="2600" b="1" i="0" u="none" strike="noStrike" kern="1200" cap="none" spc="0" normalizeH="0" baseline="0" noProof="0" dirty="0">
                <a:ln>
                  <a:noFill/>
                </a:ln>
                <a:solidFill>
                  <a:prstClr val="black"/>
                </a:solidFill>
                <a:effectLst/>
                <a:uLnTx/>
                <a:uFillTx/>
                <a:latin typeface="华光中楷_CNKI" panose="02000500000000000000" pitchFamily="2" charset="-122"/>
                <a:ea typeface="华光中楷_CNKI" panose="02000500000000000000" pitchFamily="2" charset="-122"/>
                <a:cs typeface="+mn-cs"/>
              </a:rPr>
              <a:t>～</a:t>
            </a:r>
            <a:r>
              <a:rPr kumimoji="0" lang="en-US" altLang="zh-CN" sz="2600" b="1" i="0" u="none" strike="noStrike" kern="1200" cap="none" spc="0" normalizeH="0" baseline="0" noProof="0" dirty="0">
                <a:ln>
                  <a:noFill/>
                </a:ln>
                <a:solidFill>
                  <a:prstClr val="black"/>
                </a:solidFill>
                <a:effectLst/>
                <a:uLnTx/>
                <a:uFillTx/>
                <a:latin typeface="华光中楷_CNKI" panose="02000500000000000000" pitchFamily="2" charset="-122"/>
                <a:ea typeface="华光中楷_CNKI" panose="02000500000000000000" pitchFamily="2" charset="-122"/>
                <a:cs typeface="+mn-cs"/>
              </a:rPr>
              <a:t>9</a:t>
            </a:r>
            <a:r>
              <a:rPr kumimoji="0" lang="zh-CN" altLang="en-US" sz="2600" b="1" i="0" u="none" strike="noStrike" kern="1200" cap="none" spc="0" normalizeH="0" baseline="0" noProof="0" dirty="0">
                <a:ln>
                  <a:noFill/>
                </a:ln>
                <a:solidFill>
                  <a:prstClr val="black"/>
                </a:solidFill>
                <a:effectLst/>
                <a:uLnTx/>
                <a:uFillTx/>
                <a:latin typeface="华光中楷_CNKI" panose="02000500000000000000" pitchFamily="2" charset="-122"/>
                <a:ea typeface="华光中楷_CNKI" panose="02000500000000000000" pitchFamily="2" charset="-122"/>
                <a:cs typeface="+mn-cs"/>
              </a:rPr>
              <a:t>和</a:t>
            </a:r>
            <a:r>
              <a:rPr kumimoji="0" lang="en-US" altLang="zh-CN" sz="2600" b="1" i="0" u="none" strike="noStrike" kern="1200" cap="none" spc="0" normalizeH="0" baseline="0" noProof="0" dirty="0">
                <a:ln>
                  <a:noFill/>
                </a:ln>
                <a:solidFill>
                  <a:prstClr val="black"/>
                </a:solidFill>
                <a:effectLst/>
                <a:uLnTx/>
                <a:uFillTx/>
                <a:latin typeface="华光中楷_CNKI" panose="02000500000000000000" pitchFamily="2" charset="-122"/>
                <a:ea typeface="华光中楷_CNKI" panose="02000500000000000000" pitchFamily="2" charset="-122"/>
                <a:cs typeface="+mn-cs"/>
              </a:rPr>
              <a:t>A</a:t>
            </a:r>
            <a:r>
              <a:rPr kumimoji="0" lang="zh-CN" altLang="en-US" sz="2600" b="1" i="0" u="none" strike="noStrike" kern="1200" cap="none" spc="0" normalizeH="0" baseline="0" noProof="0" dirty="0">
                <a:ln>
                  <a:noFill/>
                </a:ln>
                <a:solidFill>
                  <a:prstClr val="black"/>
                </a:solidFill>
                <a:effectLst/>
                <a:uLnTx/>
                <a:uFillTx/>
                <a:latin typeface="华光中楷_CNKI" panose="02000500000000000000" pitchFamily="2" charset="-122"/>
                <a:ea typeface="华光中楷_CNKI" panose="02000500000000000000" pitchFamily="2" charset="-122"/>
                <a:cs typeface="+mn-cs"/>
              </a:rPr>
              <a:t>、</a:t>
            </a:r>
            <a:r>
              <a:rPr kumimoji="0" lang="en-US" altLang="zh-CN" sz="2600" b="1" i="0" u="none" strike="noStrike" kern="1200" cap="none" spc="0" normalizeH="0" baseline="0" noProof="0" dirty="0">
                <a:ln>
                  <a:noFill/>
                </a:ln>
                <a:solidFill>
                  <a:prstClr val="black"/>
                </a:solidFill>
                <a:effectLst/>
                <a:uLnTx/>
                <a:uFillTx/>
                <a:latin typeface="华光中楷_CNKI" panose="02000500000000000000" pitchFamily="2" charset="-122"/>
                <a:ea typeface="华光中楷_CNKI" panose="02000500000000000000" pitchFamily="2" charset="-122"/>
                <a:cs typeface="+mn-cs"/>
              </a:rPr>
              <a:t>B</a:t>
            </a:r>
            <a:r>
              <a:rPr kumimoji="0" lang="zh-CN" altLang="en-US" sz="2600" b="1" i="0" u="none" strike="noStrike" kern="1200" cap="none" spc="0" normalizeH="0" baseline="0" noProof="0" dirty="0">
                <a:ln>
                  <a:noFill/>
                </a:ln>
                <a:solidFill>
                  <a:prstClr val="black"/>
                </a:solidFill>
                <a:effectLst/>
                <a:uLnTx/>
                <a:uFillTx/>
                <a:latin typeface="华光中楷_CNKI" panose="02000500000000000000" pitchFamily="2" charset="-122"/>
                <a:ea typeface="华光中楷_CNKI" panose="02000500000000000000" pitchFamily="2" charset="-122"/>
                <a:cs typeface="+mn-cs"/>
              </a:rPr>
              <a:t>、</a:t>
            </a:r>
            <a:r>
              <a:rPr kumimoji="0" lang="en-US" altLang="zh-CN" sz="2600" b="1" i="0" u="none" strike="noStrike" kern="1200" cap="none" spc="0" normalizeH="0" baseline="0" noProof="0" dirty="0">
                <a:ln>
                  <a:noFill/>
                </a:ln>
                <a:solidFill>
                  <a:prstClr val="black"/>
                </a:solidFill>
                <a:effectLst/>
                <a:uLnTx/>
                <a:uFillTx/>
                <a:latin typeface="华光中楷_CNKI" panose="02000500000000000000" pitchFamily="2" charset="-122"/>
                <a:ea typeface="华光中楷_CNKI" panose="02000500000000000000" pitchFamily="2" charset="-122"/>
                <a:cs typeface="+mn-cs"/>
              </a:rPr>
              <a:t>C</a:t>
            </a:r>
            <a:r>
              <a:rPr kumimoji="0" lang="zh-CN" altLang="en-US" sz="2600" b="1" i="0" u="none" strike="noStrike" kern="1200" cap="none" spc="0" normalizeH="0" baseline="0" noProof="0" dirty="0">
                <a:ln>
                  <a:noFill/>
                </a:ln>
                <a:solidFill>
                  <a:prstClr val="black"/>
                </a:solidFill>
                <a:effectLst/>
                <a:uLnTx/>
                <a:uFillTx/>
                <a:latin typeface="华光中楷_CNKI" panose="02000500000000000000" pitchFamily="2" charset="-122"/>
                <a:ea typeface="华光中楷_CNKI" panose="02000500000000000000" pitchFamily="2" charset="-122"/>
                <a:cs typeface="+mn-cs"/>
              </a:rPr>
              <a:t>、</a:t>
            </a:r>
            <a:r>
              <a:rPr kumimoji="0" lang="en-US" altLang="zh-CN" sz="2600" b="1" i="0" u="none" strike="noStrike" kern="1200" cap="none" spc="0" normalizeH="0" baseline="0" noProof="0" dirty="0">
                <a:ln>
                  <a:noFill/>
                </a:ln>
                <a:solidFill>
                  <a:prstClr val="black"/>
                </a:solidFill>
                <a:effectLst/>
                <a:uLnTx/>
                <a:uFillTx/>
                <a:latin typeface="华光中楷_CNKI" panose="02000500000000000000" pitchFamily="2" charset="-122"/>
                <a:ea typeface="华光中楷_CNKI" panose="02000500000000000000" pitchFamily="2" charset="-122"/>
                <a:cs typeface="+mn-cs"/>
              </a:rPr>
              <a:t>D</a:t>
            </a:r>
            <a:r>
              <a:rPr kumimoji="0" lang="zh-CN" altLang="en-US" sz="2600" b="1" i="0" u="none" strike="noStrike" kern="1200" cap="none" spc="0" normalizeH="0" baseline="0" noProof="0" dirty="0">
                <a:ln>
                  <a:noFill/>
                </a:ln>
                <a:solidFill>
                  <a:prstClr val="black"/>
                </a:solidFill>
                <a:effectLst/>
                <a:uLnTx/>
                <a:uFillTx/>
                <a:latin typeface="华光中楷_CNKI" panose="02000500000000000000" pitchFamily="2" charset="-122"/>
                <a:ea typeface="华光中楷_CNKI" panose="02000500000000000000" pitchFamily="2" charset="-122"/>
                <a:cs typeface="+mn-cs"/>
              </a:rPr>
              <a:t>、</a:t>
            </a:r>
            <a:r>
              <a:rPr kumimoji="0" lang="en-US" altLang="zh-CN" sz="2600" b="1" i="0" u="none" strike="noStrike" kern="1200" cap="none" spc="0" normalizeH="0" baseline="0" noProof="0" dirty="0">
                <a:ln>
                  <a:noFill/>
                </a:ln>
                <a:solidFill>
                  <a:prstClr val="black"/>
                </a:solidFill>
                <a:effectLst/>
                <a:uLnTx/>
                <a:uFillTx/>
                <a:latin typeface="华光中楷_CNKI" panose="02000500000000000000" pitchFamily="2" charset="-122"/>
                <a:ea typeface="华光中楷_CNKI" panose="02000500000000000000" pitchFamily="2" charset="-122"/>
                <a:cs typeface="+mn-cs"/>
              </a:rPr>
              <a:t>E</a:t>
            </a:r>
            <a:r>
              <a:rPr kumimoji="0" lang="zh-CN" altLang="en-US" sz="2600" b="1" i="0" u="none" strike="noStrike" kern="1200" cap="none" spc="0" normalizeH="0" baseline="0" noProof="0" dirty="0">
                <a:ln>
                  <a:noFill/>
                </a:ln>
                <a:solidFill>
                  <a:prstClr val="black"/>
                </a:solidFill>
                <a:effectLst/>
                <a:uLnTx/>
                <a:uFillTx/>
                <a:latin typeface="华光中楷_CNKI" panose="02000500000000000000" pitchFamily="2" charset="-122"/>
                <a:ea typeface="华光中楷_CNKI" panose="02000500000000000000" pitchFamily="2" charset="-122"/>
                <a:cs typeface="+mn-cs"/>
              </a:rPr>
              <a:t>、</a:t>
            </a:r>
            <a:r>
              <a:rPr kumimoji="0" lang="en-US" altLang="zh-CN" sz="2600" b="1" i="0" u="none" strike="noStrike" kern="1200" cap="none" spc="0" normalizeH="0" baseline="0" noProof="0" dirty="0">
                <a:ln>
                  <a:noFill/>
                </a:ln>
                <a:solidFill>
                  <a:prstClr val="black"/>
                </a:solidFill>
                <a:effectLst/>
                <a:uLnTx/>
                <a:uFillTx/>
                <a:latin typeface="华光中楷_CNKI" panose="02000500000000000000" pitchFamily="2" charset="-122"/>
                <a:ea typeface="华光中楷_CNKI" panose="02000500000000000000" pitchFamily="2" charset="-122"/>
                <a:cs typeface="+mn-cs"/>
              </a:rPr>
              <a:t>F</a:t>
            </a:r>
            <a:r>
              <a:rPr kumimoji="0" lang="zh-CN" altLang="en-US" sz="2600" b="1" i="0" u="none" strike="noStrike" kern="1200" cap="none" spc="0" normalizeH="0" baseline="0" noProof="0" dirty="0">
                <a:ln>
                  <a:noFill/>
                </a:ln>
                <a:solidFill>
                  <a:prstClr val="black"/>
                </a:solidFill>
                <a:effectLst/>
                <a:uLnTx/>
                <a:uFillTx/>
                <a:latin typeface="华光中楷_CNKI" panose="02000500000000000000" pitchFamily="2" charset="-122"/>
                <a:ea typeface="华光中楷_CNKI" panose="02000500000000000000" pitchFamily="2" charset="-122"/>
                <a:cs typeface="+mn-cs"/>
              </a:rPr>
              <a:t>六个英文字母一起构成十六个代码。 </a:t>
            </a:r>
          </a:p>
        </p:txBody>
      </p:sp>
      <p:pic>
        <p:nvPicPr>
          <p:cNvPr id="20487" name="图片 6">
            <a:extLst>
              <a:ext uri="{FF2B5EF4-FFF2-40B4-BE49-F238E27FC236}">
                <a16:creationId xmlns:a16="http://schemas.microsoft.com/office/drawing/2014/main" id="{426236CC-F9CF-722D-BA57-76B694FE4A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553" y="249807"/>
            <a:ext cx="593725"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直接连接符 7">
            <a:extLst>
              <a:ext uri="{FF2B5EF4-FFF2-40B4-BE49-F238E27FC236}">
                <a16:creationId xmlns:a16="http://schemas.microsoft.com/office/drawing/2014/main" id="{27E469F7-7709-97E5-E4AD-39B31D97A2D0}"/>
              </a:ext>
            </a:extLst>
          </p:cNvPr>
          <p:cNvCxnSpPr>
            <a:cxnSpLocks/>
          </p:cNvCxnSpPr>
          <p:nvPr/>
        </p:nvCxnSpPr>
        <p:spPr>
          <a:xfrm>
            <a:off x="839416" y="836613"/>
            <a:ext cx="9549185" cy="0"/>
          </a:xfrm>
          <a:prstGeom prst="line">
            <a:avLst/>
          </a:prstGeom>
          <a:ln w="73025" cmpd="thickThi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blinds(horizontal)">
                                      <p:cBhvr>
                                        <p:cTn id="7" dur="500"/>
                                        <p:tgtEl>
                                          <p:spTgt spid="819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blinds(horizontal)">
                                      <p:cBhvr>
                                        <p:cTn id="10" dur="500"/>
                                        <p:tgtEl>
                                          <p:spTgt spid="819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8196">
                                            <p:txEl>
                                              <p:pRg st="0" end="0"/>
                                            </p:txEl>
                                          </p:spTgt>
                                        </p:tgtEl>
                                        <p:attrNameLst>
                                          <p:attrName>style.visibility</p:attrName>
                                        </p:attrNameLst>
                                      </p:cBhvr>
                                      <p:to>
                                        <p:strVal val="visible"/>
                                      </p:to>
                                    </p:set>
                                    <p:animEffect transition="in" filter="blinds(horizontal)">
                                      <p:cBhvr>
                                        <p:cTn id="15" dur="500"/>
                                        <p:tgtEl>
                                          <p:spTgt spid="8196">
                                            <p:txEl>
                                              <p:pRg st="0" end="0"/>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8196">
                                            <p:txEl>
                                              <p:pRg st="1" end="1"/>
                                            </p:txEl>
                                          </p:spTgt>
                                        </p:tgtEl>
                                        <p:attrNameLst>
                                          <p:attrName>style.visibility</p:attrName>
                                        </p:attrNameLst>
                                      </p:cBhvr>
                                      <p:to>
                                        <p:strVal val="visible"/>
                                      </p:to>
                                    </p:set>
                                    <p:animEffect transition="in" filter="blinds(horizontal)">
                                      <p:cBhvr>
                                        <p:cTn id="18" dur="500"/>
                                        <p:tgtEl>
                                          <p:spTgt spid="819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10119302-8F90-4DA5-1FB6-9433DC47FAAE}"/>
              </a:ext>
            </a:extLst>
          </p:cNvPr>
          <p:cNvSpPr>
            <a:spLocks noGrp="1" noChangeArrowheads="1"/>
          </p:cNvSpPr>
          <p:nvPr>
            <p:ph type="title"/>
          </p:nvPr>
        </p:nvSpPr>
        <p:spPr bwMode="auto">
          <a:xfrm>
            <a:off x="2927003" y="488859"/>
            <a:ext cx="5543971" cy="688107"/>
          </a:xfrm>
        </p:spPr>
        <p:txBody>
          <a:bodyPr vert="horz" wrap="square" numCol="1" anchorCtr="0" compatLnSpc="1">
            <a:prstTxWarp prst="textNoShape">
              <a:avLst/>
            </a:prstTxWarp>
            <a:normAutofit/>
          </a:bodyPr>
          <a:lstStyle/>
          <a:p>
            <a:pPr algn="l" eaLnBrk="1" hangingPunct="1">
              <a:defRPr/>
            </a:pPr>
            <a:r>
              <a:rPr lang="zh-CN" altLang="en-US" sz="2800" b="1" dirty="0">
                <a:solidFill>
                  <a:srgbClr val="0070C0"/>
                </a:solidFill>
                <a:latin typeface="宋体" pitchFamily="2" charset="-122"/>
                <a:ea typeface="宋体" pitchFamily="2" charset="-122"/>
              </a:rPr>
              <a:t>二进制数与十六进制数的相互转换</a:t>
            </a:r>
            <a:endParaRPr lang="en-US" sz="2800" b="1" dirty="0">
              <a:solidFill>
                <a:srgbClr val="0070C0"/>
              </a:solidFill>
              <a:latin typeface="宋体" pitchFamily="2" charset="-122"/>
              <a:ea typeface="宋体" pitchFamily="2" charset="-122"/>
            </a:endParaRPr>
          </a:p>
        </p:txBody>
      </p:sp>
      <p:graphicFrame>
        <p:nvGraphicFramePr>
          <p:cNvPr id="32827" name="Group 59">
            <a:extLst>
              <a:ext uri="{FF2B5EF4-FFF2-40B4-BE49-F238E27FC236}">
                <a16:creationId xmlns:a16="http://schemas.microsoft.com/office/drawing/2014/main" id="{EBB6B0EF-DAC4-C717-A67E-CDBB7657C8D7}"/>
              </a:ext>
            </a:extLst>
          </p:cNvPr>
          <p:cNvGraphicFramePr>
            <a:graphicFrameLocks noGrp="1"/>
          </p:cNvGraphicFramePr>
          <p:nvPr>
            <p:ph type="tbl" idx="1"/>
          </p:nvPr>
        </p:nvGraphicFramePr>
        <p:xfrm>
          <a:off x="1991544" y="1117871"/>
          <a:ext cx="7772400" cy="5551489"/>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945096">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zh-CN" sz="2800" b="1" i="0" u="none" strike="noStrike" cap="none" normalizeH="0" baseline="0" dirty="0">
                          <a:ln>
                            <a:noFill/>
                          </a:ln>
                          <a:solidFill>
                            <a:schemeClr val="tx1"/>
                          </a:solidFill>
                          <a:effectLst/>
                          <a:latin typeface="宋体" pitchFamily="2" charset="-122"/>
                          <a:ea typeface="宋体" pitchFamily="2" charset="-122"/>
                        </a:rPr>
                        <a:t>16</a:t>
                      </a:r>
                      <a:r>
                        <a:rPr kumimoji="0" lang="zh-CN" altLang="en-US" sz="2800" b="1" i="0" u="none" strike="noStrike" cap="none" normalizeH="0" baseline="0" dirty="0">
                          <a:ln>
                            <a:noFill/>
                          </a:ln>
                          <a:solidFill>
                            <a:schemeClr val="tx1"/>
                          </a:solidFill>
                          <a:effectLst/>
                          <a:latin typeface="宋体" pitchFamily="2" charset="-122"/>
                          <a:ea typeface="宋体" pitchFamily="2" charset="-122"/>
                        </a:rPr>
                        <a:t>进制数</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zh-CN" altLang="en-US" sz="2800" b="1" i="0" u="none" strike="noStrike" cap="none" normalizeH="0" baseline="0" dirty="0">
                          <a:ln>
                            <a:noFill/>
                          </a:ln>
                          <a:solidFill>
                            <a:schemeClr val="tx1"/>
                          </a:solidFill>
                          <a:effectLst/>
                          <a:latin typeface="宋体" pitchFamily="2" charset="-122"/>
                          <a:ea typeface="宋体" pitchFamily="2" charset="-122"/>
                        </a:rPr>
                        <a:t>二进制数（十进制）</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zh-CN" sz="2800" b="1" i="0" u="none" strike="noStrike" cap="none" normalizeH="0" baseline="0" dirty="0">
                          <a:ln>
                            <a:noFill/>
                          </a:ln>
                          <a:solidFill>
                            <a:schemeClr val="tx1"/>
                          </a:solidFill>
                          <a:effectLst/>
                          <a:latin typeface="宋体" pitchFamily="2" charset="-122"/>
                          <a:ea typeface="宋体" pitchFamily="2" charset="-122"/>
                        </a:rPr>
                        <a:t>16</a:t>
                      </a:r>
                      <a:r>
                        <a:rPr kumimoji="0" lang="zh-CN" altLang="en-US" sz="2800" b="1" i="0" u="none" strike="noStrike" cap="none" normalizeH="0" baseline="0" dirty="0">
                          <a:ln>
                            <a:noFill/>
                          </a:ln>
                          <a:solidFill>
                            <a:schemeClr val="tx1"/>
                          </a:solidFill>
                          <a:effectLst/>
                          <a:latin typeface="宋体" pitchFamily="2" charset="-122"/>
                          <a:ea typeface="宋体" pitchFamily="2" charset="-122"/>
                        </a:rPr>
                        <a:t>进制数</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zh-CN" altLang="en-US" sz="2800" b="1" i="0" u="none" strike="noStrike" cap="none" normalizeH="0" baseline="0" dirty="0">
                          <a:ln>
                            <a:noFill/>
                          </a:ln>
                          <a:solidFill>
                            <a:schemeClr val="tx1"/>
                          </a:solidFill>
                          <a:effectLst/>
                          <a:latin typeface="宋体" pitchFamily="2" charset="-122"/>
                          <a:ea typeface="宋体" pitchFamily="2" charset="-122"/>
                        </a:rPr>
                        <a:t>二进制数（十进制）</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4806">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zh-CN" sz="2800" b="1" i="0" u="none" strike="noStrike" cap="none" normalizeH="0" baseline="0">
                          <a:ln>
                            <a:noFill/>
                          </a:ln>
                          <a:solidFill>
                            <a:schemeClr val="tx1"/>
                          </a:solidFill>
                          <a:effectLst/>
                          <a:latin typeface="宋体" pitchFamily="2" charset="-122"/>
                          <a:ea typeface="宋体" pitchFamily="2" charset="-122"/>
                        </a:rPr>
                        <a:t>0</a:t>
                      </a:r>
                      <a:endParaRPr kumimoji="0" lang="en-US" sz="2800" b="1" i="0" u="none" strike="noStrike" cap="none" normalizeH="0" baseline="0">
                        <a:ln>
                          <a:noFill/>
                        </a:ln>
                        <a:solidFill>
                          <a:schemeClr val="tx1"/>
                        </a:solidFill>
                        <a:effectLst/>
                        <a:latin typeface="宋体" pitchFamily="2" charset="-122"/>
                        <a:ea typeface="宋体" pitchFamily="2" charset="-122"/>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zh-CN" sz="2800" b="1" i="0" u="none" strike="noStrike" cap="none" normalizeH="0" baseline="0" dirty="0">
                          <a:ln>
                            <a:noFill/>
                          </a:ln>
                          <a:solidFill>
                            <a:schemeClr val="tx1"/>
                          </a:solidFill>
                          <a:effectLst/>
                          <a:latin typeface="宋体" pitchFamily="2" charset="-122"/>
                          <a:ea typeface="宋体" pitchFamily="2" charset="-122"/>
                        </a:rPr>
                        <a:t>0000</a:t>
                      </a:r>
                      <a:r>
                        <a:rPr kumimoji="0" lang="zh-CN" altLang="en-US" sz="2800" b="1" i="0" u="none" strike="noStrike" cap="none" normalizeH="0" baseline="0" dirty="0">
                          <a:ln>
                            <a:noFill/>
                          </a:ln>
                          <a:solidFill>
                            <a:schemeClr val="tx1"/>
                          </a:solidFill>
                          <a:effectLst/>
                          <a:latin typeface="宋体" pitchFamily="2" charset="-122"/>
                          <a:ea typeface="宋体" pitchFamily="2" charset="-122"/>
                        </a:rPr>
                        <a:t>（</a:t>
                      </a:r>
                      <a:r>
                        <a:rPr kumimoji="0" lang="en-US" altLang="zh-CN" sz="2800" b="1" i="0" u="none" strike="noStrike" cap="none" normalizeH="0" baseline="0" dirty="0">
                          <a:ln>
                            <a:noFill/>
                          </a:ln>
                          <a:solidFill>
                            <a:schemeClr val="tx1"/>
                          </a:solidFill>
                          <a:effectLst/>
                          <a:latin typeface="宋体" pitchFamily="2" charset="-122"/>
                          <a:ea typeface="宋体" pitchFamily="2" charset="-122"/>
                        </a:rPr>
                        <a:t>0</a:t>
                      </a:r>
                      <a:r>
                        <a:rPr kumimoji="0" lang="zh-CN" altLang="en-US" sz="2800" b="1" i="0" u="none" strike="noStrike" cap="none" normalizeH="0" baseline="0" dirty="0">
                          <a:ln>
                            <a:noFill/>
                          </a:ln>
                          <a:solidFill>
                            <a:schemeClr val="tx1"/>
                          </a:solidFill>
                          <a:effectLst/>
                          <a:latin typeface="宋体" pitchFamily="2" charset="-122"/>
                          <a:ea typeface="宋体" pitchFamily="2" charset="-122"/>
                        </a:rPr>
                        <a:t>）</a:t>
                      </a:r>
                      <a:endParaRPr kumimoji="0" lang="en-US" sz="2800" b="1" i="0" u="none" strike="noStrike" cap="none" normalizeH="0" baseline="0" dirty="0">
                        <a:ln>
                          <a:noFill/>
                        </a:ln>
                        <a:solidFill>
                          <a:schemeClr val="tx1"/>
                        </a:solidFill>
                        <a:effectLst/>
                        <a:latin typeface="宋体" pitchFamily="2" charset="-122"/>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zh-CN" sz="2800" b="1" i="0" u="none" strike="noStrike" cap="none" normalizeH="0" baseline="0">
                          <a:ln>
                            <a:noFill/>
                          </a:ln>
                          <a:solidFill>
                            <a:schemeClr val="tx1"/>
                          </a:solidFill>
                          <a:effectLst/>
                          <a:latin typeface="宋体" pitchFamily="2" charset="-122"/>
                          <a:ea typeface="宋体" pitchFamily="2" charset="-122"/>
                        </a:rPr>
                        <a:t>8</a:t>
                      </a:r>
                      <a:endParaRPr kumimoji="0" lang="en-US" sz="2800" b="1" i="0" u="none" strike="noStrike" cap="none" normalizeH="0" baseline="0">
                        <a:ln>
                          <a:noFill/>
                        </a:ln>
                        <a:solidFill>
                          <a:schemeClr val="tx1"/>
                        </a:solidFill>
                        <a:effectLst/>
                        <a:latin typeface="宋体" pitchFamily="2" charset="-122"/>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zh-CN" sz="2800" b="1" i="0" u="none" strike="noStrike" cap="none" normalizeH="0" baseline="0" dirty="0">
                          <a:ln>
                            <a:noFill/>
                          </a:ln>
                          <a:solidFill>
                            <a:schemeClr val="tx1"/>
                          </a:solidFill>
                          <a:effectLst/>
                          <a:latin typeface="宋体" pitchFamily="2" charset="-122"/>
                          <a:ea typeface="宋体" pitchFamily="2" charset="-122"/>
                        </a:rPr>
                        <a:t>1000</a:t>
                      </a:r>
                      <a:r>
                        <a:rPr kumimoji="0" lang="zh-CN" altLang="en-US" sz="2800" b="1" i="0" u="none" strike="noStrike" cap="none" normalizeH="0" baseline="0" dirty="0">
                          <a:ln>
                            <a:noFill/>
                          </a:ln>
                          <a:solidFill>
                            <a:schemeClr val="tx1"/>
                          </a:solidFill>
                          <a:effectLst/>
                          <a:latin typeface="宋体" pitchFamily="2" charset="-122"/>
                          <a:ea typeface="宋体" pitchFamily="2" charset="-122"/>
                        </a:rPr>
                        <a:t>（</a:t>
                      </a:r>
                      <a:r>
                        <a:rPr kumimoji="0" lang="en-US" altLang="zh-CN" sz="2800" b="1" i="0" u="none" strike="noStrike" cap="none" normalizeH="0" baseline="0" dirty="0">
                          <a:ln>
                            <a:noFill/>
                          </a:ln>
                          <a:solidFill>
                            <a:schemeClr val="tx1"/>
                          </a:solidFill>
                          <a:effectLst/>
                          <a:latin typeface="宋体" pitchFamily="2" charset="-122"/>
                          <a:ea typeface="宋体" pitchFamily="2" charset="-122"/>
                        </a:rPr>
                        <a:t>8</a:t>
                      </a:r>
                      <a:r>
                        <a:rPr kumimoji="0" lang="zh-CN" altLang="en-US" sz="2800" b="1" i="0" u="none" strike="noStrike" cap="none" normalizeH="0" baseline="0" dirty="0">
                          <a:ln>
                            <a:noFill/>
                          </a:ln>
                          <a:solidFill>
                            <a:schemeClr val="tx1"/>
                          </a:solidFill>
                          <a:effectLst/>
                          <a:latin typeface="宋体" pitchFamily="2" charset="-122"/>
                          <a:ea typeface="宋体" pitchFamily="2" charset="-122"/>
                        </a:rPr>
                        <a:t>）</a:t>
                      </a:r>
                      <a:endParaRPr kumimoji="0" lang="en-US" sz="2800" b="1" i="0" u="none" strike="noStrike" cap="none" normalizeH="0" baseline="0" dirty="0">
                        <a:ln>
                          <a:noFill/>
                        </a:ln>
                        <a:solidFill>
                          <a:schemeClr val="tx1"/>
                        </a:solidFill>
                        <a:effectLst/>
                        <a:latin typeface="宋体" pitchFamily="2" charset="-122"/>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639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zh-CN" sz="2800" b="1" i="0" u="none" strike="noStrike" cap="none" normalizeH="0" baseline="0">
                          <a:ln>
                            <a:noFill/>
                          </a:ln>
                          <a:solidFill>
                            <a:schemeClr val="tx1"/>
                          </a:solidFill>
                          <a:effectLst/>
                          <a:latin typeface="宋体" pitchFamily="2" charset="-122"/>
                          <a:ea typeface="宋体" pitchFamily="2" charset="-122"/>
                        </a:rPr>
                        <a:t>1</a:t>
                      </a:r>
                      <a:endParaRPr kumimoji="0" lang="en-US" sz="2800" b="1" i="0" u="none" strike="noStrike" cap="none" normalizeH="0" baseline="0">
                        <a:ln>
                          <a:noFill/>
                        </a:ln>
                        <a:solidFill>
                          <a:schemeClr val="tx1"/>
                        </a:solidFill>
                        <a:effectLst/>
                        <a:latin typeface="宋体" pitchFamily="2" charset="-122"/>
                        <a:ea typeface="宋体" pitchFamily="2" charset="-122"/>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zh-CN" sz="2800" b="1" i="0" u="none" strike="noStrike" cap="none" normalizeH="0" baseline="0" dirty="0">
                          <a:ln>
                            <a:noFill/>
                          </a:ln>
                          <a:solidFill>
                            <a:schemeClr val="tx1"/>
                          </a:solidFill>
                          <a:effectLst/>
                          <a:latin typeface="宋体" pitchFamily="2" charset="-122"/>
                          <a:ea typeface="宋体" pitchFamily="2" charset="-122"/>
                        </a:rPr>
                        <a:t>0001</a:t>
                      </a:r>
                      <a:r>
                        <a:rPr kumimoji="0" lang="zh-CN" altLang="en-US" sz="2800" b="1" i="0" u="none" strike="noStrike" cap="none" normalizeH="0" baseline="0" dirty="0">
                          <a:ln>
                            <a:noFill/>
                          </a:ln>
                          <a:solidFill>
                            <a:schemeClr val="tx1"/>
                          </a:solidFill>
                          <a:effectLst/>
                          <a:latin typeface="宋体" pitchFamily="2" charset="-122"/>
                          <a:ea typeface="宋体" pitchFamily="2" charset="-122"/>
                        </a:rPr>
                        <a:t>（</a:t>
                      </a:r>
                      <a:r>
                        <a:rPr kumimoji="0" lang="en-US" altLang="zh-CN" sz="2800" b="1" i="0" u="none" strike="noStrike" cap="none" normalizeH="0" baseline="0" dirty="0">
                          <a:ln>
                            <a:noFill/>
                          </a:ln>
                          <a:solidFill>
                            <a:schemeClr val="tx1"/>
                          </a:solidFill>
                          <a:effectLst/>
                          <a:latin typeface="宋体" pitchFamily="2" charset="-122"/>
                          <a:ea typeface="宋体" pitchFamily="2" charset="-122"/>
                        </a:rPr>
                        <a:t>1</a:t>
                      </a:r>
                      <a:r>
                        <a:rPr kumimoji="0" lang="zh-CN" altLang="en-US" sz="2800" b="1" i="0" u="none" strike="noStrike" cap="none" normalizeH="0" baseline="0" dirty="0">
                          <a:ln>
                            <a:noFill/>
                          </a:ln>
                          <a:solidFill>
                            <a:schemeClr val="tx1"/>
                          </a:solidFill>
                          <a:effectLst/>
                          <a:latin typeface="宋体" pitchFamily="2" charset="-122"/>
                          <a:ea typeface="宋体" pitchFamily="2" charset="-122"/>
                        </a:rPr>
                        <a:t>）</a:t>
                      </a:r>
                      <a:endParaRPr kumimoji="0" lang="en-US" sz="2800" b="1" i="0" u="none" strike="noStrike" cap="none" normalizeH="0" baseline="0" dirty="0">
                        <a:ln>
                          <a:noFill/>
                        </a:ln>
                        <a:solidFill>
                          <a:schemeClr val="tx1"/>
                        </a:solidFill>
                        <a:effectLst/>
                        <a:latin typeface="宋体" pitchFamily="2" charset="-122"/>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zh-CN" sz="2800" b="1" i="0" u="none" strike="noStrike" cap="none" normalizeH="0" baseline="0">
                          <a:ln>
                            <a:noFill/>
                          </a:ln>
                          <a:solidFill>
                            <a:schemeClr val="tx1"/>
                          </a:solidFill>
                          <a:effectLst/>
                          <a:latin typeface="宋体" pitchFamily="2" charset="-122"/>
                          <a:ea typeface="宋体" pitchFamily="2" charset="-122"/>
                        </a:rPr>
                        <a:t>9</a:t>
                      </a:r>
                      <a:endParaRPr kumimoji="0" lang="en-US" sz="2800" b="1" i="0" u="none" strike="noStrike" cap="none" normalizeH="0" baseline="0">
                        <a:ln>
                          <a:noFill/>
                        </a:ln>
                        <a:solidFill>
                          <a:schemeClr val="tx1"/>
                        </a:solidFill>
                        <a:effectLst/>
                        <a:latin typeface="宋体" pitchFamily="2" charset="-122"/>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zh-CN" sz="2800" b="1" i="0" u="none" strike="noStrike" cap="none" normalizeH="0" baseline="0" dirty="0">
                          <a:ln>
                            <a:noFill/>
                          </a:ln>
                          <a:solidFill>
                            <a:schemeClr val="tx1"/>
                          </a:solidFill>
                          <a:effectLst/>
                          <a:latin typeface="宋体" pitchFamily="2" charset="-122"/>
                          <a:ea typeface="宋体" pitchFamily="2" charset="-122"/>
                        </a:rPr>
                        <a:t>1001</a:t>
                      </a:r>
                      <a:r>
                        <a:rPr kumimoji="0" lang="zh-CN" altLang="en-US" sz="2800" b="1" i="0" u="none" strike="noStrike" cap="none" normalizeH="0" baseline="0" dirty="0">
                          <a:ln>
                            <a:noFill/>
                          </a:ln>
                          <a:solidFill>
                            <a:schemeClr val="tx1"/>
                          </a:solidFill>
                          <a:effectLst/>
                          <a:latin typeface="宋体" pitchFamily="2" charset="-122"/>
                          <a:ea typeface="宋体" pitchFamily="2" charset="-122"/>
                        </a:rPr>
                        <a:t>（</a:t>
                      </a:r>
                      <a:r>
                        <a:rPr kumimoji="0" lang="en-US" altLang="zh-CN" sz="2800" b="1" i="0" u="none" strike="noStrike" cap="none" normalizeH="0" baseline="0" dirty="0">
                          <a:ln>
                            <a:noFill/>
                          </a:ln>
                          <a:solidFill>
                            <a:schemeClr val="tx1"/>
                          </a:solidFill>
                          <a:effectLst/>
                          <a:latin typeface="宋体" pitchFamily="2" charset="-122"/>
                          <a:ea typeface="宋体" pitchFamily="2" charset="-122"/>
                        </a:rPr>
                        <a:t>9</a:t>
                      </a:r>
                      <a:r>
                        <a:rPr kumimoji="0" lang="zh-CN" altLang="en-US" sz="2800" b="1" i="0" u="none" strike="noStrike" cap="none" normalizeH="0" baseline="0" dirty="0">
                          <a:ln>
                            <a:noFill/>
                          </a:ln>
                          <a:solidFill>
                            <a:schemeClr val="tx1"/>
                          </a:solidFill>
                          <a:effectLst/>
                          <a:latin typeface="宋体" pitchFamily="2" charset="-122"/>
                          <a:ea typeface="宋体" pitchFamily="2" charset="-122"/>
                        </a:rPr>
                        <a:t>）</a:t>
                      </a:r>
                      <a:endParaRPr kumimoji="0" lang="en-US" sz="2800" b="1" i="0" u="none" strike="noStrike" cap="none" normalizeH="0" baseline="0" dirty="0">
                        <a:ln>
                          <a:noFill/>
                        </a:ln>
                        <a:solidFill>
                          <a:schemeClr val="tx1"/>
                        </a:solidFill>
                        <a:effectLst/>
                        <a:latin typeface="宋体" pitchFamily="2" charset="-122"/>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639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zh-CN" sz="2800" b="1" i="0" u="none" strike="noStrike" cap="none" normalizeH="0" baseline="0">
                          <a:ln>
                            <a:noFill/>
                          </a:ln>
                          <a:solidFill>
                            <a:schemeClr val="tx1"/>
                          </a:solidFill>
                          <a:effectLst/>
                          <a:latin typeface="宋体" pitchFamily="2" charset="-122"/>
                          <a:ea typeface="宋体" pitchFamily="2" charset="-122"/>
                        </a:rPr>
                        <a:t>2</a:t>
                      </a:r>
                      <a:endParaRPr kumimoji="0" lang="en-US" sz="2800" b="1" i="0" u="none" strike="noStrike" cap="none" normalizeH="0" baseline="0">
                        <a:ln>
                          <a:noFill/>
                        </a:ln>
                        <a:solidFill>
                          <a:schemeClr val="tx1"/>
                        </a:solidFill>
                        <a:effectLst/>
                        <a:latin typeface="宋体" pitchFamily="2" charset="-122"/>
                        <a:ea typeface="宋体" pitchFamily="2" charset="-122"/>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zh-CN" sz="2800" b="1" i="0" u="none" strike="noStrike" cap="none" normalizeH="0" baseline="0" dirty="0">
                          <a:ln>
                            <a:noFill/>
                          </a:ln>
                          <a:solidFill>
                            <a:schemeClr val="tx1"/>
                          </a:solidFill>
                          <a:effectLst/>
                          <a:latin typeface="宋体" pitchFamily="2" charset="-122"/>
                          <a:ea typeface="宋体" pitchFamily="2" charset="-122"/>
                        </a:rPr>
                        <a:t>0010</a:t>
                      </a:r>
                      <a:r>
                        <a:rPr kumimoji="0" lang="zh-CN" altLang="en-US" sz="2800" b="1" i="0" u="none" strike="noStrike" cap="none" normalizeH="0" baseline="0" dirty="0">
                          <a:ln>
                            <a:noFill/>
                          </a:ln>
                          <a:solidFill>
                            <a:schemeClr val="tx1"/>
                          </a:solidFill>
                          <a:effectLst/>
                          <a:latin typeface="宋体" pitchFamily="2" charset="-122"/>
                          <a:ea typeface="宋体" pitchFamily="2" charset="-122"/>
                        </a:rPr>
                        <a:t>（</a:t>
                      </a:r>
                      <a:r>
                        <a:rPr kumimoji="0" lang="en-US" altLang="zh-CN" sz="2800" b="1" i="0" u="none" strike="noStrike" cap="none" normalizeH="0" baseline="0" dirty="0">
                          <a:ln>
                            <a:noFill/>
                          </a:ln>
                          <a:solidFill>
                            <a:schemeClr val="tx1"/>
                          </a:solidFill>
                          <a:effectLst/>
                          <a:latin typeface="宋体" pitchFamily="2" charset="-122"/>
                          <a:ea typeface="宋体" pitchFamily="2" charset="-122"/>
                        </a:rPr>
                        <a:t>2</a:t>
                      </a:r>
                      <a:r>
                        <a:rPr kumimoji="0" lang="zh-CN" altLang="en-US" sz="2800" b="1" i="0" u="none" strike="noStrike" cap="none" normalizeH="0" baseline="0" dirty="0">
                          <a:ln>
                            <a:noFill/>
                          </a:ln>
                          <a:solidFill>
                            <a:schemeClr val="tx1"/>
                          </a:solidFill>
                          <a:effectLst/>
                          <a:latin typeface="宋体" pitchFamily="2" charset="-122"/>
                          <a:ea typeface="宋体" pitchFamily="2" charset="-122"/>
                        </a:rPr>
                        <a:t>）</a:t>
                      </a:r>
                      <a:endParaRPr kumimoji="0" lang="en-US" sz="2800" b="1" i="0" u="none" strike="noStrike" cap="none" normalizeH="0" baseline="0" dirty="0">
                        <a:ln>
                          <a:noFill/>
                        </a:ln>
                        <a:solidFill>
                          <a:schemeClr val="tx1"/>
                        </a:solidFill>
                        <a:effectLst/>
                        <a:latin typeface="宋体" pitchFamily="2" charset="-122"/>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zh-CN" sz="2800" b="1" i="0" u="none" strike="noStrike" cap="none" normalizeH="0" baseline="0">
                          <a:ln>
                            <a:noFill/>
                          </a:ln>
                          <a:solidFill>
                            <a:schemeClr val="tx1"/>
                          </a:solidFill>
                          <a:effectLst/>
                          <a:latin typeface="宋体" pitchFamily="2" charset="-122"/>
                          <a:ea typeface="宋体" pitchFamily="2" charset="-122"/>
                        </a:rPr>
                        <a:t>A</a:t>
                      </a:r>
                      <a:endParaRPr kumimoji="0" lang="en-US" sz="2800" b="1" i="0" u="none" strike="noStrike" cap="none" normalizeH="0" baseline="0">
                        <a:ln>
                          <a:noFill/>
                        </a:ln>
                        <a:solidFill>
                          <a:schemeClr val="tx1"/>
                        </a:solidFill>
                        <a:effectLst/>
                        <a:latin typeface="宋体" pitchFamily="2" charset="-122"/>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zh-CN" sz="2800" b="1" i="0" u="none" strike="noStrike" cap="none" normalizeH="0" baseline="0" dirty="0">
                          <a:ln>
                            <a:noFill/>
                          </a:ln>
                          <a:solidFill>
                            <a:schemeClr val="tx1"/>
                          </a:solidFill>
                          <a:effectLst/>
                          <a:latin typeface="宋体" pitchFamily="2" charset="-122"/>
                          <a:ea typeface="宋体" pitchFamily="2" charset="-122"/>
                        </a:rPr>
                        <a:t>1010</a:t>
                      </a:r>
                      <a:r>
                        <a:rPr kumimoji="0" lang="zh-CN" altLang="en-US" sz="2800" b="1" i="0" u="none" strike="noStrike" cap="none" normalizeH="0" baseline="0" dirty="0">
                          <a:ln>
                            <a:noFill/>
                          </a:ln>
                          <a:solidFill>
                            <a:schemeClr val="tx1"/>
                          </a:solidFill>
                          <a:effectLst/>
                          <a:latin typeface="宋体" pitchFamily="2" charset="-122"/>
                          <a:ea typeface="宋体" pitchFamily="2" charset="-122"/>
                        </a:rPr>
                        <a:t>（</a:t>
                      </a:r>
                      <a:r>
                        <a:rPr kumimoji="0" lang="en-US" altLang="zh-CN" sz="2800" b="1" i="0" u="none" strike="noStrike" cap="none" normalizeH="0" baseline="0" dirty="0">
                          <a:ln>
                            <a:noFill/>
                          </a:ln>
                          <a:solidFill>
                            <a:schemeClr val="tx1"/>
                          </a:solidFill>
                          <a:effectLst/>
                          <a:latin typeface="宋体" pitchFamily="2" charset="-122"/>
                          <a:ea typeface="宋体" pitchFamily="2" charset="-122"/>
                        </a:rPr>
                        <a:t>10</a:t>
                      </a:r>
                      <a:r>
                        <a:rPr kumimoji="0" lang="zh-CN" altLang="en-US" sz="2800" b="1" i="0" u="none" strike="noStrike" cap="none" normalizeH="0" baseline="0" dirty="0">
                          <a:ln>
                            <a:noFill/>
                          </a:ln>
                          <a:solidFill>
                            <a:schemeClr val="tx1"/>
                          </a:solidFill>
                          <a:effectLst/>
                          <a:latin typeface="宋体" pitchFamily="2" charset="-122"/>
                          <a:ea typeface="宋体" pitchFamily="2" charset="-122"/>
                        </a:rPr>
                        <a:t>）</a:t>
                      </a:r>
                      <a:endParaRPr kumimoji="0" lang="en-US" sz="2800" b="1" i="0" u="none" strike="noStrike" cap="none" normalizeH="0" baseline="0" dirty="0">
                        <a:ln>
                          <a:noFill/>
                        </a:ln>
                        <a:solidFill>
                          <a:schemeClr val="tx1"/>
                        </a:solidFill>
                        <a:effectLst/>
                        <a:latin typeface="宋体" pitchFamily="2" charset="-122"/>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4806">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zh-CN" sz="2800" b="1" i="0" u="none" strike="noStrike" cap="none" normalizeH="0" baseline="0">
                          <a:ln>
                            <a:noFill/>
                          </a:ln>
                          <a:solidFill>
                            <a:schemeClr val="tx1"/>
                          </a:solidFill>
                          <a:effectLst/>
                          <a:latin typeface="宋体" pitchFamily="2" charset="-122"/>
                          <a:ea typeface="宋体" pitchFamily="2" charset="-122"/>
                        </a:rPr>
                        <a:t>3</a:t>
                      </a:r>
                      <a:endParaRPr kumimoji="0" lang="en-US" sz="2800" b="1" i="0" u="none" strike="noStrike" cap="none" normalizeH="0" baseline="0">
                        <a:ln>
                          <a:noFill/>
                        </a:ln>
                        <a:solidFill>
                          <a:schemeClr val="tx1"/>
                        </a:solidFill>
                        <a:effectLst/>
                        <a:latin typeface="宋体" pitchFamily="2" charset="-122"/>
                        <a:ea typeface="宋体" pitchFamily="2" charset="-122"/>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zh-CN" sz="2800" b="1" i="0" u="none" strike="noStrike" cap="none" normalizeH="0" baseline="0" dirty="0">
                          <a:ln>
                            <a:noFill/>
                          </a:ln>
                          <a:solidFill>
                            <a:schemeClr val="tx1"/>
                          </a:solidFill>
                          <a:effectLst/>
                          <a:latin typeface="宋体" pitchFamily="2" charset="-122"/>
                          <a:ea typeface="宋体" pitchFamily="2" charset="-122"/>
                        </a:rPr>
                        <a:t>0011</a:t>
                      </a:r>
                      <a:r>
                        <a:rPr kumimoji="0" lang="zh-CN" altLang="en-US" sz="2800" b="1" i="0" u="none" strike="noStrike" cap="none" normalizeH="0" baseline="0" dirty="0">
                          <a:ln>
                            <a:noFill/>
                          </a:ln>
                          <a:solidFill>
                            <a:schemeClr val="tx1"/>
                          </a:solidFill>
                          <a:effectLst/>
                          <a:latin typeface="宋体" pitchFamily="2" charset="-122"/>
                          <a:ea typeface="宋体" pitchFamily="2" charset="-122"/>
                        </a:rPr>
                        <a:t>（</a:t>
                      </a:r>
                      <a:r>
                        <a:rPr kumimoji="0" lang="en-US" altLang="zh-CN" sz="2800" b="1" i="0" u="none" strike="noStrike" cap="none" normalizeH="0" baseline="0" dirty="0">
                          <a:ln>
                            <a:noFill/>
                          </a:ln>
                          <a:solidFill>
                            <a:schemeClr val="tx1"/>
                          </a:solidFill>
                          <a:effectLst/>
                          <a:latin typeface="宋体" pitchFamily="2" charset="-122"/>
                          <a:ea typeface="宋体" pitchFamily="2" charset="-122"/>
                        </a:rPr>
                        <a:t>3</a:t>
                      </a:r>
                      <a:r>
                        <a:rPr kumimoji="0" lang="zh-CN" altLang="en-US" sz="2800" b="1" i="0" u="none" strike="noStrike" cap="none" normalizeH="0" baseline="0" dirty="0">
                          <a:ln>
                            <a:noFill/>
                          </a:ln>
                          <a:solidFill>
                            <a:schemeClr val="tx1"/>
                          </a:solidFill>
                          <a:effectLst/>
                          <a:latin typeface="宋体" pitchFamily="2" charset="-122"/>
                          <a:ea typeface="宋体" pitchFamily="2" charset="-122"/>
                        </a:rPr>
                        <a:t>）</a:t>
                      </a:r>
                      <a:endParaRPr kumimoji="0" lang="en-US" sz="2800" b="1" i="0" u="none" strike="noStrike" cap="none" normalizeH="0" baseline="0" dirty="0">
                        <a:ln>
                          <a:noFill/>
                        </a:ln>
                        <a:solidFill>
                          <a:schemeClr val="tx1"/>
                        </a:solidFill>
                        <a:effectLst/>
                        <a:latin typeface="宋体" pitchFamily="2" charset="-122"/>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zh-CN" sz="2800" b="1" i="0" u="none" strike="noStrike" cap="none" normalizeH="0" baseline="0">
                          <a:ln>
                            <a:noFill/>
                          </a:ln>
                          <a:solidFill>
                            <a:schemeClr val="tx1"/>
                          </a:solidFill>
                          <a:effectLst/>
                          <a:latin typeface="宋体" pitchFamily="2" charset="-122"/>
                          <a:ea typeface="宋体" pitchFamily="2" charset="-122"/>
                        </a:rPr>
                        <a:t>B</a:t>
                      </a:r>
                      <a:endParaRPr kumimoji="0" lang="en-US" sz="2800" b="1" i="0" u="none" strike="noStrike" cap="none" normalizeH="0" baseline="0">
                        <a:ln>
                          <a:noFill/>
                        </a:ln>
                        <a:solidFill>
                          <a:schemeClr val="tx1"/>
                        </a:solidFill>
                        <a:effectLst/>
                        <a:latin typeface="宋体" pitchFamily="2" charset="-122"/>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zh-CN" sz="2800" b="1" i="0" u="none" strike="noStrike" cap="none" normalizeH="0" baseline="0" dirty="0">
                          <a:ln>
                            <a:noFill/>
                          </a:ln>
                          <a:solidFill>
                            <a:schemeClr val="tx1"/>
                          </a:solidFill>
                          <a:effectLst/>
                          <a:latin typeface="宋体" pitchFamily="2" charset="-122"/>
                          <a:ea typeface="宋体" pitchFamily="2" charset="-122"/>
                        </a:rPr>
                        <a:t>1011</a:t>
                      </a:r>
                      <a:r>
                        <a:rPr kumimoji="0" lang="zh-CN" altLang="en-US" sz="2800" b="1" i="0" u="none" strike="noStrike" cap="none" normalizeH="0" baseline="0" dirty="0">
                          <a:ln>
                            <a:noFill/>
                          </a:ln>
                          <a:solidFill>
                            <a:schemeClr val="tx1"/>
                          </a:solidFill>
                          <a:effectLst/>
                          <a:latin typeface="宋体" pitchFamily="2" charset="-122"/>
                          <a:ea typeface="宋体" pitchFamily="2" charset="-122"/>
                        </a:rPr>
                        <a:t>（</a:t>
                      </a:r>
                      <a:r>
                        <a:rPr kumimoji="0" lang="en-US" altLang="zh-CN" sz="2800" b="1" i="0" u="none" strike="noStrike" cap="none" normalizeH="0" baseline="0" dirty="0">
                          <a:ln>
                            <a:noFill/>
                          </a:ln>
                          <a:solidFill>
                            <a:schemeClr val="tx1"/>
                          </a:solidFill>
                          <a:effectLst/>
                          <a:latin typeface="宋体" pitchFamily="2" charset="-122"/>
                          <a:ea typeface="宋体" pitchFamily="2" charset="-122"/>
                        </a:rPr>
                        <a:t>11</a:t>
                      </a:r>
                      <a:r>
                        <a:rPr kumimoji="0" lang="zh-CN" altLang="en-US" sz="2800" b="1" i="0" u="none" strike="noStrike" cap="none" normalizeH="0" baseline="0" dirty="0">
                          <a:ln>
                            <a:noFill/>
                          </a:ln>
                          <a:solidFill>
                            <a:schemeClr val="tx1"/>
                          </a:solidFill>
                          <a:effectLst/>
                          <a:latin typeface="宋体" pitchFamily="2" charset="-122"/>
                          <a:ea typeface="宋体" pitchFamily="2" charset="-122"/>
                        </a:rPr>
                        <a:t>）</a:t>
                      </a:r>
                      <a:endParaRPr kumimoji="0" lang="en-US" sz="2800" b="1" i="0" u="none" strike="noStrike" cap="none" normalizeH="0" baseline="0" dirty="0">
                        <a:ln>
                          <a:noFill/>
                        </a:ln>
                        <a:solidFill>
                          <a:schemeClr val="tx1"/>
                        </a:solidFill>
                        <a:effectLst/>
                        <a:latin typeface="宋体" pitchFamily="2" charset="-122"/>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639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zh-CN" sz="2800" b="1" i="0" u="none" strike="noStrike" cap="none" normalizeH="0" baseline="0">
                          <a:ln>
                            <a:noFill/>
                          </a:ln>
                          <a:solidFill>
                            <a:schemeClr val="tx1"/>
                          </a:solidFill>
                          <a:effectLst/>
                          <a:latin typeface="宋体" pitchFamily="2" charset="-122"/>
                          <a:ea typeface="宋体" pitchFamily="2" charset="-122"/>
                        </a:rPr>
                        <a:t>4</a:t>
                      </a:r>
                      <a:endParaRPr kumimoji="0" lang="en-US" sz="2800" b="1" i="0" u="none" strike="noStrike" cap="none" normalizeH="0" baseline="0">
                        <a:ln>
                          <a:noFill/>
                        </a:ln>
                        <a:solidFill>
                          <a:schemeClr val="tx1"/>
                        </a:solidFill>
                        <a:effectLst/>
                        <a:latin typeface="宋体" pitchFamily="2" charset="-122"/>
                        <a:ea typeface="宋体" pitchFamily="2" charset="-122"/>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zh-CN" sz="2800" b="1" i="0" u="none" strike="noStrike" cap="none" normalizeH="0" baseline="0" dirty="0">
                          <a:ln>
                            <a:noFill/>
                          </a:ln>
                          <a:solidFill>
                            <a:schemeClr val="tx1"/>
                          </a:solidFill>
                          <a:effectLst/>
                          <a:latin typeface="宋体" pitchFamily="2" charset="-122"/>
                          <a:ea typeface="宋体" pitchFamily="2" charset="-122"/>
                        </a:rPr>
                        <a:t>0100</a:t>
                      </a:r>
                      <a:r>
                        <a:rPr kumimoji="0" lang="zh-CN" altLang="en-US" sz="2800" b="1" i="0" u="none" strike="noStrike" cap="none" normalizeH="0" baseline="0" dirty="0">
                          <a:ln>
                            <a:noFill/>
                          </a:ln>
                          <a:solidFill>
                            <a:schemeClr val="tx1"/>
                          </a:solidFill>
                          <a:effectLst/>
                          <a:latin typeface="宋体" pitchFamily="2" charset="-122"/>
                          <a:ea typeface="宋体" pitchFamily="2" charset="-122"/>
                        </a:rPr>
                        <a:t>（</a:t>
                      </a:r>
                      <a:r>
                        <a:rPr kumimoji="0" lang="en-US" altLang="zh-CN" sz="2800" b="1" i="0" u="none" strike="noStrike" cap="none" normalizeH="0" baseline="0" dirty="0">
                          <a:ln>
                            <a:noFill/>
                          </a:ln>
                          <a:solidFill>
                            <a:schemeClr val="tx1"/>
                          </a:solidFill>
                          <a:effectLst/>
                          <a:latin typeface="宋体" pitchFamily="2" charset="-122"/>
                          <a:ea typeface="宋体" pitchFamily="2" charset="-122"/>
                        </a:rPr>
                        <a:t>4</a:t>
                      </a:r>
                      <a:r>
                        <a:rPr kumimoji="0" lang="zh-CN" altLang="en-US" sz="2800" b="1" i="0" u="none" strike="noStrike" cap="none" normalizeH="0" baseline="0" dirty="0">
                          <a:ln>
                            <a:noFill/>
                          </a:ln>
                          <a:solidFill>
                            <a:schemeClr val="tx1"/>
                          </a:solidFill>
                          <a:effectLst/>
                          <a:latin typeface="宋体" pitchFamily="2" charset="-122"/>
                          <a:ea typeface="宋体" pitchFamily="2" charset="-122"/>
                        </a:rPr>
                        <a:t>）</a:t>
                      </a:r>
                      <a:endParaRPr kumimoji="0" lang="en-US" sz="2800" b="1" i="0" u="none" strike="noStrike" cap="none" normalizeH="0" baseline="0" dirty="0">
                        <a:ln>
                          <a:noFill/>
                        </a:ln>
                        <a:solidFill>
                          <a:schemeClr val="tx1"/>
                        </a:solidFill>
                        <a:effectLst/>
                        <a:latin typeface="宋体" pitchFamily="2" charset="-122"/>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zh-CN" sz="2800" b="1" i="0" u="none" strike="noStrike" cap="none" normalizeH="0" baseline="0">
                          <a:ln>
                            <a:noFill/>
                          </a:ln>
                          <a:solidFill>
                            <a:schemeClr val="tx1"/>
                          </a:solidFill>
                          <a:effectLst/>
                          <a:latin typeface="宋体" pitchFamily="2" charset="-122"/>
                          <a:ea typeface="宋体" pitchFamily="2" charset="-122"/>
                        </a:rPr>
                        <a:t>C</a:t>
                      </a:r>
                      <a:endParaRPr kumimoji="0" lang="en-US" sz="2800" b="1" i="0" u="none" strike="noStrike" cap="none" normalizeH="0" baseline="0">
                        <a:ln>
                          <a:noFill/>
                        </a:ln>
                        <a:solidFill>
                          <a:schemeClr val="tx1"/>
                        </a:solidFill>
                        <a:effectLst/>
                        <a:latin typeface="宋体" pitchFamily="2" charset="-122"/>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zh-CN" sz="2800" b="1" i="0" u="none" strike="noStrike" cap="none" normalizeH="0" baseline="0" dirty="0">
                          <a:ln>
                            <a:noFill/>
                          </a:ln>
                          <a:solidFill>
                            <a:schemeClr val="tx1"/>
                          </a:solidFill>
                          <a:effectLst/>
                          <a:latin typeface="宋体" pitchFamily="2" charset="-122"/>
                          <a:ea typeface="宋体" pitchFamily="2" charset="-122"/>
                        </a:rPr>
                        <a:t>1100</a:t>
                      </a:r>
                      <a:r>
                        <a:rPr kumimoji="0" lang="zh-CN" altLang="en-US" sz="2800" b="1" i="0" u="none" strike="noStrike" cap="none" normalizeH="0" baseline="0" dirty="0">
                          <a:ln>
                            <a:noFill/>
                          </a:ln>
                          <a:solidFill>
                            <a:schemeClr val="tx1"/>
                          </a:solidFill>
                          <a:effectLst/>
                          <a:latin typeface="宋体" pitchFamily="2" charset="-122"/>
                          <a:ea typeface="宋体" pitchFamily="2" charset="-122"/>
                        </a:rPr>
                        <a:t>（</a:t>
                      </a:r>
                      <a:r>
                        <a:rPr kumimoji="0" lang="en-US" altLang="zh-CN" sz="2800" b="1" i="0" u="none" strike="noStrike" cap="none" normalizeH="0" baseline="0" dirty="0">
                          <a:ln>
                            <a:noFill/>
                          </a:ln>
                          <a:solidFill>
                            <a:schemeClr val="tx1"/>
                          </a:solidFill>
                          <a:effectLst/>
                          <a:latin typeface="宋体" pitchFamily="2" charset="-122"/>
                          <a:ea typeface="宋体" pitchFamily="2" charset="-122"/>
                        </a:rPr>
                        <a:t>12</a:t>
                      </a:r>
                      <a:r>
                        <a:rPr kumimoji="0" lang="zh-CN" altLang="en-US" sz="2800" b="1" i="0" u="none" strike="noStrike" cap="none" normalizeH="0" baseline="0" dirty="0">
                          <a:ln>
                            <a:noFill/>
                          </a:ln>
                          <a:solidFill>
                            <a:schemeClr val="tx1"/>
                          </a:solidFill>
                          <a:effectLst/>
                          <a:latin typeface="宋体" pitchFamily="2" charset="-122"/>
                          <a:ea typeface="宋体" pitchFamily="2" charset="-122"/>
                        </a:rPr>
                        <a:t>）</a:t>
                      </a:r>
                      <a:endParaRPr kumimoji="0" lang="en-US" sz="2800" b="1" i="0" u="none" strike="noStrike" cap="none" normalizeH="0" baseline="0" dirty="0">
                        <a:ln>
                          <a:noFill/>
                        </a:ln>
                        <a:solidFill>
                          <a:schemeClr val="tx1"/>
                        </a:solidFill>
                        <a:effectLst/>
                        <a:latin typeface="宋体" pitchFamily="2" charset="-122"/>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639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zh-CN" sz="2800" b="1" i="0" u="none" strike="noStrike" cap="none" normalizeH="0" baseline="0">
                          <a:ln>
                            <a:noFill/>
                          </a:ln>
                          <a:solidFill>
                            <a:schemeClr val="tx1"/>
                          </a:solidFill>
                          <a:effectLst/>
                          <a:latin typeface="宋体" pitchFamily="2" charset="-122"/>
                          <a:ea typeface="宋体" pitchFamily="2" charset="-122"/>
                        </a:rPr>
                        <a:t>5</a:t>
                      </a:r>
                      <a:endParaRPr kumimoji="0" lang="en-US" sz="2800" b="1" i="0" u="none" strike="noStrike" cap="none" normalizeH="0" baseline="0">
                        <a:ln>
                          <a:noFill/>
                        </a:ln>
                        <a:solidFill>
                          <a:schemeClr val="tx1"/>
                        </a:solidFill>
                        <a:effectLst/>
                        <a:latin typeface="宋体" pitchFamily="2" charset="-122"/>
                        <a:ea typeface="宋体" pitchFamily="2" charset="-122"/>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zh-CN" sz="2800" b="1" i="0" u="none" strike="noStrike" cap="none" normalizeH="0" baseline="0" dirty="0">
                          <a:ln>
                            <a:noFill/>
                          </a:ln>
                          <a:solidFill>
                            <a:schemeClr val="tx1"/>
                          </a:solidFill>
                          <a:effectLst/>
                          <a:latin typeface="宋体" pitchFamily="2" charset="-122"/>
                          <a:ea typeface="宋体" pitchFamily="2" charset="-122"/>
                        </a:rPr>
                        <a:t>0101</a:t>
                      </a:r>
                      <a:r>
                        <a:rPr kumimoji="0" lang="zh-CN" altLang="en-US" sz="2800" b="1" i="0" u="none" strike="noStrike" cap="none" normalizeH="0" baseline="0" dirty="0">
                          <a:ln>
                            <a:noFill/>
                          </a:ln>
                          <a:solidFill>
                            <a:schemeClr val="tx1"/>
                          </a:solidFill>
                          <a:effectLst/>
                          <a:latin typeface="宋体" pitchFamily="2" charset="-122"/>
                          <a:ea typeface="宋体" pitchFamily="2" charset="-122"/>
                        </a:rPr>
                        <a:t>（</a:t>
                      </a:r>
                      <a:r>
                        <a:rPr kumimoji="0" lang="en-US" altLang="zh-CN" sz="2800" b="1" i="0" u="none" strike="noStrike" cap="none" normalizeH="0" baseline="0" dirty="0">
                          <a:ln>
                            <a:noFill/>
                          </a:ln>
                          <a:solidFill>
                            <a:schemeClr val="tx1"/>
                          </a:solidFill>
                          <a:effectLst/>
                          <a:latin typeface="宋体" pitchFamily="2" charset="-122"/>
                          <a:ea typeface="宋体" pitchFamily="2" charset="-122"/>
                        </a:rPr>
                        <a:t>5</a:t>
                      </a:r>
                      <a:r>
                        <a:rPr kumimoji="0" lang="zh-CN" altLang="en-US" sz="2800" b="1" i="0" u="none" strike="noStrike" cap="none" normalizeH="0" baseline="0" dirty="0">
                          <a:ln>
                            <a:noFill/>
                          </a:ln>
                          <a:solidFill>
                            <a:schemeClr val="tx1"/>
                          </a:solidFill>
                          <a:effectLst/>
                          <a:latin typeface="宋体" pitchFamily="2" charset="-122"/>
                          <a:ea typeface="宋体" pitchFamily="2" charset="-122"/>
                        </a:rPr>
                        <a:t>）</a:t>
                      </a:r>
                      <a:endParaRPr kumimoji="0" lang="en-US" sz="2800" b="1" i="0" u="none" strike="noStrike" cap="none" normalizeH="0" baseline="0" dirty="0">
                        <a:ln>
                          <a:noFill/>
                        </a:ln>
                        <a:solidFill>
                          <a:schemeClr val="tx1"/>
                        </a:solidFill>
                        <a:effectLst/>
                        <a:latin typeface="宋体" pitchFamily="2" charset="-122"/>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zh-CN" sz="2800" b="1" i="0" u="none" strike="noStrike" cap="none" normalizeH="0" baseline="0">
                          <a:ln>
                            <a:noFill/>
                          </a:ln>
                          <a:solidFill>
                            <a:schemeClr val="tx1"/>
                          </a:solidFill>
                          <a:effectLst/>
                          <a:latin typeface="宋体" pitchFamily="2" charset="-122"/>
                          <a:ea typeface="宋体" pitchFamily="2" charset="-122"/>
                        </a:rPr>
                        <a:t>D</a:t>
                      </a:r>
                      <a:endParaRPr kumimoji="0" lang="en-US" sz="2800" b="1" i="0" u="none" strike="noStrike" cap="none" normalizeH="0" baseline="0">
                        <a:ln>
                          <a:noFill/>
                        </a:ln>
                        <a:solidFill>
                          <a:schemeClr val="tx1"/>
                        </a:solidFill>
                        <a:effectLst/>
                        <a:latin typeface="宋体" pitchFamily="2" charset="-122"/>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zh-CN" sz="2800" b="1" i="0" u="none" strike="noStrike" cap="none" normalizeH="0" baseline="0" dirty="0">
                          <a:ln>
                            <a:noFill/>
                          </a:ln>
                          <a:solidFill>
                            <a:schemeClr val="tx1"/>
                          </a:solidFill>
                          <a:effectLst/>
                          <a:latin typeface="宋体" pitchFamily="2" charset="-122"/>
                          <a:ea typeface="宋体" pitchFamily="2" charset="-122"/>
                        </a:rPr>
                        <a:t>1101</a:t>
                      </a:r>
                      <a:r>
                        <a:rPr kumimoji="0" lang="zh-CN" altLang="en-US" sz="2800" b="1" i="0" u="none" strike="noStrike" cap="none" normalizeH="0" baseline="0" dirty="0">
                          <a:ln>
                            <a:noFill/>
                          </a:ln>
                          <a:solidFill>
                            <a:schemeClr val="tx1"/>
                          </a:solidFill>
                          <a:effectLst/>
                          <a:latin typeface="宋体" pitchFamily="2" charset="-122"/>
                          <a:ea typeface="宋体" pitchFamily="2" charset="-122"/>
                        </a:rPr>
                        <a:t>（</a:t>
                      </a:r>
                      <a:r>
                        <a:rPr kumimoji="0" lang="en-US" altLang="zh-CN" sz="2800" b="1" i="0" u="none" strike="noStrike" cap="none" normalizeH="0" baseline="0" dirty="0">
                          <a:ln>
                            <a:noFill/>
                          </a:ln>
                          <a:solidFill>
                            <a:schemeClr val="tx1"/>
                          </a:solidFill>
                          <a:effectLst/>
                          <a:latin typeface="宋体" pitchFamily="2" charset="-122"/>
                          <a:ea typeface="宋体" pitchFamily="2" charset="-122"/>
                        </a:rPr>
                        <a:t>13</a:t>
                      </a:r>
                      <a:r>
                        <a:rPr kumimoji="0" lang="zh-CN" altLang="en-US" sz="2800" b="1" i="0" u="none" strike="noStrike" cap="none" normalizeH="0" baseline="0" dirty="0">
                          <a:ln>
                            <a:noFill/>
                          </a:ln>
                          <a:solidFill>
                            <a:schemeClr val="tx1"/>
                          </a:solidFill>
                          <a:effectLst/>
                          <a:latin typeface="宋体" pitchFamily="2" charset="-122"/>
                          <a:ea typeface="宋体" pitchFamily="2" charset="-122"/>
                        </a:rPr>
                        <a:t>）</a:t>
                      </a:r>
                      <a:endParaRPr kumimoji="0" lang="en-US" sz="2800" b="1" i="0" u="none" strike="noStrike" cap="none" normalizeH="0" baseline="0" dirty="0">
                        <a:ln>
                          <a:noFill/>
                        </a:ln>
                        <a:solidFill>
                          <a:schemeClr val="tx1"/>
                        </a:solidFill>
                        <a:effectLst/>
                        <a:latin typeface="宋体" pitchFamily="2" charset="-122"/>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74806">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zh-CN" sz="2800" b="1" i="0" u="none" strike="noStrike" cap="none" normalizeH="0" baseline="0">
                          <a:ln>
                            <a:noFill/>
                          </a:ln>
                          <a:solidFill>
                            <a:schemeClr val="tx1"/>
                          </a:solidFill>
                          <a:effectLst/>
                          <a:latin typeface="宋体" pitchFamily="2" charset="-122"/>
                          <a:ea typeface="宋体" pitchFamily="2" charset="-122"/>
                        </a:rPr>
                        <a:t>6</a:t>
                      </a:r>
                      <a:endParaRPr kumimoji="0" lang="en-US" sz="2800" b="1" i="0" u="none" strike="noStrike" cap="none" normalizeH="0" baseline="0">
                        <a:ln>
                          <a:noFill/>
                        </a:ln>
                        <a:solidFill>
                          <a:schemeClr val="tx1"/>
                        </a:solidFill>
                        <a:effectLst/>
                        <a:latin typeface="宋体" pitchFamily="2" charset="-122"/>
                        <a:ea typeface="宋体" pitchFamily="2" charset="-122"/>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zh-CN" sz="2800" b="1" i="0" u="none" strike="noStrike" cap="none" normalizeH="0" baseline="0" dirty="0">
                          <a:ln>
                            <a:noFill/>
                          </a:ln>
                          <a:solidFill>
                            <a:schemeClr val="tx1"/>
                          </a:solidFill>
                          <a:effectLst/>
                          <a:latin typeface="宋体" pitchFamily="2" charset="-122"/>
                          <a:ea typeface="宋体" pitchFamily="2" charset="-122"/>
                        </a:rPr>
                        <a:t>0110</a:t>
                      </a:r>
                      <a:r>
                        <a:rPr kumimoji="0" lang="zh-CN" altLang="en-US" sz="2800" b="1" i="0" u="none" strike="noStrike" cap="none" normalizeH="0" baseline="0" dirty="0">
                          <a:ln>
                            <a:noFill/>
                          </a:ln>
                          <a:solidFill>
                            <a:schemeClr val="tx1"/>
                          </a:solidFill>
                          <a:effectLst/>
                          <a:latin typeface="宋体" pitchFamily="2" charset="-122"/>
                          <a:ea typeface="宋体" pitchFamily="2" charset="-122"/>
                        </a:rPr>
                        <a:t>（</a:t>
                      </a:r>
                      <a:r>
                        <a:rPr kumimoji="0" lang="en-US" altLang="zh-CN" sz="2800" b="1" i="0" u="none" strike="noStrike" cap="none" normalizeH="0" baseline="0" dirty="0">
                          <a:ln>
                            <a:noFill/>
                          </a:ln>
                          <a:solidFill>
                            <a:schemeClr val="tx1"/>
                          </a:solidFill>
                          <a:effectLst/>
                          <a:latin typeface="宋体" pitchFamily="2" charset="-122"/>
                          <a:ea typeface="宋体" pitchFamily="2" charset="-122"/>
                        </a:rPr>
                        <a:t>6</a:t>
                      </a:r>
                      <a:r>
                        <a:rPr kumimoji="0" lang="zh-CN" altLang="en-US" sz="2800" b="1" i="0" u="none" strike="noStrike" cap="none" normalizeH="0" baseline="0" dirty="0">
                          <a:ln>
                            <a:noFill/>
                          </a:ln>
                          <a:solidFill>
                            <a:schemeClr val="tx1"/>
                          </a:solidFill>
                          <a:effectLst/>
                          <a:latin typeface="宋体" pitchFamily="2" charset="-122"/>
                          <a:ea typeface="宋体" pitchFamily="2" charset="-122"/>
                        </a:rPr>
                        <a:t>）</a:t>
                      </a:r>
                      <a:endParaRPr kumimoji="0" lang="en-US" sz="2800" b="1" i="0" u="none" strike="noStrike" cap="none" normalizeH="0" baseline="0" dirty="0">
                        <a:ln>
                          <a:noFill/>
                        </a:ln>
                        <a:solidFill>
                          <a:schemeClr val="tx1"/>
                        </a:solidFill>
                        <a:effectLst/>
                        <a:latin typeface="宋体" pitchFamily="2" charset="-122"/>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zh-CN" sz="2800" b="1" i="0" u="none" strike="noStrike" cap="none" normalizeH="0" baseline="0">
                          <a:ln>
                            <a:noFill/>
                          </a:ln>
                          <a:solidFill>
                            <a:schemeClr val="tx1"/>
                          </a:solidFill>
                          <a:effectLst/>
                          <a:latin typeface="宋体" pitchFamily="2" charset="-122"/>
                          <a:ea typeface="宋体" pitchFamily="2" charset="-122"/>
                        </a:rPr>
                        <a:t>E</a:t>
                      </a:r>
                      <a:endParaRPr kumimoji="0" lang="en-US" sz="2800" b="1" i="0" u="none" strike="noStrike" cap="none" normalizeH="0" baseline="0">
                        <a:ln>
                          <a:noFill/>
                        </a:ln>
                        <a:solidFill>
                          <a:schemeClr val="tx1"/>
                        </a:solidFill>
                        <a:effectLst/>
                        <a:latin typeface="宋体" pitchFamily="2" charset="-122"/>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zh-CN" sz="2800" b="1" i="0" u="none" strike="noStrike" cap="none" normalizeH="0" baseline="0" dirty="0">
                          <a:ln>
                            <a:noFill/>
                          </a:ln>
                          <a:solidFill>
                            <a:schemeClr val="tx1"/>
                          </a:solidFill>
                          <a:effectLst/>
                          <a:latin typeface="宋体" pitchFamily="2" charset="-122"/>
                          <a:ea typeface="宋体" pitchFamily="2" charset="-122"/>
                        </a:rPr>
                        <a:t>1110</a:t>
                      </a:r>
                      <a:r>
                        <a:rPr kumimoji="0" lang="zh-CN" altLang="en-US" sz="2800" b="1" i="0" u="none" strike="noStrike" cap="none" normalizeH="0" baseline="0" dirty="0">
                          <a:ln>
                            <a:noFill/>
                          </a:ln>
                          <a:solidFill>
                            <a:schemeClr val="tx1"/>
                          </a:solidFill>
                          <a:effectLst/>
                          <a:latin typeface="宋体" pitchFamily="2" charset="-122"/>
                          <a:ea typeface="宋体" pitchFamily="2" charset="-122"/>
                        </a:rPr>
                        <a:t>（</a:t>
                      </a:r>
                      <a:r>
                        <a:rPr kumimoji="0" lang="en-US" altLang="zh-CN" sz="2800" b="1" i="0" u="none" strike="noStrike" cap="none" normalizeH="0" baseline="0" dirty="0">
                          <a:ln>
                            <a:noFill/>
                          </a:ln>
                          <a:solidFill>
                            <a:schemeClr val="tx1"/>
                          </a:solidFill>
                          <a:effectLst/>
                          <a:latin typeface="宋体" pitchFamily="2" charset="-122"/>
                          <a:ea typeface="宋体" pitchFamily="2" charset="-122"/>
                        </a:rPr>
                        <a:t>14</a:t>
                      </a:r>
                      <a:r>
                        <a:rPr kumimoji="0" lang="zh-CN" altLang="en-US" sz="2800" b="1" i="0" u="none" strike="noStrike" cap="none" normalizeH="0" baseline="0" dirty="0">
                          <a:ln>
                            <a:noFill/>
                          </a:ln>
                          <a:solidFill>
                            <a:schemeClr val="tx1"/>
                          </a:solidFill>
                          <a:effectLst/>
                          <a:latin typeface="宋体" pitchFamily="2" charset="-122"/>
                          <a:ea typeface="宋体" pitchFamily="2" charset="-122"/>
                        </a:rPr>
                        <a:t>）</a:t>
                      </a:r>
                      <a:endParaRPr kumimoji="0" lang="en-US" sz="2800" b="1" i="0" u="none" strike="noStrike" cap="none" normalizeH="0" baseline="0" dirty="0">
                        <a:ln>
                          <a:noFill/>
                        </a:ln>
                        <a:solidFill>
                          <a:schemeClr val="tx1"/>
                        </a:solidFill>
                        <a:effectLst/>
                        <a:latin typeface="宋体" pitchFamily="2" charset="-122"/>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7639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zh-CN" sz="2800" b="1" i="0" u="none" strike="noStrike" cap="none" normalizeH="0" baseline="0">
                          <a:ln>
                            <a:noFill/>
                          </a:ln>
                          <a:solidFill>
                            <a:schemeClr val="tx1"/>
                          </a:solidFill>
                          <a:effectLst/>
                          <a:latin typeface="宋体" pitchFamily="2" charset="-122"/>
                          <a:ea typeface="宋体" pitchFamily="2" charset="-122"/>
                        </a:rPr>
                        <a:t>7</a:t>
                      </a:r>
                      <a:endParaRPr kumimoji="0" lang="en-US" sz="2800" b="1" i="0" u="none" strike="noStrike" cap="none" normalizeH="0" baseline="0">
                        <a:ln>
                          <a:noFill/>
                        </a:ln>
                        <a:solidFill>
                          <a:schemeClr val="tx1"/>
                        </a:solidFill>
                        <a:effectLst/>
                        <a:latin typeface="宋体" pitchFamily="2" charset="-122"/>
                        <a:ea typeface="宋体" pitchFamily="2" charset="-122"/>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zh-CN" sz="2800" b="1" i="0" u="none" strike="noStrike" cap="none" normalizeH="0" baseline="0" dirty="0">
                          <a:ln>
                            <a:noFill/>
                          </a:ln>
                          <a:solidFill>
                            <a:schemeClr val="tx1"/>
                          </a:solidFill>
                          <a:effectLst/>
                          <a:latin typeface="宋体" pitchFamily="2" charset="-122"/>
                          <a:ea typeface="宋体" pitchFamily="2" charset="-122"/>
                        </a:rPr>
                        <a:t>0111</a:t>
                      </a:r>
                      <a:r>
                        <a:rPr kumimoji="0" lang="zh-CN" altLang="en-US" sz="2800" b="1" i="0" u="none" strike="noStrike" cap="none" normalizeH="0" baseline="0" dirty="0">
                          <a:ln>
                            <a:noFill/>
                          </a:ln>
                          <a:solidFill>
                            <a:schemeClr val="tx1"/>
                          </a:solidFill>
                          <a:effectLst/>
                          <a:latin typeface="宋体" pitchFamily="2" charset="-122"/>
                          <a:ea typeface="宋体" pitchFamily="2" charset="-122"/>
                        </a:rPr>
                        <a:t>（</a:t>
                      </a:r>
                      <a:r>
                        <a:rPr kumimoji="0" lang="en-US" altLang="zh-CN" sz="2800" b="1" i="0" u="none" strike="noStrike" cap="none" normalizeH="0" baseline="0" dirty="0">
                          <a:ln>
                            <a:noFill/>
                          </a:ln>
                          <a:solidFill>
                            <a:schemeClr val="tx1"/>
                          </a:solidFill>
                          <a:effectLst/>
                          <a:latin typeface="宋体" pitchFamily="2" charset="-122"/>
                          <a:ea typeface="宋体" pitchFamily="2" charset="-122"/>
                        </a:rPr>
                        <a:t>7</a:t>
                      </a:r>
                      <a:r>
                        <a:rPr kumimoji="0" lang="zh-CN" altLang="en-US" sz="2800" b="1" i="0" u="none" strike="noStrike" cap="none" normalizeH="0" baseline="0" dirty="0">
                          <a:ln>
                            <a:noFill/>
                          </a:ln>
                          <a:solidFill>
                            <a:schemeClr val="tx1"/>
                          </a:solidFill>
                          <a:effectLst/>
                          <a:latin typeface="宋体" pitchFamily="2" charset="-122"/>
                          <a:ea typeface="宋体" pitchFamily="2" charset="-122"/>
                        </a:rPr>
                        <a:t>）</a:t>
                      </a:r>
                      <a:endParaRPr kumimoji="0" lang="en-US" sz="2800" b="1" i="0" u="none" strike="noStrike" cap="none" normalizeH="0" baseline="0" dirty="0">
                        <a:ln>
                          <a:noFill/>
                        </a:ln>
                        <a:solidFill>
                          <a:schemeClr val="tx1"/>
                        </a:solidFill>
                        <a:effectLst/>
                        <a:latin typeface="宋体" pitchFamily="2" charset="-122"/>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zh-CN" sz="2800" b="1" i="0" u="none" strike="noStrike" cap="none" normalizeH="0" baseline="0">
                          <a:ln>
                            <a:noFill/>
                          </a:ln>
                          <a:solidFill>
                            <a:schemeClr val="tx1"/>
                          </a:solidFill>
                          <a:effectLst/>
                          <a:latin typeface="宋体" pitchFamily="2" charset="-122"/>
                          <a:ea typeface="宋体" pitchFamily="2" charset="-122"/>
                        </a:rPr>
                        <a:t>F</a:t>
                      </a:r>
                      <a:endParaRPr kumimoji="0" lang="en-US" sz="2800" b="1" i="0" u="none" strike="noStrike" cap="none" normalizeH="0" baseline="0">
                        <a:ln>
                          <a:noFill/>
                        </a:ln>
                        <a:solidFill>
                          <a:schemeClr val="tx1"/>
                        </a:solidFill>
                        <a:effectLst/>
                        <a:latin typeface="宋体" pitchFamily="2" charset="-122"/>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zh-CN" sz="2800" b="1" i="0" u="none" strike="noStrike" cap="none" normalizeH="0" baseline="0" dirty="0">
                          <a:ln>
                            <a:noFill/>
                          </a:ln>
                          <a:solidFill>
                            <a:schemeClr val="tx1"/>
                          </a:solidFill>
                          <a:effectLst/>
                          <a:latin typeface="宋体" pitchFamily="2" charset="-122"/>
                          <a:ea typeface="宋体" pitchFamily="2" charset="-122"/>
                        </a:rPr>
                        <a:t>1111</a:t>
                      </a:r>
                      <a:r>
                        <a:rPr kumimoji="0" lang="zh-CN" altLang="en-US" sz="2800" b="1" i="0" u="none" strike="noStrike" cap="none" normalizeH="0" baseline="0" dirty="0">
                          <a:ln>
                            <a:noFill/>
                          </a:ln>
                          <a:solidFill>
                            <a:schemeClr val="tx1"/>
                          </a:solidFill>
                          <a:effectLst/>
                          <a:latin typeface="宋体" pitchFamily="2" charset="-122"/>
                          <a:ea typeface="宋体" pitchFamily="2" charset="-122"/>
                        </a:rPr>
                        <a:t>（</a:t>
                      </a:r>
                      <a:r>
                        <a:rPr kumimoji="0" lang="en-US" altLang="zh-CN" sz="2800" b="1" i="0" u="none" strike="noStrike" cap="none" normalizeH="0" baseline="0" dirty="0">
                          <a:ln>
                            <a:noFill/>
                          </a:ln>
                          <a:solidFill>
                            <a:schemeClr val="tx1"/>
                          </a:solidFill>
                          <a:effectLst/>
                          <a:latin typeface="宋体" pitchFamily="2" charset="-122"/>
                          <a:ea typeface="宋体" pitchFamily="2" charset="-122"/>
                        </a:rPr>
                        <a:t>15</a:t>
                      </a:r>
                      <a:r>
                        <a:rPr kumimoji="0" lang="zh-CN" altLang="en-US" sz="2800" b="1" i="0" u="none" strike="noStrike" cap="none" normalizeH="0" baseline="0" dirty="0">
                          <a:ln>
                            <a:noFill/>
                          </a:ln>
                          <a:solidFill>
                            <a:schemeClr val="tx1"/>
                          </a:solidFill>
                          <a:effectLst/>
                          <a:latin typeface="宋体" pitchFamily="2" charset="-122"/>
                          <a:ea typeface="宋体" pitchFamily="2" charset="-122"/>
                        </a:rPr>
                        <a:t>）</a:t>
                      </a:r>
                      <a:endParaRPr kumimoji="0" lang="en-US" sz="2800" b="1" i="0" u="none" strike="noStrike" cap="none" normalizeH="0" baseline="0" dirty="0">
                        <a:ln>
                          <a:noFill/>
                        </a:ln>
                        <a:solidFill>
                          <a:schemeClr val="tx1"/>
                        </a:solidFill>
                        <a:effectLst/>
                        <a:latin typeface="宋体" pitchFamily="2" charset="-122"/>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9217">
            <a:extLst>
              <a:ext uri="{FF2B5EF4-FFF2-40B4-BE49-F238E27FC236}">
                <a16:creationId xmlns:a16="http://schemas.microsoft.com/office/drawing/2014/main" id="{8EE29ED5-ABFC-5120-84DA-AE769111ECFB}"/>
              </a:ext>
            </a:extLst>
          </p:cNvPr>
          <p:cNvSpPr>
            <a:spLocks noGrp="1"/>
          </p:cNvSpPr>
          <p:nvPr>
            <p:ph type="title"/>
          </p:nvPr>
        </p:nvSpPr>
        <p:spPr>
          <a:xfrm>
            <a:off x="2695480" y="750236"/>
            <a:ext cx="7772400" cy="814387"/>
          </a:xfrm>
        </p:spPr>
        <p:txBody>
          <a:bodyPr vert="horz" wrap="square" lIns="91440" tIns="45720" rIns="91440" bIns="45720" numCol="1" rtlCol="0" anchor="ctr" anchorCtr="0" compatLnSpc="1">
            <a:prstTxWarp prst="textNoShape">
              <a:avLst/>
            </a:prstTxWarp>
            <a:normAutofit fontScale="90000"/>
          </a:bodyPr>
          <a:lstStyle/>
          <a:p>
            <a:pPr>
              <a:lnSpc>
                <a:spcPct val="120000"/>
              </a:lnSpc>
            </a:pPr>
            <a:r>
              <a:rPr lang="en-US" altLang="zh-CN" dirty="0">
                <a:solidFill>
                  <a:srgbClr val="002060"/>
                </a:solidFill>
                <a:latin typeface="华光粗黑_CNKI" panose="02000500000000000000" pitchFamily="2" charset="-122"/>
                <a:ea typeface="华光粗黑_CNKI" panose="02000500000000000000" pitchFamily="2" charset="-122"/>
              </a:rPr>
              <a:t>3 </a:t>
            </a:r>
            <a:r>
              <a:rPr lang="zh-CN" altLang="en-US" dirty="0">
                <a:solidFill>
                  <a:srgbClr val="002060"/>
                </a:solidFill>
                <a:latin typeface="华光粗黑_CNKI" panose="02000500000000000000" pitchFamily="2" charset="-122"/>
                <a:ea typeface="华光粗黑_CNKI" panose="02000500000000000000" pitchFamily="2" charset="-122"/>
              </a:rPr>
              <a:t>不同进制之间的转换</a:t>
            </a:r>
          </a:p>
        </p:txBody>
      </p:sp>
      <p:sp>
        <p:nvSpPr>
          <p:cNvPr id="9219" name="文本占位符 9218">
            <a:extLst>
              <a:ext uri="{FF2B5EF4-FFF2-40B4-BE49-F238E27FC236}">
                <a16:creationId xmlns:a16="http://schemas.microsoft.com/office/drawing/2014/main" id="{7A0A70A0-5DC0-EE98-951B-EA7FE2BF41C3}"/>
              </a:ext>
            </a:extLst>
          </p:cNvPr>
          <p:cNvSpPr>
            <a:spLocks noGrp="1"/>
          </p:cNvSpPr>
          <p:nvPr>
            <p:ph idx="1"/>
          </p:nvPr>
        </p:nvSpPr>
        <p:spPr>
          <a:xfrm>
            <a:off x="839416" y="1606832"/>
            <a:ext cx="10729192" cy="4652962"/>
          </a:xfrm>
        </p:spPr>
        <p:txBody>
          <a:bodyPr vert="horz" wrap="square" lIns="91440" tIns="45720" rIns="91440" bIns="45720" numCol="1" anchor="t" anchorCtr="0" compatLnSpc="1">
            <a:prstTxWarp prst="textNoShape">
              <a:avLst/>
            </a:prstTxWarp>
            <a:normAutofit/>
          </a:bodyPr>
          <a:lstStyle/>
          <a:p>
            <a:pPr marL="0" indent="0" algn="just">
              <a:lnSpc>
                <a:spcPct val="110000"/>
              </a:lnSpc>
              <a:spcBef>
                <a:spcPts val="0"/>
              </a:spcBef>
              <a:buNone/>
              <a:defRPr/>
            </a:pPr>
            <a:r>
              <a:rPr lang="en-US" altLang="zh-CN" b="1" dirty="0">
                <a:solidFill>
                  <a:srgbClr val="0000FF"/>
                </a:solidFill>
                <a:latin typeface="华光粗黑_CNKI" panose="02000500000000000000" pitchFamily="2" charset="-122"/>
                <a:ea typeface="华光粗黑_CNKI" panose="02000500000000000000" pitchFamily="2" charset="-122"/>
              </a:rPr>
              <a:t>1</a:t>
            </a:r>
            <a:r>
              <a:rPr lang="zh-CN" altLang="en-US" b="1" dirty="0">
                <a:solidFill>
                  <a:srgbClr val="0000FF"/>
                </a:solidFill>
                <a:latin typeface="华光粗黑_CNKI" panose="02000500000000000000" pitchFamily="2" charset="-122"/>
                <a:ea typeface="华光粗黑_CNKI" panose="02000500000000000000" pitchFamily="2" charset="-122"/>
              </a:rPr>
              <a:t>．二进制与十进制的相互转换</a:t>
            </a:r>
          </a:p>
          <a:p>
            <a:pPr algn="just" eaLnBrk="1" hangingPunct="1">
              <a:lnSpc>
                <a:spcPct val="110000"/>
              </a:lnSpc>
              <a:defRPr/>
            </a:pPr>
            <a:r>
              <a:rPr lang="zh-CN" altLang="en-US" sz="2800" b="1" dirty="0">
                <a:solidFill>
                  <a:srgbClr val="00B050"/>
                </a:solidFill>
                <a:latin typeface="微软雅黑" panose="020B0503020204020204" pitchFamily="34" charset="-122"/>
                <a:ea typeface="微软雅黑" panose="020B0503020204020204" pitchFamily="34" charset="-122"/>
              </a:rPr>
              <a:t>二进制数要转换成十进制数</a:t>
            </a:r>
            <a:r>
              <a:rPr lang="zh-CN" altLang="en-US" sz="2800" dirty="0">
                <a:latin typeface="黑体" pitchFamily="49" charset="-122"/>
                <a:ea typeface="黑体" pitchFamily="49" charset="-122"/>
              </a:rPr>
              <a:t>非常简单，只需将每一位数字</a:t>
            </a:r>
            <a:r>
              <a:rPr lang="zh-CN" altLang="en-US" sz="2800" dirty="0">
                <a:solidFill>
                  <a:srgbClr val="00B0F0"/>
                </a:solidFill>
                <a:latin typeface="黑体" pitchFamily="49" charset="-122"/>
                <a:ea typeface="黑体" pitchFamily="49" charset="-122"/>
              </a:rPr>
              <a:t>乘以它的权</a:t>
            </a:r>
            <a:r>
              <a:rPr lang="en-US" altLang="zh-CN" sz="2800" dirty="0">
                <a:latin typeface="黑体" pitchFamily="49" charset="-122"/>
                <a:ea typeface="黑体" pitchFamily="49" charset="-122"/>
              </a:rPr>
              <a:t>2</a:t>
            </a:r>
            <a:r>
              <a:rPr lang="en-US" altLang="zh-CN" sz="2800" baseline="30000" dirty="0">
                <a:latin typeface="黑体" pitchFamily="49" charset="-122"/>
                <a:ea typeface="黑体" pitchFamily="49" charset="-122"/>
              </a:rPr>
              <a:t>n</a:t>
            </a:r>
            <a:r>
              <a:rPr lang="zh-CN" altLang="en-US" sz="2800" dirty="0">
                <a:latin typeface="黑体" pitchFamily="49" charset="-122"/>
                <a:ea typeface="黑体" pitchFamily="49" charset="-122"/>
              </a:rPr>
              <a:t>，再以十进制的方法</a:t>
            </a:r>
            <a:r>
              <a:rPr lang="zh-CN" altLang="en-US" sz="2800" dirty="0">
                <a:solidFill>
                  <a:srgbClr val="00B0F0"/>
                </a:solidFill>
                <a:latin typeface="黑体" pitchFamily="49" charset="-122"/>
                <a:ea typeface="黑体" pitchFamily="49" charset="-122"/>
              </a:rPr>
              <a:t>相加</a:t>
            </a:r>
            <a:r>
              <a:rPr lang="zh-CN" altLang="en-US" sz="2800" dirty="0">
                <a:latin typeface="黑体" pitchFamily="49" charset="-122"/>
                <a:ea typeface="黑体" pitchFamily="49" charset="-122"/>
              </a:rPr>
              <a:t>就可以得到它的十进制的值</a:t>
            </a:r>
            <a:r>
              <a:rPr lang="en-US" altLang="zh-CN" sz="2800" dirty="0">
                <a:latin typeface="黑体" pitchFamily="49" charset="-122"/>
                <a:ea typeface="黑体" pitchFamily="49" charset="-122"/>
              </a:rPr>
              <a:t>(</a:t>
            </a:r>
            <a:r>
              <a:rPr lang="zh-CN" altLang="en-US" sz="2800" dirty="0">
                <a:latin typeface="黑体" pitchFamily="49" charset="-122"/>
                <a:ea typeface="黑体" pitchFamily="49" charset="-122"/>
              </a:rPr>
              <a:t>注意，小数点左侧相邻位的权为</a:t>
            </a:r>
            <a:r>
              <a:rPr lang="en-US" altLang="zh-CN" sz="2800" dirty="0">
                <a:latin typeface="黑体" pitchFamily="49" charset="-122"/>
                <a:ea typeface="黑体" pitchFamily="49" charset="-122"/>
              </a:rPr>
              <a:t>2</a:t>
            </a:r>
            <a:r>
              <a:rPr lang="en-US" altLang="zh-CN" sz="2800" baseline="30000" dirty="0">
                <a:latin typeface="黑体" pitchFamily="49" charset="-122"/>
                <a:ea typeface="黑体" pitchFamily="49" charset="-122"/>
              </a:rPr>
              <a:t>0</a:t>
            </a:r>
            <a:r>
              <a:rPr lang="zh-CN" altLang="en-US" sz="2800" dirty="0">
                <a:latin typeface="黑体" pitchFamily="49" charset="-122"/>
                <a:ea typeface="黑体" pitchFamily="49" charset="-122"/>
              </a:rPr>
              <a:t>，从右向左，每移一位，幂次加</a:t>
            </a:r>
            <a:r>
              <a:rPr lang="en-US" altLang="zh-CN" sz="2800" dirty="0">
                <a:latin typeface="黑体" pitchFamily="49" charset="-122"/>
                <a:ea typeface="黑体" pitchFamily="49" charset="-122"/>
              </a:rPr>
              <a:t>1)</a:t>
            </a:r>
            <a:r>
              <a:rPr lang="zh-CN" altLang="en-US" sz="2800" dirty="0">
                <a:latin typeface="黑体" pitchFamily="49" charset="-122"/>
                <a:ea typeface="黑体" pitchFamily="49" charset="-122"/>
              </a:rPr>
              <a:t>。</a:t>
            </a:r>
          </a:p>
          <a:p>
            <a:pPr eaLnBrk="1" hangingPunct="1">
              <a:lnSpc>
                <a:spcPct val="110000"/>
              </a:lnSpc>
              <a:buFont typeface="Wingdings" panose="05000000000000000000" pitchFamily="2" charset="2"/>
              <a:buNone/>
              <a:defRPr/>
            </a:pPr>
            <a:r>
              <a:rPr lang="zh-CN" altLang="en-US" sz="2800" dirty="0">
                <a:latin typeface="黑体" pitchFamily="49" charset="-122"/>
                <a:ea typeface="黑体" pitchFamily="49" charset="-122"/>
              </a:rPr>
              <a:t>【例</a:t>
            </a:r>
            <a:r>
              <a:rPr lang="en-US" altLang="zh-CN" sz="2800" dirty="0">
                <a:latin typeface="黑体" pitchFamily="49" charset="-122"/>
                <a:ea typeface="黑体" pitchFamily="49" charset="-122"/>
              </a:rPr>
              <a:t>1</a:t>
            </a:r>
            <a:r>
              <a:rPr lang="zh-CN" altLang="en-US" sz="2800" dirty="0">
                <a:latin typeface="黑体" pitchFamily="49" charset="-122"/>
                <a:ea typeface="黑体" pitchFamily="49" charset="-122"/>
              </a:rPr>
              <a:t>】</a:t>
            </a:r>
          </a:p>
          <a:p>
            <a:pPr eaLnBrk="1" hangingPunct="1">
              <a:lnSpc>
                <a:spcPct val="110000"/>
              </a:lnSpc>
              <a:buFont typeface="Wingdings" panose="05000000000000000000" pitchFamily="2" charset="2"/>
              <a:buNone/>
              <a:defRPr/>
            </a:pPr>
            <a:r>
              <a:rPr lang="zh-CN" altLang="en-US" sz="2400" dirty="0">
                <a:latin typeface="黑体" pitchFamily="49" charset="-122"/>
                <a:ea typeface="黑体" pitchFamily="49" charset="-122"/>
              </a:rPr>
              <a:t>（</a:t>
            </a:r>
            <a:r>
              <a:rPr lang="en-US" altLang="zh-CN" sz="2400" dirty="0">
                <a:latin typeface="黑体" pitchFamily="49" charset="-122"/>
                <a:ea typeface="黑体" pitchFamily="49" charset="-122"/>
              </a:rPr>
              <a:t>10110.011</a:t>
            </a:r>
            <a:r>
              <a:rPr lang="zh-CN" altLang="en-US" sz="2400" dirty="0">
                <a:latin typeface="黑体" pitchFamily="49" charset="-122"/>
                <a:ea typeface="黑体" pitchFamily="49" charset="-122"/>
              </a:rPr>
              <a:t>）</a:t>
            </a:r>
            <a:r>
              <a:rPr lang="en-US" altLang="zh-CN" sz="2400" baseline="-30000" dirty="0">
                <a:latin typeface="黑体" pitchFamily="49" charset="-122"/>
                <a:ea typeface="黑体" pitchFamily="49" charset="-122"/>
              </a:rPr>
              <a:t>2</a:t>
            </a:r>
          </a:p>
          <a:p>
            <a:pPr eaLnBrk="1" hangingPunct="1">
              <a:lnSpc>
                <a:spcPct val="110000"/>
              </a:lnSpc>
              <a:buFont typeface="Wingdings" panose="05000000000000000000" pitchFamily="2" charset="2"/>
              <a:buNone/>
              <a:defRPr/>
            </a:pPr>
            <a:r>
              <a:rPr lang="en-US" altLang="zh-CN" sz="2400" dirty="0">
                <a:latin typeface="黑体" pitchFamily="49" charset="-122"/>
                <a:ea typeface="黑体" pitchFamily="49" charset="-122"/>
              </a:rPr>
              <a:t>=1×2</a:t>
            </a:r>
            <a:r>
              <a:rPr lang="en-US" altLang="zh-CN" sz="2400" baseline="30000" dirty="0">
                <a:latin typeface="黑体" pitchFamily="49" charset="-122"/>
                <a:ea typeface="黑体" pitchFamily="49" charset="-122"/>
              </a:rPr>
              <a:t>4</a:t>
            </a:r>
            <a:r>
              <a:rPr lang="en-US" altLang="zh-CN" sz="2400" dirty="0">
                <a:latin typeface="黑体" pitchFamily="49" charset="-122"/>
                <a:ea typeface="黑体" pitchFamily="49" charset="-122"/>
              </a:rPr>
              <a:t>+0×2</a:t>
            </a:r>
            <a:r>
              <a:rPr lang="en-US" altLang="zh-CN" sz="2400" baseline="30000" dirty="0">
                <a:latin typeface="黑体" pitchFamily="49" charset="-122"/>
                <a:ea typeface="黑体" pitchFamily="49" charset="-122"/>
              </a:rPr>
              <a:t>3</a:t>
            </a:r>
            <a:r>
              <a:rPr lang="en-US" altLang="zh-CN" sz="2400" dirty="0">
                <a:latin typeface="黑体" pitchFamily="49" charset="-122"/>
                <a:ea typeface="黑体" pitchFamily="49" charset="-122"/>
              </a:rPr>
              <a:t>+1×2</a:t>
            </a:r>
            <a:r>
              <a:rPr lang="en-US" altLang="zh-CN" sz="2400" baseline="30000" dirty="0">
                <a:latin typeface="黑体" pitchFamily="49" charset="-122"/>
                <a:ea typeface="黑体" pitchFamily="49" charset="-122"/>
              </a:rPr>
              <a:t>2</a:t>
            </a:r>
            <a:r>
              <a:rPr lang="en-US" altLang="zh-CN" sz="2400" dirty="0">
                <a:latin typeface="黑体" pitchFamily="49" charset="-122"/>
                <a:ea typeface="黑体" pitchFamily="49" charset="-122"/>
              </a:rPr>
              <a:t>+1×2</a:t>
            </a:r>
            <a:r>
              <a:rPr lang="en-US" altLang="zh-CN" sz="2400" baseline="30000" dirty="0">
                <a:latin typeface="黑体" pitchFamily="49" charset="-122"/>
                <a:ea typeface="黑体" pitchFamily="49" charset="-122"/>
              </a:rPr>
              <a:t>1</a:t>
            </a:r>
            <a:r>
              <a:rPr lang="en-US" altLang="zh-CN" sz="2400" dirty="0">
                <a:latin typeface="黑体" pitchFamily="49" charset="-122"/>
                <a:ea typeface="黑体" pitchFamily="49" charset="-122"/>
              </a:rPr>
              <a:t>+0×2</a:t>
            </a:r>
            <a:r>
              <a:rPr lang="en-US" altLang="zh-CN" sz="2400" baseline="30000" dirty="0">
                <a:latin typeface="黑体" pitchFamily="49" charset="-122"/>
                <a:ea typeface="黑体" pitchFamily="49" charset="-122"/>
              </a:rPr>
              <a:t>0</a:t>
            </a:r>
            <a:r>
              <a:rPr lang="en-US" altLang="zh-CN" sz="2400" dirty="0">
                <a:latin typeface="黑体" pitchFamily="49" charset="-122"/>
                <a:ea typeface="黑体" pitchFamily="49" charset="-122"/>
              </a:rPr>
              <a:t>+0×2</a:t>
            </a:r>
            <a:r>
              <a:rPr lang="en-US" altLang="zh-CN" sz="2400" baseline="30000" dirty="0">
                <a:latin typeface="黑体" pitchFamily="49" charset="-122"/>
                <a:ea typeface="黑体" pitchFamily="49" charset="-122"/>
              </a:rPr>
              <a:t>-1 </a:t>
            </a:r>
            <a:r>
              <a:rPr lang="en-US" altLang="zh-CN" sz="2400" dirty="0">
                <a:latin typeface="黑体" pitchFamily="49" charset="-122"/>
                <a:ea typeface="黑体" pitchFamily="49" charset="-122"/>
              </a:rPr>
              <a:t>+1×2</a:t>
            </a:r>
            <a:r>
              <a:rPr lang="en-US" altLang="zh-CN" sz="2400" baseline="30000" dirty="0">
                <a:latin typeface="黑体" pitchFamily="49" charset="-122"/>
                <a:ea typeface="黑体" pitchFamily="49" charset="-122"/>
              </a:rPr>
              <a:t>-2</a:t>
            </a:r>
            <a:r>
              <a:rPr lang="en-US" altLang="zh-CN" sz="2400" dirty="0">
                <a:latin typeface="黑体" pitchFamily="49" charset="-122"/>
                <a:ea typeface="黑体" pitchFamily="49" charset="-122"/>
              </a:rPr>
              <a:t>+1×2</a:t>
            </a:r>
            <a:r>
              <a:rPr lang="en-US" altLang="zh-CN" sz="2400" baseline="30000" dirty="0">
                <a:latin typeface="黑体" pitchFamily="49" charset="-122"/>
                <a:ea typeface="黑体" pitchFamily="49" charset="-122"/>
              </a:rPr>
              <a:t>-3</a:t>
            </a:r>
          </a:p>
          <a:p>
            <a:pPr eaLnBrk="1" hangingPunct="1">
              <a:lnSpc>
                <a:spcPct val="110000"/>
              </a:lnSpc>
              <a:buFont typeface="Wingdings" panose="05000000000000000000" pitchFamily="2" charset="2"/>
              <a:buNone/>
              <a:defRPr/>
            </a:pPr>
            <a:r>
              <a:rPr lang="en-US" altLang="zh-CN" sz="2400" dirty="0">
                <a:latin typeface="黑体" pitchFamily="49" charset="-122"/>
                <a:ea typeface="黑体" pitchFamily="49" charset="-122"/>
              </a:rPr>
              <a:t>=</a:t>
            </a:r>
            <a:r>
              <a:rPr lang="zh-CN" altLang="en-US" sz="2400" dirty="0">
                <a:latin typeface="黑体" pitchFamily="49" charset="-122"/>
                <a:ea typeface="黑体" pitchFamily="49" charset="-122"/>
              </a:rPr>
              <a:t>（</a:t>
            </a:r>
            <a:r>
              <a:rPr lang="en-US" altLang="zh-CN" sz="2400" dirty="0">
                <a:latin typeface="黑体" pitchFamily="49" charset="-122"/>
                <a:ea typeface="黑体" pitchFamily="49" charset="-122"/>
              </a:rPr>
              <a:t>22.375</a:t>
            </a:r>
            <a:r>
              <a:rPr lang="zh-CN" altLang="en-US" sz="2400" dirty="0">
                <a:latin typeface="黑体" pitchFamily="49" charset="-122"/>
                <a:ea typeface="黑体" pitchFamily="49" charset="-122"/>
              </a:rPr>
              <a:t>）</a:t>
            </a:r>
            <a:r>
              <a:rPr lang="en-US" altLang="zh-CN" sz="2400" baseline="-30000" dirty="0">
                <a:latin typeface="黑体" pitchFamily="49" charset="-122"/>
                <a:ea typeface="黑体" pitchFamily="49" charset="-122"/>
              </a:rPr>
              <a:t>10</a:t>
            </a:r>
            <a:endParaRPr lang="en-US" altLang="zh-CN" sz="2400" dirty="0">
              <a:latin typeface="黑体" pitchFamily="49" charset="-122"/>
              <a:ea typeface="黑体" pitchFamily="49" charset="-122"/>
            </a:endParaRPr>
          </a:p>
        </p:txBody>
      </p:sp>
      <p:pic>
        <p:nvPicPr>
          <p:cNvPr id="22533" name="图片 4">
            <a:extLst>
              <a:ext uri="{FF2B5EF4-FFF2-40B4-BE49-F238E27FC236}">
                <a16:creationId xmlns:a16="http://schemas.microsoft.com/office/drawing/2014/main" id="{C086ECA8-9921-5F0A-21A2-72A9A0B97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389" y="115889"/>
            <a:ext cx="593725"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a:extLst>
              <a:ext uri="{FF2B5EF4-FFF2-40B4-BE49-F238E27FC236}">
                <a16:creationId xmlns:a16="http://schemas.microsoft.com/office/drawing/2014/main" id="{72577767-F320-64CD-F2FD-11A7078A5B56}"/>
              </a:ext>
            </a:extLst>
          </p:cNvPr>
          <p:cNvCxnSpPr>
            <a:cxnSpLocks/>
          </p:cNvCxnSpPr>
          <p:nvPr/>
        </p:nvCxnSpPr>
        <p:spPr>
          <a:xfrm>
            <a:off x="1897062" y="708026"/>
            <a:ext cx="8397875" cy="0"/>
          </a:xfrm>
          <a:prstGeom prst="line">
            <a:avLst/>
          </a:prstGeom>
          <a:ln w="73025" cmpd="thickThi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blinds(horizontal)">
                                      <p:cBhvr>
                                        <p:cTn id="7" dur="500"/>
                                        <p:tgtEl>
                                          <p:spTgt spid="92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2" dur="500"/>
                                        <p:tgtEl>
                                          <p:spTgt spid="9219">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9219">
                                            <p:txEl>
                                              <p:pRg st="3" end="3"/>
                                            </p:txEl>
                                          </p:spTgt>
                                        </p:tgtEl>
                                        <p:attrNameLst>
                                          <p:attrName>style.visibility</p:attrName>
                                        </p:attrNameLst>
                                      </p:cBhvr>
                                      <p:to>
                                        <p:strVal val="visible"/>
                                      </p:to>
                                    </p:set>
                                    <p:animEffect transition="in" filter="blinds(horizontal)">
                                      <p:cBhvr>
                                        <p:cTn id="15" dur="500"/>
                                        <p:tgtEl>
                                          <p:spTgt spid="9219">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9219">
                                            <p:txEl>
                                              <p:pRg st="4" end="4"/>
                                            </p:txEl>
                                          </p:spTgt>
                                        </p:tgtEl>
                                        <p:attrNameLst>
                                          <p:attrName>style.visibility</p:attrName>
                                        </p:attrNameLst>
                                      </p:cBhvr>
                                      <p:to>
                                        <p:strVal val="visible"/>
                                      </p:to>
                                    </p:set>
                                    <p:animEffect transition="in" filter="blinds(horizontal)">
                                      <p:cBhvr>
                                        <p:cTn id="20" dur="500"/>
                                        <p:tgtEl>
                                          <p:spTgt spid="9219">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9219">
                                            <p:txEl>
                                              <p:pRg st="5" end="5"/>
                                            </p:txEl>
                                          </p:spTgt>
                                        </p:tgtEl>
                                        <p:attrNameLst>
                                          <p:attrName>style.visibility</p:attrName>
                                        </p:attrNameLst>
                                      </p:cBhvr>
                                      <p:to>
                                        <p:strVal val="visible"/>
                                      </p:to>
                                    </p:set>
                                    <p:animEffect transition="in" filter="blinds(horizontal)">
                                      <p:cBhvr>
                                        <p:cTn id="25" dur="500"/>
                                        <p:tgtEl>
                                          <p:spTgt spid="92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文本占位符 44034"/>
          <p:cNvSpPr>
            <a:spLocks noGrp="1" noRot="1" noChangeArrowheads="1"/>
          </p:cNvSpPr>
          <p:nvPr>
            <p:ph idx="1"/>
          </p:nvPr>
        </p:nvSpPr>
        <p:spPr>
          <a:xfrm>
            <a:off x="2711624" y="2142840"/>
            <a:ext cx="6218675" cy="4032448"/>
          </a:xfrm>
        </p:spPr>
        <p:txBody>
          <a:bodyPr>
            <a:normAutofit fontScale="85000" lnSpcReduction="10000"/>
          </a:bodyPr>
          <a:lstStyle/>
          <a:p>
            <a:pPr>
              <a:lnSpc>
                <a:spcPct val="200000"/>
              </a:lnSpc>
              <a:spcBef>
                <a:spcPts val="0"/>
              </a:spcBef>
              <a:buNone/>
            </a:pPr>
            <a:r>
              <a:rPr lang="en-US" altLang="zh-CN" sz="3400" b="1" dirty="0">
                <a:solidFill>
                  <a:srgbClr val="FF0000"/>
                </a:solidFill>
                <a:latin typeface="微软雅黑" panose="020B0503020204020204" pitchFamily="34" charset="-122"/>
                <a:ea typeface="微软雅黑" panose="020B0503020204020204" pitchFamily="34" charset="-122"/>
              </a:rPr>
              <a:t>1.1    </a:t>
            </a:r>
            <a:r>
              <a:rPr lang="zh-CN" altLang="en-US" sz="3400" b="1" dirty="0">
                <a:solidFill>
                  <a:srgbClr val="FF0000"/>
                </a:solidFill>
                <a:latin typeface="微软雅黑" panose="020B0503020204020204" pitchFamily="34" charset="-122"/>
                <a:ea typeface="微软雅黑" panose="020B0503020204020204" pitchFamily="34" charset="-122"/>
              </a:rPr>
              <a:t>计算机系统简介</a:t>
            </a:r>
            <a:endParaRPr lang="en-US" altLang="zh-CN" sz="3400" b="1" dirty="0">
              <a:solidFill>
                <a:srgbClr val="FF0000"/>
              </a:solidFill>
              <a:latin typeface="微软雅黑" panose="020B0503020204020204" pitchFamily="34" charset="-122"/>
              <a:ea typeface="微软雅黑" panose="020B0503020204020204" pitchFamily="34" charset="-122"/>
            </a:endParaRPr>
          </a:p>
          <a:p>
            <a:pPr>
              <a:lnSpc>
                <a:spcPct val="200000"/>
              </a:lnSpc>
              <a:spcBef>
                <a:spcPts val="0"/>
              </a:spcBef>
              <a:buNone/>
            </a:pPr>
            <a:r>
              <a:rPr lang="en-US" altLang="zh-CN" sz="3400" b="1" dirty="0">
                <a:latin typeface="微软雅黑" panose="020B0503020204020204" pitchFamily="34" charset="-122"/>
                <a:ea typeface="微软雅黑" panose="020B0503020204020204" pitchFamily="34" charset="-122"/>
              </a:rPr>
              <a:t>1.2    C</a:t>
            </a:r>
            <a:r>
              <a:rPr lang="zh-CN" altLang="en-US" sz="3400" b="1" dirty="0">
                <a:latin typeface="微软雅黑" panose="020B0503020204020204" pitchFamily="34" charset="-122"/>
                <a:ea typeface="微软雅黑" panose="020B0503020204020204" pitchFamily="34" charset="-122"/>
              </a:rPr>
              <a:t>语言概述</a:t>
            </a:r>
          </a:p>
          <a:p>
            <a:pPr>
              <a:lnSpc>
                <a:spcPct val="200000"/>
              </a:lnSpc>
              <a:spcBef>
                <a:spcPts val="0"/>
              </a:spcBef>
              <a:buNone/>
            </a:pPr>
            <a:r>
              <a:rPr lang="en-US" altLang="zh-CN" sz="3400" b="1" dirty="0">
                <a:latin typeface="微软雅黑" panose="020B0503020204020204" pitchFamily="34" charset="-122"/>
                <a:ea typeface="微软雅黑" panose="020B0503020204020204" pitchFamily="34" charset="-122"/>
              </a:rPr>
              <a:t>1.3    </a:t>
            </a:r>
            <a:r>
              <a:rPr lang="zh-CN" altLang="en-US" sz="3400" b="1" dirty="0">
                <a:latin typeface="微软雅黑" panose="020B0503020204020204" pitchFamily="34" charset="-122"/>
                <a:ea typeface="微软雅黑" panose="020B0503020204020204" pitchFamily="34" charset="-122"/>
              </a:rPr>
              <a:t>编程准备</a:t>
            </a:r>
            <a:endParaRPr lang="en-US" altLang="zh-CN" sz="3400" b="1" dirty="0">
              <a:latin typeface="微软雅黑" panose="020B0503020204020204" pitchFamily="34" charset="-122"/>
              <a:ea typeface="微软雅黑" panose="020B0503020204020204" pitchFamily="34" charset="-122"/>
            </a:endParaRPr>
          </a:p>
          <a:p>
            <a:pPr>
              <a:lnSpc>
                <a:spcPct val="200000"/>
              </a:lnSpc>
              <a:spcBef>
                <a:spcPts val="0"/>
              </a:spcBef>
              <a:buNone/>
            </a:pPr>
            <a:r>
              <a:rPr lang="zh-CN" altLang="en-US" sz="3400" b="1" dirty="0">
                <a:latin typeface="微软雅黑" panose="020B0503020204020204" pitchFamily="34" charset="-122"/>
                <a:ea typeface="微软雅黑" panose="020B0503020204020204" pitchFamily="34" charset="-122"/>
              </a:rPr>
              <a:t>补充内容：</a:t>
            </a:r>
            <a:endParaRPr lang="en-US" altLang="zh-CN" sz="3400" b="1" dirty="0">
              <a:latin typeface="微软雅黑" panose="020B0503020204020204" pitchFamily="34" charset="-122"/>
              <a:ea typeface="微软雅黑" panose="020B0503020204020204" pitchFamily="34" charset="-122"/>
            </a:endParaRPr>
          </a:p>
          <a:p>
            <a:pPr>
              <a:lnSpc>
                <a:spcPct val="150000"/>
              </a:lnSpc>
              <a:spcBef>
                <a:spcPts val="0"/>
              </a:spcBef>
              <a:buFont typeface="Wingdings" panose="05000000000000000000" pitchFamily="2" charset="2"/>
              <a:buChar char="Ø"/>
              <a:defRPr/>
            </a:pPr>
            <a:r>
              <a:rPr lang="zh-CN" altLang="en-US" sz="3400" b="1" dirty="0">
                <a:solidFill>
                  <a:srgbClr val="0070C0"/>
                </a:solidFill>
                <a:latin typeface="黑体" pitchFamily="49" charset="-122"/>
                <a:ea typeface="黑体" pitchFamily="49" charset="-122"/>
              </a:rPr>
              <a:t>计算机基础知识和数值表示</a:t>
            </a:r>
            <a:endParaRPr lang="zh-CN" altLang="en-US" b="1"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fld id="{BF7A9D96-820F-4FBC-80C0-D6A6C17656AD}" type="slidenum">
              <a:rPr lang="zh-CN" altLang="en-US" smtClean="0">
                <a:solidFill>
                  <a:srgbClr val="000000"/>
                </a:solidFill>
              </a:rPr>
              <a:pPr/>
              <a:t>5</a:t>
            </a:fld>
            <a:endParaRPr lang="zh-CN" altLang="en-US">
              <a:solidFill>
                <a:srgbClr val="000000"/>
              </a:solidFill>
            </a:endParaRPr>
          </a:p>
        </p:txBody>
      </p:sp>
      <p:sp>
        <p:nvSpPr>
          <p:cNvPr id="7" name="标题 44033">
            <a:extLst>
              <a:ext uri="{FF2B5EF4-FFF2-40B4-BE49-F238E27FC236}">
                <a16:creationId xmlns:a16="http://schemas.microsoft.com/office/drawing/2014/main" id="{CD647C82-43FF-486A-AB62-9D17D024B983}"/>
              </a:ext>
            </a:extLst>
          </p:cNvPr>
          <p:cNvSpPr txBox="1">
            <a:spLocks noRot="1" noChangeArrowheads="1"/>
          </p:cNvSpPr>
          <p:nvPr/>
        </p:nvSpPr>
        <p:spPr>
          <a:xfrm>
            <a:off x="2654226" y="1017216"/>
            <a:ext cx="6048672" cy="1143000"/>
          </a:xfrm>
          <a:prstGeom prst="rect">
            <a:avLst/>
          </a:prstGeom>
          <a:blipFill dpi="0" rotWithShape="1">
            <a:blip r:embed="rId2">
              <a:alphaModFix amt="52000"/>
            </a:blip>
            <a:srcRect/>
            <a:tile tx="0" ty="0" sx="100000" sy="100000" flip="none" algn="tl"/>
          </a:blip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6000" b="1">
                <a:solidFill>
                  <a:srgbClr val="0070C0"/>
                </a:solidFill>
                <a:latin typeface="华光楷体一_CNKI" panose="02000500000000000000" pitchFamily="2" charset="-122"/>
                <a:ea typeface="华光楷体一_CNKI" panose="02000500000000000000" pitchFamily="2" charset="-122"/>
              </a:rPr>
              <a:t>第</a:t>
            </a:r>
            <a:r>
              <a:rPr lang="en-US" altLang="zh-CN" sz="6000" b="1">
                <a:solidFill>
                  <a:srgbClr val="0070C0"/>
                </a:solidFill>
                <a:latin typeface="华光楷体一_CNKI" panose="02000500000000000000" pitchFamily="2" charset="-122"/>
                <a:ea typeface="华光楷体一_CNKI" panose="02000500000000000000" pitchFamily="2" charset="-122"/>
              </a:rPr>
              <a:t>1</a:t>
            </a:r>
            <a:r>
              <a:rPr lang="zh-CN" altLang="en-US" sz="6000" b="1">
                <a:solidFill>
                  <a:srgbClr val="0070C0"/>
                </a:solidFill>
                <a:latin typeface="华光楷体一_CNKI" panose="02000500000000000000" pitchFamily="2" charset="-122"/>
                <a:ea typeface="华光楷体一_CNKI" panose="02000500000000000000" pitchFamily="2" charset="-122"/>
              </a:rPr>
              <a:t>章 概论</a:t>
            </a:r>
            <a:endParaRPr lang="en-US" altLang="zh-CN" sz="6000" b="1" dirty="0">
              <a:solidFill>
                <a:srgbClr val="0070C0"/>
              </a:solidFill>
              <a:latin typeface="华光楷体一_CNKI" panose="02000500000000000000" pitchFamily="2" charset="-122"/>
              <a:ea typeface="华光楷体一_CNKI" panose="02000500000000000000" pitchFamily="2" charset="-122"/>
            </a:endParaRPr>
          </a:p>
        </p:txBody>
      </p:sp>
      <p:pic>
        <p:nvPicPr>
          <p:cNvPr id="8" name="图片 7">
            <a:extLst>
              <a:ext uri="{FF2B5EF4-FFF2-40B4-BE49-F238E27FC236}">
                <a16:creationId xmlns:a16="http://schemas.microsoft.com/office/drawing/2014/main" id="{C95CA003-09EE-4242-914C-A4CC86D8A0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8689" y="476672"/>
            <a:ext cx="593662" cy="575977"/>
          </a:xfrm>
          <a:prstGeom prst="rect">
            <a:avLst/>
          </a:prstGeom>
        </p:spPr>
      </p:pic>
      <p:cxnSp>
        <p:nvCxnSpPr>
          <p:cNvPr id="9" name="直接连接符 8">
            <a:extLst>
              <a:ext uri="{FF2B5EF4-FFF2-40B4-BE49-F238E27FC236}">
                <a16:creationId xmlns:a16="http://schemas.microsoft.com/office/drawing/2014/main" id="{345AE186-2BBB-42C7-99F0-0C2FEF5F1AC9}"/>
              </a:ext>
            </a:extLst>
          </p:cNvPr>
          <p:cNvCxnSpPr>
            <a:cxnSpLocks/>
          </p:cNvCxnSpPr>
          <p:nvPr/>
        </p:nvCxnSpPr>
        <p:spPr>
          <a:xfrm>
            <a:off x="1775520" y="1052650"/>
            <a:ext cx="8397367" cy="0"/>
          </a:xfrm>
          <a:prstGeom prst="line">
            <a:avLst/>
          </a:prstGeom>
          <a:ln w="73025" cmpd="thickThi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47520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文本占位符 10241">
            <a:extLst>
              <a:ext uri="{FF2B5EF4-FFF2-40B4-BE49-F238E27FC236}">
                <a16:creationId xmlns:a16="http://schemas.microsoft.com/office/drawing/2014/main" id="{ED30974B-421B-0718-1B9A-6F140AD85384}"/>
              </a:ext>
            </a:extLst>
          </p:cNvPr>
          <p:cNvSpPr>
            <a:spLocks noGrp="1"/>
          </p:cNvSpPr>
          <p:nvPr>
            <p:ph idx="1"/>
          </p:nvPr>
        </p:nvSpPr>
        <p:spPr>
          <a:xfrm>
            <a:off x="983432" y="1430337"/>
            <a:ext cx="10657184" cy="4941887"/>
          </a:xfrm>
        </p:spPr>
        <p:txBody>
          <a:bodyPr vert="horz" wrap="square" lIns="91440" tIns="45720" rIns="91440" bIns="45720" numCol="1" anchor="t" anchorCtr="0" compatLnSpc="1">
            <a:prstTxWarp prst="textNoShape">
              <a:avLst/>
            </a:prstTxWarp>
          </a:bodyPr>
          <a:lstStyle/>
          <a:p>
            <a:pPr algn="just" eaLnBrk="1" hangingPunct="1">
              <a:lnSpc>
                <a:spcPct val="120000"/>
              </a:lnSpc>
              <a:defRPr/>
            </a:pPr>
            <a:r>
              <a:rPr lang="zh-CN" altLang="en-US" sz="2800" dirty="0">
                <a:effectLst>
                  <a:outerShdw blurRad="38100" dist="38100" dir="2700000" algn="tl">
                    <a:srgbClr val="000000"/>
                  </a:outerShdw>
                </a:effectLst>
                <a:latin typeface="黑体" pitchFamily="49" charset="-122"/>
                <a:ea typeface="黑体" pitchFamily="49" charset="-122"/>
              </a:rPr>
              <a:t>十进制整数转换成二进制采用的是倒除法，即“</a:t>
            </a:r>
            <a:r>
              <a:rPr lang="zh-CN" altLang="en-US" sz="2800" dirty="0">
                <a:solidFill>
                  <a:schemeClr val="accent6"/>
                </a:solidFill>
                <a:effectLst>
                  <a:outerShdw blurRad="38100" dist="38100" dir="2700000" algn="tl">
                    <a:srgbClr val="000000"/>
                  </a:outerShdw>
                </a:effectLst>
                <a:latin typeface="黑体" pitchFamily="49" charset="-122"/>
                <a:ea typeface="黑体" pitchFamily="49" charset="-122"/>
              </a:rPr>
              <a:t>除</a:t>
            </a:r>
            <a:r>
              <a:rPr lang="en-US" altLang="zh-CN" sz="2800" dirty="0">
                <a:solidFill>
                  <a:schemeClr val="accent6"/>
                </a:solidFill>
                <a:effectLst>
                  <a:outerShdw blurRad="38100" dist="38100" dir="2700000" algn="tl">
                    <a:srgbClr val="000000"/>
                  </a:outerShdw>
                </a:effectLst>
                <a:latin typeface="黑体" pitchFamily="49" charset="-122"/>
                <a:ea typeface="黑体" pitchFamily="49" charset="-122"/>
              </a:rPr>
              <a:t>2</a:t>
            </a:r>
            <a:r>
              <a:rPr lang="zh-CN" altLang="en-US" sz="2800" dirty="0">
                <a:solidFill>
                  <a:schemeClr val="accent6"/>
                </a:solidFill>
                <a:effectLst>
                  <a:outerShdw blurRad="38100" dist="38100" dir="2700000" algn="tl">
                    <a:srgbClr val="000000"/>
                  </a:outerShdw>
                </a:effectLst>
                <a:latin typeface="黑体" pitchFamily="49" charset="-122"/>
                <a:ea typeface="黑体" pitchFamily="49" charset="-122"/>
              </a:rPr>
              <a:t>取余，由下到上</a:t>
            </a:r>
            <a:r>
              <a:rPr lang="zh-CN" altLang="en-US" sz="2800" dirty="0">
                <a:effectLst>
                  <a:outerShdw blurRad="38100" dist="38100" dir="2700000" algn="tl">
                    <a:srgbClr val="000000"/>
                  </a:outerShdw>
                </a:effectLst>
                <a:latin typeface="黑体" pitchFamily="49" charset="-122"/>
                <a:ea typeface="黑体" pitchFamily="49" charset="-122"/>
              </a:rPr>
              <a:t>”的方法。具体过程介绍如下：</a:t>
            </a:r>
          </a:p>
          <a:p>
            <a:pPr algn="just" eaLnBrk="1" hangingPunct="1">
              <a:lnSpc>
                <a:spcPct val="120000"/>
              </a:lnSpc>
              <a:defRPr/>
            </a:pPr>
            <a:r>
              <a:rPr lang="zh-CN" altLang="en-US" sz="2800" dirty="0">
                <a:effectLst>
                  <a:outerShdw blurRad="38100" dist="38100" dir="2700000" algn="tl">
                    <a:srgbClr val="000000"/>
                  </a:outerShdw>
                </a:effectLst>
                <a:latin typeface="黑体" pitchFamily="49" charset="-122"/>
                <a:ea typeface="黑体" pitchFamily="49" charset="-122"/>
              </a:rPr>
              <a:t>（</a:t>
            </a:r>
            <a:r>
              <a:rPr lang="en-US" altLang="zh-CN" sz="2800" dirty="0">
                <a:effectLst>
                  <a:outerShdw blurRad="38100" dist="38100" dir="2700000" algn="tl">
                    <a:srgbClr val="000000"/>
                  </a:outerShdw>
                </a:effectLst>
                <a:latin typeface="黑体" pitchFamily="49" charset="-122"/>
                <a:ea typeface="黑体" pitchFamily="49" charset="-122"/>
              </a:rPr>
              <a:t>1</a:t>
            </a:r>
            <a:r>
              <a:rPr lang="zh-CN" altLang="en-US" sz="2800" dirty="0">
                <a:effectLst>
                  <a:outerShdw blurRad="38100" dist="38100" dir="2700000" algn="tl">
                    <a:srgbClr val="000000"/>
                  </a:outerShdw>
                </a:effectLst>
                <a:latin typeface="黑体" pitchFamily="49" charset="-122"/>
                <a:ea typeface="黑体" pitchFamily="49" charset="-122"/>
              </a:rPr>
              <a:t>）将十进制整数除</a:t>
            </a:r>
            <a:r>
              <a:rPr lang="en-US" altLang="zh-CN" sz="2800" dirty="0">
                <a:effectLst>
                  <a:outerShdw blurRad="38100" dist="38100" dir="2700000" algn="tl">
                    <a:srgbClr val="000000"/>
                  </a:outerShdw>
                </a:effectLst>
                <a:latin typeface="黑体" pitchFamily="49" charset="-122"/>
                <a:ea typeface="黑体" pitchFamily="49" charset="-122"/>
              </a:rPr>
              <a:t>2</a:t>
            </a:r>
            <a:r>
              <a:rPr lang="zh-CN" altLang="en-US" sz="2800" dirty="0">
                <a:effectLst>
                  <a:outerShdw blurRad="38100" dist="38100" dir="2700000" algn="tl">
                    <a:srgbClr val="000000"/>
                  </a:outerShdw>
                </a:effectLst>
                <a:latin typeface="黑体" pitchFamily="49" charset="-122"/>
                <a:ea typeface="黑体" pitchFamily="49" charset="-122"/>
              </a:rPr>
              <a:t>，保存余数。</a:t>
            </a:r>
          </a:p>
          <a:p>
            <a:pPr algn="just" eaLnBrk="1" hangingPunct="1">
              <a:lnSpc>
                <a:spcPct val="120000"/>
              </a:lnSpc>
              <a:defRPr/>
            </a:pPr>
            <a:r>
              <a:rPr lang="zh-CN" altLang="en-US" sz="2800" dirty="0">
                <a:effectLst>
                  <a:outerShdw blurRad="38100" dist="38100" dir="2700000" algn="tl">
                    <a:srgbClr val="000000"/>
                  </a:outerShdw>
                </a:effectLst>
                <a:latin typeface="黑体" pitchFamily="49" charset="-122"/>
                <a:ea typeface="黑体" pitchFamily="49" charset="-122"/>
              </a:rPr>
              <a:t>（</a:t>
            </a:r>
            <a:r>
              <a:rPr lang="en-US" altLang="zh-CN" sz="2800" dirty="0">
                <a:effectLst>
                  <a:outerShdw blurRad="38100" dist="38100" dir="2700000" algn="tl">
                    <a:srgbClr val="000000"/>
                  </a:outerShdw>
                </a:effectLst>
                <a:latin typeface="黑体" pitchFamily="49" charset="-122"/>
                <a:ea typeface="黑体" pitchFamily="49" charset="-122"/>
              </a:rPr>
              <a:t>2</a:t>
            </a:r>
            <a:r>
              <a:rPr lang="zh-CN" altLang="en-US" sz="2800" dirty="0">
                <a:effectLst>
                  <a:outerShdw blurRad="38100" dist="38100" dir="2700000" algn="tl">
                    <a:srgbClr val="000000"/>
                  </a:outerShdw>
                </a:effectLst>
                <a:latin typeface="黑体" pitchFamily="49" charset="-122"/>
                <a:ea typeface="黑体" pitchFamily="49" charset="-122"/>
              </a:rPr>
              <a:t>）若商为</a:t>
            </a:r>
            <a:r>
              <a:rPr lang="en-US" altLang="zh-CN" sz="2800" dirty="0">
                <a:effectLst>
                  <a:outerShdw blurRad="38100" dist="38100" dir="2700000" algn="tl">
                    <a:srgbClr val="000000"/>
                  </a:outerShdw>
                </a:effectLst>
                <a:latin typeface="黑体" pitchFamily="49" charset="-122"/>
                <a:ea typeface="黑体" pitchFamily="49" charset="-122"/>
              </a:rPr>
              <a:t>0</a:t>
            </a:r>
            <a:r>
              <a:rPr lang="zh-CN" altLang="en-US" sz="2800" dirty="0">
                <a:effectLst>
                  <a:outerShdw blurRad="38100" dist="38100" dir="2700000" algn="tl">
                    <a:srgbClr val="000000"/>
                  </a:outerShdw>
                </a:effectLst>
                <a:latin typeface="黑体" pitchFamily="49" charset="-122"/>
                <a:ea typeface="黑体" pitchFamily="49" charset="-122"/>
              </a:rPr>
              <a:t>，则进行第三步，否则，用商代替原十进制数，重复第</a:t>
            </a:r>
            <a:r>
              <a:rPr lang="en-US" altLang="zh-CN" sz="2800" dirty="0">
                <a:effectLst>
                  <a:outerShdw blurRad="38100" dist="38100" dir="2700000" algn="tl">
                    <a:srgbClr val="000000"/>
                  </a:outerShdw>
                </a:effectLst>
                <a:latin typeface="黑体" pitchFamily="49" charset="-122"/>
                <a:ea typeface="黑体" pitchFamily="49" charset="-122"/>
              </a:rPr>
              <a:t>1</a:t>
            </a:r>
            <a:r>
              <a:rPr lang="zh-CN" altLang="en-US" sz="2800" dirty="0">
                <a:effectLst>
                  <a:outerShdw blurRad="38100" dist="38100" dir="2700000" algn="tl">
                    <a:srgbClr val="000000"/>
                  </a:outerShdw>
                </a:effectLst>
                <a:latin typeface="黑体" pitchFamily="49" charset="-122"/>
                <a:ea typeface="黑体" pitchFamily="49" charset="-122"/>
              </a:rPr>
              <a:t>步。</a:t>
            </a:r>
          </a:p>
          <a:p>
            <a:pPr algn="just" eaLnBrk="1" hangingPunct="1">
              <a:lnSpc>
                <a:spcPct val="120000"/>
              </a:lnSpc>
              <a:defRPr/>
            </a:pPr>
            <a:r>
              <a:rPr lang="zh-CN" altLang="en-US" sz="2800" dirty="0">
                <a:effectLst>
                  <a:outerShdw blurRad="38100" dist="38100" dir="2700000" algn="tl">
                    <a:srgbClr val="000000"/>
                  </a:outerShdw>
                </a:effectLst>
                <a:latin typeface="黑体" pitchFamily="49" charset="-122"/>
                <a:ea typeface="黑体" pitchFamily="49" charset="-122"/>
              </a:rPr>
              <a:t>（</a:t>
            </a:r>
            <a:r>
              <a:rPr lang="en-US" altLang="zh-CN" sz="2800" dirty="0">
                <a:effectLst>
                  <a:outerShdw blurRad="38100" dist="38100" dir="2700000" algn="tl">
                    <a:srgbClr val="000000"/>
                  </a:outerShdw>
                </a:effectLst>
                <a:latin typeface="黑体" pitchFamily="49" charset="-122"/>
                <a:ea typeface="黑体" pitchFamily="49" charset="-122"/>
              </a:rPr>
              <a:t>3</a:t>
            </a:r>
            <a:r>
              <a:rPr lang="zh-CN" altLang="en-US" sz="2800" dirty="0">
                <a:effectLst>
                  <a:outerShdw blurRad="38100" dist="38100" dir="2700000" algn="tl">
                    <a:srgbClr val="000000"/>
                  </a:outerShdw>
                </a:effectLst>
                <a:latin typeface="黑体" pitchFamily="49" charset="-122"/>
                <a:ea typeface="黑体" pitchFamily="49" charset="-122"/>
              </a:rPr>
              <a:t>）将所有的余数找出，最后得到的余数作为最高位，最先得出的余数作为最低位，由各余数依次排列而成的新的数据就是转换成二进制的结果。 </a:t>
            </a:r>
          </a:p>
        </p:txBody>
      </p:sp>
      <p:sp>
        <p:nvSpPr>
          <p:cNvPr id="9218" name="标题 9217">
            <a:extLst>
              <a:ext uri="{FF2B5EF4-FFF2-40B4-BE49-F238E27FC236}">
                <a16:creationId xmlns:a16="http://schemas.microsoft.com/office/drawing/2014/main" id="{5C628380-7248-8611-C115-22C8171935C9}"/>
              </a:ext>
            </a:extLst>
          </p:cNvPr>
          <p:cNvSpPr>
            <a:spLocks noChangeArrowheads="1"/>
          </p:cNvSpPr>
          <p:nvPr/>
        </p:nvSpPr>
        <p:spPr bwMode="auto">
          <a:xfrm>
            <a:off x="3431704" y="838201"/>
            <a:ext cx="4068168" cy="592136"/>
          </a:xfrm>
          <a:prstGeom prst="rect">
            <a:avLst/>
          </a:prstGeom>
          <a:noFill/>
          <a:ln>
            <a:noFill/>
          </a:ln>
        </p:spPr>
        <p:txBody>
          <a:bodyPr lIns="92075" tIns="46038" rIns="92075" bIns="46038"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十进制整数转二进制</a:t>
            </a:r>
          </a:p>
        </p:txBody>
      </p:sp>
      <p:pic>
        <p:nvPicPr>
          <p:cNvPr id="23557" name="图片 4">
            <a:extLst>
              <a:ext uri="{FF2B5EF4-FFF2-40B4-BE49-F238E27FC236}">
                <a16:creationId xmlns:a16="http://schemas.microsoft.com/office/drawing/2014/main" id="{A0BD0388-48BA-9CCE-7A36-218F30743B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553" y="246062"/>
            <a:ext cx="593725"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a:extLst>
              <a:ext uri="{FF2B5EF4-FFF2-40B4-BE49-F238E27FC236}">
                <a16:creationId xmlns:a16="http://schemas.microsoft.com/office/drawing/2014/main" id="{906257A7-A30A-93F2-2256-8A7F08377FA7}"/>
              </a:ext>
            </a:extLst>
          </p:cNvPr>
          <p:cNvCxnSpPr>
            <a:cxnSpLocks/>
          </p:cNvCxnSpPr>
          <p:nvPr/>
        </p:nvCxnSpPr>
        <p:spPr>
          <a:xfrm flipV="1">
            <a:off x="839416" y="764704"/>
            <a:ext cx="9782547" cy="73497"/>
          </a:xfrm>
          <a:prstGeom prst="line">
            <a:avLst/>
          </a:prstGeom>
          <a:ln w="73025" cmpd="thickThi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8" name="对象 11265">
            <a:extLst>
              <a:ext uri="{FF2B5EF4-FFF2-40B4-BE49-F238E27FC236}">
                <a16:creationId xmlns:a16="http://schemas.microsoft.com/office/drawing/2014/main" id="{1D4500D9-5C6B-D35F-1641-74E3DF5F7455}"/>
              </a:ext>
            </a:extLst>
          </p:cNvPr>
          <p:cNvGraphicFramePr>
            <a:graphicFrameLocks/>
          </p:cNvGraphicFramePr>
          <p:nvPr/>
        </p:nvGraphicFramePr>
        <p:xfrm>
          <a:off x="2495550" y="2257425"/>
          <a:ext cx="6438900" cy="3475038"/>
        </p:xfrm>
        <a:graphic>
          <a:graphicData uri="http://schemas.openxmlformats.org/presentationml/2006/ole">
            <mc:AlternateContent xmlns:mc="http://schemas.openxmlformats.org/markup-compatibility/2006">
              <mc:Choice xmlns:v="urn:schemas-microsoft-com:vml" Requires="v">
                <p:oleObj name="图片" r:id="rId2" imgW="3810000" imgH="2232660" progId="Word.Picture.8">
                  <p:embed/>
                </p:oleObj>
              </mc:Choice>
              <mc:Fallback>
                <p:oleObj name="图片" r:id="rId2" imgW="3810000" imgH="2232660" progId="Word.Picture.8">
                  <p:embed/>
                  <p:pic>
                    <p:nvPicPr>
                      <p:cNvPr id="24578" name="对象 11265">
                        <a:extLst>
                          <a:ext uri="{FF2B5EF4-FFF2-40B4-BE49-F238E27FC236}">
                            <a16:creationId xmlns:a16="http://schemas.microsoft.com/office/drawing/2014/main" id="{1D4500D9-5C6B-D35F-1641-74E3DF5F7455}"/>
                          </a:ext>
                        </a:extLst>
                      </p:cNvPr>
                      <p:cNvPicPr>
                        <a:picLocks noChangeArrowheads="1"/>
                      </p:cNvPicPr>
                      <p:nvPr/>
                    </p:nvPicPr>
                    <p:blipFill>
                      <a:blip r:embed="rId3">
                        <a:extLst>
                          <a:ext uri="{28A0092B-C50C-407E-A947-70E740481C1C}">
                            <a14:useLocalDpi xmlns:a14="http://schemas.microsoft.com/office/drawing/2010/main" val="0"/>
                          </a:ext>
                        </a:extLst>
                      </a:blip>
                      <a:srcRect b="7948"/>
                      <a:stretch>
                        <a:fillRect/>
                      </a:stretch>
                    </p:blipFill>
                    <p:spPr bwMode="auto">
                      <a:xfrm>
                        <a:off x="2495550" y="2257425"/>
                        <a:ext cx="6438900" cy="347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4579" name="文本框 11266">
            <a:extLst>
              <a:ext uri="{FF2B5EF4-FFF2-40B4-BE49-F238E27FC236}">
                <a16:creationId xmlns:a16="http://schemas.microsoft.com/office/drawing/2014/main" id="{E504C91F-561B-7D86-A62F-AB8BE3B88194}"/>
              </a:ext>
            </a:extLst>
          </p:cNvPr>
          <p:cNvSpPr txBox="1">
            <a:spLocks noChangeArrowheads="1"/>
          </p:cNvSpPr>
          <p:nvPr/>
        </p:nvSpPr>
        <p:spPr bwMode="auto">
          <a:xfrm>
            <a:off x="2253233" y="1159729"/>
            <a:ext cx="7239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n"/>
              <a:defRPr sz="32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【例</a:t>
            </a:r>
            <a:r>
              <a:rPr kumimoji="0" lang="en-US" altLang="zh-CN"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2</a:t>
            </a: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】将</a:t>
            </a:r>
            <a:r>
              <a:rPr kumimoji="0" lang="en-US" altLang="zh-CN"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(236)</a:t>
            </a:r>
            <a:r>
              <a:rPr kumimoji="0" lang="en-US" altLang="zh-CN" sz="2400" b="1" i="0" u="none" strike="noStrike" kern="1200" cap="none" spc="0" normalizeH="0" baseline="-30000" noProof="0" dirty="0">
                <a:ln>
                  <a:noFill/>
                </a:ln>
                <a:solidFill>
                  <a:prstClr val="black"/>
                </a:solidFill>
                <a:effectLst/>
                <a:uLnTx/>
                <a:uFillTx/>
                <a:latin typeface="宋体" panose="02010600030101010101" pitchFamily="2" charset="-122"/>
                <a:ea typeface="宋体" panose="02010600030101010101" pitchFamily="2" charset="-122"/>
                <a:cs typeface="+mn-cs"/>
              </a:rPr>
              <a:t>10</a:t>
            </a: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转换成二进制。</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转换过程如图</a:t>
            </a:r>
            <a:r>
              <a:rPr kumimoji="0" lang="en-US" altLang="zh-CN"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1-1</a:t>
            </a: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所示。 </a:t>
            </a:r>
            <a:r>
              <a:rPr kumimoji="0" lang="en-US" altLang="zh-CN"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(236)</a:t>
            </a:r>
            <a:r>
              <a:rPr kumimoji="0" lang="en-US" altLang="zh-CN" sz="2400" b="1" i="0" u="none" strike="noStrike" kern="1200" cap="none" spc="0" normalizeH="0" baseline="-25000" noProof="0" dirty="0">
                <a:ln>
                  <a:noFill/>
                </a:ln>
                <a:solidFill>
                  <a:prstClr val="black"/>
                </a:solidFill>
                <a:effectLst/>
                <a:uLnTx/>
                <a:uFillTx/>
                <a:latin typeface="宋体" panose="02010600030101010101" pitchFamily="2" charset="-122"/>
                <a:ea typeface="宋体" panose="02010600030101010101" pitchFamily="2" charset="-122"/>
                <a:cs typeface="+mn-cs"/>
              </a:rPr>
              <a:t>10</a:t>
            </a:r>
            <a:r>
              <a:rPr kumimoji="0" lang="en-US" altLang="zh-CN"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=(11101100)</a:t>
            </a:r>
            <a:r>
              <a:rPr kumimoji="0" lang="en-US" altLang="zh-CN" sz="2400" b="1" i="0" u="none" strike="noStrike" kern="1200" cap="none" spc="0" normalizeH="0" baseline="-25000" noProof="0" dirty="0">
                <a:ln>
                  <a:noFill/>
                </a:ln>
                <a:solidFill>
                  <a:prstClr val="black"/>
                </a:solidFill>
                <a:effectLst/>
                <a:uLnTx/>
                <a:uFillTx/>
                <a:latin typeface="宋体" panose="02010600030101010101" pitchFamily="2" charset="-122"/>
                <a:ea typeface="宋体" panose="02010600030101010101" pitchFamily="2" charset="-122"/>
                <a:cs typeface="+mn-cs"/>
              </a:rPr>
              <a:t>2</a:t>
            </a:r>
          </a:p>
        </p:txBody>
      </p:sp>
      <p:sp>
        <p:nvSpPr>
          <p:cNvPr id="24580" name="文本框 11267">
            <a:extLst>
              <a:ext uri="{FF2B5EF4-FFF2-40B4-BE49-F238E27FC236}">
                <a16:creationId xmlns:a16="http://schemas.microsoft.com/office/drawing/2014/main" id="{1786205A-BA07-0312-D868-119997CCDF7E}"/>
              </a:ext>
            </a:extLst>
          </p:cNvPr>
          <p:cNvSpPr txBox="1">
            <a:spLocks noChangeArrowheads="1"/>
          </p:cNvSpPr>
          <p:nvPr/>
        </p:nvSpPr>
        <p:spPr bwMode="auto">
          <a:xfrm>
            <a:off x="3359696" y="5658643"/>
            <a:ext cx="518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n"/>
              <a:defRPr sz="32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图</a:t>
            </a: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1-1    </a:t>
            </a:r>
            <a:r>
              <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将十进制整数转变成二进制整数</a:t>
            </a:r>
          </a:p>
        </p:txBody>
      </p:sp>
      <p:sp>
        <p:nvSpPr>
          <p:cNvPr id="11269" name="文本占位符 11268">
            <a:extLst>
              <a:ext uri="{FF2B5EF4-FFF2-40B4-BE49-F238E27FC236}">
                <a16:creationId xmlns:a16="http://schemas.microsoft.com/office/drawing/2014/main" id="{AD006B3E-C46A-9F2C-25EF-C925D160AAB4}"/>
              </a:ext>
            </a:extLst>
          </p:cNvPr>
          <p:cNvSpPr>
            <a:spLocks noGrp="1"/>
          </p:cNvSpPr>
          <p:nvPr>
            <p:ph idx="1"/>
          </p:nvPr>
        </p:nvSpPr>
        <p:spPr>
          <a:xfrm>
            <a:off x="2208213" y="1196975"/>
            <a:ext cx="7772400" cy="5181600"/>
          </a:xfrm>
        </p:spPr>
        <p:txBody>
          <a:bodyPr/>
          <a:lstStyle/>
          <a:p>
            <a:pPr eaLnBrk="1" hangingPunct="1">
              <a:defRPr/>
            </a:pPr>
            <a:endParaRPr lang="en-US" altLang="zh-CN" noProof="1"/>
          </a:p>
          <a:p>
            <a:pPr eaLnBrk="1" hangingPunct="1">
              <a:defRPr/>
            </a:pPr>
            <a:endParaRPr lang="en-US" altLang="zh-CN" noProof="1"/>
          </a:p>
        </p:txBody>
      </p:sp>
      <p:pic>
        <p:nvPicPr>
          <p:cNvPr id="24584" name="图片 7">
            <a:extLst>
              <a:ext uri="{FF2B5EF4-FFF2-40B4-BE49-F238E27FC236}">
                <a16:creationId xmlns:a16="http://schemas.microsoft.com/office/drawing/2014/main" id="{55365782-87ED-AE86-7AB0-4E4088591C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569" y="347842"/>
            <a:ext cx="593725"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直接连接符 8">
            <a:extLst>
              <a:ext uri="{FF2B5EF4-FFF2-40B4-BE49-F238E27FC236}">
                <a16:creationId xmlns:a16="http://schemas.microsoft.com/office/drawing/2014/main" id="{AC65FFEF-E2EF-ED94-8BE1-EF5317C3B35D}"/>
              </a:ext>
            </a:extLst>
          </p:cNvPr>
          <p:cNvCxnSpPr>
            <a:cxnSpLocks/>
          </p:cNvCxnSpPr>
          <p:nvPr/>
        </p:nvCxnSpPr>
        <p:spPr>
          <a:xfrm flipV="1">
            <a:off x="983432" y="927460"/>
            <a:ext cx="9778602" cy="25041"/>
          </a:xfrm>
          <a:prstGeom prst="line">
            <a:avLst/>
          </a:prstGeom>
          <a:ln w="73025" cmpd="thickThi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A76DC20E-9047-FAE7-3CF2-EB4161B9A676}"/>
              </a:ext>
            </a:extLst>
          </p:cNvPr>
          <p:cNvSpPr>
            <a:spLocks noGrp="1" noChangeArrowheads="1"/>
          </p:cNvSpPr>
          <p:nvPr>
            <p:ph type="title"/>
          </p:nvPr>
        </p:nvSpPr>
        <p:spPr bwMode="auto">
          <a:xfrm>
            <a:off x="2639616" y="980728"/>
            <a:ext cx="3961656" cy="925984"/>
          </a:xfrm>
          <a:noFill/>
          <a:ln>
            <a:noFill/>
          </a:ln>
        </p:spPr>
        <p:txBody>
          <a:bodyPr lIns="92075" tIns="46038" rIns="92075" bIns="46038" anchor="ctr"/>
          <a:lstStyle/>
          <a:p>
            <a:pPr fontAlgn="base">
              <a:spcAft>
                <a:spcPct val="0"/>
              </a:spcAft>
              <a:buFont typeface="Arial" panose="020B0604020202020204" pitchFamily="34" charset="0"/>
            </a:pPr>
            <a:r>
              <a:rPr lang="zh-CN" altLang="en-US" sz="3200" b="1" dirty="0">
                <a:solidFill>
                  <a:srgbClr val="00B050"/>
                </a:solidFill>
                <a:latin typeface="微软雅黑" panose="020B0503020204020204" pitchFamily="34" charset="-122"/>
                <a:ea typeface="微软雅黑" panose="020B0503020204020204" pitchFamily="34" charset="-122"/>
                <a:cs typeface="+mn-cs"/>
              </a:rPr>
              <a:t>十进制小数转二进制</a:t>
            </a:r>
          </a:p>
        </p:txBody>
      </p:sp>
      <p:sp>
        <p:nvSpPr>
          <p:cNvPr id="30723" name="Rectangle 3">
            <a:extLst>
              <a:ext uri="{FF2B5EF4-FFF2-40B4-BE49-F238E27FC236}">
                <a16:creationId xmlns:a16="http://schemas.microsoft.com/office/drawing/2014/main" id="{B7D9173B-BC69-D682-D636-8CD634896C15}"/>
              </a:ext>
            </a:extLst>
          </p:cNvPr>
          <p:cNvSpPr>
            <a:spLocks noGrp="1" noChangeArrowheads="1"/>
          </p:cNvSpPr>
          <p:nvPr>
            <p:ph idx="1"/>
          </p:nvPr>
        </p:nvSpPr>
        <p:spPr bwMode="auto">
          <a:xfrm>
            <a:off x="551384" y="1725212"/>
            <a:ext cx="11089232" cy="4644751"/>
          </a:xfrm>
          <a:ln w="9525"/>
        </p:spPr>
        <p:txBody>
          <a:bodyPr vert="horz" wrap="square" lIns="91440" tIns="45720" rIns="91440" bIns="45720" numCol="1" anchor="t" anchorCtr="0" compatLnSpc="1">
            <a:prstTxWarp prst="textNoShape">
              <a:avLst/>
            </a:prstTxWarp>
          </a:bodyPr>
          <a:lstStyle/>
          <a:p>
            <a:pPr marL="72000" algn="just" eaLnBrk="1" hangingPunct="1">
              <a:lnSpc>
                <a:spcPct val="120000"/>
              </a:lnSpc>
              <a:spcBef>
                <a:spcPts val="0"/>
              </a:spcBef>
              <a:defRPr/>
            </a:pPr>
            <a:r>
              <a:rPr lang="zh-CN" altLang="en-US" sz="2800" b="1" dirty="0">
                <a:latin typeface="黑体" panose="02010609060101010101" pitchFamily="49" charset="-122"/>
                <a:ea typeface="黑体" panose="02010609060101010101" pitchFamily="49" charset="-122"/>
              </a:rPr>
              <a:t>十进制小数转换成二进制采用的是长乘法，即“</a:t>
            </a:r>
            <a:r>
              <a:rPr lang="zh-CN" altLang="en-US" sz="2800" b="1" dirty="0">
                <a:solidFill>
                  <a:schemeClr val="accent6"/>
                </a:solidFill>
                <a:latin typeface="黑体" panose="02010609060101010101" pitchFamily="49" charset="-122"/>
                <a:ea typeface="黑体" panose="02010609060101010101" pitchFamily="49" charset="-122"/>
              </a:rPr>
              <a:t>乘</a:t>
            </a:r>
            <a:r>
              <a:rPr lang="en-US" altLang="zh-CN" sz="2800" b="1" dirty="0">
                <a:solidFill>
                  <a:schemeClr val="accent6"/>
                </a:solidFill>
                <a:latin typeface="黑体" panose="02010609060101010101" pitchFamily="49" charset="-122"/>
                <a:ea typeface="黑体" panose="02010609060101010101" pitchFamily="49" charset="-122"/>
              </a:rPr>
              <a:t>2</a:t>
            </a:r>
            <a:r>
              <a:rPr lang="zh-CN" altLang="en-US" sz="2800" b="1" dirty="0">
                <a:solidFill>
                  <a:schemeClr val="accent6"/>
                </a:solidFill>
                <a:latin typeface="黑体" panose="02010609060101010101" pitchFamily="49" charset="-122"/>
                <a:ea typeface="黑体" panose="02010609060101010101" pitchFamily="49" charset="-122"/>
              </a:rPr>
              <a:t>取整，由上到下</a:t>
            </a:r>
            <a:r>
              <a:rPr lang="zh-CN" altLang="en-US" sz="2800" b="1" dirty="0">
                <a:latin typeface="黑体" panose="02010609060101010101" pitchFamily="49" charset="-122"/>
                <a:ea typeface="黑体" panose="02010609060101010101" pitchFamily="49" charset="-122"/>
              </a:rPr>
              <a:t>”的方法。具体过程介绍如下：</a:t>
            </a:r>
          </a:p>
          <a:p>
            <a:pPr marL="72000" algn="just" eaLnBrk="1" hangingPunct="1">
              <a:lnSpc>
                <a:spcPct val="120000"/>
              </a:lnSpc>
              <a:spcBef>
                <a:spcPts val="0"/>
              </a:spcBef>
              <a:defRPr/>
            </a:pP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）将十进制小数乘以</a:t>
            </a: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，保存整数部分。</a:t>
            </a:r>
          </a:p>
          <a:p>
            <a:pPr marL="72000" algn="just" eaLnBrk="1" hangingPunct="1">
              <a:lnSpc>
                <a:spcPct val="120000"/>
              </a:lnSpc>
              <a:spcBef>
                <a:spcPts val="0"/>
              </a:spcBef>
              <a:defRPr/>
            </a:pP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）若小数部分为</a:t>
            </a:r>
            <a:r>
              <a:rPr lang="en-US" altLang="zh-CN" sz="2800" b="1" dirty="0">
                <a:latin typeface="黑体" panose="02010609060101010101" pitchFamily="49" charset="-122"/>
                <a:ea typeface="黑体" panose="02010609060101010101" pitchFamily="49" charset="-122"/>
              </a:rPr>
              <a:t>0</a:t>
            </a:r>
            <a:r>
              <a:rPr lang="zh-CN" altLang="en-US" sz="2800" b="1" dirty="0">
                <a:latin typeface="黑体" panose="02010609060101010101" pitchFamily="49" charset="-122"/>
                <a:ea typeface="黑体" panose="02010609060101010101" pitchFamily="49" charset="-122"/>
              </a:rPr>
              <a:t>，则进行第三步，否则，用小数部分代替原十进制数，重复第</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步。</a:t>
            </a:r>
          </a:p>
          <a:p>
            <a:pPr marL="72000" algn="just" eaLnBrk="1" hangingPunct="1">
              <a:lnSpc>
                <a:spcPct val="120000"/>
              </a:lnSpc>
              <a:spcBef>
                <a:spcPts val="0"/>
              </a:spcBef>
              <a:defRPr/>
            </a:pP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）将所有的整数部分依次排列而成的新的数据就是转换成二进制的结果。</a:t>
            </a:r>
          </a:p>
          <a:p>
            <a:pPr marL="72000" algn="just" eaLnBrk="1" hangingPunct="1">
              <a:lnSpc>
                <a:spcPct val="120000"/>
              </a:lnSpc>
              <a:spcBef>
                <a:spcPts val="0"/>
              </a:spcBef>
              <a:defRPr/>
            </a:pPr>
            <a:r>
              <a:rPr lang="en-US" altLang="zh-CN" sz="2800" b="1" dirty="0">
                <a:latin typeface="黑体" panose="02010609060101010101" pitchFamily="49" charset="-122"/>
                <a:ea typeface="黑体" panose="02010609060101010101" pitchFamily="49" charset="-122"/>
              </a:rPr>
              <a:t>（4</a:t>
            </a:r>
            <a:r>
              <a:rPr lang="zh-CN" altLang="en-US" sz="2800" b="1" dirty="0">
                <a:latin typeface="黑体" panose="02010609060101010101" pitchFamily="49" charset="-122"/>
                <a:ea typeface="黑体" panose="02010609060101010101" pitchFamily="49" charset="-122"/>
              </a:rPr>
              <a:t>）如果小数部分一直不为</a:t>
            </a:r>
            <a:r>
              <a:rPr lang="en-US" altLang="zh-CN" sz="2800" b="1" dirty="0">
                <a:latin typeface="黑体" panose="02010609060101010101" pitchFamily="49" charset="-122"/>
                <a:ea typeface="黑体" panose="02010609060101010101" pitchFamily="49" charset="-122"/>
              </a:rPr>
              <a:t>0</a:t>
            </a:r>
            <a:r>
              <a:rPr lang="zh-CN" altLang="en-US" sz="2800" b="1" dirty="0">
                <a:latin typeface="黑体" panose="02010609060101010101" pitchFamily="49" charset="-122"/>
                <a:ea typeface="黑体" panose="02010609060101010101" pitchFamily="49" charset="-122"/>
              </a:rPr>
              <a:t>，该十进制小数转换为一个无限二进制小数。</a:t>
            </a:r>
            <a:endParaRPr lang="en-US" altLang="zh-CN" sz="2800" b="1" dirty="0">
              <a:latin typeface="黑体" panose="02010609060101010101" pitchFamily="49" charset="-122"/>
              <a:ea typeface="黑体" panose="02010609060101010101" pitchFamily="49" charset="-122"/>
            </a:endParaRPr>
          </a:p>
        </p:txBody>
      </p:sp>
      <p:pic>
        <p:nvPicPr>
          <p:cNvPr id="2" name="图片 1">
            <a:extLst>
              <a:ext uri="{FF2B5EF4-FFF2-40B4-BE49-F238E27FC236}">
                <a16:creationId xmlns:a16="http://schemas.microsoft.com/office/drawing/2014/main" id="{5BEE1BF3-4A59-D954-ED9B-96A18F5E5396}"/>
              </a:ext>
            </a:extLst>
          </p:cNvPr>
          <p:cNvPicPr>
            <a:picLocks noChangeAspect="1"/>
          </p:cNvPicPr>
          <p:nvPr/>
        </p:nvPicPr>
        <p:blipFill>
          <a:blip r:embed="rId2"/>
          <a:stretch>
            <a:fillRect/>
          </a:stretch>
        </p:blipFill>
        <p:spPr>
          <a:xfrm>
            <a:off x="767408" y="410338"/>
            <a:ext cx="10114141" cy="646232"/>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文本框 11266">
            <a:extLst>
              <a:ext uri="{FF2B5EF4-FFF2-40B4-BE49-F238E27FC236}">
                <a16:creationId xmlns:a16="http://schemas.microsoft.com/office/drawing/2014/main" id="{4F23F60D-E727-12F4-4F01-EF74099CD712}"/>
              </a:ext>
            </a:extLst>
          </p:cNvPr>
          <p:cNvSpPr txBox="1">
            <a:spLocks noChangeArrowheads="1"/>
          </p:cNvSpPr>
          <p:nvPr/>
        </p:nvSpPr>
        <p:spPr bwMode="auto">
          <a:xfrm>
            <a:off x="2351584" y="1159300"/>
            <a:ext cx="7239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n"/>
              <a:defRPr sz="32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【例</a:t>
            </a:r>
            <a:r>
              <a:rPr kumimoji="0" lang="en-US" altLang="zh-CN"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3</a:t>
            </a: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】将</a:t>
            </a:r>
            <a:r>
              <a:rPr kumimoji="0" lang="en-US" altLang="zh-CN"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(0.375)</a:t>
            </a:r>
            <a:r>
              <a:rPr kumimoji="0" lang="en-US" altLang="zh-CN" sz="2400" b="1" i="0" u="none" strike="noStrike" kern="1200" cap="none" spc="0" normalizeH="0" baseline="-30000" noProof="0" dirty="0">
                <a:ln>
                  <a:noFill/>
                </a:ln>
                <a:solidFill>
                  <a:prstClr val="black"/>
                </a:solidFill>
                <a:effectLst/>
                <a:uLnTx/>
                <a:uFillTx/>
                <a:latin typeface="宋体" panose="02010600030101010101" pitchFamily="2" charset="-122"/>
                <a:ea typeface="宋体" panose="02010600030101010101" pitchFamily="2" charset="-122"/>
                <a:cs typeface="+mn-cs"/>
              </a:rPr>
              <a:t>10</a:t>
            </a: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转换成二进制。</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转换过程如图</a:t>
            </a:r>
            <a:r>
              <a:rPr kumimoji="0" lang="en-US" altLang="zh-CN"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1-2</a:t>
            </a: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所示。 </a:t>
            </a:r>
          </a:p>
        </p:txBody>
      </p:sp>
      <p:pic>
        <p:nvPicPr>
          <p:cNvPr id="26628" name="Picture 5">
            <a:extLst>
              <a:ext uri="{FF2B5EF4-FFF2-40B4-BE49-F238E27FC236}">
                <a16:creationId xmlns:a16="http://schemas.microsoft.com/office/drawing/2014/main" id="{90602E4A-6F74-5897-3842-5F8379DA7F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5720" y="2326204"/>
            <a:ext cx="3816424" cy="2195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文本框 11267">
            <a:extLst>
              <a:ext uri="{FF2B5EF4-FFF2-40B4-BE49-F238E27FC236}">
                <a16:creationId xmlns:a16="http://schemas.microsoft.com/office/drawing/2014/main" id="{85C2022D-D2A4-C00E-5572-C5598287463C}"/>
              </a:ext>
            </a:extLst>
          </p:cNvPr>
          <p:cNvSpPr txBox="1">
            <a:spLocks noChangeArrowheads="1"/>
          </p:cNvSpPr>
          <p:nvPr/>
        </p:nvSpPr>
        <p:spPr bwMode="auto">
          <a:xfrm>
            <a:off x="3215680" y="4461340"/>
            <a:ext cx="518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n"/>
              <a:defRPr sz="32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图</a:t>
            </a:r>
            <a:r>
              <a:rPr kumimoji="0" lang="en-US" altLang="zh-CN"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1-2  </a:t>
            </a: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将十进制小数转变成二进制小数</a:t>
            </a:r>
          </a:p>
        </p:txBody>
      </p:sp>
      <p:pic>
        <p:nvPicPr>
          <p:cNvPr id="26630" name="图片 5">
            <a:extLst>
              <a:ext uri="{FF2B5EF4-FFF2-40B4-BE49-F238E27FC236}">
                <a16:creationId xmlns:a16="http://schemas.microsoft.com/office/drawing/2014/main" id="{B0FF7368-04D0-F926-7A69-4629D80587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400" y="175284"/>
            <a:ext cx="593725"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a:extLst>
              <a:ext uri="{FF2B5EF4-FFF2-40B4-BE49-F238E27FC236}">
                <a16:creationId xmlns:a16="http://schemas.microsoft.com/office/drawing/2014/main" id="{540308ED-6DA9-D9FF-5E65-5F776E054D58}"/>
              </a:ext>
            </a:extLst>
          </p:cNvPr>
          <p:cNvCxnSpPr>
            <a:cxnSpLocks/>
            <a:stCxn id="26630" idx="2"/>
          </p:cNvCxnSpPr>
          <p:nvPr/>
        </p:nvCxnSpPr>
        <p:spPr>
          <a:xfrm flipV="1">
            <a:off x="992263" y="764704"/>
            <a:ext cx="9469362" cy="2718"/>
          </a:xfrm>
          <a:prstGeom prst="line">
            <a:avLst/>
          </a:prstGeom>
          <a:ln w="73025" cmpd="thickThi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12289">
            <a:extLst>
              <a:ext uri="{FF2B5EF4-FFF2-40B4-BE49-F238E27FC236}">
                <a16:creationId xmlns:a16="http://schemas.microsoft.com/office/drawing/2014/main" id="{459172B7-7C02-6E25-ADB6-AFF1F1A35DD5}"/>
              </a:ext>
            </a:extLst>
          </p:cNvPr>
          <p:cNvSpPr>
            <a:spLocks noGrp="1"/>
          </p:cNvSpPr>
          <p:nvPr>
            <p:ph idx="1"/>
          </p:nvPr>
        </p:nvSpPr>
        <p:spPr>
          <a:xfrm>
            <a:off x="695400" y="1196752"/>
            <a:ext cx="10297144" cy="2895600"/>
          </a:xfrm>
        </p:spPr>
        <p:txBody>
          <a:bodyPr vert="horz" wrap="square" lIns="91440" tIns="45720" rIns="91440" bIns="45720" numCol="1" anchor="t" anchorCtr="0" compatLnSpc="1">
            <a:prstTxWarp prst="textNoShape">
              <a:avLst/>
            </a:prstTxWarp>
            <a:normAutofit/>
          </a:bodyPr>
          <a:lstStyle/>
          <a:p>
            <a:pPr marL="0" indent="0" algn="just">
              <a:lnSpc>
                <a:spcPct val="120000"/>
              </a:lnSpc>
              <a:spcBef>
                <a:spcPts val="0"/>
              </a:spcBef>
              <a:buNone/>
              <a:defRPr/>
            </a:pPr>
            <a:r>
              <a:rPr lang="en-US" altLang="zh-CN" b="1" dirty="0">
                <a:solidFill>
                  <a:srgbClr val="0000FF"/>
                </a:solidFill>
                <a:latin typeface="华光粗黑_CNKI" panose="02000500000000000000" pitchFamily="2" charset="-122"/>
                <a:ea typeface="华光粗黑_CNKI" panose="02000500000000000000" pitchFamily="2" charset="-122"/>
              </a:rPr>
              <a:t>2</a:t>
            </a:r>
            <a:r>
              <a:rPr lang="zh-CN" altLang="en-US" b="1" dirty="0">
                <a:solidFill>
                  <a:srgbClr val="0000FF"/>
                </a:solidFill>
                <a:latin typeface="华光粗黑_CNKI" panose="02000500000000000000" pitchFamily="2" charset="-122"/>
                <a:ea typeface="华光粗黑_CNKI" panose="02000500000000000000" pitchFamily="2" charset="-122"/>
              </a:rPr>
              <a:t>．二进制数与十六（八）进制数的相互转换</a:t>
            </a:r>
          </a:p>
          <a:p>
            <a:pPr marL="180000" algn="just" eaLnBrk="1" hangingPunct="1">
              <a:lnSpc>
                <a:spcPct val="130000"/>
              </a:lnSpc>
              <a:spcBef>
                <a:spcPts val="0"/>
              </a:spcBef>
              <a:defRPr/>
            </a:pPr>
            <a:r>
              <a:rPr lang="zh-CN" altLang="en-US" sz="2800" b="1" dirty="0">
                <a:latin typeface="宋体" pitchFamily="2" charset="-122"/>
                <a:ea typeface="宋体" pitchFamily="2" charset="-122"/>
              </a:rPr>
              <a:t>由于</a:t>
            </a:r>
            <a:r>
              <a:rPr lang="en-US" altLang="zh-CN" sz="2800" b="1" dirty="0">
                <a:latin typeface="宋体" pitchFamily="2" charset="-122"/>
                <a:ea typeface="宋体" pitchFamily="2" charset="-122"/>
              </a:rPr>
              <a:t>16=2</a:t>
            </a:r>
            <a:r>
              <a:rPr lang="en-US" altLang="zh-CN" sz="2800" b="1" baseline="30000" dirty="0">
                <a:latin typeface="宋体" pitchFamily="2" charset="-122"/>
                <a:ea typeface="宋体" pitchFamily="2" charset="-122"/>
              </a:rPr>
              <a:t>4</a:t>
            </a:r>
            <a:r>
              <a:rPr lang="zh-CN" altLang="en-US" sz="2800" b="1" dirty="0">
                <a:latin typeface="宋体" pitchFamily="2" charset="-122"/>
                <a:ea typeface="宋体" pitchFamily="2" charset="-122"/>
              </a:rPr>
              <a:t>，所以在将二进制数转换成十六进制数时，从最右侧开始，每四位二进制数划为一组，用一位十六进制数代替，也称为“</a:t>
            </a:r>
            <a:r>
              <a:rPr lang="zh-CN" altLang="en-US" sz="2800" b="1" dirty="0">
                <a:latin typeface="微软雅黑" panose="020B0503020204020204" pitchFamily="34" charset="-122"/>
                <a:ea typeface="微软雅黑" panose="020B0503020204020204" pitchFamily="34" charset="-122"/>
              </a:rPr>
              <a:t>以四换一</a:t>
            </a:r>
            <a:r>
              <a:rPr lang="zh-CN" altLang="en-US" sz="2800" b="1" dirty="0">
                <a:latin typeface="宋体" pitchFamily="2" charset="-122"/>
                <a:ea typeface="宋体" pitchFamily="2" charset="-122"/>
              </a:rPr>
              <a:t>”；十六进制数转换成二进制数时正好相反，一位十六进制数用四位二进制数来替换，也称“</a:t>
            </a:r>
            <a:r>
              <a:rPr lang="zh-CN" altLang="en-US" sz="2800" b="1" dirty="0">
                <a:latin typeface="华光粗黑_CNKI" panose="02000500000000000000" pitchFamily="2" charset="-122"/>
                <a:ea typeface="华光粗黑_CNKI" panose="02000500000000000000" pitchFamily="2" charset="-122"/>
              </a:rPr>
              <a:t>以一换四</a:t>
            </a:r>
            <a:r>
              <a:rPr lang="zh-CN" altLang="en-US" sz="2800" b="1" dirty="0">
                <a:latin typeface="宋体" pitchFamily="2" charset="-122"/>
                <a:ea typeface="宋体" pitchFamily="2" charset="-122"/>
              </a:rPr>
              <a:t>”。</a:t>
            </a:r>
          </a:p>
        </p:txBody>
      </p:sp>
      <p:sp>
        <p:nvSpPr>
          <p:cNvPr id="2" name="矩形 12290">
            <a:extLst>
              <a:ext uri="{FF2B5EF4-FFF2-40B4-BE49-F238E27FC236}">
                <a16:creationId xmlns:a16="http://schemas.microsoft.com/office/drawing/2014/main" id="{3E6061A3-CCEE-098A-95DE-3ADB4CE8188D}"/>
              </a:ext>
            </a:extLst>
          </p:cNvPr>
          <p:cNvSpPr>
            <a:spLocks noChangeArrowheads="1"/>
          </p:cNvSpPr>
          <p:nvPr/>
        </p:nvSpPr>
        <p:spPr bwMode="auto">
          <a:xfrm>
            <a:off x="3844926" y="5793397"/>
            <a:ext cx="594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Wingdings" panose="05000000000000000000" pitchFamily="2" charset="2"/>
              <a:buChar char="n"/>
              <a:defRPr sz="32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图</a:t>
            </a: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1-2   </a:t>
            </a:r>
            <a:r>
              <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将二进制数转变成十六进制数</a:t>
            </a:r>
          </a:p>
        </p:txBody>
      </p:sp>
      <p:graphicFrame>
        <p:nvGraphicFramePr>
          <p:cNvPr id="12291" name="对象 12291">
            <a:extLst>
              <a:ext uri="{FF2B5EF4-FFF2-40B4-BE49-F238E27FC236}">
                <a16:creationId xmlns:a16="http://schemas.microsoft.com/office/drawing/2014/main" id="{022D4522-6C29-E82E-2A6C-63D3A33769CB}"/>
              </a:ext>
            </a:extLst>
          </p:cNvPr>
          <p:cNvGraphicFramePr>
            <a:graphicFrameLocks/>
          </p:cNvGraphicFramePr>
          <p:nvPr/>
        </p:nvGraphicFramePr>
        <p:xfrm>
          <a:off x="4224339" y="3860801"/>
          <a:ext cx="5184775" cy="2028825"/>
        </p:xfrm>
        <a:graphic>
          <a:graphicData uri="http://schemas.openxmlformats.org/presentationml/2006/ole">
            <mc:AlternateContent xmlns:mc="http://schemas.openxmlformats.org/markup-compatibility/2006">
              <mc:Choice xmlns:v="urn:schemas-microsoft-com:vml" Requires="v">
                <p:oleObj name="图片" r:id="rId2" imgW="2282221" imgH="1088212" progId="Word.Picture.8">
                  <p:embed/>
                </p:oleObj>
              </mc:Choice>
              <mc:Fallback>
                <p:oleObj name="图片" r:id="rId2" imgW="2282221" imgH="1088212" progId="Word.Picture.8">
                  <p:embed/>
                  <p:pic>
                    <p:nvPicPr>
                      <p:cNvPr id="12291" name="对象 12291">
                        <a:extLst>
                          <a:ext uri="{FF2B5EF4-FFF2-40B4-BE49-F238E27FC236}">
                            <a16:creationId xmlns:a16="http://schemas.microsoft.com/office/drawing/2014/main" id="{022D4522-6C29-E82E-2A6C-63D3A33769CB}"/>
                          </a:ext>
                        </a:extLst>
                      </p:cNvPr>
                      <p:cNvPicPr>
                        <a:picLocks noChangeArrowheads="1"/>
                      </p:cNvPicPr>
                      <p:nvPr/>
                    </p:nvPicPr>
                    <p:blipFill>
                      <a:blip r:embed="rId3">
                        <a:extLst>
                          <a:ext uri="{28A0092B-C50C-407E-A947-70E740481C1C}">
                            <a14:useLocalDpi xmlns:a14="http://schemas.microsoft.com/office/drawing/2010/main" val="0"/>
                          </a:ext>
                        </a:extLst>
                      </a:blip>
                      <a:srcRect r="8083" b="12903"/>
                      <a:stretch>
                        <a:fillRect/>
                      </a:stretch>
                    </p:blipFill>
                    <p:spPr bwMode="auto">
                      <a:xfrm>
                        <a:off x="4224339" y="3860801"/>
                        <a:ext cx="5184775"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27654" name="图片 5">
            <a:extLst>
              <a:ext uri="{FF2B5EF4-FFF2-40B4-BE49-F238E27FC236}">
                <a16:creationId xmlns:a16="http://schemas.microsoft.com/office/drawing/2014/main" id="{4F66D1BC-AEFA-6E7E-9936-E1629F6464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553" y="460599"/>
            <a:ext cx="593725"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a:extLst>
              <a:ext uri="{FF2B5EF4-FFF2-40B4-BE49-F238E27FC236}">
                <a16:creationId xmlns:a16="http://schemas.microsoft.com/office/drawing/2014/main" id="{DD9B0A06-DBD1-BD3A-29DB-893E5915AD51}"/>
              </a:ext>
            </a:extLst>
          </p:cNvPr>
          <p:cNvCxnSpPr>
            <a:cxnSpLocks/>
          </p:cNvCxnSpPr>
          <p:nvPr/>
        </p:nvCxnSpPr>
        <p:spPr>
          <a:xfrm>
            <a:off x="839416" y="1052736"/>
            <a:ext cx="10342091" cy="0"/>
          </a:xfrm>
          <a:prstGeom prst="line">
            <a:avLst/>
          </a:prstGeom>
          <a:ln w="73025" cmpd="thickThi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blinds(horizontal)">
                                      <p:cBhvr>
                                        <p:cTn id="7" dur="500"/>
                                        <p:tgtEl>
                                          <p:spTgt spid="12291"/>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文本占位符 13314">
            <a:extLst>
              <a:ext uri="{FF2B5EF4-FFF2-40B4-BE49-F238E27FC236}">
                <a16:creationId xmlns:a16="http://schemas.microsoft.com/office/drawing/2014/main" id="{694093B9-E0CC-72E2-2A17-ED8A268F0B24}"/>
              </a:ext>
            </a:extLst>
          </p:cNvPr>
          <p:cNvSpPr>
            <a:spLocks noGrp="1"/>
          </p:cNvSpPr>
          <p:nvPr>
            <p:ph idx="1"/>
          </p:nvPr>
        </p:nvSpPr>
        <p:spPr>
          <a:xfrm>
            <a:off x="767408" y="1344761"/>
            <a:ext cx="11017224" cy="4351338"/>
          </a:xfrm>
        </p:spPr>
        <p:txBody>
          <a:bodyPr vert="horz" wrap="square" lIns="91440" tIns="45720" rIns="91440" bIns="45720" numCol="1" anchor="t" anchorCtr="0" compatLnSpc="1">
            <a:prstTxWarp prst="textNoShape">
              <a:avLst/>
            </a:prstTxWarp>
            <a:normAutofit/>
          </a:bodyPr>
          <a:lstStyle/>
          <a:p>
            <a:pPr marL="0" indent="0" algn="just">
              <a:lnSpc>
                <a:spcPct val="120000"/>
              </a:lnSpc>
              <a:spcBef>
                <a:spcPts val="0"/>
              </a:spcBef>
              <a:buNone/>
              <a:defRPr/>
            </a:pPr>
            <a:r>
              <a:rPr lang="en-US" altLang="zh-CN" b="1" dirty="0">
                <a:solidFill>
                  <a:srgbClr val="0000FF"/>
                </a:solidFill>
                <a:latin typeface="华光粗黑_CNKI" panose="02000500000000000000" pitchFamily="2" charset="-122"/>
                <a:ea typeface="华光粗黑_CNKI" panose="02000500000000000000" pitchFamily="2" charset="-122"/>
              </a:rPr>
              <a:t>3</a:t>
            </a:r>
            <a:r>
              <a:rPr lang="zh-CN" altLang="en-US" b="1" dirty="0">
                <a:solidFill>
                  <a:srgbClr val="0000FF"/>
                </a:solidFill>
                <a:latin typeface="华光粗黑_CNKI" panose="02000500000000000000" pitchFamily="2" charset="-122"/>
                <a:ea typeface="华光粗黑_CNKI" panose="02000500000000000000" pitchFamily="2" charset="-122"/>
              </a:rPr>
              <a:t>．十六进制与十进制的相互转换</a:t>
            </a:r>
          </a:p>
          <a:p>
            <a:pPr>
              <a:lnSpc>
                <a:spcPct val="120000"/>
              </a:lnSpc>
              <a:spcBef>
                <a:spcPct val="30000"/>
              </a:spcBef>
              <a:buClrTx/>
              <a:buSzTx/>
              <a:buFont typeface="Wingdings" panose="05000000000000000000" pitchFamily="2" charset="2"/>
              <a:buChar char="Ø"/>
              <a:defRPr/>
            </a:pPr>
            <a:r>
              <a:rPr lang="en-US" altLang="zh-CN" sz="2800" b="0" dirty="0">
                <a:effectLst>
                  <a:outerShdw blurRad="38100" dist="38100" dir="2700000" algn="tl">
                    <a:srgbClr val="000000"/>
                  </a:outerShdw>
                </a:effectLst>
                <a:latin typeface="宋体" pitchFamily="2" charset="-122"/>
                <a:ea typeface="宋体" pitchFamily="2" charset="-122"/>
              </a:rPr>
              <a:t> </a:t>
            </a:r>
            <a:r>
              <a:rPr lang="zh-CN" altLang="en-US" sz="2800" dirty="0">
                <a:effectLst>
                  <a:outerShdw blurRad="38100" dist="38100" dir="2700000" algn="tl">
                    <a:srgbClr val="000000"/>
                  </a:outerShdw>
                </a:effectLst>
                <a:latin typeface="宋体" pitchFamily="2" charset="-122"/>
                <a:ea typeface="宋体" pitchFamily="2" charset="-122"/>
              </a:rPr>
              <a:t>十六进制数与十进制数相互转换时，可以</a:t>
            </a:r>
            <a:r>
              <a:rPr lang="zh-CN" altLang="en-US" sz="2800" dirty="0">
                <a:solidFill>
                  <a:schemeClr val="accent6"/>
                </a:solidFill>
                <a:effectLst>
                  <a:outerShdw blurRad="38100" dist="38100" dir="2700000" algn="tl">
                    <a:srgbClr val="000000"/>
                  </a:outerShdw>
                </a:effectLst>
                <a:latin typeface="宋体" pitchFamily="2" charset="-122"/>
                <a:ea typeface="宋体" pitchFamily="2" charset="-122"/>
              </a:rPr>
              <a:t>分成两步</a:t>
            </a:r>
            <a:r>
              <a:rPr lang="zh-CN" altLang="en-US" sz="2800" dirty="0">
                <a:effectLst>
                  <a:outerShdw blurRad="38100" dist="38100" dir="2700000" algn="tl">
                    <a:srgbClr val="000000"/>
                  </a:outerShdw>
                </a:effectLst>
                <a:latin typeface="宋体" pitchFamily="2" charset="-122"/>
                <a:ea typeface="宋体" pitchFamily="2" charset="-122"/>
              </a:rPr>
              <a:t>完成：将待转换的十六进制数转换成二进制，然后再将二进制数转换成十进制。</a:t>
            </a:r>
          </a:p>
          <a:p>
            <a:pPr>
              <a:lnSpc>
                <a:spcPct val="120000"/>
              </a:lnSpc>
              <a:spcBef>
                <a:spcPct val="30000"/>
              </a:spcBef>
              <a:buClrTx/>
              <a:buSzTx/>
              <a:buFont typeface="Wingdings" panose="05000000000000000000" pitchFamily="2" charset="2"/>
              <a:buChar char="Ø"/>
              <a:defRPr/>
            </a:pPr>
            <a:r>
              <a:rPr lang="zh-CN" altLang="en-US" sz="2800" dirty="0">
                <a:effectLst>
                  <a:outerShdw blurRad="38100" dist="38100" dir="2700000" algn="tl">
                    <a:srgbClr val="000000"/>
                  </a:outerShdw>
                </a:effectLst>
                <a:latin typeface="宋体" pitchFamily="2" charset="-122"/>
                <a:ea typeface="宋体" pitchFamily="2" charset="-122"/>
              </a:rPr>
              <a:t>可以使用倒除法，将十进制整数转为十六进制</a:t>
            </a:r>
          </a:p>
          <a:p>
            <a:pPr lvl="1">
              <a:lnSpc>
                <a:spcPct val="120000"/>
              </a:lnSpc>
              <a:spcBef>
                <a:spcPct val="30000"/>
              </a:spcBef>
              <a:buClrTx/>
              <a:buFont typeface="Wingdings" panose="05000000000000000000" pitchFamily="2" charset="2"/>
              <a:buChar char="Ø"/>
              <a:defRPr/>
            </a:pPr>
            <a:r>
              <a:rPr lang="zh-CN" altLang="en-US" sz="2400" dirty="0">
                <a:effectLst>
                  <a:outerShdw blurRad="38100" dist="38100" dir="2700000" algn="tl">
                    <a:srgbClr val="000000"/>
                  </a:outerShdw>
                </a:effectLst>
                <a:latin typeface="宋体" pitchFamily="2" charset="-122"/>
              </a:rPr>
              <a:t>将整数除以</a:t>
            </a:r>
            <a:r>
              <a:rPr lang="en-US" altLang="zh-CN" sz="2400" dirty="0">
                <a:effectLst>
                  <a:outerShdw blurRad="38100" dist="38100" dir="2700000" algn="tl">
                    <a:srgbClr val="000000"/>
                  </a:outerShdw>
                </a:effectLst>
                <a:latin typeface="宋体" pitchFamily="2" charset="-122"/>
              </a:rPr>
              <a:t>16</a:t>
            </a:r>
            <a:r>
              <a:rPr lang="zh-CN" altLang="en-US" sz="2400" dirty="0">
                <a:effectLst>
                  <a:outerShdw blurRad="38100" dist="38100" dir="2700000" algn="tl">
                    <a:srgbClr val="000000"/>
                  </a:outerShdw>
                </a:effectLst>
                <a:latin typeface="宋体" pitchFamily="2" charset="-122"/>
              </a:rPr>
              <a:t>，余数即为结果的各位</a:t>
            </a:r>
          </a:p>
          <a:p>
            <a:pPr>
              <a:lnSpc>
                <a:spcPct val="120000"/>
              </a:lnSpc>
              <a:spcBef>
                <a:spcPct val="30000"/>
              </a:spcBef>
              <a:buClrTx/>
              <a:buSzTx/>
              <a:buFont typeface="Wingdings" panose="05000000000000000000" pitchFamily="2" charset="2"/>
              <a:buChar char="Ø"/>
              <a:defRPr/>
            </a:pPr>
            <a:r>
              <a:rPr lang="zh-CN" altLang="en-US" sz="2800" dirty="0">
                <a:effectLst>
                  <a:outerShdw blurRad="38100" dist="38100" dir="2700000" algn="tl">
                    <a:srgbClr val="000000"/>
                  </a:outerShdw>
                </a:effectLst>
                <a:latin typeface="宋体" pitchFamily="2" charset="-122"/>
                <a:ea typeface="宋体" pitchFamily="2" charset="-122"/>
              </a:rPr>
              <a:t>使用长乘法，将十进制小数转为十六进制</a:t>
            </a:r>
          </a:p>
          <a:p>
            <a:pPr lvl="1">
              <a:lnSpc>
                <a:spcPct val="120000"/>
              </a:lnSpc>
              <a:spcBef>
                <a:spcPct val="30000"/>
              </a:spcBef>
              <a:buClrTx/>
              <a:buFont typeface="Wingdings" panose="05000000000000000000" pitchFamily="2" charset="2"/>
              <a:buChar char="Ø"/>
              <a:defRPr/>
            </a:pPr>
            <a:r>
              <a:rPr lang="zh-CN" altLang="en-US" sz="2400" dirty="0">
                <a:effectLst>
                  <a:outerShdw blurRad="38100" dist="38100" dir="2700000" algn="tl">
                    <a:srgbClr val="000000"/>
                  </a:outerShdw>
                </a:effectLst>
                <a:latin typeface="宋体" pitchFamily="2" charset="-122"/>
              </a:rPr>
              <a:t>将小数乘以</a:t>
            </a:r>
            <a:r>
              <a:rPr lang="en-US" altLang="zh-CN" sz="2400" dirty="0">
                <a:effectLst>
                  <a:outerShdw blurRad="38100" dist="38100" dir="2700000" algn="tl">
                    <a:srgbClr val="000000"/>
                  </a:outerShdw>
                </a:effectLst>
                <a:latin typeface="宋体" pitchFamily="2" charset="-122"/>
              </a:rPr>
              <a:t>16</a:t>
            </a:r>
            <a:r>
              <a:rPr lang="zh-CN" altLang="en-US" sz="2400" dirty="0">
                <a:effectLst>
                  <a:outerShdw blurRad="38100" dist="38100" dir="2700000" algn="tl">
                    <a:srgbClr val="000000"/>
                  </a:outerShdw>
                </a:effectLst>
                <a:latin typeface="宋体" pitchFamily="2" charset="-122"/>
              </a:rPr>
              <a:t>，整数部分即为结果的各位</a:t>
            </a:r>
          </a:p>
          <a:p>
            <a:pPr>
              <a:lnSpc>
                <a:spcPct val="120000"/>
              </a:lnSpc>
              <a:spcBef>
                <a:spcPct val="30000"/>
              </a:spcBef>
              <a:buClrTx/>
              <a:buSzTx/>
              <a:buFont typeface="Wingdings" panose="05000000000000000000" pitchFamily="2" charset="2"/>
              <a:buChar char="•"/>
              <a:defRPr/>
            </a:pPr>
            <a:endParaRPr lang="zh-CN" altLang="en-US" sz="2800" dirty="0">
              <a:effectLst>
                <a:outerShdw blurRad="38100" dist="38100" dir="2700000" algn="tl">
                  <a:srgbClr val="000000"/>
                </a:outerShdw>
              </a:effectLst>
              <a:latin typeface="宋体" pitchFamily="2" charset="-122"/>
              <a:ea typeface="宋体" pitchFamily="2" charset="-122"/>
            </a:endParaRPr>
          </a:p>
        </p:txBody>
      </p:sp>
      <p:pic>
        <p:nvPicPr>
          <p:cNvPr id="28676" name="图片 3">
            <a:extLst>
              <a:ext uri="{FF2B5EF4-FFF2-40B4-BE49-F238E27FC236}">
                <a16:creationId xmlns:a16="http://schemas.microsoft.com/office/drawing/2014/main" id="{8633A8CF-55CF-6CB6-65A1-2E2FF7D982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545" y="429015"/>
            <a:ext cx="593725"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a:extLst>
              <a:ext uri="{FF2B5EF4-FFF2-40B4-BE49-F238E27FC236}">
                <a16:creationId xmlns:a16="http://schemas.microsoft.com/office/drawing/2014/main" id="{727DD90C-A6FB-6352-8B1D-D246C153769A}"/>
              </a:ext>
            </a:extLst>
          </p:cNvPr>
          <p:cNvCxnSpPr>
            <a:cxnSpLocks/>
          </p:cNvCxnSpPr>
          <p:nvPr/>
        </p:nvCxnSpPr>
        <p:spPr>
          <a:xfrm>
            <a:off x="767408" y="1052736"/>
            <a:ext cx="9404399" cy="0"/>
          </a:xfrm>
          <a:prstGeom prst="line">
            <a:avLst/>
          </a:prstGeom>
          <a:ln w="73025" cmpd="thickThi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animEffect transition="in" filter="wipe(down)">
                                      <p:cBhvr>
                                        <p:cTn id="7" dur="500"/>
                                        <p:tgtEl>
                                          <p:spTgt spid="13315">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3315">
                                            <p:txEl>
                                              <p:pRg st="3" end="3"/>
                                            </p:txEl>
                                          </p:spTgt>
                                        </p:tgtEl>
                                        <p:attrNameLst>
                                          <p:attrName>style.visibility</p:attrName>
                                        </p:attrNameLst>
                                      </p:cBhvr>
                                      <p:to>
                                        <p:strVal val="visible"/>
                                      </p:to>
                                    </p:set>
                                    <p:animEffect transition="in" filter="wipe(down)">
                                      <p:cBhvr>
                                        <p:cTn id="10" dur="500"/>
                                        <p:tgtEl>
                                          <p:spTgt spid="13315">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13315">
                                            <p:txEl>
                                              <p:pRg st="4" end="4"/>
                                            </p:txEl>
                                          </p:spTgt>
                                        </p:tgtEl>
                                        <p:attrNameLst>
                                          <p:attrName>style.visibility</p:attrName>
                                        </p:attrNameLst>
                                      </p:cBhvr>
                                      <p:to>
                                        <p:strVal val="visible"/>
                                      </p:to>
                                    </p:set>
                                    <p:animEffect transition="in" filter="wipe(down)">
                                      <p:cBhvr>
                                        <p:cTn id="15" dur="500"/>
                                        <p:tgtEl>
                                          <p:spTgt spid="13315">
                                            <p:txEl>
                                              <p:pRg st="4" end="4"/>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13315">
                                            <p:txEl>
                                              <p:pRg st="5" end="5"/>
                                            </p:txEl>
                                          </p:spTgt>
                                        </p:tgtEl>
                                        <p:attrNameLst>
                                          <p:attrName>style.visibility</p:attrName>
                                        </p:attrNameLst>
                                      </p:cBhvr>
                                      <p:to>
                                        <p:strVal val="visible"/>
                                      </p:to>
                                    </p:set>
                                    <p:animEffect transition="in" filter="wipe(down)">
                                      <p:cBhvr>
                                        <p:cTn id="18" dur="500"/>
                                        <p:tgtEl>
                                          <p:spTgt spid="133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4337">
            <a:extLst>
              <a:ext uri="{FF2B5EF4-FFF2-40B4-BE49-F238E27FC236}">
                <a16:creationId xmlns:a16="http://schemas.microsoft.com/office/drawing/2014/main" id="{30977448-562D-50C7-2DA9-71037BB9C142}"/>
              </a:ext>
            </a:extLst>
          </p:cNvPr>
          <p:cNvSpPr>
            <a:spLocks noGrp="1"/>
          </p:cNvSpPr>
          <p:nvPr>
            <p:ph type="title"/>
          </p:nvPr>
        </p:nvSpPr>
        <p:spPr>
          <a:xfrm>
            <a:off x="2639616" y="404813"/>
            <a:ext cx="7893050" cy="709613"/>
          </a:xfrm>
        </p:spPr>
        <p:txBody>
          <a:bodyPr vert="horz" wrap="square" lIns="91440" tIns="45720" rIns="91440" bIns="45720" numCol="1" rtlCol="0" anchor="ctr" anchorCtr="0" compatLnSpc="1">
            <a:prstTxWarp prst="textNoShape">
              <a:avLst/>
            </a:prstTxWarp>
            <a:normAutofit fontScale="90000"/>
          </a:bodyPr>
          <a:lstStyle/>
          <a:p>
            <a:pPr>
              <a:lnSpc>
                <a:spcPct val="120000"/>
              </a:lnSpc>
            </a:pPr>
            <a:r>
              <a:rPr lang="en-US" altLang="zh-CN" dirty="0">
                <a:solidFill>
                  <a:srgbClr val="002060"/>
                </a:solidFill>
                <a:latin typeface="华光粗黑_CNKI" panose="02000500000000000000" pitchFamily="2" charset="-122"/>
                <a:ea typeface="华光粗黑_CNKI" panose="02000500000000000000" pitchFamily="2" charset="-122"/>
              </a:rPr>
              <a:t>4 </a:t>
            </a:r>
            <a:r>
              <a:rPr lang="zh-CN" altLang="en-US" dirty="0">
                <a:solidFill>
                  <a:srgbClr val="002060"/>
                </a:solidFill>
                <a:latin typeface="华光粗黑_CNKI" panose="02000500000000000000" pitchFamily="2" charset="-122"/>
                <a:ea typeface="华光粗黑_CNKI" panose="02000500000000000000" pitchFamily="2" charset="-122"/>
              </a:rPr>
              <a:t>计算机中数值的表示方法</a:t>
            </a:r>
          </a:p>
        </p:txBody>
      </p:sp>
      <p:sp>
        <p:nvSpPr>
          <p:cNvPr id="14339" name="文本占位符 14338">
            <a:extLst>
              <a:ext uri="{FF2B5EF4-FFF2-40B4-BE49-F238E27FC236}">
                <a16:creationId xmlns:a16="http://schemas.microsoft.com/office/drawing/2014/main" id="{19B06A40-01AE-6A92-06FE-10C48CEA2930}"/>
              </a:ext>
            </a:extLst>
          </p:cNvPr>
          <p:cNvSpPr>
            <a:spLocks noGrp="1"/>
          </p:cNvSpPr>
          <p:nvPr>
            <p:ph idx="1"/>
          </p:nvPr>
        </p:nvSpPr>
        <p:spPr>
          <a:xfrm>
            <a:off x="695400" y="1114426"/>
            <a:ext cx="11017224" cy="5256213"/>
          </a:xfrm>
        </p:spPr>
        <p:txBody>
          <a:bodyPr vert="horz" wrap="square" lIns="91440" tIns="45720" rIns="91440" bIns="45720" numCol="1" anchor="t" anchorCtr="0" compatLnSpc="1">
            <a:prstTxWarp prst="textNoShape">
              <a:avLst/>
            </a:prstTxWarp>
            <a:normAutofit/>
          </a:bodyPr>
          <a:lstStyle/>
          <a:p>
            <a:pPr algn="just" eaLnBrk="1" hangingPunct="1">
              <a:buFont typeface="Wingdings" panose="05000000000000000000" pitchFamily="2" charset="2"/>
              <a:buNone/>
              <a:defRPr/>
            </a:pPr>
            <a:r>
              <a:rPr lang="zh-CN" altLang="en-US" sz="2400" dirty="0">
                <a:effectLst/>
                <a:latin typeface="华光粗黑_CNKI" panose="02000500000000000000" pitchFamily="2" charset="-122"/>
                <a:ea typeface="华光粗黑_CNKI" panose="02000500000000000000" pitchFamily="2" charset="-122"/>
              </a:rPr>
              <a:t>计算机中的</a:t>
            </a:r>
            <a:r>
              <a:rPr lang="zh-CN" altLang="en-US" sz="2400" dirty="0">
                <a:solidFill>
                  <a:srgbClr val="FF0000"/>
                </a:solidFill>
                <a:effectLst/>
                <a:latin typeface="华光粗黑_CNKI" panose="02000500000000000000" pitchFamily="2" charset="-122"/>
                <a:ea typeface="华光粗黑_CNKI" panose="02000500000000000000" pitchFamily="2" charset="-122"/>
              </a:rPr>
              <a:t>指令和数值均以二进制</a:t>
            </a:r>
            <a:r>
              <a:rPr lang="zh-CN" altLang="en-US" sz="2400" dirty="0">
                <a:effectLst/>
                <a:latin typeface="华光粗黑_CNKI" panose="02000500000000000000" pitchFamily="2" charset="-122"/>
                <a:ea typeface="华光粗黑_CNKI" panose="02000500000000000000" pitchFamily="2" charset="-122"/>
              </a:rPr>
              <a:t>形式进行存储</a:t>
            </a:r>
          </a:p>
          <a:p>
            <a:pPr marL="0" indent="0" algn="just">
              <a:lnSpc>
                <a:spcPct val="120000"/>
              </a:lnSpc>
              <a:spcBef>
                <a:spcPts val="0"/>
              </a:spcBef>
              <a:buNone/>
              <a:defRPr/>
            </a:pPr>
            <a:r>
              <a:rPr lang="zh-CN" altLang="en-US" b="1" dirty="0">
                <a:solidFill>
                  <a:srgbClr val="0000FF"/>
                </a:solidFill>
                <a:latin typeface="华光粗黑_CNKI" panose="02000500000000000000" pitchFamily="2" charset="-122"/>
                <a:ea typeface="华光粗黑_CNKI" panose="02000500000000000000" pitchFamily="2" charset="-122"/>
              </a:rPr>
              <a:t>一、整数的表示</a:t>
            </a:r>
          </a:p>
          <a:p>
            <a:pPr algn="just" eaLnBrk="1" hangingPunct="1">
              <a:buFont typeface="Wingdings" panose="05000000000000000000" pitchFamily="2" charset="2"/>
              <a:buNone/>
              <a:defRPr/>
            </a:pPr>
            <a:r>
              <a:rPr lang="zh-CN" altLang="en-US" sz="2400" dirty="0">
                <a:effectLst/>
                <a:latin typeface="华光粗黑_CNKI" panose="02000500000000000000" pitchFamily="2" charset="-122"/>
                <a:ea typeface="华光粗黑_CNKI" panose="02000500000000000000" pitchFamily="2" charset="-122"/>
              </a:rPr>
              <a:t>在计算机中，所有的整数均以补码形式存储</a:t>
            </a:r>
          </a:p>
          <a:p>
            <a:pPr algn="just" eaLnBrk="1" hangingPunct="1">
              <a:buFont typeface="Wingdings" panose="05000000000000000000" pitchFamily="2" charset="2"/>
              <a:buNone/>
              <a:defRPr/>
            </a:pPr>
            <a:r>
              <a:rPr lang="en-US" altLang="zh-CN" sz="2400" dirty="0">
                <a:solidFill>
                  <a:schemeClr val="accent6"/>
                </a:solidFill>
                <a:effectLst/>
                <a:latin typeface="华光粗黑_CNKI" panose="02000500000000000000" pitchFamily="2" charset="-122"/>
                <a:ea typeface="华光粗黑_CNKI" panose="02000500000000000000" pitchFamily="2" charset="-122"/>
              </a:rPr>
              <a:t>1</a:t>
            </a:r>
            <a:r>
              <a:rPr lang="zh-CN" altLang="en-US" sz="2400" dirty="0">
                <a:solidFill>
                  <a:schemeClr val="accent6"/>
                </a:solidFill>
                <a:effectLst/>
                <a:latin typeface="华光粗黑_CNKI" panose="02000500000000000000" pitchFamily="2" charset="-122"/>
                <a:ea typeface="华光粗黑_CNKI" panose="02000500000000000000" pitchFamily="2" charset="-122"/>
              </a:rPr>
              <a:t>．原码</a:t>
            </a:r>
          </a:p>
          <a:p>
            <a:pPr algn="just" eaLnBrk="1" hangingPunct="1">
              <a:defRPr/>
            </a:pPr>
            <a:r>
              <a:rPr lang="zh-CN" altLang="en-US" sz="2400" dirty="0">
                <a:effectLst/>
                <a:latin typeface="华光粗黑_CNKI" panose="02000500000000000000" pitchFamily="2" charset="-122"/>
                <a:ea typeface="华光粗黑_CNKI" panose="02000500000000000000" pitchFamily="2" charset="-122"/>
              </a:rPr>
              <a:t>一个二进制数同时包含</a:t>
            </a:r>
            <a:r>
              <a:rPr lang="zh-CN" altLang="en-US" sz="2400" dirty="0">
                <a:solidFill>
                  <a:srgbClr val="FF0000"/>
                </a:solidFill>
                <a:effectLst/>
                <a:latin typeface="华光粗黑_CNKI" panose="02000500000000000000" pitchFamily="2" charset="-122"/>
                <a:ea typeface="华光粗黑_CNKI" panose="02000500000000000000" pitchFamily="2" charset="-122"/>
              </a:rPr>
              <a:t>符号和数值</a:t>
            </a:r>
            <a:r>
              <a:rPr lang="zh-CN" altLang="en-US" sz="2400" dirty="0">
                <a:effectLst/>
                <a:latin typeface="华光粗黑_CNKI" panose="02000500000000000000" pitchFamily="2" charset="-122"/>
                <a:ea typeface="华光粗黑_CNKI" panose="02000500000000000000" pitchFamily="2" charset="-122"/>
              </a:rPr>
              <a:t>两部分，用最高位表示符号，其余位表示数值，这种表示带符号数的方法为原码表示法。</a:t>
            </a:r>
          </a:p>
          <a:p>
            <a:pPr algn="just" eaLnBrk="1" hangingPunct="1">
              <a:defRPr/>
            </a:pPr>
            <a:r>
              <a:rPr lang="zh-CN" altLang="en-US" sz="2400" dirty="0">
                <a:effectLst/>
                <a:latin typeface="华光粗黑_CNKI" panose="02000500000000000000" pitchFamily="2" charset="-122"/>
                <a:ea typeface="华光粗黑_CNKI" panose="02000500000000000000" pitchFamily="2" charset="-122"/>
              </a:rPr>
              <a:t>例如：用</a:t>
            </a:r>
            <a:r>
              <a:rPr lang="en-US" altLang="zh-CN" sz="2400" dirty="0">
                <a:solidFill>
                  <a:srgbClr val="FF00FF"/>
                </a:solidFill>
                <a:effectLst/>
                <a:latin typeface="华光粗黑_CNKI" panose="02000500000000000000" pitchFamily="2" charset="-122"/>
                <a:ea typeface="华光粗黑_CNKI" panose="02000500000000000000" pitchFamily="2" charset="-122"/>
              </a:rPr>
              <a:t>2</a:t>
            </a:r>
            <a:r>
              <a:rPr lang="zh-CN" altLang="en-US" sz="2400" dirty="0">
                <a:solidFill>
                  <a:srgbClr val="FF00FF"/>
                </a:solidFill>
                <a:effectLst/>
                <a:latin typeface="华光粗黑_CNKI" panose="02000500000000000000" pitchFamily="2" charset="-122"/>
                <a:ea typeface="华光粗黑_CNKI" panose="02000500000000000000" pitchFamily="2" charset="-122"/>
              </a:rPr>
              <a:t>字节存储</a:t>
            </a:r>
            <a:r>
              <a:rPr lang="zh-CN" altLang="en-US" sz="2400" dirty="0">
                <a:effectLst/>
                <a:latin typeface="华光粗黑_CNKI" panose="02000500000000000000" pitchFamily="2" charset="-122"/>
                <a:ea typeface="华光粗黑_CNKI" panose="02000500000000000000" pitchFamily="2" charset="-122"/>
              </a:rPr>
              <a:t>带符号的整数，可表示带符号数</a:t>
            </a:r>
            <a:r>
              <a:rPr lang="en-US" altLang="zh-CN" sz="2400" dirty="0">
                <a:effectLst/>
                <a:latin typeface="华光粗黑_CNKI" panose="02000500000000000000" pitchFamily="2" charset="-122"/>
                <a:ea typeface="华光粗黑_CNKI" panose="02000500000000000000" pitchFamily="2" charset="-122"/>
              </a:rPr>
              <a:t>-32767</a:t>
            </a:r>
            <a:r>
              <a:rPr lang="zh-CN" altLang="en-US" sz="2400" dirty="0">
                <a:effectLst/>
                <a:latin typeface="华光粗黑_CNKI" panose="02000500000000000000" pitchFamily="2" charset="-122"/>
                <a:ea typeface="华光粗黑_CNKI" panose="02000500000000000000" pitchFamily="2" charset="-122"/>
              </a:rPr>
              <a:t>（即</a:t>
            </a:r>
            <a:r>
              <a:rPr lang="en-US" altLang="zh-CN" sz="2400" dirty="0">
                <a:effectLst/>
                <a:latin typeface="华光粗黑_CNKI" panose="02000500000000000000" pitchFamily="2" charset="-122"/>
                <a:ea typeface="华光粗黑_CNKI" panose="02000500000000000000" pitchFamily="2" charset="-122"/>
              </a:rPr>
              <a:t>-2</a:t>
            </a:r>
            <a:r>
              <a:rPr lang="en-US" altLang="zh-CN" sz="2400" baseline="30000" dirty="0">
                <a:effectLst/>
                <a:latin typeface="华光粗黑_CNKI" panose="02000500000000000000" pitchFamily="2" charset="-122"/>
                <a:ea typeface="华光粗黑_CNKI" panose="02000500000000000000" pitchFamily="2" charset="-122"/>
              </a:rPr>
              <a:t>15</a:t>
            </a:r>
            <a:r>
              <a:rPr lang="en-US" altLang="zh-CN" sz="2400" dirty="0">
                <a:effectLst/>
                <a:latin typeface="华光粗黑_CNKI" panose="02000500000000000000" pitchFamily="2" charset="-122"/>
                <a:ea typeface="华光粗黑_CNKI" panose="02000500000000000000" pitchFamily="2" charset="-122"/>
              </a:rPr>
              <a:t>+1</a:t>
            </a:r>
            <a:r>
              <a:rPr lang="zh-CN" altLang="en-US" sz="2400" dirty="0">
                <a:effectLst/>
                <a:latin typeface="华光粗黑_CNKI" panose="02000500000000000000" pitchFamily="2" charset="-122"/>
                <a:ea typeface="华光粗黑_CNKI" panose="02000500000000000000" pitchFamily="2" charset="-122"/>
              </a:rPr>
              <a:t>）到</a:t>
            </a:r>
            <a:r>
              <a:rPr lang="en-US" altLang="zh-CN" sz="2400" dirty="0">
                <a:effectLst/>
                <a:latin typeface="华光粗黑_CNKI" panose="02000500000000000000" pitchFamily="2" charset="-122"/>
                <a:ea typeface="华光粗黑_CNKI" panose="02000500000000000000" pitchFamily="2" charset="-122"/>
              </a:rPr>
              <a:t>32767</a:t>
            </a:r>
            <a:r>
              <a:rPr lang="zh-CN" altLang="en-US" sz="2400" dirty="0">
                <a:effectLst/>
                <a:latin typeface="华光粗黑_CNKI" panose="02000500000000000000" pitchFamily="2" charset="-122"/>
                <a:ea typeface="华光粗黑_CNKI" panose="02000500000000000000" pitchFamily="2" charset="-122"/>
              </a:rPr>
              <a:t>（即</a:t>
            </a:r>
            <a:r>
              <a:rPr lang="en-US" altLang="zh-CN" sz="2400" dirty="0">
                <a:effectLst/>
                <a:latin typeface="华光粗黑_CNKI" panose="02000500000000000000" pitchFamily="2" charset="-122"/>
                <a:ea typeface="华光粗黑_CNKI" panose="02000500000000000000" pitchFamily="2" charset="-122"/>
              </a:rPr>
              <a:t>2</a:t>
            </a:r>
            <a:r>
              <a:rPr lang="en-US" altLang="zh-CN" sz="2400" baseline="30000" dirty="0">
                <a:effectLst/>
                <a:latin typeface="华光粗黑_CNKI" panose="02000500000000000000" pitchFamily="2" charset="-122"/>
                <a:ea typeface="华光粗黑_CNKI" panose="02000500000000000000" pitchFamily="2" charset="-122"/>
              </a:rPr>
              <a:t>15</a:t>
            </a:r>
            <a:r>
              <a:rPr lang="en-US" altLang="zh-CN" sz="2400" dirty="0">
                <a:effectLst/>
                <a:latin typeface="华光粗黑_CNKI" panose="02000500000000000000" pitchFamily="2" charset="-122"/>
                <a:ea typeface="华光粗黑_CNKI" panose="02000500000000000000" pitchFamily="2" charset="-122"/>
              </a:rPr>
              <a:t>-1</a:t>
            </a:r>
            <a:r>
              <a:rPr lang="zh-CN" altLang="en-US" sz="2400" dirty="0">
                <a:effectLst/>
                <a:latin typeface="华光粗黑_CNKI" panose="02000500000000000000" pitchFamily="2" charset="-122"/>
                <a:ea typeface="华光粗黑_CNKI" panose="02000500000000000000" pitchFamily="2" charset="-122"/>
              </a:rPr>
              <a:t>）之间的</a:t>
            </a:r>
            <a:r>
              <a:rPr lang="en-US" altLang="zh-CN" sz="2400" dirty="0">
                <a:effectLst/>
                <a:latin typeface="华光粗黑_CNKI" panose="02000500000000000000" pitchFamily="2" charset="-122"/>
                <a:ea typeface="华光粗黑_CNKI" panose="02000500000000000000" pitchFamily="2" charset="-122"/>
              </a:rPr>
              <a:t>65535</a:t>
            </a:r>
            <a:r>
              <a:rPr lang="zh-CN" altLang="en-US" sz="2400" dirty="0">
                <a:effectLst/>
                <a:latin typeface="华光粗黑_CNKI" panose="02000500000000000000" pitchFamily="2" charset="-122"/>
                <a:ea typeface="华光粗黑_CNKI" panose="02000500000000000000" pitchFamily="2" charset="-122"/>
              </a:rPr>
              <a:t>个数</a:t>
            </a:r>
          </a:p>
          <a:p>
            <a:pPr algn="just" eaLnBrk="1" hangingPunct="1">
              <a:defRPr/>
            </a:pPr>
            <a:r>
              <a:rPr lang="zh-CN" altLang="en-US" sz="2400" dirty="0">
                <a:effectLst/>
                <a:latin typeface="华光粗黑_CNKI" panose="02000500000000000000" pitchFamily="2" charset="-122"/>
                <a:ea typeface="华光粗黑_CNKI" panose="02000500000000000000" pitchFamily="2" charset="-122"/>
              </a:rPr>
              <a:t>原码：最高位表示符号，其余各位为数的绝对值的二进制表示（</a:t>
            </a:r>
            <a:r>
              <a:rPr lang="en-US" altLang="zh-CN" sz="2400" dirty="0">
                <a:effectLst/>
                <a:latin typeface="华光粗黑_CNKI" panose="02000500000000000000" pitchFamily="2" charset="-122"/>
                <a:ea typeface="华光粗黑_CNKI" panose="02000500000000000000" pitchFamily="2" charset="-122"/>
              </a:rPr>
              <a:t>2</a:t>
            </a:r>
            <a:r>
              <a:rPr lang="zh-CN" altLang="en-US" sz="2400" dirty="0">
                <a:effectLst/>
                <a:latin typeface="华光粗黑_CNKI" panose="02000500000000000000" pitchFamily="2" charset="-122"/>
                <a:ea typeface="华光粗黑_CNKI" panose="02000500000000000000" pitchFamily="2" charset="-122"/>
              </a:rPr>
              <a:t>字节整数，共</a:t>
            </a:r>
            <a:r>
              <a:rPr lang="en-US" altLang="zh-CN" sz="2400" dirty="0">
                <a:effectLst/>
                <a:latin typeface="华光粗黑_CNKI" panose="02000500000000000000" pitchFamily="2" charset="-122"/>
                <a:ea typeface="华光粗黑_CNKI" panose="02000500000000000000" pitchFamily="2" charset="-122"/>
              </a:rPr>
              <a:t>16</a:t>
            </a:r>
            <a:r>
              <a:rPr lang="zh-CN" altLang="en-US" sz="2400" dirty="0">
                <a:effectLst/>
                <a:latin typeface="华光粗黑_CNKI" panose="02000500000000000000" pitchFamily="2" charset="-122"/>
                <a:ea typeface="华光粗黑_CNKI" panose="02000500000000000000" pitchFamily="2" charset="-122"/>
              </a:rPr>
              <a:t>位，有</a:t>
            </a:r>
            <a:r>
              <a:rPr lang="en-US" altLang="zh-CN" sz="2400" dirty="0">
                <a:effectLst/>
                <a:latin typeface="华光粗黑_CNKI" panose="02000500000000000000" pitchFamily="2" charset="-122"/>
                <a:ea typeface="华光粗黑_CNKI" panose="02000500000000000000" pitchFamily="2" charset="-122"/>
              </a:rPr>
              <a:t>15</a:t>
            </a:r>
            <a:r>
              <a:rPr lang="zh-CN" altLang="en-US" sz="2400" dirty="0">
                <a:effectLst/>
                <a:latin typeface="华光粗黑_CNKI" panose="02000500000000000000" pitchFamily="2" charset="-122"/>
                <a:ea typeface="华光粗黑_CNKI" panose="02000500000000000000" pitchFamily="2" charset="-122"/>
              </a:rPr>
              <a:t>位用于存储数的绝对值，其值从</a:t>
            </a:r>
            <a:r>
              <a:rPr lang="en-US" altLang="zh-CN" sz="2400" dirty="0">
                <a:effectLst/>
                <a:latin typeface="华光粗黑_CNKI" panose="02000500000000000000" pitchFamily="2" charset="-122"/>
                <a:ea typeface="华光粗黑_CNKI" panose="02000500000000000000" pitchFamily="2" charset="-122"/>
              </a:rPr>
              <a:t>0</a:t>
            </a:r>
            <a:r>
              <a:rPr lang="zh-CN" altLang="en-US" sz="2400" dirty="0">
                <a:effectLst/>
                <a:latin typeface="华光粗黑_CNKI" panose="02000500000000000000" pitchFamily="2" charset="-122"/>
                <a:ea typeface="华光粗黑_CNKI" panose="02000500000000000000" pitchFamily="2" charset="-122"/>
              </a:rPr>
              <a:t>至</a:t>
            </a:r>
            <a:r>
              <a:rPr lang="en-US" altLang="zh-CN" sz="2400" dirty="0">
                <a:effectLst/>
                <a:latin typeface="华光粗黑_CNKI" panose="02000500000000000000" pitchFamily="2" charset="-122"/>
                <a:ea typeface="华光粗黑_CNKI" panose="02000500000000000000" pitchFamily="2" charset="-122"/>
              </a:rPr>
              <a:t>32767</a:t>
            </a:r>
            <a:r>
              <a:rPr lang="zh-CN" altLang="en-US" sz="2400" dirty="0">
                <a:effectLst/>
                <a:latin typeface="华光粗黑_CNKI" panose="02000500000000000000" pitchFamily="2" charset="-122"/>
                <a:ea typeface="华光粗黑_CNKI" panose="02000500000000000000" pitchFamily="2" charset="-122"/>
              </a:rPr>
              <a:t>）</a:t>
            </a:r>
          </a:p>
          <a:p>
            <a:pPr algn="just" eaLnBrk="1" hangingPunct="1">
              <a:defRPr/>
            </a:pPr>
            <a:r>
              <a:rPr lang="en-US" altLang="zh-CN" sz="2400" dirty="0">
                <a:effectLst/>
                <a:latin typeface="华光粗黑_CNKI" panose="02000500000000000000" pitchFamily="2" charset="-122"/>
                <a:ea typeface="华光粗黑_CNKI" panose="02000500000000000000" pitchFamily="2" charset="-122"/>
              </a:rPr>
              <a:t> </a:t>
            </a:r>
            <a:r>
              <a:rPr lang="en-US" altLang="zh-CN" sz="2400" dirty="0">
                <a:effectLst/>
                <a:latin typeface="Segoe UI Historic" panose="020B0502040204020203" pitchFamily="34" charset="0"/>
                <a:ea typeface="Segoe UI Historic" panose="020B0502040204020203" pitchFamily="34" charset="0"/>
                <a:cs typeface="Segoe UI Historic" panose="020B0502040204020203" pitchFamily="34" charset="0"/>
              </a:rPr>
              <a:t>32767 </a:t>
            </a:r>
            <a:r>
              <a:rPr lang="zh-CN" altLang="en-US" sz="2400" dirty="0">
                <a:effectLst/>
                <a:latin typeface="Segoe UI Historic" panose="020B0502040204020203" pitchFamily="34" charset="0"/>
                <a:ea typeface="华光粗黑_CNKI" panose="02000500000000000000" pitchFamily="2" charset="-122"/>
                <a:cs typeface="Segoe UI Historic" panose="020B0502040204020203" pitchFamily="34" charset="0"/>
              </a:rPr>
              <a:t>的原码</a:t>
            </a:r>
            <a:r>
              <a:rPr lang="en-US" altLang="zh-CN" sz="2400" dirty="0">
                <a:effectLst/>
                <a:latin typeface="Segoe UI Historic" panose="020B0502040204020203" pitchFamily="34" charset="0"/>
                <a:ea typeface="Segoe UI Historic" panose="020B0502040204020203" pitchFamily="34" charset="0"/>
                <a:cs typeface="Segoe UI Historic" panose="020B0502040204020203" pitchFamily="34" charset="0"/>
              </a:rPr>
              <a:t>0111111111111111</a:t>
            </a:r>
          </a:p>
          <a:p>
            <a:pPr algn="just" eaLnBrk="1" hangingPunct="1">
              <a:defRPr/>
            </a:pPr>
            <a:r>
              <a:rPr lang="en-US" altLang="zh-CN" sz="2400" dirty="0">
                <a:effectLst/>
                <a:latin typeface="Segoe UI Historic" panose="020B0502040204020203" pitchFamily="34" charset="0"/>
                <a:ea typeface="Segoe UI Historic" panose="020B0502040204020203" pitchFamily="34" charset="0"/>
                <a:cs typeface="Segoe UI Historic" panose="020B0502040204020203" pitchFamily="34" charset="0"/>
              </a:rPr>
              <a:t>-32767 </a:t>
            </a:r>
            <a:r>
              <a:rPr lang="zh-CN" altLang="en-US" sz="2400" dirty="0">
                <a:effectLst/>
                <a:latin typeface="Segoe UI Historic" panose="020B0502040204020203" pitchFamily="34" charset="0"/>
                <a:ea typeface="华光粗黑_CNKI" panose="02000500000000000000" pitchFamily="2" charset="-122"/>
                <a:cs typeface="Segoe UI Historic" panose="020B0502040204020203" pitchFamily="34" charset="0"/>
              </a:rPr>
              <a:t>的原码</a:t>
            </a:r>
            <a:r>
              <a:rPr lang="en-US" altLang="zh-CN" sz="2400" dirty="0">
                <a:effectLst/>
                <a:latin typeface="Segoe UI Historic" panose="020B0502040204020203" pitchFamily="34" charset="0"/>
                <a:ea typeface="Segoe UI Historic" panose="020B0502040204020203" pitchFamily="34" charset="0"/>
                <a:cs typeface="Segoe UI Historic" panose="020B0502040204020203" pitchFamily="34" charset="0"/>
              </a:rPr>
              <a:t>1111111111111111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4339">
                                            <p:txEl>
                                              <p:pRg st="4" end="4"/>
                                            </p:txEl>
                                          </p:spTgt>
                                        </p:tgtEl>
                                        <p:attrNameLst>
                                          <p:attrName>style.visibility</p:attrName>
                                        </p:attrNameLst>
                                      </p:cBhvr>
                                      <p:to>
                                        <p:strVal val="visible"/>
                                      </p:to>
                                    </p:set>
                                    <p:animEffect transition="in" filter="wipe(down)">
                                      <p:cBhvr>
                                        <p:cTn id="7" dur="500"/>
                                        <p:tgtEl>
                                          <p:spTgt spid="14339">
                                            <p:txEl>
                                              <p:pRg st="4" end="4"/>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4339">
                                            <p:txEl>
                                              <p:pRg st="5" end="5"/>
                                            </p:txEl>
                                          </p:spTgt>
                                        </p:tgtEl>
                                        <p:attrNameLst>
                                          <p:attrName>style.visibility</p:attrName>
                                        </p:attrNameLst>
                                      </p:cBhvr>
                                      <p:to>
                                        <p:strVal val="visible"/>
                                      </p:to>
                                    </p:set>
                                    <p:animEffect transition="in" filter="wipe(down)">
                                      <p:cBhvr>
                                        <p:cTn id="10" dur="500"/>
                                        <p:tgtEl>
                                          <p:spTgt spid="14339">
                                            <p:txEl>
                                              <p:pRg st="5" end="5"/>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14339">
                                            <p:txEl>
                                              <p:pRg st="6" end="6"/>
                                            </p:txEl>
                                          </p:spTgt>
                                        </p:tgtEl>
                                        <p:attrNameLst>
                                          <p:attrName>style.visibility</p:attrName>
                                        </p:attrNameLst>
                                      </p:cBhvr>
                                      <p:to>
                                        <p:strVal val="visible"/>
                                      </p:to>
                                    </p:set>
                                    <p:animEffect transition="in" filter="wipe(down)">
                                      <p:cBhvr>
                                        <p:cTn id="15" dur="500"/>
                                        <p:tgtEl>
                                          <p:spTgt spid="14339">
                                            <p:txEl>
                                              <p:pRg st="6" end="6"/>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14339">
                                            <p:txEl>
                                              <p:pRg st="7" end="7"/>
                                            </p:txEl>
                                          </p:spTgt>
                                        </p:tgtEl>
                                        <p:attrNameLst>
                                          <p:attrName>style.visibility</p:attrName>
                                        </p:attrNameLst>
                                      </p:cBhvr>
                                      <p:to>
                                        <p:strVal val="visible"/>
                                      </p:to>
                                    </p:set>
                                    <p:animEffect transition="in" filter="wipe(down)">
                                      <p:cBhvr>
                                        <p:cTn id="18" dur="500"/>
                                        <p:tgtEl>
                                          <p:spTgt spid="14339">
                                            <p:txEl>
                                              <p:pRg st="7" end="7"/>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14339">
                                            <p:txEl>
                                              <p:pRg st="8" end="8"/>
                                            </p:txEl>
                                          </p:spTgt>
                                        </p:tgtEl>
                                        <p:attrNameLst>
                                          <p:attrName>style.visibility</p:attrName>
                                        </p:attrNameLst>
                                      </p:cBhvr>
                                      <p:to>
                                        <p:strVal val="visible"/>
                                      </p:to>
                                    </p:set>
                                    <p:animEffect transition="in" filter="wipe(down)">
                                      <p:cBhvr>
                                        <p:cTn id="21" dur="500"/>
                                        <p:tgtEl>
                                          <p:spTgt spid="143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a:extLst>
              <a:ext uri="{FF2B5EF4-FFF2-40B4-BE49-F238E27FC236}">
                <a16:creationId xmlns:a16="http://schemas.microsoft.com/office/drawing/2014/main" id="{8C22470A-60D8-4BA6-9952-E2B8E35DCDA6}"/>
              </a:ext>
            </a:extLst>
          </p:cNvPr>
          <p:cNvSpPr>
            <a:spLocks noGrp="1" noChangeArrowheads="1"/>
          </p:cNvSpPr>
          <p:nvPr>
            <p:ph idx="1"/>
          </p:nvPr>
        </p:nvSpPr>
        <p:spPr bwMode="auto">
          <a:xfrm>
            <a:off x="684805" y="1040250"/>
            <a:ext cx="10801200" cy="5040554"/>
          </a:xfrm>
          <a:ln w="9525"/>
        </p:spPr>
        <p:txBody>
          <a:bodyPr vert="horz" wrap="square" lIns="91440" tIns="45720" rIns="91440" bIns="45720" numCol="1" anchor="t" anchorCtr="0" compatLnSpc="1">
            <a:prstTxWarp prst="textNoShape">
              <a:avLst/>
            </a:prstTxWarp>
            <a:noAutofit/>
          </a:bodyPr>
          <a:lstStyle/>
          <a:p>
            <a:pPr algn="just" eaLnBrk="1" hangingPunct="1">
              <a:lnSpc>
                <a:spcPct val="90000"/>
              </a:lnSpc>
              <a:defRPr/>
            </a:pPr>
            <a:r>
              <a:rPr lang="zh-CN" altLang="en-US" b="1" dirty="0">
                <a:latin typeface="Segoe UI Symbol" panose="020B0502040204020203" pitchFamily="34" charset="0"/>
                <a:ea typeface="华光楷体二_CNKI" panose="02000500000000000000" pitchFamily="2" charset="-122"/>
              </a:rPr>
              <a:t>例如：用</a:t>
            </a:r>
            <a:r>
              <a:rPr lang="en-US" altLang="zh-CN" b="1" dirty="0">
                <a:latin typeface="Segoe UI Symbol" panose="020B0502040204020203" pitchFamily="34" charset="0"/>
                <a:ea typeface="Segoe UI Symbol" panose="020B0502040204020203" pitchFamily="34" charset="0"/>
              </a:rPr>
              <a:t>4</a:t>
            </a:r>
            <a:r>
              <a:rPr lang="zh-CN" altLang="en-US" b="1" dirty="0">
                <a:latin typeface="Segoe UI Symbol" panose="020B0502040204020203" pitchFamily="34" charset="0"/>
                <a:ea typeface="华光楷体二_CNKI" panose="02000500000000000000" pitchFamily="2" charset="-122"/>
              </a:rPr>
              <a:t>字节存储带符号的整数，可表示带符号数</a:t>
            </a:r>
          </a:p>
          <a:p>
            <a:pPr algn="just" eaLnBrk="1" hangingPunct="1">
              <a:lnSpc>
                <a:spcPct val="90000"/>
              </a:lnSpc>
              <a:buFont typeface="Wingdings" panose="05000000000000000000" pitchFamily="2" charset="2"/>
              <a:buNone/>
              <a:defRPr/>
            </a:pPr>
            <a:r>
              <a:rPr lang="en-US" altLang="zh-CN" b="1" dirty="0">
                <a:latin typeface="Segoe UI Symbol" panose="020B0502040204020203" pitchFamily="34" charset="0"/>
                <a:ea typeface="Segoe UI Symbol" panose="020B0502040204020203" pitchFamily="34" charset="0"/>
              </a:rPr>
              <a:t>   -2147483647(</a:t>
            </a:r>
            <a:r>
              <a:rPr lang="zh-CN" altLang="en-US" b="1" dirty="0">
                <a:latin typeface="Segoe UI Symbol" panose="020B0502040204020203" pitchFamily="34" charset="0"/>
                <a:ea typeface="华光楷体二_CNKI" panose="02000500000000000000" pitchFamily="2" charset="-122"/>
              </a:rPr>
              <a:t>即</a:t>
            </a:r>
            <a:r>
              <a:rPr lang="en-US" altLang="zh-CN" b="1" dirty="0">
                <a:latin typeface="Segoe UI Symbol" panose="020B0502040204020203" pitchFamily="34" charset="0"/>
                <a:ea typeface="Segoe UI Symbol" panose="020B0502040204020203" pitchFamily="34" charset="0"/>
              </a:rPr>
              <a:t>-2</a:t>
            </a:r>
            <a:r>
              <a:rPr lang="en-US" altLang="zh-CN" b="1" baseline="30000" dirty="0">
                <a:latin typeface="Segoe UI Symbol" panose="020B0502040204020203" pitchFamily="34" charset="0"/>
                <a:ea typeface="Segoe UI Symbol" panose="020B0502040204020203" pitchFamily="34" charset="0"/>
              </a:rPr>
              <a:t>31</a:t>
            </a:r>
            <a:r>
              <a:rPr lang="en-US" altLang="zh-CN" b="1" dirty="0">
                <a:latin typeface="Segoe UI Symbol" panose="020B0502040204020203" pitchFamily="34" charset="0"/>
                <a:ea typeface="Segoe UI Symbol" panose="020B0502040204020203" pitchFamily="34" charset="0"/>
              </a:rPr>
              <a:t>+1)</a:t>
            </a:r>
            <a:r>
              <a:rPr lang="zh-CN" altLang="en-US" b="1" dirty="0">
                <a:latin typeface="Segoe UI Symbol" panose="020B0502040204020203" pitchFamily="34" charset="0"/>
                <a:ea typeface="华光楷体二_CNKI" panose="02000500000000000000" pitchFamily="2" charset="-122"/>
              </a:rPr>
              <a:t>到</a:t>
            </a:r>
            <a:r>
              <a:rPr lang="en-US" altLang="zh-CN" b="1" dirty="0">
                <a:latin typeface="Segoe UI Symbol" panose="020B0502040204020203" pitchFamily="34" charset="0"/>
                <a:ea typeface="Segoe UI Symbol" panose="020B0502040204020203" pitchFamily="34" charset="0"/>
              </a:rPr>
              <a:t>2147483647(</a:t>
            </a:r>
            <a:r>
              <a:rPr lang="zh-CN" altLang="en-US" b="1" dirty="0">
                <a:latin typeface="Segoe UI Symbol" panose="020B0502040204020203" pitchFamily="34" charset="0"/>
                <a:ea typeface="华光楷体二_CNKI" panose="02000500000000000000" pitchFamily="2" charset="-122"/>
              </a:rPr>
              <a:t>即</a:t>
            </a:r>
            <a:r>
              <a:rPr lang="en-US" altLang="zh-CN" b="1" dirty="0">
                <a:latin typeface="Segoe UI Symbol" panose="020B0502040204020203" pitchFamily="34" charset="0"/>
                <a:ea typeface="Segoe UI Symbol" panose="020B0502040204020203" pitchFamily="34" charset="0"/>
              </a:rPr>
              <a:t>2</a:t>
            </a:r>
            <a:r>
              <a:rPr lang="en-US" altLang="zh-CN" b="1" baseline="30000" dirty="0">
                <a:latin typeface="Segoe UI Symbol" panose="020B0502040204020203" pitchFamily="34" charset="0"/>
                <a:ea typeface="Segoe UI Symbol" panose="020B0502040204020203" pitchFamily="34" charset="0"/>
              </a:rPr>
              <a:t>31</a:t>
            </a:r>
            <a:r>
              <a:rPr lang="en-US" altLang="zh-CN" b="1" dirty="0">
                <a:latin typeface="Segoe UI Symbol" panose="020B0502040204020203" pitchFamily="34" charset="0"/>
                <a:ea typeface="Segoe UI Symbol" panose="020B0502040204020203" pitchFamily="34" charset="0"/>
              </a:rPr>
              <a:t>-1)</a:t>
            </a:r>
            <a:r>
              <a:rPr lang="zh-CN" altLang="en-US" b="1" dirty="0">
                <a:latin typeface="Segoe UI Symbol" panose="020B0502040204020203" pitchFamily="34" charset="0"/>
                <a:ea typeface="华光楷体二_CNKI" panose="02000500000000000000" pitchFamily="2" charset="-122"/>
              </a:rPr>
              <a:t>之间的</a:t>
            </a:r>
            <a:r>
              <a:rPr lang="en-US" altLang="zh-CN" b="1" dirty="0">
                <a:latin typeface="Segoe UI Symbol" panose="020B0502040204020203" pitchFamily="34" charset="0"/>
                <a:ea typeface="Segoe UI Symbol" panose="020B0502040204020203" pitchFamily="34" charset="0"/>
              </a:rPr>
              <a:t>2</a:t>
            </a:r>
            <a:r>
              <a:rPr lang="en-US" altLang="zh-CN" b="1" baseline="30000" dirty="0">
                <a:latin typeface="Segoe UI Symbol" panose="020B0502040204020203" pitchFamily="34" charset="0"/>
                <a:ea typeface="Segoe UI Symbol" panose="020B0502040204020203" pitchFamily="34" charset="0"/>
              </a:rPr>
              <a:t>32</a:t>
            </a:r>
            <a:r>
              <a:rPr lang="en-US" altLang="zh-CN" b="1" dirty="0">
                <a:latin typeface="Segoe UI Symbol" panose="020B0502040204020203" pitchFamily="34" charset="0"/>
                <a:ea typeface="Segoe UI Symbol" panose="020B0502040204020203" pitchFamily="34" charset="0"/>
              </a:rPr>
              <a:t>-1</a:t>
            </a:r>
            <a:r>
              <a:rPr lang="zh-CN" altLang="en-US" b="1" dirty="0">
                <a:latin typeface="Segoe UI Symbol" panose="020B0502040204020203" pitchFamily="34" charset="0"/>
                <a:ea typeface="华光楷体二_CNKI" panose="02000500000000000000" pitchFamily="2" charset="-122"/>
              </a:rPr>
              <a:t>个数</a:t>
            </a:r>
          </a:p>
          <a:p>
            <a:pPr marL="0" indent="0" algn="just" eaLnBrk="1" hangingPunct="1">
              <a:lnSpc>
                <a:spcPct val="90000"/>
              </a:lnSpc>
              <a:buNone/>
              <a:defRPr/>
            </a:pPr>
            <a:r>
              <a:rPr lang="zh-CN" altLang="en-US" b="1" dirty="0">
                <a:latin typeface="Segoe UI Symbol" panose="020B0502040204020203" pitchFamily="34" charset="0"/>
                <a:ea typeface="华光楷体二_CNKI" panose="02000500000000000000" pitchFamily="2" charset="-122"/>
              </a:rPr>
              <a:t>****原码（</a:t>
            </a:r>
            <a:r>
              <a:rPr lang="en-US" altLang="zh-CN" b="1" dirty="0">
                <a:latin typeface="Segoe UI Symbol" panose="020B0502040204020203" pitchFamily="34" charset="0"/>
                <a:ea typeface="Segoe UI Symbol" panose="020B0502040204020203" pitchFamily="34" charset="0"/>
              </a:rPr>
              <a:t>4</a:t>
            </a:r>
            <a:r>
              <a:rPr lang="zh-CN" altLang="en-US" b="1" dirty="0">
                <a:latin typeface="Segoe UI Symbol" panose="020B0502040204020203" pitchFamily="34" charset="0"/>
                <a:ea typeface="华光楷体二_CNKI" panose="02000500000000000000" pitchFamily="2" charset="-122"/>
              </a:rPr>
              <a:t>字节整数，共</a:t>
            </a:r>
            <a:r>
              <a:rPr lang="en-US" altLang="zh-CN" b="1" dirty="0">
                <a:latin typeface="Segoe UI Symbol" panose="020B0502040204020203" pitchFamily="34" charset="0"/>
                <a:ea typeface="Segoe UI Symbol" panose="020B0502040204020203" pitchFamily="34" charset="0"/>
              </a:rPr>
              <a:t>32</a:t>
            </a:r>
            <a:r>
              <a:rPr lang="zh-CN" altLang="en-US" b="1" dirty="0">
                <a:latin typeface="Segoe UI Symbol" panose="020B0502040204020203" pitchFamily="34" charset="0"/>
                <a:ea typeface="华光楷体二_CNKI" panose="02000500000000000000" pitchFamily="2" charset="-122"/>
              </a:rPr>
              <a:t>位，有</a:t>
            </a:r>
            <a:r>
              <a:rPr lang="en-US" altLang="zh-CN" b="1" dirty="0">
                <a:latin typeface="Segoe UI Symbol" panose="020B0502040204020203" pitchFamily="34" charset="0"/>
                <a:ea typeface="Segoe UI Symbol" panose="020B0502040204020203" pitchFamily="34" charset="0"/>
              </a:rPr>
              <a:t>31</a:t>
            </a:r>
            <a:r>
              <a:rPr lang="zh-CN" altLang="en-US" b="1" dirty="0">
                <a:latin typeface="Segoe UI Symbol" panose="020B0502040204020203" pitchFamily="34" charset="0"/>
                <a:ea typeface="华光楷体二_CNKI" panose="02000500000000000000" pitchFamily="2" charset="-122"/>
              </a:rPr>
              <a:t>位用于存储数的绝对值，其值从</a:t>
            </a:r>
            <a:r>
              <a:rPr lang="en-US" altLang="zh-CN" b="1" dirty="0">
                <a:latin typeface="Segoe UI Symbol" panose="020B0502040204020203" pitchFamily="34" charset="0"/>
                <a:ea typeface="Segoe UI Symbol" panose="020B0502040204020203" pitchFamily="34" charset="0"/>
              </a:rPr>
              <a:t>0</a:t>
            </a:r>
            <a:r>
              <a:rPr lang="zh-CN" altLang="en-US" b="1" dirty="0">
                <a:latin typeface="Segoe UI Symbol" panose="020B0502040204020203" pitchFamily="34" charset="0"/>
                <a:ea typeface="华光楷体二_CNKI" panose="02000500000000000000" pitchFamily="2" charset="-122"/>
              </a:rPr>
              <a:t>至</a:t>
            </a:r>
            <a:r>
              <a:rPr lang="en-US" altLang="zh-CN" b="1" dirty="0">
                <a:latin typeface="Segoe UI Symbol" panose="020B0502040204020203" pitchFamily="34" charset="0"/>
                <a:ea typeface="Segoe UI Symbol" panose="020B0502040204020203" pitchFamily="34" charset="0"/>
              </a:rPr>
              <a:t>2147483647</a:t>
            </a:r>
            <a:r>
              <a:rPr lang="zh-CN" altLang="en-US" b="1" dirty="0">
                <a:latin typeface="Segoe UI Symbol" panose="020B0502040204020203" pitchFamily="34" charset="0"/>
                <a:ea typeface="华光楷体二_CNKI" panose="02000500000000000000" pitchFamily="2" charset="-122"/>
              </a:rPr>
              <a:t>）</a:t>
            </a:r>
          </a:p>
          <a:p>
            <a:pPr eaLnBrk="1" hangingPunct="1">
              <a:lnSpc>
                <a:spcPct val="90000"/>
              </a:lnSpc>
              <a:buFont typeface="Wingdings" panose="05000000000000000000" pitchFamily="2" charset="2"/>
              <a:buNone/>
              <a:defRPr/>
            </a:pPr>
            <a:r>
              <a:rPr lang="en-US" altLang="zh-CN" b="1" dirty="0">
                <a:latin typeface="Segoe UI Symbol" panose="020B0502040204020203" pitchFamily="34" charset="0"/>
                <a:ea typeface="Segoe UI Symbol" panose="020B0502040204020203" pitchFamily="34" charset="0"/>
              </a:rPr>
              <a:t>	+11 </a:t>
            </a:r>
            <a:r>
              <a:rPr lang="zh-CN" altLang="en-US" b="1" dirty="0">
                <a:latin typeface="Segoe UI Symbol" panose="020B0502040204020203" pitchFamily="34" charset="0"/>
                <a:ea typeface="华光楷体二_CNKI" panose="02000500000000000000" pitchFamily="2" charset="-122"/>
              </a:rPr>
              <a:t>的原码</a:t>
            </a:r>
          </a:p>
          <a:p>
            <a:pPr lvl="1" eaLnBrk="1" hangingPunct="1">
              <a:lnSpc>
                <a:spcPct val="90000"/>
              </a:lnSpc>
              <a:buFont typeface="Wingdings" panose="05000000000000000000" pitchFamily="2" charset="2"/>
              <a:buNone/>
              <a:defRPr/>
            </a:pPr>
            <a:r>
              <a:rPr lang="en-US" altLang="zh-CN" sz="2800" b="1" dirty="0">
                <a:latin typeface="Segoe UI Symbol" panose="020B0502040204020203" pitchFamily="34" charset="0"/>
                <a:ea typeface="Segoe UI Symbol" panose="020B0502040204020203" pitchFamily="34" charset="0"/>
              </a:rPr>
              <a:t>0000 0000 0000 0000 0000 0000 0000 1011</a:t>
            </a:r>
          </a:p>
          <a:p>
            <a:pPr lvl="1" eaLnBrk="1" hangingPunct="1">
              <a:lnSpc>
                <a:spcPct val="90000"/>
              </a:lnSpc>
              <a:buFont typeface="Wingdings" panose="05000000000000000000" pitchFamily="2" charset="2"/>
              <a:buNone/>
              <a:defRPr/>
            </a:pPr>
            <a:r>
              <a:rPr lang="en-US" altLang="zh-CN" sz="2800" b="1" dirty="0">
                <a:latin typeface="Segoe UI Symbol" panose="020B0502040204020203" pitchFamily="34" charset="0"/>
                <a:ea typeface="Segoe UI Symbol" panose="020B0502040204020203" pitchFamily="34" charset="0"/>
              </a:rPr>
              <a:t>-11 </a:t>
            </a:r>
            <a:r>
              <a:rPr lang="zh-CN" altLang="en-US" sz="2800" b="1" dirty="0">
                <a:latin typeface="Segoe UI Symbol" panose="020B0502040204020203" pitchFamily="34" charset="0"/>
                <a:ea typeface="华光楷体二_CNKI" panose="02000500000000000000" pitchFamily="2" charset="-122"/>
              </a:rPr>
              <a:t>的原码</a:t>
            </a:r>
          </a:p>
          <a:p>
            <a:pPr lvl="1" eaLnBrk="1" hangingPunct="1">
              <a:lnSpc>
                <a:spcPct val="90000"/>
              </a:lnSpc>
              <a:buFont typeface="Wingdings" panose="05000000000000000000" pitchFamily="2" charset="2"/>
              <a:buNone/>
              <a:defRPr/>
            </a:pPr>
            <a:r>
              <a:rPr lang="en-US" altLang="zh-CN" sz="2800" b="1" dirty="0">
                <a:latin typeface="Segoe UI Symbol" panose="020B0502040204020203" pitchFamily="34" charset="0"/>
                <a:ea typeface="Segoe UI Symbol" panose="020B0502040204020203" pitchFamily="34" charset="0"/>
              </a:rPr>
              <a:t>1000 0000 0000 0000 0000 0000 0000 1011</a:t>
            </a:r>
          </a:p>
          <a:p>
            <a:pPr eaLnBrk="1" hangingPunct="1">
              <a:lnSpc>
                <a:spcPct val="90000"/>
              </a:lnSpc>
              <a:defRPr/>
            </a:pPr>
            <a:r>
              <a:rPr lang="zh-CN" altLang="en-US" b="1" dirty="0">
                <a:latin typeface="Segoe UI Symbol" panose="020B0502040204020203" pitchFamily="34" charset="0"/>
                <a:ea typeface="华光楷体二_CNKI" panose="02000500000000000000" pitchFamily="2" charset="-122"/>
              </a:rPr>
              <a:t>问题：</a:t>
            </a:r>
            <a:r>
              <a:rPr lang="en-US" altLang="zh-CN" b="1" dirty="0">
                <a:latin typeface="Segoe UI Symbol" panose="020B0502040204020203" pitchFamily="34" charset="0"/>
                <a:ea typeface="Segoe UI Symbol" panose="020B0502040204020203" pitchFamily="34" charset="0"/>
              </a:rPr>
              <a:t>0</a:t>
            </a:r>
            <a:r>
              <a:rPr lang="zh-CN" altLang="en-US" b="1" dirty="0">
                <a:latin typeface="Segoe UI Symbol" panose="020B0502040204020203" pitchFamily="34" charset="0"/>
                <a:ea typeface="华光楷体二_CNKI" panose="02000500000000000000" pitchFamily="2" charset="-122"/>
              </a:rPr>
              <a:t>如何存储？</a:t>
            </a:r>
          </a:p>
          <a:p>
            <a:pPr lvl="1" eaLnBrk="1" hangingPunct="1">
              <a:lnSpc>
                <a:spcPct val="90000"/>
              </a:lnSpc>
              <a:buFont typeface="Wingdings" panose="05000000000000000000" pitchFamily="2" charset="2"/>
              <a:buNone/>
              <a:defRPr/>
            </a:pPr>
            <a:r>
              <a:rPr lang="en-US" altLang="zh-CN" sz="2800" b="1" dirty="0">
                <a:latin typeface="Segoe UI Symbol" panose="020B0502040204020203" pitchFamily="34" charset="0"/>
                <a:ea typeface="Segoe UI Symbol" panose="020B0502040204020203" pitchFamily="34" charset="0"/>
              </a:rPr>
              <a:t>+0</a:t>
            </a:r>
            <a:r>
              <a:rPr lang="zh-CN" altLang="en-US" sz="2800" b="1" dirty="0">
                <a:latin typeface="Segoe UI Symbol" panose="020B0502040204020203" pitchFamily="34" charset="0"/>
                <a:ea typeface="华光楷体二_CNKI" panose="02000500000000000000" pitchFamily="2" charset="-122"/>
              </a:rPr>
              <a:t>的原码</a:t>
            </a:r>
            <a:r>
              <a:rPr lang="en-US" altLang="zh-CN" sz="2800" b="1" dirty="0">
                <a:latin typeface="Segoe UI Symbol" panose="020B0502040204020203" pitchFamily="34" charset="0"/>
                <a:ea typeface="Segoe UI Symbol" panose="020B0502040204020203" pitchFamily="34" charset="0"/>
              </a:rPr>
              <a:t>0000 0000 0000 0000 0000 0000 0000 0000</a:t>
            </a:r>
          </a:p>
          <a:p>
            <a:pPr lvl="1" eaLnBrk="1" hangingPunct="1">
              <a:lnSpc>
                <a:spcPct val="90000"/>
              </a:lnSpc>
              <a:buFont typeface="Wingdings" panose="05000000000000000000" pitchFamily="2" charset="2"/>
              <a:buNone/>
              <a:defRPr/>
            </a:pPr>
            <a:r>
              <a:rPr lang="en-US" altLang="zh-CN" sz="2800" b="1" dirty="0">
                <a:latin typeface="Segoe UI Symbol" panose="020B0502040204020203" pitchFamily="34" charset="0"/>
                <a:ea typeface="Segoe UI Symbol" panose="020B0502040204020203" pitchFamily="34" charset="0"/>
              </a:rPr>
              <a:t>-0</a:t>
            </a:r>
            <a:r>
              <a:rPr lang="zh-CN" altLang="en-US" sz="2800" b="1" dirty="0">
                <a:latin typeface="Segoe UI Symbol" panose="020B0502040204020203" pitchFamily="34" charset="0"/>
                <a:ea typeface="华光楷体二_CNKI" panose="02000500000000000000" pitchFamily="2" charset="-122"/>
              </a:rPr>
              <a:t>的原码</a:t>
            </a:r>
            <a:r>
              <a:rPr lang="en-US" altLang="zh-CN" sz="2800" b="1" dirty="0">
                <a:latin typeface="Segoe UI Symbol" panose="020B0502040204020203" pitchFamily="34" charset="0"/>
                <a:ea typeface="Segoe UI Symbol" panose="020B0502040204020203" pitchFamily="34" charset="0"/>
              </a:rPr>
              <a:t>1000 0000 0000 0000 0000 0000 0000 0000</a:t>
            </a:r>
            <a:endParaRPr lang="zh-CN" altLang="en-US" sz="2800" b="1" dirty="0">
              <a:latin typeface="Segoe UI Symbol" panose="020B0502040204020203" pitchFamily="34" charset="0"/>
              <a:ea typeface="华光楷体二_CNKI" panose="02000500000000000000" pitchFamily="2" charset="-122"/>
            </a:endParaRPr>
          </a:p>
        </p:txBody>
      </p:sp>
      <p:pic>
        <p:nvPicPr>
          <p:cNvPr id="30723" name="图片 2">
            <a:extLst>
              <a:ext uri="{FF2B5EF4-FFF2-40B4-BE49-F238E27FC236}">
                <a16:creationId xmlns:a16="http://schemas.microsoft.com/office/drawing/2014/main" id="{3BFCB43A-587A-943C-4212-00F23DD87C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537" y="172566"/>
            <a:ext cx="593725"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直接连接符 3">
            <a:extLst>
              <a:ext uri="{FF2B5EF4-FFF2-40B4-BE49-F238E27FC236}">
                <a16:creationId xmlns:a16="http://schemas.microsoft.com/office/drawing/2014/main" id="{6CB96506-2DCD-4274-039C-444BEC972C5A}"/>
              </a:ext>
            </a:extLst>
          </p:cNvPr>
          <p:cNvCxnSpPr>
            <a:cxnSpLocks/>
          </p:cNvCxnSpPr>
          <p:nvPr/>
        </p:nvCxnSpPr>
        <p:spPr>
          <a:xfrm>
            <a:off x="695400" y="764704"/>
            <a:ext cx="9504289" cy="0"/>
          </a:xfrm>
          <a:prstGeom prst="line">
            <a:avLst/>
          </a:prstGeom>
          <a:ln w="73025" cmpd="thickThi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3555">
                                            <p:txEl>
                                              <p:pRg st="3" end="3"/>
                                            </p:txEl>
                                          </p:spTgt>
                                        </p:tgtEl>
                                        <p:attrNameLst>
                                          <p:attrName>style.visibility</p:attrName>
                                        </p:attrNameLst>
                                      </p:cBhvr>
                                      <p:to>
                                        <p:strVal val="visible"/>
                                      </p:to>
                                    </p:set>
                                    <p:animEffect transition="in" filter="barn(inVertical)">
                                      <p:cBhvr>
                                        <p:cTn id="7" dur="500"/>
                                        <p:tgtEl>
                                          <p:spTgt spid="23555">
                                            <p:txEl>
                                              <p:pRg st="3" end="3"/>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3555">
                                            <p:txEl>
                                              <p:pRg st="4" end="4"/>
                                            </p:txEl>
                                          </p:spTgt>
                                        </p:tgtEl>
                                        <p:attrNameLst>
                                          <p:attrName>style.visibility</p:attrName>
                                        </p:attrNameLst>
                                      </p:cBhvr>
                                      <p:to>
                                        <p:strVal val="visible"/>
                                      </p:to>
                                    </p:set>
                                    <p:animEffect transition="in" filter="barn(inVertical)">
                                      <p:cBhvr>
                                        <p:cTn id="10" dur="500"/>
                                        <p:tgtEl>
                                          <p:spTgt spid="23555">
                                            <p:txEl>
                                              <p:pRg st="4" end="4"/>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3555">
                                            <p:txEl>
                                              <p:pRg st="5" end="5"/>
                                            </p:txEl>
                                          </p:spTgt>
                                        </p:tgtEl>
                                        <p:attrNameLst>
                                          <p:attrName>style.visibility</p:attrName>
                                        </p:attrNameLst>
                                      </p:cBhvr>
                                      <p:to>
                                        <p:strVal val="visible"/>
                                      </p:to>
                                    </p:set>
                                    <p:animEffect transition="in" filter="barn(inVertical)">
                                      <p:cBhvr>
                                        <p:cTn id="13" dur="500"/>
                                        <p:tgtEl>
                                          <p:spTgt spid="23555">
                                            <p:txEl>
                                              <p:pRg st="5" end="5"/>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3555">
                                            <p:txEl>
                                              <p:pRg st="6" end="6"/>
                                            </p:txEl>
                                          </p:spTgt>
                                        </p:tgtEl>
                                        <p:attrNameLst>
                                          <p:attrName>style.visibility</p:attrName>
                                        </p:attrNameLst>
                                      </p:cBhvr>
                                      <p:to>
                                        <p:strVal val="visible"/>
                                      </p:to>
                                    </p:set>
                                    <p:animEffect transition="in" filter="barn(inVertical)">
                                      <p:cBhvr>
                                        <p:cTn id="16" dur="500"/>
                                        <p:tgtEl>
                                          <p:spTgt spid="23555">
                                            <p:txEl>
                                              <p:pRg st="6" end="6"/>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21" fill="hold" nodeType="clickEffect">
                                  <p:stCondLst>
                                    <p:cond delay="0"/>
                                  </p:stCondLst>
                                  <p:childTnLst>
                                    <p:set>
                                      <p:cBhvr>
                                        <p:cTn id="20" dur="1" fill="hold">
                                          <p:stCondLst>
                                            <p:cond delay="0"/>
                                          </p:stCondLst>
                                        </p:cTn>
                                        <p:tgtEl>
                                          <p:spTgt spid="23555">
                                            <p:txEl>
                                              <p:pRg st="7" end="7"/>
                                            </p:txEl>
                                          </p:spTgt>
                                        </p:tgtEl>
                                        <p:attrNameLst>
                                          <p:attrName>style.visibility</p:attrName>
                                        </p:attrNameLst>
                                      </p:cBhvr>
                                      <p:to>
                                        <p:strVal val="visible"/>
                                      </p:to>
                                    </p:set>
                                    <p:animEffect transition="in" filter="barn(inVertical)">
                                      <p:cBhvr>
                                        <p:cTn id="21" dur="500"/>
                                        <p:tgtEl>
                                          <p:spTgt spid="23555">
                                            <p:txEl>
                                              <p:pRg st="7" end="7"/>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23555">
                                            <p:txEl>
                                              <p:pRg st="8" end="8"/>
                                            </p:txEl>
                                          </p:spTgt>
                                        </p:tgtEl>
                                        <p:attrNameLst>
                                          <p:attrName>style.visibility</p:attrName>
                                        </p:attrNameLst>
                                      </p:cBhvr>
                                      <p:to>
                                        <p:strVal val="visible"/>
                                      </p:to>
                                    </p:set>
                                    <p:animEffect transition="in" filter="barn(inVertical)">
                                      <p:cBhvr>
                                        <p:cTn id="24" dur="500"/>
                                        <p:tgtEl>
                                          <p:spTgt spid="23555">
                                            <p:txEl>
                                              <p:pRg st="8" end="8"/>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23555">
                                            <p:txEl>
                                              <p:pRg st="9" end="9"/>
                                            </p:txEl>
                                          </p:spTgt>
                                        </p:tgtEl>
                                        <p:attrNameLst>
                                          <p:attrName>style.visibility</p:attrName>
                                        </p:attrNameLst>
                                      </p:cBhvr>
                                      <p:to>
                                        <p:strVal val="visible"/>
                                      </p:to>
                                    </p:set>
                                    <p:animEffect transition="in" filter="barn(inVertical)">
                                      <p:cBhvr>
                                        <p:cTn id="27" dur="500"/>
                                        <p:tgtEl>
                                          <p:spTgt spid="2355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文本框 14339">
            <a:extLst>
              <a:ext uri="{FF2B5EF4-FFF2-40B4-BE49-F238E27FC236}">
                <a16:creationId xmlns:a16="http://schemas.microsoft.com/office/drawing/2014/main" id="{672C272D-9399-D8D8-3BA1-8CF063CB51D4}"/>
              </a:ext>
            </a:extLst>
          </p:cNvPr>
          <p:cNvSpPr txBox="1">
            <a:spLocks noChangeArrowheads="1"/>
          </p:cNvSpPr>
          <p:nvPr/>
        </p:nvSpPr>
        <p:spPr bwMode="auto">
          <a:xfrm>
            <a:off x="551384" y="764704"/>
            <a:ext cx="11089232" cy="5832475"/>
          </a:xfrm>
          <a:prstGeom prst="rect">
            <a:avLst/>
          </a:prstGeom>
          <a:noFill/>
          <a:ln>
            <a:noFill/>
          </a:ln>
        </p:spPr>
        <p:txBody>
          <a:bodyPr wrap="square">
            <a:spAutoFit/>
          </a:bodyPr>
          <a:lstStyle/>
          <a:p>
            <a:pPr marL="342900" marR="0" lvl="0" indent="-342900" algn="just" defTabSz="914400" rtl="0" eaLnBrk="1" fontAlgn="base" latinLnBrk="0" hangingPunct="1">
              <a:lnSpc>
                <a:spcPct val="120000"/>
              </a:lnSpc>
              <a:spcBef>
                <a:spcPct val="20000"/>
              </a:spcBef>
              <a:spcAft>
                <a:spcPct val="0"/>
              </a:spcAft>
              <a:buClr>
                <a:srgbClr val="44546A"/>
              </a:buClr>
              <a:buSzPct val="75000"/>
              <a:buFontTx/>
              <a:buNone/>
              <a:tabLst/>
              <a:defRPr/>
            </a:pPr>
            <a:r>
              <a:rPr kumimoji="0" lang="en-US" altLang="zh-CN" sz="2400" b="1" i="0" u="none" strike="noStrike" kern="1200" cap="none" spc="0" normalizeH="0" baseline="0" noProof="0" dirty="0">
                <a:ln>
                  <a:noFill/>
                </a:ln>
                <a:solidFill>
                  <a:srgbClr val="70AD47"/>
                </a:solidFill>
                <a:effectLst/>
                <a:uLnTx/>
                <a:uFillTx/>
                <a:latin typeface="Segoe UI Symbol" panose="020B0502040204020203" pitchFamily="34" charset="0"/>
                <a:ea typeface="Segoe UI Symbol" panose="020B0502040204020203" pitchFamily="34" charset="0"/>
                <a:cs typeface="+mn-cs"/>
              </a:rPr>
              <a:t>2</a:t>
            </a:r>
            <a:r>
              <a:rPr kumimoji="0" lang="zh-CN" altLang="en-US" sz="2400" b="1" i="0" u="none" strike="noStrike" kern="1200" cap="none" spc="0" normalizeH="0" baseline="0" noProof="0" dirty="0">
                <a:ln>
                  <a:noFill/>
                </a:ln>
                <a:solidFill>
                  <a:srgbClr val="70AD47"/>
                </a:solidFill>
                <a:effectLst/>
                <a:uLnTx/>
                <a:uFillTx/>
                <a:latin typeface="Segoe UI Symbol" panose="020B0502040204020203" pitchFamily="34" charset="0"/>
                <a:ea typeface="华光粗黑_CNKI" panose="02000500000000000000" pitchFamily="2" charset="-122"/>
                <a:cs typeface="+mn-cs"/>
              </a:rPr>
              <a:t>．反码</a:t>
            </a:r>
          </a:p>
          <a:p>
            <a:pPr marL="0" marR="0" lvl="0" indent="0" algn="l" defTabSz="914400" rtl="0" eaLnBrk="1" fontAlgn="base" latinLnBrk="0" hangingPunct="1">
              <a:lnSpc>
                <a:spcPct val="120000"/>
              </a:lnSpc>
              <a:spcBef>
                <a:spcPct val="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prstClr val="black"/>
                </a:solidFill>
                <a:effectLst/>
                <a:uLnTx/>
                <a:uFillTx/>
                <a:latin typeface="Segoe UI Symbol" panose="020B0502040204020203" pitchFamily="34" charset="0"/>
                <a:ea typeface="华光粗黑_CNKI" panose="02000500000000000000" pitchFamily="2" charset="-122"/>
                <a:cs typeface="+mn-cs"/>
              </a:rPr>
              <a:t>反码是另一种表示有符号数的方法。对于正数，其反码与原码相同；对于负数，在求反码的时候，除了符号位外，其余各位</a:t>
            </a:r>
            <a:r>
              <a:rPr kumimoji="0" lang="zh-CN" altLang="en-US" sz="2400" b="1" i="0" u="none" strike="noStrike" kern="1200" cap="none" spc="0" normalizeH="0" baseline="0" noProof="0" dirty="0">
                <a:ln>
                  <a:noFill/>
                </a:ln>
                <a:solidFill>
                  <a:srgbClr val="70AD47"/>
                </a:solidFill>
                <a:effectLst>
                  <a:outerShdw blurRad="38100" dist="38100" dir="2700000" algn="tl">
                    <a:srgbClr val="000000">
                      <a:alpha val="43137"/>
                    </a:srgbClr>
                  </a:outerShdw>
                </a:effectLst>
                <a:uLnTx/>
                <a:uFillTx/>
                <a:latin typeface="Segoe UI Symbol" panose="020B0502040204020203" pitchFamily="34" charset="0"/>
                <a:ea typeface="华光粗黑_CNKI" panose="02000500000000000000" pitchFamily="2" charset="-122"/>
                <a:cs typeface="+mn-cs"/>
              </a:rPr>
              <a:t>按位取反</a:t>
            </a:r>
            <a:r>
              <a:rPr kumimoji="0" lang="zh-CN" altLang="en-US" sz="2400" b="1" i="0" u="none" strike="noStrike" kern="1200" cap="none" spc="0" normalizeH="0" baseline="0" noProof="0" dirty="0">
                <a:ln>
                  <a:noFill/>
                </a:ln>
                <a:solidFill>
                  <a:prstClr val="black"/>
                </a:solidFill>
                <a:effectLst/>
                <a:uLnTx/>
                <a:uFillTx/>
                <a:latin typeface="Segoe UI Symbol" panose="020B0502040204020203" pitchFamily="34" charset="0"/>
                <a:ea typeface="华光粗黑_CNKI" panose="02000500000000000000" pitchFamily="2" charset="-122"/>
                <a:cs typeface="+mn-cs"/>
              </a:rPr>
              <a:t>，即“</a:t>
            </a:r>
            <a:r>
              <a:rPr kumimoji="0" lang="en-US" altLang="zh-CN" sz="2400" b="1" i="0" u="none" strike="noStrike" kern="1200" cap="none" spc="0" normalizeH="0" baseline="0" noProof="0" dirty="0">
                <a:ln>
                  <a:noFill/>
                </a:ln>
                <a:solidFill>
                  <a:prstClr val="black"/>
                </a:solidFill>
                <a:effectLst/>
                <a:uLnTx/>
                <a:uFillTx/>
                <a:latin typeface="Segoe UI Symbol" panose="020B0502040204020203" pitchFamily="34" charset="0"/>
                <a:ea typeface="Segoe UI Symbol" panose="020B0502040204020203" pitchFamily="34" charset="0"/>
                <a:cs typeface="+mn-cs"/>
              </a:rPr>
              <a:t>1”</a:t>
            </a:r>
            <a:r>
              <a:rPr kumimoji="0" lang="zh-CN" altLang="en-US" sz="2400" b="1" i="0" u="none" strike="noStrike" kern="1200" cap="none" spc="0" normalizeH="0" baseline="0" noProof="0" dirty="0">
                <a:ln>
                  <a:noFill/>
                </a:ln>
                <a:solidFill>
                  <a:prstClr val="black"/>
                </a:solidFill>
                <a:effectLst/>
                <a:uLnTx/>
                <a:uFillTx/>
                <a:latin typeface="Segoe UI Symbol" panose="020B0502040204020203" pitchFamily="34" charset="0"/>
                <a:ea typeface="华光粗黑_CNKI" panose="02000500000000000000" pitchFamily="2" charset="-122"/>
                <a:cs typeface="+mn-cs"/>
              </a:rPr>
              <a:t>都换成“</a:t>
            </a:r>
            <a:r>
              <a:rPr kumimoji="0" lang="en-US" altLang="zh-CN" sz="2400" b="1" i="0" u="none" strike="noStrike" kern="1200" cap="none" spc="0" normalizeH="0" baseline="0" noProof="0" dirty="0">
                <a:ln>
                  <a:noFill/>
                </a:ln>
                <a:solidFill>
                  <a:prstClr val="black"/>
                </a:solidFill>
                <a:effectLst/>
                <a:uLnTx/>
                <a:uFillTx/>
                <a:latin typeface="Segoe UI Symbol" panose="020B0502040204020203" pitchFamily="34" charset="0"/>
                <a:ea typeface="Segoe UI Symbol" panose="020B0502040204020203" pitchFamily="34" charset="0"/>
                <a:cs typeface="+mn-cs"/>
              </a:rPr>
              <a:t>0”</a:t>
            </a:r>
            <a:r>
              <a:rPr kumimoji="0" lang="zh-CN" altLang="en-US" sz="2400" b="1" i="0" u="none" strike="noStrike" kern="1200" cap="none" spc="0" normalizeH="0" baseline="0" noProof="0" dirty="0">
                <a:ln>
                  <a:noFill/>
                </a:ln>
                <a:solidFill>
                  <a:prstClr val="black"/>
                </a:solidFill>
                <a:effectLst/>
                <a:uLnTx/>
                <a:uFillTx/>
                <a:latin typeface="Segoe UI Symbol" panose="020B0502040204020203" pitchFamily="34" charset="0"/>
                <a:ea typeface="华光粗黑_CNKI" panose="02000500000000000000" pitchFamily="2" charset="-122"/>
                <a:cs typeface="+mn-cs"/>
              </a:rPr>
              <a:t>，“</a:t>
            </a:r>
            <a:r>
              <a:rPr kumimoji="0" lang="en-US" altLang="zh-CN" sz="2400" b="1" i="0" u="none" strike="noStrike" kern="1200" cap="none" spc="0" normalizeH="0" baseline="0" noProof="0" dirty="0">
                <a:ln>
                  <a:noFill/>
                </a:ln>
                <a:solidFill>
                  <a:prstClr val="black"/>
                </a:solidFill>
                <a:effectLst/>
                <a:uLnTx/>
                <a:uFillTx/>
                <a:latin typeface="Segoe UI Symbol" panose="020B0502040204020203" pitchFamily="34" charset="0"/>
                <a:ea typeface="Segoe UI Symbol" panose="020B0502040204020203" pitchFamily="34" charset="0"/>
                <a:cs typeface="+mn-cs"/>
              </a:rPr>
              <a:t>0”</a:t>
            </a:r>
            <a:r>
              <a:rPr kumimoji="0" lang="zh-CN" altLang="en-US" sz="2400" b="1" i="0" u="none" strike="noStrike" kern="1200" cap="none" spc="0" normalizeH="0" baseline="0" noProof="0" dirty="0">
                <a:ln>
                  <a:noFill/>
                </a:ln>
                <a:solidFill>
                  <a:prstClr val="black"/>
                </a:solidFill>
                <a:effectLst/>
                <a:uLnTx/>
                <a:uFillTx/>
                <a:latin typeface="Segoe UI Symbol" panose="020B0502040204020203" pitchFamily="34" charset="0"/>
                <a:ea typeface="华光粗黑_CNKI" panose="02000500000000000000" pitchFamily="2" charset="-122"/>
                <a:cs typeface="+mn-cs"/>
              </a:rPr>
              <a:t>都换成“</a:t>
            </a:r>
            <a:r>
              <a:rPr kumimoji="0" lang="en-US" altLang="zh-CN" sz="2400" b="1" i="0" u="none" strike="noStrike" kern="1200" cap="none" spc="0" normalizeH="0" baseline="0" noProof="0" dirty="0">
                <a:ln>
                  <a:noFill/>
                </a:ln>
                <a:solidFill>
                  <a:prstClr val="black"/>
                </a:solidFill>
                <a:effectLst/>
                <a:uLnTx/>
                <a:uFillTx/>
                <a:latin typeface="Segoe UI Symbol" panose="020B0502040204020203" pitchFamily="34" charset="0"/>
                <a:ea typeface="Segoe UI Symbol" panose="020B0502040204020203" pitchFamily="34" charset="0"/>
                <a:cs typeface="+mn-cs"/>
              </a:rPr>
              <a:t>1”</a:t>
            </a:r>
            <a:r>
              <a:rPr kumimoji="0" lang="zh-CN" altLang="en-US" sz="2400" b="1" i="0" u="none" strike="noStrike" kern="1200" cap="none" spc="0" normalizeH="0" baseline="0" noProof="0" dirty="0">
                <a:ln>
                  <a:noFill/>
                </a:ln>
                <a:solidFill>
                  <a:prstClr val="black"/>
                </a:solidFill>
                <a:effectLst/>
                <a:uLnTx/>
                <a:uFillTx/>
                <a:latin typeface="Segoe UI Symbol" panose="020B0502040204020203" pitchFamily="34" charset="0"/>
                <a:ea typeface="华光粗黑_CNKI" panose="02000500000000000000" pitchFamily="2" charset="-122"/>
                <a:cs typeface="+mn-cs"/>
              </a:rPr>
              <a:t>。</a:t>
            </a:r>
          </a:p>
          <a:p>
            <a:pPr marL="0" marR="0" lvl="0" indent="0" algn="l" defTabSz="914400" rtl="0" eaLnBrk="1" fontAlgn="base" latinLnBrk="0" hangingPunct="1">
              <a:lnSpc>
                <a:spcPct val="120000"/>
              </a:lnSpc>
              <a:spcBef>
                <a:spcPct val="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prstClr val="black"/>
                </a:solidFill>
                <a:effectLst/>
                <a:uLnTx/>
                <a:uFillTx/>
                <a:latin typeface="Segoe UI Symbol" panose="020B0502040204020203" pitchFamily="34" charset="0"/>
                <a:ea typeface="华光粗黑_CNKI" panose="02000500000000000000" pitchFamily="2" charset="-122"/>
                <a:cs typeface="+mn-cs"/>
              </a:rPr>
              <a:t>对</a:t>
            </a:r>
            <a:r>
              <a:rPr kumimoji="0" lang="en-US" altLang="zh-CN" sz="2400" b="1" i="0" u="none" strike="noStrike" kern="1200" cap="none" spc="0" normalizeH="0" baseline="0" noProof="0" dirty="0">
                <a:ln>
                  <a:noFill/>
                </a:ln>
                <a:solidFill>
                  <a:prstClr val="black"/>
                </a:solidFill>
                <a:effectLst/>
                <a:uLnTx/>
                <a:uFillTx/>
                <a:latin typeface="Segoe UI Symbol" panose="020B0502040204020203" pitchFamily="34" charset="0"/>
                <a:ea typeface="Segoe UI Symbol" panose="020B0502040204020203" pitchFamily="34" charset="0"/>
                <a:cs typeface="+mn-cs"/>
              </a:rPr>
              <a:t>2</a:t>
            </a:r>
            <a:r>
              <a:rPr kumimoji="0" lang="zh-CN" altLang="en-US" sz="2400" b="1" i="0" u="none" strike="noStrike" kern="1200" cap="none" spc="0" normalizeH="0" baseline="0" noProof="0" dirty="0">
                <a:ln>
                  <a:noFill/>
                </a:ln>
                <a:solidFill>
                  <a:prstClr val="black"/>
                </a:solidFill>
                <a:effectLst/>
                <a:uLnTx/>
                <a:uFillTx/>
                <a:latin typeface="Segoe UI Symbol" panose="020B0502040204020203" pitchFamily="34" charset="0"/>
                <a:ea typeface="华光粗黑_CNKI" panose="02000500000000000000" pitchFamily="2" charset="-122"/>
                <a:cs typeface="+mn-cs"/>
              </a:rPr>
              <a:t>字节整数</a:t>
            </a:r>
          </a:p>
          <a:p>
            <a:pPr marL="0" marR="0" lvl="0" indent="0" algn="l" defTabSz="914400" rtl="0" eaLnBrk="1" fontAlgn="base" latinLnBrk="0" hangingPunct="1">
              <a:lnSpc>
                <a:spcPct val="120000"/>
              </a:lnSpc>
              <a:spcBef>
                <a:spcPct val="0"/>
              </a:spcBef>
              <a:spcAft>
                <a:spcPct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prstClr val="black"/>
                </a:solidFill>
                <a:effectLst/>
                <a:uLnTx/>
                <a:uFillTx/>
                <a:latin typeface="Segoe UI Symbol" panose="020B0502040204020203" pitchFamily="34" charset="0"/>
                <a:ea typeface="Segoe UI Symbol" panose="020B0502040204020203" pitchFamily="34" charset="0"/>
                <a:cs typeface="+mn-cs"/>
              </a:rPr>
              <a:t>-32767 </a:t>
            </a:r>
            <a:r>
              <a:rPr kumimoji="0" lang="zh-CN" altLang="en-US" sz="2400" b="1" i="0" u="none" strike="noStrike" kern="1200" cap="none" spc="0" normalizeH="0" baseline="0" noProof="0" dirty="0">
                <a:ln>
                  <a:noFill/>
                </a:ln>
                <a:solidFill>
                  <a:prstClr val="black"/>
                </a:solidFill>
                <a:effectLst/>
                <a:uLnTx/>
                <a:uFillTx/>
                <a:latin typeface="Segoe UI Symbol" panose="020B0502040204020203" pitchFamily="34" charset="0"/>
                <a:ea typeface="华光粗黑_CNKI" panose="02000500000000000000" pitchFamily="2" charset="-122"/>
                <a:cs typeface="+mn-cs"/>
              </a:rPr>
              <a:t>的反码</a:t>
            </a:r>
            <a:r>
              <a:rPr kumimoji="0" lang="en-US" altLang="zh-CN" sz="2400" b="1" i="0" u="none" strike="noStrike" kern="1200" cap="none" spc="0" normalizeH="0" baseline="0" noProof="0" dirty="0">
                <a:ln>
                  <a:noFill/>
                </a:ln>
                <a:solidFill>
                  <a:prstClr val="black"/>
                </a:solidFill>
                <a:effectLst/>
                <a:uLnTx/>
                <a:uFillTx/>
                <a:latin typeface="Segoe UI Symbol" panose="020B0502040204020203" pitchFamily="34" charset="0"/>
                <a:ea typeface="Segoe UI Symbol" panose="020B0502040204020203" pitchFamily="34" charset="0"/>
                <a:cs typeface="+mn-cs"/>
              </a:rPr>
              <a:t>1000000000000000</a:t>
            </a:r>
          </a:p>
          <a:p>
            <a:pPr marL="0" marR="0" lvl="0" indent="0" algn="l" defTabSz="914400" rtl="0" eaLnBrk="1" fontAlgn="base" latinLnBrk="0" hangingPunct="1">
              <a:lnSpc>
                <a:spcPct val="120000"/>
              </a:lnSpc>
              <a:spcBef>
                <a:spcPct val="0"/>
              </a:spcBef>
              <a:spcAft>
                <a:spcPct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prstClr val="black"/>
                </a:solidFill>
                <a:effectLst/>
                <a:uLnTx/>
                <a:uFillTx/>
                <a:latin typeface="Segoe UI Symbol" panose="020B0502040204020203" pitchFamily="34" charset="0"/>
                <a:ea typeface="Segoe UI Symbol" panose="020B0502040204020203" pitchFamily="34" charset="0"/>
                <a:cs typeface="+mn-cs"/>
              </a:rPr>
              <a:t> 32767 </a:t>
            </a:r>
            <a:r>
              <a:rPr kumimoji="0" lang="zh-CN" altLang="en-US" sz="2400" b="1" i="0" u="none" strike="noStrike" kern="1200" cap="none" spc="0" normalizeH="0" baseline="0" noProof="0" dirty="0">
                <a:ln>
                  <a:noFill/>
                </a:ln>
                <a:solidFill>
                  <a:prstClr val="black"/>
                </a:solidFill>
                <a:effectLst/>
                <a:uLnTx/>
                <a:uFillTx/>
                <a:latin typeface="Segoe UI Symbol" panose="020B0502040204020203" pitchFamily="34" charset="0"/>
                <a:ea typeface="华光粗黑_CNKI" panose="02000500000000000000" pitchFamily="2" charset="-122"/>
                <a:cs typeface="+mn-cs"/>
              </a:rPr>
              <a:t>的反码</a:t>
            </a:r>
            <a:r>
              <a:rPr kumimoji="0" lang="en-US" altLang="zh-CN" sz="2400" b="1" i="0" u="none" strike="noStrike" kern="1200" cap="none" spc="0" normalizeH="0" baseline="0" noProof="0" dirty="0">
                <a:ln>
                  <a:noFill/>
                </a:ln>
                <a:solidFill>
                  <a:prstClr val="black"/>
                </a:solidFill>
                <a:effectLst/>
                <a:uLnTx/>
                <a:uFillTx/>
                <a:latin typeface="Segoe UI Symbol" panose="020B0502040204020203" pitchFamily="34" charset="0"/>
                <a:ea typeface="Segoe UI Symbol" panose="020B0502040204020203" pitchFamily="34" charset="0"/>
                <a:cs typeface="+mn-cs"/>
              </a:rPr>
              <a:t>0111111111111111</a:t>
            </a:r>
          </a:p>
          <a:p>
            <a:pPr marL="0" marR="0" lvl="0" indent="0" algn="l" defTabSz="914400" rtl="0" eaLnBrk="1" fontAlgn="base" latinLnBrk="0" hangingPunct="1">
              <a:lnSpc>
                <a:spcPct val="120000"/>
              </a:lnSpc>
              <a:spcBef>
                <a:spcPct val="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prstClr val="black"/>
                </a:solidFill>
                <a:effectLst/>
                <a:uLnTx/>
                <a:uFillTx/>
                <a:latin typeface="Segoe UI Symbol" panose="020B0502040204020203" pitchFamily="34" charset="0"/>
                <a:ea typeface="华光粗黑_CNKI" panose="02000500000000000000" pitchFamily="2" charset="-122"/>
                <a:cs typeface="+mn-cs"/>
              </a:rPr>
              <a:t>对</a:t>
            </a:r>
            <a:r>
              <a:rPr kumimoji="0" lang="en-US" altLang="zh-CN" sz="2400" b="1" i="0" u="none" strike="noStrike" kern="1200" cap="none" spc="0" normalizeH="0" baseline="0" noProof="0" dirty="0">
                <a:ln>
                  <a:noFill/>
                </a:ln>
                <a:solidFill>
                  <a:prstClr val="black"/>
                </a:solidFill>
                <a:effectLst/>
                <a:uLnTx/>
                <a:uFillTx/>
                <a:latin typeface="Segoe UI Symbol" panose="020B0502040204020203" pitchFamily="34" charset="0"/>
                <a:ea typeface="Segoe UI Symbol" panose="020B0502040204020203" pitchFamily="34" charset="0"/>
                <a:cs typeface="+mn-cs"/>
              </a:rPr>
              <a:t>4</a:t>
            </a:r>
            <a:r>
              <a:rPr kumimoji="0" lang="zh-CN" altLang="en-US" sz="2400" b="1" i="0" u="none" strike="noStrike" kern="1200" cap="none" spc="0" normalizeH="0" baseline="0" noProof="0" dirty="0">
                <a:ln>
                  <a:noFill/>
                </a:ln>
                <a:solidFill>
                  <a:prstClr val="black"/>
                </a:solidFill>
                <a:effectLst/>
                <a:uLnTx/>
                <a:uFillTx/>
                <a:latin typeface="Segoe UI Symbol" panose="020B0502040204020203" pitchFamily="34" charset="0"/>
                <a:ea typeface="华光粗黑_CNKI" panose="02000500000000000000" pitchFamily="2" charset="-122"/>
                <a:cs typeface="+mn-cs"/>
              </a:rPr>
              <a:t>字节整数</a:t>
            </a:r>
          </a:p>
          <a:p>
            <a:pPr marL="0" marR="0" lvl="0" indent="0" algn="l" defTabSz="914400" rtl="0" eaLnBrk="1" fontAlgn="base" latinLnBrk="0" hangingPunct="1">
              <a:lnSpc>
                <a:spcPct val="120000"/>
              </a:lnSpc>
              <a:spcBef>
                <a:spcPct val="0"/>
              </a:spcBef>
              <a:spcAft>
                <a:spcPct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prstClr val="black"/>
                </a:solidFill>
                <a:effectLst>
                  <a:outerShdw blurRad="38100" dist="38100" dir="2700000" algn="tl">
                    <a:srgbClr val="000000"/>
                  </a:outerShdw>
                </a:effectLst>
                <a:uLnTx/>
                <a:uFillTx/>
                <a:latin typeface="Segoe UI Symbol" panose="020B0502040204020203" pitchFamily="34" charset="0"/>
                <a:ea typeface="Segoe UI Symbol" panose="020B0502040204020203" pitchFamily="34" charset="0"/>
                <a:cs typeface="+mn-cs"/>
              </a:rPr>
              <a:t>+11</a:t>
            </a:r>
            <a:r>
              <a:rPr kumimoji="0" lang="zh-CN" altLang="en-US" sz="2400" b="1" i="0" u="none" strike="noStrike" kern="1200" cap="none" spc="0" normalizeH="0" baseline="0" noProof="0" dirty="0">
                <a:ln>
                  <a:noFill/>
                </a:ln>
                <a:solidFill>
                  <a:prstClr val="black"/>
                </a:solidFill>
                <a:effectLst>
                  <a:outerShdw blurRad="38100" dist="38100" dir="2700000" algn="tl">
                    <a:srgbClr val="000000"/>
                  </a:outerShdw>
                </a:effectLst>
                <a:uLnTx/>
                <a:uFillTx/>
                <a:latin typeface="Segoe UI Symbol" panose="020B0502040204020203" pitchFamily="34" charset="0"/>
                <a:ea typeface="华光粗黑_CNKI" panose="02000500000000000000" pitchFamily="2" charset="-122"/>
                <a:cs typeface="+mn-cs"/>
              </a:rPr>
              <a:t>的反码：</a:t>
            </a:r>
            <a:r>
              <a:rPr kumimoji="0" lang="en-US" altLang="zh-CN" sz="2400" b="1" i="0" u="none" strike="noStrike" kern="1200" cap="none" spc="0" normalizeH="0" baseline="0" noProof="0" dirty="0">
                <a:ln>
                  <a:noFill/>
                </a:ln>
                <a:solidFill>
                  <a:prstClr val="black"/>
                </a:solidFill>
                <a:effectLst>
                  <a:outerShdw blurRad="38100" dist="38100" dir="2700000" algn="tl">
                    <a:srgbClr val="000000"/>
                  </a:outerShdw>
                </a:effectLst>
                <a:uLnTx/>
                <a:uFillTx/>
                <a:latin typeface="Segoe UI Symbol" panose="020B0502040204020203" pitchFamily="34" charset="0"/>
                <a:ea typeface="Segoe UI Symbol" panose="020B0502040204020203" pitchFamily="34" charset="0"/>
                <a:cs typeface="+mn-cs"/>
              </a:rPr>
              <a:t>0000 0000 0000 0000 0000 0000 0000 1011</a:t>
            </a:r>
          </a:p>
          <a:p>
            <a:pPr marL="0" marR="0" lvl="0" indent="0" algn="l" defTabSz="914400" rtl="0" eaLnBrk="1" fontAlgn="base" latinLnBrk="0" hangingPunct="1">
              <a:lnSpc>
                <a:spcPct val="120000"/>
              </a:lnSpc>
              <a:spcBef>
                <a:spcPct val="0"/>
              </a:spcBef>
              <a:spcAft>
                <a:spcPct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prstClr val="black"/>
                </a:solidFill>
                <a:effectLst>
                  <a:outerShdw blurRad="38100" dist="38100" dir="2700000" algn="tl">
                    <a:srgbClr val="000000"/>
                  </a:outerShdw>
                </a:effectLst>
                <a:uLnTx/>
                <a:uFillTx/>
                <a:latin typeface="Segoe UI Symbol" panose="020B0502040204020203" pitchFamily="34" charset="0"/>
                <a:ea typeface="Segoe UI Symbol" panose="020B0502040204020203" pitchFamily="34" charset="0"/>
                <a:cs typeface="+mn-cs"/>
              </a:rPr>
              <a:t>-11</a:t>
            </a:r>
            <a:r>
              <a:rPr kumimoji="0" lang="zh-CN" altLang="en-US" sz="2400" b="1" i="0" u="none" strike="noStrike" kern="1200" cap="none" spc="0" normalizeH="0" baseline="0" noProof="0" dirty="0">
                <a:ln>
                  <a:noFill/>
                </a:ln>
                <a:solidFill>
                  <a:prstClr val="black"/>
                </a:solidFill>
                <a:effectLst>
                  <a:outerShdw blurRad="38100" dist="38100" dir="2700000" algn="tl">
                    <a:srgbClr val="000000"/>
                  </a:outerShdw>
                </a:effectLst>
                <a:uLnTx/>
                <a:uFillTx/>
                <a:latin typeface="Segoe UI Symbol" panose="020B0502040204020203" pitchFamily="34" charset="0"/>
                <a:ea typeface="华光粗黑_CNKI" panose="02000500000000000000" pitchFamily="2" charset="-122"/>
                <a:cs typeface="+mn-cs"/>
              </a:rPr>
              <a:t>的反码：</a:t>
            </a:r>
            <a:r>
              <a:rPr kumimoji="0" lang="en-US" altLang="zh-CN" sz="2400" b="1" i="0" u="none" strike="noStrike" kern="1200" cap="none" spc="0" normalizeH="0" baseline="0" noProof="0" dirty="0">
                <a:ln>
                  <a:noFill/>
                </a:ln>
                <a:solidFill>
                  <a:prstClr val="black"/>
                </a:solidFill>
                <a:effectLst>
                  <a:outerShdw blurRad="38100" dist="38100" dir="2700000" algn="tl">
                    <a:srgbClr val="000000"/>
                  </a:outerShdw>
                </a:effectLst>
                <a:uLnTx/>
                <a:uFillTx/>
                <a:latin typeface="Segoe UI Symbol" panose="020B0502040204020203" pitchFamily="34" charset="0"/>
                <a:ea typeface="Segoe UI Symbol" panose="020B0502040204020203" pitchFamily="34" charset="0"/>
                <a:cs typeface="+mn-cs"/>
              </a:rPr>
              <a:t>1111 1111 1111 1111 1111 1111 1111 0100</a:t>
            </a:r>
          </a:p>
          <a:p>
            <a:pPr marL="0" marR="0" lvl="0" indent="0" algn="l" defTabSz="914400" rtl="0" eaLnBrk="1" fontAlgn="base" latinLnBrk="0" hangingPunct="1">
              <a:lnSpc>
                <a:spcPct val="120000"/>
              </a:lnSpc>
              <a:spcBef>
                <a:spcPct val="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prstClr val="black"/>
                </a:solidFill>
                <a:effectLst>
                  <a:outerShdw blurRad="38100" dist="38100" dir="2700000" algn="tl">
                    <a:srgbClr val="000000"/>
                  </a:outerShdw>
                </a:effectLst>
                <a:uLnTx/>
                <a:uFillTx/>
                <a:latin typeface="Segoe UI Symbol" panose="020B0502040204020203" pitchFamily="34" charset="0"/>
                <a:ea typeface="华光粗黑_CNKI" panose="02000500000000000000" pitchFamily="2" charset="-122"/>
                <a:cs typeface="+mn-cs"/>
              </a:rPr>
              <a:t>同样有正零、负零问题：</a:t>
            </a:r>
          </a:p>
          <a:p>
            <a:pPr marL="457200" marR="0" lvl="1" indent="0" algn="l" defTabSz="914400" rtl="0" eaLnBrk="1" fontAlgn="base" latinLnBrk="0" hangingPunct="1">
              <a:lnSpc>
                <a:spcPct val="120000"/>
              </a:lnSpc>
              <a:spcBef>
                <a:spcPct val="0"/>
              </a:spcBef>
              <a:spcAft>
                <a:spcPct val="0"/>
              </a:spcAft>
              <a:buClrTx/>
              <a:buSzTx/>
              <a:buFont typeface="Arial" panose="020B0604020202020204" pitchFamily="34" charset="0"/>
              <a:buNone/>
              <a:tabLst/>
              <a:defRPr/>
            </a:pPr>
            <a:r>
              <a:rPr kumimoji="0" lang="en-US" altLang="zh-CN" sz="2400" b="0" i="0" u="none" strike="noStrike" kern="1200" cap="none" spc="0" normalizeH="0" baseline="0" noProof="0" dirty="0">
                <a:ln>
                  <a:noFill/>
                </a:ln>
                <a:solidFill>
                  <a:prstClr val="black"/>
                </a:solidFill>
                <a:effectLst/>
                <a:uLnTx/>
                <a:uFillTx/>
                <a:latin typeface="Segoe UI Symbol" panose="020B0502040204020203" pitchFamily="34" charset="0"/>
                <a:ea typeface="Segoe UI Symbol" panose="020B0502040204020203" pitchFamily="34" charset="0"/>
                <a:cs typeface="+mn-cs"/>
              </a:rPr>
              <a:t>+0</a:t>
            </a:r>
            <a:r>
              <a:rPr kumimoji="0" lang="zh-CN" altLang="en-US" sz="2400" b="0" i="0" u="none" strike="noStrike" kern="1200" cap="none" spc="0" normalizeH="0" baseline="0" noProof="0" dirty="0">
                <a:ln>
                  <a:noFill/>
                </a:ln>
                <a:solidFill>
                  <a:prstClr val="black"/>
                </a:solidFill>
                <a:effectLst/>
                <a:uLnTx/>
                <a:uFillTx/>
                <a:latin typeface="Segoe UI Symbol" panose="020B0502040204020203" pitchFamily="34" charset="0"/>
                <a:ea typeface="华光粗黑_CNKI" panose="02000500000000000000" pitchFamily="2" charset="-122"/>
                <a:cs typeface="+mn-cs"/>
              </a:rPr>
              <a:t>的反码</a:t>
            </a:r>
            <a:r>
              <a:rPr kumimoji="0" lang="en-US" altLang="zh-CN" sz="2400" b="0" i="0" u="none" strike="noStrike" kern="1200" cap="none" spc="0" normalizeH="0" baseline="0" noProof="0" dirty="0">
                <a:ln>
                  <a:noFill/>
                </a:ln>
                <a:solidFill>
                  <a:prstClr val="black"/>
                </a:solidFill>
                <a:effectLst>
                  <a:outerShdw blurRad="38100" dist="38100" dir="2700000" algn="tl">
                    <a:srgbClr val="000000"/>
                  </a:outerShdw>
                </a:effectLst>
                <a:uLnTx/>
                <a:uFillTx/>
                <a:latin typeface="Segoe UI Symbol" panose="020B0502040204020203" pitchFamily="34" charset="0"/>
                <a:ea typeface="Segoe UI Symbol" panose="020B0502040204020203" pitchFamily="34" charset="0"/>
                <a:cs typeface="+mn-cs"/>
              </a:rPr>
              <a:t>0000 0000 0000 0000 0000 0000 0000 0000</a:t>
            </a:r>
          </a:p>
          <a:p>
            <a:pPr marL="457200" marR="0" lvl="1" indent="0" algn="l" defTabSz="914400" rtl="0" eaLnBrk="1" fontAlgn="base" latinLnBrk="0" hangingPunct="1">
              <a:lnSpc>
                <a:spcPct val="120000"/>
              </a:lnSpc>
              <a:spcBef>
                <a:spcPct val="0"/>
              </a:spcBef>
              <a:spcAft>
                <a:spcPct val="0"/>
              </a:spcAft>
              <a:buClrTx/>
              <a:buSzTx/>
              <a:buFont typeface="Arial" panose="020B0604020202020204" pitchFamily="34" charset="0"/>
              <a:buNone/>
              <a:tabLst/>
              <a:defRPr/>
            </a:pPr>
            <a:r>
              <a:rPr kumimoji="0" lang="en-US" altLang="zh-CN" sz="2400" b="0" i="0" u="none" strike="noStrike" kern="1200" cap="none" spc="0" normalizeH="0" baseline="0" noProof="0" dirty="0">
                <a:ln>
                  <a:noFill/>
                </a:ln>
                <a:solidFill>
                  <a:prstClr val="black"/>
                </a:solidFill>
                <a:effectLst/>
                <a:uLnTx/>
                <a:uFillTx/>
                <a:latin typeface="Segoe UI Symbol" panose="020B0502040204020203" pitchFamily="34" charset="0"/>
                <a:ea typeface="Segoe UI Symbol" panose="020B0502040204020203" pitchFamily="34" charset="0"/>
                <a:cs typeface="+mn-cs"/>
              </a:rPr>
              <a:t>-0</a:t>
            </a:r>
            <a:r>
              <a:rPr kumimoji="0" lang="zh-CN" altLang="en-US" sz="2400" b="0" i="0" u="none" strike="noStrike" kern="1200" cap="none" spc="0" normalizeH="0" baseline="0" noProof="0" dirty="0">
                <a:ln>
                  <a:noFill/>
                </a:ln>
                <a:solidFill>
                  <a:prstClr val="black"/>
                </a:solidFill>
                <a:effectLst/>
                <a:uLnTx/>
                <a:uFillTx/>
                <a:latin typeface="Segoe UI Symbol" panose="020B0502040204020203" pitchFamily="34" charset="0"/>
                <a:ea typeface="华光粗黑_CNKI" panose="02000500000000000000" pitchFamily="2" charset="-122"/>
                <a:cs typeface="+mn-cs"/>
              </a:rPr>
              <a:t>的反码</a:t>
            </a:r>
            <a:r>
              <a:rPr kumimoji="0" lang="en-US" altLang="zh-CN" sz="2400" b="0" i="0" u="none" strike="noStrike" kern="1200" cap="none" spc="0" normalizeH="0" baseline="0" noProof="0" dirty="0">
                <a:ln>
                  <a:noFill/>
                </a:ln>
                <a:solidFill>
                  <a:prstClr val="black"/>
                </a:solidFill>
                <a:effectLst>
                  <a:outerShdw blurRad="38100" dist="38100" dir="2700000" algn="tl">
                    <a:srgbClr val="000000"/>
                  </a:outerShdw>
                </a:effectLst>
                <a:uLnTx/>
                <a:uFillTx/>
                <a:latin typeface="Segoe UI Symbol" panose="020B0502040204020203" pitchFamily="34" charset="0"/>
                <a:ea typeface="Segoe UI Symbol" panose="020B0502040204020203" pitchFamily="34" charset="0"/>
                <a:cs typeface="+mn-cs"/>
              </a:rPr>
              <a:t>1111 1111 1111 1111 1111 1111 1111 1111 </a:t>
            </a:r>
            <a:endParaRPr kumimoji="0" lang="zh-CN" altLang="en-US" sz="2400" b="1" i="0" u="none" strike="noStrike" kern="1200" cap="none" spc="0" normalizeH="0" baseline="0" noProof="0" dirty="0">
              <a:ln>
                <a:noFill/>
              </a:ln>
              <a:solidFill>
                <a:prstClr val="black"/>
              </a:solidFill>
              <a:effectLst>
                <a:outerShdw blurRad="38100" dist="38100" dir="2700000" algn="tl">
                  <a:srgbClr val="000000"/>
                </a:outerShdw>
              </a:effectLst>
              <a:uLnTx/>
              <a:uFillTx/>
              <a:latin typeface="Segoe UI Symbol" panose="020B0502040204020203" pitchFamily="34" charset="0"/>
              <a:ea typeface="华光粗黑_CNKI" panose="02000500000000000000" pitchFamily="2" charset="-122"/>
              <a:cs typeface="+mn-cs"/>
            </a:endParaRPr>
          </a:p>
        </p:txBody>
      </p:sp>
      <p:sp>
        <p:nvSpPr>
          <p:cNvPr id="31747" name="页脚占位符 1">
            <a:extLst>
              <a:ext uri="{FF2B5EF4-FFF2-40B4-BE49-F238E27FC236}">
                <a16:creationId xmlns:a16="http://schemas.microsoft.com/office/drawing/2014/main" id="{9E4A78DE-D1BD-EA70-A3F7-D3DB3F02AD32}"/>
              </a:ext>
            </a:extLst>
          </p:cNvPr>
          <p:cNvSpPr>
            <a:spLocks noChangeArrowheads="1"/>
          </p:cNvSpPr>
          <p:nvPr/>
        </p:nvSpPr>
        <p:spPr bwMode="auto">
          <a:xfrm>
            <a:off x="4572000" y="6553200"/>
            <a:ext cx="2895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chemeClr val="tx2"/>
              </a:buClr>
              <a:buSzPct val="75000"/>
              <a:buFont typeface="Wingdings" panose="05000000000000000000" pitchFamily="2" charset="2"/>
              <a:buChar char="n"/>
              <a:defRPr sz="32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tabLst/>
              <a:defRPr/>
            </a:pPr>
            <a:r>
              <a:rPr kumimoji="0" lang="zh-CN" altLang="en-US" sz="1400" b="0"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rPr>
              <a:t>计算机基础及</a:t>
            </a:r>
            <a:r>
              <a:rPr kumimoji="0" lang="en-US" altLang="zh-CN" sz="1400" b="0"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rPr>
              <a:t>C</a:t>
            </a:r>
            <a:r>
              <a:rPr kumimoji="0" lang="zh-CN" altLang="en-US" sz="1400" b="0"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rPr>
              <a:t>语言程序设计</a:t>
            </a:r>
          </a:p>
        </p:txBody>
      </p:sp>
      <p:pic>
        <p:nvPicPr>
          <p:cNvPr id="31748" name="图片 3">
            <a:extLst>
              <a:ext uri="{FF2B5EF4-FFF2-40B4-BE49-F238E27FC236}">
                <a16:creationId xmlns:a16="http://schemas.microsoft.com/office/drawing/2014/main" id="{5EE3903F-58E2-CEFD-5C7A-BA28E2CBA2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537" y="172565"/>
            <a:ext cx="593725"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a:extLst>
              <a:ext uri="{FF2B5EF4-FFF2-40B4-BE49-F238E27FC236}">
                <a16:creationId xmlns:a16="http://schemas.microsoft.com/office/drawing/2014/main" id="{0C882DD7-8E6F-50FD-1AED-7992F45DD2EA}"/>
              </a:ext>
            </a:extLst>
          </p:cNvPr>
          <p:cNvCxnSpPr>
            <a:cxnSpLocks/>
          </p:cNvCxnSpPr>
          <p:nvPr/>
        </p:nvCxnSpPr>
        <p:spPr>
          <a:xfrm>
            <a:off x="695400" y="764704"/>
            <a:ext cx="9836447" cy="0"/>
          </a:xfrm>
          <a:prstGeom prst="line">
            <a:avLst/>
          </a:prstGeom>
          <a:ln w="73025" cmpd="thickThi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2532">
                                            <p:txEl>
                                              <p:pRg st="2" end="2"/>
                                            </p:txEl>
                                          </p:spTgt>
                                        </p:tgtEl>
                                        <p:attrNameLst>
                                          <p:attrName>style.visibility</p:attrName>
                                        </p:attrNameLst>
                                      </p:cBhvr>
                                      <p:to>
                                        <p:strVal val="visible"/>
                                      </p:to>
                                    </p:set>
                                    <p:animEffect transition="in" filter="barn(inVertical)">
                                      <p:cBhvr>
                                        <p:cTn id="7" dur="500"/>
                                        <p:tgtEl>
                                          <p:spTgt spid="22532">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2532">
                                            <p:txEl>
                                              <p:pRg st="3" end="3"/>
                                            </p:txEl>
                                          </p:spTgt>
                                        </p:tgtEl>
                                        <p:attrNameLst>
                                          <p:attrName>style.visibility</p:attrName>
                                        </p:attrNameLst>
                                      </p:cBhvr>
                                      <p:to>
                                        <p:strVal val="visible"/>
                                      </p:to>
                                    </p:set>
                                    <p:animEffect transition="in" filter="barn(inVertical)">
                                      <p:cBhvr>
                                        <p:cTn id="10" dur="500"/>
                                        <p:tgtEl>
                                          <p:spTgt spid="22532">
                                            <p:txEl>
                                              <p:pRg st="3" end="3"/>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2532">
                                            <p:txEl>
                                              <p:pRg st="4" end="4"/>
                                            </p:txEl>
                                          </p:spTgt>
                                        </p:tgtEl>
                                        <p:attrNameLst>
                                          <p:attrName>style.visibility</p:attrName>
                                        </p:attrNameLst>
                                      </p:cBhvr>
                                      <p:to>
                                        <p:strVal val="visible"/>
                                      </p:to>
                                    </p:set>
                                    <p:animEffect transition="in" filter="barn(inVertical)">
                                      <p:cBhvr>
                                        <p:cTn id="13" dur="500"/>
                                        <p:tgtEl>
                                          <p:spTgt spid="22532">
                                            <p:txEl>
                                              <p:pRg st="4" end="4"/>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22532">
                                            <p:txEl>
                                              <p:pRg st="5" end="5"/>
                                            </p:txEl>
                                          </p:spTgt>
                                        </p:tgtEl>
                                        <p:attrNameLst>
                                          <p:attrName>style.visibility</p:attrName>
                                        </p:attrNameLst>
                                      </p:cBhvr>
                                      <p:to>
                                        <p:strVal val="visible"/>
                                      </p:to>
                                    </p:set>
                                    <p:animEffect transition="in" filter="wipe(down)">
                                      <p:cBhvr>
                                        <p:cTn id="18" dur="500"/>
                                        <p:tgtEl>
                                          <p:spTgt spid="22532">
                                            <p:txEl>
                                              <p:pRg st="5" end="5"/>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22532">
                                            <p:txEl>
                                              <p:pRg st="6" end="6"/>
                                            </p:txEl>
                                          </p:spTgt>
                                        </p:tgtEl>
                                        <p:attrNameLst>
                                          <p:attrName>style.visibility</p:attrName>
                                        </p:attrNameLst>
                                      </p:cBhvr>
                                      <p:to>
                                        <p:strVal val="visible"/>
                                      </p:to>
                                    </p:set>
                                    <p:animEffect transition="in" filter="wipe(down)">
                                      <p:cBhvr>
                                        <p:cTn id="21" dur="500"/>
                                        <p:tgtEl>
                                          <p:spTgt spid="22532">
                                            <p:txEl>
                                              <p:pRg st="6" end="6"/>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22532">
                                            <p:txEl>
                                              <p:pRg st="7" end="7"/>
                                            </p:txEl>
                                          </p:spTgt>
                                        </p:tgtEl>
                                        <p:attrNameLst>
                                          <p:attrName>style.visibility</p:attrName>
                                        </p:attrNameLst>
                                      </p:cBhvr>
                                      <p:to>
                                        <p:strVal val="visible"/>
                                      </p:to>
                                    </p:set>
                                    <p:animEffect transition="in" filter="wipe(down)">
                                      <p:cBhvr>
                                        <p:cTn id="24" dur="500"/>
                                        <p:tgtEl>
                                          <p:spTgt spid="22532">
                                            <p:txEl>
                                              <p:pRg st="7" end="7"/>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nodeType="clickEffect">
                                  <p:stCondLst>
                                    <p:cond delay="0"/>
                                  </p:stCondLst>
                                  <p:childTnLst>
                                    <p:set>
                                      <p:cBhvr>
                                        <p:cTn id="28" dur="1" fill="hold">
                                          <p:stCondLst>
                                            <p:cond delay="0"/>
                                          </p:stCondLst>
                                        </p:cTn>
                                        <p:tgtEl>
                                          <p:spTgt spid="22532">
                                            <p:txEl>
                                              <p:pRg st="8" end="8"/>
                                            </p:txEl>
                                          </p:spTgt>
                                        </p:tgtEl>
                                        <p:attrNameLst>
                                          <p:attrName>style.visibility</p:attrName>
                                        </p:attrNameLst>
                                      </p:cBhvr>
                                      <p:to>
                                        <p:strVal val="visible"/>
                                      </p:to>
                                    </p:set>
                                    <p:animEffect transition="in" filter="wipe(down)">
                                      <p:cBhvr>
                                        <p:cTn id="29" dur="500"/>
                                        <p:tgtEl>
                                          <p:spTgt spid="22532">
                                            <p:txEl>
                                              <p:pRg st="8" end="8"/>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22532">
                                            <p:txEl>
                                              <p:pRg st="9" end="9"/>
                                            </p:txEl>
                                          </p:spTgt>
                                        </p:tgtEl>
                                        <p:attrNameLst>
                                          <p:attrName>style.visibility</p:attrName>
                                        </p:attrNameLst>
                                      </p:cBhvr>
                                      <p:to>
                                        <p:strVal val="visible"/>
                                      </p:to>
                                    </p:set>
                                    <p:animEffect transition="in" filter="wipe(down)">
                                      <p:cBhvr>
                                        <p:cTn id="32" dur="500"/>
                                        <p:tgtEl>
                                          <p:spTgt spid="22532">
                                            <p:txEl>
                                              <p:pRg st="9" end="9"/>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22532">
                                            <p:txEl>
                                              <p:pRg st="10" end="10"/>
                                            </p:txEl>
                                          </p:spTgt>
                                        </p:tgtEl>
                                        <p:attrNameLst>
                                          <p:attrName>style.visibility</p:attrName>
                                        </p:attrNameLst>
                                      </p:cBhvr>
                                      <p:to>
                                        <p:strVal val="visible"/>
                                      </p:to>
                                    </p:set>
                                    <p:animEffect transition="in" filter="wipe(down)">
                                      <p:cBhvr>
                                        <p:cTn id="35" dur="500"/>
                                        <p:tgtEl>
                                          <p:spTgt spid="2253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占位符 15361">
            <a:extLst>
              <a:ext uri="{FF2B5EF4-FFF2-40B4-BE49-F238E27FC236}">
                <a16:creationId xmlns:a16="http://schemas.microsoft.com/office/drawing/2014/main" id="{DA0E0306-1087-7CF5-9F41-D6B7740882BD}"/>
              </a:ext>
            </a:extLst>
          </p:cNvPr>
          <p:cNvSpPr>
            <a:spLocks noGrp="1"/>
          </p:cNvSpPr>
          <p:nvPr>
            <p:ph idx="1"/>
          </p:nvPr>
        </p:nvSpPr>
        <p:spPr>
          <a:xfrm>
            <a:off x="479376" y="1124744"/>
            <a:ext cx="10873208" cy="5367264"/>
          </a:xfrm>
        </p:spPr>
        <p:txBody>
          <a:bodyPr vert="horz" wrap="square" lIns="91440" tIns="45720" rIns="91440" bIns="45720" numCol="1" anchor="t" anchorCtr="0" compatLnSpc="1">
            <a:prstTxWarp prst="textNoShape">
              <a:avLst/>
            </a:prstTxWarp>
          </a:bodyPr>
          <a:lstStyle/>
          <a:p>
            <a:pPr algn="just" eaLnBrk="1" hangingPunct="1">
              <a:lnSpc>
                <a:spcPct val="80000"/>
              </a:lnSpc>
              <a:buFont typeface="Wingdings" panose="05000000000000000000" pitchFamily="2" charset="2"/>
              <a:buNone/>
              <a:defRPr/>
            </a:pPr>
            <a:r>
              <a:rPr lang="en-US" altLang="zh-CN" sz="2400" dirty="0">
                <a:solidFill>
                  <a:schemeClr val="accent6"/>
                </a:solidFill>
                <a:effectLst/>
                <a:latin typeface="华光粗黑_CNKI" panose="02000500000000000000" pitchFamily="2" charset="-122"/>
                <a:ea typeface="华光粗黑_CNKI" panose="02000500000000000000" pitchFamily="2" charset="-122"/>
              </a:rPr>
              <a:t>3</a:t>
            </a:r>
            <a:r>
              <a:rPr lang="zh-CN" altLang="en-US" sz="2400" dirty="0">
                <a:solidFill>
                  <a:schemeClr val="accent6"/>
                </a:solidFill>
                <a:effectLst/>
                <a:latin typeface="华光粗黑_CNKI" panose="02000500000000000000" pitchFamily="2" charset="-122"/>
                <a:ea typeface="华光粗黑_CNKI" panose="02000500000000000000" pitchFamily="2" charset="-122"/>
              </a:rPr>
              <a:t>．补码</a:t>
            </a:r>
          </a:p>
          <a:p>
            <a:pPr eaLnBrk="1" hangingPunct="1">
              <a:lnSpc>
                <a:spcPct val="80000"/>
              </a:lnSpc>
              <a:defRPr/>
            </a:pPr>
            <a:r>
              <a:rPr lang="zh-CN" altLang="en-US" sz="2400" b="1" dirty="0">
                <a:latin typeface="楷体" panose="02010609060101010101" pitchFamily="49" charset="-122"/>
                <a:ea typeface="楷体" panose="02010609060101010101" pitchFamily="49" charset="-122"/>
              </a:rPr>
              <a:t>补码是表示带符号数的最直接方法。对于正数，其补码与原码相同；对于负数，则其补码为</a:t>
            </a:r>
            <a:r>
              <a:rPr lang="zh-CN" altLang="en-US" sz="2400" b="1" dirty="0">
                <a:solidFill>
                  <a:schemeClr val="accent6"/>
                </a:solidFill>
                <a:latin typeface="楷体" panose="02010609060101010101" pitchFamily="49" charset="-122"/>
                <a:ea typeface="楷体" panose="02010609060101010101" pitchFamily="49" charset="-122"/>
              </a:rPr>
              <a:t>反码加</a:t>
            </a:r>
            <a:r>
              <a:rPr lang="en-US" altLang="zh-CN" sz="2400" b="1" dirty="0">
                <a:solidFill>
                  <a:schemeClr val="accent6"/>
                </a:solidFill>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a:t>
            </a:r>
          </a:p>
          <a:p>
            <a:pPr eaLnBrk="1" hangingPunct="1">
              <a:lnSpc>
                <a:spcPct val="80000"/>
              </a:lnSpc>
              <a:defRPr/>
            </a:pPr>
            <a:r>
              <a:rPr lang="zh-CN" altLang="en-US" sz="2400" b="1" dirty="0">
                <a:latin typeface="楷体" panose="02010609060101010101" pitchFamily="49" charset="-122"/>
                <a:ea typeface="楷体" panose="02010609060101010101" pitchFamily="49" charset="-122"/>
              </a:rPr>
              <a:t>对</a:t>
            </a:r>
            <a:r>
              <a:rPr lang="en-US" altLang="zh-CN" sz="2400" b="1" dirty="0">
                <a:latin typeface="楷体" panose="02010609060101010101" pitchFamily="49" charset="-122"/>
                <a:ea typeface="楷体" panose="02010609060101010101" pitchFamily="49" charset="-122"/>
              </a:rPr>
              <a:t>2</a:t>
            </a:r>
            <a:r>
              <a:rPr lang="zh-CN" altLang="en-US" sz="2400" b="1" dirty="0">
                <a:latin typeface="楷体" panose="02010609060101010101" pitchFamily="49" charset="-122"/>
                <a:ea typeface="楷体" panose="02010609060101010101" pitchFamily="49" charset="-122"/>
              </a:rPr>
              <a:t>字节整数</a:t>
            </a:r>
          </a:p>
          <a:p>
            <a:pPr lvl="1" eaLnBrk="1" hangingPunct="1">
              <a:lnSpc>
                <a:spcPct val="80000"/>
              </a:lnSpc>
              <a:buFont typeface="Wingdings" panose="05000000000000000000" pitchFamily="2" charset="2"/>
              <a:buNone/>
              <a:defRPr/>
            </a:pPr>
            <a:r>
              <a:rPr lang="en-US" altLang="zh-CN" sz="2400" b="1" dirty="0">
                <a:latin typeface="楷体" panose="02010609060101010101" pitchFamily="49" charset="-122"/>
                <a:ea typeface="楷体" panose="02010609060101010101" pitchFamily="49" charset="-122"/>
              </a:rPr>
              <a:t>32767 </a:t>
            </a:r>
            <a:r>
              <a:rPr lang="zh-CN" altLang="en-US" sz="2400" b="1" dirty="0">
                <a:latin typeface="楷体" panose="02010609060101010101" pitchFamily="49" charset="-122"/>
                <a:ea typeface="楷体" panose="02010609060101010101" pitchFamily="49" charset="-122"/>
              </a:rPr>
              <a:t>的补码</a:t>
            </a:r>
            <a:r>
              <a:rPr lang="en-US" altLang="zh-CN" sz="2400" b="1" dirty="0">
                <a:latin typeface="楷体" panose="02010609060101010101" pitchFamily="49" charset="-122"/>
                <a:ea typeface="楷体" panose="02010609060101010101" pitchFamily="49" charset="-122"/>
              </a:rPr>
              <a:t>0111111111111111</a:t>
            </a:r>
          </a:p>
          <a:p>
            <a:pPr lvl="1" eaLnBrk="1" hangingPunct="1">
              <a:lnSpc>
                <a:spcPct val="80000"/>
              </a:lnSpc>
              <a:buFont typeface="Wingdings" panose="05000000000000000000" pitchFamily="2" charset="2"/>
              <a:buNone/>
              <a:defRPr/>
            </a:pPr>
            <a:r>
              <a:rPr lang="en-US" altLang="zh-CN" sz="2400" b="1" dirty="0">
                <a:latin typeface="楷体" panose="02010609060101010101" pitchFamily="49" charset="-122"/>
                <a:ea typeface="楷体" panose="02010609060101010101" pitchFamily="49" charset="-122"/>
              </a:rPr>
              <a:t>-32767</a:t>
            </a:r>
            <a:r>
              <a:rPr lang="zh-CN" altLang="en-US" sz="2400" b="1" dirty="0">
                <a:latin typeface="楷体" panose="02010609060101010101" pitchFamily="49" charset="-122"/>
                <a:ea typeface="楷体" panose="02010609060101010101" pitchFamily="49" charset="-122"/>
              </a:rPr>
              <a:t>的补码</a:t>
            </a:r>
            <a:r>
              <a:rPr lang="en-US" altLang="zh-CN" sz="2400" b="1" dirty="0">
                <a:latin typeface="楷体" panose="02010609060101010101" pitchFamily="49" charset="-122"/>
                <a:ea typeface="楷体" panose="02010609060101010101" pitchFamily="49" charset="-122"/>
              </a:rPr>
              <a:t>1000000000000001</a:t>
            </a:r>
          </a:p>
          <a:p>
            <a:pPr eaLnBrk="1" hangingPunct="1">
              <a:lnSpc>
                <a:spcPct val="80000"/>
              </a:lnSpc>
              <a:defRPr/>
            </a:pPr>
            <a:r>
              <a:rPr lang="zh-CN" altLang="en-US" sz="2400" b="1" dirty="0">
                <a:latin typeface="楷体" panose="02010609060101010101" pitchFamily="49" charset="-122"/>
                <a:ea typeface="楷体" panose="02010609060101010101" pitchFamily="49" charset="-122"/>
              </a:rPr>
              <a:t>对</a:t>
            </a:r>
            <a:r>
              <a:rPr lang="en-US" altLang="zh-CN" sz="2400" b="1" dirty="0">
                <a:latin typeface="楷体" panose="02010609060101010101" pitchFamily="49" charset="-122"/>
                <a:ea typeface="楷体" panose="02010609060101010101" pitchFamily="49" charset="-122"/>
              </a:rPr>
              <a:t>4</a:t>
            </a:r>
            <a:r>
              <a:rPr lang="zh-CN" altLang="en-US" sz="2400" b="1" dirty="0">
                <a:latin typeface="楷体" panose="02010609060101010101" pitchFamily="49" charset="-122"/>
                <a:ea typeface="楷体" panose="02010609060101010101" pitchFamily="49" charset="-122"/>
              </a:rPr>
              <a:t>字节整数</a:t>
            </a:r>
          </a:p>
          <a:p>
            <a:pPr lvl="1" eaLnBrk="1" hangingPunct="1">
              <a:lnSpc>
                <a:spcPct val="80000"/>
              </a:lnSpc>
              <a:buFont typeface="Wingdings" panose="05000000000000000000" pitchFamily="2" charset="2"/>
              <a:buNone/>
              <a:defRPr/>
            </a:pPr>
            <a:r>
              <a:rPr lang="en-US" altLang="zh-CN" sz="2400" b="1" dirty="0">
                <a:latin typeface="楷体" panose="02010609060101010101" pitchFamily="49" charset="-122"/>
                <a:ea typeface="楷体" panose="02010609060101010101" pitchFamily="49" charset="-122"/>
              </a:rPr>
              <a:t>+11</a:t>
            </a:r>
            <a:r>
              <a:rPr lang="zh-CN" altLang="en-US" sz="2400" b="1" dirty="0">
                <a:latin typeface="楷体" panose="02010609060101010101" pitchFamily="49" charset="-122"/>
                <a:ea typeface="楷体" panose="02010609060101010101" pitchFamily="49" charset="-122"/>
              </a:rPr>
              <a:t>的补码：</a:t>
            </a:r>
            <a:r>
              <a:rPr lang="en-US" altLang="zh-CN" sz="2400" b="1" dirty="0">
                <a:latin typeface="楷体" panose="02010609060101010101" pitchFamily="49" charset="-122"/>
                <a:ea typeface="楷体" panose="02010609060101010101" pitchFamily="49" charset="-122"/>
              </a:rPr>
              <a:t>0000 0000 0000 0000 0000 0000 0000 1011</a:t>
            </a:r>
          </a:p>
          <a:p>
            <a:pPr lvl="1" eaLnBrk="1" hangingPunct="1">
              <a:lnSpc>
                <a:spcPct val="80000"/>
              </a:lnSpc>
              <a:buFont typeface="Wingdings" panose="05000000000000000000" pitchFamily="2" charset="2"/>
              <a:buNone/>
              <a:defRPr/>
            </a:pPr>
            <a:r>
              <a:rPr lang="en-US" altLang="zh-CN" sz="2400" b="1" dirty="0">
                <a:latin typeface="楷体" panose="02010609060101010101" pitchFamily="49" charset="-122"/>
                <a:ea typeface="楷体" panose="02010609060101010101" pitchFamily="49" charset="-122"/>
              </a:rPr>
              <a:t>-11</a:t>
            </a:r>
            <a:r>
              <a:rPr lang="zh-CN" altLang="en-US" sz="2400" b="1" dirty="0">
                <a:latin typeface="楷体" panose="02010609060101010101" pitchFamily="49" charset="-122"/>
                <a:ea typeface="楷体" panose="02010609060101010101" pitchFamily="49" charset="-122"/>
              </a:rPr>
              <a:t>的补码：</a:t>
            </a:r>
            <a:r>
              <a:rPr lang="en-US" altLang="zh-CN" sz="2400" b="1" dirty="0">
                <a:latin typeface="楷体" panose="02010609060101010101" pitchFamily="49" charset="-122"/>
                <a:ea typeface="楷体" panose="02010609060101010101" pitchFamily="49" charset="-122"/>
              </a:rPr>
              <a:t>1111 1111 1111 1111 1111 1111 1111 0101</a:t>
            </a:r>
          </a:p>
          <a:p>
            <a:pPr eaLnBrk="1" hangingPunct="1">
              <a:lnSpc>
                <a:spcPct val="80000"/>
              </a:lnSpc>
              <a:defRPr/>
            </a:pPr>
            <a:r>
              <a:rPr lang="en-US" altLang="zh-CN" sz="2400" b="1" dirty="0">
                <a:latin typeface="楷体" panose="02010609060101010101" pitchFamily="49" charset="-122"/>
                <a:ea typeface="楷体" panose="02010609060101010101" pitchFamily="49" charset="-122"/>
              </a:rPr>
              <a:t>0</a:t>
            </a:r>
            <a:r>
              <a:rPr lang="zh-CN" altLang="en-US" sz="2400" b="1" dirty="0">
                <a:latin typeface="楷体" panose="02010609060101010101" pitchFamily="49" charset="-122"/>
                <a:ea typeface="楷体" panose="02010609060101010101" pitchFamily="49" charset="-122"/>
              </a:rPr>
              <a:t>的补码（正零、负零都是一样的）</a:t>
            </a:r>
          </a:p>
          <a:p>
            <a:pPr lvl="1" eaLnBrk="1" hangingPunct="1">
              <a:lnSpc>
                <a:spcPct val="80000"/>
              </a:lnSpc>
              <a:buFont typeface="Wingdings" panose="05000000000000000000" pitchFamily="2" charset="2"/>
              <a:buNone/>
              <a:defRPr/>
            </a:pPr>
            <a:r>
              <a:rPr lang="en-US" altLang="zh-CN" sz="2400" b="1" dirty="0">
                <a:latin typeface="楷体" panose="02010609060101010101" pitchFamily="49" charset="-122"/>
                <a:ea typeface="楷体" panose="02010609060101010101" pitchFamily="49" charset="-122"/>
              </a:rPr>
              <a:t>0000 0000 0000 0000 0000 0000 0000 0000</a:t>
            </a:r>
            <a:endParaRPr lang="zh-CN" altLang="en-US" sz="2000" b="1" dirty="0">
              <a:latin typeface="楷体" panose="02010609060101010101" pitchFamily="49" charset="-122"/>
              <a:ea typeface="楷体" panose="02010609060101010101" pitchFamily="49" charset="-122"/>
            </a:endParaRPr>
          </a:p>
          <a:p>
            <a:pPr eaLnBrk="1" hangingPunct="1">
              <a:lnSpc>
                <a:spcPct val="80000"/>
              </a:lnSpc>
              <a:defRPr/>
            </a:pPr>
            <a:r>
              <a:rPr lang="zh-CN" altLang="en-US" sz="2400" b="1" dirty="0">
                <a:latin typeface="楷体" panose="02010609060101010101" pitchFamily="49" charset="-122"/>
                <a:ea typeface="楷体" panose="02010609060101010101" pitchFamily="49" charset="-122"/>
              </a:rPr>
              <a:t>采用补码，数的加，减法运算可以统一地表示为数的补码的加法运算，是计算机中数的主要表示法</a:t>
            </a:r>
          </a:p>
          <a:p>
            <a:pPr eaLnBrk="1" hangingPunct="1">
              <a:lnSpc>
                <a:spcPct val="80000"/>
              </a:lnSpc>
              <a:defRPr/>
            </a:pPr>
            <a:r>
              <a:rPr lang="zh-CN" altLang="en-US" sz="2400" b="1" dirty="0">
                <a:latin typeface="楷体" panose="02010609060101010101" pitchFamily="49" charset="-122"/>
                <a:ea typeface="楷体" panose="02010609060101010101" pitchFamily="49" charset="-122"/>
              </a:rPr>
              <a:t>代数学中 </a:t>
            </a:r>
            <a:r>
              <a:rPr lang="en-US" altLang="zh-CN" sz="2400" b="1" dirty="0">
                <a:latin typeface="楷体" panose="02010609060101010101" pitchFamily="49" charset="-122"/>
                <a:ea typeface="楷体" panose="02010609060101010101" pitchFamily="49" charset="-122"/>
              </a:rPr>
              <a:t>32767-32767=32757+(-32767) ,</a:t>
            </a:r>
            <a:r>
              <a:rPr lang="zh-CN" altLang="en-US" sz="2400" b="1" dirty="0">
                <a:latin typeface="楷体" panose="02010609060101010101" pitchFamily="49" charset="-122"/>
                <a:ea typeface="楷体" panose="02010609060101010101" pitchFamily="49" charset="-122"/>
              </a:rPr>
              <a:t>原码，反码都不具备这个特点</a:t>
            </a:r>
          </a:p>
        </p:txBody>
      </p:sp>
      <p:pic>
        <p:nvPicPr>
          <p:cNvPr id="32772" name="图片 3">
            <a:extLst>
              <a:ext uri="{FF2B5EF4-FFF2-40B4-BE49-F238E27FC236}">
                <a16:creationId xmlns:a16="http://schemas.microsoft.com/office/drawing/2014/main" id="{045B0594-54CE-722E-349E-F0CB8CC969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360" y="172566"/>
            <a:ext cx="593725"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a:extLst>
              <a:ext uri="{FF2B5EF4-FFF2-40B4-BE49-F238E27FC236}">
                <a16:creationId xmlns:a16="http://schemas.microsoft.com/office/drawing/2014/main" id="{C725A8C2-B0F9-5403-D568-B858697DDCE4}"/>
              </a:ext>
            </a:extLst>
          </p:cNvPr>
          <p:cNvCxnSpPr>
            <a:cxnSpLocks/>
          </p:cNvCxnSpPr>
          <p:nvPr/>
        </p:nvCxnSpPr>
        <p:spPr>
          <a:xfrm>
            <a:off x="551384" y="764704"/>
            <a:ext cx="10585176" cy="0"/>
          </a:xfrm>
          <a:prstGeom prst="line">
            <a:avLst/>
          </a:prstGeom>
          <a:ln w="73025" cmpd="thickThi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5362">
                                            <p:txEl>
                                              <p:pRg st="2" end="2"/>
                                            </p:txEl>
                                          </p:spTgt>
                                        </p:tgtEl>
                                        <p:attrNameLst>
                                          <p:attrName>style.visibility</p:attrName>
                                        </p:attrNameLst>
                                      </p:cBhvr>
                                      <p:to>
                                        <p:strVal val="visible"/>
                                      </p:to>
                                    </p:set>
                                    <p:animEffect transition="in" filter="barn(inVertical)">
                                      <p:cBhvr>
                                        <p:cTn id="7" dur="500"/>
                                        <p:tgtEl>
                                          <p:spTgt spid="15362">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5362">
                                            <p:txEl>
                                              <p:pRg st="3" end="3"/>
                                            </p:txEl>
                                          </p:spTgt>
                                        </p:tgtEl>
                                        <p:attrNameLst>
                                          <p:attrName>style.visibility</p:attrName>
                                        </p:attrNameLst>
                                      </p:cBhvr>
                                      <p:to>
                                        <p:strVal val="visible"/>
                                      </p:to>
                                    </p:set>
                                    <p:animEffect transition="in" filter="barn(inVertical)">
                                      <p:cBhvr>
                                        <p:cTn id="10" dur="500"/>
                                        <p:tgtEl>
                                          <p:spTgt spid="15362">
                                            <p:txEl>
                                              <p:pRg st="3" end="3"/>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5362">
                                            <p:txEl>
                                              <p:pRg st="4" end="4"/>
                                            </p:txEl>
                                          </p:spTgt>
                                        </p:tgtEl>
                                        <p:attrNameLst>
                                          <p:attrName>style.visibility</p:attrName>
                                        </p:attrNameLst>
                                      </p:cBhvr>
                                      <p:to>
                                        <p:strVal val="visible"/>
                                      </p:to>
                                    </p:set>
                                    <p:animEffect transition="in" filter="barn(inVertical)">
                                      <p:cBhvr>
                                        <p:cTn id="13" dur="500"/>
                                        <p:tgtEl>
                                          <p:spTgt spid="15362">
                                            <p:txEl>
                                              <p:pRg st="4" end="4"/>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15362">
                                            <p:txEl>
                                              <p:pRg st="5" end="5"/>
                                            </p:txEl>
                                          </p:spTgt>
                                        </p:tgtEl>
                                        <p:attrNameLst>
                                          <p:attrName>style.visibility</p:attrName>
                                        </p:attrNameLst>
                                      </p:cBhvr>
                                      <p:to>
                                        <p:strVal val="visible"/>
                                      </p:to>
                                    </p:set>
                                    <p:animEffect transition="in" filter="wipe(down)">
                                      <p:cBhvr>
                                        <p:cTn id="18" dur="500"/>
                                        <p:tgtEl>
                                          <p:spTgt spid="15362">
                                            <p:txEl>
                                              <p:pRg st="5" end="5"/>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15362">
                                            <p:txEl>
                                              <p:pRg st="6" end="6"/>
                                            </p:txEl>
                                          </p:spTgt>
                                        </p:tgtEl>
                                        <p:attrNameLst>
                                          <p:attrName>style.visibility</p:attrName>
                                        </p:attrNameLst>
                                      </p:cBhvr>
                                      <p:to>
                                        <p:strVal val="visible"/>
                                      </p:to>
                                    </p:set>
                                    <p:animEffect transition="in" filter="wipe(down)">
                                      <p:cBhvr>
                                        <p:cTn id="21" dur="500"/>
                                        <p:tgtEl>
                                          <p:spTgt spid="15362">
                                            <p:txEl>
                                              <p:pRg st="6" end="6"/>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15362">
                                            <p:txEl>
                                              <p:pRg st="7" end="7"/>
                                            </p:txEl>
                                          </p:spTgt>
                                        </p:tgtEl>
                                        <p:attrNameLst>
                                          <p:attrName>style.visibility</p:attrName>
                                        </p:attrNameLst>
                                      </p:cBhvr>
                                      <p:to>
                                        <p:strVal val="visible"/>
                                      </p:to>
                                    </p:set>
                                    <p:animEffect transition="in" filter="wipe(down)">
                                      <p:cBhvr>
                                        <p:cTn id="24" dur="500"/>
                                        <p:tgtEl>
                                          <p:spTgt spid="15362">
                                            <p:txEl>
                                              <p:pRg st="7" end="7"/>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nodeType="clickEffect">
                                  <p:stCondLst>
                                    <p:cond delay="0"/>
                                  </p:stCondLst>
                                  <p:childTnLst>
                                    <p:set>
                                      <p:cBhvr>
                                        <p:cTn id="28" dur="1" fill="hold">
                                          <p:stCondLst>
                                            <p:cond delay="0"/>
                                          </p:stCondLst>
                                        </p:cTn>
                                        <p:tgtEl>
                                          <p:spTgt spid="15362">
                                            <p:txEl>
                                              <p:pRg st="8" end="8"/>
                                            </p:txEl>
                                          </p:spTgt>
                                        </p:tgtEl>
                                        <p:attrNameLst>
                                          <p:attrName>style.visibility</p:attrName>
                                        </p:attrNameLst>
                                      </p:cBhvr>
                                      <p:to>
                                        <p:strVal val="visible"/>
                                      </p:to>
                                    </p:set>
                                    <p:animEffect transition="in" filter="wipe(down)">
                                      <p:cBhvr>
                                        <p:cTn id="29" dur="500"/>
                                        <p:tgtEl>
                                          <p:spTgt spid="15362">
                                            <p:txEl>
                                              <p:pRg st="8" end="8"/>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15362">
                                            <p:txEl>
                                              <p:pRg st="9" end="9"/>
                                            </p:txEl>
                                          </p:spTgt>
                                        </p:tgtEl>
                                        <p:attrNameLst>
                                          <p:attrName>style.visibility</p:attrName>
                                        </p:attrNameLst>
                                      </p:cBhvr>
                                      <p:to>
                                        <p:strVal val="visible"/>
                                      </p:to>
                                    </p:set>
                                    <p:animEffect transition="in" filter="wipe(down)">
                                      <p:cBhvr>
                                        <p:cTn id="32" dur="500"/>
                                        <p:tgtEl>
                                          <p:spTgt spid="15362">
                                            <p:txEl>
                                              <p:pRg st="9" end="9"/>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15362">
                                            <p:txEl>
                                              <p:pRg st="10" end="10"/>
                                            </p:txEl>
                                          </p:spTgt>
                                        </p:tgtEl>
                                        <p:attrNameLst>
                                          <p:attrName>style.visibility</p:attrName>
                                        </p:attrNameLst>
                                      </p:cBhvr>
                                      <p:to>
                                        <p:strVal val="visible"/>
                                      </p:to>
                                    </p:set>
                                    <p:animEffect transition="in" filter="wipe(down)">
                                      <p:cBhvr>
                                        <p:cTn id="37" dur="500"/>
                                        <p:tgtEl>
                                          <p:spTgt spid="15362">
                                            <p:txEl>
                                              <p:pRg st="10" end="10"/>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15362">
                                            <p:txEl>
                                              <p:pRg st="11" end="11"/>
                                            </p:txEl>
                                          </p:spTgt>
                                        </p:tgtEl>
                                        <p:attrNameLst>
                                          <p:attrName>style.visibility</p:attrName>
                                        </p:attrNameLst>
                                      </p:cBhvr>
                                      <p:to>
                                        <p:strVal val="visible"/>
                                      </p:to>
                                    </p:set>
                                    <p:animEffect transition="in" filter="wipe(down)">
                                      <p:cBhvr>
                                        <p:cTn id="40" dur="500"/>
                                        <p:tgtEl>
                                          <p:spTgt spid="1536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27649"/>
          <p:cNvSpPr>
            <a:spLocks noGrp="1" noRot="1"/>
          </p:cNvSpPr>
          <p:nvPr>
            <p:ph type="title" idx="4294967295"/>
          </p:nvPr>
        </p:nvSpPr>
        <p:spPr>
          <a:xfrm>
            <a:off x="744202" y="267593"/>
            <a:ext cx="2061245" cy="533400"/>
          </a:xfrm>
          <a:gradFill rotWithShape="0">
            <a:gsLst>
              <a:gs pos="0">
                <a:srgbClr val="009999">
                  <a:alpha val="100000"/>
                </a:srgbClr>
              </a:gs>
              <a:gs pos="100000">
                <a:srgbClr val="777777">
                  <a:alpha val="100000"/>
                </a:srgbClr>
              </a:gs>
            </a:gsLst>
            <a:lin ang="0" scaled="1"/>
            <a:tileRect/>
          </a:gradFill>
          <a:ln w="38100" cmpd="dbl">
            <a:solidFill>
              <a:srgbClr val="000000">
                <a:alpha val="100000"/>
              </a:srgbClr>
            </a:solidFill>
            <a:miter/>
          </a:ln>
        </p:spPr>
        <p:txBody>
          <a:bodyPr vert="horz" lIns="91440" tIns="45720" rIns="91440" bIns="46800" rtlCol="0" anchor="ctr">
            <a:normAutofit fontScale="90000"/>
          </a:bodyPr>
          <a:lstStyle/>
          <a:p>
            <a:pPr algn="l"/>
            <a:r>
              <a:rPr lang="zh-CN" altLang="en-US" sz="3200" b="1" noProof="1">
                <a:solidFill>
                  <a:srgbClr val="FFFF99"/>
                </a:solidFill>
                <a:effectLst>
                  <a:outerShdw blurRad="38100" dist="38100" dir="2700000">
                    <a:srgbClr val="C0C0C0"/>
                  </a:outerShdw>
                </a:effectLst>
                <a:ea typeface="黑体" panose="02010609060101010101" pitchFamily="49" charset="-122"/>
              </a:rPr>
              <a:t>计算机系统</a:t>
            </a:r>
          </a:p>
        </p:txBody>
      </p:sp>
      <p:sp>
        <p:nvSpPr>
          <p:cNvPr id="18436" name="矩形 18435"/>
          <p:cNvSpPr>
            <a:spLocks noRot="1" noChangeArrowheads="1"/>
          </p:cNvSpPr>
          <p:nvPr/>
        </p:nvSpPr>
        <p:spPr bwMode="auto">
          <a:xfrm>
            <a:off x="335360" y="836712"/>
            <a:ext cx="10858500"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fontAlgn="base">
              <a:spcBef>
                <a:spcPct val="20000"/>
              </a:spcBef>
              <a:spcAft>
                <a:spcPct val="0"/>
              </a:spcAft>
              <a:buClr>
                <a:srgbClr val="0066CC"/>
              </a:buClr>
              <a:buFont typeface="Wingdings" pitchFamily="2" charset="2"/>
              <a:buChar char="§"/>
            </a:pPr>
            <a:r>
              <a:rPr lang="zh-CN" altLang="en-US" sz="2400" b="1" dirty="0">
                <a:solidFill>
                  <a:srgbClr val="000000"/>
                </a:solidFill>
                <a:latin typeface="黑体" pitchFamily="49" charset="-122"/>
                <a:ea typeface="黑体" pitchFamily="49" charset="-122"/>
              </a:rPr>
              <a:t>计算机系统由计算机</a:t>
            </a:r>
            <a:r>
              <a:rPr lang="zh-CN" altLang="en-US" sz="2400" b="1" dirty="0">
                <a:solidFill>
                  <a:srgbClr val="FF0000"/>
                </a:solidFill>
                <a:latin typeface="黑体" pitchFamily="49" charset="-122"/>
                <a:ea typeface="黑体" pitchFamily="49" charset="-122"/>
              </a:rPr>
              <a:t>硬件和软件</a:t>
            </a:r>
            <a:r>
              <a:rPr lang="zh-CN" altLang="en-US" sz="2400" b="1" dirty="0">
                <a:solidFill>
                  <a:srgbClr val="000000"/>
                </a:solidFill>
                <a:latin typeface="黑体" pitchFamily="49" charset="-122"/>
                <a:ea typeface="黑体" pitchFamily="49" charset="-122"/>
              </a:rPr>
              <a:t>两部分组成。硬件包括中央处理机、存储器和外部设备等；软件是计算机的运行程序和相应的文档。</a:t>
            </a:r>
          </a:p>
          <a:p>
            <a:pPr marL="342900" indent="-342900" algn="just" fontAlgn="base">
              <a:spcBef>
                <a:spcPct val="20000"/>
              </a:spcBef>
              <a:spcAft>
                <a:spcPct val="0"/>
              </a:spcAft>
              <a:buClr>
                <a:srgbClr val="0066CC"/>
              </a:buClr>
              <a:buFont typeface="Wingdings" pitchFamily="2" charset="2"/>
              <a:buChar char="§"/>
            </a:pPr>
            <a:r>
              <a:rPr lang="zh-CN" altLang="en-US" sz="2400" b="1" dirty="0">
                <a:solidFill>
                  <a:srgbClr val="000000"/>
                </a:solidFill>
                <a:latin typeface="黑体" pitchFamily="49" charset="-122"/>
                <a:ea typeface="黑体" pitchFamily="49" charset="-122"/>
              </a:rPr>
              <a:t>计算机系统具有</a:t>
            </a:r>
            <a:r>
              <a:rPr lang="zh-CN" altLang="en-US" sz="2400" b="1" dirty="0">
                <a:solidFill>
                  <a:srgbClr val="FF0000"/>
                </a:solidFill>
                <a:latin typeface="黑体" pitchFamily="49" charset="-122"/>
                <a:ea typeface="黑体" pitchFamily="49" charset="-122"/>
              </a:rPr>
              <a:t>接收和存储信息、按程序快速计算和判断并输出</a:t>
            </a:r>
            <a:r>
              <a:rPr lang="zh-CN" altLang="en-US" sz="2400" b="1" dirty="0">
                <a:solidFill>
                  <a:srgbClr val="000000"/>
                </a:solidFill>
                <a:latin typeface="黑体" pitchFamily="49" charset="-122"/>
                <a:ea typeface="黑体" pitchFamily="49" charset="-122"/>
              </a:rPr>
              <a:t>处理结果等功能。</a:t>
            </a:r>
            <a:r>
              <a:rPr lang="zh-CN" altLang="en-US" sz="3200" b="1" dirty="0">
                <a:solidFill>
                  <a:srgbClr val="000000"/>
                </a:solidFill>
                <a:latin typeface="黑体" pitchFamily="49" charset="-122"/>
                <a:ea typeface="黑体" pitchFamily="49" charset="-122"/>
              </a:rPr>
              <a:t> </a:t>
            </a:r>
          </a:p>
        </p:txBody>
      </p:sp>
      <p:pic>
        <p:nvPicPr>
          <p:cNvPr id="18441" name="图片 18440" descr="timg?image&amp;quality=80&amp;size=b9999_10000&amp;sec=1503296375387&amp;di=58f6c09ec35a42d417aaf53a7973aec9&amp;imgtype=0&amp;src=http%3A%2F%2F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9" y="2781301"/>
            <a:ext cx="5184775"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2" name="矩形 18441"/>
          <p:cNvSpPr>
            <a:spLocks noRot="1" noChangeArrowheads="1"/>
          </p:cNvSpPr>
          <p:nvPr/>
        </p:nvSpPr>
        <p:spPr bwMode="auto">
          <a:xfrm>
            <a:off x="7680326" y="2781300"/>
            <a:ext cx="2987675"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fontAlgn="base">
              <a:spcBef>
                <a:spcPct val="20000"/>
              </a:spcBef>
              <a:spcAft>
                <a:spcPct val="0"/>
              </a:spcAft>
              <a:buClr>
                <a:srgbClr val="0066CC"/>
              </a:buClr>
              <a:buFont typeface="Wingdings" pitchFamily="2" charset="2"/>
              <a:buChar char="§"/>
            </a:pPr>
            <a:r>
              <a:rPr lang="zh-CN" altLang="en-US" sz="2400">
                <a:solidFill>
                  <a:srgbClr val="000000"/>
                </a:solidFill>
              </a:rPr>
              <a:t>第一代计算机</a:t>
            </a:r>
          </a:p>
          <a:p>
            <a:pPr marL="342900" indent="-342900" algn="just" fontAlgn="base">
              <a:spcBef>
                <a:spcPct val="20000"/>
              </a:spcBef>
              <a:spcAft>
                <a:spcPct val="0"/>
              </a:spcAft>
              <a:buClr>
                <a:srgbClr val="0066CC"/>
              </a:buClr>
              <a:buFont typeface="Wingdings" pitchFamily="2" charset="2"/>
              <a:buChar char="§"/>
            </a:pPr>
            <a:r>
              <a:rPr lang="zh-CN" altLang="en-US" sz="2400">
                <a:solidFill>
                  <a:srgbClr val="000000"/>
                </a:solidFill>
                <a:latin typeface="宋体" pitchFamily="2" charset="-122"/>
              </a:rPr>
              <a:t>基于真空管技术 </a:t>
            </a:r>
          </a:p>
          <a:p>
            <a:pPr marL="342900" indent="-342900" algn="just" fontAlgn="base">
              <a:spcBef>
                <a:spcPct val="20000"/>
              </a:spcBef>
              <a:spcAft>
                <a:spcPct val="0"/>
              </a:spcAft>
              <a:buClr>
                <a:srgbClr val="0066CC"/>
              </a:buClr>
              <a:buFont typeface="Wingdings" pitchFamily="2" charset="2"/>
              <a:buChar char="§"/>
            </a:pPr>
            <a:r>
              <a:rPr lang="zh-CN" altLang="en-US" sz="2400">
                <a:solidFill>
                  <a:srgbClr val="000000"/>
                </a:solidFill>
                <a:latin typeface="宋体" pitchFamily="2" charset="-122"/>
              </a:rPr>
              <a:t>无操作系统</a:t>
            </a:r>
          </a:p>
          <a:p>
            <a:pPr marL="342900" indent="-342900" algn="just" fontAlgn="base">
              <a:spcBef>
                <a:spcPct val="20000"/>
              </a:spcBef>
              <a:spcAft>
                <a:spcPct val="0"/>
              </a:spcAft>
              <a:buClr>
                <a:srgbClr val="0066CC"/>
              </a:buClr>
              <a:buFont typeface="Wingdings" pitchFamily="2" charset="2"/>
              <a:buChar char="§"/>
            </a:pPr>
            <a:r>
              <a:rPr lang="zh-CN" altLang="en-US" sz="2400">
                <a:solidFill>
                  <a:srgbClr val="000000"/>
                </a:solidFill>
                <a:latin typeface="宋体" pitchFamily="2" charset="-122"/>
              </a:rPr>
              <a:t>采用机器指令或汇编语言</a:t>
            </a:r>
            <a:r>
              <a:rPr lang="zh-CN" altLang="en-US" sz="3200">
                <a:solidFill>
                  <a:srgbClr val="000000"/>
                </a:solidFill>
              </a:rPr>
              <a:t> </a:t>
            </a:r>
          </a:p>
        </p:txBody>
      </p:sp>
      <p:sp>
        <p:nvSpPr>
          <p:cNvPr id="18445" name="矩形 18444"/>
          <p:cNvSpPr>
            <a:spLocks noRot="1" noChangeArrowheads="1"/>
          </p:cNvSpPr>
          <p:nvPr/>
        </p:nvSpPr>
        <p:spPr bwMode="auto">
          <a:xfrm>
            <a:off x="7680326" y="2781300"/>
            <a:ext cx="2987675"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fontAlgn="base">
              <a:spcBef>
                <a:spcPct val="20000"/>
              </a:spcBef>
              <a:spcAft>
                <a:spcPct val="0"/>
              </a:spcAft>
              <a:buClr>
                <a:srgbClr val="0066CC"/>
              </a:buClr>
              <a:buFont typeface="Wingdings" pitchFamily="2" charset="2"/>
              <a:buChar char="§"/>
            </a:pPr>
            <a:r>
              <a:rPr lang="zh-CN" altLang="en-US" sz="2400">
                <a:solidFill>
                  <a:srgbClr val="000000"/>
                </a:solidFill>
              </a:rPr>
              <a:t>第二代计算机</a:t>
            </a:r>
          </a:p>
          <a:p>
            <a:pPr marL="342900" indent="-342900" algn="just" fontAlgn="base">
              <a:spcBef>
                <a:spcPct val="20000"/>
              </a:spcBef>
              <a:spcAft>
                <a:spcPct val="0"/>
              </a:spcAft>
              <a:buClr>
                <a:srgbClr val="0066CC"/>
              </a:buClr>
              <a:buFont typeface="Wingdings" pitchFamily="2" charset="2"/>
              <a:buChar char="§"/>
            </a:pPr>
            <a:r>
              <a:rPr lang="zh-CN" altLang="en-US" sz="2400">
                <a:solidFill>
                  <a:srgbClr val="000000"/>
                </a:solidFill>
                <a:latin typeface="宋体" pitchFamily="2" charset="-122"/>
              </a:rPr>
              <a:t>晶体管</a:t>
            </a:r>
          </a:p>
          <a:p>
            <a:pPr marL="342900" indent="-342900" algn="just" fontAlgn="base">
              <a:spcBef>
                <a:spcPct val="20000"/>
              </a:spcBef>
              <a:spcAft>
                <a:spcPct val="0"/>
              </a:spcAft>
              <a:buClr>
                <a:srgbClr val="0066CC"/>
              </a:buClr>
              <a:buFont typeface="Wingdings" pitchFamily="2" charset="2"/>
              <a:buChar char="§"/>
            </a:pPr>
            <a:r>
              <a:rPr lang="zh-CN" altLang="en-US" sz="2400">
                <a:solidFill>
                  <a:srgbClr val="000000"/>
                </a:solidFill>
                <a:latin typeface="宋体" pitchFamily="2" charset="-122"/>
              </a:rPr>
              <a:t>批处理系统</a:t>
            </a:r>
          </a:p>
          <a:p>
            <a:pPr marL="342900" indent="-342900" algn="just" fontAlgn="base">
              <a:spcBef>
                <a:spcPct val="20000"/>
              </a:spcBef>
              <a:spcAft>
                <a:spcPct val="0"/>
              </a:spcAft>
              <a:buClr>
                <a:srgbClr val="0066CC"/>
              </a:buClr>
              <a:buFont typeface="Wingdings" pitchFamily="2" charset="2"/>
              <a:buChar char="§"/>
            </a:pPr>
            <a:r>
              <a:rPr lang="zh-CN" altLang="en-US" sz="2400">
                <a:solidFill>
                  <a:srgbClr val="000000"/>
                </a:solidFill>
                <a:latin typeface="宋体" pitchFamily="2" charset="-122"/>
              </a:rPr>
              <a:t>使用</a:t>
            </a:r>
            <a:r>
              <a:rPr lang="en-US" altLang="zh-CN" sz="2400">
                <a:solidFill>
                  <a:srgbClr val="000000"/>
                </a:solidFill>
                <a:latin typeface="宋体" pitchFamily="2" charset="-122"/>
              </a:rPr>
              <a:t>Fortran</a:t>
            </a:r>
            <a:r>
              <a:rPr lang="zh-CN" altLang="en-US" sz="2400">
                <a:solidFill>
                  <a:srgbClr val="000000"/>
                </a:solidFill>
                <a:latin typeface="宋体" pitchFamily="2" charset="-122"/>
              </a:rPr>
              <a:t>和汇编语言</a:t>
            </a:r>
          </a:p>
          <a:p>
            <a:pPr marL="342900" indent="-342900" algn="just" fontAlgn="base">
              <a:spcBef>
                <a:spcPct val="20000"/>
              </a:spcBef>
              <a:spcAft>
                <a:spcPct val="0"/>
              </a:spcAft>
              <a:buClr>
                <a:srgbClr val="0066CC"/>
              </a:buClr>
              <a:buFont typeface="Wingdings" pitchFamily="2" charset="2"/>
              <a:buChar char="§"/>
            </a:pPr>
            <a:r>
              <a:rPr lang="zh-CN" altLang="en-US" sz="2400">
                <a:solidFill>
                  <a:srgbClr val="000000"/>
                </a:solidFill>
                <a:latin typeface="宋体" pitchFamily="2" charset="-122"/>
              </a:rPr>
              <a:t>科学与工程计算 </a:t>
            </a:r>
          </a:p>
          <a:p>
            <a:pPr marL="342900" indent="-342900" algn="just" fontAlgn="base">
              <a:spcBef>
                <a:spcPct val="20000"/>
              </a:spcBef>
              <a:spcAft>
                <a:spcPct val="0"/>
              </a:spcAft>
              <a:buClr>
                <a:srgbClr val="0066CC"/>
              </a:buClr>
              <a:buFont typeface="Wingdings" pitchFamily="2" charset="2"/>
              <a:buChar char="§"/>
            </a:pPr>
            <a:endParaRPr lang="zh-CN" altLang="en-US" sz="2400">
              <a:solidFill>
                <a:srgbClr val="000000"/>
              </a:solidFill>
              <a:latin typeface="宋体" pitchFamily="2" charset="-122"/>
            </a:endParaRPr>
          </a:p>
        </p:txBody>
      </p:sp>
      <p:sp>
        <p:nvSpPr>
          <p:cNvPr id="18448" name="矩形 18447"/>
          <p:cNvSpPr>
            <a:spLocks noRot="1" noChangeArrowheads="1"/>
          </p:cNvSpPr>
          <p:nvPr/>
        </p:nvSpPr>
        <p:spPr bwMode="auto">
          <a:xfrm>
            <a:off x="7680326" y="2781300"/>
            <a:ext cx="2987675"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fontAlgn="base">
              <a:spcBef>
                <a:spcPct val="20000"/>
              </a:spcBef>
              <a:spcAft>
                <a:spcPct val="0"/>
              </a:spcAft>
              <a:buClr>
                <a:srgbClr val="0066CC"/>
              </a:buClr>
              <a:buFont typeface="Wingdings" pitchFamily="2" charset="2"/>
              <a:buChar char="§"/>
            </a:pPr>
            <a:r>
              <a:rPr lang="zh-CN" altLang="en-US" sz="2400">
                <a:solidFill>
                  <a:srgbClr val="000000"/>
                </a:solidFill>
              </a:rPr>
              <a:t>第三代计算机</a:t>
            </a:r>
          </a:p>
          <a:p>
            <a:pPr marL="342900" indent="-342900" algn="just" fontAlgn="base">
              <a:spcBef>
                <a:spcPct val="20000"/>
              </a:spcBef>
              <a:spcAft>
                <a:spcPct val="0"/>
              </a:spcAft>
              <a:buClr>
                <a:srgbClr val="0066CC"/>
              </a:buClr>
              <a:buFont typeface="Wingdings" pitchFamily="2" charset="2"/>
              <a:buChar char="§"/>
            </a:pPr>
            <a:r>
              <a:rPr lang="zh-CN" altLang="en-US" sz="2400">
                <a:solidFill>
                  <a:srgbClr val="000000"/>
                </a:solidFill>
                <a:latin typeface="宋体" pitchFamily="2" charset="-122"/>
              </a:rPr>
              <a:t>集成电路</a:t>
            </a:r>
          </a:p>
          <a:p>
            <a:pPr marL="342900" indent="-342900" algn="just" fontAlgn="base">
              <a:spcBef>
                <a:spcPct val="20000"/>
              </a:spcBef>
              <a:spcAft>
                <a:spcPct val="0"/>
              </a:spcAft>
              <a:buClr>
                <a:srgbClr val="0066CC"/>
              </a:buClr>
              <a:buFont typeface="Wingdings" pitchFamily="2" charset="2"/>
              <a:buChar char="§"/>
            </a:pPr>
            <a:r>
              <a:rPr lang="en-US" altLang="zh-CN" sz="2400">
                <a:solidFill>
                  <a:srgbClr val="000000"/>
                </a:solidFill>
                <a:latin typeface="宋体" pitchFamily="2" charset="-122"/>
              </a:rPr>
              <a:t>Unix</a:t>
            </a:r>
            <a:r>
              <a:rPr lang="zh-CN" altLang="en-US" sz="2400">
                <a:solidFill>
                  <a:srgbClr val="000000"/>
                </a:solidFill>
                <a:latin typeface="宋体" pitchFamily="2" charset="-122"/>
              </a:rPr>
              <a:t>系统</a:t>
            </a:r>
          </a:p>
          <a:p>
            <a:pPr marL="342900" indent="-342900" algn="just" fontAlgn="base">
              <a:spcBef>
                <a:spcPct val="20000"/>
              </a:spcBef>
              <a:spcAft>
                <a:spcPct val="0"/>
              </a:spcAft>
              <a:buClr>
                <a:srgbClr val="0066CC"/>
              </a:buClr>
              <a:buFont typeface="Wingdings" pitchFamily="2" charset="2"/>
              <a:buChar char="§"/>
            </a:pPr>
            <a:r>
              <a:rPr lang="zh-CN" altLang="en-US" sz="2400">
                <a:solidFill>
                  <a:srgbClr val="000000"/>
                </a:solidFill>
                <a:latin typeface="宋体" pitchFamily="2" charset="-122"/>
              </a:rPr>
              <a:t>使用</a:t>
            </a:r>
            <a:r>
              <a:rPr lang="en-US" altLang="zh-CN" sz="2400">
                <a:solidFill>
                  <a:srgbClr val="000000"/>
                </a:solidFill>
                <a:latin typeface="宋体" pitchFamily="2" charset="-122"/>
              </a:rPr>
              <a:t>Fortran</a:t>
            </a:r>
            <a:r>
              <a:rPr lang="zh-CN" altLang="en-US" sz="2400">
                <a:solidFill>
                  <a:srgbClr val="000000"/>
                </a:solidFill>
                <a:latin typeface="宋体" pitchFamily="2" charset="-122"/>
              </a:rPr>
              <a:t>、</a:t>
            </a:r>
            <a:r>
              <a:rPr lang="en-US" altLang="zh-CN" sz="2400">
                <a:solidFill>
                  <a:srgbClr val="000000"/>
                </a:solidFill>
                <a:latin typeface="宋体" pitchFamily="2" charset="-122"/>
              </a:rPr>
              <a:t>Cobol</a:t>
            </a:r>
            <a:r>
              <a:rPr lang="zh-CN" altLang="en-US" sz="2400">
                <a:solidFill>
                  <a:srgbClr val="000000"/>
                </a:solidFill>
                <a:latin typeface="宋体" pitchFamily="2" charset="-122"/>
              </a:rPr>
              <a:t>和汇编语言</a:t>
            </a:r>
          </a:p>
          <a:p>
            <a:pPr marL="342900" indent="-342900" algn="just" fontAlgn="base">
              <a:spcBef>
                <a:spcPct val="20000"/>
              </a:spcBef>
              <a:spcAft>
                <a:spcPct val="0"/>
              </a:spcAft>
              <a:buClr>
                <a:srgbClr val="0066CC"/>
              </a:buClr>
              <a:buFont typeface="Wingdings" pitchFamily="2" charset="2"/>
              <a:buChar char="§"/>
            </a:pPr>
            <a:r>
              <a:rPr lang="zh-CN" altLang="en-US" sz="2400">
                <a:solidFill>
                  <a:srgbClr val="000000"/>
                </a:solidFill>
                <a:latin typeface="宋体" pitchFamily="2" charset="-122"/>
              </a:rPr>
              <a:t>科学计算</a:t>
            </a:r>
          </a:p>
          <a:p>
            <a:pPr marL="342900" indent="-342900" algn="just" fontAlgn="base">
              <a:spcBef>
                <a:spcPct val="20000"/>
              </a:spcBef>
              <a:spcAft>
                <a:spcPct val="0"/>
              </a:spcAft>
              <a:buClr>
                <a:srgbClr val="0066CC"/>
              </a:buClr>
              <a:buFont typeface="Wingdings" pitchFamily="2" charset="2"/>
              <a:buChar char="§"/>
            </a:pPr>
            <a:r>
              <a:rPr lang="zh-CN" altLang="en-US" sz="2400">
                <a:solidFill>
                  <a:srgbClr val="000000"/>
                </a:solidFill>
                <a:latin typeface="宋体" pitchFamily="2" charset="-122"/>
              </a:rPr>
              <a:t>商业应用</a:t>
            </a:r>
            <a:r>
              <a:rPr lang="en-US" altLang="zh-CN" sz="2400">
                <a:solidFill>
                  <a:srgbClr val="000000"/>
                </a:solidFill>
                <a:latin typeface="宋体" pitchFamily="2" charset="-122"/>
              </a:rPr>
              <a:t> </a:t>
            </a:r>
          </a:p>
          <a:p>
            <a:pPr marL="342900" indent="-342900" algn="just" fontAlgn="base">
              <a:spcBef>
                <a:spcPct val="20000"/>
              </a:spcBef>
              <a:spcAft>
                <a:spcPct val="0"/>
              </a:spcAft>
              <a:buClr>
                <a:srgbClr val="0066CC"/>
              </a:buClr>
              <a:buFont typeface="Wingdings" pitchFamily="2" charset="2"/>
              <a:buChar char="§"/>
            </a:pPr>
            <a:endParaRPr lang="zh-CN" altLang="en-US" sz="2400">
              <a:solidFill>
                <a:srgbClr val="000000"/>
              </a:solidFill>
              <a:latin typeface="宋体" pitchFamily="2" charset="-122"/>
            </a:endParaRPr>
          </a:p>
        </p:txBody>
      </p:sp>
      <p:pic>
        <p:nvPicPr>
          <p:cNvPr id="18452" name="图片 18451" descr="2009115113384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213" y="2781300"/>
            <a:ext cx="5327650"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4" name="图片 18453" descr="013000003061871235301085757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7850" y="2852738"/>
            <a:ext cx="5761038" cy="400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6" name="图片 1845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4825" y="2852738"/>
            <a:ext cx="6121400" cy="400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7" name="矩形 18456"/>
          <p:cNvSpPr>
            <a:spLocks noRot="1" noChangeArrowheads="1"/>
          </p:cNvSpPr>
          <p:nvPr/>
        </p:nvSpPr>
        <p:spPr bwMode="auto">
          <a:xfrm>
            <a:off x="7716839" y="2781300"/>
            <a:ext cx="2987675"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fontAlgn="base">
              <a:spcBef>
                <a:spcPct val="20000"/>
              </a:spcBef>
              <a:spcAft>
                <a:spcPct val="0"/>
              </a:spcAft>
              <a:buClr>
                <a:srgbClr val="0066CC"/>
              </a:buClr>
              <a:buFont typeface="Wingdings" pitchFamily="2" charset="2"/>
              <a:buChar char="§"/>
            </a:pPr>
            <a:r>
              <a:rPr lang="zh-CN" altLang="en-US" sz="2400">
                <a:solidFill>
                  <a:srgbClr val="000000"/>
                </a:solidFill>
              </a:rPr>
              <a:t>第四代计算机</a:t>
            </a:r>
          </a:p>
          <a:p>
            <a:pPr marL="342900" indent="-342900" algn="just" fontAlgn="base">
              <a:spcBef>
                <a:spcPct val="20000"/>
              </a:spcBef>
              <a:spcAft>
                <a:spcPct val="0"/>
              </a:spcAft>
              <a:buClr>
                <a:srgbClr val="0066CC"/>
              </a:buClr>
              <a:buFont typeface="Wingdings" pitchFamily="2" charset="2"/>
              <a:buChar char="§"/>
            </a:pPr>
            <a:r>
              <a:rPr lang="zh-CN" altLang="en-US" sz="2400">
                <a:solidFill>
                  <a:srgbClr val="000000"/>
                </a:solidFill>
                <a:latin typeface="宋体" pitchFamily="2" charset="-122"/>
              </a:rPr>
              <a:t>超大规模集成电路</a:t>
            </a:r>
          </a:p>
          <a:p>
            <a:pPr marL="342900" indent="-342900" algn="just" fontAlgn="base">
              <a:spcBef>
                <a:spcPct val="20000"/>
              </a:spcBef>
              <a:spcAft>
                <a:spcPct val="0"/>
              </a:spcAft>
              <a:buClr>
                <a:srgbClr val="0066CC"/>
              </a:buClr>
              <a:buFont typeface="Wingdings" pitchFamily="2" charset="2"/>
              <a:buChar char="§"/>
            </a:pPr>
            <a:r>
              <a:rPr lang="en-US" altLang="zh-CN" sz="2400">
                <a:solidFill>
                  <a:srgbClr val="000000"/>
                </a:solidFill>
                <a:latin typeface="宋体" pitchFamily="2" charset="-122"/>
              </a:rPr>
              <a:t>Linux</a:t>
            </a:r>
            <a:r>
              <a:rPr lang="zh-CN" altLang="en-US" sz="2400">
                <a:solidFill>
                  <a:srgbClr val="000000"/>
                </a:solidFill>
                <a:latin typeface="宋体" pitchFamily="2" charset="-122"/>
              </a:rPr>
              <a:t>、</a:t>
            </a:r>
            <a:r>
              <a:rPr lang="en-US" altLang="zh-CN" sz="2400">
                <a:solidFill>
                  <a:srgbClr val="000000"/>
                </a:solidFill>
                <a:latin typeface="宋体" pitchFamily="2" charset="-122"/>
              </a:rPr>
              <a:t>Windows</a:t>
            </a:r>
          </a:p>
          <a:p>
            <a:pPr marL="342900" indent="-342900" algn="just" fontAlgn="base">
              <a:spcBef>
                <a:spcPct val="20000"/>
              </a:spcBef>
              <a:spcAft>
                <a:spcPct val="0"/>
              </a:spcAft>
              <a:buClr>
                <a:srgbClr val="0066CC"/>
              </a:buClr>
              <a:buFont typeface="Wingdings" pitchFamily="2" charset="2"/>
              <a:buChar char="§"/>
            </a:pPr>
            <a:r>
              <a:rPr lang="zh-CN" altLang="en-US" sz="2400">
                <a:solidFill>
                  <a:srgbClr val="000000"/>
                </a:solidFill>
                <a:latin typeface="宋体" pitchFamily="2" charset="-122"/>
              </a:rPr>
              <a:t>面向对象语言</a:t>
            </a:r>
          </a:p>
          <a:p>
            <a:pPr marL="342900" indent="-342900" algn="just" fontAlgn="base">
              <a:spcBef>
                <a:spcPct val="20000"/>
              </a:spcBef>
              <a:spcAft>
                <a:spcPct val="0"/>
              </a:spcAft>
              <a:buClr>
                <a:srgbClr val="0066CC"/>
              </a:buClr>
              <a:buFont typeface="Wingdings" pitchFamily="2" charset="2"/>
              <a:buChar char="§"/>
            </a:pPr>
            <a:r>
              <a:rPr lang="zh-CN" altLang="en-US" sz="2400">
                <a:solidFill>
                  <a:srgbClr val="000000"/>
                </a:solidFill>
                <a:latin typeface="宋体" pitchFamily="2" charset="-122"/>
              </a:rPr>
              <a:t>人类的生活</a:t>
            </a:r>
          </a:p>
          <a:p>
            <a:pPr marL="342900" indent="-342900" algn="just" fontAlgn="base">
              <a:spcBef>
                <a:spcPct val="20000"/>
              </a:spcBef>
              <a:spcAft>
                <a:spcPct val="0"/>
              </a:spcAft>
              <a:buClr>
                <a:srgbClr val="0066CC"/>
              </a:buClr>
              <a:buFont typeface="Wingdings" pitchFamily="2" charset="2"/>
              <a:buChar char="§"/>
            </a:pPr>
            <a:endParaRPr lang="zh-CN" altLang="en-US" sz="2400">
              <a:solidFill>
                <a:srgbClr val="000000"/>
              </a:solidFill>
              <a:latin typeface="宋体" pitchFamily="2" charset="-122"/>
            </a:endParaRPr>
          </a:p>
        </p:txBody>
      </p:sp>
      <p:sp>
        <p:nvSpPr>
          <p:cNvPr id="3" name="灯片编号占位符 2"/>
          <p:cNvSpPr>
            <a:spLocks noGrp="1"/>
          </p:cNvSpPr>
          <p:nvPr>
            <p:ph type="sldNum" sz="quarter" idx="12"/>
          </p:nvPr>
        </p:nvSpPr>
        <p:spPr/>
        <p:txBody>
          <a:bodyPr/>
          <a:lstStyle/>
          <a:p>
            <a:fld id="{1DB96701-344A-46EF-8486-57434673C49E}" type="slidenum">
              <a:rPr lang="zh-CN" altLang="en-US" smtClean="0">
                <a:solidFill>
                  <a:srgbClr val="000000"/>
                </a:solidFill>
              </a:rPr>
              <a:pPr/>
              <a:t>6</a:t>
            </a:fld>
            <a:endParaRPr lang="zh-CN" altLang="en-US">
              <a:solidFill>
                <a:srgbClr val="000000"/>
              </a:solidFill>
            </a:endParaRPr>
          </a:p>
        </p:txBody>
      </p:sp>
    </p:spTree>
    <p:extLst>
      <p:ext uri="{BB962C8B-B14F-4D97-AF65-F5344CB8AC3E}">
        <p14:creationId xmlns:p14="http://schemas.microsoft.com/office/powerpoint/2010/main" val="315117746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441"/>
                                        </p:tgtEl>
                                        <p:attrNameLst>
                                          <p:attrName>style.visibility</p:attrName>
                                        </p:attrNameLst>
                                      </p:cBhvr>
                                      <p:to>
                                        <p:strVal val="visible"/>
                                      </p:to>
                                    </p:set>
                                    <p:animEffect transition="in" filter="blinds(horizontal)">
                                      <p:cBhvr>
                                        <p:cTn id="7" dur="500"/>
                                        <p:tgtEl>
                                          <p:spTgt spid="184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442"/>
                                        </p:tgtEl>
                                        <p:attrNameLst>
                                          <p:attrName>style.visibility</p:attrName>
                                        </p:attrNameLst>
                                      </p:cBhvr>
                                      <p:to>
                                        <p:strVal val="visible"/>
                                      </p:to>
                                    </p:set>
                                    <p:animEffect transition="in" filter="blinds(horizontal)">
                                      <p:cBhvr>
                                        <p:cTn id="12" dur="500"/>
                                        <p:tgtEl>
                                          <p:spTgt spid="18442"/>
                                        </p:tgtEl>
                                      </p:cBhvr>
                                    </p:animEffect>
                                  </p:childTnLst>
                                  <p:subTnLst>
                                    <p:set>
                                      <p:cBhvr override="childStyle">
                                        <p:cTn dur="1" fill="hold" display="0" masterRel="nextClick" afterEffect="1"/>
                                        <p:tgtEl>
                                          <p:spTgt spid="18442"/>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8452"/>
                                        </p:tgtEl>
                                        <p:attrNameLst>
                                          <p:attrName>style.visibility</p:attrName>
                                        </p:attrNameLst>
                                      </p:cBhvr>
                                      <p:to>
                                        <p:strVal val="visible"/>
                                      </p:to>
                                    </p:set>
                                    <p:animEffect transition="in" filter="blinds(horizontal)">
                                      <p:cBhvr>
                                        <p:cTn id="17" dur="500"/>
                                        <p:tgtEl>
                                          <p:spTgt spid="184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445"/>
                                        </p:tgtEl>
                                        <p:attrNameLst>
                                          <p:attrName>style.visibility</p:attrName>
                                        </p:attrNameLst>
                                      </p:cBhvr>
                                      <p:to>
                                        <p:strVal val="visible"/>
                                      </p:to>
                                    </p:set>
                                    <p:animEffect transition="in" filter="blinds(horizontal)">
                                      <p:cBhvr>
                                        <p:cTn id="22" dur="500"/>
                                        <p:tgtEl>
                                          <p:spTgt spid="18445"/>
                                        </p:tgtEl>
                                      </p:cBhvr>
                                    </p:animEffect>
                                  </p:childTnLst>
                                  <p:subTnLst>
                                    <p:set>
                                      <p:cBhvr override="childStyle">
                                        <p:cTn dur="1" fill="hold" display="0" masterRel="nextClick" afterEffect="1"/>
                                        <p:tgtEl>
                                          <p:spTgt spid="18445"/>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8454"/>
                                        </p:tgtEl>
                                        <p:attrNameLst>
                                          <p:attrName>style.visibility</p:attrName>
                                        </p:attrNameLst>
                                      </p:cBhvr>
                                      <p:to>
                                        <p:strVal val="visible"/>
                                      </p:to>
                                    </p:set>
                                    <p:animEffect transition="in" filter="blinds(horizontal)">
                                      <p:cBhvr>
                                        <p:cTn id="27" dur="500"/>
                                        <p:tgtEl>
                                          <p:spTgt spid="1845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8448"/>
                                        </p:tgtEl>
                                        <p:attrNameLst>
                                          <p:attrName>style.visibility</p:attrName>
                                        </p:attrNameLst>
                                      </p:cBhvr>
                                      <p:to>
                                        <p:strVal val="visible"/>
                                      </p:to>
                                    </p:set>
                                    <p:animEffect transition="in" filter="blinds(horizontal)">
                                      <p:cBhvr>
                                        <p:cTn id="32" dur="500"/>
                                        <p:tgtEl>
                                          <p:spTgt spid="18448"/>
                                        </p:tgtEl>
                                      </p:cBhvr>
                                    </p:animEffect>
                                  </p:childTnLst>
                                  <p:subTnLst>
                                    <p:set>
                                      <p:cBhvr override="childStyle">
                                        <p:cTn dur="1" fill="hold" display="0" masterRel="nextClick" afterEffect="1"/>
                                        <p:tgtEl>
                                          <p:spTgt spid="18448"/>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8456"/>
                                        </p:tgtEl>
                                        <p:attrNameLst>
                                          <p:attrName>style.visibility</p:attrName>
                                        </p:attrNameLst>
                                      </p:cBhvr>
                                      <p:to>
                                        <p:strVal val="visible"/>
                                      </p:to>
                                    </p:set>
                                    <p:animEffect transition="in" filter="blinds(horizontal)">
                                      <p:cBhvr>
                                        <p:cTn id="37" dur="500"/>
                                        <p:tgtEl>
                                          <p:spTgt spid="1845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8457"/>
                                        </p:tgtEl>
                                        <p:attrNameLst>
                                          <p:attrName>style.visibility</p:attrName>
                                        </p:attrNameLst>
                                      </p:cBhvr>
                                      <p:to>
                                        <p:strVal val="visible"/>
                                      </p:to>
                                    </p:set>
                                    <p:animEffect transition="in" filter="blinds(horizontal)">
                                      <p:cBhvr>
                                        <p:cTn id="42" dur="500"/>
                                        <p:tgtEl>
                                          <p:spTgt spid="184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2" grpId="0"/>
      <p:bldP spid="18445" grpId="0"/>
      <p:bldP spid="18448" grpId="0"/>
      <p:bldP spid="1845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文本框 15362">
            <a:extLst>
              <a:ext uri="{FF2B5EF4-FFF2-40B4-BE49-F238E27FC236}">
                <a16:creationId xmlns:a16="http://schemas.microsoft.com/office/drawing/2014/main" id="{0B9A15EC-9C88-A220-C711-0C80F4185A76}"/>
              </a:ext>
            </a:extLst>
          </p:cNvPr>
          <p:cNvSpPr txBox="1">
            <a:spLocks noChangeArrowheads="1"/>
          </p:cNvSpPr>
          <p:nvPr/>
        </p:nvSpPr>
        <p:spPr bwMode="auto">
          <a:xfrm>
            <a:off x="650875" y="1196946"/>
            <a:ext cx="3921125" cy="551241"/>
          </a:xfrm>
          <a:prstGeom prst="rect">
            <a:avLst/>
          </a:prstGeom>
          <a:noFill/>
          <a:ln>
            <a:noFill/>
          </a:ln>
        </p:spPr>
        <p:txBody>
          <a:bodyPr>
            <a:spAutoFit/>
          </a:bodyPr>
          <a:lstStyle>
            <a:lvl1pPr>
              <a:spcBef>
                <a:spcPct val="20000"/>
              </a:spcBef>
              <a:buClr>
                <a:schemeClr val="tx2"/>
              </a:buClr>
              <a:buSzPct val="75000"/>
              <a:buFont typeface="Wingdings" panose="05000000000000000000" pitchFamily="2" charset="2"/>
              <a:buChar char="n"/>
              <a:defRPr sz="32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10000"/>
              </a:lnSpc>
              <a:spcBef>
                <a:spcPts val="0"/>
              </a:spcBef>
              <a:spcAft>
                <a:spcPct val="0"/>
              </a:spcAft>
              <a:buClr>
                <a:srgbClr val="44546A"/>
              </a:buClr>
              <a:buSzPct val="75000"/>
              <a:buFont typeface="Wingdings" panose="05000000000000000000" pitchFamily="2" charset="2"/>
              <a:buNone/>
              <a:tabLst/>
              <a:defRPr/>
            </a:pPr>
            <a:r>
              <a:rPr kumimoji="0" lang="zh-CN" altLang="en-US" sz="2800" b="1" i="0" u="none" strike="noStrike" kern="1200" cap="none" spc="0" normalizeH="0" baseline="0" noProof="0" dirty="0">
                <a:ln>
                  <a:noFill/>
                </a:ln>
                <a:solidFill>
                  <a:srgbClr val="0000FF"/>
                </a:solidFill>
                <a:effectLst/>
                <a:uLnTx/>
                <a:uFillTx/>
                <a:latin typeface="华光粗黑_CNKI" panose="02000500000000000000" pitchFamily="2" charset="-122"/>
                <a:ea typeface="华光粗黑_CNKI" panose="02000500000000000000" pitchFamily="2" charset="-122"/>
                <a:cs typeface="+mn-cs"/>
              </a:rPr>
              <a:t>二、数的小数点表示法</a:t>
            </a:r>
          </a:p>
        </p:txBody>
      </p:sp>
      <p:sp>
        <p:nvSpPr>
          <p:cNvPr id="33795" name="文本框 15363">
            <a:extLst>
              <a:ext uri="{FF2B5EF4-FFF2-40B4-BE49-F238E27FC236}">
                <a16:creationId xmlns:a16="http://schemas.microsoft.com/office/drawing/2014/main" id="{B169B32E-F195-1C2E-1947-4D2B5A5E55C5}"/>
              </a:ext>
            </a:extLst>
          </p:cNvPr>
          <p:cNvSpPr txBox="1">
            <a:spLocks noChangeArrowheads="1"/>
          </p:cNvSpPr>
          <p:nvPr/>
        </p:nvSpPr>
        <p:spPr bwMode="auto">
          <a:xfrm>
            <a:off x="748508" y="1859312"/>
            <a:ext cx="10694984"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5000"/>
              <a:buFont typeface="Wingdings" panose="05000000000000000000" pitchFamily="2" charset="2"/>
              <a:buChar char="n"/>
              <a:defRPr sz="32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prstClr val="black"/>
                </a:solidFill>
                <a:effectLst/>
                <a:uLnTx/>
                <a:uFillTx/>
                <a:latin typeface="华光大黑_CNKI" panose="02000500000000000000" pitchFamily="2" charset="-122"/>
                <a:ea typeface="华光大黑_CNKI" panose="02000500000000000000" pitchFamily="2" charset="-122"/>
                <a:cs typeface="+mn-cs"/>
              </a:rPr>
              <a:t>（</a:t>
            </a:r>
            <a:r>
              <a:rPr kumimoji="0" lang="en-US" altLang="zh-CN" sz="2400" b="1" i="0" u="none" strike="noStrike" kern="1200" cap="none" spc="0" normalizeH="0" baseline="0" noProof="0" dirty="0">
                <a:ln>
                  <a:noFill/>
                </a:ln>
                <a:solidFill>
                  <a:prstClr val="black"/>
                </a:solidFill>
                <a:effectLst/>
                <a:uLnTx/>
                <a:uFillTx/>
                <a:latin typeface="华光大黑_CNKI" panose="02000500000000000000" pitchFamily="2" charset="-122"/>
                <a:ea typeface="华光大黑_CNKI" panose="02000500000000000000" pitchFamily="2" charset="-122"/>
                <a:cs typeface="+mn-cs"/>
              </a:rPr>
              <a:t>1</a:t>
            </a:r>
            <a:r>
              <a:rPr kumimoji="0" lang="zh-CN" altLang="en-US" sz="2400" b="1" i="0" u="none" strike="noStrike" kern="1200" cap="none" spc="0" normalizeH="0" baseline="0" noProof="0" dirty="0">
                <a:ln>
                  <a:noFill/>
                </a:ln>
                <a:solidFill>
                  <a:prstClr val="black"/>
                </a:solidFill>
                <a:effectLst/>
                <a:uLnTx/>
                <a:uFillTx/>
                <a:latin typeface="华光大黑_CNKI" panose="02000500000000000000" pitchFamily="2" charset="-122"/>
                <a:ea typeface="华光大黑_CNKI" panose="02000500000000000000" pitchFamily="2" charset="-122"/>
                <a:cs typeface="+mn-cs"/>
              </a:rPr>
              <a:t>）数的定点表示</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prstClr val="black"/>
                </a:solidFill>
                <a:effectLst/>
                <a:uLnTx/>
                <a:uFillTx/>
                <a:latin typeface="华光大黑_CNKI" panose="02000500000000000000" pitchFamily="2" charset="-122"/>
                <a:ea typeface="华光大黑_CNKI" panose="02000500000000000000" pitchFamily="2" charset="-122"/>
                <a:cs typeface="+mn-cs"/>
              </a:rPr>
              <a:t>与整数的表示类似，有几位小数是固定的，在计算机中使用较少</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prstClr val="black"/>
                </a:solidFill>
                <a:effectLst/>
                <a:uLnTx/>
                <a:uFillTx/>
                <a:latin typeface="华光大黑_CNKI" panose="02000500000000000000" pitchFamily="2" charset="-122"/>
                <a:ea typeface="华光大黑_CNKI" panose="02000500000000000000" pitchFamily="2" charset="-122"/>
                <a:cs typeface="+mn-cs"/>
              </a:rPr>
              <a:t>（</a:t>
            </a:r>
            <a:r>
              <a:rPr kumimoji="0" lang="en-US" altLang="zh-CN" sz="2400" b="1" i="0" u="none" strike="noStrike" kern="1200" cap="none" spc="0" normalizeH="0" baseline="0" noProof="0" dirty="0">
                <a:ln>
                  <a:noFill/>
                </a:ln>
                <a:solidFill>
                  <a:prstClr val="black"/>
                </a:solidFill>
                <a:effectLst/>
                <a:uLnTx/>
                <a:uFillTx/>
                <a:latin typeface="华光大黑_CNKI" panose="02000500000000000000" pitchFamily="2" charset="-122"/>
                <a:ea typeface="华光大黑_CNKI" panose="02000500000000000000" pitchFamily="2" charset="-122"/>
                <a:cs typeface="+mn-cs"/>
              </a:rPr>
              <a:t>2</a:t>
            </a:r>
            <a:r>
              <a:rPr kumimoji="0" lang="zh-CN" altLang="en-US" sz="2400" b="1" i="0" u="none" strike="noStrike" kern="1200" cap="none" spc="0" normalizeH="0" baseline="0" noProof="0" dirty="0">
                <a:ln>
                  <a:noFill/>
                </a:ln>
                <a:solidFill>
                  <a:prstClr val="black"/>
                </a:solidFill>
                <a:effectLst/>
                <a:uLnTx/>
                <a:uFillTx/>
                <a:latin typeface="华光大黑_CNKI" panose="02000500000000000000" pitchFamily="2" charset="-122"/>
                <a:ea typeface="华光大黑_CNKI" panose="02000500000000000000" pitchFamily="2" charset="-122"/>
                <a:cs typeface="+mn-cs"/>
              </a:rPr>
              <a:t>）数的浮点表示</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prstClr val="black"/>
                </a:solidFill>
                <a:effectLst/>
                <a:uLnTx/>
                <a:uFillTx/>
                <a:latin typeface="华光大黑_CNKI" panose="02000500000000000000" pitchFamily="2" charset="-122"/>
                <a:ea typeface="华光大黑_CNKI" panose="02000500000000000000" pitchFamily="2" charset="-122"/>
                <a:cs typeface="+mn-cs"/>
              </a:rPr>
              <a:t>先将实数化为</a:t>
            </a:r>
            <a:r>
              <a:rPr kumimoji="0" lang="en-US" altLang="en-US" sz="2400" b="1" i="0" u="none" strike="noStrike" kern="1200" cap="none" spc="0" normalizeH="0" baseline="0" noProof="0" dirty="0">
                <a:ln>
                  <a:noFill/>
                </a:ln>
                <a:solidFill>
                  <a:prstClr val="black"/>
                </a:solidFill>
                <a:effectLst/>
                <a:uLnTx/>
                <a:uFillTx/>
                <a:latin typeface="华光大黑_CNKI" panose="02000500000000000000" pitchFamily="2" charset="-122"/>
                <a:ea typeface="华光大黑_CNKI" panose="02000500000000000000" pitchFamily="2" charset="-122"/>
                <a:cs typeface="+mn-cs"/>
              </a:rPr>
              <a:t>±</a:t>
            </a:r>
            <a:r>
              <a:rPr kumimoji="0" lang="en-US" altLang="zh-CN" sz="2400" b="1" i="0" u="none" strike="noStrike" kern="1200" cap="none" spc="0" normalizeH="0" baseline="0" noProof="0" dirty="0">
                <a:ln>
                  <a:noFill/>
                </a:ln>
                <a:solidFill>
                  <a:prstClr val="black"/>
                </a:solidFill>
                <a:effectLst/>
                <a:uLnTx/>
                <a:uFillTx/>
                <a:latin typeface="华光大黑_CNKI" panose="02000500000000000000" pitchFamily="2" charset="-122"/>
                <a:ea typeface="华光大黑_CNKI" panose="02000500000000000000" pitchFamily="2" charset="-122"/>
                <a:cs typeface="+mn-cs"/>
              </a:rPr>
              <a:t>1.xx…xx×2</a:t>
            </a:r>
            <a:r>
              <a:rPr kumimoji="0" lang="en-US" altLang="zh-CN" sz="2400" b="1" i="0" u="none" strike="noStrike" kern="1200" cap="none" spc="0" normalizeH="0" baseline="30000" noProof="0" dirty="0">
                <a:ln>
                  <a:noFill/>
                </a:ln>
                <a:solidFill>
                  <a:prstClr val="black"/>
                </a:solidFill>
                <a:effectLst/>
                <a:uLnTx/>
                <a:uFillTx/>
                <a:latin typeface="华光大黑_CNKI" panose="02000500000000000000" pitchFamily="2" charset="-122"/>
                <a:ea typeface="华光大黑_CNKI" panose="02000500000000000000" pitchFamily="2" charset="-122"/>
                <a:cs typeface="+mn-cs"/>
              </a:rPr>
              <a:t>n</a:t>
            </a:r>
            <a:r>
              <a:rPr kumimoji="0" lang="en-US" altLang="zh-CN" sz="2400" b="1" i="0" u="none" strike="noStrike" kern="1200" cap="none" spc="0" normalizeH="0" baseline="0" noProof="0" dirty="0">
                <a:ln>
                  <a:noFill/>
                </a:ln>
                <a:solidFill>
                  <a:prstClr val="black"/>
                </a:solidFill>
                <a:effectLst/>
                <a:uLnTx/>
                <a:uFillTx/>
                <a:latin typeface="华光大黑_CNKI" panose="02000500000000000000" pitchFamily="2" charset="-122"/>
                <a:ea typeface="华光大黑_CNKI" panose="02000500000000000000" pitchFamily="2" charset="-122"/>
                <a:cs typeface="+mn-cs"/>
              </a:rPr>
              <a:t> </a:t>
            </a:r>
            <a:r>
              <a:rPr kumimoji="0" lang="zh-CN" altLang="en-US" sz="2400" b="1" i="0" u="none" strike="noStrike" kern="1200" cap="none" spc="0" normalizeH="0" baseline="0" noProof="0" dirty="0">
                <a:ln>
                  <a:noFill/>
                </a:ln>
                <a:solidFill>
                  <a:prstClr val="black"/>
                </a:solidFill>
                <a:effectLst/>
                <a:uLnTx/>
                <a:uFillTx/>
                <a:latin typeface="华光大黑_CNKI" panose="02000500000000000000" pitchFamily="2" charset="-122"/>
                <a:ea typeface="华光大黑_CNKI" panose="02000500000000000000" pitchFamily="2" charset="-122"/>
                <a:cs typeface="+mn-cs"/>
              </a:rPr>
              <a:t>的形式，其中</a:t>
            </a:r>
            <a:r>
              <a:rPr kumimoji="0" lang="en-US" altLang="zh-CN" sz="2400" b="1" i="0" u="none" strike="noStrike" kern="1200" cap="none" spc="0" normalizeH="0" baseline="0" noProof="0" dirty="0">
                <a:ln>
                  <a:noFill/>
                </a:ln>
                <a:solidFill>
                  <a:prstClr val="black"/>
                </a:solidFill>
                <a:effectLst/>
                <a:uLnTx/>
                <a:uFillTx/>
                <a:latin typeface="华光大黑_CNKI" panose="02000500000000000000" pitchFamily="2" charset="-122"/>
                <a:ea typeface="华光大黑_CNKI" panose="02000500000000000000" pitchFamily="2" charset="-122"/>
                <a:cs typeface="+mn-cs"/>
              </a:rPr>
              <a:t>1.xx…xx</a:t>
            </a:r>
            <a:r>
              <a:rPr kumimoji="0" lang="zh-CN" altLang="en-US" sz="2400" b="1" i="0" u="none" strike="noStrike" kern="1200" cap="none" spc="0" normalizeH="0" baseline="0" noProof="0" dirty="0">
                <a:ln>
                  <a:noFill/>
                </a:ln>
                <a:solidFill>
                  <a:prstClr val="black"/>
                </a:solidFill>
                <a:effectLst/>
                <a:uLnTx/>
                <a:uFillTx/>
                <a:latin typeface="华光大黑_CNKI" panose="02000500000000000000" pitchFamily="2" charset="-122"/>
                <a:ea typeface="华光大黑_CNKI" panose="02000500000000000000" pitchFamily="2" charset="-122"/>
                <a:cs typeface="+mn-cs"/>
              </a:rPr>
              <a:t>是一个二进制小数，</a:t>
            </a:r>
            <a:r>
              <a:rPr kumimoji="0" lang="en-US" altLang="zh-CN" sz="2400" b="1" i="0" u="none" strike="noStrike" kern="1200" cap="none" spc="0" normalizeH="0" baseline="0" noProof="0" dirty="0">
                <a:ln>
                  <a:noFill/>
                </a:ln>
                <a:solidFill>
                  <a:prstClr val="black"/>
                </a:solidFill>
                <a:effectLst/>
                <a:uLnTx/>
                <a:uFillTx/>
                <a:latin typeface="华光大黑_CNKI" panose="02000500000000000000" pitchFamily="2" charset="-122"/>
                <a:ea typeface="华光大黑_CNKI" panose="02000500000000000000" pitchFamily="2" charset="-122"/>
                <a:cs typeface="+mn-cs"/>
              </a:rPr>
              <a:t>n</a:t>
            </a:r>
            <a:r>
              <a:rPr kumimoji="0" lang="zh-CN" altLang="en-US" sz="2400" b="1" i="0" u="none" strike="noStrike" kern="1200" cap="none" spc="0" normalizeH="0" baseline="0" noProof="0" dirty="0">
                <a:ln>
                  <a:noFill/>
                </a:ln>
                <a:solidFill>
                  <a:prstClr val="black"/>
                </a:solidFill>
                <a:effectLst/>
                <a:uLnTx/>
                <a:uFillTx/>
                <a:latin typeface="华光大黑_CNKI" panose="02000500000000000000" pitchFamily="2" charset="-122"/>
                <a:ea typeface="华光大黑_CNKI" panose="02000500000000000000" pitchFamily="2" charset="-122"/>
                <a:cs typeface="+mn-cs"/>
              </a:rPr>
              <a:t>是整数</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prstClr val="black"/>
                </a:solidFill>
                <a:effectLst/>
                <a:uLnTx/>
                <a:uFillTx/>
                <a:latin typeface="华光大黑_CNKI" panose="02000500000000000000" pitchFamily="2" charset="-122"/>
                <a:ea typeface="华光大黑_CNKI" panose="02000500000000000000" pitchFamily="2" charset="-122"/>
                <a:cs typeface="+mn-cs"/>
              </a:rPr>
              <a:t>将小数部分的</a:t>
            </a:r>
            <a:r>
              <a:rPr kumimoji="0" lang="en-US" altLang="zh-CN" sz="2400" b="1" i="0" u="none" strike="noStrike" kern="1200" cap="none" spc="0" normalizeH="0" baseline="0" noProof="0" dirty="0">
                <a:ln>
                  <a:noFill/>
                </a:ln>
                <a:solidFill>
                  <a:prstClr val="black"/>
                </a:solidFill>
                <a:effectLst/>
                <a:uLnTx/>
                <a:uFillTx/>
                <a:latin typeface="华光大黑_CNKI" panose="02000500000000000000" pitchFamily="2" charset="-122"/>
                <a:ea typeface="华光大黑_CNKI" panose="02000500000000000000" pitchFamily="2" charset="-122"/>
                <a:cs typeface="+mn-cs"/>
              </a:rPr>
              <a:t>xx…xx</a:t>
            </a:r>
            <a:r>
              <a:rPr kumimoji="0" lang="zh-CN" altLang="en-US" sz="2400" b="1" i="0" u="none" strike="noStrike" kern="1200" cap="none" spc="0" normalizeH="0" baseline="0" noProof="0" dirty="0">
                <a:ln>
                  <a:noFill/>
                </a:ln>
                <a:solidFill>
                  <a:prstClr val="black"/>
                </a:solidFill>
                <a:effectLst/>
                <a:uLnTx/>
                <a:uFillTx/>
                <a:latin typeface="华光大黑_CNKI" panose="02000500000000000000" pitchFamily="2" charset="-122"/>
                <a:ea typeface="华光大黑_CNKI" panose="02000500000000000000" pitchFamily="2" charset="-122"/>
                <a:cs typeface="+mn-cs"/>
              </a:rPr>
              <a:t>叫做尾数，</a:t>
            </a:r>
            <a:r>
              <a:rPr kumimoji="0" lang="en-US" altLang="zh-CN" sz="2400" b="1" i="0" u="none" strike="noStrike" kern="1200" cap="none" spc="0" normalizeH="0" baseline="0" noProof="0" dirty="0">
                <a:ln>
                  <a:noFill/>
                </a:ln>
                <a:solidFill>
                  <a:prstClr val="black"/>
                </a:solidFill>
                <a:effectLst/>
                <a:uLnTx/>
                <a:uFillTx/>
                <a:latin typeface="华光大黑_CNKI" panose="02000500000000000000" pitchFamily="2" charset="-122"/>
                <a:ea typeface="华光大黑_CNKI" panose="02000500000000000000" pitchFamily="2" charset="-122"/>
                <a:cs typeface="+mn-cs"/>
              </a:rPr>
              <a:t>n</a:t>
            </a:r>
            <a:r>
              <a:rPr kumimoji="0" lang="zh-CN" altLang="en-US" sz="2400" b="1" i="0" u="none" strike="noStrike" kern="1200" cap="none" spc="0" normalizeH="0" baseline="0" noProof="0" dirty="0">
                <a:ln>
                  <a:noFill/>
                </a:ln>
                <a:solidFill>
                  <a:prstClr val="black"/>
                </a:solidFill>
                <a:effectLst/>
                <a:uLnTx/>
                <a:uFillTx/>
                <a:latin typeface="华光大黑_CNKI" panose="02000500000000000000" pitchFamily="2" charset="-122"/>
                <a:ea typeface="华光大黑_CNKI" panose="02000500000000000000" pitchFamily="2" charset="-122"/>
                <a:cs typeface="+mn-cs"/>
              </a:rPr>
              <a:t>称为阶码；</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prstClr val="black"/>
                </a:solidFill>
                <a:effectLst/>
                <a:uLnTx/>
                <a:uFillTx/>
                <a:latin typeface="华光大黑_CNKI" panose="02000500000000000000" pitchFamily="2" charset="-122"/>
                <a:ea typeface="华光大黑_CNKI" panose="02000500000000000000" pitchFamily="2" charset="-122"/>
                <a:cs typeface="+mn-cs"/>
              </a:rPr>
              <a:t>阶码的符号称为阶符，二进制小数的符号称为数符，各占</a:t>
            </a:r>
            <a:r>
              <a:rPr kumimoji="0" lang="en-US" altLang="zh-CN" sz="2400" b="1" i="0" u="none" strike="noStrike" kern="1200" cap="none" spc="0" normalizeH="0" baseline="0" noProof="0" dirty="0">
                <a:ln>
                  <a:noFill/>
                </a:ln>
                <a:solidFill>
                  <a:prstClr val="black"/>
                </a:solidFill>
                <a:effectLst/>
                <a:uLnTx/>
                <a:uFillTx/>
                <a:latin typeface="华光大黑_CNKI" panose="02000500000000000000" pitchFamily="2" charset="-122"/>
                <a:ea typeface="华光大黑_CNKI" panose="02000500000000000000" pitchFamily="2" charset="-122"/>
                <a:cs typeface="+mn-cs"/>
              </a:rPr>
              <a:t>1</a:t>
            </a:r>
            <a:r>
              <a:rPr kumimoji="0" lang="zh-CN" altLang="en-US" sz="2400" b="1" i="0" u="none" strike="noStrike" kern="1200" cap="none" spc="0" normalizeH="0" baseline="0" noProof="0" dirty="0">
                <a:ln>
                  <a:noFill/>
                </a:ln>
                <a:solidFill>
                  <a:prstClr val="black"/>
                </a:solidFill>
                <a:effectLst/>
                <a:uLnTx/>
                <a:uFillTx/>
                <a:latin typeface="华光大黑_CNKI" panose="02000500000000000000" pitchFamily="2" charset="-122"/>
                <a:ea typeface="华光大黑_CNKI" panose="02000500000000000000" pitchFamily="2" charset="-122"/>
                <a:cs typeface="+mn-cs"/>
              </a:rPr>
              <a:t>个二进制位</a:t>
            </a:r>
          </a:p>
        </p:txBody>
      </p:sp>
      <p:grpSp>
        <p:nvGrpSpPr>
          <p:cNvPr id="25607" name="组合 16388">
            <a:extLst>
              <a:ext uri="{FF2B5EF4-FFF2-40B4-BE49-F238E27FC236}">
                <a16:creationId xmlns:a16="http://schemas.microsoft.com/office/drawing/2014/main" id="{75111F02-4080-2091-E491-228175369FB1}"/>
              </a:ext>
            </a:extLst>
          </p:cNvPr>
          <p:cNvGrpSpPr>
            <a:grpSpLocks/>
          </p:cNvGrpSpPr>
          <p:nvPr/>
        </p:nvGrpSpPr>
        <p:grpSpPr bwMode="auto">
          <a:xfrm>
            <a:off x="2209800" y="4829175"/>
            <a:ext cx="7772400" cy="1066800"/>
            <a:chOff x="-3" y="-3"/>
            <a:chExt cx="2787" cy="444"/>
          </a:xfrm>
        </p:grpSpPr>
        <p:grpSp>
          <p:nvGrpSpPr>
            <p:cNvPr id="33801" name="组合 16389">
              <a:extLst>
                <a:ext uri="{FF2B5EF4-FFF2-40B4-BE49-F238E27FC236}">
                  <a16:creationId xmlns:a16="http://schemas.microsoft.com/office/drawing/2014/main" id="{6F1BCDA5-BBA9-97AB-D9FB-85E15BEB024E}"/>
                </a:ext>
              </a:extLst>
            </p:cNvPr>
            <p:cNvGrpSpPr>
              <a:grpSpLocks/>
            </p:cNvGrpSpPr>
            <p:nvPr/>
          </p:nvGrpSpPr>
          <p:grpSpPr bwMode="auto">
            <a:xfrm>
              <a:off x="0" y="0"/>
              <a:ext cx="2781" cy="438"/>
              <a:chOff x="0" y="0"/>
              <a:chExt cx="2781" cy="438"/>
            </a:xfrm>
          </p:grpSpPr>
          <p:grpSp>
            <p:nvGrpSpPr>
              <p:cNvPr id="33803" name="组合 16390">
                <a:extLst>
                  <a:ext uri="{FF2B5EF4-FFF2-40B4-BE49-F238E27FC236}">
                    <a16:creationId xmlns:a16="http://schemas.microsoft.com/office/drawing/2014/main" id="{DEBC1B85-1C52-1588-DF58-9784C4EAE167}"/>
                  </a:ext>
                </a:extLst>
              </p:cNvPr>
              <p:cNvGrpSpPr>
                <a:grpSpLocks/>
              </p:cNvGrpSpPr>
              <p:nvPr/>
            </p:nvGrpSpPr>
            <p:grpSpPr bwMode="auto">
              <a:xfrm>
                <a:off x="0" y="0"/>
                <a:ext cx="381" cy="438"/>
                <a:chOff x="0" y="0"/>
                <a:chExt cx="381" cy="438"/>
              </a:xfrm>
            </p:grpSpPr>
            <p:sp>
              <p:nvSpPr>
                <p:cNvPr id="33813" name="矩形 16391">
                  <a:extLst>
                    <a:ext uri="{FF2B5EF4-FFF2-40B4-BE49-F238E27FC236}">
                      <a16:creationId xmlns:a16="http://schemas.microsoft.com/office/drawing/2014/main" id="{9CA35A62-FA0E-1468-12C6-C44618C343E0}"/>
                    </a:ext>
                  </a:extLst>
                </p:cNvPr>
                <p:cNvSpPr>
                  <a:spLocks noChangeArrowheads="1"/>
                </p:cNvSpPr>
                <p:nvPr/>
              </p:nvSpPr>
              <p:spPr bwMode="auto">
                <a:xfrm>
                  <a:off x="4" y="0"/>
                  <a:ext cx="295" cy="4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5000"/>
                    <a:buFont typeface="Wingdings" panose="05000000000000000000" pitchFamily="2" charset="2"/>
                    <a:buChar char="n"/>
                    <a:defRPr sz="32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黑体" panose="02010609060101010101" pitchFamily="49" charset="-122"/>
                      <a:cs typeface="+mn-cs"/>
                    </a:rPr>
                    <a:t>阶符</a:t>
                  </a: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endParaRPr>
                </a:p>
              </p:txBody>
            </p:sp>
            <p:sp>
              <p:nvSpPr>
                <p:cNvPr id="33814" name="矩形 16392">
                  <a:extLst>
                    <a:ext uri="{FF2B5EF4-FFF2-40B4-BE49-F238E27FC236}">
                      <a16:creationId xmlns:a16="http://schemas.microsoft.com/office/drawing/2014/main" id="{10C70F37-CE48-ACFE-E4F7-E581C08FBD72}"/>
                    </a:ext>
                  </a:extLst>
                </p:cNvPr>
                <p:cNvSpPr>
                  <a:spLocks noChangeArrowheads="1"/>
                </p:cNvSpPr>
                <p:nvPr/>
              </p:nvSpPr>
              <p:spPr bwMode="auto">
                <a:xfrm>
                  <a:off x="0" y="0"/>
                  <a:ext cx="381" cy="438"/>
                </a:xfrm>
                <a:prstGeom prst="rect">
                  <a:avLst/>
                </a:prstGeom>
                <a:noFill/>
                <a:ln w="7">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5000"/>
                    <a:buFont typeface="Wingdings" panose="05000000000000000000" pitchFamily="2" charset="2"/>
                    <a:buChar char="n"/>
                    <a:defRPr sz="32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600" b="1" i="0" u="none" strike="noStrike" kern="1200" cap="none" spc="0" normalizeH="0" baseline="0" noProof="0">
                    <a:ln>
                      <a:noFill/>
                    </a:ln>
                    <a:solidFill>
                      <a:prstClr val="black"/>
                    </a:solidFill>
                    <a:effectLst/>
                    <a:uLnTx/>
                    <a:uFillTx/>
                    <a:latin typeface="Times New Roman" panose="02020603050405020304" pitchFamily="18" charset="0"/>
                    <a:ea typeface="隶书" panose="02010509060101010101" pitchFamily="49" charset="-122"/>
                    <a:cs typeface="+mn-cs"/>
                  </a:endParaRPr>
                </a:p>
              </p:txBody>
            </p:sp>
          </p:grpSp>
          <p:grpSp>
            <p:nvGrpSpPr>
              <p:cNvPr id="33804" name="组合 16393">
                <a:extLst>
                  <a:ext uri="{FF2B5EF4-FFF2-40B4-BE49-F238E27FC236}">
                    <a16:creationId xmlns:a16="http://schemas.microsoft.com/office/drawing/2014/main" id="{43AEE38F-7866-AC4D-EA4B-597A284675E5}"/>
                  </a:ext>
                </a:extLst>
              </p:cNvPr>
              <p:cNvGrpSpPr>
                <a:grpSpLocks/>
              </p:cNvGrpSpPr>
              <p:nvPr/>
            </p:nvGrpSpPr>
            <p:grpSpPr bwMode="auto">
              <a:xfrm>
                <a:off x="381" y="0"/>
                <a:ext cx="674" cy="438"/>
                <a:chOff x="381" y="0"/>
                <a:chExt cx="674" cy="438"/>
              </a:xfrm>
            </p:grpSpPr>
            <p:sp>
              <p:nvSpPr>
                <p:cNvPr id="33811" name="矩形 16394">
                  <a:extLst>
                    <a:ext uri="{FF2B5EF4-FFF2-40B4-BE49-F238E27FC236}">
                      <a16:creationId xmlns:a16="http://schemas.microsoft.com/office/drawing/2014/main" id="{E16D30D3-7429-1111-9B5C-5C348AED4DA7}"/>
                    </a:ext>
                  </a:extLst>
                </p:cNvPr>
                <p:cNvSpPr>
                  <a:spLocks noChangeArrowheads="1"/>
                </p:cNvSpPr>
                <p:nvPr/>
              </p:nvSpPr>
              <p:spPr bwMode="auto">
                <a:xfrm>
                  <a:off x="424" y="0"/>
                  <a:ext cx="588" cy="4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5000"/>
                    <a:buFont typeface="Wingdings" panose="05000000000000000000" pitchFamily="2" charset="2"/>
                    <a:buChar char="n"/>
                    <a:defRPr sz="32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黑体" panose="02010609060101010101" pitchFamily="49" charset="-122"/>
                      <a:cs typeface="+mn-cs"/>
                    </a:rPr>
                    <a:t>阶</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    </a:t>
                  </a: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黑体" panose="02010609060101010101" pitchFamily="49" charset="-122"/>
                      <a:cs typeface="+mn-cs"/>
                    </a:rPr>
                    <a:t>码</a:t>
                  </a: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endParaRPr>
                </a:p>
              </p:txBody>
            </p:sp>
            <p:sp>
              <p:nvSpPr>
                <p:cNvPr id="33812" name="矩形 16395">
                  <a:extLst>
                    <a:ext uri="{FF2B5EF4-FFF2-40B4-BE49-F238E27FC236}">
                      <a16:creationId xmlns:a16="http://schemas.microsoft.com/office/drawing/2014/main" id="{D1300B2E-99D9-CFEC-5677-74E117956E09}"/>
                    </a:ext>
                  </a:extLst>
                </p:cNvPr>
                <p:cNvSpPr>
                  <a:spLocks noChangeArrowheads="1"/>
                </p:cNvSpPr>
                <p:nvPr/>
              </p:nvSpPr>
              <p:spPr bwMode="auto">
                <a:xfrm>
                  <a:off x="381" y="0"/>
                  <a:ext cx="674" cy="438"/>
                </a:xfrm>
                <a:prstGeom prst="rect">
                  <a:avLst/>
                </a:prstGeom>
                <a:noFill/>
                <a:ln w="7">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5000"/>
                    <a:buFont typeface="Wingdings" panose="05000000000000000000" pitchFamily="2" charset="2"/>
                    <a:buChar char="n"/>
                    <a:defRPr sz="32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600" b="1" i="0" u="none" strike="noStrike" kern="1200" cap="none" spc="0" normalizeH="0" baseline="0" noProof="0">
                    <a:ln>
                      <a:noFill/>
                    </a:ln>
                    <a:solidFill>
                      <a:prstClr val="black"/>
                    </a:solidFill>
                    <a:effectLst/>
                    <a:uLnTx/>
                    <a:uFillTx/>
                    <a:latin typeface="Times New Roman" panose="02020603050405020304" pitchFamily="18" charset="0"/>
                    <a:ea typeface="隶书" panose="02010509060101010101" pitchFamily="49" charset="-122"/>
                    <a:cs typeface="+mn-cs"/>
                  </a:endParaRPr>
                </a:p>
              </p:txBody>
            </p:sp>
          </p:grpSp>
          <p:grpSp>
            <p:nvGrpSpPr>
              <p:cNvPr id="33805" name="组合 16396">
                <a:extLst>
                  <a:ext uri="{FF2B5EF4-FFF2-40B4-BE49-F238E27FC236}">
                    <a16:creationId xmlns:a16="http://schemas.microsoft.com/office/drawing/2014/main" id="{96869992-2AA7-D6D2-892C-6D4DA0790E4C}"/>
                  </a:ext>
                </a:extLst>
              </p:cNvPr>
              <p:cNvGrpSpPr>
                <a:grpSpLocks/>
              </p:cNvGrpSpPr>
              <p:nvPr/>
            </p:nvGrpSpPr>
            <p:grpSpPr bwMode="auto">
              <a:xfrm>
                <a:off x="1055" y="0"/>
                <a:ext cx="380" cy="438"/>
                <a:chOff x="1055" y="0"/>
                <a:chExt cx="380" cy="438"/>
              </a:xfrm>
            </p:grpSpPr>
            <p:sp>
              <p:nvSpPr>
                <p:cNvPr id="33809" name="矩形 16397">
                  <a:extLst>
                    <a:ext uri="{FF2B5EF4-FFF2-40B4-BE49-F238E27FC236}">
                      <a16:creationId xmlns:a16="http://schemas.microsoft.com/office/drawing/2014/main" id="{E0CB02B5-ABFC-7522-8C4F-03C369BB0507}"/>
                    </a:ext>
                  </a:extLst>
                </p:cNvPr>
                <p:cNvSpPr>
                  <a:spLocks noChangeArrowheads="1"/>
                </p:cNvSpPr>
                <p:nvPr/>
              </p:nvSpPr>
              <p:spPr bwMode="auto">
                <a:xfrm>
                  <a:off x="1098" y="0"/>
                  <a:ext cx="294" cy="4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5000"/>
                    <a:buFont typeface="Wingdings" panose="05000000000000000000" pitchFamily="2" charset="2"/>
                    <a:buChar char="n"/>
                    <a:defRPr sz="32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a:ln>
                        <a:noFill/>
                      </a:ln>
                      <a:solidFill>
                        <a:prstClr val="black"/>
                      </a:solidFill>
                      <a:effectLst/>
                      <a:uLnTx/>
                      <a:uFillTx/>
                      <a:latin typeface="Arial" panose="020B0604020202020204" pitchFamily="34" charset="0"/>
                      <a:ea typeface="黑体" panose="02010609060101010101" pitchFamily="49" charset="-122"/>
                      <a:cs typeface="+mn-cs"/>
                    </a:rPr>
                    <a:t>数符</a:t>
                  </a: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endParaRPr>
                </a:p>
              </p:txBody>
            </p:sp>
            <p:sp>
              <p:nvSpPr>
                <p:cNvPr id="33810" name="矩形 16398">
                  <a:extLst>
                    <a:ext uri="{FF2B5EF4-FFF2-40B4-BE49-F238E27FC236}">
                      <a16:creationId xmlns:a16="http://schemas.microsoft.com/office/drawing/2014/main" id="{AD905D92-4B0A-D18E-BED4-7DE4E823FB84}"/>
                    </a:ext>
                  </a:extLst>
                </p:cNvPr>
                <p:cNvSpPr>
                  <a:spLocks noChangeArrowheads="1"/>
                </p:cNvSpPr>
                <p:nvPr/>
              </p:nvSpPr>
              <p:spPr bwMode="auto">
                <a:xfrm>
                  <a:off x="1055" y="0"/>
                  <a:ext cx="380" cy="438"/>
                </a:xfrm>
                <a:prstGeom prst="rect">
                  <a:avLst/>
                </a:prstGeom>
                <a:noFill/>
                <a:ln w="7">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5000"/>
                    <a:buFont typeface="Wingdings" panose="05000000000000000000" pitchFamily="2" charset="2"/>
                    <a:buChar char="n"/>
                    <a:defRPr sz="32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600" b="1" i="0" u="none" strike="noStrike" kern="1200" cap="none" spc="0" normalizeH="0" baseline="0" noProof="0">
                    <a:ln>
                      <a:noFill/>
                    </a:ln>
                    <a:solidFill>
                      <a:prstClr val="black"/>
                    </a:solidFill>
                    <a:effectLst/>
                    <a:uLnTx/>
                    <a:uFillTx/>
                    <a:latin typeface="Times New Roman" panose="02020603050405020304" pitchFamily="18" charset="0"/>
                    <a:ea typeface="隶书" panose="02010509060101010101" pitchFamily="49" charset="-122"/>
                    <a:cs typeface="+mn-cs"/>
                  </a:endParaRPr>
                </a:p>
              </p:txBody>
            </p:sp>
          </p:grpSp>
          <p:grpSp>
            <p:nvGrpSpPr>
              <p:cNvPr id="33806" name="组合 16399">
                <a:extLst>
                  <a:ext uri="{FF2B5EF4-FFF2-40B4-BE49-F238E27FC236}">
                    <a16:creationId xmlns:a16="http://schemas.microsoft.com/office/drawing/2014/main" id="{BF6502CC-D7FA-89D7-F430-946E90D8D2A2}"/>
                  </a:ext>
                </a:extLst>
              </p:cNvPr>
              <p:cNvGrpSpPr>
                <a:grpSpLocks/>
              </p:cNvGrpSpPr>
              <p:nvPr/>
            </p:nvGrpSpPr>
            <p:grpSpPr bwMode="auto">
              <a:xfrm>
                <a:off x="1435" y="0"/>
                <a:ext cx="1346" cy="438"/>
                <a:chOff x="1435" y="0"/>
                <a:chExt cx="1346" cy="438"/>
              </a:xfrm>
            </p:grpSpPr>
            <p:sp>
              <p:nvSpPr>
                <p:cNvPr id="33807" name="矩形 16400">
                  <a:extLst>
                    <a:ext uri="{FF2B5EF4-FFF2-40B4-BE49-F238E27FC236}">
                      <a16:creationId xmlns:a16="http://schemas.microsoft.com/office/drawing/2014/main" id="{10FE3C1B-281E-25A2-A3BC-E46DFE61F74D}"/>
                    </a:ext>
                  </a:extLst>
                </p:cNvPr>
                <p:cNvSpPr>
                  <a:spLocks noChangeArrowheads="1"/>
                </p:cNvSpPr>
                <p:nvPr/>
              </p:nvSpPr>
              <p:spPr bwMode="auto">
                <a:xfrm>
                  <a:off x="1478" y="0"/>
                  <a:ext cx="1260" cy="4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5000"/>
                    <a:buFont typeface="Wingdings" panose="05000000000000000000" pitchFamily="2" charset="2"/>
                    <a:buChar char="n"/>
                    <a:defRPr sz="32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a:ln>
                        <a:noFill/>
                      </a:ln>
                      <a:solidFill>
                        <a:prstClr val="black"/>
                      </a:solidFill>
                      <a:effectLst/>
                      <a:uLnTx/>
                      <a:uFillTx/>
                      <a:latin typeface="Arial" panose="020B0604020202020204" pitchFamily="34" charset="0"/>
                      <a:ea typeface="黑体" panose="02010609060101010101" pitchFamily="49" charset="-122"/>
                      <a:cs typeface="+mn-cs"/>
                    </a:rPr>
                    <a:t>尾</a:t>
                  </a:r>
                  <a:r>
                    <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                 </a:t>
                  </a:r>
                  <a:r>
                    <a:rPr kumimoji="0" lang="zh-CN" altLang="en-US" sz="2400" b="0" i="0" u="none" strike="noStrike" kern="1200" cap="none" spc="0" normalizeH="0" baseline="0" noProof="0">
                      <a:ln>
                        <a:noFill/>
                      </a:ln>
                      <a:solidFill>
                        <a:prstClr val="black"/>
                      </a:solidFill>
                      <a:effectLst/>
                      <a:uLnTx/>
                      <a:uFillTx/>
                      <a:latin typeface="Arial" panose="020B0604020202020204" pitchFamily="34" charset="0"/>
                      <a:ea typeface="黑体" panose="02010609060101010101" pitchFamily="49" charset="-122"/>
                      <a:cs typeface="+mn-cs"/>
                    </a:rPr>
                    <a:t>数</a:t>
                  </a: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endParaRPr>
                </a:p>
              </p:txBody>
            </p:sp>
            <p:sp>
              <p:nvSpPr>
                <p:cNvPr id="33808" name="矩形 16401">
                  <a:extLst>
                    <a:ext uri="{FF2B5EF4-FFF2-40B4-BE49-F238E27FC236}">
                      <a16:creationId xmlns:a16="http://schemas.microsoft.com/office/drawing/2014/main" id="{03EDC557-8EB2-CD53-9EA3-4D9A794FB610}"/>
                    </a:ext>
                  </a:extLst>
                </p:cNvPr>
                <p:cNvSpPr>
                  <a:spLocks noChangeArrowheads="1"/>
                </p:cNvSpPr>
                <p:nvPr/>
              </p:nvSpPr>
              <p:spPr bwMode="auto">
                <a:xfrm>
                  <a:off x="1435" y="0"/>
                  <a:ext cx="1346" cy="438"/>
                </a:xfrm>
                <a:prstGeom prst="rect">
                  <a:avLst/>
                </a:prstGeom>
                <a:noFill/>
                <a:ln w="7">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5000"/>
                    <a:buFont typeface="Wingdings" panose="05000000000000000000" pitchFamily="2" charset="2"/>
                    <a:buChar char="n"/>
                    <a:defRPr sz="32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600" b="1" i="0" u="none" strike="noStrike" kern="1200" cap="none" spc="0" normalizeH="0" baseline="0" noProof="0">
                    <a:ln>
                      <a:noFill/>
                    </a:ln>
                    <a:solidFill>
                      <a:prstClr val="black"/>
                    </a:solidFill>
                    <a:effectLst/>
                    <a:uLnTx/>
                    <a:uFillTx/>
                    <a:latin typeface="Times New Roman" panose="02020603050405020304" pitchFamily="18" charset="0"/>
                    <a:ea typeface="隶书" panose="02010509060101010101" pitchFamily="49" charset="-122"/>
                    <a:cs typeface="+mn-cs"/>
                  </a:endParaRPr>
                </a:p>
              </p:txBody>
            </p:sp>
          </p:grpSp>
        </p:grpSp>
        <p:sp>
          <p:nvSpPr>
            <p:cNvPr id="33802" name="矩形 16402">
              <a:extLst>
                <a:ext uri="{FF2B5EF4-FFF2-40B4-BE49-F238E27FC236}">
                  <a16:creationId xmlns:a16="http://schemas.microsoft.com/office/drawing/2014/main" id="{E1FADDD6-A63E-E46D-F7F3-5EDBBD81FF68}"/>
                </a:ext>
              </a:extLst>
            </p:cNvPr>
            <p:cNvSpPr>
              <a:spLocks noChangeArrowheads="1"/>
            </p:cNvSpPr>
            <p:nvPr/>
          </p:nvSpPr>
          <p:spPr bwMode="auto">
            <a:xfrm>
              <a:off x="-3" y="-3"/>
              <a:ext cx="2787" cy="444"/>
            </a:xfrm>
            <a:prstGeom prst="rect">
              <a:avLst/>
            </a:prstGeom>
            <a:noFill/>
            <a:ln w="11112">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5000"/>
                <a:buFont typeface="Wingdings" panose="05000000000000000000" pitchFamily="2" charset="2"/>
                <a:buChar char="n"/>
                <a:defRPr sz="32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600" b="1" i="0" u="none" strike="noStrike" kern="1200" cap="none" spc="0" normalizeH="0" baseline="0" noProof="0">
                <a:ln>
                  <a:noFill/>
                </a:ln>
                <a:solidFill>
                  <a:prstClr val="black"/>
                </a:solidFill>
                <a:effectLst/>
                <a:uLnTx/>
                <a:uFillTx/>
                <a:latin typeface="Times New Roman" panose="02020603050405020304" pitchFamily="18" charset="0"/>
                <a:ea typeface="隶书" panose="02010509060101010101" pitchFamily="49" charset="-122"/>
                <a:cs typeface="+mn-cs"/>
              </a:endParaRPr>
            </a:p>
          </p:txBody>
        </p:sp>
      </p:grpSp>
      <p:sp>
        <p:nvSpPr>
          <p:cNvPr id="25622" name="文本框 16403">
            <a:extLst>
              <a:ext uri="{FF2B5EF4-FFF2-40B4-BE49-F238E27FC236}">
                <a16:creationId xmlns:a16="http://schemas.microsoft.com/office/drawing/2014/main" id="{E92EEFA3-64EE-55B8-7067-2B4D9B51EBAD}"/>
              </a:ext>
            </a:extLst>
          </p:cNvPr>
          <p:cNvSpPr txBox="1">
            <a:spLocks noChangeArrowheads="1"/>
          </p:cNvSpPr>
          <p:nvPr/>
        </p:nvSpPr>
        <p:spPr bwMode="auto">
          <a:xfrm>
            <a:off x="3751263" y="5930900"/>
            <a:ext cx="3732212" cy="400050"/>
          </a:xfrm>
          <a:prstGeom prst="rect">
            <a:avLst/>
          </a:prstGeom>
          <a:noFill/>
          <a:ln>
            <a:noFill/>
          </a:ln>
        </p:spPr>
        <p:txBody>
          <a:bodyPr wrap="none">
            <a:spAutoFit/>
          </a:bodyPr>
          <a:lstStyle>
            <a:lvl1pPr>
              <a:spcBef>
                <a:spcPct val="20000"/>
              </a:spcBef>
              <a:buClr>
                <a:schemeClr val="tx2"/>
              </a:buClr>
              <a:buSzPct val="75000"/>
              <a:buFont typeface="Wingdings" panose="05000000000000000000" pitchFamily="2" charset="2"/>
              <a:buChar char="n"/>
              <a:defRPr sz="32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a:ln>
                  <a:noFill/>
                </a:ln>
                <a:solidFill>
                  <a:srgbClr val="C00000"/>
                </a:solidFill>
                <a:effectLst>
                  <a:outerShdw blurRad="38100" dist="38100" dir="2700000" algn="tl">
                    <a:srgbClr val="000000">
                      <a:alpha val="43137"/>
                    </a:srgbClr>
                  </a:outerShdw>
                </a:effectLst>
                <a:uLnTx/>
                <a:uFillTx/>
                <a:latin typeface="华光楷体二_CNKI" panose="02000500000000000000" pitchFamily="2" charset="-122"/>
                <a:ea typeface="华光楷体二_CNKI" panose="02000500000000000000" pitchFamily="2" charset="-122"/>
                <a:cs typeface="+mn-cs"/>
              </a:rPr>
              <a:t>图</a:t>
            </a:r>
            <a:r>
              <a:rPr kumimoji="0" lang="en-US" altLang="zh-CN" sz="2000" b="1" i="0" u="none" strike="noStrike" kern="1200" cap="none" spc="0" normalizeH="0" baseline="0" noProof="0">
                <a:ln>
                  <a:noFill/>
                </a:ln>
                <a:solidFill>
                  <a:srgbClr val="C00000"/>
                </a:solidFill>
                <a:effectLst>
                  <a:outerShdw blurRad="38100" dist="38100" dir="2700000" algn="tl">
                    <a:srgbClr val="000000">
                      <a:alpha val="43137"/>
                    </a:srgbClr>
                  </a:outerShdw>
                </a:effectLst>
                <a:uLnTx/>
                <a:uFillTx/>
                <a:latin typeface="华光楷体二_CNKI" panose="02000500000000000000" pitchFamily="2" charset="-122"/>
                <a:ea typeface="华光楷体二_CNKI" panose="02000500000000000000" pitchFamily="2" charset="-122"/>
                <a:cs typeface="+mn-cs"/>
              </a:rPr>
              <a:t>1-3   </a:t>
            </a:r>
            <a:r>
              <a:rPr kumimoji="0" lang="zh-CN" altLang="en-US" sz="2000" b="1" i="0" u="none" strike="noStrike" kern="1200" cap="none" spc="0" normalizeH="0" baseline="0" noProof="0">
                <a:ln>
                  <a:noFill/>
                </a:ln>
                <a:solidFill>
                  <a:srgbClr val="C00000"/>
                </a:solidFill>
                <a:effectLst>
                  <a:outerShdw blurRad="38100" dist="38100" dir="2700000" algn="tl">
                    <a:srgbClr val="000000">
                      <a:alpha val="43137"/>
                    </a:srgbClr>
                  </a:outerShdw>
                </a:effectLst>
                <a:uLnTx/>
                <a:uFillTx/>
                <a:latin typeface="华光楷体二_CNKI" panose="02000500000000000000" pitchFamily="2" charset="-122"/>
                <a:ea typeface="华光楷体二_CNKI" panose="02000500000000000000" pitchFamily="2" charset="-122"/>
                <a:cs typeface="+mn-cs"/>
              </a:rPr>
              <a:t>计算机中浮点数的表示 </a:t>
            </a:r>
          </a:p>
        </p:txBody>
      </p:sp>
      <p:pic>
        <p:nvPicPr>
          <p:cNvPr id="33799" name="图片 20">
            <a:extLst>
              <a:ext uri="{FF2B5EF4-FFF2-40B4-BE49-F238E27FC236}">
                <a16:creationId xmlns:a16="http://schemas.microsoft.com/office/drawing/2014/main" id="{0C209E99-EF70-6B3C-D818-B732FCA646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2" y="312601"/>
            <a:ext cx="593725"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直接连接符 21">
            <a:extLst>
              <a:ext uri="{FF2B5EF4-FFF2-40B4-BE49-F238E27FC236}">
                <a16:creationId xmlns:a16="http://schemas.microsoft.com/office/drawing/2014/main" id="{814D6EA6-FFEB-75F9-9CC5-6A8E0B3B35B3}"/>
              </a:ext>
            </a:extLst>
          </p:cNvPr>
          <p:cNvCxnSpPr>
            <a:cxnSpLocks/>
          </p:cNvCxnSpPr>
          <p:nvPr/>
        </p:nvCxnSpPr>
        <p:spPr>
          <a:xfrm>
            <a:off x="650875" y="908720"/>
            <a:ext cx="10267804" cy="0"/>
          </a:xfrm>
          <a:prstGeom prst="line">
            <a:avLst/>
          </a:prstGeom>
          <a:ln w="73025" cmpd="thickThi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607"/>
                                        </p:tgtEl>
                                        <p:attrNameLst>
                                          <p:attrName>style.visibility</p:attrName>
                                        </p:attrNameLst>
                                      </p:cBhvr>
                                      <p:to>
                                        <p:strVal val="visible"/>
                                      </p:to>
                                    </p:set>
                                    <p:animEffect transition="in" filter="blinds(horizontal)">
                                      <p:cBhvr>
                                        <p:cTn id="7" dur="500"/>
                                        <p:tgtEl>
                                          <p:spTgt spid="25607"/>
                                        </p:tgtEl>
                                      </p:cBhvr>
                                    </p:animEffect>
                                  </p:childTnLst>
                                </p:cTn>
                              </p:par>
                              <p:par>
                                <p:cTn id="8" presetID="3" presetClass="entr" presetSubtype="10" fill="hold" nodeType="withEffect">
                                  <p:stCondLst>
                                    <p:cond delay="0"/>
                                  </p:stCondLst>
                                  <p:childTnLst>
                                    <p:set>
                                      <p:cBhvr>
                                        <p:cTn id="9" dur="1" fill="hold">
                                          <p:stCondLst>
                                            <p:cond delay="0"/>
                                          </p:stCondLst>
                                        </p:cTn>
                                        <p:tgtEl>
                                          <p:spTgt spid="25622"/>
                                        </p:tgtEl>
                                        <p:attrNameLst>
                                          <p:attrName>style.visibility</p:attrName>
                                        </p:attrNameLst>
                                      </p:cBhvr>
                                      <p:to>
                                        <p:strVal val="visible"/>
                                      </p:to>
                                    </p:set>
                                    <p:animEffect transition="in" filter="blinds(horizontal)">
                                      <p:cBhvr>
                                        <p:cTn id="10" dur="500"/>
                                        <p:tgtEl>
                                          <p:spTgt spid="25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22" grpId="0"/>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4">
            <a:lumMod val="75000"/>
            <a:lumOff val="25000"/>
          </a:schemeClr>
        </a:solidFill>
        <a:effectLst/>
      </p:bgPr>
    </p:bg>
    <p:spTree>
      <p:nvGrpSpPr>
        <p:cNvPr id="1" name=""/>
        <p:cNvGrpSpPr/>
        <p:nvPr/>
      </p:nvGrpSpPr>
      <p:grpSpPr>
        <a:xfrm>
          <a:off x="0" y="0"/>
          <a:ext cx="0" cy="0"/>
          <a:chOff x="0" y="0"/>
          <a:chExt cx="0" cy="0"/>
        </a:xfrm>
      </p:grpSpPr>
      <p:sp>
        <p:nvSpPr>
          <p:cNvPr id="32770" name="AutoShape 2">
            <a:extLst>
              <a:ext uri="{FF2B5EF4-FFF2-40B4-BE49-F238E27FC236}">
                <a16:creationId xmlns:a16="http://schemas.microsoft.com/office/drawing/2014/main" id="{BD37FBD9-C69C-983C-11BC-F1B4DBF56364}"/>
              </a:ext>
            </a:extLst>
          </p:cNvPr>
          <p:cNvSpPr>
            <a:spLocks/>
          </p:cNvSpPr>
          <p:nvPr/>
        </p:nvSpPr>
        <p:spPr bwMode="auto">
          <a:xfrm rot="5400000">
            <a:off x="7064375" y="4760198"/>
            <a:ext cx="196850" cy="430054"/>
          </a:xfrm>
          <a:prstGeom prst="leftBrace">
            <a:avLst>
              <a:gd name="adj1" fmla="val 193548"/>
              <a:gd name="adj2" fmla="val 50000"/>
            </a:avLst>
          </a:pr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2771" name="Rectangle 3">
            <a:extLst>
              <a:ext uri="{FF2B5EF4-FFF2-40B4-BE49-F238E27FC236}">
                <a16:creationId xmlns:a16="http://schemas.microsoft.com/office/drawing/2014/main" id="{750F8115-21CF-5795-0B00-3D0DED76891A}"/>
              </a:ext>
            </a:extLst>
          </p:cNvPr>
          <p:cNvSpPr>
            <a:spLocks noGrp="1" noChangeArrowheads="1"/>
          </p:cNvSpPr>
          <p:nvPr>
            <p:ph type="title" idx="4294967295"/>
          </p:nvPr>
        </p:nvSpPr>
        <p:spPr>
          <a:xfrm>
            <a:off x="361827" y="410370"/>
            <a:ext cx="1508249" cy="533400"/>
          </a:xfrm>
          <a:gradFill rotWithShape="0">
            <a:gsLst>
              <a:gs pos="0">
                <a:srgbClr val="009999"/>
              </a:gs>
              <a:gs pos="100000">
                <a:srgbClr val="777777"/>
              </a:gs>
            </a:gsLst>
            <a:lin ang="0" scaled="1"/>
          </a:gradFill>
          <a:ln w="38100" cmpd="dbl">
            <a:solidFill>
              <a:srgbClr val="000000"/>
            </a:solidFill>
          </a:ln>
        </p:spPr>
        <p:txBody>
          <a:bodyPr vert="horz" wrap="square" lIns="91440" tIns="45720" rIns="91440" bIns="46800" numCol="1" anchor="ctr" anchorCtr="0" compatLnSpc="1">
            <a:prstTxWarp prst="textNoShape">
              <a:avLst/>
            </a:prstTxWarp>
          </a:bodyPr>
          <a:lstStyle/>
          <a:p>
            <a:pPr algn="l" eaLnBrk="1" hangingPunct="1">
              <a:defRPr/>
            </a:pPr>
            <a:r>
              <a:rPr lang="zh-CN" altLang="en-US" sz="3200" b="1">
                <a:solidFill>
                  <a:srgbClr val="FFFF99"/>
                </a:solidFill>
                <a:effectLst>
                  <a:outerShdw blurRad="38100" dist="38100" dir="2700000" algn="tl">
                    <a:srgbClr val="000000"/>
                  </a:outerShdw>
                </a:effectLst>
                <a:ea typeface="黑体" pitchFamily="2" charset="-122"/>
              </a:rPr>
              <a:t>浮点数</a:t>
            </a:r>
            <a:endParaRPr lang="zh-CN" altLang="en-US">
              <a:solidFill>
                <a:srgbClr val="FFFF99"/>
              </a:solidFill>
              <a:effectLst>
                <a:outerShdw blurRad="38100" dist="38100" dir="2700000" algn="tl">
                  <a:srgbClr val="000000"/>
                </a:outerShdw>
              </a:effectLst>
              <a:ea typeface="黑体" pitchFamily="2" charset="-122"/>
            </a:endParaRPr>
          </a:p>
        </p:txBody>
      </p:sp>
      <p:sp>
        <p:nvSpPr>
          <p:cNvPr id="34820" name="Text Box 4">
            <a:extLst>
              <a:ext uri="{FF2B5EF4-FFF2-40B4-BE49-F238E27FC236}">
                <a16:creationId xmlns:a16="http://schemas.microsoft.com/office/drawing/2014/main" id="{CE7A8464-2F6B-CF9C-CB8C-7E9B4C135557}"/>
              </a:ext>
            </a:extLst>
          </p:cNvPr>
          <p:cNvSpPr txBox="1">
            <a:spLocks noChangeArrowheads="1"/>
          </p:cNvSpPr>
          <p:nvPr/>
        </p:nvSpPr>
        <p:spPr bwMode="auto">
          <a:xfrm>
            <a:off x="1763714" y="942748"/>
            <a:ext cx="8686800" cy="461665"/>
          </a:xfrm>
          <a:prstGeom prst="rect">
            <a:avLst/>
          </a:prstGeom>
          <a:solidFill>
            <a:srgbClr val="FFCCFF"/>
          </a:solidFill>
          <a:ln w="38100" cmpd="dbl">
            <a:solidFill>
              <a:schemeClr val="bg2"/>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在计算机中，既有整数部分又有小数部分的数称为</a:t>
            </a:r>
            <a:r>
              <a:rPr kumimoji="1" lang="zh-CN" altLang="en-US" sz="2400" b="1" i="0" u="none" strike="noStrike" kern="1200" cap="none" spc="0" normalizeH="0" baseline="0" noProof="0">
                <a:ln>
                  <a:noFill/>
                </a:ln>
                <a:solidFill>
                  <a:srgbClr val="3333CC"/>
                </a:solidFill>
                <a:effectLst/>
                <a:uLnTx/>
                <a:uFillTx/>
                <a:latin typeface="Times New Roman" panose="02020603050405020304" pitchFamily="18" charset="0"/>
                <a:ea typeface="黑体" panose="02010609060101010101" pitchFamily="49" charset="-122"/>
                <a:cs typeface="+mn-cs"/>
              </a:rPr>
              <a:t>浮点数</a:t>
            </a:r>
          </a:p>
        </p:txBody>
      </p:sp>
      <p:sp>
        <p:nvSpPr>
          <p:cNvPr id="32773" name="Text Box 5">
            <a:extLst>
              <a:ext uri="{FF2B5EF4-FFF2-40B4-BE49-F238E27FC236}">
                <a16:creationId xmlns:a16="http://schemas.microsoft.com/office/drawing/2014/main" id="{BC64FE19-94A0-307F-EF6A-4C480FAA41D6}"/>
              </a:ext>
            </a:extLst>
          </p:cNvPr>
          <p:cNvSpPr txBox="1">
            <a:spLocks noChangeArrowheads="1"/>
          </p:cNvSpPr>
          <p:nvPr/>
        </p:nvSpPr>
        <p:spPr bwMode="auto">
          <a:xfrm>
            <a:off x="1870076" y="2259013"/>
            <a:ext cx="3133725" cy="457200"/>
          </a:xfrm>
          <a:prstGeom prst="rect">
            <a:avLst/>
          </a:prstGeom>
          <a:noFill/>
          <a:ln w="9525">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itchFamily="2" charset="-122"/>
                <a:cs typeface="+mn-cs"/>
              </a:rPr>
              <a:t>P   </a:t>
            </a:r>
            <a:r>
              <a:rPr kumimoji="1" lang="zh-CN" altLang="en-US" sz="2400" b="1"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itchFamily="2" charset="-122"/>
                <a:cs typeface="+mn-cs"/>
              </a:rPr>
              <a:t>＝  </a:t>
            </a:r>
            <a:r>
              <a:rPr kumimoji="1" lang="en-US" altLang="zh-CN" sz="2400" b="1"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itchFamily="2" charset="-122"/>
                <a:cs typeface="+mn-cs"/>
              </a:rPr>
              <a:t>± S   ×   2  </a:t>
            </a:r>
            <a:r>
              <a:rPr kumimoji="1" lang="en-US" altLang="zh-CN" sz="2400" b="1" i="0" u="none" strike="noStrike" kern="1200" cap="none" spc="0" normalizeH="0" baseline="3000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itchFamily="2" charset="-122"/>
                <a:cs typeface="+mn-cs"/>
              </a:rPr>
              <a:t>± N</a:t>
            </a:r>
            <a:endParaRPr kumimoji="1" lang="en-US" altLang="zh-CN" sz="2400" b="1" i="0" u="none" strike="noStrike" kern="1200" cap="none" spc="0" normalizeH="0" baseline="30000" noProof="0">
              <a:ln>
                <a:noFill/>
              </a:ln>
              <a:solidFill>
                <a:srgbClr val="FFFFFF"/>
              </a:solidFill>
              <a:effectLst>
                <a:outerShdw blurRad="38100" dist="38100" dir="2700000" algn="tl">
                  <a:srgbClr val="000000"/>
                </a:outerShdw>
              </a:effectLst>
              <a:uLnTx/>
              <a:uFillTx/>
              <a:latin typeface="宋体" pitchFamily="2" charset="-122"/>
              <a:ea typeface="宋体" pitchFamily="2" charset="-122"/>
              <a:cs typeface="+mn-cs"/>
            </a:endParaRPr>
          </a:p>
        </p:txBody>
      </p:sp>
      <p:sp>
        <p:nvSpPr>
          <p:cNvPr id="32774" name="Text Box 6">
            <a:extLst>
              <a:ext uri="{FF2B5EF4-FFF2-40B4-BE49-F238E27FC236}">
                <a16:creationId xmlns:a16="http://schemas.microsoft.com/office/drawing/2014/main" id="{9655E12E-B193-E6FB-DDD6-B98C78060335}"/>
              </a:ext>
            </a:extLst>
          </p:cNvPr>
          <p:cNvSpPr txBox="1">
            <a:spLocks noChangeArrowheads="1"/>
          </p:cNvSpPr>
          <p:nvPr/>
        </p:nvSpPr>
        <p:spPr bwMode="auto">
          <a:xfrm>
            <a:off x="6286500" y="1416493"/>
            <a:ext cx="4044950" cy="1938992"/>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66FF33"/>
                </a:solidFill>
                <a:effectLst>
                  <a:outerShdw blurRad="38100" dist="38100" dir="2700000" algn="tl">
                    <a:srgbClr val="000000"/>
                  </a:outerShdw>
                </a:effectLst>
                <a:uLnTx/>
                <a:uFillTx/>
                <a:latin typeface="Times New Roman" panose="02020603050405020304" pitchFamily="18" charset="0"/>
                <a:ea typeface="黑体" pitchFamily="2" charset="-122"/>
                <a:cs typeface="+mn-cs"/>
              </a:rPr>
              <a:t>可见，浮点数表示中的各部分又都是定点数。在一个浮点数所占字节单元中，一部分位用来保存阶码，一部分位用来保存尾数。</a:t>
            </a:r>
          </a:p>
        </p:txBody>
      </p:sp>
      <p:sp>
        <p:nvSpPr>
          <p:cNvPr id="32775" name="AutoShape 7">
            <a:extLst>
              <a:ext uri="{FF2B5EF4-FFF2-40B4-BE49-F238E27FC236}">
                <a16:creationId xmlns:a16="http://schemas.microsoft.com/office/drawing/2014/main" id="{8C536278-6CCC-C4E6-053C-BC6CB35DEC58}"/>
              </a:ext>
            </a:extLst>
          </p:cNvPr>
          <p:cNvSpPr>
            <a:spLocks noChangeArrowheads="1"/>
          </p:cNvSpPr>
          <p:nvPr/>
        </p:nvSpPr>
        <p:spPr bwMode="auto">
          <a:xfrm>
            <a:off x="1874838" y="1447800"/>
            <a:ext cx="2057400" cy="641350"/>
          </a:xfrm>
          <a:prstGeom prst="wedgeRoundRectCallout">
            <a:avLst>
              <a:gd name="adj1" fmla="val 19060"/>
              <a:gd name="adj2" fmla="val 75991"/>
              <a:gd name="adj3" fmla="val 16667"/>
            </a:avLst>
          </a:prstGeom>
          <a:solidFill>
            <a:srgbClr val="5F5F5F"/>
          </a:solidFill>
          <a:ln w="12700">
            <a:solidFill>
              <a:srgbClr val="FFFF00"/>
            </a:solidFill>
            <a:miter lim="800000"/>
            <a:headEnd/>
            <a:tailEnd/>
          </a:ln>
          <a:effectLst/>
        </p:spPr>
        <p:txBody>
          <a:bodyPr lIns="0" tIns="0" rIns="0" bIns="0" anchor="ctr" anchorCtr="1"/>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itchFamily="2" charset="-122"/>
                <a:cs typeface="+mn-cs"/>
              </a:rPr>
              <a:t>P</a:t>
            </a:r>
            <a:r>
              <a:rPr kumimoji="1" lang="zh-CN" altLang="en-US" sz="2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itchFamily="2" charset="-122"/>
                <a:cs typeface="+mn-cs"/>
              </a:rPr>
              <a:t>的尾数</a:t>
            </a:r>
            <a:br>
              <a:rPr kumimoji="1" lang="zh-CN" altLang="en-US" sz="2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itchFamily="2" charset="-122"/>
                <a:cs typeface="+mn-cs"/>
              </a:rPr>
            </a:br>
            <a:r>
              <a:rPr kumimoji="1" lang="zh-CN" altLang="en-US" sz="2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itchFamily="2" charset="-122"/>
                <a:cs typeface="+mn-cs"/>
              </a:rPr>
              <a:t>（定点小数）</a:t>
            </a:r>
          </a:p>
        </p:txBody>
      </p:sp>
      <p:sp>
        <p:nvSpPr>
          <p:cNvPr id="32776" name="AutoShape 8">
            <a:extLst>
              <a:ext uri="{FF2B5EF4-FFF2-40B4-BE49-F238E27FC236}">
                <a16:creationId xmlns:a16="http://schemas.microsoft.com/office/drawing/2014/main" id="{F42A37D4-EC29-E17E-C181-BA061EFBD976}"/>
              </a:ext>
            </a:extLst>
          </p:cNvPr>
          <p:cNvSpPr>
            <a:spLocks noChangeArrowheads="1"/>
          </p:cNvSpPr>
          <p:nvPr/>
        </p:nvSpPr>
        <p:spPr bwMode="auto">
          <a:xfrm>
            <a:off x="4152900" y="1447800"/>
            <a:ext cx="2133600" cy="641350"/>
          </a:xfrm>
          <a:prstGeom prst="wedgeRoundRectCallout">
            <a:avLst>
              <a:gd name="adj1" fmla="val -21130"/>
              <a:gd name="adj2" fmla="val 74009"/>
              <a:gd name="adj3" fmla="val 16667"/>
            </a:avLst>
          </a:prstGeom>
          <a:solidFill>
            <a:srgbClr val="5F5F5F"/>
          </a:solidFill>
          <a:ln w="12700">
            <a:solidFill>
              <a:srgbClr val="FFFF00"/>
            </a:solidFill>
            <a:miter lim="800000"/>
            <a:headEnd/>
            <a:tailEnd/>
          </a:ln>
          <a:effectLst/>
        </p:spPr>
        <p:txBody>
          <a:bodyPr lIns="0" tIns="0" rIns="0" bIns="0" anchor="ctr" anchorCtr="1"/>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200" b="1"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itchFamily="2" charset="-122"/>
                <a:cs typeface="+mn-cs"/>
              </a:rPr>
              <a:t>P</a:t>
            </a:r>
            <a:r>
              <a:rPr kumimoji="1" lang="zh-CN" altLang="en-US" sz="2200" b="1"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itchFamily="2" charset="-122"/>
                <a:cs typeface="+mn-cs"/>
              </a:rPr>
              <a:t>的阶码</a:t>
            </a:r>
            <a:br>
              <a:rPr kumimoji="1" lang="zh-CN" altLang="en-US" sz="2200" b="1"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itchFamily="2" charset="-122"/>
                <a:cs typeface="+mn-cs"/>
              </a:rPr>
            </a:br>
            <a:r>
              <a:rPr kumimoji="1" lang="zh-CN" altLang="en-US" sz="2200" b="1"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itchFamily="2" charset="-122"/>
                <a:cs typeface="+mn-cs"/>
              </a:rPr>
              <a:t>（定点整数）</a:t>
            </a:r>
          </a:p>
        </p:txBody>
      </p:sp>
      <p:sp>
        <p:nvSpPr>
          <p:cNvPr id="32777" name="AutoShape 9">
            <a:extLst>
              <a:ext uri="{FF2B5EF4-FFF2-40B4-BE49-F238E27FC236}">
                <a16:creationId xmlns:a16="http://schemas.microsoft.com/office/drawing/2014/main" id="{AAFDB46B-CC10-2168-6A8D-ED2407AD42C2}"/>
              </a:ext>
            </a:extLst>
          </p:cNvPr>
          <p:cNvSpPr>
            <a:spLocks noChangeArrowheads="1"/>
          </p:cNvSpPr>
          <p:nvPr/>
        </p:nvSpPr>
        <p:spPr bwMode="auto">
          <a:xfrm>
            <a:off x="2133600" y="2819400"/>
            <a:ext cx="1258888" cy="565150"/>
          </a:xfrm>
          <a:prstGeom prst="wedgeRoundRectCallout">
            <a:avLst>
              <a:gd name="adj1" fmla="val 16708"/>
              <a:gd name="adj2" fmla="val -90167"/>
              <a:gd name="adj3" fmla="val 16667"/>
            </a:avLst>
          </a:prstGeom>
          <a:solidFill>
            <a:srgbClr val="5F5F5F"/>
          </a:solidFill>
          <a:ln w="12700">
            <a:solidFill>
              <a:srgbClr val="FFFF00"/>
            </a:solidFill>
            <a:miter lim="800000"/>
            <a:headEnd/>
            <a:tailEnd/>
          </a:ln>
          <a:effectLst/>
        </p:spPr>
        <p:txBody>
          <a:bodyPr lIns="0" tIns="0" rIns="0" bIns="0" anchor="ctr" anchorCtr="1"/>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200" b="1"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itchFamily="2" charset="-122"/>
                <a:cs typeface="+mn-cs"/>
              </a:rPr>
              <a:t>尾数符号</a:t>
            </a:r>
          </a:p>
        </p:txBody>
      </p:sp>
      <p:sp>
        <p:nvSpPr>
          <p:cNvPr id="32778" name="AutoShape 10">
            <a:extLst>
              <a:ext uri="{FF2B5EF4-FFF2-40B4-BE49-F238E27FC236}">
                <a16:creationId xmlns:a16="http://schemas.microsoft.com/office/drawing/2014/main" id="{E657C2BF-0070-7042-A4DB-52A5FB0D3E65}"/>
              </a:ext>
            </a:extLst>
          </p:cNvPr>
          <p:cNvSpPr>
            <a:spLocks noChangeArrowheads="1"/>
          </p:cNvSpPr>
          <p:nvPr/>
        </p:nvSpPr>
        <p:spPr bwMode="auto">
          <a:xfrm>
            <a:off x="3657600" y="2819400"/>
            <a:ext cx="1258888" cy="565150"/>
          </a:xfrm>
          <a:prstGeom prst="wedgeRoundRectCallout">
            <a:avLst>
              <a:gd name="adj1" fmla="val 21120"/>
              <a:gd name="adj2" fmla="val -102245"/>
              <a:gd name="adj3" fmla="val 16667"/>
            </a:avLst>
          </a:prstGeom>
          <a:solidFill>
            <a:srgbClr val="5F5F5F"/>
          </a:solidFill>
          <a:ln w="12700">
            <a:solidFill>
              <a:srgbClr val="FFFF00"/>
            </a:solidFill>
            <a:miter lim="800000"/>
            <a:headEnd/>
            <a:tailEnd/>
          </a:ln>
          <a:effectLst/>
        </p:spPr>
        <p:txBody>
          <a:bodyPr lIns="0" tIns="0" rIns="0" bIns="0" anchor="ctr" anchorCtr="1"/>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200" b="1"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itchFamily="2" charset="-122"/>
                <a:cs typeface="+mn-cs"/>
              </a:rPr>
              <a:t>阶码符号</a:t>
            </a:r>
          </a:p>
        </p:txBody>
      </p:sp>
      <p:sp>
        <p:nvSpPr>
          <p:cNvPr id="32780" name="Text Box 12">
            <a:extLst>
              <a:ext uri="{FF2B5EF4-FFF2-40B4-BE49-F238E27FC236}">
                <a16:creationId xmlns:a16="http://schemas.microsoft.com/office/drawing/2014/main" id="{E212DE7B-0F63-810A-A8BA-29F7BA343C80}"/>
              </a:ext>
            </a:extLst>
          </p:cNvPr>
          <p:cNvSpPr txBox="1">
            <a:spLocks noChangeArrowheads="1"/>
          </p:cNvSpPr>
          <p:nvPr/>
        </p:nvSpPr>
        <p:spPr bwMode="auto">
          <a:xfrm>
            <a:off x="1763714" y="3748088"/>
            <a:ext cx="8675687" cy="457200"/>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itchFamily="2" charset="-122"/>
                <a:cs typeface="+mn-cs"/>
              </a:rPr>
              <a:t>例如：浮点数</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itchFamily="2" charset="-122"/>
                <a:cs typeface="+mn-cs"/>
              </a:rPr>
              <a:t>N=2</a:t>
            </a:r>
            <a:r>
              <a:rPr kumimoji="1" lang="en-US" altLang="zh-CN" sz="2400" b="1" i="0" u="none" strike="noStrike" kern="1200" cap="none" spc="0" normalizeH="0" baseline="3000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itchFamily="2" charset="-122"/>
                <a:cs typeface="+mn-cs"/>
              </a:rPr>
              <a:t>10 </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itchFamily="2" charset="-122"/>
                <a:cs typeface="+mn-cs"/>
              </a:rPr>
              <a:t>×0.0101 </a:t>
            </a:r>
            <a:r>
              <a:rPr kumimoji="1" lang="zh-CN" altLang="en-US"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itchFamily="2" charset="-122"/>
                <a:cs typeface="+mn-cs"/>
              </a:rPr>
              <a:t>在计算机中表示为（假设占</a:t>
            </a:r>
            <a:r>
              <a:rPr kumimoji="1"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itchFamily="2" charset="-122"/>
                <a:cs typeface="+mn-cs"/>
              </a:rPr>
              <a:t>2</a:t>
            </a:r>
            <a:r>
              <a:rPr kumimoji="1" lang="zh-CN" altLang="en-US"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itchFamily="2" charset="-122"/>
                <a:cs typeface="+mn-cs"/>
              </a:rPr>
              <a:t>字节）</a:t>
            </a:r>
          </a:p>
        </p:txBody>
      </p:sp>
      <p:graphicFrame>
        <p:nvGraphicFramePr>
          <p:cNvPr id="32862" name="Group 94">
            <a:extLst>
              <a:ext uri="{FF2B5EF4-FFF2-40B4-BE49-F238E27FC236}">
                <a16:creationId xmlns:a16="http://schemas.microsoft.com/office/drawing/2014/main" id="{0413B978-94B8-2430-63DB-782BB576400F}"/>
              </a:ext>
            </a:extLst>
          </p:cNvPr>
          <p:cNvGraphicFramePr>
            <a:graphicFrameLocks noGrp="1"/>
          </p:cNvGraphicFramePr>
          <p:nvPr/>
        </p:nvGraphicFramePr>
        <p:xfrm>
          <a:off x="2779713" y="5064126"/>
          <a:ext cx="6667500" cy="487363"/>
        </p:xfrm>
        <a:graphic>
          <a:graphicData uri="http://schemas.openxmlformats.org/drawingml/2006/table">
            <a:tbl>
              <a:tblPr/>
              <a:tblGrid>
                <a:gridCol w="419100">
                  <a:extLst>
                    <a:ext uri="{9D8B030D-6E8A-4147-A177-3AD203B41FA5}">
                      <a16:colId xmlns:a16="http://schemas.microsoft.com/office/drawing/2014/main" val="20000"/>
                    </a:ext>
                  </a:extLst>
                </a:gridCol>
                <a:gridCol w="419100">
                  <a:extLst>
                    <a:ext uri="{9D8B030D-6E8A-4147-A177-3AD203B41FA5}">
                      <a16:colId xmlns:a16="http://schemas.microsoft.com/office/drawing/2014/main" val="20001"/>
                    </a:ext>
                  </a:extLst>
                </a:gridCol>
                <a:gridCol w="419100">
                  <a:extLst>
                    <a:ext uri="{9D8B030D-6E8A-4147-A177-3AD203B41FA5}">
                      <a16:colId xmlns:a16="http://schemas.microsoft.com/office/drawing/2014/main" val="20002"/>
                    </a:ext>
                  </a:extLst>
                </a:gridCol>
                <a:gridCol w="419100">
                  <a:extLst>
                    <a:ext uri="{9D8B030D-6E8A-4147-A177-3AD203B41FA5}">
                      <a16:colId xmlns:a16="http://schemas.microsoft.com/office/drawing/2014/main" val="20003"/>
                    </a:ext>
                  </a:extLst>
                </a:gridCol>
                <a:gridCol w="420687">
                  <a:extLst>
                    <a:ext uri="{9D8B030D-6E8A-4147-A177-3AD203B41FA5}">
                      <a16:colId xmlns:a16="http://schemas.microsoft.com/office/drawing/2014/main" val="20004"/>
                    </a:ext>
                  </a:extLst>
                </a:gridCol>
                <a:gridCol w="417513">
                  <a:extLst>
                    <a:ext uri="{9D8B030D-6E8A-4147-A177-3AD203B41FA5}">
                      <a16:colId xmlns:a16="http://schemas.microsoft.com/office/drawing/2014/main" val="20005"/>
                    </a:ext>
                  </a:extLst>
                </a:gridCol>
                <a:gridCol w="419100">
                  <a:extLst>
                    <a:ext uri="{9D8B030D-6E8A-4147-A177-3AD203B41FA5}">
                      <a16:colId xmlns:a16="http://schemas.microsoft.com/office/drawing/2014/main" val="20006"/>
                    </a:ext>
                  </a:extLst>
                </a:gridCol>
                <a:gridCol w="419100">
                  <a:extLst>
                    <a:ext uri="{9D8B030D-6E8A-4147-A177-3AD203B41FA5}">
                      <a16:colId xmlns:a16="http://schemas.microsoft.com/office/drawing/2014/main" val="20007"/>
                    </a:ext>
                  </a:extLst>
                </a:gridCol>
                <a:gridCol w="419100">
                  <a:extLst>
                    <a:ext uri="{9D8B030D-6E8A-4147-A177-3AD203B41FA5}">
                      <a16:colId xmlns:a16="http://schemas.microsoft.com/office/drawing/2014/main" val="20008"/>
                    </a:ext>
                  </a:extLst>
                </a:gridCol>
                <a:gridCol w="419100">
                  <a:extLst>
                    <a:ext uri="{9D8B030D-6E8A-4147-A177-3AD203B41FA5}">
                      <a16:colId xmlns:a16="http://schemas.microsoft.com/office/drawing/2014/main" val="20009"/>
                    </a:ext>
                  </a:extLst>
                </a:gridCol>
                <a:gridCol w="4191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457200">
                  <a:extLst>
                    <a:ext uri="{9D8B030D-6E8A-4147-A177-3AD203B41FA5}">
                      <a16:colId xmlns:a16="http://schemas.microsoft.com/office/drawing/2014/main" val="20012"/>
                    </a:ext>
                  </a:extLst>
                </a:gridCol>
                <a:gridCol w="419100">
                  <a:extLst>
                    <a:ext uri="{9D8B030D-6E8A-4147-A177-3AD203B41FA5}">
                      <a16:colId xmlns:a16="http://schemas.microsoft.com/office/drawing/2014/main" val="20013"/>
                    </a:ext>
                  </a:extLst>
                </a:gridCol>
                <a:gridCol w="419100">
                  <a:extLst>
                    <a:ext uri="{9D8B030D-6E8A-4147-A177-3AD203B41FA5}">
                      <a16:colId xmlns:a16="http://schemas.microsoft.com/office/drawing/2014/main" val="20014"/>
                    </a:ext>
                  </a:extLst>
                </a:gridCol>
                <a:gridCol w="381000">
                  <a:extLst>
                    <a:ext uri="{9D8B030D-6E8A-4147-A177-3AD203B41FA5}">
                      <a16:colId xmlns:a16="http://schemas.microsoft.com/office/drawing/2014/main" val="20015"/>
                    </a:ext>
                  </a:extLst>
                </a:gridCol>
              </a:tblGrid>
              <a:tr h="487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FFFF00"/>
                          </a:solidFill>
                          <a:effectLst>
                            <a:outerShdw blurRad="38100" dist="38100" dir="2700000" algn="tl">
                              <a:srgbClr val="000000"/>
                            </a:outerShdw>
                          </a:effectLst>
                          <a:latin typeface="宋体" pitchFamily="2" charset="-122"/>
                          <a:ea typeface="宋体" pitchFamily="2" charset="-122"/>
                        </a:rPr>
                        <a:t>0</a:t>
                      </a:r>
                    </a:p>
                  </a:txBody>
                  <a:tcPr marL="0" marR="0" marT="0" marB="0" anchor="ctr" anchorCtr="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outerShdw blurRad="38100" dist="38100" dir="2700000" algn="tl">
                              <a:srgbClr val="000000"/>
                            </a:outerShdw>
                          </a:effectLst>
                          <a:latin typeface="宋体" pitchFamily="2" charset="-122"/>
                          <a:ea typeface="宋体" pitchFamily="2" charset="-122"/>
                        </a:rPr>
                        <a:t>0</a:t>
                      </a:r>
                    </a:p>
                  </a:txBody>
                  <a:tcPr marL="0" marR="0" marT="0" marB="0" anchor="ctr" anchorCtr="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outerShdw blurRad="38100" dist="38100" dir="2700000" algn="tl">
                              <a:srgbClr val="000000"/>
                            </a:outerShdw>
                          </a:effectLst>
                          <a:latin typeface="宋体" pitchFamily="2" charset="-122"/>
                          <a:ea typeface="宋体" pitchFamily="2" charset="-122"/>
                        </a:rPr>
                        <a:t>0</a:t>
                      </a:r>
                    </a:p>
                  </a:txBody>
                  <a:tcPr marL="0" marR="0" marT="0" marB="0" anchor="ctr" anchorCtr="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outerShdw blurRad="38100" dist="38100" dir="2700000" algn="tl">
                              <a:srgbClr val="000000"/>
                            </a:outerShdw>
                          </a:effectLst>
                          <a:latin typeface="宋体" pitchFamily="2" charset="-122"/>
                          <a:ea typeface="宋体" pitchFamily="2" charset="-122"/>
                        </a:rPr>
                        <a:t>1</a:t>
                      </a:r>
                    </a:p>
                  </a:txBody>
                  <a:tcPr marL="0" marR="0" marT="0" marB="0" anchor="ctr" anchorCtr="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outerShdw blurRad="38100" dist="38100" dir="2700000" algn="tl">
                              <a:srgbClr val="000000"/>
                            </a:outerShdw>
                          </a:effectLst>
                          <a:latin typeface="宋体" pitchFamily="2" charset="-122"/>
                          <a:ea typeface="宋体" pitchFamily="2" charset="-122"/>
                        </a:rPr>
                        <a:t>0</a:t>
                      </a:r>
                    </a:p>
                  </a:txBody>
                  <a:tcPr marL="0" marR="0" marT="0" marB="0" anchor="ctr" anchorCtr="1" horzOverflow="overflow">
                    <a:lnL w="19050" cap="flat" cmpd="sng" algn="ctr">
                      <a:solidFill>
                        <a:schemeClr val="bg1"/>
                      </a:solidFill>
                      <a:prstDash val="solid"/>
                      <a:round/>
                      <a:headEnd type="none" w="med" len="med"/>
                      <a:tailEnd type="none" w="med" len="med"/>
                    </a:lnL>
                    <a:lnR w="38100" cap="flat" cmpd="sng" algn="ctr">
                      <a:solidFill>
                        <a:srgbClr val="FFFF00"/>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FFFF00"/>
                          </a:solidFill>
                          <a:effectLst>
                            <a:outerShdw blurRad="38100" dist="38100" dir="2700000" algn="tl">
                              <a:srgbClr val="000000"/>
                            </a:outerShdw>
                          </a:effectLst>
                          <a:latin typeface="宋体" pitchFamily="2" charset="-122"/>
                          <a:ea typeface="宋体" pitchFamily="2" charset="-122"/>
                        </a:rPr>
                        <a:t>0</a:t>
                      </a:r>
                    </a:p>
                  </a:txBody>
                  <a:tcPr marL="0" marR="0" marT="0" marB="0" anchor="ctr" anchorCtr="1" horzOverflow="overflow">
                    <a:lnL w="38100" cap="flat" cmpd="sng" algn="ctr">
                      <a:solidFill>
                        <a:srgbClr val="FFFF00"/>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outerShdw blurRad="38100" dist="38100" dir="2700000" algn="tl">
                              <a:srgbClr val="000000"/>
                            </a:outerShdw>
                          </a:effectLst>
                          <a:latin typeface="宋体" pitchFamily="2" charset="-122"/>
                          <a:ea typeface="宋体" pitchFamily="2" charset="-122"/>
                        </a:rPr>
                        <a:t>0</a:t>
                      </a:r>
                    </a:p>
                  </a:txBody>
                  <a:tcPr marL="0" marR="0" marT="0" marB="0" anchor="ctr" anchorCtr="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outerShdw blurRad="38100" dist="38100" dir="2700000" algn="tl">
                              <a:srgbClr val="000000"/>
                            </a:outerShdw>
                          </a:effectLst>
                          <a:latin typeface="宋体" pitchFamily="2" charset="-122"/>
                          <a:ea typeface="宋体" pitchFamily="2" charset="-122"/>
                        </a:rPr>
                        <a:t>1</a:t>
                      </a:r>
                    </a:p>
                  </a:txBody>
                  <a:tcPr marL="0" marR="0" marT="0" marB="0" anchor="ctr" anchorCtr="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outerShdw blurRad="38100" dist="38100" dir="2700000" algn="tl">
                              <a:srgbClr val="000000"/>
                            </a:outerShdw>
                          </a:effectLst>
                          <a:latin typeface="宋体" pitchFamily="2" charset="-122"/>
                          <a:ea typeface="宋体" pitchFamily="2" charset="-122"/>
                        </a:rPr>
                        <a:t>0</a:t>
                      </a:r>
                    </a:p>
                  </a:txBody>
                  <a:tcPr marL="0" marR="0" marT="0" marB="0" anchor="ctr" anchorCtr="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outerShdw blurRad="38100" dist="38100" dir="2700000" algn="tl">
                              <a:srgbClr val="000000"/>
                            </a:outerShdw>
                          </a:effectLst>
                          <a:latin typeface="宋体" pitchFamily="2" charset="-122"/>
                          <a:ea typeface="宋体" pitchFamily="2" charset="-122"/>
                        </a:rPr>
                        <a:t>1</a:t>
                      </a:r>
                    </a:p>
                  </a:txBody>
                  <a:tcPr marL="0" marR="0" marT="0" marB="0" anchor="ctr" anchorCtr="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outerShdw blurRad="38100" dist="38100" dir="2700000" algn="tl">
                              <a:srgbClr val="000000"/>
                            </a:outerShdw>
                          </a:effectLst>
                          <a:latin typeface="宋体" pitchFamily="2" charset="-122"/>
                          <a:ea typeface="宋体" pitchFamily="2" charset="-122"/>
                        </a:rPr>
                        <a:t>0</a:t>
                      </a:r>
                    </a:p>
                  </a:txBody>
                  <a:tcPr marL="0" marR="0" marT="0" marB="0" anchor="ctr" anchorCtr="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outerShdw blurRad="38100" dist="38100" dir="2700000" algn="tl">
                              <a:srgbClr val="000000"/>
                            </a:outerShdw>
                          </a:effectLst>
                          <a:latin typeface="宋体" pitchFamily="2" charset="-122"/>
                          <a:ea typeface="宋体" pitchFamily="2" charset="-122"/>
                        </a:rPr>
                        <a:t>0</a:t>
                      </a:r>
                    </a:p>
                  </a:txBody>
                  <a:tcPr marL="0" marR="0" marT="0" marB="0" anchor="ctr" anchorCtr="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outerShdw blurRad="38100" dist="38100" dir="2700000" algn="tl">
                              <a:srgbClr val="000000"/>
                            </a:outerShdw>
                          </a:effectLst>
                          <a:latin typeface="宋体" pitchFamily="2" charset="-122"/>
                          <a:ea typeface="宋体" pitchFamily="2" charset="-122"/>
                        </a:rPr>
                        <a:t>0</a:t>
                      </a:r>
                    </a:p>
                  </a:txBody>
                  <a:tcPr marL="0" marR="0" marT="0" marB="0" anchor="ctr" anchorCtr="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outerShdw blurRad="38100" dist="38100" dir="2700000" algn="tl">
                              <a:srgbClr val="000000"/>
                            </a:outerShdw>
                          </a:effectLst>
                          <a:latin typeface="宋体" pitchFamily="2" charset="-122"/>
                          <a:ea typeface="宋体" pitchFamily="2" charset="-122"/>
                        </a:rPr>
                        <a:t>0</a:t>
                      </a:r>
                    </a:p>
                  </a:txBody>
                  <a:tcPr marL="0" marR="0" marT="0" marB="0" anchor="ctr" anchorCtr="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outerShdw blurRad="38100" dist="38100" dir="2700000" algn="tl">
                              <a:srgbClr val="000000"/>
                            </a:outerShdw>
                          </a:effectLst>
                          <a:latin typeface="宋体" pitchFamily="2" charset="-122"/>
                          <a:ea typeface="宋体" pitchFamily="2" charset="-122"/>
                        </a:rPr>
                        <a:t>0</a:t>
                      </a:r>
                    </a:p>
                  </a:txBody>
                  <a:tcPr marL="0" marR="0" marT="0" marB="0" anchor="ctr" anchorCtr="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outerShdw blurRad="38100" dist="38100" dir="2700000" algn="tl">
                              <a:srgbClr val="000000"/>
                            </a:outerShdw>
                          </a:effectLst>
                          <a:latin typeface="宋体" pitchFamily="2" charset="-122"/>
                          <a:ea typeface="宋体" pitchFamily="2" charset="-122"/>
                        </a:rPr>
                        <a:t>0</a:t>
                      </a:r>
                    </a:p>
                  </a:txBody>
                  <a:tcPr marL="0" marR="0" marT="0" marB="0" anchor="ctr" anchorCtr="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6600CC"/>
                    </a:solidFill>
                  </a:tcPr>
                </a:tc>
                <a:extLst>
                  <a:ext uri="{0D108BD9-81ED-4DB2-BD59-A6C34878D82A}">
                    <a16:rowId xmlns:a16="http://schemas.microsoft.com/office/drawing/2014/main" val="10000"/>
                  </a:ext>
                </a:extLst>
              </a:tr>
            </a:tbl>
          </a:graphicData>
        </a:graphic>
      </p:graphicFrame>
      <p:sp>
        <p:nvSpPr>
          <p:cNvPr id="32823" name="AutoShape 55">
            <a:extLst>
              <a:ext uri="{FF2B5EF4-FFF2-40B4-BE49-F238E27FC236}">
                <a16:creationId xmlns:a16="http://schemas.microsoft.com/office/drawing/2014/main" id="{133A0EB6-ECA4-AC5C-D6F5-993989A38C2A}"/>
              </a:ext>
            </a:extLst>
          </p:cNvPr>
          <p:cNvSpPr>
            <a:spLocks noChangeArrowheads="1"/>
          </p:cNvSpPr>
          <p:nvPr/>
        </p:nvSpPr>
        <p:spPr bwMode="auto">
          <a:xfrm>
            <a:off x="2120901" y="5843588"/>
            <a:ext cx="1641475" cy="412750"/>
          </a:xfrm>
          <a:prstGeom prst="wedgeEllipseCallout">
            <a:avLst>
              <a:gd name="adj1" fmla="val 3870"/>
              <a:gd name="adj2" fmla="val -115769"/>
            </a:avLst>
          </a:prstGeom>
          <a:solidFill>
            <a:srgbClr val="5F5F5F"/>
          </a:solidFill>
          <a:ln w="12700">
            <a:solidFill>
              <a:schemeClr val="bg1"/>
            </a:solidFill>
            <a:miter lim="800000"/>
            <a:headEnd/>
            <a:tailEnd/>
          </a:ln>
          <a:effectLst/>
        </p:spPr>
        <p:txBody>
          <a:bodyPr lIns="0" tIns="0" rIns="0" bIns="0" anchor="ctr" anchorCtr="1"/>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200" b="1"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itchFamily="2" charset="-122"/>
                <a:cs typeface="+mn-cs"/>
              </a:rPr>
              <a:t>阶码符号</a:t>
            </a:r>
          </a:p>
        </p:txBody>
      </p:sp>
      <p:sp>
        <p:nvSpPr>
          <p:cNvPr id="32824" name="AutoShape 56">
            <a:extLst>
              <a:ext uri="{FF2B5EF4-FFF2-40B4-BE49-F238E27FC236}">
                <a16:creationId xmlns:a16="http://schemas.microsoft.com/office/drawing/2014/main" id="{7259AD1C-E24C-B92E-7357-838A089BC587}"/>
              </a:ext>
            </a:extLst>
          </p:cNvPr>
          <p:cNvSpPr>
            <a:spLocks noChangeArrowheads="1"/>
          </p:cNvSpPr>
          <p:nvPr/>
        </p:nvSpPr>
        <p:spPr bwMode="auto">
          <a:xfrm>
            <a:off x="3810000" y="5867400"/>
            <a:ext cx="1746250" cy="412750"/>
          </a:xfrm>
          <a:prstGeom prst="wedgeEllipseCallout">
            <a:avLst>
              <a:gd name="adj1" fmla="val -36181"/>
              <a:gd name="adj2" fmla="val -113079"/>
            </a:avLst>
          </a:prstGeom>
          <a:solidFill>
            <a:srgbClr val="5F5F5F"/>
          </a:solidFill>
          <a:ln w="12700">
            <a:solidFill>
              <a:schemeClr val="bg1"/>
            </a:solidFill>
            <a:miter lim="800000"/>
            <a:headEnd/>
            <a:tailEnd/>
          </a:ln>
          <a:effectLst/>
        </p:spPr>
        <p:txBody>
          <a:bodyPr lIns="0" tIns="0" rIns="0" bIns="0" anchor="ctr" anchorCtr="1"/>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200" b="1"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itchFamily="2" charset="-122"/>
                <a:cs typeface="+mn-cs"/>
              </a:rPr>
              <a:t>阶码数值</a:t>
            </a:r>
          </a:p>
        </p:txBody>
      </p:sp>
      <p:sp>
        <p:nvSpPr>
          <p:cNvPr id="32825" name="AutoShape 57">
            <a:extLst>
              <a:ext uri="{FF2B5EF4-FFF2-40B4-BE49-F238E27FC236}">
                <a16:creationId xmlns:a16="http://schemas.microsoft.com/office/drawing/2014/main" id="{CD211258-4E1A-7642-AA99-E09FFD45B000}"/>
              </a:ext>
            </a:extLst>
          </p:cNvPr>
          <p:cNvSpPr>
            <a:spLocks noChangeArrowheads="1"/>
          </p:cNvSpPr>
          <p:nvPr/>
        </p:nvSpPr>
        <p:spPr bwMode="auto">
          <a:xfrm>
            <a:off x="5670550" y="5867400"/>
            <a:ext cx="1720850" cy="412750"/>
          </a:xfrm>
          <a:prstGeom prst="wedgeEllipseCallout">
            <a:avLst>
              <a:gd name="adj1" fmla="val -80074"/>
              <a:gd name="adj2" fmla="val -108463"/>
            </a:avLst>
          </a:prstGeom>
          <a:solidFill>
            <a:srgbClr val="5F5F5F"/>
          </a:solidFill>
          <a:ln w="12700">
            <a:solidFill>
              <a:schemeClr val="bg1"/>
            </a:solidFill>
            <a:miter lim="800000"/>
            <a:headEnd/>
            <a:tailEnd/>
          </a:ln>
          <a:effectLst/>
        </p:spPr>
        <p:txBody>
          <a:bodyPr lIns="0" tIns="0" rIns="0" bIns="0" anchor="ctr" anchorCtr="1"/>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200" b="1"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itchFamily="2" charset="-122"/>
                <a:cs typeface="+mn-cs"/>
              </a:rPr>
              <a:t>尾数符号</a:t>
            </a:r>
          </a:p>
        </p:txBody>
      </p:sp>
      <p:sp>
        <p:nvSpPr>
          <p:cNvPr id="32826" name="AutoShape 58">
            <a:extLst>
              <a:ext uri="{FF2B5EF4-FFF2-40B4-BE49-F238E27FC236}">
                <a16:creationId xmlns:a16="http://schemas.microsoft.com/office/drawing/2014/main" id="{B93FF364-5039-74A4-E5C9-908A8EDEA6EF}"/>
              </a:ext>
            </a:extLst>
          </p:cNvPr>
          <p:cNvSpPr>
            <a:spLocks noChangeArrowheads="1"/>
          </p:cNvSpPr>
          <p:nvPr/>
        </p:nvSpPr>
        <p:spPr bwMode="auto">
          <a:xfrm>
            <a:off x="7626350" y="5891213"/>
            <a:ext cx="1720850" cy="412750"/>
          </a:xfrm>
          <a:prstGeom prst="wedgeEllipseCallout">
            <a:avLst>
              <a:gd name="adj1" fmla="val -62917"/>
              <a:gd name="adj2" fmla="val -123079"/>
            </a:avLst>
          </a:prstGeom>
          <a:solidFill>
            <a:srgbClr val="5F5F5F"/>
          </a:solidFill>
          <a:ln w="12700">
            <a:solidFill>
              <a:schemeClr val="bg1"/>
            </a:solidFill>
            <a:miter lim="800000"/>
            <a:headEnd/>
            <a:tailEnd/>
          </a:ln>
          <a:effectLst/>
        </p:spPr>
        <p:txBody>
          <a:bodyPr lIns="0" tIns="0" rIns="0" bIns="0" anchor="ctr" anchorCtr="1"/>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200" b="1" i="0" u="none" strike="noStrike" kern="120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itchFamily="2" charset="-122"/>
                <a:cs typeface="+mn-cs"/>
              </a:rPr>
              <a:t>尾数数值</a:t>
            </a:r>
          </a:p>
        </p:txBody>
      </p:sp>
      <p:sp>
        <p:nvSpPr>
          <p:cNvPr id="32827" name="AutoShape 59">
            <a:extLst>
              <a:ext uri="{FF2B5EF4-FFF2-40B4-BE49-F238E27FC236}">
                <a16:creationId xmlns:a16="http://schemas.microsoft.com/office/drawing/2014/main" id="{ACD97746-2BBC-DDAE-7166-2D7E081AE367}"/>
              </a:ext>
            </a:extLst>
          </p:cNvPr>
          <p:cNvSpPr>
            <a:spLocks noChangeArrowheads="1"/>
          </p:cNvSpPr>
          <p:nvPr/>
        </p:nvSpPr>
        <p:spPr bwMode="auto">
          <a:xfrm>
            <a:off x="2667001" y="4386263"/>
            <a:ext cx="3148013" cy="488950"/>
          </a:xfrm>
          <a:prstGeom prst="wedgeEllipseCallout">
            <a:avLst>
              <a:gd name="adj1" fmla="val -14500"/>
              <a:gd name="adj2" fmla="val -1301"/>
            </a:avLst>
          </a:prstGeom>
          <a:solidFill>
            <a:srgbClr val="5F5F5F"/>
          </a:solidFill>
          <a:ln w="12700">
            <a:solidFill>
              <a:schemeClr val="bg1"/>
            </a:solidFill>
            <a:miter lim="800000"/>
            <a:headEnd/>
            <a:tailEnd/>
          </a:ln>
          <a:effectLst/>
        </p:spPr>
        <p:txBody>
          <a:bodyPr lIns="0" tIns="0" rIns="0" bIns="0" anchor="ctr" anchorCtr="1"/>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200" b="1" i="0" u="none" strike="noStrike" kern="1200" cap="none" spc="0" normalizeH="0" baseline="0" noProof="0">
                <a:ln>
                  <a:noFill/>
                </a:ln>
                <a:solidFill>
                  <a:srgbClr val="FFFFFF"/>
                </a:solidFill>
                <a:effectLst>
                  <a:outerShdw blurRad="38100" dist="38100" dir="2700000" algn="tl">
                    <a:srgbClr val="000000"/>
                  </a:outerShdw>
                </a:effectLst>
                <a:uLnTx/>
                <a:uFillTx/>
                <a:latin typeface="Tahoma" pitchFamily="34" charset="0"/>
                <a:ea typeface="宋体" pitchFamily="2" charset="-122"/>
                <a:cs typeface="+mn-cs"/>
              </a:rPr>
              <a:t>阶码部分：占</a:t>
            </a:r>
            <a:r>
              <a:rPr kumimoji="1" lang="en-US" altLang="zh-CN" sz="2200" b="1" i="0" u="none" strike="noStrike" kern="1200" cap="none" spc="0" normalizeH="0" baseline="0" noProof="0">
                <a:ln>
                  <a:noFill/>
                </a:ln>
                <a:solidFill>
                  <a:srgbClr val="FFFFFF"/>
                </a:solidFill>
                <a:effectLst>
                  <a:outerShdw blurRad="38100" dist="38100" dir="2700000" algn="tl">
                    <a:srgbClr val="000000"/>
                  </a:outerShdw>
                </a:effectLst>
                <a:uLnTx/>
                <a:uFillTx/>
                <a:latin typeface="Tahoma" pitchFamily="34" charset="0"/>
                <a:ea typeface="宋体" pitchFamily="2" charset="-122"/>
                <a:cs typeface="+mn-cs"/>
              </a:rPr>
              <a:t>5</a:t>
            </a:r>
            <a:r>
              <a:rPr kumimoji="1" lang="zh-CN" altLang="en-US" sz="2200" b="1" i="0" u="none" strike="noStrike" kern="1200" cap="none" spc="0" normalizeH="0" baseline="0" noProof="0">
                <a:ln>
                  <a:noFill/>
                </a:ln>
                <a:solidFill>
                  <a:srgbClr val="FFFFFF"/>
                </a:solidFill>
                <a:effectLst>
                  <a:outerShdw blurRad="38100" dist="38100" dir="2700000" algn="tl">
                    <a:srgbClr val="000000"/>
                  </a:outerShdw>
                </a:effectLst>
                <a:uLnTx/>
                <a:uFillTx/>
                <a:latin typeface="Tahoma" pitchFamily="34" charset="0"/>
                <a:ea typeface="宋体" pitchFamily="2" charset="-122"/>
                <a:cs typeface="+mn-cs"/>
              </a:rPr>
              <a:t>位</a:t>
            </a:r>
          </a:p>
        </p:txBody>
      </p:sp>
      <p:sp>
        <p:nvSpPr>
          <p:cNvPr id="32828" name="AutoShape 60">
            <a:extLst>
              <a:ext uri="{FF2B5EF4-FFF2-40B4-BE49-F238E27FC236}">
                <a16:creationId xmlns:a16="http://schemas.microsoft.com/office/drawing/2014/main" id="{B9792B24-9688-45E1-004E-5D6434E0B827}"/>
              </a:ext>
            </a:extLst>
          </p:cNvPr>
          <p:cNvSpPr>
            <a:spLocks noChangeArrowheads="1"/>
          </p:cNvSpPr>
          <p:nvPr/>
        </p:nvSpPr>
        <p:spPr bwMode="auto">
          <a:xfrm>
            <a:off x="5918200" y="4386263"/>
            <a:ext cx="3511550" cy="488950"/>
          </a:xfrm>
          <a:prstGeom prst="wedgeEllipseCallout">
            <a:avLst>
              <a:gd name="adj1" fmla="val -15056"/>
              <a:gd name="adj2" fmla="val 41884"/>
            </a:avLst>
          </a:prstGeom>
          <a:solidFill>
            <a:srgbClr val="5F5F5F"/>
          </a:solidFill>
          <a:ln w="12700">
            <a:solidFill>
              <a:schemeClr val="bg1"/>
            </a:solidFill>
            <a:miter lim="800000"/>
            <a:headEnd/>
            <a:tailEnd/>
          </a:ln>
          <a:effectLst/>
        </p:spPr>
        <p:txBody>
          <a:bodyPr lIns="0" tIns="0" rIns="0" bIns="0" anchor="ctr" anchorCtr="1"/>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200" b="1" i="0" u="none" strike="noStrike" kern="1200" cap="none" spc="0" normalizeH="0" baseline="0" noProof="0">
                <a:ln>
                  <a:noFill/>
                </a:ln>
                <a:solidFill>
                  <a:srgbClr val="FFFFFF"/>
                </a:solidFill>
                <a:effectLst>
                  <a:outerShdw blurRad="38100" dist="38100" dir="2700000" algn="tl">
                    <a:srgbClr val="000000"/>
                  </a:outerShdw>
                </a:effectLst>
                <a:uLnTx/>
                <a:uFillTx/>
                <a:latin typeface="Tahoma" pitchFamily="34" charset="0"/>
                <a:ea typeface="宋体" pitchFamily="2" charset="-122"/>
                <a:cs typeface="+mn-cs"/>
              </a:rPr>
              <a:t>尾数部分：占</a:t>
            </a:r>
            <a:r>
              <a:rPr kumimoji="1" lang="en-US" altLang="zh-CN" sz="2200" b="1" i="0" u="none" strike="noStrike" kern="1200" cap="none" spc="0" normalizeH="0" baseline="0" noProof="0">
                <a:ln>
                  <a:noFill/>
                </a:ln>
                <a:solidFill>
                  <a:srgbClr val="FFFFFF"/>
                </a:solidFill>
                <a:effectLst>
                  <a:outerShdw blurRad="38100" dist="38100" dir="2700000" algn="tl">
                    <a:srgbClr val="000000"/>
                  </a:outerShdw>
                </a:effectLst>
                <a:uLnTx/>
                <a:uFillTx/>
                <a:latin typeface="Tahoma" pitchFamily="34" charset="0"/>
                <a:ea typeface="宋体" pitchFamily="2" charset="-122"/>
                <a:cs typeface="+mn-cs"/>
              </a:rPr>
              <a:t>11</a:t>
            </a:r>
            <a:r>
              <a:rPr kumimoji="1" lang="zh-CN" altLang="en-US" sz="2200" b="1" i="0" u="none" strike="noStrike" kern="1200" cap="none" spc="0" normalizeH="0" baseline="0" noProof="0">
                <a:ln>
                  <a:noFill/>
                </a:ln>
                <a:solidFill>
                  <a:srgbClr val="FFFFFF"/>
                </a:solidFill>
                <a:effectLst>
                  <a:outerShdw blurRad="38100" dist="38100" dir="2700000" algn="tl">
                    <a:srgbClr val="000000"/>
                  </a:outerShdw>
                </a:effectLst>
                <a:uLnTx/>
                <a:uFillTx/>
                <a:latin typeface="Tahoma" pitchFamily="34" charset="0"/>
                <a:ea typeface="宋体" pitchFamily="2" charset="-122"/>
                <a:cs typeface="+mn-cs"/>
              </a:rPr>
              <a:t>位</a:t>
            </a:r>
          </a:p>
        </p:txBody>
      </p:sp>
      <p:sp>
        <p:nvSpPr>
          <p:cNvPr id="32829" name="AutoShape 61">
            <a:extLst>
              <a:ext uri="{FF2B5EF4-FFF2-40B4-BE49-F238E27FC236}">
                <a16:creationId xmlns:a16="http://schemas.microsoft.com/office/drawing/2014/main" id="{BCE8BBB2-761E-CCEF-EA53-1329A2AEF1C6}"/>
              </a:ext>
            </a:extLst>
          </p:cNvPr>
          <p:cNvSpPr>
            <a:spLocks/>
          </p:cNvSpPr>
          <p:nvPr/>
        </p:nvSpPr>
        <p:spPr bwMode="auto">
          <a:xfrm rot="5400000">
            <a:off x="3746500" y="4763373"/>
            <a:ext cx="203200" cy="430054"/>
          </a:xfrm>
          <a:prstGeom prst="leftBrace">
            <a:avLst>
              <a:gd name="adj1" fmla="val 84375"/>
              <a:gd name="adj2" fmla="val 50000"/>
            </a:avLst>
          </a:pr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withEffect">
                                  <p:stCondLst>
                                    <p:cond delay="0"/>
                                  </p:stCondLst>
                                  <p:childTnLst>
                                    <p:set>
                                      <p:cBhvr>
                                        <p:cTn id="6" dur="1" fill="hold">
                                          <p:stCondLst>
                                            <p:cond delay="0"/>
                                          </p:stCondLst>
                                        </p:cTn>
                                        <p:tgtEl>
                                          <p:spTgt spid="32774"/>
                                        </p:tgtEl>
                                        <p:attrNameLst>
                                          <p:attrName>style.visibility</p:attrName>
                                        </p:attrNameLst>
                                      </p:cBhvr>
                                      <p:to>
                                        <p:strVal val="visible"/>
                                      </p:to>
                                    </p:set>
                                    <p:animEffect transition="in" filter="wipe(down)">
                                      <p:cBhvr>
                                        <p:cTn id="7" dur="500"/>
                                        <p:tgtEl>
                                          <p:spTgt spid="327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2780"/>
                                        </p:tgtEl>
                                        <p:attrNameLst>
                                          <p:attrName>style.visibility</p:attrName>
                                        </p:attrNameLst>
                                      </p:cBhvr>
                                      <p:to>
                                        <p:strVal val="visible"/>
                                      </p:to>
                                    </p:set>
                                    <p:animEffect transition="in" filter="dissolve">
                                      <p:cBhvr>
                                        <p:cTn id="12" dur="500"/>
                                        <p:tgtEl>
                                          <p:spTgt spid="327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32862"/>
                                        </p:tgtEl>
                                        <p:attrNameLst>
                                          <p:attrName>style.visibility</p:attrName>
                                        </p:attrNameLst>
                                      </p:cBhvr>
                                      <p:to>
                                        <p:strVal val="visible"/>
                                      </p:to>
                                    </p:set>
                                    <p:animEffect transition="in" filter="barn(inVertical)">
                                      <p:cBhvr>
                                        <p:cTn id="17" dur="500"/>
                                        <p:tgtEl>
                                          <p:spTgt spid="32862"/>
                                        </p:tgtEl>
                                      </p:cBhvr>
                                    </p:animEffect>
                                  </p:childTnLst>
                                </p:cTn>
                              </p:par>
                              <p:par>
                                <p:cTn id="18" presetID="16" presetClass="entr" presetSubtype="21" fill="hold" nodeType="withEffect">
                                  <p:stCondLst>
                                    <p:cond delay="0"/>
                                  </p:stCondLst>
                                  <p:childTnLst>
                                    <p:set>
                                      <p:cBhvr>
                                        <p:cTn id="19" dur="1" fill="hold">
                                          <p:stCondLst>
                                            <p:cond delay="0"/>
                                          </p:stCondLst>
                                        </p:cTn>
                                        <p:tgtEl>
                                          <p:spTgt spid="32827"/>
                                        </p:tgtEl>
                                        <p:attrNameLst>
                                          <p:attrName>style.visibility</p:attrName>
                                        </p:attrNameLst>
                                      </p:cBhvr>
                                      <p:to>
                                        <p:strVal val="visible"/>
                                      </p:to>
                                    </p:set>
                                    <p:animEffect transition="in" filter="barn(inVertical)">
                                      <p:cBhvr>
                                        <p:cTn id="20" dur="500"/>
                                        <p:tgtEl>
                                          <p:spTgt spid="32827"/>
                                        </p:tgtEl>
                                      </p:cBhvr>
                                    </p:animEffect>
                                  </p:childTnLst>
                                </p:cTn>
                              </p:par>
                              <p:par>
                                <p:cTn id="21" presetID="16" presetClass="entr" presetSubtype="21" fill="hold" nodeType="withEffect">
                                  <p:stCondLst>
                                    <p:cond delay="0"/>
                                  </p:stCondLst>
                                  <p:childTnLst>
                                    <p:set>
                                      <p:cBhvr>
                                        <p:cTn id="22" dur="1" fill="hold">
                                          <p:stCondLst>
                                            <p:cond delay="0"/>
                                          </p:stCondLst>
                                        </p:cTn>
                                        <p:tgtEl>
                                          <p:spTgt spid="32829"/>
                                        </p:tgtEl>
                                        <p:attrNameLst>
                                          <p:attrName>style.visibility</p:attrName>
                                        </p:attrNameLst>
                                      </p:cBhvr>
                                      <p:to>
                                        <p:strVal val="visible"/>
                                      </p:to>
                                    </p:set>
                                    <p:animEffect transition="in" filter="barn(inVertical)">
                                      <p:cBhvr>
                                        <p:cTn id="23" dur="500"/>
                                        <p:tgtEl>
                                          <p:spTgt spid="32829"/>
                                        </p:tgtEl>
                                      </p:cBhvr>
                                    </p:animEffect>
                                  </p:childTnLst>
                                </p:cTn>
                              </p:par>
                              <p:par>
                                <p:cTn id="24" presetID="16" presetClass="entr" presetSubtype="21" fill="hold" nodeType="withEffect">
                                  <p:stCondLst>
                                    <p:cond delay="0"/>
                                  </p:stCondLst>
                                  <p:childTnLst>
                                    <p:set>
                                      <p:cBhvr>
                                        <p:cTn id="25" dur="1" fill="hold">
                                          <p:stCondLst>
                                            <p:cond delay="0"/>
                                          </p:stCondLst>
                                        </p:cTn>
                                        <p:tgtEl>
                                          <p:spTgt spid="32828"/>
                                        </p:tgtEl>
                                        <p:attrNameLst>
                                          <p:attrName>style.visibility</p:attrName>
                                        </p:attrNameLst>
                                      </p:cBhvr>
                                      <p:to>
                                        <p:strVal val="visible"/>
                                      </p:to>
                                    </p:set>
                                    <p:animEffect transition="in" filter="barn(inVertical)">
                                      <p:cBhvr>
                                        <p:cTn id="26" dur="500"/>
                                        <p:tgtEl>
                                          <p:spTgt spid="32828"/>
                                        </p:tgtEl>
                                      </p:cBhvr>
                                    </p:animEffect>
                                  </p:childTnLst>
                                </p:cTn>
                              </p:par>
                              <p:par>
                                <p:cTn id="27" presetID="16" presetClass="entr" presetSubtype="21" fill="hold" nodeType="withEffect">
                                  <p:stCondLst>
                                    <p:cond delay="0"/>
                                  </p:stCondLst>
                                  <p:childTnLst>
                                    <p:set>
                                      <p:cBhvr>
                                        <p:cTn id="28" dur="1" fill="hold">
                                          <p:stCondLst>
                                            <p:cond delay="0"/>
                                          </p:stCondLst>
                                        </p:cTn>
                                        <p:tgtEl>
                                          <p:spTgt spid="32770"/>
                                        </p:tgtEl>
                                        <p:attrNameLst>
                                          <p:attrName>style.visibility</p:attrName>
                                        </p:attrNameLst>
                                      </p:cBhvr>
                                      <p:to>
                                        <p:strVal val="visible"/>
                                      </p:to>
                                    </p:set>
                                    <p:animEffect transition="in" filter="barn(inVertical)">
                                      <p:cBhvr>
                                        <p:cTn id="29" dur="500"/>
                                        <p:tgtEl>
                                          <p:spTgt spid="32770"/>
                                        </p:tgtEl>
                                      </p:cBhvr>
                                    </p:animEffect>
                                  </p:childTnLst>
                                </p:cTn>
                              </p:par>
                              <p:par>
                                <p:cTn id="30" presetID="16" presetClass="entr" presetSubtype="21" fill="hold" nodeType="withEffect">
                                  <p:stCondLst>
                                    <p:cond delay="0"/>
                                  </p:stCondLst>
                                  <p:childTnLst>
                                    <p:set>
                                      <p:cBhvr>
                                        <p:cTn id="31" dur="1" fill="hold">
                                          <p:stCondLst>
                                            <p:cond delay="0"/>
                                          </p:stCondLst>
                                        </p:cTn>
                                        <p:tgtEl>
                                          <p:spTgt spid="32823"/>
                                        </p:tgtEl>
                                        <p:attrNameLst>
                                          <p:attrName>style.visibility</p:attrName>
                                        </p:attrNameLst>
                                      </p:cBhvr>
                                      <p:to>
                                        <p:strVal val="visible"/>
                                      </p:to>
                                    </p:set>
                                    <p:animEffect transition="in" filter="barn(inVertical)">
                                      <p:cBhvr>
                                        <p:cTn id="32" dur="500"/>
                                        <p:tgtEl>
                                          <p:spTgt spid="32823"/>
                                        </p:tgtEl>
                                      </p:cBhvr>
                                    </p:animEffect>
                                  </p:childTnLst>
                                </p:cTn>
                              </p:par>
                              <p:par>
                                <p:cTn id="33" presetID="16" presetClass="entr" presetSubtype="21" fill="hold" nodeType="withEffect">
                                  <p:stCondLst>
                                    <p:cond delay="0"/>
                                  </p:stCondLst>
                                  <p:childTnLst>
                                    <p:set>
                                      <p:cBhvr>
                                        <p:cTn id="34" dur="1" fill="hold">
                                          <p:stCondLst>
                                            <p:cond delay="0"/>
                                          </p:stCondLst>
                                        </p:cTn>
                                        <p:tgtEl>
                                          <p:spTgt spid="32824"/>
                                        </p:tgtEl>
                                        <p:attrNameLst>
                                          <p:attrName>style.visibility</p:attrName>
                                        </p:attrNameLst>
                                      </p:cBhvr>
                                      <p:to>
                                        <p:strVal val="visible"/>
                                      </p:to>
                                    </p:set>
                                    <p:animEffect transition="in" filter="barn(inVertical)">
                                      <p:cBhvr>
                                        <p:cTn id="35" dur="500"/>
                                        <p:tgtEl>
                                          <p:spTgt spid="32824"/>
                                        </p:tgtEl>
                                      </p:cBhvr>
                                    </p:animEffect>
                                  </p:childTnLst>
                                </p:cTn>
                              </p:par>
                              <p:par>
                                <p:cTn id="36" presetID="16" presetClass="entr" presetSubtype="21" fill="hold" nodeType="withEffect">
                                  <p:stCondLst>
                                    <p:cond delay="0"/>
                                  </p:stCondLst>
                                  <p:childTnLst>
                                    <p:set>
                                      <p:cBhvr>
                                        <p:cTn id="37" dur="1" fill="hold">
                                          <p:stCondLst>
                                            <p:cond delay="0"/>
                                          </p:stCondLst>
                                        </p:cTn>
                                        <p:tgtEl>
                                          <p:spTgt spid="32825"/>
                                        </p:tgtEl>
                                        <p:attrNameLst>
                                          <p:attrName>style.visibility</p:attrName>
                                        </p:attrNameLst>
                                      </p:cBhvr>
                                      <p:to>
                                        <p:strVal val="visible"/>
                                      </p:to>
                                    </p:set>
                                    <p:animEffect transition="in" filter="barn(inVertical)">
                                      <p:cBhvr>
                                        <p:cTn id="38" dur="500"/>
                                        <p:tgtEl>
                                          <p:spTgt spid="32825"/>
                                        </p:tgtEl>
                                      </p:cBhvr>
                                    </p:animEffect>
                                  </p:childTnLst>
                                </p:cTn>
                              </p:par>
                              <p:par>
                                <p:cTn id="39" presetID="16" presetClass="entr" presetSubtype="21" fill="hold" nodeType="withEffect">
                                  <p:stCondLst>
                                    <p:cond delay="0"/>
                                  </p:stCondLst>
                                  <p:childTnLst>
                                    <p:set>
                                      <p:cBhvr>
                                        <p:cTn id="40" dur="1" fill="hold">
                                          <p:stCondLst>
                                            <p:cond delay="0"/>
                                          </p:stCondLst>
                                        </p:cTn>
                                        <p:tgtEl>
                                          <p:spTgt spid="32826"/>
                                        </p:tgtEl>
                                        <p:attrNameLst>
                                          <p:attrName>style.visibility</p:attrName>
                                        </p:attrNameLst>
                                      </p:cBhvr>
                                      <p:to>
                                        <p:strVal val="visible"/>
                                      </p:to>
                                    </p:set>
                                    <p:animEffect transition="in" filter="barn(inVertical)">
                                      <p:cBhvr>
                                        <p:cTn id="41" dur="500"/>
                                        <p:tgtEl>
                                          <p:spTgt spid="32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nimBg="1"/>
      <p:bldP spid="32774" grpId="0"/>
      <p:bldP spid="32780" grpId="0" autoUpdateAnimBg="0"/>
      <p:bldP spid="32823" grpId="0" animBg="1"/>
      <p:bldP spid="32824" grpId="0" animBg="1"/>
      <p:bldP spid="32825" grpId="0" animBg="1"/>
      <p:bldP spid="32826" grpId="0" animBg="1"/>
      <p:bldP spid="32827" grpId="0" animBg="1"/>
      <p:bldP spid="32828" grpId="0" animBg="1"/>
      <p:bldP spid="3282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文本框 15363">
            <a:extLst>
              <a:ext uri="{FF2B5EF4-FFF2-40B4-BE49-F238E27FC236}">
                <a16:creationId xmlns:a16="http://schemas.microsoft.com/office/drawing/2014/main" id="{96416DE8-4A1A-50CB-202A-0856DEB97045}"/>
              </a:ext>
            </a:extLst>
          </p:cNvPr>
          <p:cNvSpPr txBox="1">
            <a:spLocks noChangeArrowheads="1"/>
          </p:cNvSpPr>
          <p:nvPr/>
        </p:nvSpPr>
        <p:spPr bwMode="auto">
          <a:xfrm>
            <a:off x="537159" y="1123950"/>
            <a:ext cx="10873208" cy="3416320"/>
          </a:xfrm>
          <a:prstGeom prst="rect">
            <a:avLst/>
          </a:prstGeom>
          <a:noFill/>
          <a:ln>
            <a:noFill/>
          </a:ln>
        </p:spPr>
        <p:txBody>
          <a:bodyPr wrap="square">
            <a:spAutoFit/>
          </a:bodyPr>
          <a:lstStyle>
            <a:lvl1pPr eaLnBrk="0" hangingPunct="0">
              <a:defRPr sz="2600" b="1">
                <a:solidFill>
                  <a:schemeClr val="tx1"/>
                </a:solidFill>
                <a:latin typeface="Times New Roman" pitchFamily="18" charset="0"/>
                <a:ea typeface="隶书" pitchFamily="49" charset="-122"/>
              </a:defRPr>
            </a:lvl1pPr>
            <a:lvl2pPr marL="742950" indent="-285750" eaLnBrk="0" hangingPunct="0">
              <a:defRPr sz="2600" b="1">
                <a:solidFill>
                  <a:schemeClr val="tx1"/>
                </a:solidFill>
                <a:latin typeface="Times New Roman" pitchFamily="18" charset="0"/>
                <a:ea typeface="隶书" pitchFamily="49" charset="-122"/>
              </a:defRPr>
            </a:lvl2pPr>
            <a:lvl3pPr marL="1143000" indent="-228600" eaLnBrk="0" hangingPunct="0">
              <a:defRPr sz="2600" b="1">
                <a:solidFill>
                  <a:schemeClr val="tx1"/>
                </a:solidFill>
                <a:latin typeface="Times New Roman" pitchFamily="18" charset="0"/>
                <a:ea typeface="隶书" pitchFamily="49" charset="-122"/>
              </a:defRPr>
            </a:lvl3pPr>
            <a:lvl4pPr marL="1600200" indent="-228600" eaLnBrk="0" hangingPunct="0">
              <a:defRPr sz="2600" b="1">
                <a:solidFill>
                  <a:schemeClr val="tx1"/>
                </a:solidFill>
                <a:latin typeface="Times New Roman" pitchFamily="18" charset="0"/>
                <a:ea typeface="隶书" pitchFamily="49" charset="-122"/>
              </a:defRPr>
            </a:lvl4pPr>
            <a:lvl5pPr marL="2057400" indent="-228600" eaLnBrk="0" hangingPunct="0">
              <a:defRPr sz="2600" b="1">
                <a:solidFill>
                  <a:schemeClr val="tx1"/>
                </a:solidFill>
                <a:latin typeface="Times New Roman" pitchFamily="18" charset="0"/>
                <a:ea typeface="隶书" pitchFamily="49" charset="-122"/>
              </a:defRPr>
            </a:lvl5pPr>
            <a:lvl6pPr marL="2514600" indent="-228600" algn="ctr" eaLnBrk="0" fontAlgn="base" hangingPunct="0">
              <a:spcBef>
                <a:spcPct val="0"/>
              </a:spcBef>
              <a:spcAft>
                <a:spcPct val="0"/>
              </a:spcAft>
              <a:buFont typeface="Arial" pitchFamily="34" charset="0"/>
              <a:defRPr sz="2600" b="1">
                <a:solidFill>
                  <a:schemeClr val="tx1"/>
                </a:solidFill>
                <a:latin typeface="Times New Roman" pitchFamily="18" charset="0"/>
                <a:ea typeface="隶书" pitchFamily="49" charset="-122"/>
              </a:defRPr>
            </a:lvl6pPr>
            <a:lvl7pPr marL="2971800" indent="-228600" algn="ctr" eaLnBrk="0" fontAlgn="base" hangingPunct="0">
              <a:spcBef>
                <a:spcPct val="0"/>
              </a:spcBef>
              <a:spcAft>
                <a:spcPct val="0"/>
              </a:spcAft>
              <a:buFont typeface="Arial" pitchFamily="34" charset="0"/>
              <a:defRPr sz="2600" b="1">
                <a:solidFill>
                  <a:schemeClr val="tx1"/>
                </a:solidFill>
                <a:latin typeface="Times New Roman" pitchFamily="18" charset="0"/>
                <a:ea typeface="隶书" pitchFamily="49" charset="-122"/>
              </a:defRPr>
            </a:lvl7pPr>
            <a:lvl8pPr marL="3429000" indent="-228600" algn="ctr" eaLnBrk="0" fontAlgn="base" hangingPunct="0">
              <a:spcBef>
                <a:spcPct val="0"/>
              </a:spcBef>
              <a:spcAft>
                <a:spcPct val="0"/>
              </a:spcAft>
              <a:buFont typeface="Arial" pitchFamily="34" charset="0"/>
              <a:defRPr sz="2600" b="1">
                <a:solidFill>
                  <a:schemeClr val="tx1"/>
                </a:solidFill>
                <a:latin typeface="Times New Roman" pitchFamily="18" charset="0"/>
                <a:ea typeface="隶书" pitchFamily="49" charset="-122"/>
              </a:defRPr>
            </a:lvl8pPr>
            <a:lvl9pPr marL="3886200" indent="-228600" algn="ctr" eaLnBrk="0" fontAlgn="base" hangingPunct="0">
              <a:spcBef>
                <a:spcPct val="0"/>
              </a:spcBef>
              <a:spcAft>
                <a:spcPct val="0"/>
              </a:spcAft>
              <a:buFont typeface="Arial" pitchFamily="34" charset="0"/>
              <a:defRPr sz="2600" b="1">
                <a:solidFill>
                  <a:schemeClr val="tx1"/>
                </a:solidFill>
                <a:latin typeface="Times New Roman" pitchFamily="18" charset="0"/>
                <a:ea typeface="隶书" pitchFamily="49" charset="-122"/>
              </a:defRPr>
            </a:lvl9p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例：单精度浮点型</a:t>
            </a: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此类型的数据占用</a:t>
            </a:r>
            <a:r>
              <a:rPr kumimoji="0"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4</a:t>
            </a:r>
            <a:r>
              <a:rPr kumimoji="0"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字节，共</a:t>
            </a:r>
            <a:r>
              <a:rPr kumimoji="0"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32</a:t>
            </a:r>
            <a:r>
              <a:rPr kumimoji="0"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位。其中</a:t>
            </a:r>
            <a:r>
              <a:rPr kumimoji="0"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1</a:t>
            </a:r>
            <a:r>
              <a:rPr kumimoji="0"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位阶符、</a:t>
            </a:r>
            <a:r>
              <a:rPr kumimoji="0"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7</a:t>
            </a:r>
            <a:r>
              <a:rPr kumimoji="0"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位阶码、 </a:t>
            </a:r>
            <a:r>
              <a:rPr kumimoji="0"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1</a:t>
            </a:r>
            <a:r>
              <a:rPr kumimoji="0"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位数符、</a:t>
            </a:r>
            <a:r>
              <a:rPr kumimoji="0"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23</a:t>
            </a:r>
            <a:r>
              <a:rPr kumimoji="0"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位尾数。</a:t>
            </a: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可表示的</a:t>
            </a:r>
            <a:r>
              <a:rPr kumimoji="0"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宋体" pitchFamily="2" charset="-122"/>
                <a:ea typeface="宋体" pitchFamily="2" charset="-122"/>
                <a:cs typeface="+mn-cs"/>
              </a:rPr>
              <a:t>阶数为</a:t>
            </a:r>
            <a:r>
              <a:rPr kumimoji="0" lang="en-US" altLang="zh-CN"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宋体" pitchFamily="2" charset="-122"/>
                <a:ea typeface="宋体" pitchFamily="2" charset="-122"/>
                <a:cs typeface="+mn-cs"/>
              </a:rPr>
              <a:t>-2</a:t>
            </a:r>
            <a:r>
              <a:rPr kumimoji="0" lang="en-US" altLang="zh-CN" sz="2400" b="1" i="0" u="none" strike="noStrike" kern="1200" cap="none" spc="0" normalizeH="0" baseline="30000" noProof="0" dirty="0">
                <a:ln>
                  <a:noFill/>
                </a:ln>
                <a:solidFill>
                  <a:srgbClr val="FF0000"/>
                </a:solidFill>
                <a:effectLst>
                  <a:outerShdw blurRad="38100" dist="38100" dir="2700000" algn="tl">
                    <a:srgbClr val="000000">
                      <a:alpha val="43137"/>
                    </a:srgbClr>
                  </a:outerShdw>
                </a:effectLst>
                <a:uLnTx/>
                <a:uFillTx/>
                <a:latin typeface="宋体" pitchFamily="2" charset="-122"/>
                <a:ea typeface="宋体" pitchFamily="2" charset="-122"/>
                <a:cs typeface="+mn-cs"/>
              </a:rPr>
              <a:t>7</a:t>
            </a:r>
            <a:r>
              <a:rPr kumimoji="0"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宋体" pitchFamily="2" charset="-122"/>
                <a:ea typeface="宋体" pitchFamily="2" charset="-122"/>
                <a:cs typeface="+mn-cs"/>
              </a:rPr>
              <a:t>至</a:t>
            </a:r>
            <a:r>
              <a:rPr kumimoji="0" lang="en-US" altLang="zh-CN"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宋体" pitchFamily="2" charset="-122"/>
                <a:ea typeface="宋体" pitchFamily="2" charset="-122"/>
                <a:cs typeface="+mn-cs"/>
              </a:rPr>
              <a:t>2</a:t>
            </a:r>
            <a:r>
              <a:rPr kumimoji="0" lang="en-US" altLang="zh-CN" sz="2400" b="1" i="0" u="none" strike="noStrike" kern="1200" cap="none" spc="0" normalizeH="0" baseline="30000" noProof="0" dirty="0">
                <a:ln>
                  <a:noFill/>
                </a:ln>
                <a:solidFill>
                  <a:srgbClr val="FF0000"/>
                </a:solidFill>
                <a:effectLst>
                  <a:outerShdw blurRad="38100" dist="38100" dir="2700000" algn="tl">
                    <a:srgbClr val="000000">
                      <a:alpha val="43137"/>
                    </a:srgbClr>
                  </a:outerShdw>
                </a:effectLst>
                <a:uLnTx/>
                <a:uFillTx/>
                <a:latin typeface="宋体" pitchFamily="2" charset="-122"/>
                <a:ea typeface="宋体" pitchFamily="2" charset="-122"/>
                <a:cs typeface="+mn-cs"/>
              </a:rPr>
              <a:t>7</a:t>
            </a:r>
            <a:r>
              <a:rPr kumimoji="0"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宋体" pitchFamily="2" charset="-122"/>
                <a:ea typeface="宋体" pitchFamily="2" charset="-122"/>
                <a:cs typeface="+mn-cs"/>
              </a:rPr>
              <a:t>即</a:t>
            </a:r>
            <a:r>
              <a:rPr kumimoji="0" lang="en-US" altLang="zh-CN"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宋体" pitchFamily="2" charset="-122"/>
                <a:ea typeface="宋体" pitchFamily="2" charset="-122"/>
                <a:cs typeface="+mn-cs"/>
              </a:rPr>
              <a:t>-128</a:t>
            </a:r>
            <a:r>
              <a:rPr kumimoji="0"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宋体" pitchFamily="2" charset="-122"/>
                <a:ea typeface="宋体" pitchFamily="2" charset="-122"/>
                <a:cs typeface="+mn-cs"/>
              </a:rPr>
              <a:t>至</a:t>
            </a:r>
            <a:r>
              <a:rPr kumimoji="0" lang="en-US" altLang="zh-CN"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宋体" pitchFamily="2" charset="-122"/>
                <a:ea typeface="宋体" pitchFamily="2" charset="-122"/>
                <a:cs typeface="+mn-cs"/>
              </a:rPr>
              <a:t>128</a:t>
            </a:r>
            <a:r>
              <a:rPr kumimoji="0"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宋体" pitchFamily="2" charset="-122"/>
                <a:ea typeface="宋体" pitchFamily="2" charset="-122"/>
                <a:cs typeface="+mn-cs"/>
              </a:rPr>
              <a:t>，因此可表示的数的范围为</a:t>
            </a:r>
            <a:r>
              <a:rPr kumimoji="0" lang="en-US" altLang="zh-CN"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宋体" pitchFamily="2" charset="-122"/>
                <a:ea typeface="宋体" pitchFamily="2" charset="-122"/>
                <a:cs typeface="+mn-cs"/>
              </a:rPr>
              <a:t>-2</a:t>
            </a:r>
            <a:r>
              <a:rPr kumimoji="0" lang="en-US" altLang="zh-CN" sz="2400" b="1" i="0" u="none" strike="noStrike" kern="1200" cap="none" spc="0" normalizeH="0" baseline="30000" noProof="0" dirty="0">
                <a:ln>
                  <a:noFill/>
                </a:ln>
                <a:solidFill>
                  <a:srgbClr val="FF0000"/>
                </a:solidFill>
                <a:effectLst>
                  <a:outerShdw blurRad="38100" dist="38100" dir="2700000" algn="tl">
                    <a:srgbClr val="000000">
                      <a:alpha val="43137"/>
                    </a:srgbClr>
                  </a:outerShdw>
                </a:effectLst>
                <a:uLnTx/>
                <a:uFillTx/>
                <a:latin typeface="宋体" pitchFamily="2" charset="-122"/>
                <a:ea typeface="宋体" pitchFamily="2" charset="-122"/>
                <a:cs typeface="+mn-cs"/>
              </a:rPr>
              <a:t>128</a:t>
            </a:r>
            <a:r>
              <a:rPr kumimoji="0"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宋体" pitchFamily="2" charset="-122"/>
                <a:ea typeface="宋体" pitchFamily="2" charset="-122"/>
                <a:cs typeface="+mn-cs"/>
              </a:rPr>
              <a:t>至</a:t>
            </a:r>
            <a:r>
              <a:rPr kumimoji="0" lang="en-US" altLang="zh-CN"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宋体" pitchFamily="2" charset="-122"/>
                <a:ea typeface="宋体" pitchFamily="2" charset="-122"/>
                <a:cs typeface="+mn-cs"/>
              </a:rPr>
              <a:t>2</a:t>
            </a:r>
            <a:r>
              <a:rPr kumimoji="0" lang="en-US" altLang="zh-CN" sz="2400" b="1" i="0" u="none" strike="noStrike" kern="1200" cap="none" spc="0" normalizeH="0" baseline="30000" noProof="0" dirty="0">
                <a:ln>
                  <a:noFill/>
                </a:ln>
                <a:solidFill>
                  <a:srgbClr val="FF0000"/>
                </a:solidFill>
                <a:effectLst>
                  <a:outerShdw blurRad="38100" dist="38100" dir="2700000" algn="tl">
                    <a:srgbClr val="000000">
                      <a:alpha val="43137"/>
                    </a:srgbClr>
                  </a:outerShdw>
                </a:effectLst>
                <a:uLnTx/>
                <a:uFillTx/>
                <a:latin typeface="宋体" pitchFamily="2" charset="-122"/>
                <a:ea typeface="宋体" pitchFamily="2" charset="-122"/>
                <a:cs typeface="+mn-cs"/>
              </a:rPr>
              <a:t>128</a:t>
            </a:r>
            <a:r>
              <a:rPr kumimoji="0"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宋体" pitchFamily="2" charset="-122"/>
                <a:ea typeface="宋体" pitchFamily="2" charset="-122"/>
                <a:cs typeface="+mn-cs"/>
              </a:rPr>
              <a:t>即约</a:t>
            </a:r>
            <a:r>
              <a:rPr kumimoji="0" lang="en-US" altLang="zh-CN"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宋体" pitchFamily="2" charset="-122"/>
                <a:ea typeface="宋体" pitchFamily="2" charset="-122"/>
                <a:cs typeface="+mn-cs"/>
              </a:rPr>
              <a:t>-3.4×10</a:t>
            </a:r>
            <a:r>
              <a:rPr kumimoji="0" lang="en-US" altLang="zh-CN" sz="2400" b="1" i="0" u="none" strike="noStrike" kern="1200" cap="none" spc="0" normalizeH="0" baseline="30000" noProof="0" dirty="0">
                <a:ln>
                  <a:noFill/>
                </a:ln>
                <a:solidFill>
                  <a:srgbClr val="FF0000"/>
                </a:solidFill>
                <a:effectLst>
                  <a:outerShdw blurRad="38100" dist="38100" dir="2700000" algn="tl">
                    <a:srgbClr val="000000">
                      <a:alpha val="43137"/>
                    </a:srgbClr>
                  </a:outerShdw>
                </a:effectLst>
                <a:uLnTx/>
                <a:uFillTx/>
                <a:latin typeface="宋体" pitchFamily="2" charset="-122"/>
                <a:ea typeface="宋体" pitchFamily="2" charset="-122"/>
                <a:cs typeface="+mn-cs"/>
              </a:rPr>
              <a:t>-38</a:t>
            </a:r>
            <a:r>
              <a:rPr kumimoji="0"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宋体" pitchFamily="2" charset="-122"/>
                <a:ea typeface="宋体" pitchFamily="2" charset="-122"/>
                <a:cs typeface="+mn-cs"/>
              </a:rPr>
              <a:t>至</a:t>
            </a:r>
            <a:r>
              <a:rPr kumimoji="0" lang="en-US" altLang="zh-CN"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宋体" pitchFamily="2" charset="-122"/>
                <a:ea typeface="宋体" pitchFamily="2" charset="-122"/>
                <a:cs typeface="+mn-cs"/>
              </a:rPr>
              <a:t>3.4×10</a:t>
            </a:r>
            <a:r>
              <a:rPr kumimoji="0" lang="en-US" altLang="zh-CN" sz="2400" b="1" i="0" u="none" strike="noStrike" kern="1200" cap="none" spc="0" normalizeH="0" baseline="30000" noProof="0" dirty="0">
                <a:ln>
                  <a:noFill/>
                </a:ln>
                <a:solidFill>
                  <a:srgbClr val="FF0000"/>
                </a:solidFill>
                <a:effectLst>
                  <a:outerShdw blurRad="38100" dist="38100" dir="2700000" algn="tl">
                    <a:srgbClr val="000000">
                      <a:alpha val="43137"/>
                    </a:srgbClr>
                  </a:outerShdw>
                </a:effectLst>
                <a:uLnTx/>
                <a:uFillTx/>
                <a:latin typeface="宋体" pitchFamily="2" charset="-122"/>
                <a:ea typeface="宋体" pitchFamily="2" charset="-122"/>
                <a:cs typeface="+mn-cs"/>
              </a:rPr>
              <a:t>38</a:t>
            </a:r>
            <a:r>
              <a:rPr kumimoji="0"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可表示的尾数为</a:t>
            </a:r>
            <a:r>
              <a:rPr kumimoji="0"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0</a:t>
            </a:r>
            <a:r>
              <a:rPr kumimoji="0"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至</a:t>
            </a:r>
            <a:r>
              <a:rPr kumimoji="0"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2</a:t>
            </a:r>
            <a:r>
              <a:rPr kumimoji="0" lang="en-US" altLang="zh-CN" sz="2400" b="1" i="0" u="none" strike="noStrike" kern="1200" cap="none" spc="0" normalizeH="0" baseline="30000" noProof="0" dirty="0">
                <a:ln>
                  <a:noFill/>
                </a:ln>
                <a:solidFill>
                  <a:prstClr val="black"/>
                </a:solidFill>
                <a:effectLst/>
                <a:uLnTx/>
                <a:uFillTx/>
                <a:latin typeface="宋体" pitchFamily="2" charset="-122"/>
                <a:ea typeface="宋体" pitchFamily="2" charset="-122"/>
                <a:cs typeface="+mn-cs"/>
              </a:rPr>
              <a:t>23</a:t>
            </a:r>
            <a:r>
              <a:rPr kumimoji="0"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-1</a:t>
            </a:r>
            <a:r>
              <a:rPr kumimoji="0"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。即表示的</a:t>
            </a:r>
            <a:r>
              <a:rPr kumimoji="0" lang="zh-CN" altLang="en-US" sz="2400" b="1" i="0" u="none" strike="noStrike" kern="1200" cap="none" spc="0" normalizeH="0" baseline="0" noProof="0" dirty="0">
                <a:ln>
                  <a:noFill/>
                </a:ln>
                <a:solidFill>
                  <a:srgbClr val="FF0000"/>
                </a:solidFill>
                <a:effectLst/>
                <a:uLnTx/>
                <a:uFillTx/>
                <a:latin typeface="宋体" pitchFamily="2" charset="-122"/>
                <a:ea typeface="宋体" pitchFamily="2" charset="-122"/>
                <a:cs typeface="+mn-cs"/>
              </a:rPr>
              <a:t>数的精度为</a:t>
            </a:r>
            <a:r>
              <a:rPr kumimoji="0" lang="en-US" altLang="zh-CN" sz="2400" b="1" i="0" u="none" strike="noStrike" kern="1200" cap="none" spc="0" normalizeH="0" baseline="0" noProof="0" dirty="0">
                <a:ln>
                  <a:noFill/>
                </a:ln>
                <a:solidFill>
                  <a:srgbClr val="FF0000"/>
                </a:solidFill>
                <a:effectLst/>
                <a:uLnTx/>
                <a:uFillTx/>
                <a:latin typeface="宋体" pitchFamily="2" charset="-122"/>
                <a:ea typeface="宋体" pitchFamily="2" charset="-122"/>
                <a:cs typeface="+mn-cs"/>
              </a:rPr>
              <a:t>2</a:t>
            </a:r>
            <a:r>
              <a:rPr kumimoji="0" lang="en-US" altLang="zh-CN" sz="2400" b="1" i="0" u="none" strike="noStrike" kern="1200" cap="none" spc="0" normalizeH="0" baseline="30000" noProof="0" dirty="0">
                <a:ln>
                  <a:noFill/>
                </a:ln>
                <a:solidFill>
                  <a:srgbClr val="FF0000"/>
                </a:solidFill>
                <a:effectLst/>
                <a:uLnTx/>
                <a:uFillTx/>
                <a:latin typeface="宋体" pitchFamily="2" charset="-122"/>
                <a:ea typeface="宋体" pitchFamily="2" charset="-122"/>
                <a:cs typeface="+mn-cs"/>
              </a:rPr>
              <a:t>-23</a:t>
            </a:r>
            <a:r>
              <a:rPr kumimoji="0"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，约为</a:t>
            </a:r>
            <a:r>
              <a:rPr kumimoji="0"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1.22×10</a:t>
            </a:r>
            <a:r>
              <a:rPr kumimoji="0" lang="en-US" altLang="zh-CN" sz="2400" b="1" i="0" u="none" strike="noStrike" kern="1200" cap="none" spc="0" normalizeH="0" baseline="30000" noProof="0" dirty="0">
                <a:ln>
                  <a:noFill/>
                </a:ln>
                <a:solidFill>
                  <a:prstClr val="black"/>
                </a:solidFill>
                <a:effectLst/>
                <a:uLnTx/>
                <a:uFillTx/>
                <a:latin typeface="宋体" pitchFamily="2" charset="-122"/>
                <a:ea typeface="宋体" pitchFamily="2" charset="-122"/>
                <a:cs typeface="+mn-cs"/>
              </a:rPr>
              <a:t>-7</a:t>
            </a:r>
            <a:r>
              <a:rPr kumimoji="0"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，所以单精度浮点型表示的数的有效位数为</a:t>
            </a:r>
            <a:r>
              <a:rPr kumimoji="0"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7</a:t>
            </a:r>
            <a:r>
              <a:rPr kumimoji="0"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位。</a:t>
            </a: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例如：</a:t>
            </a:r>
            <a:r>
              <a:rPr kumimoji="0"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2.75=1.375×2</a:t>
            </a:r>
            <a:r>
              <a:rPr kumimoji="0"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，所以，它的阶符和数符均为</a:t>
            </a:r>
            <a:r>
              <a:rPr kumimoji="0"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0</a:t>
            </a:r>
            <a:r>
              <a:rPr kumimoji="0"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（表示正数）；阶码为</a:t>
            </a:r>
            <a:r>
              <a:rPr kumimoji="0"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1</a:t>
            </a:r>
            <a:r>
              <a:rPr kumimoji="0"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；因为</a:t>
            </a:r>
            <a:r>
              <a:rPr kumimoji="0"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(0.375)</a:t>
            </a:r>
            <a:r>
              <a:rPr kumimoji="0" lang="en-US" altLang="zh-CN" sz="2400" b="1" i="0" u="none" strike="noStrike" kern="1200" cap="none" spc="0" normalizeH="0" baseline="-25000" noProof="0" dirty="0">
                <a:ln>
                  <a:noFill/>
                </a:ln>
                <a:solidFill>
                  <a:prstClr val="black"/>
                </a:solidFill>
                <a:effectLst/>
                <a:uLnTx/>
                <a:uFillTx/>
                <a:latin typeface="宋体" pitchFamily="2" charset="-122"/>
                <a:ea typeface="宋体" pitchFamily="2" charset="-122"/>
                <a:cs typeface="+mn-cs"/>
              </a:rPr>
              <a:t>10</a:t>
            </a:r>
            <a:r>
              <a:rPr kumimoji="0"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=(0.011)</a:t>
            </a:r>
            <a:r>
              <a:rPr kumimoji="0" lang="en-US" altLang="zh-CN" sz="2400" b="1" i="0" u="none" strike="noStrike" kern="1200" cap="none" spc="0" normalizeH="0" baseline="-25000" noProof="0" dirty="0">
                <a:ln>
                  <a:noFill/>
                </a:ln>
                <a:solidFill>
                  <a:prstClr val="black"/>
                </a:solidFill>
                <a:effectLst/>
                <a:uLnTx/>
                <a:uFillTx/>
                <a:latin typeface="宋体" pitchFamily="2" charset="-122"/>
                <a:ea typeface="宋体" pitchFamily="2" charset="-122"/>
                <a:cs typeface="+mn-cs"/>
              </a:rPr>
              <a:t>2</a:t>
            </a:r>
            <a:r>
              <a:rPr kumimoji="0"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，所以尾数为</a:t>
            </a:r>
            <a:r>
              <a:rPr kumimoji="0"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011</a:t>
            </a:r>
            <a:r>
              <a:rPr kumimoji="0"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，它的表示如图</a:t>
            </a:r>
            <a:r>
              <a:rPr kumimoji="0"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1-4</a:t>
            </a:r>
            <a:r>
              <a:rPr kumimoji="0"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所示：</a:t>
            </a:r>
          </a:p>
        </p:txBody>
      </p:sp>
      <p:sp>
        <p:nvSpPr>
          <p:cNvPr id="27685" name="文本框 16403">
            <a:extLst>
              <a:ext uri="{FF2B5EF4-FFF2-40B4-BE49-F238E27FC236}">
                <a16:creationId xmlns:a16="http://schemas.microsoft.com/office/drawing/2014/main" id="{FBFDD7C7-0EF6-E4A4-6902-E5D60534773E}"/>
              </a:ext>
            </a:extLst>
          </p:cNvPr>
          <p:cNvSpPr txBox="1">
            <a:spLocks noChangeArrowheads="1"/>
          </p:cNvSpPr>
          <p:nvPr/>
        </p:nvSpPr>
        <p:spPr bwMode="auto">
          <a:xfrm>
            <a:off x="3719513" y="6092825"/>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5000"/>
              <a:buFont typeface="Wingdings" panose="05000000000000000000" pitchFamily="2" charset="2"/>
              <a:buChar char="n"/>
              <a:defRPr sz="32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rPr>
              <a:t>图</a:t>
            </a:r>
            <a:r>
              <a:rPr kumimoji="0"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1-4   </a:t>
            </a:r>
            <a:r>
              <a:rPr kumimoji="0" lang="zh-CN" altLang="en-US" sz="24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rPr>
              <a:t>计算机中</a:t>
            </a:r>
            <a:r>
              <a:rPr kumimoji="0" lang="en-US" altLang="zh-CN" sz="24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rPr>
              <a:t>2.75</a:t>
            </a:r>
            <a:r>
              <a:rPr kumimoji="0" lang="zh-CN" altLang="en-US" sz="24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rPr>
              <a:t>的表示</a:t>
            </a:r>
            <a:r>
              <a:rPr kumimoji="0"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 </a:t>
            </a:r>
          </a:p>
        </p:txBody>
      </p:sp>
      <p:sp>
        <p:nvSpPr>
          <p:cNvPr id="27967" name="AutoShape 319">
            <a:extLst>
              <a:ext uri="{FF2B5EF4-FFF2-40B4-BE49-F238E27FC236}">
                <a16:creationId xmlns:a16="http://schemas.microsoft.com/office/drawing/2014/main" id="{F7224FFC-8F8A-71DD-9049-217944E5FABB}"/>
              </a:ext>
            </a:extLst>
          </p:cNvPr>
          <p:cNvSpPr>
            <a:spLocks noChangeArrowheads="1"/>
          </p:cNvSpPr>
          <p:nvPr/>
        </p:nvSpPr>
        <p:spPr bwMode="auto">
          <a:xfrm>
            <a:off x="3792539" y="5516563"/>
            <a:ext cx="1152525" cy="576262"/>
          </a:xfrm>
          <a:prstGeom prst="wedgeEllipseCallout">
            <a:avLst>
              <a:gd name="adj1" fmla="val -26722"/>
              <a:gd name="adj2" fmla="val -96282"/>
            </a:avLst>
          </a:prstGeom>
          <a:solidFill>
            <a:srgbClr val="FF99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Wingdings" panose="05000000000000000000" pitchFamily="2" charset="2"/>
              <a:buChar char="n"/>
              <a:defRPr sz="32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数符</a:t>
            </a:r>
          </a:p>
        </p:txBody>
      </p:sp>
      <p:sp>
        <p:nvSpPr>
          <p:cNvPr id="27971" name="AutoShape 323">
            <a:extLst>
              <a:ext uri="{FF2B5EF4-FFF2-40B4-BE49-F238E27FC236}">
                <a16:creationId xmlns:a16="http://schemas.microsoft.com/office/drawing/2014/main" id="{EDC73363-D93D-AF20-0029-1A934251B5A7}"/>
              </a:ext>
            </a:extLst>
          </p:cNvPr>
          <p:cNvSpPr>
            <a:spLocks noChangeArrowheads="1"/>
          </p:cNvSpPr>
          <p:nvPr/>
        </p:nvSpPr>
        <p:spPr bwMode="auto">
          <a:xfrm>
            <a:off x="6024563" y="5589588"/>
            <a:ext cx="3600450" cy="576262"/>
          </a:xfrm>
          <a:prstGeom prst="cloudCallout">
            <a:avLst>
              <a:gd name="adj1" fmla="val -35583"/>
              <a:gd name="adj2" fmla="val -98486"/>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Wingdings" panose="05000000000000000000" pitchFamily="2" charset="2"/>
              <a:buChar char="n"/>
              <a:defRPr sz="32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600" b="1" i="0" u="none" strike="noStrike" kern="1200" cap="none" spc="0" normalizeH="0" baseline="0" noProof="0">
                <a:ln>
                  <a:noFill/>
                </a:ln>
                <a:solidFill>
                  <a:prstClr val="black"/>
                </a:solidFill>
                <a:effectLst/>
                <a:uLnTx/>
                <a:uFillTx/>
                <a:latin typeface="Times New Roman" panose="02020603050405020304" pitchFamily="18" charset="0"/>
                <a:ea typeface="隶书" panose="02010509060101010101" pitchFamily="49" charset="-122"/>
                <a:cs typeface="+mn-cs"/>
              </a:rPr>
              <a:t>尾数</a:t>
            </a:r>
          </a:p>
        </p:txBody>
      </p:sp>
      <p:graphicFrame>
        <p:nvGraphicFramePr>
          <p:cNvPr id="28187" name="Group 539">
            <a:extLst>
              <a:ext uri="{FF2B5EF4-FFF2-40B4-BE49-F238E27FC236}">
                <a16:creationId xmlns:a16="http://schemas.microsoft.com/office/drawing/2014/main" id="{E8793FDC-4FB4-A464-F9B6-B639B258637C}"/>
              </a:ext>
            </a:extLst>
          </p:cNvPr>
          <p:cNvGraphicFramePr>
            <a:graphicFrameLocks noGrp="1"/>
          </p:cNvGraphicFramePr>
          <p:nvPr/>
        </p:nvGraphicFramePr>
        <p:xfrm>
          <a:off x="1774826" y="4797426"/>
          <a:ext cx="8785225" cy="504825"/>
        </p:xfrm>
        <a:graphic>
          <a:graphicData uri="http://schemas.openxmlformats.org/drawingml/2006/table">
            <a:tbl>
              <a:tblPr/>
              <a:tblGrid>
                <a:gridCol w="274638">
                  <a:extLst>
                    <a:ext uri="{9D8B030D-6E8A-4147-A177-3AD203B41FA5}">
                      <a16:colId xmlns:a16="http://schemas.microsoft.com/office/drawing/2014/main" val="20000"/>
                    </a:ext>
                  </a:extLst>
                </a:gridCol>
                <a:gridCol w="274637">
                  <a:extLst>
                    <a:ext uri="{9D8B030D-6E8A-4147-A177-3AD203B41FA5}">
                      <a16:colId xmlns:a16="http://schemas.microsoft.com/office/drawing/2014/main" val="20001"/>
                    </a:ext>
                  </a:extLst>
                </a:gridCol>
                <a:gridCol w="274638">
                  <a:extLst>
                    <a:ext uri="{9D8B030D-6E8A-4147-A177-3AD203B41FA5}">
                      <a16:colId xmlns:a16="http://schemas.microsoft.com/office/drawing/2014/main" val="20002"/>
                    </a:ext>
                  </a:extLst>
                </a:gridCol>
                <a:gridCol w="274637">
                  <a:extLst>
                    <a:ext uri="{9D8B030D-6E8A-4147-A177-3AD203B41FA5}">
                      <a16:colId xmlns:a16="http://schemas.microsoft.com/office/drawing/2014/main" val="20003"/>
                    </a:ext>
                  </a:extLst>
                </a:gridCol>
                <a:gridCol w="274638">
                  <a:extLst>
                    <a:ext uri="{9D8B030D-6E8A-4147-A177-3AD203B41FA5}">
                      <a16:colId xmlns:a16="http://schemas.microsoft.com/office/drawing/2014/main" val="20004"/>
                    </a:ext>
                  </a:extLst>
                </a:gridCol>
                <a:gridCol w="274637">
                  <a:extLst>
                    <a:ext uri="{9D8B030D-6E8A-4147-A177-3AD203B41FA5}">
                      <a16:colId xmlns:a16="http://schemas.microsoft.com/office/drawing/2014/main" val="20005"/>
                    </a:ext>
                  </a:extLst>
                </a:gridCol>
                <a:gridCol w="274638">
                  <a:extLst>
                    <a:ext uri="{9D8B030D-6E8A-4147-A177-3AD203B41FA5}">
                      <a16:colId xmlns:a16="http://schemas.microsoft.com/office/drawing/2014/main" val="20006"/>
                    </a:ext>
                  </a:extLst>
                </a:gridCol>
                <a:gridCol w="274637">
                  <a:extLst>
                    <a:ext uri="{9D8B030D-6E8A-4147-A177-3AD203B41FA5}">
                      <a16:colId xmlns:a16="http://schemas.microsoft.com/office/drawing/2014/main" val="20007"/>
                    </a:ext>
                  </a:extLst>
                </a:gridCol>
                <a:gridCol w="250825">
                  <a:extLst>
                    <a:ext uri="{9D8B030D-6E8A-4147-A177-3AD203B41FA5}">
                      <a16:colId xmlns:a16="http://schemas.microsoft.com/office/drawing/2014/main" val="20008"/>
                    </a:ext>
                  </a:extLst>
                </a:gridCol>
                <a:gridCol w="296863">
                  <a:extLst>
                    <a:ext uri="{9D8B030D-6E8A-4147-A177-3AD203B41FA5}">
                      <a16:colId xmlns:a16="http://schemas.microsoft.com/office/drawing/2014/main" val="20009"/>
                    </a:ext>
                  </a:extLst>
                </a:gridCol>
                <a:gridCol w="274637">
                  <a:extLst>
                    <a:ext uri="{9D8B030D-6E8A-4147-A177-3AD203B41FA5}">
                      <a16:colId xmlns:a16="http://schemas.microsoft.com/office/drawing/2014/main" val="20010"/>
                    </a:ext>
                  </a:extLst>
                </a:gridCol>
                <a:gridCol w="274638">
                  <a:extLst>
                    <a:ext uri="{9D8B030D-6E8A-4147-A177-3AD203B41FA5}">
                      <a16:colId xmlns:a16="http://schemas.microsoft.com/office/drawing/2014/main" val="20011"/>
                    </a:ext>
                  </a:extLst>
                </a:gridCol>
                <a:gridCol w="274637">
                  <a:extLst>
                    <a:ext uri="{9D8B030D-6E8A-4147-A177-3AD203B41FA5}">
                      <a16:colId xmlns:a16="http://schemas.microsoft.com/office/drawing/2014/main" val="20012"/>
                    </a:ext>
                  </a:extLst>
                </a:gridCol>
                <a:gridCol w="274638">
                  <a:extLst>
                    <a:ext uri="{9D8B030D-6E8A-4147-A177-3AD203B41FA5}">
                      <a16:colId xmlns:a16="http://schemas.microsoft.com/office/drawing/2014/main" val="20013"/>
                    </a:ext>
                  </a:extLst>
                </a:gridCol>
                <a:gridCol w="274637">
                  <a:extLst>
                    <a:ext uri="{9D8B030D-6E8A-4147-A177-3AD203B41FA5}">
                      <a16:colId xmlns:a16="http://schemas.microsoft.com/office/drawing/2014/main" val="20014"/>
                    </a:ext>
                  </a:extLst>
                </a:gridCol>
                <a:gridCol w="274638">
                  <a:extLst>
                    <a:ext uri="{9D8B030D-6E8A-4147-A177-3AD203B41FA5}">
                      <a16:colId xmlns:a16="http://schemas.microsoft.com/office/drawing/2014/main" val="20015"/>
                    </a:ext>
                  </a:extLst>
                </a:gridCol>
                <a:gridCol w="274637">
                  <a:extLst>
                    <a:ext uri="{9D8B030D-6E8A-4147-A177-3AD203B41FA5}">
                      <a16:colId xmlns:a16="http://schemas.microsoft.com/office/drawing/2014/main" val="20016"/>
                    </a:ext>
                  </a:extLst>
                </a:gridCol>
                <a:gridCol w="274638">
                  <a:extLst>
                    <a:ext uri="{9D8B030D-6E8A-4147-A177-3AD203B41FA5}">
                      <a16:colId xmlns:a16="http://schemas.microsoft.com/office/drawing/2014/main" val="20017"/>
                    </a:ext>
                  </a:extLst>
                </a:gridCol>
                <a:gridCol w="274637">
                  <a:extLst>
                    <a:ext uri="{9D8B030D-6E8A-4147-A177-3AD203B41FA5}">
                      <a16:colId xmlns:a16="http://schemas.microsoft.com/office/drawing/2014/main" val="20018"/>
                    </a:ext>
                  </a:extLst>
                </a:gridCol>
                <a:gridCol w="274638">
                  <a:extLst>
                    <a:ext uri="{9D8B030D-6E8A-4147-A177-3AD203B41FA5}">
                      <a16:colId xmlns:a16="http://schemas.microsoft.com/office/drawing/2014/main" val="20019"/>
                    </a:ext>
                  </a:extLst>
                </a:gridCol>
                <a:gridCol w="274637">
                  <a:extLst>
                    <a:ext uri="{9D8B030D-6E8A-4147-A177-3AD203B41FA5}">
                      <a16:colId xmlns:a16="http://schemas.microsoft.com/office/drawing/2014/main" val="20020"/>
                    </a:ext>
                  </a:extLst>
                </a:gridCol>
                <a:gridCol w="274638">
                  <a:extLst>
                    <a:ext uri="{9D8B030D-6E8A-4147-A177-3AD203B41FA5}">
                      <a16:colId xmlns:a16="http://schemas.microsoft.com/office/drawing/2014/main" val="20021"/>
                    </a:ext>
                  </a:extLst>
                </a:gridCol>
                <a:gridCol w="274637">
                  <a:extLst>
                    <a:ext uri="{9D8B030D-6E8A-4147-A177-3AD203B41FA5}">
                      <a16:colId xmlns:a16="http://schemas.microsoft.com/office/drawing/2014/main" val="20022"/>
                    </a:ext>
                  </a:extLst>
                </a:gridCol>
                <a:gridCol w="274638">
                  <a:extLst>
                    <a:ext uri="{9D8B030D-6E8A-4147-A177-3AD203B41FA5}">
                      <a16:colId xmlns:a16="http://schemas.microsoft.com/office/drawing/2014/main" val="20023"/>
                    </a:ext>
                  </a:extLst>
                </a:gridCol>
                <a:gridCol w="273050">
                  <a:extLst>
                    <a:ext uri="{9D8B030D-6E8A-4147-A177-3AD203B41FA5}">
                      <a16:colId xmlns:a16="http://schemas.microsoft.com/office/drawing/2014/main" val="20024"/>
                    </a:ext>
                  </a:extLst>
                </a:gridCol>
                <a:gridCol w="274637">
                  <a:extLst>
                    <a:ext uri="{9D8B030D-6E8A-4147-A177-3AD203B41FA5}">
                      <a16:colId xmlns:a16="http://schemas.microsoft.com/office/drawing/2014/main" val="20025"/>
                    </a:ext>
                  </a:extLst>
                </a:gridCol>
                <a:gridCol w="274638">
                  <a:extLst>
                    <a:ext uri="{9D8B030D-6E8A-4147-A177-3AD203B41FA5}">
                      <a16:colId xmlns:a16="http://schemas.microsoft.com/office/drawing/2014/main" val="20026"/>
                    </a:ext>
                  </a:extLst>
                </a:gridCol>
                <a:gridCol w="274637">
                  <a:extLst>
                    <a:ext uri="{9D8B030D-6E8A-4147-A177-3AD203B41FA5}">
                      <a16:colId xmlns:a16="http://schemas.microsoft.com/office/drawing/2014/main" val="20027"/>
                    </a:ext>
                  </a:extLst>
                </a:gridCol>
                <a:gridCol w="274638">
                  <a:extLst>
                    <a:ext uri="{9D8B030D-6E8A-4147-A177-3AD203B41FA5}">
                      <a16:colId xmlns:a16="http://schemas.microsoft.com/office/drawing/2014/main" val="20028"/>
                    </a:ext>
                  </a:extLst>
                </a:gridCol>
                <a:gridCol w="282575">
                  <a:extLst>
                    <a:ext uri="{9D8B030D-6E8A-4147-A177-3AD203B41FA5}">
                      <a16:colId xmlns:a16="http://schemas.microsoft.com/office/drawing/2014/main" val="20029"/>
                    </a:ext>
                  </a:extLst>
                </a:gridCol>
                <a:gridCol w="252412">
                  <a:extLst>
                    <a:ext uri="{9D8B030D-6E8A-4147-A177-3AD203B41FA5}">
                      <a16:colId xmlns:a16="http://schemas.microsoft.com/office/drawing/2014/main" val="20030"/>
                    </a:ext>
                  </a:extLst>
                </a:gridCol>
                <a:gridCol w="288925">
                  <a:extLst>
                    <a:ext uri="{9D8B030D-6E8A-4147-A177-3AD203B41FA5}">
                      <a16:colId xmlns:a16="http://schemas.microsoft.com/office/drawing/2014/main" val="20031"/>
                    </a:ext>
                  </a:extLst>
                </a:gridCol>
              </a:tblGrid>
              <a:tr h="504825">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0</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0</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0</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0</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0</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0</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0</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1</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0</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9900"/>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0</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1</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1</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0</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0</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0</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0</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0</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0</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0</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0</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0</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0</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0</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0</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0</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0</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0</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0</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0</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0</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0</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0</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bl>
          </a:graphicData>
        </a:graphic>
      </p:graphicFrame>
      <p:sp>
        <p:nvSpPr>
          <p:cNvPr id="28044" name="AutoShape 396">
            <a:extLst>
              <a:ext uri="{FF2B5EF4-FFF2-40B4-BE49-F238E27FC236}">
                <a16:creationId xmlns:a16="http://schemas.microsoft.com/office/drawing/2014/main" id="{8CDA3F47-4947-A932-5D80-D020F9826081}"/>
              </a:ext>
            </a:extLst>
          </p:cNvPr>
          <p:cNvSpPr>
            <a:spLocks noChangeArrowheads="1"/>
          </p:cNvSpPr>
          <p:nvPr/>
        </p:nvSpPr>
        <p:spPr bwMode="auto">
          <a:xfrm>
            <a:off x="1524001" y="5445125"/>
            <a:ext cx="504825" cy="935038"/>
          </a:xfrm>
          <a:prstGeom prst="wedgeRoundRectCallout">
            <a:avLst>
              <a:gd name="adj1" fmla="val 31759"/>
              <a:gd name="adj2" fmla="val -74616"/>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Wingdings" panose="05000000000000000000" pitchFamily="2" charset="2"/>
              <a:buChar char="n"/>
              <a:defRPr sz="32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阶符</a:t>
            </a:r>
          </a:p>
        </p:txBody>
      </p:sp>
      <p:sp>
        <p:nvSpPr>
          <p:cNvPr id="28184" name="AutoShape 536">
            <a:extLst>
              <a:ext uri="{FF2B5EF4-FFF2-40B4-BE49-F238E27FC236}">
                <a16:creationId xmlns:a16="http://schemas.microsoft.com/office/drawing/2014/main" id="{0FC70844-34A6-F7C4-E71C-157CC14698F8}"/>
              </a:ext>
            </a:extLst>
          </p:cNvPr>
          <p:cNvSpPr>
            <a:spLocks noChangeArrowheads="1"/>
          </p:cNvSpPr>
          <p:nvPr/>
        </p:nvSpPr>
        <p:spPr bwMode="auto">
          <a:xfrm>
            <a:off x="2135188" y="5589588"/>
            <a:ext cx="1511300" cy="576262"/>
          </a:xfrm>
          <a:prstGeom prst="wedgeRectCallout">
            <a:avLst>
              <a:gd name="adj1" fmla="val -9560"/>
              <a:gd name="adj2" fmla="val -107574"/>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Wingdings" panose="05000000000000000000" pitchFamily="2" charset="2"/>
              <a:buChar char="n"/>
              <a:defRPr sz="32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阶码</a:t>
            </a:r>
          </a:p>
        </p:txBody>
      </p:sp>
      <p:pic>
        <p:nvPicPr>
          <p:cNvPr id="35917" name="图片 9">
            <a:extLst>
              <a:ext uri="{FF2B5EF4-FFF2-40B4-BE49-F238E27FC236}">
                <a16:creationId xmlns:a16="http://schemas.microsoft.com/office/drawing/2014/main" id="{3B0C6DE7-2A64-4048-297A-1495415ED5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368" y="274656"/>
            <a:ext cx="593725"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直接连接符 10">
            <a:extLst>
              <a:ext uri="{FF2B5EF4-FFF2-40B4-BE49-F238E27FC236}">
                <a16:creationId xmlns:a16="http://schemas.microsoft.com/office/drawing/2014/main" id="{EA8056BB-CDD3-4FF7-12FF-E3F57CA6C392}"/>
              </a:ext>
            </a:extLst>
          </p:cNvPr>
          <p:cNvCxnSpPr>
            <a:cxnSpLocks/>
          </p:cNvCxnSpPr>
          <p:nvPr/>
        </p:nvCxnSpPr>
        <p:spPr>
          <a:xfrm flipV="1">
            <a:off x="623392" y="764704"/>
            <a:ext cx="10414099" cy="72008"/>
          </a:xfrm>
          <a:prstGeom prst="line">
            <a:avLst/>
          </a:prstGeom>
          <a:ln w="73025" cmpd="thickThi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27685"/>
                                        </p:tgtEl>
                                        <p:attrNameLst>
                                          <p:attrName>style.visibility</p:attrName>
                                        </p:attrNameLst>
                                      </p:cBhvr>
                                      <p:to>
                                        <p:strVal val="visible"/>
                                      </p:to>
                                    </p:set>
                                    <p:animEffect transition="in" filter="circle(in)">
                                      <p:cBhvr>
                                        <p:cTn id="7" dur="2000"/>
                                        <p:tgtEl>
                                          <p:spTgt spid="27685"/>
                                        </p:tgtEl>
                                      </p:cBhvr>
                                    </p:animEffect>
                                  </p:childTnLst>
                                </p:cTn>
                              </p:par>
                              <p:par>
                                <p:cTn id="8" presetID="6" presetClass="entr" presetSubtype="16" fill="hold" nodeType="withEffect">
                                  <p:stCondLst>
                                    <p:cond delay="0"/>
                                  </p:stCondLst>
                                  <p:childTnLst>
                                    <p:set>
                                      <p:cBhvr>
                                        <p:cTn id="9" dur="1" fill="hold">
                                          <p:stCondLst>
                                            <p:cond delay="0"/>
                                          </p:stCondLst>
                                        </p:cTn>
                                        <p:tgtEl>
                                          <p:spTgt spid="28187"/>
                                        </p:tgtEl>
                                        <p:attrNameLst>
                                          <p:attrName>style.visibility</p:attrName>
                                        </p:attrNameLst>
                                      </p:cBhvr>
                                      <p:to>
                                        <p:strVal val="visible"/>
                                      </p:to>
                                    </p:set>
                                    <p:animEffect transition="in" filter="circle(in)">
                                      <p:cBhvr>
                                        <p:cTn id="10" dur="2000"/>
                                        <p:tgtEl>
                                          <p:spTgt spid="28187"/>
                                        </p:tgtEl>
                                      </p:cBhvr>
                                    </p:animEffect>
                                  </p:childTnLst>
                                </p:cTn>
                              </p:par>
                              <p:par>
                                <p:cTn id="11" presetID="6" presetClass="entr" presetSubtype="16" fill="hold" nodeType="withEffect">
                                  <p:stCondLst>
                                    <p:cond delay="0"/>
                                  </p:stCondLst>
                                  <p:childTnLst>
                                    <p:set>
                                      <p:cBhvr>
                                        <p:cTn id="12" dur="1" fill="hold">
                                          <p:stCondLst>
                                            <p:cond delay="0"/>
                                          </p:stCondLst>
                                        </p:cTn>
                                        <p:tgtEl>
                                          <p:spTgt spid="28044"/>
                                        </p:tgtEl>
                                        <p:attrNameLst>
                                          <p:attrName>style.visibility</p:attrName>
                                        </p:attrNameLst>
                                      </p:cBhvr>
                                      <p:to>
                                        <p:strVal val="visible"/>
                                      </p:to>
                                    </p:set>
                                    <p:animEffect transition="in" filter="circle(in)">
                                      <p:cBhvr>
                                        <p:cTn id="13" dur="2000"/>
                                        <p:tgtEl>
                                          <p:spTgt spid="28044"/>
                                        </p:tgtEl>
                                      </p:cBhvr>
                                    </p:animEffect>
                                  </p:childTnLst>
                                </p:cTn>
                              </p:par>
                              <p:par>
                                <p:cTn id="14" presetID="6" presetClass="entr" presetSubtype="16" fill="hold" nodeType="withEffect">
                                  <p:stCondLst>
                                    <p:cond delay="0"/>
                                  </p:stCondLst>
                                  <p:childTnLst>
                                    <p:set>
                                      <p:cBhvr>
                                        <p:cTn id="15" dur="1" fill="hold">
                                          <p:stCondLst>
                                            <p:cond delay="0"/>
                                          </p:stCondLst>
                                        </p:cTn>
                                        <p:tgtEl>
                                          <p:spTgt spid="28184"/>
                                        </p:tgtEl>
                                        <p:attrNameLst>
                                          <p:attrName>style.visibility</p:attrName>
                                        </p:attrNameLst>
                                      </p:cBhvr>
                                      <p:to>
                                        <p:strVal val="visible"/>
                                      </p:to>
                                    </p:set>
                                    <p:animEffect transition="in" filter="circle(in)">
                                      <p:cBhvr>
                                        <p:cTn id="16" dur="2000"/>
                                        <p:tgtEl>
                                          <p:spTgt spid="28184"/>
                                        </p:tgtEl>
                                      </p:cBhvr>
                                    </p:animEffect>
                                  </p:childTnLst>
                                </p:cTn>
                              </p:par>
                              <p:par>
                                <p:cTn id="17" presetID="6" presetClass="entr" presetSubtype="16" fill="hold" nodeType="withEffect">
                                  <p:stCondLst>
                                    <p:cond delay="0"/>
                                  </p:stCondLst>
                                  <p:childTnLst>
                                    <p:set>
                                      <p:cBhvr>
                                        <p:cTn id="18" dur="1" fill="hold">
                                          <p:stCondLst>
                                            <p:cond delay="0"/>
                                          </p:stCondLst>
                                        </p:cTn>
                                        <p:tgtEl>
                                          <p:spTgt spid="27967"/>
                                        </p:tgtEl>
                                        <p:attrNameLst>
                                          <p:attrName>style.visibility</p:attrName>
                                        </p:attrNameLst>
                                      </p:cBhvr>
                                      <p:to>
                                        <p:strVal val="visible"/>
                                      </p:to>
                                    </p:set>
                                    <p:animEffect transition="in" filter="circle(in)">
                                      <p:cBhvr>
                                        <p:cTn id="19" dur="2000"/>
                                        <p:tgtEl>
                                          <p:spTgt spid="27967"/>
                                        </p:tgtEl>
                                      </p:cBhvr>
                                    </p:animEffect>
                                  </p:childTnLst>
                                </p:cTn>
                              </p:par>
                              <p:par>
                                <p:cTn id="20" presetID="6" presetClass="entr" presetSubtype="16" fill="hold" nodeType="withEffect">
                                  <p:stCondLst>
                                    <p:cond delay="0"/>
                                  </p:stCondLst>
                                  <p:childTnLst>
                                    <p:set>
                                      <p:cBhvr>
                                        <p:cTn id="21" dur="1" fill="hold">
                                          <p:stCondLst>
                                            <p:cond delay="0"/>
                                          </p:stCondLst>
                                        </p:cTn>
                                        <p:tgtEl>
                                          <p:spTgt spid="27971"/>
                                        </p:tgtEl>
                                        <p:attrNameLst>
                                          <p:attrName>style.visibility</p:attrName>
                                        </p:attrNameLst>
                                      </p:cBhvr>
                                      <p:to>
                                        <p:strVal val="visible"/>
                                      </p:to>
                                    </p:set>
                                    <p:animEffect transition="in" filter="circle(in)">
                                      <p:cBhvr>
                                        <p:cTn id="22" dur="2000"/>
                                        <p:tgtEl>
                                          <p:spTgt spid="27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85" grpId="0"/>
      <p:bldP spid="27967" grpId="0" animBg="1"/>
      <p:bldP spid="27971" grpId="0" animBg="1"/>
      <p:bldP spid="28044" grpId="0" animBg="1"/>
      <p:bldP spid="2818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a:extLst>
              <a:ext uri="{FF2B5EF4-FFF2-40B4-BE49-F238E27FC236}">
                <a16:creationId xmlns:a16="http://schemas.microsoft.com/office/drawing/2014/main" id="{1A36A4EF-4ABE-6116-AF5C-61D06F56E161}"/>
              </a:ext>
            </a:extLst>
          </p:cNvPr>
          <p:cNvSpPr>
            <a:spLocks noGrp="1" noChangeArrowheads="1"/>
          </p:cNvSpPr>
          <p:nvPr>
            <p:ph type="body" sz="half" idx="1"/>
          </p:nvPr>
        </p:nvSpPr>
        <p:spPr bwMode="auto">
          <a:xfrm>
            <a:off x="1200986" y="1412776"/>
            <a:ext cx="8278813" cy="148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p>
            <a:pPr eaLnBrk="1" hangingPunct="1">
              <a:lnSpc>
                <a:spcPct val="90000"/>
              </a:lnSpc>
            </a:pPr>
            <a:r>
              <a:rPr lang="zh-CN" altLang="en-US" sz="2400" dirty="0">
                <a:effectLst/>
                <a:latin typeface="宋体" panose="02010600030101010101" pitchFamily="2" charset="-122"/>
                <a:ea typeface="宋体" panose="02010600030101010101" pitchFamily="2" charset="-122"/>
              </a:rPr>
              <a:t>例 单精度浮点数</a:t>
            </a:r>
            <a:r>
              <a:rPr lang="en-US" altLang="zh-CN" sz="2400" dirty="0">
                <a:effectLst/>
                <a:latin typeface="宋体" panose="02010600030101010101" pitchFamily="2" charset="-122"/>
                <a:ea typeface="宋体" panose="02010600030101010101" pitchFamily="2" charset="-122"/>
              </a:rPr>
              <a:t>0.1</a:t>
            </a:r>
            <a:r>
              <a:rPr lang="zh-CN" altLang="en-US" sz="2400" dirty="0">
                <a:effectLst/>
                <a:latin typeface="宋体" panose="02010600030101010101" pitchFamily="2" charset="-122"/>
                <a:ea typeface="宋体" panose="02010600030101010101" pitchFamily="2" charset="-122"/>
              </a:rPr>
              <a:t>在计算机中的表示</a:t>
            </a:r>
          </a:p>
          <a:p>
            <a:pPr eaLnBrk="1" hangingPunct="1">
              <a:lnSpc>
                <a:spcPct val="90000"/>
              </a:lnSpc>
            </a:pPr>
            <a:r>
              <a:rPr lang="en-US" altLang="zh-CN" sz="2400" dirty="0">
                <a:effectLst/>
                <a:latin typeface="宋体" panose="02010600030101010101" pitchFamily="2" charset="-122"/>
                <a:ea typeface="宋体" panose="02010600030101010101" pitchFamily="2" charset="-122"/>
              </a:rPr>
              <a:t>0.1=1.6×2</a:t>
            </a:r>
            <a:r>
              <a:rPr lang="en-US" altLang="zh-CN" sz="2400" baseline="30000" dirty="0">
                <a:effectLst/>
                <a:latin typeface="宋体" panose="02010600030101010101" pitchFamily="2" charset="-122"/>
                <a:ea typeface="宋体" panose="02010600030101010101" pitchFamily="2" charset="-122"/>
              </a:rPr>
              <a:t>-4</a:t>
            </a:r>
            <a:r>
              <a:rPr lang="zh-CN" altLang="en-US" sz="2400" dirty="0">
                <a:effectLst/>
                <a:latin typeface="宋体" panose="02010600030101010101" pitchFamily="2" charset="-122"/>
                <a:ea typeface="宋体" panose="02010600030101010101" pitchFamily="2" charset="-122"/>
              </a:rPr>
              <a:t>。</a:t>
            </a:r>
          </a:p>
          <a:p>
            <a:pPr eaLnBrk="1" hangingPunct="1">
              <a:lnSpc>
                <a:spcPct val="90000"/>
              </a:lnSpc>
            </a:pPr>
            <a:r>
              <a:rPr lang="en-US" altLang="zh-CN" sz="2400" dirty="0">
                <a:effectLst/>
                <a:latin typeface="宋体" panose="02010600030101010101" pitchFamily="2" charset="-122"/>
                <a:ea typeface="宋体" panose="02010600030101010101" pitchFamily="2" charset="-122"/>
              </a:rPr>
              <a:t>(0.6)</a:t>
            </a:r>
            <a:r>
              <a:rPr lang="en-US" altLang="zh-CN" sz="2400" baseline="-25000" dirty="0">
                <a:effectLst/>
                <a:latin typeface="宋体" panose="02010600030101010101" pitchFamily="2" charset="-122"/>
                <a:ea typeface="宋体" panose="02010600030101010101" pitchFamily="2" charset="-122"/>
              </a:rPr>
              <a:t>10</a:t>
            </a:r>
            <a:r>
              <a:rPr lang="en-US" altLang="zh-CN" sz="2400" dirty="0">
                <a:effectLst/>
                <a:latin typeface="宋体" panose="02010600030101010101" pitchFamily="2" charset="-122"/>
                <a:ea typeface="宋体" panose="02010600030101010101" pitchFamily="2" charset="-122"/>
              </a:rPr>
              <a:t>=(0.1001 1001 ……)</a:t>
            </a:r>
            <a:r>
              <a:rPr lang="en-US" altLang="zh-CN" sz="2400" baseline="-25000" dirty="0">
                <a:effectLst/>
                <a:latin typeface="宋体" panose="02010600030101010101" pitchFamily="2" charset="-122"/>
                <a:ea typeface="宋体" panose="02010600030101010101" pitchFamily="2" charset="-122"/>
              </a:rPr>
              <a:t>2</a:t>
            </a:r>
          </a:p>
          <a:p>
            <a:pPr eaLnBrk="1" hangingPunct="1">
              <a:lnSpc>
                <a:spcPct val="90000"/>
              </a:lnSpc>
            </a:pPr>
            <a:r>
              <a:rPr lang="zh-CN" altLang="en-US" sz="2400" dirty="0">
                <a:effectLst/>
                <a:latin typeface="宋体" panose="02010600030101010101" pitchFamily="2" charset="-122"/>
                <a:ea typeface="宋体" panose="02010600030101010101" pitchFamily="2" charset="-122"/>
              </a:rPr>
              <a:t>因此，单精度浮点数</a:t>
            </a:r>
            <a:r>
              <a:rPr lang="en-US" altLang="zh-CN" sz="2400" dirty="0">
                <a:effectLst/>
                <a:latin typeface="宋体" panose="02010600030101010101" pitchFamily="2" charset="-122"/>
                <a:ea typeface="宋体" panose="02010600030101010101" pitchFamily="2" charset="-122"/>
              </a:rPr>
              <a:t>0.1</a:t>
            </a:r>
            <a:r>
              <a:rPr lang="zh-CN" altLang="en-US" sz="2400" dirty="0">
                <a:effectLst/>
                <a:latin typeface="宋体" panose="02010600030101010101" pitchFamily="2" charset="-122"/>
                <a:ea typeface="宋体" panose="02010600030101010101" pitchFamily="2" charset="-122"/>
              </a:rPr>
              <a:t>在计算机中的表示为：</a:t>
            </a:r>
          </a:p>
        </p:txBody>
      </p:sp>
      <p:graphicFrame>
        <p:nvGraphicFramePr>
          <p:cNvPr id="26697" name="Group 73">
            <a:extLst>
              <a:ext uri="{FF2B5EF4-FFF2-40B4-BE49-F238E27FC236}">
                <a16:creationId xmlns:a16="http://schemas.microsoft.com/office/drawing/2014/main" id="{C7259DC8-C5DA-ED83-A59A-7AF80D0683E7}"/>
              </a:ext>
            </a:extLst>
          </p:cNvPr>
          <p:cNvGraphicFramePr>
            <a:graphicFrameLocks noGrp="1"/>
          </p:cNvGraphicFramePr>
          <p:nvPr>
            <p:ph sz="half" idx="2"/>
            <p:extLst>
              <p:ext uri="{D42A27DB-BD31-4B8C-83A1-F6EECF244321}">
                <p14:modId xmlns:p14="http://schemas.microsoft.com/office/powerpoint/2010/main" val="519242558"/>
              </p:ext>
            </p:extLst>
          </p:nvPr>
        </p:nvGraphicFramePr>
        <p:xfrm>
          <a:off x="1055440" y="3243983"/>
          <a:ext cx="8820150" cy="595313"/>
        </p:xfrm>
        <a:graphic>
          <a:graphicData uri="http://schemas.openxmlformats.org/drawingml/2006/table">
            <a:tbl>
              <a:tblPr/>
              <a:tblGrid>
                <a:gridCol w="276225">
                  <a:extLst>
                    <a:ext uri="{9D8B030D-6E8A-4147-A177-3AD203B41FA5}">
                      <a16:colId xmlns:a16="http://schemas.microsoft.com/office/drawing/2014/main" val="20000"/>
                    </a:ext>
                  </a:extLst>
                </a:gridCol>
                <a:gridCol w="274638">
                  <a:extLst>
                    <a:ext uri="{9D8B030D-6E8A-4147-A177-3AD203B41FA5}">
                      <a16:colId xmlns:a16="http://schemas.microsoft.com/office/drawing/2014/main" val="20001"/>
                    </a:ext>
                  </a:extLst>
                </a:gridCol>
                <a:gridCol w="276225">
                  <a:extLst>
                    <a:ext uri="{9D8B030D-6E8A-4147-A177-3AD203B41FA5}">
                      <a16:colId xmlns:a16="http://schemas.microsoft.com/office/drawing/2014/main" val="20002"/>
                    </a:ext>
                  </a:extLst>
                </a:gridCol>
                <a:gridCol w="276225">
                  <a:extLst>
                    <a:ext uri="{9D8B030D-6E8A-4147-A177-3AD203B41FA5}">
                      <a16:colId xmlns:a16="http://schemas.microsoft.com/office/drawing/2014/main" val="20003"/>
                    </a:ext>
                  </a:extLst>
                </a:gridCol>
                <a:gridCol w="274637">
                  <a:extLst>
                    <a:ext uri="{9D8B030D-6E8A-4147-A177-3AD203B41FA5}">
                      <a16:colId xmlns:a16="http://schemas.microsoft.com/office/drawing/2014/main" val="20004"/>
                    </a:ext>
                  </a:extLst>
                </a:gridCol>
                <a:gridCol w="276225">
                  <a:extLst>
                    <a:ext uri="{9D8B030D-6E8A-4147-A177-3AD203B41FA5}">
                      <a16:colId xmlns:a16="http://schemas.microsoft.com/office/drawing/2014/main" val="20005"/>
                    </a:ext>
                  </a:extLst>
                </a:gridCol>
                <a:gridCol w="274638">
                  <a:extLst>
                    <a:ext uri="{9D8B030D-6E8A-4147-A177-3AD203B41FA5}">
                      <a16:colId xmlns:a16="http://schemas.microsoft.com/office/drawing/2014/main" val="20006"/>
                    </a:ext>
                  </a:extLst>
                </a:gridCol>
                <a:gridCol w="276225">
                  <a:extLst>
                    <a:ext uri="{9D8B030D-6E8A-4147-A177-3AD203B41FA5}">
                      <a16:colId xmlns:a16="http://schemas.microsoft.com/office/drawing/2014/main" val="20007"/>
                    </a:ext>
                  </a:extLst>
                </a:gridCol>
                <a:gridCol w="276225">
                  <a:extLst>
                    <a:ext uri="{9D8B030D-6E8A-4147-A177-3AD203B41FA5}">
                      <a16:colId xmlns:a16="http://schemas.microsoft.com/office/drawing/2014/main" val="20008"/>
                    </a:ext>
                  </a:extLst>
                </a:gridCol>
                <a:gridCol w="274637">
                  <a:extLst>
                    <a:ext uri="{9D8B030D-6E8A-4147-A177-3AD203B41FA5}">
                      <a16:colId xmlns:a16="http://schemas.microsoft.com/office/drawing/2014/main" val="20009"/>
                    </a:ext>
                  </a:extLst>
                </a:gridCol>
                <a:gridCol w="276225">
                  <a:extLst>
                    <a:ext uri="{9D8B030D-6E8A-4147-A177-3AD203B41FA5}">
                      <a16:colId xmlns:a16="http://schemas.microsoft.com/office/drawing/2014/main" val="20010"/>
                    </a:ext>
                  </a:extLst>
                </a:gridCol>
                <a:gridCol w="276225">
                  <a:extLst>
                    <a:ext uri="{9D8B030D-6E8A-4147-A177-3AD203B41FA5}">
                      <a16:colId xmlns:a16="http://schemas.microsoft.com/office/drawing/2014/main" val="20011"/>
                    </a:ext>
                  </a:extLst>
                </a:gridCol>
                <a:gridCol w="274638">
                  <a:extLst>
                    <a:ext uri="{9D8B030D-6E8A-4147-A177-3AD203B41FA5}">
                      <a16:colId xmlns:a16="http://schemas.microsoft.com/office/drawing/2014/main" val="20012"/>
                    </a:ext>
                  </a:extLst>
                </a:gridCol>
                <a:gridCol w="276225">
                  <a:extLst>
                    <a:ext uri="{9D8B030D-6E8A-4147-A177-3AD203B41FA5}">
                      <a16:colId xmlns:a16="http://schemas.microsoft.com/office/drawing/2014/main" val="20013"/>
                    </a:ext>
                  </a:extLst>
                </a:gridCol>
                <a:gridCol w="274637">
                  <a:extLst>
                    <a:ext uri="{9D8B030D-6E8A-4147-A177-3AD203B41FA5}">
                      <a16:colId xmlns:a16="http://schemas.microsoft.com/office/drawing/2014/main" val="20014"/>
                    </a:ext>
                  </a:extLst>
                </a:gridCol>
                <a:gridCol w="276225">
                  <a:extLst>
                    <a:ext uri="{9D8B030D-6E8A-4147-A177-3AD203B41FA5}">
                      <a16:colId xmlns:a16="http://schemas.microsoft.com/office/drawing/2014/main" val="20015"/>
                    </a:ext>
                  </a:extLst>
                </a:gridCol>
                <a:gridCol w="276225">
                  <a:extLst>
                    <a:ext uri="{9D8B030D-6E8A-4147-A177-3AD203B41FA5}">
                      <a16:colId xmlns:a16="http://schemas.microsoft.com/office/drawing/2014/main" val="20016"/>
                    </a:ext>
                  </a:extLst>
                </a:gridCol>
                <a:gridCol w="274638">
                  <a:extLst>
                    <a:ext uri="{9D8B030D-6E8A-4147-A177-3AD203B41FA5}">
                      <a16:colId xmlns:a16="http://schemas.microsoft.com/office/drawing/2014/main" val="20017"/>
                    </a:ext>
                  </a:extLst>
                </a:gridCol>
                <a:gridCol w="276225">
                  <a:extLst>
                    <a:ext uri="{9D8B030D-6E8A-4147-A177-3AD203B41FA5}">
                      <a16:colId xmlns:a16="http://schemas.microsoft.com/office/drawing/2014/main" val="20018"/>
                    </a:ext>
                  </a:extLst>
                </a:gridCol>
                <a:gridCol w="276225">
                  <a:extLst>
                    <a:ext uri="{9D8B030D-6E8A-4147-A177-3AD203B41FA5}">
                      <a16:colId xmlns:a16="http://schemas.microsoft.com/office/drawing/2014/main" val="20019"/>
                    </a:ext>
                  </a:extLst>
                </a:gridCol>
                <a:gridCol w="274637">
                  <a:extLst>
                    <a:ext uri="{9D8B030D-6E8A-4147-A177-3AD203B41FA5}">
                      <a16:colId xmlns:a16="http://schemas.microsoft.com/office/drawing/2014/main" val="20020"/>
                    </a:ext>
                  </a:extLst>
                </a:gridCol>
                <a:gridCol w="276225">
                  <a:extLst>
                    <a:ext uri="{9D8B030D-6E8A-4147-A177-3AD203B41FA5}">
                      <a16:colId xmlns:a16="http://schemas.microsoft.com/office/drawing/2014/main" val="20021"/>
                    </a:ext>
                  </a:extLst>
                </a:gridCol>
                <a:gridCol w="274638">
                  <a:extLst>
                    <a:ext uri="{9D8B030D-6E8A-4147-A177-3AD203B41FA5}">
                      <a16:colId xmlns:a16="http://schemas.microsoft.com/office/drawing/2014/main" val="20022"/>
                    </a:ext>
                  </a:extLst>
                </a:gridCol>
                <a:gridCol w="276225">
                  <a:extLst>
                    <a:ext uri="{9D8B030D-6E8A-4147-A177-3AD203B41FA5}">
                      <a16:colId xmlns:a16="http://schemas.microsoft.com/office/drawing/2014/main" val="20023"/>
                    </a:ext>
                  </a:extLst>
                </a:gridCol>
                <a:gridCol w="276225">
                  <a:extLst>
                    <a:ext uri="{9D8B030D-6E8A-4147-A177-3AD203B41FA5}">
                      <a16:colId xmlns:a16="http://schemas.microsoft.com/office/drawing/2014/main" val="20024"/>
                    </a:ext>
                  </a:extLst>
                </a:gridCol>
                <a:gridCol w="274637">
                  <a:extLst>
                    <a:ext uri="{9D8B030D-6E8A-4147-A177-3AD203B41FA5}">
                      <a16:colId xmlns:a16="http://schemas.microsoft.com/office/drawing/2014/main" val="20025"/>
                    </a:ext>
                  </a:extLst>
                </a:gridCol>
                <a:gridCol w="276225">
                  <a:extLst>
                    <a:ext uri="{9D8B030D-6E8A-4147-A177-3AD203B41FA5}">
                      <a16:colId xmlns:a16="http://schemas.microsoft.com/office/drawing/2014/main" val="20026"/>
                    </a:ext>
                  </a:extLst>
                </a:gridCol>
                <a:gridCol w="276225">
                  <a:extLst>
                    <a:ext uri="{9D8B030D-6E8A-4147-A177-3AD203B41FA5}">
                      <a16:colId xmlns:a16="http://schemas.microsoft.com/office/drawing/2014/main" val="20027"/>
                    </a:ext>
                  </a:extLst>
                </a:gridCol>
                <a:gridCol w="274638">
                  <a:extLst>
                    <a:ext uri="{9D8B030D-6E8A-4147-A177-3AD203B41FA5}">
                      <a16:colId xmlns:a16="http://schemas.microsoft.com/office/drawing/2014/main" val="20028"/>
                    </a:ext>
                  </a:extLst>
                </a:gridCol>
                <a:gridCol w="276225">
                  <a:extLst>
                    <a:ext uri="{9D8B030D-6E8A-4147-A177-3AD203B41FA5}">
                      <a16:colId xmlns:a16="http://schemas.microsoft.com/office/drawing/2014/main" val="20029"/>
                    </a:ext>
                  </a:extLst>
                </a:gridCol>
                <a:gridCol w="274637">
                  <a:extLst>
                    <a:ext uri="{9D8B030D-6E8A-4147-A177-3AD203B41FA5}">
                      <a16:colId xmlns:a16="http://schemas.microsoft.com/office/drawing/2014/main" val="20030"/>
                    </a:ext>
                  </a:extLst>
                </a:gridCol>
                <a:gridCol w="276225">
                  <a:extLst>
                    <a:ext uri="{9D8B030D-6E8A-4147-A177-3AD203B41FA5}">
                      <a16:colId xmlns:a16="http://schemas.microsoft.com/office/drawing/2014/main" val="20031"/>
                    </a:ext>
                  </a:extLst>
                </a:gridCol>
              </a:tblGrid>
              <a:tr h="595313">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1</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0</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0</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0</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0</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1</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0</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0</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0</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9900"/>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1</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0</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0</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1</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1</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0</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0</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1</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1</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0</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0</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1</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1</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0</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0</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1</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1</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0</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0</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1</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1</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rPr>
                        <a:t>0</a:t>
                      </a:r>
                      <a:endParaRPr kumimoji="0" lang="en-US" altLang="zh-CN" sz="1800" b="1" i="0" u="none" strike="noStrike" cap="none" normalizeH="0" baseline="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ctr"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a:ln>
                            <a:noFill/>
                          </a:ln>
                          <a:solidFill>
                            <a:schemeClr val="tx1"/>
                          </a:solidFill>
                          <a:effectLst/>
                          <a:latin typeface="宋体" pitchFamily="2" charset="-122"/>
                          <a:ea typeface="宋体" pitchFamily="2" charset="-122"/>
                        </a:rPr>
                        <a:t>0</a:t>
                      </a:r>
                      <a:endParaRPr kumimoji="0" lang="en-US" altLang="zh-CN" sz="1800" b="1" i="0" u="none" strike="noStrike" cap="none" normalizeH="0" baseline="0" dirty="0">
                        <a:ln>
                          <a:noFill/>
                        </a:ln>
                        <a:solidFill>
                          <a:schemeClr val="tx1"/>
                        </a:solidFill>
                        <a:effectLst/>
                        <a:latin typeface="Times New Roman" pitchFamily="18" charset="0"/>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bl>
          </a:graphicData>
        </a:graphic>
      </p:graphicFrame>
      <p:sp>
        <p:nvSpPr>
          <p:cNvPr id="26698" name="Rectangle 74">
            <a:extLst>
              <a:ext uri="{FF2B5EF4-FFF2-40B4-BE49-F238E27FC236}">
                <a16:creationId xmlns:a16="http://schemas.microsoft.com/office/drawing/2014/main" id="{F4108CCF-401A-7714-EDCD-AE8ABFDFA04C}"/>
              </a:ext>
            </a:extLst>
          </p:cNvPr>
          <p:cNvSpPr>
            <a:spLocks noChangeArrowheads="1"/>
          </p:cNvSpPr>
          <p:nvPr/>
        </p:nvSpPr>
        <p:spPr bwMode="auto">
          <a:xfrm>
            <a:off x="587388" y="4293399"/>
            <a:ext cx="11017224" cy="1621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marL="342900" indent="-342900">
              <a:spcBef>
                <a:spcPct val="20000"/>
              </a:spcBef>
              <a:buClr>
                <a:schemeClr val="tx2"/>
              </a:buClr>
              <a:buSzPct val="75000"/>
              <a:buFont typeface="Wingdings" panose="05000000000000000000" pitchFamily="2" charset="2"/>
              <a:buChar char="n"/>
              <a:defRPr sz="32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
                <a:srgbClr val="44546A"/>
              </a:buClr>
              <a:buSzPct val="75000"/>
              <a:buFont typeface="Wingdings" panose="05000000000000000000" pitchFamily="2" charset="2"/>
              <a:buChar char="n"/>
              <a:tabLst/>
              <a:defRPr/>
            </a:pP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因为</a:t>
            </a:r>
            <a:r>
              <a:rPr kumimoji="0" lang="en-US" altLang="zh-CN"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0.6</a:t>
            </a: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转换为二进制小数后，结果是一个无限循环小数，而单精度浮点数只能存储</a:t>
            </a:r>
            <a:r>
              <a:rPr kumimoji="0" lang="en-US" altLang="zh-CN"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23</a:t>
            </a: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位二进制小数，所以只能用</a:t>
            </a:r>
            <a:r>
              <a:rPr kumimoji="0" lang="en-US" altLang="zh-CN"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(0.10011001100110011001100)</a:t>
            </a:r>
            <a:r>
              <a:rPr kumimoji="0" lang="en-US" altLang="zh-CN" sz="2400" b="1" i="0" u="none" strike="noStrike" kern="1200" cap="none" spc="0" normalizeH="0" baseline="-25000" noProof="0" dirty="0">
                <a:ln>
                  <a:noFill/>
                </a:ln>
                <a:solidFill>
                  <a:prstClr val="black"/>
                </a:solidFill>
                <a:effectLst/>
                <a:uLnTx/>
                <a:uFillTx/>
                <a:latin typeface="宋体" panose="02010600030101010101" pitchFamily="2" charset="-122"/>
                <a:ea typeface="宋体" panose="02010600030101010101" pitchFamily="2" charset="-122"/>
                <a:cs typeface="+mn-cs"/>
              </a:rPr>
              <a:t>2</a:t>
            </a: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近似表示</a:t>
            </a:r>
            <a:r>
              <a:rPr kumimoji="0" lang="en-US" altLang="zh-CN"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(0.6)</a:t>
            </a:r>
            <a:r>
              <a:rPr kumimoji="0" lang="en-US" altLang="zh-CN" sz="2400" b="1" i="0" u="none" strike="noStrike" kern="1200" cap="none" spc="0" normalizeH="0" baseline="-25000" noProof="0" dirty="0">
                <a:ln>
                  <a:noFill/>
                </a:ln>
                <a:solidFill>
                  <a:prstClr val="black"/>
                </a:solidFill>
                <a:effectLst/>
                <a:uLnTx/>
                <a:uFillTx/>
                <a:latin typeface="宋体" panose="02010600030101010101" pitchFamily="2" charset="-122"/>
                <a:ea typeface="宋体" panose="02010600030101010101" pitchFamily="2" charset="-122"/>
                <a:cs typeface="+mn-cs"/>
              </a:rPr>
              <a:t>10</a:t>
            </a: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，因此，</a:t>
            </a:r>
            <a:r>
              <a:rPr kumimoji="0" lang="en-US" altLang="zh-CN"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0.1</a:t>
            </a: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在计算机中无法精确地表示，它的表示是有误差的。</a:t>
            </a:r>
          </a:p>
          <a:p>
            <a:pPr marL="342900" marR="0" lvl="0" indent="-342900" algn="l" defTabSz="914400" rtl="0" eaLnBrk="1" fontAlgn="base" latinLnBrk="0" hangingPunct="1">
              <a:lnSpc>
                <a:spcPct val="100000"/>
              </a:lnSpc>
              <a:spcBef>
                <a:spcPct val="20000"/>
              </a:spcBef>
              <a:spcAft>
                <a:spcPct val="0"/>
              </a:spcAft>
              <a:buClr>
                <a:srgbClr val="44546A"/>
              </a:buClr>
              <a:buSzPct val="75000"/>
              <a:buFont typeface="Wingdings" panose="05000000000000000000" pitchFamily="2" charset="2"/>
              <a:buChar char="n"/>
              <a:tabLst/>
              <a:defRPr/>
            </a:pP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事实上，绝大多数的小数都不能在计算机中精确地表示。</a:t>
            </a:r>
          </a:p>
        </p:txBody>
      </p:sp>
      <p:pic>
        <p:nvPicPr>
          <p:cNvPr id="36936" name="图片 4">
            <a:extLst>
              <a:ext uri="{FF2B5EF4-FFF2-40B4-BE49-F238E27FC236}">
                <a16:creationId xmlns:a16="http://schemas.microsoft.com/office/drawing/2014/main" id="{9C103165-35BB-816A-C3D1-0CBEB923B1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569" y="466722"/>
            <a:ext cx="593725"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a:extLst>
              <a:ext uri="{FF2B5EF4-FFF2-40B4-BE49-F238E27FC236}">
                <a16:creationId xmlns:a16="http://schemas.microsoft.com/office/drawing/2014/main" id="{C2C3FCC2-CC5C-CB38-6AB8-EBE80DCFA98A}"/>
              </a:ext>
            </a:extLst>
          </p:cNvPr>
          <p:cNvCxnSpPr>
            <a:cxnSpLocks/>
          </p:cNvCxnSpPr>
          <p:nvPr/>
        </p:nvCxnSpPr>
        <p:spPr>
          <a:xfrm>
            <a:off x="983432" y="1052736"/>
            <a:ext cx="10340503" cy="0"/>
          </a:xfrm>
          <a:prstGeom prst="line">
            <a:avLst/>
          </a:prstGeom>
          <a:ln w="73025" cmpd="thickThi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697"/>
                                        </p:tgtEl>
                                        <p:attrNameLst>
                                          <p:attrName>style.visibility</p:attrName>
                                        </p:attrNameLst>
                                      </p:cBhvr>
                                      <p:to>
                                        <p:strVal val="visible"/>
                                      </p:to>
                                    </p:set>
                                    <p:animEffect transition="in" filter="blinds(horizontal)">
                                      <p:cBhvr>
                                        <p:cTn id="7" dur="500"/>
                                        <p:tgtEl>
                                          <p:spTgt spid="266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6698"/>
                                        </p:tgtEl>
                                        <p:attrNameLst>
                                          <p:attrName>style.visibility</p:attrName>
                                        </p:attrNameLst>
                                      </p:cBhvr>
                                      <p:to>
                                        <p:strVal val="visible"/>
                                      </p:to>
                                    </p:set>
                                    <p:animEffect transition="in" filter="wipe(down)">
                                      <p:cBhvr>
                                        <p:cTn id="12" dur="500"/>
                                        <p:tgtEl>
                                          <p:spTgt spid="26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98" grpId="0"/>
    </p:bld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9" name="Rectangle 3">
            <a:extLst>
              <a:ext uri="{FF2B5EF4-FFF2-40B4-BE49-F238E27FC236}">
                <a16:creationId xmlns:a16="http://schemas.microsoft.com/office/drawing/2014/main" id="{4E857349-0459-EE32-1699-BE8B5A9694B5}"/>
              </a:ext>
            </a:extLst>
          </p:cNvPr>
          <p:cNvSpPr>
            <a:spLocks noGrp="1" noChangeArrowheads="1"/>
          </p:cNvSpPr>
          <p:nvPr>
            <p:ph idx="1"/>
          </p:nvPr>
        </p:nvSpPr>
        <p:spPr bwMode="auto">
          <a:xfrm>
            <a:off x="479376" y="1412875"/>
            <a:ext cx="11233248" cy="5184775"/>
          </a:xfrm>
        </p:spPr>
        <p:txBody>
          <a:bodyPr vert="horz" wrap="square" lIns="91440" tIns="45720" rIns="91440" bIns="45720" numCol="1" anchor="t" anchorCtr="0" compatLnSpc="1">
            <a:prstTxWarp prst="textNoShape">
              <a:avLst/>
            </a:prstTxWarp>
          </a:bodyPr>
          <a:lstStyle/>
          <a:p>
            <a:pPr algn="just" eaLnBrk="1" hangingPunct="1">
              <a:defRPr/>
            </a:pPr>
            <a:r>
              <a:rPr lang="zh-CN" altLang="en-US" sz="2400" b="1" dirty="0">
                <a:effectLst/>
                <a:latin typeface="宋体" pitchFamily="2" charset="-122"/>
                <a:ea typeface="宋体" pitchFamily="2" charset="-122"/>
              </a:rPr>
              <a:t>例：双精度浮点型</a:t>
            </a:r>
          </a:p>
          <a:p>
            <a:pPr algn="just" eaLnBrk="1" hangingPunct="1">
              <a:defRPr/>
            </a:pPr>
            <a:r>
              <a:rPr lang="zh-CN" altLang="en-US" sz="2400" b="1" dirty="0">
                <a:effectLst/>
                <a:latin typeface="宋体" pitchFamily="2" charset="-122"/>
                <a:ea typeface="宋体" pitchFamily="2" charset="-122"/>
              </a:rPr>
              <a:t>此类型的数据占用</a:t>
            </a:r>
            <a:r>
              <a:rPr lang="en-US" altLang="zh-CN" sz="2400" b="1" dirty="0">
                <a:effectLst/>
                <a:latin typeface="宋体" pitchFamily="2" charset="-122"/>
                <a:ea typeface="宋体" pitchFamily="2" charset="-122"/>
              </a:rPr>
              <a:t>8</a:t>
            </a:r>
            <a:r>
              <a:rPr lang="zh-CN" altLang="en-US" sz="2400" b="1" dirty="0">
                <a:effectLst/>
                <a:latin typeface="宋体" pitchFamily="2" charset="-122"/>
                <a:ea typeface="宋体" pitchFamily="2" charset="-122"/>
              </a:rPr>
              <a:t>字节，共</a:t>
            </a:r>
            <a:r>
              <a:rPr lang="en-US" altLang="zh-CN" sz="2400" b="1" dirty="0">
                <a:effectLst/>
                <a:latin typeface="宋体" pitchFamily="2" charset="-122"/>
                <a:ea typeface="宋体" pitchFamily="2" charset="-122"/>
              </a:rPr>
              <a:t>64</a:t>
            </a:r>
            <a:r>
              <a:rPr lang="zh-CN" altLang="en-US" sz="2400" b="1" dirty="0">
                <a:effectLst/>
                <a:latin typeface="宋体" pitchFamily="2" charset="-122"/>
                <a:ea typeface="宋体" pitchFamily="2" charset="-122"/>
              </a:rPr>
              <a:t>位。其中</a:t>
            </a:r>
            <a:r>
              <a:rPr lang="en-US" altLang="zh-CN" sz="2400" b="1" dirty="0">
                <a:effectLst/>
                <a:latin typeface="宋体" pitchFamily="2" charset="-122"/>
                <a:ea typeface="宋体" pitchFamily="2" charset="-122"/>
              </a:rPr>
              <a:t>1</a:t>
            </a:r>
            <a:r>
              <a:rPr lang="zh-CN" altLang="en-US" sz="2400" b="1" dirty="0">
                <a:effectLst/>
                <a:latin typeface="宋体" pitchFamily="2" charset="-122"/>
                <a:ea typeface="宋体" pitchFamily="2" charset="-122"/>
              </a:rPr>
              <a:t>位阶符、</a:t>
            </a:r>
            <a:r>
              <a:rPr lang="en-US" altLang="zh-CN" sz="2400" b="1" dirty="0">
                <a:effectLst/>
                <a:latin typeface="宋体" pitchFamily="2" charset="-122"/>
                <a:ea typeface="宋体" pitchFamily="2" charset="-122"/>
              </a:rPr>
              <a:t>10</a:t>
            </a:r>
            <a:r>
              <a:rPr lang="zh-CN" altLang="en-US" sz="2400" b="1" dirty="0">
                <a:effectLst/>
                <a:latin typeface="宋体" pitchFamily="2" charset="-122"/>
                <a:ea typeface="宋体" pitchFamily="2" charset="-122"/>
              </a:rPr>
              <a:t>位阶码、</a:t>
            </a:r>
            <a:r>
              <a:rPr lang="en-US" altLang="zh-CN" sz="2400" b="1" dirty="0">
                <a:effectLst/>
                <a:latin typeface="宋体" pitchFamily="2" charset="-122"/>
                <a:ea typeface="宋体" pitchFamily="2" charset="-122"/>
              </a:rPr>
              <a:t>1</a:t>
            </a:r>
            <a:r>
              <a:rPr lang="zh-CN" altLang="en-US" sz="2400" b="1" dirty="0">
                <a:effectLst/>
                <a:latin typeface="宋体" pitchFamily="2" charset="-122"/>
                <a:ea typeface="宋体" pitchFamily="2" charset="-122"/>
              </a:rPr>
              <a:t>位数符、</a:t>
            </a:r>
            <a:r>
              <a:rPr lang="en-US" altLang="zh-CN" sz="2400" b="1" dirty="0">
                <a:effectLst/>
                <a:latin typeface="宋体" pitchFamily="2" charset="-122"/>
                <a:ea typeface="宋体" pitchFamily="2" charset="-122"/>
              </a:rPr>
              <a:t>52</a:t>
            </a:r>
            <a:r>
              <a:rPr lang="zh-CN" altLang="en-US" sz="2400" b="1" dirty="0">
                <a:effectLst/>
                <a:latin typeface="宋体" pitchFamily="2" charset="-122"/>
                <a:ea typeface="宋体" pitchFamily="2" charset="-122"/>
              </a:rPr>
              <a:t>位尾数。</a:t>
            </a:r>
          </a:p>
          <a:p>
            <a:pPr algn="just" eaLnBrk="1" hangingPunct="1">
              <a:defRPr/>
            </a:pPr>
            <a:r>
              <a:rPr lang="zh-CN" altLang="en-US" sz="2400" b="1" dirty="0">
                <a:effectLst/>
                <a:latin typeface="宋体" pitchFamily="2" charset="-122"/>
                <a:ea typeface="宋体" pitchFamily="2" charset="-122"/>
              </a:rPr>
              <a:t>可表示的阶数为</a:t>
            </a:r>
            <a:r>
              <a:rPr lang="en-US" altLang="zh-CN" sz="2400" b="1" dirty="0">
                <a:effectLst/>
                <a:latin typeface="宋体" pitchFamily="2" charset="-122"/>
                <a:ea typeface="宋体" pitchFamily="2" charset="-122"/>
              </a:rPr>
              <a:t>-2</a:t>
            </a:r>
            <a:r>
              <a:rPr lang="en-US" altLang="zh-CN" sz="2400" b="1" baseline="30000" dirty="0">
                <a:effectLst/>
                <a:latin typeface="宋体" pitchFamily="2" charset="-122"/>
                <a:ea typeface="宋体" pitchFamily="2" charset="-122"/>
              </a:rPr>
              <a:t>10</a:t>
            </a:r>
            <a:r>
              <a:rPr lang="zh-CN" altLang="en-US" sz="2400" b="1" dirty="0">
                <a:effectLst/>
                <a:latin typeface="宋体" pitchFamily="2" charset="-122"/>
                <a:ea typeface="宋体" pitchFamily="2" charset="-122"/>
              </a:rPr>
              <a:t>至</a:t>
            </a:r>
            <a:r>
              <a:rPr lang="en-US" altLang="zh-CN" sz="2400" b="1" dirty="0">
                <a:effectLst/>
                <a:latin typeface="宋体" pitchFamily="2" charset="-122"/>
                <a:ea typeface="宋体" pitchFamily="2" charset="-122"/>
              </a:rPr>
              <a:t>2</a:t>
            </a:r>
            <a:r>
              <a:rPr lang="en-US" altLang="zh-CN" sz="2400" b="1" baseline="30000" dirty="0">
                <a:effectLst/>
                <a:latin typeface="宋体" pitchFamily="2" charset="-122"/>
                <a:ea typeface="宋体" pitchFamily="2" charset="-122"/>
              </a:rPr>
              <a:t>10</a:t>
            </a:r>
            <a:r>
              <a:rPr lang="zh-CN" altLang="en-US" sz="2400" b="1" dirty="0">
                <a:effectLst/>
                <a:latin typeface="宋体" pitchFamily="2" charset="-122"/>
                <a:ea typeface="宋体" pitchFamily="2" charset="-122"/>
              </a:rPr>
              <a:t>即</a:t>
            </a:r>
            <a:r>
              <a:rPr lang="en-US" altLang="zh-CN" sz="2400" b="1" dirty="0">
                <a:effectLst/>
                <a:latin typeface="宋体" pitchFamily="2" charset="-122"/>
                <a:ea typeface="宋体" pitchFamily="2" charset="-122"/>
              </a:rPr>
              <a:t>-1024</a:t>
            </a:r>
            <a:r>
              <a:rPr lang="zh-CN" altLang="en-US" sz="2400" b="1" dirty="0">
                <a:effectLst/>
                <a:latin typeface="宋体" pitchFamily="2" charset="-122"/>
                <a:ea typeface="宋体" pitchFamily="2" charset="-122"/>
              </a:rPr>
              <a:t>至</a:t>
            </a:r>
            <a:r>
              <a:rPr lang="en-US" altLang="zh-CN" sz="2400" b="1" dirty="0">
                <a:effectLst/>
                <a:latin typeface="宋体" pitchFamily="2" charset="-122"/>
                <a:ea typeface="宋体" pitchFamily="2" charset="-122"/>
              </a:rPr>
              <a:t>1024</a:t>
            </a:r>
            <a:r>
              <a:rPr lang="zh-CN" altLang="en-US" sz="2400" b="1" dirty="0">
                <a:effectLst/>
                <a:latin typeface="宋体" pitchFamily="2" charset="-122"/>
                <a:ea typeface="宋体" pitchFamily="2" charset="-122"/>
              </a:rPr>
              <a:t>，因此可表示的</a:t>
            </a:r>
            <a:r>
              <a:rPr lang="zh-CN" altLang="en-US" sz="2400" b="1" dirty="0">
                <a:solidFill>
                  <a:srgbClr val="FF0000"/>
                </a:solidFill>
                <a:effectLst>
                  <a:outerShdw blurRad="38100" dist="38100" dir="2700000" algn="tl">
                    <a:srgbClr val="000000">
                      <a:alpha val="43137"/>
                    </a:srgbClr>
                  </a:outerShdw>
                </a:effectLst>
                <a:latin typeface="宋体" pitchFamily="2" charset="-122"/>
                <a:ea typeface="宋体" pitchFamily="2" charset="-122"/>
              </a:rPr>
              <a:t>数的范围为</a:t>
            </a:r>
            <a:r>
              <a:rPr lang="en-US" altLang="zh-CN" sz="2400" b="1" dirty="0">
                <a:solidFill>
                  <a:srgbClr val="FF0000"/>
                </a:solidFill>
                <a:effectLst>
                  <a:outerShdw blurRad="38100" dist="38100" dir="2700000" algn="tl">
                    <a:srgbClr val="000000">
                      <a:alpha val="43137"/>
                    </a:srgbClr>
                  </a:outerShdw>
                </a:effectLst>
                <a:latin typeface="宋体" pitchFamily="2" charset="-122"/>
                <a:ea typeface="宋体" pitchFamily="2" charset="-122"/>
              </a:rPr>
              <a:t>-2</a:t>
            </a:r>
            <a:r>
              <a:rPr lang="en-US" altLang="zh-CN" sz="2400" b="1" baseline="30000" dirty="0">
                <a:solidFill>
                  <a:srgbClr val="FF0000"/>
                </a:solidFill>
                <a:effectLst>
                  <a:outerShdw blurRad="38100" dist="38100" dir="2700000" algn="tl">
                    <a:srgbClr val="000000">
                      <a:alpha val="43137"/>
                    </a:srgbClr>
                  </a:outerShdw>
                </a:effectLst>
                <a:latin typeface="宋体" pitchFamily="2" charset="-122"/>
                <a:ea typeface="宋体" pitchFamily="2" charset="-122"/>
              </a:rPr>
              <a:t>1024</a:t>
            </a:r>
            <a:r>
              <a:rPr lang="zh-CN" altLang="en-US" sz="2400" b="1" dirty="0">
                <a:solidFill>
                  <a:srgbClr val="FF0000"/>
                </a:solidFill>
                <a:effectLst>
                  <a:outerShdw blurRad="38100" dist="38100" dir="2700000" algn="tl">
                    <a:srgbClr val="000000">
                      <a:alpha val="43137"/>
                    </a:srgbClr>
                  </a:outerShdw>
                </a:effectLst>
                <a:latin typeface="宋体" pitchFamily="2" charset="-122"/>
                <a:ea typeface="宋体" pitchFamily="2" charset="-122"/>
              </a:rPr>
              <a:t>至</a:t>
            </a:r>
            <a:r>
              <a:rPr lang="en-US" altLang="zh-CN" sz="2400" b="1" dirty="0">
                <a:solidFill>
                  <a:srgbClr val="FF0000"/>
                </a:solidFill>
                <a:effectLst>
                  <a:outerShdw blurRad="38100" dist="38100" dir="2700000" algn="tl">
                    <a:srgbClr val="000000">
                      <a:alpha val="43137"/>
                    </a:srgbClr>
                  </a:outerShdw>
                </a:effectLst>
                <a:latin typeface="宋体" pitchFamily="2" charset="-122"/>
                <a:ea typeface="宋体" pitchFamily="2" charset="-122"/>
              </a:rPr>
              <a:t>2</a:t>
            </a:r>
            <a:r>
              <a:rPr lang="en-US" altLang="zh-CN" sz="2400" b="1" baseline="30000" dirty="0">
                <a:solidFill>
                  <a:srgbClr val="FF0000"/>
                </a:solidFill>
                <a:effectLst>
                  <a:outerShdw blurRad="38100" dist="38100" dir="2700000" algn="tl">
                    <a:srgbClr val="000000">
                      <a:alpha val="43137"/>
                    </a:srgbClr>
                  </a:outerShdw>
                </a:effectLst>
                <a:latin typeface="宋体" pitchFamily="2" charset="-122"/>
                <a:ea typeface="宋体" pitchFamily="2" charset="-122"/>
              </a:rPr>
              <a:t>1024</a:t>
            </a:r>
            <a:r>
              <a:rPr lang="zh-CN" altLang="en-US" sz="2400" b="1" dirty="0">
                <a:solidFill>
                  <a:srgbClr val="FF0000"/>
                </a:solidFill>
                <a:effectLst>
                  <a:outerShdw blurRad="38100" dist="38100" dir="2700000" algn="tl">
                    <a:srgbClr val="000000">
                      <a:alpha val="43137"/>
                    </a:srgbClr>
                  </a:outerShdw>
                </a:effectLst>
                <a:latin typeface="宋体" pitchFamily="2" charset="-122"/>
                <a:ea typeface="宋体" pitchFamily="2" charset="-122"/>
              </a:rPr>
              <a:t>即约</a:t>
            </a:r>
            <a:r>
              <a:rPr lang="en-US" altLang="zh-CN" sz="2400" b="1" dirty="0">
                <a:solidFill>
                  <a:srgbClr val="FF0000"/>
                </a:solidFill>
                <a:effectLst>
                  <a:outerShdw blurRad="38100" dist="38100" dir="2700000" algn="tl">
                    <a:srgbClr val="000000">
                      <a:alpha val="43137"/>
                    </a:srgbClr>
                  </a:outerShdw>
                </a:effectLst>
                <a:latin typeface="宋体" pitchFamily="2" charset="-122"/>
                <a:ea typeface="宋体" pitchFamily="2" charset="-122"/>
              </a:rPr>
              <a:t>-1.7×10</a:t>
            </a:r>
            <a:r>
              <a:rPr lang="en-US" altLang="zh-CN" sz="2400" b="1" baseline="30000" dirty="0">
                <a:solidFill>
                  <a:srgbClr val="FF0000"/>
                </a:solidFill>
                <a:effectLst>
                  <a:outerShdw blurRad="38100" dist="38100" dir="2700000" algn="tl">
                    <a:srgbClr val="000000">
                      <a:alpha val="43137"/>
                    </a:srgbClr>
                  </a:outerShdw>
                </a:effectLst>
                <a:latin typeface="宋体" pitchFamily="2" charset="-122"/>
                <a:ea typeface="宋体" pitchFamily="2" charset="-122"/>
              </a:rPr>
              <a:t>-308</a:t>
            </a:r>
            <a:r>
              <a:rPr lang="zh-CN" altLang="en-US" sz="2400" b="1" dirty="0">
                <a:solidFill>
                  <a:srgbClr val="FF0000"/>
                </a:solidFill>
                <a:effectLst>
                  <a:outerShdw blurRad="38100" dist="38100" dir="2700000" algn="tl">
                    <a:srgbClr val="000000">
                      <a:alpha val="43137"/>
                    </a:srgbClr>
                  </a:outerShdw>
                </a:effectLst>
                <a:latin typeface="宋体" pitchFamily="2" charset="-122"/>
                <a:ea typeface="宋体" pitchFamily="2" charset="-122"/>
              </a:rPr>
              <a:t>至</a:t>
            </a:r>
            <a:r>
              <a:rPr lang="en-US" altLang="zh-CN" sz="2400" b="1" dirty="0">
                <a:solidFill>
                  <a:srgbClr val="FF0000"/>
                </a:solidFill>
                <a:effectLst>
                  <a:outerShdw blurRad="38100" dist="38100" dir="2700000" algn="tl">
                    <a:srgbClr val="000000">
                      <a:alpha val="43137"/>
                    </a:srgbClr>
                  </a:outerShdw>
                </a:effectLst>
                <a:latin typeface="宋体" pitchFamily="2" charset="-122"/>
                <a:ea typeface="宋体" pitchFamily="2" charset="-122"/>
              </a:rPr>
              <a:t>1.7×10</a:t>
            </a:r>
            <a:r>
              <a:rPr lang="en-US" altLang="zh-CN" sz="2400" b="1" baseline="30000" dirty="0">
                <a:solidFill>
                  <a:srgbClr val="FF0000"/>
                </a:solidFill>
                <a:effectLst>
                  <a:outerShdw blurRad="38100" dist="38100" dir="2700000" algn="tl">
                    <a:srgbClr val="000000">
                      <a:alpha val="43137"/>
                    </a:srgbClr>
                  </a:outerShdw>
                </a:effectLst>
                <a:latin typeface="宋体" pitchFamily="2" charset="-122"/>
                <a:ea typeface="宋体" pitchFamily="2" charset="-122"/>
              </a:rPr>
              <a:t>308</a:t>
            </a:r>
            <a:r>
              <a:rPr lang="zh-CN" altLang="en-US" sz="2400" b="1" dirty="0">
                <a:effectLst/>
                <a:latin typeface="宋体" pitchFamily="2" charset="-122"/>
                <a:ea typeface="宋体" pitchFamily="2" charset="-122"/>
              </a:rPr>
              <a:t>。</a:t>
            </a:r>
          </a:p>
          <a:p>
            <a:pPr algn="just" eaLnBrk="1" hangingPunct="1">
              <a:defRPr/>
            </a:pPr>
            <a:r>
              <a:rPr lang="zh-CN" altLang="en-US" sz="2400" b="1" dirty="0">
                <a:effectLst/>
                <a:latin typeface="宋体" pitchFamily="2" charset="-122"/>
                <a:ea typeface="宋体" pitchFamily="2" charset="-122"/>
              </a:rPr>
              <a:t>可表示的尾数为</a:t>
            </a:r>
            <a:r>
              <a:rPr lang="en-US" altLang="zh-CN" sz="2400" b="1" dirty="0">
                <a:effectLst/>
                <a:latin typeface="宋体" pitchFamily="2" charset="-122"/>
                <a:ea typeface="宋体" pitchFamily="2" charset="-122"/>
              </a:rPr>
              <a:t>0</a:t>
            </a:r>
            <a:r>
              <a:rPr lang="zh-CN" altLang="en-US" sz="2400" b="1" dirty="0">
                <a:effectLst/>
                <a:latin typeface="宋体" pitchFamily="2" charset="-122"/>
                <a:ea typeface="宋体" pitchFamily="2" charset="-122"/>
              </a:rPr>
              <a:t>至</a:t>
            </a:r>
            <a:r>
              <a:rPr lang="en-US" altLang="zh-CN" sz="2400" b="1" dirty="0">
                <a:effectLst/>
                <a:latin typeface="宋体" pitchFamily="2" charset="-122"/>
                <a:ea typeface="宋体" pitchFamily="2" charset="-122"/>
              </a:rPr>
              <a:t>2</a:t>
            </a:r>
            <a:r>
              <a:rPr lang="en-US" altLang="zh-CN" sz="2400" b="1" baseline="30000" dirty="0">
                <a:effectLst/>
                <a:latin typeface="宋体" pitchFamily="2" charset="-122"/>
                <a:ea typeface="宋体" pitchFamily="2" charset="-122"/>
              </a:rPr>
              <a:t>52</a:t>
            </a:r>
            <a:r>
              <a:rPr lang="en-US" altLang="zh-CN" sz="2400" b="1" dirty="0">
                <a:effectLst/>
                <a:latin typeface="宋体" pitchFamily="2" charset="-122"/>
                <a:ea typeface="宋体" pitchFamily="2" charset="-122"/>
              </a:rPr>
              <a:t>-1</a:t>
            </a:r>
            <a:r>
              <a:rPr lang="zh-CN" altLang="en-US" sz="2400" b="1" dirty="0">
                <a:effectLst/>
                <a:latin typeface="宋体" pitchFamily="2" charset="-122"/>
                <a:ea typeface="宋体" pitchFamily="2" charset="-122"/>
              </a:rPr>
              <a:t>。即表示的</a:t>
            </a:r>
            <a:r>
              <a:rPr lang="zh-CN" altLang="en-US" sz="2400" b="1" dirty="0">
                <a:solidFill>
                  <a:srgbClr val="FF0000"/>
                </a:solidFill>
                <a:effectLst>
                  <a:outerShdw blurRad="38100" dist="38100" dir="2700000" algn="tl">
                    <a:srgbClr val="000000">
                      <a:alpha val="43137"/>
                    </a:srgbClr>
                  </a:outerShdw>
                </a:effectLst>
                <a:latin typeface="宋体" pitchFamily="2" charset="-122"/>
                <a:ea typeface="宋体" pitchFamily="2" charset="-122"/>
              </a:rPr>
              <a:t>数的精度为</a:t>
            </a:r>
            <a:r>
              <a:rPr lang="en-US" altLang="zh-CN" sz="2400" b="1" dirty="0">
                <a:solidFill>
                  <a:srgbClr val="FF0000"/>
                </a:solidFill>
                <a:effectLst>
                  <a:outerShdw blurRad="38100" dist="38100" dir="2700000" algn="tl">
                    <a:srgbClr val="000000">
                      <a:alpha val="43137"/>
                    </a:srgbClr>
                  </a:outerShdw>
                </a:effectLst>
                <a:latin typeface="宋体" pitchFamily="2" charset="-122"/>
                <a:ea typeface="宋体" pitchFamily="2" charset="-122"/>
              </a:rPr>
              <a:t>2</a:t>
            </a:r>
            <a:r>
              <a:rPr lang="en-US" altLang="zh-CN" sz="2400" b="1" baseline="30000" dirty="0">
                <a:solidFill>
                  <a:srgbClr val="FF0000"/>
                </a:solidFill>
                <a:effectLst>
                  <a:outerShdw blurRad="38100" dist="38100" dir="2700000" algn="tl">
                    <a:srgbClr val="000000">
                      <a:alpha val="43137"/>
                    </a:srgbClr>
                  </a:outerShdw>
                </a:effectLst>
                <a:latin typeface="宋体" pitchFamily="2" charset="-122"/>
                <a:ea typeface="宋体" pitchFamily="2" charset="-122"/>
              </a:rPr>
              <a:t>-52</a:t>
            </a:r>
            <a:r>
              <a:rPr lang="zh-CN" altLang="en-US" sz="2400" b="1" dirty="0">
                <a:effectLst/>
                <a:latin typeface="宋体" pitchFamily="2" charset="-122"/>
                <a:ea typeface="宋体" pitchFamily="2" charset="-122"/>
              </a:rPr>
              <a:t>，约为</a:t>
            </a:r>
            <a:r>
              <a:rPr lang="en-US" altLang="zh-CN" sz="2400" b="1" dirty="0">
                <a:effectLst/>
                <a:latin typeface="宋体" pitchFamily="2" charset="-122"/>
                <a:ea typeface="宋体" pitchFamily="2" charset="-122"/>
              </a:rPr>
              <a:t>1.36×10</a:t>
            </a:r>
            <a:r>
              <a:rPr lang="en-US" altLang="zh-CN" sz="2400" b="1" baseline="30000" dirty="0">
                <a:effectLst/>
                <a:latin typeface="宋体" pitchFamily="2" charset="-122"/>
                <a:ea typeface="宋体" pitchFamily="2" charset="-122"/>
              </a:rPr>
              <a:t>-15</a:t>
            </a:r>
            <a:r>
              <a:rPr lang="zh-CN" altLang="en-US" sz="2400" b="1" dirty="0">
                <a:effectLst/>
                <a:latin typeface="宋体" pitchFamily="2" charset="-122"/>
                <a:ea typeface="宋体" pitchFamily="2" charset="-122"/>
              </a:rPr>
              <a:t>，所以双精度浮点型表示的数的有效位数为</a:t>
            </a:r>
            <a:r>
              <a:rPr lang="en-US" altLang="zh-CN" sz="2400" b="1" dirty="0">
                <a:effectLst/>
                <a:latin typeface="宋体" pitchFamily="2" charset="-122"/>
                <a:ea typeface="宋体" pitchFamily="2" charset="-122"/>
              </a:rPr>
              <a:t>15</a:t>
            </a:r>
            <a:r>
              <a:rPr lang="zh-CN" altLang="en-US" sz="2400" b="1" dirty="0">
                <a:effectLst/>
                <a:latin typeface="宋体" pitchFamily="2" charset="-122"/>
                <a:ea typeface="宋体" pitchFamily="2" charset="-122"/>
              </a:rPr>
              <a:t>位。</a:t>
            </a:r>
          </a:p>
          <a:p>
            <a:pPr algn="just" eaLnBrk="1" hangingPunct="1">
              <a:defRPr/>
            </a:pPr>
            <a:r>
              <a:rPr lang="zh-CN" altLang="en-US" sz="2400" b="1" dirty="0">
                <a:effectLst/>
                <a:latin typeface="宋体" pitchFamily="2" charset="-122"/>
                <a:ea typeface="宋体" pitchFamily="2" charset="-122"/>
              </a:rPr>
              <a:t>与单精度浮点型类似，双精度型在存储实数时，同样也可能产生误差，只是误差更小而已。</a:t>
            </a:r>
          </a:p>
          <a:p>
            <a:pPr algn="just" eaLnBrk="1" hangingPunct="1">
              <a:defRPr/>
            </a:pPr>
            <a:r>
              <a:rPr lang="zh-CN" altLang="en-US" sz="2400" b="1" dirty="0">
                <a:effectLst/>
                <a:latin typeface="宋体" pitchFamily="2" charset="-122"/>
                <a:ea typeface="宋体" pitchFamily="2" charset="-122"/>
              </a:rPr>
              <a:t>例如，双精度浮点数</a:t>
            </a:r>
            <a:r>
              <a:rPr lang="en-US" altLang="zh-CN" sz="2400" b="1" dirty="0">
                <a:effectLst/>
                <a:latin typeface="宋体" pitchFamily="2" charset="-122"/>
                <a:ea typeface="宋体" pitchFamily="2" charset="-122"/>
              </a:rPr>
              <a:t>0.1</a:t>
            </a:r>
            <a:r>
              <a:rPr lang="zh-CN" altLang="en-US" sz="2400" b="1" dirty="0">
                <a:effectLst/>
                <a:latin typeface="宋体" pitchFamily="2" charset="-122"/>
                <a:ea typeface="宋体" pitchFamily="2" charset="-122"/>
              </a:rPr>
              <a:t>在计算机中的表示为</a:t>
            </a:r>
          </a:p>
          <a:p>
            <a:pPr algn="just" eaLnBrk="1" hangingPunct="1">
              <a:buFont typeface="Wingdings" panose="05000000000000000000" pitchFamily="2" charset="2"/>
              <a:buNone/>
              <a:defRPr/>
            </a:pPr>
            <a:r>
              <a:rPr lang="en-US" altLang="zh-CN" sz="2400" b="1" dirty="0">
                <a:solidFill>
                  <a:schemeClr val="bg1"/>
                </a:solidFill>
                <a:effectLst/>
                <a:latin typeface="宋体" pitchFamily="2" charset="-122"/>
                <a:ea typeface="宋体" pitchFamily="2" charset="-122"/>
              </a:rPr>
              <a:t>	1</a:t>
            </a:r>
            <a:r>
              <a:rPr lang="en-US" altLang="zh-CN" sz="2400" b="1" dirty="0">
                <a:effectLst/>
                <a:latin typeface="宋体" pitchFamily="2" charset="-122"/>
                <a:ea typeface="宋体" pitchFamily="2" charset="-122"/>
              </a:rPr>
              <a:t> </a:t>
            </a:r>
            <a:r>
              <a:rPr lang="en-US" altLang="zh-CN" sz="2400" b="1" dirty="0">
                <a:solidFill>
                  <a:schemeClr val="accent2"/>
                </a:solidFill>
                <a:effectLst/>
                <a:latin typeface="宋体" pitchFamily="2" charset="-122"/>
                <a:ea typeface="宋体" pitchFamily="2" charset="-122"/>
              </a:rPr>
              <a:t>0000 0001 00</a:t>
            </a:r>
            <a:r>
              <a:rPr lang="en-US" altLang="zh-CN" sz="2400" b="1" dirty="0">
                <a:effectLst/>
                <a:latin typeface="宋体" pitchFamily="2" charset="-122"/>
                <a:ea typeface="宋体" pitchFamily="2" charset="-122"/>
              </a:rPr>
              <a:t>0</a:t>
            </a:r>
            <a:r>
              <a:rPr lang="en-US" altLang="zh-CN" sz="2400" b="1" dirty="0">
                <a:solidFill>
                  <a:srgbClr val="FF9900"/>
                </a:solidFill>
                <a:effectLst/>
                <a:latin typeface="宋体" pitchFamily="2" charset="-122"/>
                <a:ea typeface="宋体" pitchFamily="2" charset="-122"/>
              </a:rPr>
              <a:t>0</a:t>
            </a:r>
            <a:r>
              <a:rPr lang="en-US" altLang="zh-CN" sz="2400" b="1" dirty="0">
                <a:effectLst/>
                <a:latin typeface="宋体" pitchFamily="2" charset="-122"/>
                <a:ea typeface="宋体" pitchFamily="2" charset="-122"/>
              </a:rPr>
              <a:t> </a:t>
            </a:r>
            <a:r>
              <a:rPr lang="en-US" altLang="zh-CN" sz="2400" b="1" dirty="0">
                <a:solidFill>
                  <a:schemeClr val="hlink"/>
                </a:solidFill>
                <a:effectLst/>
                <a:latin typeface="宋体" pitchFamily="2" charset="-122"/>
                <a:ea typeface="宋体" pitchFamily="2" charset="-122"/>
              </a:rPr>
              <a:t>1001 1001 1001 1001 1001</a:t>
            </a:r>
          </a:p>
          <a:p>
            <a:pPr algn="just" eaLnBrk="1" hangingPunct="1">
              <a:buFont typeface="Wingdings" panose="05000000000000000000" pitchFamily="2" charset="2"/>
              <a:buNone/>
              <a:defRPr/>
            </a:pPr>
            <a:r>
              <a:rPr lang="en-US" altLang="zh-CN" sz="2400" b="1" dirty="0">
                <a:solidFill>
                  <a:schemeClr val="hlink"/>
                </a:solidFill>
                <a:effectLst/>
                <a:latin typeface="宋体" pitchFamily="2" charset="-122"/>
                <a:ea typeface="宋体" pitchFamily="2" charset="-122"/>
              </a:rPr>
              <a:t>	  1001 1001 1001 1001 1001 1001 1001 1001</a:t>
            </a:r>
            <a:r>
              <a:rPr lang="en-US" altLang="zh-CN" sz="2400" b="1" dirty="0">
                <a:effectLst/>
                <a:latin typeface="宋体" pitchFamily="2" charset="-122"/>
                <a:ea typeface="宋体" pitchFamily="2" charset="-122"/>
              </a:rPr>
              <a:t> </a:t>
            </a:r>
          </a:p>
        </p:txBody>
      </p:sp>
      <p:pic>
        <p:nvPicPr>
          <p:cNvPr id="37891" name="图片 2">
            <a:extLst>
              <a:ext uri="{FF2B5EF4-FFF2-40B4-BE49-F238E27FC236}">
                <a16:creationId xmlns:a16="http://schemas.microsoft.com/office/drawing/2014/main" id="{BBF1ACFC-1AE8-484F-D487-C8C4E8EB07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352" y="388590"/>
            <a:ext cx="593725"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直接连接符 3">
            <a:extLst>
              <a:ext uri="{FF2B5EF4-FFF2-40B4-BE49-F238E27FC236}">
                <a16:creationId xmlns:a16="http://schemas.microsoft.com/office/drawing/2014/main" id="{81CC5E58-A7F7-67F7-E325-8E85681B3D01}"/>
              </a:ext>
            </a:extLst>
          </p:cNvPr>
          <p:cNvCxnSpPr>
            <a:cxnSpLocks/>
          </p:cNvCxnSpPr>
          <p:nvPr/>
        </p:nvCxnSpPr>
        <p:spPr>
          <a:xfrm>
            <a:off x="479376" y="980728"/>
            <a:ext cx="10441160" cy="0"/>
          </a:xfrm>
          <a:prstGeom prst="line">
            <a:avLst/>
          </a:prstGeom>
          <a:ln w="73025" cmpd="thickThi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27649"/>
          <p:cNvSpPr>
            <a:spLocks noGrp="1" noRot="1"/>
          </p:cNvSpPr>
          <p:nvPr>
            <p:ph type="title" idx="4294967295"/>
          </p:nvPr>
        </p:nvSpPr>
        <p:spPr>
          <a:xfrm>
            <a:off x="1055440" y="495944"/>
            <a:ext cx="2699792" cy="533400"/>
          </a:xfrm>
          <a:gradFill rotWithShape="0">
            <a:gsLst>
              <a:gs pos="0">
                <a:srgbClr val="009999">
                  <a:alpha val="100000"/>
                </a:srgbClr>
              </a:gs>
              <a:gs pos="100000">
                <a:srgbClr val="777777">
                  <a:alpha val="100000"/>
                </a:srgbClr>
              </a:gs>
            </a:gsLst>
            <a:lin ang="0" scaled="1"/>
            <a:tileRect/>
          </a:gradFill>
          <a:ln w="38100" cmpd="dbl">
            <a:solidFill>
              <a:srgbClr val="000000">
                <a:alpha val="100000"/>
              </a:srgbClr>
            </a:solidFill>
            <a:miter/>
          </a:ln>
        </p:spPr>
        <p:txBody>
          <a:bodyPr vert="horz" lIns="91440" tIns="45720" rIns="91440" bIns="46800" rtlCol="0" anchor="ctr">
            <a:normAutofit fontScale="90000"/>
          </a:bodyPr>
          <a:lstStyle/>
          <a:p>
            <a:pPr algn="l"/>
            <a:r>
              <a:rPr lang="zh-CN" altLang="en-US" sz="3200" b="1" noProof="1">
                <a:solidFill>
                  <a:srgbClr val="FFFF99"/>
                </a:solidFill>
                <a:effectLst>
                  <a:outerShdw blurRad="38100" dist="38100" dir="2700000">
                    <a:srgbClr val="C0C0C0"/>
                  </a:outerShdw>
                </a:effectLst>
                <a:ea typeface="黑体" panose="02010609060101010101" pitchFamily="49" charset="-122"/>
              </a:rPr>
              <a:t>什么是硬件？</a:t>
            </a:r>
          </a:p>
        </p:txBody>
      </p:sp>
      <p:sp>
        <p:nvSpPr>
          <p:cNvPr id="19460" name="矩形 19459"/>
          <p:cNvSpPr>
            <a:spLocks noRot="1" noChangeArrowheads="1"/>
          </p:cNvSpPr>
          <p:nvPr/>
        </p:nvSpPr>
        <p:spPr bwMode="auto">
          <a:xfrm>
            <a:off x="479376" y="1172295"/>
            <a:ext cx="11521280" cy="518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fontAlgn="base">
              <a:lnSpc>
                <a:spcPct val="80000"/>
              </a:lnSpc>
              <a:spcBef>
                <a:spcPct val="20000"/>
              </a:spcBef>
              <a:spcAft>
                <a:spcPct val="0"/>
              </a:spcAft>
              <a:buClr>
                <a:srgbClr val="0066CC"/>
              </a:buClr>
              <a:buFont typeface="Wingdings" pitchFamily="2" charset="2"/>
              <a:buChar char="§"/>
            </a:pPr>
            <a:r>
              <a:rPr lang="zh-CN" altLang="en-US" sz="2400" b="1" dirty="0">
                <a:solidFill>
                  <a:srgbClr val="000000"/>
                </a:solidFill>
                <a:latin typeface="黑体" pitchFamily="49" charset="-122"/>
                <a:ea typeface="黑体" pitchFamily="49" charset="-122"/>
              </a:rPr>
              <a:t>计算机系统由电子，机械和光电元件等组成的各种物理装置的总称 </a:t>
            </a:r>
          </a:p>
          <a:p>
            <a:pPr marL="342900" indent="-342900" algn="just" fontAlgn="base">
              <a:lnSpc>
                <a:spcPct val="80000"/>
              </a:lnSpc>
              <a:spcBef>
                <a:spcPct val="20000"/>
              </a:spcBef>
              <a:spcAft>
                <a:spcPct val="0"/>
              </a:spcAft>
              <a:buClr>
                <a:srgbClr val="0066CC"/>
              </a:buClr>
              <a:buFont typeface="Wingdings" pitchFamily="2" charset="2"/>
              <a:buChar char="§"/>
            </a:pPr>
            <a:r>
              <a:rPr lang="zh-CN" altLang="en-US" sz="2400" b="1" dirty="0">
                <a:solidFill>
                  <a:srgbClr val="0000FF"/>
                </a:solidFill>
                <a:latin typeface="黑体" pitchFamily="49" charset="-122"/>
                <a:ea typeface="黑体" pitchFamily="49" charset="-122"/>
              </a:rPr>
              <a:t>运算器</a:t>
            </a:r>
          </a:p>
          <a:p>
            <a:pPr marL="742950" lvl="1" indent="-285750" algn="just" fontAlgn="base">
              <a:lnSpc>
                <a:spcPct val="80000"/>
              </a:lnSpc>
              <a:spcBef>
                <a:spcPct val="20000"/>
              </a:spcBef>
              <a:spcAft>
                <a:spcPct val="0"/>
              </a:spcAft>
              <a:buClr>
                <a:srgbClr val="E40000"/>
              </a:buClr>
              <a:buSzPct val="85000"/>
              <a:buFont typeface="Wingdings" pitchFamily="2" charset="2"/>
              <a:buChar char="Ø"/>
            </a:pPr>
            <a:r>
              <a:rPr lang="zh-CN" altLang="en-US" sz="2400" b="1" dirty="0">
                <a:solidFill>
                  <a:srgbClr val="000000"/>
                </a:solidFill>
                <a:latin typeface="黑体" pitchFamily="49" charset="-122"/>
                <a:ea typeface="黑体" pitchFamily="49" charset="-122"/>
              </a:rPr>
              <a:t>计算机中执行各种算术和逻辑运算操作的部件</a:t>
            </a:r>
          </a:p>
          <a:p>
            <a:pPr marL="742950" lvl="1" indent="-285750" algn="just" fontAlgn="base">
              <a:lnSpc>
                <a:spcPct val="80000"/>
              </a:lnSpc>
              <a:spcBef>
                <a:spcPct val="20000"/>
              </a:spcBef>
              <a:spcAft>
                <a:spcPct val="0"/>
              </a:spcAft>
              <a:buClr>
                <a:srgbClr val="E40000"/>
              </a:buClr>
              <a:buSzPct val="85000"/>
              <a:buFont typeface="Wingdings" pitchFamily="2" charset="2"/>
              <a:buChar char="Ø"/>
            </a:pPr>
            <a:r>
              <a:rPr lang="zh-CN" altLang="en-US" sz="2400" b="1" dirty="0">
                <a:solidFill>
                  <a:srgbClr val="000000"/>
                </a:solidFill>
                <a:latin typeface="黑体" pitchFamily="49" charset="-122"/>
                <a:ea typeface="黑体" pitchFamily="49" charset="-122"/>
              </a:rPr>
              <a:t>性能指标：机器字长、运算速度</a:t>
            </a:r>
            <a:r>
              <a:rPr lang="en-US" altLang="zh-CN" sz="2400" b="1" dirty="0">
                <a:solidFill>
                  <a:srgbClr val="000000"/>
                </a:solidFill>
                <a:latin typeface="黑体" pitchFamily="49" charset="-122"/>
                <a:ea typeface="黑体" pitchFamily="49" charset="-122"/>
              </a:rPr>
              <a:t>(</a:t>
            </a:r>
            <a:r>
              <a:rPr lang="zh-CN" altLang="en-US" sz="2400" b="1" dirty="0">
                <a:solidFill>
                  <a:srgbClr val="000000"/>
                </a:solidFill>
                <a:latin typeface="黑体" pitchFamily="49" charset="-122"/>
                <a:ea typeface="黑体" pitchFamily="49" charset="-122"/>
              </a:rPr>
              <a:t>时钟频率</a:t>
            </a:r>
            <a:r>
              <a:rPr lang="en-US" altLang="zh-CN" sz="2400" b="1" dirty="0">
                <a:solidFill>
                  <a:srgbClr val="000000"/>
                </a:solidFill>
                <a:latin typeface="黑体" pitchFamily="49" charset="-122"/>
                <a:ea typeface="黑体" pitchFamily="49" charset="-122"/>
              </a:rPr>
              <a:t>) </a:t>
            </a:r>
          </a:p>
          <a:p>
            <a:pPr marL="342900" indent="-342900" algn="just" fontAlgn="base">
              <a:lnSpc>
                <a:spcPct val="80000"/>
              </a:lnSpc>
              <a:spcBef>
                <a:spcPct val="20000"/>
              </a:spcBef>
              <a:spcAft>
                <a:spcPct val="0"/>
              </a:spcAft>
              <a:buClr>
                <a:srgbClr val="0066CC"/>
              </a:buClr>
              <a:buFont typeface="Wingdings" pitchFamily="2" charset="2"/>
              <a:buChar char="§"/>
            </a:pPr>
            <a:r>
              <a:rPr lang="zh-CN" altLang="en-US" sz="2400" b="1" dirty="0">
                <a:solidFill>
                  <a:srgbClr val="0000FF"/>
                </a:solidFill>
                <a:latin typeface="黑体" pitchFamily="49" charset="-122"/>
                <a:ea typeface="黑体" pitchFamily="49" charset="-122"/>
              </a:rPr>
              <a:t>控制器</a:t>
            </a:r>
          </a:p>
          <a:p>
            <a:pPr marL="742950" lvl="1" indent="-285750" algn="just" fontAlgn="base">
              <a:lnSpc>
                <a:spcPct val="80000"/>
              </a:lnSpc>
              <a:spcBef>
                <a:spcPct val="20000"/>
              </a:spcBef>
              <a:spcAft>
                <a:spcPct val="0"/>
              </a:spcAft>
              <a:buClr>
                <a:srgbClr val="E40000"/>
              </a:buClr>
              <a:buSzPct val="85000"/>
              <a:buFont typeface="Wingdings" pitchFamily="2" charset="2"/>
              <a:buChar char="Ø"/>
            </a:pPr>
            <a:r>
              <a:rPr lang="zh-CN" altLang="en-US" sz="2400" b="1" dirty="0">
                <a:solidFill>
                  <a:srgbClr val="000000"/>
                </a:solidFill>
                <a:latin typeface="黑体" pitchFamily="49" charset="-122"/>
                <a:ea typeface="黑体" pitchFamily="49" charset="-122"/>
              </a:rPr>
              <a:t>整个计算机系统的控制中心 </a:t>
            </a:r>
          </a:p>
          <a:p>
            <a:pPr marL="742950" lvl="1" indent="-285750" algn="just" fontAlgn="base">
              <a:lnSpc>
                <a:spcPct val="80000"/>
              </a:lnSpc>
              <a:spcBef>
                <a:spcPct val="20000"/>
              </a:spcBef>
              <a:spcAft>
                <a:spcPct val="0"/>
              </a:spcAft>
              <a:buClr>
                <a:srgbClr val="E40000"/>
              </a:buClr>
              <a:buSzPct val="85000"/>
              <a:buFont typeface="Wingdings" pitchFamily="2" charset="2"/>
              <a:buChar char="Ø"/>
            </a:pPr>
            <a:r>
              <a:rPr lang="zh-CN" altLang="en-US" sz="2400" b="1" dirty="0">
                <a:solidFill>
                  <a:srgbClr val="000000"/>
                </a:solidFill>
                <a:latin typeface="黑体" pitchFamily="49" charset="-122"/>
                <a:ea typeface="黑体" pitchFamily="49" charset="-122"/>
              </a:rPr>
              <a:t>把控制器与运算器合称为中央处理器</a:t>
            </a:r>
            <a:r>
              <a:rPr lang="en-US" altLang="zh-CN" sz="2400" b="1" dirty="0">
                <a:solidFill>
                  <a:srgbClr val="000000"/>
                </a:solidFill>
                <a:latin typeface="黑体" pitchFamily="49" charset="-122"/>
                <a:ea typeface="黑体" pitchFamily="49" charset="-122"/>
              </a:rPr>
              <a:t>(Central Processing Unit</a:t>
            </a:r>
            <a:r>
              <a:rPr lang="zh-CN" altLang="en-US" sz="2400" b="1" dirty="0">
                <a:solidFill>
                  <a:srgbClr val="000000"/>
                </a:solidFill>
                <a:latin typeface="黑体" pitchFamily="49" charset="-122"/>
                <a:ea typeface="黑体" pitchFamily="49" charset="-122"/>
              </a:rPr>
              <a:t>，</a:t>
            </a:r>
            <a:r>
              <a:rPr lang="en-US" altLang="zh-CN" sz="2400" b="1" dirty="0">
                <a:solidFill>
                  <a:srgbClr val="000000"/>
                </a:solidFill>
                <a:latin typeface="黑体" pitchFamily="49" charset="-122"/>
                <a:ea typeface="黑体" pitchFamily="49" charset="-122"/>
              </a:rPr>
              <a:t>CPU) </a:t>
            </a:r>
          </a:p>
          <a:p>
            <a:pPr marL="342900" indent="-342900" algn="just" fontAlgn="base">
              <a:lnSpc>
                <a:spcPct val="80000"/>
              </a:lnSpc>
              <a:spcBef>
                <a:spcPct val="20000"/>
              </a:spcBef>
              <a:spcAft>
                <a:spcPct val="0"/>
              </a:spcAft>
              <a:buClr>
                <a:srgbClr val="0066CC"/>
              </a:buClr>
              <a:buFont typeface="Wingdings" pitchFamily="2" charset="2"/>
              <a:buChar char="§"/>
            </a:pPr>
            <a:r>
              <a:rPr lang="zh-CN" altLang="en-US" sz="2400" b="1" dirty="0">
                <a:solidFill>
                  <a:srgbClr val="0000FF"/>
                </a:solidFill>
                <a:latin typeface="黑体" pitchFamily="49" charset="-122"/>
                <a:ea typeface="黑体" pitchFamily="49" charset="-122"/>
              </a:rPr>
              <a:t>存储器</a:t>
            </a:r>
          </a:p>
          <a:p>
            <a:pPr marL="742950" lvl="1" indent="-285750" algn="just" fontAlgn="base">
              <a:lnSpc>
                <a:spcPct val="80000"/>
              </a:lnSpc>
              <a:spcBef>
                <a:spcPct val="20000"/>
              </a:spcBef>
              <a:spcAft>
                <a:spcPct val="0"/>
              </a:spcAft>
              <a:buClr>
                <a:srgbClr val="E40000"/>
              </a:buClr>
              <a:buSzPct val="85000"/>
              <a:buFont typeface="Wingdings" pitchFamily="2" charset="2"/>
              <a:buChar char="Ø"/>
            </a:pPr>
            <a:r>
              <a:rPr lang="zh-CN" altLang="en-US" sz="2400" b="1" dirty="0">
                <a:solidFill>
                  <a:srgbClr val="000000"/>
                </a:solidFill>
                <a:latin typeface="黑体" pitchFamily="49" charset="-122"/>
                <a:ea typeface="黑体" pitchFamily="49" charset="-122"/>
              </a:rPr>
              <a:t>计算机系统中的记忆设备，用来存放程序和数据 </a:t>
            </a:r>
          </a:p>
          <a:p>
            <a:pPr marL="742950" lvl="1" indent="-285750" algn="just" fontAlgn="base">
              <a:lnSpc>
                <a:spcPct val="80000"/>
              </a:lnSpc>
              <a:spcBef>
                <a:spcPct val="20000"/>
              </a:spcBef>
              <a:spcAft>
                <a:spcPct val="0"/>
              </a:spcAft>
              <a:buClr>
                <a:srgbClr val="E40000"/>
              </a:buClr>
              <a:buSzPct val="85000"/>
              <a:buFont typeface="Wingdings" pitchFamily="2" charset="2"/>
              <a:buChar char="Ø"/>
            </a:pPr>
            <a:r>
              <a:rPr lang="zh-CN" altLang="en-US" sz="2400" b="1" dirty="0">
                <a:solidFill>
                  <a:srgbClr val="000000"/>
                </a:solidFill>
                <a:latin typeface="黑体" pitchFamily="49" charset="-122"/>
                <a:ea typeface="黑体" pitchFamily="49" charset="-122"/>
              </a:rPr>
              <a:t>内存（</a:t>
            </a:r>
            <a:r>
              <a:rPr lang="en-US" altLang="zh-CN" sz="2400" b="1" dirty="0">
                <a:solidFill>
                  <a:srgbClr val="000000"/>
                </a:solidFill>
                <a:latin typeface="黑体" pitchFamily="49" charset="-122"/>
                <a:ea typeface="黑体" pitchFamily="49" charset="-122"/>
              </a:rPr>
              <a:t>GB)</a:t>
            </a:r>
            <a:r>
              <a:rPr lang="zh-CN" altLang="en-US" sz="2400" b="1" dirty="0">
                <a:solidFill>
                  <a:srgbClr val="000000"/>
                </a:solidFill>
                <a:latin typeface="黑体" pitchFamily="49" charset="-122"/>
                <a:ea typeface="黑体" pitchFamily="49" charset="-122"/>
              </a:rPr>
              <a:t>、外存（硬盘</a:t>
            </a:r>
            <a:r>
              <a:rPr lang="en-US" altLang="zh-CN" sz="2400" b="1" dirty="0">
                <a:solidFill>
                  <a:srgbClr val="000000"/>
                </a:solidFill>
                <a:latin typeface="黑体" pitchFamily="49" charset="-122"/>
                <a:ea typeface="黑体" pitchFamily="49" charset="-122"/>
              </a:rPr>
              <a:t>TB</a:t>
            </a:r>
            <a:r>
              <a:rPr lang="zh-CN" altLang="en-US" sz="2400" b="1" dirty="0">
                <a:solidFill>
                  <a:srgbClr val="000000"/>
                </a:solidFill>
                <a:latin typeface="黑体" pitchFamily="49" charset="-122"/>
                <a:ea typeface="黑体" pitchFamily="49" charset="-122"/>
              </a:rPr>
              <a:t>）</a:t>
            </a:r>
          </a:p>
          <a:p>
            <a:pPr marL="342900" indent="-342900" algn="just" fontAlgn="base">
              <a:lnSpc>
                <a:spcPct val="80000"/>
              </a:lnSpc>
              <a:spcBef>
                <a:spcPct val="20000"/>
              </a:spcBef>
              <a:spcAft>
                <a:spcPct val="0"/>
              </a:spcAft>
              <a:buClr>
                <a:srgbClr val="0066CC"/>
              </a:buClr>
              <a:buFont typeface="Wingdings" pitchFamily="2" charset="2"/>
              <a:buChar char="§"/>
            </a:pPr>
            <a:r>
              <a:rPr lang="zh-CN" altLang="en-US" sz="2400" b="1" dirty="0">
                <a:solidFill>
                  <a:srgbClr val="0000FF"/>
                </a:solidFill>
                <a:latin typeface="黑体" pitchFamily="49" charset="-122"/>
                <a:ea typeface="黑体" pitchFamily="49" charset="-122"/>
              </a:rPr>
              <a:t>输入设备</a:t>
            </a:r>
          </a:p>
          <a:p>
            <a:pPr marL="742950" lvl="1" indent="-285750" algn="just" fontAlgn="base">
              <a:lnSpc>
                <a:spcPct val="80000"/>
              </a:lnSpc>
              <a:spcBef>
                <a:spcPct val="20000"/>
              </a:spcBef>
              <a:spcAft>
                <a:spcPct val="0"/>
              </a:spcAft>
              <a:buClr>
                <a:srgbClr val="E40000"/>
              </a:buClr>
              <a:buSzPct val="85000"/>
              <a:buFont typeface="Wingdings" pitchFamily="2" charset="2"/>
              <a:buChar char="Ø"/>
            </a:pPr>
            <a:r>
              <a:rPr lang="zh-CN" altLang="en-US" sz="2400" b="1" dirty="0">
                <a:solidFill>
                  <a:srgbClr val="000000"/>
                </a:solidFill>
                <a:latin typeface="黑体" pitchFamily="49" charset="-122"/>
                <a:ea typeface="黑体" pitchFamily="49" charset="-122"/>
              </a:rPr>
              <a:t>键盘、鼠标、扫描仪</a:t>
            </a:r>
          </a:p>
          <a:p>
            <a:pPr marL="342900" indent="-342900" algn="just" fontAlgn="base">
              <a:lnSpc>
                <a:spcPct val="80000"/>
              </a:lnSpc>
              <a:spcBef>
                <a:spcPct val="20000"/>
              </a:spcBef>
              <a:spcAft>
                <a:spcPct val="0"/>
              </a:spcAft>
              <a:buClr>
                <a:srgbClr val="0066CC"/>
              </a:buClr>
              <a:buFont typeface="Wingdings" pitchFamily="2" charset="2"/>
              <a:buChar char="§"/>
            </a:pPr>
            <a:r>
              <a:rPr lang="zh-CN" altLang="en-US" sz="2400" b="1" dirty="0">
                <a:solidFill>
                  <a:srgbClr val="0000FF"/>
                </a:solidFill>
                <a:latin typeface="黑体" pitchFamily="49" charset="-122"/>
                <a:ea typeface="黑体" pitchFamily="49" charset="-122"/>
              </a:rPr>
              <a:t>输出设备</a:t>
            </a:r>
          </a:p>
          <a:p>
            <a:pPr marL="742950" lvl="1" indent="-285750" algn="just" fontAlgn="base">
              <a:lnSpc>
                <a:spcPct val="80000"/>
              </a:lnSpc>
              <a:spcBef>
                <a:spcPct val="20000"/>
              </a:spcBef>
              <a:spcAft>
                <a:spcPct val="0"/>
              </a:spcAft>
              <a:buClr>
                <a:srgbClr val="E40000"/>
              </a:buClr>
              <a:buSzPct val="85000"/>
              <a:buFont typeface="Wingdings" pitchFamily="2" charset="2"/>
              <a:buChar char="Ø"/>
            </a:pPr>
            <a:r>
              <a:rPr lang="zh-CN" altLang="en-US" sz="2400" b="1" dirty="0">
                <a:solidFill>
                  <a:srgbClr val="000000"/>
                </a:solidFill>
                <a:latin typeface="黑体" pitchFamily="49" charset="-122"/>
                <a:ea typeface="黑体" pitchFamily="49" charset="-122"/>
              </a:rPr>
              <a:t>显示器、打印机</a:t>
            </a:r>
          </a:p>
        </p:txBody>
      </p:sp>
      <p:sp>
        <p:nvSpPr>
          <p:cNvPr id="3" name="灯片编号占位符 2"/>
          <p:cNvSpPr>
            <a:spLocks noGrp="1"/>
          </p:cNvSpPr>
          <p:nvPr>
            <p:ph type="sldNum" sz="quarter" idx="12"/>
          </p:nvPr>
        </p:nvSpPr>
        <p:spPr/>
        <p:txBody>
          <a:bodyPr/>
          <a:lstStyle/>
          <a:p>
            <a:fld id="{1DB96701-344A-46EF-8486-57434673C49E}" type="slidenum">
              <a:rPr lang="zh-CN" altLang="en-US" smtClean="0">
                <a:solidFill>
                  <a:srgbClr val="000000"/>
                </a:solidFill>
              </a:rPr>
              <a:pPr/>
              <a:t>7</a:t>
            </a:fld>
            <a:endParaRPr lang="zh-CN" altLang="en-US">
              <a:solidFill>
                <a:srgbClr val="000000"/>
              </a:solidFill>
            </a:endParaRPr>
          </a:p>
        </p:txBody>
      </p:sp>
      <p:pic>
        <p:nvPicPr>
          <p:cNvPr id="4" name="图片 3">
            <a:extLst>
              <a:ext uri="{FF2B5EF4-FFF2-40B4-BE49-F238E27FC236}">
                <a16:creationId xmlns:a16="http://schemas.microsoft.com/office/drawing/2014/main" id="{21A207AD-F68C-548C-8D92-2252BC4706E3}"/>
              </a:ext>
            </a:extLst>
          </p:cNvPr>
          <p:cNvPicPr>
            <a:picLocks noChangeAspect="1"/>
          </p:cNvPicPr>
          <p:nvPr/>
        </p:nvPicPr>
        <p:blipFill rotWithShape="1">
          <a:blip r:embed="rId2"/>
          <a:srcRect l="14761" t="16492" r="16235" b="14060"/>
          <a:stretch/>
        </p:blipFill>
        <p:spPr>
          <a:xfrm>
            <a:off x="7694964" y="4411588"/>
            <a:ext cx="4497036" cy="2423978"/>
          </a:xfrm>
          <a:prstGeom prst="rect">
            <a:avLst/>
          </a:prstGeom>
        </p:spPr>
      </p:pic>
    </p:spTree>
    <p:extLst>
      <p:ext uri="{BB962C8B-B14F-4D97-AF65-F5344CB8AC3E}">
        <p14:creationId xmlns:p14="http://schemas.microsoft.com/office/powerpoint/2010/main" val="299973906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416586" y="150814"/>
            <a:ext cx="6399494" cy="533400"/>
          </a:xfrm>
          <a:gradFill rotWithShape="0">
            <a:gsLst>
              <a:gs pos="0">
                <a:schemeClr val="bg2"/>
              </a:gs>
              <a:gs pos="100000">
                <a:srgbClr val="33CCCC"/>
              </a:gs>
            </a:gsLst>
            <a:lin ang="0" scaled="1"/>
          </a:gradFill>
          <a:ln w="38100" cmpd="dbl">
            <a:solidFill>
              <a:srgbClr val="000000"/>
            </a:solidFill>
          </a:ln>
        </p:spPr>
        <p:txBody>
          <a:bodyPr>
            <a:normAutofit fontScale="90000"/>
          </a:bodyPr>
          <a:lstStyle/>
          <a:p>
            <a:pPr algn="l" eaLnBrk="1" hangingPunct="1">
              <a:defRPr/>
            </a:pPr>
            <a:r>
              <a:rPr lang="zh-CN" altLang="en-US" sz="3200" b="1">
                <a:solidFill>
                  <a:schemeClr val="tx1"/>
                </a:solidFill>
                <a:effectLst>
                  <a:outerShdw blurRad="38100" dist="38100" dir="2700000" algn="tl">
                    <a:srgbClr val="000000"/>
                  </a:outerShdw>
                </a:effectLst>
                <a:ea typeface="黑体" pitchFamily="2" charset="-122"/>
              </a:rPr>
              <a:t>计算机硬件的基本结构</a:t>
            </a:r>
            <a:endParaRPr lang="zh-CN" altLang="en-US">
              <a:solidFill>
                <a:schemeClr val="tx1"/>
              </a:solidFill>
              <a:effectLst>
                <a:outerShdw blurRad="38100" dist="38100" dir="2700000" algn="tl">
                  <a:srgbClr val="000000"/>
                </a:outerShdw>
              </a:effectLst>
              <a:ea typeface="黑体" pitchFamily="2" charset="-122"/>
            </a:endParaRPr>
          </a:p>
        </p:txBody>
      </p:sp>
      <p:sp>
        <p:nvSpPr>
          <p:cNvPr id="17426" name="AutoShape 18"/>
          <p:cNvSpPr>
            <a:spLocks noChangeArrowheads="1"/>
          </p:cNvSpPr>
          <p:nvPr/>
        </p:nvSpPr>
        <p:spPr bwMode="auto">
          <a:xfrm>
            <a:off x="8229600" y="909639"/>
            <a:ext cx="3194992" cy="1401761"/>
          </a:xfrm>
          <a:prstGeom prst="wedgeRoundRectCallout">
            <a:avLst>
              <a:gd name="adj1" fmla="val -76688"/>
              <a:gd name="adj2" fmla="val -23390"/>
              <a:gd name="adj3" fmla="val 16667"/>
            </a:avLst>
          </a:prstGeom>
          <a:solidFill>
            <a:schemeClr val="accent6">
              <a:lumMod val="20000"/>
              <a:lumOff val="80000"/>
            </a:schemeClr>
          </a:solidFill>
          <a:ln w="25400">
            <a:solidFill>
              <a:srgbClr val="FFFF00"/>
            </a:solidFill>
            <a:miter lim="800000"/>
            <a:headEnd/>
            <a:tailEnd/>
          </a:ln>
          <a:effectLst/>
        </p:spPr>
        <p:txBody>
          <a:bodyPr lIns="36000" tIns="0" rIns="36000" bIns="0"/>
          <a:lstStyle/>
          <a:p>
            <a:pPr fontAlgn="base">
              <a:spcBef>
                <a:spcPct val="50000"/>
              </a:spcBef>
              <a:spcAft>
                <a:spcPct val="0"/>
              </a:spcAft>
              <a:defRPr/>
            </a:pPr>
            <a:r>
              <a:rPr kumimoji="1" lang="zh-CN" altLang="en-US" sz="2400" b="1"/>
              <a:t>主要功能：对二进制数据进行算术运算和逻辑运算。</a:t>
            </a:r>
          </a:p>
        </p:txBody>
      </p:sp>
      <p:sp>
        <p:nvSpPr>
          <p:cNvPr id="17427" name="AutoShape 19"/>
          <p:cNvSpPr>
            <a:spLocks noChangeArrowheads="1"/>
          </p:cNvSpPr>
          <p:nvPr/>
        </p:nvSpPr>
        <p:spPr bwMode="auto">
          <a:xfrm>
            <a:off x="8229600" y="1447801"/>
            <a:ext cx="3194992" cy="2053207"/>
          </a:xfrm>
          <a:prstGeom prst="wedgeRoundRectCallout">
            <a:avLst>
              <a:gd name="adj1" fmla="val -75249"/>
              <a:gd name="adj2" fmla="val -20786"/>
              <a:gd name="adj3" fmla="val 16667"/>
            </a:avLst>
          </a:prstGeom>
          <a:solidFill>
            <a:schemeClr val="accent6">
              <a:lumMod val="20000"/>
              <a:lumOff val="80000"/>
            </a:schemeClr>
          </a:solidFill>
          <a:ln w="25400">
            <a:solidFill>
              <a:srgbClr val="FFFF00"/>
            </a:solidFill>
            <a:miter lim="800000"/>
            <a:headEnd/>
            <a:tailEnd/>
          </a:ln>
          <a:effectLst/>
        </p:spPr>
        <p:txBody>
          <a:bodyPr lIns="36000" tIns="0" rIns="36000" bIns="0"/>
          <a:lstStyle/>
          <a:p>
            <a:pPr fontAlgn="base">
              <a:spcBef>
                <a:spcPct val="50000"/>
              </a:spcBef>
              <a:spcAft>
                <a:spcPct val="0"/>
              </a:spcAft>
            </a:pPr>
            <a:r>
              <a:rPr kumimoji="1" lang="zh-CN" altLang="en-US" sz="2400" b="1" dirty="0"/>
              <a:t>主要功能：识别翻译指令代码并向计算机各部分发出适当的控制信号，以便执行机器指令。</a:t>
            </a:r>
          </a:p>
        </p:txBody>
      </p:sp>
      <p:sp>
        <p:nvSpPr>
          <p:cNvPr id="17428" name="AutoShape 20"/>
          <p:cNvSpPr>
            <a:spLocks noChangeArrowheads="1"/>
          </p:cNvSpPr>
          <p:nvPr/>
        </p:nvSpPr>
        <p:spPr bwMode="auto">
          <a:xfrm>
            <a:off x="8253413" y="3501007"/>
            <a:ext cx="3465511" cy="1536925"/>
          </a:xfrm>
          <a:prstGeom prst="wedgeRoundRectCallout">
            <a:avLst>
              <a:gd name="adj1" fmla="val -85267"/>
              <a:gd name="adj2" fmla="val -75334"/>
              <a:gd name="adj3" fmla="val 16667"/>
            </a:avLst>
          </a:prstGeom>
          <a:solidFill>
            <a:schemeClr val="accent6">
              <a:lumMod val="20000"/>
              <a:lumOff val="80000"/>
            </a:schemeClr>
          </a:solidFill>
          <a:ln w="25400">
            <a:solidFill>
              <a:srgbClr val="FFFF00"/>
            </a:solidFill>
            <a:miter lim="800000"/>
            <a:headEnd/>
            <a:tailEnd/>
          </a:ln>
          <a:effectLst/>
        </p:spPr>
        <p:txBody>
          <a:bodyPr lIns="36000" tIns="0" rIns="36000" bIns="0"/>
          <a:lstStyle/>
          <a:p>
            <a:pPr fontAlgn="base">
              <a:spcBef>
                <a:spcPct val="50000"/>
              </a:spcBef>
              <a:spcAft>
                <a:spcPct val="0"/>
              </a:spcAft>
            </a:pPr>
            <a:r>
              <a:rPr kumimoji="1" lang="zh-CN" altLang="en-US" sz="2400" b="1" dirty="0"/>
              <a:t>存放数据和程序的部件。</a:t>
            </a:r>
            <a:br>
              <a:rPr kumimoji="1" lang="zh-CN" altLang="en-US" sz="2400" b="1" dirty="0"/>
            </a:br>
            <a:r>
              <a:rPr kumimoji="1" lang="zh-CN" altLang="en-US" sz="2400" b="1" dirty="0"/>
              <a:t>主要功能：向指定的位置存进或取出信息。</a:t>
            </a:r>
          </a:p>
        </p:txBody>
      </p:sp>
      <p:sp>
        <p:nvSpPr>
          <p:cNvPr id="17429" name="AutoShape 21"/>
          <p:cNvSpPr>
            <a:spLocks noChangeArrowheads="1"/>
          </p:cNvSpPr>
          <p:nvPr/>
        </p:nvSpPr>
        <p:spPr bwMode="auto">
          <a:xfrm>
            <a:off x="1828800" y="4572000"/>
            <a:ext cx="3119438" cy="2097088"/>
          </a:xfrm>
          <a:prstGeom prst="wedgeRoundRectCallout">
            <a:avLst>
              <a:gd name="adj1" fmla="val 36870"/>
              <a:gd name="adj2" fmla="val -71648"/>
              <a:gd name="adj3" fmla="val 16667"/>
            </a:avLst>
          </a:prstGeom>
          <a:solidFill>
            <a:schemeClr val="accent6">
              <a:lumMod val="20000"/>
              <a:lumOff val="80000"/>
            </a:schemeClr>
          </a:solidFill>
          <a:ln w="25400">
            <a:solidFill>
              <a:srgbClr val="FFFF00"/>
            </a:solidFill>
            <a:miter lim="800000"/>
            <a:headEnd/>
            <a:tailEnd/>
          </a:ln>
          <a:effectLst/>
        </p:spPr>
        <p:txBody>
          <a:bodyPr lIns="36000" tIns="0" rIns="36000" bIns="0"/>
          <a:lstStyle/>
          <a:p>
            <a:pPr fontAlgn="base">
              <a:spcBef>
                <a:spcPct val="50000"/>
              </a:spcBef>
              <a:spcAft>
                <a:spcPct val="0"/>
              </a:spcAft>
            </a:pPr>
            <a:r>
              <a:rPr kumimoji="1" lang="zh-CN" altLang="en-US" sz="2400" b="1" dirty="0"/>
              <a:t>输入设备功能：将数据和程序送入到计算机的存储器中。</a:t>
            </a:r>
            <a:br>
              <a:rPr kumimoji="1" lang="zh-CN" altLang="en-US" sz="2400" b="1" dirty="0"/>
            </a:br>
            <a:r>
              <a:rPr kumimoji="1" lang="zh-CN" altLang="en-US" sz="2400" b="1" dirty="0"/>
              <a:t>常见的输入设备有键盘、鼠标、扫描仪等。</a:t>
            </a:r>
          </a:p>
        </p:txBody>
      </p:sp>
      <p:sp>
        <p:nvSpPr>
          <p:cNvPr id="17430" name="AutoShape 22"/>
          <p:cNvSpPr>
            <a:spLocks noChangeArrowheads="1"/>
          </p:cNvSpPr>
          <p:nvPr/>
        </p:nvSpPr>
        <p:spPr bwMode="auto">
          <a:xfrm>
            <a:off x="5029201" y="4572000"/>
            <a:ext cx="3476625" cy="2078038"/>
          </a:xfrm>
          <a:prstGeom prst="wedgeRoundRectCallout">
            <a:avLst>
              <a:gd name="adj1" fmla="val -44019"/>
              <a:gd name="adj2" fmla="val -72843"/>
              <a:gd name="adj3" fmla="val 16667"/>
            </a:avLst>
          </a:prstGeom>
          <a:solidFill>
            <a:schemeClr val="accent6">
              <a:lumMod val="20000"/>
              <a:lumOff val="80000"/>
            </a:schemeClr>
          </a:solidFill>
          <a:ln w="25400">
            <a:solidFill>
              <a:srgbClr val="FFFF00"/>
            </a:solidFill>
            <a:miter lim="800000"/>
            <a:headEnd/>
            <a:tailEnd/>
          </a:ln>
          <a:effectLst/>
        </p:spPr>
        <p:txBody>
          <a:bodyPr lIns="36000" tIns="0" rIns="36000" bIns="0"/>
          <a:lstStyle/>
          <a:p>
            <a:pPr fontAlgn="base">
              <a:spcBef>
                <a:spcPct val="50000"/>
              </a:spcBef>
              <a:spcAft>
                <a:spcPct val="0"/>
              </a:spcAft>
            </a:pPr>
            <a:r>
              <a:rPr kumimoji="1" lang="zh-CN" altLang="en-US" sz="2400" b="1"/>
              <a:t>输出设备功能：将计算机产生的结果送出计算机外。</a:t>
            </a:r>
            <a:br>
              <a:rPr kumimoji="1" lang="zh-CN" altLang="en-US" sz="2400" b="1"/>
            </a:br>
            <a:r>
              <a:rPr kumimoji="1" lang="zh-CN" altLang="en-US" sz="2400" b="1"/>
              <a:t>常见的输出设备有显示器、打印机、绘图仪等。</a:t>
            </a:r>
          </a:p>
        </p:txBody>
      </p:sp>
      <p:grpSp>
        <p:nvGrpSpPr>
          <p:cNvPr id="2" name="Group 25"/>
          <p:cNvGrpSpPr>
            <a:grpSpLocks/>
          </p:cNvGrpSpPr>
          <p:nvPr/>
        </p:nvGrpSpPr>
        <p:grpSpPr bwMode="auto">
          <a:xfrm>
            <a:off x="1716088" y="1077914"/>
            <a:ext cx="5776912" cy="2989263"/>
            <a:chOff x="121" y="535"/>
            <a:chExt cx="3639" cy="1883"/>
          </a:xfrm>
        </p:grpSpPr>
        <p:sp>
          <p:nvSpPr>
            <p:cNvPr id="17411" name="Text Box 3"/>
            <p:cNvSpPr txBox="1">
              <a:spLocks noChangeArrowheads="1"/>
            </p:cNvSpPr>
            <p:nvPr/>
          </p:nvSpPr>
          <p:spPr bwMode="auto">
            <a:xfrm>
              <a:off x="121" y="1455"/>
              <a:ext cx="504" cy="465"/>
            </a:xfrm>
            <a:prstGeom prst="rect">
              <a:avLst/>
            </a:prstGeom>
            <a:noFill/>
            <a:ln w="9525">
              <a:noFill/>
              <a:miter lim="800000"/>
              <a:headEnd/>
              <a:tailEnd/>
            </a:ln>
            <a:effectLst/>
          </p:spPr>
          <p:txBody>
            <a:bodyPr lIns="36000" tIns="0" rIns="36000" bIns="0">
              <a:spAutoFit/>
            </a:bodyPr>
            <a:lstStyle/>
            <a:p>
              <a:pPr algn="ctr" fontAlgn="base">
                <a:spcBef>
                  <a:spcPct val="50000"/>
                </a:spcBef>
                <a:spcAft>
                  <a:spcPct val="0"/>
                </a:spcAft>
                <a:defRPr/>
              </a:pPr>
              <a:r>
                <a:rPr kumimoji="1" lang="zh-CN" altLang="en-US" sz="2400" b="1">
                  <a:latin typeface="黑体" pitchFamily="2" charset="-122"/>
                  <a:ea typeface="黑体" pitchFamily="2" charset="-122"/>
                </a:rPr>
                <a:t>硬件系统</a:t>
              </a:r>
            </a:p>
          </p:txBody>
        </p:sp>
        <p:sp>
          <p:nvSpPr>
            <p:cNvPr id="17412" name="Text Box 4"/>
            <p:cNvSpPr txBox="1">
              <a:spLocks noChangeArrowheads="1"/>
            </p:cNvSpPr>
            <p:nvPr/>
          </p:nvSpPr>
          <p:spPr bwMode="auto">
            <a:xfrm>
              <a:off x="817" y="1110"/>
              <a:ext cx="672" cy="233"/>
            </a:xfrm>
            <a:prstGeom prst="rect">
              <a:avLst/>
            </a:prstGeom>
            <a:noFill/>
            <a:ln w="9525">
              <a:noFill/>
              <a:miter lim="800000"/>
              <a:headEnd/>
              <a:tailEnd/>
            </a:ln>
            <a:effectLst/>
          </p:spPr>
          <p:txBody>
            <a:bodyPr lIns="36000" tIns="0" rIns="36000" bIns="0">
              <a:spAutoFit/>
            </a:bodyPr>
            <a:lstStyle/>
            <a:p>
              <a:pPr algn="ctr" fontAlgn="base">
                <a:spcBef>
                  <a:spcPct val="50000"/>
                </a:spcBef>
                <a:spcAft>
                  <a:spcPct val="0"/>
                </a:spcAft>
                <a:defRPr/>
              </a:pPr>
              <a:r>
                <a:rPr kumimoji="1" lang="zh-CN" altLang="en-US" sz="2400" b="1">
                  <a:latin typeface="黑体" pitchFamily="2" charset="-122"/>
                  <a:ea typeface="黑体" pitchFamily="2" charset="-122"/>
                </a:rPr>
                <a:t>主机</a:t>
              </a:r>
            </a:p>
          </p:txBody>
        </p:sp>
        <p:sp>
          <p:nvSpPr>
            <p:cNvPr id="17413" name="Text Box 5"/>
            <p:cNvSpPr txBox="1">
              <a:spLocks noChangeArrowheads="1"/>
            </p:cNvSpPr>
            <p:nvPr/>
          </p:nvSpPr>
          <p:spPr bwMode="auto">
            <a:xfrm>
              <a:off x="817" y="1954"/>
              <a:ext cx="672" cy="233"/>
            </a:xfrm>
            <a:prstGeom prst="rect">
              <a:avLst/>
            </a:prstGeom>
            <a:noFill/>
            <a:ln w="9525">
              <a:noFill/>
              <a:miter lim="800000"/>
              <a:headEnd/>
              <a:tailEnd/>
            </a:ln>
            <a:effectLst/>
          </p:spPr>
          <p:txBody>
            <a:bodyPr lIns="36000" tIns="0" rIns="36000" bIns="0">
              <a:spAutoFit/>
            </a:bodyPr>
            <a:lstStyle/>
            <a:p>
              <a:pPr algn="ctr" fontAlgn="base">
                <a:spcBef>
                  <a:spcPct val="50000"/>
                </a:spcBef>
                <a:spcAft>
                  <a:spcPct val="0"/>
                </a:spcAft>
                <a:defRPr/>
              </a:pPr>
              <a:r>
                <a:rPr kumimoji="1" lang="zh-CN" altLang="en-US" sz="2400" b="1">
                  <a:latin typeface="黑体" pitchFamily="2" charset="-122"/>
                  <a:ea typeface="黑体" pitchFamily="2" charset="-122"/>
                </a:rPr>
                <a:t>外设</a:t>
              </a:r>
            </a:p>
          </p:txBody>
        </p:sp>
        <p:sp>
          <p:nvSpPr>
            <p:cNvPr id="17414" name="Text Box 6"/>
            <p:cNvSpPr txBox="1">
              <a:spLocks noChangeArrowheads="1"/>
            </p:cNvSpPr>
            <p:nvPr/>
          </p:nvSpPr>
          <p:spPr bwMode="auto">
            <a:xfrm>
              <a:off x="1705" y="765"/>
              <a:ext cx="1008" cy="465"/>
            </a:xfrm>
            <a:prstGeom prst="rect">
              <a:avLst/>
            </a:prstGeom>
            <a:noFill/>
            <a:ln w="9525">
              <a:noFill/>
              <a:miter lim="800000"/>
              <a:headEnd/>
              <a:tailEnd/>
            </a:ln>
            <a:effectLst/>
          </p:spPr>
          <p:txBody>
            <a:bodyPr lIns="0" tIns="0" rIns="0" bIns="0">
              <a:spAutoFit/>
            </a:bodyPr>
            <a:lstStyle/>
            <a:p>
              <a:pPr algn="ctr" fontAlgn="base">
                <a:spcBef>
                  <a:spcPct val="50000"/>
                </a:spcBef>
                <a:spcAft>
                  <a:spcPct val="0"/>
                </a:spcAft>
                <a:defRPr/>
              </a:pPr>
              <a:r>
                <a:rPr kumimoji="1" lang="zh-CN" altLang="en-US" sz="2400" b="1">
                  <a:latin typeface="黑体" pitchFamily="2" charset="-122"/>
                  <a:ea typeface="黑体" pitchFamily="2" charset="-122"/>
                </a:rPr>
                <a:t>中央处理器</a:t>
              </a:r>
              <a:r>
                <a:rPr kumimoji="1" lang="en-US" altLang="zh-CN" sz="2400" b="1">
                  <a:latin typeface="黑体" pitchFamily="2" charset="-122"/>
                  <a:ea typeface="黑体" pitchFamily="2" charset="-122"/>
                </a:rPr>
                <a:t>CPU</a:t>
              </a:r>
            </a:p>
          </p:txBody>
        </p:sp>
        <p:sp>
          <p:nvSpPr>
            <p:cNvPr id="17415" name="Text Box 7"/>
            <p:cNvSpPr txBox="1">
              <a:spLocks noChangeArrowheads="1"/>
            </p:cNvSpPr>
            <p:nvPr/>
          </p:nvSpPr>
          <p:spPr bwMode="auto">
            <a:xfrm>
              <a:off x="1705" y="1340"/>
              <a:ext cx="1008" cy="233"/>
            </a:xfrm>
            <a:prstGeom prst="rect">
              <a:avLst/>
            </a:prstGeom>
            <a:noFill/>
            <a:ln w="9525">
              <a:noFill/>
              <a:miter lim="800000"/>
              <a:headEnd/>
              <a:tailEnd/>
            </a:ln>
            <a:effectLst/>
          </p:spPr>
          <p:txBody>
            <a:bodyPr lIns="36000" tIns="0" rIns="36000" bIns="0">
              <a:spAutoFit/>
            </a:bodyPr>
            <a:lstStyle/>
            <a:p>
              <a:pPr algn="ctr" fontAlgn="base">
                <a:spcBef>
                  <a:spcPct val="50000"/>
                </a:spcBef>
                <a:spcAft>
                  <a:spcPct val="0"/>
                </a:spcAft>
                <a:defRPr/>
              </a:pPr>
              <a:r>
                <a:rPr kumimoji="1" lang="zh-CN" altLang="en-US" sz="2400" b="1">
                  <a:latin typeface="黑体" pitchFamily="2" charset="-122"/>
                  <a:ea typeface="黑体" pitchFamily="2" charset="-122"/>
                </a:rPr>
                <a:t>内存储器</a:t>
              </a:r>
            </a:p>
          </p:txBody>
        </p:sp>
        <p:sp>
          <p:nvSpPr>
            <p:cNvPr id="17416" name="Text Box 8"/>
            <p:cNvSpPr txBox="1">
              <a:spLocks noChangeArrowheads="1"/>
            </p:cNvSpPr>
            <p:nvPr/>
          </p:nvSpPr>
          <p:spPr bwMode="auto">
            <a:xfrm>
              <a:off x="2968" y="535"/>
              <a:ext cx="792" cy="233"/>
            </a:xfrm>
            <a:prstGeom prst="rect">
              <a:avLst/>
            </a:prstGeom>
            <a:noFill/>
            <a:ln w="9525">
              <a:noFill/>
              <a:miter lim="800000"/>
              <a:headEnd/>
              <a:tailEnd/>
            </a:ln>
            <a:effectLst/>
          </p:spPr>
          <p:txBody>
            <a:bodyPr lIns="36000" tIns="0" rIns="36000" bIns="0">
              <a:spAutoFit/>
            </a:bodyPr>
            <a:lstStyle/>
            <a:p>
              <a:pPr algn="ctr" fontAlgn="base">
                <a:spcBef>
                  <a:spcPct val="50000"/>
                </a:spcBef>
                <a:spcAft>
                  <a:spcPct val="0"/>
                </a:spcAft>
                <a:defRPr/>
              </a:pPr>
              <a:r>
                <a:rPr kumimoji="1" lang="zh-CN" altLang="en-US" sz="2400" b="1">
                  <a:latin typeface="黑体" pitchFamily="2" charset="-122"/>
                  <a:ea typeface="黑体" pitchFamily="2" charset="-122"/>
                </a:rPr>
                <a:t>运算器</a:t>
              </a:r>
            </a:p>
          </p:txBody>
        </p:sp>
        <p:sp>
          <p:nvSpPr>
            <p:cNvPr id="17417" name="Text Box 9"/>
            <p:cNvSpPr txBox="1">
              <a:spLocks noChangeArrowheads="1"/>
            </p:cNvSpPr>
            <p:nvPr/>
          </p:nvSpPr>
          <p:spPr bwMode="auto">
            <a:xfrm>
              <a:off x="2968" y="984"/>
              <a:ext cx="792" cy="233"/>
            </a:xfrm>
            <a:prstGeom prst="rect">
              <a:avLst/>
            </a:prstGeom>
            <a:noFill/>
            <a:ln w="9525">
              <a:noFill/>
              <a:miter lim="800000"/>
              <a:headEnd/>
              <a:tailEnd/>
            </a:ln>
            <a:effectLst/>
          </p:spPr>
          <p:txBody>
            <a:bodyPr lIns="36000" tIns="0" rIns="36000" bIns="0">
              <a:spAutoFit/>
            </a:bodyPr>
            <a:lstStyle/>
            <a:p>
              <a:pPr algn="ctr" fontAlgn="base">
                <a:spcBef>
                  <a:spcPct val="50000"/>
                </a:spcBef>
                <a:spcAft>
                  <a:spcPct val="0"/>
                </a:spcAft>
                <a:defRPr/>
              </a:pPr>
              <a:r>
                <a:rPr kumimoji="1" lang="zh-CN" altLang="en-US" sz="2400" b="1">
                  <a:latin typeface="黑体" pitchFamily="2" charset="-122"/>
                  <a:ea typeface="黑体" pitchFamily="2" charset="-122"/>
                </a:rPr>
                <a:t>控制器</a:t>
              </a:r>
            </a:p>
          </p:txBody>
        </p:sp>
        <p:sp>
          <p:nvSpPr>
            <p:cNvPr id="17418" name="Text Box 10"/>
            <p:cNvSpPr txBox="1">
              <a:spLocks noChangeArrowheads="1"/>
            </p:cNvSpPr>
            <p:nvPr/>
          </p:nvSpPr>
          <p:spPr bwMode="auto">
            <a:xfrm>
              <a:off x="1705" y="1724"/>
              <a:ext cx="1008" cy="233"/>
            </a:xfrm>
            <a:prstGeom prst="rect">
              <a:avLst/>
            </a:prstGeom>
            <a:noFill/>
            <a:ln w="9525">
              <a:noFill/>
              <a:miter lim="800000"/>
              <a:headEnd/>
              <a:tailEnd/>
            </a:ln>
            <a:effectLst/>
          </p:spPr>
          <p:txBody>
            <a:bodyPr lIns="36000" tIns="0" rIns="36000" bIns="0">
              <a:spAutoFit/>
            </a:bodyPr>
            <a:lstStyle/>
            <a:p>
              <a:pPr algn="ctr" fontAlgn="base">
                <a:spcBef>
                  <a:spcPct val="50000"/>
                </a:spcBef>
                <a:spcAft>
                  <a:spcPct val="0"/>
                </a:spcAft>
                <a:defRPr/>
              </a:pPr>
              <a:r>
                <a:rPr kumimoji="1" lang="zh-CN" altLang="en-US" sz="2400" b="1">
                  <a:latin typeface="黑体" pitchFamily="2" charset="-122"/>
                  <a:ea typeface="黑体" pitchFamily="2" charset="-122"/>
                </a:rPr>
                <a:t>外存储器</a:t>
              </a:r>
            </a:p>
          </p:txBody>
        </p:sp>
        <p:sp>
          <p:nvSpPr>
            <p:cNvPr id="17419" name="Text Box 11"/>
            <p:cNvSpPr txBox="1">
              <a:spLocks noChangeArrowheads="1"/>
            </p:cNvSpPr>
            <p:nvPr/>
          </p:nvSpPr>
          <p:spPr bwMode="auto">
            <a:xfrm>
              <a:off x="1705" y="2185"/>
              <a:ext cx="1704" cy="233"/>
            </a:xfrm>
            <a:prstGeom prst="rect">
              <a:avLst/>
            </a:prstGeom>
            <a:noFill/>
            <a:ln w="9525">
              <a:noFill/>
              <a:miter lim="800000"/>
              <a:headEnd/>
              <a:tailEnd/>
            </a:ln>
            <a:effectLst/>
          </p:spPr>
          <p:txBody>
            <a:bodyPr lIns="36000" tIns="0" rIns="36000" bIns="0">
              <a:spAutoFit/>
            </a:bodyPr>
            <a:lstStyle/>
            <a:p>
              <a:pPr algn="ctr" fontAlgn="base">
                <a:spcBef>
                  <a:spcPct val="50000"/>
                </a:spcBef>
                <a:spcAft>
                  <a:spcPct val="0"/>
                </a:spcAft>
                <a:defRPr/>
              </a:pPr>
              <a:r>
                <a:rPr kumimoji="1" lang="zh-CN" altLang="en-US" sz="2400" b="1">
                  <a:latin typeface="黑体" pitchFamily="2" charset="-122"/>
                  <a:ea typeface="黑体" pitchFamily="2" charset="-122"/>
                </a:rPr>
                <a:t>输入输出设备（</a:t>
              </a:r>
              <a:r>
                <a:rPr kumimoji="1" lang="en-US" altLang="zh-CN" sz="2400" b="1">
                  <a:latin typeface="黑体" pitchFamily="2" charset="-122"/>
                  <a:ea typeface="黑体" pitchFamily="2" charset="-122"/>
                </a:rPr>
                <a:t>I/O</a:t>
              </a:r>
              <a:r>
                <a:rPr kumimoji="1" lang="zh-CN" altLang="en-US" sz="2400" b="1">
                  <a:latin typeface="黑体" pitchFamily="2" charset="-122"/>
                  <a:ea typeface="黑体" pitchFamily="2" charset="-122"/>
                </a:rPr>
                <a:t>）</a:t>
              </a:r>
            </a:p>
          </p:txBody>
        </p:sp>
        <p:sp>
          <p:nvSpPr>
            <p:cNvPr id="12307" name="AutoShape 12"/>
            <p:cNvSpPr>
              <a:spLocks/>
            </p:cNvSpPr>
            <p:nvPr/>
          </p:nvSpPr>
          <p:spPr bwMode="auto">
            <a:xfrm>
              <a:off x="670" y="1482"/>
              <a:ext cx="327" cy="339"/>
            </a:xfrm>
            <a:prstGeom prst="leftBrace">
              <a:avLst>
                <a:gd name="adj1" fmla="val 48356"/>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fontAlgn="base">
                <a:spcBef>
                  <a:spcPct val="0"/>
                </a:spcBef>
                <a:spcAft>
                  <a:spcPct val="0"/>
                </a:spcAft>
              </a:pPr>
              <a:endParaRPr kumimoji="1" lang="zh-CN" altLang="en-US" sz="2400" b="1"/>
            </a:p>
          </p:txBody>
        </p:sp>
        <p:sp>
          <p:nvSpPr>
            <p:cNvPr id="12308" name="AutoShape 14"/>
            <p:cNvSpPr>
              <a:spLocks/>
            </p:cNvSpPr>
            <p:nvPr/>
          </p:nvSpPr>
          <p:spPr bwMode="auto">
            <a:xfrm>
              <a:off x="2821" y="725"/>
              <a:ext cx="147" cy="311"/>
            </a:xfrm>
            <a:prstGeom prst="leftBrace">
              <a:avLst>
                <a:gd name="adj1" fmla="val 26077"/>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fontAlgn="base">
                <a:spcBef>
                  <a:spcPct val="0"/>
                </a:spcBef>
                <a:spcAft>
                  <a:spcPct val="0"/>
                </a:spcAft>
              </a:pPr>
              <a:endParaRPr kumimoji="1" lang="zh-CN" altLang="en-US" sz="2400" b="1"/>
            </a:p>
          </p:txBody>
        </p:sp>
        <p:sp>
          <p:nvSpPr>
            <p:cNvPr id="12309" name="AutoShape 15"/>
            <p:cNvSpPr>
              <a:spLocks/>
            </p:cNvSpPr>
            <p:nvPr/>
          </p:nvSpPr>
          <p:spPr bwMode="auto">
            <a:xfrm>
              <a:off x="1448" y="1008"/>
              <a:ext cx="114" cy="313"/>
            </a:xfrm>
            <a:prstGeom prst="leftBrace">
              <a:avLst>
                <a:gd name="adj1" fmla="val 36988"/>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fontAlgn="base">
                <a:spcBef>
                  <a:spcPct val="0"/>
                </a:spcBef>
                <a:spcAft>
                  <a:spcPct val="0"/>
                </a:spcAft>
              </a:pPr>
              <a:endParaRPr kumimoji="1" lang="zh-CN" altLang="en-US" sz="2400" b="1"/>
            </a:p>
          </p:txBody>
        </p:sp>
        <p:sp>
          <p:nvSpPr>
            <p:cNvPr id="12310" name="AutoShape 16"/>
            <p:cNvSpPr>
              <a:spLocks/>
            </p:cNvSpPr>
            <p:nvPr/>
          </p:nvSpPr>
          <p:spPr bwMode="auto">
            <a:xfrm>
              <a:off x="2713" y="1514"/>
              <a:ext cx="108" cy="311"/>
            </a:xfrm>
            <a:prstGeom prst="rightBrace">
              <a:avLst>
                <a:gd name="adj1" fmla="val 3302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fontAlgn="base">
                <a:spcBef>
                  <a:spcPct val="0"/>
                </a:spcBef>
                <a:spcAft>
                  <a:spcPct val="0"/>
                </a:spcAft>
              </a:pPr>
              <a:endParaRPr kumimoji="1" lang="zh-CN" altLang="en-US" sz="2400" b="1"/>
            </a:p>
          </p:txBody>
        </p:sp>
        <p:sp>
          <p:nvSpPr>
            <p:cNvPr id="17425" name="Text Box 17"/>
            <p:cNvSpPr txBox="1">
              <a:spLocks noChangeArrowheads="1"/>
            </p:cNvSpPr>
            <p:nvPr/>
          </p:nvSpPr>
          <p:spPr bwMode="auto">
            <a:xfrm>
              <a:off x="2905" y="1548"/>
              <a:ext cx="855" cy="233"/>
            </a:xfrm>
            <a:prstGeom prst="rect">
              <a:avLst/>
            </a:prstGeom>
            <a:noFill/>
            <a:ln w="9525">
              <a:noFill/>
              <a:miter lim="800000"/>
              <a:headEnd/>
              <a:tailEnd/>
            </a:ln>
            <a:effectLst/>
          </p:spPr>
          <p:txBody>
            <a:bodyPr lIns="36000" tIns="0" rIns="36000" bIns="0">
              <a:spAutoFit/>
            </a:bodyPr>
            <a:lstStyle/>
            <a:p>
              <a:pPr algn="ctr" fontAlgn="base">
                <a:spcBef>
                  <a:spcPct val="50000"/>
                </a:spcBef>
                <a:spcAft>
                  <a:spcPct val="0"/>
                </a:spcAft>
                <a:defRPr/>
              </a:pPr>
              <a:r>
                <a:rPr kumimoji="1" lang="zh-CN" altLang="en-US" sz="2400" b="1">
                  <a:latin typeface="黑体" pitchFamily="2" charset="-122"/>
                  <a:ea typeface="黑体" pitchFamily="2" charset="-122"/>
                </a:rPr>
                <a:t>存储器</a:t>
              </a:r>
            </a:p>
          </p:txBody>
        </p:sp>
        <p:sp>
          <p:nvSpPr>
            <p:cNvPr id="12312" name="AutoShape 23"/>
            <p:cNvSpPr>
              <a:spLocks/>
            </p:cNvSpPr>
            <p:nvPr/>
          </p:nvSpPr>
          <p:spPr bwMode="auto">
            <a:xfrm>
              <a:off x="1440" y="1920"/>
              <a:ext cx="114" cy="313"/>
            </a:xfrm>
            <a:prstGeom prst="leftBrace">
              <a:avLst>
                <a:gd name="adj1" fmla="val 36988"/>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fontAlgn="base">
                <a:spcBef>
                  <a:spcPct val="0"/>
                </a:spcBef>
                <a:spcAft>
                  <a:spcPct val="0"/>
                </a:spcAft>
              </a:pPr>
              <a:endParaRPr kumimoji="1" lang="zh-CN" altLang="en-US" sz="2400" b="1"/>
            </a:p>
          </p:txBody>
        </p:sp>
      </p:grpSp>
      <p:sp>
        <p:nvSpPr>
          <p:cNvPr id="17434" name="Rectangle 26"/>
          <p:cNvSpPr>
            <a:spLocks noChangeArrowheads="1"/>
          </p:cNvSpPr>
          <p:nvPr/>
        </p:nvSpPr>
        <p:spPr bwMode="auto">
          <a:xfrm>
            <a:off x="407368" y="665146"/>
            <a:ext cx="6176691" cy="461665"/>
          </a:xfrm>
          <a:prstGeom prst="rect">
            <a:avLst/>
          </a:prstGeom>
          <a:solidFill>
            <a:schemeClr val="accent2"/>
          </a:solidFill>
          <a:ln w="9525">
            <a:solidFill>
              <a:srgbClr val="FFFF00"/>
            </a:solidFill>
            <a:miter lim="800000"/>
            <a:headEnd/>
            <a:tailEnd/>
          </a:ln>
        </p:spPr>
        <p:txBody>
          <a:bodyPr wrap="none" anchor="ctr">
            <a:spAutoFit/>
          </a:bodyPr>
          <a:lstStyle/>
          <a:p>
            <a:pPr fontAlgn="base">
              <a:spcBef>
                <a:spcPct val="0"/>
              </a:spcBef>
              <a:spcAft>
                <a:spcPct val="0"/>
              </a:spcAft>
            </a:pPr>
            <a:r>
              <a:rPr kumimoji="1" lang="zh-CN" altLang="en-US" sz="2400" b="1">
                <a:latin typeface="黑体" pitchFamily="49" charset="-122"/>
                <a:ea typeface="黑体" pitchFamily="49" charset="-122"/>
              </a:rPr>
              <a:t>美籍匈牙利数学家冯</a:t>
            </a:r>
            <a:r>
              <a:rPr kumimoji="1" lang="en-US" altLang="zh-CN" sz="2400" b="1">
                <a:ea typeface="黑体" pitchFamily="49" charset="-122"/>
              </a:rPr>
              <a:t>·</a:t>
            </a:r>
            <a:r>
              <a:rPr kumimoji="1" lang="zh-CN" altLang="en-US" sz="2400" b="1">
                <a:latin typeface="黑体" pitchFamily="49" charset="-122"/>
                <a:ea typeface="黑体" pitchFamily="49" charset="-122"/>
              </a:rPr>
              <a:t>诺依曼</a:t>
            </a:r>
            <a:r>
              <a:rPr kumimoji="1" lang="en-US" altLang="zh-CN" sz="2400" b="1">
                <a:latin typeface="黑体" pitchFamily="49" charset="-122"/>
                <a:ea typeface="黑体" pitchFamily="49" charset="-122"/>
              </a:rPr>
              <a:t>(Von Neumann) </a:t>
            </a:r>
          </a:p>
        </p:txBody>
      </p:sp>
    </p:spTree>
    <p:extLst>
      <p:ext uri="{BB962C8B-B14F-4D97-AF65-F5344CB8AC3E}">
        <p14:creationId xmlns:p14="http://schemas.microsoft.com/office/powerpoint/2010/main" val="695196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4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6" grpId="0" animBg="1"/>
      <p:bldP spid="17427" grpId="0" animBg="1"/>
      <p:bldP spid="17428" grpId="0" animBg="1"/>
      <p:bldP spid="17429" grpId="0" animBg="1"/>
      <p:bldP spid="174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27649"/>
          <p:cNvSpPr>
            <a:spLocks noGrp="1" noRot="1"/>
          </p:cNvSpPr>
          <p:nvPr>
            <p:ph type="title" idx="4294967295"/>
          </p:nvPr>
        </p:nvSpPr>
        <p:spPr>
          <a:xfrm>
            <a:off x="839416" y="620688"/>
            <a:ext cx="2339752" cy="533400"/>
          </a:xfrm>
          <a:gradFill rotWithShape="0">
            <a:gsLst>
              <a:gs pos="0">
                <a:srgbClr val="009999">
                  <a:alpha val="100000"/>
                </a:srgbClr>
              </a:gs>
              <a:gs pos="100000">
                <a:srgbClr val="777777">
                  <a:alpha val="100000"/>
                </a:srgbClr>
              </a:gs>
            </a:gsLst>
            <a:lin ang="0" scaled="1"/>
            <a:tileRect/>
          </a:gradFill>
          <a:ln w="38100" cmpd="dbl">
            <a:solidFill>
              <a:srgbClr val="000000">
                <a:alpha val="100000"/>
              </a:srgbClr>
            </a:solidFill>
            <a:miter/>
          </a:ln>
        </p:spPr>
        <p:txBody>
          <a:bodyPr vert="horz" lIns="91440" tIns="45720" rIns="91440" bIns="46800" rtlCol="0" anchor="ctr">
            <a:normAutofit fontScale="90000"/>
          </a:bodyPr>
          <a:lstStyle/>
          <a:p>
            <a:pPr algn="l"/>
            <a:r>
              <a:rPr lang="zh-CN" altLang="en-US" sz="3200" b="1" noProof="1">
                <a:solidFill>
                  <a:srgbClr val="FFFF99"/>
                </a:solidFill>
                <a:effectLst>
                  <a:outerShdw blurRad="38100" dist="38100" dir="2700000">
                    <a:srgbClr val="C0C0C0"/>
                  </a:outerShdw>
                </a:effectLst>
                <a:ea typeface="黑体" panose="02010609060101010101" pitchFamily="49" charset="-122"/>
              </a:rPr>
              <a:t>什么是软件？</a:t>
            </a:r>
          </a:p>
        </p:txBody>
      </p:sp>
      <p:sp>
        <p:nvSpPr>
          <p:cNvPr id="20484" name="矩形 20483"/>
          <p:cNvSpPr>
            <a:spLocks noRot="1" noChangeArrowheads="1"/>
          </p:cNvSpPr>
          <p:nvPr/>
        </p:nvSpPr>
        <p:spPr bwMode="auto">
          <a:xfrm>
            <a:off x="632023" y="1497807"/>
            <a:ext cx="10785698" cy="504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fontAlgn="base">
              <a:spcBef>
                <a:spcPct val="20000"/>
              </a:spcBef>
              <a:spcAft>
                <a:spcPct val="0"/>
              </a:spcAft>
              <a:buClr>
                <a:srgbClr val="0066CC"/>
              </a:buClr>
              <a:buFont typeface="Wingdings" pitchFamily="2" charset="2"/>
              <a:buChar char="§"/>
            </a:pPr>
            <a:r>
              <a:rPr lang="zh-CN" altLang="en-US" sz="2400" b="1" dirty="0">
                <a:solidFill>
                  <a:srgbClr val="000000"/>
                </a:solidFill>
                <a:latin typeface="黑体" pitchFamily="49" charset="-122"/>
                <a:ea typeface="黑体" pitchFamily="49" charset="-122"/>
              </a:rPr>
              <a:t>分为系统软件和应用软件：</a:t>
            </a:r>
            <a:endParaRPr lang="en-US" altLang="zh-CN" sz="2400" b="1" dirty="0">
              <a:solidFill>
                <a:srgbClr val="000000"/>
              </a:solidFill>
              <a:latin typeface="黑体" pitchFamily="49" charset="-122"/>
              <a:ea typeface="黑体" pitchFamily="49" charset="-122"/>
            </a:endParaRPr>
          </a:p>
          <a:p>
            <a:pPr marL="342900" indent="-342900" algn="just" fontAlgn="base">
              <a:spcBef>
                <a:spcPct val="20000"/>
              </a:spcBef>
              <a:spcAft>
                <a:spcPct val="0"/>
              </a:spcAft>
              <a:buClr>
                <a:srgbClr val="0066CC"/>
              </a:buClr>
              <a:buFont typeface="Wingdings" pitchFamily="2" charset="2"/>
              <a:buChar char="§"/>
            </a:pPr>
            <a:r>
              <a:rPr lang="zh-CN" altLang="en-US" sz="2400" b="1" dirty="0">
                <a:solidFill>
                  <a:srgbClr val="000000"/>
                </a:solidFill>
                <a:latin typeface="黑体" pitchFamily="49" charset="-122"/>
                <a:ea typeface="黑体" pitchFamily="49" charset="-122"/>
              </a:rPr>
              <a:t>系统软件</a:t>
            </a:r>
          </a:p>
          <a:p>
            <a:pPr marL="742950" lvl="1" indent="-285750" algn="just" fontAlgn="base">
              <a:spcBef>
                <a:spcPct val="20000"/>
              </a:spcBef>
              <a:spcAft>
                <a:spcPct val="0"/>
              </a:spcAft>
              <a:buClr>
                <a:srgbClr val="E40000"/>
              </a:buClr>
              <a:buSzPct val="85000"/>
              <a:buFont typeface="Wingdings" pitchFamily="2" charset="2"/>
              <a:buChar char="Ø"/>
            </a:pPr>
            <a:r>
              <a:rPr lang="zh-CN" altLang="en-US" sz="2400" b="1" dirty="0">
                <a:solidFill>
                  <a:srgbClr val="000000"/>
                </a:solidFill>
                <a:latin typeface="黑体" pitchFamily="49" charset="-122"/>
                <a:ea typeface="黑体" pitchFamily="49" charset="-122"/>
              </a:rPr>
              <a:t>是</a:t>
            </a:r>
            <a:r>
              <a:rPr lang="zh-CN" altLang="en-US" sz="2400" b="1" dirty="0">
                <a:solidFill>
                  <a:srgbClr val="FF0000"/>
                </a:solidFill>
                <a:latin typeface="黑体" pitchFamily="49" charset="-122"/>
                <a:ea typeface="黑体" pitchFamily="49" charset="-122"/>
              </a:rPr>
              <a:t>指控制和协调计算机及外部设备</a:t>
            </a:r>
            <a:r>
              <a:rPr lang="en-US" altLang="zh-CN" sz="2400" b="1" dirty="0">
                <a:solidFill>
                  <a:srgbClr val="000000"/>
                </a:solidFill>
                <a:latin typeface="黑体" pitchFamily="49" charset="-122"/>
                <a:ea typeface="黑体" pitchFamily="49" charset="-122"/>
              </a:rPr>
              <a:t>,</a:t>
            </a:r>
            <a:r>
              <a:rPr lang="zh-CN" altLang="en-US" sz="2400" b="1" dirty="0">
                <a:solidFill>
                  <a:srgbClr val="000000"/>
                </a:solidFill>
                <a:latin typeface="黑体" pitchFamily="49" charset="-122"/>
                <a:ea typeface="黑体" pitchFamily="49" charset="-122"/>
              </a:rPr>
              <a:t>支持应用软件开发和运行的系统，是无需用户干预的各种程序的集合，主要功能是调度，</a:t>
            </a:r>
            <a:r>
              <a:rPr lang="zh-CN" altLang="en-US" sz="2400" b="1" dirty="0">
                <a:solidFill>
                  <a:srgbClr val="FF0000"/>
                </a:solidFill>
                <a:latin typeface="黑体" pitchFamily="49" charset="-122"/>
                <a:ea typeface="黑体" pitchFamily="49" charset="-122"/>
              </a:rPr>
              <a:t>监控和维护计算机系统</a:t>
            </a:r>
            <a:r>
              <a:rPr lang="zh-CN" altLang="en-US" sz="2400" b="1" dirty="0">
                <a:solidFill>
                  <a:srgbClr val="000000"/>
                </a:solidFill>
                <a:latin typeface="黑体" pitchFamily="49" charset="-122"/>
                <a:ea typeface="黑体" pitchFamily="49" charset="-122"/>
              </a:rPr>
              <a:t>；</a:t>
            </a:r>
            <a:r>
              <a:rPr lang="zh-CN" altLang="en-US" sz="2400" b="1" dirty="0">
                <a:solidFill>
                  <a:srgbClr val="FF0000"/>
                </a:solidFill>
                <a:latin typeface="黑体" pitchFamily="49" charset="-122"/>
                <a:ea typeface="黑体" pitchFamily="49" charset="-122"/>
              </a:rPr>
              <a:t>负责管理计算机</a:t>
            </a:r>
            <a:r>
              <a:rPr lang="zh-CN" altLang="en-US" sz="2400" b="1" dirty="0">
                <a:solidFill>
                  <a:srgbClr val="000000"/>
                </a:solidFill>
                <a:latin typeface="黑体" pitchFamily="49" charset="-122"/>
                <a:ea typeface="黑体" pitchFamily="49" charset="-122"/>
              </a:rPr>
              <a:t>系统中各种独立的硬件，使得它们可以协调工作。</a:t>
            </a:r>
          </a:p>
          <a:p>
            <a:pPr marL="742950" lvl="1" indent="-285750" algn="just" fontAlgn="base">
              <a:spcBef>
                <a:spcPct val="20000"/>
              </a:spcBef>
              <a:spcAft>
                <a:spcPct val="0"/>
              </a:spcAft>
              <a:buClr>
                <a:srgbClr val="E40000"/>
              </a:buClr>
              <a:buSzPct val="85000"/>
              <a:buFont typeface="Wingdings" pitchFamily="2" charset="2"/>
              <a:buChar char="Ø"/>
            </a:pPr>
            <a:r>
              <a:rPr lang="zh-CN" altLang="en-US" sz="2400" b="1" dirty="0">
                <a:solidFill>
                  <a:srgbClr val="000000"/>
                </a:solidFill>
                <a:latin typeface="黑体" pitchFamily="49" charset="-122"/>
                <a:ea typeface="黑体" pitchFamily="49" charset="-122"/>
              </a:rPr>
              <a:t>操作系统</a:t>
            </a:r>
          </a:p>
          <a:p>
            <a:pPr marL="742950" lvl="1" indent="-285750" algn="just" fontAlgn="base">
              <a:spcBef>
                <a:spcPct val="20000"/>
              </a:spcBef>
              <a:spcAft>
                <a:spcPct val="0"/>
              </a:spcAft>
              <a:buClr>
                <a:srgbClr val="E40000"/>
              </a:buClr>
              <a:buSzPct val="85000"/>
              <a:buFont typeface="Wingdings" pitchFamily="2" charset="2"/>
              <a:buChar char="Ø"/>
            </a:pPr>
            <a:r>
              <a:rPr lang="zh-CN" altLang="en-US" sz="2400" b="1" dirty="0">
                <a:solidFill>
                  <a:srgbClr val="000000"/>
                </a:solidFill>
                <a:latin typeface="黑体" pitchFamily="49" charset="-122"/>
                <a:ea typeface="黑体" pitchFamily="49" charset="-122"/>
              </a:rPr>
              <a:t>数据库系统</a:t>
            </a:r>
          </a:p>
          <a:p>
            <a:pPr marL="342900" indent="-342900" algn="just" fontAlgn="base">
              <a:spcBef>
                <a:spcPct val="20000"/>
              </a:spcBef>
              <a:spcAft>
                <a:spcPct val="0"/>
              </a:spcAft>
              <a:buClr>
                <a:srgbClr val="0066CC"/>
              </a:buClr>
              <a:buFont typeface="Wingdings" pitchFamily="2" charset="2"/>
              <a:buChar char="§"/>
            </a:pPr>
            <a:r>
              <a:rPr lang="zh-CN" altLang="en-US" sz="2400" b="1" dirty="0">
                <a:solidFill>
                  <a:srgbClr val="000000"/>
                </a:solidFill>
                <a:latin typeface="黑体" pitchFamily="49" charset="-122"/>
                <a:ea typeface="黑体" pitchFamily="49" charset="-122"/>
              </a:rPr>
              <a:t>应用软件</a:t>
            </a:r>
            <a:r>
              <a:rPr lang="zh-CN" altLang="en-US" sz="3200" b="1" dirty="0">
                <a:solidFill>
                  <a:srgbClr val="000000"/>
                </a:solidFill>
                <a:latin typeface="黑体" pitchFamily="49" charset="-122"/>
                <a:ea typeface="黑体" pitchFamily="49" charset="-122"/>
              </a:rPr>
              <a:t> </a:t>
            </a:r>
          </a:p>
          <a:p>
            <a:pPr marL="742950" lvl="1" indent="-285750" algn="just" fontAlgn="base">
              <a:spcBef>
                <a:spcPct val="20000"/>
              </a:spcBef>
              <a:spcAft>
                <a:spcPct val="0"/>
              </a:spcAft>
              <a:buClr>
                <a:srgbClr val="E40000"/>
              </a:buClr>
              <a:buSzPct val="85000"/>
              <a:buFont typeface="Wingdings" pitchFamily="2" charset="2"/>
              <a:buChar char="Ø"/>
            </a:pPr>
            <a:r>
              <a:rPr lang="zh-CN" altLang="en-US" sz="2400" b="1" dirty="0">
                <a:solidFill>
                  <a:srgbClr val="000000"/>
                </a:solidFill>
                <a:latin typeface="黑体" pitchFamily="49" charset="-122"/>
                <a:ea typeface="黑体" pitchFamily="49" charset="-122"/>
              </a:rPr>
              <a:t>是用户可以使用的各种程序设计语言，以及用各种程序设计语言编制的</a:t>
            </a:r>
            <a:r>
              <a:rPr lang="zh-CN" altLang="en-US" sz="2400" b="1" dirty="0">
                <a:solidFill>
                  <a:srgbClr val="FF0000"/>
                </a:solidFill>
                <a:latin typeface="黑体" pitchFamily="49" charset="-122"/>
                <a:ea typeface="黑体" pitchFamily="49" charset="-122"/>
              </a:rPr>
              <a:t>应用程序</a:t>
            </a:r>
            <a:r>
              <a:rPr lang="zh-CN" altLang="en-US" sz="2400" b="1" dirty="0">
                <a:solidFill>
                  <a:srgbClr val="000000"/>
                </a:solidFill>
                <a:latin typeface="黑体" pitchFamily="49" charset="-122"/>
                <a:ea typeface="黑体" pitchFamily="49" charset="-122"/>
              </a:rPr>
              <a:t>的集合，分为应用软件包和用户程序。 </a:t>
            </a:r>
          </a:p>
        </p:txBody>
      </p:sp>
      <p:sp>
        <p:nvSpPr>
          <p:cNvPr id="3" name="灯片编号占位符 2"/>
          <p:cNvSpPr>
            <a:spLocks noGrp="1"/>
          </p:cNvSpPr>
          <p:nvPr>
            <p:ph type="sldNum" sz="quarter" idx="12"/>
          </p:nvPr>
        </p:nvSpPr>
        <p:spPr/>
        <p:txBody>
          <a:bodyPr/>
          <a:lstStyle/>
          <a:p>
            <a:fld id="{1DB96701-344A-46EF-8486-57434673C49E}" type="slidenum">
              <a:rPr lang="zh-CN" altLang="en-US" smtClean="0">
                <a:solidFill>
                  <a:srgbClr val="000000"/>
                </a:solidFill>
              </a:rPr>
              <a:pPr/>
              <a:t>9</a:t>
            </a:fld>
            <a:endParaRPr lang="zh-CN" altLang="en-US">
              <a:solidFill>
                <a:srgbClr val="000000"/>
              </a:solidFill>
            </a:endParaRPr>
          </a:p>
        </p:txBody>
      </p:sp>
    </p:spTree>
    <p:extLst>
      <p:ext uri="{BB962C8B-B14F-4D97-AF65-F5344CB8AC3E}">
        <p14:creationId xmlns:p14="http://schemas.microsoft.com/office/powerpoint/2010/main" val="1144740288"/>
      </p:ext>
    </p:extLst>
  </p:cSld>
  <p:clrMapOvr>
    <a:masterClrMapping/>
  </p:clrMapOv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3.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3464</TotalTime>
  <Words>6041</Words>
  <Application>Microsoft Office PowerPoint</Application>
  <PresentationFormat>宽屏</PresentationFormat>
  <Paragraphs>669</Paragraphs>
  <Slides>64</Slides>
  <Notes>0</Notes>
  <HiddenSlides>0</HiddenSlides>
  <MMClips>0</MMClips>
  <ScaleCrop>false</ScaleCrop>
  <HeadingPairs>
    <vt:vector size="8" baseType="variant">
      <vt:variant>
        <vt:lpstr>已用的字体</vt:lpstr>
      </vt:variant>
      <vt:variant>
        <vt:i4>27</vt:i4>
      </vt:variant>
      <vt:variant>
        <vt:lpstr>主题</vt:lpstr>
      </vt:variant>
      <vt:variant>
        <vt:i4>3</vt:i4>
      </vt:variant>
      <vt:variant>
        <vt:lpstr>嵌入 OLE 服务器</vt:lpstr>
      </vt:variant>
      <vt:variant>
        <vt:i4>2</vt:i4>
      </vt:variant>
      <vt:variant>
        <vt:lpstr>幻灯片标题</vt:lpstr>
      </vt:variant>
      <vt:variant>
        <vt:i4>64</vt:i4>
      </vt:variant>
    </vt:vector>
  </HeadingPairs>
  <TitlesOfParts>
    <vt:vector size="96" baseType="lpstr">
      <vt:lpstr>Yu Gothic</vt:lpstr>
      <vt:lpstr>黑体</vt:lpstr>
      <vt:lpstr>华光标题黑_CNKI</vt:lpstr>
      <vt:lpstr>华光粗黑_CNKI</vt:lpstr>
      <vt:lpstr>华光大黑_CNKI</vt:lpstr>
      <vt:lpstr>华光楷体二_CNKI</vt:lpstr>
      <vt:lpstr>华光楷体一_CNKI</vt:lpstr>
      <vt:lpstr>华光魏体_CNKI</vt:lpstr>
      <vt:lpstr>华光行书_CNKI</vt:lpstr>
      <vt:lpstr>华光中楷_CNKI</vt:lpstr>
      <vt:lpstr>华光准圆_CNKI</vt:lpstr>
      <vt:lpstr>华文楷体</vt:lpstr>
      <vt:lpstr>华文新魏</vt:lpstr>
      <vt:lpstr>楷体</vt:lpstr>
      <vt:lpstr>宋体</vt:lpstr>
      <vt:lpstr>微软雅黑</vt:lpstr>
      <vt:lpstr>Arial</vt:lpstr>
      <vt:lpstr>Arial Black</vt:lpstr>
      <vt:lpstr>Arial Narrow</vt:lpstr>
      <vt:lpstr>Calibri</vt:lpstr>
      <vt:lpstr>Calibri Light</vt:lpstr>
      <vt:lpstr>Microsoft New Tai Lue</vt:lpstr>
      <vt:lpstr>Segoe UI Historic</vt:lpstr>
      <vt:lpstr>Segoe UI Symbol</vt:lpstr>
      <vt:lpstr>Tahoma</vt:lpstr>
      <vt:lpstr>Times New Roman</vt:lpstr>
      <vt:lpstr>Wingdings</vt:lpstr>
      <vt:lpstr>Office 主题​​</vt:lpstr>
      <vt:lpstr>1_Office 主题​​</vt:lpstr>
      <vt:lpstr>默认设计模板</vt:lpstr>
      <vt:lpstr>公式</vt:lpstr>
      <vt:lpstr>Microsoft Word 图片</vt:lpstr>
      <vt:lpstr>计算机程序设计基础 ------C语言程序设计</vt:lpstr>
      <vt:lpstr>课程重点</vt:lpstr>
      <vt:lpstr>考核成绩构成</vt:lpstr>
      <vt:lpstr>教材及参考书目</vt:lpstr>
      <vt:lpstr>PowerPoint 演示文稿</vt:lpstr>
      <vt:lpstr>计算机系统</vt:lpstr>
      <vt:lpstr>什么是硬件？</vt:lpstr>
      <vt:lpstr>计算机硬件的基本结构</vt:lpstr>
      <vt:lpstr>什么是软件？</vt:lpstr>
      <vt:lpstr>软件与硬件的关系是什么？</vt:lpstr>
      <vt:lpstr>人与计算机之间的交流</vt:lpstr>
      <vt:lpstr>机器语言</vt:lpstr>
      <vt:lpstr>汇编语言</vt:lpstr>
      <vt:lpstr>高级语言：实现更有效的人机交流</vt:lpstr>
      <vt:lpstr>高级语言的特点</vt:lpstr>
      <vt:lpstr>高级语言的发展</vt:lpstr>
      <vt:lpstr>为什么要学习C语言</vt:lpstr>
      <vt:lpstr>第1章 概论</vt:lpstr>
      <vt:lpstr>C语言的诞生始末</vt:lpstr>
      <vt:lpstr>C语言标准</vt:lpstr>
      <vt:lpstr>C语言的优点</vt:lpstr>
      <vt:lpstr>C语言是一种工业语言</vt:lpstr>
      <vt:lpstr>C语言的特点</vt:lpstr>
      <vt:lpstr>本书的使用方法</vt:lpstr>
      <vt:lpstr>第1章 概论</vt:lpstr>
      <vt:lpstr>1.3.1 了解程序的创建和结构</vt:lpstr>
      <vt:lpstr>PowerPoint 演示文稿</vt:lpstr>
      <vt:lpstr>PowerPoint 演示文稿</vt:lpstr>
      <vt:lpstr>PowerPoint 演示文稿</vt:lpstr>
      <vt:lpstr>PowerPoint 演示文稿</vt:lpstr>
      <vt:lpstr>PowerPoint 演示文稿</vt:lpstr>
      <vt:lpstr>1.3.2 C语言基本的程序结构</vt:lpstr>
      <vt:lpstr>1.3.3 简单功能的C程序设计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1.4 本章小结</vt:lpstr>
      <vt:lpstr>数字化信息编码与数据表示</vt:lpstr>
      <vt:lpstr>1 数字化信息编码的概念</vt:lpstr>
      <vt:lpstr>PowerPoint 演示文稿</vt:lpstr>
      <vt:lpstr>2 进位计数制</vt:lpstr>
      <vt:lpstr>二进制数与十六进制数的相互转换</vt:lpstr>
      <vt:lpstr>3 不同进制之间的转换</vt:lpstr>
      <vt:lpstr>PowerPoint 演示文稿</vt:lpstr>
      <vt:lpstr>PowerPoint 演示文稿</vt:lpstr>
      <vt:lpstr>十进制小数转二进制</vt:lpstr>
      <vt:lpstr>PowerPoint 演示文稿</vt:lpstr>
      <vt:lpstr>PowerPoint 演示文稿</vt:lpstr>
      <vt:lpstr>PowerPoint 演示文稿</vt:lpstr>
      <vt:lpstr>4 计算机中数值的表示方法</vt:lpstr>
      <vt:lpstr>PowerPoint 演示文稿</vt:lpstr>
      <vt:lpstr>PowerPoint 演示文稿</vt:lpstr>
      <vt:lpstr>PowerPoint 演示文稿</vt:lpstr>
      <vt:lpstr>PowerPoint 演示文稿</vt:lpstr>
      <vt:lpstr>浮点数</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计算机基础及 C语言程序设计</dc:title>
  <dc:creator>dell</dc:creator>
  <cp:lastModifiedBy>xxx</cp:lastModifiedBy>
  <cp:revision>151</cp:revision>
  <dcterms:created xsi:type="dcterms:W3CDTF">2019-09-08T02:35:36Z</dcterms:created>
  <dcterms:modified xsi:type="dcterms:W3CDTF">2023-09-17T14:42:23Z</dcterms:modified>
</cp:coreProperties>
</file>