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2"/>
  </p:notesMasterIdLst>
  <p:sldIdLst>
    <p:sldId id="256" r:id="rId2"/>
    <p:sldId id="331" r:id="rId3"/>
    <p:sldId id="325" r:id="rId4"/>
    <p:sldId id="326" r:id="rId5"/>
    <p:sldId id="327" r:id="rId6"/>
    <p:sldId id="407" r:id="rId7"/>
    <p:sldId id="328" r:id="rId8"/>
    <p:sldId id="330" r:id="rId9"/>
    <p:sldId id="332" r:id="rId10"/>
    <p:sldId id="333" r:id="rId11"/>
    <p:sldId id="335" r:id="rId12"/>
    <p:sldId id="408" r:id="rId13"/>
    <p:sldId id="337" r:id="rId14"/>
    <p:sldId id="338" r:id="rId15"/>
    <p:sldId id="342" r:id="rId16"/>
    <p:sldId id="343" r:id="rId17"/>
    <p:sldId id="344" r:id="rId18"/>
    <p:sldId id="345" r:id="rId19"/>
    <p:sldId id="347" r:id="rId20"/>
    <p:sldId id="348" r:id="rId21"/>
    <p:sldId id="346" r:id="rId22"/>
    <p:sldId id="349" r:id="rId23"/>
    <p:sldId id="394" r:id="rId24"/>
    <p:sldId id="339" r:id="rId25"/>
    <p:sldId id="340" r:id="rId26"/>
    <p:sldId id="341" r:id="rId27"/>
    <p:sldId id="350" r:id="rId28"/>
    <p:sldId id="396" r:id="rId29"/>
    <p:sldId id="351" r:id="rId30"/>
    <p:sldId id="352" r:id="rId31"/>
    <p:sldId id="356" r:id="rId32"/>
    <p:sldId id="359" r:id="rId33"/>
    <p:sldId id="353" r:id="rId34"/>
    <p:sldId id="354" r:id="rId35"/>
    <p:sldId id="355" r:id="rId36"/>
    <p:sldId id="357" r:id="rId37"/>
    <p:sldId id="358" r:id="rId38"/>
    <p:sldId id="360" r:id="rId39"/>
    <p:sldId id="361" r:id="rId40"/>
    <p:sldId id="362" r:id="rId41"/>
    <p:sldId id="363" r:id="rId42"/>
    <p:sldId id="365" r:id="rId43"/>
    <p:sldId id="367" r:id="rId44"/>
    <p:sldId id="368" r:id="rId45"/>
    <p:sldId id="398" r:id="rId46"/>
    <p:sldId id="369" r:id="rId47"/>
    <p:sldId id="370" r:id="rId48"/>
    <p:sldId id="374" r:id="rId49"/>
    <p:sldId id="371" r:id="rId50"/>
    <p:sldId id="403" r:id="rId51"/>
    <p:sldId id="404" r:id="rId52"/>
    <p:sldId id="375" r:id="rId53"/>
    <p:sldId id="377" r:id="rId54"/>
    <p:sldId id="378" r:id="rId55"/>
    <p:sldId id="400" r:id="rId56"/>
    <p:sldId id="399" r:id="rId57"/>
    <p:sldId id="379" r:id="rId58"/>
    <p:sldId id="405" r:id="rId59"/>
    <p:sldId id="406" r:id="rId60"/>
    <p:sldId id="382" r:id="rId61"/>
    <p:sldId id="383" r:id="rId62"/>
    <p:sldId id="384" r:id="rId63"/>
    <p:sldId id="392" r:id="rId64"/>
    <p:sldId id="387" r:id="rId65"/>
    <p:sldId id="388" r:id="rId66"/>
    <p:sldId id="389" r:id="rId67"/>
    <p:sldId id="390" r:id="rId68"/>
    <p:sldId id="401" r:id="rId69"/>
    <p:sldId id="402" r:id="rId70"/>
    <p:sldId id="391" r:id="rId7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CC"/>
    <a:srgbClr val="FF0066"/>
    <a:srgbClr val="33CC33"/>
    <a:srgbClr val="00CCFF"/>
    <a:srgbClr val="FF3399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9904" autoAdjust="0"/>
  </p:normalViewPr>
  <p:slideViewPr>
    <p:cSldViewPr>
      <p:cViewPr>
        <p:scale>
          <a:sx n="120" d="100"/>
          <a:sy n="120" d="100"/>
        </p:scale>
        <p:origin x="1020" y="546"/>
      </p:cViewPr>
      <p:guideLst>
        <p:guide orient="horz" pos="2180"/>
        <p:guide pos="38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BDC212A-6329-4192-AC4E-82826A286B1F}" type="datetimeFigureOut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849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D91D234-46D8-4DAA-9878-9D70886B3D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837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D91D234-46D8-4DAA-9878-9D70886B3D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8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3CB35-06D9-4C91-A765-E0C7F3D923C2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9FD8-944A-4192-810D-2237CC41C2F0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4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1411288"/>
            <a:ext cx="109728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D26C-225C-4D8C-92AE-8AA2644C61AE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5B056-9760-4C72-A755-49BD56513FDD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7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1AFB8-8023-4BC8-ADCC-2F2497691940}" type="datetimeFigureOut">
              <a:rPr lang="en-US"/>
              <a:pPr>
                <a:defRPr/>
              </a:pPr>
              <a:t>10/8/2023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A713-0674-4F70-90BE-FCD6A6ACB1E9}" type="slidenum">
              <a:rPr 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1411288"/>
            <a:ext cx="109728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97367" y="6400801"/>
            <a:ext cx="42672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7565-5DD2-437F-A254-3AEC30D8C7FC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767" y="6400801"/>
            <a:ext cx="4978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0CC5-0B57-4144-BEE0-AEFB31B43489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3143251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E995F-40D9-4AB5-8D95-EC40EBE965FE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9DF00-1B6A-4F71-8EEB-B79F29F87121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" y="1411288"/>
            <a:ext cx="109728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FBBF0-E2D1-40D0-8A9A-863B4A46BC36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8688-C381-4C53-A979-71D3424FAF7A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5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1288"/>
            <a:ext cx="109728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25F4-0825-409D-A003-448BB66F9526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97E0-010B-406A-A105-39522650A8E8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1411288"/>
            <a:ext cx="109728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FDBBB-1AD2-4D9E-A20E-DB20334CBC8E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1BA9-7A31-4762-9399-A8455738F6E6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0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6F0F-19FE-4D8B-9F43-3A9DA07F13A3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4DB27-53DE-4452-BEEF-F7E53DEB85F7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6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14751" y="1054101"/>
            <a:ext cx="787188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4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87166-4A41-45BD-A415-4E264D1551A0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956A5-31E5-43E6-B1CF-C31693F69C95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6EC-6006-4344-BBA8-63B43E3F55D0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274A-1A9A-43E5-B8FD-3DA9D4400CB6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0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4"/>
            <a:ext cx="12192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1"/>
            <a:ext cx="42672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C316DC4-4E16-4DD9-B4F7-5668184A4C49}" type="datetimeFigureOut">
              <a:rPr lang="en-US"/>
              <a:pPr>
                <a:defRPr/>
              </a:pPr>
              <a:t>10/8/2023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1"/>
            <a:ext cx="49784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1"/>
            <a:ext cx="12192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FF84D8C-DEFC-446A-910A-E7DEC22371DE}" type="slidenum">
              <a:rPr 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8.tmp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1631504" y="797355"/>
            <a:ext cx="7772400" cy="1137519"/>
          </a:xfrm>
          <a:solidFill>
            <a:schemeClr val="accent5">
              <a:lumMod val="50000"/>
            </a:schemeClr>
          </a:solidFill>
          <a:effectLst>
            <a:prstShdw prst="shdw17" dist="17961" dir="2700000">
              <a:srgbClr val="1F3D99"/>
            </a:prstShdw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第三章  控制语句</a:t>
            </a:r>
          </a:p>
        </p:txBody>
      </p:sp>
      <p:sp>
        <p:nvSpPr>
          <p:cNvPr id="6147" name="副标题 2"/>
          <p:cNvSpPr>
            <a:spLocks noGrp="1" noChangeArrowheads="1"/>
          </p:cNvSpPr>
          <p:nvPr>
            <p:ph type="subTitle" sz="quarter" idx="4294967295"/>
          </p:nvPr>
        </p:nvSpPr>
        <p:spPr>
          <a:xfrm>
            <a:off x="3067552" y="1974543"/>
            <a:ext cx="5832475" cy="4279900"/>
          </a:xfrm>
          <a:solidFill>
            <a:schemeClr val="bg1"/>
          </a:solidFill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程序的三种基本结构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华光粗圆_CNKI" panose="02000500000000000000" pitchFamily="2" charset="-122"/>
              <a:cs typeface="Times New Roman" pitchFamily="18" charset="0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 if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条件分支语句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华光粗圆_CNKI" panose="02000500000000000000" pitchFamily="2" charset="-122"/>
              <a:cs typeface="Times New Roman" pitchFamily="18" charset="0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 switch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多路开关语句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华光粗圆_CNKI" panose="02000500000000000000" pitchFamily="2" charset="-122"/>
              <a:cs typeface="Times New Roman" pitchFamily="18" charset="0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 循环语句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华光粗圆_CNKI" panose="02000500000000000000" pitchFamily="2" charset="-122"/>
              <a:cs typeface="Times New Roman" pitchFamily="18" charset="0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 循环嵌套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华光粗圆_CNKI" panose="02000500000000000000" pitchFamily="2" charset="-122"/>
              <a:cs typeface="Times New Roman" pitchFamily="18" charset="0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 break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，</a:t>
            </a: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和</a:t>
            </a:r>
            <a:r>
              <a:rPr lang="en-US" b="1" dirty="0" err="1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goto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华光粗圆_CNKI" panose="02000500000000000000" pitchFamily="2" charset="-122"/>
                <a:cs typeface="Times New Roman" pitchFamily="18" charset="0"/>
              </a:rPr>
              <a:t>语句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华光粗圆_CNKI" panose="02000500000000000000" pitchFamily="2" charset="-122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5436" y="2827401"/>
            <a:ext cx="3193575" cy="3193575"/>
          </a:xfrm>
          <a:prstGeom prst="rect">
            <a:avLst/>
          </a:prstGeom>
        </p:spPr>
      </p:pic>
      <p:sp>
        <p:nvSpPr>
          <p:cNvPr id="12293" name="Freeform 105"/>
          <p:cNvSpPr>
            <a:spLocks/>
          </p:cNvSpPr>
          <p:nvPr/>
        </p:nvSpPr>
        <p:spPr bwMode="auto">
          <a:xfrm>
            <a:off x="1757864" y="1974543"/>
            <a:ext cx="1309688" cy="1312863"/>
          </a:xfrm>
          <a:custGeom>
            <a:avLst/>
            <a:gdLst>
              <a:gd name="T0" fmla="*/ 2147483647 w 806"/>
              <a:gd name="T1" fmla="*/ 2147483647 h 807"/>
              <a:gd name="T2" fmla="*/ 0 w 806"/>
              <a:gd name="T3" fmla="*/ 0 h 807"/>
              <a:gd name="T4" fmla="*/ 2147483647 w 806"/>
              <a:gd name="T5" fmla="*/ 0 h 807"/>
              <a:gd name="T6" fmla="*/ 2147483647 w 806"/>
              <a:gd name="T7" fmla="*/ 2147483647 h 8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807">
                <a:moveTo>
                  <a:pt x="806" y="807"/>
                </a:moveTo>
                <a:lnTo>
                  <a:pt x="0" y="0"/>
                </a:lnTo>
                <a:lnTo>
                  <a:pt x="806" y="0"/>
                </a:lnTo>
                <a:lnTo>
                  <a:pt x="806" y="807"/>
                </a:lnTo>
                <a:close/>
              </a:path>
            </a:pathLst>
          </a:custGeom>
          <a:solidFill>
            <a:srgbClr val="7F7F7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>
          <a:xfrm>
            <a:off x="214734" y="317238"/>
            <a:ext cx="4608511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3.2.1 if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语句的三种流程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sz="quarter" idx="4294967295"/>
          </p:nvPr>
        </p:nvSpPr>
        <p:spPr>
          <a:xfrm>
            <a:off x="407369" y="1052736"/>
            <a:ext cx="4328846" cy="6064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>
                <a:latin typeface="Comic Sans MS" panose="030F0702030302020204" pitchFamily="66" charset="0"/>
              </a:rPr>
              <a:t>1. </a:t>
            </a:r>
            <a:r>
              <a:rPr lang="zh-CN" altLang="en-US" b="1" dirty="0">
                <a:latin typeface="Comic Sans MS" panose="030F0702030302020204" pitchFamily="66" charset="0"/>
              </a:rPr>
              <a:t>单分支</a:t>
            </a:r>
            <a:r>
              <a:rPr lang="en-US" b="1" dirty="0">
                <a:latin typeface="Comic Sans MS" panose="030F0702030302020204" pitchFamily="66" charset="0"/>
              </a:rPr>
              <a:t>if</a:t>
            </a:r>
            <a:r>
              <a:rPr lang="zh-CN" altLang="en-US" b="1" dirty="0">
                <a:latin typeface="Comic Sans MS" panose="030F0702030302020204" pitchFamily="66" charset="0"/>
              </a:rPr>
              <a:t>语句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05" y="1637237"/>
            <a:ext cx="2485998" cy="2720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8C8CF844-471E-480A-8A2B-8348F3E39F72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10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4358123"/>
            <a:ext cx="283304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C062F6-4CB5-F32C-ABB8-B5EC97535D21}"/>
              </a:ext>
            </a:extLst>
          </p:cNvPr>
          <p:cNvSpPr txBox="1"/>
          <p:nvPr/>
        </p:nvSpPr>
        <p:spPr>
          <a:xfrm>
            <a:off x="407160" y="1720103"/>
            <a:ext cx="23287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if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（表达式）</a:t>
            </a:r>
          </a:p>
          <a:p>
            <a:pPr marL="0" lvl="2" indent="0" eaLnBrk="1" fontAlgn="auto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b="1" dirty="0">
                <a:solidFill>
                  <a:srgbClr val="FF3300"/>
                </a:solidFill>
                <a:latin typeface="Comic Sans MS" panose="030F0702030302020204" pitchFamily="66" charset="0"/>
              </a:rPr>
              <a:t>      语句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C52B00A-4078-3A99-E957-1349A46F9A90}"/>
              </a:ext>
            </a:extLst>
          </p:cNvPr>
          <p:cNvSpPr txBox="1">
            <a:spLocks/>
          </p:cNvSpPr>
          <p:nvPr/>
        </p:nvSpPr>
        <p:spPr bwMode="auto">
          <a:xfrm>
            <a:off x="5447928" y="998545"/>
            <a:ext cx="352839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b="1" dirty="0">
                <a:latin typeface="+mj-lt"/>
              </a:rPr>
              <a:t>2. </a:t>
            </a:r>
            <a:r>
              <a:rPr lang="zh-CN" altLang="en-US" b="1" dirty="0">
                <a:latin typeface="+mj-lt"/>
              </a:rPr>
              <a:t>双分支</a:t>
            </a:r>
            <a:r>
              <a:rPr lang="en-US" b="1" dirty="0">
                <a:latin typeface="+mj-lt"/>
              </a:rPr>
              <a:t>if</a:t>
            </a:r>
            <a:r>
              <a:rPr lang="zh-CN" altLang="en-US" b="1" dirty="0">
                <a:latin typeface="+mj-lt"/>
              </a:rPr>
              <a:t>语句</a:t>
            </a:r>
            <a:endParaRPr lang="en-US" b="1" dirty="0">
              <a:latin typeface="+mj-lt"/>
            </a:endParaRPr>
          </a:p>
          <a:p>
            <a:pPr marL="800100" lvl="2" indent="0" eaLnBrk="1" fontAlgn="auto" hangingPunct="1">
              <a:spcBef>
                <a:spcPct val="100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+mj-lt"/>
              </a:rPr>
              <a:t>if</a:t>
            </a:r>
            <a:r>
              <a:rPr lang="zh-CN" altLang="en-US" b="1" dirty="0">
                <a:solidFill>
                  <a:srgbClr val="FF3300"/>
                </a:solidFill>
                <a:latin typeface="+mj-lt"/>
              </a:rPr>
              <a:t>（表达式）</a:t>
            </a:r>
          </a:p>
          <a:p>
            <a:pPr marL="800100" lvl="2" indent="0" eaLnBrk="1" fontAlgn="auto" hangingPunct="1">
              <a:spcBef>
                <a:spcPct val="100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b="1" dirty="0">
                <a:solidFill>
                  <a:srgbClr val="FF3300"/>
                </a:solidFill>
                <a:latin typeface="+mj-lt"/>
              </a:rPr>
              <a:t>      语句</a:t>
            </a:r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</a:p>
          <a:p>
            <a:pPr marL="800100" lvl="2" indent="0" eaLnBrk="1" fontAlgn="auto" hangingPunct="1">
              <a:spcBef>
                <a:spcPct val="100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FF3300"/>
                </a:solidFill>
                <a:latin typeface="+mj-lt"/>
              </a:rPr>
              <a:t> else</a:t>
            </a:r>
          </a:p>
          <a:p>
            <a:pPr marL="800100" lvl="2" indent="0" eaLnBrk="1" fontAlgn="auto" hangingPunct="1">
              <a:spcBef>
                <a:spcPct val="100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FF3300"/>
                </a:solidFill>
                <a:latin typeface="+mj-lt"/>
              </a:rPr>
              <a:t>	     </a:t>
            </a:r>
            <a:r>
              <a:rPr lang="zh-CN" altLang="en-US" b="1" dirty="0">
                <a:solidFill>
                  <a:srgbClr val="FF3300"/>
                </a:solidFill>
                <a:latin typeface="+mj-lt"/>
              </a:rPr>
              <a:t>语句</a:t>
            </a:r>
            <a:r>
              <a:rPr lang="en-US" b="1" dirty="0">
                <a:solidFill>
                  <a:srgbClr val="FF3300"/>
                </a:solidFill>
                <a:latin typeface="+mj-lt"/>
              </a:rPr>
              <a:t>2 </a:t>
            </a:r>
            <a:endParaRPr lang="zh-CN" altLang="en-US" b="1" dirty="0">
              <a:solidFill>
                <a:srgbClr val="FF3300"/>
              </a:solidFill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9074B-C580-171E-48BE-73919282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97" y="3645024"/>
            <a:ext cx="2534591" cy="2934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85EAB7D-92E4-6157-20D5-3EDD3A71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380" y="1804165"/>
            <a:ext cx="2592287" cy="183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sz="quarter" idx="4294967295"/>
          </p:nvPr>
        </p:nvSpPr>
        <p:spPr>
          <a:xfrm>
            <a:off x="1271464" y="609600"/>
            <a:ext cx="8609013" cy="55546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多分支</a:t>
            </a:r>
            <a:r>
              <a:rPr lang="en-US" altLang="zh-CN" b="1" dirty="0">
                <a:latin typeface="+mn-ea"/>
              </a:rPr>
              <a:t>if</a:t>
            </a:r>
            <a:r>
              <a:rPr lang="zh-CN" altLang="en-US" b="1" dirty="0">
                <a:latin typeface="+mn-ea"/>
              </a:rPr>
              <a:t>语句</a:t>
            </a:r>
            <a:endParaRPr lang="en-US" b="1" dirty="0">
              <a:latin typeface="+mn-ea"/>
            </a:endParaRP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15" y="1593850"/>
            <a:ext cx="5538787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7" name="矩形 3"/>
          <p:cNvSpPr>
            <a:spLocks noChangeArrowheads="1"/>
          </p:cNvSpPr>
          <p:nvPr/>
        </p:nvSpPr>
        <p:spPr bwMode="auto">
          <a:xfrm>
            <a:off x="1655012" y="1352976"/>
            <a:ext cx="32400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if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（表达式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）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else if(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表达式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2)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2 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else if(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表达式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3)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... ...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else if(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表达式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m) 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m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else </a:t>
            </a:r>
          </a:p>
          <a:p>
            <a:pPr marL="0" lvl="2">
              <a:spcAft>
                <a:spcPts val="600"/>
              </a:spcAft>
              <a:defRPr/>
            </a:pPr>
            <a:r>
              <a:rPr 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</a:rPr>
              <a:t>m+1</a:t>
            </a:r>
          </a:p>
        </p:txBody>
      </p:sp>
      <p:sp>
        <p:nvSpPr>
          <p:cNvPr id="26630" name="灯片编号占位符 4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972AC974-EB5F-498D-9780-49C45C3B2E04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11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9C2074A-EFCC-4007-4A7D-0189EC3BAB4F}"/>
              </a:ext>
            </a:extLst>
          </p:cNvPr>
          <p:cNvSpPr txBox="1">
            <a:spLocks/>
          </p:cNvSpPr>
          <p:nvPr/>
        </p:nvSpPr>
        <p:spPr bwMode="auto">
          <a:xfrm>
            <a:off x="335360" y="1071819"/>
            <a:ext cx="3384376" cy="338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 sz="2000">
                <a:latin typeface="+mj-lt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latin typeface="+mn-lt"/>
                <a:ea typeface="+mn-ea"/>
              </a:defRPr>
            </a:lvl2pPr>
            <a:lvl3pPr marL="0" lvl="2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 sz="2000" b="1">
                <a:solidFill>
                  <a:srgbClr val="FF3300"/>
                </a:solidFill>
                <a:latin typeface="+mj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例：</a:t>
            </a:r>
            <a:endParaRPr lang="en-US" dirty="0"/>
          </a:p>
          <a:p>
            <a:pPr lvl="2"/>
            <a:r>
              <a:rPr lang="en-US" dirty="0"/>
              <a:t>if (100 == score) </a:t>
            </a:r>
          </a:p>
          <a:p>
            <a:pPr lvl="2"/>
            <a:r>
              <a:rPr lang="en-US" dirty="0"/>
              <a:t>{    </a:t>
            </a:r>
            <a:endParaRPr lang="en-US" altLang="zh-CN" dirty="0"/>
          </a:p>
          <a:p>
            <a:pPr lvl="2"/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zh-CN" altLang="en-US" dirty="0"/>
              <a:t>满分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endParaRPr lang="en-US" altLang="zh-CN" dirty="0"/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if (-1 == score)</a:t>
            </a:r>
          </a:p>
          <a:p>
            <a:pPr lvl="2"/>
            <a:r>
              <a:rPr lang="en-US" dirty="0"/>
              <a:t>{    </a:t>
            </a:r>
            <a:endParaRPr lang="en-US" altLang="zh-CN" dirty="0"/>
          </a:p>
          <a:p>
            <a:pPr lvl="2"/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zh-CN" altLang="en-US" dirty="0"/>
              <a:t>缺考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endParaRPr lang="en-US" altLang="zh-CN" dirty="0"/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单分支</a:t>
            </a:r>
            <a:r>
              <a:rPr lang="en-US" altLang="zh-CN" dirty="0">
                <a:solidFill>
                  <a:srgbClr val="002060"/>
                </a:solidFill>
              </a:rPr>
              <a:t>if</a:t>
            </a:r>
            <a:r>
              <a:rPr lang="zh-CN" altLang="en-US" dirty="0">
                <a:solidFill>
                  <a:srgbClr val="002060"/>
                </a:solidFill>
              </a:rPr>
              <a:t>语句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C914A-0E56-627E-0069-127B201BC6D5}"/>
              </a:ext>
            </a:extLst>
          </p:cNvPr>
          <p:cNvSpPr txBox="1">
            <a:spLocks/>
          </p:cNvSpPr>
          <p:nvPr/>
        </p:nvSpPr>
        <p:spPr bwMode="auto">
          <a:xfrm>
            <a:off x="4079776" y="1068524"/>
            <a:ext cx="3240360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 sz="2000">
                <a:latin typeface="+mj-lt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latin typeface="+mn-lt"/>
                <a:ea typeface="+mn-ea"/>
              </a:defRPr>
            </a:lvl2pPr>
            <a:lvl3pPr marL="0" lvl="2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 sz="2000" b="1">
                <a:solidFill>
                  <a:srgbClr val="FF3300"/>
                </a:solidFill>
                <a:latin typeface="+mj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例：</a:t>
            </a:r>
            <a:endParaRPr lang="en-US" dirty="0"/>
          </a:p>
          <a:p>
            <a:pPr lvl="2"/>
            <a:r>
              <a:rPr lang="en-US" dirty="0"/>
              <a:t>if ( score &gt;= 60) </a:t>
            </a:r>
          </a:p>
          <a:p>
            <a:pPr lvl="2"/>
            <a:r>
              <a:rPr lang="en-US" dirty="0"/>
              <a:t>{</a:t>
            </a:r>
            <a:endParaRPr lang="en-US" altLang="zh-CN" dirty="0"/>
          </a:p>
          <a:p>
            <a:pPr lvl="2"/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zh-CN" altLang="en-US" dirty="0"/>
              <a:t>合格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endParaRPr lang="en-US" altLang="zh-CN" dirty="0"/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else</a:t>
            </a:r>
          </a:p>
          <a:p>
            <a:pPr lvl="2"/>
            <a:r>
              <a:rPr lang="en-US" dirty="0"/>
              <a:t>{</a:t>
            </a:r>
            <a:endParaRPr lang="en-US" altLang="zh-CN" dirty="0"/>
          </a:p>
          <a:p>
            <a:pPr lvl="2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zh-CN" altLang="en-US" dirty="0"/>
              <a:t>不合格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endParaRPr lang="en-US" altLang="zh-CN" dirty="0"/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双分支</a:t>
            </a:r>
            <a:r>
              <a:rPr lang="en-US" altLang="zh-CN" dirty="0">
                <a:solidFill>
                  <a:srgbClr val="002060"/>
                </a:solidFill>
              </a:rPr>
              <a:t>if</a:t>
            </a:r>
            <a:r>
              <a:rPr lang="zh-CN" altLang="en-US" dirty="0">
                <a:solidFill>
                  <a:srgbClr val="002060"/>
                </a:solidFill>
              </a:rPr>
              <a:t>语句</a:t>
            </a:r>
            <a:endParaRPr lang="en-US" altLang="zh-CN" dirty="0">
              <a:solidFill>
                <a:srgbClr val="00206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9422FE8-BEFD-B63D-4595-37EE2139D7CD}"/>
              </a:ext>
            </a:extLst>
          </p:cNvPr>
          <p:cNvSpPr txBox="1">
            <a:spLocks/>
          </p:cNvSpPr>
          <p:nvPr/>
        </p:nvSpPr>
        <p:spPr bwMode="auto">
          <a:xfrm>
            <a:off x="7464152" y="1052736"/>
            <a:ext cx="4104456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zh-CN" altLang="en-US" sz="2000" dirty="0">
                <a:latin typeface="+mj-lt"/>
              </a:rPr>
              <a:t>例：根据学生分数打出等级</a:t>
            </a:r>
            <a:r>
              <a:rPr lang="en-US" altLang="zh-CN" sz="2000" dirty="0">
                <a:latin typeface="+mj-lt"/>
              </a:rPr>
              <a:t>A~E	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dirty="0">
                <a:latin typeface="+mj-lt"/>
              </a:rPr>
              <a:t>	if (score &gt; 89)</a:t>
            </a:r>
            <a:r>
              <a:rPr lang="zh-CN" altLang="en-US" sz="2000" dirty="0">
                <a:latin typeface="+mj-lt"/>
              </a:rPr>
              <a:t> </a:t>
            </a:r>
            <a:endParaRPr lang="en-US" altLang="zh-CN" sz="2000" dirty="0">
              <a:latin typeface="+mj-lt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dirty="0">
                <a:latin typeface="+mj-lt"/>
              </a:rPr>
              <a:t>	{    </a:t>
            </a:r>
            <a:r>
              <a:rPr lang="en-US" altLang="zh-CN" sz="2000" dirty="0" err="1">
                <a:latin typeface="+mj-lt"/>
              </a:rPr>
              <a:t>putchar</a:t>
            </a:r>
            <a:r>
              <a:rPr lang="en-US" altLang="zh-CN" sz="2000" dirty="0">
                <a:latin typeface="+mj-lt"/>
              </a:rPr>
              <a:t>('A');	}</a:t>
            </a:r>
            <a:endParaRPr lang="zh-CN" altLang="en-US" sz="2000" dirty="0"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else if (score &gt; 79)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{    </a:t>
            </a:r>
            <a:r>
              <a:rPr lang="en-US" altLang="zh-CN" sz="2000" b="1" dirty="0" err="1">
                <a:solidFill>
                  <a:srgbClr val="FF3300"/>
                </a:solidFill>
                <a:latin typeface="+mj-lt"/>
              </a:rPr>
              <a:t>putchar</a:t>
            </a: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('B');    	}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else if (score &gt; 69)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{    </a:t>
            </a:r>
            <a:r>
              <a:rPr lang="en-US" altLang="zh-CN" sz="2000" b="1" dirty="0" err="1">
                <a:solidFill>
                  <a:srgbClr val="FF3300"/>
                </a:solidFill>
                <a:latin typeface="+mj-lt"/>
              </a:rPr>
              <a:t>putchar</a:t>
            </a: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('C');   	}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else if (score &gt; 59)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{    </a:t>
            </a:r>
            <a:r>
              <a:rPr lang="en-US" altLang="zh-CN" sz="2000" b="1" dirty="0" err="1">
                <a:solidFill>
                  <a:srgbClr val="FF3300"/>
                </a:solidFill>
                <a:latin typeface="+mj-lt"/>
              </a:rPr>
              <a:t>putchar</a:t>
            </a: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('D');  	}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else</a:t>
            </a:r>
            <a:endParaRPr lang="zh-CN" altLang="en-US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	{   </a:t>
            </a:r>
            <a:r>
              <a:rPr lang="en-US" altLang="zh-CN" sz="2000" b="1" dirty="0" err="1">
                <a:solidFill>
                  <a:srgbClr val="FF3300"/>
                </a:solidFill>
                <a:latin typeface="+mj-lt"/>
              </a:rPr>
              <a:t>putchar</a:t>
            </a:r>
            <a:r>
              <a:rPr lang="en-US" altLang="zh-CN" sz="2000" b="1" dirty="0">
                <a:solidFill>
                  <a:srgbClr val="FF3300"/>
                </a:solidFill>
                <a:latin typeface="+mj-lt"/>
              </a:rPr>
              <a:t>('E');   	}</a:t>
            </a: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endParaRPr lang="en-US" altLang="zh-CN" sz="2000" b="1" dirty="0">
              <a:solidFill>
                <a:srgbClr val="FF3300"/>
              </a:solidFill>
              <a:latin typeface="+mj-lt"/>
            </a:endParaRPr>
          </a:p>
          <a:p>
            <a:pPr marL="0"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多分支</a:t>
            </a:r>
            <a:r>
              <a:rPr lang="en-US" altLang="zh-CN" sz="2000" b="1" dirty="0">
                <a:solidFill>
                  <a:srgbClr val="002060"/>
                </a:solidFill>
              </a:rPr>
              <a:t>if</a:t>
            </a:r>
            <a:r>
              <a:rPr lang="zh-CN" altLang="en-US" sz="2000" b="1" dirty="0">
                <a:solidFill>
                  <a:srgbClr val="002060"/>
                </a:solidFill>
              </a:rPr>
              <a:t>语句</a:t>
            </a:r>
            <a:endParaRPr lang="zh-CN" altLang="en-US" sz="20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10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内容占位符 2"/>
          <p:cNvSpPr>
            <a:spLocks noGrp="1"/>
          </p:cNvSpPr>
          <p:nvPr>
            <p:ph sz="quarter" idx="4294967295"/>
          </p:nvPr>
        </p:nvSpPr>
        <p:spPr>
          <a:xfrm>
            <a:off x="585188" y="591233"/>
            <a:ext cx="10873208" cy="5554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>
                <a:latin typeface="+mn-ea"/>
                <a:cs typeface="Times New Roman" pitchFamily="18" charset="0"/>
              </a:rPr>
              <a:t>4. </a:t>
            </a:r>
            <a:r>
              <a:rPr lang="zh-CN" altLang="en-US" sz="2800" b="1" dirty="0">
                <a:latin typeface="Comic Sans MS" panose="030F0702030302020204" pitchFamily="66" charset="0"/>
                <a:cs typeface="Times New Roman" pitchFamily="18" charset="0"/>
              </a:rPr>
              <a:t>关于</a:t>
            </a:r>
            <a:r>
              <a:rPr lang="en-US" altLang="zh-CN" sz="2800" b="1" dirty="0">
                <a:latin typeface="Comic Sans MS" panose="030F0702030302020204" pitchFamily="66" charset="0"/>
                <a:cs typeface="Times New Roman" pitchFamily="18" charset="0"/>
              </a:rPr>
              <a:t>if</a:t>
            </a:r>
            <a:r>
              <a:rPr lang="zh-CN" altLang="en-US" sz="2800" b="1" dirty="0">
                <a:latin typeface="Comic Sans MS" panose="030F0702030302020204" pitchFamily="66" charset="0"/>
                <a:cs typeface="Times New Roman" pitchFamily="18" charset="0"/>
              </a:rPr>
              <a:t>语句的说明</a:t>
            </a:r>
            <a:endParaRPr lang="en-US" sz="2800" b="1" dirty="0">
              <a:latin typeface="Comic Sans MS" panose="030F0702030302020204" pitchFamily="66" charset="0"/>
              <a:cs typeface="Times New Roman" pitchFamily="18" charset="0"/>
            </a:endParaRPr>
          </a:p>
          <a:p>
            <a:pPr lvl="1" eaLnBrk="1" hangingPunct="1">
              <a:buClr>
                <a:srgbClr val="0E2A7C"/>
              </a:buClr>
              <a:buFont typeface="Wingdings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  <a:cs typeface="Times New Roman" pitchFamily="18" charset="0"/>
              </a:rPr>
              <a:t>3</a:t>
            </a:r>
            <a:r>
              <a:rPr lang="zh-CN" altLang="en-US" b="1" dirty="0">
                <a:latin typeface="Comic Sans MS" panose="030F0702030302020204" pitchFamily="66" charset="0"/>
                <a:cs typeface="Times New Roman" pitchFamily="18" charset="0"/>
              </a:rPr>
              <a:t>种形式的</a:t>
            </a:r>
            <a:r>
              <a:rPr lang="en-US" altLang="zh-CN" b="1" dirty="0">
                <a:latin typeface="Comic Sans MS" panose="030F0702030302020204" pitchFamily="66" charset="0"/>
                <a:cs typeface="Times New Roman" pitchFamily="18" charset="0"/>
              </a:rPr>
              <a:t>if</a:t>
            </a:r>
            <a:r>
              <a:rPr lang="zh-CN" altLang="en-US" b="1" dirty="0">
                <a:latin typeface="Comic Sans MS" panose="030F0702030302020204" pitchFamily="66" charset="0"/>
                <a:cs typeface="Times New Roman" pitchFamily="18" charset="0"/>
              </a:rPr>
              <a:t>语句都只是一条语句</a:t>
            </a:r>
            <a:endParaRPr lang="en-US" b="1" dirty="0">
              <a:latin typeface="Comic Sans MS" panose="030F0702030302020204" pitchFamily="66" charset="0"/>
              <a:cs typeface="Times New Roman" pitchFamily="18" charset="0"/>
            </a:endParaRPr>
          </a:p>
          <a:p>
            <a:pPr lvl="1" eaLnBrk="1" hangingPunct="1">
              <a:buClr>
                <a:srgbClr val="0E2A7C"/>
              </a:buClr>
              <a:buFont typeface="Wingdings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  <a:cs typeface="Times New Roman" pitchFamily="18" charset="0"/>
              </a:rPr>
              <a:t>if</a:t>
            </a:r>
            <a:r>
              <a:rPr lang="zh-CN" altLang="en-US" b="1" dirty="0">
                <a:latin typeface="Comic Sans MS" panose="030F0702030302020204" pitchFamily="66" charset="0"/>
                <a:cs typeface="Times New Roman" pitchFamily="18" charset="0"/>
              </a:rPr>
              <a:t>后面都有表达式，一般为逻辑表达式或关系表达式，执行时先求解这些表达式得到一个逻辑值。</a:t>
            </a:r>
            <a:endParaRPr lang="en-US" b="1" dirty="0">
              <a:latin typeface="Comic Sans MS" panose="030F0702030302020204" pitchFamily="66" charset="0"/>
              <a:cs typeface="Times New Roman" pitchFamily="18" charset="0"/>
            </a:endParaRPr>
          </a:p>
          <a:p>
            <a:pPr lvl="1" eaLnBrk="1" hangingPunct="1">
              <a:buClr>
                <a:srgbClr val="0E2A7C"/>
              </a:buClr>
              <a:buFont typeface="Wingdings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  <a:cs typeface="Times New Roman" pitchFamily="18" charset="0"/>
              </a:rPr>
              <a:t> </a:t>
            </a:r>
            <a:r>
              <a:rPr lang="zh-CN" altLang="en-US" b="1" dirty="0">
                <a:latin typeface="Comic Sans MS" panose="030F0702030302020204" pitchFamily="66" charset="0"/>
                <a:cs typeface="Times New Roman" pitchFamily="18" charset="0"/>
              </a:rPr>
              <a:t>常犯的逻辑错误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：</a:t>
            </a:r>
            <a:endParaRPr lang="en-US" b="1" dirty="0">
              <a:latin typeface="+mn-ea"/>
              <a:cs typeface="Times New Roman" pitchFamily="18" charset="0"/>
            </a:endParaRPr>
          </a:p>
          <a:p>
            <a:pPr marL="1314450" lvl="3" indent="0" eaLnBrk="1" hangingPunct="1">
              <a:buClr>
                <a:srgbClr val="0E2A7C"/>
              </a:buClr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if(n 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000080"/>
                </a:highlight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rgbClr val="FF3300"/>
                </a:solidFill>
                <a:highlight>
                  <a:srgbClr val="000080"/>
                </a:highlight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 10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)</a:t>
            </a:r>
          </a:p>
          <a:p>
            <a:pPr marL="1314450" lvl="3" indent="0" eaLnBrk="1" hangingPunct="1">
              <a:buClr>
                <a:srgbClr val="0E2A7C"/>
              </a:buClr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{  </a:t>
            </a:r>
            <a:r>
              <a:rPr lang="en-US" altLang="zh-CN" sz="2800" b="1" dirty="0" err="1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cout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 &lt;&lt; "***" &lt;&lt; </a:t>
            </a:r>
            <a:r>
              <a:rPr lang="en-US" altLang="zh-CN" sz="2800" b="1" dirty="0" err="1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endl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;  }</a:t>
            </a:r>
          </a:p>
          <a:p>
            <a:pPr marL="857250" lvl="2" indent="0" eaLnBrk="1" hangingPunct="1">
              <a:buClr>
                <a:srgbClr val="0E2A7C"/>
              </a:buClr>
              <a:buNone/>
            </a:pPr>
            <a:r>
              <a:rPr lang="zh-CN" altLang="en-US" sz="28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改为：</a:t>
            </a:r>
            <a:endParaRPr lang="en-US" sz="2800" b="1" dirty="0">
              <a:latin typeface="Comic Sans MS" panose="030F0702030302020204" pitchFamily="66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314450" lvl="3" indent="0" eaLnBrk="1" hangingPunct="1">
              <a:buClr>
                <a:srgbClr val="0E2A7C"/>
              </a:buClr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if(10 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000080"/>
                </a:highlight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==</a:t>
            </a:r>
            <a:r>
              <a:rPr lang="en-US" altLang="zh-CN" sz="2800" b="1" dirty="0">
                <a:solidFill>
                  <a:srgbClr val="FF3300"/>
                </a:solidFill>
                <a:highlight>
                  <a:srgbClr val="000080"/>
                </a:highlight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 n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) </a:t>
            </a:r>
          </a:p>
          <a:p>
            <a:pPr marL="1314450" lvl="3" indent="0" eaLnBrk="1" hangingPunct="1">
              <a:buClr>
                <a:srgbClr val="0E2A7C"/>
              </a:buClr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{  </a:t>
            </a:r>
            <a:r>
              <a:rPr lang="en-US" altLang="zh-CN" sz="2800" b="1" dirty="0" err="1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cout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 &lt;&lt; "***" &lt;&lt; </a:t>
            </a:r>
            <a:r>
              <a:rPr lang="en-US" altLang="zh-CN" sz="2800" b="1" dirty="0" err="1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endl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itchFamily="18" charset="0"/>
              </a:rPr>
              <a:t>;  }</a:t>
            </a:r>
          </a:p>
          <a:p>
            <a:pPr lvl="1" eaLnBrk="1" hangingPunct="1">
              <a:buClr>
                <a:srgbClr val="0E2A7C"/>
              </a:buClr>
              <a:buFont typeface="Wingdings" pitchFamily="2" charset="2"/>
              <a:buNone/>
            </a:pPr>
            <a:endParaRPr lang="en-US" altLang="zh-CN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8678" name="灯片编号占位符 5"/>
          <p:cNvSpPr txBox="1">
            <a:spLocks noGrp="1" noChangeArrowheads="1"/>
          </p:cNvSpPr>
          <p:nvPr/>
        </p:nvSpPr>
        <p:spPr bwMode="auto">
          <a:xfrm>
            <a:off x="10128448" y="6153396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934D2CD2-8CCF-44BB-8ACF-A8EF1710D228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13</a:t>
            </a:fld>
            <a:endParaRPr lang="en-US" altLang="zh-CN" dirty="0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551384" y="358528"/>
            <a:ext cx="4032448" cy="692150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dirty="0">
                <a:solidFill>
                  <a:srgbClr val="FFFF99"/>
                </a:solidFill>
                <a:ea typeface="黑体" pitchFamily="49" charset="-122"/>
              </a:rPr>
              <a:t>3.2.2  if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语句嵌套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sz="half" idx="4294967295"/>
          </p:nvPr>
        </p:nvSpPr>
        <p:spPr>
          <a:xfrm>
            <a:off x="735360" y="1133602"/>
            <a:ext cx="3810000" cy="5114798"/>
          </a:xfrm>
        </p:spPr>
        <p:txBody>
          <a:bodyPr/>
          <a:lstStyle/>
          <a:p>
            <a:pPr marL="57150" indent="0" eaLnBrk="1" hangingPunct="1"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if(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表达式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1)</a:t>
            </a:r>
          </a:p>
          <a:p>
            <a:pPr marL="57150" indent="0" eaLnBrk="1" hangingPunct="1"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if(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表达式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2)</a:t>
            </a:r>
          </a:p>
          <a:p>
            <a:pPr marL="57150" indent="0" eaLnBrk="1" hangingPunct="1"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Comic Sans MS" panose="030F0702030302020204" pitchFamily="66" charset="0"/>
                <a:ea typeface="黑体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  <a:p>
            <a:pPr marL="57150" indent="0" eaLnBrk="1" hangingPunct="1"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else</a:t>
            </a:r>
          </a:p>
          <a:p>
            <a:pPr marL="57150" indent="0" eaLnBrk="1" hangingPunct="1"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Comic Sans MS" panose="030F0702030302020204" pitchFamily="66" charset="0"/>
                <a:ea typeface="黑体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</a:p>
          <a:p>
            <a:pPr marL="57150" indent="0" eaLnBrk="1" hangingPunct="1"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else</a:t>
            </a:r>
          </a:p>
          <a:p>
            <a:pPr marL="57150" indent="0" eaLnBrk="1" hangingPunct="1"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if(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表达式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3)</a:t>
            </a:r>
          </a:p>
          <a:p>
            <a:pPr marL="57150" indent="0" eaLnBrk="1" hangingPunct="1"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Comic Sans MS" panose="030F0702030302020204" pitchFamily="66" charset="0"/>
                <a:ea typeface="黑体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</a:p>
          <a:p>
            <a:pPr marL="57150" indent="0" eaLnBrk="1" hangingPunct="1"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else </a:t>
            </a:r>
          </a:p>
          <a:p>
            <a:pPr marL="57150" indent="0" eaLnBrk="1" hangingPunct="1"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Comic Sans MS" panose="030F0702030302020204" pitchFamily="66" charset="0"/>
                <a:ea typeface="黑体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语句</a:t>
            </a:r>
            <a:r>
              <a:rPr lang="en-US" altLang="zh-CN" sz="2800" b="1" dirty="0">
                <a:solidFill>
                  <a:srgbClr val="FF33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9700" name="内容占位符 13"/>
          <p:cNvSpPr>
            <a:spLocks noGrp="1"/>
          </p:cNvSpPr>
          <p:nvPr>
            <p:ph sz="half" idx="4294967295"/>
          </p:nvPr>
        </p:nvSpPr>
        <p:spPr>
          <a:xfrm>
            <a:off x="4715785" y="2746789"/>
            <a:ext cx="2846784" cy="2352839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if</a:t>
            </a:r>
            <a:r>
              <a:rPr lang="zh-CN" altLang="en-US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与</a:t>
            </a:r>
            <a:r>
              <a:rPr lang="en-US" altLang="zh-CN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else</a:t>
            </a:r>
            <a:r>
              <a:rPr lang="zh-CN" altLang="en-US" sz="2400" b="1" dirty="0">
                <a:solidFill>
                  <a:srgbClr val="0066CC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配对原则</a:t>
            </a:r>
            <a:r>
              <a:rPr lang="zh-CN" altLang="en-US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：</a:t>
            </a:r>
            <a:endParaRPr lang="en-US" sz="2400" b="1" dirty="0"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0E2A7C"/>
              </a:buClr>
              <a:buNone/>
            </a:pPr>
            <a:r>
              <a:rPr lang="en-US" altLang="zh-CN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else</a:t>
            </a:r>
            <a:r>
              <a:rPr lang="zh-CN" altLang="en-US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总是与它前面最近的未曾配对的</a:t>
            </a:r>
            <a:r>
              <a:rPr lang="en-US" altLang="zh-CN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if</a:t>
            </a:r>
            <a:r>
              <a:rPr lang="zh-CN" altLang="en-US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配对。</a:t>
            </a:r>
          </a:p>
        </p:txBody>
      </p:sp>
      <p:grpSp>
        <p:nvGrpSpPr>
          <p:cNvPr id="29701" name="组合 9"/>
          <p:cNvGrpSpPr>
            <a:grpSpLocks/>
          </p:cNvGrpSpPr>
          <p:nvPr/>
        </p:nvGrpSpPr>
        <p:grpSpPr bwMode="auto">
          <a:xfrm>
            <a:off x="3052937" y="1782233"/>
            <a:ext cx="1655762" cy="1790783"/>
            <a:chOff x="0" y="0"/>
            <a:chExt cx="1656184" cy="1789787"/>
          </a:xfrm>
        </p:grpSpPr>
        <p:sp>
          <p:nvSpPr>
            <p:cNvPr id="29715" name="右大括号 5"/>
            <p:cNvSpPr>
              <a:spLocks/>
            </p:cNvSpPr>
            <p:nvPr/>
          </p:nvSpPr>
          <p:spPr bwMode="auto">
            <a:xfrm>
              <a:off x="0" y="0"/>
              <a:ext cx="431910" cy="1789787"/>
            </a:xfrm>
            <a:prstGeom prst="rightBrace">
              <a:avLst>
                <a:gd name="adj1" fmla="val 2867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716" name="TextBox 6"/>
            <p:cNvSpPr txBox="1">
              <a:spLocks noChangeArrowheads="1"/>
            </p:cNvSpPr>
            <p:nvPr/>
          </p:nvSpPr>
          <p:spPr bwMode="auto">
            <a:xfrm>
              <a:off x="360454" y="650513"/>
              <a:ext cx="1295730" cy="52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E2A7C"/>
                  </a:solidFill>
                </a:rPr>
                <a:t>内嵌</a:t>
              </a:r>
              <a:r>
                <a:rPr lang="en-US" altLang="zh-CN" sz="2800" b="1">
                  <a:solidFill>
                    <a:srgbClr val="0E2A7C"/>
                  </a:solidFill>
                </a:rPr>
                <a:t>if</a:t>
              </a:r>
              <a:endParaRPr lang="zh-CN" altLang="en-US" sz="2800" b="1">
                <a:solidFill>
                  <a:srgbClr val="0E2A7C"/>
                </a:solidFill>
              </a:endParaRPr>
            </a:p>
          </p:txBody>
        </p:sp>
      </p:grpSp>
      <p:grpSp>
        <p:nvGrpSpPr>
          <p:cNvPr id="29702" name="组合 10"/>
          <p:cNvGrpSpPr>
            <a:grpSpLocks/>
          </p:cNvGrpSpPr>
          <p:nvPr/>
        </p:nvGrpSpPr>
        <p:grpSpPr bwMode="auto">
          <a:xfrm>
            <a:off x="3052937" y="4337824"/>
            <a:ext cx="1727200" cy="1790783"/>
            <a:chOff x="0" y="0"/>
            <a:chExt cx="1728192" cy="1789787"/>
          </a:xfrm>
        </p:grpSpPr>
        <p:sp>
          <p:nvSpPr>
            <p:cNvPr id="29713" name="右大括号 11"/>
            <p:cNvSpPr>
              <a:spLocks/>
            </p:cNvSpPr>
            <p:nvPr/>
          </p:nvSpPr>
          <p:spPr bwMode="auto">
            <a:xfrm>
              <a:off x="0" y="0"/>
              <a:ext cx="432048" cy="1789787"/>
            </a:xfrm>
            <a:prstGeom prst="rightBrace">
              <a:avLst>
                <a:gd name="adj1" fmla="val 28688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714" name="TextBox 12"/>
            <p:cNvSpPr txBox="1">
              <a:spLocks noChangeArrowheads="1"/>
            </p:cNvSpPr>
            <p:nvPr/>
          </p:nvSpPr>
          <p:spPr bwMode="auto">
            <a:xfrm>
              <a:off x="432048" y="647340"/>
              <a:ext cx="1296144" cy="523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E2A7C"/>
                  </a:solidFill>
                </a:rPr>
                <a:t>内嵌</a:t>
              </a:r>
              <a:r>
                <a:rPr lang="en-US" altLang="zh-CN" sz="2800" b="1">
                  <a:solidFill>
                    <a:srgbClr val="0E2A7C"/>
                  </a:solidFill>
                </a:rPr>
                <a:t>if</a:t>
              </a:r>
              <a:endParaRPr lang="zh-CN" altLang="en-US" sz="2800" b="1">
                <a:solidFill>
                  <a:srgbClr val="0E2A7C"/>
                </a:solidFill>
              </a:endParaRPr>
            </a:p>
          </p:txBody>
        </p:sp>
      </p:grpSp>
      <p:sp>
        <p:nvSpPr>
          <p:cNvPr id="29703" name="灯片编号占位符 1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CA0D6ECC-A190-455B-8BC3-FB767F084929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14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A378C5-55E1-16B4-07F3-3CEB9C77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348880"/>
            <a:ext cx="1735335" cy="3403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sz="quarter" idx="4294967295"/>
          </p:nvPr>
        </p:nvSpPr>
        <p:spPr>
          <a:xfrm>
            <a:off x="767408" y="1628800"/>
            <a:ext cx="10248800" cy="4366294"/>
          </a:xfrm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buClr>
                <a:srgbClr val="0E2A7C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形式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dirty="0">
                <a:latin typeface="+mj-ea"/>
                <a:ea typeface="+mj-ea"/>
              </a:rPr>
              <a:t>		</a:t>
            </a:r>
            <a:r>
              <a:rPr lang="zh-CN" altLang="en-US" dirty="0">
                <a:latin typeface="+mj-ea"/>
                <a:ea typeface="+mj-ea"/>
              </a:rPr>
              <a:t>？ </a:t>
            </a:r>
            <a:r>
              <a:rPr lang="zh-CN" altLang="en-US" dirty="0">
                <a:latin typeface="+mj-ea"/>
                <a:ea typeface="+mj-ea"/>
                <a:sym typeface="Wingdings" pitchFamily="2" charset="2"/>
              </a:rPr>
              <a:t>：（</a:t>
            </a:r>
            <a:r>
              <a:rPr lang="zh-CN" altLang="en-US" b="1" dirty="0">
                <a:latin typeface="+mj-ea"/>
                <a:ea typeface="+mj-ea"/>
                <a:sym typeface="Wingdings" pitchFamily="2" charset="2"/>
              </a:rPr>
              <a:t>唯一的三目运算符</a:t>
            </a:r>
            <a:r>
              <a:rPr lang="zh-CN" altLang="en-US" dirty="0">
                <a:latin typeface="+mj-ea"/>
                <a:ea typeface="+mj-ea"/>
                <a:sym typeface="Wingdings" pitchFamily="2" charset="2"/>
              </a:rPr>
              <a:t>）</a:t>
            </a:r>
            <a:endParaRPr lang="en-US" dirty="0">
              <a:latin typeface="+mj-ea"/>
              <a:ea typeface="+mj-ea"/>
            </a:endParaRPr>
          </a:p>
          <a:p>
            <a:pPr marL="0" lvl="1" indent="0" eaLnBrk="1" hangingPunct="1">
              <a:lnSpc>
                <a:spcPct val="150000"/>
              </a:lnSpc>
              <a:buClr>
                <a:srgbClr val="0E2A7C"/>
              </a:buClr>
              <a:buNone/>
            </a:pPr>
            <a:r>
              <a:rPr lang="zh-CN" altLang="en-US" dirty="0">
                <a:latin typeface="+mj-ea"/>
                <a:ea typeface="+mj-ea"/>
              </a:rPr>
              <a:t>条件表达式：由条件运算符和操作数构成的表达式</a:t>
            </a:r>
            <a:endParaRPr lang="en-US" dirty="0">
              <a:latin typeface="+mj-ea"/>
              <a:ea typeface="+mj-ea"/>
            </a:endParaRPr>
          </a:p>
          <a:p>
            <a:pPr marL="0" lvl="1" indent="0" eaLnBrk="1" hangingPunct="1">
              <a:lnSpc>
                <a:spcPct val="150000"/>
              </a:lnSpc>
              <a:buClr>
                <a:srgbClr val="0E2A7C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1 ? 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2 : 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3 </a:t>
            </a:r>
          </a:p>
          <a:p>
            <a:pPr marL="0" lvl="1" indent="0" eaLnBrk="1" hangingPunct="1">
              <a:lnSpc>
                <a:spcPct val="150000"/>
              </a:lnSpc>
              <a:buClr>
                <a:srgbClr val="0E2A7C"/>
              </a:buClr>
              <a:buNone/>
            </a:pPr>
            <a:r>
              <a:rPr lang="zh-CN" altLang="en-US" sz="2400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功能：</a:t>
            </a:r>
            <a:endParaRPr lang="en-US" sz="2400" b="1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00050" lvl="2" indent="0" eaLnBrk="1" hangingPunct="1">
              <a:buClr>
                <a:srgbClr val="0E2A7C"/>
              </a:buClr>
              <a:buNone/>
            </a:pP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先求解表达式</a:t>
            </a:r>
            <a:r>
              <a:rPr lang="en-US" altLang="zh-CN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1</a:t>
            </a: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的值，若表达式</a:t>
            </a:r>
            <a:r>
              <a:rPr lang="en-US" altLang="zh-CN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1</a:t>
            </a: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成立，则求解表达式</a:t>
            </a:r>
            <a:r>
              <a:rPr lang="en-US" altLang="zh-CN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2</a:t>
            </a: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，并将表达式</a:t>
            </a:r>
            <a:r>
              <a:rPr lang="en-US" altLang="zh-CN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2 </a:t>
            </a: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的值作为整个表达式的值；否则，求解表达式</a:t>
            </a:r>
            <a:r>
              <a:rPr lang="en-US" altLang="zh-CN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3</a:t>
            </a: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，并将表达式</a:t>
            </a:r>
            <a:r>
              <a:rPr lang="en-US" altLang="zh-CN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3 </a:t>
            </a:r>
            <a:r>
              <a:rPr lang="zh-CN" altLang="en-US" b="1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的值作为整个表达式的值。</a:t>
            </a:r>
            <a:endParaRPr lang="en-US" b="1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33795" name="标题 1"/>
          <p:cNvSpPr>
            <a:spLocks noGrp="1"/>
          </p:cNvSpPr>
          <p:nvPr>
            <p:ph type="title" idx="4294967295"/>
          </p:nvPr>
        </p:nvSpPr>
        <p:spPr>
          <a:xfrm>
            <a:off x="4272318" y="692696"/>
            <a:ext cx="3647364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dirty="0">
                <a:solidFill>
                  <a:srgbClr val="FFFF99"/>
                </a:solidFill>
                <a:ea typeface="黑体" pitchFamily="49" charset="-122"/>
              </a:rPr>
              <a:t>3.2.3 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条件运算符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797" name="灯片编号占位符 1"/>
          <p:cNvSpPr txBox="1">
            <a:spLocks noGrp="1" noChangeArrowheads="1"/>
          </p:cNvSpPr>
          <p:nvPr/>
        </p:nvSpPr>
        <p:spPr bwMode="auto">
          <a:xfrm>
            <a:off x="9912424" y="6093296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5143AC8B-4A72-4330-BA95-623E62256156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15</a:t>
            </a:fld>
            <a:endParaRPr lang="en-US" altLang="zh-CN" dirty="0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2"/>
          <p:cNvSpPr>
            <a:spLocks noGrp="1"/>
          </p:cNvSpPr>
          <p:nvPr>
            <p:ph sz="quarter" idx="4294967295"/>
          </p:nvPr>
        </p:nvSpPr>
        <p:spPr>
          <a:xfrm>
            <a:off x="1055440" y="764704"/>
            <a:ext cx="10081120" cy="5554663"/>
          </a:xfrm>
        </p:spPr>
        <p:txBody>
          <a:bodyPr rtlCol="0">
            <a:normAutofit lnSpcReduction="10000"/>
          </a:bodyPr>
          <a:lstStyle/>
          <a:p>
            <a:pPr marL="0" lvl="1" indent="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例：将</a:t>
            </a:r>
            <a:r>
              <a:rPr lang="en-US" sz="2400" b="1" dirty="0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sz="2400" b="1" dirty="0">
                <a:latin typeface="+mj-ea"/>
                <a:ea typeface="+mj-ea"/>
              </a:rPr>
              <a:t>y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sz="2400" b="1" dirty="0">
                <a:latin typeface="+mj-ea"/>
                <a:ea typeface="+mj-ea"/>
              </a:rPr>
              <a:t>z</a:t>
            </a:r>
            <a:r>
              <a:rPr lang="zh-CN" altLang="en-US" sz="2400" b="1" dirty="0">
                <a:latin typeface="+mj-ea"/>
                <a:ea typeface="+mj-ea"/>
              </a:rPr>
              <a:t>三个变量中最大的值赋值给变量</a:t>
            </a:r>
            <a:r>
              <a:rPr lang="en-US" sz="2400" b="1" dirty="0">
                <a:latin typeface="+mj-ea"/>
                <a:ea typeface="+mj-ea"/>
              </a:rPr>
              <a:t>max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sz="2400" dirty="0">
              <a:latin typeface="+mj-ea"/>
              <a:ea typeface="+mj-ea"/>
            </a:endParaRPr>
          </a:p>
          <a:p>
            <a:pPr marL="415925" indent="-415925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400" dirty="0">
                <a:latin typeface="+mj-ea"/>
                <a:ea typeface="+mj-ea"/>
              </a:rPr>
              <a:t>用</a:t>
            </a:r>
            <a:r>
              <a:rPr lang="en-US" sz="2400" dirty="0">
                <a:latin typeface="+mj-ea"/>
                <a:ea typeface="+mj-ea"/>
              </a:rPr>
              <a:t>if</a:t>
            </a:r>
            <a:r>
              <a:rPr lang="zh-CN" altLang="en-US" sz="2400" dirty="0">
                <a:latin typeface="+mj-ea"/>
                <a:ea typeface="+mj-ea"/>
              </a:rPr>
              <a:t>语句实现：</a:t>
            </a:r>
            <a:endParaRPr lang="en-US" sz="2400" dirty="0">
              <a:latin typeface="+mj-ea"/>
              <a:ea typeface="+mj-ea"/>
            </a:endParaRP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dirty="0">
                <a:latin typeface="+mj-ea"/>
                <a:ea typeface="+mj-ea"/>
              </a:rPr>
              <a:t>	</a:t>
            </a: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if(x &gt; y) 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		if(x &gt; z)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    		max = x;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		else 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    		max = z;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	else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		if(y &gt; z)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   	 	max = y;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		else</a:t>
            </a:r>
          </a:p>
          <a:p>
            <a:pPr marL="0" lvl="1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ea"/>
                <a:ea typeface="+mj-ea"/>
              </a:rPr>
              <a:t>        		max = z;</a:t>
            </a:r>
          </a:p>
          <a:p>
            <a:pPr marL="415925" indent="-415925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400" dirty="0">
                <a:latin typeface="+mj-ea"/>
                <a:ea typeface="+mj-ea"/>
              </a:rPr>
              <a:t>用条件运算符实现：</a:t>
            </a:r>
            <a:endParaRPr lang="en-US" sz="2400" dirty="0">
              <a:latin typeface="+mj-ea"/>
              <a:ea typeface="+mj-ea"/>
            </a:endParaRPr>
          </a:p>
          <a:p>
            <a:pPr marL="415925" indent="-415925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latin typeface="+mj-ea"/>
                <a:ea typeface="+mj-ea"/>
              </a:rPr>
              <a:t>	</a:t>
            </a:r>
            <a:r>
              <a:rPr lang="pl-PL" altLang="en-US" sz="2400" b="1" dirty="0">
                <a:solidFill>
                  <a:srgbClr val="FF3300"/>
                </a:solidFill>
                <a:latin typeface="+mj-ea"/>
                <a:ea typeface="+mj-ea"/>
              </a:rPr>
              <a:t>max = x &gt; y ? (x &gt; z ? x : z) : (y &gt; z ? y : z);</a:t>
            </a:r>
            <a:endParaRPr lang="en-US" sz="2400" b="1" dirty="0">
              <a:solidFill>
                <a:srgbClr val="FF3300"/>
              </a:solidFill>
              <a:latin typeface="+mj-ea"/>
              <a:ea typeface="+mj-ea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821" name="灯片编号占位符 1"/>
          <p:cNvSpPr txBox="1">
            <a:spLocks noGrp="1" noChangeArrowheads="1"/>
          </p:cNvSpPr>
          <p:nvPr/>
        </p:nvSpPr>
        <p:spPr bwMode="auto">
          <a:xfrm>
            <a:off x="9740625" y="594928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9D534E6C-3795-4434-A26C-0BEC1711D184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16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847528" y="1293389"/>
            <a:ext cx="7488238" cy="792088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3.3   switch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多路开关语句</a:t>
            </a:r>
          </a:p>
        </p:txBody>
      </p:sp>
      <p:sp>
        <p:nvSpPr>
          <p:cNvPr id="9421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225421" y="2578694"/>
            <a:ext cx="6937375" cy="2400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sp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1200"/>
              </a:spcAft>
              <a:buClrTx/>
              <a:buFont typeface="Wingdings 2"/>
              <a:buChar char="ß"/>
              <a:defRPr/>
            </a:pPr>
            <a:r>
              <a:rPr lang="zh-CN" altLang="en-US" b="1" dirty="0">
                <a:solidFill>
                  <a:srgbClr val="153FBA"/>
                </a:solidFill>
                <a:latin typeface="+mj-ea"/>
                <a:ea typeface="+mj-ea"/>
              </a:rPr>
              <a:t>为什么使用？</a:t>
            </a:r>
            <a:endParaRPr lang="en-US" b="1" dirty="0">
              <a:solidFill>
                <a:srgbClr val="153FBA"/>
              </a:solidFill>
              <a:latin typeface="+mj-ea"/>
              <a:ea typeface="+mj-ea"/>
            </a:endParaRPr>
          </a:p>
          <a:p>
            <a:pPr eaLnBrk="1" fontAlgn="auto" hangingPunct="1">
              <a:spcBef>
                <a:spcPts val="600"/>
              </a:spcBef>
              <a:spcAft>
                <a:spcPts val="1200"/>
              </a:spcAft>
              <a:buClrTx/>
              <a:buFont typeface="Wingdings 2"/>
              <a:buChar char="ß"/>
              <a:defRPr/>
            </a:pPr>
            <a:r>
              <a:rPr lang="zh-CN" altLang="en-US" b="1" dirty="0">
                <a:solidFill>
                  <a:srgbClr val="153FBA"/>
                </a:solidFill>
                <a:latin typeface="+mj-ea"/>
                <a:ea typeface="+mj-ea"/>
              </a:rPr>
              <a:t>怎样正确使用？</a:t>
            </a:r>
            <a:endParaRPr lang="en-US" altLang="zh-CN" b="1" dirty="0">
              <a:solidFill>
                <a:srgbClr val="153FBA"/>
              </a:solidFill>
              <a:latin typeface="+mj-ea"/>
              <a:ea typeface="+mj-ea"/>
            </a:endParaRPr>
          </a:p>
          <a:p>
            <a:pPr marL="0" indent="0" eaLnBrk="1" fontAlgn="auto" hangingPunct="1">
              <a:spcBef>
                <a:spcPts val="600"/>
              </a:spcBef>
              <a:spcAft>
                <a:spcPts val="1200"/>
              </a:spcAft>
              <a:buClrTx/>
              <a:buNone/>
              <a:defRPr/>
            </a:pPr>
            <a:r>
              <a:rPr lang="zh-CN" altLang="en-US" sz="2800" b="1" dirty="0">
                <a:solidFill>
                  <a:srgbClr val="153FBA"/>
                </a:solidFill>
                <a:latin typeface="楷体" pitchFamily="49" charset="-122"/>
                <a:ea typeface="楷体" pitchFamily="49" charset="-122"/>
              </a:rPr>
              <a:t>分支较多时，多分支</a:t>
            </a:r>
            <a:r>
              <a:rPr lang="en-US" altLang="zh-CN" sz="2800" b="1" dirty="0">
                <a:solidFill>
                  <a:srgbClr val="153FBA"/>
                </a:solidFill>
                <a:latin typeface="楷体" pitchFamily="49" charset="-122"/>
                <a:ea typeface="楷体" pitchFamily="49" charset="-122"/>
              </a:rPr>
              <a:t>if</a:t>
            </a:r>
            <a:r>
              <a:rPr lang="zh-CN" altLang="en-US" sz="2800" b="1" dirty="0">
                <a:solidFill>
                  <a:srgbClr val="153FBA"/>
                </a:solidFill>
                <a:latin typeface="楷体" pitchFamily="49" charset="-122"/>
                <a:ea typeface="楷体" pitchFamily="49" charset="-122"/>
              </a:rPr>
              <a:t>语句或者嵌套的</a:t>
            </a:r>
            <a:r>
              <a:rPr lang="en-US" altLang="zh-CN" sz="2800" b="1" dirty="0">
                <a:solidFill>
                  <a:srgbClr val="153FBA"/>
                </a:solidFill>
                <a:latin typeface="楷体" pitchFamily="49" charset="-122"/>
                <a:ea typeface="楷体" pitchFamily="49" charset="-122"/>
              </a:rPr>
              <a:t>if</a:t>
            </a:r>
            <a:r>
              <a:rPr lang="zh-CN" altLang="en-US" sz="2800" b="1" dirty="0">
                <a:solidFill>
                  <a:srgbClr val="153FBA"/>
                </a:solidFill>
                <a:latin typeface="楷体" pitchFamily="49" charset="-122"/>
                <a:ea typeface="楷体" pitchFamily="49" charset="-122"/>
              </a:rPr>
              <a:t>语句层数较多，程序显得冗长可读性降低。</a:t>
            </a: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2F78EA1C-84DB-4477-9504-726DE163B933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17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0272464" y="2565400"/>
            <a:ext cx="784225" cy="863600"/>
            <a:chOff x="9473648" y="1406690"/>
            <a:chExt cx="1107403" cy="1222002"/>
          </a:xfrm>
        </p:grpSpPr>
        <p:pic>
          <p:nvPicPr>
            <p:cNvPr id="35848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648" y="1406690"/>
              <a:ext cx="589595" cy="87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182251">
              <a:off x="9514159" y="1933688"/>
              <a:ext cx="1066892" cy="69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sz="quarter" idx="4294967295"/>
          </p:nvPr>
        </p:nvSpPr>
        <p:spPr>
          <a:xfrm>
            <a:off x="551384" y="476672"/>
            <a:ext cx="5976664" cy="51228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>
                <a:highlight>
                  <a:srgbClr val="FFFF00"/>
                </a:highlight>
                <a:latin typeface="Comic Sans MS" panose="030F0702030302020204" pitchFamily="66" charset="0"/>
              </a:rPr>
              <a:t>基本格式：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switch(</a:t>
            </a:r>
            <a:r>
              <a:rPr lang="zh-CN" altLang="en-US" sz="2400" b="1" dirty="0">
                <a:latin typeface="Comic Sans MS" panose="030F0702030302020204" pitchFamily="66" charset="0"/>
              </a:rPr>
              <a:t>表达式</a:t>
            </a:r>
            <a:r>
              <a:rPr lang="en-US" altLang="zh-CN" sz="2400" b="1" dirty="0">
                <a:latin typeface="Comic Sans MS" panose="030F0702030302020204" pitchFamily="66" charset="0"/>
              </a:rPr>
              <a:t>)</a:t>
            </a:r>
            <a:r>
              <a:rPr lang="zh-CN" altLang="en-US" sz="2400" b="1" dirty="0">
                <a:latin typeface="Comic Sans MS" panose="030F0702030302020204" pitchFamily="66" charset="0"/>
              </a:rPr>
              <a:t> 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{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    case </a:t>
            </a:r>
            <a:r>
              <a:rPr lang="zh-CN" altLang="en-US" sz="2400" b="1" dirty="0">
                <a:latin typeface="Comic Sans MS" panose="030F0702030302020204" pitchFamily="66" charset="0"/>
              </a:rPr>
              <a:t>常量表达式</a:t>
            </a:r>
            <a:r>
              <a:rPr lang="en-US" altLang="zh-CN" sz="2400" b="1" dirty="0">
                <a:latin typeface="Comic Sans MS" panose="030F0702030302020204" pitchFamily="66" charset="0"/>
              </a:rPr>
              <a:t>1: 	</a:t>
            </a:r>
            <a:r>
              <a:rPr lang="zh-CN" altLang="en-US" sz="2400" b="1" dirty="0"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latin typeface="Comic Sans MS" panose="030F0702030302020204" pitchFamily="66" charset="0"/>
              </a:rPr>
              <a:t>1; break;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    case </a:t>
            </a:r>
            <a:r>
              <a:rPr lang="zh-CN" altLang="en-US" sz="2400" b="1" dirty="0">
                <a:latin typeface="Comic Sans MS" panose="030F0702030302020204" pitchFamily="66" charset="0"/>
              </a:rPr>
              <a:t>常量表达式</a:t>
            </a:r>
            <a:r>
              <a:rPr lang="en-US" altLang="zh-CN" sz="2400" b="1" dirty="0">
                <a:latin typeface="Comic Sans MS" panose="030F0702030302020204" pitchFamily="66" charset="0"/>
              </a:rPr>
              <a:t>2:  	</a:t>
            </a:r>
            <a:r>
              <a:rPr lang="zh-CN" altLang="en-US" sz="2400" b="1" dirty="0"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latin typeface="Comic Sans MS" panose="030F0702030302020204" pitchFamily="66" charset="0"/>
              </a:rPr>
              <a:t>2; break;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latin typeface="Comic Sans MS" panose="030F0702030302020204" pitchFamily="66" charset="0"/>
              </a:rPr>
              <a:t>……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    case </a:t>
            </a:r>
            <a:r>
              <a:rPr lang="zh-CN" altLang="en-US" sz="2400" b="1" dirty="0">
                <a:latin typeface="Comic Sans MS" panose="030F0702030302020204" pitchFamily="66" charset="0"/>
              </a:rPr>
              <a:t>常量表达式</a:t>
            </a:r>
            <a:r>
              <a:rPr lang="en-US" altLang="zh-CN" sz="2400" b="1" dirty="0">
                <a:latin typeface="Comic Sans MS" panose="030F0702030302020204" pitchFamily="66" charset="0"/>
              </a:rPr>
              <a:t>n:	</a:t>
            </a:r>
            <a:r>
              <a:rPr lang="zh-CN" altLang="en-US" sz="2400" b="1" dirty="0"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latin typeface="Comic Sans MS" panose="030F0702030302020204" pitchFamily="66" charset="0"/>
              </a:rPr>
              <a:t>n; break;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    default:			</a:t>
            </a:r>
            <a:r>
              <a:rPr lang="zh-CN" altLang="en-US" sz="2400" b="1" dirty="0">
                <a:latin typeface="Comic Sans MS" panose="030F0702030302020204" pitchFamily="66" charset="0"/>
              </a:rPr>
              <a:t>语句</a:t>
            </a:r>
            <a:r>
              <a:rPr lang="en-US" altLang="zh-CN" sz="2400" b="1" dirty="0">
                <a:latin typeface="Comic Sans MS" panose="030F0702030302020204" pitchFamily="66" charset="0"/>
              </a:rPr>
              <a:t>n+1;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06C66F2F-5943-4963-8BD7-A03F8EB06DDA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18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A79ECBCC-EBAF-7BE7-CA25-653DC8D5F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088" y="2204864"/>
            <a:ext cx="4392488" cy="330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highlight>
                  <a:srgbClr val="33CC33"/>
                </a:highlight>
                <a:latin typeface="华光魏体_CNKI" panose="02000500000000000000" pitchFamily="2" charset="-122"/>
                <a:ea typeface="华光魏体_CNKI" panose="02000500000000000000" pitchFamily="2" charset="-122"/>
              </a:rPr>
              <a:t>执行过程：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    首先求解</a:t>
            </a:r>
            <a:r>
              <a:rPr lang="en-US" altLang="zh-CN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switch</a:t>
            </a:r>
            <a:r>
              <a:rPr lang="zh-CN" altLang="en-US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后表达式的具体值（不是逻辑值），然后将其值与各个</a:t>
            </a:r>
            <a:r>
              <a:rPr lang="en-US" altLang="zh-CN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case</a:t>
            </a:r>
            <a:r>
              <a:rPr lang="zh-CN" altLang="en-US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后的常量表达式的值对比；若有相等的，则执行该</a:t>
            </a:r>
            <a:r>
              <a:rPr lang="en-US" altLang="zh-CN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case</a:t>
            </a:r>
            <a:r>
              <a:rPr lang="zh-CN" altLang="en-US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后的语句；若无相等的，则执行</a:t>
            </a:r>
            <a:r>
              <a:rPr lang="en-US" altLang="zh-CN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default</a:t>
            </a:r>
            <a:r>
              <a:rPr lang="zh-CN" altLang="en-US" sz="2400" b="1" dirty="0">
                <a:solidFill>
                  <a:prstClr val="black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后的语句。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sz="quarter" idx="4294967295"/>
          </p:nvPr>
        </p:nvSpPr>
        <p:spPr>
          <a:xfrm>
            <a:off x="2058988" y="898526"/>
            <a:ext cx="8609012" cy="51228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/>
              <a:t>流程图：</a:t>
            </a:r>
            <a:endParaRPr lang="en-US">
              <a:ea typeface="黑体" pitchFamily="49" charset="-122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877888"/>
            <a:ext cx="5127625" cy="53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DDC545C6-E38E-4B15-AB5D-F7B1ED4B7700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19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862371" y="800100"/>
            <a:ext cx="7041941" cy="881061"/>
          </a:xfrm>
          <a:solidFill>
            <a:schemeClr val="accent5">
              <a:lumMod val="50000"/>
            </a:schemeClr>
          </a:solidFill>
          <a:effectLst>
            <a:prstShdw prst="shdw17" dist="17961" dir="2700000">
              <a:srgbClr val="1F3D99"/>
            </a:prst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3.1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程序的三种基本结构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432175" y="2012951"/>
            <a:ext cx="5651500" cy="2754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altLang="zh-CN" b="1" dirty="0">
                <a:solidFill>
                  <a:srgbClr val="153FBA"/>
                </a:solidFill>
                <a:latin typeface="+mj-ea"/>
                <a:ea typeface="+mj-ea"/>
              </a:rPr>
              <a:t>C</a:t>
            </a:r>
            <a:r>
              <a:rPr lang="zh-CN" altLang="en-US" b="1" dirty="0">
                <a:solidFill>
                  <a:srgbClr val="153FBA"/>
                </a:solidFill>
                <a:latin typeface="+mj-ea"/>
                <a:ea typeface="+mj-ea"/>
              </a:rPr>
              <a:t>语句的类型</a:t>
            </a:r>
            <a:endParaRPr lang="en-US" b="1" dirty="0">
              <a:solidFill>
                <a:srgbClr val="153FBA"/>
              </a:solidFill>
              <a:latin typeface="+mj-ea"/>
              <a:ea typeface="+mj-ea"/>
            </a:endParaRPr>
          </a:p>
          <a:p>
            <a:pPr marL="971550" lvl="2" indent="-342900" eaLnBrk="1" hangingPunct="1">
              <a:spcBef>
                <a:spcPts val="600"/>
              </a:spcBef>
              <a:spcAft>
                <a:spcPts val="1200"/>
              </a:spcAft>
              <a:buClr>
                <a:srgbClr val="0E2A7C"/>
              </a:buClr>
              <a:buFont typeface="Wingdings" pitchFamily="2" charset="2"/>
              <a:buChar char="ü"/>
            </a:pPr>
            <a:r>
              <a:rPr lang="zh-CN" altLang="en-US" sz="3200" b="1" dirty="0">
                <a:solidFill>
                  <a:srgbClr val="153FBA"/>
                </a:solidFill>
                <a:latin typeface="+mj-ea"/>
                <a:ea typeface="+mj-ea"/>
              </a:rPr>
              <a:t>五类</a:t>
            </a:r>
            <a:endParaRPr lang="en-US" sz="3200" b="1" dirty="0">
              <a:solidFill>
                <a:srgbClr val="153FBA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Tx/>
            </a:pPr>
            <a:r>
              <a:rPr lang="zh-CN" altLang="en-US" b="1" dirty="0">
                <a:solidFill>
                  <a:srgbClr val="153FBA"/>
                </a:solidFill>
                <a:latin typeface="+mj-ea"/>
                <a:ea typeface="+mj-ea"/>
              </a:rPr>
              <a:t>三种基本结构</a:t>
            </a:r>
            <a:endParaRPr lang="en-US" b="1" dirty="0">
              <a:solidFill>
                <a:srgbClr val="153FBA"/>
              </a:solidFill>
              <a:latin typeface="+mj-ea"/>
              <a:ea typeface="+mj-ea"/>
            </a:endParaRPr>
          </a:p>
          <a:p>
            <a:pPr marL="971550" lvl="2" indent="-342900" eaLnBrk="1" hangingPunct="1">
              <a:spcBef>
                <a:spcPts val="600"/>
              </a:spcBef>
              <a:spcAft>
                <a:spcPts val="1200"/>
              </a:spcAft>
              <a:buClr>
                <a:srgbClr val="0E2A7C"/>
              </a:buClr>
              <a:buFont typeface="Wingdings" pitchFamily="2" charset="2"/>
              <a:buChar char="ü"/>
            </a:pPr>
            <a:r>
              <a:rPr lang="zh-CN" altLang="en-US" sz="3200" b="1" dirty="0">
                <a:solidFill>
                  <a:srgbClr val="153FBA"/>
                </a:solidFill>
                <a:latin typeface="+mj-ea"/>
                <a:ea typeface="+mj-ea"/>
              </a:rPr>
              <a:t>顺序、选择、循环</a:t>
            </a:r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9D646871-87BC-44CF-863E-513F5BAB3ED5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2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759826" y="2012950"/>
            <a:ext cx="784225" cy="865188"/>
            <a:chOff x="9473648" y="1406690"/>
            <a:chExt cx="1107403" cy="1222002"/>
          </a:xfrm>
        </p:grpSpPr>
        <p:pic>
          <p:nvPicPr>
            <p:cNvPr id="13319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648" y="1406690"/>
              <a:ext cx="589595" cy="87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182251">
              <a:off x="9514159" y="1933688"/>
              <a:ext cx="1066892" cy="69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154" y="242888"/>
            <a:ext cx="7308850" cy="533400"/>
          </a:xfrm>
          <a:gradFill rotWithShape="0">
            <a:gsLst>
              <a:gs pos="0">
                <a:srgbClr val="333399"/>
              </a:gs>
              <a:gs pos="100000">
                <a:srgbClr val="00759E"/>
              </a:gs>
            </a:gsLst>
            <a:lin ang="0" scaled="1"/>
          </a:gradFill>
          <a:ln w="38100" cap="flat" cmpd="dbl">
            <a:solidFill>
              <a:srgbClr val="99CC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switch</a:t>
            </a:r>
            <a:r>
              <a:rPr lang="zh-CN" alt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语句完整形式的执行流程图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2135560" y="823912"/>
            <a:ext cx="8355013" cy="5791200"/>
            <a:chOff x="252" y="432"/>
            <a:chExt cx="5263" cy="3648"/>
          </a:xfrm>
        </p:grpSpPr>
        <p:sp>
          <p:nvSpPr>
            <p:cNvPr id="39949" name="AutoShape 4"/>
            <p:cNvSpPr>
              <a:spLocks noChangeArrowheads="1"/>
            </p:cNvSpPr>
            <p:nvPr/>
          </p:nvSpPr>
          <p:spPr bwMode="auto">
            <a:xfrm>
              <a:off x="2785" y="1260"/>
              <a:ext cx="1022" cy="329"/>
            </a:xfrm>
            <a:prstGeom prst="flowChartProcess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prstClr val="white"/>
                  </a:solidFill>
                  <a:latin typeface="宋体" charset="-122"/>
                </a:rPr>
                <a:t>语句</a:t>
              </a:r>
              <a:r>
                <a:rPr kumimoji="1" lang="en-US" altLang="zh-CN" sz="2400" b="1">
                  <a:solidFill>
                    <a:prstClr val="white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39950" name="AutoShape 5"/>
            <p:cNvSpPr>
              <a:spLocks noChangeArrowheads="1"/>
            </p:cNvSpPr>
            <p:nvPr/>
          </p:nvSpPr>
          <p:spPr bwMode="auto">
            <a:xfrm>
              <a:off x="547" y="666"/>
              <a:ext cx="1560" cy="310"/>
            </a:xfrm>
            <a:prstGeom prst="flowChartProcess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 dirty="0">
                  <a:solidFill>
                    <a:prstClr val="white"/>
                  </a:solidFill>
                  <a:latin typeface="Verdana" pitchFamily="34" charset="0"/>
                </a:rPr>
                <a:t>表达式的具体值</a:t>
              </a:r>
            </a:p>
          </p:txBody>
        </p:sp>
        <p:cxnSp>
          <p:nvCxnSpPr>
            <p:cNvPr id="39951" name="AutoShape 6"/>
            <p:cNvCxnSpPr>
              <a:cxnSpLocks noChangeShapeType="1"/>
              <a:endCxn id="39950" idx="0"/>
            </p:cNvCxnSpPr>
            <p:nvPr/>
          </p:nvCxnSpPr>
          <p:spPr bwMode="auto">
            <a:xfrm>
              <a:off x="1327" y="432"/>
              <a:ext cx="0" cy="234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2" name="Text Box 7"/>
            <p:cNvSpPr txBox="1">
              <a:spLocks noChangeArrowheads="1"/>
            </p:cNvSpPr>
            <p:nvPr/>
          </p:nvSpPr>
          <p:spPr bwMode="auto">
            <a:xfrm>
              <a:off x="1325" y="1584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cxnSp>
          <p:nvCxnSpPr>
            <p:cNvPr id="39953" name="AutoShape 8"/>
            <p:cNvCxnSpPr>
              <a:cxnSpLocks noChangeShapeType="1"/>
              <a:stCxn id="39956" idx="3"/>
              <a:endCxn id="39990" idx="1"/>
            </p:cNvCxnSpPr>
            <p:nvPr/>
          </p:nvCxnSpPr>
          <p:spPr bwMode="auto">
            <a:xfrm>
              <a:off x="3807" y="2005"/>
              <a:ext cx="387" cy="5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4" name="AutoShape 9"/>
            <p:cNvCxnSpPr>
              <a:cxnSpLocks noChangeShapeType="1"/>
              <a:stCxn id="39960" idx="3"/>
              <a:endCxn id="39949" idx="1"/>
            </p:cNvCxnSpPr>
            <p:nvPr/>
          </p:nvCxnSpPr>
          <p:spPr bwMode="auto">
            <a:xfrm>
              <a:off x="2402" y="1425"/>
              <a:ext cx="383" cy="0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5" name="AutoShape 10"/>
            <p:cNvCxnSpPr>
              <a:cxnSpLocks noChangeShapeType="1"/>
              <a:stCxn id="39966" idx="2"/>
              <a:endCxn id="39959" idx="1"/>
            </p:cNvCxnSpPr>
            <p:nvPr/>
          </p:nvCxnSpPr>
          <p:spPr bwMode="auto">
            <a:xfrm rot="16200000" flipH="1">
              <a:off x="1880" y="2831"/>
              <a:ext cx="352" cy="1458"/>
            </a:xfrm>
            <a:prstGeom prst="bentConnector2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6" name="AutoShape 11"/>
            <p:cNvSpPr>
              <a:spLocks noChangeArrowheads="1"/>
            </p:cNvSpPr>
            <p:nvPr/>
          </p:nvSpPr>
          <p:spPr bwMode="auto">
            <a:xfrm>
              <a:off x="2785" y="1840"/>
              <a:ext cx="1022" cy="329"/>
            </a:xfrm>
            <a:prstGeom prst="flowChartProcess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prstClr val="white"/>
                  </a:solidFill>
                  <a:latin typeface="宋体" charset="-122"/>
                </a:rPr>
                <a:t>语句</a:t>
              </a:r>
              <a:r>
                <a:rPr kumimoji="1" lang="en-US" altLang="zh-CN" sz="2400" b="1">
                  <a:solidFill>
                    <a:prstClr val="white"/>
                  </a:solidFill>
                  <a:latin typeface="宋体" charset="-122"/>
                </a:rPr>
                <a:t>2</a:t>
              </a:r>
            </a:p>
          </p:txBody>
        </p:sp>
        <p:sp>
          <p:nvSpPr>
            <p:cNvPr id="39957" name="AutoShape 12"/>
            <p:cNvSpPr>
              <a:spLocks noChangeArrowheads="1"/>
            </p:cNvSpPr>
            <p:nvPr/>
          </p:nvSpPr>
          <p:spPr bwMode="auto">
            <a:xfrm>
              <a:off x="2785" y="2431"/>
              <a:ext cx="1022" cy="329"/>
            </a:xfrm>
            <a:prstGeom prst="flowChartProcess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prstClr val="white"/>
                  </a:solidFill>
                  <a:latin typeface="宋体" charset="-122"/>
                </a:rPr>
                <a:t>……</a:t>
              </a:r>
              <a:endParaRPr kumimoji="1" lang="en-US" altLang="zh-CN" sz="2400" b="1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9958" name="AutoShape 13"/>
            <p:cNvSpPr>
              <a:spLocks noChangeArrowheads="1"/>
            </p:cNvSpPr>
            <p:nvPr/>
          </p:nvSpPr>
          <p:spPr bwMode="auto">
            <a:xfrm>
              <a:off x="2785" y="3007"/>
              <a:ext cx="1022" cy="329"/>
            </a:xfrm>
            <a:prstGeom prst="flowChartProcess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prstClr val="white"/>
                  </a:solidFill>
                  <a:latin typeface="宋体" charset="-122"/>
                </a:rPr>
                <a:t>语句</a:t>
              </a:r>
              <a:r>
                <a:rPr kumimoji="1" lang="en-US" altLang="zh-CN" sz="2400" b="1">
                  <a:solidFill>
                    <a:prstClr val="white"/>
                  </a:solidFill>
                  <a:latin typeface="宋体" charset="-122"/>
                </a:rPr>
                <a:t>n</a:t>
              </a:r>
            </a:p>
          </p:txBody>
        </p:sp>
        <p:sp>
          <p:nvSpPr>
            <p:cNvPr id="39959" name="AutoShape 14"/>
            <p:cNvSpPr>
              <a:spLocks noChangeArrowheads="1"/>
            </p:cNvSpPr>
            <p:nvPr/>
          </p:nvSpPr>
          <p:spPr bwMode="auto">
            <a:xfrm>
              <a:off x="2785" y="3571"/>
              <a:ext cx="1022" cy="329"/>
            </a:xfrm>
            <a:prstGeom prst="flowChartProcess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prstClr val="white"/>
                  </a:solidFill>
                  <a:latin typeface="宋体" charset="-122"/>
                </a:rPr>
                <a:t>语句</a:t>
              </a:r>
              <a:r>
                <a:rPr kumimoji="1" lang="en-US" altLang="zh-CN" sz="2400" b="1">
                  <a:solidFill>
                    <a:prstClr val="white"/>
                  </a:solidFill>
                  <a:latin typeface="宋体" charset="-122"/>
                </a:rPr>
                <a:t>n+1</a:t>
              </a:r>
            </a:p>
          </p:txBody>
        </p:sp>
        <p:sp>
          <p:nvSpPr>
            <p:cNvPr id="39960" name="AutoShape 15"/>
            <p:cNvSpPr>
              <a:spLocks noChangeArrowheads="1"/>
            </p:cNvSpPr>
            <p:nvPr/>
          </p:nvSpPr>
          <p:spPr bwMode="auto">
            <a:xfrm>
              <a:off x="252" y="1218"/>
              <a:ext cx="215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=</a:t>
              </a: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常量表达式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1</a:t>
              </a: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的值？</a:t>
              </a:r>
            </a:p>
          </p:txBody>
        </p:sp>
        <p:cxnSp>
          <p:nvCxnSpPr>
            <p:cNvPr id="39961" name="AutoShape 16"/>
            <p:cNvCxnSpPr>
              <a:cxnSpLocks noChangeShapeType="1"/>
              <a:stCxn id="39962" idx="3"/>
              <a:endCxn id="39956" idx="1"/>
            </p:cNvCxnSpPr>
            <p:nvPr/>
          </p:nvCxnSpPr>
          <p:spPr bwMode="auto">
            <a:xfrm>
              <a:off x="2402" y="2002"/>
              <a:ext cx="383" cy="3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2" name="AutoShape 17"/>
            <p:cNvSpPr>
              <a:spLocks noChangeArrowheads="1"/>
            </p:cNvSpPr>
            <p:nvPr/>
          </p:nvSpPr>
          <p:spPr bwMode="auto">
            <a:xfrm>
              <a:off x="252" y="1795"/>
              <a:ext cx="215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=</a:t>
              </a: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常量表达式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2</a:t>
              </a: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的值？</a:t>
              </a:r>
            </a:p>
          </p:txBody>
        </p:sp>
        <p:cxnSp>
          <p:nvCxnSpPr>
            <p:cNvPr id="39963" name="AutoShape 18"/>
            <p:cNvCxnSpPr>
              <a:cxnSpLocks noChangeShapeType="1"/>
              <a:stCxn id="39964" idx="3"/>
              <a:endCxn id="39957" idx="1"/>
            </p:cNvCxnSpPr>
            <p:nvPr/>
          </p:nvCxnSpPr>
          <p:spPr bwMode="auto">
            <a:xfrm flipV="1">
              <a:off x="2402" y="2596"/>
              <a:ext cx="383" cy="4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AutoShape 19"/>
            <p:cNvSpPr>
              <a:spLocks noChangeArrowheads="1"/>
            </p:cNvSpPr>
            <p:nvPr/>
          </p:nvSpPr>
          <p:spPr bwMode="auto">
            <a:xfrm>
              <a:off x="252" y="2393"/>
              <a:ext cx="215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……</a:t>
              </a:r>
            </a:p>
          </p:txBody>
        </p:sp>
        <p:cxnSp>
          <p:nvCxnSpPr>
            <p:cNvPr id="39965" name="AutoShape 20"/>
            <p:cNvCxnSpPr>
              <a:cxnSpLocks noChangeShapeType="1"/>
              <a:stCxn id="39966" idx="3"/>
              <a:endCxn id="39958" idx="1"/>
            </p:cNvCxnSpPr>
            <p:nvPr/>
          </p:nvCxnSpPr>
          <p:spPr bwMode="auto">
            <a:xfrm flipV="1">
              <a:off x="2402" y="3172"/>
              <a:ext cx="383" cy="5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6" name="AutoShape 21"/>
            <p:cNvSpPr>
              <a:spLocks noChangeArrowheads="1"/>
            </p:cNvSpPr>
            <p:nvPr/>
          </p:nvSpPr>
          <p:spPr bwMode="auto">
            <a:xfrm>
              <a:off x="252" y="2970"/>
              <a:ext cx="215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=</a:t>
              </a: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常量表达式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n</a:t>
              </a: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的值？</a:t>
              </a:r>
            </a:p>
          </p:txBody>
        </p:sp>
        <p:cxnSp>
          <p:nvCxnSpPr>
            <p:cNvPr id="39967" name="AutoShape 22"/>
            <p:cNvCxnSpPr>
              <a:cxnSpLocks noChangeShapeType="1"/>
              <a:stCxn id="39960" idx="2"/>
              <a:endCxn id="39962" idx="0"/>
            </p:cNvCxnSpPr>
            <p:nvPr/>
          </p:nvCxnSpPr>
          <p:spPr bwMode="auto">
            <a:xfrm>
              <a:off x="1327" y="1632"/>
              <a:ext cx="0" cy="163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8" name="AutoShape 23"/>
            <p:cNvCxnSpPr>
              <a:cxnSpLocks noChangeShapeType="1"/>
              <a:stCxn id="39962" idx="2"/>
              <a:endCxn id="39964" idx="0"/>
            </p:cNvCxnSpPr>
            <p:nvPr/>
          </p:nvCxnSpPr>
          <p:spPr bwMode="auto">
            <a:xfrm>
              <a:off x="1327" y="2209"/>
              <a:ext cx="0" cy="184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9" name="AutoShape 24"/>
            <p:cNvCxnSpPr>
              <a:cxnSpLocks noChangeShapeType="1"/>
              <a:stCxn id="39964" idx="2"/>
              <a:endCxn id="39966" idx="0"/>
            </p:cNvCxnSpPr>
            <p:nvPr/>
          </p:nvCxnSpPr>
          <p:spPr bwMode="auto">
            <a:xfrm>
              <a:off x="1327" y="2807"/>
              <a:ext cx="0" cy="163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0" name="AutoShape 25"/>
            <p:cNvCxnSpPr>
              <a:cxnSpLocks noChangeShapeType="1"/>
              <a:stCxn id="39950" idx="2"/>
              <a:endCxn id="39960" idx="0"/>
            </p:cNvCxnSpPr>
            <p:nvPr/>
          </p:nvCxnSpPr>
          <p:spPr bwMode="auto">
            <a:xfrm>
              <a:off x="1327" y="976"/>
              <a:ext cx="0" cy="242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71" name="Text Box 26"/>
            <p:cNvSpPr txBox="1">
              <a:spLocks noChangeArrowheads="1"/>
            </p:cNvSpPr>
            <p:nvPr/>
          </p:nvSpPr>
          <p:spPr bwMode="auto">
            <a:xfrm>
              <a:off x="2350" y="1163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39972" name="Text Box 27"/>
            <p:cNvSpPr txBox="1">
              <a:spLocks noChangeArrowheads="1"/>
            </p:cNvSpPr>
            <p:nvPr/>
          </p:nvSpPr>
          <p:spPr bwMode="auto">
            <a:xfrm>
              <a:off x="2350" y="1740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39973" name="Text Box 28"/>
            <p:cNvSpPr txBox="1">
              <a:spLocks noChangeArrowheads="1"/>
            </p:cNvSpPr>
            <p:nvPr/>
          </p:nvSpPr>
          <p:spPr bwMode="auto">
            <a:xfrm>
              <a:off x="2350" y="2320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39974" name="Text Box 29"/>
            <p:cNvSpPr txBox="1">
              <a:spLocks noChangeArrowheads="1"/>
            </p:cNvSpPr>
            <p:nvPr/>
          </p:nvSpPr>
          <p:spPr bwMode="auto">
            <a:xfrm>
              <a:off x="2330" y="2867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39975" name="Text Box 30"/>
            <p:cNvSpPr txBox="1">
              <a:spLocks noChangeArrowheads="1"/>
            </p:cNvSpPr>
            <p:nvPr/>
          </p:nvSpPr>
          <p:spPr bwMode="auto">
            <a:xfrm>
              <a:off x="1383" y="2169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39976" name="Text Box 31"/>
            <p:cNvSpPr txBox="1">
              <a:spLocks noChangeArrowheads="1"/>
            </p:cNvSpPr>
            <p:nvPr/>
          </p:nvSpPr>
          <p:spPr bwMode="auto">
            <a:xfrm>
              <a:off x="1377" y="2739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39977" name="Text Box 32"/>
            <p:cNvSpPr txBox="1">
              <a:spLocks noChangeArrowheads="1"/>
            </p:cNvSpPr>
            <p:nvPr/>
          </p:nvSpPr>
          <p:spPr bwMode="auto">
            <a:xfrm>
              <a:off x="1383" y="3372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cxnSp>
          <p:nvCxnSpPr>
            <p:cNvPr id="39978" name="AutoShape 33"/>
            <p:cNvCxnSpPr>
              <a:cxnSpLocks noChangeShapeType="1"/>
              <a:stCxn id="39982" idx="3"/>
            </p:cNvCxnSpPr>
            <p:nvPr/>
          </p:nvCxnSpPr>
          <p:spPr bwMode="auto">
            <a:xfrm>
              <a:off x="5184" y="1425"/>
              <a:ext cx="331" cy="2655"/>
            </a:xfrm>
            <a:prstGeom prst="bentConnector2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9" name="AutoShape 34"/>
            <p:cNvCxnSpPr>
              <a:cxnSpLocks noChangeShapeType="1"/>
              <a:stCxn id="39957" idx="3"/>
            </p:cNvCxnSpPr>
            <p:nvPr/>
          </p:nvCxnSpPr>
          <p:spPr bwMode="auto">
            <a:xfrm>
              <a:off x="3807" y="2596"/>
              <a:ext cx="387" cy="0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0" name="AutoShape 35"/>
            <p:cNvCxnSpPr>
              <a:cxnSpLocks noChangeShapeType="1"/>
              <a:stCxn id="39958" idx="3"/>
            </p:cNvCxnSpPr>
            <p:nvPr/>
          </p:nvCxnSpPr>
          <p:spPr bwMode="auto">
            <a:xfrm>
              <a:off x="3807" y="3172"/>
              <a:ext cx="387" cy="0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1" name="AutoShape 36"/>
            <p:cNvCxnSpPr>
              <a:cxnSpLocks noChangeShapeType="1"/>
              <a:stCxn id="39959" idx="3"/>
            </p:cNvCxnSpPr>
            <p:nvPr/>
          </p:nvCxnSpPr>
          <p:spPr bwMode="auto">
            <a:xfrm>
              <a:off x="3807" y="3736"/>
              <a:ext cx="1708" cy="0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82" name="AutoShape 37"/>
            <p:cNvSpPr>
              <a:spLocks noChangeArrowheads="1"/>
            </p:cNvSpPr>
            <p:nvPr/>
          </p:nvSpPr>
          <p:spPr bwMode="auto">
            <a:xfrm>
              <a:off x="4194" y="1218"/>
              <a:ext cx="99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有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break</a:t>
              </a:r>
            </a:p>
          </p:txBody>
        </p:sp>
        <p:cxnSp>
          <p:nvCxnSpPr>
            <p:cNvPr id="39983" name="AutoShape 38"/>
            <p:cNvCxnSpPr>
              <a:cxnSpLocks noChangeShapeType="1"/>
              <a:stCxn id="39949" idx="3"/>
              <a:endCxn id="39982" idx="1"/>
            </p:cNvCxnSpPr>
            <p:nvPr/>
          </p:nvCxnSpPr>
          <p:spPr bwMode="auto">
            <a:xfrm>
              <a:off x="3807" y="1425"/>
              <a:ext cx="387" cy="0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4" name="AutoShape 39"/>
            <p:cNvCxnSpPr>
              <a:cxnSpLocks noChangeShapeType="1"/>
              <a:stCxn id="39996" idx="3"/>
            </p:cNvCxnSpPr>
            <p:nvPr/>
          </p:nvCxnSpPr>
          <p:spPr bwMode="auto">
            <a:xfrm>
              <a:off x="5184" y="3165"/>
              <a:ext cx="331" cy="8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5" name="AutoShape 40"/>
            <p:cNvCxnSpPr>
              <a:cxnSpLocks noChangeShapeType="1"/>
              <a:stCxn id="39993" idx="3"/>
            </p:cNvCxnSpPr>
            <p:nvPr/>
          </p:nvCxnSpPr>
          <p:spPr bwMode="auto">
            <a:xfrm flipV="1">
              <a:off x="5184" y="2588"/>
              <a:ext cx="331" cy="4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6" name="AutoShape 41"/>
            <p:cNvCxnSpPr>
              <a:cxnSpLocks noChangeShapeType="1"/>
            </p:cNvCxnSpPr>
            <p:nvPr/>
          </p:nvCxnSpPr>
          <p:spPr bwMode="auto">
            <a:xfrm flipV="1">
              <a:off x="5184" y="2009"/>
              <a:ext cx="331" cy="2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87" name="Text Box 42"/>
            <p:cNvSpPr txBox="1">
              <a:spLocks noChangeArrowheads="1"/>
            </p:cNvSpPr>
            <p:nvPr/>
          </p:nvSpPr>
          <p:spPr bwMode="auto">
            <a:xfrm>
              <a:off x="5080" y="1157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Y</a:t>
              </a:r>
            </a:p>
          </p:txBody>
        </p:sp>
        <p:cxnSp>
          <p:nvCxnSpPr>
            <p:cNvPr id="39988" name="AutoShape 43"/>
            <p:cNvCxnSpPr>
              <a:cxnSpLocks noChangeShapeType="1"/>
              <a:stCxn id="39982" idx="2"/>
              <a:endCxn id="39956" idx="0"/>
            </p:cNvCxnSpPr>
            <p:nvPr/>
          </p:nvCxnSpPr>
          <p:spPr bwMode="auto">
            <a:xfrm rot="5400000">
              <a:off x="3889" y="1039"/>
              <a:ext cx="208" cy="139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89" name="Text Box 44"/>
            <p:cNvSpPr txBox="1">
              <a:spLocks noChangeArrowheads="1"/>
            </p:cNvSpPr>
            <p:nvPr/>
          </p:nvSpPr>
          <p:spPr bwMode="auto">
            <a:xfrm>
              <a:off x="4194" y="1498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39990" name="AutoShape 45"/>
            <p:cNvSpPr>
              <a:spLocks noChangeArrowheads="1"/>
            </p:cNvSpPr>
            <p:nvPr/>
          </p:nvSpPr>
          <p:spPr bwMode="auto">
            <a:xfrm>
              <a:off x="4194" y="1803"/>
              <a:ext cx="99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有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break</a:t>
              </a:r>
            </a:p>
          </p:txBody>
        </p:sp>
        <p:cxnSp>
          <p:nvCxnSpPr>
            <p:cNvPr id="39991" name="AutoShape 46"/>
            <p:cNvCxnSpPr>
              <a:cxnSpLocks noChangeShapeType="1"/>
              <a:stCxn id="39990" idx="2"/>
              <a:endCxn id="39957" idx="0"/>
            </p:cNvCxnSpPr>
            <p:nvPr/>
          </p:nvCxnSpPr>
          <p:spPr bwMode="auto">
            <a:xfrm rot="5400000">
              <a:off x="3886" y="1627"/>
              <a:ext cx="214" cy="139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92" name="Text Box 47"/>
            <p:cNvSpPr txBox="1">
              <a:spLocks noChangeArrowheads="1"/>
            </p:cNvSpPr>
            <p:nvPr/>
          </p:nvSpPr>
          <p:spPr bwMode="auto">
            <a:xfrm>
              <a:off x="4194" y="2095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39993" name="AutoShape 48"/>
            <p:cNvSpPr>
              <a:spLocks noChangeArrowheads="1"/>
            </p:cNvSpPr>
            <p:nvPr/>
          </p:nvSpPr>
          <p:spPr bwMode="auto">
            <a:xfrm>
              <a:off x="4194" y="2385"/>
              <a:ext cx="99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有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break</a:t>
              </a:r>
            </a:p>
          </p:txBody>
        </p:sp>
        <p:cxnSp>
          <p:nvCxnSpPr>
            <p:cNvPr id="39994" name="AutoShape 49"/>
            <p:cNvCxnSpPr>
              <a:cxnSpLocks noChangeShapeType="1"/>
              <a:stCxn id="39993" idx="2"/>
              <a:endCxn id="39958" idx="0"/>
            </p:cNvCxnSpPr>
            <p:nvPr/>
          </p:nvCxnSpPr>
          <p:spPr bwMode="auto">
            <a:xfrm rot="5400000">
              <a:off x="3889" y="2206"/>
              <a:ext cx="208" cy="139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95" name="Text Box 50"/>
            <p:cNvSpPr txBox="1">
              <a:spLocks noChangeArrowheads="1"/>
            </p:cNvSpPr>
            <p:nvPr/>
          </p:nvSpPr>
          <p:spPr bwMode="auto">
            <a:xfrm>
              <a:off x="4194" y="2665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39996" name="AutoShape 51"/>
            <p:cNvSpPr>
              <a:spLocks noChangeArrowheads="1"/>
            </p:cNvSpPr>
            <p:nvPr/>
          </p:nvSpPr>
          <p:spPr bwMode="auto">
            <a:xfrm>
              <a:off x="4194" y="2958"/>
              <a:ext cx="990" cy="414"/>
            </a:xfrm>
            <a:prstGeom prst="flowChartDecision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zh-CN" altLang="en-US" sz="2000" b="1">
                  <a:solidFill>
                    <a:prstClr val="white"/>
                  </a:solidFill>
                  <a:latin typeface="宋体" charset="-122"/>
                </a:rPr>
                <a:t>有</a:t>
              </a:r>
              <a:r>
                <a:rPr kumimoji="1" lang="en-US" altLang="zh-CN" sz="2000" b="1">
                  <a:solidFill>
                    <a:prstClr val="white"/>
                  </a:solidFill>
                  <a:latin typeface="宋体" charset="-122"/>
                </a:rPr>
                <a:t>break</a:t>
              </a:r>
            </a:p>
          </p:txBody>
        </p:sp>
        <p:cxnSp>
          <p:nvCxnSpPr>
            <p:cNvPr id="39997" name="AutoShape 52"/>
            <p:cNvCxnSpPr>
              <a:cxnSpLocks noChangeShapeType="1"/>
              <a:stCxn id="39996" idx="2"/>
              <a:endCxn id="39959" idx="0"/>
            </p:cNvCxnSpPr>
            <p:nvPr/>
          </p:nvCxnSpPr>
          <p:spPr bwMode="auto">
            <a:xfrm rot="5400000">
              <a:off x="3893" y="2775"/>
              <a:ext cx="199" cy="1393"/>
            </a:xfrm>
            <a:prstGeom prst="bentConnector3">
              <a:avLst>
                <a:gd name="adj1" fmla="val 4975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98" name="Text Box 53"/>
            <p:cNvSpPr txBox="1">
              <a:spLocks noChangeArrowheads="1"/>
            </p:cNvSpPr>
            <p:nvPr/>
          </p:nvSpPr>
          <p:spPr bwMode="auto">
            <a:xfrm>
              <a:off x="4194" y="3238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39999" name="Text Box 54"/>
            <p:cNvSpPr txBox="1">
              <a:spLocks noChangeArrowheads="1"/>
            </p:cNvSpPr>
            <p:nvPr/>
          </p:nvSpPr>
          <p:spPr bwMode="auto">
            <a:xfrm>
              <a:off x="5080" y="1742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40000" name="Text Box 55"/>
            <p:cNvSpPr txBox="1">
              <a:spLocks noChangeArrowheads="1"/>
            </p:cNvSpPr>
            <p:nvPr/>
          </p:nvSpPr>
          <p:spPr bwMode="auto">
            <a:xfrm>
              <a:off x="5080" y="2320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40001" name="Text Box 56"/>
            <p:cNvSpPr txBox="1">
              <a:spLocks noChangeArrowheads="1"/>
            </p:cNvSpPr>
            <p:nvPr/>
          </p:nvSpPr>
          <p:spPr bwMode="auto">
            <a:xfrm>
              <a:off x="5080" y="2909"/>
              <a:ext cx="4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76250" indent="-4762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200" b="1">
                  <a:solidFill>
                    <a:srgbClr val="FF0000"/>
                  </a:solidFill>
                  <a:latin typeface="Arial" charset="0"/>
                </a:rPr>
                <a:t>Y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2"/>
          <p:cNvSpPr>
            <a:spLocks noGrp="1"/>
          </p:cNvSpPr>
          <p:nvPr>
            <p:ph sz="quarter" idx="4294967295"/>
          </p:nvPr>
        </p:nvSpPr>
        <p:spPr>
          <a:xfrm>
            <a:off x="407368" y="548680"/>
            <a:ext cx="10729192" cy="5122863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zh-CN" altLang="en-US" b="1" dirty="0"/>
              <a:t>说明：</a:t>
            </a:r>
            <a:endParaRPr lang="en-US" b="1" dirty="0">
              <a:ea typeface="黑体" pitchFamily="49" charset="-122"/>
            </a:endParaRPr>
          </a:p>
          <a:p>
            <a:pPr marL="457200" indent="-457200" eaLnBrk="1" hangingPunct="1">
              <a:lnSpc>
                <a:spcPct val="110000"/>
              </a:lnSpc>
              <a:spcAft>
                <a:spcPct val="5000"/>
              </a:spcAft>
              <a:buSzPct val="100000"/>
              <a:buFontTx/>
              <a:buAutoNum type="circleNumDbPlain"/>
            </a:pPr>
            <a:r>
              <a:rPr lang="en-US" altLang="zh-CN" sz="2400" dirty="0">
                <a:latin typeface="宋体" charset="-122"/>
              </a:rPr>
              <a:t>switch</a:t>
            </a:r>
            <a:r>
              <a:rPr lang="zh-CN" altLang="en-US" sz="2400" dirty="0">
                <a:latin typeface="宋体" charset="-122"/>
              </a:rPr>
              <a:t>后面表达式可以是</a:t>
            </a:r>
            <a:r>
              <a:rPr lang="en-US" altLang="zh-CN" sz="2400" dirty="0">
                <a:latin typeface="宋体" charset="-122"/>
              </a:rPr>
              <a:t>C</a:t>
            </a:r>
            <a:r>
              <a:rPr lang="zh-CN" altLang="en-US" sz="2400" dirty="0">
                <a:latin typeface="宋体" charset="-122"/>
              </a:rPr>
              <a:t>中</a:t>
            </a:r>
            <a:r>
              <a:rPr lang="zh-CN" altLang="en-US" sz="2400" b="1" dirty="0">
                <a:latin typeface="宋体" charset="-122"/>
              </a:rPr>
              <a:t>整型</a:t>
            </a:r>
            <a:r>
              <a:rPr lang="zh-CN" altLang="en-US" sz="2400" dirty="0">
                <a:latin typeface="宋体" charset="-122"/>
              </a:rPr>
              <a:t>、</a:t>
            </a:r>
            <a:r>
              <a:rPr lang="zh-CN" altLang="en-US" sz="2400" b="1" dirty="0">
                <a:latin typeface="宋体" charset="-122"/>
              </a:rPr>
              <a:t>字符型</a:t>
            </a:r>
            <a:r>
              <a:rPr lang="zh-CN" altLang="en-US" sz="2400" dirty="0">
                <a:latin typeface="宋体" charset="-122"/>
              </a:rPr>
              <a:t>或枚举型</a:t>
            </a:r>
            <a:r>
              <a:rPr lang="en-US" sz="2400" dirty="0" err="1">
                <a:latin typeface="宋体" charset="-122"/>
                <a:ea typeface="黑体" pitchFamily="49" charset="-122"/>
              </a:rPr>
              <a:t>的合法表达式，求解其</a:t>
            </a:r>
            <a:r>
              <a:rPr lang="en-US" sz="2400" b="1" i="1" dirty="0" err="1">
                <a:latin typeface="宋体" charset="-122"/>
                <a:ea typeface="黑体" pitchFamily="49" charset="-122"/>
              </a:rPr>
              <a:t>实际值</a:t>
            </a:r>
            <a:r>
              <a:rPr lang="en-US" sz="2400" dirty="0" err="1">
                <a:latin typeface="宋体" charset="-122"/>
                <a:ea typeface="黑体" pitchFamily="49" charset="-122"/>
              </a:rPr>
              <a:t>，而非逻辑值</a:t>
            </a:r>
            <a:r>
              <a:rPr lang="en-US" sz="2400" dirty="0">
                <a:latin typeface="宋体" charset="-122"/>
                <a:ea typeface="黑体" pitchFamily="49" charset="-122"/>
              </a:rPr>
              <a:t>；</a:t>
            </a:r>
          </a:p>
          <a:p>
            <a:pPr marL="457200" indent="-457200" eaLnBrk="1" hangingPunct="1">
              <a:lnSpc>
                <a:spcPct val="110000"/>
              </a:lnSpc>
              <a:spcAft>
                <a:spcPct val="5000"/>
              </a:spcAft>
              <a:buSzPct val="100000"/>
              <a:buFontTx/>
              <a:buAutoNum type="circleNumDbPlain"/>
            </a:pPr>
            <a:r>
              <a:rPr lang="zh-CN" altLang="en-US" sz="2400" dirty="0">
                <a:latin typeface="宋体" charset="-122"/>
              </a:rPr>
              <a:t>每一个</a:t>
            </a:r>
            <a:r>
              <a:rPr lang="en-US" altLang="zh-CN" sz="2400" dirty="0">
                <a:latin typeface="宋体" charset="-122"/>
              </a:rPr>
              <a:t>case</a:t>
            </a:r>
            <a:r>
              <a:rPr lang="zh-CN" altLang="en-US" sz="2400" dirty="0">
                <a:latin typeface="宋体" charset="-122"/>
              </a:rPr>
              <a:t>后的</a:t>
            </a:r>
            <a:r>
              <a:rPr lang="zh-CN" altLang="en-US" sz="2400" b="1" dirty="0">
                <a:solidFill>
                  <a:srgbClr val="FF3300"/>
                </a:solidFill>
                <a:latin typeface="宋体" charset="-122"/>
              </a:rPr>
              <a:t>常量表达式</a:t>
            </a:r>
            <a:r>
              <a:rPr lang="zh-CN" altLang="en-US" sz="2400" dirty="0">
                <a:latin typeface="宋体" charset="-122"/>
              </a:rPr>
              <a:t>必须互不相同，否则在编译时系统会报错；</a:t>
            </a:r>
          </a:p>
          <a:p>
            <a:pPr marL="457200" indent="-457200" eaLnBrk="1" hangingPunct="1">
              <a:lnSpc>
                <a:spcPct val="110000"/>
              </a:lnSpc>
              <a:spcAft>
                <a:spcPct val="5000"/>
              </a:spcAft>
              <a:buSzPct val="100000"/>
              <a:buFontTx/>
              <a:buAutoNum type="circleNumDbPlain"/>
            </a:pPr>
            <a:r>
              <a:rPr lang="en-US" altLang="zh-CN" sz="2400" dirty="0">
                <a:latin typeface="宋体" charset="-122"/>
              </a:rPr>
              <a:t>break</a:t>
            </a:r>
            <a:r>
              <a:rPr lang="zh-CN" altLang="en-US" sz="2400" dirty="0">
                <a:latin typeface="宋体" charset="-122"/>
              </a:rPr>
              <a:t>不是必不可少的；</a:t>
            </a:r>
            <a:endParaRPr lang="en-US" sz="2400" dirty="0">
              <a:latin typeface="宋体" charset="-122"/>
              <a:ea typeface="黑体" pitchFamily="49" charset="-122"/>
            </a:endParaRPr>
          </a:p>
          <a:p>
            <a:pPr marL="457200" indent="-457200" eaLnBrk="1" hangingPunct="1">
              <a:lnSpc>
                <a:spcPct val="110000"/>
              </a:lnSpc>
              <a:spcAft>
                <a:spcPct val="5000"/>
              </a:spcAft>
              <a:buSzPct val="100000"/>
              <a:buFontTx/>
              <a:buAutoNum type="circleNumDbPlain"/>
            </a:pPr>
            <a:r>
              <a:rPr lang="en-US" altLang="zh-CN" sz="2400" dirty="0">
                <a:latin typeface="宋体" charset="-122"/>
              </a:rPr>
              <a:t>case</a:t>
            </a:r>
            <a:r>
              <a:rPr lang="zh-CN" altLang="en-US" sz="2400" dirty="0">
                <a:latin typeface="宋体" charset="-122"/>
              </a:rPr>
              <a:t>和</a:t>
            </a:r>
            <a:r>
              <a:rPr lang="en-US" altLang="zh-CN" sz="2400" dirty="0">
                <a:latin typeface="宋体" charset="-122"/>
              </a:rPr>
              <a:t>default</a:t>
            </a:r>
            <a:r>
              <a:rPr lang="zh-CN" altLang="en-US" sz="2400" dirty="0">
                <a:latin typeface="宋体" charset="-122"/>
              </a:rPr>
              <a:t>的出现顺序不影响执行结果；</a:t>
            </a:r>
            <a:endParaRPr lang="en-US" sz="2400" dirty="0">
              <a:latin typeface="宋体" charset="-122"/>
              <a:ea typeface="黑体" pitchFamily="49" charset="-122"/>
            </a:endParaRPr>
          </a:p>
          <a:p>
            <a:pPr marL="457200" indent="-457200" eaLnBrk="1" hangingPunct="1">
              <a:lnSpc>
                <a:spcPct val="110000"/>
              </a:lnSpc>
              <a:spcAft>
                <a:spcPct val="5000"/>
              </a:spcAft>
              <a:buSzPct val="100000"/>
              <a:buFontTx/>
              <a:buAutoNum type="circleNumDbPlain"/>
            </a:pPr>
            <a:r>
              <a:rPr lang="zh-CN" altLang="en-US" sz="2400" dirty="0">
                <a:latin typeface="宋体" charset="-122"/>
              </a:rPr>
              <a:t>最后一个情况（无论是</a:t>
            </a:r>
            <a:r>
              <a:rPr lang="en-US" altLang="zh-CN" sz="2400" dirty="0">
                <a:latin typeface="宋体" charset="-122"/>
              </a:rPr>
              <a:t>case</a:t>
            </a:r>
            <a:r>
              <a:rPr lang="zh-CN" altLang="en-US" sz="2400" dirty="0">
                <a:latin typeface="宋体" charset="-122"/>
              </a:rPr>
              <a:t>还是</a:t>
            </a:r>
            <a:r>
              <a:rPr lang="en-US" altLang="zh-CN" sz="2400" dirty="0">
                <a:latin typeface="宋体" charset="-122"/>
              </a:rPr>
              <a:t>default</a:t>
            </a:r>
            <a:r>
              <a:rPr lang="zh-CN" altLang="en-US" sz="2400" dirty="0">
                <a:latin typeface="宋体" charset="-122"/>
              </a:rPr>
              <a:t>）之后可以不使用</a:t>
            </a:r>
            <a:r>
              <a:rPr lang="en-US" altLang="zh-CN" sz="2400" dirty="0">
                <a:latin typeface="宋体" charset="-122"/>
              </a:rPr>
              <a:t>break</a:t>
            </a:r>
            <a:r>
              <a:rPr lang="zh-CN" altLang="en-US" sz="2400" dirty="0">
                <a:latin typeface="宋体" charset="-122"/>
              </a:rPr>
              <a:t>，流程自动结束</a:t>
            </a:r>
            <a:r>
              <a:rPr lang="en-US" altLang="zh-CN" sz="2400" dirty="0">
                <a:latin typeface="宋体" charset="-122"/>
              </a:rPr>
              <a:t>switch</a:t>
            </a:r>
            <a:r>
              <a:rPr lang="zh-CN" altLang="en-US" sz="2400" dirty="0">
                <a:latin typeface="宋体" charset="-122"/>
              </a:rPr>
              <a:t>语句。</a:t>
            </a:r>
          </a:p>
        </p:txBody>
      </p:sp>
      <p:sp>
        <p:nvSpPr>
          <p:cNvPr id="40964" name="灯片编号占位符 4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3B2E4227-5577-46CD-A61C-61BB0FD46C25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21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549214" y="2516088"/>
            <a:ext cx="8445500" cy="3505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144000" tIns="72000" rIns="144000" bIns="10800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400" b="1" dirty="0" err="1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int</a:t>
            </a: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 score</a:t>
            </a:r>
            <a:r>
              <a:rPr kumimoji="1" lang="zh-CN" altLang="en-US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；</a:t>
            </a:r>
            <a:endParaRPr kumimoji="1" lang="en-US" altLang="zh-CN" sz="2400" b="1" dirty="0">
              <a:solidFill>
                <a:srgbClr val="FFFFF4"/>
              </a:solidFill>
              <a:latin typeface="Franklin Gothic Book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switch (score)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    case  &gt;89  :  grade='E';  break;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    case  &gt;79  :  grade='G';  break;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    case  &lt;60  :  grade='B';  break;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    default    :  </a:t>
            </a:r>
            <a:r>
              <a:rPr kumimoji="1" lang="en-US" altLang="zh-CN" sz="2400" b="1" dirty="0" err="1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cout</a:t>
            </a: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&lt;&lt;"God knows\n";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FFF4"/>
                </a:solidFill>
                <a:latin typeface="Franklin Gothic Book"/>
                <a:ea typeface="宋体" pitchFamily="2" charset="-122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400" b="1" dirty="0">
                <a:solidFill>
                  <a:srgbClr val="00CCFF"/>
                </a:solidFill>
                <a:latin typeface="Franklin Gothic Book"/>
                <a:ea typeface="黑体" pitchFamily="49" charset="-122"/>
              </a:rPr>
              <a:t>？？ </a:t>
            </a:r>
            <a:r>
              <a:rPr kumimoji="1" lang="en-US" altLang="zh-CN" sz="2400" b="1" dirty="0">
                <a:solidFill>
                  <a:srgbClr val="00CCFF"/>
                </a:solidFill>
                <a:latin typeface="Franklin Gothic Book"/>
                <a:ea typeface="黑体" pitchFamily="49" charset="-122"/>
              </a:rPr>
              <a:t>case</a:t>
            </a:r>
            <a:r>
              <a:rPr kumimoji="1" lang="zh-CN" altLang="en-US" sz="2400" b="1" dirty="0">
                <a:solidFill>
                  <a:srgbClr val="00CCFF"/>
                </a:solidFill>
                <a:latin typeface="Franklin Gothic Book"/>
                <a:ea typeface="黑体" pitchFamily="49" charset="-122"/>
              </a:rPr>
              <a:t>后出现关系表达式是错误的！正确的表达见下页。</a:t>
            </a:r>
            <a:endParaRPr kumimoji="1" lang="en-US" altLang="zh-CN" sz="2400" b="1" dirty="0">
              <a:solidFill>
                <a:srgbClr val="00CCFF"/>
              </a:solidFill>
              <a:latin typeface="Franklin Gothic Book"/>
              <a:ea typeface="黑体" pitchFamily="49" charset="-12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076450" y="2628901"/>
            <a:ext cx="7905750" cy="3859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0099CC">
                <a:gamma/>
                <a:shade val="60000"/>
                <a:invGamma/>
              </a:srgbClr>
            </a:prstShdw>
          </a:effec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switch (grade)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{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   default   : 	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(“God knows\n”);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 			break;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   case  ‘B’ : 	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(“Bad\n”);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			break;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   case  ‘G’ : 	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(“Good\n”);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			break;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   case  ‘E’ :	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(“Excellent\n”);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幼圆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 idx="4294967295"/>
          </p:nvPr>
        </p:nvSpPr>
        <p:spPr>
          <a:xfrm>
            <a:off x="1258387" y="569588"/>
            <a:ext cx="2664296" cy="401259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FFFF99"/>
                </a:solidFill>
                <a:ea typeface="黑体" pitchFamily="49" charset="-122"/>
              </a:rPr>
              <a:t>多路开关语句举例</a:t>
            </a:r>
            <a:endParaRPr lang="zh-CN" altLang="en-US" sz="24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sz="quarter" idx="4294967295"/>
          </p:nvPr>
        </p:nvSpPr>
        <p:spPr>
          <a:xfrm>
            <a:off x="1199456" y="1125537"/>
            <a:ext cx="8609012" cy="5122863"/>
          </a:xfrm>
        </p:spPr>
        <p:txBody>
          <a:bodyPr/>
          <a:lstStyle/>
          <a:p>
            <a:pPr marL="514350" indent="-514350" eaLnBrk="1" hangingPunct="1">
              <a:buClr>
                <a:srgbClr val="002060"/>
              </a:buClr>
            </a:pPr>
            <a:r>
              <a:rPr lang="zh-CN" altLang="en-US" sz="2400" b="1" dirty="0">
                <a:latin typeface="Arial Rounded MT Bold" panose="020F0704030504030204" pitchFamily="34" charset="0"/>
              </a:rPr>
              <a:t>根据学生的百分制分数值打出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A</a:t>
            </a:r>
            <a:r>
              <a:rPr lang="zh-CN" altLang="en-US" sz="2400" b="1" dirty="0">
                <a:latin typeface="Arial Rounded MT Bold" panose="020F0704030504030204" pitchFamily="34" charset="0"/>
              </a:rPr>
              <a:t>～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E</a:t>
            </a:r>
            <a:r>
              <a:rPr lang="zh-CN" altLang="en-US" sz="2400" b="1" dirty="0">
                <a:latin typeface="Arial Rounded MT Bold" panose="020F0704030504030204" pitchFamily="34" charset="0"/>
              </a:rPr>
              <a:t>等级。</a:t>
            </a:r>
            <a:endParaRPr lang="en-US" sz="2400" b="1" dirty="0">
              <a:latin typeface="Arial Rounded MT Bold" panose="020F0704030504030204" pitchFamily="34" charset="0"/>
              <a:ea typeface="黑体" pitchFamily="49" charset="-122"/>
            </a:endParaRP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Rounded MT Bold" panose="020F0704030504030204" pitchFamily="34" charset="0"/>
              </a:rPr>
              <a:t>switch(score / 10) 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Rounded MT Bold" panose="020F0704030504030204" pitchFamily="34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sz="2400" b="1" dirty="0">
                <a:latin typeface="Arial Rounded MT Bold" panose="020F0704030504030204" pitchFamily="34" charset="0"/>
                <a:ea typeface="黑体" pitchFamily="49" charset="-122"/>
              </a:rPr>
              <a:t>    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case 10: 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sz="2400" b="1" dirty="0">
                <a:latin typeface="Arial Rounded MT Bold" panose="020F0704030504030204" pitchFamily="34" charset="0"/>
                <a:ea typeface="黑体" pitchFamily="49" charset="-122"/>
              </a:rPr>
              <a:t>    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case 9:     </a:t>
            </a:r>
            <a:r>
              <a:rPr lang="en-US" altLang="zh-CN" sz="2400" b="1" dirty="0" err="1">
                <a:latin typeface="Arial Rounded MT Bold" panose="020F0704030504030204" pitchFamily="34" charset="0"/>
              </a:rPr>
              <a:t>putchar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('A'); break;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sz="2400" b="1" dirty="0">
                <a:latin typeface="Arial Rounded MT Bold" panose="020F0704030504030204" pitchFamily="34" charset="0"/>
                <a:ea typeface="黑体" pitchFamily="49" charset="-122"/>
              </a:rPr>
              <a:t>    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case 8:     </a:t>
            </a:r>
            <a:r>
              <a:rPr lang="en-US" altLang="zh-CN" sz="2400" b="1" dirty="0" err="1">
                <a:latin typeface="Arial Rounded MT Bold" panose="020F0704030504030204" pitchFamily="34" charset="0"/>
              </a:rPr>
              <a:t>putchar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('B'); break;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sz="2400" b="1" dirty="0">
                <a:latin typeface="Arial Rounded MT Bold" panose="020F0704030504030204" pitchFamily="34" charset="0"/>
                <a:ea typeface="黑体" pitchFamily="49" charset="-122"/>
              </a:rPr>
              <a:t>    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case 7:     </a:t>
            </a:r>
            <a:r>
              <a:rPr lang="en-US" altLang="zh-CN" sz="2400" b="1" dirty="0" err="1">
                <a:latin typeface="Arial Rounded MT Bold" panose="020F0704030504030204" pitchFamily="34" charset="0"/>
              </a:rPr>
              <a:t>putchar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('C'); break;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sz="2400" b="1" dirty="0">
                <a:latin typeface="Arial Rounded MT Bold" panose="020F0704030504030204" pitchFamily="34" charset="0"/>
                <a:ea typeface="黑体" pitchFamily="49" charset="-122"/>
              </a:rPr>
              <a:t>    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case 6:     </a:t>
            </a:r>
            <a:r>
              <a:rPr lang="en-US" altLang="zh-CN" sz="2400" b="1" dirty="0" err="1">
                <a:latin typeface="Arial Rounded MT Bold" panose="020F0704030504030204" pitchFamily="34" charset="0"/>
              </a:rPr>
              <a:t>putchar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('D'); break;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sz="2400" b="1" dirty="0">
                <a:latin typeface="Arial Rounded MT Bold" panose="020F0704030504030204" pitchFamily="34" charset="0"/>
                <a:ea typeface="黑体" pitchFamily="49" charset="-122"/>
              </a:rPr>
              <a:t>    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default:    </a:t>
            </a:r>
            <a:r>
              <a:rPr lang="en-US" altLang="zh-CN" sz="2400" b="1" dirty="0" err="1">
                <a:latin typeface="Arial Rounded MT Bold" panose="020F0704030504030204" pitchFamily="34" charset="0"/>
              </a:rPr>
              <a:t>putchar</a:t>
            </a:r>
            <a:r>
              <a:rPr lang="en-US" altLang="zh-CN" sz="2400" b="1" dirty="0">
                <a:latin typeface="Arial Rounded MT Bold" panose="020F0704030504030204" pitchFamily="34" charset="0"/>
              </a:rPr>
              <a:t>('E');</a:t>
            </a:r>
          </a:p>
          <a:p>
            <a:pPr lvl="1" eaLnBrk="1" hangingPunct="1">
              <a:spcBef>
                <a:spcPct val="10000"/>
              </a:spcBef>
              <a:buClr>
                <a:srgbClr val="00206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71ED85A4-AC57-4E39-B46C-13A10061A27C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22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15380" y="5301576"/>
            <a:ext cx="1116124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如果在满足多个</a:t>
            </a:r>
            <a:r>
              <a:rPr lang="en-US" altLang="zh-CN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case</a:t>
            </a:r>
            <a:r>
              <a:rPr lang="zh-CN" altLang="en-US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的条件下要执行相同的操作，则只需在最后一个相关的</a:t>
            </a:r>
            <a:r>
              <a:rPr lang="en-US" altLang="zh-CN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case</a:t>
            </a:r>
            <a:r>
              <a:rPr lang="zh-CN" altLang="en-US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后写上相应的语句，无需在每个</a:t>
            </a:r>
            <a:r>
              <a:rPr lang="en-US" altLang="zh-CN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case</a:t>
            </a:r>
            <a:r>
              <a:rPr lang="zh-CN" altLang="en-US" sz="2800" b="1" dirty="0">
                <a:solidFill>
                  <a:srgbClr val="0000FF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后面都写相同的语句。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686264"/>
            <a:ext cx="90360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909262-8C31-6F5B-C6C5-228AE4942816}"/>
              </a:ext>
            </a:extLst>
          </p:cNvPr>
          <p:cNvSpPr txBox="1"/>
          <p:nvPr/>
        </p:nvSpPr>
        <p:spPr>
          <a:xfrm>
            <a:off x="551384" y="193920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r>
              <a:rPr lang="zh-CN" altLang="en-US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例</a:t>
            </a:r>
            <a:r>
              <a:rPr lang="en-US" altLang="zh-CN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3.1</a:t>
            </a:r>
            <a:r>
              <a:rPr lang="zh-CN" altLang="en-US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：</a:t>
            </a:r>
            <a:r>
              <a:rPr lang="en-US" altLang="zh-CN" sz="2400" b="1" dirty="0" err="1">
                <a:latin typeface="华光魏体_CNKI" panose="02000500000000000000" pitchFamily="2" charset="-122"/>
                <a:ea typeface="华光魏体_CNKI" panose="02000500000000000000" pitchFamily="2" charset="-122"/>
              </a:rPr>
              <a:t>从键盘输入一个学生的学号、姓名和成绩，并输出</a:t>
            </a:r>
            <a:r>
              <a:rPr lang="en-US" altLang="zh-CN" sz="24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55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sz="quarter" idx="4294967295"/>
          </p:nvPr>
        </p:nvSpPr>
        <p:spPr>
          <a:xfrm>
            <a:off x="407368" y="504410"/>
            <a:ext cx="8609012" cy="5554663"/>
          </a:xfrm>
        </p:spPr>
        <p:txBody>
          <a:bodyPr/>
          <a:lstStyle/>
          <a:p>
            <a:pPr marL="0" lvl="1" indent="0" eaLnBrk="1" hangingPunct="1">
              <a:buClr>
                <a:srgbClr val="0E2A7C"/>
              </a:buClr>
              <a:buNone/>
            </a:pPr>
            <a:r>
              <a:rPr lang="zh-CN" altLang="en-US" b="1" dirty="0">
                <a:latin typeface="+mn-ea"/>
              </a:rPr>
              <a:t>例</a:t>
            </a:r>
            <a:r>
              <a:rPr lang="en-US" altLang="zh-CN" b="1" dirty="0">
                <a:latin typeface="+mn-ea"/>
              </a:rPr>
              <a:t>3.2 </a:t>
            </a:r>
            <a:r>
              <a:rPr lang="zh-CN" altLang="en-US" b="1" dirty="0">
                <a:latin typeface="+mn-ea"/>
              </a:rPr>
              <a:t>编程实现以下符号函数的功能：</a:t>
            </a:r>
            <a:endParaRPr lang="en-US" b="1" dirty="0">
              <a:latin typeface="+mn-ea"/>
            </a:endParaRPr>
          </a:p>
          <a:p>
            <a:pPr marL="0" lvl="1" indent="0" eaLnBrk="1" hangingPunct="1">
              <a:buClr>
                <a:srgbClr val="0E2A7C"/>
              </a:buClr>
              <a:buNone/>
            </a:pPr>
            <a:endParaRPr lang="en-US" b="1" dirty="0">
              <a:latin typeface="+mn-ea"/>
            </a:endParaRPr>
          </a:p>
          <a:p>
            <a:pPr marL="0" lvl="1" indent="0" eaLnBrk="1" hangingPunct="1">
              <a:buClr>
                <a:srgbClr val="0E2A7C"/>
              </a:buClr>
              <a:buNone/>
            </a:pPr>
            <a:endParaRPr lang="en-US" b="1" dirty="0">
              <a:latin typeface="+mn-ea"/>
            </a:endParaRPr>
          </a:p>
          <a:p>
            <a:pPr marL="0" lvl="1" indent="0" eaLnBrk="1" hangingPunct="1">
              <a:buClr>
                <a:srgbClr val="0E2A7C"/>
              </a:buClr>
              <a:buNone/>
            </a:pPr>
            <a:endParaRPr lang="en-US" b="1" dirty="0">
              <a:latin typeface="+mn-ea"/>
            </a:endParaRPr>
          </a:p>
          <a:p>
            <a:pPr marL="0" lvl="1" indent="0" eaLnBrk="1" hangingPunct="1">
              <a:buClr>
                <a:srgbClr val="0E2A7C"/>
              </a:buClr>
              <a:buNone/>
            </a:pPr>
            <a:r>
              <a:rPr lang="zh-CN" altLang="en-US" b="1" dirty="0">
                <a:latin typeface="+mn-ea"/>
              </a:rPr>
              <a:t>算法分析：</a:t>
            </a:r>
            <a:endParaRPr lang="en-US" b="1" dirty="0">
              <a:latin typeface="+mn-ea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509614" y="1124744"/>
          <a:ext cx="26638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94318" imgH="711509" progId="">
                  <p:embed/>
                </p:oleObj>
              </mc:Choice>
              <mc:Fallback>
                <p:oleObj r:id="rId2" imgW="1194318" imgH="711509" progId="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614" y="1124744"/>
                        <a:ext cx="26638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4" y="3271014"/>
            <a:ext cx="4339180" cy="223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02C6F98F-0F2E-4DBF-AE82-370984A519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53FB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153FBA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D409E86-AF51-1CF9-37E1-3BC97BE64316}"/>
              </a:ext>
            </a:extLst>
          </p:cNvPr>
          <p:cNvSpPr txBox="1">
            <a:spLocks/>
          </p:cNvSpPr>
          <p:nvPr/>
        </p:nvSpPr>
        <p:spPr bwMode="auto">
          <a:xfrm>
            <a:off x="5519936" y="1071928"/>
            <a:ext cx="5456582" cy="5196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 sz="2000">
                <a:latin typeface="+mj-lt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latin typeface="+mn-lt"/>
                <a:ea typeface="+mn-ea"/>
              </a:defRPr>
            </a:lvl2pPr>
            <a:lvl3pPr marL="0" lvl="2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 sz="2000" b="1">
                <a:solidFill>
                  <a:srgbClr val="FF3300"/>
                </a:solidFill>
                <a:latin typeface="+mj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kumimoji="0" sz="2000"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......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int x, y;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&lt;&lt; "x = ";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&gt;&gt; x;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if(x &gt; 0)                	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如果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大于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0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{  y = 1;   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else if (x &lt; 0)     	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如果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小于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0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{  y = -1;  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如果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黑体" panose="02010609060101010101" pitchFamily="49" charset="-122"/>
                <a:cs typeface="+mn-cs"/>
              </a:rPr>
              <a:t>等于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0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{  y = 0;    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&lt;&lt; "y = " &lt;&lt; y &lt;&lt;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......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2F2F"/>
              </a:buClr>
              <a:buSzPct val="50000"/>
              <a:buFont typeface="Wingdings 2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6973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标题 1"/>
          <p:cNvSpPr>
            <a:spLocks noGrp="1"/>
          </p:cNvSpPr>
          <p:nvPr>
            <p:ph type="title" idx="4294967295"/>
          </p:nvPr>
        </p:nvSpPr>
        <p:spPr>
          <a:xfrm>
            <a:off x="695400" y="633347"/>
            <a:ext cx="3409997" cy="42484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举例（编程实现）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41373"/>
            <a:ext cx="7462220" cy="52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1" name="组合 6"/>
          <p:cNvGrpSpPr>
            <a:grpSpLocks/>
          </p:cNvGrpSpPr>
          <p:nvPr/>
        </p:nvGrpSpPr>
        <p:grpSpPr bwMode="auto">
          <a:xfrm>
            <a:off x="679645" y="1080098"/>
            <a:ext cx="1376363" cy="1371600"/>
            <a:chOff x="0" y="0"/>
            <a:chExt cx="1376624" cy="1371254"/>
          </a:xfrm>
        </p:grpSpPr>
        <p:sp>
          <p:nvSpPr>
            <p:cNvPr id="31753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754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755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756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757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758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1759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sz="quarter" idx="4294967295"/>
          </p:nvPr>
        </p:nvSpPr>
        <p:spPr>
          <a:xfrm>
            <a:off x="2058988" y="898526"/>
            <a:ext cx="8609012" cy="5554663"/>
          </a:xfrm>
        </p:spPr>
        <p:txBody>
          <a:bodyPr rtlCol="0">
            <a:noAutofit/>
          </a:bodyPr>
          <a:lstStyle/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latin typeface="+mj-lt"/>
              </a:rPr>
              <a:t>    ......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dirty="0">
                <a:latin typeface="+mj-lt"/>
              </a:rPr>
              <a:t>   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x, y;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"x = ";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&gt;&gt; x;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if(x &gt; 0)                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如果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大于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0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{  y = 1;     }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else if (x &lt; 0)     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如果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小于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0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{  y = -1;    }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else                  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如果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等于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0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{  y = 0;      }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"y = " &lt;&lt; y &lt;&lt;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endl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b="1" dirty="0">
                <a:latin typeface="+mj-lt"/>
              </a:rPr>
              <a:t>   ......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0E2A7C"/>
              </a:buClr>
              <a:buNone/>
              <a:defRPr/>
            </a:pPr>
            <a:r>
              <a:rPr lang="en-US" sz="2400" dirty="0">
                <a:latin typeface="+mj-lt"/>
              </a:rPr>
              <a:t>    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91141" name="TextBox 3"/>
          <p:cNvSpPr txBox="1">
            <a:spLocks noChangeArrowheads="1"/>
          </p:cNvSpPr>
          <p:nvPr/>
        </p:nvSpPr>
        <p:spPr bwMode="auto">
          <a:xfrm>
            <a:off x="2423592" y="2708920"/>
            <a:ext cx="4303712" cy="269398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Franklin Gothic Medium"/>
                <a:ea typeface="Yu Gothic Medium" pitchFamily="34" charset="-128"/>
                <a:cs typeface="+mn-cs"/>
              </a:rPr>
              <a:t>y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Franklin Gothic Medium"/>
                <a:ea typeface="Yu Gothic Medium" pitchFamily="34" charset="-128"/>
                <a:cs typeface="+mn-cs"/>
              </a:rPr>
              <a:t>if(x &gt;=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Franklin Gothic Medium"/>
                <a:ea typeface="Yu Gothic Medium" pitchFamily="34" charset="-128"/>
                <a:cs typeface="+mn-cs"/>
              </a:rPr>
              <a:t>    if(x &gt;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Franklin Gothic Medium"/>
                <a:ea typeface="Yu Gothic Medium" pitchFamily="34" charset="-128"/>
                <a:cs typeface="+mn-cs"/>
              </a:rPr>
              <a:t>        y 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Franklin Gothic Medium"/>
                <a:ea typeface="Yu Gothic Medium" pitchFamily="34" charset="-128"/>
                <a:cs typeface="+mn-cs"/>
              </a:rPr>
              <a:t>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Franklin Gothic Medium"/>
                <a:ea typeface="Yu Gothic Medium" pitchFamily="34" charset="-128"/>
                <a:cs typeface="+mn-cs"/>
              </a:rPr>
              <a:t>    y = -1;</a:t>
            </a:r>
          </a:p>
        </p:txBody>
      </p:sp>
      <p:sp>
        <p:nvSpPr>
          <p:cNvPr id="32774" name="云形标注 6"/>
          <p:cNvSpPr>
            <a:spLocks noChangeArrowheads="1"/>
          </p:cNvSpPr>
          <p:nvPr/>
        </p:nvSpPr>
        <p:spPr bwMode="auto">
          <a:xfrm>
            <a:off x="5735639" y="1268414"/>
            <a:ext cx="4105275" cy="1728787"/>
          </a:xfrm>
          <a:prstGeom prst="cloudCallout">
            <a:avLst>
              <a:gd name="adj1" fmla="val -44824"/>
              <a:gd name="adj2" fmla="val 899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6A6A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也能实现吗？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6A6A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6A6A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为什么？</a:t>
            </a:r>
          </a:p>
        </p:txBody>
      </p:sp>
      <p:grpSp>
        <p:nvGrpSpPr>
          <p:cNvPr id="32776" name="组合 7"/>
          <p:cNvGrpSpPr>
            <a:grpSpLocks/>
          </p:cNvGrpSpPr>
          <p:nvPr/>
        </p:nvGrpSpPr>
        <p:grpSpPr bwMode="auto">
          <a:xfrm>
            <a:off x="682625" y="582614"/>
            <a:ext cx="1376363" cy="1371600"/>
            <a:chOff x="0" y="0"/>
            <a:chExt cx="1376624" cy="1371254"/>
          </a:xfrm>
        </p:grpSpPr>
        <p:sp>
          <p:nvSpPr>
            <p:cNvPr id="32778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779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780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781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782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783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2784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40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>
            <a:spLocks noGrp="1"/>
          </p:cNvSpPr>
          <p:nvPr>
            <p:ph sz="quarter" idx="4294967295"/>
          </p:nvPr>
        </p:nvSpPr>
        <p:spPr>
          <a:xfrm>
            <a:off x="407368" y="401181"/>
            <a:ext cx="10301982" cy="5122862"/>
          </a:xfrm>
        </p:spPr>
        <p:txBody>
          <a:bodyPr/>
          <a:lstStyle/>
          <a:p>
            <a:pPr marL="514350" indent="-514350" eaLnBrk="1" hangingPunct="1">
              <a:buClr>
                <a:srgbClr val="002060"/>
              </a:buClr>
              <a:buNone/>
            </a:pPr>
            <a:r>
              <a:rPr lang="zh-CN" altLang="en-US" sz="2800" b="1" dirty="0">
                <a:latin typeface="宋体" charset="-122"/>
              </a:rPr>
              <a:t>例</a:t>
            </a:r>
            <a:r>
              <a:rPr lang="en-US" altLang="zh-CN" sz="2800" b="1" dirty="0">
                <a:latin typeface="宋体" charset="-122"/>
              </a:rPr>
              <a:t>3.3</a:t>
            </a:r>
            <a:r>
              <a:rPr lang="zh-CN" altLang="en-US" sz="2800" b="1" dirty="0">
                <a:latin typeface="宋体" charset="-122"/>
              </a:rPr>
              <a:t>：</a:t>
            </a:r>
            <a:r>
              <a:rPr lang="en-US" sz="2800" b="1" dirty="0" err="1">
                <a:solidFill>
                  <a:srgbClr val="FF0000"/>
                </a:solidFill>
                <a:latin typeface="宋体" charset="-122"/>
                <a:ea typeface="黑体" pitchFamily="49" charset="-122"/>
              </a:rPr>
              <a:t>在“学生选课系统”中，根据用户输入的编号，输出需要调用的操作模块名称</a:t>
            </a:r>
            <a:r>
              <a:rPr lang="en-US" sz="2800" b="1" dirty="0">
                <a:solidFill>
                  <a:srgbClr val="FF0000"/>
                </a:solidFill>
                <a:latin typeface="宋体" charset="-122"/>
                <a:ea typeface="黑体" pitchFamily="49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宋体" charset="-122"/>
            </a:endParaRPr>
          </a:p>
          <a:p>
            <a:pPr marL="514350" indent="-514350" eaLnBrk="1" hangingPunct="1">
              <a:buClr>
                <a:srgbClr val="002060"/>
              </a:buClr>
              <a:buSzPct val="100000"/>
              <a:buFont typeface="Franklin Gothic Medium" pitchFamily="34" charset="0"/>
              <a:buAutoNum type="arabicPeriod"/>
            </a:pPr>
            <a:r>
              <a:rPr lang="zh-CN" altLang="en-US" sz="2800" b="1" dirty="0">
                <a:latin typeface="宋体" charset="-122"/>
              </a:rPr>
              <a:t>显示菜单</a:t>
            </a:r>
          </a:p>
          <a:p>
            <a:pPr marL="514350" indent="-514350" eaLnBrk="1" hangingPunct="1">
              <a:buClr>
                <a:srgbClr val="002060"/>
              </a:buClr>
              <a:buSzPct val="100000"/>
              <a:buFont typeface="Franklin Gothic Medium" pitchFamily="34" charset="0"/>
              <a:buAutoNum type="arabicPeriod"/>
            </a:pPr>
            <a:r>
              <a:rPr lang="zh-CN" altLang="en-US" sz="2800" b="1" dirty="0">
                <a:latin typeface="宋体" charset="-122"/>
              </a:rPr>
              <a:t>输入用户编号</a:t>
            </a:r>
          </a:p>
          <a:p>
            <a:pPr marL="514350" indent="-514350" eaLnBrk="1" hangingPunct="1">
              <a:buClr>
                <a:srgbClr val="002060"/>
              </a:buClr>
              <a:buSzPct val="100000"/>
              <a:buFont typeface="Franklin Gothic Medium" pitchFamily="34" charset="0"/>
              <a:buAutoNum type="arabicPeriod"/>
            </a:pPr>
            <a:r>
              <a:rPr lang="zh-CN" altLang="en-US" sz="2800" b="1" dirty="0">
                <a:latin typeface="宋体" charset="-122"/>
              </a:rPr>
              <a:t>根据用户编号进行输出</a:t>
            </a:r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C13E143E-7865-4966-9042-E3FA92020A12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27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68" y="2907169"/>
            <a:ext cx="8424863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1" y="2232025"/>
            <a:ext cx="835342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8413"/>
            <a:ext cx="828040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222913" y="1489076"/>
            <a:ext cx="5746174" cy="975192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3.4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循环语句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335464" y="2852738"/>
            <a:ext cx="4856881" cy="20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altLang="zh-CN" b="1" dirty="0">
                <a:solidFill>
                  <a:srgbClr val="7030A0"/>
                </a:solidFill>
                <a:latin typeface="Comic Sans MS" panose="030F0702030302020204" pitchFamily="66" charset="0"/>
                <a:ea typeface="幼圆" pitchFamily="49" charset="-122"/>
              </a:rPr>
              <a:t>while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幼圆" pitchFamily="49" charset="-122"/>
              </a:rPr>
              <a:t>语句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幼圆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altLang="zh-CN" b="1" dirty="0">
                <a:solidFill>
                  <a:srgbClr val="7030A0"/>
                </a:solidFill>
                <a:latin typeface="Comic Sans MS" panose="030F0702030302020204" pitchFamily="66" charset="0"/>
                <a:ea typeface="幼圆" pitchFamily="49" charset="-122"/>
              </a:rPr>
              <a:t>do-while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幼圆" pitchFamily="49" charset="-122"/>
              </a:rPr>
              <a:t>语句</a:t>
            </a:r>
            <a:endParaRPr lang="en-US" b="1" dirty="0">
              <a:solidFill>
                <a:srgbClr val="7030A0"/>
              </a:solidFill>
              <a:latin typeface="Comic Sans MS" panose="030F0702030302020204" pitchFamily="66" charset="0"/>
              <a:ea typeface="幼圆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altLang="zh-CN" b="1" dirty="0">
                <a:solidFill>
                  <a:srgbClr val="7030A0"/>
                </a:solidFill>
                <a:latin typeface="Comic Sans MS" panose="030F0702030302020204" pitchFamily="66" charset="0"/>
                <a:ea typeface="幼圆" pitchFamily="49" charset="-122"/>
              </a:rPr>
              <a:t>for</a:t>
            </a:r>
            <a:r>
              <a:rPr lang="zh-CN" altLang="en-US" b="1" dirty="0">
                <a:solidFill>
                  <a:srgbClr val="7030A0"/>
                </a:solidFill>
                <a:latin typeface="Comic Sans MS" panose="030F0702030302020204" pitchFamily="66" charset="0"/>
                <a:ea typeface="幼圆" pitchFamily="49" charset="-122"/>
              </a:rPr>
              <a:t>语句</a:t>
            </a:r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860DBFC-DF70-40B3-9160-6B19FF4A785A}" type="slidenum">
              <a:rPr lang="zh-CN" altLang="en-US">
                <a:solidFill>
                  <a:srgbClr val="153FBA"/>
                </a:solidFill>
              </a:rPr>
              <a:pPr algn="r" eaLnBrk="1" hangingPunct="1"/>
              <a:t>29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98" y="260648"/>
            <a:ext cx="593662" cy="59134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1991545" y="836712"/>
            <a:ext cx="8397367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 idx="4294967295"/>
          </p:nvPr>
        </p:nvSpPr>
        <p:spPr>
          <a:xfrm>
            <a:off x="191344" y="344880"/>
            <a:ext cx="3775004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3.1.1 C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语句的类型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74755" name="内容占位符 2"/>
          <p:cNvSpPr>
            <a:spLocks noGrp="1"/>
          </p:cNvSpPr>
          <p:nvPr>
            <p:ph sz="quarter" idx="4294967295"/>
          </p:nvPr>
        </p:nvSpPr>
        <p:spPr>
          <a:xfrm>
            <a:off x="2567608" y="939081"/>
            <a:ext cx="8609012" cy="5807075"/>
          </a:xfrm>
          <a:solidFill>
            <a:schemeClr val="bg2"/>
          </a:solidFill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latin typeface="Comic Sans MS" panose="030F0702030302020204" pitchFamily="66" charset="0"/>
                <a:ea typeface="+mj-ea"/>
              </a:rPr>
              <a:t>1. </a:t>
            </a:r>
            <a:r>
              <a:rPr lang="zh-CN" altLang="en-US" sz="2800" b="1" dirty="0">
                <a:latin typeface="Comic Sans MS" panose="030F0702030302020204" pitchFamily="66" charset="0"/>
                <a:ea typeface="+mj-ea"/>
              </a:rPr>
              <a:t>控制语句</a:t>
            </a: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① </a:t>
            </a:r>
            <a:r>
              <a:rPr lang="en-US" sz="2800" b="1" dirty="0">
                <a:latin typeface="Comic Sans MS" panose="030F0702030302020204" pitchFamily="66" charset="0"/>
              </a:rPr>
              <a:t>if( )...else... (</a:t>
            </a:r>
            <a:r>
              <a:rPr lang="zh-CN" altLang="en-US" sz="2800" b="1" dirty="0">
                <a:latin typeface="Comic Sans MS" panose="030F0702030302020204" pitchFamily="66" charset="0"/>
              </a:rPr>
              <a:t>条件语句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② </a:t>
            </a:r>
            <a:r>
              <a:rPr lang="en-US" sz="2800" b="1" dirty="0">
                <a:latin typeface="Comic Sans MS" panose="030F0702030302020204" pitchFamily="66" charset="0"/>
              </a:rPr>
              <a:t>switch		(</a:t>
            </a:r>
            <a:r>
              <a:rPr lang="zh-CN" altLang="en-US" sz="2800" b="1" dirty="0">
                <a:latin typeface="Comic Sans MS" panose="030F0702030302020204" pitchFamily="66" charset="0"/>
              </a:rPr>
              <a:t>多分支选择语句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③ </a:t>
            </a:r>
            <a:r>
              <a:rPr lang="en-US" sz="2800" b="1" dirty="0">
                <a:latin typeface="Comic Sans MS" panose="030F0702030302020204" pitchFamily="66" charset="0"/>
              </a:rPr>
              <a:t>for( )...		(</a:t>
            </a:r>
            <a:r>
              <a:rPr lang="zh-CN" altLang="en-US" sz="2800" b="1" dirty="0">
                <a:latin typeface="Comic Sans MS" panose="030F0702030302020204" pitchFamily="66" charset="0"/>
              </a:rPr>
              <a:t>循环语句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④ </a:t>
            </a:r>
            <a:r>
              <a:rPr lang="en-US" sz="2800" b="1" dirty="0">
                <a:latin typeface="Comic Sans MS" panose="030F0702030302020204" pitchFamily="66" charset="0"/>
              </a:rPr>
              <a:t>while( )...	(</a:t>
            </a:r>
            <a:r>
              <a:rPr lang="zh-CN" altLang="en-US" sz="2800" b="1" dirty="0">
                <a:latin typeface="Comic Sans MS" panose="030F0702030302020204" pitchFamily="66" charset="0"/>
              </a:rPr>
              <a:t>循环语句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⑤ </a:t>
            </a:r>
            <a:r>
              <a:rPr lang="en-US" sz="2800" b="1" dirty="0">
                <a:latin typeface="Comic Sans MS" panose="030F0702030302020204" pitchFamily="66" charset="0"/>
              </a:rPr>
              <a:t>do...while( )	(</a:t>
            </a:r>
            <a:r>
              <a:rPr lang="zh-CN" altLang="en-US" sz="2800" b="1" dirty="0">
                <a:latin typeface="Comic Sans MS" panose="030F0702030302020204" pitchFamily="66" charset="0"/>
              </a:rPr>
              <a:t>循环语句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⑥ </a:t>
            </a:r>
            <a:r>
              <a:rPr lang="en-US" sz="2800" b="1" dirty="0">
                <a:latin typeface="Comic Sans MS" panose="030F0702030302020204" pitchFamily="66" charset="0"/>
              </a:rPr>
              <a:t>continue 	(</a:t>
            </a:r>
            <a:r>
              <a:rPr lang="zh-CN" altLang="en-US" sz="2800" b="1" dirty="0">
                <a:latin typeface="Comic Sans MS" panose="030F0702030302020204" pitchFamily="66" charset="0"/>
              </a:rPr>
              <a:t>结束本次循环语句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⑦ </a:t>
            </a:r>
            <a:r>
              <a:rPr lang="en-US" sz="2800" b="1" dirty="0">
                <a:latin typeface="Comic Sans MS" panose="030F0702030302020204" pitchFamily="66" charset="0"/>
              </a:rPr>
              <a:t>break		(</a:t>
            </a:r>
            <a:r>
              <a:rPr lang="zh-CN" altLang="en-US" sz="2800" b="1" dirty="0">
                <a:latin typeface="Comic Sans MS" panose="030F0702030302020204" pitchFamily="66" charset="0"/>
              </a:rPr>
              <a:t>中止执行</a:t>
            </a:r>
            <a:r>
              <a:rPr lang="en-US" sz="2800" b="1" dirty="0">
                <a:latin typeface="Comic Sans MS" panose="030F0702030302020204" pitchFamily="66" charset="0"/>
              </a:rPr>
              <a:t>switch</a:t>
            </a:r>
            <a:r>
              <a:rPr lang="zh-CN" altLang="en-US" sz="2800" b="1" dirty="0">
                <a:latin typeface="Comic Sans MS" panose="030F0702030302020204" pitchFamily="66" charset="0"/>
              </a:rPr>
              <a:t>或循环语句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⑧ </a:t>
            </a:r>
            <a:r>
              <a:rPr lang="en-US" sz="2800" b="1" dirty="0" err="1">
                <a:latin typeface="Comic Sans MS" panose="030F0702030302020204" pitchFamily="66" charset="0"/>
              </a:rPr>
              <a:t>goto</a:t>
            </a:r>
            <a:r>
              <a:rPr lang="en-US" sz="2800" b="1" dirty="0">
                <a:latin typeface="Comic Sans MS" panose="030F0702030302020204" pitchFamily="66" charset="0"/>
              </a:rPr>
              <a:t>		(</a:t>
            </a:r>
            <a:r>
              <a:rPr lang="zh-CN" altLang="en-US" sz="2800" b="1" dirty="0">
                <a:latin typeface="Comic Sans MS" panose="030F0702030302020204" pitchFamily="66" charset="0"/>
              </a:rPr>
              <a:t>转向语句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Comic Sans MS" panose="030F0702030302020204" pitchFamily="66" charset="0"/>
              </a:rPr>
              <a:t>⑨ </a:t>
            </a:r>
            <a:r>
              <a:rPr lang="en-US" sz="2800" b="1" dirty="0">
                <a:latin typeface="Comic Sans MS" panose="030F0702030302020204" pitchFamily="66" charset="0"/>
              </a:rPr>
              <a:t>return		(</a:t>
            </a:r>
            <a:r>
              <a:rPr lang="zh-CN" altLang="en-US" sz="2800" b="1" dirty="0">
                <a:latin typeface="Comic Sans MS" panose="030F0702030302020204" pitchFamily="66" charset="0"/>
              </a:rPr>
              <a:t>从函数返回语句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</a:p>
          <a:p>
            <a:pPr marL="182563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FF3399"/>
                </a:solidFill>
                <a:latin typeface="Comic Sans MS" panose="030F0702030302020204" pitchFamily="66" charset="0"/>
              </a:rPr>
              <a:t>（）为一个判别条件，</a:t>
            </a:r>
            <a:r>
              <a:rPr lang="en-US" altLang="zh-CN" sz="2800" b="1" dirty="0">
                <a:solidFill>
                  <a:srgbClr val="FF3399"/>
                </a:solidFill>
                <a:latin typeface="Comic Sans MS" panose="030F0702030302020204" pitchFamily="66" charset="0"/>
              </a:rPr>
              <a:t>…</a:t>
            </a:r>
            <a:r>
              <a:rPr lang="zh-CN" altLang="en-US" sz="2800" b="1" dirty="0">
                <a:solidFill>
                  <a:srgbClr val="FF3399"/>
                </a:solidFill>
                <a:latin typeface="Comic Sans MS" panose="030F0702030302020204" pitchFamily="66" charset="0"/>
              </a:rPr>
              <a:t>为内嵌语句。</a:t>
            </a:r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2770B375-7479-4658-AC8E-F8F9D690D848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3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15365" name="组合 4"/>
          <p:cNvGrpSpPr>
            <a:grpSpLocks/>
          </p:cNvGrpSpPr>
          <p:nvPr/>
        </p:nvGrpSpPr>
        <p:grpSpPr bwMode="auto">
          <a:xfrm>
            <a:off x="1189658" y="970316"/>
            <a:ext cx="1377950" cy="1371600"/>
            <a:chOff x="0" y="0"/>
            <a:chExt cx="1376624" cy="1371254"/>
          </a:xfrm>
        </p:grpSpPr>
        <p:sp>
          <p:nvSpPr>
            <p:cNvPr id="15367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68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69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70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71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72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73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 idx="4294967295"/>
          </p:nvPr>
        </p:nvSpPr>
        <p:spPr>
          <a:xfrm>
            <a:off x="479377" y="282747"/>
            <a:ext cx="3744416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3.4.1 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</a:t>
            </a:r>
          </a:p>
        </p:txBody>
      </p:sp>
      <p:sp>
        <p:nvSpPr>
          <p:cNvPr id="102403" name="内容占位符 2"/>
          <p:cNvSpPr>
            <a:spLocks noGrp="1"/>
          </p:cNvSpPr>
          <p:nvPr>
            <p:ph sz="quarter" idx="4294967295"/>
          </p:nvPr>
        </p:nvSpPr>
        <p:spPr>
          <a:xfrm>
            <a:off x="640344" y="1020590"/>
            <a:ext cx="10856256" cy="5554663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b="1" dirty="0"/>
              <a:t>基本格式：</a:t>
            </a:r>
            <a:endParaRPr lang="en-US" altLang="zh-CN" sz="2400" b="1" dirty="0"/>
          </a:p>
          <a:p>
            <a:pPr lvl="1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宋体" pitchFamily="2" charset="-122"/>
              </a:rPr>
              <a:t>while(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表达式</a:t>
            </a:r>
            <a:r>
              <a:rPr lang="en-US" sz="2400" b="1" dirty="0">
                <a:solidFill>
                  <a:srgbClr val="FF3300"/>
                </a:solidFill>
                <a:latin typeface="宋体" pitchFamily="2" charset="-122"/>
              </a:rPr>
              <a:t>)</a:t>
            </a:r>
          </a:p>
          <a:p>
            <a:pPr lvl="1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宋体" pitchFamily="2" charset="-122"/>
              </a:rPr>
              <a:t>{</a:t>
            </a:r>
          </a:p>
          <a:p>
            <a:pPr lvl="1" algn="just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    语句（组）</a:t>
            </a:r>
            <a:r>
              <a:rPr lang="en-US" sz="2400" b="1" dirty="0">
                <a:solidFill>
                  <a:srgbClr val="FF3300"/>
                </a:solidFill>
                <a:latin typeface="宋体" pitchFamily="2" charset="-122"/>
              </a:rPr>
              <a:t>;</a:t>
            </a:r>
          </a:p>
          <a:p>
            <a:pPr lvl="1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宋体" pitchFamily="2" charset="-122"/>
              </a:rPr>
              <a:t>}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说明：</a:t>
            </a:r>
            <a:endParaRPr lang="en-US" sz="24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457200" indent="-457200" algn="just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en-US" sz="2400" b="1" dirty="0">
                <a:latin typeface="宋体" pitchFamily="2" charset="-122"/>
              </a:rPr>
              <a:t>while</a:t>
            </a:r>
            <a:r>
              <a:rPr lang="zh-CN" altLang="en-US" sz="2400" b="1" dirty="0">
                <a:latin typeface="宋体" pitchFamily="2" charset="-122"/>
              </a:rPr>
              <a:t>后面的表达式可以是</a:t>
            </a:r>
            <a:r>
              <a:rPr lang="en-US" sz="2400" b="1" dirty="0">
                <a:latin typeface="宋体" pitchFamily="2" charset="-122"/>
              </a:rPr>
              <a:t>C</a:t>
            </a:r>
            <a:r>
              <a:rPr lang="zh-CN" altLang="en-US" sz="2400" b="1" dirty="0">
                <a:latin typeface="宋体" pitchFamily="2" charset="-122"/>
              </a:rPr>
              <a:t>中任意类型合法的表达式，先求其实际值，进一步求得其逻辑值；</a:t>
            </a:r>
          </a:p>
          <a:p>
            <a:pPr marL="457200" indent="-457200" algn="just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宋体" pitchFamily="2" charset="-122"/>
              </a:rPr>
              <a:t>若表达式的值一开始就为</a:t>
            </a:r>
            <a:r>
              <a:rPr lang="en-US" sz="2400" b="1" dirty="0">
                <a:latin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</a:rPr>
              <a:t>，则循环体将一次也不执行；</a:t>
            </a:r>
          </a:p>
          <a:p>
            <a:pPr marL="457200" indent="-457200" algn="just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宋体" pitchFamily="2" charset="-122"/>
              </a:rPr>
              <a:t>当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循环体</a:t>
            </a:r>
            <a:r>
              <a:rPr lang="zh-CN" altLang="en-US" sz="2400" b="1" dirty="0">
                <a:latin typeface="宋体" pitchFamily="2" charset="-122"/>
              </a:rPr>
              <a:t>由多个语句组成时，必须用</a:t>
            </a:r>
            <a:r>
              <a:rPr lang="en-US" sz="2400" b="1" dirty="0">
                <a:latin typeface="宋体" pitchFamily="2" charset="-122"/>
              </a:rPr>
              <a:t>{ }</a:t>
            </a:r>
            <a:r>
              <a:rPr lang="zh-CN" altLang="en-US" sz="2400" b="1" dirty="0">
                <a:latin typeface="宋体" pitchFamily="2" charset="-122"/>
              </a:rPr>
              <a:t>把它们括起来，使它们形成复合语句；</a:t>
            </a:r>
          </a:p>
          <a:p>
            <a:pPr marL="457200" indent="-457200" algn="just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宋体" pitchFamily="2" charset="-122"/>
              </a:rPr>
              <a:t>为了使循环最终能够结束，而不至于产生“死循环”，每执行一次循环体，表达式的值都应该有所变化。</a:t>
            </a:r>
            <a:endParaRPr lang="en-US" sz="2400" b="1" dirty="0">
              <a:latin typeface="宋体" pitchFamily="2" charset="-122"/>
            </a:endParaRPr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7" y="309765"/>
            <a:ext cx="2050127" cy="302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灯片编号占位符 3"/>
          <p:cNvSpPr txBox="1">
            <a:spLocks noGrp="1" noChangeArrowheads="1"/>
          </p:cNvSpPr>
          <p:nvPr/>
        </p:nvSpPr>
        <p:spPr bwMode="auto">
          <a:xfrm>
            <a:off x="9096796" y="6195391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D2DE91C6-4947-45B4-A138-F6611EC98082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30</a:t>
            </a:fld>
            <a:endParaRPr lang="en-US" altLang="zh-CN" dirty="0">
              <a:solidFill>
                <a:srgbClr val="153FBA"/>
              </a:solidFill>
            </a:endParaRPr>
          </a:p>
        </p:txBody>
      </p:sp>
      <p:grpSp>
        <p:nvGrpSpPr>
          <p:cNvPr id="102406" name="Group 6"/>
          <p:cNvGrpSpPr>
            <a:grpSpLocks/>
          </p:cNvGrpSpPr>
          <p:nvPr/>
        </p:nvGrpSpPr>
        <p:grpSpPr bwMode="auto">
          <a:xfrm>
            <a:off x="7100951" y="1371600"/>
            <a:ext cx="2199606" cy="1900436"/>
            <a:chOff x="4059" y="346"/>
            <a:chExt cx="1701" cy="1318"/>
          </a:xfrm>
        </p:grpSpPr>
        <p:pic>
          <p:nvPicPr>
            <p:cNvPr id="4609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346"/>
              <a:ext cx="1701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4740" y="1344"/>
              <a:ext cx="767" cy="3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0070C0"/>
                  </a:solidFill>
                  <a:latin typeface="宋体" pitchFamily="2" charset="-122"/>
                  <a:ea typeface="宋体" pitchFamily="2" charset="-122"/>
                </a:rPr>
                <a:t>NS</a:t>
              </a:r>
              <a:r>
                <a:rPr lang="zh-CN" altLang="en-US" sz="2400" b="1" dirty="0">
                  <a:solidFill>
                    <a:srgbClr val="0070C0"/>
                  </a:solidFill>
                  <a:latin typeface="宋体" pitchFamily="2" charset="-122"/>
                  <a:ea typeface="宋体" pitchFamily="2" charset="-122"/>
                </a:rPr>
                <a:t>图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 idx="4294967295"/>
          </p:nvPr>
        </p:nvSpPr>
        <p:spPr>
          <a:xfrm>
            <a:off x="839416" y="343811"/>
            <a:ext cx="3992569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3.4.2 do-while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sz="quarter" idx="4294967295"/>
          </p:nvPr>
        </p:nvSpPr>
        <p:spPr>
          <a:xfrm>
            <a:off x="751343" y="1084100"/>
            <a:ext cx="10689313" cy="533876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lt"/>
              </a:rPr>
              <a:t>基本格式：</a:t>
            </a:r>
            <a:endParaRPr lang="en-US" sz="2400" b="1" dirty="0">
              <a:latin typeface="+mj-lt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{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    语句（组）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}while(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表达式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) 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lt"/>
              </a:rPr>
              <a:t>说明：</a:t>
            </a:r>
            <a:endParaRPr lang="en-US" sz="2400" b="1" dirty="0">
              <a:latin typeface="+mj-lt"/>
            </a:endParaRPr>
          </a:p>
          <a:p>
            <a:pPr marL="457200" indent="-4572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在</a:t>
            </a:r>
            <a:r>
              <a:rPr lang="en-US" sz="2400" b="1" dirty="0">
                <a:solidFill>
                  <a:srgbClr val="FF0066"/>
                </a:solidFill>
                <a:latin typeface="+mj-lt"/>
              </a:rPr>
              <a:t>while</a:t>
            </a:r>
            <a:r>
              <a:rPr lang="zh-CN" altLang="en-US" sz="2400" b="1" dirty="0">
                <a:solidFill>
                  <a:srgbClr val="FF0066"/>
                </a:solidFill>
                <a:latin typeface="+mj-lt"/>
              </a:rPr>
              <a:t>后必须有一个“</a:t>
            </a:r>
            <a:r>
              <a:rPr lang="en-US" sz="2400" b="1" dirty="0">
                <a:solidFill>
                  <a:srgbClr val="FF0066"/>
                </a:solidFill>
                <a:latin typeface="+mj-lt"/>
              </a:rPr>
              <a:t>;</a:t>
            </a:r>
            <a:r>
              <a:rPr lang="zh-CN" altLang="en-US" sz="2400" b="1" dirty="0">
                <a:solidFill>
                  <a:srgbClr val="FF0066"/>
                </a:solidFill>
                <a:latin typeface="+mj-lt"/>
              </a:rPr>
              <a:t>”</a:t>
            </a:r>
            <a:r>
              <a:rPr lang="zh-CN" altLang="en-US" sz="2400" b="1" dirty="0">
                <a:latin typeface="+mj-lt"/>
              </a:rPr>
              <a:t>，表示语句结束；</a:t>
            </a:r>
          </a:p>
          <a:p>
            <a:pPr marL="457200" indent="-4572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由于</a:t>
            </a:r>
            <a:r>
              <a:rPr lang="en-US" sz="2400" b="1" dirty="0">
                <a:latin typeface="+mj-lt"/>
              </a:rPr>
              <a:t>do-while</a:t>
            </a:r>
            <a:r>
              <a:rPr lang="zh-CN" altLang="en-US" sz="2400" b="1" dirty="0">
                <a:latin typeface="+mj-lt"/>
              </a:rPr>
              <a:t>语句是先执行循环体语句再判断表达式的值，所以无论一开始判断表达式的值为“真”还是“假”，循环体中的语句都至少被执行一次；</a:t>
            </a:r>
          </a:p>
          <a:p>
            <a:pPr marL="457200" indent="-4572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如果</a:t>
            </a:r>
            <a:r>
              <a:rPr lang="en-US" sz="2400" b="1" dirty="0">
                <a:latin typeface="+mj-lt"/>
              </a:rPr>
              <a:t>do-while</a:t>
            </a:r>
            <a:r>
              <a:rPr lang="zh-CN" altLang="en-US" sz="2400" b="1" dirty="0">
                <a:latin typeface="+mj-lt"/>
              </a:rPr>
              <a:t>语句的</a:t>
            </a:r>
            <a:r>
              <a:rPr lang="zh-CN" altLang="en-US" sz="2400" b="1" dirty="0">
                <a:solidFill>
                  <a:srgbClr val="FF0066"/>
                </a:solidFill>
                <a:latin typeface="+mj-lt"/>
              </a:rPr>
              <a:t>循环体部分</a:t>
            </a:r>
            <a:r>
              <a:rPr lang="zh-CN" altLang="en-US" sz="2400" b="1" dirty="0">
                <a:latin typeface="+mj-lt"/>
              </a:rPr>
              <a:t>是由多个语句组成的，则必须用花括号</a:t>
            </a:r>
            <a:r>
              <a:rPr lang="en-US" sz="2400" b="1" dirty="0">
                <a:latin typeface="+mj-lt"/>
              </a:rPr>
              <a:t>{ }</a:t>
            </a:r>
            <a:r>
              <a:rPr lang="zh-CN" altLang="en-US" sz="2400" b="1" dirty="0">
                <a:latin typeface="+mj-lt"/>
              </a:rPr>
              <a:t>括起来，使它们形成复合语句。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19" y="353815"/>
            <a:ext cx="1873250" cy="3573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A9822DAD-FA28-48D4-8270-1D19C8D18C9F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31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106502" name="Group 6"/>
          <p:cNvGrpSpPr>
            <a:grpSpLocks/>
          </p:cNvGrpSpPr>
          <p:nvPr/>
        </p:nvGrpSpPr>
        <p:grpSpPr bwMode="auto">
          <a:xfrm>
            <a:off x="7729300" y="1496056"/>
            <a:ext cx="3348037" cy="2257425"/>
            <a:chOff x="3651" y="391"/>
            <a:chExt cx="2109" cy="1422"/>
          </a:xfrm>
        </p:grpSpPr>
        <p:pic>
          <p:nvPicPr>
            <p:cNvPr id="5019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391"/>
              <a:ext cx="2109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4694" y="1525"/>
              <a:ext cx="58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NS</a:t>
              </a:r>
              <a:r>
                <a:rPr lang="zh-CN" altLang="en-US" sz="2400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 idx="4294967295"/>
          </p:nvPr>
        </p:nvSpPr>
        <p:spPr>
          <a:xfrm>
            <a:off x="479377" y="273089"/>
            <a:ext cx="4104456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3.4.3 for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循环语句</a:t>
            </a:r>
          </a:p>
        </p:txBody>
      </p:sp>
      <p:sp>
        <p:nvSpPr>
          <p:cNvPr id="109571" name="内容占位符 2"/>
          <p:cNvSpPr>
            <a:spLocks noGrp="1"/>
          </p:cNvSpPr>
          <p:nvPr>
            <p:ph sz="quarter" idx="4294967295"/>
          </p:nvPr>
        </p:nvSpPr>
        <p:spPr>
          <a:xfrm>
            <a:off x="443372" y="1062477"/>
            <a:ext cx="11305255" cy="523899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lt"/>
              </a:rPr>
              <a:t>基本格式：</a:t>
            </a:r>
            <a:endParaRPr lang="en-US" sz="2400" b="1" dirty="0">
              <a:latin typeface="+mj-lt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for(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表达式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1;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表达式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2;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表达式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3)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{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    循环体语句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}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lt"/>
              </a:rPr>
              <a:t>说明：</a:t>
            </a:r>
            <a:endParaRPr lang="en-US" sz="2400" b="1" dirty="0">
              <a:latin typeface="+mj-lt"/>
            </a:endParaRPr>
          </a:p>
          <a:p>
            <a:pPr marL="457200" indent="-457200" eaLnBrk="1" fontAlgn="auto" hangingPunct="1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三个表达式之间必须用分号间隔；</a:t>
            </a:r>
          </a:p>
          <a:p>
            <a:pPr marL="457200" indent="-457200" eaLnBrk="1" fontAlgn="auto" hangingPunct="1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任何一个表达式都可以省略，但其中的分号一定要保留；</a:t>
            </a:r>
          </a:p>
          <a:p>
            <a:pPr marL="457200" indent="-457200" eaLnBrk="1" fontAlgn="auto" hangingPunct="1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若</a:t>
            </a:r>
            <a:r>
              <a:rPr lang="zh-CN" altLang="en-US" sz="2400" b="1" dirty="0">
                <a:solidFill>
                  <a:srgbClr val="FF0066"/>
                </a:solidFill>
                <a:latin typeface="+mj-lt"/>
              </a:rPr>
              <a:t>循环体</a:t>
            </a:r>
            <a:r>
              <a:rPr lang="zh-CN" altLang="en-US" sz="2400" b="1" dirty="0">
                <a:latin typeface="+mj-lt"/>
              </a:rPr>
              <a:t>部分由多个语句组成，则必须用花括号</a:t>
            </a:r>
            <a:r>
              <a:rPr lang="en-US" sz="2400" b="1" dirty="0">
                <a:latin typeface="+mj-lt"/>
              </a:rPr>
              <a:t>{}</a:t>
            </a:r>
            <a:r>
              <a:rPr lang="zh-CN" altLang="en-US" sz="2400" b="1" dirty="0">
                <a:latin typeface="+mj-lt"/>
              </a:rPr>
              <a:t>括起来，使它们形成复合语句；</a:t>
            </a:r>
          </a:p>
          <a:p>
            <a:pPr marL="457200" indent="-457200" eaLnBrk="1" fontAlgn="auto" hangingPunct="1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+mj-lt"/>
              </a:rPr>
              <a:t>表达式</a:t>
            </a:r>
            <a:r>
              <a:rPr lang="en-US" sz="2400" b="1" dirty="0">
                <a:latin typeface="+mj-lt"/>
              </a:rPr>
              <a:t>1</a:t>
            </a:r>
            <a:r>
              <a:rPr lang="zh-CN" altLang="en-US" sz="2400" b="1" dirty="0">
                <a:latin typeface="+mj-lt"/>
              </a:rPr>
              <a:t>和表达式</a:t>
            </a:r>
            <a:r>
              <a:rPr lang="en-US" sz="2400" b="1" dirty="0">
                <a:latin typeface="+mj-lt"/>
              </a:rPr>
              <a:t>3</a:t>
            </a:r>
            <a:r>
              <a:rPr lang="zh-CN" altLang="en-US" sz="2400" b="1" dirty="0">
                <a:latin typeface="+mj-lt"/>
              </a:rPr>
              <a:t>既可以是一个简单表达式，也可以是由逗号连接的多个表达式。</a:t>
            </a:r>
          </a:p>
        </p:txBody>
      </p:sp>
      <p:pic>
        <p:nvPicPr>
          <p:cNvPr id="1095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94" y="9629"/>
            <a:ext cx="2520206" cy="39851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71000"/>
              </a:schemeClr>
            </a:glow>
            <a:outerShdw blurRad="63500" dist="1498600" dir="11520000" sx="1000" sy="1000" algn="ctr" rotWithShape="0">
              <a:srgbClr val="000000">
                <a:alpha val="42000"/>
              </a:srgbClr>
            </a:outerShdw>
            <a:softEdge rad="0"/>
          </a:effectLst>
        </p:spPr>
      </p:pic>
      <p:sp>
        <p:nvSpPr>
          <p:cNvPr id="53253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76459F98-DCB1-48A0-8B61-AEEE5175D2C3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32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 idx="4294967295"/>
          </p:nvPr>
        </p:nvSpPr>
        <p:spPr>
          <a:xfrm>
            <a:off x="980415" y="519232"/>
            <a:ext cx="3839896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sz="quarter" idx="4294967295"/>
          </p:nvPr>
        </p:nvSpPr>
        <p:spPr>
          <a:xfrm>
            <a:off x="839416" y="1248053"/>
            <a:ext cx="10225136" cy="51228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利用以下公式计算π的值，要求精度控制在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-6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内。</a:t>
            </a:r>
            <a:endParaRPr 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算法分析：</a:t>
            </a:r>
            <a:endParaRPr 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每次得到新的一项，并累加。</a:t>
            </a:r>
            <a:endParaRPr 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关键：如何得到新项？</a:t>
            </a: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73845"/>
              </p:ext>
            </p:extLst>
          </p:nvPr>
        </p:nvGraphicFramePr>
        <p:xfrm>
          <a:off x="2639616" y="2204864"/>
          <a:ext cx="4896544" cy="105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83704" imgH="444693" progId="">
                  <p:embed/>
                </p:oleObj>
              </mc:Choice>
              <mc:Fallback>
                <p:oleObj r:id="rId2" imgW="2083704" imgH="44469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204864"/>
                        <a:ext cx="4896544" cy="105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8963BD33-671E-427D-8428-B8E8ADCCF2B3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33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 idx="4294967295"/>
          </p:nvPr>
        </p:nvSpPr>
        <p:spPr>
          <a:xfrm>
            <a:off x="7088932" y="455902"/>
            <a:ext cx="3889102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sz="quarter" idx="4294967295"/>
          </p:nvPr>
        </p:nvSpPr>
        <p:spPr>
          <a:xfrm>
            <a:off x="1188008" y="875564"/>
            <a:ext cx="8609012" cy="166687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400" dirty="0">
                <a:latin typeface="宋体" charset="-122"/>
              </a:rPr>
              <a:t>NS</a:t>
            </a:r>
            <a:r>
              <a:rPr lang="zh-CN" altLang="en-US" sz="2400" dirty="0">
                <a:latin typeface="宋体" charset="-122"/>
              </a:rPr>
              <a:t>图：</a:t>
            </a:r>
            <a:endParaRPr lang="en-US" sz="2400" dirty="0">
              <a:latin typeface="宋体" charset="-122"/>
              <a:ea typeface="黑体" pitchFamily="49" charset="-122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568386"/>
              </p:ext>
            </p:extLst>
          </p:nvPr>
        </p:nvGraphicFramePr>
        <p:xfrm>
          <a:off x="1213966" y="577571"/>
          <a:ext cx="44354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83704" imgH="444693" progId="">
                  <p:embed/>
                </p:oleObj>
              </mc:Choice>
              <mc:Fallback>
                <p:oleObj r:id="rId2" imgW="2083704" imgH="44469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966" y="577571"/>
                        <a:ext cx="44354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Group 6"/>
          <p:cNvGraphicFramePr>
            <a:graphicFrameLocks noGrp="1"/>
          </p:cNvGraphicFramePr>
          <p:nvPr/>
        </p:nvGraphicFramePr>
        <p:xfrm>
          <a:off x="3359151" y="1766888"/>
          <a:ext cx="5832475" cy="4710108"/>
        </p:xfrm>
        <a:graphic>
          <a:graphicData uri="http://schemas.openxmlformats.org/drawingml/2006/table">
            <a:tbl>
              <a:tblPr/>
              <a:tblGrid>
                <a:gridCol w="83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当前项分子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num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初始化为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1 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4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当前项分母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den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初始化为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1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28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当前项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item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初始化为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1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28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pi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初始化为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0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4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while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（当前项绝对值大于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0.000001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）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 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累加当前项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pi = pi + item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59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 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计算当前项的分子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num = -num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59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 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计算当前项的分母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den = den + 2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 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计算新的当前项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item = num / den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4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pi = pi * 4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928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输出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+mj-lt"/>
                          <a:ea typeface="黑体" pitchFamily="49" charset="-122"/>
                        </a:rPr>
                        <a:t>pi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8165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5850EC3-5FC1-4A9E-87D8-822220600183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34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1704" y="1772816"/>
            <a:ext cx="5472608" cy="4704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431704" y="3356992"/>
            <a:ext cx="54726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31704" y="3789040"/>
            <a:ext cx="54726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95800" y="3789040"/>
            <a:ext cx="0" cy="1944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31704" y="5733256"/>
            <a:ext cx="54726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 idx="4294967295"/>
          </p:nvPr>
        </p:nvSpPr>
        <p:spPr>
          <a:xfrm>
            <a:off x="458399" y="419019"/>
            <a:ext cx="4770189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(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编程实现）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05475" name="内容占位符 2"/>
          <p:cNvSpPr>
            <a:spLocks noGrp="1"/>
          </p:cNvSpPr>
          <p:nvPr>
            <p:ph sz="quarter" idx="4294967295"/>
          </p:nvPr>
        </p:nvSpPr>
        <p:spPr>
          <a:xfrm>
            <a:off x="1524000" y="908050"/>
            <a:ext cx="8642350" cy="5626100"/>
          </a:xfrm>
        </p:spPr>
        <p:txBody>
          <a:bodyPr rtlCol="0">
            <a:normAutofit/>
          </a:bodyPr>
          <a:lstStyle/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latin typeface="+mj-lt"/>
              </a:rPr>
              <a:t>......</a:t>
            </a:r>
            <a:endParaRPr lang="en-US" sz="2400" dirty="0"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= 1;     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分子               </a:t>
            </a:r>
            <a:endParaRPr 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den = 1;    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分母       </a:t>
            </a:r>
            <a:endParaRPr 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double item = 1.0;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当前项            </a:t>
            </a: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double pi = 0.0;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存储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pi                </a:t>
            </a:r>
            <a:endParaRPr 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while(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fabs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(item) &gt; 1e-6)</a:t>
            </a:r>
            <a:endParaRPr lang="zh-CN" alt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{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当前项绝对值大于误差限时循环</a:t>
            </a:r>
            <a:endParaRPr lang="en-US" altLang="zh-CN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pi = pi + item;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累加当前项</a:t>
            </a:r>
            <a:endParaRPr 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  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= -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      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求分子           </a:t>
            </a:r>
            <a:endParaRPr 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  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	den = den + 2;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求分母</a:t>
            </a: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	item = (double)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/ den;  </a:t>
            </a: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}</a:t>
            </a: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pi = pi * 4; </a:t>
            </a:r>
            <a:endParaRPr lang="zh-CN" altLang="en-US" sz="2400" b="1" dirty="0">
              <a:solidFill>
                <a:srgbClr val="FF3300"/>
              </a:solidFill>
              <a:latin typeface="+mj-lt"/>
            </a:endParaRP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"pi = " &lt;&lt; pi &lt;&lt;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endl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marL="358775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latin typeface="+mj-lt"/>
              </a:rPr>
              <a:t>......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/>
          </a:p>
        </p:txBody>
      </p:sp>
      <p:cxnSp>
        <p:nvCxnSpPr>
          <p:cNvPr id="105477" name="直接连接符 6"/>
          <p:cNvCxnSpPr>
            <a:cxnSpLocks noChangeShapeType="1"/>
          </p:cNvCxnSpPr>
          <p:nvPr/>
        </p:nvCxnSpPr>
        <p:spPr bwMode="auto">
          <a:xfrm>
            <a:off x="3432176" y="5021263"/>
            <a:ext cx="10080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8" name="灯片编号占位符 3"/>
          <p:cNvSpPr txBox="1">
            <a:spLocks noGrp="1" noChangeArrowheads="1"/>
          </p:cNvSpPr>
          <p:nvPr/>
        </p:nvSpPr>
        <p:spPr bwMode="auto">
          <a:xfrm>
            <a:off x="10166350" y="6151563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5E889D2-318A-47AE-840D-DA36FA4B540C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35</a:t>
            </a:fld>
            <a:endParaRPr lang="en-US" altLang="zh-CN">
              <a:solidFill>
                <a:srgbClr val="153FBA"/>
              </a:solidFill>
            </a:endParaRPr>
          </a:p>
        </p:txBody>
      </p:sp>
      <p:graphicFrame>
        <p:nvGraphicFramePr>
          <p:cNvPr id="1054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0999"/>
              </p:ext>
            </p:extLst>
          </p:nvPr>
        </p:nvGraphicFramePr>
        <p:xfrm>
          <a:off x="6316349" y="706437"/>
          <a:ext cx="4234948" cy="5445127"/>
        </p:xfrm>
        <a:graphic>
          <a:graphicData uri="http://schemas.openxmlformats.org/drawingml/2006/table">
            <a:tbl>
              <a:tblPr/>
              <a:tblGrid>
                <a:gridCol w="8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当前项分子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num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初始化为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1 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当前项分母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den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初始化为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1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当前项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item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初始化为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1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pi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初始化为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0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while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（当前项绝对值大于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0.000001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）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u Gothic Medium" pitchFamily="34" charset="-128"/>
                        <a:ea typeface="Yu Gothic Medium" pitchFamily="34" charset="-128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累加当前项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pi = pi + item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 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计算当前项的分子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 = -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num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E2A7C"/>
                        </a:solidFill>
                        <a:effectLst/>
                        <a:latin typeface="Bahnschrift Light Condensed" panose="020B0502040204020203" pitchFamily="34" charset="0"/>
                        <a:ea typeface="Yu Gothic Medium" pitchFamily="34" charset="-128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 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计算当前项的分母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den = den + 2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 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计算新的当前项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item =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 / den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Bahnschrift Light Condensed" panose="020B0502040204020203" pitchFamily="34" charset="0"/>
                          <a:ea typeface="Yu Gothic Medium" pitchFamily="34" charset="-128"/>
                        </a:rPr>
                        <a:t>（浮点型）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E2A7C"/>
                        </a:solidFill>
                        <a:effectLst/>
                        <a:latin typeface="Bahnschrift Light Condensed" panose="020B0502040204020203" pitchFamily="34" charset="0"/>
                        <a:ea typeface="Yu Gothic Medium" pitchFamily="34" charset="-128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pi = pi * 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求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pi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的值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988"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输出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E2A7C"/>
                          </a:solidFill>
                          <a:effectLst/>
                          <a:latin typeface="Yu Gothic Medium" pitchFamily="34" charset="-128"/>
                          <a:ea typeface="Yu Gothic Medium" pitchFamily="34" charset="-128"/>
                        </a:rPr>
                        <a:t>pi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5510" name="Line 38"/>
          <p:cNvSpPr>
            <a:spLocks noChangeShapeType="1"/>
          </p:cNvSpPr>
          <p:nvPr/>
        </p:nvSpPr>
        <p:spPr bwMode="auto">
          <a:xfrm flipH="1">
            <a:off x="5591175" y="925423"/>
            <a:ext cx="883954" cy="48745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99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 flipH="1">
            <a:off x="5416990" y="1340769"/>
            <a:ext cx="1058139" cy="4699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 flipH="1">
            <a:off x="4440238" y="1736831"/>
            <a:ext cx="2063663" cy="487451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 flipH="1">
            <a:off x="5845135" y="2166913"/>
            <a:ext cx="14398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5514" name="AutoShape 42"/>
          <p:cNvSpPr>
            <a:spLocks noChangeArrowheads="1"/>
          </p:cNvSpPr>
          <p:nvPr/>
        </p:nvSpPr>
        <p:spPr bwMode="auto">
          <a:xfrm>
            <a:off x="6475129" y="3704746"/>
            <a:ext cx="863600" cy="6477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H="1">
            <a:off x="3349657" y="5517232"/>
            <a:ext cx="296669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 flipH="1">
            <a:off x="5897563" y="5932577"/>
            <a:ext cx="47276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0" grpId="0" animBg="1"/>
      <p:bldP spid="1055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 idx="4294967295"/>
          </p:nvPr>
        </p:nvSpPr>
        <p:spPr>
          <a:xfrm>
            <a:off x="263353" y="326555"/>
            <a:ext cx="3744416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 do-while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07523" name="内容占位符 2"/>
          <p:cNvSpPr>
            <a:spLocks noGrp="1"/>
          </p:cNvSpPr>
          <p:nvPr>
            <p:ph sz="quarter" idx="4294967295"/>
          </p:nvPr>
        </p:nvSpPr>
        <p:spPr>
          <a:xfrm>
            <a:off x="1524001" y="898526"/>
            <a:ext cx="8391525" cy="51228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将用户输入的一个正整数倒序输出。例如，输入</a:t>
            </a:r>
            <a:r>
              <a:rPr lang="en-US" sz="2800" b="1" dirty="0">
                <a:solidFill>
                  <a:srgbClr val="FF0000"/>
                </a:solidFill>
                <a:latin typeface="宋体" pitchFamily="2" charset="-122"/>
              </a:rPr>
              <a:t>1234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，则输出</a:t>
            </a:r>
            <a:r>
              <a:rPr lang="en-US" sz="2800" b="1" dirty="0">
                <a:solidFill>
                  <a:srgbClr val="FF0000"/>
                </a:solidFill>
                <a:latin typeface="宋体" pitchFamily="2" charset="-122"/>
              </a:rPr>
              <a:t>4321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en-US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SzPct val="100000"/>
              <a:buNone/>
              <a:defRPr/>
            </a:pPr>
            <a:r>
              <a:rPr lang="zh-CN" altLang="en-US" sz="2800" b="1" dirty="0">
                <a:solidFill>
                  <a:srgbClr val="FF3399"/>
                </a:solidFill>
                <a:latin typeface="楷体" pitchFamily="49" charset="-122"/>
                <a:ea typeface="楷体" pitchFamily="49" charset="-122"/>
              </a:rPr>
              <a:t>   算法分析：</a:t>
            </a:r>
            <a:endParaRPr lang="en-US" sz="2800" b="1" dirty="0">
              <a:solidFill>
                <a:srgbClr val="FF3399"/>
              </a:solidFill>
              <a:latin typeface="楷体" pitchFamily="49" charset="-122"/>
              <a:ea typeface="楷体" pitchFamily="49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3399"/>
                </a:solidFill>
                <a:latin typeface="楷体" pitchFamily="49" charset="-122"/>
                <a:ea typeface="楷体" pitchFamily="49" charset="-122"/>
              </a:rPr>
              <a:t>如何求得正整数的某一位？</a:t>
            </a:r>
            <a:endParaRPr lang="en-US" sz="2800" b="1" dirty="0">
              <a:solidFill>
                <a:srgbClr val="FF3399"/>
              </a:solidFill>
              <a:latin typeface="楷体" pitchFamily="49" charset="-122"/>
              <a:ea typeface="楷体" pitchFamily="49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3399"/>
                </a:solidFill>
                <a:latin typeface="楷体" pitchFamily="49" charset="-122"/>
                <a:ea typeface="楷体" pitchFamily="49" charset="-122"/>
              </a:rPr>
              <a:t>如何倒序输出？</a:t>
            </a:r>
            <a:endParaRPr lang="en-US" sz="2800" b="1" dirty="0">
              <a:solidFill>
                <a:srgbClr val="FF3399"/>
              </a:solidFill>
              <a:latin typeface="楷体" pitchFamily="49" charset="-122"/>
              <a:ea typeface="楷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zh-CN" altLang="en-US" sz="2800" dirty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068639"/>
            <a:ext cx="3879850" cy="2808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618741F2-092E-4E19-8C37-CC962EAFB604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36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 idx="4294967295"/>
          </p:nvPr>
        </p:nvSpPr>
        <p:spPr>
          <a:xfrm>
            <a:off x="868149" y="349746"/>
            <a:ext cx="5659899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do-while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语句举例（编程实现）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08547" name="内容占位符 2"/>
          <p:cNvSpPr>
            <a:spLocks noGrp="1"/>
          </p:cNvSpPr>
          <p:nvPr>
            <p:ph sz="quarter" idx="4294967295"/>
          </p:nvPr>
        </p:nvSpPr>
        <p:spPr>
          <a:xfrm>
            <a:off x="1665289" y="898526"/>
            <a:ext cx="8391525" cy="5122863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latin typeface="+mj-lt"/>
              </a:rPr>
              <a:t>......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n;                           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请输入一个正整数：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";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&gt;&gt; n;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倒序结果：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";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n % 10;    </a:t>
            </a:r>
            <a:endParaRPr lang="zh-CN" altLang="en-US" sz="2400" b="1" dirty="0">
              <a:solidFill>
                <a:srgbClr val="FF330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   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n =  n / 10;            </a:t>
            </a:r>
            <a:endParaRPr lang="zh-CN" altLang="en-US" sz="2400" b="1" dirty="0">
              <a:solidFill>
                <a:srgbClr val="FF330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}while(n &gt; 0);           </a:t>
            </a:r>
            <a:endParaRPr lang="zh-CN" altLang="en-US" sz="2400" b="1" dirty="0">
              <a:solidFill>
                <a:srgbClr val="FF330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&lt;&lt;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endl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latin typeface="+mj-lt"/>
              </a:rPr>
              <a:t>......</a:t>
            </a:r>
            <a:endParaRPr lang="zh-CN" altLang="en-US" sz="2400" dirty="0">
              <a:latin typeface="+mj-lt"/>
            </a:endParaRPr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80A56966-DE14-45E8-A88B-576652478989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37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79714"/>
            <a:ext cx="4205288" cy="304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AutoShape 6"/>
          <p:cNvSpPr>
            <a:spLocks noChangeArrowheads="1"/>
          </p:cNvSpPr>
          <p:nvPr/>
        </p:nvSpPr>
        <p:spPr bwMode="auto">
          <a:xfrm rot="2139846">
            <a:off x="4740275" y="2271713"/>
            <a:ext cx="1212850" cy="1014412"/>
          </a:xfrm>
          <a:prstGeom prst="leftArrow">
            <a:avLst>
              <a:gd name="adj1" fmla="val 29148"/>
              <a:gd name="adj2" fmla="val 39998"/>
            </a:avLst>
          </a:prstGeom>
          <a:solidFill>
            <a:schemeClr val="accent1"/>
          </a:solidFill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3935413" y="4437064"/>
            <a:ext cx="2089150" cy="504825"/>
          </a:xfrm>
          <a:prstGeom prst="leftArrow">
            <a:avLst>
              <a:gd name="adj1" fmla="val 50000"/>
              <a:gd name="adj2" fmla="val 85613"/>
            </a:avLst>
          </a:prstGeom>
          <a:solidFill>
            <a:schemeClr val="accent1"/>
          </a:solidFill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 idx="4294967295"/>
          </p:nvPr>
        </p:nvSpPr>
        <p:spPr>
          <a:xfrm>
            <a:off x="623392" y="450250"/>
            <a:ext cx="3240360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for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循环语句举例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sz="quarter" idx="4294967295"/>
          </p:nvPr>
        </p:nvSpPr>
        <p:spPr>
          <a:xfrm>
            <a:off x="407368" y="1093044"/>
            <a:ext cx="10801200" cy="29516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由键盘输入全体考生的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语言成绩，并求平均分。</a:t>
            </a:r>
            <a:endParaRPr lang="en-US" sz="2800" b="1" dirty="0">
              <a:solidFill>
                <a:srgbClr val="FF0000"/>
              </a:solidFill>
              <a:latin typeface="宋体" charset="-122"/>
              <a:ea typeface="黑体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FF3399"/>
                </a:solidFill>
                <a:latin typeface="宋体" charset="-122"/>
              </a:rPr>
              <a:t>算法分析：</a:t>
            </a:r>
            <a:r>
              <a:rPr lang="zh-CN" altLang="en-US" sz="2800" b="1" dirty="0">
                <a:latin typeface="宋体" charset="-122"/>
              </a:rPr>
              <a:t>利用循环依次输入每一位考生的成绩，并将其累加起来。若考生人数确定（即循环次数确定），选用</a:t>
            </a:r>
            <a:r>
              <a:rPr lang="en-US" altLang="zh-CN" sz="2800" b="1" dirty="0">
                <a:latin typeface="宋体" charset="-122"/>
              </a:rPr>
              <a:t>for</a:t>
            </a:r>
            <a:r>
              <a:rPr lang="zh-CN" altLang="en-US" sz="2800" b="1" dirty="0">
                <a:latin typeface="宋体" charset="-122"/>
              </a:rPr>
              <a:t>循环更为方便。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20" y="2676916"/>
            <a:ext cx="4680645" cy="34634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5D7E824A-CFC4-4920-9BD9-6F5EAE175468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38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 idx="4294967295"/>
          </p:nvPr>
        </p:nvSpPr>
        <p:spPr>
          <a:xfrm>
            <a:off x="335361" y="246062"/>
            <a:ext cx="5616178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 for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循环语句举例（编程实现）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sz="quarter" idx="4294967295"/>
          </p:nvPr>
        </p:nvSpPr>
        <p:spPr>
          <a:xfrm>
            <a:off x="2028825" y="620714"/>
            <a:ext cx="8675688" cy="6192837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......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i = 0;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	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循环变量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= 0;      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考生人数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double score = 0;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/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考生成绩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double sum = 0;  	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总成绩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double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avg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= 0;   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平均成绩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请输入考生人数：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";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&gt;&gt;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请逐一输入各位考生的成绩：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" &lt;&lt;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endl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for(i = 1; i &lt;=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 i++)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{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   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&gt;&gt; score;   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输入当前考生成绩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    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sum = sum + score;</a:t>
            </a: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累加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3300"/>
                </a:solidFill>
                <a:latin typeface="+mj-lt"/>
              </a:rPr>
              <a:t>}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avg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= sum /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num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        // 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求平均值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"</a:t>
            </a:r>
            <a:r>
              <a:rPr lang="zh-CN" altLang="en-US" sz="2400" b="1" dirty="0">
                <a:solidFill>
                  <a:srgbClr val="FF3300"/>
                </a:solidFill>
                <a:latin typeface="+mj-lt"/>
              </a:rPr>
              <a:t>平均分是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" &lt;&lt;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avg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 &lt;&lt; </a:t>
            </a:r>
            <a:r>
              <a:rPr lang="en-US" sz="2400" b="1" dirty="0" err="1">
                <a:solidFill>
                  <a:srgbClr val="FF3300"/>
                </a:solidFill>
                <a:latin typeface="+mj-lt"/>
              </a:rPr>
              <a:t>endl</a:t>
            </a:r>
            <a:r>
              <a:rPr lang="en-US" sz="2400" b="1" dirty="0">
                <a:solidFill>
                  <a:srgbClr val="FF3300"/>
                </a:solidFill>
                <a:latin typeface="+mj-lt"/>
              </a:rPr>
              <a:t>;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......</a:t>
            </a:r>
            <a:endParaRPr lang="zh-CN" altLang="en-US" sz="2400" dirty="0">
              <a:latin typeface="+mj-lt"/>
            </a:endParaRPr>
          </a:p>
        </p:txBody>
      </p:sp>
      <p:sp>
        <p:nvSpPr>
          <p:cNvPr id="55300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77E3C64-1A7E-4DF9-8F9B-3307286EE830}" type="slidenum">
              <a:rPr lang="zh-CN" altLang="en-US">
                <a:solidFill>
                  <a:srgbClr val="153FBA"/>
                </a:solidFill>
              </a:rPr>
              <a:pPr algn="r" eaLnBrk="1" hangingPunct="1"/>
              <a:t>39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620714"/>
            <a:ext cx="3779837" cy="279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AutoShape 6"/>
          <p:cNvSpPr>
            <a:spLocks noChangeArrowheads="1"/>
          </p:cNvSpPr>
          <p:nvPr/>
        </p:nvSpPr>
        <p:spPr bwMode="auto">
          <a:xfrm rot="-1186817">
            <a:off x="6383339" y="765175"/>
            <a:ext cx="649287" cy="287338"/>
          </a:xfrm>
          <a:prstGeom prst="left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H="1">
            <a:off x="5375275" y="1196975"/>
            <a:ext cx="1657350" cy="20145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5951539" y="1916114"/>
            <a:ext cx="1296987" cy="25923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5951538" y="2492376"/>
            <a:ext cx="1223962" cy="2881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H="1">
            <a:off x="6383339" y="2852738"/>
            <a:ext cx="936625" cy="2881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内容占位符 2"/>
          <p:cNvSpPr>
            <a:spLocks noGrp="1"/>
          </p:cNvSpPr>
          <p:nvPr>
            <p:ph sz="quarter" idx="4294967295"/>
          </p:nvPr>
        </p:nvSpPr>
        <p:spPr>
          <a:xfrm>
            <a:off x="690563" y="980728"/>
            <a:ext cx="8609012" cy="51228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b="1" dirty="0">
                <a:latin typeface="Cambria" pitchFamily="18" charset="0"/>
              </a:rPr>
              <a:t>2. </a:t>
            </a:r>
            <a:r>
              <a:rPr lang="zh-CN" altLang="en-US" b="1" dirty="0">
                <a:latin typeface="Cambria" pitchFamily="18" charset="0"/>
                <a:ea typeface="微软雅黑" pitchFamily="34" charset="-122"/>
              </a:rPr>
              <a:t>函数调用语句</a:t>
            </a:r>
          </a:p>
          <a:p>
            <a:pPr marL="800100" lvl="2" indent="0" eaLnBrk="1" hangingPunct="1">
              <a:buNone/>
              <a:defRPr/>
            </a:pPr>
            <a:r>
              <a:rPr lang="en-US" altLang="zh-CN" sz="2800" dirty="0">
                <a:latin typeface="Cambria" pitchFamily="18" charset="0"/>
              </a:rPr>
              <a:t>	</a:t>
            </a:r>
            <a:r>
              <a:rPr lang="zh-CN" altLang="en-US" sz="2800" dirty="0">
                <a:latin typeface="Cambria" pitchFamily="18" charset="0"/>
              </a:rPr>
              <a:t>函数调用语句由一个函数调用加一个分号构成。</a:t>
            </a:r>
          </a:p>
          <a:p>
            <a:pPr marL="0" indent="0" eaLnBrk="1" hangingPunct="1">
              <a:buNone/>
              <a:defRPr/>
            </a:pPr>
            <a:r>
              <a:rPr lang="en-US" altLang="zh-CN" sz="2800" dirty="0">
                <a:latin typeface="Cambria" pitchFamily="18" charset="0"/>
              </a:rPr>
              <a:t>	</a:t>
            </a:r>
            <a:r>
              <a:rPr lang="zh-CN" altLang="en-US" sz="2800" dirty="0">
                <a:latin typeface="Cambria" pitchFamily="18" charset="0"/>
              </a:rPr>
              <a:t>例：      </a:t>
            </a:r>
            <a:r>
              <a:rPr lang="en-US" sz="2800" dirty="0">
                <a:latin typeface="Cambria" pitchFamily="18" charset="0"/>
                <a:ea typeface="黑体" pitchFamily="49" charset="-122"/>
              </a:rPr>
              <a:t>	</a:t>
            </a:r>
            <a:r>
              <a:rPr lang="en-US" altLang="zh-CN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getchar();</a:t>
            </a:r>
          </a:p>
          <a:p>
            <a:pPr marL="0" indent="0" eaLnBrk="1" hangingPunct="1">
              <a:buNone/>
              <a:defRPr/>
            </a:pPr>
            <a:endParaRPr lang="en-US" altLang="zh-CN" sz="2800" b="1" dirty="0">
              <a:solidFill>
                <a:srgbClr val="FF3300"/>
              </a:solidFill>
              <a:latin typeface="Cambria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latin typeface="Cambria" pitchFamily="18" charset="0"/>
              </a:rPr>
              <a:t>3. </a:t>
            </a:r>
            <a:r>
              <a:rPr lang="zh-CN" altLang="en-US" b="1" dirty="0">
                <a:latin typeface="Cambria" pitchFamily="18" charset="0"/>
                <a:ea typeface="微软雅黑" pitchFamily="34" charset="-122"/>
              </a:rPr>
              <a:t>表达式语句</a:t>
            </a:r>
          </a:p>
          <a:p>
            <a:pPr marL="800100" lvl="2" indent="0" eaLnBrk="1" hangingPunct="1">
              <a:buNone/>
              <a:defRPr/>
            </a:pPr>
            <a:r>
              <a:rPr lang="zh-CN" altLang="en-US" sz="2800" dirty="0">
                <a:latin typeface="Cambria" pitchFamily="18" charset="0"/>
              </a:rPr>
              <a:t>表达式语句由一个表达式加一个分号构成。</a:t>
            </a:r>
          </a:p>
          <a:p>
            <a:pPr marL="0" indent="0" eaLnBrk="1" hangingPunct="1">
              <a:buNone/>
              <a:defRPr/>
            </a:pPr>
            <a:r>
              <a:rPr lang="en-US" altLang="zh-CN" sz="2800" dirty="0">
                <a:latin typeface="Cambria" pitchFamily="18" charset="0"/>
              </a:rPr>
              <a:t>	</a:t>
            </a:r>
            <a:r>
              <a:rPr lang="zh-CN" altLang="en-US" sz="2800" dirty="0">
                <a:latin typeface="Cambria" pitchFamily="18" charset="0"/>
              </a:rPr>
              <a:t>例</a:t>
            </a:r>
            <a:r>
              <a:rPr lang="zh-CN" altLang="en-US" sz="2800" dirty="0">
                <a:latin typeface="+mj-lt"/>
              </a:rPr>
              <a:t>：  </a:t>
            </a:r>
            <a:r>
              <a:rPr 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= 3;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 ++ 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+ y ;</a:t>
            </a:r>
          </a:p>
          <a:p>
            <a:pPr marL="0" indent="0" eaLnBrk="1" hangingPunct="1">
              <a:buNone/>
              <a:defRPr/>
            </a:pP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8DAAE199-EA6D-4BB7-A417-71A9B4A5C460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4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9770183" y="403406"/>
            <a:ext cx="424037" cy="6289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 idx="4294967295"/>
          </p:nvPr>
        </p:nvSpPr>
        <p:spPr>
          <a:xfrm>
            <a:off x="2023556" y="482601"/>
            <a:ext cx="7451725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3.4.4 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，</a:t>
            </a: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do-while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和</a:t>
            </a: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for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语句的比较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sz="quarter" idx="4294967295"/>
          </p:nvPr>
        </p:nvSpPr>
        <p:spPr>
          <a:xfrm>
            <a:off x="551384" y="1144563"/>
            <a:ext cx="10369152" cy="316865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宋体" charset="-122"/>
              </a:rPr>
              <a:t>① 一般情况下，三种循环语句是可以互换的；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宋体" charset="-122"/>
              </a:rPr>
              <a:t>② 一般来说，</a:t>
            </a:r>
            <a:r>
              <a:rPr lang="en-US" altLang="zh-CN" sz="2400" b="1" dirty="0">
                <a:latin typeface="宋体" charset="-122"/>
              </a:rPr>
              <a:t>for</a:t>
            </a:r>
            <a:r>
              <a:rPr lang="zh-CN" altLang="en-US" sz="2400" b="1" dirty="0">
                <a:latin typeface="宋体" charset="-122"/>
              </a:rPr>
              <a:t>语句用于循环次数明确的情况，而</a:t>
            </a:r>
            <a:r>
              <a:rPr lang="en-US" altLang="zh-CN" sz="2400" b="1" dirty="0">
                <a:latin typeface="宋体" charset="-122"/>
              </a:rPr>
              <a:t>while</a:t>
            </a:r>
            <a:r>
              <a:rPr lang="zh-CN" altLang="en-US" sz="2400" b="1" dirty="0">
                <a:latin typeface="宋体" charset="-122"/>
              </a:rPr>
              <a:t>和</a:t>
            </a:r>
            <a:r>
              <a:rPr lang="en-US" altLang="zh-CN" sz="2400" b="1" dirty="0">
                <a:latin typeface="宋体" charset="-122"/>
              </a:rPr>
              <a:t>do-while</a:t>
            </a:r>
            <a:r>
              <a:rPr lang="zh-CN" altLang="en-US" sz="2400" b="1" dirty="0">
                <a:latin typeface="宋体" charset="-122"/>
              </a:rPr>
              <a:t>语句用于循环次数不确定但循环条件明确的情况；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宋体" charset="-122"/>
              </a:rPr>
              <a:t>③ 用</a:t>
            </a:r>
            <a:r>
              <a:rPr lang="en-US" altLang="zh-CN" sz="2400" b="1" dirty="0">
                <a:latin typeface="宋体" charset="-122"/>
              </a:rPr>
              <a:t>for</a:t>
            </a:r>
            <a:r>
              <a:rPr lang="zh-CN" altLang="en-US" sz="2400" b="1" dirty="0">
                <a:latin typeface="宋体" charset="-122"/>
              </a:rPr>
              <a:t>循环时，循环变量的初始化可以由表达式</a:t>
            </a:r>
            <a:r>
              <a:rPr lang="en-US" altLang="zh-CN" sz="2400" b="1" dirty="0">
                <a:latin typeface="宋体" charset="-122"/>
              </a:rPr>
              <a:t>1</a:t>
            </a:r>
            <a:r>
              <a:rPr lang="zh-CN" altLang="en-US" sz="2400" b="1" dirty="0">
                <a:latin typeface="宋体" charset="-122"/>
              </a:rPr>
              <a:t>来实现，而用</a:t>
            </a:r>
            <a:r>
              <a:rPr lang="en-US" altLang="zh-CN" sz="2400" b="1" dirty="0">
                <a:latin typeface="宋体" charset="-122"/>
              </a:rPr>
              <a:t>while</a:t>
            </a:r>
            <a:r>
              <a:rPr lang="zh-CN" altLang="en-US" sz="2400" b="1" dirty="0">
                <a:latin typeface="宋体" charset="-122"/>
              </a:rPr>
              <a:t>和</a:t>
            </a:r>
            <a:r>
              <a:rPr lang="en-US" altLang="zh-CN" sz="2400" b="1" dirty="0">
                <a:latin typeface="宋体" charset="-122"/>
              </a:rPr>
              <a:t>do-while</a:t>
            </a:r>
            <a:r>
              <a:rPr lang="zh-CN" altLang="en-US" sz="2400" b="1" dirty="0">
                <a:latin typeface="宋体" charset="-122"/>
              </a:rPr>
              <a:t>循环时，循环变量的初始化需要在语句之前完成。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宋体" charset="-122"/>
              </a:rPr>
              <a:t>④ </a:t>
            </a:r>
            <a:r>
              <a:rPr lang="en-US" altLang="zh-CN" sz="2400" b="1" dirty="0">
                <a:latin typeface="宋体" charset="-122"/>
              </a:rPr>
              <a:t>for</a:t>
            </a:r>
            <a:r>
              <a:rPr lang="zh-CN" altLang="en-US" sz="2400" b="1" dirty="0">
                <a:latin typeface="宋体" charset="-122"/>
              </a:rPr>
              <a:t>循环更加灵活。</a:t>
            </a:r>
          </a:p>
        </p:txBody>
      </p:sp>
      <p:sp>
        <p:nvSpPr>
          <p:cNvPr id="56324" name="矩形 3"/>
          <p:cNvSpPr>
            <a:spLocks noChangeArrowheads="1"/>
          </p:cNvSpPr>
          <p:nvPr/>
        </p:nvSpPr>
        <p:spPr bwMode="auto">
          <a:xfrm>
            <a:off x="6078915" y="3583780"/>
            <a:ext cx="4321175" cy="15621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35001">
                <a:srgbClr val="F2F2F2"/>
              </a:gs>
              <a:gs pos="100000">
                <a:srgbClr val="FAFAFA"/>
              </a:gs>
            </a:gsLst>
            <a:lin ang="5400000" scaled="1"/>
          </a:gradFill>
          <a:ln w="9525">
            <a:solidFill>
              <a:srgbClr val="D5D5D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for(</a:t>
            </a:r>
            <a:r>
              <a:rPr lang="en-US" altLang="zh-CN" sz="2400" b="1" dirty="0" err="1">
                <a:solidFill>
                  <a:srgbClr val="FF3300"/>
                </a:solidFill>
                <a:latin typeface="宋体" charset="-122"/>
              </a:rPr>
              <a:t>i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=1, j=1; </a:t>
            </a:r>
            <a:r>
              <a:rPr lang="en-US" altLang="zh-CN" sz="2400" b="1" dirty="0" err="1">
                <a:solidFill>
                  <a:srgbClr val="FF3300"/>
                </a:solidFill>
                <a:latin typeface="宋体" charset="-122"/>
              </a:rPr>
              <a:t>i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 &lt; 10; </a:t>
            </a:r>
            <a:r>
              <a:rPr lang="en-US" altLang="zh-CN" sz="2400" b="1" dirty="0" err="1">
                <a:solidFill>
                  <a:srgbClr val="FF3300"/>
                </a:solidFill>
                <a:latin typeface="宋体" charset="-122"/>
              </a:rPr>
              <a:t>i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++)</a:t>
            </a:r>
            <a:endParaRPr lang="zh-CN" altLang="en-US" sz="2400" b="1" dirty="0">
              <a:solidFill>
                <a:srgbClr val="FF3300"/>
              </a:solidFill>
              <a:latin typeface="宋体" charset="-122"/>
            </a:endParaRPr>
          </a:p>
          <a:p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{</a:t>
            </a:r>
            <a:endParaRPr lang="zh-CN" altLang="en-US" sz="2400" b="1" dirty="0">
              <a:solidFill>
                <a:srgbClr val="FF3300"/>
              </a:solidFill>
              <a:latin typeface="宋体" charset="-122"/>
            </a:endParaRPr>
          </a:p>
          <a:p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    j ++; </a:t>
            </a:r>
            <a:endParaRPr lang="zh-CN" altLang="en-US" sz="2400" b="1" dirty="0">
              <a:solidFill>
                <a:srgbClr val="FF3300"/>
              </a:solidFill>
              <a:latin typeface="宋体" charset="-122"/>
            </a:endParaRPr>
          </a:p>
          <a:p>
            <a:r>
              <a:rPr lang="en-US" altLang="zh-CN" sz="2400" b="1" dirty="0">
                <a:solidFill>
                  <a:srgbClr val="FF3300"/>
                </a:solidFill>
                <a:latin typeface="宋体" charset="-122"/>
              </a:rPr>
              <a:t>}</a:t>
            </a:r>
            <a:endParaRPr lang="zh-CN" altLang="en-US" sz="2400" b="1" dirty="0">
              <a:solidFill>
                <a:srgbClr val="FF3300"/>
              </a:solidFill>
              <a:latin typeface="宋体" charset="-122"/>
            </a:endParaRPr>
          </a:p>
        </p:txBody>
      </p:sp>
      <p:sp>
        <p:nvSpPr>
          <p:cNvPr id="56325" name="矩形 4"/>
          <p:cNvSpPr>
            <a:spLocks noChangeArrowheads="1"/>
          </p:cNvSpPr>
          <p:nvPr/>
        </p:nvSpPr>
        <p:spPr bwMode="auto">
          <a:xfrm>
            <a:off x="1992314" y="5229225"/>
            <a:ext cx="6408737" cy="8318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35001">
                <a:srgbClr val="F2F2F2"/>
              </a:gs>
              <a:gs pos="100000">
                <a:srgbClr val="FAFAFA"/>
              </a:gs>
            </a:gsLst>
            <a:lin ang="5400000" scaled="1"/>
          </a:gradFill>
          <a:ln w="9525">
            <a:solidFill>
              <a:srgbClr val="D5D5D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/>
          <a:p>
            <a:r>
              <a:rPr lang="nn-NO" altLang="en-US" sz="2400" b="1">
                <a:solidFill>
                  <a:srgbClr val="FF3300"/>
                </a:solidFill>
                <a:latin typeface="宋体" charset="-122"/>
              </a:rPr>
              <a:t>for (i=1,</a:t>
            </a:r>
            <a:r>
              <a:rPr lang="nn-NO" altLang="zh-CN" sz="2400" b="1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nn-NO" altLang="en-US" sz="2400" b="1">
                <a:solidFill>
                  <a:srgbClr val="FF3300"/>
                </a:solidFill>
                <a:latin typeface="宋体" charset="-122"/>
              </a:rPr>
              <a:t>j=1; i &lt; 10; i++, j++)</a:t>
            </a:r>
          </a:p>
          <a:p>
            <a:r>
              <a:rPr lang="nn-NO" altLang="zh-CN" sz="2400" b="1">
                <a:solidFill>
                  <a:srgbClr val="FF3300"/>
                </a:solidFill>
                <a:latin typeface="宋体" charset="-122"/>
              </a:rPr>
              <a:t>    </a:t>
            </a:r>
            <a:r>
              <a:rPr lang="nn-NO" altLang="en-US" sz="2400" b="1">
                <a:solidFill>
                  <a:srgbClr val="FF3300"/>
                </a:solidFill>
                <a:latin typeface="宋体" charset="-122"/>
              </a:rPr>
              <a:t>;</a:t>
            </a:r>
          </a:p>
        </p:txBody>
      </p:sp>
      <p:sp>
        <p:nvSpPr>
          <p:cNvPr id="56326" name="直角双向箭头 5"/>
          <p:cNvSpPr>
            <a:spLocks/>
          </p:cNvSpPr>
          <p:nvPr/>
        </p:nvSpPr>
        <p:spPr bwMode="auto">
          <a:xfrm rot="10800000">
            <a:off x="5520993" y="3974304"/>
            <a:ext cx="576064" cy="1254920"/>
          </a:xfrm>
          <a:custGeom>
            <a:avLst/>
            <a:gdLst>
              <a:gd name="T0" fmla="*/ 0 w 1079500"/>
              <a:gd name="T1" fmla="*/ 3835543 h 1008062"/>
              <a:gd name="T2" fmla="*/ 252016 w 1079500"/>
              <a:gd name="T3" fmla="*/ 2557029 h 1008062"/>
              <a:gd name="T4" fmla="*/ 252016 w 1079500"/>
              <a:gd name="T5" fmla="*/ 3196284 h 1008062"/>
              <a:gd name="T6" fmla="*/ 701477 w 1079500"/>
              <a:gd name="T7" fmla="*/ 3196284 h 1008062"/>
              <a:gd name="T8" fmla="*/ 701477 w 1079500"/>
              <a:gd name="T9" fmla="*/ 1278517 h 1008062"/>
              <a:gd name="T10" fmla="*/ 575469 w 1079500"/>
              <a:gd name="T11" fmla="*/ 1278517 h 1008062"/>
              <a:gd name="T12" fmla="*/ 827485 w 1079500"/>
              <a:gd name="T13" fmla="*/ 0 h 1008062"/>
              <a:gd name="T14" fmla="*/ 1079500 w 1079500"/>
              <a:gd name="T15" fmla="*/ 1278517 h 1008062"/>
              <a:gd name="T16" fmla="*/ 953492 w 1079500"/>
              <a:gd name="T17" fmla="*/ 1278517 h 1008062"/>
              <a:gd name="T18" fmla="*/ 953492 w 1079500"/>
              <a:gd name="T19" fmla="*/ 4474796 h 1008062"/>
              <a:gd name="T20" fmla="*/ 252016 w 1079500"/>
              <a:gd name="T21" fmla="*/ 4474796 h 1008062"/>
              <a:gd name="T22" fmla="*/ 252016 w 1079500"/>
              <a:gd name="T23" fmla="*/ 5114054 h 1008062"/>
              <a:gd name="T24" fmla="*/ 0 w 1079500"/>
              <a:gd name="T25" fmla="*/ 3835543 h 10080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9500" h="1008062">
                <a:moveTo>
                  <a:pt x="0" y="756047"/>
                </a:moveTo>
                <a:lnTo>
                  <a:pt x="252016" y="504031"/>
                </a:lnTo>
                <a:lnTo>
                  <a:pt x="252016" y="630039"/>
                </a:lnTo>
                <a:lnTo>
                  <a:pt x="701477" y="630039"/>
                </a:lnTo>
                <a:lnTo>
                  <a:pt x="701477" y="252016"/>
                </a:lnTo>
                <a:lnTo>
                  <a:pt x="575469" y="252016"/>
                </a:lnTo>
                <a:lnTo>
                  <a:pt x="827485" y="0"/>
                </a:lnTo>
                <a:lnTo>
                  <a:pt x="1079500" y="252016"/>
                </a:lnTo>
                <a:lnTo>
                  <a:pt x="953492" y="252016"/>
                </a:lnTo>
                <a:lnTo>
                  <a:pt x="953492" y="882054"/>
                </a:lnTo>
                <a:lnTo>
                  <a:pt x="252016" y="882054"/>
                </a:lnTo>
                <a:lnTo>
                  <a:pt x="252016" y="1008062"/>
                </a:lnTo>
                <a:lnTo>
                  <a:pt x="0" y="756047"/>
                </a:lnTo>
                <a:close/>
              </a:path>
            </a:pathLst>
          </a:custGeom>
          <a:solidFill>
            <a:schemeClr val="tx1"/>
          </a:solidFill>
          <a:ln w="25400" cap="flat" cmpd="sng">
            <a:solidFill>
              <a:srgbClr val="006A6A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7" name="灯片编号占位符 6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5459E8E5-4523-4D69-BCAE-B0A8C9368D48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40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721181" y="1053099"/>
            <a:ext cx="6513512" cy="894217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3.5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循环嵌套</a:t>
            </a:r>
          </a:p>
        </p:txBody>
      </p:sp>
      <p:sp>
        <p:nvSpPr>
          <p:cNvPr id="57347" name="内容占位符 4"/>
          <p:cNvSpPr>
            <a:spLocks noGrp="1"/>
          </p:cNvSpPr>
          <p:nvPr>
            <p:ph idx="4294967295"/>
          </p:nvPr>
        </p:nvSpPr>
        <p:spPr>
          <a:xfrm>
            <a:off x="551384" y="2060848"/>
            <a:ext cx="11449272" cy="1296144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  一个循环体内又包含另一个完整的循环结构，称为循环的嵌套。     内嵌的循环还可以再次嵌套循环，形成多层嵌套循环。</a:t>
            </a:r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FAF7DFB0-F1C3-4D7A-8080-CE93E0E18C97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41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9366389" y="628197"/>
            <a:ext cx="424037" cy="628940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98" y="260648"/>
            <a:ext cx="593662" cy="59134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1991545" y="836712"/>
            <a:ext cx="8397367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F08935D4-B16A-3149-E208-3E5B6950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489" y="3395364"/>
            <a:ext cx="2251075" cy="3201988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while()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{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    …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    while()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    { … }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    …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}</a:t>
            </a:r>
          </a:p>
          <a:p>
            <a:pPr eaLnBrk="1" hangingPunct="1">
              <a:defRPr/>
            </a:pPr>
            <a:endParaRPr lang="en-US" altLang="zh-CN" sz="2400" b="1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F9F24A0-B062-44C1-9DA1-3F71493F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9" y="3395364"/>
            <a:ext cx="2251075" cy="3201988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while()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do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{ … }   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while();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4FC24F9-B7E5-9DD8-7FC2-7D1B5D8F3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321" y="3390651"/>
            <a:ext cx="2094015" cy="3201988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while()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for( ; ; )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{ … }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}</a:t>
            </a:r>
          </a:p>
          <a:p>
            <a:pPr eaLnBrk="1" hangingPunct="1"/>
            <a:endParaRPr lang="en-US" altLang="zh-CN" sz="2400" b="1">
              <a:solidFill>
                <a:srgbClr val="FF3300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C1F8EDA2-A456-470D-86AF-81FD7985207C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42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445187" y="165433"/>
            <a:ext cx="2251075" cy="3201988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do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do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{ … }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while();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} while();</a:t>
            </a:r>
          </a:p>
        </p:txBody>
      </p:sp>
      <p:sp>
        <p:nvSpPr>
          <p:cNvPr id="115717" name="Text Box 3"/>
          <p:cNvSpPr txBox="1">
            <a:spLocks noChangeArrowheads="1"/>
          </p:cNvSpPr>
          <p:nvPr/>
        </p:nvSpPr>
        <p:spPr bwMode="auto">
          <a:xfrm>
            <a:off x="2855640" y="188640"/>
            <a:ext cx="2251075" cy="2839784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do 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while()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{ … } 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} while();</a:t>
            </a:r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5266093" y="188640"/>
            <a:ext cx="2251075" cy="2839784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do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for ( ; ; )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{ … }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} while();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C8913BB-CEE7-E27F-22C9-68B86A631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4" y="3143889"/>
            <a:ext cx="1975666" cy="3201988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for( ; ; )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do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{ … }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while();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}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1B453E4-0309-BB76-D583-731B4844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51" y="3143889"/>
            <a:ext cx="1975667" cy="2836863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for( ; ; )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{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while()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    { … }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…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Franklin Gothic Medium" pitchFamily="34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8E12EB6-11A1-908A-0389-A734832AF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191" y="3140968"/>
            <a:ext cx="2130696" cy="2839784"/>
          </a:xfrm>
          <a:prstGeom prst="rect">
            <a:avLst/>
          </a:prstGeom>
          <a:noFill/>
          <a:ln w="28575">
            <a:solidFill>
              <a:srgbClr val="17365D"/>
            </a:solidFill>
            <a:miter lim="800000"/>
            <a:headEnd/>
            <a:tailEnd/>
          </a:ln>
          <a:effectLst>
            <a:prstShdw prst="shdw17" dist="17961" dir="13500000">
              <a:srgbClr val="0E203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108000" rIns="72000" bIns="144000"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for( ; ; ) 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for ( ; ; )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{ … }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    …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Franklin Gothic Medium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  <p:bldP spid="115717" grpId="0" animBg="1" autoUpdateAnimBg="0"/>
      <p:bldP spid="115718" grpId="0" animBg="1" autoUpdateAnimBg="0"/>
      <p:bldP spid="2" grpId="0" animBg="1" autoUpdateAnimBg="0"/>
      <p:bldP spid="3" grpId="0" animBg="1" autoUpdateAnimBg="0"/>
      <p:bldP spid="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 idx="4294967295"/>
          </p:nvPr>
        </p:nvSpPr>
        <p:spPr>
          <a:xfrm>
            <a:off x="626411" y="348444"/>
            <a:ext cx="3128583" cy="520588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循环嵌套举例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17763" name="内容占位符 2"/>
          <p:cNvSpPr>
            <a:spLocks noGrp="1"/>
          </p:cNvSpPr>
          <p:nvPr>
            <p:ph sz="quarter" idx="4294967295"/>
          </p:nvPr>
        </p:nvSpPr>
        <p:spPr>
          <a:xfrm>
            <a:off x="637450" y="929217"/>
            <a:ext cx="10283085" cy="3457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>
                <a:latin typeface="宋体" charset="-122"/>
              </a:rPr>
              <a:t>例</a:t>
            </a:r>
            <a:r>
              <a:rPr lang="zh-CN" altLang="en-US" sz="2400" b="1" dirty="0">
                <a:latin typeface="宋体" charset="-122"/>
              </a:rPr>
              <a:t>：</a:t>
            </a:r>
            <a:r>
              <a:rPr lang="en-US" sz="2400" b="1" dirty="0" err="1">
                <a:latin typeface="宋体" charset="-122"/>
                <a:ea typeface="黑体" pitchFamily="49" charset="-122"/>
              </a:rPr>
              <a:t>请输出九九乘法表</a:t>
            </a:r>
            <a:r>
              <a:rPr lang="en-US" sz="2400" b="1" dirty="0">
                <a:latin typeface="宋体" charset="-122"/>
                <a:ea typeface="黑体" pitchFamily="49" charset="-122"/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宋体" charset="-122"/>
              </a:rPr>
              <a:t>算法分析：</a:t>
            </a:r>
            <a:endParaRPr lang="en-US" sz="2400" dirty="0">
              <a:latin typeface="宋体" charset="-122"/>
              <a:ea typeface="黑体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宋体" charset="-122"/>
              </a:rPr>
              <a:t>可使用循环依次输出九九表的各行，表每行的输出又需要一个循环</a:t>
            </a: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双重循环</a:t>
            </a:r>
            <a:endParaRPr lang="en-US" sz="2400" dirty="0">
              <a:latin typeface="宋体" charset="-122"/>
              <a:ea typeface="黑体" pitchFamily="49" charset="-122"/>
            </a:endParaRPr>
          </a:p>
          <a:p>
            <a:pPr lvl="1" eaLnBrk="1" hangingPunct="1">
              <a:buClr>
                <a:srgbClr val="0E2A7C"/>
              </a:buClr>
              <a:buFont typeface="Wingdings" pitchFamily="2" charset="2"/>
              <a:buChar char="u"/>
            </a:pPr>
            <a:r>
              <a:rPr lang="zh-CN" altLang="en-US" sz="2400" dirty="0">
                <a:latin typeface="宋体" charset="-122"/>
              </a:rPr>
              <a:t>外层循环变量</a:t>
            </a:r>
            <a:r>
              <a:rPr lang="en-US" altLang="zh-CN" sz="2400" dirty="0" err="1">
                <a:latin typeface="宋体" charset="-122"/>
              </a:rPr>
              <a:t>i</a:t>
            </a:r>
            <a:r>
              <a:rPr lang="zh-CN" altLang="en-US" sz="2400" dirty="0">
                <a:latin typeface="宋体" charset="-122"/>
              </a:rPr>
              <a:t>代表被乘数</a:t>
            </a:r>
            <a:endParaRPr lang="en-US" sz="2400" dirty="0">
              <a:latin typeface="宋体" charset="-122"/>
              <a:ea typeface="黑体" pitchFamily="49" charset="-122"/>
            </a:endParaRPr>
          </a:p>
          <a:p>
            <a:pPr lvl="1" eaLnBrk="1" hangingPunct="1">
              <a:buClr>
                <a:srgbClr val="0E2A7C"/>
              </a:buClr>
              <a:buFont typeface="Wingdings" pitchFamily="2" charset="2"/>
              <a:buChar char="u"/>
            </a:pPr>
            <a:r>
              <a:rPr lang="zh-CN" altLang="en-US" sz="2400" dirty="0">
                <a:latin typeface="宋体" charset="-122"/>
              </a:rPr>
              <a:t>内层循环变量</a:t>
            </a:r>
            <a:r>
              <a:rPr lang="en-US" altLang="zh-CN" sz="2400" dirty="0">
                <a:latin typeface="宋体" charset="-122"/>
              </a:rPr>
              <a:t>j</a:t>
            </a:r>
            <a:r>
              <a:rPr lang="zh-CN" altLang="en-US" sz="2400" dirty="0">
                <a:latin typeface="宋体" charset="-122"/>
              </a:rPr>
              <a:t>代表乘数</a:t>
            </a:r>
            <a:endParaRPr lang="en-US" sz="2400" dirty="0">
              <a:latin typeface="宋体" charset="-122"/>
              <a:ea typeface="黑体" pitchFamily="49" charset="-122"/>
            </a:endParaRPr>
          </a:p>
          <a:p>
            <a:pPr lvl="1" eaLnBrk="1" hangingPunct="1">
              <a:buClr>
                <a:srgbClr val="0E2A7C"/>
              </a:buClr>
              <a:buFont typeface="Wingdings" pitchFamily="2" charset="2"/>
              <a:buChar char="u"/>
            </a:pPr>
            <a:r>
              <a:rPr lang="zh-CN" altLang="en-US" sz="2400" dirty="0">
                <a:latin typeface="宋体" charset="-122"/>
              </a:rPr>
              <a:t>外层循环依次处理各行，内层循环中依次输出当前行的每一个乘法口诀</a:t>
            </a:r>
          </a:p>
        </p:txBody>
      </p:sp>
      <p:sp>
        <p:nvSpPr>
          <p:cNvPr id="61444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5C25DCA6-F814-4B3F-8883-760D2F49E53B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43</a:t>
            </a:fld>
            <a:endParaRPr lang="en-US" altLang="zh-CN">
              <a:solidFill>
                <a:srgbClr val="153FBA"/>
              </a:solidFill>
            </a:endParaRPr>
          </a:p>
        </p:txBody>
      </p:sp>
      <p:graphicFrame>
        <p:nvGraphicFramePr>
          <p:cNvPr id="1177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1381"/>
              </p:ext>
            </p:extLst>
          </p:nvPr>
        </p:nvGraphicFramePr>
        <p:xfrm>
          <a:off x="2314575" y="4123974"/>
          <a:ext cx="6985000" cy="2387244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01">
                <a:tc gridSpan="3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for(i = 1; i &lt;= 9; i++)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依次处理行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39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for(j = 1; j &lt;= 9; j++)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452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输出乘法表的当前项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 * j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52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1143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输出换行符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778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63" y="1142541"/>
            <a:ext cx="729001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 idx="4294967295"/>
          </p:nvPr>
        </p:nvSpPr>
        <p:spPr>
          <a:xfrm>
            <a:off x="2499768" y="526681"/>
            <a:ext cx="5616624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3.5 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循环嵌套举例（编程实现）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18787" name="内容占位符 2"/>
          <p:cNvSpPr>
            <a:spLocks noGrp="1"/>
          </p:cNvSpPr>
          <p:nvPr>
            <p:ph sz="quarter" idx="4294967295"/>
          </p:nvPr>
        </p:nvSpPr>
        <p:spPr>
          <a:xfrm>
            <a:off x="1199456" y="1361706"/>
            <a:ext cx="8609012" cy="5115294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b="1" dirty="0"/>
              <a:t>请输出九九乘法表。</a:t>
            </a:r>
            <a:endParaRPr lang="en-US" b="1" dirty="0">
              <a:ea typeface="黑体" pitchFamily="49" charset="-12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 err="1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 = 0; 				// 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  <a:cs typeface="Arial Unicode MS" pitchFamily="34" charset="-122"/>
              </a:rPr>
              <a:t>循环变量，控制行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 err="1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 = 0;				// 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  <a:cs typeface="Arial Unicode MS" pitchFamily="34" charset="-122"/>
              </a:rPr>
              <a:t>循环变量，控制列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for(i = 1; i &lt;= 9; i++)			// 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  <a:cs typeface="Arial Unicode MS" pitchFamily="34" charset="-122"/>
              </a:rPr>
              <a:t>依次处理各行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for(j = 1; j &lt;= 9; j++)		// 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  <a:cs typeface="Arial Unicode MS" pitchFamily="34" charset="-122"/>
              </a:rPr>
              <a:t>依次处理各列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{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400" b="1" dirty="0" err="1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i &lt;&lt; "*" &lt;&lt; j &lt;&lt; "=" &lt;&lt; i * j &lt;&lt; "  ";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</a:t>
            </a:r>
            <a:r>
              <a:rPr lang="en-US" altLang="zh-CN" sz="2400" b="1" dirty="0" err="1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endl</a:t>
            </a: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	// 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  <a:cs typeface="Arial Unicode MS" pitchFamily="34" charset="-122"/>
              </a:rPr>
              <a:t>结束本行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</a:p>
        </p:txBody>
      </p:sp>
      <p:sp>
        <p:nvSpPr>
          <p:cNvPr id="62468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77E62096-4C43-417E-82DB-6CC43E19FED1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44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765175"/>
            <a:ext cx="77755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173360"/>
            <a:ext cx="593662" cy="59134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335360" y="692696"/>
            <a:ext cx="11133671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07568" y="670097"/>
            <a:ext cx="6210380" cy="1295400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3.6 break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，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continue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</a:b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和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goto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语句</a:t>
            </a:r>
          </a:p>
        </p:txBody>
      </p:sp>
      <p:sp>
        <p:nvSpPr>
          <p:cNvPr id="63491" name="内容占位符 4"/>
          <p:cNvSpPr>
            <a:spLocks noGrp="1"/>
          </p:cNvSpPr>
          <p:nvPr>
            <p:ph idx="4294967295"/>
          </p:nvPr>
        </p:nvSpPr>
        <p:spPr>
          <a:xfrm>
            <a:off x="767408" y="2228850"/>
            <a:ext cx="9721080" cy="42481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buSzPct val="8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条件转向语句</a:t>
            </a:r>
            <a:r>
              <a:rPr lang="en-US" altLang="zh-CN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—break</a:t>
            </a: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continue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SzPct val="80000"/>
              <a:buNone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       用于跳出循环的语句。</a:t>
            </a:r>
            <a:endParaRPr lang="en-US" altLang="zh-CN" sz="2800" b="1" dirty="0">
              <a:solidFill>
                <a:srgbClr val="002060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SzPct val="8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无条件转向语句</a:t>
            </a:r>
            <a:r>
              <a:rPr lang="en-US" altLang="zh-CN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en-US" altLang="zh-CN" sz="2800" b="1" dirty="0" err="1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goto</a:t>
            </a:r>
            <a:endParaRPr lang="en-US" altLang="zh-CN" sz="2800" b="1" dirty="0">
              <a:solidFill>
                <a:srgbClr val="002060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SzPct val="80000"/>
              <a:buNone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格式：</a:t>
            </a:r>
            <a:r>
              <a:rPr lang="en-US" altLang="zh-CN" sz="2800" b="1" dirty="0" err="1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goto</a:t>
            </a:r>
            <a:r>
              <a:rPr lang="en-US" altLang="zh-CN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标识符；      </a:t>
            </a:r>
            <a:endParaRPr lang="en-US" altLang="zh-CN" sz="2800" b="1" dirty="0">
              <a:solidFill>
                <a:srgbClr val="002060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SzPct val="80000"/>
              <a:buNone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用于跳到标号指明的某条语句执行，</a:t>
            </a:r>
            <a:r>
              <a:rPr lang="en-US" altLang="zh-CN" sz="2800" b="1" dirty="0" err="1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goto</a:t>
            </a: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语句使得程序流程无规律，可读性差，一般不主张使用。自学</a:t>
            </a:r>
            <a:r>
              <a:rPr lang="en-US" altLang="zh-CN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3.6.3</a:t>
            </a:r>
            <a:r>
              <a:rPr lang="zh-CN" altLang="en-US" sz="2800" b="1" dirty="0">
                <a:solidFill>
                  <a:srgbClr val="002060"/>
                </a:solidFill>
                <a:latin typeface="Microsoft YaHei UI" pitchFamily="34" charset="-122"/>
                <a:ea typeface="Microsoft YaHei UI" pitchFamily="34" charset="-122"/>
              </a:rPr>
              <a:t>小节。</a:t>
            </a:r>
            <a:endParaRPr lang="en-US" altLang="zh-CN" sz="2800" b="1" dirty="0">
              <a:solidFill>
                <a:srgbClr val="00206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4516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92F0FB22-AC5D-4BF5-B4A6-A6216D8B3F8D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46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7826826" y="371192"/>
            <a:ext cx="424037" cy="6289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 idx="4294967295"/>
          </p:nvPr>
        </p:nvSpPr>
        <p:spPr>
          <a:xfrm>
            <a:off x="1199456" y="957264"/>
            <a:ext cx="3660081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3.6.1  break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</a:t>
            </a:r>
          </a:p>
        </p:txBody>
      </p:sp>
      <p:sp>
        <p:nvSpPr>
          <p:cNvPr id="120835" name="内容占位符 3"/>
          <p:cNvSpPr>
            <a:spLocks noGrp="1"/>
          </p:cNvSpPr>
          <p:nvPr>
            <p:ph sz="quarter" idx="4294967295"/>
          </p:nvPr>
        </p:nvSpPr>
        <p:spPr>
          <a:xfrm>
            <a:off x="584682" y="1944739"/>
            <a:ext cx="5029691" cy="4216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b="1" dirty="0">
                <a:solidFill>
                  <a:srgbClr val="FF3399"/>
                </a:solidFill>
                <a:latin typeface="+mj-ea"/>
                <a:ea typeface="+mj-ea"/>
              </a:rPr>
              <a:t>用法</a:t>
            </a:r>
            <a:r>
              <a:rPr lang="zh-CN" altLang="en-US" sz="2800" b="1" dirty="0">
                <a:latin typeface="+mn-ea"/>
              </a:rPr>
              <a:t>：只能用在</a:t>
            </a:r>
            <a:r>
              <a:rPr lang="en-US" altLang="zh-CN" sz="2800" b="1" dirty="0">
                <a:latin typeface="+mn-ea"/>
              </a:rPr>
              <a:t>switch</a:t>
            </a:r>
            <a:r>
              <a:rPr lang="zh-CN" altLang="en-US" sz="2800" b="1" dirty="0">
                <a:latin typeface="+mn-ea"/>
              </a:rPr>
              <a:t>语句和循环语句中。</a:t>
            </a:r>
            <a:endParaRPr lang="en-US" sz="2800" b="1" dirty="0">
              <a:latin typeface="+mn-ea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800" b="1" dirty="0">
                <a:solidFill>
                  <a:srgbClr val="FF3399"/>
                </a:solidFill>
                <a:latin typeface="+mj-ea"/>
                <a:ea typeface="+mj-ea"/>
              </a:rPr>
              <a:t>作用</a:t>
            </a:r>
            <a:r>
              <a:rPr lang="zh-CN" altLang="en-US" sz="2800" b="1" dirty="0">
                <a:latin typeface="+mn-ea"/>
              </a:rPr>
              <a:t>：</a:t>
            </a:r>
            <a:endParaRPr lang="en-US" sz="2800" b="1" dirty="0">
              <a:latin typeface="+mn-ea"/>
            </a:endParaRPr>
          </a:p>
          <a:p>
            <a:pPr marL="514350" indent="-514350" eaLnBrk="1" hangingPunct="1">
              <a:buSzPct val="9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+mn-ea"/>
              </a:rPr>
              <a:t>用在</a:t>
            </a:r>
            <a:r>
              <a:rPr lang="en-US" altLang="zh-CN" sz="2800" b="1" dirty="0">
                <a:latin typeface="+mn-ea"/>
              </a:rPr>
              <a:t>switch</a:t>
            </a:r>
            <a:r>
              <a:rPr lang="zh-CN" altLang="en-US" sz="2800" b="1" dirty="0">
                <a:latin typeface="+mn-ea"/>
              </a:rPr>
              <a:t>语句中控制分支的出口。</a:t>
            </a:r>
            <a:endParaRPr lang="en-US" sz="2800" b="1" dirty="0">
              <a:latin typeface="+mn-ea"/>
            </a:endParaRPr>
          </a:p>
          <a:p>
            <a:pPr marL="514350" indent="-514350" eaLnBrk="1" hangingPunct="1">
              <a:buSzPct val="9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+mn-ea"/>
              </a:rPr>
              <a:t>用在循环体中，使流程从循环体内跳出，从而提前结束循环。</a:t>
            </a:r>
          </a:p>
        </p:txBody>
      </p:sp>
      <p:sp>
        <p:nvSpPr>
          <p:cNvPr id="65540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D9A9E7BA-6F53-42D7-B0FB-69D699E9A41F}" type="slidenum">
              <a:rPr lang="zh-CN" altLang="en-US">
                <a:solidFill>
                  <a:srgbClr val="153FBA"/>
                </a:solidFill>
              </a:rPr>
              <a:pPr algn="r" eaLnBrk="1" hangingPunct="1"/>
              <a:t>47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42102" y="838201"/>
            <a:ext cx="3395663" cy="5565775"/>
            <a:chOff x="5118101" y="838200"/>
            <a:chExt cx="3395663" cy="5565775"/>
          </a:xfrm>
          <a:effectLst>
            <a:outerShdw blurRad="50800" dist="50800" dir="5400000" algn="ctr" rotWithShape="0">
              <a:schemeClr val="bg1"/>
            </a:outerShdw>
          </a:effectLst>
        </p:grpSpPr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5118101" y="838200"/>
              <a:ext cx="3395663" cy="5565775"/>
              <a:chOff x="3224" y="528"/>
              <a:chExt cx="2139" cy="3506"/>
            </a:xfrm>
          </p:grpSpPr>
          <p:sp>
            <p:nvSpPr>
              <p:cNvPr id="16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3287" y="985"/>
                <a:ext cx="1306" cy="454"/>
              </a:xfrm>
              <a:prstGeom prst="flowChartDecision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2" charset="-122"/>
                  </a:rPr>
                  <a:t>表达式</a:t>
                </a:r>
                <a:r>
                  <a:rPr lang="en-US" altLang="zh-CN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7" name="AutoShape 5"/>
              <p:cNvSpPr>
                <a:spLocks noChangeAspect="1" noChangeArrowheads="1"/>
              </p:cNvSpPr>
              <p:nvPr/>
            </p:nvSpPr>
            <p:spPr bwMode="auto">
              <a:xfrm>
                <a:off x="3361" y="1691"/>
                <a:ext cx="1157" cy="338"/>
              </a:xfrm>
              <a:prstGeom prst="flowChartProcess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幼圆" pitchFamily="49" charset="-122"/>
                  </a:rPr>
                  <a:t>语句</a:t>
                </a:r>
                <a:r>
                  <a:rPr lang="en-US" altLang="zh-CN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幼圆" pitchFamily="49" charset="-122"/>
                  </a:rPr>
                  <a:t>1</a:t>
                </a:r>
              </a:p>
            </p:txBody>
          </p:sp>
          <p:sp>
            <p:nvSpPr>
              <p:cNvPr id="18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3677" y="1403"/>
                <a:ext cx="3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>
                <a:lvl1pPr marL="476250" indent="-47625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</a:t>
                </a:r>
              </a:p>
            </p:txBody>
          </p:sp>
          <p:cxnSp>
            <p:nvCxnSpPr>
              <p:cNvPr id="19" name="AutoShape 7"/>
              <p:cNvCxnSpPr>
                <a:cxnSpLocks noChangeAspect="1" noChangeShapeType="1"/>
                <a:stCxn id="16" idx="2"/>
                <a:endCxn id="17" idx="0"/>
              </p:cNvCxnSpPr>
              <p:nvPr/>
            </p:nvCxnSpPr>
            <p:spPr bwMode="auto">
              <a:xfrm>
                <a:off x="3940" y="1439"/>
                <a:ext cx="0" cy="252"/>
              </a:xfrm>
              <a:prstGeom prst="straightConnector1">
                <a:avLst/>
              </a:prstGeom>
              <a:noFill/>
              <a:ln w="25400">
                <a:solidFill>
                  <a:srgbClr val="0070C0"/>
                </a:solidFill>
                <a:miter lim="800000"/>
                <a:headEnd type="none" w="med" len="med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8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2961" y="2128"/>
                <a:ext cx="2484" cy="651"/>
              </a:xfrm>
              <a:prstGeom prst="bentConnector4">
                <a:avLst>
                  <a:gd name="adj1" fmla="val 8208"/>
                  <a:gd name="adj2" fmla="val 230875"/>
                </a:avLst>
              </a:prstGeom>
              <a:noFill/>
              <a:ln w="25400">
                <a:solidFill>
                  <a:srgbClr val="0070C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9"/>
              <p:cNvCxnSpPr>
                <a:cxnSpLocks noChangeAspect="1" noChangeShapeType="1"/>
              </p:cNvCxnSpPr>
              <p:nvPr/>
            </p:nvCxnSpPr>
            <p:spPr bwMode="auto">
              <a:xfrm>
                <a:off x="3942" y="528"/>
                <a:ext cx="4" cy="457"/>
              </a:xfrm>
              <a:prstGeom prst="straightConnector1">
                <a:avLst/>
              </a:prstGeom>
              <a:noFill/>
              <a:ln w="25400">
                <a:solidFill>
                  <a:srgbClr val="0070C0"/>
                </a:solidFill>
                <a:miter lim="800000"/>
                <a:headEnd type="none" w="med" len="med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4442" y="948"/>
                <a:ext cx="3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>
                <a:lvl1pPr marL="476250" indent="-47625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F</a:t>
                </a:r>
              </a:p>
            </p:txBody>
          </p:sp>
          <p:sp>
            <p:nvSpPr>
              <p:cNvPr id="24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3287" y="2224"/>
                <a:ext cx="1305" cy="455"/>
              </a:xfrm>
              <a:prstGeom prst="flowChartDecision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zh-CN" altLang="en-US" sz="2400" b="1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2" charset="-122"/>
                  </a:rPr>
                  <a:t>表达式</a:t>
                </a:r>
                <a:r>
                  <a:rPr lang="en-US" altLang="zh-CN" sz="2400" b="1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5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3363" y="2884"/>
                <a:ext cx="1157" cy="338"/>
              </a:xfrm>
              <a:prstGeom prst="flowChartProcess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幼圆" pitchFamily="49" charset="-122"/>
                  </a:rPr>
                  <a:t>语句</a:t>
                </a:r>
                <a:r>
                  <a:rPr lang="en-US" altLang="zh-CN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幼圆" pitchFamily="49" charset="-122"/>
                  </a:rPr>
                  <a:t>2</a:t>
                </a:r>
              </a:p>
            </p:txBody>
          </p:sp>
          <p:sp>
            <p:nvSpPr>
              <p:cNvPr id="26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3224" y="3696"/>
                <a:ext cx="1435" cy="338"/>
              </a:xfrm>
              <a:prstGeom prst="flowChartProcess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while</a:t>
                </a:r>
                <a:r>
                  <a:rPr lang="zh-CN" altLang="en-US" sz="2400" b="1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2" charset="-122"/>
                  </a:rPr>
                  <a:t>后的语句</a:t>
                </a:r>
              </a:p>
            </p:txBody>
          </p:sp>
          <p:cxnSp>
            <p:nvCxnSpPr>
              <p:cNvPr id="27" name="AutoShape 17"/>
              <p:cNvCxnSpPr>
                <a:cxnSpLocks noChangeAspect="1" noChangeShapeType="1"/>
                <a:stCxn id="17" idx="2"/>
                <a:endCxn id="24" idx="0"/>
              </p:cNvCxnSpPr>
              <p:nvPr/>
            </p:nvCxnSpPr>
            <p:spPr bwMode="auto">
              <a:xfrm>
                <a:off x="3940" y="2029"/>
                <a:ext cx="0" cy="195"/>
              </a:xfrm>
              <a:prstGeom prst="straightConnector1">
                <a:avLst/>
              </a:prstGeom>
              <a:noFill/>
              <a:ln w="25400">
                <a:solidFill>
                  <a:srgbClr val="0070C0"/>
                </a:solidFill>
                <a:miter lim="800000"/>
                <a:headEnd type="none" w="med" len="med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18"/>
              <p:cNvCxnSpPr>
                <a:cxnSpLocks noChangeAspect="1" noChangeShapeType="1"/>
                <a:stCxn id="24" idx="2"/>
                <a:endCxn id="25" idx="0"/>
              </p:cNvCxnSpPr>
              <p:nvPr/>
            </p:nvCxnSpPr>
            <p:spPr bwMode="auto">
              <a:xfrm>
                <a:off x="3940" y="2679"/>
                <a:ext cx="2" cy="205"/>
              </a:xfrm>
              <a:prstGeom prst="straightConnector1">
                <a:avLst/>
              </a:prstGeom>
              <a:noFill/>
              <a:ln w="25400">
                <a:solidFill>
                  <a:srgbClr val="0070C0"/>
                </a:solidFill>
                <a:miter lim="800000"/>
                <a:headEnd type="none" w="med" len="med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4442" y="2200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>
                <a:lvl1pPr marL="476250" indent="-47625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</a:t>
                </a:r>
              </a:p>
            </p:txBody>
          </p:sp>
          <p:cxnSp>
            <p:nvCxnSpPr>
              <p:cNvPr id="30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4513" y="2452"/>
                <a:ext cx="850" cy="2"/>
              </a:xfrm>
              <a:prstGeom prst="straightConnector1">
                <a:avLst/>
              </a:prstGeom>
              <a:noFill/>
              <a:ln w="25400">
                <a:solidFill>
                  <a:srgbClr val="0070C0"/>
                </a:solidFill>
                <a:miter lim="800000"/>
                <a:headEnd type="none" w="med" len="med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3957" y="2638"/>
                <a:ext cx="333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triangle" w="med" len="med"/>
                <a:tailEnd/>
              </a:ln>
            </p:spPr>
            <p:txBody>
              <a:bodyPr lIns="0" rIns="0">
                <a:spAutoFit/>
              </a:bodyPr>
              <a:lstStyle>
                <a:defPPr>
                  <a:defRPr lang="zh-CN"/>
                </a:defPPr>
                <a:lvl1pPr marL="476250" indent="-476250" algn="ctr">
                  <a:lnSpc>
                    <a:spcPct val="100000"/>
                  </a:lnSpc>
                  <a:spcBef>
                    <a:spcPct val="50000"/>
                  </a:spcBef>
                  <a:defRPr sz="2400" b="1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defRPr>
                </a:lvl1pPr>
              </a:lstStyle>
              <a:p>
                <a:pPr>
                  <a:defRPr/>
                </a:pPr>
                <a:r>
                  <a:rPr lang="en-US" altLang="zh-CN" dirty="0"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32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4688" y="2200"/>
                <a:ext cx="650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triangle" w="med" len="med"/>
                <a:tailEnd/>
              </a:ln>
            </p:spPr>
            <p:txBody>
              <a:bodyPr lIns="0" rIns="0">
                <a:spAutoFit/>
              </a:bodyPr>
              <a:lstStyle/>
              <a:p>
                <a:pPr marL="476250" indent="-476250" algn="ctr"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break</a:t>
                </a:r>
              </a:p>
            </p:txBody>
          </p:sp>
        </p:grpSp>
        <p:cxnSp>
          <p:nvCxnSpPr>
            <p:cNvPr id="3" name="肘形连接符 2"/>
            <p:cNvCxnSpPr/>
            <p:nvPr/>
          </p:nvCxnSpPr>
          <p:spPr>
            <a:xfrm rot="10800000" flipH="1" flipV="1">
              <a:off x="5261173" y="1924051"/>
              <a:ext cx="1039019" cy="3190874"/>
            </a:xfrm>
            <a:prstGeom prst="bentConnector4">
              <a:avLst>
                <a:gd name="adj1" fmla="val -22002"/>
                <a:gd name="adj2" fmla="val 107164"/>
              </a:avLst>
            </a:prstGeom>
            <a:ln w="3175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 idx="4294967295"/>
          </p:nvPr>
        </p:nvSpPr>
        <p:spPr>
          <a:xfrm>
            <a:off x="2999656" y="345267"/>
            <a:ext cx="4752528" cy="606425"/>
          </a:xfr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3.6.2  continue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</a:t>
            </a:r>
          </a:p>
        </p:txBody>
      </p:sp>
      <p:sp>
        <p:nvSpPr>
          <p:cNvPr id="124931" name="内容占位符 3"/>
          <p:cNvSpPr>
            <a:spLocks noGrp="1"/>
          </p:cNvSpPr>
          <p:nvPr>
            <p:ph sz="quarter" idx="4294967295"/>
          </p:nvPr>
        </p:nvSpPr>
        <p:spPr>
          <a:xfrm>
            <a:off x="839416" y="962157"/>
            <a:ext cx="8609012" cy="10906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/>
              <a:t>用法：只能用在循环语句中。</a:t>
            </a:r>
            <a:endParaRPr lang="en-US" sz="2800" b="1" dirty="0">
              <a:ea typeface="黑体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/>
              <a:t>作用：结束本次循环，立即开始执行下一次循环。</a:t>
            </a:r>
          </a:p>
        </p:txBody>
      </p:sp>
      <p:sp>
        <p:nvSpPr>
          <p:cNvPr id="67588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0F588808-5382-4BFA-81E1-0A5C518EF988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48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249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123391"/>
            <a:ext cx="3529062" cy="44016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3"/>
          <p:cNvSpPr>
            <a:spLocks noGrp="1"/>
          </p:cNvSpPr>
          <p:nvPr>
            <p:ph sz="quarter" idx="4294967295"/>
          </p:nvPr>
        </p:nvSpPr>
        <p:spPr>
          <a:xfrm>
            <a:off x="1580261" y="959644"/>
            <a:ext cx="8713788" cy="57705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例</a:t>
            </a:r>
            <a:r>
              <a:rPr lang="zh-CN" alt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：</a:t>
            </a:r>
            <a:r>
              <a:rPr 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编程计算</a:t>
            </a:r>
            <a:r>
              <a:rPr lang="en-US" altLang="zh-CN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1×2×3×…×n </a:t>
            </a:r>
            <a:r>
              <a:rPr lang="zh-CN" alt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，</a:t>
            </a:r>
            <a:r>
              <a:rPr lang="en-US" altLang="zh-CN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n=10</a:t>
            </a:r>
            <a:r>
              <a:rPr lang="zh-CN" alt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。</a:t>
            </a:r>
            <a:endParaRPr lang="en-US" sz="2800" b="1" dirty="0"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400" dirty="0">
              <a:latin typeface="Microsoft YaHei UI" pitchFamily="34" charset="-122"/>
              <a:ea typeface="Microsoft YaHei UI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#include &lt;iostream&gt;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using namespace std;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int main()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	int prod=1,  n=1;  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   	while (1)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   	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	        prod=prod*n;  n++;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	        if (n&gt;10)   break;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   	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   	 </a:t>
            </a:r>
            <a:r>
              <a:rPr lang="en-US" altLang="zh-CN" sz="2400" b="1" dirty="0" err="1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cout</a:t>
            </a: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&lt;&lt;"1*2*…*“&lt;&lt;n-1&lt;&lt;"=“&lt;&lt;prod&lt;&lt;</a:t>
            </a:r>
            <a:r>
              <a:rPr lang="en-US" altLang="zh-CN" sz="2400" b="1" dirty="0" err="1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endl</a:t>
            </a: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   	 return;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Microsoft YaHei UI" pitchFamily="34" charset="-122"/>
                <a:ea typeface="Microsoft YaHei UI" pitchFamily="34" charset="-122"/>
              </a:rPr>
              <a:t>}</a:t>
            </a:r>
          </a:p>
        </p:txBody>
      </p:sp>
      <p:sp>
        <p:nvSpPr>
          <p:cNvPr id="121859" name="标题 1"/>
          <p:cNvSpPr>
            <a:spLocks noGrp="1"/>
          </p:cNvSpPr>
          <p:nvPr>
            <p:ph type="title" idx="4294967295"/>
          </p:nvPr>
        </p:nvSpPr>
        <p:spPr>
          <a:xfrm>
            <a:off x="407368" y="353219"/>
            <a:ext cx="3504045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break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1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66564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E126ECD0-5AAB-445E-956F-29E7A42248D1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49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7089775" y="2133600"/>
            <a:ext cx="2292350" cy="1144588"/>
          </a:xfrm>
          <a:prstGeom prst="wedgeRoundRectCallout">
            <a:avLst>
              <a:gd name="adj1" fmla="val -171907"/>
              <a:gd name="adj2" fmla="val 102477"/>
              <a:gd name="adj3" fmla="val 16667"/>
            </a:avLst>
          </a:prstGeom>
          <a:solidFill>
            <a:schemeClr val="accent3">
              <a:alpha val="21000"/>
            </a:schemeClr>
          </a:solidFill>
          <a:ln w="25400">
            <a:solidFill>
              <a:srgbClr val="2D5CE7"/>
            </a:solidFill>
            <a:miter lim="800000"/>
            <a:headEnd/>
            <a:tailEnd/>
          </a:ln>
        </p:spPr>
        <p:txBody>
          <a:bodyPr lIns="0" tIns="36000" rIns="0" bIns="36000" anchor="ctr" anchorCtr="1"/>
          <a:lstStyle/>
          <a:p>
            <a:pPr>
              <a:defRPr/>
            </a:pPr>
            <a:r>
              <a:rPr lang="zh-CN" altLang="en-US" sz="2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用常量</a:t>
            </a:r>
            <a:r>
              <a:rPr lang="en-US" altLang="zh-CN" sz="2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作判断表达式，好像形成了一个无限循环</a:t>
            </a:r>
            <a:r>
              <a:rPr lang="en-US" altLang="zh-CN" sz="2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b="1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3503614" y="3640615"/>
            <a:ext cx="530225" cy="40862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D5C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3343276" y="4713289"/>
            <a:ext cx="2608707" cy="4222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864" name="AutoShape 8"/>
          <p:cNvSpPr>
            <a:spLocks noChangeArrowheads="1"/>
          </p:cNvSpPr>
          <p:nvPr/>
        </p:nvSpPr>
        <p:spPr bwMode="auto">
          <a:xfrm>
            <a:off x="7346951" y="3814763"/>
            <a:ext cx="2925763" cy="1270000"/>
          </a:xfrm>
          <a:prstGeom prst="wedgeRoundRectCallout">
            <a:avLst>
              <a:gd name="adj1" fmla="val -111366"/>
              <a:gd name="adj2" fmla="val 29000"/>
              <a:gd name="adj3" fmla="val 16667"/>
            </a:avLst>
          </a:prstGeom>
          <a:gradFill rotWithShape="1">
            <a:gsLst>
              <a:gs pos="0">
                <a:srgbClr val="78FFFF"/>
              </a:gs>
              <a:gs pos="35001">
                <a:srgbClr val="A1FFFF"/>
              </a:gs>
              <a:gs pos="100000">
                <a:srgbClr val="D7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lIns="0" tIns="0" rIns="0" bIns="36000" anchor="ctr" anchorCtr="1"/>
          <a:lstStyle/>
          <a:p>
            <a:pPr eaLnBrk="0" hangingPunct="0">
              <a:defRPr/>
            </a:pPr>
            <a:r>
              <a:rPr lang="zh-CN" altLang="en-US" sz="2400" b="1">
                <a:solidFill>
                  <a:srgbClr val="262626"/>
                </a:solidFill>
                <a:latin typeface="宋体" charset="-122"/>
              </a:rPr>
              <a:t>当循环终止条件满足时，用</a:t>
            </a:r>
            <a:r>
              <a:rPr lang="en-US" altLang="zh-CN" sz="2400" b="1">
                <a:solidFill>
                  <a:srgbClr val="262626"/>
                </a:solidFill>
                <a:latin typeface="宋体" charset="-122"/>
              </a:rPr>
              <a:t>break</a:t>
            </a:r>
            <a:r>
              <a:rPr lang="zh-CN" altLang="en-US" sz="2400" b="1">
                <a:solidFill>
                  <a:srgbClr val="262626"/>
                </a:solidFill>
                <a:latin typeface="宋体" charset="-122"/>
              </a:rPr>
              <a:t>语句结束循环。</a:t>
            </a:r>
          </a:p>
        </p:txBody>
      </p:sp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77" y="951896"/>
            <a:ext cx="3504044" cy="11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1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8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18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  <p:bldP spid="121862" grpId="0" animBg="1" autoUpdateAnimBg="0"/>
      <p:bldP spid="121863" grpId="0" animBg="1" autoUpdateAnimBg="0"/>
      <p:bldP spid="12186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内容占位符 2"/>
          <p:cNvSpPr>
            <a:spLocks noGrp="1"/>
          </p:cNvSpPr>
          <p:nvPr>
            <p:ph sz="quarter" idx="4294967295"/>
          </p:nvPr>
        </p:nvSpPr>
        <p:spPr>
          <a:xfrm>
            <a:off x="1034057" y="787775"/>
            <a:ext cx="8713788" cy="5483225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latin typeface="华光粗圆_CNKI" panose="02000500000000000000" pitchFamily="2" charset="-122"/>
                <a:ea typeface="华光粗圆_CNKI" panose="02000500000000000000" pitchFamily="2" charset="-122"/>
                <a:cs typeface="Arial Unicode MS" pitchFamily="34" charset="-122"/>
              </a:rPr>
              <a:t>4. </a:t>
            </a:r>
            <a:r>
              <a:rPr lang="zh-CN" altLang="en-US" b="1" dirty="0">
                <a:latin typeface="华光粗圆_CNKI" panose="02000500000000000000" pitchFamily="2" charset="-122"/>
                <a:ea typeface="华光粗圆_CNKI" panose="02000500000000000000" pitchFamily="2" charset="-122"/>
                <a:cs typeface="Arial Unicode MS" pitchFamily="34" charset="-122"/>
              </a:rPr>
              <a:t>空语句</a:t>
            </a: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+mn-ea"/>
                <a:cs typeface="Arial Unicode MS" pitchFamily="34" charset="-122"/>
              </a:rPr>
              <a:t>空语句是只有一个分号的语句，不执行任何操作形式为：</a:t>
            </a:r>
            <a:r>
              <a:rPr lang="en-US" sz="2800" b="1" dirty="0">
                <a:latin typeface="+mn-ea"/>
                <a:cs typeface="Arial Unicode MS" pitchFamily="34" charset="-122"/>
              </a:rPr>
              <a:t>		</a:t>
            </a:r>
            <a:r>
              <a:rPr 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;        // 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可用作循环语句中的循环体。</a:t>
            </a:r>
            <a:endParaRPr lang="en-US" b="1" dirty="0">
              <a:solidFill>
                <a:srgbClr val="FF3300"/>
              </a:solidFill>
              <a:latin typeface="+mn-ea"/>
              <a:cs typeface="Arial Unicode MS" pitchFamily="34" charset="-122"/>
            </a:endParaRP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latin typeface="华光粗圆_CNKI" panose="02000500000000000000" pitchFamily="2" charset="-122"/>
                <a:ea typeface="华光粗圆_CNKI" panose="02000500000000000000" pitchFamily="2" charset="-122"/>
                <a:cs typeface="Arial Unicode MS" pitchFamily="34" charset="-122"/>
              </a:rPr>
              <a:t>5. </a:t>
            </a:r>
            <a:r>
              <a:rPr lang="zh-CN" altLang="en-US" b="1" dirty="0">
                <a:latin typeface="华光粗圆_CNKI" panose="02000500000000000000" pitchFamily="2" charset="-122"/>
                <a:ea typeface="华光粗圆_CNKI" panose="02000500000000000000" pitchFamily="2" charset="-122"/>
                <a:cs typeface="Arial Unicode MS" pitchFamily="34" charset="-122"/>
              </a:rPr>
              <a:t>复合语句</a:t>
            </a: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+mn-ea"/>
                <a:cs typeface="Arial Unicode MS" pitchFamily="34" charset="-122"/>
              </a:rPr>
              <a:t>把一些语句用</a:t>
            </a:r>
            <a:r>
              <a:rPr lang="en-US" sz="2800" b="1" dirty="0">
                <a:latin typeface="+mn-ea"/>
                <a:cs typeface="Arial Unicode MS" pitchFamily="34" charset="-122"/>
              </a:rPr>
              <a:t>{ }</a:t>
            </a:r>
            <a:r>
              <a:rPr lang="zh-CN" altLang="en-US" sz="2800" b="1" dirty="0">
                <a:latin typeface="+mn-ea"/>
                <a:cs typeface="Arial Unicode MS" pitchFamily="34" charset="-122"/>
              </a:rPr>
              <a:t>括起来称为复合语句（又称分程序），通常由多条语句构成，但在逻辑上可以看作一条语句。例：</a:t>
            </a:r>
            <a:endParaRPr lang="en-US" sz="2800" b="1" dirty="0">
              <a:latin typeface="+mn-ea"/>
              <a:cs typeface="Arial Unicode MS" pitchFamily="34" charset="-122"/>
            </a:endParaRP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if(a &gt; b)</a:t>
            </a:r>
            <a:endParaRPr lang="zh-CN" altLang="en-US" sz="2800" b="1" dirty="0">
              <a:solidFill>
                <a:srgbClr val="FF3300"/>
              </a:solidFill>
              <a:latin typeface="+mn-ea"/>
              <a:cs typeface="Arial Unicode MS" pitchFamily="34" charset="-122"/>
            </a:endParaRP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{</a:t>
            </a:r>
            <a:endParaRPr lang="zh-CN" altLang="en-US" sz="2800" b="1" dirty="0">
              <a:solidFill>
                <a:srgbClr val="FF3300"/>
              </a:solidFill>
              <a:latin typeface="+mn-ea"/>
              <a:cs typeface="Arial Unicode MS" pitchFamily="34" charset="-122"/>
            </a:endParaRP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      t = a;   a = b;   b = t;</a:t>
            </a:r>
            <a:endParaRPr lang="zh-CN" altLang="en-US" sz="2800" b="1" dirty="0">
              <a:solidFill>
                <a:srgbClr val="FF3300"/>
              </a:solidFill>
              <a:latin typeface="+mn-ea"/>
              <a:cs typeface="Arial Unicode MS" pitchFamily="34" charset="-122"/>
            </a:endParaRP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}</a:t>
            </a:r>
          </a:p>
          <a:p>
            <a:pPr marL="800100" lvl="2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主要用作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if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else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for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while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等语句的执行体。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Arial Unicode MS" pitchFamily="34" charset="-122"/>
              </a:rPr>
              <a:t>语言规定这些语句的执行体只能是一条语句，要想实现复杂功能，必须使用复合语句。</a:t>
            </a:r>
            <a:endParaRPr lang="en-US" altLang="zh-CN" sz="2800" b="1" dirty="0">
              <a:solidFill>
                <a:srgbClr val="FF3300"/>
              </a:solidFill>
              <a:latin typeface="+mn-ea"/>
              <a:cs typeface="Arial Unicode MS" pitchFamily="34" charset="-122"/>
            </a:endParaRPr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4696607E-9854-4147-BE20-590E9C11B6B5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</a:t>
            </a:fld>
            <a:endParaRPr lang="en-US" altLang="zh-CN">
              <a:solidFill>
                <a:srgbClr val="153FBA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3"/>
          <p:cNvSpPr>
            <a:spLocks noGrp="1"/>
          </p:cNvSpPr>
          <p:nvPr>
            <p:ph sz="quarter" idx="4294967295"/>
          </p:nvPr>
        </p:nvSpPr>
        <p:spPr>
          <a:xfrm>
            <a:off x="479376" y="1400390"/>
            <a:ext cx="9865096" cy="50580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</a:rPr>
              <a:t>例</a:t>
            </a:r>
            <a:r>
              <a:rPr lang="en-US" altLang="zh-CN" sz="2400" b="1" dirty="0">
                <a:latin typeface="宋体" pitchFamily="2" charset="-122"/>
              </a:rPr>
              <a:t>3.8 </a:t>
            </a:r>
            <a:r>
              <a:rPr lang="zh-CN" altLang="en-US" sz="2400" b="1" dirty="0">
                <a:latin typeface="宋体" pitchFamily="2" charset="-122"/>
              </a:rPr>
              <a:t>将一个正整数分解质因数。例如：输入</a:t>
            </a:r>
            <a:r>
              <a:rPr lang="en-US" altLang="zh-CN" sz="2400" b="1" dirty="0">
                <a:latin typeface="宋体" pitchFamily="2" charset="-122"/>
              </a:rPr>
              <a:t>90</a:t>
            </a:r>
            <a:r>
              <a:rPr lang="zh-CN" altLang="en-US" sz="2400" b="1" dirty="0">
                <a:latin typeface="宋体" pitchFamily="2" charset="-122"/>
              </a:rPr>
              <a:t>，打印出</a:t>
            </a:r>
            <a:r>
              <a:rPr lang="en-US" altLang="zh-CN" sz="2400" b="1" dirty="0">
                <a:latin typeface="宋体" pitchFamily="2" charset="-122"/>
              </a:rPr>
              <a:t>90=2</a:t>
            </a:r>
            <a:r>
              <a:rPr lang="zh-CN" altLang="en-US" sz="2400" b="1" dirty="0">
                <a:latin typeface="宋体" pitchFamily="2" charset="-122"/>
              </a:rPr>
              <a:t>×</a:t>
            </a:r>
            <a:r>
              <a:rPr lang="en-US" altLang="zh-CN" sz="2400" b="1" dirty="0">
                <a:latin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</a:rPr>
              <a:t>×</a:t>
            </a:r>
            <a:r>
              <a:rPr lang="en-US" altLang="zh-CN" sz="2400" b="1" dirty="0">
                <a:latin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</a:rPr>
              <a:t>×</a:t>
            </a:r>
            <a:r>
              <a:rPr lang="en-US" altLang="zh-CN" sz="2400" b="1" dirty="0">
                <a:latin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</a:rPr>
              <a:t>。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/>
            <a:r>
              <a:rPr lang="zh-CN" altLang="en-US" sz="2400" b="1" dirty="0">
                <a:latin typeface="宋体" pitchFamily="2" charset="-122"/>
              </a:rPr>
              <a:t>算法分析：</a:t>
            </a:r>
          </a:p>
          <a:p>
            <a:pPr marL="0" lvl="1" indent="719138">
              <a:buClr>
                <a:srgbClr val="0E2A7C"/>
              </a:buClr>
              <a:buNone/>
            </a:pPr>
            <a:r>
              <a:rPr lang="zh-CN" altLang="en-US" sz="2400" b="1" dirty="0">
                <a:latin typeface="宋体" pitchFamily="2" charset="-122"/>
              </a:rPr>
              <a:t>要将一个数</a:t>
            </a:r>
            <a:r>
              <a:rPr lang="en-US" altLang="zh-CN" sz="2400" b="1" dirty="0">
                <a:latin typeface="宋体" pitchFamily="2" charset="-122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分解为质因数，可从质数</a:t>
            </a:r>
            <a:r>
              <a:rPr lang="en-US" altLang="zh-CN" sz="2400" b="1" dirty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开始，判断其是否为</a:t>
            </a:r>
            <a:r>
              <a:rPr lang="en-US" altLang="zh-CN" sz="2400" b="1" dirty="0">
                <a:latin typeface="宋体" pitchFamily="2" charset="-122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的因子。</a:t>
            </a:r>
            <a:endParaRPr lang="en-US" altLang="zh-CN" sz="2400" b="1" dirty="0">
              <a:latin typeface="宋体" pitchFamily="2" charset="-122"/>
            </a:endParaRPr>
          </a:p>
          <a:p>
            <a:pPr marL="0" lvl="1" indent="719138">
              <a:buClr>
                <a:srgbClr val="0E2A7C"/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宋体" pitchFamily="2" charset="-122"/>
              </a:rPr>
              <a:t>如果是，则输出，再将</a:t>
            </a:r>
            <a:r>
              <a:rPr lang="en-US" altLang="zh-CN" sz="2400" b="1" dirty="0">
                <a:latin typeface="宋体" pitchFamily="2" charset="-122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除以该因子，继续判断；</a:t>
            </a:r>
            <a:endParaRPr lang="en-US" altLang="zh-CN" sz="2400" b="1" dirty="0">
              <a:latin typeface="宋体" pitchFamily="2" charset="-122"/>
            </a:endParaRPr>
          </a:p>
          <a:p>
            <a:pPr marL="0" lvl="1" indent="719138">
              <a:buClr>
                <a:srgbClr val="0E2A7C"/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宋体" pitchFamily="2" charset="-122"/>
              </a:rPr>
              <a:t>如果不是，则将因数的值增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继续判断。</a:t>
            </a:r>
            <a:endParaRPr lang="en-US" altLang="zh-CN" sz="2400" b="1" dirty="0">
              <a:latin typeface="宋体" pitchFamily="2" charset="-122"/>
            </a:endParaRPr>
          </a:p>
          <a:p>
            <a:pPr marL="0" lvl="1" indent="719138">
              <a:buClr>
                <a:srgbClr val="0E2A7C"/>
              </a:buClr>
              <a:buNone/>
            </a:pPr>
            <a:r>
              <a:rPr lang="zh-CN" altLang="en-US" sz="2400" b="1" dirty="0">
                <a:latin typeface="宋体" pitchFamily="2" charset="-122"/>
              </a:rPr>
              <a:t>本例可使用双重循环：</a:t>
            </a:r>
            <a:endParaRPr lang="en-US" altLang="zh-CN" sz="2400" b="1" dirty="0">
              <a:latin typeface="宋体" pitchFamily="2" charset="-122"/>
            </a:endParaRPr>
          </a:p>
          <a:p>
            <a:pPr marL="800100" lvl="2" indent="-342900">
              <a:buClr>
                <a:srgbClr val="0E2A7C"/>
              </a:buClr>
              <a:buFont typeface="Arial" charset="0"/>
              <a:buChar char="•"/>
            </a:pPr>
            <a:r>
              <a:rPr lang="zh-CN" altLang="en-US" b="1" dirty="0">
                <a:latin typeface="宋体" pitchFamily="2" charset="-122"/>
              </a:rPr>
              <a:t>外层循环对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的可能因子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进行循环，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的因子最小可能是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，最大不能超过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本身；</a:t>
            </a:r>
            <a:endParaRPr lang="en-US" altLang="zh-CN" b="1" dirty="0">
              <a:latin typeface="宋体" pitchFamily="2" charset="-122"/>
            </a:endParaRPr>
          </a:p>
          <a:p>
            <a:pPr marL="800100" lvl="2" indent="-342900">
              <a:buClr>
                <a:srgbClr val="0E2A7C"/>
              </a:buClr>
              <a:buFont typeface="Arial" charset="0"/>
              <a:buChar char="•"/>
            </a:pPr>
            <a:r>
              <a:rPr lang="zh-CN" altLang="en-US" b="1" dirty="0">
                <a:latin typeface="宋体" pitchFamily="2" charset="-122"/>
              </a:rPr>
              <a:t>在内层循环，如果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的因子，则输出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，然后将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除以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，继续判断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是否是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的因子，这样就可以将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进行完全分解了。</a:t>
            </a:r>
          </a:p>
        </p:txBody>
      </p:sp>
      <p:sp>
        <p:nvSpPr>
          <p:cNvPr id="54275" name="标题 1"/>
          <p:cNvSpPr>
            <a:spLocks noGrp="1"/>
          </p:cNvSpPr>
          <p:nvPr>
            <p:ph type="title" idx="4294967295"/>
          </p:nvPr>
        </p:nvSpPr>
        <p:spPr>
          <a:xfrm>
            <a:off x="479376" y="546852"/>
            <a:ext cx="3708871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FFFF99"/>
                </a:solidFill>
                <a:ea typeface="黑体" pitchFamily="49" charset="-122"/>
              </a:rPr>
              <a:t>break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r>
              <a:rPr lang="en-US" altLang="zh-CN" sz="3200" b="1" dirty="0">
                <a:solidFill>
                  <a:srgbClr val="FFFF99"/>
                </a:solidFill>
                <a:ea typeface="黑体" pitchFamily="49" charset="-122"/>
              </a:rPr>
              <a:t>2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54276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91AAE9B2-8C01-411F-9A9D-2B7B697E8257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50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850064"/>
            <a:ext cx="3743945" cy="13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351666"/>
            <a:ext cx="3910282" cy="282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6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3"/>
          <p:cNvSpPr>
            <a:spLocks noGrp="1"/>
          </p:cNvSpPr>
          <p:nvPr>
            <p:ph sz="quarter" idx="4294967295"/>
          </p:nvPr>
        </p:nvSpPr>
        <p:spPr>
          <a:xfrm>
            <a:off x="767408" y="779339"/>
            <a:ext cx="8859837" cy="1235075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None/>
            </a:pPr>
            <a:r>
              <a:rPr lang="zh-CN" altLang="en-US" sz="2400" b="1" dirty="0"/>
              <a:t>程序实现：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输入要分解的数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处理并输出正因子</a:t>
            </a:r>
          </a:p>
        </p:txBody>
      </p:sp>
      <p:sp>
        <p:nvSpPr>
          <p:cNvPr id="56323" name="标题 1"/>
          <p:cNvSpPr>
            <a:spLocks noGrp="1"/>
          </p:cNvSpPr>
          <p:nvPr>
            <p:ph type="title" idx="4294967295"/>
          </p:nvPr>
        </p:nvSpPr>
        <p:spPr>
          <a:xfrm>
            <a:off x="479376" y="376560"/>
            <a:ext cx="4176464" cy="402779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99"/>
                </a:solidFill>
                <a:ea typeface="黑体" pitchFamily="49" charset="-122"/>
              </a:rPr>
              <a:t>break</a:t>
            </a:r>
            <a:r>
              <a:rPr lang="zh-CN" altLang="en-US" sz="2400" b="1" dirty="0">
                <a:solidFill>
                  <a:srgbClr val="FFFF99"/>
                </a:solidFill>
                <a:ea typeface="黑体" pitchFamily="49" charset="-122"/>
              </a:rPr>
              <a:t>语句举例</a:t>
            </a:r>
            <a:r>
              <a:rPr lang="en-US" altLang="zh-CN" sz="2400" b="1" dirty="0">
                <a:solidFill>
                  <a:srgbClr val="FFFF99"/>
                </a:solidFill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FFFF99"/>
                </a:solidFill>
                <a:ea typeface="黑体" pitchFamily="49" charset="-122"/>
              </a:rPr>
              <a:t>（编程实现）</a:t>
            </a:r>
            <a:endParaRPr lang="zh-CN" altLang="en-US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56324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76AAF224-E6E4-4FF2-A977-5C9FEE598168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51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412776"/>
            <a:ext cx="8208962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34833"/>
            <a:ext cx="7817192" cy="40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内容占位符 3"/>
          <p:cNvSpPr>
            <a:spLocks noGrp="1"/>
          </p:cNvSpPr>
          <p:nvPr>
            <p:ph sz="quarter" idx="4294967295"/>
          </p:nvPr>
        </p:nvSpPr>
        <p:spPr>
          <a:xfrm>
            <a:off x="788345" y="1297234"/>
            <a:ext cx="8859837" cy="5122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+mn-ea"/>
                <a:cs typeface="Arial Unicode MS" pitchFamily="34" charset="-122"/>
              </a:rPr>
              <a:t>例3.9 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编程计算</a:t>
            </a:r>
            <a:r>
              <a:rPr lang="en-US" altLang="zh-CN" sz="2400" b="1" dirty="0">
                <a:latin typeface="+mn-ea"/>
                <a:cs typeface="Arial Unicode MS" pitchFamily="34" charset="-122"/>
              </a:rPr>
              <a:t>1</a:t>
            </a:r>
            <a:r>
              <a:rPr lang="zh-CN" altLang="en-US" sz="2400" b="1" dirty="0">
                <a:latin typeface="+mn-ea"/>
              </a:rPr>
              <a:t>～</a:t>
            </a:r>
            <a:r>
              <a:rPr lang="en-US" altLang="zh-CN" sz="2400" b="1" dirty="0">
                <a:latin typeface="+mn-ea"/>
                <a:cs typeface="Arial Unicode MS" pitchFamily="34" charset="-122"/>
              </a:rPr>
              <a:t>100</a:t>
            </a:r>
            <a:r>
              <a:rPr lang="zh-CN" altLang="en-US" sz="2400" b="1" dirty="0">
                <a:latin typeface="+mn-ea"/>
              </a:rPr>
              <a:t>之间所有偶数的和。</a:t>
            </a:r>
            <a:endParaRPr lang="en-US" sz="2400" b="1" dirty="0">
              <a:latin typeface="+mn-ea"/>
              <a:cs typeface="Arial Unicode MS" pitchFamily="34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+mn-ea"/>
                <a:cs typeface="Arial Unicode MS" pitchFamily="34" charset="-122"/>
              </a:rPr>
              <a:t>......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int n = 0; 		//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循环变量，当前要累加的数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int sum = 0;  	//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累加和，初始化为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for(n = 1; n &lt;= 100; n++)//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对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～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100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中每个数进行循环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        if(n % 2 != 0)		//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如果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n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不是偶数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                continue;	//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跳过累加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        sum = sum + n;		//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累加当前数字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+mn-ea"/>
                <a:cs typeface="Arial Unicode MS" pitchFamily="34" charset="-122"/>
              </a:rPr>
              <a:t>cout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 &lt;&lt; "2+4+…+100 = " &lt;&lt; sum &lt;&lt;</a:t>
            </a:r>
            <a:r>
              <a:rPr lang="en-US" altLang="zh-CN" sz="2400" b="1" dirty="0" err="1">
                <a:solidFill>
                  <a:srgbClr val="002060"/>
                </a:solidFill>
                <a:latin typeface="+mn-ea"/>
                <a:cs typeface="Arial Unicode MS" pitchFamily="34" charset="-122"/>
              </a:rPr>
              <a:t>endl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cs typeface="Arial Unicode MS" pitchFamily="34" charset="-122"/>
              </a:rPr>
              <a:t>......</a:t>
            </a:r>
            <a:endParaRPr lang="zh-CN" altLang="en-US" sz="2400" dirty="0">
              <a:solidFill>
                <a:srgbClr val="002060"/>
              </a:solidFill>
              <a:latin typeface="+mn-ea"/>
              <a:cs typeface="Arial Unicode MS" pitchFamily="34" charset="-122"/>
            </a:endParaRPr>
          </a:p>
        </p:txBody>
      </p:sp>
      <p:sp>
        <p:nvSpPr>
          <p:cNvPr id="125955" name="标题 1"/>
          <p:cNvSpPr>
            <a:spLocks noGrp="1"/>
          </p:cNvSpPr>
          <p:nvPr>
            <p:ph type="title" idx="4294967295"/>
          </p:nvPr>
        </p:nvSpPr>
        <p:spPr>
          <a:xfrm>
            <a:off x="1847528" y="437903"/>
            <a:ext cx="3661157" cy="606425"/>
          </a:xfrm>
          <a:gradFill rotWithShape="0">
            <a:gsLst>
              <a:gs pos="0">
                <a:srgbClr val="009999"/>
              </a:gs>
              <a:gs pos="100000">
                <a:srgbClr val="777777"/>
              </a:gs>
            </a:gsLst>
            <a:lin ang="0" scaled="1"/>
          </a:gradFill>
          <a:ln w="38100" cap="flat" cmpd="dbl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99"/>
                </a:solidFill>
                <a:ea typeface="黑体" pitchFamily="49" charset="-122"/>
              </a:rPr>
              <a:t>continue</a:t>
            </a:r>
            <a:r>
              <a:rPr lang="zh-CN" altLang="en-US" sz="3200" b="1" dirty="0">
                <a:solidFill>
                  <a:srgbClr val="FFFF99"/>
                </a:solidFill>
                <a:ea typeface="黑体" pitchFamily="49" charset="-122"/>
              </a:rPr>
              <a:t>语句举例 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68612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1C63440F-56F8-4914-B8C6-31007BBA3750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52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76" y="328121"/>
            <a:ext cx="3467165" cy="114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5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5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5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5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49409" y="921257"/>
            <a:ext cx="7772400" cy="1026408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3.7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程序举例</a:t>
            </a:r>
          </a:p>
        </p:txBody>
      </p:sp>
      <p:sp>
        <p:nvSpPr>
          <p:cNvPr id="69635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858B7D44-1F6A-4A01-95BC-6CE4CE5A0F3B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53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9388192" y="698596"/>
            <a:ext cx="424037" cy="628940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235657"/>
            <a:ext cx="593662" cy="59134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695400" y="827001"/>
            <a:ext cx="10717220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9542834-0165-4227-868A-A71F12DD3EF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580223" y="2531578"/>
            <a:ext cx="4489850" cy="32070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>
            <a:no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>
              <a:defRPr/>
            </a:pPr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视频名称：实验二</a:t>
            </a:r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简单程序设计（下）</a:t>
            </a:r>
          </a:p>
          <a:p>
            <a:pPr algn="just">
              <a:defRPr/>
            </a:pPr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>
              <a:defRPr/>
            </a:pPr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>
              <a:defRPr/>
            </a:pPr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>
              <a:defRPr/>
            </a:pPr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>
              <a:defRPr/>
            </a:pPr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>
              <a:defRPr/>
            </a:pPr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内容占位符 3"/>
          <p:cNvSpPr>
            <a:spLocks noGrp="1"/>
          </p:cNvSpPr>
          <p:nvPr>
            <p:ph sz="quarter" idx="4294967295"/>
          </p:nvPr>
        </p:nvSpPr>
        <p:spPr>
          <a:xfrm>
            <a:off x="540854" y="1137125"/>
            <a:ext cx="11142334" cy="4608512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某次面试有若干位专家为面试者打出百分制分值，计算面试者最后得分的方法是：去掉一个最高分，去掉一个最低分，取剩余成绩的平均分。编写程序，输入一位面试者的若干成绩，以</a:t>
            </a:r>
            <a:r>
              <a:rPr lang="en-US" altLang="zh-CN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-1</a:t>
            </a:r>
            <a:r>
              <a:rPr lang="zh-CN" alt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作为输入结束标记，计算其最终得分。</a:t>
            </a:r>
            <a:endParaRPr lang="en-US" sz="2800" b="1" dirty="0"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算法分析：</a:t>
            </a:r>
          </a:p>
        </p:txBody>
      </p:sp>
      <p:sp>
        <p:nvSpPr>
          <p:cNvPr id="129028" name="标题 2"/>
          <p:cNvSpPr>
            <a:spLocks noGrp="1"/>
          </p:cNvSpPr>
          <p:nvPr>
            <p:ph type="title" idx="4294967295"/>
          </p:nvPr>
        </p:nvSpPr>
        <p:spPr>
          <a:xfrm>
            <a:off x="508812" y="597678"/>
            <a:ext cx="1090650" cy="606425"/>
          </a:xfrm>
          <a:solidFill>
            <a:srgbClr val="002060"/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例</a:t>
            </a:r>
            <a:r>
              <a:rPr lang="en-US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1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70660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2B5786AF-2163-441D-AE88-E8970F6DF429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54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3446074"/>
            <a:ext cx="426759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/>
          <p:cNvSpPr txBox="1">
            <a:spLocks/>
          </p:cNvSpPr>
          <p:nvPr/>
        </p:nvSpPr>
        <p:spPr bwMode="auto">
          <a:xfrm>
            <a:off x="767408" y="1100608"/>
            <a:ext cx="9937104" cy="51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2F2F2F"/>
              </a:buClr>
              <a:buSzPct val="80000"/>
              <a:buFont typeface="Franklin Gothic Medium" pitchFamily="34" charset="0"/>
              <a:buAutoNum type="arabicPeriod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在循环中完成输入评分、累加成绩、求最高及最低分等操作。循环完成后，将总成绩减去最高分和最低分，除以计分专家的人数即可得到平均分。</a:t>
            </a:r>
            <a:endParaRPr lang="en-US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>
              <a:lnSpc>
                <a:spcPct val="130000"/>
              </a:lnSpc>
              <a:buClr>
                <a:srgbClr val="2F2F2F"/>
              </a:buClr>
              <a:buSzPct val="80000"/>
              <a:buFont typeface="Franklin Gothic Medium" pitchFamily="34" charset="0"/>
              <a:buAutoNum type="arabicPeriod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因为专家数不定，故循环需以“当前成绩是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”为结束条件。</a:t>
            </a:r>
            <a:endParaRPr lang="en-US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>
              <a:lnSpc>
                <a:spcPct val="130000"/>
              </a:lnSpc>
              <a:buClr>
                <a:srgbClr val="2F2F2F"/>
              </a:buClr>
              <a:buSzPct val="80000"/>
              <a:buFont typeface="Franklin Gothic Medium" pitchFamily="34" charset="0"/>
              <a:buAutoNum type="arabicPeriod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如何求一系列数字中的最大值和最小值？可以设一个变量</a:t>
            </a:r>
            <a:r>
              <a:rPr lang="en-US" altLang="zh-CN" sz="28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maxScore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存储最大值，其初值很小，如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；在循环中，如果当前评分大于</a:t>
            </a:r>
            <a:r>
              <a:rPr lang="en-US" altLang="zh-CN" sz="28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maxScore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，则将</a:t>
            </a:r>
            <a:r>
              <a:rPr lang="en-US" altLang="zh-CN" sz="28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maxScore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更新为当前评分；这样循环结束后，</a:t>
            </a:r>
            <a:r>
              <a:rPr lang="en-US" altLang="zh-CN" sz="28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maxScore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的值就是所有评分中的最大值。同理可得最小值，只是最低变量初值需设置的最大，如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100.</a:t>
            </a:r>
            <a:endParaRPr lang="zh-CN" altLang="en-US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332656"/>
            <a:ext cx="593662" cy="59134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 flipV="1">
            <a:off x="335360" y="921726"/>
            <a:ext cx="11170039" cy="2274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9"/>
          <a:stretch>
            <a:fillRect/>
          </a:stretch>
        </p:blipFill>
        <p:spPr bwMode="auto">
          <a:xfrm>
            <a:off x="2495600" y="260648"/>
            <a:ext cx="4239546" cy="63367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内容占位符 3"/>
          <p:cNvSpPr>
            <a:spLocks noGrp="1"/>
          </p:cNvSpPr>
          <p:nvPr>
            <p:ph sz="quarter" idx="4294967295"/>
          </p:nvPr>
        </p:nvSpPr>
        <p:spPr>
          <a:xfrm>
            <a:off x="1658938" y="666751"/>
            <a:ext cx="8964612" cy="5688013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SzPct val="80000"/>
              <a:buFont typeface="Franklin Gothic Medium" pitchFamily="34" charset="0"/>
              <a:buAutoNum type="arabicPeriod"/>
            </a:pPr>
            <a:r>
              <a:rPr lang="zh-CN" altLang="en-US" sz="2400" b="1" dirty="0">
                <a:latin typeface="宋体" charset="-122"/>
              </a:rPr>
              <a:t>定义变量，提示输入成绩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SzPct val="80000"/>
              <a:buFont typeface="Franklin Gothic Medium" pitchFamily="34" charset="0"/>
              <a:buAutoNum type="arabicPeriod"/>
            </a:pPr>
            <a:r>
              <a:rPr lang="zh-CN" altLang="en-US" sz="2400" b="1" dirty="0">
                <a:latin typeface="宋体" charset="-122"/>
              </a:rPr>
              <a:t>循环输入成绩，并计算成绩之和及成绩个数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SzPct val="80000"/>
              <a:buFont typeface="Franklin Gothic Medium" pitchFamily="34" charset="0"/>
              <a:buAutoNum type="arabicPeriod"/>
            </a:pPr>
            <a:r>
              <a:rPr lang="zh-CN" altLang="en-US" sz="2400" b="1" dirty="0">
                <a:latin typeface="宋体" charset="-122"/>
              </a:rPr>
              <a:t>计算并输出最终成绩</a:t>
            </a:r>
          </a:p>
        </p:txBody>
      </p:sp>
      <p:sp>
        <p:nvSpPr>
          <p:cNvPr id="73732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702C0033-5A76-460E-941C-9D5D568B101C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57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6588"/>
            <a:ext cx="8136450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3"/>
          <p:cNvSpPr>
            <a:spLocks noGrp="1"/>
          </p:cNvSpPr>
          <p:nvPr>
            <p:ph sz="quarter" idx="4294967295"/>
          </p:nvPr>
        </p:nvSpPr>
        <p:spPr>
          <a:xfrm>
            <a:off x="222831" y="919585"/>
            <a:ext cx="11449272" cy="2808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charset="-122"/>
              </a:rPr>
              <a:t>写一个程序，打印输入中的单词，每行打印一个单词。（假定空格和制表位都是单词间的分隔符）</a:t>
            </a:r>
            <a:endParaRPr lang="en-US" altLang="zh-CN" sz="2400" b="1" dirty="0">
              <a:latin typeface="宋体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charset="-122"/>
              </a:rPr>
              <a:t>算法分析：</a:t>
            </a:r>
            <a:endParaRPr lang="en-US" altLang="zh-CN" sz="2400" dirty="0">
              <a:latin typeface="宋体" charset="-122"/>
            </a:endParaRPr>
          </a:p>
          <a:p>
            <a:pPr marL="0" indent="0"/>
            <a:r>
              <a:rPr lang="zh-CN" altLang="en-US" sz="2400" dirty="0">
                <a:latin typeface="宋体" charset="-122"/>
              </a:rPr>
              <a:t>在一串字符中，一个新单词开始的特征是当前字符不是空白字符，而它的前一个字符是空白字符；在一个单词当中再次遇到空白字符时，意味着一个单词的结束。用变量</a:t>
            </a:r>
            <a:r>
              <a:rPr lang="en-US" altLang="zh-CN" sz="2400" dirty="0" err="1">
                <a:latin typeface="宋体" charset="-122"/>
              </a:rPr>
              <a:t>inword</a:t>
            </a:r>
            <a:r>
              <a:rPr lang="zh-CN" altLang="en-US" sz="2400" dirty="0">
                <a:latin typeface="宋体" charset="-122"/>
              </a:rPr>
              <a:t>来记录当前字符是否在一个单词中。</a:t>
            </a:r>
          </a:p>
        </p:txBody>
      </p:sp>
      <p:sp>
        <p:nvSpPr>
          <p:cNvPr id="69636" name="标题 2"/>
          <p:cNvSpPr>
            <a:spLocks noGrp="1"/>
          </p:cNvSpPr>
          <p:nvPr>
            <p:ph type="title" idx="4294967295"/>
          </p:nvPr>
        </p:nvSpPr>
        <p:spPr>
          <a:xfrm>
            <a:off x="551384" y="313160"/>
            <a:ext cx="936104" cy="606425"/>
          </a:xfrm>
          <a:solidFill>
            <a:srgbClr val="002060"/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zh-CN" altLang="en-US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2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69635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64B6551E-FAF4-448B-8A12-2C135156CCED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58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437892"/>
            <a:ext cx="8837612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526532"/>
            <a:ext cx="4679286" cy="28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3"/>
          <p:cNvSpPr>
            <a:spLocks noGrp="1"/>
          </p:cNvSpPr>
          <p:nvPr>
            <p:ph sz="quarter" idx="4294967295"/>
          </p:nvPr>
        </p:nvSpPr>
        <p:spPr>
          <a:xfrm>
            <a:off x="505751" y="721513"/>
            <a:ext cx="8964612" cy="5688013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定义变量，循环输入字符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处理单词间分隔符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处理新单词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处理普通字符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400" b="1" dirty="0"/>
              <a:t>结束程序</a:t>
            </a:r>
          </a:p>
        </p:txBody>
      </p:sp>
      <p:sp>
        <p:nvSpPr>
          <p:cNvPr id="70659" name="灯片编号占位符 7"/>
          <p:cNvSpPr txBox="1">
            <a:spLocks noGrp="1" noChangeArrowheads="1"/>
          </p:cNvSpPr>
          <p:nvPr/>
        </p:nvSpPr>
        <p:spPr bwMode="auto">
          <a:xfrm>
            <a:off x="8409624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FDE5D17B-8EAD-4E68-8BF6-8D293953A975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59</a:t>
            </a:fld>
            <a:endParaRPr lang="en-US" altLang="zh-CN">
              <a:solidFill>
                <a:srgbClr val="153FBA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/>
          <a:stretch/>
        </p:blipFill>
        <p:spPr bwMode="auto">
          <a:xfrm>
            <a:off x="3431704" y="290918"/>
            <a:ext cx="83080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C87DEF-BFDB-424B-94E2-ADD9FA9C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18" y="1347994"/>
            <a:ext cx="3686919" cy="19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4C2C-1F04-42D7-BC79-99E42B43BF46}"/>
              </a:ext>
            </a:extLst>
          </p:cNvPr>
          <p:cNvSpPr txBox="1">
            <a:spLocks/>
          </p:cNvSpPr>
          <p:nvPr/>
        </p:nvSpPr>
        <p:spPr bwMode="auto">
          <a:xfrm>
            <a:off x="401252" y="301402"/>
            <a:ext cx="7494948" cy="8953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eaLnBrk="1" fontAlgn="auto" hangingPunct="1">
              <a:spcAft>
                <a:spcPts val="0"/>
              </a:spcAft>
              <a:defRPr sz="3200" b="1">
                <a:solidFill>
                  <a:srgbClr val="FFFF99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3.1.2 </a:t>
            </a:r>
            <a:r>
              <a:rPr lang="zh-CN" altLang="en-US" dirty="0"/>
              <a:t>三种基本结构：</a:t>
            </a:r>
            <a:endParaRPr lang="en-US" altLang="zh-CN" dirty="0"/>
          </a:p>
          <a:p>
            <a:r>
              <a:rPr lang="zh-CN" altLang="en-US" dirty="0"/>
              <a:t>结构化程序总是采用三种基本结构来表示。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6B5CE3-1350-41BD-BE13-09EB5422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5" y="1412776"/>
            <a:ext cx="6633023" cy="50479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84FE-45C1-49C8-9A14-6A13E4DC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9" y="1268760"/>
            <a:ext cx="3767655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96912" y="852426"/>
            <a:ext cx="10332131" cy="79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求 </a:t>
            </a: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Fibonacci </a:t>
            </a:r>
            <a:r>
              <a:rPr kumimoji="1" lang="zh-CN" altLang="en-US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数列的前</a:t>
            </a: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40</a:t>
            </a:r>
            <a:r>
              <a:rPr kumimoji="1" lang="zh-CN" altLang="en-US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个数。该数列满足递推公式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f</a:t>
            </a:r>
            <a:r>
              <a:rPr kumimoji="1" lang="en-US" altLang="zh-CN" sz="2400" b="1" baseline="-25000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1</a:t>
            </a: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= 1 ,  f</a:t>
            </a:r>
            <a:r>
              <a:rPr kumimoji="1" lang="en-US" altLang="zh-CN" sz="2400" b="1" baseline="-25000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2</a:t>
            </a: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 = 1 ;  </a:t>
            </a:r>
            <a:r>
              <a:rPr kumimoji="1" lang="en-US" altLang="zh-CN" sz="2400" b="1" dirty="0" err="1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f</a:t>
            </a:r>
            <a:r>
              <a:rPr kumimoji="1" lang="en-US" altLang="zh-CN" sz="2400" b="1" baseline="-25000" dirty="0" err="1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n</a:t>
            </a: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 = f</a:t>
            </a:r>
            <a:r>
              <a:rPr kumimoji="1" lang="en-US" altLang="zh-CN" sz="2400" b="1" baseline="-25000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n-1 </a:t>
            </a:r>
            <a:r>
              <a:rPr kumimoji="1" lang="en-US" altLang="zh-CN" sz="2400" b="1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+ f</a:t>
            </a:r>
            <a:r>
              <a:rPr kumimoji="1" lang="en-US" altLang="zh-CN" sz="2400" b="1" baseline="-25000" dirty="0">
                <a:solidFill>
                  <a:srgbClr val="FF3399"/>
                </a:solidFill>
                <a:latin typeface="+mj-ea"/>
                <a:ea typeface="+mj-ea"/>
                <a:cs typeface="Arial Unicode MS" pitchFamily="34" charset="-122"/>
              </a:rPr>
              <a:t>n-2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983432" y="1730765"/>
            <a:ext cx="8115300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分析：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>
                <a:srgbClr val="00D5D5"/>
              </a:buClr>
              <a:buFont typeface="Wingdings" pitchFamily="2" charset="2"/>
              <a:buChar char="§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题目需要计算累加，应该用到循环语句。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>
                <a:srgbClr val="00D5D5"/>
              </a:buClr>
              <a:buFont typeface="Wingdings" pitchFamily="2" charset="2"/>
              <a:buChar char="§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用那种循环语句呢？根据题目考虑用</a:t>
            </a: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for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语句比较合适。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>
                <a:srgbClr val="00D5D5"/>
              </a:buClr>
              <a:buFont typeface="Wingdings" pitchFamily="2" charset="2"/>
              <a:buChar char="§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怎么循环？我们把前</a:t>
            </a: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40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个数的递推过程写一下：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272456" y="3433456"/>
            <a:ext cx="16954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1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=1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2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=1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3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=f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2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+f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4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=f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3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+f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5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=f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4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+f</a:t>
            </a:r>
            <a:r>
              <a:rPr kumimoji="1" lang="en-US" altLang="zh-CN" sz="2400" b="1" baseline="-25000" dirty="0">
                <a:solidFill>
                  <a:srgbClr val="0066CC"/>
                </a:solidFill>
                <a:latin typeface="Comic Sans MS" panose="030F0702030302020204" pitchFamily="66" charset="0"/>
              </a:rPr>
              <a:t>3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……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999656" y="3495369"/>
            <a:ext cx="65786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可见，在已知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f1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和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f2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的时候，从第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个数据开始，每个数据都只与前面相邻的两个数据有关。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999656" y="4370081"/>
            <a:ext cx="65786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200" b="1" dirty="0">
                <a:solidFill>
                  <a:srgbClr val="0066CC"/>
                </a:solidFill>
                <a:latin typeface="Comic Sans MS" panose="030F0702030302020204" pitchFamily="66" charset="0"/>
              </a:rPr>
              <a:t>比如：当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根据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f1+f2=f3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求出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f3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后，再求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f4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时，原来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f1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变量中的数据不再有用，所以如果把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f2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的值放到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f1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中，把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f3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的值放到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f2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中，那么计算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f4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的表达式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f3+f2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就变成了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f2+f1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，结果又可以放到 </a:t>
            </a:r>
            <a:r>
              <a:rPr kumimoji="1" lang="en-US" altLang="zh-CN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f3 </a:t>
            </a:r>
            <a:r>
              <a:rPr kumimoji="1" lang="zh-CN" altLang="en-US" sz="2400" b="1" dirty="0">
                <a:solidFill>
                  <a:srgbClr val="0066CC"/>
                </a:solidFill>
                <a:latin typeface="Comic Sans MS" panose="030F0702030302020204" pitchFamily="66" charset="0"/>
              </a:rPr>
              <a:t>中，依此类推就形成了循环。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4FBB872B-02A4-9D19-FD24-BBEAEF2FCA7F}"/>
              </a:ext>
            </a:extLst>
          </p:cNvPr>
          <p:cNvSpPr txBox="1">
            <a:spLocks/>
          </p:cNvSpPr>
          <p:nvPr/>
        </p:nvSpPr>
        <p:spPr bwMode="auto">
          <a:xfrm>
            <a:off x="551384" y="313160"/>
            <a:ext cx="936104" cy="606425"/>
          </a:xfrm>
          <a:prstGeom prst="rect">
            <a:avLst/>
          </a:prstGeom>
          <a:solidFill>
            <a:srgbClr val="002060"/>
          </a:solidFill>
          <a:ln w="38100" cap="flat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680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eaLnBrk="1" fontAlgn="auto" hangingPunct="1">
              <a:spcAft>
                <a:spcPts val="0"/>
              </a:spcAft>
              <a:buFontTx/>
            </a:pPr>
            <a:r>
              <a:rPr lang="zh-CN" altLang="en-US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3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  <p:bldP spid="133126" grpId="0" autoUpdateAnimBg="0"/>
      <p:bldP spid="13312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392" y="716115"/>
            <a:ext cx="1263945" cy="533400"/>
          </a:xfr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算法</a:t>
            </a:r>
            <a:endParaRPr lang="en-US" altLang="zh-C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2295525" y="2060848"/>
            <a:ext cx="7600950" cy="4057650"/>
            <a:chOff x="276" y="732"/>
            <a:chExt cx="4788" cy="2556"/>
          </a:xfrm>
        </p:grpSpPr>
        <p:sp>
          <p:nvSpPr>
            <p:cNvPr id="75790" name="Text Box 4"/>
            <p:cNvSpPr txBox="1">
              <a:spLocks noChangeArrowheads="1"/>
            </p:cNvSpPr>
            <p:nvPr/>
          </p:nvSpPr>
          <p:spPr bwMode="auto">
            <a:xfrm>
              <a:off x="1512" y="732"/>
              <a:ext cx="129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3 </a:t>
              </a:r>
              <a:r>
                <a:rPr kumimoji="1" lang="en-US" altLang="zh-CN" sz="28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= f</a:t>
              </a:r>
              <a:r>
                <a:rPr kumimoji="1" lang="en-US" altLang="zh-CN" sz="2800" b="1" baseline="-250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2 </a:t>
              </a:r>
              <a:r>
                <a:rPr kumimoji="1" lang="en-US" altLang="zh-CN" sz="28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+ f</a:t>
              </a:r>
              <a:r>
                <a:rPr kumimoji="1" lang="en-US" altLang="zh-CN" sz="2800" b="1" baseline="-250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1</a:t>
              </a:r>
              <a:endParaRPr kumimoji="1" lang="en-US" altLang="zh-CN" sz="2800" b="1" dirty="0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1" name="Text Box 5"/>
            <p:cNvSpPr txBox="1">
              <a:spLocks noChangeArrowheads="1"/>
            </p:cNvSpPr>
            <p:nvPr/>
          </p:nvSpPr>
          <p:spPr bwMode="auto">
            <a:xfrm>
              <a:off x="1512" y="1358"/>
              <a:ext cx="48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3 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75792" name="Text Box 6"/>
            <p:cNvSpPr txBox="1">
              <a:spLocks noChangeArrowheads="1"/>
            </p:cNvSpPr>
            <p:nvPr/>
          </p:nvSpPr>
          <p:spPr bwMode="auto">
            <a:xfrm>
              <a:off x="2052" y="1358"/>
              <a:ext cx="27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2</a:t>
              </a:r>
              <a:endParaRPr kumimoji="1" lang="en-US" altLang="zh-CN" sz="2800" b="1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3" name="Text Box 7"/>
            <p:cNvSpPr txBox="1">
              <a:spLocks noChangeArrowheads="1"/>
            </p:cNvSpPr>
            <p:nvPr/>
          </p:nvSpPr>
          <p:spPr bwMode="auto">
            <a:xfrm>
              <a:off x="2580" y="1358"/>
              <a:ext cx="27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1</a:t>
              </a:r>
              <a:endParaRPr kumimoji="1" lang="en-US" altLang="zh-CN" sz="2800" b="1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4" name="Line 8"/>
            <p:cNvSpPr>
              <a:spLocks noChangeShapeType="1"/>
            </p:cNvSpPr>
            <p:nvPr/>
          </p:nvSpPr>
          <p:spPr bwMode="auto">
            <a:xfrm>
              <a:off x="2280" y="1056"/>
              <a:ext cx="300" cy="266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5" name="Line 9"/>
            <p:cNvSpPr>
              <a:spLocks noChangeShapeType="1"/>
            </p:cNvSpPr>
            <p:nvPr/>
          </p:nvSpPr>
          <p:spPr bwMode="auto">
            <a:xfrm>
              <a:off x="1752" y="1056"/>
              <a:ext cx="300" cy="266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6" name="Text Box 10"/>
            <p:cNvSpPr txBox="1">
              <a:spLocks noChangeArrowheads="1"/>
            </p:cNvSpPr>
            <p:nvPr/>
          </p:nvSpPr>
          <p:spPr bwMode="auto">
            <a:xfrm>
              <a:off x="1944" y="1752"/>
              <a:ext cx="4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(f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3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5797" name="Text Box 11"/>
            <p:cNvSpPr txBox="1">
              <a:spLocks noChangeArrowheads="1"/>
            </p:cNvSpPr>
            <p:nvPr/>
          </p:nvSpPr>
          <p:spPr bwMode="auto">
            <a:xfrm>
              <a:off x="2472" y="1752"/>
              <a:ext cx="4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(f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2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5798" name="Text Box 12"/>
            <p:cNvSpPr txBox="1">
              <a:spLocks noChangeArrowheads="1"/>
            </p:cNvSpPr>
            <p:nvPr/>
          </p:nvSpPr>
          <p:spPr bwMode="auto">
            <a:xfrm>
              <a:off x="2304" y="1358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75799" name="AutoShape 13"/>
            <p:cNvSpPr>
              <a:spLocks noChangeArrowheads="1"/>
            </p:cNvSpPr>
            <p:nvPr/>
          </p:nvSpPr>
          <p:spPr bwMode="auto">
            <a:xfrm>
              <a:off x="3000" y="1273"/>
              <a:ext cx="242" cy="462"/>
            </a:xfrm>
            <a:prstGeom prst="notchedRightArrow">
              <a:avLst>
                <a:gd name="adj1" fmla="val 50000"/>
                <a:gd name="adj2" fmla="val 52398"/>
              </a:avLst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0" name="Text Box 14"/>
            <p:cNvSpPr txBox="1">
              <a:spLocks noChangeArrowheads="1"/>
            </p:cNvSpPr>
            <p:nvPr/>
          </p:nvSpPr>
          <p:spPr bwMode="auto">
            <a:xfrm>
              <a:off x="3768" y="1358"/>
              <a:ext cx="129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4 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= 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3 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+ 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2</a:t>
              </a:r>
              <a:endParaRPr kumimoji="1" lang="en-US" altLang="zh-CN" sz="2800" b="1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1" name="Text Box 15"/>
            <p:cNvSpPr txBox="1">
              <a:spLocks noChangeArrowheads="1"/>
            </p:cNvSpPr>
            <p:nvPr/>
          </p:nvSpPr>
          <p:spPr bwMode="auto">
            <a:xfrm>
              <a:off x="1404" y="1752"/>
              <a:ext cx="4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(f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4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5802" name="Text Box 16"/>
            <p:cNvSpPr txBox="1">
              <a:spLocks noChangeArrowheads="1"/>
            </p:cNvSpPr>
            <p:nvPr/>
          </p:nvSpPr>
          <p:spPr bwMode="auto">
            <a:xfrm>
              <a:off x="1512" y="2378"/>
              <a:ext cx="48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3 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75803" name="Text Box 17"/>
            <p:cNvSpPr txBox="1">
              <a:spLocks noChangeArrowheads="1"/>
            </p:cNvSpPr>
            <p:nvPr/>
          </p:nvSpPr>
          <p:spPr bwMode="auto">
            <a:xfrm>
              <a:off x="2052" y="2378"/>
              <a:ext cx="27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2</a:t>
              </a:r>
              <a:endParaRPr kumimoji="1" lang="en-US" altLang="zh-CN" sz="2800" b="1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4" name="Text Box 18"/>
            <p:cNvSpPr txBox="1">
              <a:spLocks noChangeArrowheads="1"/>
            </p:cNvSpPr>
            <p:nvPr/>
          </p:nvSpPr>
          <p:spPr bwMode="auto">
            <a:xfrm>
              <a:off x="2580" y="2378"/>
              <a:ext cx="27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1</a:t>
              </a:r>
              <a:endParaRPr kumimoji="1" lang="en-US" altLang="zh-CN" sz="2800" b="1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5" name="Text Box 19"/>
            <p:cNvSpPr txBox="1">
              <a:spLocks noChangeArrowheads="1"/>
            </p:cNvSpPr>
            <p:nvPr/>
          </p:nvSpPr>
          <p:spPr bwMode="auto">
            <a:xfrm>
              <a:off x="2304" y="2378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75806" name="AutoShape 20"/>
            <p:cNvSpPr>
              <a:spLocks noChangeArrowheads="1"/>
            </p:cNvSpPr>
            <p:nvPr/>
          </p:nvSpPr>
          <p:spPr bwMode="auto">
            <a:xfrm>
              <a:off x="3000" y="2293"/>
              <a:ext cx="242" cy="462"/>
            </a:xfrm>
            <a:prstGeom prst="notchedRightArrow">
              <a:avLst>
                <a:gd name="adj1" fmla="val 50000"/>
                <a:gd name="adj2" fmla="val 52398"/>
              </a:avLst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7" name="Text Box 21"/>
            <p:cNvSpPr txBox="1">
              <a:spLocks noChangeArrowheads="1"/>
            </p:cNvSpPr>
            <p:nvPr/>
          </p:nvSpPr>
          <p:spPr bwMode="auto">
            <a:xfrm>
              <a:off x="3768" y="2378"/>
              <a:ext cx="129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5 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= 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4 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+ 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3</a:t>
              </a:r>
              <a:endParaRPr kumimoji="1" lang="en-US" altLang="zh-CN" sz="2800" b="1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8" name="Line 22"/>
            <p:cNvSpPr>
              <a:spLocks noChangeShapeType="1"/>
            </p:cNvSpPr>
            <p:nvPr/>
          </p:nvSpPr>
          <p:spPr bwMode="auto">
            <a:xfrm>
              <a:off x="2304" y="2092"/>
              <a:ext cx="300" cy="266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9" name="Line 23"/>
            <p:cNvSpPr>
              <a:spLocks noChangeShapeType="1"/>
            </p:cNvSpPr>
            <p:nvPr/>
          </p:nvSpPr>
          <p:spPr bwMode="auto">
            <a:xfrm>
              <a:off x="1758" y="2092"/>
              <a:ext cx="300" cy="266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10" name="Text Box 24"/>
            <p:cNvSpPr txBox="1">
              <a:spLocks noChangeArrowheads="1"/>
            </p:cNvSpPr>
            <p:nvPr/>
          </p:nvSpPr>
          <p:spPr bwMode="auto">
            <a:xfrm>
              <a:off x="1932" y="2706"/>
              <a:ext cx="4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(f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4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5811" name="Text Box 25"/>
            <p:cNvSpPr txBox="1">
              <a:spLocks noChangeArrowheads="1"/>
            </p:cNvSpPr>
            <p:nvPr/>
          </p:nvSpPr>
          <p:spPr bwMode="auto">
            <a:xfrm>
              <a:off x="2460" y="2706"/>
              <a:ext cx="4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(f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3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5812" name="Text Box 26"/>
            <p:cNvSpPr txBox="1">
              <a:spLocks noChangeArrowheads="1"/>
            </p:cNvSpPr>
            <p:nvPr/>
          </p:nvSpPr>
          <p:spPr bwMode="auto">
            <a:xfrm>
              <a:off x="1392" y="2706"/>
              <a:ext cx="4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(f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Comic Sans MS" panose="030F0702030302020204" pitchFamily="66" charset="0"/>
                </a:rPr>
                <a:t>5</a:t>
              </a:r>
              <a:r>
                <a:rPr kumimoji="1" lang="en-US" altLang="zh-CN" sz="28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75813" name="Text Box 27"/>
            <p:cNvSpPr txBox="1">
              <a:spLocks noChangeArrowheads="1"/>
            </p:cNvSpPr>
            <p:nvPr/>
          </p:nvSpPr>
          <p:spPr bwMode="auto">
            <a:xfrm>
              <a:off x="276" y="756"/>
              <a:ext cx="11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zh-CN" altLang="en-US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第</a:t>
              </a:r>
              <a:r>
                <a:rPr kumimoji="1" lang="en-US" altLang="zh-CN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1</a:t>
              </a:r>
              <a:r>
                <a:rPr kumimoji="1" lang="zh-CN" altLang="en-US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次循环：</a:t>
              </a:r>
            </a:p>
          </p:txBody>
        </p:sp>
        <p:sp>
          <p:nvSpPr>
            <p:cNvPr id="75814" name="Text Box 28"/>
            <p:cNvSpPr txBox="1">
              <a:spLocks noChangeArrowheads="1"/>
            </p:cNvSpPr>
            <p:nvPr/>
          </p:nvSpPr>
          <p:spPr bwMode="auto">
            <a:xfrm>
              <a:off x="276" y="1370"/>
              <a:ext cx="11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zh-CN" altLang="en-US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第</a:t>
              </a:r>
              <a:r>
                <a:rPr kumimoji="1" lang="en-US" altLang="zh-CN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2</a:t>
              </a:r>
              <a:r>
                <a:rPr kumimoji="1" lang="zh-CN" altLang="en-US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次循环：</a:t>
              </a:r>
            </a:p>
          </p:txBody>
        </p:sp>
        <p:sp>
          <p:nvSpPr>
            <p:cNvPr id="75815" name="Text Box 29"/>
            <p:cNvSpPr txBox="1">
              <a:spLocks noChangeArrowheads="1"/>
            </p:cNvSpPr>
            <p:nvPr/>
          </p:nvSpPr>
          <p:spPr bwMode="auto">
            <a:xfrm>
              <a:off x="276" y="2358"/>
              <a:ext cx="11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66FF33"/>
                </a:buClr>
                <a:defRPr/>
              </a:pPr>
              <a:r>
                <a:rPr kumimoji="1" lang="zh-CN" altLang="en-US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第</a:t>
              </a:r>
              <a:r>
                <a:rPr kumimoji="1" lang="en-US" altLang="zh-CN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3</a:t>
              </a:r>
              <a:r>
                <a:rPr kumimoji="1" lang="zh-CN" altLang="en-US" sz="2800" b="1">
                  <a:solidFill>
                    <a:srgbClr val="002060"/>
                  </a:solidFill>
                  <a:latin typeface="Comic Sans MS" panose="030F0702030302020204" pitchFamily="66" charset="0"/>
                  <a:ea typeface="黑体" pitchFamily="49" charset="-122"/>
                </a:rPr>
                <a:t>次循环：</a:t>
              </a:r>
            </a:p>
          </p:txBody>
        </p:sp>
        <p:sp>
          <p:nvSpPr>
            <p:cNvPr id="75816" name="Line 30"/>
            <p:cNvSpPr>
              <a:spLocks noChangeShapeType="1"/>
            </p:cNvSpPr>
            <p:nvPr/>
          </p:nvSpPr>
          <p:spPr bwMode="auto">
            <a:xfrm>
              <a:off x="2352" y="3022"/>
              <a:ext cx="300" cy="266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17" name="Line 31"/>
            <p:cNvSpPr>
              <a:spLocks noChangeShapeType="1"/>
            </p:cNvSpPr>
            <p:nvPr/>
          </p:nvSpPr>
          <p:spPr bwMode="auto">
            <a:xfrm>
              <a:off x="1806" y="3022"/>
              <a:ext cx="300" cy="266"/>
            </a:xfrm>
            <a:prstGeom prst="line">
              <a:avLst/>
            </a:prstGeom>
            <a:noFill/>
            <a:ln w="2540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2352189" y="1249515"/>
            <a:ext cx="76009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算法：每循环一次求出一个新的数据</a:t>
            </a:r>
            <a:endParaRPr kumimoji="1" lang="zh-CN" altLang="en-US" sz="2800" b="1" baseline="-25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7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34" y="404664"/>
            <a:ext cx="2016224" cy="533400"/>
          </a:xfr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38100" cap="flat" cmpd="dbl">
            <a:solidFill>
              <a:schemeClr val="hlink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实现方案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240658" y="476672"/>
            <a:ext cx="8289925" cy="61658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252000" rIns="180000" bIns="288000"/>
          <a:lstStyle>
            <a:lvl1pPr indent="3810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835525" indent="-4572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483225" indent="-4572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6130925" indent="-4572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778625" indent="-4572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235825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7693025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8150225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8607425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#include  &lt;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iostream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using namespace 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std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indent="0" hangingPunct="1">
              <a:defRPr/>
            </a:pP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main()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f1 = 1 , f2 = 1, f3;   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n;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&lt;&lt;f1&lt;&lt;"\t"&lt;&lt;f2;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for (n = 3;  n &lt;= 40;  n++)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{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     f3 = f1 + f2 ; 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&lt;&lt;f3&lt;&lt;"\t";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     if (n % 5 == 0) 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&lt;&lt;</a:t>
            </a:r>
            <a:r>
              <a:rPr kumimoji="1" lang="en-US" altLang="zh-CN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endl</a:t>
            </a: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     f1 = f2 ;  f2 = f3 ; 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  }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	return 0;</a:t>
            </a:r>
          </a:p>
          <a:p>
            <a:pPr indent="0" hangingPunct="1">
              <a:defRPr/>
            </a:pPr>
            <a:r>
              <a:rPr kumimoji="1" lang="en-US" altLang="zh-CN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8123932" y="2465810"/>
            <a:ext cx="2868612" cy="803275"/>
          </a:xfrm>
          <a:prstGeom prst="wedgeRoundRectCallout">
            <a:avLst>
              <a:gd name="adj1" fmla="val -53352"/>
              <a:gd name="adj2" fmla="val 159722"/>
              <a:gd name="adj3" fmla="val 16667"/>
            </a:avLst>
          </a:prstGeom>
          <a:solidFill>
            <a:schemeClr val="accent1"/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0" tIns="36000" rIns="0" bIns="36000" anchor="ctr" anchorCtr="1"/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CCFF"/>
                </a:solidFill>
                <a:latin typeface="Verdana" pitchFamily="34" charset="0"/>
              </a:rPr>
              <a:t>每次循环求出一个新的数据并输出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3828158" y="4141099"/>
            <a:ext cx="4537075" cy="40862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3828157" y="4551784"/>
            <a:ext cx="3816350" cy="40798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9249469" y="5285210"/>
            <a:ext cx="1695450" cy="803275"/>
          </a:xfrm>
          <a:prstGeom prst="wedgeRoundRectCallout">
            <a:avLst>
              <a:gd name="adj1" fmla="val -145417"/>
              <a:gd name="adj2" fmla="val -100074"/>
              <a:gd name="adj3" fmla="val 16667"/>
            </a:avLst>
          </a:prstGeom>
          <a:solidFill>
            <a:schemeClr val="accent1"/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0" tIns="36000" rIns="0" bIns="36000" anchor="ctr" anchorCtr="1"/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CCFF"/>
                </a:solidFill>
                <a:latin typeface="Verdana" pitchFamily="34" charset="0"/>
              </a:rPr>
              <a:t>使每行只输出</a:t>
            </a:r>
            <a:r>
              <a:rPr kumimoji="1" lang="en-US" altLang="zh-CN" sz="2400" b="1">
                <a:solidFill>
                  <a:srgbClr val="00CCFF"/>
                </a:solidFill>
                <a:latin typeface="Verdana" pitchFamily="34" charset="0"/>
              </a:rPr>
              <a:t>5</a:t>
            </a:r>
            <a:r>
              <a:rPr kumimoji="1" lang="zh-CN" altLang="en-US" sz="2400" b="1">
                <a:solidFill>
                  <a:srgbClr val="00CCFF"/>
                </a:solidFill>
                <a:latin typeface="Verdana" pitchFamily="34" charset="0"/>
              </a:rPr>
              <a:t>个数据</a:t>
            </a:r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3828158" y="5007874"/>
            <a:ext cx="2268537" cy="40862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35177" name="AutoShape 9"/>
          <p:cNvSpPr>
            <a:spLocks noChangeArrowheads="1"/>
          </p:cNvSpPr>
          <p:nvPr/>
        </p:nvSpPr>
        <p:spPr bwMode="auto">
          <a:xfrm>
            <a:off x="6707882" y="5563023"/>
            <a:ext cx="2182812" cy="803275"/>
          </a:xfrm>
          <a:prstGeom prst="wedgeRoundRectCallout">
            <a:avLst>
              <a:gd name="adj1" fmla="val -91093"/>
              <a:gd name="adj2" fmla="val -76481"/>
              <a:gd name="adj3" fmla="val 16667"/>
            </a:avLst>
          </a:prstGeom>
          <a:solidFill>
            <a:schemeClr val="accent1"/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0" tIns="36000" rIns="0" bIns="36000" anchor="ctr" anchorCtr="1"/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CCFF"/>
                </a:solidFill>
                <a:latin typeface="Verdana" pitchFamily="34" charset="0"/>
              </a:rPr>
              <a:t>实现循环递推算法的关键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 animBg="1" autoUpdateAnimBg="0"/>
      <p:bldP spid="135173" grpId="0" animBg="1"/>
      <p:bldP spid="135174" grpId="0" animBg="1"/>
      <p:bldP spid="135175" grpId="0" animBg="1" autoUpdateAnimBg="0"/>
      <p:bldP spid="135176" grpId="0" animBg="1"/>
      <p:bldP spid="13517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767408" y="1484784"/>
            <a:ext cx="9649072" cy="4536504"/>
          </a:xfrm>
          <a:ln w="254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川大附小有四位同学中的一位做了好事，不留名，表扬信来了之后，校长问这四位是谁做的好事。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说：不是我。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说：是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说：是</a:t>
            </a:r>
            <a:r>
              <a:rPr lang="en-US" altLang="zh-CN" sz="2800" b="1" dirty="0">
                <a:latin typeface="+mn-ea"/>
              </a:rPr>
              <a:t>D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b="1" dirty="0">
                <a:latin typeface="+mn-ea"/>
              </a:rPr>
              <a:t>D</a:t>
            </a:r>
            <a:r>
              <a:rPr lang="zh-CN" altLang="en-US" sz="2800" b="1" dirty="0">
                <a:latin typeface="+mn-ea"/>
              </a:rPr>
              <a:t>说：他胡说。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 sz="2800" b="1" dirty="0">
                <a:latin typeface="+mn-ea"/>
              </a:rPr>
              <a:t>已知三个人说的是真话，一个人说的是假话。现在要根据这些信息，找出做了好事的人。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479376" y="951384"/>
            <a:ext cx="3960440" cy="5334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49" charset="-122"/>
              </a:rPr>
              <a:t>例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49" charset="-122"/>
              </a:rPr>
              <a:t>4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49" charset="-122"/>
              </a:rPr>
              <a:t>：谁做的好事？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39416" y="1497012"/>
            <a:ext cx="9649072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下面，我们把四个人说的四句话写成关系表达式。在声明变量时，让</a:t>
            </a:r>
            <a:r>
              <a:rPr kumimoji="1" lang="en-US" altLang="zh-CN" sz="24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thisman</a:t>
            </a:r>
            <a:r>
              <a:rPr kumimoji="1"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表示要找的人，定义他是字符变量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说：不是我。写成关系表达式为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thisman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!=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Verdana" panose="020B0604030504040204" pitchFamily="34" charset="0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说：是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。   写成关系表达式为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thisman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==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Verdana" panose="020B0604030504040204" pitchFamily="34" charset="0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说：是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。   写成关系表达式为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thisman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==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Verdana" panose="020B0604030504040204" pitchFamily="34" charset="0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黑体" pitchFamily="49" charset="-122"/>
              </a:rPr>
              <a:t>说：他胡说。写成关系表达式为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thisman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!=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Verdana" panose="020B0604030504040204" pitchFamily="34" charset="0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2060"/>
              </a:solidFill>
              <a:latin typeface="Verdana" panose="020B060403050404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idx="1"/>
          </p:nvPr>
        </p:nvSpPr>
        <p:spPr>
          <a:xfrm>
            <a:off x="623392" y="1228680"/>
            <a:ext cx="10441160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charset="-122"/>
              </a:rPr>
              <a:t>1.</a:t>
            </a:r>
            <a:r>
              <a:rPr lang="zh-CN" altLang="en-US" sz="2400" b="1" dirty="0">
                <a:solidFill>
                  <a:srgbClr val="002060"/>
                </a:solidFill>
                <a:latin typeface="宋体" charset="-122"/>
              </a:rPr>
              <a:t>如何找到该人，一定是“先假设该人是做好事者，然后到每句话中去测试看有几句是真话”。“有三句是真话就确定是该人，否则换下一人再试”。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宋体" charset="-122"/>
              </a:rPr>
              <a:t>比如，先假定是</a:t>
            </a:r>
            <a:r>
              <a:rPr lang="en-US" altLang="zh-CN" sz="2400" b="1" dirty="0">
                <a:solidFill>
                  <a:srgbClr val="002060"/>
                </a:solidFill>
                <a:latin typeface="宋体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宋体" charset="-122"/>
              </a:rPr>
              <a:t>同学，让</a:t>
            </a:r>
            <a:r>
              <a:rPr lang="en-US" altLang="zh-CN" sz="2400" b="1" dirty="0" err="1">
                <a:solidFill>
                  <a:srgbClr val="002060"/>
                </a:solidFill>
                <a:latin typeface="宋体" charset="-122"/>
              </a:rPr>
              <a:t>thisman</a:t>
            </a:r>
            <a:r>
              <a:rPr lang="en-US" altLang="zh-CN" sz="2400" b="1" dirty="0">
                <a:solidFill>
                  <a:srgbClr val="002060"/>
                </a:solidFill>
                <a:latin typeface="宋体" charset="-122"/>
              </a:rPr>
              <a:t>='A';	</a:t>
            </a:r>
            <a:br>
              <a:rPr lang="en-US" altLang="zh-CN" sz="2400" b="1" dirty="0">
                <a:solidFill>
                  <a:srgbClr val="002060"/>
                </a:solidFill>
                <a:latin typeface="宋体" charset="-122"/>
              </a:rPr>
            </a:br>
            <a:r>
              <a:rPr lang="zh-CN" altLang="en-US" sz="2400" b="1" dirty="0">
                <a:solidFill>
                  <a:srgbClr val="002060"/>
                </a:solidFill>
                <a:latin typeface="宋体" charset="-122"/>
              </a:rPr>
              <a:t>代入到四句话中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992314" y="2997200"/>
            <a:ext cx="8218487" cy="1570038"/>
          </a:xfrm>
          <a:prstGeom prst="rect">
            <a:avLst/>
          </a:prstGeom>
          <a:solidFill>
            <a:srgbClr val="CCFFFF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A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说：</a:t>
            </a:r>
            <a:r>
              <a:rPr kumimoji="1"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thisman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!='A';	'A'!='A'	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假，值为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。</a:t>
            </a:r>
          </a:p>
          <a:p>
            <a:pPr algn="ctr" ea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B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说：</a:t>
            </a:r>
            <a:r>
              <a:rPr kumimoji="1"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thisman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=='C';	'A'=='C'	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假，值为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。</a:t>
            </a:r>
          </a:p>
          <a:p>
            <a:pPr algn="ctr" ea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C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说：</a:t>
            </a:r>
            <a:r>
              <a:rPr kumimoji="1"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thisman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=='D';	'A'=='D'	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假，值为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。</a:t>
            </a:r>
          </a:p>
          <a:p>
            <a:pPr algn="ctr" ea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D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说：</a:t>
            </a:r>
            <a:r>
              <a:rPr kumimoji="1"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thisman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!='D';	'A'!='D'	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真，值为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。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847528" y="4567238"/>
            <a:ext cx="88931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显然，不是</a:t>
            </a:r>
            <a:r>
              <a:rPr lang="en-US" altLang="zh-CN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‘A’</a:t>
            </a: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做的好事（四个关系表达式值的和为</a:t>
            </a:r>
            <a:r>
              <a:rPr lang="en-US" altLang="zh-CN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然后，我们再分别用</a:t>
            </a:r>
            <a:r>
              <a:rPr lang="en-US" altLang="zh-CN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去试，看他是否是做好事的人。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我们可以理出头绪，要用所谓枚举法，一个人一个人地去试，四句话中有三句为真，该人即所求。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31837" y="617539"/>
            <a:ext cx="1943100" cy="579437"/>
          </a:xfrm>
          <a:prstGeom prst="rect">
            <a:avLst/>
          </a:prstGeom>
          <a:solidFill>
            <a:srgbClr val="CC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70C0"/>
                </a:solidFill>
                <a:latin typeface="宋体" charset="-122"/>
              </a:rPr>
              <a:t>思路：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2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idx="1"/>
          </p:nvPr>
        </p:nvSpPr>
        <p:spPr>
          <a:xfrm>
            <a:off x="767408" y="908720"/>
            <a:ext cx="10009112" cy="54006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2.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从编写程序的角度看，实现枚举最好用循环结构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for(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='A';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&lt;='D';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++)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{					//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循环体，开始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	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sum = (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!='A')+	// 'A'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的话是否为真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		 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=='C')+	// 'B'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的话是否为真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		 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=='D')+	// 'C'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的话是否为真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		 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!='D');	// 'D'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的话是否为真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	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if(sum==3)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  {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   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&lt;&lt;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thisman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&lt;&lt;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;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  }</a:t>
            </a: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}						//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</a:rPr>
              <a:t>循环体，结束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892705" y="736861"/>
            <a:ext cx="1008062" cy="647700"/>
          </a:xfrm>
          <a:solidFill>
            <a:srgbClr val="CCFFFF">
              <a:alpha val="70195"/>
            </a:srgbClr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</a:rPr>
              <a:t>NS</a:t>
            </a:r>
            <a:r>
              <a:rPr lang="zh-CN" altLang="en-US" b="1" dirty="0">
                <a:latin typeface="黑体" pitchFamily="49" charset="-122"/>
              </a:rPr>
              <a:t>图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060576" y="1082740"/>
            <a:ext cx="839736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楷体" pitchFamily="49" charset="-122"/>
                <a:ea typeface="楷体" pitchFamily="49" charset="-122"/>
              </a:rPr>
              <a:t>有了上述了解之后，我们来看解“谁做的好事”的程序框图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1989138"/>
            <a:ext cx="73580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19954"/>
            <a:ext cx="593662" cy="59134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695400" y="711298"/>
            <a:ext cx="10809999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60" y="1267908"/>
            <a:ext cx="8209482" cy="346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4941888"/>
            <a:ext cx="691197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根据上述框图写出的程序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4941888"/>
            <a:ext cx="432117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332656"/>
            <a:ext cx="593662" cy="59134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551384" y="924000"/>
            <a:ext cx="10989655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990" y="620688"/>
            <a:ext cx="3780011" cy="533400"/>
          </a:xfr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38100" cap="flat" cmpd="dbl">
            <a:solidFill>
              <a:schemeClr val="hlink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5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：题目及分析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151784" y="701176"/>
            <a:ext cx="3501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求两个数的最小公倍数。</a:t>
            </a:r>
            <a:endParaRPr kumimoji="1"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60513" y="1234576"/>
            <a:ext cx="9145016" cy="52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FF33"/>
              </a:buClr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分析：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假设有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x,y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，且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x&gt;y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，设最小公倍数为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，则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1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一定会大于等于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x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2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z=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kx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k=1,2,3,…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3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一定会被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y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整除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因此，只要循环令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z=x,2x,3x,…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，试探其能否被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y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整除，如能则结束循环，所得的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即为所求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设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x=5,y=3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，则执行如下操作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1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）令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z=x=5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5%3!=0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，不能整除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2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）令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z=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z+x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=10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10%3!=0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，不能整除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3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）令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z=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z+x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=15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15%3==0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，能整除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4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）因此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z=15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即为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5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和</a:t>
            </a:r>
            <a:r>
              <a:rPr kumimoji="1" lang="en-US" altLang="zh-CN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3</a:t>
            </a:r>
            <a:r>
              <a:rPr kumimoji="1" lang="zh-CN" altLang="en-US" sz="2400" b="1" dirty="0">
                <a:solidFill>
                  <a:srgbClr val="0070C0"/>
                </a:solidFill>
                <a:latin typeface="华光中楷_CNKI" panose="02000500000000000000" pitchFamily="2" charset="-122"/>
                <a:ea typeface="华光中楷_CNKI" panose="02000500000000000000" pitchFamily="2" charset="-122"/>
              </a:rPr>
              <a:t>的最小公倍数。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69" y="2708920"/>
            <a:ext cx="896461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57" y="620688"/>
            <a:ext cx="3945747" cy="179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17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/>
          <p:cNvSpPr>
            <a:spLocks noGrp="1"/>
          </p:cNvSpPr>
          <p:nvPr>
            <p:ph sz="quarter" idx="4294967295"/>
          </p:nvPr>
        </p:nvSpPr>
        <p:spPr>
          <a:xfrm>
            <a:off x="329666" y="529308"/>
            <a:ext cx="3456384" cy="14291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、顺序结构</a:t>
            </a:r>
            <a:endParaRPr lang="en-US" sz="2800" b="1" dirty="0">
              <a:latin typeface="+mj-ea"/>
              <a:ea typeface="+mj-ea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002060"/>
              </a:buClr>
              <a:buNone/>
              <a:defRPr/>
            </a:pPr>
            <a:endParaRPr lang="en-US" altLang="zh-CN" sz="24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7D4C0E15-717F-434C-922C-C10DF116AE50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7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2181299" y="1218447"/>
            <a:ext cx="2222500" cy="4057650"/>
            <a:chOff x="657" y="1525"/>
            <a:chExt cx="1400" cy="2556"/>
          </a:xfrm>
        </p:grpSpPr>
        <p:pic>
          <p:nvPicPr>
            <p:cNvPr id="184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525"/>
              <a:ext cx="1400" cy="2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975" y="3793"/>
              <a:ext cx="998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99"/>
                  </a:solidFill>
                  <a:ea typeface="宋体" pitchFamily="2" charset="-122"/>
                </a:rPr>
                <a:t>流程图</a:t>
              </a:r>
            </a:p>
          </p:txBody>
        </p:sp>
      </p:grp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205707" y="2156194"/>
            <a:ext cx="1873250" cy="2534959"/>
            <a:chOff x="2971" y="1525"/>
            <a:chExt cx="2268" cy="2719"/>
          </a:xfrm>
        </p:grpSpPr>
        <p:pic>
          <p:nvPicPr>
            <p:cNvPr id="1844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525"/>
              <a:ext cx="2268" cy="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3832" y="3749"/>
              <a:ext cx="1232" cy="49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3399"/>
                  </a:solidFill>
                  <a:latin typeface="宋体" pitchFamily="2" charset="-122"/>
                  <a:ea typeface="宋体" pitchFamily="2" charset="-122"/>
                </a:rPr>
                <a:t>NS</a:t>
              </a:r>
              <a:r>
                <a:rPr lang="zh-CN" altLang="en-US" sz="2400" b="1" dirty="0">
                  <a:solidFill>
                    <a:srgbClr val="FF3399"/>
                  </a:solidFill>
                  <a:latin typeface="宋体" pitchFamily="2" charset="-122"/>
                  <a:ea typeface="宋体" pitchFamily="2" charset="-122"/>
                </a:rPr>
                <a:t>图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5C3AA72-0B82-E7E1-D244-7EAEC389F480}"/>
              </a:ext>
            </a:extLst>
          </p:cNvPr>
          <p:cNvSpPr txBox="1">
            <a:spLocks/>
          </p:cNvSpPr>
          <p:nvPr/>
        </p:nvSpPr>
        <p:spPr bwMode="auto">
          <a:xfrm>
            <a:off x="4938707" y="452352"/>
            <a:ext cx="6732239" cy="11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800" b="1">
                <a:latin typeface="+mj-ea"/>
                <a:ea typeface="+mj-ea"/>
              </a:rPr>
              <a:t>2. </a:t>
            </a:r>
            <a:r>
              <a:rPr lang="zh-CN" altLang="en-US" sz="2800" b="1">
                <a:latin typeface="+mj-ea"/>
                <a:ea typeface="+mj-ea"/>
              </a:rPr>
              <a:t>选择结构</a:t>
            </a:r>
            <a:endParaRPr lang="en-US" altLang="zh-CN" sz="2800" b="1">
              <a:latin typeface="+mj-ea"/>
              <a:ea typeface="+mj-e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kumimoji="1" lang="zh-CN" altLang="en-US" sz="2400" b="1"/>
              <a:t>指通过对特定条件的判断，来选择一个分支执行</a:t>
            </a:r>
            <a:endParaRPr kumimoji="1" lang="zh-CN" altLang="en-US" sz="2400" b="1" dirty="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4075D91-5EDC-DEB3-5703-BC77297415B6}"/>
              </a:ext>
            </a:extLst>
          </p:cNvPr>
          <p:cNvGrpSpPr>
            <a:grpSpLocks/>
          </p:cNvGrpSpPr>
          <p:nvPr/>
        </p:nvGrpSpPr>
        <p:grpSpPr bwMode="auto">
          <a:xfrm>
            <a:off x="5252074" y="1484784"/>
            <a:ext cx="2598738" cy="4489178"/>
            <a:chOff x="657" y="1344"/>
            <a:chExt cx="1637" cy="278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5B68CA8-255C-D5BB-6F2C-51250BF86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59" r="70051"/>
            <a:stretch/>
          </p:blipFill>
          <p:spPr bwMode="auto">
            <a:xfrm>
              <a:off x="657" y="1344"/>
              <a:ext cx="1637" cy="2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AC57B293-1D2E-8D3F-C2EF-5943E17EF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83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99"/>
                  </a:solidFill>
                  <a:ea typeface="宋体" pitchFamily="2" charset="-122"/>
                </a:rPr>
                <a:t>流程图</a:t>
              </a: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B0308C54-854D-75C5-42EB-C5A65E1CEBA5}"/>
              </a:ext>
            </a:extLst>
          </p:cNvPr>
          <p:cNvGrpSpPr>
            <a:grpSpLocks/>
          </p:cNvGrpSpPr>
          <p:nvPr/>
        </p:nvGrpSpPr>
        <p:grpSpPr bwMode="auto">
          <a:xfrm>
            <a:off x="8786915" y="1844824"/>
            <a:ext cx="3168428" cy="3886251"/>
            <a:chOff x="2181" y="579"/>
            <a:chExt cx="3619" cy="3541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4FB9225E-3E26-79A9-BDA0-CBDF9B8DC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" y="579"/>
              <a:ext cx="2585" cy="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1CA16FE5-FC19-D988-F1A9-97AB01CD1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" y="2145"/>
              <a:ext cx="3619" cy="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CEC66E96-EB59-F755-EDC1-1E241B4CB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742"/>
              <a:ext cx="1398" cy="37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3399"/>
                  </a:solidFill>
                  <a:latin typeface="宋体" pitchFamily="2" charset="-122"/>
                  <a:ea typeface="宋体" pitchFamily="2" charset="-122"/>
                </a:rPr>
                <a:t>NS</a:t>
              </a:r>
              <a:r>
                <a:rPr lang="zh-CN" altLang="en-US" sz="2400" b="1" dirty="0">
                  <a:solidFill>
                    <a:srgbClr val="FF3399"/>
                  </a:solidFill>
                  <a:latin typeface="宋体" pitchFamily="2" charset="-122"/>
                  <a:ea typeface="宋体" pitchFamily="2" charset="-122"/>
                </a:rPr>
                <a:t>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3"/>
          <p:cNvSpPr>
            <a:spLocks noGrp="1"/>
          </p:cNvSpPr>
          <p:nvPr>
            <p:ph sz="quarter" idx="4294967295"/>
          </p:nvPr>
        </p:nvSpPr>
        <p:spPr>
          <a:xfrm>
            <a:off x="1145251" y="1266214"/>
            <a:ext cx="10009174" cy="5010014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1. if 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语句用于实现单路、两路和多路分支。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2. switch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是多选一的分支语句，它是</a:t>
            </a: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if 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语句的一个补充（</a:t>
            </a: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else if 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结构），当用它编写程序时会增加可读性。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3. 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循环是一组语句，计算机反复执行这组语句直到满足终止条件为止。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4. while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，</a:t>
            </a: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do-while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和</a:t>
            </a: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for 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三种循环语句可以相互转化。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5. for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适用于循环次数已知的循环。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6. while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先判定循环条件，可能一次都不执行循环体。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7. do-while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后判定循环条件，至少保证执行一次循环体。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8. 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正确使用</a:t>
            </a: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break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和</a:t>
            </a:r>
            <a:r>
              <a:rPr lang="en-US" altLang="zh-CN" sz="2400" b="1" dirty="0">
                <a:latin typeface="Comic Sans MS" panose="030F0702030302020204" pitchFamily="66" charset="0"/>
                <a:ea typeface="+mj-ea"/>
              </a:rPr>
              <a:t>continue</a:t>
            </a:r>
            <a:r>
              <a:rPr lang="zh-CN" altLang="en-US" sz="2400" b="1" dirty="0">
                <a:latin typeface="Comic Sans MS" panose="030F0702030302020204" pitchFamily="66" charset="0"/>
                <a:ea typeface="+mj-ea"/>
              </a:rPr>
              <a:t>语句，可以为编程带来方便</a:t>
            </a:r>
            <a:r>
              <a:rPr lang="zh-CN" altLang="en-US" sz="2800" b="1" dirty="0">
                <a:latin typeface="Comic Sans MS" panose="030F0702030302020204" pitchFamily="66" charset="0"/>
                <a:ea typeface="+mj-ea"/>
              </a:rPr>
              <a:t>。</a:t>
            </a:r>
          </a:p>
        </p:txBody>
      </p:sp>
      <p:sp>
        <p:nvSpPr>
          <p:cNvPr id="143364" name="标题 2"/>
          <p:cNvSpPr>
            <a:spLocks noGrp="1"/>
          </p:cNvSpPr>
          <p:nvPr>
            <p:ph type="title" idx="4294967295"/>
          </p:nvPr>
        </p:nvSpPr>
        <p:spPr>
          <a:xfrm>
            <a:off x="3719736" y="533629"/>
            <a:ext cx="3888432" cy="606425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3.8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本章小结</a:t>
            </a:r>
          </a:p>
        </p:txBody>
      </p:sp>
      <p:sp>
        <p:nvSpPr>
          <p:cNvPr id="83972" name="灯片编号占位符 7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B6F99EB0-AFA4-497D-ACDD-267800C62500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70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83973" name="组合 4"/>
          <p:cNvGrpSpPr>
            <a:grpSpLocks/>
          </p:cNvGrpSpPr>
          <p:nvPr/>
        </p:nvGrpSpPr>
        <p:grpSpPr bwMode="auto">
          <a:xfrm>
            <a:off x="327087" y="668216"/>
            <a:ext cx="1376363" cy="1371600"/>
            <a:chOff x="0" y="0"/>
            <a:chExt cx="1376624" cy="1371254"/>
          </a:xfrm>
        </p:grpSpPr>
        <p:sp>
          <p:nvSpPr>
            <p:cNvPr id="83975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976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977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978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979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980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981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内容占位符 2"/>
          <p:cNvSpPr>
            <a:spLocks noGrp="1"/>
          </p:cNvSpPr>
          <p:nvPr>
            <p:ph sz="quarter" idx="4294967295"/>
          </p:nvPr>
        </p:nvSpPr>
        <p:spPr>
          <a:xfrm>
            <a:off x="363641" y="183398"/>
            <a:ext cx="10137155" cy="1110044"/>
          </a:xfrm>
        </p:spPr>
        <p:txBody>
          <a:bodyPr rtlCol="0">
            <a:noAutofit/>
          </a:bodyPr>
          <a:lstStyle/>
          <a:p>
            <a:pPr marL="457200" indent="-45720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latin typeface="+mj-ea"/>
                <a:ea typeface="+mj-ea"/>
              </a:rPr>
              <a:t>3. </a:t>
            </a:r>
            <a:r>
              <a:rPr lang="zh-CN" altLang="en-US" sz="2400" b="1" dirty="0">
                <a:latin typeface="+mj-ea"/>
                <a:ea typeface="+mj-ea"/>
              </a:rPr>
              <a:t>循环结构</a:t>
            </a:r>
            <a:endParaRPr lang="en-US" altLang="zh-CN" sz="2400" b="1" dirty="0">
              <a:latin typeface="+mj-ea"/>
              <a:ea typeface="+mj-ea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kumimoji="1" lang="zh-CN" altLang="en-US" sz="2400" b="1" dirty="0">
                <a:solidFill>
                  <a:srgbClr val="7030A0"/>
                </a:solidFill>
                <a:latin typeface="宋体" pitchFamily="2" charset="-122"/>
              </a:rPr>
              <a:t>在给定的条件下，重复执行某段程序，直到条件不满足为止</a:t>
            </a:r>
            <a:r>
              <a:rPr kumimoji="1" lang="zh-CN" altLang="en-US" sz="2400" dirty="0">
                <a:solidFill>
                  <a:srgbClr val="7030A0"/>
                </a:solidFill>
                <a:latin typeface="宋体" pitchFamily="2" charset="-122"/>
              </a:rPr>
              <a:t> </a:t>
            </a:r>
            <a:endParaRPr kumimoji="1" lang="zh-CN" altLang="en-US" sz="2400" b="1" dirty="0">
              <a:solidFill>
                <a:srgbClr val="7030A0"/>
              </a:solidFill>
              <a:latin typeface="宋体" pitchFamily="2" charset="-122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F97D03E5-5260-4A5B-8389-BA25A40F70FE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8</a:t>
            </a:fld>
            <a:endParaRPr lang="en-US" altLang="zh-CN">
              <a:solidFill>
                <a:srgbClr val="153FBA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00162" y="1029726"/>
            <a:ext cx="11591675" cy="2451121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spcBef>
                <a:spcPts val="0"/>
              </a:spcBef>
              <a:buClr>
                <a:srgbClr val="2F2F2F"/>
              </a:buClr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while</a:t>
            </a:r>
            <a:r>
              <a:rPr lang="zh-CN" altLang="en-US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型循环结构 </a:t>
            </a:r>
            <a:r>
              <a:rPr lang="en-US" altLang="zh-CN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当型</a:t>
            </a:r>
            <a:r>
              <a:rPr lang="en-US" altLang="zh-CN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Clr>
                <a:srgbClr val="2F2F2F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>
                <a:solidFill>
                  <a:srgbClr val="7030A0"/>
                </a:solidFill>
                <a:latin typeface="Franklin Gothic Medium"/>
                <a:ea typeface="黑体" panose="02010609060101010101" pitchFamily="49" charset="-122"/>
              </a:rPr>
              <a:t>先判断条件，当条件为“真”时，重复执行某段程序，直到条件为“假”为止 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Clr>
                <a:srgbClr val="2F2F2F"/>
              </a:buClr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do-while</a:t>
            </a:r>
            <a:r>
              <a:rPr lang="zh-CN" altLang="en-US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型循环结构</a:t>
            </a:r>
            <a:r>
              <a:rPr lang="en-US" altLang="zh-CN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直到型</a:t>
            </a:r>
            <a:r>
              <a:rPr lang="en-US" altLang="zh-CN" sz="2400" b="1" dirty="0">
                <a:solidFill>
                  <a:srgbClr val="FF3399"/>
                </a:solidFill>
                <a:latin typeface="Franklin Gothic Medium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FF3399"/>
              </a:solidFill>
              <a:latin typeface="Franklin Gothic Medium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buClr>
                <a:srgbClr val="2F2F2F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>
                <a:solidFill>
                  <a:srgbClr val="7030A0"/>
                </a:solidFill>
                <a:latin typeface="Franklin Gothic Medium"/>
                <a:ea typeface="黑体" panose="02010609060101010101" pitchFamily="49" charset="-122"/>
              </a:rPr>
              <a:t>先执行某段程序，然后再判断条件，当条件为“真”时，再重复执行这段程序，直到条件为“假”为止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022D25F-7F1B-CCBC-47C5-C7EEC1567F46}"/>
              </a:ext>
            </a:extLst>
          </p:cNvPr>
          <p:cNvGrpSpPr>
            <a:grpSpLocks/>
          </p:cNvGrpSpPr>
          <p:nvPr/>
        </p:nvGrpSpPr>
        <p:grpSpPr bwMode="auto">
          <a:xfrm>
            <a:off x="7316980" y="2937060"/>
            <a:ext cx="3965189" cy="3713163"/>
            <a:chOff x="431" y="1162"/>
            <a:chExt cx="2295" cy="2339"/>
          </a:xfrm>
          <a:solidFill>
            <a:schemeClr val="bg1">
              <a:lumMod val="95000"/>
            </a:schemeClr>
          </a:solidFill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3F961B-D88C-00EA-DD46-8DEACD216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86"/>
            <a:stretch>
              <a:fillRect/>
            </a:stretch>
          </p:blipFill>
          <p:spPr bwMode="auto">
            <a:xfrm>
              <a:off x="431" y="1162"/>
              <a:ext cx="2295" cy="2339"/>
            </a:xfrm>
            <a:prstGeom prst="rect">
              <a:avLst/>
            </a:prstGeom>
            <a:grpFill/>
            <a:ln>
              <a:noFill/>
            </a:ln>
            <a:effectLst>
              <a:glow>
                <a:schemeClr val="accent1">
                  <a:alpha val="61000"/>
                </a:schemeClr>
              </a:glow>
              <a:outerShdw dist="35921" dir="2700000" algn="ctr" rotWithShape="0">
                <a:schemeClr val="bg2">
                  <a:alpha val="54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41F42111-8E25-8135-34FB-3AB61836F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3150"/>
              <a:ext cx="932" cy="288"/>
            </a:xfrm>
            <a:prstGeom prst="rect">
              <a:avLst/>
            </a:prstGeom>
            <a:grp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99"/>
                  </a:solidFill>
                  <a:ea typeface="宋体" pitchFamily="2" charset="-122"/>
                </a:rPr>
                <a:t>流程图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F97AB9-D1EC-799A-9717-06C354932312}"/>
              </a:ext>
            </a:extLst>
          </p:cNvPr>
          <p:cNvGrpSpPr/>
          <p:nvPr/>
        </p:nvGrpSpPr>
        <p:grpSpPr>
          <a:xfrm>
            <a:off x="4007768" y="3247144"/>
            <a:ext cx="2400628" cy="3001256"/>
            <a:chOff x="6888165" y="1284288"/>
            <a:chExt cx="2400628" cy="3001256"/>
          </a:xfrm>
        </p:grpSpPr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2970ED3C-D124-FF1C-EAA2-A7A13042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165" y="1284288"/>
              <a:ext cx="2400628" cy="13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1F132748-8E92-E729-AE8B-8217E674D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729" y="3823879"/>
              <a:ext cx="1079500" cy="46166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1">
                  <a:gamma/>
                  <a:shade val="60000"/>
                  <a:invGamma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0066"/>
                  </a:solidFill>
                  <a:latin typeface="Cambria" pitchFamily="18" charset="0"/>
                  <a:ea typeface="Cambria" pitchFamily="18" charset="0"/>
                </a:rPr>
                <a:t>NS</a:t>
              </a:r>
              <a:r>
                <a:rPr lang="zh-CN" altLang="en-US" sz="2400" b="1" dirty="0">
                  <a:solidFill>
                    <a:srgbClr val="FF0066"/>
                  </a:solidFill>
                  <a:latin typeface="Cambria" pitchFamily="18" charset="0"/>
                  <a:ea typeface="宋体" pitchFamily="2" charset="-122"/>
                </a:rPr>
                <a:t>图</a:t>
              </a:r>
            </a:p>
          </p:txBody>
        </p:sp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36628261-B3C8-8636-6BB2-A0EBC55E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165" y="2662182"/>
              <a:ext cx="2320047" cy="1203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8015" y="1268760"/>
            <a:ext cx="6568090" cy="780289"/>
          </a:xfrm>
          <a:solidFill>
            <a:schemeClr val="accent5">
              <a:lumMod val="50000"/>
            </a:schemeClr>
          </a:solidFill>
          <a:ln>
            <a:noFill/>
          </a:ln>
          <a:effectLst>
            <a:prstShdw prst="shdw17" dist="17961" dir="2700000">
              <a:srgbClr val="1F3D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3.2  if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光魏体_CNKI" panose="02000500000000000000" pitchFamily="2" charset="-122"/>
                <a:ea typeface="华光魏体_CNKI" panose="02000500000000000000" pitchFamily="2" charset="-122"/>
              </a:rPr>
              <a:t>条件分支语句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648076" y="2349500"/>
            <a:ext cx="4608513" cy="2768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altLang="zh-CN" b="1" dirty="0">
                <a:solidFill>
                  <a:srgbClr val="153FBA"/>
                </a:solidFill>
                <a:latin typeface="Abadi" panose="020B0604020104020204" pitchFamily="34" charset="0"/>
                <a:ea typeface="华文新魏" panose="02010800040101010101" pitchFamily="2" charset="-122"/>
              </a:rPr>
              <a:t>if</a:t>
            </a:r>
            <a:r>
              <a:rPr lang="zh-CN" altLang="en-US" b="1" dirty="0">
                <a:solidFill>
                  <a:srgbClr val="153FBA"/>
                </a:solidFill>
                <a:latin typeface="Abadi" panose="020B0604020104020204" pitchFamily="34" charset="0"/>
                <a:ea typeface="华文新魏" panose="02010800040101010101" pitchFamily="2" charset="-122"/>
              </a:rPr>
              <a:t>语句的三种流程</a:t>
            </a:r>
            <a:endParaRPr lang="en-US" b="1" dirty="0">
              <a:solidFill>
                <a:srgbClr val="153FBA"/>
              </a:solidFill>
              <a:latin typeface="Abadi" panose="020B0604020104020204" pitchFamily="34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altLang="zh-CN" b="1" dirty="0">
                <a:solidFill>
                  <a:srgbClr val="153FBA"/>
                </a:solidFill>
                <a:latin typeface="Abadi" panose="020B0604020104020204" pitchFamily="34" charset="0"/>
                <a:ea typeface="华文新魏" panose="02010800040101010101" pitchFamily="2" charset="-122"/>
              </a:rPr>
              <a:t>if</a:t>
            </a:r>
            <a:r>
              <a:rPr lang="zh-CN" altLang="en-US" b="1" dirty="0">
                <a:solidFill>
                  <a:srgbClr val="153FBA"/>
                </a:solidFill>
                <a:latin typeface="Abadi" panose="020B0604020104020204" pitchFamily="34" charset="0"/>
                <a:ea typeface="华文新魏" panose="02010800040101010101" pitchFamily="2" charset="-122"/>
              </a:rPr>
              <a:t>语句嵌套</a:t>
            </a:r>
            <a:endParaRPr lang="en-US" b="1" dirty="0">
              <a:solidFill>
                <a:srgbClr val="153FBA"/>
              </a:solidFill>
              <a:latin typeface="Abadi" panose="020B0604020104020204" pitchFamily="34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Tx/>
            </a:pPr>
            <a:r>
              <a:rPr lang="zh-CN" altLang="en-US" b="1" dirty="0">
                <a:solidFill>
                  <a:srgbClr val="153FBA"/>
                </a:solidFill>
                <a:latin typeface="Abadi" panose="020B0604020104020204" pitchFamily="34" charset="0"/>
                <a:ea typeface="华文新魏" panose="02010800040101010101" pitchFamily="2" charset="-122"/>
              </a:rPr>
              <a:t>条件运算符</a:t>
            </a: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8616950" y="6248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fld id="{5016017F-563E-4402-A712-B587D4310BC4}" type="slidenum">
              <a:rPr lang="zh-CN" altLang="en-US">
                <a:solidFill>
                  <a:srgbClr val="153FBA"/>
                </a:solidFill>
              </a:rPr>
              <a:pPr algn="r" eaLnBrk="1" hangingPunct="1">
                <a:defRPr/>
              </a:pPr>
              <a:t>9</a:t>
            </a:fld>
            <a:endParaRPr lang="en-US" altLang="zh-CN">
              <a:solidFill>
                <a:srgbClr val="153FBA"/>
              </a:solidFill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359775" y="2509838"/>
            <a:ext cx="782638" cy="863600"/>
            <a:chOff x="9473648" y="1406690"/>
            <a:chExt cx="1107403" cy="1222002"/>
          </a:xfrm>
        </p:grpSpPr>
        <p:pic>
          <p:nvPicPr>
            <p:cNvPr id="23560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648" y="1406690"/>
              <a:ext cx="589595" cy="87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182251">
              <a:off x="9514159" y="1933688"/>
              <a:ext cx="1066892" cy="69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7471412"/>
  <p:tag name="MOOCFILETYPE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4885</TotalTime>
  <Pages>0</Pages>
  <Words>5768</Words>
  <Characters>0</Characters>
  <Application>Microsoft Office PowerPoint</Application>
  <DocSecurity>0</DocSecurity>
  <PresentationFormat>宽屏</PresentationFormat>
  <Lines>0</Lines>
  <Paragraphs>807</Paragraphs>
  <Slides>70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70</vt:i4>
      </vt:variant>
    </vt:vector>
  </HeadingPairs>
  <TitlesOfParts>
    <vt:vector size="100" baseType="lpstr">
      <vt:lpstr>Arial Unicode MS</vt:lpstr>
      <vt:lpstr>Microsoft YaHei UI</vt:lpstr>
      <vt:lpstr>Yu Gothic Medium</vt:lpstr>
      <vt:lpstr>方正舒体</vt:lpstr>
      <vt:lpstr>黑体</vt:lpstr>
      <vt:lpstr>华光粗圆_CNKI</vt:lpstr>
      <vt:lpstr>华光楷体二_CNKI</vt:lpstr>
      <vt:lpstr>华光魏体_CNKI</vt:lpstr>
      <vt:lpstr>华光中楷_CNKI</vt:lpstr>
      <vt:lpstr>华文新魏</vt:lpstr>
      <vt:lpstr>楷体</vt:lpstr>
      <vt:lpstr>隶书</vt:lpstr>
      <vt:lpstr>宋体</vt:lpstr>
      <vt:lpstr>微软雅黑</vt:lpstr>
      <vt:lpstr>微软雅黑</vt:lpstr>
      <vt:lpstr>Abadi</vt:lpstr>
      <vt:lpstr>Arial</vt:lpstr>
      <vt:lpstr>Arial Rounded MT Bold</vt:lpstr>
      <vt:lpstr>Bahnschrift Light Condensed</vt:lpstr>
      <vt:lpstr>Calibri</vt:lpstr>
      <vt:lpstr>Cambria</vt:lpstr>
      <vt:lpstr>Comic Sans MS</vt:lpstr>
      <vt:lpstr>Franklin Gothic Book</vt:lpstr>
      <vt:lpstr>Franklin Gothic Medium</vt:lpstr>
      <vt:lpstr>Microsoft PhagsPa</vt:lpstr>
      <vt:lpstr>Times New Roman</vt:lpstr>
      <vt:lpstr>Verdana</vt:lpstr>
      <vt:lpstr>Wingdings</vt:lpstr>
      <vt:lpstr>Wingdings 2</vt:lpstr>
      <vt:lpstr>暗香扑面</vt:lpstr>
      <vt:lpstr>第三章  控制语句</vt:lpstr>
      <vt:lpstr>3.1 程序的三种基本结构</vt:lpstr>
      <vt:lpstr>3.1.1 C语句的类型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 if条件分支语句</vt:lpstr>
      <vt:lpstr>3.2.1 if语句的三种流程</vt:lpstr>
      <vt:lpstr>PowerPoint 演示文稿</vt:lpstr>
      <vt:lpstr>PowerPoint 演示文稿</vt:lpstr>
      <vt:lpstr>PowerPoint 演示文稿</vt:lpstr>
      <vt:lpstr>3.2.2  if语句嵌套</vt:lpstr>
      <vt:lpstr>3.2.3 条件运算符</vt:lpstr>
      <vt:lpstr>PowerPoint 演示文稿</vt:lpstr>
      <vt:lpstr>3.3   switch多路开关语句</vt:lpstr>
      <vt:lpstr>PowerPoint 演示文稿</vt:lpstr>
      <vt:lpstr>PowerPoint 演示文稿</vt:lpstr>
      <vt:lpstr>switch语句完整形式的执行流程图</vt:lpstr>
      <vt:lpstr>PowerPoint 演示文稿</vt:lpstr>
      <vt:lpstr>多路开关语句举例</vt:lpstr>
      <vt:lpstr>PowerPoint 演示文稿</vt:lpstr>
      <vt:lpstr>PowerPoint 演示文稿</vt:lpstr>
      <vt:lpstr>举例（编程实现）</vt:lpstr>
      <vt:lpstr>PowerPoint 演示文稿</vt:lpstr>
      <vt:lpstr>PowerPoint 演示文稿</vt:lpstr>
      <vt:lpstr>PowerPoint 演示文稿</vt:lpstr>
      <vt:lpstr>3.4 循环语句</vt:lpstr>
      <vt:lpstr>3.4.1 while语句</vt:lpstr>
      <vt:lpstr>3.4.2 do-while语句</vt:lpstr>
      <vt:lpstr>3.4.3 for循环语句</vt:lpstr>
      <vt:lpstr>while语句举例</vt:lpstr>
      <vt:lpstr>while语句举例</vt:lpstr>
      <vt:lpstr>while语句举例(编程实现）</vt:lpstr>
      <vt:lpstr> do-while语句举例</vt:lpstr>
      <vt:lpstr>do-while语句举例（编程实现）</vt:lpstr>
      <vt:lpstr>for循环语句举例</vt:lpstr>
      <vt:lpstr> for循环语句举例（编程实现）</vt:lpstr>
      <vt:lpstr>3.4.4 while，do-while和for语句的比较</vt:lpstr>
      <vt:lpstr>3.5 循环嵌套</vt:lpstr>
      <vt:lpstr>PowerPoint 演示文稿</vt:lpstr>
      <vt:lpstr>循环嵌套举例</vt:lpstr>
      <vt:lpstr>3.5 循环嵌套举例（编程实现）</vt:lpstr>
      <vt:lpstr>PowerPoint 演示文稿</vt:lpstr>
      <vt:lpstr>3.6 break，continue 和goto语句</vt:lpstr>
      <vt:lpstr>3.6.1  break语句</vt:lpstr>
      <vt:lpstr>3.6.2  continue语句</vt:lpstr>
      <vt:lpstr>break语句举例1</vt:lpstr>
      <vt:lpstr>break语句举例2</vt:lpstr>
      <vt:lpstr>break语句举例2（编程实现）</vt:lpstr>
      <vt:lpstr>continue语句举例 </vt:lpstr>
      <vt:lpstr>3.7 程序举例</vt:lpstr>
      <vt:lpstr>例1</vt:lpstr>
      <vt:lpstr>PowerPoint 演示文稿</vt:lpstr>
      <vt:lpstr>PowerPoint 演示文稿</vt:lpstr>
      <vt:lpstr>PowerPoint 演示文稿</vt:lpstr>
      <vt:lpstr>例2</vt:lpstr>
      <vt:lpstr>PowerPoint 演示文稿</vt:lpstr>
      <vt:lpstr>PowerPoint 演示文稿</vt:lpstr>
      <vt:lpstr>算法</vt:lpstr>
      <vt:lpstr>实现方案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例5：题目及分析</vt:lpstr>
      <vt:lpstr>3.8 本章小结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控制语句</dc:title>
  <dc:creator>LYM</dc:creator>
  <cp:lastModifiedBy>xxx</cp:lastModifiedBy>
  <cp:revision>214</cp:revision>
  <dcterms:created xsi:type="dcterms:W3CDTF">2015-07-28T02:39:26Z</dcterms:created>
  <dcterms:modified xsi:type="dcterms:W3CDTF">2023-10-08T13:48:17Z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