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5"/>
  </p:notesMasterIdLst>
  <p:sldIdLst>
    <p:sldId id="256" r:id="rId3"/>
    <p:sldId id="258" r:id="rId4"/>
    <p:sldId id="259" r:id="rId5"/>
    <p:sldId id="260" r:id="rId6"/>
    <p:sldId id="261" r:id="rId7"/>
    <p:sldId id="262" r:id="rId8"/>
    <p:sldId id="268" r:id="rId9"/>
    <p:sldId id="270" r:id="rId10"/>
    <p:sldId id="271" r:id="rId11"/>
    <p:sldId id="361" r:id="rId12"/>
    <p:sldId id="345" r:id="rId13"/>
    <p:sldId id="362" r:id="rId14"/>
    <p:sldId id="363" r:id="rId15"/>
    <p:sldId id="364" r:id="rId16"/>
    <p:sldId id="346" r:id="rId17"/>
    <p:sldId id="274" r:id="rId18"/>
    <p:sldId id="275" r:id="rId19"/>
    <p:sldId id="347" r:id="rId20"/>
    <p:sldId id="426" r:id="rId21"/>
    <p:sldId id="277" r:id="rId22"/>
    <p:sldId id="350" r:id="rId23"/>
    <p:sldId id="351" r:id="rId24"/>
    <p:sldId id="352" r:id="rId25"/>
    <p:sldId id="278" r:id="rId26"/>
    <p:sldId id="353" r:id="rId27"/>
    <p:sldId id="280" r:id="rId28"/>
    <p:sldId id="354" r:id="rId29"/>
    <p:sldId id="355" r:id="rId30"/>
    <p:sldId id="281" r:id="rId31"/>
    <p:sldId id="283" r:id="rId32"/>
    <p:sldId id="285" r:id="rId33"/>
    <p:sldId id="286" r:id="rId34"/>
    <p:sldId id="357" r:id="rId35"/>
    <p:sldId id="287" r:id="rId36"/>
    <p:sldId id="368" r:id="rId37"/>
    <p:sldId id="290" r:id="rId38"/>
    <p:sldId id="292" r:id="rId39"/>
    <p:sldId id="294" r:id="rId40"/>
    <p:sldId id="370" r:id="rId41"/>
    <p:sldId id="295" r:id="rId42"/>
    <p:sldId id="296" r:id="rId43"/>
    <p:sldId id="297" r:id="rId44"/>
    <p:sldId id="371" r:id="rId45"/>
    <p:sldId id="372" r:id="rId46"/>
    <p:sldId id="299" r:id="rId47"/>
    <p:sldId id="301" r:id="rId48"/>
    <p:sldId id="302" r:id="rId49"/>
    <p:sldId id="303" r:id="rId50"/>
    <p:sldId id="304" r:id="rId51"/>
    <p:sldId id="374" r:id="rId52"/>
    <p:sldId id="306" r:id="rId53"/>
    <p:sldId id="307" r:id="rId54"/>
    <p:sldId id="308" r:id="rId55"/>
    <p:sldId id="310" r:id="rId56"/>
    <p:sldId id="313" r:id="rId57"/>
    <p:sldId id="314" r:id="rId58"/>
    <p:sldId id="315" r:id="rId59"/>
    <p:sldId id="316" r:id="rId60"/>
    <p:sldId id="318" r:id="rId61"/>
    <p:sldId id="319" r:id="rId62"/>
    <p:sldId id="321" r:id="rId63"/>
    <p:sldId id="322" r:id="rId64"/>
    <p:sldId id="324" r:id="rId65"/>
    <p:sldId id="376" r:id="rId66"/>
    <p:sldId id="377" r:id="rId67"/>
    <p:sldId id="378" r:id="rId68"/>
    <p:sldId id="380" r:id="rId69"/>
    <p:sldId id="326" r:id="rId70"/>
    <p:sldId id="327" r:id="rId71"/>
    <p:sldId id="328" r:id="rId72"/>
    <p:sldId id="329" r:id="rId73"/>
    <p:sldId id="330" r:id="rId74"/>
    <p:sldId id="331" r:id="rId75"/>
    <p:sldId id="360" r:id="rId76"/>
    <p:sldId id="332" r:id="rId77"/>
    <p:sldId id="334" r:id="rId78"/>
    <p:sldId id="335" r:id="rId79"/>
    <p:sldId id="337" r:id="rId80"/>
    <p:sldId id="338" r:id="rId81"/>
    <p:sldId id="339" r:id="rId82"/>
    <p:sldId id="340" r:id="rId83"/>
    <p:sldId id="383" r:id="rId84"/>
    <p:sldId id="384" r:id="rId85"/>
    <p:sldId id="386" r:id="rId86"/>
    <p:sldId id="420" r:id="rId87"/>
    <p:sldId id="389" r:id="rId88"/>
    <p:sldId id="390" r:id="rId89"/>
    <p:sldId id="421" r:id="rId90"/>
    <p:sldId id="391" r:id="rId91"/>
    <p:sldId id="395" r:id="rId92"/>
    <p:sldId id="392" r:id="rId93"/>
    <p:sldId id="396" r:id="rId94"/>
    <p:sldId id="399" r:id="rId95"/>
    <p:sldId id="427" r:id="rId96"/>
    <p:sldId id="401" r:id="rId97"/>
    <p:sldId id="403" r:id="rId98"/>
    <p:sldId id="404" r:id="rId99"/>
    <p:sldId id="408" r:id="rId100"/>
    <p:sldId id="406" r:id="rId101"/>
    <p:sldId id="409" r:id="rId102"/>
    <p:sldId id="410" r:id="rId103"/>
    <p:sldId id="411" r:id="rId104"/>
    <p:sldId id="414" r:id="rId105"/>
    <p:sldId id="415" r:id="rId106"/>
    <p:sldId id="416" r:id="rId107"/>
    <p:sldId id="418" r:id="rId108"/>
    <p:sldId id="419" r:id="rId109"/>
    <p:sldId id="341" r:id="rId110"/>
    <p:sldId id="343" r:id="rId111"/>
    <p:sldId id="344" r:id="rId112"/>
    <p:sldId id="428" r:id="rId113"/>
    <p:sldId id="422" r:id="rId1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6" autoAdjust="0"/>
  </p:normalViewPr>
  <p:slideViewPr>
    <p:cSldViewPr>
      <p:cViewPr varScale="1">
        <p:scale>
          <a:sx n="98" d="100"/>
          <a:sy n="98" d="100"/>
        </p:scale>
        <p:origin x="95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viewProps" Target="view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7D05C-B99C-4BD1-8897-ABAE57022BE2}" type="datetimeFigureOut">
              <a:rPr lang="zh-CN" altLang="en-US" smtClean="0"/>
              <a:t>2023/9/24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E493FF-26E3-4B89-9FCB-289B4854BCCE}" type="slidenum">
              <a:rPr lang="zh-CN" altLang="en-US" smtClean="0"/>
              <a:t>‹#›</a:t>
            </a:fld>
            <a:endParaRPr lang="zh-CN" altLang="en-US"/>
          </a:p>
        </p:txBody>
      </p:sp>
    </p:spTree>
    <p:extLst>
      <p:ext uri="{BB962C8B-B14F-4D97-AF65-F5344CB8AC3E}">
        <p14:creationId xmlns:p14="http://schemas.microsoft.com/office/powerpoint/2010/main" val="174363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76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Font typeface="Arial" charset="0"/>
              <a:buNone/>
            </a:pPr>
            <a:fld id="{A6829B94-F37F-4898-93BE-CDA600268A9F}" type="slidenum">
              <a:rPr lang="en-US" sz="1200">
                <a:solidFill>
                  <a:srgbClr val="000000"/>
                </a:solidFill>
                <a:latin typeface="Times New Roman" pitchFamily="18" charset="0"/>
                <a:ea typeface="宋体" pitchFamily="2" charset="-122"/>
              </a:rPr>
              <a:pPr algn="r" fontAlgn="base">
                <a:spcBef>
                  <a:spcPct val="0"/>
                </a:spcBef>
                <a:spcAft>
                  <a:spcPct val="0"/>
                </a:spcAft>
                <a:buFont typeface="Arial" charset="0"/>
                <a:buNone/>
              </a:pPr>
              <a:t>26</a:t>
            </a:fld>
            <a:endParaRPr lang="en-US" sz="1200">
              <a:solidFill>
                <a:srgbClr val="000000"/>
              </a:solidFill>
              <a:latin typeface="Times New Roman" pitchFamily="18" charset="0"/>
              <a:ea typeface="宋体" pitchFamily="2" charset="-122"/>
            </a:endParaRPr>
          </a:p>
        </p:txBody>
      </p:sp>
      <p:sp>
        <p:nvSpPr>
          <p:cNvPr id="157699" name="Rectangle 2"/>
          <p:cNvSpPr>
            <a:spLocks noGrp="1" noRot="1" noChangeAspect="1" noChangeArrowheads="1" noTextEdit="1"/>
          </p:cNvSpPr>
          <p:nvPr>
            <p:ph type="sldImg" idx="4294967295"/>
          </p:nvPr>
        </p:nvSpPr>
        <p:spPr>
          <a:xfrm>
            <a:off x="381000" y="685800"/>
            <a:ext cx="6096000" cy="3429000"/>
          </a:xfrm>
        </p:spPr>
      </p:sp>
      <p:sp>
        <p:nvSpPr>
          <p:cNvPr id="157700" name="Rectangle 3"/>
          <p:cNvSpPr>
            <a:spLocks noGrp="1" noChangeArrowheads="1"/>
          </p:cNvSpPr>
          <p:nvPr>
            <p:ph type="body" idx="4294967295"/>
          </p:nvPr>
        </p:nvSpPr>
        <p:spPr/>
        <p:txBody>
          <a:bodyPr anchor="t"/>
          <a:lstStyle/>
          <a:p>
            <a:pPr eaLnBrk="1" hangingPunct="1"/>
            <a:r>
              <a:rPr lang="zh-CN" altLang="en-US"/>
              <a:t>举例</a:t>
            </a:r>
            <a:r>
              <a:rPr lang="en-US"/>
              <a:t>: char a;</a:t>
            </a:r>
          </a:p>
          <a:p>
            <a:pPr eaLnBrk="1" hangingPunct="1"/>
            <a:r>
              <a:rPr lang="en-US"/>
              <a:t>       a=‘A’;</a:t>
            </a:r>
          </a:p>
          <a:p>
            <a:pPr eaLnBrk="1" hangingPunct="1"/>
            <a:r>
              <a:rPr lang="en-US"/>
              <a:t>        a=65;</a:t>
            </a:r>
          </a:p>
          <a:p>
            <a:pPr eaLnBrk="1" hangingPunct="1"/>
            <a:r>
              <a:rPr lang="en-US"/>
              <a:t>       </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E493FF-26E3-4B89-9FCB-289B4854BCCE}" type="slidenum">
              <a:rPr lang="zh-CN" altLang="en-US" smtClean="0"/>
              <a:t>27</a:t>
            </a:fld>
            <a:endParaRPr lang="zh-CN" altLang="en-US"/>
          </a:p>
        </p:txBody>
      </p:sp>
    </p:spTree>
    <p:extLst>
      <p:ext uri="{BB962C8B-B14F-4D97-AF65-F5344CB8AC3E}">
        <p14:creationId xmlns:p14="http://schemas.microsoft.com/office/powerpoint/2010/main" val="114374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F3E3870C-2DA5-4E5E-89B4-78ED9BACCFAC}" type="slidenum">
              <a:rPr kumimoji="0" lang="en-US"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57</a:t>
            </a:fld>
            <a:endParaRPr kumimoji="0" lang="en-US"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77155" name="Rectangle 2"/>
          <p:cNvSpPr>
            <a:spLocks noGrp="1" noRot="1" noChangeAspect="1" noChangeArrowheads="1" noTextEdit="1"/>
          </p:cNvSpPr>
          <p:nvPr>
            <p:ph type="sldImg" idx="4294967295"/>
          </p:nvPr>
        </p:nvSpPr>
        <p:spPr>
          <a:xfrm>
            <a:off x="381000" y="685800"/>
            <a:ext cx="6096000" cy="3429000"/>
          </a:xfrm>
        </p:spPr>
      </p:sp>
      <p:sp>
        <p:nvSpPr>
          <p:cNvPr id="177156" name="Rectangle 3"/>
          <p:cNvSpPr>
            <a:spLocks noGrp="1" noChangeArrowheads="1"/>
          </p:cNvSpPr>
          <p:nvPr>
            <p:ph type="body" idx="4294967295"/>
          </p:nvPr>
        </p:nvSpPr>
        <p:spPr/>
        <p:txBody>
          <a:bodyPr anchor="t"/>
          <a:lstStyle/>
          <a:p>
            <a:pPr eaLnBrk="1" hangingPunct="1"/>
            <a:r>
              <a:rPr lang="zh-CN" altLang="en-US"/>
              <a:t>考虑</a:t>
            </a:r>
            <a:r>
              <a:rPr lang="en-US"/>
              <a:t>x=-6</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E493FF-26E3-4B89-9FCB-289B4854BCC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20455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E493FF-26E3-4B89-9FCB-289B4854BCC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5863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E493FF-26E3-4B89-9FCB-289B4854BCC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9177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E493FF-26E3-4B89-9FCB-289B4854BCC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9158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355135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223488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975731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E3F45A48-0097-4C0E-9548-4418FD6393D3}" type="slidenum">
              <a:rPr lang="en-US" altLang="zh-CN"/>
              <a:pPr>
                <a:defRPr/>
              </a:pPr>
              <a:t>‹#›</a:t>
            </a:fld>
            <a:endParaRPr lang="en-US" altLang="zh-CN"/>
          </a:p>
        </p:txBody>
      </p:sp>
    </p:spTree>
    <p:extLst>
      <p:ext uri="{BB962C8B-B14F-4D97-AF65-F5344CB8AC3E}">
        <p14:creationId xmlns:p14="http://schemas.microsoft.com/office/powerpoint/2010/main" val="20399803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E3533978-057D-46F2-AA75-52DEBFD490FD}" type="slidenum">
              <a:rPr lang="en-US" altLang="zh-CN"/>
              <a:pPr>
                <a:defRPr/>
              </a:pPr>
              <a:t>‹#›</a:t>
            </a:fld>
            <a:endParaRPr lang="en-US" altLang="zh-CN"/>
          </a:p>
        </p:txBody>
      </p:sp>
    </p:spTree>
    <p:extLst>
      <p:ext uri="{BB962C8B-B14F-4D97-AF65-F5344CB8AC3E}">
        <p14:creationId xmlns:p14="http://schemas.microsoft.com/office/powerpoint/2010/main" val="32065550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DFA6DE6A-E747-431D-A5C3-3F9CBEA49ECE}" type="slidenum">
              <a:rPr lang="en-US" altLang="zh-CN"/>
              <a:pPr>
                <a:defRPr/>
              </a:pPr>
              <a:t>‹#›</a:t>
            </a:fld>
            <a:endParaRPr lang="en-US" altLang="zh-CN"/>
          </a:p>
        </p:txBody>
      </p:sp>
    </p:spTree>
    <p:extLst>
      <p:ext uri="{BB962C8B-B14F-4D97-AF65-F5344CB8AC3E}">
        <p14:creationId xmlns:p14="http://schemas.microsoft.com/office/powerpoint/2010/main" val="12748153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1E8A1DB5-87DE-483B-B051-0925BC5A9306}" type="slidenum">
              <a:rPr lang="en-US" altLang="zh-CN"/>
              <a:pPr>
                <a:defRPr/>
              </a:pPr>
              <a:t>‹#›</a:t>
            </a:fld>
            <a:endParaRPr lang="en-US" altLang="zh-CN"/>
          </a:p>
        </p:txBody>
      </p:sp>
    </p:spTree>
    <p:extLst>
      <p:ext uri="{BB962C8B-B14F-4D97-AF65-F5344CB8AC3E}">
        <p14:creationId xmlns:p14="http://schemas.microsoft.com/office/powerpoint/2010/main" val="20633443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731EB053-E9E4-48F6-8E8F-71DB353BCBDE}" type="slidenum">
              <a:rPr lang="en-US" altLang="zh-CN"/>
              <a:pPr>
                <a:defRPr/>
              </a:pPr>
              <a:t>‹#›</a:t>
            </a:fld>
            <a:endParaRPr lang="en-US" altLang="zh-CN"/>
          </a:p>
        </p:txBody>
      </p:sp>
    </p:spTree>
    <p:extLst>
      <p:ext uri="{BB962C8B-B14F-4D97-AF65-F5344CB8AC3E}">
        <p14:creationId xmlns:p14="http://schemas.microsoft.com/office/powerpoint/2010/main" val="370217969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860959A9-31A7-4AE4-994E-15A160301FDB}" type="slidenum">
              <a:rPr lang="en-US" altLang="zh-CN"/>
              <a:pPr>
                <a:defRPr/>
              </a:pPr>
              <a:t>‹#›</a:t>
            </a:fld>
            <a:endParaRPr lang="en-US" altLang="zh-CN"/>
          </a:p>
        </p:txBody>
      </p:sp>
    </p:spTree>
    <p:extLst>
      <p:ext uri="{BB962C8B-B14F-4D97-AF65-F5344CB8AC3E}">
        <p14:creationId xmlns:p14="http://schemas.microsoft.com/office/powerpoint/2010/main" val="416539838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F648908B-FFF4-44A0-82F8-72FC07A2D15C}" type="slidenum">
              <a:rPr lang="en-US" altLang="zh-CN"/>
              <a:pPr>
                <a:defRPr/>
              </a:pPr>
              <a:t>‹#›</a:t>
            </a:fld>
            <a:endParaRPr lang="en-US" altLang="zh-CN"/>
          </a:p>
        </p:txBody>
      </p:sp>
    </p:spTree>
    <p:extLst>
      <p:ext uri="{BB962C8B-B14F-4D97-AF65-F5344CB8AC3E}">
        <p14:creationId xmlns:p14="http://schemas.microsoft.com/office/powerpoint/2010/main" val="43198122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223EE7EC-FF69-4A2E-BE1A-F77072A23159}" type="slidenum">
              <a:rPr lang="en-US" altLang="zh-CN"/>
              <a:pPr>
                <a:defRPr/>
              </a:pPr>
              <a:t>‹#›</a:t>
            </a:fld>
            <a:endParaRPr lang="en-US" altLang="zh-CN"/>
          </a:p>
        </p:txBody>
      </p:sp>
    </p:spTree>
    <p:extLst>
      <p:ext uri="{BB962C8B-B14F-4D97-AF65-F5344CB8AC3E}">
        <p14:creationId xmlns:p14="http://schemas.microsoft.com/office/powerpoint/2010/main" val="22549457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2289565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8620F4A3-9B64-417C-AB08-F5C757C9B1B9}" type="slidenum">
              <a:rPr lang="en-US" altLang="zh-CN"/>
              <a:pPr>
                <a:defRPr/>
              </a:pPr>
              <a:t>‹#›</a:t>
            </a:fld>
            <a:endParaRPr lang="en-US" altLang="zh-CN"/>
          </a:p>
        </p:txBody>
      </p:sp>
    </p:spTree>
    <p:extLst>
      <p:ext uri="{BB962C8B-B14F-4D97-AF65-F5344CB8AC3E}">
        <p14:creationId xmlns:p14="http://schemas.microsoft.com/office/powerpoint/2010/main" val="260974479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441C801A-37E7-4C9B-A42F-7FE96E6C17D1}" type="slidenum">
              <a:rPr lang="en-US" altLang="zh-CN"/>
              <a:pPr>
                <a:defRPr/>
              </a:pPr>
              <a:t>‹#›</a:t>
            </a:fld>
            <a:endParaRPr lang="en-US" altLang="zh-CN"/>
          </a:p>
        </p:txBody>
      </p:sp>
    </p:spTree>
    <p:extLst>
      <p:ext uri="{BB962C8B-B14F-4D97-AF65-F5344CB8AC3E}">
        <p14:creationId xmlns:p14="http://schemas.microsoft.com/office/powerpoint/2010/main" val="397359955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buFont typeface="Arial" pitchFamily="34" charset="0"/>
              <a:buNone/>
              <a:defRPr kumimoji="0" b="1">
                <a:ea typeface="隶书" pitchFamily="49" charset="-122"/>
              </a:defRPr>
            </a:lvl1pPr>
          </a:lstStyle>
          <a:p>
            <a:pPr>
              <a:defRPr/>
            </a:pPr>
            <a:fld id="{D8C79849-F947-42A8-90C1-4B9B01C01D80}" type="slidenum">
              <a:rPr lang="en-US" altLang="zh-CN"/>
              <a:pPr>
                <a:defRPr/>
              </a:pPr>
              <a:t>‹#›</a:t>
            </a:fld>
            <a:endParaRPr lang="en-US" altLang="zh-CN"/>
          </a:p>
        </p:txBody>
      </p:sp>
    </p:spTree>
    <p:extLst>
      <p:ext uri="{BB962C8B-B14F-4D97-AF65-F5344CB8AC3E}">
        <p14:creationId xmlns:p14="http://schemas.microsoft.com/office/powerpoint/2010/main" val="24623153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216929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14181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104288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311036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111293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153994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3358927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E8AC9-A1ED-4F2B-A5B9-D16F09567DED}" type="slidenum">
              <a:rPr lang="zh-CN" altLang="en-US" smtClean="0"/>
              <a:t>‹#›</a:t>
            </a:fld>
            <a:endParaRPr lang="zh-CN" altLang="en-US"/>
          </a:p>
        </p:txBody>
      </p:sp>
    </p:spTree>
    <p:extLst>
      <p:ext uri="{BB962C8B-B14F-4D97-AF65-F5344CB8AC3E}">
        <p14:creationId xmlns:p14="http://schemas.microsoft.com/office/powerpoint/2010/main" val="4128921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Tx/>
              <a:buNone/>
              <a:defRPr kumimoji="1" sz="1400" b="0">
                <a:solidFill>
                  <a:srgbClr val="000000"/>
                </a:solidFill>
                <a:ea typeface="宋体" pitchFamily="2"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None/>
              <a:defRPr kumimoji="1" sz="1400" b="0">
                <a:solidFill>
                  <a:srgbClr val="000000"/>
                </a:solidFill>
                <a:ea typeface="宋体" pitchFamily="2"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kumimoji="1" sz="1400" b="0">
                <a:solidFill>
                  <a:srgbClr val="000000"/>
                </a:solidFill>
                <a:ea typeface="宋体" pitchFamily="2" charset="-122"/>
              </a:defRPr>
            </a:lvl1pPr>
          </a:lstStyle>
          <a:p>
            <a:pPr fontAlgn="base">
              <a:spcBef>
                <a:spcPct val="0"/>
              </a:spcBef>
              <a:spcAft>
                <a:spcPct val="0"/>
              </a:spcAft>
              <a:defRPr/>
            </a:pPr>
            <a:fld id="{D8FEC58E-B99A-44C2-854A-3F3365272E67}"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041106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79401" y="1003836"/>
            <a:ext cx="5688632" cy="1470025"/>
          </a:xfrm>
        </p:spPr>
        <p:txBody>
          <a:bodyPr>
            <a:normAutofit/>
          </a:bodyPr>
          <a:lstStyle/>
          <a:p>
            <a:r>
              <a:rPr lang="zh-CN" altLang="en-US" sz="8000" dirty="0">
                <a:solidFill>
                  <a:schemeClr val="accent6">
                    <a:lumMod val="75000"/>
                  </a:schemeClr>
                </a:solidFill>
                <a:latin typeface="华文行楷" pitchFamily="2" charset="-122"/>
                <a:ea typeface="华文行楷" pitchFamily="2" charset="-122"/>
              </a:rPr>
              <a:t>第二章</a:t>
            </a:r>
          </a:p>
        </p:txBody>
      </p:sp>
      <p:sp>
        <p:nvSpPr>
          <p:cNvPr id="3" name="副标题 2"/>
          <p:cNvSpPr>
            <a:spLocks noGrp="1"/>
          </p:cNvSpPr>
          <p:nvPr>
            <p:ph type="subTitle" idx="1"/>
          </p:nvPr>
        </p:nvSpPr>
        <p:spPr>
          <a:xfrm>
            <a:off x="2829021" y="2140968"/>
            <a:ext cx="5994878" cy="1752600"/>
          </a:xfrm>
        </p:spPr>
        <p:txBody>
          <a:bodyPr>
            <a:normAutofit/>
          </a:bodyPr>
          <a:lstStyle/>
          <a:p>
            <a:r>
              <a:rPr lang="zh-CN" altLang="en-US" sz="4400" b="1" dirty="0">
                <a:solidFill>
                  <a:schemeClr val="tx2">
                    <a:lumMod val="75000"/>
                  </a:schemeClr>
                </a:solidFill>
                <a:effectLst>
                  <a:outerShdw blurRad="38100" dist="38100" dir="2700000" algn="tl">
                    <a:srgbClr val="000000">
                      <a:alpha val="43137"/>
                    </a:srgbClr>
                  </a:outerShdw>
                </a:effectLst>
                <a:latin typeface="Meiryo" pitchFamily="34" charset="-128"/>
                <a:ea typeface="Meiryo" pitchFamily="34" charset="-128"/>
                <a:cs typeface="Meiryo" pitchFamily="34" charset="-128"/>
              </a:rPr>
              <a:t>基本数据类型及运算</a:t>
            </a:r>
          </a:p>
        </p:txBody>
      </p:sp>
      <p:grpSp>
        <p:nvGrpSpPr>
          <p:cNvPr id="4" name="组合 3"/>
          <p:cNvGrpSpPr/>
          <p:nvPr/>
        </p:nvGrpSpPr>
        <p:grpSpPr>
          <a:xfrm>
            <a:off x="1199456" y="980728"/>
            <a:ext cx="1376624" cy="1371254"/>
            <a:chOff x="0" y="0"/>
            <a:chExt cx="1376624" cy="1371254"/>
          </a:xfrm>
        </p:grpSpPr>
        <p:sp>
          <p:nvSpPr>
            <p:cNvPr id="5"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7"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8"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9"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10"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1"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grpSp>
      <p:grpSp>
        <p:nvGrpSpPr>
          <p:cNvPr id="15" name="组合 14"/>
          <p:cNvGrpSpPr/>
          <p:nvPr/>
        </p:nvGrpSpPr>
        <p:grpSpPr>
          <a:xfrm>
            <a:off x="2368742" y="980728"/>
            <a:ext cx="6709950" cy="2104045"/>
            <a:chOff x="3451179" y="1390003"/>
            <a:chExt cx="6709950" cy="4093085"/>
          </a:xfrm>
        </p:grpSpPr>
        <p:sp>
          <p:nvSpPr>
            <p:cNvPr id="16" name="矩形 15"/>
            <p:cNvSpPr/>
            <p:nvPr/>
          </p:nvSpPr>
          <p:spPr>
            <a:xfrm>
              <a:off x="3676029" y="1390003"/>
              <a:ext cx="6260250" cy="3916811"/>
            </a:xfrm>
            <a:prstGeom prst="rect">
              <a:avLst/>
            </a:prstGeom>
            <a:noFill/>
            <a:ln w="38100">
              <a:solidFill>
                <a:srgbClr val="46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3451179" y="5295127"/>
              <a:ext cx="6709950" cy="187961"/>
            </a:xfrm>
            <a:prstGeom prst="rect">
              <a:avLst/>
            </a:prstGeom>
            <a:solidFill>
              <a:srgbClr val="4679A7"/>
            </a:solidFill>
            <a:ln>
              <a:solidFill>
                <a:srgbClr val="758E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schemeClr>
                </a:solidFill>
              </a:endParaRPr>
            </a:p>
          </p:txBody>
        </p:sp>
      </p:grpSp>
      <p:sp>
        <p:nvSpPr>
          <p:cNvPr id="18" name="灯片编号占位符 17"/>
          <p:cNvSpPr>
            <a:spLocks noGrp="1"/>
          </p:cNvSpPr>
          <p:nvPr>
            <p:ph type="sldNum" sz="quarter" idx="12"/>
          </p:nvPr>
        </p:nvSpPr>
        <p:spPr/>
        <p:txBody>
          <a:bodyPr/>
          <a:lstStyle/>
          <a:p>
            <a:fld id="{973E8AC9-A1ED-4F2B-A5B9-D16F09567DED}" type="slidenum">
              <a:rPr lang="zh-CN" altLang="en-US" smtClean="0"/>
              <a:t>1</a:t>
            </a:fld>
            <a:endParaRPr lang="zh-CN" altLang="en-US"/>
          </a:p>
        </p:txBody>
      </p:sp>
      <p:pic>
        <p:nvPicPr>
          <p:cNvPr id="19" name="图片 18">
            <a:extLst>
              <a:ext uri="{FF2B5EF4-FFF2-40B4-BE49-F238E27FC236}">
                <a16:creationId xmlns:a16="http://schemas.microsoft.com/office/drawing/2014/main" id="{234E22D5-BAD2-4AB3-86F1-E48D152873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250082"/>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a:extLst>
              <a:ext uri="{FF2B5EF4-FFF2-40B4-BE49-F238E27FC236}">
                <a16:creationId xmlns:a16="http://schemas.microsoft.com/office/drawing/2014/main" id="{2B288455-BDE7-4939-8B13-9D1E345453D6}"/>
              </a:ext>
            </a:extLst>
          </p:cNvPr>
          <p:cNvCxnSpPr>
            <a:cxnSpLocks/>
          </p:cNvCxnSpPr>
          <p:nvPr/>
        </p:nvCxnSpPr>
        <p:spPr>
          <a:xfrm>
            <a:off x="316757" y="826345"/>
            <a:ext cx="11467875"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 Box 2">
            <a:extLst>
              <a:ext uri="{FF2B5EF4-FFF2-40B4-BE49-F238E27FC236}">
                <a16:creationId xmlns:a16="http://schemas.microsoft.com/office/drawing/2014/main" id="{25CDE24C-41EE-CCBC-7F46-080D92FFA1F2}"/>
              </a:ext>
            </a:extLst>
          </p:cNvPr>
          <p:cNvSpPr txBox="1">
            <a:spLocks noChangeArrowheads="1"/>
          </p:cNvSpPr>
          <p:nvPr/>
        </p:nvSpPr>
        <p:spPr bwMode="auto">
          <a:xfrm>
            <a:off x="3647728" y="3133109"/>
            <a:ext cx="6057900" cy="340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buFont typeface="Wingdings" pitchFamily="2" charset="2"/>
              <a:buChar char="Ø"/>
            </a:pPr>
            <a:r>
              <a:rPr lang="zh-CN" altLang="en-US" sz="2800" b="1" dirty="0">
                <a:solidFill>
                  <a:srgbClr val="0000FF"/>
                </a:solidFill>
                <a:latin typeface="Consolas" panose="020B0609020204030204" pitchFamily="49" charset="0"/>
                <a:ea typeface="华光准圆_CNKI" panose="02000500000000000000" pitchFamily="2" charset="-122"/>
              </a:rPr>
              <a:t> C数据类型概述（三要素）</a:t>
            </a:r>
          </a:p>
          <a:p>
            <a:pPr>
              <a:lnSpc>
                <a:spcPct val="130000"/>
              </a:lnSpc>
              <a:buFont typeface="Wingdings" pitchFamily="2" charset="2"/>
              <a:buChar char="Ø"/>
            </a:pPr>
            <a:r>
              <a:rPr lang="zh-CN" altLang="en-US" sz="2800" b="1" dirty="0">
                <a:solidFill>
                  <a:srgbClr val="0000FF"/>
                </a:solidFill>
                <a:latin typeface="Consolas" panose="020B0609020204030204" pitchFamily="49" charset="0"/>
                <a:ea typeface="华光准圆_CNKI" panose="02000500000000000000" pitchFamily="2" charset="-122"/>
              </a:rPr>
              <a:t> 基本数据类型</a:t>
            </a:r>
          </a:p>
          <a:p>
            <a:pPr>
              <a:lnSpc>
                <a:spcPct val="130000"/>
              </a:lnSpc>
              <a:buFont typeface="Wingdings" pitchFamily="2" charset="2"/>
              <a:buChar char="Ø"/>
            </a:pPr>
            <a:r>
              <a:rPr lang="zh-CN" altLang="en-US" sz="2800" b="1" dirty="0">
                <a:solidFill>
                  <a:srgbClr val="0000FF"/>
                </a:solidFill>
                <a:latin typeface="Consolas" panose="020B0609020204030204" pitchFamily="49" charset="0"/>
                <a:ea typeface="华光准圆_CNKI" panose="02000500000000000000" pitchFamily="2" charset="-122"/>
              </a:rPr>
              <a:t> 运算符和表达式</a:t>
            </a:r>
          </a:p>
          <a:p>
            <a:pPr>
              <a:lnSpc>
                <a:spcPct val="130000"/>
              </a:lnSpc>
              <a:buFont typeface="Wingdings" pitchFamily="2" charset="2"/>
              <a:buChar char="Ø"/>
            </a:pPr>
            <a:r>
              <a:rPr lang="zh-CN" altLang="en-US" sz="2800" b="1" dirty="0">
                <a:solidFill>
                  <a:srgbClr val="0000FF"/>
                </a:solidFill>
                <a:latin typeface="Consolas" panose="020B0609020204030204" pitchFamily="49" charset="0"/>
                <a:ea typeface="华光准圆_CNKI" panose="02000500000000000000" pitchFamily="2" charset="-122"/>
              </a:rPr>
              <a:t> 混合运算与类型转换</a:t>
            </a:r>
          </a:p>
          <a:p>
            <a:pPr>
              <a:lnSpc>
                <a:spcPct val="130000"/>
              </a:lnSpc>
              <a:buFont typeface="Wingdings" pitchFamily="2" charset="2"/>
              <a:buChar char="Ø"/>
            </a:pPr>
            <a:r>
              <a:rPr lang="zh-CN" altLang="en-US" sz="2800" b="1" dirty="0">
                <a:solidFill>
                  <a:srgbClr val="0000FF"/>
                </a:solidFill>
                <a:latin typeface="Consolas" panose="020B0609020204030204" pitchFamily="49" charset="0"/>
                <a:ea typeface="华光准圆_CNKI" panose="02000500000000000000" pitchFamily="2" charset="-122"/>
              </a:rPr>
              <a:t> 数据的输入输出</a:t>
            </a:r>
          </a:p>
          <a:p>
            <a:pPr>
              <a:lnSpc>
                <a:spcPct val="130000"/>
              </a:lnSpc>
              <a:buFont typeface="Wingdings" pitchFamily="2" charset="2"/>
              <a:buChar char="Ø"/>
            </a:pPr>
            <a:r>
              <a:rPr lang="zh-CN" altLang="en-US" sz="2800" b="1" dirty="0">
                <a:solidFill>
                  <a:srgbClr val="0000FF"/>
                </a:solidFill>
                <a:latin typeface="Consolas" panose="020B0609020204030204" pitchFamily="49" charset="0"/>
                <a:ea typeface="华光准圆_CNKI" panose="02000500000000000000" pitchFamily="2" charset="-122"/>
              </a:rPr>
              <a:t> 顺序程序设计举例</a:t>
            </a:r>
          </a:p>
        </p:txBody>
      </p:sp>
    </p:spTree>
    <p:extLst>
      <p:ext uri="{BB962C8B-B14F-4D97-AF65-F5344CB8AC3E}">
        <p14:creationId xmlns:p14="http://schemas.microsoft.com/office/powerpoint/2010/main" val="796360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73E8AC9-A1ED-4F2B-A5B9-D16F09567DED}" type="slidenum">
              <a:rPr lang="zh-CN" altLang="en-US" smtClean="0"/>
              <a:t>10</a:t>
            </a:fld>
            <a:endParaRPr lang="zh-CN" altLang="en-US"/>
          </a:p>
        </p:txBody>
      </p:sp>
      <p:sp>
        <p:nvSpPr>
          <p:cNvPr id="3" name="Text Box 3"/>
          <p:cNvSpPr txBox="1">
            <a:spLocks noChangeArrowheads="1"/>
          </p:cNvSpPr>
          <p:nvPr/>
        </p:nvSpPr>
        <p:spPr bwMode="auto">
          <a:xfrm>
            <a:off x="515380" y="836712"/>
            <a:ext cx="1116124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spcBef>
                <a:spcPct val="50000"/>
              </a:spcBef>
              <a:spcAft>
                <a:spcPct val="0"/>
              </a:spcAft>
              <a:buFont typeface="Wingdings" pitchFamily="2" charset="2"/>
              <a:buNone/>
            </a:pPr>
            <a:r>
              <a:rPr lang="zh-CN" altLang="en-US" sz="2800" u="sng" dirty="0">
                <a:latin typeface="+mj-lt"/>
              </a:rPr>
              <a:t>整常数在源文件中可以用以上三种形式书写；整常数在</a:t>
            </a:r>
            <a:r>
              <a:rPr lang="zh-CN" altLang="en-US" sz="2800" u="sng" dirty="0">
                <a:solidFill>
                  <a:srgbClr val="FF0000"/>
                </a:solidFill>
                <a:latin typeface="+mj-lt"/>
              </a:rPr>
              <a:t>内存中都是以二进制形式</a:t>
            </a:r>
            <a:r>
              <a:rPr lang="zh-CN" altLang="en-US" sz="2800" u="sng" dirty="0">
                <a:latin typeface="+mj-lt"/>
              </a:rPr>
              <a:t>存储。</a:t>
            </a:r>
            <a:endParaRPr lang="en-US" altLang="zh-CN" sz="2800" u="sng" dirty="0">
              <a:latin typeface="+mj-lt"/>
            </a:endParaRPr>
          </a:p>
          <a:p>
            <a:pPr fontAlgn="base">
              <a:spcBef>
                <a:spcPct val="50000"/>
              </a:spcBef>
              <a:spcAft>
                <a:spcPct val="0"/>
              </a:spcAft>
              <a:buFont typeface="Wingdings" pitchFamily="2" charset="2"/>
              <a:buNone/>
            </a:pPr>
            <a:r>
              <a:rPr lang="zh-CN" altLang="en-US" sz="2800" dirty="0">
                <a:solidFill>
                  <a:srgbClr val="002060"/>
                </a:solidFill>
                <a:latin typeface="+mj-lt"/>
              </a:rPr>
              <a:t>如</a:t>
            </a:r>
            <a:r>
              <a:rPr lang="en-US" altLang="zh-CN" sz="2800" dirty="0">
                <a:solidFill>
                  <a:srgbClr val="002060"/>
                </a:solidFill>
                <a:latin typeface="+mj-lt"/>
              </a:rPr>
              <a:t>short</a:t>
            </a:r>
            <a:r>
              <a:rPr lang="zh-CN" altLang="en-US" sz="2800" dirty="0">
                <a:solidFill>
                  <a:srgbClr val="002060"/>
                </a:solidFill>
                <a:latin typeface="+mj-lt"/>
              </a:rPr>
              <a:t>型十进制正整数</a:t>
            </a:r>
            <a:r>
              <a:rPr lang="en-US" altLang="zh-CN" sz="2800" dirty="0">
                <a:solidFill>
                  <a:srgbClr val="002060"/>
                </a:solidFill>
                <a:latin typeface="+mj-lt"/>
              </a:rPr>
              <a:t>125</a:t>
            </a:r>
            <a:r>
              <a:rPr lang="zh-CN" altLang="en-US" sz="2800" dirty="0">
                <a:solidFill>
                  <a:srgbClr val="002060"/>
                </a:solidFill>
                <a:latin typeface="+mj-lt"/>
              </a:rPr>
              <a:t>，内存中存放形式为</a:t>
            </a:r>
            <a:endParaRPr lang="en-US" altLang="zh-CN" sz="2800" dirty="0">
              <a:solidFill>
                <a:srgbClr val="002060"/>
              </a:solidFill>
              <a:latin typeface="+mj-lt"/>
            </a:endParaRPr>
          </a:p>
          <a:p>
            <a:pPr fontAlgn="base">
              <a:spcBef>
                <a:spcPct val="50000"/>
              </a:spcBef>
              <a:spcAft>
                <a:spcPct val="0"/>
              </a:spcAft>
              <a:buFont typeface="Wingdings" pitchFamily="2" charset="2"/>
              <a:buNone/>
            </a:pPr>
            <a:endParaRPr lang="en-US" altLang="zh-CN" sz="2800" dirty="0">
              <a:solidFill>
                <a:srgbClr val="002060"/>
              </a:solidFill>
              <a:latin typeface="+mj-lt"/>
            </a:endParaRPr>
          </a:p>
          <a:p>
            <a:pPr fontAlgn="base">
              <a:spcBef>
                <a:spcPct val="50000"/>
              </a:spcBef>
              <a:spcAft>
                <a:spcPct val="0"/>
              </a:spcAft>
              <a:buFont typeface="Wingdings" pitchFamily="2" charset="2"/>
              <a:buNone/>
            </a:pPr>
            <a:r>
              <a:rPr lang="zh-CN" altLang="en-US" sz="2800" dirty="0">
                <a:solidFill>
                  <a:srgbClr val="002060"/>
                </a:solidFill>
                <a:latin typeface="+mj-lt"/>
              </a:rPr>
              <a:t>对于负整数，以补码形式存放。如</a:t>
            </a:r>
            <a:r>
              <a:rPr lang="en-US" altLang="zh-CN" sz="2800" dirty="0">
                <a:solidFill>
                  <a:srgbClr val="002060"/>
                </a:solidFill>
                <a:latin typeface="+mj-lt"/>
              </a:rPr>
              <a:t>-2</a:t>
            </a:r>
            <a:r>
              <a:rPr lang="zh-CN" altLang="en-US" sz="2800" dirty="0">
                <a:solidFill>
                  <a:srgbClr val="002060"/>
                </a:solidFill>
                <a:latin typeface="+mj-lt"/>
              </a:rPr>
              <a:t>，内存为</a:t>
            </a:r>
            <a:endParaRPr lang="en-US" altLang="zh-CN" sz="2800" dirty="0">
              <a:solidFill>
                <a:srgbClr val="002060"/>
              </a:solidFill>
              <a:latin typeface="+mj-lt"/>
            </a:endParaRPr>
          </a:p>
          <a:p>
            <a:pPr fontAlgn="base">
              <a:spcBef>
                <a:spcPct val="50000"/>
              </a:spcBef>
              <a:spcAft>
                <a:spcPct val="0"/>
              </a:spcAft>
              <a:buFont typeface="Wingdings" pitchFamily="2" charset="2"/>
              <a:buNone/>
            </a:pPr>
            <a:endParaRPr lang="en-US" sz="2800" dirty="0">
              <a:solidFill>
                <a:srgbClr val="002060"/>
              </a:solidFill>
              <a:latin typeface="+mj-lt"/>
            </a:endParaRPr>
          </a:p>
          <a:p>
            <a:pPr fontAlgn="base">
              <a:spcBef>
                <a:spcPct val="50000"/>
              </a:spcBef>
              <a:spcAft>
                <a:spcPct val="0"/>
              </a:spcAft>
              <a:buFont typeface="Wingdings" pitchFamily="2" charset="2"/>
              <a:buNone/>
            </a:pPr>
            <a:r>
              <a:rPr lang="zh-CN" altLang="en-US" sz="2800" u="sng" dirty="0">
                <a:solidFill>
                  <a:srgbClr val="FF0000"/>
                </a:solidFill>
                <a:latin typeface="+mj-lt"/>
              </a:rPr>
              <a:t>整型常量的类型：</a:t>
            </a:r>
            <a:r>
              <a:rPr lang="zh-CN" altLang="en-US" sz="2800" u="sng" dirty="0">
                <a:latin typeface="+mj-lt"/>
              </a:rPr>
              <a:t>系统根据其具体数值来确定其类型。</a:t>
            </a:r>
            <a:endParaRPr lang="en-US" altLang="zh-CN" sz="2800" u="sng" dirty="0">
              <a:latin typeface="+mj-lt"/>
            </a:endParaRPr>
          </a:p>
          <a:p>
            <a:pPr marL="0" indent="0" fontAlgn="base">
              <a:spcBef>
                <a:spcPct val="50000"/>
              </a:spcBef>
              <a:spcAft>
                <a:spcPct val="0"/>
              </a:spcAft>
            </a:pPr>
            <a:r>
              <a:rPr lang="zh-CN" altLang="en-US" dirty="0">
                <a:solidFill>
                  <a:srgbClr val="002060"/>
                </a:solidFill>
                <a:latin typeface="+mj-lt"/>
              </a:rPr>
              <a:t>对于十进制常量数值取值在</a:t>
            </a:r>
            <a:r>
              <a:rPr lang="en-US" altLang="zh-CN" dirty="0">
                <a:solidFill>
                  <a:srgbClr val="002060"/>
                </a:solidFill>
                <a:latin typeface="+mj-lt"/>
              </a:rPr>
              <a:t>-2147483648~2147483647</a:t>
            </a:r>
            <a:r>
              <a:rPr lang="zh-CN" altLang="en-US" dirty="0">
                <a:solidFill>
                  <a:srgbClr val="002060"/>
                </a:solidFill>
                <a:latin typeface="+mj-lt"/>
              </a:rPr>
              <a:t>，系统认为是</a:t>
            </a:r>
            <a:r>
              <a:rPr lang="en-US" altLang="zh-CN" dirty="0" err="1">
                <a:solidFill>
                  <a:srgbClr val="002060"/>
                </a:solidFill>
                <a:latin typeface="+mj-lt"/>
              </a:rPr>
              <a:t>int</a:t>
            </a:r>
            <a:r>
              <a:rPr lang="zh-CN" altLang="en-US" dirty="0">
                <a:solidFill>
                  <a:srgbClr val="002060"/>
                </a:solidFill>
                <a:latin typeface="+mj-lt"/>
              </a:rPr>
              <a:t>型，</a:t>
            </a:r>
            <a:r>
              <a:rPr lang="zh-CN" altLang="en-US" dirty="0">
                <a:solidFill>
                  <a:srgbClr val="FF00FF"/>
                </a:solidFill>
                <a:latin typeface="+mj-lt"/>
              </a:rPr>
              <a:t>超出范围</a:t>
            </a:r>
            <a:r>
              <a:rPr lang="zh-CN" altLang="en-US" dirty="0">
                <a:solidFill>
                  <a:srgbClr val="002060"/>
                </a:solidFill>
                <a:latin typeface="+mj-lt"/>
              </a:rPr>
              <a:t>会视为</a:t>
            </a:r>
            <a:r>
              <a:rPr lang="en-US" altLang="zh-CN" dirty="0">
                <a:solidFill>
                  <a:srgbClr val="002060"/>
                </a:solidFill>
                <a:latin typeface="+mj-lt"/>
              </a:rPr>
              <a:t>long </a:t>
            </a:r>
            <a:r>
              <a:rPr lang="en-US" altLang="zh-CN" dirty="0" err="1">
                <a:solidFill>
                  <a:srgbClr val="002060"/>
                </a:solidFill>
                <a:latin typeface="+mj-lt"/>
              </a:rPr>
              <a:t>long</a:t>
            </a:r>
            <a:r>
              <a:rPr lang="zh-CN" altLang="en-US" dirty="0">
                <a:solidFill>
                  <a:srgbClr val="002060"/>
                </a:solidFill>
                <a:latin typeface="+mj-lt"/>
              </a:rPr>
              <a:t>型；对于八进制和十六进制整常量，通常被视为</a:t>
            </a:r>
            <a:r>
              <a:rPr lang="en-US" altLang="zh-CN" dirty="0" err="1">
                <a:solidFill>
                  <a:srgbClr val="002060"/>
                </a:solidFill>
                <a:latin typeface="+mj-lt"/>
              </a:rPr>
              <a:t>int</a:t>
            </a:r>
            <a:r>
              <a:rPr lang="zh-CN" altLang="en-US" dirty="0">
                <a:solidFill>
                  <a:srgbClr val="002060"/>
                </a:solidFill>
                <a:latin typeface="+mj-lt"/>
              </a:rPr>
              <a:t>型。需要时可用</a:t>
            </a:r>
            <a:r>
              <a:rPr lang="zh-CN" altLang="en-US" dirty="0">
                <a:solidFill>
                  <a:srgbClr val="FF00FF"/>
                </a:solidFill>
                <a:latin typeface="+mj-lt"/>
              </a:rPr>
              <a:t>后缀指定其类型</a:t>
            </a:r>
            <a:r>
              <a:rPr lang="zh-CN" altLang="en-US" dirty="0">
                <a:solidFill>
                  <a:srgbClr val="002060"/>
                </a:solidFill>
                <a:latin typeface="+mj-lt"/>
              </a:rPr>
              <a:t>，如</a:t>
            </a:r>
            <a:r>
              <a:rPr lang="en-US" altLang="zh-CN" dirty="0">
                <a:solidFill>
                  <a:srgbClr val="002060"/>
                </a:solidFill>
                <a:latin typeface="+mj-lt"/>
              </a:rPr>
              <a:t>u</a:t>
            </a:r>
            <a:r>
              <a:rPr lang="zh-CN" altLang="en-US" dirty="0">
                <a:solidFill>
                  <a:srgbClr val="002060"/>
                </a:solidFill>
                <a:latin typeface="+mj-lt"/>
              </a:rPr>
              <a:t>或</a:t>
            </a:r>
            <a:r>
              <a:rPr lang="en-US" altLang="zh-CN" dirty="0">
                <a:solidFill>
                  <a:srgbClr val="002060"/>
                </a:solidFill>
                <a:latin typeface="+mj-lt"/>
              </a:rPr>
              <a:t>U</a:t>
            </a:r>
            <a:r>
              <a:rPr lang="zh-CN" altLang="en-US" dirty="0">
                <a:solidFill>
                  <a:srgbClr val="002060"/>
                </a:solidFill>
                <a:latin typeface="+mj-lt"/>
              </a:rPr>
              <a:t>，</a:t>
            </a:r>
            <a:r>
              <a:rPr lang="en-US" altLang="zh-CN" dirty="0">
                <a:solidFill>
                  <a:srgbClr val="002060"/>
                </a:solidFill>
                <a:latin typeface="+mj-lt"/>
              </a:rPr>
              <a:t>l</a:t>
            </a:r>
            <a:r>
              <a:rPr lang="zh-CN" altLang="en-US" dirty="0">
                <a:solidFill>
                  <a:srgbClr val="002060"/>
                </a:solidFill>
                <a:latin typeface="+mj-lt"/>
              </a:rPr>
              <a:t>或</a:t>
            </a:r>
            <a:r>
              <a:rPr lang="en-US" altLang="zh-CN" dirty="0">
                <a:solidFill>
                  <a:srgbClr val="002060"/>
                </a:solidFill>
                <a:latin typeface="+mj-lt"/>
              </a:rPr>
              <a:t>L</a:t>
            </a:r>
            <a:r>
              <a:rPr lang="zh-CN" altLang="en-US" dirty="0">
                <a:solidFill>
                  <a:srgbClr val="002060"/>
                </a:solidFill>
                <a:latin typeface="+mj-lt"/>
              </a:rPr>
              <a:t>。</a:t>
            </a:r>
            <a:endParaRPr lang="en-US" dirty="0">
              <a:solidFill>
                <a:srgbClr val="002060"/>
              </a:solidFill>
              <a:latin typeface="+mj-lt"/>
            </a:endParaRPr>
          </a:p>
        </p:txBody>
      </p:sp>
      <p:graphicFrame>
        <p:nvGraphicFramePr>
          <p:cNvPr id="4" name="表格 3"/>
          <p:cNvGraphicFramePr>
            <a:graphicFrameLocks noGrp="1"/>
          </p:cNvGraphicFramePr>
          <p:nvPr>
            <p:extLst>
              <p:ext uri="{D42A27DB-BD31-4B8C-83A1-F6EECF244321}">
                <p14:modId xmlns:p14="http://schemas.microsoft.com/office/powerpoint/2010/main" val="3471446552"/>
              </p:ext>
            </p:extLst>
          </p:nvPr>
        </p:nvGraphicFramePr>
        <p:xfrm>
          <a:off x="2135560" y="2564904"/>
          <a:ext cx="2592288" cy="365760"/>
        </p:xfrm>
        <a:graphic>
          <a:graphicData uri="http://schemas.openxmlformats.org/drawingml/2006/table">
            <a:tbl>
              <a:tblPr firstRow="1" bandRow="1">
                <a:tableStyleId>{5C22544A-7EE6-4342-B048-85BDC9FD1C3A}</a:tableStyleId>
              </a:tblPr>
              <a:tblGrid>
                <a:gridCol w="224487">
                  <a:extLst>
                    <a:ext uri="{9D8B030D-6E8A-4147-A177-3AD203B41FA5}">
                      <a16:colId xmlns:a16="http://schemas.microsoft.com/office/drawing/2014/main" val="20000"/>
                    </a:ext>
                  </a:extLst>
                </a:gridCol>
                <a:gridCol w="1071657">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0">
                <a:tc>
                  <a:txBody>
                    <a:bodyPr/>
                    <a:lstStyle/>
                    <a:p>
                      <a:r>
                        <a:rPr lang="en-US" altLang="zh-CN" dirty="0"/>
                        <a:t>0</a:t>
                      </a:r>
                      <a:endParaRPr lang="zh-CN" altLang="en-US" dirty="0"/>
                    </a:p>
                  </a:txBody>
                  <a:tcPr/>
                </a:tc>
                <a:tc>
                  <a:txBody>
                    <a:bodyPr/>
                    <a:lstStyle/>
                    <a:p>
                      <a:r>
                        <a:rPr lang="en-US" altLang="zh-CN" dirty="0"/>
                        <a:t>0000000</a:t>
                      </a:r>
                      <a:endParaRPr lang="zh-CN" altLang="en-US" dirty="0"/>
                    </a:p>
                  </a:txBody>
                  <a:tcPr/>
                </a:tc>
                <a:tc>
                  <a:txBody>
                    <a:bodyPr/>
                    <a:lstStyle/>
                    <a:p>
                      <a:r>
                        <a:rPr lang="en-US" altLang="zh-CN" dirty="0"/>
                        <a:t>01111101</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08453751"/>
              </p:ext>
            </p:extLst>
          </p:nvPr>
        </p:nvGraphicFramePr>
        <p:xfrm>
          <a:off x="2135560" y="3717032"/>
          <a:ext cx="2604852" cy="446152"/>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1087864">
                  <a:extLst>
                    <a:ext uri="{9D8B030D-6E8A-4147-A177-3AD203B41FA5}">
                      <a16:colId xmlns:a16="http://schemas.microsoft.com/office/drawing/2014/main" val="20001"/>
                    </a:ext>
                  </a:extLst>
                </a:gridCol>
                <a:gridCol w="1308708">
                  <a:extLst>
                    <a:ext uri="{9D8B030D-6E8A-4147-A177-3AD203B41FA5}">
                      <a16:colId xmlns:a16="http://schemas.microsoft.com/office/drawing/2014/main" val="20002"/>
                    </a:ext>
                  </a:extLst>
                </a:gridCol>
              </a:tblGrid>
              <a:tr h="446152">
                <a:tc>
                  <a:txBody>
                    <a:bodyPr/>
                    <a:lstStyle/>
                    <a:p>
                      <a:r>
                        <a:rPr lang="en-US" altLang="zh-CN" dirty="0"/>
                        <a:t>1</a:t>
                      </a:r>
                      <a:endParaRPr lang="zh-CN" altLang="en-US" dirty="0"/>
                    </a:p>
                  </a:txBody>
                  <a:tcPr/>
                </a:tc>
                <a:tc>
                  <a:txBody>
                    <a:bodyPr/>
                    <a:lstStyle/>
                    <a:p>
                      <a:r>
                        <a:rPr lang="en-US" altLang="zh-CN" dirty="0"/>
                        <a:t>1111111</a:t>
                      </a:r>
                      <a:endParaRPr lang="zh-CN" altLang="en-US" dirty="0"/>
                    </a:p>
                  </a:txBody>
                  <a:tcPr/>
                </a:tc>
                <a:tc>
                  <a:txBody>
                    <a:bodyPr/>
                    <a:lstStyle/>
                    <a:p>
                      <a:r>
                        <a:rPr lang="en-US" altLang="zh-CN" dirty="0"/>
                        <a:t>11111110</a:t>
                      </a:r>
                      <a:endParaRPr lang="zh-CN" alt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71978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10594" name="Rectangle 2"/>
          <p:cNvSpPr>
            <a:spLocks noGrp="1" noChangeArrowheads="1"/>
          </p:cNvSpPr>
          <p:nvPr>
            <p:ph type="title" idx="4294967295"/>
          </p:nvPr>
        </p:nvSpPr>
        <p:spPr>
          <a:xfrm>
            <a:off x="767408" y="692696"/>
            <a:ext cx="9144000"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scanf</a:t>
            </a:r>
            <a:r>
              <a:rPr lang="zh-CN" altLang="en-US" sz="3600" b="1" dirty="0">
                <a:solidFill>
                  <a:srgbClr val="FFFF66"/>
                </a:solidFill>
                <a:effectLst>
                  <a:outerShdw blurRad="38100" dist="38100" dir="2700000" algn="tl">
                    <a:srgbClr val="000000"/>
                  </a:outerShdw>
                </a:effectLst>
                <a:ea typeface="黑体" pitchFamily="2" charset="-122"/>
              </a:rPr>
              <a:t>函数中的格式字符</a:t>
            </a:r>
          </a:p>
        </p:txBody>
      </p:sp>
      <p:graphicFrame>
        <p:nvGraphicFramePr>
          <p:cNvPr id="110634" name="Group 42"/>
          <p:cNvGraphicFramePr>
            <a:graphicFrameLocks noGrp="1"/>
          </p:cNvGraphicFramePr>
          <p:nvPr>
            <p:extLst>
              <p:ext uri="{D42A27DB-BD31-4B8C-83A1-F6EECF244321}">
                <p14:modId xmlns:p14="http://schemas.microsoft.com/office/powerpoint/2010/main" val="1059047992"/>
              </p:ext>
            </p:extLst>
          </p:nvPr>
        </p:nvGraphicFramePr>
        <p:xfrm>
          <a:off x="695400" y="1216779"/>
          <a:ext cx="10009113" cy="4111758"/>
        </p:xfrm>
        <a:graphic>
          <a:graphicData uri="http://schemas.openxmlformats.org/drawingml/2006/table">
            <a:tbl>
              <a:tblPr/>
              <a:tblGrid>
                <a:gridCol w="786867">
                  <a:extLst>
                    <a:ext uri="{9D8B030D-6E8A-4147-A177-3AD203B41FA5}">
                      <a16:colId xmlns:a16="http://schemas.microsoft.com/office/drawing/2014/main" val="20000"/>
                    </a:ext>
                  </a:extLst>
                </a:gridCol>
                <a:gridCol w="1467732">
                  <a:extLst>
                    <a:ext uri="{9D8B030D-6E8A-4147-A177-3AD203B41FA5}">
                      <a16:colId xmlns:a16="http://schemas.microsoft.com/office/drawing/2014/main" val="20001"/>
                    </a:ext>
                  </a:extLst>
                </a:gridCol>
                <a:gridCol w="7754514">
                  <a:extLst>
                    <a:ext uri="{9D8B030D-6E8A-4147-A177-3AD203B41FA5}">
                      <a16:colId xmlns:a16="http://schemas.microsoft.com/office/drawing/2014/main" val="20002"/>
                    </a:ext>
                  </a:extLst>
                </a:gridCol>
              </a:tblGrid>
              <a:tr h="847681">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格式字符</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格式作用</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extLst>
                  <a:ext uri="{0D108BD9-81ED-4DB2-BD59-A6C34878D82A}">
                    <a16:rowId xmlns:a16="http://schemas.microsoft.com/office/drawing/2014/main" val="10000"/>
                  </a:ext>
                </a:extLst>
              </a:tr>
              <a:tr h="702046">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整型</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d,  i</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把扫描到的数据格式化为</a:t>
                      </a:r>
                      <a:r>
                        <a:rPr kumimoji="1" lang="zh-CN" altLang="en-US" sz="2800" b="1" i="0" u="none" strike="noStrike" cap="none" normalizeH="0" baseline="0" dirty="0">
                          <a:ln>
                            <a:noFill/>
                          </a:ln>
                          <a:solidFill>
                            <a:srgbClr val="66FF33"/>
                          </a:solidFill>
                          <a:effectLst>
                            <a:outerShdw blurRad="38100" dist="38100" dir="2700000" algn="tl">
                              <a:srgbClr val="000000"/>
                            </a:outerShdw>
                          </a:effectLst>
                          <a:latin typeface="黑体" pitchFamily="2" charset="-122"/>
                          <a:ea typeface="黑体" pitchFamily="2" charset="-122"/>
                        </a:rPr>
                        <a:t>有符号</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的十进制整数</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78259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u</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把扫描到的数据格式化为</a:t>
                      </a:r>
                      <a:r>
                        <a:rPr kumimoji="1" lang="zh-CN" altLang="en-US" sz="2800" b="1" i="0" u="none" strike="noStrike" cap="none" normalizeH="0" baseline="0" dirty="0">
                          <a:ln>
                            <a:noFill/>
                          </a:ln>
                          <a:solidFill>
                            <a:srgbClr val="66FF33"/>
                          </a:solidFill>
                          <a:effectLst>
                            <a:outerShdw blurRad="38100" dist="38100" dir="2700000" algn="tl">
                              <a:srgbClr val="000000"/>
                            </a:outerShdw>
                          </a:effectLst>
                          <a:latin typeface="黑体" pitchFamily="2" charset="-122"/>
                          <a:ea typeface="黑体" pitchFamily="2" charset="-122"/>
                        </a:rPr>
                        <a:t>无符号</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的十进制整数</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78259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o</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把扫描到的数据格式化为无符号的</a:t>
                      </a:r>
                      <a:r>
                        <a:rPr kumimoji="1" lang="zh-CN" altLang="en-US" sz="2800" b="1" i="0" u="none" strike="noStrike" cap="none" normalizeH="0" baseline="0" dirty="0">
                          <a:ln>
                            <a:noFill/>
                          </a:ln>
                          <a:solidFill>
                            <a:srgbClr val="66FF33"/>
                          </a:solidFill>
                          <a:effectLst>
                            <a:outerShdw blurRad="38100" dist="38100" dir="2700000" algn="tl">
                              <a:srgbClr val="000000"/>
                            </a:outerShdw>
                          </a:effectLst>
                          <a:latin typeface="黑体" pitchFamily="2" charset="-122"/>
                          <a:ea typeface="黑体" pitchFamily="2" charset="-122"/>
                        </a:rPr>
                        <a:t>八进制</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整数</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99684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x,  X</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把扫描到的数据格式化为无符号的</a:t>
                      </a:r>
                      <a:r>
                        <a:rPr kumimoji="1" lang="zh-CN" altLang="en-US" sz="2800" b="1" i="0" u="none" strike="noStrike" cap="none" normalizeH="0" baseline="0" dirty="0">
                          <a:ln>
                            <a:noFill/>
                          </a:ln>
                          <a:solidFill>
                            <a:srgbClr val="66FF33"/>
                          </a:solidFill>
                          <a:effectLst>
                            <a:outerShdw blurRad="38100" dist="38100" dir="2700000" algn="tl">
                              <a:srgbClr val="000000"/>
                            </a:outerShdw>
                          </a:effectLst>
                          <a:latin typeface="黑体" pitchFamily="2" charset="-122"/>
                          <a:ea typeface="黑体" pitchFamily="2" charset="-122"/>
                        </a:rPr>
                        <a:t>十六进制</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整数</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9701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2466" name="Rectangle 2"/>
          <p:cNvSpPr>
            <a:spLocks noGrp="1" noChangeArrowheads="1"/>
          </p:cNvSpPr>
          <p:nvPr>
            <p:ph type="title" idx="4294967295"/>
          </p:nvPr>
        </p:nvSpPr>
        <p:spPr>
          <a:xfrm>
            <a:off x="763448" y="260648"/>
            <a:ext cx="3024336" cy="385980"/>
          </a:xfrm>
          <a:solidFill>
            <a:srgbClr val="002060"/>
          </a:solidFill>
          <a:ln w="38100" cap="flat" cmpd="dbl">
            <a:solidFill>
              <a:schemeClr val="bg1"/>
            </a:solidFill>
          </a:ln>
        </p:spPr>
        <p:txBody>
          <a:bodyPr vert="horz" lIns="91440" tIns="0" rIns="91440" bIns="72000" rtlCol="0" anchor="ctr">
            <a:normAutofit/>
          </a:bodyPr>
          <a:lstStyle/>
          <a:p>
            <a:pPr algn="l"/>
            <a:r>
              <a:rPr lang="en-US" altLang="zh-CN" sz="2000" b="1" dirty="0" err="1">
                <a:solidFill>
                  <a:srgbClr val="FFFF66"/>
                </a:solidFill>
                <a:effectLst>
                  <a:outerShdw blurRad="38100" dist="38100" dir="2700000" algn="tl">
                    <a:srgbClr val="000000"/>
                  </a:outerShdw>
                </a:effectLst>
                <a:ea typeface="黑体" pitchFamily="2" charset="-122"/>
              </a:rPr>
              <a:t>scanf</a:t>
            </a:r>
            <a:r>
              <a:rPr lang="zh-CN" altLang="en-US" sz="2000" b="1" dirty="0">
                <a:solidFill>
                  <a:srgbClr val="FFFF66"/>
                </a:solidFill>
                <a:effectLst>
                  <a:outerShdw blurRad="38100" dist="38100" dir="2700000" algn="tl">
                    <a:srgbClr val="000000"/>
                  </a:outerShdw>
                </a:effectLst>
                <a:ea typeface="黑体" pitchFamily="2" charset="-122"/>
              </a:rPr>
              <a:t>函数中的格式字符</a:t>
            </a:r>
          </a:p>
        </p:txBody>
      </p:sp>
      <p:graphicFrame>
        <p:nvGraphicFramePr>
          <p:cNvPr id="62564" name="Group 100"/>
          <p:cNvGraphicFramePr>
            <a:graphicFrameLocks noGrp="1"/>
          </p:cNvGraphicFramePr>
          <p:nvPr>
            <p:extLst>
              <p:ext uri="{D42A27DB-BD31-4B8C-83A1-F6EECF244321}">
                <p14:modId xmlns:p14="http://schemas.microsoft.com/office/powerpoint/2010/main" val="343429634"/>
              </p:ext>
            </p:extLst>
          </p:nvPr>
        </p:nvGraphicFramePr>
        <p:xfrm>
          <a:off x="763448" y="634985"/>
          <a:ext cx="10665104" cy="3385284"/>
        </p:xfrm>
        <a:graphic>
          <a:graphicData uri="http://schemas.openxmlformats.org/drawingml/2006/table">
            <a:tbl>
              <a:tblPr/>
              <a:tblGrid>
                <a:gridCol w="838438">
                  <a:extLst>
                    <a:ext uri="{9D8B030D-6E8A-4147-A177-3AD203B41FA5}">
                      <a16:colId xmlns:a16="http://schemas.microsoft.com/office/drawing/2014/main" val="20000"/>
                    </a:ext>
                  </a:extLst>
                </a:gridCol>
                <a:gridCol w="955890">
                  <a:extLst>
                    <a:ext uri="{9D8B030D-6E8A-4147-A177-3AD203B41FA5}">
                      <a16:colId xmlns:a16="http://schemas.microsoft.com/office/drawing/2014/main" val="20001"/>
                    </a:ext>
                  </a:extLst>
                </a:gridCol>
                <a:gridCol w="8870776">
                  <a:extLst>
                    <a:ext uri="{9D8B030D-6E8A-4147-A177-3AD203B41FA5}">
                      <a16:colId xmlns:a16="http://schemas.microsoft.com/office/drawing/2014/main" val="20002"/>
                    </a:ext>
                  </a:extLst>
                </a:gridCol>
              </a:tblGrid>
              <a:tr h="50256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格式字符</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格式作用</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extLst>
                  <a:ext uri="{0D108BD9-81ED-4DB2-BD59-A6C34878D82A}">
                    <a16:rowId xmlns:a16="http://schemas.microsoft.com/office/drawing/2014/main" val="10000"/>
                  </a:ext>
                </a:extLst>
              </a:tr>
              <a:tr h="57847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字符型</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c</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把扫描到的用户的输入格式化为一个字符</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62104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s</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把扫描到的用户的输入格式化为一个字符串</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552039">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实型</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f</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把扫描到的数据格式化为小数形式的浮点型数</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45273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e,  E</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与</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 </a:t>
                      </a: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f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的作用相同</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65872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幼圆" pitchFamily="49" charset="-122"/>
                        </a:rPr>
                        <a:t>g,  G</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幼圆" pitchFamily="49"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与</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幼圆" pitchFamily="49" charset="-122"/>
                        </a:rPr>
                        <a:t> </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幼圆" pitchFamily="49" charset="-122"/>
                        </a:rPr>
                        <a:t>f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的作用相同</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76511C76-86CC-CAF8-5A18-1136ACBE313F}"/>
              </a:ext>
            </a:extLst>
          </p:cNvPr>
          <p:cNvSpPr txBox="1">
            <a:spLocks noChangeArrowheads="1"/>
          </p:cNvSpPr>
          <p:nvPr/>
        </p:nvSpPr>
        <p:spPr>
          <a:xfrm>
            <a:off x="767408" y="3933056"/>
            <a:ext cx="5400600" cy="533400"/>
          </a:xfrm>
          <a:prstGeom prst="rect">
            <a:avLst/>
          </a:prstGeom>
          <a:solidFill>
            <a:srgbClr val="002060"/>
          </a:solidFill>
          <a:ln w="38100" cap="flat" cmpd="dbl">
            <a:solidFill>
              <a:schemeClr val="bg1"/>
            </a:solidFill>
          </a:ln>
        </p:spPr>
        <p:txBody>
          <a:bodyPr vert="horz" lIns="91440" tIns="0" rIns="91440" bIns="7200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a:solidFill>
                  <a:srgbClr val="FFFF66"/>
                </a:solidFill>
                <a:effectLst>
                  <a:outerShdw blurRad="38100" dist="38100" dir="2700000" algn="tl">
                    <a:srgbClr val="000000"/>
                  </a:outerShdw>
                </a:effectLst>
                <a:ea typeface="黑体" pitchFamily="2" charset="-122"/>
              </a:rPr>
              <a:t>scanf</a:t>
            </a:r>
            <a:r>
              <a:rPr lang="zh-CN" altLang="en-US" sz="3600" b="1">
                <a:solidFill>
                  <a:srgbClr val="FFFF66"/>
                </a:solidFill>
                <a:effectLst>
                  <a:outerShdw blurRad="38100" dist="38100" dir="2700000" algn="tl">
                    <a:srgbClr val="000000"/>
                  </a:outerShdw>
                </a:effectLst>
                <a:ea typeface="黑体" pitchFamily="2" charset="-122"/>
              </a:rPr>
              <a:t>函数中的附加格式字符</a:t>
            </a:r>
            <a:endParaRPr lang="zh-CN" altLang="en-US" sz="3600" b="1" dirty="0">
              <a:solidFill>
                <a:srgbClr val="FFFF66"/>
              </a:solidFill>
              <a:effectLst>
                <a:outerShdw blurRad="38100" dist="38100" dir="2700000" algn="tl">
                  <a:srgbClr val="000000"/>
                </a:outerShdw>
              </a:effectLst>
              <a:ea typeface="黑体" pitchFamily="2" charset="-122"/>
            </a:endParaRPr>
          </a:p>
        </p:txBody>
      </p:sp>
      <p:graphicFrame>
        <p:nvGraphicFramePr>
          <p:cNvPr id="4" name="Group 30">
            <a:extLst>
              <a:ext uri="{FF2B5EF4-FFF2-40B4-BE49-F238E27FC236}">
                <a16:creationId xmlns:a16="http://schemas.microsoft.com/office/drawing/2014/main" id="{F34DF091-24E8-E8D7-88F0-E68DFDC06CE1}"/>
              </a:ext>
            </a:extLst>
          </p:cNvPr>
          <p:cNvGraphicFramePr>
            <a:graphicFrameLocks noGrp="1"/>
          </p:cNvGraphicFramePr>
          <p:nvPr>
            <p:extLst>
              <p:ext uri="{D42A27DB-BD31-4B8C-83A1-F6EECF244321}">
                <p14:modId xmlns:p14="http://schemas.microsoft.com/office/powerpoint/2010/main" val="2497532449"/>
              </p:ext>
            </p:extLst>
          </p:nvPr>
        </p:nvGraphicFramePr>
        <p:xfrm>
          <a:off x="767408" y="4466456"/>
          <a:ext cx="9001000" cy="2216364"/>
        </p:xfrm>
        <a:graphic>
          <a:graphicData uri="http://schemas.openxmlformats.org/drawingml/2006/table">
            <a:tbl>
              <a:tblPr/>
              <a:tblGrid>
                <a:gridCol w="2927820">
                  <a:extLst>
                    <a:ext uri="{9D8B030D-6E8A-4147-A177-3AD203B41FA5}">
                      <a16:colId xmlns:a16="http://schemas.microsoft.com/office/drawing/2014/main" val="20000"/>
                    </a:ext>
                  </a:extLst>
                </a:gridCol>
                <a:gridCol w="6073180">
                  <a:extLst>
                    <a:ext uri="{9D8B030D-6E8A-4147-A177-3AD203B41FA5}">
                      <a16:colId xmlns:a16="http://schemas.microsoft.com/office/drawing/2014/main" val="20001"/>
                    </a:ext>
                  </a:extLst>
                </a:gridCol>
              </a:tblGrid>
              <a:tr h="3367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附加格式字符</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格式作用</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extLst>
                  <a:ext uri="{0D108BD9-81ED-4DB2-BD59-A6C34878D82A}">
                    <a16:rowId xmlns:a16="http://schemas.microsoft.com/office/drawing/2014/main" val="10000"/>
                  </a:ext>
                </a:extLst>
              </a:tr>
              <a:tr h="3367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l</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用于</a:t>
                      </a:r>
                      <a:r>
                        <a:rPr kumimoji="1" lang="en-US" altLang="zh-CN" sz="2400" b="1" i="0" u="none" strike="noStrike" cap="none" normalizeH="0" baseline="0" dirty="0" err="1">
                          <a:ln>
                            <a:noFill/>
                          </a:ln>
                          <a:solidFill>
                            <a:schemeClr val="bg1"/>
                          </a:solidFill>
                          <a:effectLst>
                            <a:outerShdw blurRad="38100" dist="38100" dir="2700000" algn="tl">
                              <a:srgbClr val="000000"/>
                            </a:outerShdw>
                          </a:effectLst>
                          <a:latin typeface="Verdana" pitchFamily="34" charset="0"/>
                          <a:ea typeface="黑体" pitchFamily="2" charset="-122"/>
                        </a:rPr>
                        <a:t>d,o,x,u</a:t>
                      </a:r>
                      <a:r>
                        <a:rPr kumimoji="1" lang="zh-CN" altLang="en-US" sz="24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前，指定输入为长整型数</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33678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用于</a:t>
                      </a:r>
                      <a:r>
                        <a:rPr kumimoji="1" lang="en-US" altLang="zh-CN" sz="24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f</a:t>
                      </a:r>
                      <a:r>
                        <a:rPr kumimoji="1" lang="zh-CN" altLang="en-US" sz="24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前，指定输入为</a:t>
                      </a:r>
                      <a:r>
                        <a:rPr kumimoji="1" lang="en-US" altLang="zh-CN" sz="24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double</a:t>
                      </a:r>
                      <a:r>
                        <a:rPr kumimoji="1" lang="zh-CN" altLang="en-US" sz="24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型实数</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3367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m</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指定输入数据宽度</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5704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将读入的数据忽略，不赋给相应变量</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02431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256240" y="6309321"/>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altLang="zh-CN" sz="12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
        <p:nvSpPr>
          <p:cNvPr id="150530" name="Rectangle 2"/>
          <p:cNvSpPr>
            <a:spLocks noGrp="1" noChangeArrowheads="1"/>
          </p:cNvSpPr>
          <p:nvPr>
            <p:ph type="title" idx="4294967295"/>
          </p:nvPr>
        </p:nvSpPr>
        <p:spPr>
          <a:xfrm>
            <a:off x="767408" y="395881"/>
            <a:ext cx="6120680"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scanf</a:t>
            </a:r>
            <a:r>
              <a:rPr lang="zh-CN" altLang="en-US" sz="3600" b="1" dirty="0">
                <a:solidFill>
                  <a:srgbClr val="FFFF66"/>
                </a:solidFill>
                <a:effectLst>
                  <a:outerShdw blurRad="38100" dist="38100" dir="2700000" algn="tl">
                    <a:srgbClr val="000000"/>
                  </a:outerShdw>
                </a:effectLst>
                <a:ea typeface="黑体" pitchFamily="2" charset="-122"/>
              </a:rPr>
              <a:t>函数的使用：例</a:t>
            </a:r>
          </a:p>
        </p:txBody>
      </p:sp>
      <p:sp>
        <p:nvSpPr>
          <p:cNvPr id="150531" name="Text Box 3"/>
          <p:cNvSpPr txBox="1">
            <a:spLocks noChangeArrowheads="1"/>
          </p:cNvSpPr>
          <p:nvPr/>
        </p:nvSpPr>
        <p:spPr bwMode="auto">
          <a:xfrm>
            <a:off x="546101" y="992486"/>
            <a:ext cx="9144000" cy="2897188"/>
          </a:xfrm>
          <a:prstGeom prst="rect">
            <a:avLst/>
          </a:prstGeom>
          <a:noFill/>
          <a:ln w="9525">
            <a:noFill/>
            <a:miter lim="800000"/>
            <a:headEnd/>
            <a:tailEnd/>
          </a:ln>
          <a:effectLst>
            <a:prstShdw prst="shdw18" dist="17961" dir="13500000">
              <a:schemeClr val="accent2">
                <a:gamma/>
                <a:shade val="60000"/>
                <a:invGamma/>
              </a:schemeClr>
            </a:prstShdw>
          </a:effectLst>
        </p:spPr>
        <p:txBody>
          <a:bodyPr lIns="180000" tIns="0" rIns="180000" bIns="0" anchor="ctr">
            <a:spAutoFit/>
          </a:bodyPr>
          <a:lstStyle/>
          <a:p>
            <a:pPr marL="0" marR="0" lvl="0" indent="381000" algn="l" defTabSz="914400" rtl="0" eaLnBrk="1" fontAlgn="base" latinLnBrk="0" hangingPunct="1">
              <a:lnSpc>
                <a:spcPct val="80000"/>
              </a:lnSpc>
              <a:spcBef>
                <a:spcPct val="5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#include  &lt;</a:t>
            </a:r>
            <a:r>
              <a:rPr kumimoji="1" lang="en-US" altLang="zh-CN" sz="2600" b="1" i="0" u="none" strike="noStrike" kern="1200" cap="none" spc="0" normalizeH="0" baseline="0" noProof="0" dirty="0" err="1">
                <a:ln>
                  <a:noFill/>
                </a:ln>
                <a:effectLst/>
                <a:uLnTx/>
                <a:uFillTx/>
                <a:latin typeface="Verdana" pitchFamily="34" charset="0"/>
                <a:ea typeface="楷体_GB2312" pitchFamily="49" charset="-122"/>
                <a:cs typeface="+mn-cs"/>
              </a:rPr>
              <a:t>stdio.h</a:t>
            </a: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&gt;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void  </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main(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a:p>
            <a:pPr marL="0" marR="0" lvl="0" indent="38100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int</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scanf</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x”,&amp;a</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printf</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d”,a</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p:txBody>
      </p:sp>
      <p:sp>
        <p:nvSpPr>
          <p:cNvPr id="150532" name="Rectangle 4"/>
          <p:cNvSpPr>
            <a:spLocks noChangeArrowheads="1"/>
          </p:cNvSpPr>
          <p:nvPr/>
        </p:nvSpPr>
        <p:spPr bwMode="auto">
          <a:xfrm>
            <a:off x="1906588" y="3548064"/>
            <a:ext cx="8240712" cy="1717675"/>
          </a:xfrm>
          <a:prstGeom prst="rect">
            <a:avLst/>
          </a:prstGeom>
          <a:noFill/>
          <a:ln w="38100">
            <a:solidFill>
              <a:schemeClr val="tx2">
                <a:lumMod val="75000"/>
              </a:schemeClr>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运行过程：</a:t>
            </a:r>
            <a:r>
              <a:rPr kumimoji="1" lang="en-US" altLang="zh-CN"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 a=17 </a:t>
            </a:r>
          </a:p>
        </p:txBody>
      </p:sp>
      <p:graphicFrame>
        <p:nvGraphicFramePr>
          <p:cNvPr id="150533" name="Group 5"/>
          <p:cNvGraphicFramePr>
            <a:graphicFrameLocks noGrp="1"/>
          </p:cNvGraphicFramePr>
          <p:nvPr/>
        </p:nvGraphicFramePr>
        <p:xfrm>
          <a:off x="1631505" y="5521325"/>
          <a:ext cx="4405437" cy="396240"/>
        </p:xfrm>
        <a:graphic>
          <a:graphicData uri="http://schemas.openxmlformats.org/drawingml/2006/table">
            <a:tbl>
              <a:tblPr/>
              <a:tblGrid>
                <a:gridCol w="332596">
                  <a:extLst>
                    <a:ext uri="{9D8B030D-6E8A-4147-A177-3AD203B41FA5}">
                      <a16:colId xmlns:a16="http://schemas.microsoft.com/office/drawing/2014/main" val="20000"/>
                    </a:ext>
                  </a:extLst>
                </a:gridCol>
                <a:gridCol w="251739">
                  <a:extLst>
                    <a:ext uri="{9D8B030D-6E8A-4147-A177-3AD203B41FA5}">
                      <a16:colId xmlns:a16="http://schemas.microsoft.com/office/drawing/2014/main" val="20001"/>
                    </a:ext>
                  </a:extLst>
                </a:gridCol>
                <a:gridCol w="250906">
                  <a:extLst>
                    <a:ext uri="{9D8B030D-6E8A-4147-A177-3AD203B41FA5}">
                      <a16:colId xmlns:a16="http://schemas.microsoft.com/office/drawing/2014/main" val="20002"/>
                    </a:ext>
                  </a:extLst>
                </a:gridCol>
                <a:gridCol w="251739">
                  <a:extLst>
                    <a:ext uri="{9D8B030D-6E8A-4147-A177-3AD203B41FA5}">
                      <a16:colId xmlns:a16="http://schemas.microsoft.com/office/drawing/2014/main" val="20003"/>
                    </a:ext>
                  </a:extLst>
                </a:gridCol>
                <a:gridCol w="238402">
                  <a:extLst>
                    <a:ext uri="{9D8B030D-6E8A-4147-A177-3AD203B41FA5}">
                      <a16:colId xmlns:a16="http://schemas.microsoft.com/office/drawing/2014/main" val="20004"/>
                    </a:ext>
                  </a:extLst>
                </a:gridCol>
                <a:gridCol w="245071">
                  <a:extLst>
                    <a:ext uri="{9D8B030D-6E8A-4147-A177-3AD203B41FA5}">
                      <a16:colId xmlns:a16="http://schemas.microsoft.com/office/drawing/2014/main" val="20005"/>
                    </a:ext>
                  </a:extLst>
                </a:gridCol>
                <a:gridCol w="231733">
                  <a:extLst>
                    <a:ext uri="{9D8B030D-6E8A-4147-A177-3AD203B41FA5}">
                      <a16:colId xmlns:a16="http://schemas.microsoft.com/office/drawing/2014/main" val="20006"/>
                    </a:ext>
                  </a:extLst>
                </a:gridCol>
                <a:gridCol w="270911">
                  <a:extLst>
                    <a:ext uri="{9D8B030D-6E8A-4147-A177-3AD203B41FA5}">
                      <a16:colId xmlns:a16="http://schemas.microsoft.com/office/drawing/2014/main" val="20007"/>
                    </a:ext>
                  </a:extLst>
                </a:gridCol>
                <a:gridCol w="269245">
                  <a:extLst>
                    <a:ext uri="{9D8B030D-6E8A-4147-A177-3AD203B41FA5}">
                      <a16:colId xmlns:a16="http://schemas.microsoft.com/office/drawing/2014/main" val="20008"/>
                    </a:ext>
                  </a:extLst>
                </a:gridCol>
                <a:gridCol w="97528">
                  <a:extLst>
                    <a:ext uri="{9D8B030D-6E8A-4147-A177-3AD203B41FA5}">
                      <a16:colId xmlns:a16="http://schemas.microsoft.com/office/drawing/2014/main" val="20009"/>
                    </a:ext>
                  </a:extLst>
                </a:gridCol>
                <a:gridCol w="246738">
                  <a:extLst>
                    <a:ext uri="{9D8B030D-6E8A-4147-A177-3AD203B41FA5}">
                      <a16:colId xmlns:a16="http://schemas.microsoft.com/office/drawing/2014/main" val="20010"/>
                    </a:ext>
                  </a:extLst>
                </a:gridCol>
                <a:gridCol w="245071">
                  <a:extLst>
                    <a:ext uri="{9D8B030D-6E8A-4147-A177-3AD203B41FA5}">
                      <a16:colId xmlns:a16="http://schemas.microsoft.com/office/drawing/2014/main" val="20011"/>
                    </a:ext>
                  </a:extLst>
                </a:gridCol>
                <a:gridCol w="245071">
                  <a:extLst>
                    <a:ext uri="{9D8B030D-6E8A-4147-A177-3AD203B41FA5}">
                      <a16:colId xmlns:a16="http://schemas.microsoft.com/office/drawing/2014/main" val="20012"/>
                    </a:ext>
                  </a:extLst>
                </a:gridCol>
                <a:gridCol w="245904">
                  <a:extLst>
                    <a:ext uri="{9D8B030D-6E8A-4147-A177-3AD203B41FA5}">
                      <a16:colId xmlns:a16="http://schemas.microsoft.com/office/drawing/2014/main" val="20013"/>
                    </a:ext>
                  </a:extLst>
                </a:gridCol>
                <a:gridCol w="245904">
                  <a:extLst>
                    <a:ext uri="{9D8B030D-6E8A-4147-A177-3AD203B41FA5}">
                      <a16:colId xmlns:a16="http://schemas.microsoft.com/office/drawing/2014/main" val="20014"/>
                    </a:ext>
                  </a:extLst>
                </a:gridCol>
                <a:gridCol w="246738">
                  <a:extLst>
                    <a:ext uri="{9D8B030D-6E8A-4147-A177-3AD203B41FA5}">
                      <a16:colId xmlns:a16="http://schemas.microsoft.com/office/drawing/2014/main" val="20015"/>
                    </a:ext>
                  </a:extLst>
                </a:gridCol>
                <a:gridCol w="244237">
                  <a:extLst>
                    <a:ext uri="{9D8B030D-6E8A-4147-A177-3AD203B41FA5}">
                      <a16:colId xmlns:a16="http://schemas.microsoft.com/office/drawing/2014/main" val="20016"/>
                    </a:ext>
                  </a:extLst>
                </a:gridCol>
                <a:gridCol w="245904">
                  <a:extLst>
                    <a:ext uri="{9D8B030D-6E8A-4147-A177-3AD203B41FA5}">
                      <a16:colId xmlns:a16="http://schemas.microsoft.com/office/drawing/2014/main" val="20017"/>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dirty="0">
                        <a:ln>
                          <a:noFill/>
                        </a:ln>
                        <a:solidFill>
                          <a:srgbClr val="66FF33"/>
                        </a:solidFill>
                        <a:effectLst/>
                        <a:latin typeface="Verdana" pitchFamily="34" charset="0"/>
                        <a:ea typeface="宋体" charset="-122"/>
                      </a:endParaRPr>
                    </a:p>
                  </a:txBody>
                  <a:tcPr marL="0" marR="0" marT="0" marB="0" anchor="ctr" anchorCtr="1" horzOverflow="overflow">
                    <a:lnL>
                      <a:noFill/>
                    </a:lnL>
                    <a:lnR w="1905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a:ln>
                          <a:noFill/>
                        </a:ln>
                        <a:solidFill>
                          <a:schemeClr val="bg1"/>
                        </a:solidFill>
                        <a:effectLst/>
                        <a:latin typeface="Verdana" pitchFamily="34" charset="0"/>
                        <a:ea typeface="宋体" charset="-122"/>
                      </a:endParaRP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graphicFrame>
        <p:nvGraphicFramePr>
          <p:cNvPr id="150579" name="Group 51"/>
          <p:cNvGraphicFramePr>
            <a:graphicFrameLocks noGrp="1"/>
          </p:cNvGraphicFramePr>
          <p:nvPr/>
        </p:nvGraphicFramePr>
        <p:xfrm>
          <a:off x="5795020" y="5531775"/>
          <a:ext cx="4549453" cy="396240"/>
        </p:xfrm>
        <a:graphic>
          <a:graphicData uri="http://schemas.openxmlformats.org/drawingml/2006/table">
            <a:tbl>
              <a:tblPr/>
              <a:tblGrid>
                <a:gridCol w="343468">
                  <a:extLst>
                    <a:ext uri="{9D8B030D-6E8A-4147-A177-3AD203B41FA5}">
                      <a16:colId xmlns:a16="http://schemas.microsoft.com/office/drawing/2014/main" val="20000"/>
                    </a:ext>
                  </a:extLst>
                </a:gridCol>
                <a:gridCol w="259969">
                  <a:extLst>
                    <a:ext uri="{9D8B030D-6E8A-4147-A177-3AD203B41FA5}">
                      <a16:colId xmlns:a16="http://schemas.microsoft.com/office/drawing/2014/main" val="20001"/>
                    </a:ext>
                  </a:extLst>
                </a:gridCol>
                <a:gridCol w="259108">
                  <a:extLst>
                    <a:ext uri="{9D8B030D-6E8A-4147-A177-3AD203B41FA5}">
                      <a16:colId xmlns:a16="http://schemas.microsoft.com/office/drawing/2014/main" val="20002"/>
                    </a:ext>
                  </a:extLst>
                </a:gridCol>
                <a:gridCol w="259969">
                  <a:extLst>
                    <a:ext uri="{9D8B030D-6E8A-4147-A177-3AD203B41FA5}">
                      <a16:colId xmlns:a16="http://schemas.microsoft.com/office/drawing/2014/main" val="20003"/>
                    </a:ext>
                  </a:extLst>
                </a:gridCol>
                <a:gridCol w="246196">
                  <a:extLst>
                    <a:ext uri="{9D8B030D-6E8A-4147-A177-3AD203B41FA5}">
                      <a16:colId xmlns:a16="http://schemas.microsoft.com/office/drawing/2014/main" val="20004"/>
                    </a:ext>
                  </a:extLst>
                </a:gridCol>
                <a:gridCol w="253082">
                  <a:extLst>
                    <a:ext uri="{9D8B030D-6E8A-4147-A177-3AD203B41FA5}">
                      <a16:colId xmlns:a16="http://schemas.microsoft.com/office/drawing/2014/main" val="20005"/>
                    </a:ext>
                  </a:extLst>
                </a:gridCol>
                <a:gridCol w="239309">
                  <a:extLst>
                    <a:ext uri="{9D8B030D-6E8A-4147-A177-3AD203B41FA5}">
                      <a16:colId xmlns:a16="http://schemas.microsoft.com/office/drawing/2014/main" val="20006"/>
                    </a:ext>
                  </a:extLst>
                </a:gridCol>
                <a:gridCol w="279767">
                  <a:extLst>
                    <a:ext uri="{9D8B030D-6E8A-4147-A177-3AD203B41FA5}">
                      <a16:colId xmlns:a16="http://schemas.microsoft.com/office/drawing/2014/main" val="20007"/>
                    </a:ext>
                  </a:extLst>
                </a:gridCol>
                <a:gridCol w="278046">
                  <a:extLst>
                    <a:ext uri="{9D8B030D-6E8A-4147-A177-3AD203B41FA5}">
                      <a16:colId xmlns:a16="http://schemas.microsoft.com/office/drawing/2014/main" val="20008"/>
                    </a:ext>
                  </a:extLst>
                </a:gridCol>
                <a:gridCol w="100716">
                  <a:extLst>
                    <a:ext uri="{9D8B030D-6E8A-4147-A177-3AD203B41FA5}">
                      <a16:colId xmlns:a16="http://schemas.microsoft.com/office/drawing/2014/main" val="20009"/>
                    </a:ext>
                  </a:extLst>
                </a:gridCol>
                <a:gridCol w="254804">
                  <a:extLst>
                    <a:ext uri="{9D8B030D-6E8A-4147-A177-3AD203B41FA5}">
                      <a16:colId xmlns:a16="http://schemas.microsoft.com/office/drawing/2014/main" val="20010"/>
                    </a:ext>
                  </a:extLst>
                </a:gridCol>
                <a:gridCol w="253082">
                  <a:extLst>
                    <a:ext uri="{9D8B030D-6E8A-4147-A177-3AD203B41FA5}">
                      <a16:colId xmlns:a16="http://schemas.microsoft.com/office/drawing/2014/main" val="20011"/>
                    </a:ext>
                  </a:extLst>
                </a:gridCol>
                <a:gridCol w="253082">
                  <a:extLst>
                    <a:ext uri="{9D8B030D-6E8A-4147-A177-3AD203B41FA5}">
                      <a16:colId xmlns:a16="http://schemas.microsoft.com/office/drawing/2014/main" val="20012"/>
                    </a:ext>
                  </a:extLst>
                </a:gridCol>
                <a:gridCol w="253943">
                  <a:extLst>
                    <a:ext uri="{9D8B030D-6E8A-4147-A177-3AD203B41FA5}">
                      <a16:colId xmlns:a16="http://schemas.microsoft.com/office/drawing/2014/main" val="20013"/>
                    </a:ext>
                  </a:extLst>
                </a:gridCol>
                <a:gridCol w="253943">
                  <a:extLst>
                    <a:ext uri="{9D8B030D-6E8A-4147-A177-3AD203B41FA5}">
                      <a16:colId xmlns:a16="http://schemas.microsoft.com/office/drawing/2014/main" val="20014"/>
                    </a:ext>
                  </a:extLst>
                </a:gridCol>
                <a:gridCol w="254804">
                  <a:extLst>
                    <a:ext uri="{9D8B030D-6E8A-4147-A177-3AD203B41FA5}">
                      <a16:colId xmlns:a16="http://schemas.microsoft.com/office/drawing/2014/main" val="20015"/>
                    </a:ext>
                  </a:extLst>
                </a:gridCol>
                <a:gridCol w="252222">
                  <a:extLst>
                    <a:ext uri="{9D8B030D-6E8A-4147-A177-3AD203B41FA5}">
                      <a16:colId xmlns:a16="http://schemas.microsoft.com/office/drawing/2014/main" val="20016"/>
                    </a:ext>
                  </a:extLst>
                </a:gridCol>
                <a:gridCol w="253943">
                  <a:extLst>
                    <a:ext uri="{9D8B030D-6E8A-4147-A177-3AD203B41FA5}">
                      <a16:colId xmlns:a16="http://schemas.microsoft.com/office/drawing/2014/main" val="20017"/>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dirty="0">
                        <a:ln>
                          <a:noFill/>
                        </a:ln>
                        <a:solidFill>
                          <a:srgbClr val="66FF33"/>
                        </a:solidFill>
                        <a:effectLst/>
                        <a:latin typeface="Verdana" pitchFamily="34" charset="0"/>
                        <a:ea typeface="宋体" charset="-122"/>
                      </a:endParaRPr>
                    </a:p>
                  </a:txBody>
                  <a:tcPr marL="0" marR="0" marT="0" marB="0" anchor="ctr" anchorCtr="1" horzOverflow="overflow">
                    <a:lnL>
                      <a:noFill/>
                    </a:lnL>
                    <a:lnR w="1905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a:ln>
                          <a:noFill/>
                        </a:ln>
                        <a:solidFill>
                          <a:schemeClr val="bg1"/>
                        </a:solidFill>
                        <a:effectLst/>
                        <a:latin typeface="Verdana" pitchFamily="34" charset="0"/>
                        <a:ea typeface="宋体" charset="-122"/>
                      </a:endParaRP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
        <p:nvSpPr>
          <p:cNvPr id="150625" name="Rectangle 97"/>
          <p:cNvSpPr>
            <a:spLocks noChangeArrowheads="1"/>
          </p:cNvSpPr>
          <p:nvPr/>
        </p:nvSpPr>
        <p:spPr bwMode="auto">
          <a:xfrm>
            <a:off x="1487489" y="5401333"/>
            <a:ext cx="45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1F497D"/>
                </a:solidFill>
                <a:effectLst/>
                <a:uLnTx/>
                <a:uFillTx/>
                <a:latin typeface="Verdana" pitchFamily="34" charset="0"/>
                <a:ea typeface="黑体" pitchFamily="2" charset="-122"/>
                <a:cs typeface="+mn-cs"/>
              </a:rPr>
              <a:t>a</a:t>
            </a:r>
          </a:p>
        </p:txBody>
      </p:sp>
      <p:sp>
        <p:nvSpPr>
          <p:cNvPr id="150630" name="Line 102"/>
          <p:cNvSpPr>
            <a:spLocks noChangeShapeType="1"/>
          </p:cNvSpPr>
          <p:nvPr/>
        </p:nvSpPr>
        <p:spPr bwMode="auto">
          <a:xfrm flipH="1">
            <a:off x="4367808" y="3700984"/>
            <a:ext cx="441325" cy="328613"/>
          </a:xfrm>
          <a:prstGeom prst="line">
            <a:avLst/>
          </a:prstGeom>
          <a:noFill/>
          <a:ln w="38100">
            <a:solidFill>
              <a:schemeClr val="tx2">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8673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630"/>
                                        </p:tgtEl>
                                        <p:attrNameLst>
                                          <p:attrName>style.visibility</p:attrName>
                                        </p:attrNameLst>
                                      </p:cBhvr>
                                      <p:to>
                                        <p:strVal val="visible"/>
                                      </p:to>
                                    </p:set>
                                    <p:animEffect transition="in" filter="barn(inVertical)">
                                      <p:cBhvr>
                                        <p:cTn id="7" dur="500"/>
                                        <p:tgtEl>
                                          <p:spTgt spid="150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barn(inVertical)">
                                      <p:cBhvr>
                                        <p:cTn id="12" dur="500"/>
                                        <p:tgtEl>
                                          <p:spTgt spid="15053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5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05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0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P spid="150625" grpId="0"/>
      <p:bldP spid="15063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4626" name="Rectangle 2"/>
          <p:cNvSpPr>
            <a:spLocks noGrp="1" noChangeArrowheads="1"/>
          </p:cNvSpPr>
          <p:nvPr>
            <p:ph type="title" idx="4294967295"/>
          </p:nvPr>
        </p:nvSpPr>
        <p:spPr>
          <a:xfrm>
            <a:off x="551384" y="466724"/>
            <a:ext cx="6768752"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scanf</a:t>
            </a:r>
            <a:r>
              <a:rPr lang="zh-CN" altLang="en-US" sz="3600" b="1" dirty="0">
                <a:solidFill>
                  <a:srgbClr val="FFFF66"/>
                </a:solidFill>
                <a:effectLst>
                  <a:outerShdw blurRad="38100" dist="38100" dir="2700000" algn="tl">
                    <a:srgbClr val="000000"/>
                  </a:outerShdw>
                </a:effectLst>
                <a:ea typeface="黑体" pitchFamily="2" charset="-122"/>
              </a:rPr>
              <a:t>函数的使用：例</a:t>
            </a:r>
          </a:p>
        </p:txBody>
      </p:sp>
      <p:sp>
        <p:nvSpPr>
          <p:cNvPr id="154627" name="Text Box 3"/>
          <p:cNvSpPr txBox="1">
            <a:spLocks noChangeArrowheads="1"/>
          </p:cNvSpPr>
          <p:nvPr/>
        </p:nvSpPr>
        <p:spPr bwMode="auto">
          <a:xfrm>
            <a:off x="1415480" y="1073151"/>
            <a:ext cx="9144000" cy="3333750"/>
          </a:xfrm>
          <a:prstGeom prst="rect">
            <a:avLst/>
          </a:prstGeom>
          <a:noFill/>
          <a:ln w="9525">
            <a:noFill/>
            <a:miter lim="800000"/>
            <a:headEnd/>
            <a:tailEnd/>
          </a:ln>
          <a:effectLst>
            <a:prstShdw prst="shdw18" dist="17961" dir="13500000">
              <a:schemeClr val="accent2">
                <a:gamma/>
                <a:shade val="60000"/>
                <a:invGamma/>
              </a:schemeClr>
            </a:prstShdw>
          </a:effectLst>
        </p:spPr>
        <p:txBody>
          <a:bodyPr lIns="180000" tIns="0" rIns="180000" bIns="0" anchor="ctr">
            <a:spAutoFit/>
          </a:bodyPr>
          <a:lstStyle/>
          <a:p>
            <a:pPr marL="0" marR="0" lvl="0" indent="381000" algn="l" defTabSz="914400" rtl="0" eaLnBrk="1" fontAlgn="base" latinLnBrk="0" hangingPunct="1">
              <a:lnSpc>
                <a:spcPct val="80000"/>
              </a:lnSpc>
              <a:spcBef>
                <a:spcPct val="5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#include  &lt;</a:t>
            </a:r>
            <a:r>
              <a:rPr kumimoji="1" lang="en-US" altLang="zh-CN" sz="2600" b="1" i="0" u="none" strike="noStrike" kern="1200" cap="none" spc="0" normalizeH="0" baseline="0" noProof="0" dirty="0" err="1">
                <a:ln>
                  <a:noFill/>
                </a:ln>
                <a:effectLst/>
                <a:uLnTx/>
                <a:uFillTx/>
                <a:latin typeface="Verdana" pitchFamily="34" charset="0"/>
                <a:ea typeface="楷体_GB2312" pitchFamily="49" charset="-122"/>
                <a:cs typeface="+mn-cs"/>
              </a:rPr>
              <a:t>stdio.h</a:t>
            </a: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&gt;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void  </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main(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a:p>
            <a:pPr marL="0" marR="0" lvl="0" indent="38100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int</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yy</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mm,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dd</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scanf</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(“%4d%2d%2d”,&amp;yy,&amp;mm,&amp;dd);</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printf</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yy</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=%d, mm=%d,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dd</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=%d”,</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yy,mm,dd</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p:txBody>
      </p:sp>
      <p:sp>
        <p:nvSpPr>
          <p:cNvPr id="154628" name="Rectangle 4"/>
          <p:cNvSpPr>
            <a:spLocks noChangeArrowheads="1"/>
          </p:cNvSpPr>
          <p:nvPr/>
        </p:nvSpPr>
        <p:spPr bwMode="auto">
          <a:xfrm>
            <a:off x="1906588" y="4406901"/>
            <a:ext cx="8240712" cy="1717675"/>
          </a:xfrm>
          <a:prstGeom prst="rect">
            <a:avLst/>
          </a:prstGeom>
          <a:solidFill>
            <a:srgbClr val="006666"/>
          </a:solidFill>
          <a:ln w="38100">
            <a:solidFill>
              <a:srgbClr val="FFFF00"/>
            </a:solidFill>
            <a:miter lim="800000"/>
            <a:headEnd/>
            <a:tailEnd/>
          </a:ln>
          <a:effectLst/>
        </p:spPr>
        <p:txBody>
          <a:bodyPr lIns="0" tIns="72000" rIns="0" bIns="72000"/>
          <a:lstStyle/>
          <a:p>
            <a:pPr marL="0" marR="0" lvl="0" indent="190500" algn="l" defTabSz="914400" rtl="0" eaLnBrk="1" fontAlgn="base" latinLnBrk="0" hangingPunct="1">
              <a:lnSpc>
                <a:spcPct val="15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Verdana" pitchFamily="34" charset="0"/>
                <a:ea typeface="黑体" pitchFamily="2" charset="-122"/>
                <a:cs typeface="+mn-cs"/>
              </a:rPr>
              <a:t>运行过程：</a:t>
            </a:r>
            <a:r>
              <a:rPr kumimoji="1" lang="en-US" altLang="zh-CN"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Verdana" pitchFamily="34" charset="0"/>
                <a:ea typeface="黑体" pitchFamily="2" charset="-122"/>
                <a:cs typeface="+mn-cs"/>
              </a:rPr>
              <a:t>19991015</a:t>
            </a:r>
          </a:p>
          <a:p>
            <a:pPr marL="0" marR="0" lvl="0" indent="190500" algn="l" defTabSz="914400" rtl="0" eaLnBrk="1" fontAlgn="base" latinLnBrk="0" hangingPunct="1">
              <a:lnSpc>
                <a:spcPct val="15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Verdana" pitchFamily="34" charset="0"/>
                <a:ea typeface="黑体" pitchFamily="2" charset="-122"/>
                <a:cs typeface="+mn-cs"/>
              </a:rPr>
              <a:t> </a:t>
            </a:r>
            <a:r>
              <a:rPr kumimoji="1" lang="en-US" altLang="zh-CN" sz="3200" b="1" i="0" u="none" strike="noStrike" kern="1200" cap="none" spc="0" normalizeH="0" baseline="0" noProof="0" dirty="0" err="1">
                <a:ln>
                  <a:noFill/>
                </a:ln>
                <a:solidFill>
                  <a:srgbClr val="66FF33"/>
                </a:solidFill>
                <a:effectLst>
                  <a:outerShdw blurRad="38100" dist="38100" dir="2700000" algn="tl">
                    <a:srgbClr val="000000"/>
                  </a:outerShdw>
                </a:effectLst>
                <a:uLnTx/>
                <a:uFillTx/>
                <a:latin typeface="Verdana" pitchFamily="34" charset="0"/>
                <a:ea typeface="黑体" pitchFamily="2" charset="-122"/>
                <a:cs typeface="+mn-cs"/>
              </a:rPr>
              <a:t>yy</a:t>
            </a:r>
            <a:r>
              <a:rPr kumimoji="1" lang="en-US" altLang="zh-CN" sz="32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Verdana" pitchFamily="34" charset="0"/>
                <a:ea typeface="黑体" pitchFamily="2" charset="-122"/>
                <a:cs typeface="+mn-cs"/>
              </a:rPr>
              <a:t>=1999,mm=10,dd=15</a:t>
            </a:r>
            <a:endParaRPr kumimoji="1" lang="en-US" altLang="zh-CN" sz="26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Verdana" pitchFamily="34" charset="0"/>
              <a:ea typeface="幼圆" pitchFamily="49" charset="-122"/>
              <a:cs typeface="+mn-cs"/>
            </a:endParaRPr>
          </a:p>
        </p:txBody>
      </p:sp>
      <p:sp>
        <p:nvSpPr>
          <p:cNvPr id="154722" name="Line 98"/>
          <p:cNvSpPr>
            <a:spLocks noChangeShapeType="1"/>
          </p:cNvSpPr>
          <p:nvPr/>
        </p:nvSpPr>
        <p:spPr bwMode="auto">
          <a:xfrm flipH="1">
            <a:off x="6581776" y="4713288"/>
            <a:ext cx="441325" cy="328612"/>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273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4722"/>
                                        </p:tgtEl>
                                        <p:attrNameLst>
                                          <p:attrName>style.visibility</p:attrName>
                                        </p:attrNameLst>
                                      </p:cBhvr>
                                      <p:to>
                                        <p:strVal val="visible"/>
                                      </p:to>
                                    </p:set>
                                    <p:animEffect transition="in" filter="wipe(down)">
                                      <p:cBhvr>
                                        <p:cTn id="7" dur="500"/>
                                        <p:tgtEl>
                                          <p:spTgt spid="1547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4628"/>
                                        </p:tgtEl>
                                        <p:attrNameLst>
                                          <p:attrName>style.visibility</p:attrName>
                                        </p:attrNameLst>
                                      </p:cBhvr>
                                      <p:to>
                                        <p:strVal val="visible"/>
                                      </p:to>
                                    </p:set>
                                    <p:animEffect transition="in" filter="wipe(down)">
                                      <p:cBhvr>
                                        <p:cTn id="10"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P spid="15472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5650" name="Rectangle 2"/>
          <p:cNvSpPr>
            <a:spLocks noGrp="1" noChangeArrowheads="1"/>
          </p:cNvSpPr>
          <p:nvPr>
            <p:ph type="title" idx="4294967295"/>
          </p:nvPr>
        </p:nvSpPr>
        <p:spPr>
          <a:xfrm>
            <a:off x="767408" y="550862"/>
            <a:ext cx="5976664"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scanf</a:t>
            </a:r>
            <a:r>
              <a:rPr lang="zh-CN" altLang="en-US" sz="3600" b="1" dirty="0">
                <a:solidFill>
                  <a:srgbClr val="FFFF66"/>
                </a:solidFill>
                <a:effectLst>
                  <a:outerShdw blurRad="38100" dist="38100" dir="2700000" algn="tl">
                    <a:srgbClr val="000000"/>
                  </a:outerShdw>
                </a:effectLst>
                <a:ea typeface="黑体" pitchFamily="2" charset="-122"/>
              </a:rPr>
              <a:t>函数的使用：例</a:t>
            </a:r>
          </a:p>
        </p:txBody>
      </p:sp>
      <p:sp>
        <p:nvSpPr>
          <p:cNvPr id="155651" name="Text Box 3"/>
          <p:cNvSpPr txBox="1">
            <a:spLocks noChangeArrowheads="1"/>
          </p:cNvSpPr>
          <p:nvPr/>
        </p:nvSpPr>
        <p:spPr bwMode="auto">
          <a:xfrm>
            <a:off x="1343472" y="1316037"/>
            <a:ext cx="9144000" cy="2897187"/>
          </a:xfrm>
          <a:prstGeom prst="rect">
            <a:avLst/>
          </a:prstGeom>
          <a:noFill/>
          <a:ln w="9525">
            <a:noFill/>
            <a:miter lim="800000"/>
            <a:headEnd/>
            <a:tailEnd/>
          </a:ln>
          <a:effectLst>
            <a:prstShdw prst="shdw18" dist="17961" dir="13500000">
              <a:schemeClr val="accent2">
                <a:gamma/>
                <a:shade val="60000"/>
                <a:invGamma/>
              </a:schemeClr>
            </a:prstShdw>
          </a:effectLst>
        </p:spPr>
        <p:txBody>
          <a:bodyPr lIns="180000" tIns="0" rIns="180000" bIns="0" anchor="ctr">
            <a:spAutoFit/>
          </a:bodyPr>
          <a:lstStyle/>
          <a:p>
            <a:pPr marL="0" marR="0" lvl="0" indent="381000" algn="l" defTabSz="914400" rtl="0" eaLnBrk="1" fontAlgn="base" latinLnBrk="0" hangingPunct="1">
              <a:lnSpc>
                <a:spcPct val="80000"/>
              </a:lnSpc>
              <a:spcBef>
                <a:spcPct val="5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#include  &lt;</a:t>
            </a:r>
            <a:r>
              <a:rPr kumimoji="1" lang="en-US" altLang="zh-CN" sz="2600" b="1" i="0" u="none" strike="noStrike" kern="1200" cap="none" spc="0" normalizeH="0" baseline="0" noProof="0" dirty="0" err="1">
                <a:ln>
                  <a:noFill/>
                </a:ln>
                <a:effectLst/>
                <a:uLnTx/>
                <a:uFillTx/>
                <a:latin typeface="Verdana" pitchFamily="34" charset="0"/>
                <a:ea typeface="楷体_GB2312" pitchFamily="49" charset="-122"/>
                <a:cs typeface="+mn-cs"/>
              </a:rPr>
              <a:t>stdio.h</a:t>
            </a: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&gt;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void  </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main(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a:p>
            <a:pPr marL="0" marR="0" lvl="0" indent="38100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int</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k;   float  f;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scanf</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(“%3d%*4d%f”,&amp;k,&amp;f);</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printf</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(“k=%d, f=%f”,</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k,f</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p:txBody>
      </p:sp>
      <p:sp>
        <p:nvSpPr>
          <p:cNvPr id="155652" name="Rectangle 4"/>
          <p:cNvSpPr>
            <a:spLocks noChangeArrowheads="1"/>
          </p:cNvSpPr>
          <p:nvPr/>
        </p:nvSpPr>
        <p:spPr bwMode="auto">
          <a:xfrm>
            <a:off x="1906588" y="4406901"/>
            <a:ext cx="8240712" cy="1717675"/>
          </a:xfrm>
          <a:prstGeom prst="rect">
            <a:avLst/>
          </a:prstGeom>
          <a:solidFill>
            <a:srgbClr val="006666"/>
          </a:solidFill>
          <a:ln w="38100">
            <a:solidFill>
              <a:srgbClr val="FFFF00"/>
            </a:solidFill>
            <a:miter lim="800000"/>
            <a:headEnd/>
            <a:tailEnd/>
          </a:ln>
          <a:effectLst/>
        </p:spPr>
        <p:txBody>
          <a:bodyPr lIns="0" tIns="72000" rIns="0" bIns="72000"/>
          <a:lstStyle/>
          <a:p>
            <a:pPr marL="0" marR="0" lvl="0" indent="190500" algn="l" defTabSz="914400" rtl="0" eaLnBrk="1" fontAlgn="base" latinLnBrk="0" hangingPunct="1">
              <a:lnSpc>
                <a:spcPct val="15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66FF33"/>
                </a:solidFill>
                <a:effectLst>
                  <a:outerShdw blurRad="38100" dist="38100" dir="2700000" algn="tl">
                    <a:srgbClr val="000000"/>
                  </a:outerShdw>
                </a:effectLst>
                <a:uLnTx/>
                <a:uFillTx/>
                <a:latin typeface="Verdana" pitchFamily="34" charset="0"/>
                <a:ea typeface="黑体" pitchFamily="2" charset="-122"/>
                <a:cs typeface="+mn-cs"/>
              </a:rPr>
              <a:t>运行过程：</a:t>
            </a:r>
            <a:r>
              <a:rPr kumimoji="1" lang="en-US" altLang="zh-CN"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Verdana" pitchFamily="34" charset="0"/>
                <a:ea typeface="黑体" pitchFamily="2" charset="-122"/>
                <a:cs typeface="+mn-cs"/>
              </a:rPr>
              <a:t>12345678765.43</a:t>
            </a:r>
          </a:p>
          <a:p>
            <a:pPr marL="0" marR="0" lvl="0" indent="190500" algn="l" defTabSz="914400" rtl="0" eaLnBrk="1" fontAlgn="base" latinLnBrk="0" hangingPunct="1">
              <a:lnSpc>
                <a:spcPct val="15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66FF33"/>
                </a:solidFill>
                <a:effectLst>
                  <a:outerShdw blurRad="38100" dist="38100" dir="2700000" algn="tl">
                    <a:srgbClr val="000000"/>
                  </a:outerShdw>
                </a:effectLst>
                <a:uLnTx/>
                <a:uFillTx/>
                <a:latin typeface="Verdana" pitchFamily="34" charset="0"/>
                <a:ea typeface="黑体" pitchFamily="2" charset="-122"/>
                <a:cs typeface="+mn-cs"/>
              </a:rPr>
              <a:t> k=123,f=8765.429688</a:t>
            </a:r>
          </a:p>
        </p:txBody>
      </p:sp>
      <p:sp>
        <p:nvSpPr>
          <p:cNvPr id="155653" name="Line 5"/>
          <p:cNvSpPr>
            <a:spLocks noChangeShapeType="1"/>
          </p:cNvSpPr>
          <p:nvPr/>
        </p:nvSpPr>
        <p:spPr bwMode="auto">
          <a:xfrm flipH="1">
            <a:off x="8296276" y="4713288"/>
            <a:ext cx="441325" cy="328612"/>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5656" name="Line 8"/>
          <p:cNvSpPr>
            <a:spLocks noChangeShapeType="1"/>
          </p:cNvSpPr>
          <p:nvPr/>
        </p:nvSpPr>
        <p:spPr bwMode="auto">
          <a:xfrm>
            <a:off x="4210051" y="5189538"/>
            <a:ext cx="77787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5657" name="Line 9"/>
          <p:cNvSpPr>
            <a:spLocks noChangeShapeType="1"/>
          </p:cNvSpPr>
          <p:nvPr/>
        </p:nvSpPr>
        <p:spPr bwMode="auto">
          <a:xfrm>
            <a:off x="5135563" y="5189538"/>
            <a:ext cx="93821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5658" name="Line 10"/>
          <p:cNvSpPr>
            <a:spLocks noChangeShapeType="1"/>
          </p:cNvSpPr>
          <p:nvPr/>
        </p:nvSpPr>
        <p:spPr bwMode="auto">
          <a:xfrm>
            <a:off x="6245225" y="5189538"/>
            <a:ext cx="1747838"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93343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wipe(down)">
                                      <p:cBhvr>
                                        <p:cTn id="7" dur="500"/>
                                        <p:tgtEl>
                                          <p:spTgt spid="15565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5656"/>
                                        </p:tgtEl>
                                        <p:attrNameLst>
                                          <p:attrName>style.visibility</p:attrName>
                                        </p:attrNameLst>
                                      </p:cBhvr>
                                      <p:to>
                                        <p:strVal val="visible"/>
                                      </p:to>
                                    </p:set>
                                    <p:animEffect transition="in" filter="wipe(down)">
                                      <p:cBhvr>
                                        <p:cTn id="10" dur="500"/>
                                        <p:tgtEl>
                                          <p:spTgt spid="15565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5657"/>
                                        </p:tgtEl>
                                        <p:attrNameLst>
                                          <p:attrName>style.visibility</p:attrName>
                                        </p:attrNameLst>
                                      </p:cBhvr>
                                      <p:to>
                                        <p:strVal val="visible"/>
                                      </p:to>
                                    </p:set>
                                    <p:animEffect transition="in" filter="wipe(down)">
                                      <p:cBhvr>
                                        <p:cTn id="13" dur="500"/>
                                        <p:tgtEl>
                                          <p:spTgt spid="15565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5658"/>
                                        </p:tgtEl>
                                        <p:attrNameLst>
                                          <p:attrName>style.visibility</p:attrName>
                                        </p:attrNameLst>
                                      </p:cBhvr>
                                      <p:to>
                                        <p:strVal val="visible"/>
                                      </p:to>
                                    </p:set>
                                    <p:animEffect transition="in" filter="wipe(down)">
                                      <p:cBhvr>
                                        <p:cTn id="16" dur="500"/>
                                        <p:tgtEl>
                                          <p:spTgt spid="1556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55652"/>
                                        </p:tgtEl>
                                        <p:attrNameLst>
                                          <p:attrName>style.visibility</p:attrName>
                                        </p:attrNameLst>
                                      </p:cBhvr>
                                      <p:to>
                                        <p:strVal val="visible"/>
                                      </p:to>
                                    </p:set>
                                    <p:animEffect transition="in" filter="wipe(down)">
                                      <p:cBhvr>
                                        <p:cTn id="21" dur="500"/>
                                        <p:tgtEl>
                                          <p:spTgt spid="155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nimBg="1"/>
      <p:bldP spid="155653" grpId="0" animBg="1"/>
      <p:bldP spid="155656" grpId="0" animBg="1"/>
      <p:bldP spid="155657" grpId="0" animBg="1"/>
      <p:bldP spid="15565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4514" name="Rectangle 2"/>
          <p:cNvSpPr>
            <a:spLocks noGrp="1" noChangeArrowheads="1"/>
          </p:cNvSpPr>
          <p:nvPr>
            <p:ph type="title" idx="4294967295"/>
          </p:nvPr>
        </p:nvSpPr>
        <p:spPr>
          <a:xfrm>
            <a:off x="1271464" y="389715"/>
            <a:ext cx="6624736"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scanf</a:t>
            </a:r>
            <a:r>
              <a:rPr lang="zh-CN" altLang="en-US" sz="3600" b="1" dirty="0">
                <a:solidFill>
                  <a:srgbClr val="FFFF66"/>
                </a:solidFill>
                <a:effectLst>
                  <a:outerShdw blurRad="38100" dist="38100" dir="2700000" algn="tl">
                    <a:srgbClr val="000000"/>
                  </a:outerShdw>
                </a:effectLst>
                <a:ea typeface="黑体" pitchFamily="2" charset="-122"/>
              </a:rPr>
              <a:t>函数使用中的注意事项</a:t>
            </a:r>
          </a:p>
        </p:txBody>
      </p:sp>
      <p:sp>
        <p:nvSpPr>
          <p:cNvPr id="64515" name="Text Box 3"/>
          <p:cNvSpPr txBox="1">
            <a:spLocks noChangeArrowheads="1"/>
          </p:cNvSpPr>
          <p:nvPr/>
        </p:nvSpPr>
        <p:spPr bwMode="auto">
          <a:xfrm>
            <a:off x="839416" y="855983"/>
            <a:ext cx="10657184" cy="636456"/>
          </a:xfrm>
          <a:prstGeom prst="rect">
            <a:avLst/>
          </a:prstGeom>
          <a:noFill/>
          <a:ln w="9525">
            <a:noFill/>
            <a:miter lim="800000"/>
            <a:headEnd/>
            <a:tailEnd/>
          </a:ln>
          <a:effectLst/>
        </p:spPr>
        <p:txBody>
          <a:bodyPr wrap="square" lIns="0" tIns="0" rIns="0" bIns="0">
            <a:spAutoFit/>
          </a:bodyPr>
          <a:lstStyle/>
          <a:p>
            <a:pPr marL="457200" marR="0" lvl="0" indent="-457200" algn="l" defTabSz="914400" rtl="0" eaLnBrk="1" fontAlgn="base" latinLnBrk="0" hangingPunct="1">
              <a:lnSpc>
                <a:spcPct val="15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7030A0"/>
                </a:solidFill>
                <a:effectLst/>
                <a:uLnTx/>
                <a:uFillTx/>
                <a:latin typeface="Verdana" pitchFamily="34" charset="0"/>
                <a:ea typeface="黑体" pitchFamily="2" charset="-122"/>
                <a:cs typeface="+mn-cs"/>
              </a:rPr>
              <a:t>   1. </a:t>
            </a:r>
            <a:r>
              <a:rPr kumimoji="1" lang="zh-CN" altLang="en-US" sz="3200" b="1" i="0" u="none" strike="noStrike" kern="1200" cap="none" spc="0" normalizeH="0" baseline="0" noProof="0" dirty="0">
                <a:ln>
                  <a:noFill/>
                </a:ln>
                <a:solidFill>
                  <a:srgbClr val="7030A0"/>
                </a:solidFill>
                <a:effectLst/>
                <a:uLnTx/>
                <a:uFillTx/>
                <a:latin typeface="Verdana" pitchFamily="34" charset="0"/>
                <a:ea typeface="黑体" pitchFamily="2" charset="-122"/>
                <a:cs typeface="+mn-cs"/>
              </a:rPr>
              <a:t>第二部分参数是变量地址的列表，而不是变量的列表。</a:t>
            </a:r>
          </a:p>
        </p:txBody>
      </p:sp>
      <p:sp>
        <p:nvSpPr>
          <p:cNvPr id="64516" name="Text Box 4"/>
          <p:cNvSpPr txBox="1">
            <a:spLocks noChangeArrowheads="1"/>
          </p:cNvSpPr>
          <p:nvPr/>
        </p:nvSpPr>
        <p:spPr bwMode="auto">
          <a:xfrm>
            <a:off x="1271464" y="1685738"/>
            <a:ext cx="8172450" cy="1723549"/>
          </a:xfrm>
          <a:prstGeom prst="rect">
            <a:avLst/>
          </a:prstGeom>
          <a:noFill/>
          <a:ln w="9525">
            <a:noFill/>
            <a:miter lim="800000"/>
            <a:headEnd/>
            <a:tailEnd/>
          </a:ln>
          <a:effectLst/>
        </p:spPr>
        <p:txBody>
          <a:bodyPr lIns="0" tIns="0" rIns="0" bIns="0">
            <a:spAutoFit/>
          </a:bodyPr>
          <a:lstStyle/>
          <a:p>
            <a:pPr marL="36000" marR="0" lvl="0" indent="-457200" algn="l" defTabSz="914400" rtl="0" eaLnBrk="1" fontAlgn="base" latinLnBrk="0" hangingPunct="1">
              <a:lnSpc>
                <a:spcPct val="100000"/>
              </a:lnSpc>
              <a:spcBef>
                <a:spcPts val="0"/>
              </a:spcBef>
              <a:spcAft>
                <a:spcPct val="0"/>
              </a:spcAft>
              <a:buClrTx/>
              <a:buSzTx/>
              <a:buFontTx/>
              <a:buNone/>
              <a:tabLst/>
              <a:defRPr/>
            </a:pPr>
            <a:r>
              <a:rPr kumimoji="1" lang="zh-CN" altLang="en-US" sz="2800" b="1" i="0" u="none" strike="noStrike" kern="1200" cap="none" spc="0" normalizeH="0" baseline="0" noProof="0" dirty="0">
                <a:ln>
                  <a:noFill/>
                </a:ln>
                <a:solidFill>
                  <a:srgbClr val="FF00FF"/>
                </a:solidFill>
                <a:effectLst/>
                <a:uLnTx/>
                <a:uFillTx/>
                <a:latin typeface="Verdana" pitchFamily="34" charset="0"/>
                <a:ea typeface="黑体" pitchFamily="2" charset="-122"/>
                <a:cs typeface="+mn-cs"/>
              </a:rPr>
              <a:t>如：下面是正确的</a:t>
            </a:r>
          </a:p>
          <a:p>
            <a:pPr marL="36000" marR="0" lvl="0" indent="-457200" algn="l" defTabSz="914400" rtl="0" eaLnBrk="1" fontAlgn="base" latinLnBrk="0" hangingPunct="1">
              <a:lnSpc>
                <a:spcPct val="100000"/>
              </a:lnSpc>
              <a:spcBef>
                <a:spcPts val="0"/>
              </a:spcBef>
              <a:spcAft>
                <a:spcPct val="0"/>
              </a:spcAft>
              <a:buClrTx/>
              <a:buSzTx/>
              <a:buFontTx/>
              <a:buNone/>
              <a:tabLst/>
              <a:defRPr/>
            </a:pPr>
            <a:r>
              <a:rPr kumimoji="1" lang="en-US" altLang="zh-CN" sz="2800" b="1" i="0" u="none" strike="noStrike" kern="1200" cap="none" spc="0" normalizeH="0" baseline="0" noProof="0" dirty="0" err="1">
                <a:ln>
                  <a:noFill/>
                </a:ln>
                <a:solidFill>
                  <a:srgbClr val="FF00FF"/>
                </a:solidFill>
                <a:effectLst/>
                <a:uLnTx/>
                <a:uFillTx/>
                <a:latin typeface="Verdana" pitchFamily="34" charset="0"/>
                <a:ea typeface="幼圆" pitchFamily="49" charset="-122"/>
                <a:cs typeface="+mn-cs"/>
              </a:rPr>
              <a:t>scanf</a:t>
            </a:r>
            <a:r>
              <a:rPr kumimoji="1" lang="en-US" altLang="zh-CN" sz="2800" b="1" i="0" u="none" strike="noStrike" kern="1200" cap="none" spc="0" normalizeH="0" baseline="0" noProof="0" dirty="0">
                <a:ln>
                  <a:noFill/>
                </a:ln>
                <a:solidFill>
                  <a:srgbClr val="FF00FF"/>
                </a:solidFill>
                <a:effectLst/>
                <a:uLnTx/>
                <a:uFillTx/>
                <a:latin typeface="Verdana" pitchFamily="34" charset="0"/>
                <a:ea typeface="幼圆" pitchFamily="49" charset="-122"/>
                <a:cs typeface="+mn-cs"/>
              </a:rPr>
              <a:t>(“%d, %d”, &amp;num1, &amp;num2);</a:t>
            </a:r>
          </a:p>
          <a:p>
            <a:pPr marL="36000" marR="0" lvl="0" indent="-457200" algn="l" defTabSz="914400" rtl="0" eaLnBrk="1" fontAlgn="base" latinLnBrk="0" hangingPunct="1">
              <a:lnSpc>
                <a:spcPct val="100000"/>
              </a:lnSpc>
              <a:spcBef>
                <a:spcPts val="0"/>
              </a:spcBef>
              <a:spcAft>
                <a:spcPct val="0"/>
              </a:spcAft>
              <a:buClrTx/>
              <a:buSzTx/>
              <a:buFontTx/>
              <a:buNone/>
              <a:tabLst/>
              <a:defRPr/>
            </a:pPr>
            <a:r>
              <a:rPr kumimoji="1" lang="zh-CN" altLang="en-US" sz="2800" b="1" i="0" u="none" strike="noStrike" kern="1200" cap="none" spc="0" normalizeH="0" baseline="0" noProof="0" dirty="0">
                <a:ln>
                  <a:noFill/>
                </a:ln>
                <a:solidFill>
                  <a:srgbClr val="FF00FF"/>
                </a:solidFill>
                <a:effectLst/>
                <a:uLnTx/>
                <a:uFillTx/>
                <a:latin typeface="Verdana" pitchFamily="34" charset="0"/>
                <a:ea typeface="黑体" pitchFamily="2" charset="-122"/>
                <a:cs typeface="+mn-cs"/>
              </a:rPr>
              <a:t>如：下面是错误的</a:t>
            </a:r>
          </a:p>
          <a:p>
            <a:pPr marL="36000" marR="0" lvl="0" indent="-457200" algn="l" defTabSz="914400" rtl="0" eaLnBrk="1" fontAlgn="base" latinLnBrk="0" hangingPunct="1">
              <a:lnSpc>
                <a:spcPct val="100000"/>
              </a:lnSpc>
              <a:spcBef>
                <a:spcPts val="0"/>
              </a:spcBef>
              <a:spcAft>
                <a:spcPct val="0"/>
              </a:spcAft>
              <a:buClrTx/>
              <a:buSzTx/>
              <a:buFontTx/>
              <a:buNone/>
              <a:tabLst/>
              <a:defRPr/>
            </a:pPr>
            <a:r>
              <a:rPr kumimoji="1" lang="en-US" altLang="zh-CN" sz="2800" b="1" i="0" u="none" strike="noStrike" kern="1200" cap="none" spc="0" normalizeH="0" baseline="0" noProof="0" dirty="0" err="1">
                <a:ln>
                  <a:noFill/>
                </a:ln>
                <a:solidFill>
                  <a:srgbClr val="FF00FF"/>
                </a:solidFill>
                <a:effectLst/>
                <a:uLnTx/>
                <a:uFillTx/>
                <a:latin typeface="Verdana" pitchFamily="34" charset="0"/>
                <a:ea typeface="幼圆" pitchFamily="49" charset="-122"/>
                <a:cs typeface="+mn-cs"/>
              </a:rPr>
              <a:t>scanf</a:t>
            </a:r>
            <a:r>
              <a:rPr kumimoji="1" lang="en-US" altLang="zh-CN" sz="2800" b="1" i="0" u="none" strike="noStrike" kern="1200" cap="none" spc="0" normalizeH="0" baseline="0" noProof="0" dirty="0">
                <a:ln>
                  <a:noFill/>
                </a:ln>
                <a:solidFill>
                  <a:srgbClr val="FF00FF"/>
                </a:solidFill>
                <a:effectLst/>
                <a:uLnTx/>
                <a:uFillTx/>
                <a:latin typeface="Verdana" pitchFamily="34" charset="0"/>
                <a:ea typeface="幼圆" pitchFamily="49" charset="-122"/>
                <a:cs typeface="+mn-cs"/>
              </a:rPr>
              <a:t>(“%d, %d”,  num1, num2);</a:t>
            </a:r>
          </a:p>
        </p:txBody>
      </p:sp>
      <p:sp>
        <p:nvSpPr>
          <p:cNvPr id="64519" name="Line 7"/>
          <p:cNvSpPr>
            <a:spLocks noChangeShapeType="1"/>
          </p:cNvSpPr>
          <p:nvPr/>
        </p:nvSpPr>
        <p:spPr bwMode="auto">
          <a:xfrm flipH="1">
            <a:off x="5231904" y="2742537"/>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4520" name="Line 8"/>
          <p:cNvSpPr>
            <a:spLocks noChangeShapeType="1"/>
          </p:cNvSpPr>
          <p:nvPr/>
        </p:nvSpPr>
        <p:spPr bwMode="auto">
          <a:xfrm flipH="1" flipV="1">
            <a:off x="5231904" y="2813436"/>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 name="Text Box 3">
            <a:extLst>
              <a:ext uri="{FF2B5EF4-FFF2-40B4-BE49-F238E27FC236}">
                <a16:creationId xmlns:a16="http://schemas.microsoft.com/office/drawing/2014/main" id="{226D08FE-CA20-9B37-05FB-8A9D1930AB20}"/>
              </a:ext>
            </a:extLst>
          </p:cNvPr>
          <p:cNvSpPr txBox="1">
            <a:spLocks noChangeArrowheads="1"/>
          </p:cNvSpPr>
          <p:nvPr/>
        </p:nvSpPr>
        <p:spPr bwMode="auto">
          <a:xfrm>
            <a:off x="1249592" y="3551085"/>
            <a:ext cx="10463032" cy="1202765"/>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7030A0"/>
                </a:solidFill>
                <a:effectLst/>
                <a:uLnTx/>
                <a:uFillTx/>
                <a:latin typeface="Verdana" pitchFamily="34" charset="0"/>
                <a:ea typeface="黑体" pitchFamily="2" charset="-122"/>
                <a:cs typeface="+mn-cs"/>
              </a:rPr>
              <a:t>2.</a:t>
            </a:r>
            <a:r>
              <a:rPr kumimoji="1" lang="zh-CN" altLang="en-US" sz="3200" b="1" i="0" u="none" strike="noStrike" kern="1200" cap="none" spc="0" normalizeH="0" baseline="0" noProof="0" dirty="0">
                <a:ln>
                  <a:noFill/>
                </a:ln>
                <a:solidFill>
                  <a:srgbClr val="7030A0"/>
                </a:solidFill>
                <a:effectLst/>
                <a:uLnTx/>
                <a:uFillTx/>
                <a:latin typeface="Verdana" pitchFamily="34" charset="0"/>
                <a:ea typeface="黑体" pitchFamily="2" charset="-122"/>
                <a:cs typeface="+mn-cs"/>
              </a:rPr>
              <a:t>如果程序中需要给用户以相应的提示，通常可以在调用</a:t>
            </a:r>
            <a:r>
              <a:rPr kumimoji="1" lang="en-US" altLang="zh-CN" sz="3200" b="1" i="0" u="none" strike="noStrike" kern="1200" cap="none" spc="0" normalizeH="0" baseline="0" noProof="0" dirty="0" err="1">
                <a:ln>
                  <a:noFill/>
                </a:ln>
                <a:solidFill>
                  <a:srgbClr val="7030A0"/>
                </a:solidFill>
                <a:effectLst/>
                <a:uLnTx/>
                <a:uFillTx/>
                <a:latin typeface="Verdana" pitchFamily="34" charset="0"/>
                <a:ea typeface="幼圆" pitchFamily="49" charset="-122"/>
                <a:cs typeface="+mn-cs"/>
              </a:rPr>
              <a:t>scanf</a:t>
            </a:r>
            <a:r>
              <a:rPr kumimoji="1" lang="zh-CN" altLang="en-US" sz="32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函数之前用</a:t>
            </a:r>
            <a:r>
              <a:rPr kumimoji="1" lang="en-US" altLang="zh-CN" sz="3200" b="1" i="0" u="none" strike="noStrike" kern="1200" cap="none" spc="0" normalizeH="0" baseline="0" noProof="0" dirty="0" err="1">
                <a:ln>
                  <a:noFill/>
                </a:ln>
                <a:solidFill>
                  <a:srgbClr val="7030A0"/>
                </a:solidFill>
                <a:effectLst/>
                <a:uLnTx/>
                <a:uFillTx/>
                <a:latin typeface="Verdana" pitchFamily="34" charset="0"/>
                <a:ea typeface="黑体" pitchFamily="2" charset="-122"/>
                <a:cs typeface="+mn-cs"/>
              </a:rPr>
              <a:t>printf</a:t>
            </a:r>
            <a:r>
              <a:rPr kumimoji="1" lang="zh-CN" altLang="en-US" sz="32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函数给出有关信息。</a:t>
            </a:r>
          </a:p>
        </p:txBody>
      </p:sp>
      <p:sp>
        <p:nvSpPr>
          <p:cNvPr id="4" name="Text Box 4">
            <a:extLst>
              <a:ext uri="{FF2B5EF4-FFF2-40B4-BE49-F238E27FC236}">
                <a16:creationId xmlns:a16="http://schemas.microsoft.com/office/drawing/2014/main" id="{E26E7100-E77C-FB24-62C4-6575DF2D81F9}"/>
              </a:ext>
            </a:extLst>
          </p:cNvPr>
          <p:cNvSpPr txBox="1">
            <a:spLocks noChangeArrowheads="1"/>
          </p:cNvSpPr>
          <p:nvPr/>
        </p:nvSpPr>
        <p:spPr bwMode="auto">
          <a:xfrm>
            <a:off x="1279029" y="5011788"/>
            <a:ext cx="7905750" cy="1292662"/>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2800" b="1" i="0" u="none" strike="noStrike" kern="1200" cap="none" spc="0" normalizeH="0" baseline="0" noProof="0" dirty="0">
                <a:ln>
                  <a:noFill/>
                </a:ln>
                <a:solidFill>
                  <a:srgbClr val="FF00FF"/>
                </a:solidFill>
                <a:effectLst/>
                <a:uLnTx/>
                <a:uFillTx/>
                <a:latin typeface="Verdana" pitchFamily="34" charset="0"/>
                <a:ea typeface="黑体" pitchFamily="2" charset="-122"/>
                <a:cs typeface="+mn-cs"/>
              </a:rPr>
              <a:t>如：</a:t>
            </a:r>
          </a:p>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2800" b="1" i="0" u="none" strike="noStrike" kern="1200" cap="none" spc="0" normalizeH="0" baseline="0" noProof="0" dirty="0" err="1">
                <a:ln>
                  <a:noFill/>
                </a:ln>
                <a:solidFill>
                  <a:srgbClr val="FF00FF"/>
                </a:solidFill>
                <a:effectLst/>
                <a:uLnTx/>
                <a:uFillTx/>
                <a:latin typeface="Verdana" pitchFamily="34" charset="0"/>
                <a:ea typeface="幼圆" pitchFamily="49" charset="-122"/>
                <a:cs typeface="+mn-cs"/>
              </a:rPr>
              <a:t>printf</a:t>
            </a:r>
            <a:r>
              <a:rPr kumimoji="1" lang="en-US" altLang="zh-CN" sz="2800" b="1" i="0" u="none" strike="noStrike" kern="1200" cap="none" spc="0" normalizeH="0" baseline="0" noProof="0" dirty="0">
                <a:ln>
                  <a:noFill/>
                </a:ln>
                <a:solidFill>
                  <a:srgbClr val="FF00FF"/>
                </a:solidFill>
                <a:effectLst/>
                <a:uLnTx/>
                <a:uFillTx/>
                <a:latin typeface="Verdana" pitchFamily="34" charset="0"/>
                <a:ea typeface="幼圆" pitchFamily="49" charset="-122"/>
                <a:cs typeface="+mn-cs"/>
              </a:rPr>
              <a:t>(“Please input 2 integer ?”);</a:t>
            </a:r>
          </a:p>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2800" b="1" i="0" u="none" strike="noStrike" kern="1200" cap="none" spc="0" normalizeH="0" baseline="0" noProof="0" dirty="0" err="1">
                <a:ln>
                  <a:noFill/>
                </a:ln>
                <a:solidFill>
                  <a:srgbClr val="FF00FF"/>
                </a:solidFill>
                <a:effectLst/>
                <a:uLnTx/>
                <a:uFillTx/>
                <a:latin typeface="Verdana" pitchFamily="34" charset="0"/>
                <a:ea typeface="幼圆" pitchFamily="49" charset="-122"/>
                <a:cs typeface="+mn-cs"/>
              </a:rPr>
              <a:t>scanf</a:t>
            </a:r>
            <a:r>
              <a:rPr kumimoji="1" lang="en-US" altLang="zh-CN" sz="2800" b="1" i="0" u="none" strike="noStrike" kern="1200" cap="none" spc="0" normalizeH="0" baseline="0" noProof="0" dirty="0">
                <a:ln>
                  <a:noFill/>
                </a:ln>
                <a:solidFill>
                  <a:srgbClr val="FF00FF"/>
                </a:solidFill>
                <a:effectLst/>
                <a:uLnTx/>
                <a:uFillTx/>
                <a:latin typeface="Verdana" pitchFamily="34" charset="0"/>
                <a:ea typeface="幼圆" pitchFamily="49" charset="-122"/>
                <a:cs typeface="+mn-cs"/>
              </a:rPr>
              <a:t>(“%d, %d”, &amp;num1, &amp;num2);</a:t>
            </a:r>
          </a:p>
        </p:txBody>
      </p:sp>
    </p:spTree>
    <p:extLst>
      <p:ext uri="{BB962C8B-B14F-4D97-AF65-F5344CB8AC3E}">
        <p14:creationId xmlns:p14="http://schemas.microsoft.com/office/powerpoint/2010/main" val="77654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520"/>
                                        </p:tgtEl>
                                        <p:attrNameLst>
                                          <p:attrName>style.visibility</p:attrName>
                                        </p:attrNameLst>
                                      </p:cBhvr>
                                      <p:to>
                                        <p:strVal val="visible"/>
                                      </p:to>
                                    </p:set>
                                    <p:animEffect transition="in" filter="barn(inVertical)">
                                      <p:cBhvr>
                                        <p:cTn id="7" dur="500"/>
                                        <p:tgtEl>
                                          <p:spTgt spid="6452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4519"/>
                                        </p:tgtEl>
                                        <p:attrNameLst>
                                          <p:attrName>style.visibility</p:attrName>
                                        </p:attrNameLst>
                                      </p:cBhvr>
                                      <p:to>
                                        <p:strVal val="visible"/>
                                      </p:to>
                                    </p:set>
                                    <p:animEffect transition="in" filter="barn(inVertical)">
                                      <p:cBhvr>
                                        <p:cTn id="10"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9" grpId="0" animBg="1"/>
      <p:bldP spid="6452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6674" name="Rectangle 2"/>
          <p:cNvSpPr>
            <a:spLocks noGrp="1" noChangeArrowheads="1"/>
          </p:cNvSpPr>
          <p:nvPr>
            <p:ph type="title" idx="4294967295"/>
          </p:nvPr>
        </p:nvSpPr>
        <p:spPr>
          <a:xfrm>
            <a:off x="1011442" y="434751"/>
            <a:ext cx="7388814"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scanf</a:t>
            </a:r>
            <a:r>
              <a:rPr lang="zh-CN" altLang="en-US" sz="3600" b="1" dirty="0">
                <a:solidFill>
                  <a:srgbClr val="FFFF66"/>
                </a:solidFill>
                <a:effectLst>
                  <a:outerShdw blurRad="38100" dist="38100" dir="2700000" algn="tl">
                    <a:srgbClr val="000000"/>
                  </a:outerShdw>
                </a:effectLst>
                <a:ea typeface="黑体" pitchFamily="2" charset="-122"/>
              </a:rPr>
              <a:t>函数使用中的注意事项</a:t>
            </a:r>
          </a:p>
        </p:txBody>
      </p:sp>
      <p:sp>
        <p:nvSpPr>
          <p:cNvPr id="156675" name="Text Box 3"/>
          <p:cNvSpPr txBox="1">
            <a:spLocks noChangeArrowheads="1"/>
          </p:cNvSpPr>
          <p:nvPr/>
        </p:nvSpPr>
        <p:spPr bwMode="auto">
          <a:xfrm>
            <a:off x="1415480" y="1030163"/>
            <a:ext cx="8108950" cy="492251"/>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7030A0"/>
                </a:solidFill>
                <a:effectLst/>
                <a:uLnTx/>
                <a:uFillTx/>
                <a:latin typeface="Verdana" pitchFamily="34" charset="0"/>
                <a:ea typeface="黑体" pitchFamily="2" charset="-122"/>
                <a:cs typeface="+mn-cs"/>
              </a:rPr>
              <a:t>3.</a:t>
            </a:r>
            <a:r>
              <a:rPr kumimoji="1" lang="en-US" altLang="zh-CN"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 </a:t>
            </a:r>
            <a:r>
              <a:rPr kumimoji="1" lang="zh-CN" altLang="en-US"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一般以空格、</a:t>
            </a:r>
            <a:r>
              <a:rPr kumimoji="1" lang="en-US" altLang="zh-CN"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TAB</a:t>
            </a:r>
            <a:r>
              <a:rPr kumimoji="1" lang="zh-CN" altLang="en-US"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或换行符作为输入分隔符</a:t>
            </a:r>
          </a:p>
        </p:txBody>
      </p:sp>
      <p:sp>
        <p:nvSpPr>
          <p:cNvPr id="156678" name="Rectangle 6"/>
          <p:cNvSpPr>
            <a:spLocks noChangeArrowheads="1"/>
          </p:cNvSpPr>
          <p:nvPr/>
        </p:nvSpPr>
        <p:spPr bwMode="auto">
          <a:xfrm>
            <a:off x="1271464" y="1771651"/>
            <a:ext cx="8272462" cy="2219325"/>
          </a:xfrm>
          <a:prstGeom prst="rect">
            <a:avLst/>
          </a:prstGeom>
          <a:solidFill>
            <a:srgbClr val="FFFFFF"/>
          </a:solidFill>
          <a:ln w="38100">
            <a:solidFill>
              <a:srgbClr val="009900"/>
            </a:solidFill>
            <a:miter lim="800000"/>
            <a:headEnd/>
            <a:tailEnd/>
          </a:ln>
        </p:spPr>
        <p:txBody>
          <a:bodyPr/>
          <a:lstStyle/>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zh-CN" altLang="en-US"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例 </a:t>
            </a:r>
            <a:r>
              <a:rPr kumimoji="1" lang="en-US" altLang="zh-CN"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scanf(“%d%o%x”,&amp;a,&amp;b,&amp;c);</a:t>
            </a:r>
          </a:p>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    printf(“a=%d,b=%d,c=%d\n”,a,b,c);</a:t>
            </a:r>
          </a:p>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      </a:t>
            </a:r>
            <a:r>
              <a:rPr kumimoji="1" lang="zh-CN" altLang="en-US"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输入  </a:t>
            </a:r>
            <a:r>
              <a:rPr kumimoji="1" lang="en-US" altLang="zh-CN"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123  123  123 </a:t>
            </a:r>
          </a:p>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      </a:t>
            </a:r>
            <a:r>
              <a:rPr kumimoji="1" lang="zh-CN" altLang="en-US"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输出  </a:t>
            </a:r>
            <a:r>
              <a:rPr kumimoji="1" lang="en-US" altLang="zh-CN"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a=123,b=83,c=291</a:t>
            </a:r>
            <a:endParaRPr kumimoji="1" lang="en-US" altLang="zh-CN" sz="2000" b="0" i="0" u="none" strike="noStrike" kern="1200" cap="none" spc="0" normalizeH="0" baseline="0" noProof="0">
              <a:ln>
                <a:noFill/>
              </a:ln>
              <a:solidFill>
                <a:srgbClr val="000066"/>
              </a:solidFill>
              <a:effectLst/>
              <a:uLnTx/>
              <a:uFillTx/>
              <a:latin typeface="Verdana" pitchFamily="34" charset="0"/>
              <a:ea typeface="黑体" pitchFamily="2" charset="-122"/>
              <a:cs typeface="+mn-cs"/>
            </a:endParaRPr>
          </a:p>
        </p:txBody>
      </p:sp>
      <p:sp>
        <p:nvSpPr>
          <p:cNvPr id="156681" name="Rectangle 9"/>
          <p:cNvSpPr>
            <a:spLocks noChangeArrowheads="1"/>
          </p:cNvSpPr>
          <p:nvPr/>
        </p:nvSpPr>
        <p:spPr bwMode="auto">
          <a:xfrm>
            <a:off x="1271464" y="4240213"/>
            <a:ext cx="8272462" cy="1682750"/>
          </a:xfrm>
          <a:prstGeom prst="rect">
            <a:avLst/>
          </a:prstGeom>
          <a:solidFill>
            <a:srgbClr val="FFFFFF"/>
          </a:solidFill>
          <a:ln w="38100">
            <a:solidFill>
              <a:srgbClr val="009900"/>
            </a:solidFill>
            <a:miter lim="800000"/>
            <a:headEnd/>
            <a:tailEnd/>
          </a:ln>
        </p:spPr>
        <p:txBody>
          <a:bodyPr/>
          <a:lstStyle/>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zh-CN" altLang="zh-CN"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例  scanf(“%d:%d:%d”,&amp;h,&amp;m,&amp;s);</a:t>
            </a:r>
          </a:p>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zh-CN" altLang="zh-CN"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      输入  12:30:45 </a:t>
            </a:r>
          </a:p>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zh-CN" altLang="zh-CN" sz="2800" b="0" i="0" u="none" strike="noStrike" kern="1200" cap="none" spc="0" normalizeH="0" baseline="0" noProof="0">
                <a:ln>
                  <a:noFill/>
                </a:ln>
                <a:solidFill>
                  <a:srgbClr val="000066"/>
                </a:solidFill>
                <a:effectLst/>
                <a:uLnTx/>
                <a:uFillTx/>
                <a:latin typeface="Verdana" pitchFamily="34" charset="0"/>
                <a:ea typeface="黑体" pitchFamily="2" charset="-122"/>
                <a:cs typeface="+mn-cs"/>
              </a:rPr>
              <a:t>      则</a:t>
            </a:r>
            <a:r>
              <a:rPr kumimoji="1" lang="zh-CN" altLang="zh-CN" sz="2800" b="0" i="0" u="none" strike="noStrike" kern="1200" cap="none" spc="0" normalizeH="0" baseline="0" noProof="0">
                <a:ln>
                  <a:noFill/>
                </a:ln>
                <a:solidFill>
                  <a:srgbClr val="000000"/>
                </a:solidFill>
                <a:effectLst/>
                <a:uLnTx/>
                <a:uFillTx/>
                <a:latin typeface="Verdana" pitchFamily="34" charset="0"/>
                <a:ea typeface="黑体" pitchFamily="2" charset="-122"/>
                <a:cs typeface="+mn-cs"/>
              </a:rPr>
              <a:t>12 h, 30 m, 45 s</a:t>
            </a:r>
            <a:endParaRPr kumimoji="1" lang="en-US" altLang="zh-CN" sz="2800" b="0" i="0" u="none" strike="noStrike" kern="1200" cap="none" spc="0" normalizeH="0" baseline="0" noProof="0">
              <a:ln>
                <a:noFill/>
              </a:ln>
              <a:solidFill>
                <a:srgbClr val="000000"/>
              </a:solidFill>
              <a:effectLst/>
              <a:uLnTx/>
              <a:uFillTx/>
              <a:latin typeface="Verdana" pitchFamily="34" charset="0"/>
              <a:ea typeface="黑体" pitchFamily="2" charset="-122"/>
              <a:cs typeface="+mn-cs"/>
            </a:endParaRPr>
          </a:p>
        </p:txBody>
      </p:sp>
      <p:sp>
        <p:nvSpPr>
          <p:cNvPr id="156682" name="AutoShape 10"/>
          <p:cNvSpPr>
            <a:spLocks noChangeArrowheads="1"/>
          </p:cNvSpPr>
          <p:nvPr/>
        </p:nvSpPr>
        <p:spPr bwMode="auto">
          <a:xfrm>
            <a:off x="3520976" y="5445224"/>
            <a:ext cx="388938" cy="217488"/>
          </a:xfrm>
          <a:prstGeom prst="rightArrow">
            <a:avLst>
              <a:gd name="adj1" fmla="val 50000"/>
              <a:gd name="adj2" fmla="val 44708"/>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6683" name="AutoShape 11"/>
          <p:cNvSpPr>
            <a:spLocks noChangeArrowheads="1"/>
          </p:cNvSpPr>
          <p:nvPr/>
        </p:nvSpPr>
        <p:spPr bwMode="auto">
          <a:xfrm>
            <a:off x="4889128" y="5445224"/>
            <a:ext cx="388938" cy="217487"/>
          </a:xfrm>
          <a:prstGeom prst="rightArrow">
            <a:avLst>
              <a:gd name="adj1" fmla="val 50000"/>
              <a:gd name="adj2" fmla="val 44708"/>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6684" name="AutoShape 12"/>
          <p:cNvSpPr>
            <a:spLocks noChangeArrowheads="1"/>
          </p:cNvSpPr>
          <p:nvPr/>
        </p:nvSpPr>
        <p:spPr bwMode="auto">
          <a:xfrm>
            <a:off x="6444407" y="5445224"/>
            <a:ext cx="388937" cy="217487"/>
          </a:xfrm>
          <a:prstGeom prst="rightArrow">
            <a:avLst>
              <a:gd name="adj1" fmla="val 50000"/>
              <a:gd name="adj2" fmla="val 44708"/>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618800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Text Box 4"/>
          <p:cNvSpPr txBox="1">
            <a:spLocks noChangeArrowheads="1"/>
          </p:cNvSpPr>
          <p:nvPr/>
        </p:nvSpPr>
        <p:spPr bwMode="auto">
          <a:xfrm>
            <a:off x="911424" y="1240967"/>
            <a:ext cx="9067707" cy="492251"/>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7030A0"/>
                </a:solidFill>
                <a:effectLst/>
                <a:uLnTx/>
                <a:uFillTx/>
                <a:latin typeface="Verdana" pitchFamily="34" charset="0"/>
                <a:ea typeface="黑体" pitchFamily="2" charset="-122"/>
                <a:cs typeface="+mn-cs"/>
              </a:rPr>
              <a:t>4.</a:t>
            </a:r>
            <a:r>
              <a:rPr kumimoji="1" lang="zh-CN" altLang="zh-CN"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用</a:t>
            </a:r>
            <a:r>
              <a:rPr kumimoji="1" lang="zh-CN" altLang="zh-CN" sz="2800" b="1" i="0" u="none" strike="noStrike" kern="1200" cap="none" spc="0" normalizeH="0" baseline="0" noProof="0" dirty="0">
                <a:ln>
                  <a:noFill/>
                </a:ln>
                <a:solidFill>
                  <a:srgbClr val="7030A0"/>
                </a:solidFill>
                <a:effectLst/>
                <a:uLnTx/>
                <a:uFillTx/>
                <a:latin typeface="Verdana"/>
                <a:ea typeface="黑体" pitchFamily="2" charset="-122"/>
                <a:cs typeface="+mn-cs"/>
              </a:rPr>
              <a:t>“</a:t>
            </a:r>
            <a:r>
              <a:rPr kumimoji="1" lang="zh-CN" altLang="zh-CN"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%c</a:t>
            </a:r>
            <a:r>
              <a:rPr kumimoji="1" lang="zh-CN" altLang="zh-CN" sz="2800" b="1" i="0" u="none" strike="noStrike" kern="1200" cap="none" spc="0" normalizeH="0" baseline="0" noProof="0" dirty="0">
                <a:ln>
                  <a:noFill/>
                </a:ln>
                <a:solidFill>
                  <a:srgbClr val="7030A0"/>
                </a:solidFill>
                <a:effectLst/>
                <a:uLnTx/>
                <a:uFillTx/>
                <a:latin typeface="Verdana"/>
                <a:ea typeface="黑体" pitchFamily="2" charset="-122"/>
                <a:cs typeface="+mn-cs"/>
              </a:rPr>
              <a:t>”</a:t>
            </a:r>
            <a:r>
              <a:rPr kumimoji="1" lang="zh-CN" altLang="zh-CN"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格式符时，空格和转义字符作为有效字符输入</a:t>
            </a:r>
          </a:p>
        </p:txBody>
      </p:sp>
      <p:sp>
        <p:nvSpPr>
          <p:cNvPr id="158725" name="Rectangle 5"/>
          <p:cNvSpPr>
            <a:spLocks noChangeArrowheads="1"/>
          </p:cNvSpPr>
          <p:nvPr/>
        </p:nvSpPr>
        <p:spPr bwMode="auto">
          <a:xfrm>
            <a:off x="495054" y="503804"/>
            <a:ext cx="9144000" cy="533400"/>
          </a:xfrm>
          <a:prstGeom prst="rect">
            <a:avLst/>
          </a:prstGeom>
          <a:solidFill>
            <a:srgbClr val="002060"/>
          </a:solidFill>
          <a:ln w="38100" cap="flat" cmpd="dbl">
            <a:solidFill>
              <a:schemeClr val="bg1"/>
            </a:solidFill>
          </a:ln>
        </p:spPr>
        <p:txBody>
          <a:bodyPr vert="horz" lIns="91440" tIns="0" rIns="91440" bIns="72000" rtlCol="0" anchor="ct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err="1">
                <a:ln>
                  <a:noFill/>
                </a:ln>
                <a:solidFill>
                  <a:srgbClr val="FFFF66"/>
                </a:solidFill>
                <a:effectLst>
                  <a:outerShdw blurRad="38100" dist="38100" dir="2700000" algn="tl">
                    <a:srgbClr val="000000"/>
                  </a:outerShdw>
                </a:effectLst>
                <a:uLnTx/>
                <a:uFillTx/>
                <a:latin typeface="Calibri"/>
                <a:ea typeface="黑体" pitchFamily="2" charset="-122"/>
                <a:cs typeface="+mn-cs"/>
              </a:rPr>
              <a:t>scanf</a:t>
            </a:r>
            <a:r>
              <a:rPr kumimoji="0" lang="zh-CN" altLang="en-US" sz="36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Calibri"/>
                <a:ea typeface="黑体" pitchFamily="2" charset="-122"/>
                <a:cs typeface="+mn-cs"/>
              </a:rPr>
              <a:t>函数使用中的注意事项</a:t>
            </a:r>
          </a:p>
        </p:txBody>
      </p:sp>
      <p:sp>
        <p:nvSpPr>
          <p:cNvPr id="158726" name="Rectangle 6"/>
          <p:cNvSpPr>
            <a:spLocks noChangeArrowheads="1"/>
          </p:cNvSpPr>
          <p:nvPr/>
        </p:nvSpPr>
        <p:spPr bwMode="auto">
          <a:xfrm>
            <a:off x="2058203" y="2140745"/>
            <a:ext cx="8272462" cy="1577975"/>
          </a:xfrm>
          <a:prstGeom prst="rect">
            <a:avLst/>
          </a:prstGeom>
          <a:solidFill>
            <a:srgbClr val="FFFFFF"/>
          </a:solidFill>
          <a:ln w="38100">
            <a:solidFill>
              <a:srgbClr val="009900"/>
            </a:solidFill>
            <a:miter lim="800000"/>
            <a:headEnd/>
            <a:tailEnd/>
          </a:ln>
        </p:spPr>
        <p:txBody>
          <a:bodyPr/>
          <a:lstStyle/>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zh-CN"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如 scanf(“%c%c%c”,&amp;c1,&amp;c2,&amp;c3);</a:t>
            </a:r>
          </a:p>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   </a:t>
            </a:r>
            <a:r>
              <a:rPr kumimoji="1" lang="zh-CN"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若输入a</a:t>
            </a:r>
            <a:r>
              <a:rPr kumimoji="1" lang="en-US"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  b</a:t>
            </a:r>
            <a:r>
              <a:rPr kumimoji="1" lang="zh-CN"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a:t>
            </a:r>
            <a:r>
              <a:rPr kumimoji="1" lang="en-US"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  c</a:t>
            </a:r>
            <a:r>
              <a:rPr kumimoji="1" lang="zh-CN"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    </a:t>
            </a:r>
          </a:p>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zh-CN"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   则ac1, </a:t>
            </a:r>
            <a:r>
              <a:rPr kumimoji="1" lang="en-US"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  </a:t>
            </a:r>
            <a:r>
              <a:rPr kumimoji="1" lang="zh-CN" altLang="en-US"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空格</a:t>
            </a:r>
            <a:r>
              <a:rPr kumimoji="1" lang="zh-CN" altLang="zh-CN" sz="28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 c2, b c3</a:t>
            </a:r>
          </a:p>
        </p:txBody>
      </p:sp>
      <p:sp>
        <p:nvSpPr>
          <p:cNvPr id="158727" name="AutoShape 7"/>
          <p:cNvSpPr>
            <a:spLocks noChangeArrowheads="1"/>
          </p:cNvSpPr>
          <p:nvPr/>
        </p:nvSpPr>
        <p:spPr bwMode="auto">
          <a:xfrm>
            <a:off x="3638550" y="3336925"/>
            <a:ext cx="388938" cy="217488"/>
          </a:xfrm>
          <a:prstGeom prst="rightArrow">
            <a:avLst>
              <a:gd name="adj1" fmla="val 50000"/>
              <a:gd name="adj2" fmla="val 44708"/>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8728" name="AutoShape 8"/>
          <p:cNvSpPr>
            <a:spLocks noChangeArrowheads="1"/>
          </p:cNvSpPr>
          <p:nvPr/>
        </p:nvSpPr>
        <p:spPr bwMode="auto">
          <a:xfrm>
            <a:off x="5726972" y="3333751"/>
            <a:ext cx="388938" cy="217487"/>
          </a:xfrm>
          <a:prstGeom prst="rightArrow">
            <a:avLst>
              <a:gd name="adj1" fmla="val 50000"/>
              <a:gd name="adj2" fmla="val 44708"/>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8730" name="AutoShape 10"/>
          <p:cNvSpPr>
            <a:spLocks noChangeArrowheads="1"/>
          </p:cNvSpPr>
          <p:nvPr/>
        </p:nvSpPr>
        <p:spPr bwMode="auto">
          <a:xfrm>
            <a:off x="7126202" y="3335461"/>
            <a:ext cx="388937" cy="217488"/>
          </a:xfrm>
          <a:prstGeom prst="rightArrow">
            <a:avLst>
              <a:gd name="adj1" fmla="val 50000"/>
              <a:gd name="adj2" fmla="val 44708"/>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8731" name="Text Box 11"/>
          <p:cNvSpPr txBox="1">
            <a:spLocks noChangeArrowheads="1"/>
          </p:cNvSpPr>
          <p:nvPr/>
        </p:nvSpPr>
        <p:spPr bwMode="auto">
          <a:xfrm>
            <a:off x="1083395" y="3821541"/>
            <a:ext cx="8108950" cy="2222500"/>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7030A0"/>
                </a:solidFill>
                <a:effectLst/>
                <a:uLnTx/>
                <a:uFillTx/>
                <a:latin typeface="Verdana" pitchFamily="34" charset="0"/>
                <a:ea typeface="黑体" pitchFamily="2" charset="-122"/>
                <a:cs typeface="+mn-cs"/>
              </a:rPr>
              <a:t>5.</a:t>
            </a:r>
            <a:r>
              <a:rPr kumimoji="1" lang="zh-CN" altLang="zh-CN"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输入数据时，遇以下情况认为该数据结束：</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zh-CN"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遇空格、TAB、或回车</a:t>
            </a:r>
            <a:r>
              <a:rPr kumimoji="1" lang="zh-CN" altLang="en-US"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 ；</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zh-CN"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遇宽度结束</a:t>
            </a:r>
            <a:r>
              <a:rPr kumimoji="1" lang="zh-CN" altLang="en-US"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 ；</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zh-CN" sz="28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遇非法输入</a:t>
            </a:r>
          </a:p>
        </p:txBody>
      </p:sp>
      <p:sp>
        <p:nvSpPr>
          <p:cNvPr id="158733" name="Rectangle 13"/>
          <p:cNvSpPr>
            <a:spLocks noChangeArrowheads="1"/>
          </p:cNvSpPr>
          <p:nvPr/>
        </p:nvSpPr>
        <p:spPr bwMode="auto">
          <a:xfrm>
            <a:off x="4223792" y="5026026"/>
            <a:ext cx="6624736" cy="1577975"/>
          </a:xfrm>
          <a:prstGeom prst="rect">
            <a:avLst/>
          </a:prstGeom>
          <a:solidFill>
            <a:srgbClr val="FFFFFF"/>
          </a:solidFill>
          <a:ln w="38100">
            <a:solidFill>
              <a:srgbClr val="009900"/>
            </a:solidFill>
            <a:miter lim="800000"/>
            <a:headEnd/>
            <a:tailEnd/>
          </a:ln>
        </p:spPr>
        <p:txBody>
          <a:bodyPr/>
          <a:lstStyle/>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zh-CN" altLang="zh-CN" sz="24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如scanf(“%d%c%f”,&amp;a,&amp;b,&amp;c);</a:t>
            </a:r>
          </a:p>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zh-CN" altLang="zh-CN" sz="24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若输入1234a123</a:t>
            </a:r>
            <a:r>
              <a:rPr kumimoji="1" lang="zh-CN" altLang="zh-CN" sz="2400" b="0" i="0" u="none" strike="noStrike" kern="1200" cap="none" spc="0" normalizeH="0" baseline="0" noProof="0" dirty="0">
                <a:ln>
                  <a:noFill/>
                </a:ln>
                <a:solidFill>
                  <a:srgbClr val="9900CC"/>
                </a:solidFill>
                <a:effectLst/>
                <a:uLnTx/>
                <a:uFillTx/>
                <a:latin typeface="Verdana" pitchFamily="34" charset="0"/>
                <a:ea typeface="黑体" pitchFamily="2" charset="-122"/>
                <a:cs typeface="+mn-cs"/>
              </a:rPr>
              <a:t>o</a:t>
            </a:r>
            <a:r>
              <a:rPr kumimoji="1" lang="zh-CN" altLang="zh-CN" sz="24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.26  </a:t>
            </a:r>
          </a:p>
          <a:p>
            <a:pPr marL="538163" marR="0" lvl="3" indent="0" algn="l" defTabSz="914400" rtl="0" eaLnBrk="1" fontAlgn="base" latinLnBrk="0" hangingPunct="1">
              <a:lnSpc>
                <a:spcPct val="100000"/>
              </a:lnSpc>
              <a:spcBef>
                <a:spcPct val="20000"/>
              </a:spcBef>
              <a:spcAft>
                <a:spcPct val="0"/>
              </a:spcAft>
              <a:buClrTx/>
              <a:buSzTx/>
              <a:buFontTx/>
              <a:buNone/>
              <a:tabLst/>
              <a:defRPr/>
            </a:pPr>
            <a:r>
              <a:rPr kumimoji="1" lang="zh-CN" altLang="zh-CN" sz="2400" b="0" i="0" u="none" strike="noStrike" kern="1200" cap="none" spc="0" normalizeH="0" baseline="0" noProof="0" dirty="0">
                <a:ln>
                  <a:noFill/>
                </a:ln>
                <a:solidFill>
                  <a:srgbClr val="000066"/>
                </a:solidFill>
                <a:effectLst/>
                <a:uLnTx/>
                <a:uFillTx/>
                <a:latin typeface="Verdana" pitchFamily="34" charset="0"/>
                <a:ea typeface="黑体" pitchFamily="2" charset="-122"/>
                <a:cs typeface="+mn-cs"/>
              </a:rPr>
              <a:t>则  1234 a, ‘a’ b, 123 c</a:t>
            </a:r>
          </a:p>
        </p:txBody>
      </p:sp>
      <p:sp>
        <p:nvSpPr>
          <p:cNvPr id="158735" name="AutoShape 15"/>
          <p:cNvSpPr>
            <a:spLocks noChangeArrowheads="1"/>
          </p:cNvSpPr>
          <p:nvPr/>
        </p:nvSpPr>
        <p:spPr bwMode="auto">
          <a:xfrm>
            <a:off x="6182519" y="6062663"/>
            <a:ext cx="388938" cy="217488"/>
          </a:xfrm>
          <a:prstGeom prst="rightArrow">
            <a:avLst>
              <a:gd name="adj1" fmla="val 50000"/>
              <a:gd name="adj2" fmla="val 44708"/>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8736" name="AutoShape 16"/>
          <p:cNvSpPr>
            <a:spLocks noChangeArrowheads="1"/>
          </p:cNvSpPr>
          <p:nvPr/>
        </p:nvSpPr>
        <p:spPr bwMode="auto">
          <a:xfrm>
            <a:off x="7646896" y="6062663"/>
            <a:ext cx="388938" cy="217488"/>
          </a:xfrm>
          <a:prstGeom prst="rightArrow">
            <a:avLst>
              <a:gd name="adj1" fmla="val 50000"/>
              <a:gd name="adj2" fmla="val 44708"/>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8737" name="AutoShape 17"/>
          <p:cNvSpPr>
            <a:spLocks noChangeArrowheads="1"/>
          </p:cNvSpPr>
          <p:nvPr/>
        </p:nvSpPr>
        <p:spPr bwMode="auto">
          <a:xfrm>
            <a:off x="9192345" y="6062663"/>
            <a:ext cx="388937" cy="217488"/>
          </a:xfrm>
          <a:prstGeom prst="rightArrow">
            <a:avLst>
              <a:gd name="adj1" fmla="val 50000"/>
              <a:gd name="adj2" fmla="val 44708"/>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3E882-B581-43C5-8CD0-8F462F2CFA47}"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95836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idx="4294967295"/>
          </p:nvPr>
        </p:nvSpPr>
        <p:spPr>
          <a:xfrm>
            <a:off x="1703512" y="332656"/>
            <a:ext cx="7467600" cy="784702"/>
          </a:xfrm>
          <a:solidFill>
            <a:srgbClr val="006666">
              <a:alpha val="100000"/>
            </a:srgbClr>
          </a:solidFill>
          <a:effectLst>
            <a:prstShdw prst="shdw17" dist="17961" dir="2699999">
              <a:srgbClr val="3D7A99"/>
            </a:prstShdw>
          </a:effectLst>
        </p:spPr>
        <p:txBody>
          <a:bodyPr>
            <a:normAutofit fontScale="90000"/>
          </a:bodyPr>
          <a:lstStyle/>
          <a:p>
            <a:pPr algn="l" eaLnBrk="1" hangingPunct="1"/>
            <a:r>
              <a:rPr lang="en-US" altLang="x-none" sz="4800" b="1" noProof="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2.6 </a:t>
            </a:r>
            <a:r>
              <a:rPr lang="zh-CN" altLang="en-US" sz="4800" b="1" noProof="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顺序程序设计举例</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4" name="图片 3">
            <a:extLst>
              <a:ext uri="{FF2B5EF4-FFF2-40B4-BE49-F238E27FC236}">
                <a16:creationId xmlns:a16="http://schemas.microsoft.com/office/drawing/2014/main" id="{4FF53201-EBC7-4A13-A387-992A7157AA75}"/>
              </a:ext>
            </a:extLst>
          </p:cNvPr>
          <p:cNvPicPr>
            <a:picLocks noChangeAspect="1"/>
          </p:cNvPicPr>
          <p:nvPr/>
        </p:nvPicPr>
        <p:blipFill>
          <a:blip r:embed="rId2"/>
          <a:stretch>
            <a:fillRect/>
          </a:stretch>
        </p:blipFill>
        <p:spPr>
          <a:xfrm>
            <a:off x="263352" y="420264"/>
            <a:ext cx="11017225" cy="784702"/>
          </a:xfrm>
          <a:prstGeom prst="rect">
            <a:avLst/>
          </a:prstGeom>
        </p:spPr>
      </p:pic>
      <p:sp>
        <p:nvSpPr>
          <p:cNvPr id="3" name="Rectangle 2">
            <a:extLst>
              <a:ext uri="{FF2B5EF4-FFF2-40B4-BE49-F238E27FC236}">
                <a16:creationId xmlns:a16="http://schemas.microsoft.com/office/drawing/2014/main" id="{F4C7E9E9-F9E2-8302-851F-45C3D45C9DD3}"/>
              </a:ext>
            </a:extLst>
          </p:cNvPr>
          <p:cNvSpPr txBox="1">
            <a:spLocks/>
          </p:cNvSpPr>
          <p:nvPr/>
        </p:nvSpPr>
        <p:spPr>
          <a:xfrm>
            <a:off x="1151334" y="1292574"/>
            <a:ext cx="3672408" cy="533400"/>
          </a:xfrm>
          <a:prstGeom prst="rect">
            <a:avLst/>
          </a:prstGeom>
          <a:solidFill>
            <a:srgbClr val="002060"/>
          </a:solidFill>
          <a:ln w="38100" cmpd="dbl">
            <a:solidFill>
              <a:schemeClr val="bg1"/>
            </a:solidFill>
            <a:miter/>
          </a:ln>
        </p:spPr>
        <p:txBody>
          <a:bodyPr vert="horz" lIns="91440" tIns="0" rIns="91440" bIns="7200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Calibri"/>
                <a:ea typeface="黑体" panose="02010609060101010101" pitchFamily="49" charset="-122"/>
                <a:cs typeface="+mj-cs"/>
              </a:rPr>
              <a:t>程序开发的过程</a:t>
            </a:r>
          </a:p>
        </p:txBody>
      </p:sp>
      <p:sp>
        <p:nvSpPr>
          <p:cNvPr id="5" name="Text Box 101">
            <a:extLst>
              <a:ext uri="{FF2B5EF4-FFF2-40B4-BE49-F238E27FC236}">
                <a16:creationId xmlns:a16="http://schemas.microsoft.com/office/drawing/2014/main" id="{CB53A9E3-B14A-A83C-1E82-F1F20BDB60B5}"/>
              </a:ext>
            </a:extLst>
          </p:cNvPr>
          <p:cNvSpPr txBox="1">
            <a:spLocks noChangeArrowheads="1"/>
          </p:cNvSpPr>
          <p:nvPr/>
        </p:nvSpPr>
        <p:spPr bwMode="auto">
          <a:xfrm>
            <a:off x="1223342" y="1825974"/>
            <a:ext cx="8401050" cy="426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457200" algn="l" defTabSz="914400" rtl="0" eaLnBrk="0" fontAlgn="base" latinLnBrk="0" hangingPunct="0">
              <a:lnSpc>
                <a:spcPct val="11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2060"/>
                </a:solidFill>
                <a:effectLst/>
                <a:uLnTx/>
                <a:uFillTx/>
                <a:latin typeface="隶书" pitchFamily="49" charset="-122"/>
                <a:ea typeface="隶书" pitchFamily="49" charset="-122"/>
                <a:cs typeface="+mn-cs"/>
              </a:rPr>
              <a:t>用计算机解决问题的过程大致是：</a:t>
            </a:r>
          </a:p>
          <a:p>
            <a:pPr marL="0" marR="0" lvl="0" indent="-457200" algn="l" defTabSz="914400" rtl="0" eaLnBrk="0" fontAlgn="base" latinLnBrk="0" hangingPunct="0">
              <a:lnSpc>
                <a:spcPct val="11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1.</a:t>
            </a:r>
            <a:r>
              <a:rPr kumimoji="0" lang="en-US" altLang="zh-CN"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 </a:t>
            </a:r>
            <a:r>
              <a:rPr kumimoji="0" lang="zh-CN" altLang="en-US"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分析问题</a:t>
            </a:r>
            <a:r>
              <a:rPr kumimoji="0" lang="zh-CN" altLang="en-US" sz="3200" b="1" i="0" u="none" strike="noStrike" kern="1200" cap="none" spc="0" normalizeH="0" baseline="0" noProof="0" dirty="0">
                <a:ln>
                  <a:noFill/>
                </a:ln>
                <a:solidFill>
                  <a:srgbClr val="002060"/>
                </a:solidFill>
                <a:effectLst/>
                <a:uLnTx/>
                <a:uFillTx/>
                <a:latin typeface="隶书" pitchFamily="49" charset="-122"/>
                <a:ea typeface="隶书" pitchFamily="49" charset="-122"/>
                <a:cs typeface="+mn-cs"/>
              </a:rPr>
              <a:t>，首先从数学上找出解决该问题的方法（数学模型，公式）</a:t>
            </a:r>
          </a:p>
          <a:p>
            <a:pPr marL="0" marR="0" lvl="0" indent="-457200" algn="l" defTabSz="914400" rtl="0" eaLnBrk="0" fontAlgn="base" latinLnBrk="0" hangingPunct="0">
              <a:lnSpc>
                <a:spcPct val="11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2.</a:t>
            </a:r>
            <a:r>
              <a:rPr kumimoji="0" lang="en-US" altLang="zh-CN"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 </a:t>
            </a:r>
            <a:r>
              <a:rPr kumimoji="0" lang="zh-CN" altLang="en-US"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拟出具体的解决步骤</a:t>
            </a:r>
            <a:r>
              <a:rPr kumimoji="0" lang="zh-CN" altLang="en-US" sz="3200" b="1" i="0" u="none" strike="noStrike" kern="1200" cap="none" spc="0" normalizeH="0" baseline="0" noProof="0" dirty="0">
                <a:ln>
                  <a:noFill/>
                </a:ln>
                <a:solidFill>
                  <a:srgbClr val="002060"/>
                </a:solidFill>
                <a:effectLst/>
                <a:uLnTx/>
                <a:uFillTx/>
                <a:latin typeface="隶书" pitchFamily="49" charset="-122"/>
                <a:ea typeface="隶书" pitchFamily="49" charset="-122"/>
                <a:cs typeface="+mn-cs"/>
              </a:rPr>
              <a:t>（算法，流程图）</a:t>
            </a:r>
          </a:p>
          <a:p>
            <a:pPr marL="0" marR="0" lvl="0" indent="-457200" algn="l" defTabSz="914400" rtl="0" eaLnBrk="0" fontAlgn="base" latinLnBrk="0" hangingPunct="0">
              <a:lnSpc>
                <a:spcPct val="11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3.</a:t>
            </a:r>
            <a:r>
              <a:rPr kumimoji="0" lang="en-US" altLang="zh-CN"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 </a:t>
            </a:r>
            <a:r>
              <a:rPr kumimoji="0" lang="zh-CN" altLang="en-US"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用某种计算机语言实现</a:t>
            </a:r>
            <a:r>
              <a:rPr kumimoji="0" lang="zh-CN" altLang="en-US" sz="3200" b="1" i="0" u="none" strike="noStrike" kern="1200" cap="none" spc="0" normalizeH="0" baseline="0" noProof="0" dirty="0">
                <a:ln>
                  <a:noFill/>
                </a:ln>
                <a:solidFill>
                  <a:srgbClr val="002060"/>
                </a:solidFill>
                <a:effectLst/>
                <a:uLnTx/>
                <a:uFillTx/>
                <a:latin typeface="隶书" pitchFamily="49" charset="-122"/>
                <a:ea typeface="隶书" pitchFamily="49" charset="-122"/>
                <a:cs typeface="+mn-cs"/>
              </a:rPr>
              <a:t>（程序设计方法，基本控制结构，程序）</a:t>
            </a:r>
          </a:p>
          <a:p>
            <a:pPr marL="0" marR="0" lvl="0" indent="-457200" algn="l" defTabSz="914400" rtl="0" eaLnBrk="0" fontAlgn="base" latinLnBrk="0" hangingPunct="0">
              <a:lnSpc>
                <a:spcPct val="11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4.</a:t>
            </a:r>
            <a:r>
              <a:rPr kumimoji="0" lang="en-US" altLang="zh-CN"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 </a:t>
            </a:r>
            <a:r>
              <a:rPr kumimoji="0" lang="zh-CN" altLang="en-US" sz="3200" b="1" i="0" u="none" strike="noStrike" kern="1200" cap="none" spc="0" normalizeH="0" baseline="0" noProof="0" dirty="0">
                <a:ln>
                  <a:noFill/>
                </a:ln>
                <a:solidFill>
                  <a:srgbClr val="FF00FF"/>
                </a:solidFill>
                <a:effectLst/>
                <a:uLnTx/>
                <a:uFillTx/>
                <a:latin typeface="隶书" pitchFamily="49" charset="-122"/>
                <a:ea typeface="隶书" pitchFamily="49" charset="-122"/>
                <a:cs typeface="+mn-cs"/>
              </a:rPr>
              <a:t>运行</a:t>
            </a:r>
            <a:r>
              <a:rPr kumimoji="0" lang="zh-CN" altLang="en-US" sz="3200" b="1" i="0" u="none" strike="noStrike" kern="1200" cap="none" spc="0" normalizeH="0" baseline="0" noProof="0" dirty="0">
                <a:ln>
                  <a:noFill/>
                </a:ln>
                <a:solidFill>
                  <a:srgbClr val="002060"/>
                </a:solidFill>
                <a:effectLst/>
                <a:uLnTx/>
                <a:uFillTx/>
                <a:latin typeface="隶书" pitchFamily="49" charset="-122"/>
                <a:ea typeface="隶书" pitchFamily="49" charset="-122"/>
                <a:cs typeface="+mn-cs"/>
              </a:rPr>
              <a:t>该程序，找出错误，直到结果正确（编辑源程序，编译，连接，调试）</a:t>
            </a:r>
          </a:p>
        </p:txBody>
      </p:sp>
    </p:spTree>
    <p:extLst>
      <p:ext uri="{BB962C8B-B14F-4D97-AF65-F5344CB8AC3E}">
        <p14:creationId xmlns:p14="http://schemas.microsoft.com/office/powerpoint/2010/main" val="39059649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idx="4294967295"/>
          </p:nvPr>
        </p:nvSpPr>
        <p:spPr>
          <a:xfrm>
            <a:off x="407368" y="219192"/>
            <a:ext cx="1296144" cy="533400"/>
          </a:xfrm>
          <a:solidFill>
            <a:srgbClr val="006666">
              <a:alpha val="100000"/>
            </a:srgbClr>
          </a:solidFill>
          <a:ln w="38100" cmpd="dbl">
            <a:solidFill>
              <a:schemeClr val="bg1"/>
            </a:solidFill>
            <a:miter/>
          </a:ln>
        </p:spPr>
        <p:txBody>
          <a:bodyPr vert="horz" lIns="91440" tIns="0" rIns="91440" bIns="72000" rtlCol="0" anchor="ctr">
            <a:normAutofit fontScale="90000"/>
          </a:bodyPr>
          <a:lstStyle/>
          <a:p>
            <a:pPr algn="l" eaLnBrk="1" hangingPunct="1"/>
            <a:r>
              <a:rPr lang="zh-CN" altLang="en-US" sz="3600" b="1" noProof="1">
                <a:solidFill>
                  <a:srgbClr val="FFFF66"/>
                </a:solidFill>
                <a:effectLst>
                  <a:outerShdw blurRad="38100" dist="38100" dir="2700000">
                    <a:srgbClr val="000000"/>
                  </a:outerShdw>
                </a:effectLst>
                <a:ea typeface="黑体" panose="02010609060101010101" pitchFamily="49" charset="-122"/>
              </a:rPr>
              <a:t>例</a:t>
            </a:r>
          </a:p>
        </p:txBody>
      </p:sp>
      <p:sp>
        <p:nvSpPr>
          <p:cNvPr id="117763" name="Text Box 3"/>
          <p:cNvSpPr txBox="1"/>
          <p:nvPr/>
        </p:nvSpPr>
        <p:spPr>
          <a:xfrm>
            <a:off x="551384" y="835189"/>
            <a:ext cx="9491463" cy="1247775"/>
          </a:xfrm>
          <a:prstGeom prst="rect">
            <a:avLst/>
          </a:prstGeom>
          <a:noFill/>
          <a:ln w="9525">
            <a:noFill/>
          </a:ln>
          <a:effectLst>
            <a:prstShdw prst="shdw17" dist="17961" dir="13499999">
              <a:srgbClr val="3D7A99"/>
            </a:prstShdw>
          </a:effectLst>
        </p:spPr>
        <p:txBody>
          <a:bodyPr lIns="0" tIns="0" rIns="0" bIns="0"/>
          <a:lstStyle>
            <a:lvl1pPr indent="3810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381000" algn="l" defTabSz="914400" rtl="0" eaLnBrk="1" fontAlgn="base" latinLnBrk="0" hangingPunct="1">
              <a:lnSpc>
                <a:spcPts val="336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已知</a:t>
            </a:r>
            <a:r>
              <a:rPr kumimoji="0" 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1</a:t>
            </a: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厘米等于</a:t>
            </a:r>
            <a:r>
              <a:rPr kumimoji="0" 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0.3937</a:t>
            </a: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英寸。编写一个程序，要求输入以厘米为单位的身高，然后显示该身高值等于多少英寸。</a:t>
            </a:r>
            <a:endPar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黑体" pitchFamily="49" charset="-122"/>
              <a:ea typeface="黑体" pitchFamily="49" charset="-122"/>
              <a:cs typeface="+mn-cs"/>
            </a:endParaRPr>
          </a:p>
        </p:txBody>
      </p:sp>
      <p:sp>
        <p:nvSpPr>
          <p:cNvPr id="117764" name="Text Box 5"/>
          <p:cNvSpPr txBox="1">
            <a:spLocks noChangeArrowheads="1"/>
          </p:cNvSpPr>
          <p:nvPr/>
        </p:nvSpPr>
        <p:spPr bwMode="auto">
          <a:xfrm>
            <a:off x="1789113" y="3789041"/>
            <a:ext cx="83439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457200" marR="0" lvl="0" indent="-457200" algn="l"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0" lang="zh-CN" altLang="en-US"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基本步骤：</a:t>
            </a:r>
          </a:p>
          <a:p>
            <a:pPr marL="457200" marR="0" lvl="0" indent="-457200" algn="l" defTabSz="914400" rtl="0" eaLnBrk="1" fontAlgn="base" latinLnBrk="0" hangingPunct="1">
              <a:lnSpc>
                <a:spcPct val="100000"/>
              </a:lnSpc>
              <a:spcBef>
                <a:spcPct val="25000"/>
              </a:spcBef>
              <a:spcAft>
                <a:spcPct val="0"/>
              </a:spcAft>
              <a:buClr>
                <a:srgbClr val="66FF33"/>
              </a:buClr>
              <a:buSzTx/>
              <a:buFont typeface="Wingdings" pitchFamily="2" charset="2"/>
              <a:buChar char="v"/>
              <a:tabLst/>
              <a:defRPr/>
            </a:pPr>
            <a:r>
              <a:rPr kumimoji="0" lang="zh-CN" altLang="en-US"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从键盘输入需要的身高（厘米）</a:t>
            </a:r>
          </a:p>
          <a:p>
            <a:pPr marL="457200" marR="0" lvl="0" indent="-457200" algn="l" defTabSz="914400" rtl="0" eaLnBrk="1" fontAlgn="base" latinLnBrk="0" hangingPunct="1">
              <a:lnSpc>
                <a:spcPct val="100000"/>
              </a:lnSpc>
              <a:spcBef>
                <a:spcPct val="25000"/>
              </a:spcBef>
              <a:spcAft>
                <a:spcPct val="0"/>
              </a:spcAft>
              <a:buClr>
                <a:srgbClr val="66FF33"/>
              </a:buClr>
              <a:buSzTx/>
              <a:buFont typeface="Wingdings" pitchFamily="2" charset="2"/>
              <a:buChar char="v"/>
              <a:tabLst/>
              <a:defRPr/>
            </a:pPr>
            <a:r>
              <a:rPr kumimoji="0" lang="zh-CN" altLang="en-US"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进行相关的运算</a:t>
            </a:r>
          </a:p>
          <a:p>
            <a:pPr marL="457200" marR="0" lvl="0" indent="-457200" algn="l" defTabSz="914400" rtl="0" eaLnBrk="1" fontAlgn="base" latinLnBrk="0" hangingPunct="1">
              <a:lnSpc>
                <a:spcPct val="100000"/>
              </a:lnSpc>
              <a:spcBef>
                <a:spcPct val="25000"/>
              </a:spcBef>
              <a:spcAft>
                <a:spcPct val="0"/>
              </a:spcAft>
              <a:buClr>
                <a:srgbClr val="66FF33"/>
              </a:buClr>
              <a:buSzTx/>
              <a:buFont typeface="Wingdings" pitchFamily="2" charset="2"/>
              <a:buChar char="v"/>
              <a:tabLst/>
              <a:defRPr/>
            </a:pPr>
            <a:r>
              <a:rPr kumimoji="0" lang="zh-CN" altLang="en-US"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输出计算结果</a:t>
            </a:r>
            <a:endParaRPr kumimoji="0" lang="en-US" altLang="zh-CN"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
                <a:srgbClr val="66FF33"/>
              </a:buClr>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分析所需变量及类型，所求的量</a:t>
            </a:r>
            <a:r>
              <a:rPr kumimoji="0" lang="zh-CN" altLang="en-US" sz="2400" b="1" i="0" u="none" strike="noStrike" kern="1200" cap="none" spc="0" normalizeH="0" baseline="0" noProof="0" dirty="0">
                <a:ln>
                  <a:noFill/>
                </a:ln>
                <a:solidFill>
                  <a:srgbClr val="FF00FF"/>
                </a:solidFill>
                <a:effectLst/>
                <a:uLnTx/>
                <a:uFillTx/>
                <a:latin typeface="黑体" pitchFamily="49" charset="-122"/>
                <a:ea typeface="黑体" pitchFamily="49" charset="-122"/>
                <a:cs typeface="+mn-cs"/>
              </a:rPr>
              <a:t>如何计算</a:t>
            </a:r>
            <a:r>
              <a:rPr kumimoji="0" lang="zh-CN" altLang="en-US"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并显示。</a:t>
            </a:r>
          </a:p>
        </p:txBody>
      </p:sp>
      <p:sp>
        <p:nvSpPr>
          <p:cNvPr id="117765" name="Text Box 5"/>
          <p:cNvSpPr txBox="1"/>
          <p:nvPr/>
        </p:nvSpPr>
        <p:spPr>
          <a:xfrm>
            <a:off x="1789113" y="2132856"/>
            <a:ext cx="8343900" cy="1494640"/>
          </a:xfrm>
          <a:prstGeom prst="rect">
            <a:avLst/>
          </a:prstGeom>
          <a:noFill/>
          <a:ln w="9525">
            <a:noFill/>
          </a:ln>
        </p:spPr>
        <p:txBody>
          <a:bodyPr lIns="0" tIns="0" rIns="0" bIns="0">
            <a:spAutoFit/>
          </a:bodyPr>
          <a:lstStyle>
            <a:lvl1pPr marL="457200" indent="-4572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457200" marR="0" lvl="0" indent="-457200" algn="l" defTabSz="914400" rtl="0" eaLnBrk="1" fontAlgn="base" latinLnBrk="0" hangingPunct="1">
              <a:lnSpc>
                <a:spcPts val="3000"/>
              </a:lnSpc>
              <a:spcBef>
                <a:spcPct val="50000"/>
              </a:spcBef>
              <a:spcAft>
                <a:spcPct val="0"/>
              </a:spcAft>
              <a:buClr>
                <a:srgbClr val="66FF33"/>
              </a:buClr>
              <a:buSzTx/>
              <a:buFontTx/>
              <a:buNone/>
              <a:tabLst/>
              <a:defRPr/>
            </a:pPr>
            <a:r>
              <a:rPr kumimoji="0" lang="zh-CN" altLang="en-US" sz="2400" b="1" i="0" u="sng" strike="noStrike" kern="1200" cap="none" spc="0" normalizeH="0" baseline="0" noProof="0" dirty="0">
                <a:ln>
                  <a:noFill/>
                </a:ln>
                <a:solidFill>
                  <a:prstClr val="black"/>
                </a:solidFill>
                <a:effectLst/>
                <a:uLnTx/>
                <a:uFillTx/>
                <a:latin typeface="仿宋" pitchFamily="49" charset="-122"/>
                <a:ea typeface="仿宋" pitchFamily="49" charset="-122"/>
                <a:cs typeface="+mn-cs"/>
              </a:rPr>
              <a:t>算法分析：</a:t>
            </a:r>
          </a:p>
          <a:p>
            <a:pPr marL="457200" marR="0" lvl="0" indent="-457200" algn="l" defTabSz="914400" rtl="0" eaLnBrk="1" fontAlgn="base" latinLnBrk="0" hangingPunct="1">
              <a:lnSpc>
                <a:spcPts val="3000"/>
              </a:lnSpc>
              <a:spcBef>
                <a:spcPct val="0"/>
              </a:spcBef>
              <a:spcAft>
                <a:spcPct val="0"/>
              </a:spcAft>
              <a:buClrTx/>
              <a:buSzTx/>
              <a:buFont typeface="Arial" charset="0"/>
              <a:buChar char="•"/>
              <a:tabLst/>
              <a:defRPr/>
            </a:pPr>
            <a:r>
              <a:rPr kumimoji="0" lang="zh-CN" altLang="en-US" sz="2400" b="1" i="0" u="sng" strike="noStrike" kern="1200" cap="none" spc="0" normalizeH="0" baseline="0" noProof="0" dirty="0">
                <a:ln>
                  <a:noFill/>
                </a:ln>
                <a:solidFill>
                  <a:prstClr val="black"/>
                </a:solidFill>
                <a:effectLst/>
                <a:uLnTx/>
                <a:uFillTx/>
                <a:latin typeface="仿宋" pitchFamily="49" charset="-122"/>
                <a:ea typeface="仿宋" pitchFamily="49" charset="-122"/>
                <a:cs typeface="+mn-cs"/>
              </a:rPr>
              <a:t>题目中已给出了数学上厘米和英寸换算的比率。因此程序只需从键盘获得以厘米为单位的身高，然后乘以这个比率，就可以得出以英寸为单位的身高。</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5130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p:cNvSpPr>
          <p:nvPr>
            <p:ph type="title" idx="4294967295"/>
          </p:nvPr>
        </p:nvSpPr>
        <p:spPr>
          <a:xfrm>
            <a:off x="1308043" y="982879"/>
            <a:ext cx="3168352" cy="641350"/>
          </a:xfr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p>
            <a:pPr algn="l" fontAlgn="base">
              <a:spcAft>
                <a:spcPct val="0"/>
              </a:spcAft>
              <a:buFont typeface="Arial" charset="0"/>
            </a:pPr>
            <a:r>
              <a:rPr lang="en-US" altLang="x-none"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3.  </a:t>
            </a: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整型变量</a:t>
            </a:r>
          </a:p>
        </p:txBody>
      </p:sp>
      <p:sp>
        <p:nvSpPr>
          <p:cNvPr id="30723" name="Rectangle 7"/>
          <p:cNvSpPr>
            <a:spLocks noChangeArrowheads="1"/>
          </p:cNvSpPr>
          <p:nvPr/>
        </p:nvSpPr>
        <p:spPr bwMode="auto">
          <a:xfrm>
            <a:off x="695400" y="3113118"/>
            <a:ext cx="10265965" cy="171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38163" lvl="3" indent="4763">
              <a:lnSpc>
                <a:spcPct val="130000"/>
              </a:lnSpc>
              <a:buClr>
                <a:srgbClr val="FF3300"/>
              </a:buClr>
              <a:buFont typeface="Wingdings" pitchFamily="2" charset="2"/>
              <a:buChar char="ü"/>
            </a:pPr>
            <a:r>
              <a:rPr lang="zh-CN" altLang="en-US" sz="2800" b="1" dirty="0">
                <a:latin typeface="Comic Sans MS" panose="030F0702030302020204" pitchFamily="66" charset="0"/>
                <a:ea typeface="黑体" pitchFamily="49" charset="-122"/>
              </a:rPr>
              <a:t>定义整型变量</a:t>
            </a:r>
            <a:endParaRPr lang="en-US" sz="2800" b="1" dirty="0">
              <a:latin typeface="Comic Sans MS" panose="030F0702030302020204" pitchFamily="66" charset="0"/>
              <a:ea typeface="黑体" pitchFamily="49" charset="-122"/>
            </a:endParaRPr>
          </a:p>
          <a:p>
            <a:pPr marL="538163" lvl="3" indent="4763">
              <a:lnSpc>
                <a:spcPct val="130000"/>
              </a:lnSpc>
              <a:buClr>
                <a:srgbClr val="FF3300"/>
              </a:buClr>
            </a:pPr>
            <a:r>
              <a:rPr lang="en-US" sz="2800" b="1" dirty="0">
                <a:solidFill>
                  <a:srgbClr val="FF0000"/>
                </a:solidFill>
                <a:latin typeface="Comic Sans MS" panose="030F0702030302020204" pitchFamily="66" charset="0"/>
                <a:ea typeface="黑体" pitchFamily="49" charset="-122"/>
              </a:rPr>
              <a:t>int i;</a:t>
            </a:r>
            <a:r>
              <a:rPr lang="en-US" sz="2800" b="1" dirty="0">
                <a:solidFill>
                  <a:srgbClr val="002060"/>
                </a:solidFill>
                <a:latin typeface="Comic Sans MS" panose="030F0702030302020204" pitchFamily="66" charset="0"/>
                <a:ea typeface="黑体" pitchFamily="49" charset="-122"/>
              </a:rPr>
              <a:t> </a:t>
            </a:r>
            <a:r>
              <a:rPr lang="en-US" sz="2800" b="1" dirty="0">
                <a:solidFill>
                  <a:srgbClr val="008000"/>
                </a:solidFill>
                <a:latin typeface="Comic Sans MS" panose="030F0702030302020204" pitchFamily="66" charset="0"/>
                <a:ea typeface="黑体" pitchFamily="49" charset="-122"/>
              </a:rPr>
              <a:t>// </a:t>
            </a:r>
            <a:r>
              <a:rPr lang="zh-CN" altLang="en-US" sz="2800" b="1" dirty="0">
                <a:solidFill>
                  <a:srgbClr val="008000"/>
                </a:solidFill>
                <a:latin typeface="Comic Sans MS" panose="030F0702030302020204" pitchFamily="66" charset="0"/>
                <a:ea typeface="黑体" pitchFamily="49" charset="-122"/>
              </a:rPr>
              <a:t>定义变量</a:t>
            </a:r>
            <a:r>
              <a:rPr lang="en-US" sz="2800" b="1" dirty="0">
                <a:solidFill>
                  <a:srgbClr val="008000"/>
                </a:solidFill>
                <a:latin typeface="Comic Sans MS" panose="030F0702030302020204" pitchFamily="66" charset="0"/>
                <a:ea typeface="黑体" pitchFamily="49" charset="-122"/>
              </a:rPr>
              <a:t>i</a:t>
            </a:r>
            <a:r>
              <a:rPr lang="zh-CN" altLang="en-US" sz="2800" b="1" dirty="0">
                <a:solidFill>
                  <a:srgbClr val="008000"/>
                </a:solidFill>
                <a:latin typeface="Comic Sans MS" panose="030F0702030302020204" pitchFamily="66" charset="0"/>
                <a:ea typeface="黑体" pitchFamily="49" charset="-122"/>
              </a:rPr>
              <a:t>，系统为变量</a:t>
            </a:r>
            <a:r>
              <a:rPr lang="en-US" sz="2800" b="1" dirty="0">
                <a:solidFill>
                  <a:srgbClr val="008000"/>
                </a:solidFill>
                <a:latin typeface="Comic Sans MS" panose="030F0702030302020204" pitchFamily="66" charset="0"/>
                <a:ea typeface="黑体" pitchFamily="49" charset="-122"/>
              </a:rPr>
              <a:t>i</a:t>
            </a:r>
            <a:r>
              <a:rPr lang="zh-CN" altLang="en-US" sz="2800" b="1" dirty="0">
                <a:solidFill>
                  <a:srgbClr val="008000"/>
                </a:solidFill>
                <a:latin typeface="Comic Sans MS" panose="030F0702030302020204" pitchFamily="66" charset="0"/>
                <a:ea typeface="黑体" pitchFamily="49" charset="-122"/>
              </a:rPr>
              <a:t>分配</a:t>
            </a:r>
            <a:r>
              <a:rPr lang="en-US" sz="2800" b="1" dirty="0">
                <a:solidFill>
                  <a:srgbClr val="008000"/>
                </a:solidFill>
                <a:latin typeface="Comic Sans MS" panose="030F0702030302020204" pitchFamily="66" charset="0"/>
                <a:ea typeface="黑体" pitchFamily="49" charset="-122"/>
              </a:rPr>
              <a:t>4</a:t>
            </a:r>
            <a:r>
              <a:rPr lang="zh-CN" altLang="en-US" sz="2800" b="1" dirty="0">
                <a:solidFill>
                  <a:srgbClr val="008000"/>
                </a:solidFill>
                <a:latin typeface="Comic Sans MS" panose="030F0702030302020204" pitchFamily="66" charset="0"/>
                <a:ea typeface="黑体" pitchFamily="49" charset="-122"/>
              </a:rPr>
              <a:t>个字节的内存</a:t>
            </a:r>
          </a:p>
          <a:p>
            <a:pPr marL="538163" lvl="3" indent="4763">
              <a:lnSpc>
                <a:spcPct val="130000"/>
              </a:lnSpc>
              <a:buClr>
                <a:srgbClr val="FF3300"/>
              </a:buClr>
            </a:pPr>
            <a:r>
              <a:rPr lang="en-US" sz="2800" b="1" dirty="0" err="1">
                <a:solidFill>
                  <a:srgbClr val="FF0000"/>
                </a:solidFill>
                <a:latin typeface="Comic Sans MS" panose="030F0702030302020204" pitchFamily="66" charset="0"/>
                <a:ea typeface="黑体" pitchFamily="49" charset="-122"/>
              </a:rPr>
              <a:t>int</a:t>
            </a:r>
            <a:r>
              <a:rPr lang="en-US" sz="2800" b="1" dirty="0">
                <a:solidFill>
                  <a:srgbClr val="FF0000"/>
                </a:solidFill>
                <a:latin typeface="Comic Sans MS" panose="030F0702030302020204" pitchFamily="66" charset="0"/>
                <a:ea typeface="黑体" pitchFamily="49" charset="-122"/>
              </a:rPr>
              <a:t>  i, j, k;</a:t>
            </a:r>
            <a:r>
              <a:rPr lang="en-US" sz="2800" b="1" dirty="0">
                <a:solidFill>
                  <a:srgbClr val="002060"/>
                </a:solidFill>
                <a:latin typeface="Comic Sans MS" panose="030F0702030302020204" pitchFamily="66" charset="0"/>
                <a:ea typeface="黑体" pitchFamily="49" charset="-122"/>
              </a:rPr>
              <a:t>   </a:t>
            </a:r>
            <a:r>
              <a:rPr lang="en-US" sz="2800" b="1" dirty="0">
                <a:solidFill>
                  <a:srgbClr val="008000"/>
                </a:solidFill>
                <a:latin typeface="Comic Sans MS" panose="030F0702030302020204" pitchFamily="66" charset="0"/>
                <a:ea typeface="黑体" pitchFamily="49" charset="-122"/>
              </a:rPr>
              <a:t>//</a:t>
            </a:r>
            <a:r>
              <a:rPr lang="zh-CN" altLang="en-US" sz="2800" b="1" dirty="0">
                <a:solidFill>
                  <a:srgbClr val="008000"/>
                </a:solidFill>
                <a:latin typeface="Comic Sans MS" panose="030F0702030302020204" pitchFamily="66" charset="0"/>
                <a:ea typeface="黑体" pitchFamily="49" charset="-122"/>
              </a:rPr>
              <a:t>定义</a:t>
            </a:r>
            <a:r>
              <a:rPr lang="en-US" sz="2800" b="1" dirty="0">
                <a:solidFill>
                  <a:srgbClr val="008000"/>
                </a:solidFill>
                <a:latin typeface="Comic Sans MS" panose="030F0702030302020204" pitchFamily="66" charset="0"/>
                <a:ea typeface="黑体" pitchFamily="49" charset="-122"/>
              </a:rPr>
              <a:t>i</a:t>
            </a:r>
            <a:r>
              <a:rPr lang="zh-CN" altLang="en-US" sz="2800" b="1" dirty="0">
                <a:solidFill>
                  <a:srgbClr val="008000"/>
                </a:solidFill>
                <a:latin typeface="Comic Sans MS" panose="030F0702030302020204" pitchFamily="66" charset="0"/>
                <a:ea typeface="黑体" pitchFamily="49" charset="-122"/>
              </a:rPr>
              <a:t>，</a:t>
            </a:r>
            <a:r>
              <a:rPr lang="en-US" sz="2800" b="1" dirty="0">
                <a:solidFill>
                  <a:srgbClr val="008000"/>
                </a:solidFill>
                <a:latin typeface="Comic Sans MS" panose="030F0702030302020204" pitchFamily="66" charset="0"/>
                <a:ea typeface="黑体" pitchFamily="49" charset="-122"/>
              </a:rPr>
              <a:t>j</a:t>
            </a:r>
            <a:r>
              <a:rPr lang="zh-CN" altLang="en-US" sz="2800" b="1" dirty="0">
                <a:solidFill>
                  <a:srgbClr val="008000"/>
                </a:solidFill>
                <a:latin typeface="Comic Sans MS" panose="030F0702030302020204" pitchFamily="66" charset="0"/>
                <a:ea typeface="黑体" pitchFamily="49" charset="-122"/>
              </a:rPr>
              <a:t>，</a:t>
            </a:r>
            <a:r>
              <a:rPr lang="en-US" sz="2800" b="1" dirty="0">
                <a:solidFill>
                  <a:srgbClr val="008000"/>
                </a:solidFill>
                <a:latin typeface="Comic Sans MS" panose="030F0702030302020204" pitchFamily="66" charset="0"/>
                <a:ea typeface="黑体" pitchFamily="49" charset="-122"/>
              </a:rPr>
              <a:t>k</a:t>
            </a:r>
            <a:r>
              <a:rPr lang="zh-CN" altLang="en-US" sz="2800" b="1" dirty="0">
                <a:solidFill>
                  <a:srgbClr val="008000"/>
                </a:solidFill>
                <a:latin typeface="Comic Sans MS" panose="030F0702030302020204" pitchFamily="66" charset="0"/>
                <a:ea typeface="黑体" pitchFamily="49" charset="-122"/>
              </a:rPr>
              <a:t>三个整型变量</a:t>
            </a:r>
            <a:endParaRPr lang="en-US" sz="3200" b="1" dirty="0">
              <a:solidFill>
                <a:srgbClr val="008000"/>
              </a:solidFill>
              <a:latin typeface="Comic Sans MS" panose="030F0702030302020204" pitchFamily="66" charset="0"/>
              <a:ea typeface="黑体" pitchFamily="49" charset="-122"/>
            </a:endParaRPr>
          </a:p>
        </p:txBody>
      </p:sp>
      <p:sp>
        <p:nvSpPr>
          <p:cNvPr id="30724" name="Text Box 5"/>
          <p:cNvSpPr txBox="1">
            <a:spLocks noChangeArrowheads="1"/>
          </p:cNvSpPr>
          <p:nvPr/>
        </p:nvSpPr>
        <p:spPr bwMode="auto">
          <a:xfrm>
            <a:off x="1284701" y="1713830"/>
            <a:ext cx="771525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nSpc>
                <a:spcPct val="80000"/>
              </a:lnSpc>
              <a:spcBef>
                <a:spcPct val="50000"/>
              </a:spcBef>
              <a:buClr>
                <a:schemeClr val="hlink"/>
              </a:buClr>
              <a:buSzPct val="125000"/>
              <a:buFont typeface="Wingdings" pitchFamily="2" charset="2"/>
              <a:buNone/>
            </a:pPr>
            <a:r>
              <a:rPr lang="zh-CN" altLang="en-US" sz="2800" b="1" dirty="0">
                <a:solidFill>
                  <a:srgbClr val="002060"/>
                </a:solidFill>
                <a:latin typeface="黑体" pitchFamily="49" charset="-122"/>
                <a:ea typeface="黑体" pitchFamily="49" charset="-122"/>
              </a:rPr>
              <a:t>变量定义的一般格式是：</a:t>
            </a:r>
          </a:p>
          <a:p>
            <a:pPr>
              <a:lnSpc>
                <a:spcPct val="80000"/>
              </a:lnSpc>
              <a:spcBef>
                <a:spcPct val="50000"/>
              </a:spcBef>
              <a:buClr>
                <a:schemeClr val="hlink"/>
              </a:buClr>
              <a:buSzPct val="125000"/>
              <a:buFont typeface="Wingdings" pitchFamily="2" charset="2"/>
              <a:buNone/>
            </a:pPr>
            <a:r>
              <a:rPr lang="zh-CN" altLang="en-US" sz="2800" b="1" dirty="0">
                <a:solidFill>
                  <a:srgbClr val="C00000"/>
                </a:solidFill>
                <a:latin typeface="黑体" pitchFamily="49" charset="-122"/>
                <a:ea typeface="黑体" pitchFamily="49" charset="-122"/>
              </a:rPr>
              <a:t>类型   变量名列表；    </a:t>
            </a:r>
            <a:r>
              <a:rPr lang="en-US" sz="2800" b="1" dirty="0">
                <a:solidFill>
                  <a:srgbClr val="00B050"/>
                </a:solidFill>
                <a:latin typeface="黑体" pitchFamily="49" charset="-122"/>
                <a:ea typeface="黑体" pitchFamily="49" charset="-122"/>
              </a:rPr>
              <a:t>/</a:t>
            </a:r>
            <a:r>
              <a:rPr lang="en-US" altLang="zh-CN" sz="2800" b="1" dirty="0">
                <a:solidFill>
                  <a:srgbClr val="00B050"/>
                </a:solidFill>
                <a:latin typeface="黑体" pitchFamily="49" charset="-122"/>
                <a:ea typeface="黑体" pitchFamily="49" charset="-122"/>
              </a:rPr>
              <a:t>/</a:t>
            </a:r>
            <a:r>
              <a:rPr lang="en-US" sz="2800" b="1" dirty="0">
                <a:solidFill>
                  <a:srgbClr val="00B050"/>
                </a:solidFill>
                <a:latin typeface="黑体" pitchFamily="49" charset="-122"/>
                <a:ea typeface="黑体" pitchFamily="49" charset="-122"/>
              </a:rPr>
              <a:t> </a:t>
            </a:r>
            <a:r>
              <a:rPr lang="zh-CN" altLang="en-US" sz="2800" b="1" dirty="0">
                <a:solidFill>
                  <a:srgbClr val="00B050"/>
                </a:solidFill>
                <a:latin typeface="黑体" pitchFamily="49" charset="-122"/>
                <a:ea typeface="黑体" pitchFamily="49" charset="-122"/>
              </a:rPr>
              <a:t>注释</a:t>
            </a:r>
            <a:endParaRPr lang="en-US" sz="2800" b="1" dirty="0">
              <a:solidFill>
                <a:srgbClr val="00B050"/>
              </a:solidFill>
              <a:latin typeface="黑体" pitchFamily="49" charset="-122"/>
              <a:ea typeface="黑体" pitchFamily="49" charset="-122"/>
            </a:endParaRPr>
          </a:p>
        </p:txBody>
      </p:sp>
      <p:sp>
        <p:nvSpPr>
          <p:cNvPr id="30725" name="Text Box 7"/>
          <p:cNvSpPr txBox="1"/>
          <p:nvPr/>
        </p:nvSpPr>
        <p:spPr>
          <a:xfrm>
            <a:off x="1163279" y="5209411"/>
            <a:ext cx="10419121" cy="1027901"/>
          </a:xfrm>
          <a:prstGeom prst="rect">
            <a:avLst/>
          </a:prstGeom>
          <a:solidFill>
            <a:schemeClr val="accent5">
              <a:lumMod val="50000"/>
            </a:schemeClr>
          </a:solidFill>
          <a:ln w="9525">
            <a:noFill/>
          </a:ln>
          <a:effectLst>
            <a:prstShdw prst="shdw17" dist="17961" dir="13499999">
              <a:srgbClr val="005C7A"/>
            </a:prstShdw>
          </a:effectLst>
        </p:spPr>
        <p:txBody>
          <a:bodyPr wrap="square" bIns="118800">
            <a:spAutoFit/>
          </a:bodyPr>
          <a:lstStyle/>
          <a:p>
            <a:pPr>
              <a:spcBef>
                <a:spcPct val="50000"/>
              </a:spcBef>
            </a:pPr>
            <a:r>
              <a:rPr lang="zh-CN" altLang="en-US" sz="2800" b="1" noProof="1">
                <a:solidFill>
                  <a:schemeClr val="bg1"/>
                </a:solidFill>
                <a:effectLst>
                  <a:outerShdw blurRad="38100" dist="38100" dir="2700000">
                    <a:srgbClr val="000000"/>
                  </a:outerShdw>
                </a:effectLst>
                <a:latin typeface="方正舒体" panose="02010601030101010101" pitchFamily="2" charset="-122"/>
                <a:ea typeface="方正舒体" panose="02010601030101010101" pitchFamily="2" charset="-122"/>
              </a:rPr>
              <a:t>注：多个变量同时定义时，用</a:t>
            </a:r>
            <a:r>
              <a:rPr lang="zh-CN" altLang="en-US" sz="2800" b="1" noProof="1">
                <a:solidFill>
                  <a:srgbClr val="FF00FF"/>
                </a:solidFill>
                <a:effectLst>
                  <a:outerShdw blurRad="38100" dist="38100" dir="2700000">
                    <a:srgbClr val="000000"/>
                  </a:outerShdw>
                </a:effectLst>
                <a:latin typeface="方正舒体" panose="02010601030101010101" pitchFamily="2" charset="-122"/>
                <a:ea typeface="方正舒体" panose="02010601030101010101" pitchFamily="2" charset="-122"/>
              </a:rPr>
              <a:t>逗号隔开</a:t>
            </a:r>
            <a:r>
              <a:rPr lang="zh-CN" altLang="en-US" sz="2800" b="1" noProof="1">
                <a:solidFill>
                  <a:schemeClr val="bg1"/>
                </a:solidFill>
                <a:effectLst>
                  <a:outerShdw blurRad="38100" dist="38100" dir="2700000">
                    <a:srgbClr val="000000"/>
                  </a:outerShdw>
                </a:effectLst>
                <a:latin typeface="方正舒体" panose="02010601030101010101" pitchFamily="2" charset="-122"/>
                <a:ea typeface="方正舒体" panose="02010601030101010101" pitchFamily="2" charset="-122"/>
              </a:rPr>
              <a:t>；结束定义语句，在</a:t>
            </a:r>
            <a:r>
              <a:rPr lang="zh-CN" altLang="en-US" sz="2800" b="1" noProof="1">
                <a:solidFill>
                  <a:srgbClr val="FF00FF"/>
                </a:solidFill>
                <a:effectLst>
                  <a:outerShdw blurRad="38100" dist="38100" dir="2700000">
                    <a:srgbClr val="000000"/>
                  </a:outerShdw>
                </a:effectLst>
                <a:latin typeface="方正舒体" panose="02010601030101010101" pitchFamily="2" charset="-122"/>
                <a:ea typeface="方正舒体" panose="02010601030101010101" pitchFamily="2" charset="-122"/>
              </a:rPr>
              <a:t>结尾</a:t>
            </a:r>
            <a:r>
              <a:rPr lang="zh-CN" altLang="en-US" sz="2800" b="1" noProof="1">
                <a:solidFill>
                  <a:schemeClr val="bg1"/>
                </a:solidFill>
                <a:effectLst>
                  <a:outerShdw blurRad="38100" dist="38100" dir="2700000">
                    <a:srgbClr val="000000"/>
                  </a:outerShdw>
                </a:effectLst>
                <a:latin typeface="方正舒体" panose="02010601030101010101" pitchFamily="2" charset="-122"/>
                <a:ea typeface="方正舒体" panose="02010601030101010101" pitchFamily="2" charset="-122"/>
              </a:rPr>
              <a:t>使用分号；类型和变量名之间应有空格。</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11</a:t>
            </a:fld>
            <a:endParaRPr lang="zh-CN" altLang="en-US"/>
          </a:p>
        </p:txBody>
      </p:sp>
    </p:spTree>
    <p:extLst>
      <p:ext uri="{BB962C8B-B14F-4D97-AF65-F5344CB8AC3E}">
        <p14:creationId xmlns:p14="http://schemas.microsoft.com/office/powerpoint/2010/main" val="4111818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p:cTn id="7" dur="500" fill="hold"/>
                                        <p:tgtEl>
                                          <p:spTgt spid="30725"/>
                                        </p:tgtEl>
                                        <p:attrNameLst>
                                          <p:attrName>ppt_w</p:attrName>
                                        </p:attrNameLst>
                                      </p:cBhvr>
                                      <p:tavLst>
                                        <p:tav tm="0">
                                          <p:val>
                                            <p:fltVal val="0"/>
                                          </p:val>
                                        </p:tav>
                                        <p:tav tm="100000">
                                          <p:val>
                                            <p:strVal val="#ppt_w"/>
                                          </p:val>
                                        </p:tav>
                                      </p:tavLst>
                                    </p:anim>
                                    <p:anim calcmode="lin" valueType="num">
                                      <p:cBhvr>
                                        <p:cTn id="8" dur="500" fill="hold"/>
                                        <p:tgtEl>
                                          <p:spTgt spid="30725"/>
                                        </p:tgtEl>
                                        <p:attrNameLst>
                                          <p:attrName>ppt_h</p:attrName>
                                        </p:attrNameLst>
                                      </p:cBhvr>
                                      <p:tavLst>
                                        <p:tav tm="0">
                                          <p:val>
                                            <p:fltVal val="0"/>
                                          </p:val>
                                        </p:tav>
                                        <p:tav tm="100000">
                                          <p:val>
                                            <p:strVal val="#ppt_h"/>
                                          </p:val>
                                        </p:tav>
                                      </p:tavLst>
                                    </p:anim>
                                    <p:anim calcmode="lin" valueType="num">
                                      <p:cBhvr>
                                        <p:cTn id="9" dur="500" fill="hold"/>
                                        <p:tgtEl>
                                          <p:spTgt spid="30725"/>
                                        </p:tgtEl>
                                        <p:attrNameLst>
                                          <p:attrName>ppt_x</p:attrName>
                                        </p:attrNameLst>
                                      </p:cBhvr>
                                      <p:tavLst>
                                        <p:tav tm="0">
                                          <p:val>
                                            <p:fltVal val="0.5"/>
                                          </p:val>
                                        </p:tav>
                                        <p:tav tm="100000">
                                          <p:val>
                                            <p:strVal val="#ppt_x"/>
                                          </p:val>
                                        </p:tav>
                                      </p:tavLst>
                                    </p:anim>
                                    <p:anim calcmode="lin" valueType="num">
                                      <p:cBhvr>
                                        <p:cTn id="10" dur="500" fill="hold"/>
                                        <p:tgtEl>
                                          <p:spTgt spid="3072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828800" y="1119188"/>
            <a:ext cx="8553450" cy="519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#include &lt;</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iostream</a:t>
            </a:r>
            <a:r>
              <a:rPr kumimoji="0" lang="en-US" sz="2600" b="1" i="0" u="none" strike="noStrike" kern="1200" cap="none" spc="0" normalizeH="0" baseline="0" noProof="0" dirty="0">
                <a:ln>
                  <a:noFill/>
                </a:ln>
                <a:solidFill>
                  <a:srgbClr val="002060"/>
                </a:solidFill>
                <a:effectLst/>
                <a:uLnTx/>
                <a:uFillTx/>
                <a:latin typeface="Calibri"/>
                <a:ea typeface="+mn-ea"/>
                <a:cs typeface="+mn-cs"/>
              </a:rPr>
              <a:t>&gt;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using namespace </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std</a:t>
            </a:r>
            <a:r>
              <a:rPr kumimoji="0" lang="en-US" sz="2600" b="1" i="0" u="none" strike="noStrike" kern="1200" cap="none" spc="0" normalizeH="0" baseline="0" noProof="0" dirty="0">
                <a:ln>
                  <a:noFill/>
                </a:ln>
                <a:solidFill>
                  <a:srgbClr val="002060"/>
                </a:solidFill>
                <a:effectLst/>
                <a:uLnTx/>
                <a:uFillTx/>
                <a:latin typeface="Calibri"/>
                <a:ea typeface="+mn-ea"/>
                <a:cs typeface="+mn-cs"/>
              </a:rPr>
              <a:t>;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err="1">
                <a:ln>
                  <a:noFill/>
                </a:ln>
                <a:solidFill>
                  <a:srgbClr val="002060"/>
                </a:solidFill>
                <a:effectLst/>
                <a:uLnTx/>
                <a:uFillTx/>
                <a:latin typeface="Calibri"/>
                <a:ea typeface="+mn-ea"/>
                <a:cs typeface="+mn-cs"/>
              </a:rPr>
              <a:t>int</a:t>
            </a:r>
            <a:r>
              <a:rPr kumimoji="0" lang="en-US" sz="2600" b="1" i="0" u="none" strike="noStrike" kern="1200" cap="none" spc="0" normalizeH="0" baseline="0" noProof="0" dirty="0">
                <a:ln>
                  <a:noFill/>
                </a:ln>
                <a:solidFill>
                  <a:srgbClr val="002060"/>
                </a:solidFill>
                <a:effectLst/>
                <a:uLnTx/>
                <a:uFillTx/>
                <a:latin typeface="Calibri"/>
                <a:ea typeface="+mn-ea"/>
                <a:cs typeface="+mn-cs"/>
              </a:rPr>
              <a:t> main()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    </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const</a:t>
            </a:r>
            <a:r>
              <a:rPr kumimoji="0" lang="en-US" sz="2600" b="1" i="0" u="none" strike="noStrike" kern="1200" cap="none" spc="0" normalizeH="0" baseline="0" noProof="0" dirty="0">
                <a:ln>
                  <a:noFill/>
                </a:ln>
                <a:solidFill>
                  <a:srgbClr val="002060"/>
                </a:solidFill>
                <a:effectLst/>
                <a:uLnTx/>
                <a:uFillTx/>
                <a:latin typeface="Calibri"/>
                <a:ea typeface="+mn-ea"/>
                <a:cs typeface="+mn-cs"/>
              </a:rPr>
              <a:t> double CM_INCH_RATIO=0.3973;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    double </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height</a:t>
            </a:r>
            <a:r>
              <a:rPr kumimoji="0" lang="en-US" altLang="zh-CN" sz="2600" b="1" i="0" u="none" strike="noStrike" kern="1200" cap="none" spc="0" normalizeH="0" baseline="0" noProof="0" dirty="0" err="1">
                <a:ln>
                  <a:noFill/>
                </a:ln>
                <a:solidFill>
                  <a:srgbClr val="002060"/>
                </a:solidFill>
                <a:effectLst/>
                <a:uLnTx/>
                <a:uFillTx/>
                <a:latin typeface="Calibri"/>
                <a:ea typeface="宋体" panose="02010600030101010101" pitchFamily="2" charset="-122"/>
                <a:cs typeface="+mn-cs"/>
              </a:rPr>
              <a:t>C</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m</a:t>
            </a:r>
            <a:r>
              <a:rPr kumimoji="0" lang="en-US" sz="2600" b="1" i="0" u="none" strike="noStrike" kern="1200" cap="none" spc="0" normalizeH="0" baseline="0" noProof="0" dirty="0">
                <a:ln>
                  <a:noFill/>
                </a:ln>
                <a:solidFill>
                  <a:srgbClr val="002060"/>
                </a:solidFill>
                <a:effectLst/>
                <a:uLnTx/>
                <a:uFillTx/>
                <a:latin typeface="Calibri"/>
                <a:ea typeface="+mn-ea"/>
                <a:cs typeface="+mn-cs"/>
              </a:rPr>
              <a:t>, </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height</a:t>
            </a:r>
            <a:r>
              <a:rPr kumimoji="0" lang="en-US" altLang="zh-CN" sz="2600" b="1" i="0" u="none" strike="noStrike" kern="1200" cap="none" spc="0" normalizeH="0" baseline="0" noProof="0" dirty="0" err="1">
                <a:ln>
                  <a:noFill/>
                </a:ln>
                <a:solidFill>
                  <a:srgbClr val="002060"/>
                </a:solidFill>
                <a:effectLst/>
                <a:uLnTx/>
                <a:uFillTx/>
                <a:latin typeface="Calibri"/>
                <a:ea typeface="宋体" panose="02010600030101010101" pitchFamily="2" charset="-122"/>
                <a:cs typeface="+mn-cs"/>
              </a:rPr>
              <a:t>I</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n</a:t>
            </a:r>
            <a:r>
              <a:rPr kumimoji="0" lang="en-US" sz="2600" b="1" i="0" u="none" strike="noStrike" kern="1200" cap="none" spc="0" normalizeH="0" baseline="0" noProof="0" dirty="0">
                <a:ln>
                  <a:noFill/>
                </a:ln>
                <a:solidFill>
                  <a:srgbClr val="002060"/>
                </a:solidFill>
                <a:effectLst/>
                <a:uLnTx/>
                <a:uFillTx/>
                <a:latin typeface="Calibri"/>
                <a:ea typeface="+mn-ea"/>
                <a:cs typeface="+mn-cs"/>
              </a:rPr>
              <a:t>;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    </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cout</a:t>
            </a:r>
            <a:r>
              <a:rPr kumimoji="0" lang="en-US" sz="2600" b="1" i="0" u="none" strike="noStrike" kern="1200" cap="none" spc="0" normalizeH="0" baseline="0" noProof="0" dirty="0">
                <a:ln>
                  <a:noFill/>
                </a:ln>
                <a:solidFill>
                  <a:srgbClr val="002060"/>
                </a:solidFill>
                <a:effectLst/>
                <a:uLnTx/>
                <a:uFillTx/>
                <a:latin typeface="Calibri"/>
                <a:ea typeface="+mn-ea"/>
                <a:cs typeface="+mn-cs"/>
              </a:rPr>
              <a:t>&lt;&lt;"</a:t>
            </a: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请输入你的身高</a:t>
            </a:r>
            <a:r>
              <a:rPr kumimoji="0" lang="en-US" sz="2600" b="1" i="0" u="none" strike="noStrike" kern="1200" cap="none" spc="0" normalizeH="0" baseline="0" noProof="0" dirty="0">
                <a:ln>
                  <a:noFill/>
                </a:ln>
                <a:solidFill>
                  <a:srgbClr val="002060"/>
                </a:solidFill>
                <a:effectLst/>
                <a:uLnTx/>
                <a:uFillTx/>
                <a:latin typeface="Calibri"/>
                <a:ea typeface="+mn-ea"/>
                <a:cs typeface="+mn-cs"/>
              </a:rPr>
              <a:t>(</a:t>
            </a: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单位：厘米</a:t>
            </a:r>
            <a:r>
              <a:rPr kumimoji="0" lang="en-US" sz="2600" b="1" i="0" u="none" strike="noStrike" kern="1200" cap="none" spc="0" normalizeH="0" baseline="0" noProof="0" dirty="0">
                <a:ln>
                  <a:noFill/>
                </a:ln>
                <a:solidFill>
                  <a:srgbClr val="002060"/>
                </a:solidFill>
                <a:effectLst/>
                <a:uLnTx/>
                <a:uFillTx/>
                <a:latin typeface="Calibri"/>
                <a:ea typeface="+mn-ea"/>
                <a:cs typeface="+mn-cs"/>
              </a:rPr>
              <a:t>)</a:t>
            </a: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a:t>
            </a:r>
            <a:r>
              <a:rPr kumimoji="0" lang="en-US" sz="2600" b="1" i="0" u="none" strike="noStrike" kern="1200" cap="none" spc="0" normalizeH="0" baseline="0" noProof="0" dirty="0">
                <a:ln>
                  <a:noFill/>
                </a:ln>
                <a:solidFill>
                  <a:srgbClr val="002060"/>
                </a:solidFill>
                <a:effectLst/>
                <a:uLnTx/>
                <a:uFillTx/>
                <a:latin typeface="Calibri"/>
                <a:ea typeface="+mn-ea"/>
                <a:cs typeface="+mn-cs"/>
              </a:rPr>
              <a:t>";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    </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cin</a:t>
            </a:r>
            <a:r>
              <a:rPr kumimoji="0" lang="en-US" sz="2600" b="1" i="0" u="none" strike="noStrike" kern="1200" cap="none" spc="0" normalizeH="0" baseline="0" noProof="0" dirty="0">
                <a:ln>
                  <a:noFill/>
                </a:ln>
                <a:solidFill>
                  <a:srgbClr val="002060"/>
                </a:solidFill>
                <a:effectLst/>
                <a:uLnTx/>
                <a:uFillTx/>
                <a:latin typeface="Calibri"/>
                <a:ea typeface="+mn-ea"/>
                <a:cs typeface="+mn-cs"/>
              </a:rPr>
              <a:t>&gt;&gt;</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height</a:t>
            </a:r>
            <a:r>
              <a:rPr kumimoji="0" lang="en-US" altLang="zh-CN" sz="2600" b="1" i="0" u="none" strike="noStrike" kern="1200" cap="none" spc="0" normalizeH="0" baseline="0" noProof="0" dirty="0" err="1">
                <a:ln>
                  <a:noFill/>
                </a:ln>
                <a:solidFill>
                  <a:srgbClr val="002060"/>
                </a:solidFill>
                <a:effectLst/>
                <a:uLnTx/>
                <a:uFillTx/>
                <a:latin typeface="Calibri"/>
                <a:ea typeface="宋体" panose="02010600030101010101" pitchFamily="2" charset="-122"/>
                <a:cs typeface="+mn-cs"/>
              </a:rPr>
              <a:t>C</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m</a:t>
            </a:r>
            <a:r>
              <a:rPr kumimoji="0" lang="en-US" sz="2600" b="1" i="0" u="none" strike="noStrike" kern="1200" cap="none" spc="0" normalizeH="0" baseline="0" noProof="0" dirty="0">
                <a:ln>
                  <a:noFill/>
                </a:ln>
                <a:solidFill>
                  <a:srgbClr val="002060"/>
                </a:solidFill>
                <a:effectLst/>
                <a:uLnTx/>
                <a:uFillTx/>
                <a:latin typeface="Calibri"/>
                <a:ea typeface="+mn-ea"/>
                <a:cs typeface="+mn-cs"/>
              </a:rPr>
              <a:t>;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    </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height</a:t>
            </a:r>
            <a:r>
              <a:rPr kumimoji="0" lang="en-US" altLang="zh-CN" sz="2600" b="1" i="0" u="none" strike="noStrike" kern="1200" cap="none" spc="0" normalizeH="0" baseline="0" noProof="0" dirty="0" err="1">
                <a:ln>
                  <a:noFill/>
                </a:ln>
                <a:solidFill>
                  <a:srgbClr val="002060"/>
                </a:solidFill>
                <a:effectLst/>
                <a:uLnTx/>
                <a:uFillTx/>
                <a:latin typeface="Calibri"/>
                <a:ea typeface="宋体" panose="02010600030101010101" pitchFamily="2" charset="-122"/>
                <a:cs typeface="+mn-cs"/>
              </a:rPr>
              <a:t>I</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n</a:t>
            </a:r>
            <a:r>
              <a:rPr kumimoji="0" lang="en-US" sz="2600" b="1" i="0" u="none" strike="noStrike" kern="1200" cap="none" spc="0" normalizeH="0" baseline="0" noProof="0" dirty="0">
                <a:ln>
                  <a:noFill/>
                </a:ln>
                <a:solidFill>
                  <a:srgbClr val="002060"/>
                </a:solidFill>
                <a:effectLst/>
                <a:uLnTx/>
                <a:uFillTx/>
                <a:latin typeface="Calibri"/>
                <a:ea typeface="+mn-ea"/>
                <a:cs typeface="+mn-cs"/>
              </a:rPr>
              <a:t> = </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height</a:t>
            </a:r>
            <a:r>
              <a:rPr kumimoji="0" lang="en-US" altLang="zh-CN" sz="2600" b="1" i="0" u="none" strike="noStrike" kern="1200" cap="none" spc="0" normalizeH="0" baseline="0" noProof="0" dirty="0" err="1">
                <a:ln>
                  <a:noFill/>
                </a:ln>
                <a:solidFill>
                  <a:srgbClr val="002060"/>
                </a:solidFill>
                <a:effectLst/>
                <a:uLnTx/>
                <a:uFillTx/>
                <a:latin typeface="Calibri"/>
                <a:ea typeface="宋体" panose="02010600030101010101" pitchFamily="2" charset="-122"/>
                <a:cs typeface="+mn-cs"/>
              </a:rPr>
              <a:t>C</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cm</a:t>
            </a:r>
            <a:r>
              <a:rPr kumimoji="0" lang="en-US" sz="2600" b="1" i="0" u="none" strike="noStrike" kern="1200" cap="none" spc="0" normalizeH="0" baseline="0" noProof="0" dirty="0">
                <a:ln>
                  <a:noFill/>
                </a:ln>
                <a:solidFill>
                  <a:srgbClr val="002060"/>
                </a:solidFill>
                <a:effectLst/>
                <a:uLnTx/>
                <a:uFillTx/>
                <a:latin typeface="Calibri"/>
                <a:ea typeface="+mn-ea"/>
                <a:cs typeface="+mn-cs"/>
              </a:rPr>
              <a:t> * CM_INCH_RATIO;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    </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cout</a:t>
            </a:r>
            <a:r>
              <a:rPr kumimoji="0" lang="en-US" sz="2600" b="1" i="0" u="none" strike="noStrike" kern="1200" cap="none" spc="0" normalizeH="0" baseline="0" noProof="0" dirty="0">
                <a:ln>
                  <a:noFill/>
                </a:ln>
                <a:solidFill>
                  <a:srgbClr val="002060"/>
                </a:solidFill>
                <a:effectLst/>
                <a:uLnTx/>
                <a:uFillTx/>
                <a:latin typeface="Calibri"/>
                <a:ea typeface="+mn-ea"/>
                <a:cs typeface="+mn-cs"/>
              </a:rPr>
              <a:t>&lt;&lt;"</a:t>
            </a: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你的身高为</a:t>
            </a:r>
            <a:r>
              <a:rPr kumimoji="0" lang="en-US" sz="2600" b="1" i="0" u="none" strike="noStrike" kern="1200" cap="none" spc="0" normalizeH="0" baseline="0" noProof="0" dirty="0">
                <a:ln>
                  <a:noFill/>
                </a:ln>
                <a:solidFill>
                  <a:srgbClr val="002060"/>
                </a:solidFill>
                <a:effectLst/>
                <a:uLnTx/>
                <a:uFillTx/>
                <a:latin typeface="Calibri"/>
                <a:ea typeface="+mn-ea"/>
                <a:cs typeface="+mn-cs"/>
              </a:rPr>
              <a:t>"&lt;&lt;</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height</a:t>
            </a:r>
            <a:r>
              <a:rPr kumimoji="0" lang="en-US" altLang="zh-CN" sz="2600" b="1" i="0" u="none" strike="noStrike" kern="1200" cap="none" spc="0" normalizeH="0" baseline="0" noProof="0" dirty="0" err="1">
                <a:ln>
                  <a:noFill/>
                </a:ln>
                <a:solidFill>
                  <a:srgbClr val="002060"/>
                </a:solidFill>
                <a:effectLst/>
                <a:uLnTx/>
                <a:uFillTx/>
                <a:latin typeface="Calibri"/>
                <a:ea typeface="宋体" panose="02010600030101010101" pitchFamily="2" charset="-122"/>
                <a:cs typeface="+mn-cs"/>
              </a:rPr>
              <a:t>I</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n</a:t>
            </a:r>
            <a:r>
              <a:rPr kumimoji="0" lang="en-US" sz="2600" b="1" i="0" u="none" strike="noStrike" kern="1200" cap="none" spc="0" normalizeH="0" baseline="0" noProof="0" dirty="0">
                <a:ln>
                  <a:noFill/>
                </a:ln>
                <a:solidFill>
                  <a:srgbClr val="002060"/>
                </a:solidFill>
                <a:effectLst/>
                <a:uLnTx/>
                <a:uFillTx/>
                <a:latin typeface="Calibri"/>
                <a:ea typeface="+mn-ea"/>
                <a:cs typeface="+mn-cs"/>
              </a:rPr>
              <a:t>&lt;&lt;"</a:t>
            </a: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英寸</a:t>
            </a:r>
            <a:r>
              <a:rPr kumimoji="0" lang="en-US" sz="2600" b="1" i="0" u="none" strike="noStrike" kern="1200" cap="none" spc="0" normalizeH="0" baseline="0" noProof="0" dirty="0">
                <a:ln>
                  <a:noFill/>
                </a:ln>
                <a:solidFill>
                  <a:srgbClr val="002060"/>
                </a:solidFill>
                <a:effectLst/>
                <a:uLnTx/>
                <a:uFillTx/>
                <a:latin typeface="Calibri"/>
                <a:ea typeface="+mn-ea"/>
                <a:cs typeface="+mn-cs"/>
              </a:rPr>
              <a:t>"&lt;&lt;</a:t>
            </a:r>
            <a:r>
              <a:rPr kumimoji="0" lang="en-US" sz="2600" b="1" i="0" u="none" strike="noStrike" kern="1200" cap="none" spc="0" normalizeH="0" baseline="0" noProof="0" dirty="0" err="1">
                <a:ln>
                  <a:noFill/>
                </a:ln>
                <a:solidFill>
                  <a:srgbClr val="002060"/>
                </a:solidFill>
                <a:effectLst/>
                <a:uLnTx/>
                <a:uFillTx/>
                <a:latin typeface="Calibri"/>
                <a:ea typeface="+mn-ea"/>
                <a:cs typeface="+mn-cs"/>
              </a:rPr>
              <a:t>endl</a:t>
            </a:r>
            <a:r>
              <a:rPr kumimoji="0" lang="en-US" sz="2600" b="1"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    return 0;                              </a:t>
            </a:r>
          </a:p>
          <a:p>
            <a:pPr marL="0" marR="0" lvl="0" indent="0" algn="l" defTabSz="914400" rtl="0" eaLnBrk="1" fontAlgn="base" latinLnBrk="0" hangingPunct="1">
              <a:lnSpc>
                <a:spcPct val="100000"/>
              </a:lnSpc>
              <a:spcBef>
                <a:spcPct val="1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181251" name="Rectangle 3"/>
          <p:cNvSpPr>
            <a:spLocks noGrp="1" noChangeArrowheads="1"/>
          </p:cNvSpPr>
          <p:nvPr>
            <p:ph type="title" idx="4294967295"/>
          </p:nvPr>
        </p:nvSpPr>
        <p:spPr>
          <a:xfrm>
            <a:off x="695400" y="423531"/>
            <a:ext cx="1393379" cy="533400"/>
          </a:xfrm>
          <a:solidFill>
            <a:srgbClr val="006666"/>
          </a:solidFill>
          <a:ln w="38100" cmpd="dbl">
            <a:solidFill>
              <a:schemeClr val="bg1"/>
            </a:solidFill>
            <a:miter lim="800000"/>
            <a:headEnd/>
            <a:tailEnd/>
          </a:ln>
        </p:spPr>
        <p:txBody>
          <a:bodyPr vert="horz" lIns="91440" tIns="0" rIns="91440" bIns="72000" rtlCol="0" anchor="ctr">
            <a:normAutofit fontScale="90000"/>
          </a:bodyPr>
          <a:lstStyle/>
          <a:p>
            <a:pPr algn="l" eaLnBrk="1" hangingPunct="1"/>
            <a:r>
              <a:rPr lang="zh-CN" altLang="en-US" sz="3600" b="1">
                <a:solidFill>
                  <a:srgbClr val="FFFF00"/>
                </a:solidFill>
                <a:ea typeface="黑体" pitchFamily="49" charset="-122"/>
              </a:rPr>
              <a:t>例</a:t>
            </a:r>
          </a:p>
        </p:txBody>
      </p:sp>
      <p:sp>
        <p:nvSpPr>
          <p:cNvPr id="118788" name="AutoShape 5"/>
          <p:cNvSpPr>
            <a:spLocks noChangeArrowheads="1"/>
          </p:cNvSpPr>
          <p:nvPr/>
        </p:nvSpPr>
        <p:spPr bwMode="auto">
          <a:xfrm>
            <a:off x="7104112" y="198437"/>
            <a:ext cx="2781300" cy="952500"/>
          </a:xfrm>
          <a:prstGeom prst="wedgeRoundRectCallout">
            <a:avLst>
              <a:gd name="adj1" fmla="val -133804"/>
              <a:gd name="adj2" fmla="val 78234"/>
              <a:gd name="adj3" fmla="val 16667"/>
            </a:avLst>
          </a:prstGeom>
          <a:solidFill>
            <a:srgbClr val="FFFF66"/>
          </a:solidFill>
          <a:ln w="9525">
            <a:solidFill>
              <a:srgbClr val="C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600" b="1" i="0" u="none" strike="noStrike" kern="1200" cap="none" spc="0" normalizeH="0" baseline="0" noProof="0">
                <a:ln>
                  <a:noFill/>
                </a:ln>
                <a:solidFill>
                  <a:srgbClr val="002060"/>
                </a:solidFill>
                <a:effectLst/>
                <a:uLnTx/>
                <a:uFillTx/>
                <a:latin typeface="Calibri"/>
                <a:ea typeface="宋体" panose="02010600030101010101" pitchFamily="2" charset="-122"/>
                <a:cs typeface="+mn-cs"/>
              </a:rPr>
              <a:t>包含头文件</a:t>
            </a:r>
          </a:p>
        </p:txBody>
      </p:sp>
      <p:sp>
        <p:nvSpPr>
          <p:cNvPr id="118789" name="AutoShape 8"/>
          <p:cNvSpPr>
            <a:spLocks noChangeArrowheads="1"/>
          </p:cNvSpPr>
          <p:nvPr/>
        </p:nvSpPr>
        <p:spPr bwMode="auto">
          <a:xfrm>
            <a:off x="8763000" y="2331349"/>
            <a:ext cx="2465387" cy="1303338"/>
          </a:xfrm>
          <a:prstGeom prst="wedgeRoundRectCallout">
            <a:avLst>
              <a:gd name="adj1" fmla="val -179773"/>
              <a:gd name="adj2" fmla="val 64708"/>
              <a:gd name="adj3" fmla="val 16667"/>
            </a:avLst>
          </a:prstGeom>
          <a:solidFill>
            <a:srgbClr val="FFFF66"/>
          </a:solidFill>
          <a:ln w="9525">
            <a:solidFill>
              <a:srgbClr val="C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提示输入，然后得到输入的数据</a:t>
            </a:r>
          </a:p>
        </p:txBody>
      </p:sp>
      <p:sp>
        <p:nvSpPr>
          <p:cNvPr id="118790" name="AutoShape 9"/>
          <p:cNvSpPr>
            <a:spLocks noChangeArrowheads="1"/>
          </p:cNvSpPr>
          <p:nvPr/>
        </p:nvSpPr>
        <p:spPr bwMode="auto">
          <a:xfrm>
            <a:off x="7991475" y="1301963"/>
            <a:ext cx="2781300" cy="952500"/>
          </a:xfrm>
          <a:prstGeom prst="wedgeRoundRectCallout">
            <a:avLst>
              <a:gd name="adj1" fmla="val -88349"/>
              <a:gd name="adj2" fmla="val 110991"/>
              <a:gd name="adj3" fmla="val 16667"/>
            </a:avLst>
          </a:prstGeom>
          <a:solidFill>
            <a:srgbClr val="FFFF66"/>
          </a:solidFill>
          <a:ln w="9525">
            <a:solidFill>
              <a:srgbClr val="C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600" b="1" i="0" u="none" strike="noStrike" kern="1200" cap="none" spc="0" normalizeH="0" baseline="0" noProof="0">
                <a:ln>
                  <a:noFill/>
                </a:ln>
                <a:solidFill>
                  <a:srgbClr val="002060"/>
                </a:solidFill>
                <a:effectLst/>
                <a:uLnTx/>
                <a:uFillTx/>
                <a:latin typeface="Calibri"/>
                <a:ea typeface="宋体" panose="02010600030101010101" pitchFamily="2" charset="-122"/>
                <a:cs typeface="+mn-cs"/>
              </a:rPr>
              <a:t>定义变量</a:t>
            </a:r>
          </a:p>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600" b="1" i="0" u="none" strike="noStrike" kern="1200" cap="none" spc="0" normalizeH="0" baseline="0" noProof="0">
                <a:ln>
                  <a:noFill/>
                </a:ln>
                <a:solidFill>
                  <a:srgbClr val="002060"/>
                </a:solidFill>
                <a:effectLst/>
                <a:uLnTx/>
                <a:uFillTx/>
                <a:latin typeface="Calibri"/>
                <a:ea typeface="宋体" panose="02010600030101010101" pitchFamily="2" charset="-122"/>
                <a:cs typeface="+mn-cs"/>
              </a:rPr>
              <a:t>（类型、初值）</a:t>
            </a:r>
          </a:p>
        </p:txBody>
      </p:sp>
      <p:sp>
        <p:nvSpPr>
          <p:cNvPr id="118791" name="AutoShape 18"/>
          <p:cNvSpPr>
            <a:spLocks noChangeArrowheads="1"/>
          </p:cNvSpPr>
          <p:nvPr/>
        </p:nvSpPr>
        <p:spPr bwMode="auto">
          <a:xfrm>
            <a:off x="9577388" y="5491375"/>
            <a:ext cx="2000250" cy="1009650"/>
          </a:xfrm>
          <a:prstGeom prst="wedgeRoundRectCallout">
            <a:avLst>
              <a:gd name="adj1" fmla="val -159551"/>
              <a:gd name="adj2" fmla="val -64398"/>
              <a:gd name="adj3" fmla="val 16667"/>
            </a:avLst>
          </a:prstGeom>
          <a:solidFill>
            <a:srgbClr val="FFFF66"/>
          </a:solidFill>
          <a:ln w="9525">
            <a:solidFill>
              <a:srgbClr val="C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600" b="1" i="0" u="none" strike="noStrike" kern="1200" cap="none" spc="0" normalizeH="0" baseline="0" noProof="0">
                <a:ln>
                  <a:noFill/>
                </a:ln>
                <a:solidFill>
                  <a:srgbClr val="002060"/>
                </a:solidFill>
                <a:effectLst/>
                <a:uLnTx/>
                <a:uFillTx/>
                <a:latin typeface="Calibri"/>
                <a:ea typeface="宋体" panose="02010600030101010101" pitchFamily="2" charset="-122"/>
                <a:cs typeface="+mn-cs"/>
              </a:rPr>
              <a:t>输出需要</a:t>
            </a:r>
          </a:p>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600" b="1" i="0" u="none" strike="noStrike" kern="1200" cap="none" spc="0" normalizeH="0" baseline="0" noProof="0">
                <a:ln>
                  <a:noFill/>
                </a:ln>
                <a:solidFill>
                  <a:srgbClr val="002060"/>
                </a:solidFill>
                <a:effectLst/>
                <a:uLnTx/>
                <a:uFillTx/>
                <a:latin typeface="Calibri"/>
                <a:ea typeface="宋体" panose="02010600030101010101" pitchFamily="2" charset="-122"/>
                <a:cs typeface="+mn-cs"/>
              </a:rPr>
              <a:t>的结果</a:t>
            </a:r>
          </a:p>
        </p:txBody>
      </p:sp>
      <p:sp>
        <p:nvSpPr>
          <p:cNvPr id="118792" name="AutoShape 19"/>
          <p:cNvSpPr>
            <a:spLocks noChangeArrowheads="1"/>
          </p:cNvSpPr>
          <p:nvPr/>
        </p:nvSpPr>
        <p:spPr bwMode="auto">
          <a:xfrm>
            <a:off x="9350375" y="3711573"/>
            <a:ext cx="1619250" cy="1350962"/>
          </a:xfrm>
          <a:prstGeom prst="wedgeRoundRectCallout">
            <a:avLst>
              <a:gd name="adj1" fmla="val -155970"/>
              <a:gd name="adj2" fmla="val 20053"/>
              <a:gd name="adj3" fmla="val 16667"/>
            </a:avLst>
          </a:prstGeom>
          <a:solidFill>
            <a:srgbClr val="FFFF66"/>
          </a:solidFill>
          <a:ln w="9525">
            <a:solidFill>
              <a:srgbClr val="C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600" b="1" i="0" u="none" strike="noStrike" kern="1200" cap="none" spc="0" normalizeH="0" baseline="0" noProof="0">
                <a:ln>
                  <a:noFill/>
                </a:ln>
                <a:solidFill>
                  <a:srgbClr val="002060"/>
                </a:solidFill>
                <a:effectLst/>
                <a:uLnTx/>
                <a:uFillTx/>
                <a:latin typeface="Calibri"/>
                <a:ea typeface="宋体" panose="02010600030101010101" pitchFamily="2" charset="-122"/>
                <a:cs typeface="+mn-cs"/>
              </a:rPr>
              <a:t>进行</a:t>
            </a:r>
          </a:p>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600" b="1" i="0" u="none" strike="noStrike" kern="1200" cap="none" spc="0" normalizeH="0" baseline="0" noProof="0">
                <a:ln>
                  <a:noFill/>
                </a:ln>
                <a:solidFill>
                  <a:srgbClr val="002060"/>
                </a:solidFill>
                <a:effectLst/>
                <a:uLnTx/>
                <a:uFillTx/>
                <a:latin typeface="Calibri"/>
                <a:ea typeface="宋体" panose="02010600030101010101" pitchFamily="2" charset="-122"/>
                <a:cs typeface="+mn-cs"/>
              </a:rPr>
              <a:t>相关的</a:t>
            </a:r>
          </a:p>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600" b="1" i="0" u="none" strike="noStrike" kern="1200" cap="none" spc="0" normalizeH="0" baseline="0" noProof="0">
                <a:ln>
                  <a:noFill/>
                </a:ln>
                <a:solidFill>
                  <a:srgbClr val="002060"/>
                </a:solidFill>
                <a:effectLst/>
                <a:uLnTx/>
                <a:uFillTx/>
                <a:latin typeface="Calibri"/>
                <a:ea typeface="宋体" panose="02010600030101010101" pitchFamily="2" charset="-122"/>
                <a:cs typeface="+mn-cs"/>
              </a:rPr>
              <a:t>计算</a:t>
            </a:r>
          </a:p>
        </p:txBody>
      </p:sp>
      <p:pic>
        <p:nvPicPr>
          <p:cNvPr id="1812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7" y="4902461"/>
            <a:ext cx="4986933" cy="160724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89960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 calcmode="lin" valueType="num">
                                      <p:cBhvr additive="base">
                                        <p:cTn id="7" dur="500" fill="hold"/>
                                        <p:tgtEl>
                                          <p:spTgt spid="118788"/>
                                        </p:tgtEl>
                                        <p:attrNameLst>
                                          <p:attrName>ppt_x</p:attrName>
                                        </p:attrNameLst>
                                      </p:cBhvr>
                                      <p:tavLst>
                                        <p:tav tm="0">
                                          <p:val>
                                            <p:strVal val="1+#ppt_w/2"/>
                                          </p:val>
                                        </p:tav>
                                        <p:tav tm="100000">
                                          <p:val>
                                            <p:strVal val="#ppt_x"/>
                                          </p:val>
                                        </p:tav>
                                      </p:tavLst>
                                    </p:anim>
                                    <p:anim calcmode="lin" valueType="num">
                                      <p:cBhvr additive="base">
                                        <p:cTn id="8" dur="500" fill="hold"/>
                                        <p:tgtEl>
                                          <p:spTgt spid="1187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8790"/>
                                        </p:tgtEl>
                                        <p:attrNameLst>
                                          <p:attrName>style.visibility</p:attrName>
                                        </p:attrNameLst>
                                      </p:cBhvr>
                                      <p:to>
                                        <p:strVal val="visible"/>
                                      </p:to>
                                    </p:set>
                                    <p:anim calcmode="lin" valueType="num">
                                      <p:cBhvr additive="base">
                                        <p:cTn id="13" dur="500" fill="hold"/>
                                        <p:tgtEl>
                                          <p:spTgt spid="118790"/>
                                        </p:tgtEl>
                                        <p:attrNameLst>
                                          <p:attrName>ppt_x</p:attrName>
                                        </p:attrNameLst>
                                      </p:cBhvr>
                                      <p:tavLst>
                                        <p:tav tm="0">
                                          <p:val>
                                            <p:strVal val="1+#ppt_w/2"/>
                                          </p:val>
                                        </p:tav>
                                        <p:tav tm="100000">
                                          <p:val>
                                            <p:strVal val="#ppt_x"/>
                                          </p:val>
                                        </p:tav>
                                      </p:tavLst>
                                    </p:anim>
                                    <p:anim calcmode="lin" valueType="num">
                                      <p:cBhvr additive="base">
                                        <p:cTn id="14" dur="500" fill="hold"/>
                                        <p:tgtEl>
                                          <p:spTgt spid="1187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8789"/>
                                        </p:tgtEl>
                                        <p:attrNameLst>
                                          <p:attrName>style.visibility</p:attrName>
                                        </p:attrNameLst>
                                      </p:cBhvr>
                                      <p:to>
                                        <p:strVal val="visible"/>
                                      </p:to>
                                    </p:set>
                                    <p:anim calcmode="lin" valueType="num">
                                      <p:cBhvr additive="base">
                                        <p:cTn id="19" dur="500" fill="hold"/>
                                        <p:tgtEl>
                                          <p:spTgt spid="118789"/>
                                        </p:tgtEl>
                                        <p:attrNameLst>
                                          <p:attrName>ppt_x</p:attrName>
                                        </p:attrNameLst>
                                      </p:cBhvr>
                                      <p:tavLst>
                                        <p:tav tm="0">
                                          <p:val>
                                            <p:strVal val="1+#ppt_w/2"/>
                                          </p:val>
                                        </p:tav>
                                        <p:tav tm="100000">
                                          <p:val>
                                            <p:strVal val="#ppt_x"/>
                                          </p:val>
                                        </p:tav>
                                      </p:tavLst>
                                    </p:anim>
                                    <p:anim calcmode="lin" valueType="num">
                                      <p:cBhvr additive="base">
                                        <p:cTn id="20" dur="500" fill="hold"/>
                                        <p:tgtEl>
                                          <p:spTgt spid="1187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8792"/>
                                        </p:tgtEl>
                                        <p:attrNameLst>
                                          <p:attrName>style.visibility</p:attrName>
                                        </p:attrNameLst>
                                      </p:cBhvr>
                                      <p:to>
                                        <p:strVal val="visible"/>
                                      </p:to>
                                    </p:set>
                                    <p:anim calcmode="lin" valueType="num">
                                      <p:cBhvr additive="base">
                                        <p:cTn id="25" dur="500" fill="hold"/>
                                        <p:tgtEl>
                                          <p:spTgt spid="118792"/>
                                        </p:tgtEl>
                                        <p:attrNameLst>
                                          <p:attrName>ppt_x</p:attrName>
                                        </p:attrNameLst>
                                      </p:cBhvr>
                                      <p:tavLst>
                                        <p:tav tm="0">
                                          <p:val>
                                            <p:strVal val="1+#ppt_w/2"/>
                                          </p:val>
                                        </p:tav>
                                        <p:tav tm="100000">
                                          <p:val>
                                            <p:strVal val="#ppt_x"/>
                                          </p:val>
                                        </p:tav>
                                      </p:tavLst>
                                    </p:anim>
                                    <p:anim calcmode="lin" valueType="num">
                                      <p:cBhvr additive="base">
                                        <p:cTn id="26" dur="500" fill="hold"/>
                                        <p:tgtEl>
                                          <p:spTgt spid="1187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8791"/>
                                        </p:tgtEl>
                                        <p:attrNameLst>
                                          <p:attrName>style.visibility</p:attrName>
                                        </p:attrNameLst>
                                      </p:cBhvr>
                                      <p:to>
                                        <p:strVal val="visible"/>
                                      </p:to>
                                    </p:set>
                                    <p:anim calcmode="lin" valueType="num">
                                      <p:cBhvr additive="base">
                                        <p:cTn id="31" dur="500" fill="hold"/>
                                        <p:tgtEl>
                                          <p:spTgt spid="118791"/>
                                        </p:tgtEl>
                                        <p:attrNameLst>
                                          <p:attrName>ppt_x</p:attrName>
                                        </p:attrNameLst>
                                      </p:cBhvr>
                                      <p:tavLst>
                                        <p:tav tm="0">
                                          <p:val>
                                            <p:strVal val="1+#ppt_w/2"/>
                                          </p:val>
                                        </p:tav>
                                        <p:tav tm="100000">
                                          <p:val>
                                            <p:strVal val="#ppt_x"/>
                                          </p:val>
                                        </p:tav>
                                      </p:tavLst>
                                    </p:anim>
                                    <p:anim calcmode="lin" valueType="num">
                                      <p:cBhvr additive="base">
                                        <p:cTn id="32" dur="500" fill="hold"/>
                                        <p:tgtEl>
                                          <p:spTgt spid="11879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1257"/>
                                        </p:tgtEl>
                                        <p:attrNameLst>
                                          <p:attrName>style.visibility</p:attrName>
                                        </p:attrNameLst>
                                      </p:cBhvr>
                                      <p:to>
                                        <p:strVal val="visible"/>
                                      </p:to>
                                    </p:set>
                                    <p:animEffect transition="in" filter="blinds(horizontal)">
                                      <p:cBhvr>
                                        <p:cTn id="37" dur="500"/>
                                        <p:tgtEl>
                                          <p:spTgt spid="18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ldLvl="0" animBg="1"/>
      <p:bldP spid="118789" grpId="0" bldLvl="0" animBg="1"/>
      <p:bldP spid="118790" grpId="0" animBg="1"/>
      <p:bldP spid="118791" grpId="0" bldLvl="0" animBg="1"/>
      <p:bldP spid="118792" grpId="0" bldLvl="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Text Box 3"/>
          <p:cNvSpPr txBox="1"/>
          <p:nvPr/>
        </p:nvSpPr>
        <p:spPr>
          <a:xfrm>
            <a:off x="839416" y="980728"/>
            <a:ext cx="8712200" cy="4598962"/>
          </a:xfrm>
          <a:prstGeom prst="rect">
            <a:avLst/>
          </a:prstGeom>
          <a:noFill/>
          <a:ln w="9525">
            <a:noFill/>
          </a:ln>
          <a:effectLst>
            <a:prstShdw prst="shdw17" dist="17961" dir="13499999">
              <a:srgbClr val="3D7A99"/>
            </a:prstShdw>
          </a:effectLst>
        </p:spPr>
        <p:txBody>
          <a:bodyPr lIns="0" tIns="0" rIns="0" bIns="0"/>
          <a:lstStyle>
            <a:lvl1pPr indent="3810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381000" algn="l" defTabSz="914400" rtl="0" eaLnBrk="1" fontAlgn="base" latinLnBrk="0" hangingPunct="1">
              <a:lnSpc>
                <a:spcPts val="336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编程练习：</a:t>
            </a:r>
            <a:endPar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0" marR="0" lvl="0" indent="381000" algn="l" defTabSz="914400" rtl="0" eaLnBrk="1" fontAlgn="base" latinLnBrk="0" hangingPunct="1">
              <a:lnSpc>
                <a:spcPts val="336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1</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、已知华氏温度</a:t>
            </a: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F</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，计算相应的摄氏温度</a:t>
            </a: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C</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（保留一位小数）。</a:t>
            </a: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C=</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F-32</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/1.8</a:t>
            </a:r>
          </a:p>
          <a:p>
            <a:pPr marL="0" marR="0" lvl="0" indent="381000" algn="l" defTabSz="914400" rtl="0" eaLnBrk="1" fontAlgn="base" latinLnBrk="0" hangingPunct="1">
              <a:lnSpc>
                <a:spcPts val="336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黑体" pitchFamily="49" charset="-122"/>
                <a:ea typeface="黑体" pitchFamily="49" charset="-122"/>
                <a:cs typeface="+mn-cs"/>
              </a:rPr>
              <a:t>输入 </a:t>
            </a:r>
            <a:r>
              <a:rPr kumimoji="0" lang="en-US" altLang="zh-CN" sz="2800" b="1" i="0" u="none" strike="noStrike" kern="1200" cap="none" spc="0" normalizeH="0" baseline="0" noProof="0" dirty="0">
                <a:ln>
                  <a:noFill/>
                </a:ln>
                <a:solidFill>
                  <a:srgbClr val="0000FF"/>
                </a:solidFill>
                <a:effectLst/>
                <a:uLnTx/>
                <a:uFillTx/>
                <a:latin typeface="黑体" pitchFamily="49" charset="-122"/>
                <a:ea typeface="黑体" pitchFamily="49" charset="-122"/>
                <a:cs typeface="+mn-cs"/>
              </a:rPr>
              <a:t>80</a:t>
            </a:r>
          </a:p>
          <a:p>
            <a:pPr marL="0" marR="0" lvl="0" indent="381000" algn="l" defTabSz="914400" rtl="0" eaLnBrk="1" fontAlgn="base" latinLnBrk="0" hangingPunct="1">
              <a:lnSpc>
                <a:spcPts val="336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黑体" pitchFamily="49" charset="-122"/>
                <a:ea typeface="黑体" pitchFamily="49" charset="-122"/>
                <a:cs typeface="+mn-cs"/>
              </a:rPr>
              <a:t>输出 </a:t>
            </a:r>
            <a:r>
              <a:rPr kumimoji="0" lang="en-US" altLang="zh-CN" sz="2800" b="1" i="0" u="none" strike="noStrike" kern="1200" cap="none" spc="0" normalizeH="0" baseline="0" noProof="0" dirty="0">
                <a:ln>
                  <a:noFill/>
                </a:ln>
                <a:solidFill>
                  <a:srgbClr val="0000FF"/>
                </a:solidFill>
                <a:effectLst/>
                <a:uLnTx/>
                <a:uFillTx/>
                <a:latin typeface="黑体" pitchFamily="49" charset="-122"/>
                <a:ea typeface="黑体" pitchFamily="49" charset="-122"/>
                <a:cs typeface="+mn-cs"/>
              </a:rPr>
              <a:t>26.7</a:t>
            </a:r>
          </a:p>
          <a:p>
            <a:pPr marL="0" marR="0" lvl="0" indent="381000" algn="l" defTabSz="914400" rtl="0" eaLnBrk="1" fontAlgn="base" latinLnBrk="0" hangingPunct="1">
              <a:lnSpc>
                <a:spcPts val="336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2</a:t>
            </a:r>
            <a:r>
              <a:rPr kumimoji="0" lang="zh-CN" altLang="en-US"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、输入一个三位正整数，反向输出。</a:t>
            </a:r>
            <a:endParaRPr kumimoji="0" lang="en-US" altLang="zh-CN" sz="2800" b="1"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0" marR="0" lvl="0" indent="381000" algn="l" defTabSz="914400" rtl="0" eaLnBrk="1" fontAlgn="base" latinLnBrk="0" hangingPunct="1">
              <a:lnSpc>
                <a:spcPts val="336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黑体" pitchFamily="49" charset="-122"/>
                <a:ea typeface="黑体" pitchFamily="49" charset="-122"/>
                <a:cs typeface="+mn-cs"/>
              </a:rPr>
              <a:t>输入   </a:t>
            </a:r>
            <a:r>
              <a:rPr kumimoji="0" lang="en-US" altLang="zh-CN" sz="2800" b="1" i="0" u="none" strike="noStrike" kern="1200" cap="none" spc="0" normalizeH="0" baseline="0" noProof="0" dirty="0">
                <a:ln>
                  <a:noFill/>
                </a:ln>
                <a:solidFill>
                  <a:srgbClr val="0000FF"/>
                </a:solidFill>
                <a:effectLst/>
                <a:uLnTx/>
                <a:uFillTx/>
                <a:latin typeface="黑体" pitchFamily="49" charset="-122"/>
                <a:ea typeface="黑体" pitchFamily="49" charset="-122"/>
                <a:cs typeface="+mn-cs"/>
              </a:rPr>
              <a:t>678</a:t>
            </a:r>
          </a:p>
          <a:p>
            <a:pPr marL="0" marR="0" lvl="0" indent="381000" algn="l" defTabSz="914400" rtl="0" eaLnBrk="1" fontAlgn="base" latinLnBrk="0" hangingPunct="1">
              <a:lnSpc>
                <a:spcPts val="336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黑体" pitchFamily="49" charset="-122"/>
                <a:ea typeface="黑体" pitchFamily="49" charset="-122"/>
                <a:cs typeface="+mn-cs"/>
              </a:rPr>
              <a:t>输出   </a:t>
            </a:r>
            <a:r>
              <a:rPr kumimoji="0" lang="en-US" altLang="zh-CN" sz="2800" b="1" i="0" u="none" strike="noStrike" kern="1200" cap="none" spc="0" normalizeH="0" baseline="0" noProof="0" dirty="0">
                <a:ln>
                  <a:noFill/>
                </a:ln>
                <a:solidFill>
                  <a:srgbClr val="0000FF"/>
                </a:solidFill>
                <a:effectLst/>
                <a:uLnTx/>
                <a:uFillTx/>
                <a:latin typeface="黑体" pitchFamily="49" charset="-122"/>
                <a:ea typeface="黑体" pitchFamily="49" charset="-122"/>
                <a:cs typeface="+mn-cs"/>
              </a:rPr>
              <a:t>876</a:t>
            </a:r>
          </a:p>
        </p:txBody>
      </p:sp>
    </p:spTree>
    <p:extLst>
      <p:ext uri="{BB962C8B-B14F-4D97-AF65-F5344CB8AC3E}">
        <p14:creationId xmlns:p14="http://schemas.microsoft.com/office/powerpoint/2010/main" val="8868552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Text Box 3"/>
          <p:cNvSpPr txBox="1"/>
          <p:nvPr/>
        </p:nvSpPr>
        <p:spPr>
          <a:xfrm>
            <a:off x="407368" y="545321"/>
            <a:ext cx="11175032" cy="5475967"/>
          </a:xfrm>
          <a:prstGeom prst="rect">
            <a:avLst/>
          </a:prstGeom>
          <a:noFill/>
          <a:ln w="9525">
            <a:noFill/>
          </a:ln>
          <a:effectLst>
            <a:prstShdw prst="shdw17" dist="17961" dir="13499999">
              <a:srgbClr val="3D7A99"/>
            </a:prstShdw>
          </a:effectLst>
        </p:spPr>
        <p:txBody>
          <a:bodyPr lIns="0" tIns="0" rIns="0" bIns="0"/>
          <a:lstStyle>
            <a:lvl1pPr indent="3810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381000" algn="l" defTabSz="914400" rtl="0" eaLnBrk="1" fontAlgn="base" latinLnBrk="0" hangingPunct="1">
              <a:lnSpc>
                <a:spcPct val="120000"/>
              </a:lnSpc>
              <a:spcBef>
                <a:spcPct val="50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黑体" pitchFamily="49" charset="-122"/>
                <a:ea typeface="黑体" pitchFamily="49" charset="-122"/>
                <a:cs typeface="+mn-cs"/>
              </a:rPr>
              <a:t>自学例</a:t>
            </a:r>
            <a:r>
              <a:rPr kumimoji="0"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黑体" pitchFamily="49" charset="-122"/>
                <a:ea typeface="黑体" pitchFamily="49" charset="-122"/>
                <a:cs typeface="+mn-cs"/>
              </a:rPr>
              <a:t>2.13</a:t>
            </a:r>
          </a:p>
          <a:p>
            <a:pPr marL="0" marR="0" lvl="0" indent="381000" algn="ctr" defTabSz="914400" rtl="0" eaLnBrk="1" fontAlgn="base" latinLnBrk="0" hangingPunct="1">
              <a:lnSpc>
                <a:spcPct val="120000"/>
              </a:lnSpc>
              <a:spcBef>
                <a:spcPts val="600"/>
              </a:spcBef>
              <a:spcAft>
                <a:spcPct val="0"/>
              </a:spcAft>
              <a:buClrTx/>
              <a:buSzTx/>
              <a:buFontTx/>
              <a:buNone/>
              <a:tabLst/>
              <a:defRPr/>
            </a:pPr>
            <a:r>
              <a:rPr kumimoji="0" lang="zh-CN" altLang="en-US" sz="3600" b="1" i="0" u="none" strike="noStrike" kern="1200" cap="none" spc="0" normalizeH="0" baseline="0" noProof="0" dirty="0">
                <a:ln>
                  <a:noFill/>
                </a:ln>
                <a:solidFill>
                  <a:srgbClr val="0000FF"/>
                </a:solidFill>
                <a:effectLst>
                  <a:outerShdw blurRad="38100" dist="38100" dir="2700000" algn="tl">
                    <a:srgbClr val="000000"/>
                  </a:outerShdw>
                </a:effectLst>
                <a:uLnTx/>
                <a:uFillTx/>
                <a:latin typeface="黑体" pitchFamily="49" charset="-122"/>
                <a:ea typeface="黑体" pitchFamily="49" charset="-122"/>
                <a:cs typeface="+mn-cs"/>
              </a:rPr>
              <a:t>本章小结</a:t>
            </a:r>
            <a:endParaRPr kumimoji="0" lang="en-US" altLang="zh-CN" sz="3600" b="1" i="0" u="none" strike="noStrike" kern="1200" cap="none" spc="0" normalizeH="0" baseline="0" noProof="0" dirty="0">
              <a:ln>
                <a:noFill/>
              </a:ln>
              <a:solidFill>
                <a:srgbClr val="0000FF"/>
              </a:solidFill>
              <a:effectLst>
                <a:outerShdw blurRad="38100" dist="38100" dir="2700000" algn="tl">
                  <a:srgbClr val="000000"/>
                </a:outerShdw>
              </a:effectLst>
              <a:uLnTx/>
              <a:uFillTx/>
              <a:latin typeface="黑体" pitchFamily="49" charset="-122"/>
              <a:ea typeface="黑体" pitchFamily="49" charset="-122"/>
              <a:cs typeface="+mn-cs"/>
            </a:endParaRPr>
          </a:p>
          <a:p>
            <a:pPr marL="0" marR="0" lvl="0" indent="381000" algn="l" defTabSz="914400" rtl="0" eaLnBrk="1" fontAlgn="base" latinLnBrk="0" hangingPunct="1">
              <a:lnSpc>
                <a:spcPct val="120000"/>
              </a:lnSpc>
              <a:spcBef>
                <a:spcPts val="60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1 C</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语言的所有数据类型；没有字符串类型！</a:t>
            </a:r>
            <a:endPar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endParaRPr>
          </a:p>
          <a:p>
            <a:pPr marL="0" marR="0" lvl="0" indent="381000" algn="l" defTabSz="914400" rtl="0" eaLnBrk="1" fontAlgn="base" latinLnBrk="0" hangingPunct="1">
              <a:lnSpc>
                <a:spcPct val="120000"/>
              </a:lnSpc>
              <a:spcBef>
                <a:spcPts val="60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2</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、常量、变量和标识符。</a:t>
            </a:r>
            <a:endPar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endParaRPr>
          </a:p>
          <a:p>
            <a:pPr marL="0" marR="0" lvl="0" indent="381000" algn="l" defTabSz="914400" rtl="0" eaLnBrk="1" fontAlgn="base" latinLnBrk="0" hangingPunct="1">
              <a:lnSpc>
                <a:spcPct val="120000"/>
              </a:lnSpc>
              <a:spcBef>
                <a:spcPts val="60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3</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C</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语言的运算符和表达式；</a:t>
            </a:r>
            <a:endPar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endParaRPr>
          </a:p>
          <a:p>
            <a:pPr marL="0" marR="0" lvl="0" indent="381000" algn="l" defTabSz="914400" rtl="0" eaLnBrk="1" fontAlgn="base" latinLnBrk="0" hangingPunct="1">
              <a:lnSpc>
                <a:spcPct val="120000"/>
              </a:lnSpc>
              <a:spcBef>
                <a:spcPts val="60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4</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、类型转换：自动类型转换和强制类型转换。</a:t>
            </a:r>
            <a:endPar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endParaRPr>
          </a:p>
          <a:p>
            <a:pPr marL="0" marR="0" lvl="0" indent="381000" algn="l" defTabSz="914400" rtl="0" eaLnBrk="1" fontAlgn="base" latinLnBrk="0" hangingPunct="1">
              <a:lnSpc>
                <a:spcPct val="120000"/>
              </a:lnSpc>
              <a:spcBef>
                <a:spcPts val="60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5</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C</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语言没有输入输出关键字。在</a:t>
            </a:r>
            <a:r>
              <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VS2008</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环境下，可以通过</a:t>
            </a:r>
            <a:r>
              <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C++</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标准输入流对象</a:t>
            </a:r>
            <a:r>
              <a:rPr kumimoji="0" lang="en-US" altLang="zh-CN" sz="2800" b="1" i="0" u="none" strike="noStrike" kern="1200" cap="none" spc="0" normalizeH="0" baseline="0" noProof="0" dirty="0" err="1">
                <a:ln>
                  <a:noFill/>
                </a:ln>
                <a:solidFill>
                  <a:srgbClr val="002060"/>
                </a:solidFill>
                <a:effectLst/>
                <a:uLnTx/>
                <a:uFillTx/>
                <a:latin typeface="黑体" pitchFamily="49" charset="-122"/>
                <a:ea typeface="黑体" pitchFamily="49" charset="-122"/>
                <a:cs typeface="+mn-cs"/>
              </a:rPr>
              <a:t>cin</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和标准输出流对象</a:t>
            </a:r>
            <a:r>
              <a:rPr kumimoji="0" lang="en-US" altLang="zh-CN" sz="2800" b="1" i="0" u="none" strike="noStrike" kern="1200" cap="none" spc="0" normalizeH="0" baseline="0" noProof="0" dirty="0" err="1">
                <a:ln>
                  <a:noFill/>
                </a:ln>
                <a:solidFill>
                  <a:srgbClr val="002060"/>
                </a:solidFill>
                <a:effectLst/>
                <a:uLnTx/>
                <a:uFillTx/>
                <a:latin typeface="黑体" pitchFamily="49" charset="-122"/>
                <a:ea typeface="黑体" pitchFamily="49" charset="-122"/>
                <a:cs typeface="+mn-cs"/>
              </a:rPr>
              <a:t>cout</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显示和接收数据；也可以通过格式输出</a:t>
            </a:r>
            <a:r>
              <a:rPr kumimoji="0" lang="en-US" altLang="zh-CN" sz="2800" b="1" i="0" u="none" strike="noStrike" kern="1200" cap="none" spc="0" normalizeH="0" baseline="0" noProof="0" dirty="0" err="1">
                <a:ln>
                  <a:noFill/>
                </a:ln>
                <a:solidFill>
                  <a:srgbClr val="002060"/>
                </a:solidFill>
                <a:effectLst/>
                <a:uLnTx/>
                <a:uFillTx/>
                <a:latin typeface="黑体" pitchFamily="49" charset="-122"/>
                <a:ea typeface="黑体" pitchFamily="49" charset="-122"/>
                <a:cs typeface="+mn-cs"/>
              </a:rPr>
              <a:t>printf</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（）函数和格式输入</a:t>
            </a:r>
            <a:r>
              <a:rPr kumimoji="0" lang="en-US" altLang="zh-CN" sz="2800" b="1" i="0" u="none" strike="noStrike" kern="1200" cap="none" spc="0" normalizeH="0" baseline="0" noProof="0" dirty="0" err="1">
                <a:ln>
                  <a:noFill/>
                </a:ln>
                <a:solidFill>
                  <a:srgbClr val="002060"/>
                </a:solidFill>
                <a:effectLst/>
                <a:uLnTx/>
                <a:uFillTx/>
                <a:latin typeface="黑体" pitchFamily="49" charset="-122"/>
                <a:ea typeface="黑体" pitchFamily="49" charset="-122"/>
                <a:cs typeface="+mn-cs"/>
              </a:rPr>
              <a:t>scanf</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（）函数来显示和接收数据。</a:t>
            </a:r>
          </a:p>
        </p:txBody>
      </p:sp>
    </p:spTree>
    <p:extLst>
      <p:ext uri="{BB962C8B-B14F-4D97-AF65-F5344CB8AC3E}">
        <p14:creationId xmlns:p14="http://schemas.microsoft.com/office/powerpoint/2010/main" val="83519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1415480" y="620688"/>
            <a:ext cx="8928992" cy="609600"/>
          </a:xfrm>
          <a:prstGeom prst="rect">
            <a:avLst/>
          </a:prstGeom>
          <a:solidFill>
            <a:srgbClr val="006666">
              <a:alpha val="100000"/>
            </a:srgbClr>
          </a:solidFill>
          <a:ln w="38100" cmpd="dbl">
            <a:solidFill>
              <a:schemeClr val="bg1"/>
            </a:solidFill>
            <a:miter/>
          </a:ln>
        </p:spPr>
        <p:txBody>
          <a:bodyPr vert="horz" lIns="92075" tIns="0" rIns="92075" bIns="72000" rtlCol="0" anchor="ctr">
            <a:normAutofit/>
          </a:bodyPr>
          <a:lstStyle/>
          <a:p>
            <a:pPr algn="l" eaLnBrk="1" hangingPunct="1"/>
            <a:r>
              <a:rPr lang="zh-CN" altLang="en-US" sz="3200" b="1" dirty="0">
                <a:solidFill>
                  <a:srgbClr val="FFFF66"/>
                </a:solidFill>
                <a:effectLst>
                  <a:outerShdw blurRad="38100" dist="38100" dir="2700000" algn="tl">
                    <a:srgbClr val="000000"/>
                  </a:outerShdw>
                </a:effectLst>
                <a:ea typeface="黑体" pitchFamily="49" charset="-122"/>
              </a:rPr>
              <a:t>变量的命名习惯</a:t>
            </a:r>
          </a:p>
        </p:txBody>
      </p:sp>
      <p:sp>
        <p:nvSpPr>
          <p:cNvPr id="19459" name="Text Box 4"/>
          <p:cNvSpPr txBox="1"/>
          <p:nvPr/>
        </p:nvSpPr>
        <p:spPr>
          <a:xfrm>
            <a:off x="1274267" y="1184915"/>
            <a:ext cx="8493125" cy="2271776"/>
          </a:xfrm>
          <a:prstGeom prst="rect">
            <a:avLst/>
          </a:prstGeom>
          <a:noFill/>
          <a:ln w="9525">
            <a:noFill/>
          </a:ln>
        </p:spPr>
        <p:txBody>
          <a:bodyPr lIns="0" rIns="0">
            <a:spAutoFit/>
          </a:bodyPr>
          <a:lstStyle>
            <a:lvl1pPr marL="1905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lnSpc>
                <a:spcPct val="120000"/>
              </a:lnSpc>
              <a:spcBef>
                <a:spcPct val="0"/>
              </a:spcBef>
              <a:spcAft>
                <a:spcPct val="0"/>
              </a:spcAft>
              <a:buFont typeface="Wingdings" pitchFamily="2" charset="2"/>
              <a:buChar char="§"/>
            </a:pPr>
            <a:r>
              <a:rPr kumimoji="1" lang="zh-CN" altLang="en-US" dirty="0">
                <a:solidFill>
                  <a:srgbClr val="002060"/>
                </a:solidFill>
                <a:latin typeface="华光中楷_CNKI" panose="02000500000000000000" pitchFamily="2" charset="-122"/>
                <a:ea typeface="华光中楷_CNKI" panose="02000500000000000000" pitchFamily="2" charset="-122"/>
              </a:rPr>
              <a:t>符合标识符的命名</a:t>
            </a:r>
            <a:r>
              <a:rPr kumimoji="1" lang="zh-CN" altLang="en-US" dirty="0">
                <a:solidFill>
                  <a:srgbClr val="FF00FF"/>
                </a:solidFill>
                <a:latin typeface="华光中楷_CNKI" panose="02000500000000000000" pitchFamily="2" charset="-122"/>
                <a:ea typeface="华光中楷_CNKI" panose="02000500000000000000" pitchFamily="2" charset="-122"/>
              </a:rPr>
              <a:t>规则</a:t>
            </a:r>
            <a:r>
              <a:rPr kumimoji="1" lang="zh-CN" altLang="en-US" dirty="0">
                <a:solidFill>
                  <a:srgbClr val="002060"/>
                </a:solidFill>
                <a:latin typeface="华光中楷_CNKI" panose="02000500000000000000" pitchFamily="2" charset="-122"/>
                <a:ea typeface="华光中楷_CNKI" panose="02000500000000000000" pitchFamily="2" charset="-122"/>
              </a:rPr>
              <a:t>；</a:t>
            </a:r>
            <a:r>
              <a:rPr kumimoji="1" lang="en-US" altLang="zh-CN" dirty="0">
                <a:solidFill>
                  <a:srgbClr val="002060"/>
                </a:solidFill>
                <a:latin typeface="华光中楷_CNKI" panose="02000500000000000000" pitchFamily="2" charset="-122"/>
                <a:ea typeface="华光中楷_CNKI" panose="02000500000000000000" pitchFamily="2" charset="-122"/>
              </a:rPr>
              <a:t> </a:t>
            </a:r>
          </a:p>
          <a:p>
            <a:pPr fontAlgn="base">
              <a:lnSpc>
                <a:spcPct val="120000"/>
              </a:lnSpc>
              <a:spcBef>
                <a:spcPct val="0"/>
              </a:spcBef>
              <a:spcAft>
                <a:spcPct val="0"/>
              </a:spcAft>
              <a:buFont typeface="Wingdings" pitchFamily="2" charset="2"/>
              <a:buChar char="§"/>
            </a:pPr>
            <a:r>
              <a:rPr lang="zh-CN" altLang="en-US" dirty="0">
                <a:solidFill>
                  <a:srgbClr val="002060"/>
                </a:solidFill>
                <a:latin typeface="华光中楷_CNKI" panose="02000500000000000000" pitchFamily="2" charset="-122"/>
                <a:ea typeface="华光中楷_CNKI" panose="02000500000000000000" pitchFamily="2" charset="-122"/>
              </a:rPr>
              <a:t>避免使用无意义的名字，应尽量做到“</a:t>
            </a:r>
            <a:r>
              <a:rPr lang="zh-CN" altLang="en-US" dirty="0">
                <a:solidFill>
                  <a:srgbClr val="FF00FF"/>
                </a:solidFill>
                <a:latin typeface="华光中楷_CNKI" panose="02000500000000000000" pitchFamily="2" charset="-122"/>
                <a:ea typeface="华光中楷_CNKI" panose="02000500000000000000" pitchFamily="2" charset="-122"/>
              </a:rPr>
              <a:t>见名知意</a:t>
            </a:r>
            <a:r>
              <a:rPr lang="zh-CN" altLang="en-US" dirty="0">
                <a:solidFill>
                  <a:srgbClr val="002060"/>
                </a:solidFill>
                <a:latin typeface="华光中楷_CNKI" panose="02000500000000000000" pitchFamily="2" charset="-122"/>
                <a:ea typeface="华光中楷_CNKI" panose="02000500000000000000" pitchFamily="2" charset="-122"/>
              </a:rPr>
              <a:t>”；</a:t>
            </a:r>
          </a:p>
          <a:p>
            <a:pPr fontAlgn="base">
              <a:lnSpc>
                <a:spcPct val="120000"/>
              </a:lnSpc>
              <a:spcBef>
                <a:spcPct val="0"/>
              </a:spcBef>
              <a:spcAft>
                <a:spcPct val="0"/>
              </a:spcAft>
              <a:buFont typeface="Wingdings" pitchFamily="2" charset="2"/>
              <a:buChar char="§"/>
            </a:pPr>
            <a:r>
              <a:rPr lang="zh-CN" altLang="en-US" dirty="0">
                <a:solidFill>
                  <a:srgbClr val="002060"/>
                </a:solidFill>
                <a:latin typeface="华光中楷_CNKI" panose="02000500000000000000" pitchFamily="2" charset="-122"/>
                <a:ea typeface="华光中楷_CNKI" panose="02000500000000000000" pitchFamily="2" charset="-122"/>
              </a:rPr>
              <a:t> 尽量使用代表变量实际含义的</a:t>
            </a:r>
            <a:r>
              <a:rPr lang="zh-CN" altLang="en-US" dirty="0">
                <a:solidFill>
                  <a:srgbClr val="FF00FF"/>
                </a:solidFill>
                <a:latin typeface="华光中楷_CNKI" panose="02000500000000000000" pitchFamily="2" charset="-122"/>
                <a:ea typeface="华光中楷_CNKI" panose="02000500000000000000" pitchFamily="2" charset="-122"/>
              </a:rPr>
              <a:t>英文单词或缩写</a:t>
            </a:r>
            <a:r>
              <a:rPr lang="zh-CN" altLang="en-US" dirty="0">
                <a:solidFill>
                  <a:srgbClr val="002060"/>
                </a:solidFill>
                <a:latin typeface="华光中楷_CNKI" panose="02000500000000000000" pitchFamily="2" charset="-122"/>
                <a:ea typeface="华光中楷_CNKI" panose="02000500000000000000" pitchFamily="2" charset="-122"/>
              </a:rPr>
              <a:t>作标识符名；</a:t>
            </a:r>
          </a:p>
          <a:p>
            <a:pPr fontAlgn="base">
              <a:lnSpc>
                <a:spcPct val="120000"/>
              </a:lnSpc>
              <a:spcBef>
                <a:spcPct val="0"/>
              </a:spcBef>
              <a:spcAft>
                <a:spcPct val="0"/>
              </a:spcAft>
              <a:buFont typeface="Wingdings" pitchFamily="2" charset="2"/>
              <a:buChar char="§"/>
            </a:pPr>
            <a:r>
              <a:rPr lang="zh-CN" altLang="en-US" dirty="0">
                <a:solidFill>
                  <a:srgbClr val="002060"/>
                </a:solidFill>
                <a:latin typeface="华光中楷_CNKI" panose="02000500000000000000" pitchFamily="2" charset="-122"/>
                <a:ea typeface="华光中楷_CNKI" panose="02000500000000000000" pitchFamily="2" charset="-122"/>
              </a:rPr>
              <a:t> 当名字包含多个单词时，通常使每个单词的</a:t>
            </a:r>
            <a:r>
              <a:rPr lang="zh-CN" altLang="en-US" dirty="0">
                <a:solidFill>
                  <a:srgbClr val="FF00FF"/>
                </a:solidFill>
                <a:latin typeface="华光中楷_CNKI" panose="02000500000000000000" pitchFamily="2" charset="-122"/>
                <a:ea typeface="华光中楷_CNKI" panose="02000500000000000000" pitchFamily="2" charset="-122"/>
              </a:rPr>
              <a:t>首字母大写</a:t>
            </a:r>
            <a:r>
              <a:rPr lang="zh-CN" altLang="en-US" dirty="0">
                <a:solidFill>
                  <a:srgbClr val="002060"/>
                </a:solidFill>
                <a:latin typeface="华光中楷_CNKI" panose="02000500000000000000" pitchFamily="2" charset="-122"/>
                <a:ea typeface="华光中楷_CNKI" panose="02000500000000000000" pitchFamily="2" charset="-122"/>
              </a:rPr>
              <a:t>；</a:t>
            </a:r>
          </a:p>
          <a:p>
            <a:pPr fontAlgn="base">
              <a:lnSpc>
                <a:spcPct val="120000"/>
              </a:lnSpc>
              <a:spcBef>
                <a:spcPct val="0"/>
              </a:spcBef>
              <a:spcAft>
                <a:spcPct val="0"/>
              </a:spcAft>
              <a:buFont typeface="Wingdings" pitchFamily="2" charset="2"/>
              <a:buChar char="§"/>
            </a:pPr>
            <a:r>
              <a:rPr lang="zh-CN" altLang="en-US" dirty="0">
                <a:solidFill>
                  <a:srgbClr val="002060"/>
                </a:solidFill>
                <a:latin typeface="华光中楷_CNKI" panose="02000500000000000000" pitchFamily="2" charset="-122"/>
                <a:ea typeface="华光中楷_CNKI" panose="02000500000000000000" pitchFamily="2" charset="-122"/>
              </a:rPr>
              <a:t>在整个程序中保持统一的命名方式。</a:t>
            </a:r>
            <a:endParaRPr lang="en-US" dirty="0">
              <a:solidFill>
                <a:srgbClr val="002060"/>
              </a:solidFill>
              <a:latin typeface="华光中楷_CNKI" panose="02000500000000000000" pitchFamily="2" charset="-122"/>
              <a:ea typeface="华光中楷_CNKI" panose="02000500000000000000" pitchFamily="2" charset="-122"/>
            </a:endParaRPr>
          </a:p>
        </p:txBody>
      </p:sp>
      <p:sp>
        <p:nvSpPr>
          <p:cNvPr id="131076" name="Text Box 4"/>
          <p:cNvSpPr txBox="1">
            <a:spLocks noChangeArrowheads="1"/>
          </p:cNvSpPr>
          <p:nvPr/>
        </p:nvSpPr>
        <p:spPr bwMode="auto">
          <a:xfrm>
            <a:off x="1650492" y="3685200"/>
            <a:ext cx="4152900" cy="2492990"/>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190500">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spcBef>
                <a:spcPct val="50000"/>
              </a:spcBef>
              <a:spcAft>
                <a:spcPct val="0"/>
              </a:spcAft>
            </a:pPr>
            <a:r>
              <a:rPr kumimoji="1" lang="zh-CN" altLang="en-US">
                <a:solidFill>
                  <a:srgbClr val="66FF33"/>
                </a:solidFill>
                <a:effectLst>
                  <a:outerShdw blurRad="38100" dist="38100" dir="2700000" algn="tl">
                    <a:srgbClr val="000000"/>
                  </a:outerShdw>
                </a:effectLst>
                <a:latin typeface="Arial" charset="0"/>
                <a:ea typeface="宋体" pitchFamily="2" charset="-122"/>
              </a:rPr>
              <a:t>好的</a:t>
            </a:r>
            <a:r>
              <a:rPr kumimoji="1" lang="zh-CN" altLang="en-US">
                <a:solidFill>
                  <a:srgbClr val="66FF33"/>
                </a:solidFill>
                <a:effectLst>
                  <a:outerShdw blurRad="38100" dist="38100" dir="2700000" algn="tl">
                    <a:srgbClr val="000000"/>
                  </a:outerShdw>
                </a:effectLst>
                <a:ea typeface="幼圆" pitchFamily="49" charset="-122"/>
              </a:rPr>
              <a:t>Ｃ</a:t>
            </a:r>
            <a:r>
              <a:rPr kumimoji="1" lang="zh-CN" altLang="en-US">
                <a:solidFill>
                  <a:srgbClr val="66FF33"/>
                </a:solidFill>
                <a:effectLst>
                  <a:outerShdw blurRad="38100" dist="38100" dir="2700000" algn="tl">
                    <a:srgbClr val="000000"/>
                  </a:outerShdw>
                </a:effectLst>
                <a:latin typeface="Arial" charset="0"/>
                <a:ea typeface="宋体" pitchFamily="2" charset="-122"/>
              </a:rPr>
              <a:t>变量名：</a:t>
            </a:r>
          </a:p>
          <a:p>
            <a:pPr fontAlgn="base">
              <a:spcBef>
                <a:spcPct val="50000"/>
              </a:spcBef>
              <a:spcAft>
                <a:spcPct val="0"/>
              </a:spcAft>
            </a:pPr>
            <a:r>
              <a:rPr kumimoji="1" lang="en-US" altLang="zh-CN">
                <a:solidFill>
                  <a:srgbClr val="FFFFFF"/>
                </a:solidFill>
                <a:effectLst>
                  <a:outerShdw blurRad="38100" dist="38100" dir="2700000" algn="tl">
                    <a:srgbClr val="000000"/>
                  </a:outerShdw>
                </a:effectLst>
                <a:latin typeface="Arial" charset="0"/>
                <a:ea typeface="宋体" pitchFamily="2" charset="-122"/>
              </a:rPr>
              <a:t>CircleArea, TotalScore, UserSelection, choice, StudentNumber, AverageScore, SampleFrequency</a:t>
            </a:r>
          </a:p>
        </p:txBody>
      </p:sp>
      <p:sp>
        <p:nvSpPr>
          <p:cNvPr id="131077" name="Text Box 5"/>
          <p:cNvSpPr txBox="1">
            <a:spLocks noChangeArrowheads="1"/>
          </p:cNvSpPr>
          <p:nvPr/>
        </p:nvSpPr>
        <p:spPr bwMode="auto">
          <a:xfrm>
            <a:off x="6096000" y="3716118"/>
            <a:ext cx="4152900" cy="2492990"/>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190500">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spcBef>
                <a:spcPct val="50000"/>
              </a:spcBef>
              <a:spcAft>
                <a:spcPct val="0"/>
              </a:spcAft>
            </a:pPr>
            <a:r>
              <a:rPr kumimoji="1" lang="zh-CN" altLang="en-US" dirty="0">
                <a:solidFill>
                  <a:srgbClr val="66FF33"/>
                </a:solidFill>
                <a:effectLst>
                  <a:outerShdw blurRad="38100" dist="38100" dir="2700000" algn="tl">
                    <a:srgbClr val="000000"/>
                  </a:outerShdw>
                </a:effectLst>
                <a:latin typeface="Arial" charset="0"/>
                <a:ea typeface="宋体" pitchFamily="2" charset="-122"/>
              </a:rPr>
              <a:t>不是很好的</a:t>
            </a:r>
            <a:r>
              <a:rPr kumimoji="1" lang="zh-CN" altLang="en-US" dirty="0">
                <a:solidFill>
                  <a:srgbClr val="66FF33"/>
                </a:solidFill>
                <a:effectLst>
                  <a:outerShdw blurRad="38100" dist="38100" dir="2700000" algn="tl">
                    <a:srgbClr val="000000"/>
                  </a:outerShdw>
                </a:effectLst>
                <a:ea typeface="幼圆" pitchFamily="49" charset="-122"/>
              </a:rPr>
              <a:t>Ｃ</a:t>
            </a:r>
            <a:r>
              <a:rPr kumimoji="1" lang="zh-CN" altLang="en-US" dirty="0">
                <a:solidFill>
                  <a:srgbClr val="66FF33"/>
                </a:solidFill>
                <a:effectLst>
                  <a:outerShdw blurRad="38100" dist="38100" dir="2700000" algn="tl">
                    <a:srgbClr val="000000"/>
                  </a:outerShdw>
                </a:effectLst>
                <a:latin typeface="Arial" charset="0"/>
                <a:ea typeface="宋体" pitchFamily="2" charset="-122"/>
              </a:rPr>
              <a:t>变量名：</a:t>
            </a:r>
          </a:p>
          <a:p>
            <a:pPr fontAlgn="base">
              <a:spcBef>
                <a:spcPct val="50000"/>
              </a:spcBef>
              <a:spcAft>
                <a:spcPct val="0"/>
              </a:spcAft>
            </a:pPr>
            <a:r>
              <a:rPr kumimoji="1" lang="en-US" altLang="zh-CN" dirty="0">
                <a:solidFill>
                  <a:srgbClr val="FFFFFF"/>
                </a:solidFill>
                <a:effectLst>
                  <a:outerShdw blurRad="38100" dist="38100" dir="2700000" algn="tl">
                    <a:srgbClr val="000000"/>
                  </a:outerShdw>
                </a:effectLst>
                <a:latin typeface="Arial" charset="0"/>
                <a:ea typeface="宋体" pitchFamily="2" charset="-122"/>
              </a:rPr>
              <a:t>a, aa	     (</a:t>
            </a:r>
            <a:r>
              <a:rPr kumimoji="1" lang="zh-CN" altLang="en-US" dirty="0">
                <a:solidFill>
                  <a:srgbClr val="FFFFFF"/>
                </a:solidFill>
                <a:effectLst>
                  <a:outerShdw blurRad="38100" dist="38100" dir="2700000" algn="tl">
                    <a:srgbClr val="000000"/>
                  </a:outerShdw>
                </a:effectLst>
                <a:latin typeface="Arial" charset="0"/>
                <a:ea typeface="宋体" pitchFamily="2" charset="-122"/>
              </a:rPr>
              <a:t>不知何意</a:t>
            </a:r>
            <a:r>
              <a:rPr kumimoji="1" lang="en-US" altLang="zh-CN" dirty="0">
                <a:solidFill>
                  <a:srgbClr val="FFFFFF"/>
                </a:solidFill>
                <a:effectLst>
                  <a:outerShdw blurRad="38100" dist="38100" dir="2700000" algn="tl">
                    <a:srgbClr val="000000"/>
                  </a:outerShdw>
                </a:effectLst>
                <a:latin typeface="Arial" charset="0"/>
                <a:ea typeface="宋体" pitchFamily="2" charset="-122"/>
              </a:rPr>
              <a:t>)</a:t>
            </a:r>
            <a:br>
              <a:rPr kumimoji="1" lang="en-US" altLang="zh-CN" dirty="0">
                <a:solidFill>
                  <a:srgbClr val="FFFFFF"/>
                </a:solidFill>
                <a:effectLst>
                  <a:outerShdw blurRad="38100" dist="38100" dir="2700000" algn="tl">
                    <a:srgbClr val="000000"/>
                  </a:outerShdw>
                </a:effectLst>
                <a:latin typeface="Arial" charset="0"/>
                <a:ea typeface="宋体" pitchFamily="2" charset="-122"/>
              </a:rPr>
            </a:br>
            <a:r>
              <a:rPr kumimoji="1" lang="en-US" altLang="zh-CN" dirty="0" err="1">
                <a:solidFill>
                  <a:srgbClr val="FFFFFF"/>
                </a:solidFill>
                <a:effectLst>
                  <a:outerShdw blurRad="38100" dist="38100" dir="2700000" algn="tl">
                    <a:srgbClr val="000000"/>
                  </a:outerShdw>
                </a:effectLst>
                <a:latin typeface="Arial" charset="0"/>
                <a:ea typeface="宋体" pitchFamily="2" charset="-122"/>
              </a:rPr>
              <a:t>numberofstudent</a:t>
            </a:r>
            <a:br>
              <a:rPr kumimoji="1" lang="en-US" altLang="zh-CN" dirty="0">
                <a:solidFill>
                  <a:srgbClr val="FFFFFF"/>
                </a:solidFill>
                <a:effectLst>
                  <a:outerShdw blurRad="38100" dist="38100" dir="2700000" algn="tl">
                    <a:srgbClr val="000000"/>
                  </a:outerShdw>
                </a:effectLst>
                <a:latin typeface="Arial" charset="0"/>
                <a:ea typeface="宋体" pitchFamily="2" charset="-122"/>
              </a:rPr>
            </a:br>
            <a:r>
              <a:rPr kumimoji="1" lang="en-US" altLang="zh-CN" dirty="0">
                <a:solidFill>
                  <a:srgbClr val="FFFFFF"/>
                </a:solidFill>
                <a:effectLst>
                  <a:outerShdw blurRad="38100" dist="38100" dir="2700000" algn="tl">
                    <a:srgbClr val="000000"/>
                  </a:outerShdw>
                </a:effectLst>
                <a:latin typeface="Arial" charset="0"/>
                <a:ea typeface="宋体" pitchFamily="2" charset="-122"/>
              </a:rPr>
              <a:t>  	     (</a:t>
            </a:r>
            <a:r>
              <a:rPr kumimoji="1" lang="zh-CN" altLang="en-US" dirty="0">
                <a:solidFill>
                  <a:srgbClr val="FFFFFF"/>
                </a:solidFill>
                <a:effectLst>
                  <a:outerShdw blurRad="38100" dist="38100" dir="2700000" algn="tl">
                    <a:srgbClr val="000000"/>
                  </a:outerShdw>
                </a:effectLst>
                <a:latin typeface="Arial" charset="0"/>
                <a:ea typeface="宋体" pitchFamily="2" charset="-122"/>
              </a:rPr>
              <a:t>全部小写</a:t>
            </a:r>
            <a:r>
              <a:rPr kumimoji="1" lang="zh-CN" altLang="en-US" dirty="0">
                <a:solidFill>
                  <a:srgbClr val="FF00FF"/>
                </a:solidFill>
                <a:effectLst>
                  <a:outerShdw blurRad="38100" dist="38100" dir="2700000" algn="tl">
                    <a:srgbClr val="000000"/>
                  </a:outerShdw>
                </a:effectLst>
                <a:latin typeface="Arial" charset="0"/>
                <a:ea typeface="宋体" pitchFamily="2" charset="-122"/>
              </a:rPr>
              <a:t>难以辨认</a:t>
            </a:r>
            <a:r>
              <a:rPr kumimoji="1" lang="en-US" altLang="zh-CN" dirty="0">
                <a:solidFill>
                  <a:srgbClr val="FFFFFF"/>
                </a:solidFill>
                <a:effectLst>
                  <a:outerShdw blurRad="38100" dist="38100" dir="2700000" algn="tl">
                    <a:srgbClr val="000000"/>
                  </a:outerShdw>
                </a:effectLst>
                <a:latin typeface="Arial" charset="0"/>
                <a:ea typeface="宋体" pitchFamily="2" charset="-122"/>
              </a:rPr>
              <a:t>)</a:t>
            </a:r>
            <a:br>
              <a:rPr kumimoji="1" lang="en-US" altLang="zh-CN" dirty="0">
                <a:solidFill>
                  <a:srgbClr val="FFFFFF"/>
                </a:solidFill>
                <a:effectLst>
                  <a:outerShdw blurRad="38100" dist="38100" dir="2700000" algn="tl">
                    <a:srgbClr val="000000"/>
                  </a:outerShdw>
                </a:effectLst>
                <a:latin typeface="Arial" charset="0"/>
                <a:ea typeface="宋体" pitchFamily="2" charset="-122"/>
              </a:rPr>
            </a:br>
            <a:r>
              <a:rPr kumimoji="1" lang="en-US" altLang="zh-CN" dirty="0">
                <a:solidFill>
                  <a:srgbClr val="FFFFFF"/>
                </a:solidFill>
                <a:effectLst>
                  <a:outerShdw blurRad="38100" dist="38100" dir="2700000" algn="tl">
                    <a:srgbClr val="000000"/>
                  </a:outerShdw>
                </a:effectLst>
                <a:latin typeface="Arial" charset="0"/>
                <a:ea typeface="宋体" pitchFamily="2" charset="-122"/>
              </a:rPr>
              <a:t>total</a:t>
            </a:r>
            <a:br>
              <a:rPr kumimoji="1" lang="en-US" altLang="zh-CN" dirty="0">
                <a:solidFill>
                  <a:srgbClr val="FFFFFF"/>
                </a:solidFill>
                <a:effectLst>
                  <a:outerShdw blurRad="38100" dist="38100" dir="2700000" algn="tl">
                    <a:srgbClr val="000000"/>
                  </a:outerShdw>
                </a:effectLst>
                <a:latin typeface="Arial" charset="0"/>
                <a:ea typeface="宋体" pitchFamily="2" charset="-122"/>
              </a:rPr>
            </a:br>
            <a:r>
              <a:rPr kumimoji="1" lang="en-US" altLang="zh-CN" dirty="0">
                <a:solidFill>
                  <a:srgbClr val="FFFFFF"/>
                </a:solidFill>
                <a:effectLst>
                  <a:outerShdw blurRad="38100" dist="38100" dir="2700000" algn="tl">
                    <a:srgbClr val="000000"/>
                  </a:outerShdw>
                </a:effectLst>
                <a:latin typeface="Arial" charset="0"/>
                <a:ea typeface="宋体" pitchFamily="2" charset="-122"/>
              </a:rPr>
              <a:t>totals    (</a:t>
            </a:r>
            <a:r>
              <a:rPr kumimoji="1" lang="zh-CN" altLang="en-US" dirty="0">
                <a:solidFill>
                  <a:srgbClr val="FF00FF"/>
                </a:solidFill>
                <a:effectLst>
                  <a:outerShdw blurRad="38100" dist="38100" dir="2700000" algn="tl">
                    <a:srgbClr val="000000"/>
                  </a:outerShdw>
                </a:effectLst>
                <a:latin typeface="Arial" charset="0"/>
                <a:ea typeface="宋体" pitchFamily="2" charset="-122"/>
              </a:rPr>
              <a:t>名字太相似</a:t>
            </a:r>
            <a:r>
              <a:rPr kumimoji="1" lang="en-US" altLang="zh-CN" dirty="0">
                <a:solidFill>
                  <a:srgbClr val="FFFFFF"/>
                </a:solidFill>
                <a:effectLst>
                  <a:outerShdw blurRad="38100" dist="38100" dir="2700000" algn="tl">
                    <a:srgbClr val="000000"/>
                  </a:outerShdw>
                </a:effectLst>
                <a:latin typeface="Arial" charset="0"/>
                <a:ea typeface="宋体" pitchFamily="2" charset="-122"/>
              </a:rPr>
              <a:t>)</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12</a:t>
            </a:fld>
            <a:endParaRPr lang="zh-CN" altLang="en-US"/>
          </a:p>
        </p:txBody>
      </p:sp>
    </p:spTree>
    <p:extLst>
      <p:ext uri="{BB962C8B-B14F-4D97-AF65-F5344CB8AC3E}">
        <p14:creationId xmlns:p14="http://schemas.microsoft.com/office/powerpoint/2010/main" val="202534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513936" y="444092"/>
            <a:ext cx="3711848" cy="533400"/>
          </a:xfrm>
          <a:gradFill rotWithShape="0">
            <a:gsLst>
              <a:gs pos="0">
                <a:srgbClr val="333399"/>
              </a:gs>
              <a:gs pos="100000">
                <a:srgbClr val="00759E"/>
              </a:gs>
            </a:gsLst>
            <a:lin ang="0" scaled="1"/>
          </a:gradFill>
          <a:ln w="38100" cap="flat" cmpd="dbl">
            <a:solidFill>
              <a:srgbClr val="99CCFF"/>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a:bodyPr>
          <a:lstStyle/>
          <a:p>
            <a:pPr algn="l"/>
            <a:r>
              <a:rPr lang="zh-CN" altLang="en-US" sz="3200" b="1" dirty="0">
                <a:solidFill>
                  <a:srgbClr val="FFFF66"/>
                </a:solidFill>
                <a:effectLst>
                  <a:outerShdw blurRad="38100" dist="38100" dir="2700000" algn="tl">
                    <a:srgbClr val="000000"/>
                  </a:outerShdw>
                </a:effectLst>
                <a:ea typeface="黑体" pitchFamily="49" charset="-122"/>
              </a:rPr>
              <a:t>变量的定义和使用</a:t>
            </a:r>
          </a:p>
        </p:txBody>
      </p:sp>
      <p:sp>
        <p:nvSpPr>
          <p:cNvPr id="132099" name="Text Box 3"/>
          <p:cNvSpPr txBox="1">
            <a:spLocks noChangeArrowheads="1"/>
          </p:cNvSpPr>
          <p:nvPr/>
        </p:nvSpPr>
        <p:spPr bwMode="auto">
          <a:xfrm>
            <a:off x="2390776" y="1581757"/>
            <a:ext cx="7545388" cy="182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lnSpc>
                <a:spcPct val="80000"/>
              </a:lnSpc>
              <a:spcBef>
                <a:spcPct val="50000"/>
              </a:spcBef>
              <a:spcAft>
                <a:spcPct val="0"/>
              </a:spcAft>
              <a:buClr>
                <a:srgbClr val="CC99FF"/>
              </a:buClr>
              <a:buSzPct val="125000"/>
              <a:buFont typeface="Wingdings" pitchFamily="2" charset="2"/>
              <a:buNone/>
            </a:pPr>
            <a:r>
              <a:rPr lang="zh-CN" altLang="en-US" dirty="0">
                <a:solidFill>
                  <a:srgbClr val="002060"/>
                </a:solidFill>
                <a:latin typeface="黑体" pitchFamily="49" charset="-122"/>
              </a:rPr>
              <a:t>变量定义具有三个目的：</a:t>
            </a:r>
          </a:p>
          <a:p>
            <a:pPr fontAlgn="base">
              <a:lnSpc>
                <a:spcPct val="80000"/>
              </a:lnSpc>
              <a:spcBef>
                <a:spcPct val="50000"/>
              </a:spcBef>
              <a:spcAft>
                <a:spcPct val="0"/>
              </a:spcAft>
              <a:buClr>
                <a:srgbClr val="CC99FF"/>
              </a:buClr>
              <a:buSzPct val="125000"/>
              <a:buFont typeface="Wingdings" pitchFamily="2" charset="2"/>
              <a:buNone/>
            </a:pPr>
            <a:r>
              <a:rPr lang="zh-CN" altLang="en-US" dirty="0">
                <a:solidFill>
                  <a:srgbClr val="002060"/>
                </a:solidFill>
                <a:latin typeface="黑体" pitchFamily="49" charset="-122"/>
              </a:rPr>
              <a:t>⑴ 定义变量名；</a:t>
            </a:r>
          </a:p>
          <a:p>
            <a:pPr fontAlgn="base">
              <a:lnSpc>
                <a:spcPct val="80000"/>
              </a:lnSpc>
              <a:spcBef>
                <a:spcPct val="50000"/>
              </a:spcBef>
              <a:spcAft>
                <a:spcPct val="0"/>
              </a:spcAft>
              <a:buClr>
                <a:srgbClr val="CC99FF"/>
              </a:buClr>
              <a:buSzPct val="125000"/>
              <a:buFont typeface="Wingdings" pitchFamily="2" charset="2"/>
              <a:buNone/>
            </a:pPr>
            <a:r>
              <a:rPr lang="zh-CN" altLang="en-US" dirty="0">
                <a:solidFill>
                  <a:srgbClr val="002060"/>
                </a:solidFill>
                <a:latin typeface="黑体" pitchFamily="49" charset="-122"/>
              </a:rPr>
              <a:t>⑵ 定义变量类型；</a:t>
            </a:r>
          </a:p>
          <a:p>
            <a:pPr fontAlgn="base">
              <a:lnSpc>
                <a:spcPct val="80000"/>
              </a:lnSpc>
              <a:spcBef>
                <a:spcPct val="50000"/>
              </a:spcBef>
              <a:spcAft>
                <a:spcPct val="0"/>
              </a:spcAft>
              <a:buClr>
                <a:srgbClr val="CC99FF"/>
              </a:buClr>
              <a:buSzPct val="125000"/>
              <a:buFont typeface="Wingdings" pitchFamily="2" charset="2"/>
              <a:buNone/>
            </a:pPr>
            <a:r>
              <a:rPr lang="zh-CN" altLang="en-US" dirty="0">
                <a:solidFill>
                  <a:srgbClr val="002060"/>
                </a:solidFill>
                <a:latin typeface="黑体" pitchFamily="49" charset="-122"/>
              </a:rPr>
              <a:t>⑶ 向程序员描述该变量。</a:t>
            </a:r>
          </a:p>
        </p:txBody>
      </p:sp>
      <p:sp>
        <p:nvSpPr>
          <p:cNvPr id="132100" name="Text Box 4"/>
          <p:cNvSpPr txBox="1">
            <a:spLocks noChangeArrowheads="1"/>
          </p:cNvSpPr>
          <p:nvPr/>
        </p:nvSpPr>
        <p:spPr bwMode="auto">
          <a:xfrm>
            <a:off x="2369860" y="996542"/>
            <a:ext cx="5985098" cy="461665"/>
          </a:xfrm>
          <a:prstGeom prst="rect">
            <a:avLst/>
          </a:prstGeom>
          <a:solidFill>
            <a:srgbClr val="FFCCFF"/>
          </a:solidFill>
          <a:ln w="38100" cmpd="dbl">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zh-CN" altLang="en-US" sz="2400" b="1" dirty="0">
                <a:solidFill>
                  <a:srgbClr val="002060"/>
                </a:solidFill>
                <a:latin typeface="宋体" pitchFamily="2" charset="-122"/>
              </a:rPr>
              <a:t>Ｃ语言中，变量必须“</a:t>
            </a:r>
            <a:r>
              <a:rPr lang="zh-CN" altLang="en-US" sz="2400" b="1" dirty="0">
                <a:solidFill>
                  <a:srgbClr val="FF0000"/>
                </a:solidFill>
                <a:latin typeface="宋体" pitchFamily="2" charset="-122"/>
              </a:rPr>
              <a:t>先定义，后使用</a:t>
            </a:r>
            <a:r>
              <a:rPr lang="zh-CN" altLang="en-US" sz="2400" b="1" dirty="0">
                <a:solidFill>
                  <a:srgbClr val="002060"/>
                </a:solidFill>
                <a:latin typeface="宋体" pitchFamily="2" charset="-122"/>
              </a:rPr>
              <a:t>”</a:t>
            </a:r>
          </a:p>
        </p:txBody>
      </p:sp>
      <p:sp>
        <p:nvSpPr>
          <p:cNvPr id="132101" name="Text Box 5"/>
          <p:cNvSpPr txBox="1">
            <a:spLocks noChangeArrowheads="1"/>
          </p:cNvSpPr>
          <p:nvPr/>
        </p:nvSpPr>
        <p:spPr bwMode="auto">
          <a:xfrm>
            <a:off x="2390776" y="3448050"/>
            <a:ext cx="751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fontAlgn="base">
              <a:spcBef>
                <a:spcPct val="50000"/>
              </a:spcBef>
              <a:spcAft>
                <a:spcPct val="0"/>
              </a:spcAft>
            </a:pPr>
            <a:r>
              <a:rPr lang="en-US" altLang="zh-CN" sz="2400" b="1">
                <a:solidFill>
                  <a:srgbClr val="FF0000"/>
                </a:solidFill>
                <a:latin typeface="宋体" pitchFamily="2" charset="-122"/>
              </a:rPr>
              <a:t>int radius;  // </a:t>
            </a:r>
            <a:r>
              <a:rPr lang="zh-CN" altLang="en-US" sz="2400" b="1">
                <a:solidFill>
                  <a:srgbClr val="FF0000"/>
                </a:solidFill>
                <a:latin typeface="宋体" pitchFamily="2" charset="-122"/>
              </a:rPr>
              <a:t>圆周率</a:t>
            </a:r>
          </a:p>
        </p:txBody>
      </p:sp>
      <p:sp>
        <p:nvSpPr>
          <p:cNvPr id="132102" name="AutoShape 6"/>
          <p:cNvSpPr>
            <a:spLocks noChangeArrowheads="1"/>
          </p:cNvSpPr>
          <p:nvPr/>
        </p:nvSpPr>
        <p:spPr bwMode="auto">
          <a:xfrm>
            <a:off x="695400" y="4343901"/>
            <a:ext cx="2844799" cy="2012450"/>
          </a:xfrm>
          <a:prstGeom prst="wedgeRoundRectCallout">
            <a:avLst>
              <a:gd name="adj1" fmla="val 18653"/>
              <a:gd name="adj2" fmla="val -76681"/>
              <a:gd name="adj3" fmla="val 16667"/>
            </a:avLst>
          </a:prstGeom>
          <a:solidFill>
            <a:srgbClr val="808080">
              <a:alpha val="17000"/>
            </a:srgbClr>
          </a:solidFill>
          <a:ln w="12700">
            <a:solidFill>
              <a:srgbClr val="FFFF00"/>
            </a:solidFill>
            <a:miter lim="800000"/>
            <a:headEnd/>
            <a:tailEnd/>
          </a:ln>
          <a:effectLst/>
        </p:spPr>
        <p:txBody>
          <a:bodyPr lIns="36000" tIns="72000" rIns="0" bIns="72000" anchor="ctr" anchorCtr="1"/>
          <a:lstStyle/>
          <a:p>
            <a:pPr algn="just" fontAlgn="base">
              <a:spcBef>
                <a:spcPct val="50000"/>
              </a:spcBef>
              <a:spcAft>
                <a:spcPct val="0"/>
              </a:spcAft>
            </a:pPr>
            <a:r>
              <a:rPr kumimoji="1" lang="zh-CN" altLang="en-US" sz="2400" b="1" dirty="0">
                <a:solidFill>
                  <a:srgbClr val="002060"/>
                </a:solidFill>
              </a:rPr>
              <a:t>关</a:t>
            </a:r>
            <a:r>
              <a:rPr lang="zh-CN" altLang="en-US" sz="2400" b="1" dirty="0">
                <a:solidFill>
                  <a:srgbClr val="002060"/>
                </a:solidFill>
                <a:latin typeface="宋体" pitchFamily="2" charset="-122"/>
              </a:rPr>
              <a:t>键字 </a:t>
            </a:r>
            <a:r>
              <a:rPr lang="en-US" altLang="zh-CN" sz="2400" b="1" dirty="0" err="1">
                <a:solidFill>
                  <a:srgbClr val="002060"/>
                </a:solidFill>
                <a:latin typeface="宋体" pitchFamily="2" charset="-122"/>
              </a:rPr>
              <a:t>int</a:t>
            </a:r>
            <a:r>
              <a:rPr lang="en-US" altLang="zh-CN" sz="2400" b="1" dirty="0">
                <a:solidFill>
                  <a:srgbClr val="002060"/>
                </a:solidFill>
                <a:latin typeface="宋体" pitchFamily="2" charset="-122"/>
              </a:rPr>
              <a:t> </a:t>
            </a:r>
            <a:r>
              <a:rPr lang="zh-CN" altLang="en-US" sz="2400" b="1" dirty="0">
                <a:solidFill>
                  <a:srgbClr val="002060"/>
                </a:solidFill>
                <a:latin typeface="宋体" pitchFamily="2" charset="-122"/>
              </a:rPr>
              <a:t>告诉编译系统我要定义一个整型变量，用它来保存一个整型的数值。</a:t>
            </a:r>
          </a:p>
        </p:txBody>
      </p:sp>
      <p:sp>
        <p:nvSpPr>
          <p:cNvPr id="132103" name="AutoShape 7"/>
          <p:cNvSpPr>
            <a:spLocks noChangeArrowheads="1"/>
          </p:cNvSpPr>
          <p:nvPr/>
        </p:nvSpPr>
        <p:spPr bwMode="auto">
          <a:xfrm>
            <a:off x="4727848" y="4524100"/>
            <a:ext cx="2490933" cy="1584101"/>
          </a:xfrm>
          <a:prstGeom prst="wedgeRoundRectCallout">
            <a:avLst>
              <a:gd name="adj1" fmla="val -106361"/>
              <a:gd name="adj2" fmla="val -91756"/>
              <a:gd name="adj3" fmla="val 16667"/>
            </a:avLst>
          </a:prstGeom>
          <a:solidFill>
            <a:srgbClr val="808080">
              <a:alpha val="21000"/>
            </a:srgbClr>
          </a:solidFill>
          <a:ln w="12700">
            <a:solidFill>
              <a:srgbClr val="FFFF00"/>
            </a:solidFill>
            <a:miter lim="800000"/>
            <a:headEnd/>
            <a:tailEnd/>
          </a:ln>
          <a:effectLst/>
        </p:spPr>
        <p:txBody>
          <a:bodyPr lIns="36000" tIns="72000" rIns="0" bIns="72000" anchor="ctr" anchorCtr="1"/>
          <a:lstStyle/>
          <a:p>
            <a:pPr fontAlgn="base">
              <a:spcBef>
                <a:spcPct val="50000"/>
              </a:spcBef>
              <a:spcAft>
                <a:spcPct val="0"/>
              </a:spcAft>
            </a:pPr>
            <a:r>
              <a:rPr lang="zh-CN" altLang="en-US" sz="2400" b="1" dirty="0">
                <a:solidFill>
                  <a:srgbClr val="002060"/>
                </a:solidFill>
                <a:latin typeface="宋体" pitchFamily="2" charset="-122"/>
              </a:rPr>
              <a:t>这是变量的名字。以后的程序中就用这个名字来访问这个变量。</a:t>
            </a:r>
          </a:p>
        </p:txBody>
      </p:sp>
      <p:sp>
        <p:nvSpPr>
          <p:cNvPr id="132104" name="AutoShape 8"/>
          <p:cNvSpPr>
            <a:spLocks noChangeArrowheads="1"/>
          </p:cNvSpPr>
          <p:nvPr/>
        </p:nvSpPr>
        <p:spPr bwMode="auto">
          <a:xfrm>
            <a:off x="8102600" y="3905250"/>
            <a:ext cx="2565400" cy="2324100"/>
          </a:xfrm>
          <a:prstGeom prst="wedgeRoundRectCallout">
            <a:avLst>
              <a:gd name="adj1" fmla="val -150681"/>
              <a:gd name="adj2" fmla="val -54440"/>
              <a:gd name="adj3" fmla="val 16667"/>
            </a:avLst>
          </a:prstGeom>
          <a:solidFill>
            <a:srgbClr val="808080">
              <a:alpha val="13000"/>
            </a:srgbClr>
          </a:solidFill>
          <a:ln w="12700">
            <a:solidFill>
              <a:srgbClr val="FFFF00"/>
            </a:solidFill>
            <a:miter lim="800000"/>
            <a:headEnd/>
            <a:tailEnd/>
          </a:ln>
          <a:effectLst/>
        </p:spPr>
        <p:txBody>
          <a:bodyPr lIns="36000" tIns="72000" rIns="0" bIns="72000" anchor="ctr" anchorCtr="1"/>
          <a:lstStyle/>
          <a:p>
            <a:pPr fontAlgn="base">
              <a:spcBef>
                <a:spcPct val="50000"/>
              </a:spcBef>
              <a:spcAft>
                <a:spcPct val="0"/>
              </a:spcAft>
            </a:pPr>
            <a:r>
              <a:rPr lang="zh-CN" altLang="en-US" sz="2400" b="1" dirty="0">
                <a:solidFill>
                  <a:srgbClr val="002060"/>
                </a:solidFill>
                <a:latin typeface="宋体" pitchFamily="2" charset="-122"/>
              </a:rPr>
              <a:t>注释用来解释这个变量，它是给程序员的信息。对程序主要的变量作注释是</a:t>
            </a:r>
            <a:r>
              <a:rPr lang="zh-CN" altLang="en-US" sz="2400" b="1" dirty="0">
                <a:solidFill>
                  <a:srgbClr val="FF0000"/>
                </a:solidFill>
                <a:latin typeface="宋体" pitchFamily="2" charset="-122"/>
              </a:rPr>
              <a:t>很好的习惯</a:t>
            </a:r>
            <a:r>
              <a:rPr lang="zh-CN" altLang="en-US" sz="2400" b="1" dirty="0">
                <a:solidFill>
                  <a:srgbClr val="002060"/>
                </a:solidFill>
                <a:latin typeface="宋体" pitchFamily="2" charset="-122"/>
              </a:rPr>
              <a:t>。</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13</a:t>
            </a:fld>
            <a:endParaRPr lang="zh-CN" altLang="en-US"/>
          </a:p>
        </p:txBody>
      </p:sp>
    </p:spTree>
    <p:extLst>
      <p:ext uri="{BB962C8B-B14F-4D97-AF65-F5344CB8AC3E}">
        <p14:creationId xmlns:p14="http://schemas.microsoft.com/office/powerpoint/2010/main" val="306316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343472" y="2078437"/>
            <a:ext cx="8784976" cy="4565756"/>
          </a:xfrm>
          <a:prstGeom prst="rect">
            <a:avLst/>
          </a:prstGeom>
          <a:solidFill>
            <a:schemeClr val="bg2">
              <a:lumMod val="75000"/>
              <a:alpha val="15000"/>
            </a:schemeClr>
          </a:solidFill>
          <a:ln>
            <a:noFill/>
          </a:ln>
          <a:effectLst/>
        </p:spPr>
        <p:txBody>
          <a:bodyPr wrap="square" lIns="180000" tIns="396000" rIns="180000" bIns="468000">
            <a:spAutoFit/>
          </a:bodyPr>
          <a:lstStyle>
            <a:lvl1pPr indent="476250">
              <a:defRPr sz="2400" b="1">
                <a:solidFill>
                  <a:schemeClr val="tx1"/>
                </a:solidFill>
                <a:latin typeface="Times New Roman" pitchFamily="18" charset="0"/>
                <a:ea typeface="黑体" pitchFamily="49" charset="-122"/>
              </a:defRPr>
            </a:lvl1pPr>
            <a:lvl2pPr marL="1790700" indent="-457200">
              <a:defRPr sz="2400" b="1">
                <a:solidFill>
                  <a:schemeClr val="tx1"/>
                </a:solidFill>
                <a:latin typeface="Times New Roman" pitchFamily="18" charset="0"/>
                <a:ea typeface="黑体" pitchFamily="49" charset="-122"/>
              </a:defRPr>
            </a:lvl2pPr>
            <a:lvl3pPr marL="2438400" indent="-457200">
              <a:defRPr sz="2400" b="1">
                <a:solidFill>
                  <a:schemeClr val="tx1"/>
                </a:solidFill>
                <a:latin typeface="Times New Roman" pitchFamily="18" charset="0"/>
                <a:ea typeface="黑体" pitchFamily="49" charset="-122"/>
              </a:defRPr>
            </a:lvl3pPr>
            <a:lvl4pPr marL="3086100" indent="-457200">
              <a:defRPr sz="2400" b="1">
                <a:solidFill>
                  <a:schemeClr val="tx1"/>
                </a:solidFill>
                <a:latin typeface="Times New Roman" pitchFamily="18" charset="0"/>
                <a:ea typeface="黑体" pitchFamily="49" charset="-122"/>
              </a:defRPr>
            </a:lvl4pPr>
            <a:lvl5pPr marL="3733800" indent="-457200">
              <a:defRPr sz="2400" b="1">
                <a:solidFill>
                  <a:schemeClr val="tx1"/>
                </a:solidFill>
                <a:latin typeface="Times New Roman" pitchFamily="18" charset="0"/>
                <a:ea typeface="黑体" pitchFamily="49" charset="-122"/>
              </a:defRPr>
            </a:lvl5pPr>
            <a:lvl6pPr marL="41910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marL="46482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marL="51054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marL="55626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indent="360000" fontAlgn="base">
              <a:spcAft>
                <a:spcPct val="0"/>
              </a:spcAft>
            </a:pPr>
            <a:r>
              <a:rPr lang="en-US" altLang="zh-CN" dirty="0">
                <a:latin typeface="+mj-lt"/>
                <a:ea typeface="宋体" pitchFamily="2" charset="-122"/>
              </a:rPr>
              <a:t>#include &lt;</a:t>
            </a:r>
            <a:r>
              <a:rPr lang="en-US" altLang="zh-CN" dirty="0" err="1">
                <a:latin typeface="+mj-lt"/>
                <a:ea typeface="宋体" pitchFamily="2" charset="-122"/>
              </a:rPr>
              <a:t>iostream</a:t>
            </a:r>
            <a:r>
              <a:rPr lang="en-US" altLang="zh-CN" dirty="0">
                <a:latin typeface="+mj-lt"/>
                <a:ea typeface="宋体" pitchFamily="2" charset="-122"/>
              </a:rPr>
              <a:t>&gt;</a:t>
            </a:r>
          </a:p>
          <a:p>
            <a:pPr indent="360000" fontAlgn="base">
              <a:spcAft>
                <a:spcPct val="0"/>
              </a:spcAft>
            </a:pPr>
            <a:r>
              <a:rPr lang="en-US" altLang="zh-CN" dirty="0">
                <a:latin typeface="+mj-lt"/>
                <a:ea typeface="宋体" pitchFamily="2" charset="-122"/>
              </a:rPr>
              <a:t>using namespace </a:t>
            </a:r>
            <a:r>
              <a:rPr lang="en-US" altLang="zh-CN" dirty="0" err="1">
                <a:latin typeface="+mj-lt"/>
                <a:ea typeface="宋体" pitchFamily="2" charset="-122"/>
              </a:rPr>
              <a:t>std</a:t>
            </a:r>
            <a:r>
              <a:rPr lang="en-US" altLang="zh-CN" dirty="0">
                <a:latin typeface="+mj-lt"/>
                <a:ea typeface="宋体" pitchFamily="2" charset="-122"/>
              </a:rPr>
              <a:t>;</a:t>
            </a:r>
          </a:p>
          <a:p>
            <a:pPr indent="360000" fontAlgn="base">
              <a:spcAft>
                <a:spcPct val="0"/>
              </a:spcAft>
            </a:pPr>
            <a:r>
              <a:rPr lang="en-US" altLang="zh-CN" dirty="0" err="1">
                <a:latin typeface="+mj-lt"/>
                <a:ea typeface="宋体" pitchFamily="2" charset="-122"/>
              </a:rPr>
              <a:t>int</a:t>
            </a:r>
            <a:r>
              <a:rPr lang="en-US" altLang="zh-CN" dirty="0">
                <a:latin typeface="+mj-lt"/>
                <a:ea typeface="宋体" pitchFamily="2" charset="-122"/>
              </a:rPr>
              <a:t> main()</a:t>
            </a:r>
          </a:p>
          <a:p>
            <a:pPr indent="360000" fontAlgn="base">
              <a:spcAft>
                <a:spcPct val="0"/>
              </a:spcAft>
            </a:pPr>
            <a:r>
              <a:rPr lang="en-US" altLang="zh-CN" dirty="0">
                <a:latin typeface="+mj-lt"/>
                <a:ea typeface="宋体" pitchFamily="2" charset="-122"/>
              </a:rPr>
              <a:t>{</a:t>
            </a:r>
          </a:p>
          <a:p>
            <a:pPr indent="360000" fontAlgn="base">
              <a:spcAft>
                <a:spcPct val="0"/>
              </a:spcAft>
            </a:pPr>
            <a:r>
              <a:rPr lang="en-US" altLang="zh-CN" dirty="0">
                <a:latin typeface="+mj-lt"/>
                <a:ea typeface="宋体" pitchFamily="2" charset="-122"/>
              </a:rPr>
              <a:t>  </a:t>
            </a:r>
            <a:r>
              <a:rPr lang="en-US" altLang="zh-CN" dirty="0" err="1">
                <a:latin typeface="+mj-lt"/>
                <a:ea typeface="宋体" pitchFamily="2" charset="-122"/>
              </a:rPr>
              <a:t>int</a:t>
            </a:r>
            <a:r>
              <a:rPr lang="en-US" altLang="zh-CN" dirty="0">
                <a:latin typeface="+mj-lt"/>
                <a:ea typeface="宋体" pitchFamily="2" charset="-122"/>
              </a:rPr>
              <a:t> a, b, sum ;</a:t>
            </a:r>
          </a:p>
          <a:p>
            <a:pPr indent="360000" fontAlgn="base">
              <a:spcAft>
                <a:spcPct val="0"/>
              </a:spcAft>
            </a:pPr>
            <a:r>
              <a:rPr lang="en-US" altLang="zh-CN" dirty="0">
                <a:latin typeface="+mj-lt"/>
                <a:ea typeface="宋体" pitchFamily="2" charset="-122"/>
              </a:rPr>
              <a:t>  a=123;  b=456;  </a:t>
            </a:r>
          </a:p>
          <a:p>
            <a:pPr indent="360000" fontAlgn="base">
              <a:spcAft>
                <a:spcPct val="0"/>
              </a:spcAft>
            </a:pPr>
            <a:r>
              <a:rPr lang="en-US" altLang="zh-CN" dirty="0">
                <a:latin typeface="+mj-lt"/>
                <a:ea typeface="宋体" pitchFamily="2" charset="-122"/>
              </a:rPr>
              <a:t>  sum=</a:t>
            </a:r>
            <a:r>
              <a:rPr lang="en-US" altLang="zh-CN" dirty="0" err="1">
                <a:latin typeface="+mj-lt"/>
                <a:ea typeface="宋体" pitchFamily="2" charset="-122"/>
              </a:rPr>
              <a:t>a+b</a:t>
            </a:r>
            <a:r>
              <a:rPr lang="en-US" altLang="zh-CN" dirty="0">
                <a:latin typeface="+mj-lt"/>
                <a:ea typeface="宋体" pitchFamily="2" charset="-122"/>
              </a:rPr>
              <a:t>;</a:t>
            </a:r>
          </a:p>
          <a:p>
            <a:pPr indent="360000" fontAlgn="base">
              <a:spcAft>
                <a:spcPct val="0"/>
              </a:spcAft>
            </a:pPr>
            <a:r>
              <a:rPr lang="en-US" altLang="zh-CN" dirty="0">
                <a:latin typeface="+mj-lt"/>
                <a:ea typeface="宋体" pitchFamily="2" charset="-122"/>
              </a:rPr>
              <a:t>  </a:t>
            </a:r>
            <a:r>
              <a:rPr lang="en-US" altLang="zh-CN" dirty="0" err="1">
                <a:latin typeface="+mj-lt"/>
                <a:ea typeface="宋体" pitchFamily="2" charset="-122"/>
              </a:rPr>
              <a:t>cout</a:t>
            </a:r>
            <a:r>
              <a:rPr lang="en-US" altLang="zh-CN" dirty="0">
                <a:latin typeface="+mj-lt"/>
                <a:ea typeface="宋体" pitchFamily="2" charset="-122"/>
              </a:rPr>
              <a:t>&lt;&lt;</a:t>
            </a:r>
            <a:r>
              <a:rPr lang="en-US" altLang="zh-CN" noProof="1">
                <a:latin typeface="+mj-lt"/>
                <a:ea typeface="宋体" pitchFamily="2" charset="-122"/>
              </a:rPr>
              <a:t>"</a:t>
            </a:r>
            <a:r>
              <a:rPr lang="en-US" altLang="zh-CN" dirty="0">
                <a:latin typeface="+mj-lt"/>
                <a:ea typeface="宋体" pitchFamily="2" charset="-122"/>
              </a:rPr>
              <a:t>sum=</a:t>
            </a:r>
            <a:r>
              <a:rPr lang="en-US" altLang="zh-CN" noProof="1">
                <a:latin typeface="+mj-lt"/>
                <a:ea typeface="宋体" pitchFamily="2" charset="-122"/>
              </a:rPr>
              <a:t>"</a:t>
            </a:r>
            <a:r>
              <a:rPr lang="en-US" altLang="zh-CN" dirty="0">
                <a:latin typeface="+mj-lt"/>
                <a:ea typeface="宋体" pitchFamily="2" charset="-122"/>
              </a:rPr>
              <a:t>&lt;&lt;</a:t>
            </a:r>
            <a:r>
              <a:rPr lang="en-US" altLang="zh-CN" dirty="0" err="1">
                <a:latin typeface="+mj-lt"/>
                <a:ea typeface="宋体" pitchFamily="2" charset="-122"/>
              </a:rPr>
              <a:t>sim</a:t>
            </a:r>
            <a:r>
              <a:rPr lang="en-US" altLang="zh-CN" dirty="0">
                <a:latin typeface="+mj-lt"/>
                <a:ea typeface="宋体" pitchFamily="2" charset="-122"/>
              </a:rPr>
              <a:t>&lt;&lt;</a:t>
            </a:r>
            <a:r>
              <a:rPr lang="en-US" altLang="zh-CN" dirty="0" err="1">
                <a:latin typeface="+mj-lt"/>
                <a:ea typeface="宋体" pitchFamily="2" charset="-122"/>
              </a:rPr>
              <a:t>endl</a:t>
            </a:r>
            <a:r>
              <a:rPr lang="en-US" altLang="zh-CN" dirty="0">
                <a:latin typeface="+mj-lt"/>
                <a:ea typeface="宋体" pitchFamily="2" charset="-122"/>
              </a:rPr>
              <a:t>;</a:t>
            </a:r>
          </a:p>
          <a:p>
            <a:pPr indent="360000" fontAlgn="base">
              <a:spcAft>
                <a:spcPct val="0"/>
              </a:spcAft>
            </a:pPr>
            <a:r>
              <a:rPr lang="en-US" altLang="zh-CN" dirty="0">
                <a:latin typeface="+mj-lt"/>
                <a:ea typeface="宋体" pitchFamily="2" charset="-122"/>
              </a:rPr>
              <a:t>  return(0);</a:t>
            </a:r>
          </a:p>
          <a:p>
            <a:pPr indent="360000" fontAlgn="base">
              <a:spcAft>
                <a:spcPct val="0"/>
              </a:spcAft>
            </a:pPr>
            <a:r>
              <a:rPr lang="en-US" altLang="zh-CN" dirty="0">
                <a:latin typeface="+mj-lt"/>
                <a:ea typeface="宋体" pitchFamily="2" charset="-122"/>
              </a:rPr>
              <a:t>}</a:t>
            </a:r>
          </a:p>
        </p:txBody>
      </p:sp>
      <p:sp>
        <p:nvSpPr>
          <p:cNvPr id="133124" name="Text Box 4"/>
          <p:cNvSpPr txBox="1">
            <a:spLocks noChangeArrowheads="1"/>
          </p:cNvSpPr>
          <p:nvPr/>
        </p:nvSpPr>
        <p:spPr bwMode="auto">
          <a:xfrm>
            <a:off x="911424" y="478335"/>
            <a:ext cx="83820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lnSpc>
                <a:spcPct val="90000"/>
              </a:lnSpc>
              <a:spcBef>
                <a:spcPct val="50000"/>
              </a:spcBef>
              <a:spcAft>
                <a:spcPct val="0"/>
              </a:spcAft>
              <a:buClr>
                <a:srgbClr val="CC99FF"/>
              </a:buClr>
              <a:buSzPct val="125000"/>
              <a:buFont typeface="Wingdings" pitchFamily="2" charset="2"/>
              <a:buNone/>
            </a:pPr>
            <a:r>
              <a:rPr lang="zh-CN" altLang="en-US" sz="2800" dirty="0">
                <a:solidFill>
                  <a:srgbClr val="002060"/>
                </a:solidFill>
                <a:latin typeface="微软雅黑" panose="020B0503020204020204" pitchFamily="34" charset="-122"/>
                <a:ea typeface="微软雅黑" panose="020B0503020204020204" pitchFamily="34" charset="-122"/>
              </a:rPr>
              <a:t>变量“</a:t>
            </a:r>
            <a:r>
              <a:rPr lang="zh-CN" altLang="en-US" sz="2800" dirty="0">
                <a:solidFill>
                  <a:srgbClr val="FF0000"/>
                </a:solidFill>
                <a:latin typeface="微软雅黑" panose="020B0503020204020204" pitchFamily="34" charset="-122"/>
                <a:ea typeface="微软雅黑" panose="020B0503020204020204" pitchFamily="34" charset="-122"/>
              </a:rPr>
              <a:t>先定义，后使用</a:t>
            </a:r>
            <a:r>
              <a:rPr lang="zh-CN" altLang="en-US" sz="2800" dirty="0">
                <a:solidFill>
                  <a:srgbClr val="002060"/>
                </a:solidFill>
                <a:latin typeface="微软雅黑" panose="020B0503020204020204" pitchFamily="34" charset="-122"/>
                <a:ea typeface="微软雅黑" panose="020B0503020204020204" pitchFamily="34" charset="-122"/>
              </a:rPr>
              <a:t>”的好处是：</a:t>
            </a:r>
          </a:p>
        </p:txBody>
      </p:sp>
      <p:sp>
        <p:nvSpPr>
          <p:cNvPr id="133125" name="Text Box 5"/>
          <p:cNvSpPr txBox="1">
            <a:spLocks noChangeArrowheads="1"/>
          </p:cNvSpPr>
          <p:nvPr/>
        </p:nvSpPr>
        <p:spPr bwMode="auto">
          <a:xfrm>
            <a:off x="911424" y="1000167"/>
            <a:ext cx="96490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spcBef>
                <a:spcPct val="50000"/>
              </a:spcBef>
              <a:spcAft>
                <a:spcPct val="0"/>
              </a:spcAft>
              <a:buClr>
                <a:srgbClr val="CC99FF"/>
              </a:buClr>
              <a:buSzPct val="120000"/>
              <a:buFont typeface="Wingdings" pitchFamily="2" charset="2"/>
              <a:buChar char="§"/>
            </a:pPr>
            <a:r>
              <a:rPr kumimoji="1" lang="en-US" altLang="zh-CN" dirty="0">
                <a:solidFill>
                  <a:srgbClr val="FFFFFF"/>
                </a:solidFill>
                <a:effectLst>
                  <a:outerShdw blurRad="38100" dist="38100" dir="2700000" algn="tl">
                    <a:srgbClr val="000000"/>
                  </a:outerShdw>
                </a:effectLst>
                <a:latin typeface="黑体" pitchFamily="49" charset="-122"/>
              </a:rPr>
              <a:t> </a:t>
            </a:r>
            <a:r>
              <a:rPr lang="zh-CN" altLang="en-US" dirty="0">
                <a:solidFill>
                  <a:srgbClr val="002060"/>
                </a:solidFill>
                <a:latin typeface="黑体" pitchFamily="49" charset="-122"/>
              </a:rPr>
              <a:t>Ｃ只允许使用定义过的变量。凡是未被事先定义的符号，不作为变量名。</a:t>
            </a:r>
            <a:r>
              <a:rPr lang="zh-CN" altLang="en-US" dirty="0">
                <a:solidFill>
                  <a:srgbClr val="FF00FF"/>
                </a:solidFill>
                <a:latin typeface="黑体" pitchFamily="49" charset="-122"/>
              </a:rPr>
              <a:t>便于检查</a:t>
            </a:r>
            <a:r>
              <a:rPr lang="zh-CN" altLang="en-US" dirty="0">
                <a:solidFill>
                  <a:srgbClr val="002060"/>
                </a:solidFill>
                <a:latin typeface="黑体" pitchFamily="49" charset="-122"/>
              </a:rPr>
              <a:t>出程序中错误使用的变量名，</a:t>
            </a:r>
            <a:r>
              <a:rPr lang="zh-CN" altLang="en-US" dirty="0">
                <a:solidFill>
                  <a:srgbClr val="FF00FF"/>
                </a:solidFill>
                <a:latin typeface="黑体" pitchFamily="49" charset="-122"/>
              </a:rPr>
              <a:t>有利于调试</a:t>
            </a:r>
            <a:r>
              <a:rPr lang="zh-CN" altLang="en-US" dirty="0">
                <a:solidFill>
                  <a:srgbClr val="002060"/>
                </a:solidFill>
                <a:latin typeface="黑体" pitchFamily="49" charset="-122"/>
              </a:rPr>
              <a:t>程序。</a:t>
            </a:r>
          </a:p>
        </p:txBody>
      </p:sp>
      <p:sp>
        <p:nvSpPr>
          <p:cNvPr id="133126" name="AutoShape 6"/>
          <p:cNvSpPr>
            <a:spLocks noChangeArrowheads="1"/>
          </p:cNvSpPr>
          <p:nvPr/>
        </p:nvSpPr>
        <p:spPr bwMode="auto">
          <a:xfrm>
            <a:off x="4610101" y="3143250"/>
            <a:ext cx="2028825" cy="876300"/>
          </a:xfrm>
          <a:prstGeom prst="wedgeRoundRectCallout">
            <a:avLst>
              <a:gd name="adj1" fmla="val -103860"/>
              <a:gd name="adj2" fmla="val 49157"/>
              <a:gd name="adj3" fmla="val 16667"/>
            </a:avLst>
          </a:prstGeom>
          <a:solidFill>
            <a:srgbClr val="808080">
              <a:alpha val="10000"/>
            </a:srgbClr>
          </a:solidFill>
          <a:ln w="12700">
            <a:solidFill>
              <a:srgbClr val="002060"/>
            </a:solidFill>
            <a:miter lim="800000"/>
            <a:headEnd/>
            <a:tailEnd/>
          </a:ln>
          <a:effectLst/>
        </p:spPr>
        <p:txBody>
          <a:bodyPr lIns="36000" tIns="72000" rIns="0" bIns="72000" anchor="ctr" anchorCtr="1"/>
          <a:lstStyle/>
          <a:p>
            <a:pPr fontAlgn="base">
              <a:spcBef>
                <a:spcPct val="50000"/>
              </a:spcBef>
              <a:spcAft>
                <a:spcPct val="0"/>
              </a:spcAft>
            </a:pPr>
            <a:r>
              <a:rPr kumimoji="1" lang="zh-CN" altLang="en-US" sz="2200" b="1" dirty="0">
                <a:solidFill>
                  <a:srgbClr val="C00000"/>
                </a:solidFill>
                <a:effectLst>
                  <a:outerShdw blurRad="38100" dist="38100" dir="2700000" algn="tl">
                    <a:srgbClr val="000000"/>
                  </a:outerShdw>
                </a:effectLst>
                <a:latin typeface="宋体" pitchFamily="2" charset="-122"/>
              </a:rPr>
              <a:t>此处定义的变量名是</a:t>
            </a:r>
            <a:r>
              <a:rPr kumimoji="1" lang="zh-CN" altLang="en-US" sz="2200" b="1" dirty="0">
                <a:solidFill>
                  <a:srgbClr val="C00000"/>
                </a:solidFill>
                <a:effectLst>
                  <a:outerShdw blurRad="38100" dist="38100" dir="2700000" algn="tl">
                    <a:srgbClr val="FFFFFF"/>
                  </a:outerShdw>
                </a:effectLst>
                <a:latin typeface="宋体" pitchFamily="2" charset="-122"/>
              </a:rPr>
              <a:t> </a:t>
            </a:r>
            <a:r>
              <a:rPr kumimoji="1" lang="en-US" altLang="zh-CN" sz="2200" b="1" dirty="0">
                <a:solidFill>
                  <a:srgbClr val="C00000"/>
                </a:solidFill>
                <a:effectLst>
                  <a:outerShdw blurRad="38100" dist="38100" dir="2700000" algn="tl">
                    <a:srgbClr val="000000"/>
                  </a:outerShdw>
                </a:effectLst>
                <a:latin typeface="宋体" pitchFamily="2" charset="-122"/>
              </a:rPr>
              <a:t>sum</a:t>
            </a:r>
            <a:r>
              <a:rPr kumimoji="1" lang="en-US" altLang="zh-CN" sz="2200" b="1" dirty="0">
                <a:solidFill>
                  <a:srgbClr val="C00000"/>
                </a:solidFill>
                <a:effectLst>
                  <a:outerShdw blurRad="38100" dist="38100" dir="2700000" algn="tl">
                    <a:srgbClr val="FFFFFF"/>
                  </a:outerShdw>
                </a:effectLst>
                <a:latin typeface="宋体" pitchFamily="2" charset="-122"/>
              </a:rPr>
              <a:t> </a:t>
            </a:r>
            <a:r>
              <a:rPr kumimoji="1" lang="zh-CN" altLang="en-US" sz="2200" b="1" dirty="0">
                <a:solidFill>
                  <a:srgbClr val="C00000"/>
                </a:solidFill>
                <a:effectLst>
                  <a:outerShdw blurRad="38100" dist="38100" dir="2700000" algn="tl">
                    <a:srgbClr val="FFFFFF"/>
                  </a:outerShdw>
                </a:effectLst>
                <a:latin typeface="宋体" pitchFamily="2" charset="-122"/>
              </a:rPr>
              <a:t>。</a:t>
            </a:r>
          </a:p>
        </p:txBody>
      </p:sp>
      <p:sp>
        <p:nvSpPr>
          <p:cNvPr id="133127" name="AutoShape 7"/>
          <p:cNvSpPr>
            <a:spLocks noChangeArrowheads="1"/>
          </p:cNvSpPr>
          <p:nvPr/>
        </p:nvSpPr>
        <p:spPr bwMode="auto">
          <a:xfrm>
            <a:off x="7162800" y="2705100"/>
            <a:ext cx="2965648" cy="2495550"/>
          </a:xfrm>
          <a:prstGeom prst="wedgeRoundRectCallout">
            <a:avLst>
              <a:gd name="adj1" fmla="val -132093"/>
              <a:gd name="adj2" fmla="val 46551"/>
              <a:gd name="adj3" fmla="val 16667"/>
            </a:avLst>
          </a:prstGeom>
          <a:solidFill>
            <a:srgbClr val="808080">
              <a:alpha val="10000"/>
            </a:srgbClr>
          </a:solidFill>
          <a:ln w="12700">
            <a:solidFill>
              <a:srgbClr val="002060"/>
            </a:solidFill>
            <a:miter lim="800000"/>
            <a:headEnd/>
            <a:tailEnd/>
          </a:ln>
          <a:effectLst/>
        </p:spPr>
        <p:txBody>
          <a:bodyPr lIns="36000" tIns="72000" rIns="0" bIns="72000" anchor="ctr" anchorCtr="1"/>
          <a:lstStyle/>
          <a:p>
            <a:pPr fontAlgn="base">
              <a:spcBef>
                <a:spcPct val="50000"/>
              </a:spcBef>
              <a:spcAft>
                <a:spcPct val="0"/>
              </a:spcAft>
            </a:pPr>
            <a:r>
              <a:rPr kumimoji="1" lang="zh-CN" altLang="en-US" sz="2200" b="1" dirty="0">
                <a:latin typeface="+mj-lt"/>
              </a:rPr>
              <a:t>此处由于输入错误或其它原因，出现了名字为 </a:t>
            </a:r>
            <a:r>
              <a:rPr kumimoji="1" lang="en-US" altLang="zh-CN" sz="2200" b="1" dirty="0" err="1">
                <a:latin typeface="+mj-lt"/>
              </a:rPr>
              <a:t>sim</a:t>
            </a:r>
            <a:r>
              <a:rPr kumimoji="1" lang="en-US" altLang="zh-CN" sz="2200" b="1" dirty="0">
                <a:latin typeface="+mj-lt"/>
              </a:rPr>
              <a:t> </a:t>
            </a:r>
            <a:r>
              <a:rPr kumimoji="1" lang="zh-CN" altLang="en-US" sz="2200" b="1" dirty="0">
                <a:latin typeface="+mj-lt"/>
              </a:rPr>
              <a:t>的符号。由于该符号在这之前从未定义过，所以在编译时，便会出现错误信息。</a:t>
            </a:r>
          </a:p>
        </p:txBody>
      </p:sp>
      <p:sp>
        <p:nvSpPr>
          <p:cNvPr id="133128" name="Text Box 8"/>
          <p:cNvSpPr txBox="1">
            <a:spLocks noChangeArrowheads="1"/>
          </p:cNvSpPr>
          <p:nvPr/>
        </p:nvSpPr>
        <p:spPr bwMode="auto">
          <a:xfrm>
            <a:off x="3359696" y="5899151"/>
            <a:ext cx="600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spcBef>
                <a:spcPct val="50000"/>
              </a:spcBef>
              <a:spcAft>
                <a:spcPct val="0"/>
              </a:spcAft>
            </a:pPr>
            <a:r>
              <a:rPr kumimoji="1" lang="en-US" altLang="zh-CN" u="sng" noProof="1">
                <a:solidFill>
                  <a:srgbClr val="0000FF"/>
                </a:solidFill>
                <a:latin typeface="华光准圆_CNKI" panose="02000500000000000000" pitchFamily="2" charset="-122"/>
                <a:ea typeface="华光准圆_CNKI" panose="02000500000000000000" pitchFamily="2" charset="-122"/>
              </a:rPr>
              <a:t>error C2065: “sim”: </a:t>
            </a:r>
            <a:r>
              <a:rPr kumimoji="1" lang="zh-CN" altLang="en-US" u="sng" noProof="1">
                <a:solidFill>
                  <a:srgbClr val="0000FF"/>
                </a:solidFill>
                <a:latin typeface="华光准圆_CNKI" panose="02000500000000000000" pitchFamily="2" charset="-122"/>
                <a:ea typeface="华光准圆_CNKI" panose="02000500000000000000" pitchFamily="2" charset="-122"/>
              </a:rPr>
              <a:t>未声明的标识符</a:t>
            </a:r>
            <a:endParaRPr kumimoji="1" lang="en-US" altLang="zh-CN" u="sng" dirty="0">
              <a:solidFill>
                <a:srgbClr val="0000FF"/>
              </a:solidFill>
              <a:latin typeface="华光准圆_CNKI" panose="02000500000000000000" pitchFamily="2" charset="-122"/>
              <a:ea typeface="华光准圆_CNKI" panose="02000500000000000000" pitchFamily="2" charset="-122"/>
            </a:endParaRPr>
          </a:p>
        </p:txBody>
      </p:sp>
      <p:sp>
        <p:nvSpPr>
          <p:cNvPr id="2" name="灯片编号占位符 1"/>
          <p:cNvSpPr>
            <a:spLocks noGrp="1"/>
          </p:cNvSpPr>
          <p:nvPr>
            <p:ph type="sldNum" sz="quarter" idx="12"/>
          </p:nvPr>
        </p:nvSpPr>
        <p:spPr/>
        <p:txBody>
          <a:bodyPr/>
          <a:lstStyle/>
          <a:p>
            <a:fld id="{973E8AC9-A1ED-4F2B-A5B9-D16F09567DED}" type="slidenum">
              <a:rPr lang="zh-CN" altLang="en-US" smtClean="0"/>
              <a:t>14</a:t>
            </a:fld>
            <a:endParaRPr lang="zh-CN" altLang="en-US"/>
          </a:p>
        </p:txBody>
      </p:sp>
    </p:spTree>
    <p:extLst>
      <p:ext uri="{BB962C8B-B14F-4D97-AF65-F5344CB8AC3E}">
        <p14:creationId xmlns:p14="http://schemas.microsoft.com/office/powerpoint/2010/main" val="409696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ox(out)">
                                      <p:cBhvr>
                                        <p:cTn id="7" dur="500"/>
                                        <p:tgtEl>
                                          <p:spTgt spid="13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6"/>
                                        </p:tgtEl>
                                        <p:attrNameLst>
                                          <p:attrName>style.visibility</p:attrName>
                                        </p:attrNameLst>
                                      </p:cBhvr>
                                      <p:to>
                                        <p:strVal val="visible"/>
                                      </p:to>
                                    </p:set>
                                    <p:animEffect transition="in" filter="wipe(left)">
                                      <p:cBhvr>
                                        <p:cTn id="12" dur="500"/>
                                        <p:tgtEl>
                                          <p:spTgt spid="13312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3127"/>
                                        </p:tgtEl>
                                        <p:attrNameLst>
                                          <p:attrName>style.visibility</p:attrName>
                                        </p:attrNameLst>
                                      </p:cBhvr>
                                      <p:to>
                                        <p:strVal val="visible"/>
                                      </p:to>
                                    </p:set>
                                    <p:animEffect transition="in" filter="wipe(left)">
                                      <p:cBhvr>
                                        <p:cTn id="16" dur="500"/>
                                        <p:tgtEl>
                                          <p:spTgt spid="1331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33128"/>
                                        </p:tgtEl>
                                        <p:attrNameLst>
                                          <p:attrName>style.visibility</p:attrName>
                                        </p:attrNameLst>
                                      </p:cBhvr>
                                      <p:to>
                                        <p:strVal val="visible"/>
                                      </p:to>
                                    </p:set>
                                    <p:anim calcmode="lin" valueType="num">
                                      <p:cBhvr>
                                        <p:cTn id="21" dur="500" fill="hold"/>
                                        <p:tgtEl>
                                          <p:spTgt spid="133128"/>
                                        </p:tgtEl>
                                        <p:attrNameLst>
                                          <p:attrName>ppt_w</p:attrName>
                                        </p:attrNameLst>
                                      </p:cBhvr>
                                      <p:tavLst>
                                        <p:tav tm="0">
                                          <p:val>
                                            <p:fltVal val="0"/>
                                          </p:val>
                                        </p:tav>
                                        <p:tav tm="100000">
                                          <p:val>
                                            <p:strVal val="#ppt_w"/>
                                          </p:val>
                                        </p:tav>
                                      </p:tavLst>
                                    </p:anim>
                                    <p:anim calcmode="lin" valueType="num">
                                      <p:cBhvr>
                                        <p:cTn id="22" dur="500" fill="hold"/>
                                        <p:tgtEl>
                                          <p:spTgt spid="1331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autoUpdateAnimBg="0"/>
      <p:bldP spid="133126" grpId="0" animBg="1" autoUpdateAnimBg="0"/>
      <p:bldP spid="133127" grpId="0" animBg="1" autoUpdateAnimBg="0"/>
      <p:bldP spid="13312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p:nvPr/>
        </p:nvSpPr>
        <p:spPr>
          <a:xfrm>
            <a:off x="770282" y="355746"/>
            <a:ext cx="4921250"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defPPr>
              <a:defRPr lang="zh-CN"/>
            </a:defPPr>
            <a:lvl1pPr fontAlgn="base">
              <a:spcBef>
                <a:spcPct val="0"/>
              </a:spcBef>
              <a:spcAft>
                <a:spcPct val="0"/>
              </a:spcAft>
              <a:buFont typeface="Arial" charset="0"/>
              <a:buNone/>
              <a:defRPr sz="3600" b="1">
                <a:solidFill>
                  <a:srgbClr val="FFFF66"/>
                </a:solidFill>
                <a:effectLst>
                  <a:outerShdw blurRad="38100" dist="38100" dir="2700000">
                    <a:srgbClr val="000000"/>
                  </a:outerShdw>
                </a:effectLst>
                <a:latin typeface="Arial" panose="020B0604020202020204" pitchFamily="34" charset="0"/>
                <a:ea typeface="黑体" pitchFamily="49" charset="-122"/>
              </a:defRPr>
            </a:lvl1pPr>
          </a:lstStyle>
          <a:p>
            <a:r>
              <a:rPr lang="en-US" altLang="x-none" noProof="1"/>
              <a:t>4.    </a:t>
            </a:r>
            <a:r>
              <a:rPr lang="zh-CN" altLang="en-US" noProof="1"/>
              <a:t>整型变量的初始化</a:t>
            </a:r>
          </a:p>
        </p:txBody>
      </p:sp>
      <p:sp>
        <p:nvSpPr>
          <p:cNvPr id="32771" name="Text Box 3"/>
          <p:cNvSpPr txBox="1">
            <a:spLocks noChangeArrowheads="1"/>
          </p:cNvSpPr>
          <p:nvPr/>
        </p:nvSpPr>
        <p:spPr bwMode="auto">
          <a:xfrm>
            <a:off x="911424" y="1016085"/>
            <a:ext cx="9865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buClr>
                <a:srgbClr val="00FF00"/>
              </a:buClr>
              <a:buFont typeface="Wingdings" pitchFamily="2" charset="2"/>
              <a:buChar char="v"/>
            </a:pPr>
            <a:r>
              <a:rPr lang="en-US" sz="2800" b="1" dirty="0">
                <a:latin typeface="华光中楷_CNKI" panose="02000500000000000000" pitchFamily="2" charset="-122"/>
                <a:ea typeface="华光中楷_CNKI" panose="02000500000000000000" pitchFamily="2" charset="-122"/>
              </a:rPr>
              <a:t>C</a:t>
            </a:r>
            <a:r>
              <a:rPr lang="zh-CN" altLang="en-US" sz="2800" b="1" dirty="0">
                <a:latin typeface="华光中楷_CNKI" panose="02000500000000000000" pitchFamily="2" charset="-122"/>
                <a:ea typeface="华光中楷_CNKI" panose="02000500000000000000" pitchFamily="2" charset="-122"/>
              </a:rPr>
              <a:t>语言允许在定义变量的同时赋值，这称为变量初始化。</a:t>
            </a:r>
            <a:endParaRPr lang="zh-CN" altLang="en-US" sz="2800" b="1" dirty="0">
              <a:solidFill>
                <a:srgbClr val="002060"/>
              </a:solidFill>
              <a:latin typeface="华光中楷_CNKI" panose="02000500000000000000" pitchFamily="2" charset="-122"/>
              <a:ea typeface="华光中楷_CNKI" panose="02000500000000000000" pitchFamily="2" charset="-122"/>
            </a:endParaRPr>
          </a:p>
        </p:txBody>
      </p:sp>
      <p:sp>
        <p:nvSpPr>
          <p:cNvPr id="32772" name="Text Box 5"/>
          <p:cNvSpPr txBox="1">
            <a:spLocks noChangeArrowheads="1"/>
          </p:cNvSpPr>
          <p:nvPr/>
        </p:nvSpPr>
        <p:spPr bwMode="auto">
          <a:xfrm>
            <a:off x="2063552" y="1563911"/>
            <a:ext cx="9073008" cy="129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indent="5715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a:lnSpc>
                <a:spcPct val="120000"/>
              </a:lnSpc>
            </a:pPr>
            <a:r>
              <a:rPr lang="en-US" dirty="0" err="1">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int</a:t>
            </a:r>
            <a:r>
              <a:rPr lang="en-US"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 i = 0</a:t>
            </a:r>
            <a:r>
              <a:rPr lang="zh-CN" altLang="en-US"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a:t>
            </a:r>
            <a:r>
              <a:rPr lang="en-US" altLang="zh-CN"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a:t>
            </a:r>
            <a:r>
              <a:rPr lang="zh-CN" altLang="en-US"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相当于  </a:t>
            </a:r>
            <a:r>
              <a:rPr lang="en-US" altLang="zh-CN"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int </a:t>
            </a:r>
            <a:r>
              <a:rPr lang="en-US" altLang="zh-CN" dirty="0" err="1">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i</a:t>
            </a:r>
            <a:r>
              <a:rPr lang="en-US" altLang="zh-CN"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 </a:t>
            </a:r>
            <a:r>
              <a:rPr lang="en-US" altLang="zh-CN" dirty="0" err="1">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i</a:t>
            </a:r>
            <a:r>
              <a:rPr lang="en-US" altLang="zh-CN"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=0;</a:t>
            </a:r>
          </a:p>
          <a:p>
            <a:pPr>
              <a:lnSpc>
                <a:spcPct val="120000"/>
              </a:lnSpc>
            </a:pPr>
            <a:r>
              <a:rPr lang="en-US"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a:t>
            </a:r>
            <a:r>
              <a:rPr lang="zh-CN" altLang="en-US"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变量初始化是在程序运行时执行，不是在编译阶段完成。</a:t>
            </a:r>
            <a:endParaRPr lang="en-US"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endParaRPr>
          </a:p>
          <a:p>
            <a:pPr>
              <a:lnSpc>
                <a:spcPct val="120000"/>
              </a:lnSpc>
            </a:pPr>
            <a:r>
              <a:rPr lang="zh-CN" altLang="en-US"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int</a:t>
            </a:r>
            <a:r>
              <a:rPr lang="en-US" dirty="0">
                <a:solidFill>
                  <a:srgbClr val="002060"/>
                </a:solidFill>
                <a:latin typeface="华光粗圆_CNKI" panose="02000500000000000000" pitchFamily="2" charset="-122"/>
                <a:ea typeface="华光粗圆_CNKI" panose="02000500000000000000" pitchFamily="2" charset="-122"/>
                <a:cs typeface="Times New Roman" panose="02020603050405020304" pitchFamily="18" charset="0"/>
              </a:rPr>
              <a:t> number = 12345; </a:t>
            </a:r>
          </a:p>
        </p:txBody>
      </p:sp>
      <p:sp>
        <p:nvSpPr>
          <p:cNvPr id="32773" name="Text Box 3"/>
          <p:cNvSpPr txBox="1">
            <a:spLocks noChangeArrowheads="1"/>
          </p:cNvSpPr>
          <p:nvPr/>
        </p:nvSpPr>
        <p:spPr bwMode="auto">
          <a:xfrm>
            <a:off x="1037494" y="2969699"/>
            <a:ext cx="81232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00FF00"/>
              </a:buClr>
              <a:buFont typeface="Wingdings" pitchFamily="2" charset="2"/>
              <a:buChar char="v"/>
            </a:pPr>
            <a:r>
              <a:rPr lang="en-US" sz="2800" b="1" dirty="0">
                <a:latin typeface="华光中楷_CNKI" panose="02000500000000000000" pitchFamily="2" charset="-122"/>
                <a:ea typeface="华光中楷_CNKI" panose="02000500000000000000" pitchFamily="2" charset="-122"/>
              </a:rPr>
              <a:t> </a:t>
            </a:r>
            <a:r>
              <a:rPr lang="zh-CN" altLang="en-US" sz="2800" b="1" dirty="0">
                <a:latin typeface="华光中楷_CNKI" panose="02000500000000000000" pitchFamily="2" charset="-122"/>
                <a:ea typeface="华光中楷_CNKI" panose="02000500000000000000" pitchFamily="2" charset="-122"/>
              </a:rPr>
              <a:t>也可以给部分变量赋初值</a:t>
            </a:r>
            <a:endParaRPr lang="zh-CN" altLang="en-US" sz="2800" b="1" dirty="0">
              <a:solidFill>
                <a:srgbClr val="002060"/>
              </a:solidFill>
              <a:latin typeface="华光中楷_CNKI" panose="02000500000000000000" pitchFamily="2" charset="-122"/>
              <a:ea typeface="华光中楷_CNKI" panose="02000500000000000000" pitchFamily="2" charset="-122"/>
            </a:endParaRPr>
          </a:p>
        </p:txBody>
      </p:sp>
      <p:sp>
        <p:nvSpPr>
          <p:cNvPr id="32774" name="Text Box 5"/>
          <p:cNvSpPr txBox="1">
            <a:spLocks noChangeArrowheads="1"/>
          </p:cNvSpPr>
          <p:nvPr/>
        </p:nvSpPr>
        <p:spPr bwMode="auto">
          <a:xfrm>
            <a:off x="1300771" y="3542131"/>
            <a:ext cx="4198938" cy="48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indent="5715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a:lnSpc>
                <a:spcPct val="120000"/>
              </a:lnSpc>
              <a:spcBef>
                <a:spcPct val="50000"/>
              </a:spcBef>
            </a:pPr>
            <a:r>
              <a:rPr lang="en-US" sz="2800" dirty="0">
                <a:solidFill>
                  <a:srgbClr val="FF0000"/>
                </a:solidFill>
                <a:latin typeface="华文仿宋" panose="02010600040101010101" pitchFamily="2" charset="-122"/>
                <a:ea typeface="华文仿宋" panose="02010600040101010101" pitchFamily="2" charset="-122"/>
              </a:rPr>
              <a:t>int </a:t>
            </a:r>
            <a:r>
              <a:rPr lang="en-US" sz="2800" dirty="0" err="1">
                <a:solidFill>
                  <a:srgbClr val="FF0000"/>
                </a:solidFill>
                <a:latin typeface="华文仿宋" panose="02010600040101010101" pitchFamily="2" charset="-122"/>
                <a:ea typeface="华文仿宋" panose="02010600040101010101" pitchFamily="2" charset="-122"/>
              </a:rPr>
              <a:t>i</a:t>
            </a:r>
            <a:r>
              <a:rPr lang="en-US" sz="2800" dirty="0">
                <a:solidFill>
                  <a:srgbClr val="FF0000"/>
                </a:solidFill>
                <a:latin typeface="华文仿宋" panose="02010600040101010101" pitchFamily="2" charset="-122"/>
                <a:ea typeface="华文仿宋" panose="02010600040101010101" pitchFamily="2" charset="-122"/>
              </a:rPr>
              <a:t>, j, k = 0; </a:t>
            </a:r>
          </a:p>
        </p:txBody>
      </p:sp>
      <p:sp>
        <p:nvSpPr>
          <p:cNvPr id="33794" name="Text Box 3"/>
          <p:cNvSpPr txBox="1"/>
          <p:nvPr/>
        </p:nvSpPr>
        <p:spPr>
          <a:xfrm>
            <a:off x="2163598" y="4262211"/>
            <a:ext cx="8172450" cy="1219200"/>
          </a:xfrm>
          <a:prstGeom prst="rect">
            <a:avLst/>
          </a:prstGeom>
          <a:solidFill>
            <a:srgbClr val="0070C0"/>
          </a:solidFill>
          <a:ln w="9525">
            <a:noFill/>
          </a:ln>
        </p:spPr>
        <p:txBody>
          <a:bodyPr lIns="0" tIns="0" rIns="0" bIns="0">
            <a:spAutoFit/>
          </a:bodyPr>
          <a:lstStyle/>
          <a:p>
            <a:pPr>
              <a:spcBef>
                <a:spcPct val="50000"/>
              </a:spcBef>
            </a:pPr>
            <a:r>
              <a:rPr lang="en-US" sz="3200" b="1" dirty="0">
                <a:solidFill>
                  <a:schemeClr val="hlink"/>
                </a:solidFill>
                <a:effectLst>
                  <a:outerShdw blurRad="38100" dist="38100" dir="2700000" algn="tl">
                    <a:srgbClr val="000000"/>
                  </a:outerShdw>
                </a:effectLst>
                <a:latin typeface="Verdana" pitchFamily="34" charset="0"/>
              </a:rPr>
              <a:t>◆</a:t>
            </a:r>
            <a:r>
              <a:rPr lang="zh-CN" altLang="en-US" sz="2800" b="1" dirty="0">
                <a:solidFill>
                  <a:srgbClr val="66FF33"/>
                </a:solidFill>
                <a:effectLst>
                  <a:outerShdw blurRad="38100" dist="38100" dir="2700000" algn="tl">
                    <a:srgbClr val="000000"/>
                  </a:outerShdw>
                </a:effectLst>
                <a:latin typeface="宋体" charset="-122"/>
                <a:ea typeface="宋体" charset="-122"/>
              </a:rPr>
              <a:t>不能用连续赋值方式给多个变量赋同一初值</a:t>
            </a:r>
          </a:p>
          <a:p>
            <a:pPr>
              <a:spcBef>
                <a:spcPct val="50000"/>
              </a:spcBef>
            </a:pPr>
            <a:r>
              <a:rPr lang="zh-CN" altLang="en-US" sz="2800" dirty="0">
                <a:solidFill>
                  <a:schemeClr val="bg1"/>
                </a:solidFill>
                <a:effectLst>
                  <a:outerShdw blurRad="38100" dist="38100" dir="2700000" algn="tl">
                    <a:srgbClr val="000000"/>
                  </a:outerShdw>
                </a:effectLst>
                <a:latin typeface="宋体" charset="-122"/>
                <a:ea typeface="宋体" charset="-122"/>
              </a:rPr>
              <a:t>如：</a:t>
            </a:r>
            <a:r>
              <a:rPr lang="en-US" sz="2800" i="1" dirty="0" err="1">
                <a:solidFill>
                  <a:srgbClr val="FFFF00"/>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int</a:t>
            </a:r>
            <a:r>
              <a:rPr lang="en-US" sz="2800" i="1" dirty="0">
                <a:solidFill>
                  <a:srgbClr val="FFFF00"/>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  </a:t>
            </a:r>
            <a:r>
              <a:rPr lang="en-US" altLang="zh-CN" sz="2800" i="1" dirty="0" err="1">
                <a:solidFill>
                  <a:srgbClr val="FFFF00"/>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t</a:t>
            </a:r>
            <a:r>
              <a:rPr lang="en-US" sz="2800" i="1" dirty="0" err="1">
                <a:solidFill>
                  <a:srgbClr val="FFFF00"/>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otalScore</a:t>
            </a:r>
            <a:r>
              <a:rPr lang="en-US" sz="2800" i="1" dirty="0">
                <a:solidFill>
                  <a:srgbClr val="FFFF00"/>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 = </a:t>
            </a:r>
            <a:r>
              <a:rPr lang="en-US" altLang="zh-CN" sz="2800" i="1" dirty="0" err="1">
                <a:solidFill>
                  <a:srgbClr val="FFFF00"/>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a</a:t>
            </a:r>
            <a:r>
              <a:rPr lang="en-US" sz="2800" i="1" dirty="0" err="1">
                <a:solidFill>
                  <a:srgbClr val="FFFF00"/>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verScore</a:t>
            </a:r>
            <a:r>
              <a:rPr lang="en-US" sz="2800" i="1" dirty="0">
                <a:solidFill>
                  <a:srgbClr val="FFFF00"/>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 = 0;</a:t>
            </a:r>
            <a:r>
              <a:rPr lang="en-US" sz="3200" i="1" dirty="0">
                <a:solidFill>
                  <a:srgbClr val="FFFF00"/>
                </a:solidFill>
                <a:effectLst>
                  <a:outerShdw blurRad="38100" dist="38100" dir="2700000" algn="tl">
                    <a:srgbClr val="000000"/>
                  </a:outerShdw>
                </a:effectLst>
                <a:latin typeface="Times New Roman" panose="02020603050405020304" pitchFamily="18" charset="0"/>
                <a:ea typeface="幼圆" pitchFamily="49" charset="-122"/>
                <a:cs typeface="Times New Roman" panose="02020603050405020304" pitchFamily="18" charset="0"/>
              </a:rPr>
              <a:t>    </a:t>
            </a:r>
            <a:endParaRPr lang="en-US" sz="3200" dirty="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grpSp>
        <p:nvGrpSpPr>
          <p:cNvPr id="33795" name="Group 4"/>
          <p:cNvGrpSpPr>
            <a:grpSpLocks/>
          </p:cNvGrpSpPr>
          <p:nvPr/>
        </p:nvGrpSpPr>
        <p:grpSpPr bwMode="auto">
          <a:xfrm>
            <a:off x="5459248" y="5002723"/>
            <a:ext cx="1581150" cy="715962"/>
            <a:chOff x="0" y="0"/>
            <a:chExt cx="996" cy="451"/>
          </a:xfrm>
        </p:grpSpPr>
        <p:sp>
          <p:nvSpPr>
            <p:cNvPr id="36873" name="Line 5"/>
            <p:cNvSpPr>
              <a:spLocks noChangeShapeType="1"/>
            </p:cNvSpPr>
            <p:nvPr/>
          </p:nvSpPr>
          <p:spPr bwMode="auto">
            <a:xfrm flipH="1">
              <a:off x="0" y="31"/>
              <a:ext cx="996" cy="42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Line 6"/>
            <p:cNvSpPr>
              <a:spLocks noChangeShapeType="1"/>
            </p:cNvSpPr>
            <p:nvPr/>
          </p:nvSpPr>
          <p:spPr bwMode="auto">
            <a:xfrm flipH="1" flipV="1">
              <a:off x="0" y="0"/>
              <a:ext cx="996" cy="42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798" name="Rectangle 8"/>
          <p:cNvSpPr>
            <a:spLocks noChangeArrowheads="1"/>
          </p:cNvSpPr>
          <p:nvPr/>
        </p:nvSpPr>
        <p:spPr bwMode="auto">
          <a:xfrm>
            <a:off x="1047016" y="5637211"/>
            <a:ext cx="9289032" cy="5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Bef>
                <a:spcPct val="50000"/>
              </a:spcBef>
            </a:pPr>
            <a:r>
              <a:rPr lang="zh-CN" altLang="en-US" sz="2800" b="1" dirty="0">
                <a:solidFill>
                  <a:srgbClr val="002060"/>
                </a:solidFill>
                <a:latin typeface="华光小标宋_CNKI" panose="02000500000000000000" pitchFamily="2" charset="-122"/>
                <a:ea typeface="华光小标宋_CNKI" panose="02000500000000000000" pitchFamily="2" charset="-122"/>
              </a:rPr>
              <a:t>正确的应该是：</a:t>
            </a:r>
            <a:r>
              <a:rPr lang="en-US" sz="2800" dirty="0">
                <a:solidFill>
                  <a:srgbClr val="FF0000"/>
                </a:solidFill>
                <a:latin typeface="华光小标宋_CNKI" panose="02000500000000000000" pitchFamily="2" charset="-122"/>
                <a:ea typeface="华光小标宋_CNKI" panose="02000500000000000000" pitchFamily="2" charset="-122"/>
              </a:rPr>
              <a:t>int </a:t>
            </a:r>
            <a:r>
              <a:rPr lang="en-US" altLang="zh-CN" sz="2800" dirty="0" err="1">
                <a:solidFill>
                  <a:srgbClr val="FF0000"/>
                </a:solidFill>
                <a:latin typeface="华光小标宋_CNKI" panose="02000500000000000000" pitchFamily="2" charset="-122"/>
                <a:ea typeface="华光小标宋_CNKI" panose="02000500000000000000" pitchFamily="2" charset="-122"/>
              </a:rPr>
              <a:t>t</a:t>
            </a:r>
            <a:r>
              <a:rPr lang="en-US" sz="2800" dirty="0" err="1">
                <a:solidFill>
                  <a:srgbClr val="FF0000"/>
                </a:solidFill>
                <a:latin typeface="华光小标宋_CNKI" panose="02000500000000000000" pitchFamily="2" charset="-122"/>
                <a:ea typeface="华光小标宋_CNKI" panose="02000500000000000000" pitchFamily="2" charset="-122"/>
              </a:rPr>
              <a:t>otalScore</a:t>
            </a:r>
            <a:r>
              <a:rPr lang="en-US" sz="2800" dirty="0">
                <a:solidFill>
                  <a:srgbClr val="FF0000"/>
                </a:solidFill>
                <a:latin typeface="华光小标宋_CNKI" panose="02000500000000000000" pitchFamily="2" charset="-122"/>
                <a:ea typeface="华光小标宋_CNKI" panose="02000500000000000000" pitchFamily="2" charset="-122"/>
              </a:rPr>
              <a:t>=0, </a:t>
            </a:r>
            <a:r>
              <a:rPr lang="en-US" altLang="zh-CN" sz="2800" dirty="0" err="1">
                <a:solidFill>
                  <a:srgbClr val="FF0000"/>
                </a:solidFill>
                <a:latin typeface="华光小标宋_CNKI" panose="02000500000000000000" pitchFamily="2" charset="-122"/>
                <a:ea typeface="华光小标宋_CNKI" panose="02000500000000000000" pitchFamily="2" charset="-122"/>
              </a:rPr>
              <a:t>a</a:t>
            </a:r>
            <a:r>
              <a:rPr lang="en-US" sz="2800" dirty="0" err="1">
                <a:solidFill>
                  <a:srgbClr val="FF0000"/>
                </a:solidFill>
                <a:latin typeface="华光小标宋_CNKI" panose="02000500000000000000" pitchFamily="2" charset="-122"/>
                <a:ea typeface="华光小标宋_CNKI" panose="02000500000000000000" pitchFamily="2" charset="-122"/>
              </a:rPr>
              <a:t>verScore</a:t>
            </a:r>
            <a:r>
              <a:rPr lang="en-US" sz="2800" dirty="0">
                <a:solidFill>
                  <a:srgbClr val="FF0000"/>
                </a:solidFill>
                <a:latin typeface="华光小标宋_CNKI" panose="02000500000000000000" pitchFamily="2" charset="-122"/>
                <a:ea typeface="华光小标宋_CNKI" panose="02000500000000000000" pitchFamily="2" charset="-122"/>
              </a:rPr>
              <a:t>=0;</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15</a:t>
            </a:fld>
            <a:endParaRPr lang="zh-CN" altLang="en-US"/>
          </a:p>
        </p:txBody>
      </p:sp>
    </p:spTree>
    <p:extLst>
      <p:ext uri="{BB962C8B-B14F-4D97-AF65-F5344CB8AC3E}">
        <p14:creationId xmlns:p14="http://schemas.microsoft.com/office/powerpoint/2010/main" val="90750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wipe(down)">
                                      <p:cBhvr>
                                        <p:cTn id="7" dur="500"/>
                                        <p:tgtEl>
                                          <p:spTgt spid="3277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774"/>
                                        </p:tgtEl>
                                        <p:attrNameLst>
                                          <p:attrName>style.visibility</p:attrName>
                                        </p:attrNameLst>
                                      </p:cBhvr>
                                      <p:to>
                                        <p:strVal val="visible"/>
                                      </p:to>
                                    </p:set>
                                    <p:animEffect transition="in" filter="wipe(down)">
                                      <p:cBhvr>
                                        <p:cTn id="10" dur="500"/>
                                        <p:tgtEl>
                                          <p:spTgt spid="327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3794"/>
                                        </p:tgtEl>
                                        <p:attrNameLst>
                                          <p:attrName>style.visibility</p:attrName>
                                        </p:attrNameLst>
                                      </p:cBhvr>
                                      <p:to>
                                        <p:strVal val="visible"/>
                                      </p:to>
                                    </p:set>
                                    <p:animEffect transition="in" filter="wipe(down)">
                                      <p:cBhvr>
                                        <p:cTn id="15" dur="500"/>
                                        <p:tgtEl>
                                          <p:spTgt spid="3379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3795"/>
                                        </p:tgtEl>
                                        <p:attrNameLst>
                                          <p:attrName>style.visibility</p:attrName>
                                        </p:attrNameLst>
                                      </p:cBhvr>
                                      <p:to>
                                        <p:strVal val="visible"/>
                                      </p:to>
                                    </p:set>
                                    <p:animEffect transition="in" filter="barn(inVertical)">
                                      <p:cBhvr>
                                        <p:cTn id="20" dur="500"/>
                                        <p:tgtEl>
                                          <p:spTgt spid="3379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3798"/>
                                        </p:tgtEl>
                                        <p:attrNameLst>
                                          <p:attrName>style.visibility</p:attrName>
                                        </p:attrNameLst>
                                      </p:cBhvr>
                                      <p:to>
                                        <p:strVal val="visible"/>
                                      </p:to>
                                    </p:set>
                                    <p:animEffect transition="in" filter="barn(inVertical)">
                                      <p:cBhvr>
                                        <p:cTn id="23"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4" grpId="0"/>
      <p:bldP spid="33794" grpId="0" animBg="1"/>
      <p:bldP spid="337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txBox="1"/>
          <p:nvPr/>
        </p:nvSpPr>
        <p:spPr>
          <a:xfrm>
            <a:off x="191344" y="1115104"/>
            <a:ext cx="5284304"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defPPr>
              <a:defRPr lang="zh-CN"/>
            </a:defPPr>
            <a:lvl1pPr fontAlgn="base">
              <a:spcBef>
                <a:spcPct val="0"/>
              </a:spcBef>
              <a:spcAft>
                <a:spcPct val="0"/>
              </a:spcAft>
              <a:buFont typeface="Arial" charset="0"/>
              <a:buNone/>
              <a:defRPr sz="3600" b="1">
                <a:solidFill>
                  <a:srgbClr val="FFFF66"/>
                </a:solidFill>
                <a:effectLst>
                  <a:outerShdw blurRad="38100" dist="38100" dir="2700000">
                    <a:srgbClr val="000000"/>
                  </a:outerShdw>
                </a:effectLst>
                <a:latin typeface="Arial" panose="020B0604020202020204" pitchFamily="34" charset="0"/>
                <a:ea typeface="黑体" pitchFamily="49" charset="-122"/>
              </a:defRPr>
            </a:lvl1pPr>
          </a:lstStyle>
          <a:p>
            <a:r>
              <a:rPr lang="en-US" altLang="x-none" sz="3200" noProof="1"/>
              <a:t>1. </a:t>
            </a:r>
            <a:r>
              <a:rPr lang="zh-CN" altLang="en-US" sz="3200" noProof="1"/>
              <a:t>浮点型数据类型</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692090"/>
            <a:ext cx="7272807" cy="135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3" name="Rectangle 5"/>
          <p:cNvSpPr>
            <a:spLocks noChangeArrowheads="1"/>
          </p:cNvSpPr>
          <p:nvPr/>
        </p:nvSpPr>
        <p:spPr bwMode="auto">
          <a:xfrm>
            <a:off x="7647749" y="2369210"/>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 typeface="Arial" charset="0"/>
              <a:buNone/>
            </a:pPr>
            <a:r>
              <a:rPr lang="zh-CN" altLang="en-US" sz="2800" b="1" dirty="0">
                <a:solidFill>
                  <a:srgbClr val="002060"/>
                </a:solidFill>
                <a:latin typeface="宋体"/>
              </a:rPr>
              <a:t>“</a:t>
            </a:r>
            <a:r>
              <a:rPr lang="zh-CN" altLang="en-US" sz="2800" b="1" dirty="0">
                <a:solidFill>
                  <a:srgbClr val="002060"/>
                </a:solidFill>
              </a:rPr>
              <a:t>浮点数</a:t>
            </a:r>
            <a:r>
              <a:rPr lang="zh-CN" altLang="en-US" sz="2800" b="1" dirty="0">
                <a:solidFill>
                  <a:srgbClr val="002060"/>
                </a:solidFill>
                <a:latin typeface="宋体"/>
              </a:rPr>
              <a:t>”即实数</a:t>
            </a:r>
            <a:r>
              <a:rPr lang="zh-CN" altLang="en-US" sz="2800" b="1" dirty="0">
                <a:solidFill>
                  <a:srgbClr val="002060"/>
                </a:solidFill>
              </a:rPr>
              <a:t>。</a:t>
            </a:r>
            <a:endParaRPr lang="en-US" sz="2800" b="1" dirty="0">
              <a:solidFill>
                <a:srgbClr val="002060"/>
              </a:solidFill>
            </a:endParaRPr>
          </a:p>
        </p:txBody>
      </p:sp>
      <p:sp>
        <p:nvSpPr>
          <p:cNvPr id="2" name="灯片编号占位符 1"/>
          <p:cNvSpPr>
            <a:spLocks noGrp="1"/>
          </p:cNvSpPr>
          <p:nvPr>
            <p:ph type="sldNum" sz="quarter" idx="12"/>
          </p:nvPr>
        </p:nvSpPr>
        <p:spPr/>
        <p:txBody>
          <a:bodyPr/>
          <a:lstStyle/>
          <a:p>
            <a:fld id="{973E8AC9-A1ED-4F2B-A5B9-D16F09567DED}" type="slidenum">
              <a:rPr lang="zh-CN" altLang="en-US" smtClean="0"/>
              <a:t>16</a:t>
            </a:fld>
            <a:endParaRPr lang="zh-CN" altLang="en-US"/>
          </a:p>
        </p:txBody>
      </p:sp>
      <p:sp>
        <p:nvSpPr>
          <p:cNvPr id="3" name="Rectangle 2">
            <a:extLst>
              <a:ext uri="{FF2B5EF4-FFF2-40B4-BE49-F238E27FC236}">
                <a16:creationId xmlns:a16="http://schemas.microsoft.com/office/drawing/2014/main" id="{FF7CD026-E613-6E61-7691-838669543D92}"/>
              </a:ext>
            </a:extLst>
          </p:cNvPr>
          <p:cNvSpPr txBox="1">
            <a:spLocks/>
          </p:cNvSpPr>
          <p:nvPr/>
        </p:nvSpPr>
        <p:spPr>
          <a:xfrm>
            <a:off x="1255615" y="393293"/>
            <a:ext cx="8988425" cy="692023"/>
          </a:xfrm>
          <a:prstGeom prst="rect">
            <a:avLst/>
          </a:prstGeom>
          <a:solidFill>
            <a:schemeClr val="tx1">
              <a:lumMod val="65000"/>
              <a:lumOff val="35000"/>
            </a:schemeClr>
          </a:solidFill>
          <a:effectLst>
            <a:prstShdw prst="shdw17" dist="17961" dir="2699999">
              <a:srgbClr val="3D7A99"/>
            </a:prstShdw>
          </a:effectLst>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2.2.2 </a:t>
            </a:r>
            <a:r>
              <a:rPr lang="zh-CN" altLang="en-US" sz="4000" b="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浮点型数据的常量与变量</a:t>
            </a:r>
            <a:endParaRPr lang="zh-CN" altLang="en-US" sz="4000" b="1" dirty="0">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0AD20AB8-4ADA-76D1-133A-021A086989D5}"/>
              </a:ext>
            </a:extLst>
          </p:cNvPr>
          <p:cNvSpPr txBox="1"/>
          <p:nvPr/>
        </p:nvSpPr>
        <p:spPr>
          <a:xfrm>
            <a:off x="191344" y="3124200"/>
            <a:ext cx="4155926"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defPPr>
              <a:defRPr lang="zh-CN"/>
            </a:defPPr>
            <a:lvl1pPr fontAlgn="base">
              <a:spcBef>
                <a:spcPct val="0"/>
              </a:spcBef>
              <a:spcAft>
                <a:spcPct val="0"/>
              </a:spcAft>
              <a:buFont typeface="Arial" charset="0"/>
              <a:buNone/>
              <a:defRPr sz="3600" b="1">
                <a:solidFill>
                  <a:srgbClr val="FFFF66"/>
                </a:solidFill>
                <a:effectLst>
                  <a:outerShdw blurRad="38100" dist="38100" dir="2700000">
                    <a:srgbClr val="000000"/>
                  </a:outerShdw>
                </a:effectLst>
                <a:latin typeface="Arial" panose="020B0604020202020204" pitchFamily="34" charset="0"/>
                <a:ea typeface="黑体" pitchFamily="49" charset="-122"/>
              </a:defRPr>
            </a:lvl1pPr>
          </a:lstStyle>
          <a:p>
            <a:r>
              <a:rPr lang="en-US" altLang="x-none" sz="3200" noProof="1"/>
              <a:t> 2. </a:t>
            </a:r>
            <a:r>
              <a:rPr lang="zh-CN" altLang="en-US" sz="3200" noProof="1"/>
              <a:t>浮点型常量</a:t>
            </a:r>
          </a:p>
        </p:txBody>
      </p:sp>
      <p:sp>
        <p:nvSpPr>
          <p:cNvPr id="5" name="Text Box 3">
            <a:extLst>
              <a:ext uri="{FF2B5EF4-FFF2-40B4-BE49-F238E27FC236}">
                <a16:creationId xmlns:a16="http://schemas.microsoft.com/office/drawing/2014/main" id="{A2E89078-C856-7E5A-4F83-9E5A9DDAE500}"/>
              </a:ext>
            </a:extLst>
          </p:cNvPr>
          <p:cNvSpPr txBox="1">
            <a:spLocks noChangeArrowheads="1"/>
          </p:cNvSpPr>
          <p:nvPr/>
        </p:nvSpPr>
        <p:spPr bwMode="auto">
          <a:xfrm>
            <a:off x="663001" y="4228413"/>
            <a:ext cx="9577064" cy="9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20000"/>
              </a:spcBef>
              <a:spcAft>
                <a:spcPct val="0"/>
              </a:spcAft>
              <a:buClr>
                <a:srgbClr val="CC99FF"/>
              </a:buClr>
              <a:buFont typeface="Wingdings" pitchFamily="2" charset="2"/>
              <a:buChar char="v"/>
            </a:pPr>
            <a:r>
              <a:rPr lang="en-US" sz="2800" b="1" dirty="0">
                <a:solidFill>
                  <a:srgbClr val="00FF00"/>
                </a:solidFill>
                <a:latin typeface="+mn-ea"/>
              </a:rPr>
              <a:t> </a:t>
            </a:r>
            <a:r>
              <a:rPr lang="zh-CN" altLang="en-US" sz="2800" b="1" dirty="0">
                <a:solidFill>
                  <a:srgbClr val="008000"/>
                </a:solidFill>
                <a:latin typeface="+mn-ea"/>
              </a:rPr>
              <a:t>十进制小数形式：</a:t>
            </a:r>
            <a:r>
              <a:rPr lang="zh-CN" altLang="en-US" sz="2800" b="1" dirty="0">
                <a:solidFill>
                  <a:srgbClr val="002060"/>
                </a:solidFill>
                <a:latin typeface="+mn-ea"/>
              </a:rPr>
              <a:t>由数字和小数点组成。</a:t>
            </a:r>
            <a:r>
              <a:rPr lang="en-US" sz="2800" b="1" dirty="0">
                <a:solidFill>
                  <a:srgbClr val="002060"/>
                </a:solidFill>
                <a:latin typeface="+mn-ea"/>
              </a:rPr>
              <a:t>(</a:t>
            </a:r>
            <a:r>
              <a:rPr lang="zh-CN" altLang="en-US" sz="2800" b="1" dirty="0">
                <a:solidFill>
                  <a:srgbClr val="002060"/>
                </a:solidFill>
                <a:latin typeface="+mn-ea"/>
              </a:rPr>
              <a:t>小数点必须有</a:t>
            </a:r>
            <a:r>
              <a:rPr lang="en-US" sz="2800" b="1" dirty="0">
                <a:solidFill>
                  <a:srgbClr val="002060"/>
                </a:solidFill>
                <a:latin typeface="+mn-ea"/>
              </a:rPr>
              <a:t>)</a:t>
            </a:r>
          </a:p>
          <a:p>
            <a:pPr fontAlgn="base">
              <a:spcBef>
                <a:spcPct val="20000"/>
              </a:spcBef>
              <a:spcAft>
                <a:spcPct val="0"/>
              </a:spcAft>
              <a:buClr>
                <a:srgbClr val="CC99FF"/>
              </a:buClr>
              <a:buFont typeface="Wingdings" pitchFamily="2" charset="2"/>
              <a:buNone/>
            </a:pPr>
            <a:r>
              <a:rPr lang="zh-CN" altLang="en-US" sz="2800" b="1" dirty="0">
                <a:solidFill>
                  <a:srgbClr val="002060"/>
                </a:solidFill>
                <a:latin typeface="+mn-ea"/>
              </a:rPr>
              <a:t>如： </a:t>
            </a:r>
            <a:r>
              <a:rPr lang="en-US" sz="2800" b="1" dirty="0">
                <a:solidFill>
                  <a:srgbClr val="002060"/>
                </a:solidFill>
                <a:latin typeface="+mn-ea"/>
              </a:rPr>
              <a:t>10.23, -0.456, </a:t>
            </a:r>
            <a:r>
              <a:rPr lang="en-US" sz="2800" b="1" dirty="0">
                <a:solidFill>
                  <a:srgbClr val="FF0000"/>
                </a:solidFill>
                <a:latin typeface="+mn-ea"/>
              </a:rPr>
              <a:t>.12</a:t>
            </a:r>
            <a:r>
              <a:rPr lang="en-US" sz="2800" b="1" dirty="0">
                <a:solidFill>
                  <a:srgbClr val="002060"/>
                </a:solidFill>
                <a:latin typeface="+mn-ea"/>
              </a:rPr>
              <a:t>, 0.0, </a:t>
            </a:r>
            <a:r>
              <a:rPr lang="en-US" sz="2800" b="1" dirty="0">
                <a:solidFill>
                  <a:srgbClr val="FF0000"/>
                </a:solidFill>
                <a:latin typeface="+mn-ea"/>
              </a:rPr>
              <a:t>89.</a:t>
            </a:r>
          </a:p>
        </p:txBody>
      </p:sp>
      <p:sp>
        <p:nvSpPr>
          <p:cNvPr id="6" name="Text Box 4">
            <a:extLst>
              <a:ext uri="{FF2B5EF4-FFF2-40B4-BE49-F238E27FC236}">
                <a16:creationId xmlns:a16="http://schemas.microsoft.com/office/drawing/2014/main" id="{48E98AAA-4977-893A-A8DD-78BE689DF6F7}"/>
              </a:ext>
            </a:extLst>
          </p:cNvPr>
          <p:cNvSpPr txBox="1">
            <a:spLocks noChangeArrowheads="1"/>
          </p:cNvSpPr>
          <p:nvPr/>
        </p:nvSpPr>
        <p:spPr bwMode="auto">
          <a:xfrm>
            <a:off x="663001" y="3768531"/>
            <a:ext cx="77136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fontAlgn="base">
              <a:spcBef>
                <a:spcPct val="50000"/>
              </a:spcBef>
              <a:spcAft>
                <a:spcPct val="0"/>
              </a:spcAft>
              <a:buFont typeface="Arial" charset="0"/>
              <a:buNone/>
            </a:pPr>
            <a:r>
              <a:rPr lang="zh-CN" altLang="en-US" sz="2800" b="1" dirty="0">
                <a:latin typeface="微软雅黑" panose="020B0503020204020204" pitchFamily="34" charset="-122"/>
                <a:ea typeface="微软雅黑" panose="020B0503020204020204" pitchFamily="34" charset="-122"/>
              </a:rPr>
              <a:t>实数常量，</a:t>
            </a:r>
            <a:r>
              <a:rPr lang="zh-CN" altLang="en-US" sz="2800" b="1" dirty="0">
                <a:solidFill>
                  <a:srgbClr val="FF0000"/>
                </a:solidFill>
                <a:latin typeface="微软雅黑" panose="020B0503020204020204" pitchFamily="34" charset="-122"/>
                <a:ea typeface="微软雅黑" panose="020B0503020204020204" pitchFamily="34" charset="-122"/>
              </a:rPr>
              <a:t>默认为</a:t>
            </a:r>
            <a:r>
              <a:rPr lang="en-US" altLang="zh-CN" sz="2800" b="1" dirty="0">
                <a:solidFill>
                  <a:srgbClr val="FF0000"/>
                </a:solidFill>
                <a:latin typeface="微软雅黑" panose="020B0503020204020204" pitchFamily="34" charset="-122"/>
                <a:ea typeface="微软雅黑" panose="020B0503020204020204" pitchFamily="34" charset="-122"/>
              </a:rPr>
              <a:t>double</a:t>
            </a:r>
            <a:r>
              <a:rPr lang="zh-CN" altLang="en-US" sz="2800" b="1" dirty="0">
                <a:latin typeface="微软雅黑" panose="020B0503020204020204" pitchFamily="34" charset="-122"/>
                <a:ea typeface="微软雅黑" panose="020B0503020204020204" pitchFamily="34" charset="-122"/>
              </a:rPr>
              <a:t>型。有两种表示形式：</a:t>
            </a:r>
            <a:endParaRPr lang="zh-CN" altLang="en-US" sz="2800" b="1" u="sng" dirty="0">
              <a:latin typeface="微软雅黑" panose="020B0503020204020204" pitchFamily="34" charset="-122"/>
              <a:ea typeface="微软雅黑" panose="020B0503020204020204" pitchFamily="34" charset="-122"/>
            </a:endParaRPr>
          </a:p>
        </p:txBody>
      </p:sp>
      <p:sp>
        <p:nvSpPr>
          <p:cNvPr id="7" name="Text Box 3">
            <a:extLst>
              <a:ext uri="{FF2B5EF4-FFF2-40B4-BE49-F238E27FC236}">
                <a16:creationId xmlns:a16="http://schemas.microsoft.com/office/drawing/2014/main" id="{89C3F861-66AA-F611-A4E7-E52C27872D12}"/>
              </a:ext>
            </a:extLst>
          </p:cNvPr>
          <p:cNvSpPr txBox="1">
            <a:spLocks noChangeArrowheads="1"/>
          </p:cNvSpPr>
          <p:nvPr/>
        </p:nvSpPr>
        <p:spPr bwMode="auto">
          <a:xfrm>
            <a:off x="663001" y="5165910"/>
            <a:ext cx="11058178" cy="14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50000"/>
              </a:spcBef>
              <a:spcAft>
                <a:spcPct val="0"/>
              </a:spcAft>
              <a:buClr>
                <a:srgbClr val="CC99FF"/>
              </a:buClr>
              <a:buFont typeface="Wingdings" pitchFamily="2" charset="2"/>
              <a:buChar char="v"/>
            </a:pPr>
            <a:r>
              <a:rPr lang="en-US" sz="2800" b="1" dirty="0">
                <a:solidFill>
                  <a:srgbClr val="002060"/>
                </a:solidFill>
                <a:latin typeface="宋体" pitchFamily="2" charset="-122"/>
              </a:rPr>
              <a:t> </a:t>
            </a:r>
            <a:r>
              <a:rPr lang="zh-CN" altLang="en-US" sz="2800" b="1" dirty="0">
                <a:solidFill>
                  <a:srgbClr val="008000"/>
                </a:solidFill>
                <a:latin typeface="宋体" pitchFamily="2" charset="-122"/>
              </a:rPr>
              <a:t>指数形式：</a:t>
            </a:r>
            <a:r>
              <a:rPr lang="en-US" sz="2800" b="1" dirty="0">
                <a:solidFill>
                  <a:srgbClr val="002060"/>
                </a:solidFill>
                <a:latin typeface="宋体" pitchFamily="2" charset="-122"/>
              </a:rPr>
              <a:t>±s E ±n </a:t>
            </a:r>
            <a:r>
              <a:rPr lang="zh-CN" altLang="en-US" sz="2800" b="1" dirty="0">
                <a:solidFill>
                  <a:srgbClr val="002060"/>
                </a:solidFill>
                <a:latin typeface="宋体" pitchFamily="2" charset="-122"/>
              </a:rPr>
              <a:t>或 </a:t>
            </a:r>
            <a:r>
              <a:rPr lang="en-US" sz="2800" b="1" dirty="0">
                <a:solidFill>
                  <a:srgbClr val="002060"/>
                </a:solidFill>
                <a:latin typeface="宋体" pitchFamily="2" charset="-122"/>
              </a:rPr>
              <a:t>±s e ±n </a:t>
            </a:r>
            <a:r>
              <a:rPr lang="zh-CN" altLang="en-US" sz="2800" b="1" dirty="0">
                <a:solidFill>
                  <a:srgbClr val="002060"/>
                </a:solidFill>
                <a:latin typeface="宋体" pitchFamily="2" charset="-122"/>
              </a:rPr>
              <a:t>形式。</a:t>
            </a:r>
          </a:p>
          <a:p>
            <a:pPr fontAlgn="base">
              <a:spcBef>
                <a:spcPct val="20000"/>
              </a:spcBef>
              <a:spcAft>
                <a:spcPct val="0"/>
              </a:spcAft>
              <a:buClr>
                <a:srgbClr val="CC99FF"/>
              </a:buClr>
              <a:buFont typeface="Wingdings" pitchFamily="2" charset="2"/>
              <a:buNone/>
            </a:pPr>
            <a:r>
              <a:rPr lang="zh-CN" altLang="en-US" sz="2800" b="1" dirty="0">
                <a:solidFill>
                  <a:srgbClr val="002060"/>
                </a:solidFill>
                <a:latin typeface="宋体" pitchFamily="2" charset="-122"/>
              </a:rPr>
              <a:t>注意： </a:t>
            </a:r>
            <a:r>
              <a:rPr lang="en-US" sz="2800" b="1" dirty="0">
                <a:solidFill>
                  <a:srgbClr val="002060"/>
                </a:solidFill>
                <a:latin typeface="宋体" pitchFamily="2" charset="-122"/>
              </a:rPr>
              <a:t>E</a:t>
            </a:r>
            <a:r>
              <a:rPr lang="zh-CN" altLang="en-US" sz="2800" b="1" dirty="0">
                <a:solidFill>
                  <a:srgbClr val="002060"/>
                </a:solidFill>
                <a:latin typeface="宋体" pitchFamily="2" charset="-122"/>
              </a:rPr>
              <a:t>或</a:t>
            </a:r>
            <a:r>
              <a:rPr lang="en-US" sz="2800" b="1" dirty="0">
                <a:solidFill>
                  <a:srgbClr val="002060"/>
                </a:solidFill>
                <a:latin typeface="宋体" pitchFamily="2" charset="-122"/>
              </a:rPr>
              <a:t>e</a:t>
            </a:r>
            <a:r>
              <a:rPr lang="zh-CN" altLang="en-US" sz="2800" b="1" dirty="0">
                <a:solidFill>
                  <a:srgbClr val="002060"/>
                </a:solidFill>
                <a:latin typeface="宋体" pitchFamily="2" charset="-122"/>
              </a:rPr>
              <a:t>前面为</a:t>
            </a:r>
            <a:r>
              <a:rPr lang="zh-CN" altLang="en-US" sz="2800" b="1" dirty="0">
                <a:solidFill>
                  <a:srgbClr val="FF0000"/>
                </a:solidFill>
                <a:latin typeface="宋体" pitchFamily="2" charset="-122"/>
              </a:rPr>
              <a:t>带小数的数字</a:t>
            </a:r>
            <a:r>
              <a:rPr lang="zh-CN" altLang="en-US" sz="2800" b="1" dirty="0">
                <a:solidFill>
                  <a:srgbClr val="002060"/>
                </a:solidFill>
                <a:latin typeface="宋体" pitchFamily="2" charset="-122"/>
              </a:rPr>
              <a:t>，后面是</a:t>
            </a:r>
            <a:r>
              <a:rPr lang="en-US" altLang="zh-CN" sz="2800" b="1" dirty="0">
                <a:solidFill>
                  <a:srgbClr val="002060"/>
                </a:solidFill>
                <a:latin typeface="宋体" pitchFamily="2" charset="-122"/>
              </a:rPr>
              <a:t>10</a:t>
            </a:r>
            <a:r>
              <a:rPr lang="zh-CN" altLang="en-US" sz="2800" b="1" dirty="0">
                <a:solidFill>
                  <a:srgbClr val="002060"/>
                </a:solidFill>
                <a:latin typeface="宋体" pitchFamily="2" charset="-122"/>
              </a:rPr>
              <a:t>的指数必须为</a:t>
            </a:r>
            <a:r>
              <a:rPr lang="zh-CN" altLang="en-US" sz="2800" b="1" dirty="0">
                <a:solidFill>
                  <a:srgbClr val="FF0000"/>
                </a:solidFill>
                <a:latin typeface="宋体" pitchFamily="2" charset="-122"/>
              </a:rPr>
              <a:t>有符号整数</a:t>
            </a:r>
            <a:r>
              <a:rPr lang="zh-CN" altLang="en-US" sz="2800" b="1" dirty="0">
                <a:solidFill>
                  <a:srgbClr val="002060"/>
                </a:solidFill>
                <a:latin typeface="宋体" pitchFamily="2" charset="-122"/>
              </a:rPr>
              <a:t>。</a:t>
            </a:r>
          </a:p>
          <a:p>
            <a:pPr fontAlgn="base">
              <a:spcBef>
                <a:spcPct val="20000"/>
              </a:spcBef>
              <a:spcAft>
                <a:spcPct val="0"/>
              </a:spcAft>
              <a:buClr>
                <a:srgbClr val="CC99FF"/>
              </a:buClr>
              <a:buFont typeface="Wingdings" pitchFamily="2" charset="2"/>
              <a:buNone/>
            </a:pPr>
            <a:r>
              <a:rPr lang="zh-CN" altLang="en-US" sz="2800" b="1" dirty="0">
                <a:solidFill>
                  <a:srgbClr val="002060"/>
                </a:solidFill>
                <a:latin typeface="宋体" pitchFamily="2" charset="-122"/>
              </a:rPr>
              <a:t>如：   </a:t>
            </a:r>
            <a:r>
              <a:rPr lang="en-US" sz="2800" b="1" dirty="0">
                <a:solidFill>
                  <a:srgbClr val="002060"/>
                </a:solidFill>
                <a:latin typeface="宋体" pitchFamily="2" charset="-122"/>
              </a:rPr>
              <a:t>218.3 = 218.3E0 = 2183E-1   = 0.02183E+4</a:t>
            </a:r>
          </a:p>
        </p:txBody>
      </p:sp>
    </p:spTree>
    <p:extLst>
      <p:ext uri="{BB962C8B-B14F-4D97-AF65-F5344CB8AC3E}">
        <p14:creationId xmlns:p14="http://schemas.microsoft.com/office/powerpoint/2010/main" val="310122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73E8AC9-A1ED-4F2B-A5B9-D16F09567DED}" type="slidenum">
              <a:rPr lang="zh-CN" altLang="en-US" smtClean="0"/>
              <a:t>17</a:t>
            </a:fld>
            <a:endParaRPr lang="zh-CN" altLang="en-US"/>
          </a:p>
        </p:txBody>
      </p:sp>
      <p:sp>
        <p:nvSpPr>
          <p:cNvPr id="3" name="Text Box 3">
            <a:extLst>
              <a:ext uri="{FF2B5EF4-FFF2-40B4-BE49-F238E27FC236}">
                <a16:creationId xmlns:a16="http://schemas.microsoft.com/office/drawing/2014/main" id="{3A3AD5C3-21C4-5F04-B650-962D19E60A06}"/>
              </a:ext>
            </a:extLst>
          </p:cNvPr>
          <p:cNvSpPr txBox="1">
            <a:spLocks noChangeArrowheads="1"/>
          </p:cNvSpPr>
          <p:nvPr/>
        </p:nvSpPr>
        <p:spPr bwMode="auto">
          <a:xfrm>
            <a:off x="695400" y="1292137"/>
            <a:ext cx="11058178" cy="9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20000"/>
              </a:spcBef>
              <a:spcAft>
                <a:spcPct val="0"/>
              </a:spcAft>
              <a:buClr>
                <a:srgbClr val="CC99FF"/>
              </a:buClr>
              <a:buFont typeface="Wingdings" pitchFamily="2" charset="2"/>
              <a:buNone/>
            </a:pPr>
            <a:r>
              <a:rPr lang="zh-CN" altLang="en-US" sz="2800" b="1" dirty="0">
                <a:solidFill>
                  <a:srgbClr val="002060"/>
                </a:solidFill>
                <a:latin typeface="宋体" pitchFamily="2" charset="-122"/>
              </a:rPr>
              <a:t>注意： </a:t>
            </a:r>
            <a:r>
              <a:rPr lang="en-US" sz="2800" b="1" dirty="0">
                <a:solidFill>
                  <a:srgbClr val="002060"/>
                </a:solidFill>
                <a:latin typeface="宋体" pitchFamily="2" charset="-122"/>
              </a:rPr>
              <a:t>E</a:t>
            </a:r>
            <a:r>
              <a:rPr lang="zh-CN" altLang="en-US" sz="2800" b="1" dirty="0">
                <a:solidFill>
                  <a:srgbClr val="002060"/>
                </a:solidFill>
                <a:latin typeface="宋体" pitchFamily="2" charset="-122"/>
              </a:rPr>
              <a:t>或</a:t>
            </a:r>
            <a:r>
              <a:rPr lang="en-US" sz="2800" b="1" dirty="0">
                <a:solidFill>
                  <a:srgbClr val="002060"/>
                </a:solidFill>
                <a:latin typeface="宋体" pitchFamily="2" charset="-122"/>
              </a:rPr>
              <a:t>e</a:t>
            </a:r>
            <a:r>
              <a:rPr lang="zh-CN" altLang="en-US" sz="2800" b="1" dirty="0">
                <a:solidFill>
                  <a:srgbClr val="002060"/>
                </a:solidFill>
                <a:latin typeface="宋体" pitchFamily="2" charset="-122"/>
              </a:rPr>
              <a:t>前面为</a:t>
            </a:r>
            <a:r>
              <a:rPr lang="zh-CN" altLang="en-US" sz="2800" b="1" dirty="0">
                <a:solidFill>
                  <a:srgbClr val="FF0000"/>
                </a:solidFill>
                <a:latin typeface="宋体" pitchFamily="2" charset="-122"/>
              </a:rPr>
              <a:t>带小数的数字</a:t>
            </a:r>
            <a:r>
              <a:rPr lang="zh-CN" altLang="en-US" sz="2800" b="1" dirty="0">
                <a:solidFill>
                  <a:srgbClr val="002060"/>
                </a:solidFill>
                <a:latin typeface="宋体" pitchFamily="2" charset="-122"/>
              </a:rPr>
              <a:t>，后面是</a:t>
            </a:r>
            <a:r>
              <a:rPr lang="en-US" altLang="zh-CN" sz="2800" b="1" dirty="0">
                <a:solidFill>
                  <a:srgbClr val="002060"/>
                </a:solidFill>
                <a:latin typeface="宋体" pitchFamily="2" charset="-122"/>
              </a:rPr>
              <a:t>10</a:t>
            </a:r>
            <a:r>
              <a:rPr lang="zh-CN" altLang="en-US" sz="2800" b="1" dirty="0">
                <a:solidFill>
                  <a:srgbClr val="002060"/>
                </a:solidFill>
                <a:latin typeface="宋体" pitchFamily="2" charset="-122"/>
              </a:rPr>
              <a:t>的指数必须为</a:t>
            </a:r>
            <a:r>
              <a:rPr lang="zh-CN" altLang="en-US" sz="2800" b="1" dirty="0">
                <a:solidFill>
                  <a:srgbClr val="FF0000"/>
                </a:solidFill>
                <a:latin typeface="宋体" pitchFamily="2" charset="-122"/>
              </a:rPr>
              <a:t>有符号整数</a:t>
            </a:r>
            <a:r>
              <a:rPr lang="zh-CN" altLang="en-US" sz="2800" b="1" dirty="0">
                <a:solidFill>
                  <a:srgbClr val="002060"/>
                </a:solidFill>
                <a:latin typeface="宋体" pitchFamily="2" charset="-122"/>
              </a:rPr>
              <a:t>。</a:t>
            </a:r>
          </a:p>
          <a:p>
            <a:pPr fontAlgn="base">
              <a:spcBef>
                <a:spcPct val="20000"/>
              </a:spcBef>
              <a:spcAft>
                <a:spcPct val="0"/>
              </a:spcAft>
              <a:buClr>
                <a:srgbClr val="CC99FF"/>
              </a:buClr>
              <a:buFont typeface="Wingdings" pitchFamily="2" charset="2"/>
              <a:buNone/>
            </a:pPr>
            <a:r>
              <a:rPr lang="zh-CN" altLang="en-US" sz="2800" b="1" dirty="0">
                <a:solidFill>
                  <a:srgbClr val="002060"/>
                </a:solidFill>
                <a:latin typeface="宋体" pitchFamily="2" charset="-122"/>
              </a:rPr>
              <a:t>如：   </a:t>
            </a:r>
            <a:r>
              <a:rPr lang="en-US" sz="2800" b="1" dirty="0">
                <a:solidFill>
                  <a:srgbClr val="002060"/>
                </a:solidFill>
                <a:latin typeface="宋体" pitchFamily="2" charset="-122"/>
              </a:rPr>
              <a:t>218.3 = 218.3E0 = 2183E-1   = 0.02183E+4</a:t>
            </a:r>
          </a:p>
        </p:txBody>
      </p:sp>
      <p:grpSp>
        <p:nvGrpSpPr>
          <p:cNvPr id="4" name="Group 8">
            <a:extLst>
              <a:ext uri="{FF2B5EF4-FFF2-40B4-BE49-F238E27FC236}">
                <a16:creationId xmlns:a16="http://schemas.microsoft.com/office/drawing/2014/main" id="{29F15D00-CB5B-69B1-B27D-F71DA70375F0}"/>
              </a:ext>
            </a:extLst>
          </p:cNvPr>
          <p:cNvGrpSpPr>
            <a:grpSpLocks/>
          </p:cNvGrpSpPr>
          <p:nvPr/>
        </p:nvGrpSpPr>
        <p:grpSpPr bwMode="auto">
          <a:xfrm>
            <a:off x="1976017" y="2382248"/>
            <a:ext cx="2016224" cy="360342"/>
            <a:chOff x="0" y="0"/>
            <a:chExt cx="996" cy="451"/>
          </a:xfrm>
        </p:grpSpPr>
        <p:sp>
          <p:nvSpPr>
            <p:cNvPr id="5" name="Line 5">
              <a:extLst>
                <a:ext uri="{FF2B5EF4-FFF2-40B4-BE49-F238E27FC236}">
                  <a16:creationId xmlns:a16="http://schemas.microsoft.com/office/drawing/2014/main" id="{E0880B72-FD4F-5F05-98A5-40ED5A972FD4}"/>
                </a:ext>
              </a:extLst>
            </p:cNvPr>
            <p:cNvSpPr>
              <a:spLocks noChangeShapeType="1"/>
            </p:cNvSpPr>
            <p:nvPr/>
          </p:nvSpPr>
          <p:spPr bwMode="auto">
            <a:xfrm flipH="1">
              <a:off x="0" y="31"/>
              <a:ext cx="996" cy="42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charset="0"/>
                <a:buNone/>
              </a:pPr>
              <a:endParaRPr lang="zh-CN" altLang="en-US" sz="2400">
                <a:solidFill>
                  <a:srgbClr val="000000"/>
                </a:solidFill>
                <a:ea typeface="黑体" pitchFamily="49" charset="-122"/>
              </a:endParaRPr>
            </a:p>
          </p:txBody>
        </p:sp>
        <p:sp>
          <p:nvSpPr>
            <p:cNvPr id="6" name="Line 7">
              <a:extLst>
                <a:ext uri="{FF2B5EF4-FFF2-40B4-BE49-F238E27FC236}">
                  <a16:creationId xmlns:a16="http://schemas.microsoft.com/office/drawing/2014/main" id="{07F6B1B6-10AF-C63A-FF17-E33A15FBE115}"/>
                </a:ext>
              </a:extLst>
            </p:cNvPr>
            <p:cNvSpPr>
              <a:spLocks noChangeShapeType="1"/>
            </p:cNvSpPr>
            <p:nvPr/>
          </p:nvSpPr>
          <p:spPr bwMode="auto">
            <a:xfrm flipH="1" flipV="1">
              <a:off x="0" y="0"/>
              <a:ext cx="996" cy="42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charset="0"/>
                <a:buNone/>
              </a:pPr>
              <a:endParaRPr lang="zh-CN" altLang="en-US" sz="2400">
                <a:solidFill>
                  <a:srgbClr val="000000"/>
                </a:solidFill>
                <a:ea typeface="黑体" pitchFamily="49" charset="-122"/>
              </a:endParaRPr>
            </a:p>
          </p:txBody>
        </p:sp>
      </p:grpSp>
      <p:sp>
        <p:nvSpPr>
          <p:cNvPr id="7" name="Rectangle 4">
            <a:extLst>
              <a:ext uri="{FF2B5EF4-FFF2-40B4-BE49-F238E27FC236}">
                <a16:creationId xmlns:a16="http://schemas.microsoft.com/office/drawing/2014/main" id="{D448E16A-9C34-D901-D10E-E70E97E176FD}"/>
              </a:ext>
            </a:extLst>
          </p:cNvPr>
          <p:cNvSpPr>
            <a:spLocks noChangeArrowheads="1"/>
          </p:cNvSpPr>
          <p:nvPr/>
        </p:nvSpPr>
        <p:spPr bwMode="auto">
          <a:xfrm>
            <a:off x="1904009" y="2252408"/>
            <a:ext cx="45379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charset="0"/>
              <a:buNone/>
            </a:pPr>
            <a:r>
              <a:rPr lang="en-US" sz="2800" b="1" dirty="0">
                <a:solidFill>
                  <a:srgbClr val="008000"/>
                </a:solidFill>
                <a:latin typeface="宋体" pitchFamily="2" charset="-122"/>
              </a:rPr>
              <a:t>e-5 ,1.2E-3.5</a:t>
            </a:r>
            <a:r>
              <a:rPr lang="zh-CN" altLang="en-US" sz="2800" b="1" dirty="0">
                <a:solidFill>
                  <a:srgbClr val="008000"/>
                </a:solidFill>
                <a:latin typeface="宋体" pitchFamily="2" charset="-122"/>
              </a:rPr>
              <a:t>，</a:t>
            </a:r>
            <a:r>
              <a:rPr lang="en-US" altLang="zh-CN" sz="2800" b="1" dirty="0">
                <a:solidFill>
                  <a:srgbClr val="008000"/>
                </a:solidFill>
                <a:latin typeface="宋体" pitchFamily="2" charset="-122"/>
              </a:rPr>
              <a:t>1e</a:t>
            </a:r>
            <a:endParaRPr lang="en-US" sz="2800" b="1" dirty="0">
              <a:solidFill>
                <a:srgbClr val="008000"/>
              </a:solidFill>
              <a:latin typeface="宋体" pitchFamily="2" charset="-122"/>
            </a:endParaRPr>
          </a:p>
        </p:txBody>
      </p:sp>
      <p:sp>
        <p:nvSpPr>
          <p:cNvPr id="8" name="Rectangle 3">
            <a:extLst>
              <a:ext uri="{FF2B5EF4-FFF2-40B4-BE49-F238E27FC236}">
                <a16:creationId xmlns:a16="http://schemas.microsoft.com/office/drawing/2014/main" id="{043940F2-E20A-6882-82D5-C89B7159AADD}"/>
              </a:ext>
            </a:extLst>
          </p:cNvPr>
          <p:cNvSpPr>
            <a:spLocks noChangeArrowheads="1"/>
          </p:cNvSpPr>
          <p:nvPr/>
        </p:nvSpPr>
        <p:spPr bwMode="auto">
          <a:xfrm>
            <a:off x="551384" y="3140968"/>
            <a:ext cx="11089232" cy="242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30000"/>
              </a:lnSpc>
              <a:spcBef>
                <a:spcPct val="0"/>
              </a:spcBef>
              <a:spcAft>
                <a:spcPct val="0"/>
              </a:spcAft>
              <a:buClr>
                <a:srgbClr val="FF3300"/>
              </a:buClr>
              <a:buFont typeface="Wingdings" pitchFamily="2" charset="2"/>
              <a:buChar char="ü"/>
            </a:pPr>
            <a:r>
              <a:rPr lang="zh-CN" altLang="en-US" sz="2400" b="1" dirty="0">
                <a:latin typeface="宋体" pitchFamily="2" charset="-122"/>
              </a:rPr>
              <a:t>浮点型数据在</a:t>
            </a:r>
            <a:r>
              <a:rPr lang="zh-CN" altLang="en-US" sz="2400" b="1" dirty="0">
                <a:solidFill>
                  <a:srgbClr val="FF0000"/>
                </a:solidFill>
                <a:latin typeface="宋体" pitchFamily="2" charset="-122"/>
              </a:rPr>
              <a:t>内存中的存放</a:t>
            </a:r>
            <a:r>
              <a:rPr lang="zh-CN" altLang="en-US" sz="2400" b="1" dirty="0">
                <a:latin typeface="宋体" pitchFamily="2" charset="-122"/>
              </a:rPr>
              <a:t>是按照数据的二进制小数和二进制指数形式存放。小数部分和指数部分占据多少位随各编译系统不同而不同。</a:t>
            </a:r>
            <a:endParaRPr lang="en-US" altLang="zh-CN" sz="2400" b="1" dirty="0">
              <a:latin typeface="宋体" pitchFamily="2" charset="-122"/>
            </a:endParaRPr>
          </a:p>
          <a:p>
            <a:pPr fontAlgn="base">
              <a:lnSpc>
                <a:spcPct val="130000"/>
              </a:lnSpc>
              <a:spcBef>
                <a:spcPct val="0"/>
              </a:spcBef>
              <a:spcAft>
                <a:spcPct val="0"/>
              </a:spcAft>
              <a:buClr>
                <a:srgbClr val="FF3300"/>
              </a:buClr>
            </a:pPr>
            <a:r>
              <a:rPr lang="en-US" altLang="zh-CN" sz="2400" b="1" dirty="0">
                <a:latin typeface="宋体" pitchFamily="2" charset="-122"/>
              </a:rPr>
              <a:t> </a:t>
            </a:r>
            <a:r>
              <a:rPr lang="zh-CN" altLang="en-US" sz="2400" b="1" dirty="0">
                <a:latin typeface="宋体" pitchFamily="2" charset="-122"/>
              </a:rPr>
              <a:t>如</a:t>
            </a:r>
            <a:r>
              <a:rPr lang="en-US" altLang="zh-CN" sz="2400" b="1" dirty="0">
                <a:latin typeface="宋体" pitchFamily="2" charset="-122"/>
              </a:rPr>
              <a:t>2.75</a:t>
            </a:r>
            <a:r>
              <a:rPr lang="zh-CN" altLang="en-US" sz="2400" b="1" dirty="0">
                <a:latin typeface="宋体" pitchFamily="2" charset="-122"/>
              </a:rPr>
              <a:t>，小数部分为</a:t>
            </a:r>
            <a:r>
              <a:rPr lang="en-US" altLang="zh-CN" sz="2400" b="1" dirty="0">
                <a:latin typeface="宋体" pitchFamily="2" charset="-122"/>
              </a:rPr>
              <a:t>0.1011</a:t>
            </a:r>
            <a:r>
              <a:rPr lang="zh-CN" altLang="en-US" sz="2400" b="1" dirty="0">
                <a:latin typeface="宋体" pitchFamily="2" charset="-122"/>
              </a:rPr>
              <a:t>，整数部分为</a:t>
            </a:r>
            <a:r>
              <a:rPr lang="en-US" altLang="zh-CN" sz="2400" b="1" dirty="0">
                <a:latin typeface="宋体" pitchFamily="2" charset="-122"/>
              </a:rPr>
              <a:t>10.</a:t>
            </a:r>
            <a:endParaRPr lang="en-US" altLang="zh-CN" sz="2400" b="1" dirty="0">
              <a:solidFill>
                <a:srgbClr val="008000"/>
              </a:solidFill>
              <a:latin typeface="宋体" pitchFamily="2" charset="-122"/>
            </a:endParaRPr>
          </a:p>
          <a:p>
            <a:pPr fontAlgn="base">
              <a:lnSpc>
                <a:spcPct val="130000"/>
              </a:lnSpc>
              <a:spcBef>
                <a:spcPct val="0"/>
              </a:spcBef>
              <a:spcAft>
                <a:spcPct val="0"/>
              </a:spcAft>
              <a:buClr>
                <a:srgbClr val="FF3300"/>
              </a:buClr>
              <a:buFont typeface="Wingdings" pitchFamily="2" charset="2"/>
              <a:buChar char="ü"/>
            </a:pPr>
            <a:r>
              <a:rPr lang="zh-CN" altLang="en-US" sz="2400" b="1" dirty="0">
                <a:solidFill>
                  <a:srgbClr val="FF0000"/>
                </a:solidFill>
                <a:latin typeface="宋体" pitchFamily="2" charset="-122"/>
              </a:rPr>
              <a:t>浮点型常量的类型</a:t>
            </a:r>
            <a:r>
              <a:rPr lang="zh-CN" altLang="en-US" sz="2400" b="1" dirty="0">
                <a:latin typeface="宋体" pitchFamily="2" charset="-122"/>
              </a:rPr>
              <a:t>在</a:t>
            </a:r>
            <a:r>
              <a:rPr lang="en-US" altLang="zh-CN" sz="2400" b="1" dirty="0">
                <a:latin typeface="宋体" pitchFamily="2" charset="-122"/>
              </a:rPr>
              <a:t>C</a:t>
            </a:r>
            <a:r>
              <a:rPr lang="zh-CN" altLang="en-US" sz="2400" b="1" dirty="0">
                <a:latin typeface="宋体" pitchFamily="2" charset="-122"/>
              </a:rPr>
              <a:t>语言中当作</a:t>
            </a:r>
            <a:r>
              <a:rPr lang="en-US" altLang="zh-CN" sz="2400" b="1" dirty="0">
                <a:latin typeface="宋体" pitchFamily="2" charset="-122"/>
              </a:rPr>
              <a:t>double</a:t>
            </a:r>
            <a:r>
              <a:rPr lang="zh-CN" altLang="en-US" sz="2400" b="1" dirty="0">
                <a:latin typeface="宋体" pitchFamily="2" charset="-122"/>
              </a:rPr>
              <a:t>类型。需要将常量指定为</a:t>
            </a:r>
            <a:r>
              <a:rPr lang="en-US" altLang="zh-CN" sz="2400" b="1" dirty="0">
                <a:latin typeface="宋体" pitchFamily="2" charset="-122"/>
              </a:rPr>
              <a:t>float</a:t>
            </a:r>
            <a:r>
              <a:rPr lang="zh-CN" altLang="en-US" sz="2400" b="1" dirty="0">
                <a:latin typeface="宋体" pitchFamily="2" charset="-122"/>
              </a:rPr>
              <a:t>类型，则可在常量</a:t>
            </a:r>
            <a:r>
              <a:rPr lang="zh-CN" altLang="en-US" sz="2400" b="1" dirty="0">
                <a:solidFill>
                  <a:srgbClr val="FF0000"/>
                </a:solidFill>
                <a:latin typeface="宋体" pitchFamily="2" charset="-122"/>
              </a:rPr>
              <a:t>后加字母</a:t>
            </a:r>
            <a:r>
              <a:rPr lang="en-US" sz="2400" b="1" dirty="0">
                <a:solidFill>
                  <a:srgbClr val="FF0000"/>
                </a:solidFill>
                <a:latin typeface="宋体" pitchFamily="2" charset="-122"/>
              </a:rPr>
              <a:t>f</a:t>
            </a:r>
            <a:r>
              <a:rPr lang="zh-CN" altLang="en-US" sz="2400" b="1" dirty="0">
                <a:solidFill>
                  <a:srgbClr val="FF0000"/>
                </a:solidFill>
                <a:latin typeface="宋体" pitchFamily="2" charset="-122"/>
              </a:rPr>
              <a:t>或Ｆ</a:t>
            </a:r>
            <a:r>
              <a:rPr lang="zh-CN" altLang="en-US" sz="2400" b="1" dirty="0">
                <a:latin typeface="宋体" pitchFamily="2" charset="-122"/>
              </a:rPr>
              <a:t>，指定数据是</a:t>
            </a:r>
            <a:r>
              <a:rPr lang="en-US" sz="2400" b="1" dirty="0">
                <a:latin typeface="宋体" pitchFamily="2" charset="-122"/>
              </a:rPr>
              <a:t>float</a:t>
            </a:r>
            <a:r>
              <a:rPr lang="zh-CN" altLang="en-US" sz="2400" b="1" dirty="0">
                <a:latin typeface="宋体" pitchFamily="2" charset="-122"/>
              </a:rPr>
              <a:t>型常量。如 </a:t>
            </a:r>
            <a:r>
              <a:rPr lang="en-US" sz="2400" b="1" dirty="0">
                <a:latin typeface="宋体" pitchFamily="2" charset="-122"/>
              </a:rPr>
              <a:t>0.1234f</a:t>
            </a:r>
          </a:p>
        </p:txBody>
      </p:sp>
    </p:spTree>
    <p:extLst>
      <p:ext uri="{BB962C8B-B14F-4D97-AF65-F5344CB8AC3E}">
        <p14:creationId xmlns:p14="http://schemas.microsoft.com/office/powerpoint/2010/main" val="274882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p:cNvSpPr>
          <p:nvPr>
            <p:ph type="title" idx="4294967295"/>
          </p:nvPr>
        </p:nvSpPr>
        <p:spPr>
          <a:xfrm>
            <a:off x="911424" y="1234689"/>
            <a:ext cx="3726030" cy="641350"/>
          </a:xfr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p>
            <a:pPr algn="l" fontAlgn="base">
              <a:spcAft>
                <a:spcPct val="0"/>
              </a:spcAft>
              <a:buFont typeface="Arial" charset="0"/>
            </a:pPr>
            <a:r>
              <a:rPr lang="en-US" altLang="x-none"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3.  </a:t>
            </a: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浮点型变量</a:t>
            </a:r>
          </a:p>
        </p:txBody>
      </p:sp>
      <p:sp>
        <p:nvSpPr>
          <p:cNvPr id="44034" name="Rectangle 7"/>
          <p:cNvSpPr>
            <a:spLocks noChangeArrowheads="1"/>
          </p:cNvSpPr>
          <p:nvPr/>
        </p:nvSpPr>
        <p:spPr bwMode="auto">
          <a:xfrm>
            <a:off x="407368" y="1916832"/>
            <a:ext cx="9144000" cy="396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38163" lvl="3" indent="4763">
              <a:lnSpc>
                <a:spcPct val="150000"/>
              </a:lnSpc>
              <a:buClr>
                <a:srgbClr val="FF3300"/>
              </a:buClr>
              <a:buFont typeface="Wingdings" pitchFamily="2" charset="2"/>
              <a:buChar char="ü"/>
            </a:pPr>
            <a:r>
              <a:rPr lang="zh-CN" altLang="en-US" sz="2800" b="1" dirty="0">
                <a:latin typeface="宋体" charset="-122"/>
                <a:ea typeface="宋体" charset="-122"/>
              </a:rPr>
              <a:t>定义浮点型变量</a:t>
            </a:r>
            <a:endParaRPr lang="en-US" sz="2800" b="1" dirty="0">
              <a:latin typeface="宋体" charset="-122"/>
              <a:ea typeface="宋体" charset="-122"/>
            </a:endParaRPr>
          </a:p>
          <a:p>
            <a:pPr marL="538163" lvl="3" indent="4763">
              <a:lnSpc>
                <a:spcPct val="150000"/>
              </a:lnSpc>
              <a:buClr>
                <a:srgbClr val="FF3300"/>
              </a:buClr>
            </a:pPr>
            <a:r>
              <a:rPr lang="en-US" sz="2800" b="1" dirty="0">
                <a:solidFill>
                  <a:srgbClr val="FF0000"/>
                </a:solidFill>
                <a:latin typeface="宋体" charset="-122"/>
                <a:ea typeface="宋体" charset="-122"/>
              </a:rPr>
              <a:t>float  a</a:t>
            </a:r>
            <a:r>
              <a:rPr lang="zh-CN" altLang="en-US" sz="2800" b="1" dirty="0">
                <a:solidFill>
                  <a:srgbClr val="FF0000"/>
                </a:solidFill>
                <a:latin typeface="宋体" charset="-122"/>
                <a:ea typeface="宋体" charset="-122"/>
              </a:rPr>
              <a:t>=1.0f</a:t>
            </a:r>
            <a:r>
              <a:rPr lang="en-US" sz="2800" b="1" dirty="0">
                <a:solidFill>
                  <a:srgbClr val="FF0000"/>
                </a:solidFill>
                <a:latin typeface="宋体" charset="-122"/>
                <a:ea typeface="宋体" charset="-122"/>
              </a:rPr>
              <a:t>;</a:t>
            </a:r>
            <a:r>
              <a:rPr lang="en-US" sz="2800" b="1" dirty="0">
                <a:solidFill>
                  <a:srgbClr val="002060"/>
                </a:solidFill>
                <a:latin typeface="宋体" charset="-122"/>
                <a:ea typeface="宋体" charset="-122"/>
              </a:rPr>
              <a:t>          // </a:t>
            </a:r>
            <a:r>
              <a:rPr lang="zh-CN" altLang="en-US" sz="2800" b="1" dirty="0">
                <a:solidFill>
                  <a:srgbClr val="002060"/>
                </a:solidFill>
                <a:latin typeface="宋体" charset="-122"/>
                <a:ea typeface="宋体" charset="-122"/>
              </a:rPr>
              <a:t>定义变量</a:t>
            </a:r>
            <a:r>
              <a:rPr lang="en-US" sz="2800" b="1" dirty="0">
                <a:solidFill>
                  <a:srgbClr val="002060"/>
                </a:solidFill>
                <a:latin typeface="宋体" charset="-122"/>
                <a:ea typeface="宋体" charset="-122"/>
              </a:rPr>
              <a:t>a</a:t>
            </a:r>
            <a:r>
              <a:rPr lang="zh-CN" altLang="en-US" sz="2800" b="1" dirty="0">
                <a:solidFill>
                  <a:srgbClr val="002060"/>
                </a:solidFill>
                <a:latin typeface="宋体" charset="-122"/>
                <a:ea typeface="宋体" charset="-122"/>
              </a:rPr>
              <a:t>，</a:t>
            </a:r>
          </a:p>
          <a:p>
            <a:pPr marL="538163" lvl="3" indent="4763">
              <a:lnSpc>
                <a:spcPct val="150000"/>
              </a:lnSpc>
              <a:buClr>
                <a:srgbClr val="FF3300"/>
              </a:buClr>
            </a:pPr>
            <a:r>
              <a:rPr lang="en-US" altLang="zh-CN" sz="2800" b="1" dirty="0">
                <a:solidFill>
                  <a:srgbClr val="002060"/>
                </a:solidFill>
                <a:latin typeface="宋体" charset="-122"/>
                <a:ea typeface="宋体" charset="-122"/>
              </a:rPr>
              <a:t>//</a:t>
            </a:r>
            <a:r>
              <a:rPr lang="zh-CN" altLang="en-US" sz="2800" b="1" dirty="0">
                <a:solidFill>
                  <a:srgbClr val="002060"/>
                </a:solidFill>
                <a:latin typeface="宋体" charset="-122"/>
                <a:ea typeface="宋体" charset="-122"/>
              </a:rPr>
              <a:t>系统为它分配</a:t>
            </a:r>
            <a:r>
              <a:rPr lang="en-US" sz="2800" b="1" dirty="0">
                <a:solidFill>
                  <a:srgbClr val="002060"/>
                </a:solidFill>
                <a:latin typeface="宋体" charset="-122"/>
                <a:ea typeface="宋体" charset="-122"/>
              </a:rPr>
              <a:t>4</a:t>
            </a:r>
            <a:r>
              <a:rPr lang="zh-CN" altLang="en-US" sz="2800" b="1" dirty="0">
                <a:solidFill>
                  <a:srgbClr val="002060"/>
                </a:solidFill>
                <a:latin typeface="宋体" charset="-122"/>
                <a:ea typeface="宋体" charset="-122"/>
              </a:rPr>
              <a:t>个字节的内存，并为a赋初值1.0</a:t>
            </a:r>
          </a:p>
          <a:p>
            <a:pPr marL="538163" lvl="3" indent="4763">
              <a:lnSpc>
                <a:spcPct val="150000"/>
              </a:lnSpc>
              <a:buClr>
                <a:srgbClr val="FF3300"/>
              </a:buClr>
            </a:pPr>
            <a:r>
              <a:rPr lang="en-US" sz="2800" b="1" dirty="0">
                <a:solidFill>
                  <a:srgbClr val="FF0000"/>
                </a:solidFill>
                <a:latin typeface="宋体" charset="-122"/>
                <a:ea typeface="宋体" charset="-122"/>
              </a:rPr>
              <a:t>double number</a:t>
            </a:r>
            <a:r>
              <a:rPr lang="zh-CN" altLang="en-US" sz="2800" b="1" dirty="0">
                <a:solidFill>
                  <a:srgbClr val="FF0000"/>
                </a:solidFill>
                <a:latin typeface="宋体" charset="-122"/>
                <a:ea typeface="宋体" charset="-122"/>
              </a:rPr>
              <a:t>=0.0</a:t>
            </a:r>
            <a:r>
              <a:rPr lang="en-US" sz="2800" b="1" dirty="0">
                <a:solidFill>
                  <a:srgbClr val="FF0000"/>
                </a:solidFill>
                <a:latin typeface="宋体" charset="-122"/>
                <a:ea typeface="宋体" charset="-122"/>
              </a:rPr>
              <a:t>;</a:t>
            </a:r>
            <a:r>
              <a:rPr lang="en-US" sz="2800" b="1" dirty="0">
                <a:solidFill>
                  <a:srgbClr val="002060"/>
                </a:solidFill>
                <a:latin typeface="宋体" charset="-122"/>
                <a:ea typeface="宋体" charset="-122"/>
              </a:rPr>
              <a:t>    </a:t>
            </a:r>
            <a:r>
              <a:rPr lang="en-US" altLang="zh-CN" sz="2800" b="1" dirty="0">
                <a:solidFill>
                  <a:srgbClr val="002060"/>
                </a:solidFill>
                <a:latin typeface="宋体" charset="-122"/>
                <a:ea typeface="宋体" charset="-122"/>
              </a:rPr>
              <a:t> </a:t>
            </a:r>
            <a:r>
              <a:rPr lang="en-US" sz="2800" b="1" dirty="0">
                <a:solidFill>
                  <a:srgbClr val="002060"/>
                </a:solidFill>
                <a:latin typeface="宋体" charset="-122"/>
                <a:ea typeface="宋体" charset="-122"/>
              </a:rPr>
              <a:t>// </a:t>
            </a:r>
            <a:r>
              <a:rPr lang="zh-CN" altLang="en-US" sz="2800" b="1" dirty="0">
                <a:solidFill>
                  <a:srgbClr val="002060"/>
                </a:solidFill>
                <a:latin typeface="宋体" charset="-122"/>
                <a:ea typeface="宋体" charset="-122"/>
              </a:rPr>
              <a:t>定义变量</a:t>
            </a:r>
            <a:r>
              <a:rPr lang="en-US" sz="2800" b="1" dirty="0">
                <a:solidFill>
                  <a:srgbClr val="002060"/>
                </a:solidFill>
                <a:latin typeface="宋体" charset="-122"/>
                <a:ea typeface="宋体" charset="-122"/>
              </a:rPr>
              <a:t>number</a:t>
            </a:r>
            <a:r>
              <a:rPr lang="zh-CN" altLang="en-US" sz="2800" b="1" dirty="0">
                <a:solidFill>
                  <a:srgbClr val="002060"/>
                </a:solidFill>
                <a:latin typeface="宋体" charset="-122"/>
                <a:ea typeface="宋体" charset="-122"/>
              </a:rPr>
              <a:t>，</a:t>
            </a:r>
          </a:p>
          <a:p>
            <a:pPr marL="538163" lvl="3" indent="4763">
              <a:lnSpc>
                <a:spcPct val="150000"/>
              </a:lnSpc>
              <a:buClr>
                <a:srgbClr val="FF3300"/>
              </a:buClr>
            </a:pPr>
            <a:r>
              <a:rPr lang="en-US" altLang="zh-CN" sz="2800" b="1" dirty="0">
                <a:solidFill>
                  <a:srgbClr val="002060"/>
                </a:solidFill>
                <a:latin typeface="宋体" charset="-122"/>
                <a:ea typeface="宋体" charset="-122"/>
              </a:rPr>
              <a:t>// </a:t>
            </a:r>
            <a:r>
              <a:rPr lang="zh-CN" altLang="en-US" sz="2800" b="1" dirty="0">
                <a:solidFill>
                  <a:srgbClr val="002060"/>
                </a:solidFill>
                <a:latin typeface="宋体" charset="-122"/>
                <a:ea typeface="宋体" charset="-122"/>
              </a:rPr>
              <a:t>系统为它分配</a:t>
            </a:r>
            <a:r>
              <a:rPr lang="en-US" sz="2800" b="1" dirty="0">
                <a:solidFill>
                  <a:srgbClr val="002060"/>
                </a:solidFill>
                <a:latin typeface="宋体" charset="-122"/>
                <a:ea typeface="宋体" charset="-122"/>
              </a:rPr>
              <a:t>8</a:t>
            </a:r>
            <a:r>
              <a:rPr lang="zh-CN" altLang="en-US" sz="2800" b="1" dirty="0">
                <a:solidFill>
                  <a:srgbClr val="002060"/>
                </a:solidFill>
                <a:latin typeface="宋体" charset="-122"/>
                <a:ea typeface="宋体" charset="-122"/>
              </a:rPr>
              <a:t>个字节的内存，并赋初值为0.0</a:t>
            </a:r>
          </a:p>
          <a:p>
            <a:pPr marL="538163" lvl="3" indent="4763">
              <a:lnSpc>
                <a:spcPct val="150000"/>
              </a:lnSpc>
              <a:buClr>
                <a:srgbClr val="FF3300"/>
              </a:buClr>
            </a:pPr>
            <a:endParaRPr lang="en-US" sz="3200" b="1" dirty="0">
              <a:solidFill>
                <a:schemeClr val="bg1"/>
              </a:solidFill>
              <a:latin typeface="Tahoma" pitchFamily="34" charset="0"/>
            </a:endParaRPr>
          </a:p>
        </p:txBody>
      </p:sp>
      <p:sp>
        <p:nvSpPr>
          <p:cNvPr id="2" name="灯片编号占位符 1"/>
          <p:cNvSpPr>
            <a:spLocks noGrp="1"/>
          </p:cNvSpPr>
          <p:nvPr>
            <p:ph type="sldNum" sz="quarter" idx="12"/>
          </p:nvPr>
        </p:nvSpPr>
        <p:spPr/>
        <p:txBody>
          <a:bodyPr/>
          <a:lstStyle/>
          <a:p>
            <a:fld id="{973E8AC9-A1ED-4F2B-A5B9-D16F09567DED}" type="slidenum">
              <a:rPr lang="zh-CN" altLang="en-US" smtClean="0"/>
              <a:t>18</a:t>
            </a:fld>
            <a:endParaRPr lang="zh-CN" altLang="en-US"/>
          </a:p>
        </p:txBody>
      </p:sp>
    </p:spTree>
    <p:extLst>
      <p:ext uri="{BB962C8B-B14F-4D97-AF65-F5344CB8AC3E}">
        <p14:creationId xmlns:p14="http://schemas.microsoft.com/office/powerpoint/2010/main" val="693300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73E8AC9-A1ED-4F2B-A5B9-D16F09567DED}" type="slidenum">
              <a:rPr lang="zh-CN" altLang="en-US" smtClean="0"/>
              <a:t>19</a:t>
            </a:fld>
            <a:endParaRPr lang="zh-CN" altLang="en-US"/>
          </a:p>
        </p:txBody>
      </p:sp>
      <p:sp>
        <p:nvSpPr>
          <p:cNvPr id="3" name="Rectangle 7"/>
          <p:cNvSpPr>
            <a:spLocks noChangeArrowheads="1"/>
          </p:cNvSpPr>
          <p:nvPr/>
        </p:nvSpPr>
        <p:spPr bwMode="auto">
          <a:xfrm>
            <a:off x="1498358" y="829350"/>
            <a:ext cx="867645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0000" lvl="3" indent="4763">
              <a:lnSpc>
                <a:spcPct val="130000"/>
              </a:lnSpc>
              <a:buClr>
                <a:srgbClr val="FF3300"/>
              </a:buClr>
            </a:pPr>
            <a:r>
              <a:rPr lang="zh-CN" altLang="en-US" sz="2800" b="1" dirty="0">
                <a:solidFill>
                  <a:srgbClr val="FF0000"/>
                </a:solidFill>
                <a:latin typeface="楷体" pitchFamily="49" charset="-122"/>
                <a:ea typeface="楷体" pitchFamily="49" charset="-122"/>
              </a:rPr>
              <a:t>常量、变量和标识符；</a:t>
            </a:r>
            <a:endParaRPr lang="en-US" altLang="zh-CN" sz="2800" b="1" dirty="0">
              <a:solidFill>
                <a:srgbClr val="FF0000"/>
              </a:solidFill>
              <a:latin typeface="楷体" pitchFamily="49" charset="-122"/>
              <a:ea typeface="楷体" pitchFamily="49" charset="-122"/>
            </a:endParaRPr>
          </a:p>
          <a:p>
            <a:pPr marL="360000" lvl="3" indent="4763">
              <a:lnSpc>
                <a:spcPct val="130000"/>
              </a:lnSpc>
              <a:buClr>
                <a:srgbClr val="FF3300"/>
              </a:buClr>
            </a:pPr>
            <a:r>
              <a:rPr lang="zh-CN" altLang="en-US" sz="2800" b="1" dirty="0">
                <a:solidFill>
                  <a:srgbClr val="FF0000"/>
                </a:solidFill>
                <a:latin typeface="楷体" pitchFamily="49" charset="-122"/>
                <a:ea typeface="楷体" pitchFamily="49" charset="-122"/>
              </a:rPr>
              <a:t>整型数据：</a:t>
            </a:r>
            <a:endParaRPr lang="en-US" altLang="zh-CN" sz="2800" b="1" dirty="0">
              <a:solidFill>
                <a:srgbClr val="FF0000"/>
              </a:solidFill>
              <a:latin typeface="楷体" pitchFamily="49" charset="-122"/>
              <a:ea typeface="楷体" pitchFamily="49" charset="-122"/>
            </a:endParaRPr>
          </a:p>
          <a:p>
            <a:pPr marL="815975" lvl="3" indent="-12700">
              <a:lnSpc>
                <a:spcPct val="130000"/>
              </a:lnSpc>
              <a:buClr>
                <a:srgbClr val="FF3300"/>
              </a:buClr>
              <a:buFont typeface="Wingdings" pitchFamily="2" charset="2"/>
              <a:buChar char="ü"/>
            </a:pPr>
            <a:r>
              <a:rPr lang="en-US" sz="2800" b="1" dirty="0">
                <a:latin typeface="楷体" pitchFamily="49" charset="-122"/>
                <a:ea typeface="楷体" pitchFamily="49" charset="-122"/>
              </a:rPr>
              <a:t> </a:t>
            </a:r>
            <a:r>
              <a:rPr lang="zh-CN" altLang="en-US" sz="2800" b="1" dirty="0">
                <a:latin typeface="楷体" pitchFamily="49" charset="-122"/>
                <a:ea typeface="楷体" pitchFamily="49" charset="-122"/>
              </a:rPr>
              <a:t>以二进制补码存放，分类、占内存位数、表示数的范围；</a:t>
            </a:r>
            <a:endParaRPr lang="en-US" altLang="zh-CN" sz="2800" b="1" dirty="0">
              <a:latin typeface="楷体" pitchFamily="49" charset="-122"/>
              <a:ea typeface="楷体" pitchFamily="49" charset="-122"/>
            </a:endParaRPr>
          </a:p>
          <a:p>
            <a:pPr marL="815975" lvl="3" indent="-12700">
              <a:lnSpc>
                <a:spcPct val="130000"/>
              </a:lnSpc>
              <a:buClr>
                <a:srgbClr val="FF3300"/>
              </a:buClr>
              <a:buFont typeface="Wingdings" pitchFamily="2" charset="2"/>
              <a:buChar char="ü"/>
            </a:pPr>
            <a:r>
              <a:rPr lang="en-US" sz="2800" b="1" dirty="0">
                <a:latin typeface="楷体" pitchFamily="49" charset="-122"/>
                <a:ea typeface="楷体" pitchFamily="49" charset="-122"/>
              </a:rPr>
              <a:t> </a:t>
            </a:r>
            <a:r>
              <a:rPr lang="zh-CN" altLang="en-US" sz="2800" b="1" dirty="0">
                <a:latin typeface="楷体" pitchFamily="49" charset="-122"/>
                <a:ea typeface="楷体" pitchFamily="49" charset="-122"/>
              </a:rPr>
              <a:t>整常数的表示方法；</a:t>
            </a:r>
            <a:endParaRPr lang="en-US" altLang="zh-CN" sz="2800" b="1" dirty="0">
              <a:latin typeface="楷体" pitchFamily="49" charset="-122"/>
              <a:ea typeface="楷体" pitchFamily="49" charset="-122"/>
            </a:endParaRPr>
          </a:p>
          <a:p>
            <a:pPr marL="815975" lvl="3" indent="-12700">
              <a:lnSpc>
                <a:spcPct val="130000"/>
              </a:lnSpc>
              <a:buClr>
                <a:srgbClr val="FF3300"/>
              </a:buClr>
              <a:buFont typeface="Wingdings" pitchFamily="2" charset="2"/>
              <a:buChar char="ü"/>
            </a:pPr>
            <a:r>
              <a:rPr lang="en-US" sz="2800" b="1" dirty="0">
                <a:latin typeface="楷体" pitchFamily="49" charset="-122"/>
                <a:ea typeface="楷体" pitchFamily="49" charset="-122"/>
              </a:rPr>
              <a:t> </a:t>
            </a:r>
            <a:r>
              <a:rPr lang="zh-CN" altLang="en-US" sz="2800" b="1" dirty="0">
                <a:latin typeface="楷体" pitchFamily="49" charset="-122"/>
                <a:ea typeface="楷体" pitchFamily="49" charset="-122"/>
              </a:rPr>
              <a:t>整型变量的定义和初始化；</a:t>
            </a:r>
            <a:endParaRPr lang="en-US" altLang="zh-CN" sz="2800" b="1" dirty="0">
              <a:latin typeface="楷体" pitchFamily="49" charset="-122"/>
              <a:ea typeface="楷体" pitchFamily="49" charset="-122"/>
            </a:endParaRPr>
          </a:p>
          <a:p>
            <a:pPr marL="360000" lvl="3" indent="4763">
              <a:lnSpc>
                <a:spcPct val="130000"/>
              </a:lnSpc>
              <a:buClr>
                <a:srgbClr val="FF3300"/>
              </a:buClr>
            </a:pPr>
            <a:r>
              <a:rPr lang="zh-CN" altLang="en-US" sz="2800" b="1" dirty="0">
                <a:solidFill>
                  <a:srgbClr val="FF0000"/>
                </a:solidFill>
                <a:latin typeface="楷体" pitchFamily="49" charset="-122"/>
                <a:ea typeface="楷体" pitchFamily="49" charset="-122"/>
              </a:rPr>
              <a:t>浮点型数据：</a:t>
            </a:r>
            <a:endParaRPr lang="en-US" altLang="zh-CN" sz="2800" b="1" dirty="0">
              <a:solidFill>
                <a:srgbClr val="FF0000"/>
              </a:solidFill>
              <a:latin typeface="楷体" pitchFamily="49" charset="-122"/>
              <a:ea typeface="楷体" pitchFamily="49" charset="-122"/>
            </a:endParaRPr>
          </a:p>
          <a:p>
            <a:pPr marL="815975" lvl="3" indent="-12700">
              <a:lnSpc>
                <a:spcPct val="130000"/>
              </a:lnSpc>
              <a:buClr>
                <a:srgbClr val="FF3300"/>
              </a:buClr>
              <a:buFont typeface="Wingdings" pitchFamily="2" charset="2"/>
              <a:buChar char="ü"/>
            </a:pPr>
            <a:r>
              <a:rPr lang="en-US" sz="2800" b="1" dirty="0">
                <a:latin typeface="楷体" pitchFamily="49" charset="-122"/>
                <a:ea typeface="楷体" pitchFamily="49" charset="-122"/>
              </a:rPr>
              <a:t> </a:t>
            </a:r>
            <a:r>
              <a:rPr lang="zh-CN" altLang="en-US" sz="2800" b="1" dirty="0">
                <a:latin typeface="楷体" pitchFamily="49" charset="-122"/>
                <a:ea typeface="楷体" pitchFamily="49" charset="-122"/>
              </a:rPr>
              <a:t>分类、所占内存大小、表示的范围；</a:t>
            </a:r>
            <a:endParaRPr lang="en-US" altLang="zh-CN" sz="2800" b="1" dirty="0">
              <a:latin typeface="楷体" pitchFamily="49" charset="-122"/>
              <a:ea typeface="楷体" pitchFamily="49" charset="-122"/>
            </a:endParaRPr>
          </a:p>
          <a:p>
            <a:pPr marL="815975" lvl="3" indent="-12700">
              <a:lnSpc>
                <a:spcPct val="130000"/>
              </a:lnSpc>
              <a:buClr>
                <a:srgbClr val="FF3300"/>
              </a:buClr>
              <a:buFont typeface="Wingdings" pitchFamily="2" charset="2"/>
              <a:buChar char="ü"/>
            </a:pP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浮点型常量表示；</a:t>
            </a:r>
            <a:endParaRPr lang="en-US" altLang="zh-CN" sz="2800" b="1" dirty="0">
              <a:latin typeface="楷体" pitchFamily="49" charset="-122"/>
              <a:ea typeface="楷体" pitchFamily="49" charset="-122"/>
            </a:endParaRPr>
          </a:p>
          <a:p>
            <a:pPr marL="815975" lvl="3" indent="-12700">
              <a:lnSpc>
                <a:spcPct val="130000"/>
              </a:lnSpc>
              <a:buClr>
                <a:srgbClr val="FF3300"/>
              </a:buClr>
              <a:buFont typeface="Wingdings" pitchFamily="2" charset="2"/>
              <a:buChar char="ü"/>
            </a:pPr>
            <a:r>
              <a:rPr lang="zh-CN" altLang="en-US" sz="2800" b="1" dirty="0">
                <a:latin typeface="楷体" pitchFamily="49" charset="-122"/>
                <a:ea typeface="楷体" pitchFamily="49" charset="-122"/>
              </a:rPr>
              <a:t> 浮点型变量的定义和初始化。</a:t>
            </a:r>
            <a:endParaRPr lang="en-US" altLang="zh-CN" sz="2800" b="1" dirty="0">
              <a:latin typeface="楷体" pitchFamily="49" charset="-122"/>
              <a:ea typeface="楷体" pitchFamily="49" charset="-122"/>
            </a:endParaRPr>
          </a:p>
        </p:txBody>
      </p:sp>
      <p:pic>
        <p:nvPicPr>
          <p:cNvPr id="4" name="图片 3">
            <a:extLst>
              <a:ext uri="{FF2B5EF4-FFF2-40B4-BE49-F238E27FC236}">
                <a16:creationId xmlns:a16="http://schemas.microsoft.com/office/drawing/2014/main" id="{1851674F-2CC0-4EE9-A522-0298795191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303" y="256684"/>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D283DC3D-4621-4A97-B1DF-EE82AF75D9EC}"/>
              </a:ext>
            </a:extLst>
          </p:cNvPr>
          <p:cNvCxnSpPr>
            <a:cxnSpLocks/>
          </p:cNvCxnSpPr>
          <p:nvPr/>
        </p:nvCxnSpPr>
        <p:spPr>
          <a:xfrm>
            <a:off x="1343472" y="829350"/>
            <a:ext cx="9721080"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76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2351584" y="1040951"/>
            <a:ext cx="6120680" cy="958264"/>
          </a:xfrm>
          <a:solidFill>
            <a:schemeClr val="tx1">
              <a:lumMod val="65000"/>
              <a:lumOff val="35000"/>
            </a:schemeClr>
          </a:solidFill>
          <a:effectLst>
            <a:prstShdw prst="shdw17" dist="17961" dir="2699999">
              <a:srgbClr val="3D7A99"/>
            </a:prstShdw>
          </a:effectLst>
        </p:spPr>
        <p:txBody>
          <a:bodyPr>
            <a:normAutofit/>
          </a:bodyPr>
          <a:lstStyle/>
          <a:p>
            <a:pPr eaLnBrk="1" hangingPunct="1"/>
            <a:r>
              <a:rPr lang="zh-CN" altLang="en-US" sz="4800" b="1" noProof="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2.1 </a:t>
            </a:r>
            <a:r>
              <a:rPr lang="en-US" altLang="zh-CN" sz="4800" b="1" noProof="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C</a:t>
            </a:r>
            <a:r>
              <a:rPr lang="zh-CN" altLang="en-US" sz="4800" b="1" noProof="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数据类型概述</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2</a:t>
            </a:fld>
            <a:endParaRPr lang="zh-CN" altLang="en-US"/>
          </a:p>
        </p:txBody>
      </p:sp>
      <p:sp>
        <p:nvSpPr>
          <p:cNvPr id="6" name="Text Box 2"/>
          <p:cNvSpPr txBox="1">
            <a:spLocks noChangeArrowheads="1"/>
          </p:cNvSpPr>
          <p:nvPr/>
        </p:nvSpPr>
        <p:spPr bwMode="auto">
          <a:xfrm>
            <a:off x="3359696" y="2451974"/>
            <a:ext cx="6057900" cy="24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en-US" altLang="zh-CN" sz="3200" b="1" dirty="0">
                <a:solidFill>
                  <a:srgbClr val="0000FF"/>
                </a:solidFill>
                <a:latin typeface="华光综艺_CNKI" panose="02000500000000000000" pitchFamily="2" charset="-122"/>
                <a:ea typeface="华光综艺_CNKI" panose="02000500000000000000" pitchFamily="2" charset="-122"/>
              </a:rPr>
              <a:t>C</a:t>
            </a:r>
            <a:r>
              <a:rPr lang="zh-CN" altLang="en-US" sz="3200" b="1" dirty="0">
                <a:solidFill>
                  <a:srgbClr val="0000FF"/>
                </a:solidFill>
                <a:latin typeface="华光综艺_CNKI" panose="02000500000000000000" pitchFamily="2" charset="-122"/>
                <a:ea typeface="华光综艺_CNKI" panose="02000500000000000000" pitchFamily="2" charset="-122"/>
              </a:rPr>
              <a:t>语言中常见的元素：</a:t>
            </a:r>
            <a:endParaRPr lang="en-US" altLang="zh-CN" sz="3200" b="1" dirty="0">
              <a:solidFill>
                <a:srgbClr val="0000FF"/>
              </a:solidFill>
              <a:latin typeface="华光综艺_CNKI" panose="02000500000000000000" pitchFamily="2" charset="-122"/>
              <a:ea typeface="华光综艺_CNKI" panose="02000500000000000000" pitchFamily="2" charset="-122"/>
            </a:endParaRPr>
          </a:p>
          <a:p>
            <a:pPr>
              <a:lnSpc>
                <a:spcPct val="80000"/>
              </a:lnSpc>
              <a:spcBef>
                <a:spcPct val="50000"/>
              </a:spcBef>
              <a:buFont typeface="Wingdings" pitchFamily="2" charset="2"/>
              <a:buChar char="Ø"/>
            </a:pPr>
            <a:r>
              <a:rPr lang="zh-CN" altLang="en-US" sz="3200" b="1" dirty="0">
                <a:solidFill>
                  <a:srgbClr val="0000FF"/>
                </a:solidFill>
                <a:latin typeface="华光综艺_CNKI" panose="02000500000000000000" pitchFamily="2" charset="-122"/>
                <a:ea typeface="华光综艺_CNKI" panose="02000500000000000000" pitchFamily="2" charset="-122"/>
              </a:rPr>
              <a:t>常量</a:t>
            </a:r>
            <a:endParaRPr lang="en-US" altLang="zh-CN" sz="3200" b="1" dirty="0">
              <a:solidFill>
                <a:srgbClr val="0000FF"/>
              </a:solidFill>
              <a:latin typeface="华光综艺_CNKI" panose="02000500000000000000" pitchFamily="2" charset="-122"/>
              <a:ea typeface="华光综艺_CNKI" panose="02000500000000000000" pitchFamily="2" charset="-122"/>
            </a:endParaRPr>
          </a:p>
          <a:p>
            <a:pPr>
              <a:lnSpc>
                <a:spcPct val="80000"/>
              </a:lnSpc>
              <a:spcBef>
                <a:spcPct val="50000"/>
              </a:spcBef>
              <a:buFont typeface="Wingdings" pitchFamily="2" charset="2"/>
              <a:buChar char="Ø"/>
            </a:pPr>
            <a:r>
              <a:rPr lang="zh-CN" altLang="en-US" sz="3200" b="1" dirty="0">
                <a:solidFill>
                  <a:srgbClr val="0000FF"/>
                </a:solidFill>
                <a:latin typeface="华光综艺_CNKI" panose="02000500000000000000" pitchFamily="2" charset="-122"/>
                <a:ea typeface="华光综艺_CNKI" panose="02000500000000000000" pitchFamily="2" charset="-122"/>
              </a:rPr>
              <a:t>变量</a:t>
            </a:r>
            <a:endParaRPr lang="en-US" altLang="zh-CN" sz="3200" b="1" dirty="0">
              <a:solidFill>
                <a:srgbClr val="0000FF"/>
              </a:solidFill>
              <a:latin typeface="华光综艺_CNKI" panose="02000500000000000000" pitchFamily="2" charset="-122"/>
              <a:ea typeface="华光综艺_CNKI" panose="02000500000000000000" pitchFamily="2" charset="-122"/>
            </a:endParaRPr>
          </a:p>
          <a:p>
            <a:pPr>
              <a:lnSpc>
                <a:spcPct val="80000"/>
              </a:lnSpc>
              <a:spcBef>
                <a:spcPct val="50000"/>
              </a:spcBef>
              <a:buFont typeface="Wingdings" pitchFamily="2" charset="2"/>
              <a:buChar char="Ø"/>
            </a:pPr>
            <a:r>
              <a:rPr lang="zh-CN" altLang="en-US" sz="3200" b="1" dirty="0">
                <a:solidFill>
                  <a:srgbClr val="0000FF"/>
                </a:solidFill>
                <a:latin typeface="华光综艺_CNKI" panose="02000500000000000000" pitchFamily="2" charset="-122"/>
                <a:ea typeface="华光综艺_CNKI" panose="02000500000000000000" pitchFamily="2" charset="-122"/>
              </a:rPr>
              <a:t>标识符</a:t>
            </a:r>
          </a:p>
        </p:txBody>
      </p:sp>
      <p:pic>
        <p:nvPicPr>
          <p:cNvPr id="5" name="图片 4">
            <a:extLst>
              <a:ext uri="{FF2B5EF4-FFF2-40B4-BE49-F238E27FC236}">
                <a16:creationId xmlns:a16="http://schemas.microsoft.com/office/drawing/2014/main" id="{860929B6-4E4C-4765-AB5C-F83D77B099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099" y="431088"/>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a:extLst>
              <a:ext uri="{FF2B5EF4-FFF2-40B4-BE49-F238E27FC236}">
                <a16:creationId xmlns:a16="http://schemas.microsoft.com/office/drawing/2014/main" id="{2D2D4FE6-C156-45BE-9F8A-57D446F628B0}"/>
              </a:ext>
            </a:extLst>
          </p:cNvPr>
          <p:cNvCxnSpPr>
            <a:cxnSpLocks/>
          </p:cNvCxnSpPr>
          <p:nvPr/>
        </p:nvCxnSpPr>
        <p:spPr>
          <a:xfrm>
            <a:off x="1703512" y="1007351"/>
            <a:ext cx="8396287"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8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txBox="1"/>
          <p:nvPr/>
        </p:nvSpPr>
        <p:spPr>
          <a:xfrm>
            <a:off x="407368" y="2322500"/>
            <a:ext cx="4608512"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defPPr>
              <a:defRPr lang="zh-CN"/>
            </a:defPPr>
            <a:lvl1pPr fontAlgn="base">
              <a:spcBef>
                <a:spcPct val="0"/>
              </a:spcBef>
              <a:spcAft>
                <a:spcPct val="0"/>
              </a:spcAft>
              <a:buFont typeface="Arial" charset="0"/>
              <a:buNone/>
              <a:defRPr sz="3600" b="1">
                <a:solidFill>
                  <a:srgbClr val="FFFF66"/>
                </a:solidFill>
                <a:effectLst>
                  <a:outerShdw blurRad="38100" dist="38100" dir="2700000">
                    <a:srgbClr val="000000"/>
                  </a:outerShdw>
                </a:effectLst>
                <a:latin typeface="Arial" panose="020B0604020202020204" pitchFamily="34" charset="0"/>
                <a:ea typeface="黑体" pitchFamily="49" charset="-122"/>
              </a:defRPr>
            </a:lvl1pPr>
          </a:lstStyle>
          <a:p>
            <a:r>
              <a:rPr lang="en-US" altLang="x-none" noProof="1"/>
              <a:t>1. </a:t>
            </a:r>
            <a:r>
              <a:rPr lang="zh-CN" altLang="en-US" noProof="1"/>
              <a:t>字符型数据类型</a:t>
            </a:r>
          </a:p>
        </p:txBody>
      </p:sp>
      <p:pic>
        <p:nvPicPr>
          <p:cNvPr id="149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476" y="2931500"/>
            <a:ext cx="84999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73E8AC9-A1ED-4F2B-A5B9-D16F09567DED}" type="slidenum">
              <a:rPr lang="zh-CN" altLang="en-US" smtClean="0"/>
              <a:t>20</a:t>
            </a:fld>
            <a:endParaRPr lang="zh-CN" altLang="en-US"/>
          </a:p>
        </p:txBody>
      </p:sp>
      <p:sp>
        <p:nvSpPr>
          <p:cNvPr id="3" name="Rectangle 2">
            <a:extLst>
              <a:ext uri="{FF2B5EF4-FFF2-40B4-BE49-F238E27FC236}">
                <a16:creationId xmlns:a16="http://schemas.microsoft.com/office/drawing/2014/main" id="{6E066B27-5464-9B01-8631-F5E0472B05A5}"/>
              </a:ext>
            </a:extLst>
          </p:cNvPr>
          <p:cNvSpPr txBox="1">
            <a:spLocks/>
          </p:cNvSpPr>
          <p:nvPr/>
        </p:nvSpPr>
        <p:spPr>
          <a:xfrm>
            <a:off x="1368425" y="1130242"/>
            <a:ext cx="8791575" cy="960066"/>
          </a:xfrm>
          <a:prstGeom prst="rect">
            <a:avLst/>
          </a:prstGeom>
          <a:solidFill>
            <a:schemeClr val="tx1">
              <a:lumMod val="65000"/>
              <a:lumOff val="35000"/>
            </a:schemeClr>
          </a:solidFill>
          <a:effectLst>
            <a:prstShdw prst="shdw17" dist="17961" dir="2699999">
              <a:srgbClr val="3D7A99"/>
            </a:prst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2.2.3 </a:t>
            </a:r>
            <a:r>
              <a:rPr lang="zh-CN" altLang="en-US" sz="4800" b="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字符型数据的常量与变量</a:t>
            </a:r>
            <a:endParaRPr lang="zh-CN" altLang="en-US" sz="4800" b="1" dirty="0">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298A87B2-1B9F-6077-480A-69D9E224EB80}"/>
              </a:ext>
            </a:extLst>
          </p:cNvPr>
          <p:cNvSpPr txBox="1">
            <a:spLocks/>
          </p:cNvSpPr>
          <p:nvPr/>
        </p:nvSpPr>
        <p:spPr>
          <a:xfrm>
            <a:off x="1033379" y="4858767"/>
            <a:ext cx="9144000" cy="729952"/>
          </a:xfrm>
          <a:prstGeom prst="rect">
            <a:avLst/>
          </a:prstGeom>
          <a:solidFill>
            <a:schemeClr val="tx2">
              <a:lumMod val="20000"/>
              <a:lumOff val="80000"/>
            </a:schemeClr>
          </a:solidFill>
          <a:ln w="38100" cap="flat" cmpd="dbl">
            <a:solidFill>
              <a:schemeClr val="bg1"/>
            </a:solidFill>
            <a:prstDash val="solid"/>
            <a:miter/>
            <a:headEnd type="none" w="med" len="med"/>
            <a:tailEnd type="none" w="med" len="med"/>
          </a:ln>
        </p:spPr>
        <p:txBody>
          <a:bodyPr vert="horz" lIns="92075" tIns="0" rIns="92075" bIns="7200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buFont typeface="Arial" charset="0"/>
              <a:buNone/>
            </a:pPr>
            <a:r>
              <a:rPr lang="zh-CN" altLang="en-US" sz="3600" b="1" noProof="1">
                <a:solidFill>
                  <a:srgbClr val="7030A0"/>
                </a:solidFill>
                <a:latin typeface="微软雅黑" panose="020B0503020204020204" pitchFamily="34" charset="-122"/>
                <a:ea typeface="微软雅黑" panose="020B0503020204020204" pitchFamily="34" charset="-122"/>
                <a:cs typeface="+mn-cs"/>
              </a:rPr>
              <a:t>字符型数据类型</a:t>
            </a:r>
            <a:r>
              <a:rPr lang="en-US" altLang="x-none" sz="3600" b="1" noProof="1">
                <a:solidFill>
                  <a:srgbClr val="7030A0"/>
                </a:solidFill>
                <a:latin typeface="微软雅黑" panose="020B0503020204020204" pitchFamily="34" charset="-122"/>
                <a:ea typeface="微软雅黑" panose="020B0503020204020204" pitchFamily="34" charset="-122"/>
                <a:cs typeface="+mn-cs"/>
              </a:rPr>
              <a:t>----</a:t>
            </a:r>
            <a:r>
              <a:rPr lang="zh-CN" altLang="en-US" sz="3600" b="1" noProof="1">
                <a:solidFill>
                  <a:srgbClr val="FF0000"/>
                </a:solidFill>
                <a:latin typeface="微软雅黑" panose="020B0503020204020204" pitchFamily="34" charset="-122"/>
                <a:ea typeface="微软雅黑" panose="020B0503020204020204" pitchFamily="34" charset="-122"/>
                <a:cs typeface="+mn-cs"/>
              </a:rPr>
              <a:t>在内存中的存储方式</a:t>
            </a:r>
          </a:p>
        </p:txBody>
      </p:sp>
    </p:spTree>
    <p:extLst>
      <p:ext uri="{BB962C8B-B14F-4D97-AF65-F5344CB8AC3E}">
        <p14:creationId xmlns:p14="http://schemas.microsoft.com/office/powerpoint/2010/main" val="873310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p:nvPr/>
        </p:nvSpPr>
        <p:spPr>
          <a:xfrm>
            <a:off x="623392" y="968733"/>
            <a:ext cx="11161240" cy="991549"/>
          </a:xfrm>
          <a:prstGeom prst="rect">
            <a:avLst/>
          </a:prstGeom>
          <a:solidFill>
            <a:schemeClr val="accent4"/>
          </a:solidFill>
          <a:ln w="38100" cap="flat" cmpd="sng">
            <a:solidFill>
              <a:srgbClr val="FFFF00"/>
            </a:solidFill>
            <a:prstDash val="solid"/>
            <a:miter/>
            <a:headEnd type="none" w="med" len="med"/>
            <a:tailEnd type="none" w="med" len="med"/>
          </a:ln>
          <a:effectLst>
            <a:prstShdw prst="shdw17" dist="17961" dir="13499999">
              <a:srgbClr val="999900"/>
            </a:prstShdw>
          </a:effectLst>
        </p:spPr>
        <p:txBody>
          <a:bodyPr wrap="square" lIns="54000" rIns="54000" bIns="82800">
            <a:spAutoFit/>
          </a:bodyPr>
          <a:lstStyle/>
          <a:p>
            <a:pPr>
              <a:spcBef>
                <a:spcPct val="50000"/>
              </a:spcBef>
            </a:pPr>
            <a:r>
              <a:rPr lang="zh-CN" altLang="en-US" sz="2800" noProof="1">
                <a:solidFill>
                  <a:schemeClr val="bg1"/>
                </a:solidFill>
                <a:effectLst>
                  <a:outerShdw blurRad="38100" dist="38100" dir="2700000">
                    <a:srgbClr val="000000"/>
                  </a:outerShdw>
                </a:effectLst>
                <a:latin typeface="黑体" panose="02010609060101010101" pitchFamily="49" charset="-122"/>
                <a:ea typeface="黑体" pitchFamily="49" charset="-122"/>
              </a:rPr>
              <a:t>字符型数据在内存中占</a:t>
            </a:r>
            <a:r>
              <a:rPr lang="zh-CN" altLang="en-US" sz="2800" noProof="1">
                <a:solidFill>
                  <a:srgbClr val="66FF33"/>
                </a:solidFill>
                <a:effectLst>
                  <a:outerShdw blurRad="38100" dist="38100" dir="2700000">
                    <a:srgbClr val="000000"/>
                  </a:outerShdw>
                </a:effectLst>
                <a:latin typeface="黑体" panose="02010609060101010101" pitchFamily="49" charset="-122"/>
                <a:ea typeface="黑体" pitchFamily="49" charset="-122"/>
              </a:rPr>
              <a:t>一个</a:t>
            </a:r>
            <a:r>
              <a:rPr lang="zh-CN" altLang="en-US" sz="2800" noProof="1">
                <a:solidFill>
                  <a:schemeClr val="bg1"/>
                </a:solidFill>
                <a:effectLst>
                  <a:outerShdw blurRad="38100" dist="38100" dir="2700000">
                    <a:srgbClr val="000000"/>
                  </a:outerShdw>
                </a:effectLst>
                <a:latin typeface="黑体" panose="02010609060101010101" pitchFamily="49" charset="-122"/>
                <a:ea typeface="黑体" pitchFamily="49" charset="-122"/>
              </a:rPr>
              <a:t>字节，用于存储</a:t>
            </a:r>
            <a:r>
              <a:rPr lang="zh-CN" altLang="en-US" sz="2800" b="1" noProof="1">
                <a:solidFill>
                  <a:srgbClr val="FF00FF"/>
                </a:solidFill>
                <a:effectLst>
                  <a:outerShdw blurRad="38100" dist="38100" dir="2700000">
                    <a:srgbClr val="000000"/>
                  </a:outerShdw>
                </a:effectLst>
                <a:latin typeface="黑体" panose="02010609060101010101" pitchFamily="49" charset="-122"/>
                <a:ea typeface="黑体" pitchFamily="49" charset="-122"/>
              </a:rPr>
              <a:t>字母、数字和标点符号</a:t>
            </a:r>
            <a:r>
              <a:rPr lang="zh-CN" altLang="en-US" sz="2800" noProof="1">
                <a:solidFill>
                  <a:schemeClr val="bg1"/>
                </a:solidFill>
                <a:effectLst>
                  <a:outerShdw blurRad="38100" dist="38100" dir="2700000">
                    <a:srgbClr val="000000"/>
                  </a:outerShdw>
                </a:effectLst>
                <a:latin typeface="黑体" panose="02010609060101010101" pitchFamily="49" charset="-122"/>
                <a:ea typeface="黑体" pitchFamily="49" charset="-122"/>
              </a:rPr>
              <a:t>等字符，该字节中保存的是其</a:t>
            </a:r>
            <a:r>
              <a:rPr lang="en-US" altLang="x-none" sz="2800" noProof="1">
                <a:solidFill>
                  <a:srgbClr val="66FF33"/>
                </a:solidFill>
                <a:effectLst>
                  <a:outerShdw blurRad="38100" dist="38100" dir="2700000">
                    <a:srgbClr val="000000"/>
                  </a:outerShdw>
                </a:effectLst>
                <a:latin typeface="黑体" panose="02010609060101010101" pitchFamily="49" charset="-122"/>
                <a:ea typeface="黑体" pitchFamily="49" charset="-122"/>
              </a:rPr>
              <a:t>ASCII</a:t>
            </a:r>
            <a:r>
              <a:rPr lang="zh-CN" altLang="en-US" sz="2800" noProof="1">
                <a:solidFill>
                  <a:schemeClr val="bg1"/>
                </a:solidFill>
                <a:effectLst>
                  <a:outerShdw blurRad="38100" dist="38100" dir="2700000">
                    <a:srgbClr val="000000"/>
                  </a:outerShdw>
                </a:effectLst>
                <a:latin typeface="黑体" panose="02010609060101010101" pitchFamily="49" charset="-122"/>
                <a:ea typeface="黑体" pitchFamily="49" charset="-122"/>
              </a:rPr>
              <a:t>代码。</a:t>
            </a:r>
          </a:p>
        </p:txBody>
      </p:sp>
      <p:sp>
        <p:nvSpPr>
          <p:cNvPr id="43012" name="Text Box 6"/>
          <p:cNvSpPr txBox="1"/>
          <p:nvPr/>
        </p:nvSpPr>
        <p:spPr>
          <a:xfrm>
            <a:off x="2927648" y="2059076"/>
            <a:ext cx="5586055" cy="523220"/>
          </a:xfrm>
          <a:prstGeom prst="rect">
            <a:avLst/>
          </a:prstGeom>
          <a:noFill/>
          <a:ln w="9525">
            <a:noFill/>
          </a:ln>
        </p:spPr>
        <p:txBody>
          <a:bodyPr wrap="square" lIns="0" rIns="0">
            <a:spAutoFit/>
          </a:bodyPr>
          <a:lstStyle/>
          <a:p>
            <a:pPr algn="ctr">
              <a:spcBef>
                <a:spcPct val="50000"/>
              </a:spcBef>
            </a:pPr>
            <a:r>
              <a:rPr lang="zh-CN" altLang="en-US" sz="2800" b="1" noProof="1">
                <a:latin typeface="华光楷体_CNKI" panose="02000500000000000000" pitchFamily="2" charset="-122"/>
                <a:ea typeface="华光楷体_CNKI" panose="02000500000000000000" pitchFamily="2" charset="-122"/>
              </a:rPr>
              <a:t>常用字符的</a:t>
            </a:r>
            <a:r>
              <a:rPr lang="en-US" altLang="x-none" sz="2800" b="1" noProof="1">
                <a:latin typeface="华光楷体_CNKI" panose="02000500000000000000" pitchFamily="2" charset="-122"/>
                <a:ea typeface="华光楷体_CNKI" panose="02000500000000000000" pitchFamily="2" charset="-122"/>
              </a:rPr>
              <a:t>ASCII </a:t>
            </a:r>
            <a:r>
              <a:rPr lang="zh-CN" altLang="en-US" sz="2800" b="1" noProof="1">
                <a:latin typeface="华光楷体_CNKI" panose="02000500000000000000" pitchFamily="2" charset="-122"/>
                <a:ea typeface="华光楷体_CNKI" panose="02000500000000000000" pitchFamily="2" charset="-122"/>
              </a:rPr>
              <a:t>代码表</a:t>
            </a:r>
          </a:p>
        </p:txBody>
      </p:sp>
      <p:graphicFrame>
        <p:nvGraphicFramePr>
          <p:cNvPr id="43013" name="表格 43012"/>
          <p:cNvGraphicFramePr/>
          <p:nvPr>
            <p:extLst>
              <p:ext uri="{D42A27DB-BD31-4B8C-83A1-F6EECF244321}">
                <p14:modId xmlns:p14="http://schemas.microsoft.com/office/powerpoint/2010/main" val="3828649177"/>
              </p:ext>
            </p:extLst>
          </p:nvPr>
        </p:nvGraphicFramePr>
        <p:xfrm>
          <a:off x="901461" y="2587917"/>
          <a:ext cx="9947068" cy="3701258"/>
        </p:xfrm>
        <a:graphic>
          <a:graphicData uri="http://schemas.openxmlformats.org/drawingml/2006/table">
            <a:tbl>
              <a:tblPr/>
              <a:tblGrid>
                <a:gridCol w="1488677">
                  <a:extLst>
                    <a:ext uri="{9D8B030D-6E8A-4147-A177-3AD203B41FA5}">
                      <a16:colId xmlns:a16="http://schemas.microsoft.com/office/drawing/2014/main" val="20000"/>
                    </a:ext>
                  </a:extLst>
                </a:gridCol>
                <a:gridCol w="104156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584176">
                  <a:extLst>
                    <a:ext uri="{9D8B030D-6E8A-4147-A177-3AD203B41FA5}">
                      <a16:colId xmlns:a16="http://schemas.microsoft.com/office/drawing/2014/main" val="20004"/>
                    </a:ext>
                  </a:extLst>
                </a:gridCol>
                <a:gridCol w="1080120">
                  <a:extLst>
                    <a:ext uri="{9D8B030D-6E8A-4147-A177-3AD203B41FA5}">
                      <a16:colId xmlns:a16="http://schemas.microsoft.com/office/drawing/2014/main" val="20005"/>
                    </a:ext>
                  </a:extLst>
                </a:gridCol>
                <a:gridCol w="1368152">
                  <a:extLst>
                    <a:ext uri="{9D8B030D-6E8A-4147-A177-3AD203B41FA5}">
                      <a16:colId xmlns:a16="http://schemas.microsoft.com/office/drawing/2014/main" val="20006"/>
                    </a:ext>
                  </a:extLst>
                </a:gridCol>
                <a:gridCol w="864097">
                  <a:extLst>
                    <a:ext uri="{9D8B030D-6E8A-4147-A177-3AD203B41FA5}">
                      <a16:colId xmlns:a16="http://schemas.microsoft.com/office/drawing/2014/main" val="20007"/>
                    </a:ext>
                  </a:extLst>
                </a:gridCol>
              </a:tblGrid>
              <a:tr h="625059">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dirty="0">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ASCII</a:t>
                      </a:r>
                      <a:r>
                        <a:rPr lang="zh-CN" altLang="en-US" sz="2400" b="1" dirty="0">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值</a:t>
                      </a:r>
                      <a:endParaRPr lang="zh-CN" altLang="en-US" sz="2400" dirty="0">
                        <a:solidFill>
                          <a:srgbClr val="66FF33"/>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zh-CN" altLang="en-US" sz="2400" b="1" dirty="0">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字符</a:t>
                      </a:r>
                      <a:endParaRPr lang="zh-CN" altLang="en-US" sz="2400" dirty="0">
                        <a:solidFill>
                          <a:srgbClr val="66FF33"/>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dirty="0">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ASCII</a:t>
                      </a:r>
                      <a:r>
                        <a:rPr lang="zh-CN" altLang="en-US" sz="2400" b="1" dirty="0">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值</a:t>
                      </a:r>
                      <a:endParaRPr lang="zh-CN" altLang="en-US" sz="2400" dirty="0">
                        <a:solidFill>
                          <a:srgbClr val="66FF33"/>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zh-CN" altLang="en-US" sz="2400" b="1" dirty="0">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字符</a:t>
                      </a:r>
                      <a:endParaRPr lang="zh-CN" altLang="en-US" sz="2400" dirty="0">
                        <a:solidFill>
                          <a:srgbClr val="66FF33"/>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ASCII</a:t>
                      </a:r>
                      <a:r>
                        <a:rPr lang="zh-CN" altLang="en-US" sz="2400" b="1" dirty="0">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值</a:t>
                      </a:r>
                      <a:endParaRPr lang="zh-CN" altLang="en-US" sz="2400" dirty="0">
                        <a:solidFill>
                          <a:srgbClr val="66FF33"/>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zh-CN" altLang="en-US" sz="2400" b="1" dirty="0">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字符</a:t>
                      </a:r>
                      <a:endParaRPr lang="zh-CN" altLang="en-US" sz="2400" dirty="0">
                        <a:solidFill>
                          <a:srgbClr val="66FF33"/>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ASCII</a:t>
                      </a:r>
                      <a:r>
                        <a:rPr lang="zh-CN" altLang="en-US" sz="2400" b="1" dirty="0">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值</a:t>
                      </a:r>
                      <a:endParaRPr lang="zh-CN" altLang="en-US" sz="2400" dirty="0">
                        <a:solidFill>
                          <a:srgbClr val="66FF33"/>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zh-CN" altLang="en-US" sz="2400" b="1">
                          <a:solidFill>
                            <a:srgbClr val="66FF33"/>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字符</a:t>
                      </a:r>
                      <a:endParaRPr lang="zh-CN" altLang="en-US" sz="2400">
                        <a:solidFill>
                          <a:srgbClr val="66FF33"/>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0"/>
                  </a:ext>
                </a:extLst>
              </a:tr>
              <a:tr h="537090">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0</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NUL</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48</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0</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65</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97</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dirty="0">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a:t>
                      </a:r>
                      <a:endParaRPr lang="en-US" altLang="x-none" sz="2400" dirty="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extLst>
                  <a:ext uri="{0D108BD9-81ED-4DB2-BD59-A6C34878D82A}">
                    <a16:rowId xmlns:a16="http://schemas.microsoft.com/office/drawing/2014/main" val="10001"/>
                  </a:ext>
                </a:extLst>
              </a:tr>
              <a:tr h="1001764">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10</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LF</a:t>
                      </a:r>
                      <a:b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br>
                      <a:r>
                        <a:rPr lang="zh-CN" altLang="en-US" sz="2400" b="1" dirty="0">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换行</a:t>
                      </a:r>
                      <a:endParaRPr lang="zh-CN" altLang="en-US" sz="2400" dirty="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49</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1</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66</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B</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98</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b</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extLst>
                  <a:ext uri="{0D108BD9-81ED-4DB2-BD59-A6C34878D82A}">
                    <a16:rowId xmlns:a16="http://schemas.microsoft.com/office/drawing/2014/main" val="10002"/>
                  </a:ext>
                </a:extLst>
              </a:tr>
              <a:tr h="1000255">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13</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CR</a:t>
                      </a:r>
                      <a:b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br>
                      <a:r>
                        <a:rPr lang="zh-CN" altLang="en-US" sz="2400" b="1" dirty="0">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回车</a:t>
                      </a:r>
                      <a:endParaRPr lang="zh-CN" altLang="en-US" sz="2400" dirty="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vert="eaVert"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vert="eaVert"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vert="eaVert"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vert="eaVert"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vert="eaVert"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vert="eaVert"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extLst>
                  <a:ext uri="{0D108BD9-81ED-4DB2-BD59-A6C34878D82A}">
                    <a16:rowId xmlns:a16="http://schemas.microsoft.com/office/drawing/2014/main" val="10003"/>
                  </a:ext>
                </a:extLst>
              </a:tr>
              <a:tr h="537090">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32</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zh-CN" altLang="en-US" sz="2400" b="1" dirty="0">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空格</a:t>
                      </a:r>
                      <a:endParaRPr lang="zh-CN" altLang="en-US" sz="2400" dirty="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57</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9</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dirty="0">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90</a:t>
                      </a:r>
                      <a:endParaRPr lang="en-US" altLang="x-none" sz="2400" dirty="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Z</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122</a:t>
                      </a:r>
                      <a:endParaRPr lang="en-US" altLang="x-none" sz="240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dirty="0">
                          <a:solidFill>
                            <a:schemeClr val="bg1"/>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z</a:t>
                      </a:r>
                      <a:endParaRPr lang="en-US" altLang="x-none" sz="2400" dirty="0">
                        <a:solidFill>
                          <a:schemeClr val="bg1"/>
                        </a:solidFill>
                        <a:effectLst>
                          <a:outerShdw blurRad="38100" dist="38100" dir="2700000">
                            <a:srgbClr val="000000"/>
                          </a:outerShdw>
                        </a:effectLst>
                        <a:latin typeface="Times New Roman" pitchFamily="18" charset="0"/>
                        <a:cs typeface="Times New Roman" pitchFamily="18" charset="0"/>
                      </a:endParaRPr>
                    </a:p>
                  </a:txBody>
                  <a:tcPr marL="38100" marR="38100" marT="38108" marB="38108"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800000"/>
                    </a:solidFill>
                  </a:tcPr>
                </a:tc>
                <a:extLst>
                  <a:ext uri="{0D108BD9-81ED-4DB2-BD59-A6C34878D82A}">
                    <a16:rowId xmlns:a16="http://schemas.microsoft.com/office/drawing/2014/main" val="10004"/>
                  </a:ext>
                </a:extLst>
              </a:tr>
            </a:tbl>
          </a:graphicData>
        </a:graphic>
      </p:graphicFrame>
      <p:sp>
        <p:nvSpPr>
          <p:cNvPr id="43069" name="Rectangle 63"/>
          <p:cNvSpPr>
            <a:spLocks noChangeArrowheads="1"/>
          </p:cNvSpPr>
          <p:nvPr/>
        </p:nvSpPr>
        <p:spPr bwMode="auto">
          <a:xfrm>
            <a:off x="3405090" y="3219158"/>
            <a:ext cx="2514600" cy="491623"/>
          </a:xfrm>
          <a:prstGeom prst="rect">
            <a:avLst/>
          </a:prstGeom>
          <a:solidFill>
            <a:schemeClr val="accent1">
              <a:alpha val="48999"/>
            </a:schemeClr>
          </a:solidFill>
          <a:ln w="9525">
            <a:solidFill>
              <a:schemeClr val="tx1"/>
            </a:solidFill>
            <a:miter lim="800000"/>
            <a:headEnd/>
            <a:tailEnd/>
          </a:ln>
        </p:spPr>
        <p:txBody>
          <a:bodyPr wrap="none" anchor="ctr"/>
          <a:lstStyle/>
          <a:p>
            <a:endParaRPr lang="zh-CN" altLang="en-US" dirty="0"/>
          </a:p>
        </p:txBody>
      </p:sp>
      <p:sp>
        <p:nvSpPr>
          <p:cNvPr id="43070" name="Rectangle 64"/>
          <p:cNvSpPr>
            <a:spLocks noChangeArrowheads="1"/>
          </p:cNvSpPr>
          <p:nvPr/>
        </p:nvSpPr>
        <p:spPr bwMode="auto">
          <a:xfrm>
            <a:off x="5919690" y="3249116"/>
            <a:ext cx="2696589" cy="491623"/>
          </a:xfrm>
          <a:prstGeom prst="rect">
            <a:avLst/>
          </a:prstGeom>
          <a:solidFill>
            <a:schemeClr val="accent1">
              <a:alpha val="50999"/>
            </a:schemeClr>
          </a:solidFill>
          <a:ln w="9525">
            <a:solidFill>
              <a:schemeClr val="tx1"/>
            </a:solidFill>
            <a:miter lim="800000"/>
            <a:headEnd/>
            <a:tailEnd/>
          </a:ln>
        </p:spPr>
        <p:txBody>
          <a:bodyPr wrap="none" anchor="ctr"/>
          <a:lstStyle/>
          <a:p>
            <a:endParaRPr lang="zh-CN" altLang="en-US"/>
          </a:p>
        </p:txBody>
      </p:sp>
      <p:sp>
        <p:nvSpPr>
          <p:cNvPr id="2" name="灯片编号占位符 1"/>
          <p:cNvSpPr>
            <a:spLocks noGrp="1"/>
          </p:cNvSpPr>
          <p:nvPr>
            <p:ph type="sldNum" sz="quarter" idx="12"/>
          </p:nvPr>
        </p:nvSpPr>
        <p:spPr/>
        <p:txBody>
          <a:bodyPr/>
          <a:lstStyle/>
          <a:p>
            <a:fld id="{973E8AC9-A1ED-4F2B-A5B9-D16F09567DED}" type="slidenum">
              <a:rPr lang="zh-CN" altLang="en-US" smtClean="0"/>
              <a:t>21</a:t>
            </a:fld>
            <a:endParaRPr lang="zh-CN" altLang="en-US"/>
          </a:p>
        </p:txBody>
      </p:sp>
    </p:spTree>
    <p:extLst>
      <p:ext uri="{BB962C8B-B14F-4D97-AF65-F5344CB8AC3E}">
        <p14:creationId xmlns:p14="http://schemas.microsoft.com/office/powerpoint/2010/main" val="42865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down)">
                                      <p:cBhvr>
                                        <p:cTn id="7" dur="500"/>
                                        <p:tgtEl>
                                          <p:spTgt spid="43012"/>
                                        </p:tgtEl>
                                      </p:cBhvr>
                                    </p:animEffect>
                                  </p:childTnLst>
                                </p:cTn>
                              </p:par>
                              <p:par>
                                <p:cTn id="8" presetID="22" presetClass="entr" presetSubtype="4" fill="hold" nodeType="withEffect">
                                  <p:stCondLst>
                                    <p:cond delay="0"/>
                                  </p:stCondLst>
                                  <p:childTnLst>
                                    <p:set>
                                      <p:cBhvr>
                                        <p:cTn id="9" dur="1" fill="hold">
                                          <p:stCondLst>
                                            <p:cond delay="0"/>
                                          </p:stCondLst>
                                        </p:cTn>
                                        <p:tgtEl>
                                          <p:spTgt spid="43013"/>
                                        </p:tgtEl>
                                        <p:attrNameLst>
                                          <p:attrName>style.visibility</p:attrName>
                                        </p:attrNameLst>
                                      </p:cBhvr>
                                      <p:to>
                                        <p:strVal val="visible"/>
                                      </p:to>
                                    </p:set>
                                    <p:animEffect transition="in" filter="wipe(down)">
                                      <p:cBhvr>
                                        <p:cTn id="10" dur="500"/>
                                        <p:tgtEl>
                                          <p:spTgt spid="430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3069"/>
                                        </p:tgtEl>
                                        <p:attrNameLst>
                                          <p:attrName>style.visibility</p:attrName>
                                        </p:attrNameLst>
                                      </p:cBhvr>
                                      <p:to>
                                        <p:strVal val="visible"/>
                                      </p:to>
                                    </p:set>
                                    <p:animEffect transition="in" filter="wipe(down)">
                                      <p:cBhvr>
                                        <p:cTn id="13" dur="500"/>
                                        <p:tgtEl>
                                          <p:spTgt spid="4306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3070"/>
                                        </p:tgtEl>
                                        <p:attrNameLst>
                                          <p:attrName>style.visibility</p:attrName>
                                        </p:attrNameLst>
                                      </p:cBhvr>
                                      <p:to>
                                        <p:strVal val="visible"/>
                                      </p:to>
                                    </p:set>
                                    <p:animEffect transition="in" filter="wipe(down)">
                                      <p:cBhvr>
                                        <p:cTn id="16" dur="500"/>
                                        <p:tgtEl>
                                          <p:spTgt spid="43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69" grpId="0" animBg="1"/>
      <p:bldP spid="430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551384" y="1556792"/>
            <a:ext cx="10369152" cy="3279775"/>
          </a:xfrm>
        </p:spPr>
        <p:txBody>
          <a:bodyPr/>
          <a:lstStyle/>
          <a:p>
            <a:r>
              <a:rPr lang="zh-CN" altLang="en-US" sz="2400" b="1" dirty="0">
                <a:latin typeface="宋体" charset="-122"/>
              </a:rPr>
              <a:t>汉字编码，兼容</a:t>
            </a:r>
            <a:r>
              <a:rPr lang="en-US" altLang="zh-CN" sz="2400" b="1" dirty="0">
                <a:latin typeface="宋体" charset="-122"/>
              </a:rPr>
              <a:t>ASCII</a:t>
            </a:r>
            <a:r>
              <a:rPr lang="zh-CN" altLang="en-US" sz="2400" b="1" dirty="0">
                <a:latin typeface="宋体" charset="-122"/>
              </a:rPr>
              <a:t>码，使用连续的</a:t>
            </a:r>
            <a:r>
              <a:rPr lang="en-US" altLang="zh-CN" sz="2400" b="1" dirty="0">
                <a:latin typeface="宋体" charset="-122"/>
              </a:rPr>
              <a:t>2</a:t>
            </a:r>
            <a:r>
              <a:rPr lang="zh-CN" altLang="en-US" sz="2400" b="1" dirty="0">
                <a:latin typeface="宋体" charset="-122"/>
              </a:rPr>
              <a:t>字节存储一个汉字，每个字节的最高位为</a:t>
            </a:r>
            <a:r>
              <a:rPr lang="en-US" altLang="zh-CN" sz="2400" b="1" dirty="0">
                <a:latin typeface="宋体" charset="-122"/>
              </a:rPr>
              <a:t>1</a:t>
            </a:r>
          </a:p>
          <a:p>
            <a:r>
              <a:rPr lang="en-US" altLang="zh-CN" sz="2400" b="1" dirty="0">
                <a:latin typeface="宋体" charset="-122"/>
              </a:rPr>
              <a:t>GB2312		6763</a:t>
            </a:r>
            <a:r>
              <a:rPr lang="zh-CN" altLang="en-US" sz="2400" b="1" dirty="0">
                <a:latin typeface="宋体" charset="-122"/>
              </a:rPr>
              <a:t>字		定长</a:t>
            </a:r>
            <a:r>
              <a:rPr lang="en-US" altLang="zh-CN" sz="2400" b="1" dirty="0">
                <a:latin typeface="宋体" charset="-122"/>
              </a:rPr>
              <a:t>2</a:t>
            </a:r>
            <a:r>
              <a:rPr lang="zh-CN" altLang="en-US" sz="2400" b="1" dirty="0">
                <a:latin typeface="宋体" charset="-122"/>
              </a:rPr>
              <a:t>字节</a:t>
            </a:r>
          </a:p>
          <a:p>
            <a:r>
              <a:rPr lang="en-US" altLang="zh-CN" sz="2400" b="1" dirty="0">
                <a:latin typeface="宋体" charset="-122"/>
              </a:rPr>
              <a:t>GBK 		21003</a:t>
            </a:r>
            <a:r>
              <a:rPr lang="zh-CN" altLang="en-US" sz="2400" b="1" dirty="0">
                <a:latin typeface="宋体" charset="-122"/>
              </a:rPr>
              <a:t>字		定长</a:t>
            </a:r>
            <a:r>
              <a:rPr lang="en-US" altLang="zh-CN" sz="2400" b="1" dirty="0">
                <a:latin typeface="宋体" charset="-122"/>
              </a:rPr>
              <a:t>2</a:t>
            </a:r>
            <a:r>
              <a:rPr lang="zh-CN" altLang="en-US" sz="2400" b="1" dirty="0">
                <a:latin typeface="宋体" charset="-122"/>
              </a:rPr>
              <a:t>字节</a:t>
            </a:r>
          </a:p>
          <a:p>
            <a:r>
              <a:rPr lang="en-US" altLang="zh-CN" sz="2400" b="1" dirty="0">
                <a:latin typeface="宋体" charset="-122"/>
              </a:rPr>
              <a:t>GB18030-2000	27533</a:t>
            </a:r>
            <a:r>
              <a:rPr lang="zh-CN" altLang="en-US" sz="2400" b="1" dirty="0">
                <a:latin typeface="宋体" charset="-122"/>
              </a:rPr>
              <a:t>字</a:t>
            </a:r>
            <a:r>
              <a:rPr lang="en-US" altLang="zh-CN" sz="2400" b="1" dirty="0">
                <a:latin typeface="宋体" charset="-122"/>
              </a:rPr>
              <a:t>(</a:t>
            </a:r>
            <a:r>
              <a:rPr lang="zh-CN" altLang="en-US" sz="2400" b="1" dirty="0">
                <a:latin typeface="宋体" charset="-122"/>
              </a:rPr>
              <a:t>强制</a:t>
            </a:r>
            <a:r>
              <a:rPr lang="en-US" altLang="zh-CN" sz="2400" b="1" dirty="0">
                <a:latin typeface="宋体" charset="-122"/>
              </a:rPr>
              <a:t>)	</a:t>
            </a:r>
            <a:r>
              <a:rPr lang="zh-CN" altLang="en-US" sz="2400" b="1" dirty="0">
                <a:latin typeface="宋体" charset="-122"/>
              </a:rPr>
              <a:t>变长</a:t>
            </a:r>
            <a:r>
              <a:rPr lang="en-US" altLang="zh-CN" sz="2400" b="1" dirty="0">
                <a:latin typeface="宋体" charset="-122"/>
              </a:rPr>
              <a:t>4</a:t>
            </a:r>
            <a:r>
              <a:rPr lang="zh-CN" altLang="en-US" sz="2400" b="1" dirty="0">
                <a:latin typeface="宋体" charset="-122"/>
              </a:rPr>
              <a:t>字节</a:t>
            </a:r>
          </a:p>
          <a:p>
            <a:r>
              <a:rPr lang="en-US" altLang="zh-CN" sz="2400" b="1" dirty="0">
                <a:latin typeface="宋体" charset="-122"/>
              </a:rPr>
              <a:t>GB18030-2005	70244</a:t>
            </a:r>
            <a:r>
              <a:rPr lang="zh-CN" altLang="en-US" sz="2400" b="1" dirty="0">
                <a:latin typeface="宋体" charset="-122"/>
              </a:rPr>
              <a:t>字</a:t>
            </a:r>
            <a:r>
              <a:rPr lang="en-US" altLang="zh-CN" sz="2400" b="1" dirty="0">
                <a:latin typeface="宋体" charset="-122"/>
              </a:rPr>
              <a:t>(</a:t>
            </a:r>
            <a:r>
              <a:rPr lang="zh-CN" altLang="en-US" sz="2400" b="1" dirty="0">
                <a:latin typeface="宋体" charset="-122"/>
              </a:rPr>
              <a:t>推荐</a:t>
            </a:r>
            <a:r>
              <a:rPr lang="en-US" altLang="zh-CN" sz="2400" b="1" dirty="0">
                <a:latin typeface="宋体" charset="-122"/>
              </a:rPr>
              <a:t>)	</a:t>
            </a:r>
            <a:r>
              <a:rPr lang="zh-CN" altLang="en-US" sz="2400" b="1" dirty="0">
                <a:latin typeface="宋体" charset="-122"/>
              </a:rPr>
              <a:t>变长</a:t>
            </a:r>
            <a:r>
              <a:rPr lang="en-US" altLang="zh-CN" sz="2400" b="1" dirty="0">
                <a:latin typeface="宋体" charset="-122"/>
              </a:rPr>
              <a:t>4</a:t>
            </a:r>
            <a:r>
              <a:rPr lang="zh-CN" altLang="en-US" sz="2400" b="1" dirty="0">
                <a:latin typeface="宋体" charset="-122"/>
              </a:rPr>
              <a:t>字节</a:t>
            </a:r>
          </a:p>
          <a:p>
            <a:r>
              <a:rPr lang="en-US" altLang="zh-CN" sz="2400" b="1" dirty="0">
                <a:latin typeface="宋体" charset="-122"/>
              </a:rPr>
              <a:t>BIG5		13053</a:t>
            </a:r>
            <a:r>
              <a:rPr lang="zh-CN" altLang="en-US" sz="2400" b="1" dirty="0">
                <a:latin typeface="宋体" charset="-122"/>
              </a:rPr>
              <a:t>字		定长</a:t>
            </a:r>
            <a:r>
              <a:rPr lang="en-US" altLang="zh-CN" sz="2400" b="1" dirty="0">
                <a:latin typeface="宋体" charset="-122"/>
              </a:rPr>
              <a:t>2</a:t>
            </a:r>
            <a:r>
              <a:rPr lang="zh-CN" altLang="en-US" sz="2400" b="1" dirty="0">
                <a:latin typeface="宋体" charset="-122"/>
              </a:rPr>
              <a:t>字节</a:t>
            </a:r>
          </a:p>
        </p:txBody>
      </p:sp>
      <p:sp>
        <p:nvSpPr>
          <p:cNvPr id="43010" name="Rectangle 2"/>
          <p:cNvSpPr>
            <a:spLocks noGrp="1"/>
          </p:cNvSpPr>
          <p:nvPr>
            <p:ph type="title"/>
          </p:nvPr>
        </p:nvSpPr>
        <p:spPr>
          <a:xfrm>
            <a:off x="576975" y="836346"/>
            <a:ext cx="4608512" cy="720446"/>
          </a:xfrm>
          <a:solidFill>
            <a:schemeClr val="accent1">
              <a:lumMod val="50000"/>
            </a:schemeClr>
          </a:solidFill>
          <a:ln w="38100" cap="flat" cmpd="dbl">
            <a:solidFill>
              <a:schemeClr val="bg1"/>
            </a:solidFill>
            <a:prstDash val="solid"/>
            <a:miter/>
            <a:headEnd type="none" w="med" len="med"/>
            <a:tailEnd type="none" w="med" len="med"/>
          </a:ln>
        </p:spPr>
        <p:txBody>
          <a:bodyPr vert="horz" lIns="92075" tIns="0" rIns="92075" bIns="72000" rtlCol="0" anchor="ctr">
            <a:normAutofit/>
          </a:bodyPr>
          <a:lstStyle/>
          <a:p>
            <a:pPr fontAlgn="base">
              <a:spcAft>
                <a:spcPct val="0"/>
              </a:spcAft>
              <a:buFont typeface="Arial" charset="0"/>
            </a:pPr>
            <a:r>
              <a:rPr lang="zh-CN" altLang="en-US" sz="3600" b="1">
                <a:solidFill>
                  <a:srgbClr val="FFFF66"/>
                </a:solidFill>
                <a:effectLst>
                  <a:outerShdw blurRad="38100" dist="38100" dir="2700000">
                    <a:srgbClr val="000000"/>
                  </a:outerShdw>
                </a:effectLst>
                <a:latin typeface="Arial" panose="020B0604020202020204" pitchFamily="34" charset="0"/>
                <a:ea typeface="黑体" pitchFamily="49" charset="-122"/>
                <a:cs typeface="+mn-cs"/>
              </a:rPr>
              <a:t>汉字存储</a:t>
            </a:r>
            <a:endParaRPr lang="en-US" altLang="zh-CN" sz="3600" b="1" dirty="0">
              <a:solidFill>
                <a:srgbClr val="FFFF66"/>
              </a:solidFill>
              <a:effectLst>
                <a:outerShdw blurRad="38100" dist="38100" dir="2700000">
                  <a:srgbClr val="000000"/>
                </a:outerShdw>
              </a:effectLst>
              <a:latin typeface="Arial" panose="020B0604020202020204" pitchFamily="34" charset="0"/>
              <a:ea typeface="黑体" pitchFamily="49" charset="-122"/>
              <a:cs typeface="+mn-cs"/>
            </a:endParaRPr>
          </a:p>
        </p:txBody>
      </p:sp>
      <p:pic>
        <p:nvPicPr>
          <p:cNvPr id="1239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505" y="4293096"/>
            <a:ext cx="2522190" cy="2004954"/>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973E8AC9-A1ED-4F2B-A5B9-D16F09567DED}" type="slidenum">
              <a:rPr lang="zh-CN" altLang="en-US" smtClean="0"/>
              <a:t>22</a:t>
            </a:fld>
            <a:endParaRPr lang="zh-CN" altLang="en-US"/>
          </a:p>
        </p:txBody>
      </p:sp>
    </p:spTree>
    <p:extLst>
      <p:ext uri="{BB962C8B-B14F-4D97-AF65-F5344CB8AC3E}">
        <p14:creationId xmlns:p14="http://schemas.microsoft.com/office/powerpoint/2010/main" val="396717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1127448" y="1252237"/>
            <a:ext cx="7772400" cy="4888383"/>
          </a:xfrm>
        </p:spPr>
        <p:txBody>
          <a:bodyPr>
            <a:noAutofit/>
          </a:bodyPr>
          <a:lstStyle/>
          <a:p>
            <a:pPr>
              <a:lnSpc>
                <a:spcPct val="90000"/>
              </a:lnSpc>
            </a:pPr>
            <a:r>
              <a:rPr lang="en-US" altLang="zh-CN" sz="2800" b="1" dirty="0">
                <a:latin typeface="宋体" charset="-122"/>
              </a:rPr>
              <a:t>Unicode</a:t>
            </a:r>
          </a:p>
          <a:p>
            <a:pPr lvl="1">
              <a:lnSpc>
                <a:spcPct val="90000"/>
              </a:lnSpc>
              <a:buFont typeface="Wingdings" panose="05000000000000000000" pitchFamily="2" charset="2"/>
              <a:buChar char="n"/>
            </a:pPr>
            <a:r>
              <a:rPr lang="en-US" altLang="zh-CN" b="1" dirty="0">
                <a:latin typeface="宋体" charset="-122"/>
              </a:rPr>
              <a:t>ISO</a:t>
            </a:r>
            <a:r>
              <a:rPr lang="zh-CN" altLang="en-US" b="1" dirty="0">
                <a:latin typeface="宋体" charset="-122"/>
              </a:rPr>
              <a:t>制定</a:t>
            </a:r>
          </a:p>
          <a:p>
            <a:pPr lvl="1">
              <a:lnSpc>
                <a:spcPct val="90000"/>
              </a:lnSpc>
              <a:buFont typeface="Wingdings" panose="05000000000000000000" pitchFamily="2" charset="2"/>
              <a:buChar char="n"/>
            </a:pPr>
            <a:r>
              <a:rPr lang="en-US" altLang="zh-CN" b="1" dirty="0">
                <a:latin typeface="宋体" charset="-122"/>
              </a:rPr>
              <a:t>2</a:t>
            </a:r>
            <a:r>
              <a:rPr lang="zh-CN" altLang="en-US" b="1" dirty="0">
                <a:latin typeface="宋体" charset="-122"/>
              </a:rPr>
              <a:t>字节编码，共编码</a:t>
            </a:r>
            <a:r>
              <a:rPr lang="en-US" altLang="zh-CN" b="1" dirty="0">
                <a:latin typeface="宋体" charset="-122"/>
              </a:rPr>
              <a:t>65536</a:t>
            </a:r>
            <a:r>
              <a:rPr lang="zh-CN" altLang="en-US" b="1" dirty="0">
                <a:latin typeface="宋体" charset="-122"/>
              </a:rPr>
              <a:t>个字符</a:t>
            </a:r>
          </a:p>
          <a:p>
            <a:pPr lvl="1">
              <a:lnSpc>
                <a:spcPct val="90000"/>
              </a:lnSpc>
              <a:buFont typeface="Wingdings" panose="05000000000000000000" pitchFamily="2" charset="2"/>
              <a:buChar char="n"/>
            </a:pPr>
            <a:r>
              <a:rPr lang="zh-CN" altLang="en-US" b="1" dirty="0">
                <a:latin typeface="宋体" charset="-122"/>
              </a:rPr>
              <a:t>可编码所有语言的所有字符</a:t>
            </a:r>
          </a:p>
          <a:p>
            <a:pPr>
              <a:lnSpc>
                <a:spcPct val="90000"/>
              </a:lnSpc>
            </a:pPr>
            <a:r>
              <a:rPr lang="en-US" altLang="zh-CN" sz="2800" b="1" dirty="0">
                <a:latin typeface="宋体" charset="-122"/>
              </a:rPr>
              <a:t>UTF-8</a:t>
            </a:r>
          </a:p>
          <a:p>
            <a:pPr lvl="1">
              <a:lnSpc>
                <a:spcPct val="90000"/>
              </a:lnSpc>
              <a:buFont typeface="Wingdings" panose="05000000000000000000" pitchFamily="2" charset="2"/>
              <a:buChar char="n"/>
            </a:pPr>
            <a:r>
              <a:rPr lang="zh-CN" altLang="en-US" b="1" dirty="0">
                <a:latin typeface="宋体" charset="-122"/>
              </a:rPr>
              <a:t>用于传输</a:t>
            </a:r>
            <a:r>
              <a:rPr lang="en-US" altLang="zh-CN" b="1" dirty="0">
                <a:latin typeface="宋体" charset="-122"/>
              </a:rPr>
              <a:t>Unicode</a:t>
            </a:r>
            <a:r>
              <a:rPr lang="zh-CN" altLang="en-US" b="1" dirty="0">
                <a:latin typeface="宋体" charset="-122"/>
              </a:rPr>
              <a:t>字符</a:t>
            </a:r>
          </a:p>
          <a:p>
            <a:pPr lvl="1">
              <a:lnSpc>
                <a:spcPct val="90000"/>
              </a:lnSpc>
              <a:buFont typeface="Wingdings" panose="05000000000000000000" pitchFamily="2" charset="2"/>
              <a:buChar char="n"/>
            </a:pPr>
            <a:r>
              <a:rPr lang="zh-CN" altLang="en-US" b="1" dirty="0">
                <a:latin typeface="宋体" charset="-122"/>
              </a:rPr>
              <a:t>用</a:t>
            </a:r>
            <a:r>
              <a:rPr lang="en-US" altLang="zh-CN" b="1" dirty="0">
                <a:latin typeface="宋体" charset="-122"/>
              </a:rPr>
              <a:t>1-6</a:t>
            </a:r>
            <a:r>
              <a:rPr lang="zh-CN" altLang="en-US" b="1" dirty="0">
                <a:latin typeface="宋体" charset="-122"/>
              </a:rPr>
              <a:t>字节编码</a:t>
            </a:r>
            <a:r>
              <a:rPr lang="en-US" altLang="zh-CN" b="1" dirty="0">
                <a:latin typeface="宋体" charset="-122"/>
              </a:rPr>
              <a:t>Unicode</a:t>
            </a:r>
            <a:r>
              <a:rPr lang="zh-CN" altLang="en-US" b="1" dirty="0">
                <a:latin typeface="宋体" charset="-122"/>
              </a:rPr>
              <a:t>字符</a:t>
            </a:r>
          </a:p>
          <a:p>
            <a:pPr lvl="1">
              <a:lnSpc>
                <a:spcPct val="90000"/>
              </a:lnSpc>
              <a:buFont typeface="Wingdings" panose="05000000000000000000" pitchFamily="2" charset="2"/>
              <a:buChar char="n"/>
            </a:pPr>
            <a:r>
              <a:rPr lang="zh-CN" altLang="en-US" b="1" dirty="0">
                <a:latin typeface="宋体" charset="-122"/>
              </a:rPr>
              <a:t>变长字符编码</a:t>
            </a:r>
          </a:p>
          <a:p>
            <a:pPr lvl="1">
              <a:lnSpc>
                <a:spcPct val="90000"/>
              </a:lnSpc>
              <a:buFont typeface="Wingdings" panose="05000000000000000000" pitchFamily="2" charset="2"/>
              <a:buChar char="n"/>
            </a:pPr>
            <a:r>
              <a:rPr lang="zh-CN" altLang="en-US" b="1" dirty="0">
                <a:latin typeface="宋体" charset="-122"/>
              </a:rPr>
              <a:t>用于在网页上显示国际字符</a:t>
            </a:r>
          </a:p>
          <a:p>
            <a:pPr lvl="1">
              <a:lnSpc>
                <a:spcPct val="90000"/>
              </a:lnSpc>
              <a:buFont typeface="Wingdings" panose="05000000000000000000" pitchFamily="2" charset="2"/>
              <a:buChar char="n"/>
            </a:pPr>
            <a:r>
              <a:rPr lang="en-US" altLang="zh-CN" b="1" dirty="0">
                <a:latin typeface="宋体" charset="-122"/>
              </a:rPr>
              <a:t>Java</a:t>
            </a:r>
            <a:r>
              <a:rPr lang="zh-CN" altLang="en-US" b="1" dirty="0">
                <a:latin typeface="宋体" charset="-122"/>
              </a:rPr>
              <a:t>使用其变种</a:t>
            </a:r>
            <a:r>
              <a:rPr lang="en-US" altLang="zh-CN" b="1" dirty="0">
                <a:latin typeface="宋体" charset="-122"/>
              </a:rPr>
              <a:t>UTF-16</a:t>
            </a:r>
          </a:p>
        </p:txBody>
      </p:sp>
      <p:sp>
        <p:nvSpPr>
          <p:cNvPr id="43010" name="Rectangle 2"/>
          <p:cNvSpPr>
            <a:spLocks noGrp="1"/>
          </p:cNvSpPr>
          <p:nvPr>
            <p:ph type="title"/>
          </p:nvPr>
        </p:nvSpPr>
        <p:spPr>
          <a:xfrm>
            <a:off x="1127448" y="464183"/>
            <a:ext cx="4283968" cy="740731"/>
          </a:xfrm>
          <a:solidFill>
            <a:schemeClr val="accent1">
              <a:lumMod val="50000"/>
            </a:schemeClr>
          </a:solidFill>
          <a:ln w="38100" cap="flat" cmpd="dbl">
            <a:solidFill>
              <a:schemeClr val="bg1"/>
            </a:solidFill>
            <a:prstDash val="solid"/>
            <a:miter/>
            <a:headEnd type="none" w="med" len="med"/>
            <a:tailEnd type="none" w="med" len="med"/>
          </a:ln>
        </p:spPr>
        <p:txBody>
          <a:bodyPr vert="horz" lIns="92075" tIns="0" rIns="92075" bIns="72000" rtlCol="0" anchor="ctr">
            <a:normAutofit/>
          </a:bodyPr>
          <a:lstStyle/>
          <a:p>
            <a:pPr fontAlgn="base">
              <a:spcAft>
                <a:spcPct val="0"/>
              </a:spcAft>
              <a:buFont typeface="Arial" charset="0"/>
            </a:pPr>
            <a:r>
              <a:rPr lang="zh-CN" altLang="en-US" sz="3600" b="1" dirty="0">
                <a:solidFill>
                  <a:srgbClr val="FFFF66"/>
                </a:solidFill>
                <a:effectLst>
                  <a:outerShdw blurRad="38100" dist="38100" dir="2700000">
                    <a:srgbClr val="000000"/>
                  </a:outerShdw>
                </a:effectLst>
                <a:latin typeface="Arial" panose="020B0604020202020204" pitchFamily="34" charset="0"/>
                <a:ea typeface="黑体" pitchFamily="49" charset="-122"/>
                <a:cs typeface="+mn-cs"/>
              </a:rPr>
              <a:t>其他</a:t>
            </a:r>
            <a:r>
              <a:rPr lang="zh-CN" altLang="en-US" sz="3600" b="1">
                <a:solidFill>
                  <a:srgbClr val="FFFF66"/>
                </a:solidFill>
                <a:effectLst>
                  <a:outerShdw blurRad="38100" dist="38100" dir="2700000">
                    <a:srgbClr val="000000"/>
                  </a:outerShdw>
                </a:effectLst>
                <a:latin typeface="Arial" panose="020B0604020202020204" pitchFamily="34" charset="0"/>
                <a:ea typeface="黑体" pitchFamily="49" charset="-122"/>
                <a:cs typeface="+mn-cs"/>
              </a:rPr>
              <a:t>字符编码</a:t>
            </a:r>
            <a:endParaRPr lang="en-US" altLang="zh-CN" sz="3600" b="1" dirty="0">
              <a:solidFill>
                <a:srgbClr val="FFFF66"/>
              </a:solidFill>
              <a:effectLst>
                <a:outerShdw blurRad="38100" dist="38100" dir="2700000">
                  <a:srgbClr val="000000"/>
                </a:outerShdw>
              </a:effectLst>
              <a:latin typeface="Arial" panose="020B0604020202020204" pitchFamily="34" charset="0"/>
              <a:ea typeface="黑体" pitchFamily="49" charset="-122"/>
              <a:cs typeface="+mn-cs"/>
            </a:endParaRPr>
          </a:p>
        </p:txBody>
      </p:sp>
      <p:pic>
        <p:nvPicPr>
          <p:cNvPr id="1249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567" y="3789040"/>
            <a:ext cx="4516562" cy="1871662"/>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973E8AC9-A1ED-4F2B-A5B9-D16F09567DED}" type="slidenum">
              <a:rPr lang="zh-CN" altLang="en-US" smtClean="0"/>
              <a:t>23</a:t>
            </a:fld>
            <a:endParaRPr lang="zh-CN" altLang="en-US"/>
          </a:p>
        </p:txBody>
      </p:sp>
    </p:spTree>
    <p:extLst>
      <p:ext uri="{BB962C8B-B14F-4D97-AF65-F5344CB8AC3E}">
        <p14:creationId xmlns:p14="http://schemas.microsoft.com/office/powerpoint/2010/main" val="323171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263352" y="2201708"/>
            <a:ext cx="10887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lnSpc>
                <a:spcPct val="90000"/>
              </a:lnSpc>
              <a:spcBef>
                <a:spcPct val="50000"/>
              </a:spcBef>
              <a:spcAft>
                <a:spcPct val="0"/>
              </a:spcAft>
              <a:buClr>
                <a:srgbClr val="CC99FF"/>
              </a:buClr>
              <a:buFont typeface="Wingdings" pitchFamily="2" charset="2"/>
              <a:buNone/>
            </a:pPr>
            <a:r>
              <a:rPr lang="zh-CN" altLang="en-US" sz="3200" b="1" dirty="0">
                <a:solidFill>
                  <a:srgbClr val="002060"/>
                </a:solidFill>
                <a:latin typeface="+mj-lt"/>
                <a:ea typeface="黑体" pitchFamily="49" charset="-122"/>
              </a:rPr>
              <a:t>比如</a:t>
            </a:r>
            <a:r>
              <a:rPr lang="zh-CN" altLang="en-US" sz="3200" b="1" dirty="0">
                <a:solidFill>
                  <a:srgbClr val="002060"/>
                </a:solidFill>
                <a:latin typeface="+mj-lt"/>
                <a:ea typeface="幼圆" pitchFamily="49" charset="-122"/>
              </a:rPr>
              <a:t>：</a:t>
            </a:r>
            <a:r>
              <a:rPr lang="en-US" sz="3200" b="1" dirty="0">
                <a:solidFill>
                  <a:srgbClr val="002060"/>
                </a:solidFill>
                <a:latin typeface="+mj-lt"/>
                <a:ea typeface="幼圆" pitchFamily="49" charset="-122"/>
              </a:rPr>
              <a:t>’a’ , ’A’ , ’d’ , ’D’ ,’?’ , ’%’ , ’$’ ,  ’2’ , ’4’</a:t>
            </a:r>
          </a:p>
        </p:txBody>
      </p:sp>
      <p:sp>
        <p:nvSpPr>
          <p:cNvPr id="44035" name="Text Box 4"/>
          <p:cNvSpPr txBox="1">
            <a:spLocks noChangeArrowheads="1"/>
          </p:cNvSpPr>
          <p:nvPr/>
        </p:nvSpPr>
        <p:spPr bwMode="auto">
          <a:xfrm>
            <a:off x="222896" y="2729701"/>
            <a:ext cx="99371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spcBef>
                <a:spcPct val="25000"/>
              </a:spcBef>
              <a:spcAft>
                <a:spcPct val="0"/>
              </a:spcAft>
              <a:buClr>
                <a:srgbClr val="66FF33"/>
              </a:buClr>
              <a:buFont typeface="Wingdings" pitchFamily="2" charset="2"/>
              <a:buNone/>
            </a:pPr>
            <a:r>
              <a:rPr lang="zh-CN" altLang="en-US" sz="3200" b="1" dirty="0">
                <a:solidFill>
                  <a:srgbClr val="FF0000"/>
                </a:solidFill>
                <a:latin typeface="+mj-lt"/>
                <a:ea typeface="黑体" pitchFamily="49" charset="-122"/>
              </a:rPr>
              <a:t>注意：</a:t>
            </a:r>
            <a:r>
              <a:rPr lang="zh-CN" altLang="en-US" sz="3200" b="1" dirty="0">
                <a:solidFill>
                  <a:srgbClr val="FF0000"/>
                </a:solidFill>
                <a:latin typeface="+mj-lt"/>
                <a:ea typeface="幼圆" pitchFamily="49" charset="-122"/>
              </a:rPr>
              <a:t> </a:t>
            </a:r>
            <a:r>
              <a:rPr lang="en-US" sz="3200" b="1" dirty="0">
                <a:solidFill>
                  <a:srgbClr val="002060"/>
                </a:solidFill>
                <a:latin typeface="+mj-lt"/>
                <a:ea typeface="幼圆" pitchFamily="49" charset="-122"/>
              </a:rPr>
              <a:t>’a’ </a:t>
            </a:r>
            <a:r>
              <a:rPr lang="zh-CN" altLang="en-US" sz="3200" b="1" dirty="0">
                <a:solidFill>
                  <a:srgbClr val="002060"/>
                </a:solidFill>
                <a:latin typeface="+mj-lt"/>
                <a:ea typeface="幼圆" pitchFamily="49" charset="-122"/>
              </a:rPr>
              <a:t>和 </a:t>
            </a:r>
            <a:r>
              <a:rPr lang="en-US" sz="3200" b="1" dirty="0">
                <a:solidFill>
                  <a:srgbClr val="002060"/>
                </a:solidFill>
                <a:latin typeface="+mj-lt"/>
                <a:ea typeface="幼圆" pitchFamily="49" charset="-122"/>
              </a:rPr>
              <a:t>’A’ </a:t>
            </a:r>
            <a:r>
              <a:rPr lang="zh-CN" altLang="en-US" sz="3200" b="1" dirty="0">
                <a:solidFill>
                  <a:srgbClr val="002060"/>
                </a:solidFill>
                <a:latin typeface="+mj-lt"/>
                <a:ea typeface="幼圆" pitchFamily="49" charset="-122"/>
              </a:rPr>
              <a:t>， </a:t>
            </a:r>
            <a:r>
              <a:rPr lang="en-US" sz="3200" b="1" dirty="0">
                <a:solidFill>
                  <a:srgbClr val="002060"/>
                </a:solidFill>
                <a:latin typeface="+mj-lt"/>
                <a:ea typeface="幼圆" pitchFamily="49" charset="-122"/>
              </a:rPr>
              <a:t>’d’ </a:t>
            </a:r>
            <a:r>
              <a:rPr lang="zh-CN" altLang="en-US" sz="3200" b="1" dirty="0">
                <a:solidFill>
                  <a:srgbClr val="002060"/>
                </a:solidFill>
                <a:latin typeface="+mj-lt"/>
                <a:ea typeface="幼圆" pitchFamily="49" charset="-122"/>
              </a:rPr>
              <a:t>和 </a:t>
            </a:r>
            <a:r>
              <a:rPr lang="en-US" sz="3200" b="1" dirty="0">
                <a:solidFill>
                  <a:srgbClr val="002060"/>
                </a:solidFill>
                <a:latin typeface="+mj-lt"/>
                <a:ea typeface="幼圆" pitchFamily="49" charset="-122"/>
              </a:rPr>
              <a:t>’D’ </a:t>
            </a:r>
            <a:r>
              <a:rPr lang="zh-CN" altLang="en-US" sz="3200" b="1" dirty="0">
                <a:solidFill>
                  <a:srgbClr val="002060"/>
                </a:solidFill>
                <a:latin typeface="+mj-lt"/>
                <a:ea typeface="黑体" pitchFamily="49" charset="-122"/>
              </a:rPr>
              <a:t>都是不同的字符常量。</a:t>
            </a:r>
          </a:p>
        </p:txBody>
      </p:sp>
      <p:sp>
        <p:nvSpPr>
          <p:cNvPr id="44036" name="Text Box 5"/>
          <p:cNvSpPr txBox="1"/>
          <p:nvPr/>
        </p:nvSpPr>
        <p:spPr>
          <a:xfrm>
            <a:off x="722239" y="1087048"/>
            <a:ext cx="11018238" cy="1114660"/>
          </a:xfrm>
          <a:prstGeom prst="rect">
            <a:avLst/>
          </a:prstGeom>
          <a:solidFill>
            <a:srgbClr val="006699"/>
          </a:solidFill>
          <a:ln w="38100" cap="flat" cmpd="dbl">
            <a:solidFill>
              <a:srgbClr val="FFFF00"/>
            </a:solidFill>
            <a:prstDash val="solid"/>
            <a:miter/>
            <a:headEnd type="none" w="med" len="med"/>
            <a:tailEnd type="none" w="med" len="med"/>
          </a:ln>
          <a:effectLst>
            <a:prstShdw prst="shdw17" dist="17961" dir="13499999">
              <a:srgbClr val="999900"/>
            </a:prstShdw>
          </a:effectLst>
        </p:spPr>
        <p:txBody>
          <a:bodyPr wrap="square" bIns="82800">
            <a:spAutoFit/>
          </a:bodyPr>
          <a:lstStyle/>
          <a:p>
            <a:pPr fontAlgn="base">
              <a:spcBef>
                <a:spcPct val="50000"/>
              </a:spcBef>
              <a:spcAft>
                <a:spcPct val="0"/>
              </a:spcAft>
              <a:buFont typeface="Arial" charset="0"/>
              <a:buNone/>
            </a:pPr>
            <a:r>
              <a:rPr lang="zh-CN" altLang="en-US" sz="3200" b="1" noProof="1">
                <a:solidFill>
                  <a:srgbClr val="FFFFFF"/>
                </a:solidFill>
                <a:effectLst>
                  <a:outerShdw blurRad="38100" dist="38100" dir="2700000">
                    <a:srgbClr val="000000"/>
                  </a:outerShdw>
                </a:effectLst>
                <a:latin typeface="黑体" panose="02010609060101010101" pitchFamily="49" charset="-122"/>
                <a:ea typeface="黑体" pitchFamily="49" charset="-122"/>
              </a:rPr>
              <a:t>表示方法：Ｃ语言中，字符常量是用</a:t>
            </a:r>
            <a:r>
              <a:rPr lang="zh-CN" altLang="en-US" sz="3200" b="1" noProof="1">
                <a:solidFill>
                  <a:srgbClr val="FF0000"/>
                </a:solidFill>
                <a:effectLst>
                  <a:outerShdw blurRad="38100" dist="38100" dir="2700000">
                    <a:srgbClr val="000000"/>
                  </a:outerShdw>
                </a:effectLst>
                <a:latin typeface="黑体" panose="02010609060101010101" pitchFamily="49" charset="-122"/>
                <a:ea typeface="黑体" pitchFamily="49" charset="-122"/>
              </a:rPr>
              <a:t>单引号</a:t>
            </a:r>
            <a:r>
              <a:rPr lang="en-US" altLang="x-none" sz="3200" b="1" noProof="1">
                <a:solidFill>
                  <a:srgbClr val="FF0000"/>
                </a:solidFill>
                <a:effectLst>
                  <a:outerShdw blurRad="38100" dist="38100" dir="2700000">
                    <a:srgbClr val="000000"/>
                  </a:outerShdw>
                </a:effectLst>
                <a:latin typeface="Verdana" panose="020B0604030504040204" pitchFamily="34" charset="0"/>
                <a:ea typeface="幼圆" panose="02010509060101010101" pitchFamily="49" charset="-122"/>
              </a:rPr>
              <a:t>’</a:t>
            </a:r>
            <a:r>
              <a:rPr lang="zh-CN" altLang="en-US" sz="3200" b="1" noProof="1">
                <a:solidFill>
                  <a:srgbClr val="FF0000"/>
                </a:solidFill>
                <a:effectLst>
                  <a:outerShdw blurRad="38100" dist="38100" dir="2700000">
                    <a:srgbClr val="000000"/>
                  </a:outerShdw>
                </a:effectLst>
                <a:latin typeface="黑体" panose="02010609060101010101" pitchFamily="49" charset="-122"/>
                <a:ea typeface="黑体" pitchFamily="49" charset="-122"/>
              </a:rPr>
              <a:t> 括起来的一个字符</a:t>
            </a:r>
            <a:r>
              <a:rPr lang="zh-CN" altLang="en-US" sz="3200" b="1" noProof="1">
                <a:solidFill>
                  <a:srgbClr val="FFFFFF"/>
                </a:solidFill>
                <a:effectLst>
                  <a:outerShdw blurRad="38100" dist="38100" dir="2700000">
                    <a:srgbClr val="000000"/>
                  </a:outerShdw>
                </a:effectLst>
                <a:latin typeface="黑体" panose="02010609060101010101" pitchFamily="49" charset="-122"/>
                <a:ea typeface="黑体" pitchFamily="49" charset="-122"/>
              </a:rPr>
              <a:t>，这些字符都是</a:t>
            </a:r>
            <a:r>
              <a:rPr lang="en-US" altLang="x-none" sz="3200" b="1" noProof="1">
                <a:solidFill>
                  <a:srgbClr val="FFFFFF"/>
                </a:solidFill>
                <a:effectLst>
                  <a:outerShdw blurRad="38100" dist="38100" dir="2700000">
                    <a:srgbClr val="000000"/>
                  </a:outerShdw>
                </a:effectLst>
                <a:latin typeface="黑体" panose="02010609060101010101" pitchFamily="49" charset="-122"/>
                <a:ea typeface="黑体" pitchFamily="49" charset="-122"/>
              </a:rPr>
              <a:t>ASCII</a:t>
            </a:r>
            <a:r>
              <a:rPr lang="zh-CN" altLang="en-US" sz="3200" b="1" noProof="1">
                <a:solidFill>
                  <a:srgbClr val="FFFFFF"/>
                </a:solidFill>
                <a:effectLst>
                  <a:outerShdw blurRad="38100" dist="38100" dir="2700000">
                    <a:srgbClr val="000000"/>
                  </a:outerShdw>
                </a:effectLst>
                <a:latin typeface="黑体" panose="02010609060101010101" pitchFamily="49" charset="-122"/>
                <a:ea typeface="黑体" pitchFamily="49" charset="-122"/>
              </a:rPr>
              <a:t>码集中的字符。</a:t>
            </a:r>
            <a:endParaRPr lang="zh-CN" altLang="en-US" sz="3200" b="1" u="sng" noProof="1">
              <a:solidFill>
                <a:srgbClr val="FFFFFF"/>
              </a:solidFill>
              <a:effectLst>
                <a:outerShdw blurRad="38100" dist="38100" dir="2700000">
                  <a:srgbClr val="000000"/>
                </a:outerShdw>
              </a:effectLst>
              <a:latin typeface="黑体" panose="02010609060101010101" pitchFamily="49" charset="-122"/>
              <a:ea typeface="黑体" pitchFamily="49" charset="-122"/>
            </a:endParaRPr>
          </a:p>
        </p:txBody>
      </p:sp>
      <p:sp>
        <p:nvSpPr>
          <p:cNvPr id="44037" name="Rectangle 2"/>
          <p:cNvSpPr txBox="1"/>
          <p:nvPr/>
        </p:nvSpPr>
        <p:spPr>
          <a:xfrm>
            <a:off x="2775879" y="320613"/>
            <a:ext cx="3456384" cy="766435"/>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defPPr>
              <a:defRPr lang="zh-CN"/>
            </a:defPPr>
            <a:lvl1pPr fontAlgn="base">
              <a:spcBef>
                <a:spcPct val="0"/>
              </a:spcBef>
              <a:spcAft>
                <a:spcPct val="0"/>
              </a:spcAft>
              <a:buFont typeface="Arial" charset="0"/>
              <a:buNone/>
              <a:defRPr sz="3600" b="1">
                <a:solidFill>
                  <a:srgbClr val="FFFF66"/>
                </a:solidFill>
                <a:effectLst>
                  <a:outerShdw blurRad="38100" dist="38100" dir="2700000">
                    <a:srgbClr val="000000"/>
                  </a:outerShdw>
                </a:effectLst>
                <a:latin typeface="Arial" panose="020B0604020202020204" pitchFamily="34" charset="0"/>
                <a:ea typeface="黑体" pitchFamily="49" charset="-122"/>
              </a:defRPr>
            </a:lvl1pPr>
          </a:lstStyle>
          <a:p>
            <a:r>
              <a:rPr lang="en-US" altLang="x-none" noProof="1"/>
              <a:t>2.  </a:t>
            </a:r>
            <a:r>
              <a:rPr lang="zh-CN" altLang="en-US" noProof="1"/>
              <a:t>字符型常量</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24</a:t>
            </a:fld>
            <a:endParaRPr lang="zh-CN" altLang="en-US"/>
          </a:p>
        </p:txBody>
      </p:sp>
      <p:sp>
        <p:nvSpPr>
          <p:cNvPr id="3" name="Rectangle 2">
            <a:extLst>
              <a:ext uri="{FF2B5EF4-FFF2-40B4-BE49-F238E27FC236}">
                <a16:creationId xmlns:a16="http://schemas.microsoft.com/office/drawing/2014/main" id="{4EA08470-D215-E3E0-14A6-11832DA5F69C}"/>
              </a:ext>
            </a:extLst>
          </p:cNvPr>
          <p:cNvSpPr txBox="1">
            <a:spLocks/>
          </p:cNvSpPr>
          <p:nvPr/>
        </p:nvSpPr>
        <p:spPr>
          <a:xfrm>
            <a:off x="911424" y="3478013"/>
            <a:ext cx="4071888"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vert="horz" lIns="92075" tIns="0" rIns="92075" bIns="7200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buFont typeface="Arial" charset="0"/>
              <a:buNone/>
            </a:pPr>
            <a:r>
              <a:rPr lang="en-US" altLang="x-none"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a:t>
            </a: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转义字符常量</a:t>
            </a:r>
          </a:p>
        </p:txBody>
      </p:sp>
      <p:sp>
        <p:nvSpPr>
          <p:cNvPr id="4" name="Text Box 3">
            <a:extLst>
              <a:ext uri="{FF2B5EF4-FFF2-40B4-BE49-F238E27FC236}">
                <a16:creationId xmlns:a16="http://schemas.microsoft.com/office/drawing/2014/main" id="{CB2150ED-8605-E278-F0DE-ADEDFD822555}"/>
              </a:ext>
            </a:extLst>
          </p:cNvPr>
          <p:cNvSpPr txBox="1">
            <a:spLocks noChangeArrowheads="1"/>
          </p:cNvSpPr>
          <p:nvPr/>
        </p:nvSpPr>
        <p:spPr bwMode="auto">
          <a:xfrm>
            <a:off x="419741" y="4271258"/>
            <a:ext cx="108959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spcBef>
                <a:spcPct val="25000"/>
              </a:spcBef>
              <a:spcAft>
                <a:spcPct val="0"/>
              </a:spcAft>
              <a:buClr>
                <a:srgbClr val="66FF33"/>
              </a:buClr>
              <a:buFont typeface="Wingdings" pitchFamily="2" charset="2"/>
              <a:buNone/>
            </a:pPr>
            <a:r>
              <a:rPr lang="zh-CN" altLang="en-US" sz="2800" b="1" dirty="0">
                <a:solidFill>
                  <a:srgbClr val="002060"/>
                </a:solidFill>
                <a:latin typeface="微软雅黑" panose="020B0503020204020204" pitchFamily="34" charset="-122"/>
                <a:ea typeface="微软雅黑" panose="020B0503020204020204" pitchFamily="34" charset="-122"/>
              </a:rPr>
              <a:t>除了普通字符常量，还有一些</a:t>
            </a:r>
            <a:r>
              <a:rPr lang="zh-CN" altLang="en-US" sz="2800" b="1" dirty="0">
                <a:solidFill>
                  <a:srgbClr val="FF0000"/>
                </a:solidFill>
                <a:latin typeface="微软雅黑" panose="020B0503020204020204" pitchFamily="34" charset="-122"/>
                <a:ea typeface="微软雅黑" panose="020B0503020204020204" pitchFamily="34" charset="-122"/>
              </a:rPr>
              <a:t>控制字符，是不可显示</a:t>
            </a:r>
            <a:r>
              <a:rPr lang="zh-CN" altLang="en-US" sz="2800" b="1" dirty="0">
                <a:solidFill>
                  <a:srgbClr val="002060"/>
                </a:solidFill>
                <a:latin typeface="微软雅黑" panose="020B0503020204020204" pitchFamily="34" charset="-122"/>
                <a:ea typeface="微软雅黑" panose="020B0503020204020204" pitchFamily="34" charset="-122"/>
              </a:rPr>
              <a:t>的。即，转义字符常量见表</a:t>
            </a:r>
            <a:r>
              <a:rPr lang="en-US" altLang="zh-CN" sz="2800" b="1" dirty="0">
                <a:solidFill>
                  <a:srgbClr val="002060"/>
                </a:solidFill>
                <a:latin typeface="微软雅黑" panose="020B0503020204020204" pitchFamily="34" charset="-122"/>
                <a:ea typeface="微软雅黑" panose="020B0503020204020204" pitchFamily="34" charset="-122"/>
              </a:rPr>
              <a:t>2-2-3</a:t>
            </a:r>
            <a:r>
              <a:rPr lang="zh-CN" altLang="en-US" sz="2800" b="1" dirty="0">
                <a:solidFill>
                  <a:srgbClr val="002060"/>
                </a:solidFill>
                <a:latin typeface="微软雅黑" panose="020B0503020204020204" pitchFamily="34" charset="-122"/>
                <a:ea typeface="微软雅黑" panose="020B0503020204020204" pitchFamily="34" charset="-122"/>
              </a:rPr>
              <a:t>。这些字符可用</a:t>
            </a:r>
            <a:r>
              <a:rPr lang="en-US" altLang="zh-CN" sz="2800" b="1" dirty="0">
                <a:solidFill>
                  <a:srgbClr val="002060"/>
                </a:solidFill>
                <a:latin typeface="微软雅黑" panose="020B0503020204020204" pitchFamily="34" charset="-122"/>
                <a:ea typeface="微软雅黑" panose="020B0503020204020204" pitchFamily="34" charset="-122"/>
              </a:rPr>
              <a:t>3</a:t>
            </a:r>
            <a:r>
              <a:rPr lang="zh-CN" altLang="en-US" sz="2800" b="1" dirty="0">
                <a:solidFill>
                  <a:srgbClr val="002060"/>
                </a:solidFill>
                <a:latin typeface="微软雅黑" panose="020B0503020204020204" pitchFamily="34" charset="-122"/>
                <a:ea typeface="微软雅黑" panose="020B0503020204020204" pitchFamily="34" charset="-122"/>
              </a:rPr>
              <a:t>种方式书写。</a:t>
            </a:r>
          </a:p>
        </p:txBody>
      </p:sp>
      <p:sp>
        <p:nvSpPr>
          <p:cNvPr id="5" name="Text Box 4">
            <a:extLst>
              <a:ext uri="{FF2B5EF4-FFF2-40B4-BE49-F238E27FC236}">
                <a16:creationId xmlns:a16="http://schemas.microsoft.com/office/drawing/2014/main" id="{0C71A13D-0A24-6407-8728-54349034E539}"/>
              </a:ext>
            </a:extLst>
          </p:cNvPr>
          <p:cNvSpPr txBox="1"/>
          <p:nvPr/>
        </p:nvSpPr>
        <p:spPr>
          <a:xfrm>
            <a:off x="419741" y="5225365"/>
            <a:ext cx="11305256" cy="1170637"/>
          </a:xfrm>
          <a:prstGeom prst="rect">
            <a:avLst/>
          </a:prstGeom>
          <a:solidFill>
            <a:schemeClr val="accent4">
              <a:lumMod val="75000"/>
            </a:schemeClr>
          </a:solidFill>
          <a:ln w="38100" cap="flat" cmpd="dbl">
            <a:solidFill>
              <a:srgbClr val="FFFF00"/>
            </a:solidFill>
            <a:prstDash val="solid"/>
            <a:miter/>
            <a:headEnd type="none" w="med" len="med"/>
            <a:tailEnd type="none" w="med" len="med"/>
          </a:ln>
          <a:effectLst>
            <a:prstShdw prst="shdw17" dist="17961" dir="13499999">
              <a:srgbClr val="999900"/>
            </a:prstShdw>
          </a:effectLst>
        </p:spPr>
        <p:txBody>
          <a:bodyPr wrap="square" bIns="82800">
            <a:spAutoFit/>
          </a:bodyPr>
          <a:lstStyle/>
          <a:p>
            <a:pPr fontAlgn="base">
              <a:lnSpc>
                <a:spcPct val="130000"/>
              </a:lnSpc>
              <a:spcBef>
                <a:spcPct val="0"/>
              </a:spcBef>
              <a:spcAft>
                <a:spcPct val="0"/>
              </a:spcAft>
              <a:buFont typeface="Arial" charset="0"/>
              <a:buNone/>
            </a:pPr>
            <a:r>
              <a:rPr lang="zh-CN" altLang="en-US"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它以 </a:t>
            </a:r>
            <a:r>
              <a:rPr lang="en-US" altLang="x-none" sz="2800" b="1" noProof="1">
                <a:solidFill>
                  <a:srgbClr val="66FF33"/>
                </a:solidFill>
                <a:effectLst>
                  <a:outerShdw blurRad="38100" dist="38100" dir="2700000">
                    <a:srgbClr val="000000"/>
                  </a:outerShdw>
                </a:effectLst>
                <a:latin typeface="黑体" panose="02010609060101010101" pitchFamily="49" charset="-122"/>
                <a:ea typeface="黑体" pitchFamily="49" charset="-122"/>
              </a:rPr>
              <a:t>\ </a:t>
            </a:r>
            <a:r>
              <a:rPr lang="zh-CN" altLang="en-US"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字符开头，后面跟一个字符或代码值，并用单引号括起来</a:t>
            </a:r>
            <a:r>
              <a:rPr lang="en-US" altLang="zh-CN"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a:t>
            </a:r>
            <a:r>
              <a:rPr lang="zh-CN" altLang="en-US"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也可以直接用</a:t>
            </a:r>
            <a:r>
              <a:rPr lang="en-US" altLang="zh-CN"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ASCII</a:t>
            </a:r>
            <a:r>
              <a:rPr lang="zh-CN" altLang="en-US"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码直接书写</a:t>
            </a:r>
            <a:r>
              <a:rPr lang="en-US" altLang="zh-CN"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a:t>
            </a:r>
            <a:r>
              <a:rPr lang="zh-CN" altLang="en-US"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采用</a:t>
            </a:r>
            <a:r>
              <a:rPr lang="en-US" altLang="zh-CN"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\ddd</a:t>
            </a:r>
            <a:r>
              <a:rPr lang="zh-CN" altLang="en-US"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或者</a:t>
            </a:r>
            <a:r>
              <a:rPr lang="en-US" altLang="zh-CN"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\xdd</a:t>
            </a:r>
            <a:r>
              <a:rPr lang="zh-CN" altLang="en-US" sz="2800" b="1" noProof="1">
                <a:solidFill>
                  <a:srgbClr val="FFFFFF"/>
                </a:solidFill>
                <a:effectLst>
                  <a:outerShdw blurRad="38100" dist="38100" dir="2700000">
                    <a:srgbClr val="000000"/>
                  </a:outerShdw>
                </a:effectLst>
                <a:latin typeface="黑体" panose="02010609060101010101" pitchFamily="49" charset="-122"/>
                <a:ea typeface="黑体" pitchFamily="49" charset="-122"/>
              </a:rPr>
              <a:t>形式。</a:t>
            </a:r>
          </a:p>
        </p:txBody>
      </p:sp>
    </p:spTree>
    <p:extLst>
      <p:ext uri="{BB962C8B-B14F-4D97-AF65-F5344CB8AC3E}">
        <p14:creationId xmlns:p14="http://schemas.microsoft.com/office/powerpoint/2010/main" val="3604323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3" name="表格 46082"/>
          <p:cNvGraphicFramePr/>
          <p:nvPr>
            <p:extLst>
              <p:ext uri="{D42A27DB-BD31-4B8C-83A1-F6EECF244321}">
                <p14:modId xmlns:p14="http://schemas.microsoft.com/office/powerpoint/2010/main" val="3816842507"/>
              </p:ext>
            </p:extLst>
          </p:nvPr>
        </p:nvGraphicFramePr>
        <p:xfrm>
          <a:off x="1271464" y="1772816"/>
          <a:ext cx="8553450" cy="3742941"/>
        </p:xfrm>
        <a:graphic>
          <a:graphicData uri="http://schemas.openxmlformats.org/drawingml/2006/table">
            <a:tbl>
              <a:tblPr/>
              <a:tblGrid>
                <a:gridCol w="8382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5249863">
                  <a:extLst>
                    <a:ext uri="{9D8B030D-6E8A-4147-A177-3AD203B41FA5}">
                      <a16:colId xmlns:a16="http://schemas.microsoft.com/office/drawing/2014/main" val="20002"/>
                    </a:ext>
                  </a:extLst>
                </a:gridCol>
                <a:gridCol w="1360487">
                  <a:extLst>
                    <a:ext uri="{9D8B030D-6E8A-4147-A177-3AD203B41FA5}">
                      <a16:colId xmlns:a16="http://schemas.microsoft.com/office/drawing/2014/main" val="20003"/>
                    </a:ext>
                  </a:extLst>
                </a:gridCol>
              </a:tblGrid>
              <a:tr h="648072">
                <a:tc grid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66FF33"/>
                          </a:solidFill>
                          <a:effectLst>
                            <a:outerShdw blurRad="38100" dist="38100" dir="2700000">
                              <a:srgbClr val="000000"/>
                            </a:outerShdw>
                          </a:effectLst>
                          <a:latin typeface="黑体" panose="02010609060101010101" pitchFamily="49" charset="-122"/>
                          <a:ea typeface="黑体" panose="02010609060101010101" pitchFamily="49" charset="-122"/>
                        </a:rPr>
                        <a:t>转义字符</a:t>
                      </a:r>
                      <a:endParaRPr lang="zh-CN" altLang="en-US" sz="2400" dirty="0">
                        <a:solidFill>
                          <a:srgbClr val="66FF33"/>
                        </a:solidFill>
                        <a:effectLst>
                          <a:outerShdw blurRad="38100" dist="38100" dir="2700000">
                            <a:srgbClr val="000000"/>
                          </a:outerShdw>
                        </a:effectLst>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hMerge="1">
                  <a:txBody>
                    <a:bodyPr/>
                    <a:lstStyle/>
                    <a:p>
                      <a:endParaRPr lang="zh-CN"/>
                    </a:p>
                  </a:txBody>
                  <a:tcPr>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66FF33"/>
                          </a:solidFill>
                          <a:effectLst>
                            <a:outerShdw blurRad="38100" dist="38100" dir="2700000">
                              <a:srgbClr val="000000"/>
                            </a:outerShdw>
                          </a:effectLst>
                          <a:latin typeface="黑体" panose="02010609060101010101" pitchFamily="49" charset="-122"/>
                          <a:ea typeface="黑体" panose="02010609060101010101" pitchFamily="49" charset="-122"/>
                        </a:rPr>
                        <a:t>含义</a:t>
                      </a:r>
                      <a:endParaRPr lang="zh-CN" altLang="en-US" sz="2400" dirty="0">
                        <a:solidFill>
                          <a:srgbClr val="66FF33"/>
                        </a:solidFill>
                        <a:effectLst>
                          <a:outerShdw blurRad="38100" dist="38100" dir="2700000">
                            <a:srgbClr val="000000"/>
                          </a:outerShdw>
                        </a:effectLst>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dirty="0">
                          <a:solidFill>
                            <a:srgbClr val="66FF33"/>
                          </a:solidFill>
                          <a:effectLst>
                            <a:outerShdw blurRad="38100" dist="38100" dir="2700000">
                              <a:srgbClr val="000000"/>
                            </a:outerShdw>
                          </a:effectLst>
                          <a:latin typeface="黑体" panose="02010609060101010101" pitchFamily="49" charset="-122"/>
                          <a:ea typeface="黑体" panose="02010609060101010101" pitchFamily="49" charset="-122"/>
                        </a:rPr>
                        <a:t>ASCII</a:t>
                      </a:r>
                      <a:br>
                        <a:rPr lang="en-US" altLang="x-none" sz="2400" b="1" dirty="0">
                          <a:solidFill>
                            <a:srgbClr val="66FF33"/>
                          </a:solidFill>
                          <a:effectLst>
                            <a:outerShdw blurRad="38100" dist="38100" dir="2700000">
                              <a:srgbClr val="000000"/>
                            </a:outerShdw>
                          </a:effectLst>
                          <a:latin typeface="黑体" panose="02010609060101010101" pitchFamily="49" charset="-122"/>
                          <a:ea typeface="黑体" panose="02010609060101010101" pitchFamily="49" charset="-122"/>
                        </a:rPr>
                      </a:br>
                      <a:r>
                        <a:rPr lang="en-US" altLang="x-none" sz="2400" b="1" dirty="0">
                          <a:solidFill>
                            <a:srgbClr val="66FF33"/>
                          </a:solidFill>
                          <a:effectLst>
                            <a:outerShdw blurRad="38100" dist="38100" dir="2700000">
                              <a:srgbClr val="000000"/>
                            </a:outerShdw>
                          </a:effectLst>
                          <a:latin typeface="黑体" panose="02010609060101010101" pitchFamily="49" charset="-122"/>
                          <a:ea typeface="黑体" panose="02010609060101010101" pitchFamily="49" charset="-122"/>
                        </a:rPr>
                        <a:t> </a:t>
                      </a:r>
                      <a:r>
                        <a:rPr lang="zh-CN" altLang="en-US" sz="2400" b="1" dirty="0">
                          <a:solidFill>
                            <a:srgbClr val="66FF33"/>
                          </a:solidFill>
                          <a:effectLst>
                            <a:outerShdw blurRad="38100" dist="38100" dir="2700000">
                              <a:srgbClr val="000000"/>
                            </a:outerShdw>
                          </a:effectLst>
                          <a:latin typeface="黑体" panose="02010609060101010101" pitchFamily="49" charset="-122"/>
                          <a:ea typeface="黑体" panose="02010609060101010101" pitchFamily="49" charset="-122"/>
                        </a:rPr>
                        <a:t>代码</a:t>
                      </a:r>
                      <a:endParaRPr lang="zh-CN" altLang="en-US" sz="2400" dirty="0">
                        <a:solidFill>
                          <a:srgbClr val="66FF33"/>
                        </a:solidFill>
                        <a:effectLst>
                          <a:outerShdw blurRad="38100" dist="38100" dir="2700000">
                            <a:srgbClr val="000000"/>
                          </a:outerShdw>
                        </a:effectLst>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0"/>
                  </a:ext>
                </a:extLst>
              </a:tr>
              <a:tr h="617200">
                <a:tc rowSpan="5">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控</a:t>
                      </a:r>
                    </a:p>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制</a:t>
                      </a:r>
                    </a:p>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字</a:t>
                      </a:r>
                    </a:p>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符</a:t>
                      </a:r>
                      <a:endParaRPr lang="zh-CN" altLang="en-US"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dirty="0">
                          <a:solidFill>
                            <a:srgbClr val="00FFFF"/>
                          </a:solidFill>
                          <a:latin typeface="黑体" panose="02010609060101010101" pitchFamily="49" charset="-122"/>
                          <a:ea typeface="黑体" panose="02010609060101010101" pitchFamily="49" charset="-122"/>
                        </a:rPr>
                        <a:t>\n</a:t>
                      </a:r>
                      <a:endParaRPr lang="en-US" altLang="x-none"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回车换行</a:t>
                      </a:r>
                      <a:r>
                        <a:rPr lang="en-US" altLang="x-none" sz="2400" b="1" dirty="0">
                          <a:solidFill>
                            <a:srgbClr val="00FFFF"/>
                          </a:solidFill>
                          <a:latin typeface="黑体" panose="02010609060101010101" pitchFamily="49" charset="-122"/>
                          <a:ea typeface="黑体" panose="02010609060101010101" pitchFamily="49" charset="-122"/>
                        </a:rPr>
                        <a:t>(</a:t>
                      </a:r>
                      <a:r>
                        <a:rPr lang="zh-CN" altLang="en-US" sz="2400" b="1" dirty="0">
                          <a:solidFill>
                            <a:srgbClr val="00FFFF"/>
                          </a:solidFill>
                          <a:latin typeface="黑体" panose="02010609060101010101" pitchFamily="49" charset="-122"/>
                          <a:ea typeface="黑体" panose="02010609060101010101" pitchFamily="49" charset="-122"/>
                        </a:rPr>
                        <a:t>光标移到下一行第一列</a:t>
                      </a:r>
                      <a:r>
                        <a:rPr lang="en-US" altLang="x-none" sz="2400" b="1" dirty="0">
                          <a:solidFill>
                            <a:srgbClr val="00FFFF"/>
                          </a:solidFill>
                          <a:latin typeface="黑体" panose="02010609060101010101" pitchFamily="49" charset="-122"/>
                          <a:ea typeface="黑体" panose="02010609060101010101" pitchFamily="49" charset="-122"/>
                        </a:rPr>
                        <a:t>)</a:t>
                      </a:r>
                      <a:endParaRPr lang="en-US" altLang="x-none" sz="2400" dirty="0">
                        <a:solidFill>
                          <a:srgbClr val="00FFFF"/>
                        </a:solidFill>
                        <a:latin typeface="黑体" panose="02010609060101010101" pitchFamily="49" charset="-122"/>
                      </a:endParaRPr>
                    </a:p>
                  </a:txBody>
                  <a:tcPr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dirty="0">
                          <a:solidFill>
                            <a:srgbClr val="00FFFF"/>
                          </a:solidFill>
                          <a:latin typeface="黑体" panose="02010609060101010101" pitchFamily="49" charset="-122"/>
                          <a:ea typeface="黑体" panose="02010609060101010101" pitchFamily="49" charset="-122"/>
                        </a:rPr>
                        <a:t>10</a:t>
                      </a:r>
                      <a:endParaRPr lang="en-US" altLang="x-none"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576064">
                <a:tc vMerge="1">
                  <a:txBody>
                    <a:bodyPr/>
                    <a:lstStyle/>
                    <a:p>
                      <a:endParaRPr lang="zh-CN"/>
                    </a:p>
                  </a:txBody>
                  <a:tcP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\t</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水平制表 </a:t>
                      </a:r>
                      <a:r>
                        <a:rPr lang="en-US" altLang="x-none" sz="2400" b="1" dirty="0">
                          <a:solidFill>
                            <a:srgbClr val="00FFFF"/>
                          </a:solidFill>
                          <a:latin typeface="黑体" panose="02010609060101010101" pitchFamily="49" charset="-122"/>
                          <a:ea typeface="黑体" panose="02010609060101010101" pitchFamily="49" charset="-122"/>
                        </a:rPr>
                        <a:t>(</a:t>
                      </a:r>
                      <a:r>
                        <a:rPr lang="zh-CN" altLang="en-US" sz="2400" b="1" dirty="0">
                          <a:solidFill>
                            <a:srgbClr val="00FFFF"/>
                          </a:solidFill>
                          <a:latin typeface="黑体" panose="02010609060101010101" pitchFamily="49" charset="-122"/>
                          <a:ea typeface="黑体" panose="02010609060101010101" pitchFamily="49" charset="-122"/>
                        </a:rPr>
                        <a:t>光标移到下一个</a:t>
                      </a:r>
                      <a:r>
                        <a:rPr lang="en-US" altLang="x-none" sz="2400" b="1" dirty="0">
                          <a:solidFill>
                            <a:srgbClr val="00FFFF"/>
                          </a:solidFill>
                          <a:latin typeface="黑体" panose="02010609060101010101" pitchFamily="49" charset="-122"/>
                          <a:ea typeface="黑体" panose="02010609060101010101" pitchFamily="49" charset="-122"/>
                        </a:rPr>
                        <a:t>Tab</a:t>
                      </a:r>
                      <a:r>
                        <a:rPr lang="zh-CN" altLang="en-US" sz="2400" b="1" dirty="0">
                          <a:solidFill>
                            <a:srgbClr val="00FFFF"/>
                          </a:solidFill>
                          <a:latin typeface="黑体" panose="02010609060101010101" pitchFamily="49" charset="-122"/>
                          <a:ea typeface="黑体" panose="02010609060101010101" pitchFamily="49" charset="-122"/>
                        </a:rPr>
                        <a:t>位置</a:t>
                      </a:r>
                      <a:r>
                        <a:rPr lang="en-US" altLang="x-none" sz="2400" b="1" dirty="0">
                          <a:solidFill>
                            <a:srgbClr val="00FFFF"/>
                          </a:solidFill>
                          <a:latin typeface="黑体" panose="02010609060101010101" pitchFamily="49" charset="-122"/>
                          <a:ea typeface="黑体" panose="02010609060101010101" pitchFamily="49" charset="-122"/>
                        </a:rPr>
                        <a:t>)</a:t>
                      </a:r>
                      <a:endParaRPr lang="en-US" altLang="x-none" sz="2400" dirty="0">
                        <a:solidFill>
                          <a:srgbClr val="00FFFF"/>
                        </a:solidFill>
                        <a:latin typeface="黑体" panose="02010609060101010101" pitchFamily="49" charset="-122"/>
                      </a:endParaRPr>
                    </a:p>
                  </a:txBody>
                  <a:tcPr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9</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574037">
                <a:tc vMerge="1">
                  <a:txBody>
                    <a:bodyPr/>
                    <a:lstStyle/>
                    <a:p>
                      <a:endParaRPr lang="zh-CN"/>
                    </a:p>
                  </a:txBody>
                  <a:tcP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\b</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退格</a:t>
                      </a:r>
                      <a:r>
                        <a:rPr lang="en-US" altLang="x-none" sz="2400" b="1" dirty="0">
                          <a:solidFill>
                            <a:srgbClr val="00FFFF"/>
                          </a:solidFill>
                          <a:latin typeface="黑体" panose="02010609060101010101" pitchFamily="49" charset="-122"/>
                          <a:ea typeface="黑体" panose="02010609060101010101" pitchFamily="49" charset="-122"/>
                        </a:rPr>
                        <a:t>(</a:t>
                      </a:r>
                      <a:r>
                        <a:rPr lang="zh-CN" altLang="en-US" sz="2400" b="1" dirty="0">
                          <a:solidFill>
                            <a:srgbClr val="00FFFF"/>
                          </a:solidFill>
                          <a:latin typeface="黑体" panose="02010609060101010101" pitchFamily="49" charset="-122"/>
                          <a:ea typeface="黑体" panose="02010609060101010101" pitchFamily="49" charset="-122"/>
                        </a:rPr>
                        <a:t>光标移回到同一行前一列</a:t>
                      </a:r>
                      <a:r>
                        <a:rPr lang="en-US" altLang="x-none" sz="2400" b="1" dirty="0">
                          <a:solidFill>
                            <a:srgbClr val="00FFFF"/>
                          </a:solidFill>
                          <a:latin typeface="黑体" panose="02010609060101010101" pitchFamily="49" charset="-122"/>
                          <a:ea typeface="黑体" panose="02010609060101010101" pitchFamily="49" charset="-122"/>
                        </a:rPr>
                        <a:t>)</a:t>
                      </a:r>
                      <a:endParaRPr lang="en-US" altLang="x-none" sz="2400" dirty="0">
                        <a:solidFill>
                          <a:srgbClr val="00FFFF"/>
                        </a:solidFill>
                        <a:latin typeface="黑体" panose="02010609060101010101" pitchFamily="49" charset="-122"/>
                      </a:endParaRPr>
                    </a:p>
                  </a:txBody>
                  <a:tcPr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8</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575573">
                <a:tc vMerge="1">
                  <a:txBody>
                    <a:bodyPr/>
                    <a:lstStyle/>
                    <a:p>
                      <a:endParaRPr lang="zh-CN"/>
                    </a:p>
                  </a:txBody>
                  <a:tcP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\r</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回车</a:t>
                      </a:r>
                      <a:r>
                        <a:rPr lang="en-US" altLang="x-none" sz="2400" b="1" dirty="0">
                          <a:solidFill>
                            <a:srgbClr val="00FFFF"/>
                          </a:solidFill>
                          <a:latin typeface="黑体" panose="02010609060101010101" pitchFamily="49" charset="-122"/>
                          <a:ea typeface="黑体" panose="02010609060101010101" pitchFamily="49" charset="-122"/>
                        </a:rPr>
                        <a:t>(</a:t>
                      </a:r>
                      <a:r>
                        <a:rPr lang="zh-CN" altLang="en-US" sz="2400" b="1" dirty="0">
                          <a:solidFill>
                            <a:srgbClr val="00FFFF"/>
                          </a:solidFill>
                          <a:latin typeface="黑体" panose="02010609060101010101" pitchFamily="49" charset="-122"/>
                          <a:ea typeface="黑体" panose="02010609060101010101" pitchFamily="49" charset="-122"/>
                        </a:rPr>
                        <a:t>光标移到同一行第一列</a:t>
                      </a:r>
                      <a:r>
                        <a:rPr lang="en-US" altLang="x-none" sz="2400" b="1" dirty="0">
                          <a:solidFill>
                            <a:srgbClr val="00FFFF"/>
                          </a:solidFill>
                          <a:latin typeface="黑体" panose="02010609060101010101" pitchFamily="49" charset="-122"/>
                          <a:ea typeface="黑体" panose="02010609060101010101" pitchFamily="49" charset="-122"/>
                        </a:rPr>
                        <a:t>)</a:t>
                      </a:r>
                      <a:endParaRPr lang="en-US" altLang="x-none" sz="2400" dirty="0">
                        <a:solidFill>
                          <a:srgbClr val="00FFFF"/>
                        </a:solidFill>
                        <a:latin typeface="黑体" panose="02010609060101010101" pitchFamily="49" charset="-122"/>
                      </a:endParaRPr>
                    </a:p>
                  </a:txBody>
                  <a:tcPr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13</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577107">
                <a:tc vMerge="1">
                  <a:txBody>
                    <a:bodyPr/>
                    <a:lstStyle/>
                    <a:p>
                      <a:endParaRPr lang="zh-CN"/>
                    </a:p>
                  </a:txBody>
                  <a:tcP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B w="19050" cap="flat" cmpd="sng">
                      <a:solidFill>
                        <a:srgbClr val="FFFF00"/>
                      </a:solidFill>
                      <a:prstDash val="solid"/>
                      <a:headEnd type="none" w="med" len="med"/>
                      <a:tailEnd type="none" w="med" len="med"/>
                    </a:lnB>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\f</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换页</a:t>
                      </a:r>
                      <a:r>
                        <a:rPr lang="en-US" altLang="x-none" sz="2400" b="1" dirty="0">
                          <a:solidFill>
                            <a:srgbClr val="00FFFF"/>
                          </a:solidFill>
                          <a:latin typeface="黑体" panose="02010609060101010101" pitchFamily="49" charset="-122"/>
                          <a:ea typeface="黑体" panose="02010609060101010101" pitchFamily="49" charset="-122"/>
                        </a:rPr>
                        <a:t>(</a:t>
                      </a:r>
                      <a:r>
                        <a:rPr lang="zh-CN" altLang="en-US" sz="2400" b="1" dirty="0">
                          <a:solidFill>
                            <a:srgbClr val="00FFFF"/>
                          </a:solidFill>
                          <a:latin typeface="黑体" panose="02010609060101010101" pitchFamily="49" charset="-122"/>
                          <a:ea typeface="黑体" panose="02010609060101010101" pitchFamily="49" charset="-122"/>
                        </a:rPr>
                        <a:t>光标移到下一页开头</a:t>
                      </a:r>
                      <a:r>
                        <a:rPr lang="en-US" altLang="x-none" sz="2400" b="1" dirty="0">
                          <a:solidFill>
                            <a:srgbClr val="00FFFF"/>
                          </a:solidFill>
                          <a:latin typeface="黑体" panose="02010609060101010101" pitchFamily="49" charset="-122"/>
                          <a:ea typeface="黑体" panose="02010609060101010101" pitchFamily="49" charset="-122"/>
                        </a:rPr>
                        <a:t>)</a:t>
                      </a:r>
                      <a:endParaRPr lang="en-US" altLang="x-none" sz="2400" dirty="0">
                        <a:solidFill>
                          <a:srgbClr val="00FFFF"/>
                        </a:solidFill>
                        <a:latin typeface="黑体" panose="02010609060101010101" pitchFamily="49" charset="-122"/>
                      </a:endParaRPr>
                    </a:p>
                  </a:txBody>
                  <a:tcPr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dirty="0">
                          <a:solidFill>
                            <a:srgbClr val="00FFFF"/>
                          </a:solidFill>
                          <a:latin typeface="黑体" panose="02010609060101010101" pitchFamily="49" charset="-122"/>
                          <a:ea typeface="黑体" panose="02010609060101010101" pitchFamily="49" charset="-122"/>
                        </a:rPr>
                        <a:t>12</a:t>
                      </a:r>
                      <a:endParaRPr lang="en-US" altLang="x-none"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12"/>
          </p:nvPr>
        </p:nvSpPr>
        <p:spPr/>
        <p:txBody>
          <a:bodyPr/>
          <a:lstStyle/>
          <a:p>
            <a:fld id="{973E8AC9-A1ED-4F2B-A5B9-D16F09567DED}" type="slidenum">
              <a:rPr lang="zh-CN" altLang="en-US" smtClean="0"/>
              <a:t>25</a:t>
            </a:fld>
            <a:endParaRPr lang="zh-CN" altLang="en-US"/>
          </a:p>
        </p:txBody>
      </p:sp>
      <p:sp>
        <p:nvSpPr>
          <p:cNvPr id="3" name="Text Box 5">
            <a:extLst>
              <a:ext uri="{FF2B5EF4-FFF2-40B4-BE49-F238E27FC236}">
                <a16:creationId xmlns:a16="http://schemas.microsoft.com/office/drawing/2014/main" id="{98AAB5EC-14E4-7ABB-533A-CD84F9013424}"/>
              </a:ext>
            </a:extLst>
          </p:cNvPr>
          <p:cNvSpPr txBox="1">
            <a:spLocks noChangeArrowheads="1"/>
          </p:cNvSpPr>
          <p:nvPr/>
        </p:nvSpPr>
        <p:spPr bwMode="auto">
          <a:xfrm>
            <a:off x="695400" y="827942"/>
            <a:ext cx="9593642" cy="94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lnSpc>
                <a:spcPct val="90000"/>
              </a:lnSpc>
              <a:spcBef>
                <a:spcPts val="600"/>
              </a:spcBef>
              <a:spcAft>
                <a:spcPct val="0"/>
              </a:spcAft>
              <a:buClr>
                <a:srgbClr val="CC99FF"/>
              </a:buClr>
              <a:buFont typeface="Wingdings" pitchFamily="2" charset="2"/>
              <a:buNone/>
            </a:pPr>
            <a:r>
              <a:rPr lang="zh-CN" altLang="en-US" sz="2800" b="1" dirty="0">
                <a:solidFill>
                  <a:srgbClr val="002060"/>
                </a:solidFill>
                <a:latin typeface="Times New Roman" pitchFamily="18" charset="0"/>
                <a:ea typeface="黑体" pitchFamily="49" charset="-122"/>
                <a:cs typeface="Times New Roman" pitchFamily="18" charset="0"/>
              </a:rPr>
              <a:t>比如</a:t>
            </a:r>
            <a:r>
              <a:rPr lang="zh-CN" altLang="en-US" sz="2800" b="1" dirty="0">
                <a:solidFill>
                  <a:srgbClr val="002060"/>
                </a:solidFill>
                <a:latin typeface="Times New Roman" pitchFamily="18" charset="0"/>
                <a:ea typeface="幼圆" pitchFamily="49" charset="-122"/>
                <a:cs typeface="Times New Roman" pitchFamily="18" charset="0"/>
              </a:rPr>
              <a:t>： </a:t>
            </a:r>
            <a:r>
              <a:rPr lang="en-US" sz="2800" b="1" dirty="0">
                <a:solidFill>
                  <a:srgbClr val="002060"/>
                </a:solidFill>
                <a:latin typeface="Times New Roman" pitchFamily="18" charset="0"/>
                <a:ea typeface="幼圆" pitchFamily="49" charset="-122"/>
                <a:cs typeface="Times New Roman" pitchFamily="18" charset="0"/>
              </a:rPr>
              <a:t>’\n’ , ‘\t’ , ‘\r’ , ‘\\’,’\XA’,’\12’</a:t>
            </a:r>
          </a:p>
          <a:p>
            <a:pPr fontAlgn="base">
              <a:lnSpc>
                <a:spcPct val="90000"/>
              </a:lnSpc>
              <a:spcBef>
                <a:spcPts val="600"/>
              </a:spcBef>
              <a:spcAft>
                <a:spcPct val="0"/>
              </a:spcAft>
              <a:buClr>
                <a:srgbClr val="CC99FF"/>
              </a:buClr>
              <a:buFont typeface="Wingdings" pitchFamily="2" charset="2"/>
              <a:buNone/>
            </a:pPr>
            <a:r>
              <a:rPr lang="en-US" sz="2800" b="1" dirty="0">
                <a:solidFill>
                  <a:srgbClr val="002060"/>
                </a:solidFill>
                <a:latin typeface="Times New Roman" pitchFamily="18" charset="0"/>
                <a:ea typeface="幼圆" pitchFamily="49" charset="-122"/>
                <a:cs typeface="Times New Roman" pitchFamily="18" charset="0"/>
              </a:rPr>
              <a:t>      char lf=10;</a:t>
            </a:r>
          </a:p>
        </p:txBody>
      </p:sp>
    </p:spTree>
    <p:extLst>
      <p:ext uri="{BB962C8B-B14F-4D97-AF65-F5344CB8AC3E}">
        <p14:creationId xmlns:p14="http://schemas.microsoft.com/office/powerpoint/2010/main" val="1438942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表格 47105"/>
          <p:cNvGraphicFramePr/>
          <p:nvPr>
            <p:extLst>
              <p:ext uri="{D42A27DB-BD31-4B8C-83A1-F6EECF244321}">
                <p14:modId xmlns:p14="http://schemas.microsoft.com/office/powerpoint/2010/main" val="4290156708"/>
              </p:ext>
            </p:extLst>
          </p:nvPr>
        </p:nvGraphicFramePr>
        <p:xfrm>
          <a:off x="1559496" y="658778"/>
          <a:ext cx="8839200" cy="5891213"/>
        </p:xfrm>
        <a:graphic>
          <a:graphicData uri="http://schemas.openxmlformats.org/drawingml/2006/table">
            <a:tbl>
              <a:tblPr/>
              <a:tblGrid>
                <a:gridCol w="866775">
                  <a:extLst>
                    <a:ext uri="{9D8B030D-6E8A-4147-A177-3AD203B41FA5}">
                      <a16:colId xmlns:a16="http://schemas.microsoft.com/office/drawing/2014/main" val="20000"/>
                    </a:ext>
                  </a:extLst>
                </a:gridCol>
                <a:gridCol w="1141413">
                  <a:extLst>
                    <a:ext uri="{9D8B030D-6E8A-4147-A177-3AD203B41FA5}">
                      <a16:colId xmlns:a16="http://schemas.microsoft.com/office/drawing/2014/main" val="20001"/>
                    </a:ext>
                  </a:extLst>
                </a:gridCol>
                <a:gridCol w="5532437">
                  <a:extLst>
                    <a:ext uri="{9D8B030D-6E8A-4147-A177-3AD203B41FA5}">
                      <a16:colId xmlns:a16="http://schemas.microsoft.com/office/drawing/2014/main" val="20002"/>
                    </a:ext>
                  </a:extLst>
                </a:gridCol>
                <a:gridCol w="1298575">
                  <a:extLst>
                    <a:ext uri="{9D8B030D-6E8A-4147-A177-3AD203B41FA5}">
                      <a16:colId xmlns:a16="http://schemas.microsoft.com/office/drawing/2014/main" val="20003"/>
                    </a:ext>
                  </a:extLst>
                </a:gridCol>
              </a:tblGrid>
              <a:tr h="1084263">
                <a:tc grid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转义字符</a:t>
                      </a:r>
                      <a:endParaRPr lang="zh-CN" altLang="en-US"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hMerge="1">
                  <a:txBody>
                    <a:bodyPr/>
                    <a:lstStyle/>
                    <a:p>
                      <a:endParaRPr lang="zh-CN"/>
                    </a:p>
                  </a:txBody>
                  <a:tcPr>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含义</a:t>
                      </a:r>
                      <a:endParaRPr lang="zh-CN" altLang="en-US"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ASCII</a:t>
                      </a:r>
                      <a:br>
                        <a:rPr lang="en-US" altLang="x-none" sz="2400" b="1">
                          <a:solidFill>
                            <a:srgbClr val="00FFFF"/>
                          </a:solidFill>
                          <a:latin typeface="黑体" panose="02010609060101010101" pitchFamily="49" charset="-122"/>
                          <a:ea typeface="黑体" panose="02010609060101010101" pitchFamily="49" charset="-122"/>
                        </a:rPr>
                      </a:br>
                      <a:r>
                        <a:rPr lang="en-US" altLang="x-none" sz="2400" b="1">
                          <a:solidFill>
                            <a:srgbClr val="00FFFF"/>
                          </a:solidFill>
                          <a:latin typeface="黑体" panose="02010609060101010101" pitchFamily="49" charset="-122"/>
                          <a:ea typeface="黑体" panose="02010609060101010101" pitchFamily="49" charset="-122"/>
                        </a:rPr>
                        <a:t> </a:t>
                      </a:r>
                      <a:r>
                        <a:rPr lang="zh-CN" altLang="en-US" sz="2400" b="1" dirty="0">
                          <a:solidFill>
                            <a:srgbClr val="00FFFF"/>
                          </a:solidFill>
                          <a:latin typeface="黑体" panose="02010609060101010101" pitchFamily="49" charset="-122"/>
                          <a:ea typeface="黑体" panose="02010609060101010101" pitchFamily="49" charset="-122"/>
                        </a:rPr>
                        <a:t>代码</a:t>
                      </a:r>
                      <a:endParaRPr lang="zh-CN" altLang="en-US"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0"/>
                  </a:ext>
                </a:extLst>
              </a:tr>
              <a:tr h="1084262">
                <a:tc grid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a:t>
                      </a:r>
                      <a:r>
                        <a:rPr lang="en-US" altLang="x-none" sz="2400" b="1" err="1">
                          <a:solidFill>
                            <a:srgbClr val="00FFFF"/>
                          </a:solidFill>
                          <a:latin typeface="黑体" panose="02010609060101010101" pitchFamily="49" charset="-122"/>
                          <a:ea typeface="黑体" panose="02010609060101010101" pitchFamily="49" charset="-122"/>
                        </a:rPr>
                        <a:t>ddd</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hMerge="1">
                  <a:txBody>
                    <a:bodyPr/>
                    <a:lstStyle/>
                    <a:p>
                      <a:endParaRPr lang="zh-CN"/>
                    </a:p>
                  </a:txBody>
                  <a:tcPr>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err="1">
                          <a:solidFill>
                            <a:srgbClr val="00FFFF"/>
                          </a:solidFill>
                          <a:latin typeface="黑体" panose="02010609060101010101" pitchFamily="49" charset="-122"/>
                          <a:ea typeface="黑体" panose="02010609060101010101" pitchFamily="49" charset="-122"/>
                        </a:rPr>
                        <a:t>ddd</a:t>
                      </a:r>
                      <a:r>
                        <a:rPr lang="zh-CN" altLang="en-US" sz="2400" b="1" dirty="0">
                          <a:solidFill>
                            <a:srgbClr val="00FFFF"/>
                          </a:solidFill>
                          <a:latin typeface="黑体" panose="02010609060101010101" pitchFamily="49" charset="-122"/>
                          <a:ea typeface="黑体" panose="02010609060101010101" pitchFamily="49" charset="-122"/>
                        </a:rPr>
                        <a:t>为</a:t>
                      </a:r>
                      <a:r>
                        <a:rPr lang="en-US" altLang="x-none" sz="2400" b="1">
                          <a:solidFill>
                            <a:srgbClr val="00FFFF"/>
                          </a:solidFill>
                          <a:latin typeface="黑体" panose="02010609060101010101" pitchFamily="49" charset="-122"/>
                          <a:ea typeface="黑体" panose="02010609060101010101" pitchFamily="49" charset="-122"/>
                        </a:rPr>
                        <a:t>1</a:t>
                      </a:r>
                      <a:r>
                        <a:rPr lang="zh-CN" altLang="en-US" sz="2400" b="1" dirty="0">
                          <a:solidFill>
                            <a:srgbClr val="00FFFF"/>
                          </a:solidFill>
                          <a:latin typeface="黑体" panose="02010609060101010101" pitchFamily="49" charset="-122"/>
                          <a:ea typeface="黑体" panose="02010609060101010101" pitchFamily="49" charset="-122"/>
                        </a:rPr>
                        <a:t>至</a:t>
                      </a:r>
                      <a:r>
                        <a:rPr lang="en-US" altLang="x-none" sz="2400" b="1">
                          <a:solidFill>
                            <a:srgbClr val="00FFFF"/>
                          </a:solidFill>
                          <a:latin typeface="黑体" panose="02010609060101010101" pitchFamily="49" charset="-122"/>
                          <a:ea typeface="黑体" panose="02010609060101010101" pitchFamily="49" charset="-122"/>
                        </a:rPr>
                        <a:t>3</a:t>
                      </a:r>
                      <a:r>
                        <a:rPr lang="zh-CN" altLang="en-US" sz="2400" b="1" dirty="0">
                          <a:solidFill>
                            <a:srgbClr val="00FFFF"/>
                          </a:solidFill>
                          <a:latin typeface="黑体" panose="02010609060101010101" pitchFamily="49" charset="-122"/>
                          <a:ea typeface="黑体" panose="02010609060101010101" pitchFamily="49" charset="-122"/>
                        </a:rPr>
                        <a:t>位八进制数字构成</a:t>
                      </a:r>
                      <a:r>
                        <a:rPr lang="en-US" altLang="x-none" sz="2400" b="1">
                          <a:solidFill>
                            <a:srgbClr val="00FFFF"/>
                          </a:solidFill>
                          <a:latin typeface="黑体" panose="02010609060101010101" pitchFamily="49" charset="-122"/>
                          <a:ea typeface="黑体" panose="02010609060101010101" pitchFamily="49" charset="-122"/>
                        </a:rPr>
                        <a:t>,</a:t>
                      </a:r>
                      <a:r>
                        <a:rPr lang="zh-CN" altLang="en-US" sz="2400" b="1" dirty="0">
                          <a:solidFill>
                            <a:srgbClr val="00FFFF"/>
                          </a:solidFill>
                          <a:latin typeface="黑体" panose="02010609060101010101" pitchFamily="49" charset="-122"/>
                          <a:ea typeface="黑体" panose="02010609060101010101" pitchFamily="49" charset="-122"/>
                        </a:rPr>
                        <a:t>表示对应的</a:t>
                      </a:r>
                      <a:r>
                        <a:rPr lang="en-US" altLang="x-none" sz="2400" b="1">
                          <a:solidFill>
                            <a:srgbClr val="00FFFF"/>
                          </a:solidFill>
                          <a:latin typeface="黑体" panose="02010609060101010101" pitchFamily="49" charset="-122"/>
                          <a:ea typeface="黑体" panose="02010609060101010101" pitchFamily="49" charset="-122"/>
                        </a:rPr>
                        <a:t>ASCII</a:t>
                      </a:r>
                      <a:r>
                        <a:rPr lang="zh-CN" altLang="en-US" sz="2400" b="1" dirty="0">
                          <a:solidFill>
                            <a:srgbClr val="00FFFF"/>
                          </a:solidFill>
                          <a:latin typeface="黑体" panose="02010609060101010101" pitchFamily="49" charset="-122"/>
                          <a:ea typeface="黑体" panose="02010609060101010101" pitchFamily="49" charset="-122"/>
                        </a:rPr>
                        <a:t>码的字符</a:t>
                      </a:r>
                      <a:endParaRPr lang="zh-CN" altLang="en-US"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endParaRPr lang="zh-CN" altLang="en-US"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1069975">
                <a:tc grid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a:t>
                      </a:r>
                      <a:r>
                        <a:rPr lang="en-US" altLang="x-none" sz="2400" b="1" err="1">
                          <a:solidFill>
                            <a:srgbClr val="00FFFF"/>
                          </a:solidFill>
                          <a:latin typeface="黑体" panose="02010609060101010101" pitchFamily="49" charset="-122"/>
                          <a:ea typeface="黑体" panose="02010609060101010101" pitchFamily="49" charset="-122"/>
                        </a:rPr>
                        <a:t>xdd</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hMerge="1">
                  <a:txBody>
                    <a:bodyPr/>
                    <a:lstStyle/>
                    <a:p>
                      <a:endParaRPr lang="zh-CN"/>
                    </a:p>
                  </a:txBody>
                  <a:tcPr>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dirty="0" err="1">
                          <a:solidFill>
                            <a:srgbClr val="00FFFF"/>
                          </a:solidFill>
                          <a:latin typeface="黑体" panose="02010609060101010101" pitchFamily="49" charset="-122"/>
                          <a:ea typeface="黑体" panose="02010609060101010101" pitchFamily="49" charset="-122"/>
                        </a:rPr>
                        <a:t>dd</a:t>
                      </a:r>
                      <a:r>
                        <a:rPr lang="zh-CN" altLang="en-US" sz="2400" b="1" dirty="0">
                          <a:solidFill>
                            <a:srgbClr val="00FFFF"/>
                          </a:solidFill>
                          <a:latin typeface="黑体" panose="02010609060101010101" pitchFamily="49" charset="-122"/>
                          <a:ea typeface="黑体" panose="02010609060101010101" pitchFamily="49" charset="-122"/>
                        </a:rPr>
                        <a:t>为</a:t>
                      </a:r>
                      <a:r>
                        <a:rPr lang="en-US" altLang="x-none" sz="2400" b="1" dirty="0">
                          <a:solidFill>
                            <a:srgbClr val="00FFFF"/>
                          </a:solidFill>
                          <a:latin typeface="黑体" panose="02010609060101010101" pitchFamily="49" charset="-122"/>
                          <a:ea typeface="黑体" panose="02010609060101010101" pitchFamily="49" charset="-122"/>
                        </a:rPr>
                        <a:t>1</a:t>
                      </a:r>
                      <a:r>
                        <a:rPr lang="zh-CN" altLang="en-US" sz="2400" b="1" dirty="0">
                          <a:solidFill>
                            <a:srgbClr val="00FFFF"/>
                          </a:solidFill>
                          <a:latin typeface="黑体" panose="02010609060101010101" pitchFamily="49" charset="-122"/>
                          <a:ea typeface="黑体" panose="02010609060101010101" pitchFamily="49" charset="-122"/>
                        </a:rPr>
                        <a:t>至</a:t>
                      </a:r>
                      <a:r>
                        <a:rPr lang="en-US" altLang="x-none" sz="2400" b="1" dirty="0">
                          <a:solidFill>
                            <a:srgbClr val="00FFFF"/>
                          </a:solidFill>
                          <a:latin typeface="黑体" panose="02010609060101010101" pitchFamily="49" charset="-122"/>
                          <a:ea typeface="黑体" panose="02010609060101010101" pitchFamily="49" charset="-122"/>
                        </a:rPr>
                        <a:t>2</a:t>
                      </a:r>
                      <a:r>
                        <a:rPr lang="zh-CN" altLang="en-US" sz="2400" b="1" dirty="0">
                          <a:solidFill>
                            <a:srgbClr val="00FFFF"/>
                          </a:solidFill>
                          <a:latin typeface="黑体" panose="02010609060101010101" pitchFamily="49" charset="-122"/>
                          <a:ea typeface="黑体" panose="02010609060101010101" pitchFamily="49" charset="-122"/>
                        </a:rPr>
                        <a:t>位十六进制数字构成</a:t>
                      </a:r>
                      <a:r>
                        <a:rPr lang="en-US" altLang="x-none" sz="2400" b="1" dirty="0">
                          <a:solidFill>
                            <a:srgbClr val="00FFFF"/>
                          </a:solidFill>
                          <a:latin typeface="黑体" panose="02010609060101010101" pitchFamily="49" charset="-122"/>
                          <a:ea typeface="黑体" panose="02010609060101010101" pitchFamily="49" charset="-122"/>
                        </a:rPr>
                        <a:t>,</a:t>
                      </a:r>
                      <a:r>
                        <a:rPr lang="zh-CN" altLang="en-US" sz="2400" b="1" dirty="0">
                          <a:solidFill>
                            <a:srgbClr val="00FFFF"/>
                          </a:solidFill>
                          <a:latin typeface="黑体" panose="02010609060101010101" pitchFamily="49" charset="-122"/>
                          <a:ea typeface="黑体" panose="02010609060101010101" pitchFamily="49" charset="-122"/>
                        </a:rPr>
                        <a:t>表示对应的</a:t>
                      </a:r>
                      <a:r>
                        <a:rPr lang="en-US" altLang="x-none" sz="2400" b="1" dirty="0">
                          <a:solidFill>
                            <a:srgbClr val="00FFFF"/>
                          </a:solidFill>
                          <a:latin typeface="黑体" panose="02010609060101010101" pitchFamily="49" charset="-122"/>
                          <a:ea typeface="黑体" panose="02010609060101010101" pitchFamily="49" charset="-122"/>
                        </a:rPr>
                        <a:t>ASCII</a:t>
                      </a:r>
                      <a:r>
                        <a:rPr lang="zh-CN" altLang="en-US" sz="2400" b="1" dirty="0">
                          <a:solidFill>
                            <a:srgbClr val="00FFFF"/>
                          </a:solidFill>
                          <a:latin typeface="黑体" panose="02010609060101010101" pitchFamily="49" charset="-122"/>
                          <a:ea typeface="黑体" panose="02010609060101010101" pitchFamily="49" charset="-122"/>
                        </a:rPr>
                        <a:t>码的字符</a:t>
                      </a:r>
                      <a:endParaRPr lang="zh-CN" altLang="en-US"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endParaRPr lang="zh-CN" altLang="en-US"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923925">
                <a:tc rowSpan="3">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a:solidFill>
                            <a:srgbClr val="00FFFF"/>
                          </a:solidFill>
                          <a:latin typeface="黑体" panose="02010609060101010101" pitchFamily="49" charset="-122"/>
                          <a:ea typeface="黑体" panose="02010609060101010101" pitchFamily="49" charset="-122"/>
                        </a:rPr>
                        <a:t>特殊标点符号</a:t>
                      </a:r>
                      <a:endParaRPr lang="zh-CN" altLang="en-US"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反斜杠字符 </a:t>
                      </a:r>
                      <a:r>
                        <a:rPr lang="zh-CN" altLang="en-US" sz="2400" b="1" dirty="0">
                          <a:solidFill>
                            <a:srgbClr val="00FFFF"/>
                          </a:solidFill>
                          <a:latin typeface="Verdana" panose="020B0604030504040204" pitchFamily="34" charset="0"/>
                          <a:ea typeface="黑体" panose="02010609060101010101" pitchFamily="49" charset="-122"/>
                        </a:rPr>
                        <a:t>“</a:t>
                      </a:r>
                      <a:r>
                        <a:rPr lang="en-US" altLang="x-none" sz="2400" b="1">
                          <a:solidFill>
                            <a:srgbClr val="00FFFF"/>
                          </a:solidFill>
                          <a:latin typeface="黑体" panose="02010609060101010101" pitchFamily="49" charset="-122"/>
                          <a:ea typeface="黑体" panose="02010609060101010101" pitchFamily="49" charset="-122"/>
                        </a:rPr>
                        <a:t>\</a:t>
                      </a:r>
                      <a:r>
                        <a:rPr lang="en-US" altLang="x-none" sz="2400" b="1">
                          <a:solidFill>
                            <a:srgbClr val="00FFFF"/>
                          </a:solidFill>
                          <a:latin typeface="Verdana" panose="020B0604030504040204" pitchFamily="34" charset="0"/>
                          <a:ea typeface="黑体" panose="02010609060101010101" pitchFamily="49" charset="-122"/>
                        </a:rPr>
                        <a:t>”</a:t>
                      </a:r>
                      <a:endParaRPr lang="en-US" altLang="x-none" sz="2400">
                        <a:solidFill>
                          <a:srgbClr val="00FFFF"/>
                        </a:solidFill>
                        <a:latin typeface="黑体" panose="02010609060101010101" pitchFamily="49" charset="-122"/>
                      </a:endParaRPr>
                    </a:p>
                  </a:txBody>
                  <a:tcPr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92</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831850">
                <a:tc vMerge="1">
                  <a:txBody>
                    <a:bodyPr/>
                    <a:lstStyle/>
                    <a:p>
                      <a:endParaRPr lang="zh-CN"/>
                    </a:p>
                  </a:txBody>
                  <a:tcP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a:t>
                      </a:r>
                      <a:r>
                        <a:rPr lang="en-US" altLang="x-none" sz="2400" b="1">
                          <a:solidFill>
                            <a:srgbClr val="00FFFF"/>
                          </a:solidFill>
                          <a:latin typeface="Verdana" panose="020B0604030504040204" pitchFamily="34" charset="0"/>
                          <a:ea typeface="黑体" panose="02010609060101010101" pitchFamily="49" charset="-122"/>
                        </a:rPr>
                        <a:t>‘</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dirty="0">
                          <a:solidFill>
                            <a:srgbClr val="00FFFF"/>
                          </a:solidFill>
                          <a:latin typeface="黑体" panose="02010609060101010101" pitchFamily="49" charset="-122"/>
                          <a:ea typeface="黑体" panose="02010609060101010101" pitchFamily="49" charset="-122"/>
                        </a:rPr>
                        <a:t>单引号</a:t>
                      </a:r>
                      <a:r>
                        <a:rPr lang="en-US" altLang="x-none" sz="2400" b="1">
                          <a:solidFill>
                            <a:srgbClr val="00FFFF"/>
                          </a:solidFill>
                          <a:latin typeface="黑体" panose="02010609060101010101" pitchFamily="49" charset="-122"/>
                          <a:ea typeface="黑体" panose="02010609060101010101" pitchFamily="49" charset="-122"/>
                        </a:rPr>
                        <a:t>(</a:t>
                      </a:r>
                      <a:r>
                        <a:rPr lang="zh-CN" altLang="en-US" sz="2400" b="1" dirty="0">
                          <a:solidFill>
                            <a:srgbClr val="00FFFF"/>
                          </a:solidFill>
                          <a:latin typeface="黑体" panose="02010609060101010101" pitchFamily="49" charset="-122"/>
                          <a:ea typeface="黑体" panose="02010609060101010101" pitchFamily="49" charset="-122"/>
                        </a:rPr>
                        <a:t>撇号</a:t>
                      </a:r>
                      <a:r>
                        <a:rPr lang="en-US" altLang="x-none" sz="2400" b="1">
                          <a:solidFill>
                            <a:srgbClr val="00FFFF"/>
                          </a:solidFill>
                          <a:latin typeface="黑体" panose="02010609060101010101" pitchFamily="49" charset="-122"/>
                          <a:ea typeface="黑体" panose="02010609060101010101" pitchFamily="49" charset="-122"/>
                        </a:rPr>
                        <a:t>)</a:t>
                      </a:r>
                      <a:r>
                        <a:rPr lang="zh-CN" altLang="en-US" sz="2400" b="1" dirty="0">
                          <a:solidFill>
                            <a:srgbClr val="00FFFF"/>
                          </a:solidFill>
                          <a:latin typeface="黑体" panose="02010609060101010101" pitchFamily="49" charset="-122"/>
                          <a:ea typeface="黑体" panose="02010609060101010101" pitchFamily="49" charset="-122"/>
                        </a:rPr>
                        <a:t>字符 </a:t>
                      </a:r>
                      <a:r>
                        <a:rPr lang="zh-CN" altLang="en-US" sz="2400" b="1" dirty="0">
                          <a:solidFill>
                            <a:srgbClr val="00FFFF"/>
                          </a:solidFill>
                          <a:latin typeface="Verdana" panose="020B0604030504040204" pitchFamily="34" charset="0"/>
                          <a:ea typeface="黑体" panose="02010609060101010101" pitchFamily="49" charset="-122"/>
                        </a:rPr>
                        <a:t>‘</a:t>
                      </a:r>
                      <a:endParaRPr lang="zh-CN" altLang="en-US" sz="2400" dirty="0">
                        <a:solidFill>
                          <a:srgbClr val="00FFFF"/>
                        </a:solidFill>
                        <a:latin typeface="黑体" panose="02010609060101010101" pitchFamily="49" charset="-122"/>
                      </a:endParaRPr>
                    </a:p>
                  </a:txBody>
                  <a:tcPr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39</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896938">
                <a:tc vMerge="1">
                  <a:txBody>
                    <a:bodyPr/>
                    <a:lstStyle/>
                    <a:p>
                      <a:endParaRPr lang="zh-CN"/>
                    </a:p>
                  </a:txBody>
                  <a:tcP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B w="19050" cap="flat" cmpd="sng">
                      <a:solidFill>
                        <a:srgbClr val="FFFF00"/>
                      </a:solidFill>
                      <a:prstDash val="solid"/>
                      <a:headEnd type="none" w="med" len="med"/>
                      <a:tailEnd type="none" w="med" len="med"/>
                    </a:lnB>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en-US" altLang="x-none" sz="2400" b="1">
                          <a:solidFill>
                            <a:srgbClr val="00FFFF"/>
                          </a:solidFill>
                          <a:latin typeface="黑体" panose="02010609060101010101" pitchFamily="49" charset="-122"/>
                          <a:ea typeface="黑体" panose="02010609060101010101" pitchFamily="49" charset="-122"/>
                        </a:rPr>
                        <a:t>\</a:t>
                      </a:r>
                      <a:r>
                        <a:rPr lang="en-US" altLang="x-none" sz="2400" b="1">
                          <a:solidFill>
                            <a:srgbClr val="00FFFF"/>
                          </a:solidFill>
                          <a:latin typeface="Verdana" panose="020B0604030504040204" pitchFamily="34" charset="0"/>
                          <a:ea typeface="黑体" panose="02010609060101010101" pitchFamily="49" charset="-122"/>
                        </a:rPr>
                        <a:t>“</a:t>
                      </a:r>
                      <a:endParaRPr lang="en-US" altLang="x-none" sz="240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eaLnBrk="1" hangingPunct="1">
                        <a:buClrTx/>
                        <a:buSzPct val="100000"/>
                        <a:buFont typeface="Arial" panose="020B0604020202020204" pitchFamily="34" charset="0"/>
                        <a:buNone/>
                      </a:pPr>
                      <a:r>
                        <a:rPr lang="zh-CN" altLang="en-US" sz="2400" b="1">
                          <a:solidFill>
                            <a:srgbClr val="00FFFF"/>
                          </a:solidFill>
                          <a:latin typeface="黑体" panose="02010609060101010101" pitchFamily="49" charset="-122"/>
                          <a:ea typeface="黑体" panose="02010609060101010101" pitchFamily="49" charset="-122"/>
                        </a:rPr>
                        <a:t>双引号字符 </a:t>
                      </a:r>
                      <a:r>
                        <a:rPr lang="zh-CN" altLang="en-US" sz="2400" b="1">
                          <a:solidFill>
                            <a:srgbClr val="00FFFF"/>
                          </a:solidFill>
                          <a:latin typeface="Verdana" panose="020B0604030504040204" pitchFamily="34" charset="0"/>
                          <a:ea typeface="黑体" panose="02010609060101010101" pitchFamily="49" charset="-122"/>
                        </a:rPr>
                        <a:t>“</a:t>
                      </a:r>
                      <a:endParaRPr lang="zh-CN" altLang="en-US" sz="2400">
                        <a:solidFill>
                          <a:srgbClr val="00FFFF"/>
                        </a:solidFill>
                        <a:latin typeface="黑体" panose="02010609060101010101" pitchFamily="49" charset="-122"/>
                      </a:endParaRPr>
                    </a:p>
                  </a:txBody>
                  <a:tcPr anchor="ctr">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2400" b="1" dirty="0">
                          <a:solidFill>
                            <a:srgbClr val="00FFFF"/>
                          </a:solidFill>
                          <a:latin typeface="黑体" panose="02010609060101010101" pitchFamily="49" charset="-122"/>
                          <a:ea typeface="黑体" panose="02010609060101010101" pitchFamily="49" charset="-122"/>
                        </a:rPr>
                        <a:t>34</a:t>
                      </a:r>
                      <a:endParaRPr lang="en-US" altLang="x-none" sz="2400" dirty="0">
                        <a:solidFill>
                          <a:srgbClr val="00FFFF"/>
                        </a:solidFill>
                        <a:latin typeface="黑体" panose="02010609060101010101" pitchFamily="49" charset="-122"/>
                      </a:endParaRPr>
                    </a:p>
                  </a:txBody>
                  <a:tcPr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bl>
          </a:graphicData>
        </a:graphic>
      </p:graphicFrame>
      <p:sp>
        <p:nvSpPr>
          <p:cNvPr id="47138" name="Text Box 39"/>
          <p:cNvSpPr txBox="1">
            <a:spLocks noChangeArrowheads="1"/>
          </p:cNvSpPr>
          <p:nvPr/>
        </p:nvSpPr>
        <p:spPr bwMode="auto">
          <a:xfrm>
            <a:off x="1955801" y="3300414"/>
            <a:ext cx="5248275" cy="955675"/>
          </a:xfrm>
          <a:prstGeom prst="rect">
            <a:avLst/>
          </a:prstGeom>
          <a:solidFill>
            <a:schemeClr val="bg1"/>
          </a:solidFill>
          <a:ln w="38100">
            <a:solidFill>
              <a:schemeClr val="folHlink"/>
            </a:solidFill>
            <a:miter lim="800000"/>
            <a:headEnd/>
            <a:tailEnd/>
          </a:ln>
        </p:spPr>
        <p:txBody>
          <a:bodyPr wrap="none" lIns="90000" tIns="46800" rIns="90000" bIns="46800">
            <a:spAutoFit/>
          </a:bodyPr>
          <a:lstStyle/>
          <a:p>
            <a:pPr eaLnBrk="0" fontAlgn="base" hangingPunct="0">
              <a:spcBef>
                <a:spcPct val="0"/>
              </a:spcBef>
              <a:spcAft>
                <a:spcPct val="0"/>
              </a:spcAft>
              <a:buFont typeface="Arial" charset="0"/>
              <a:buNone/>
            </a:pPr>
            <a:r>
              <a:rPr lang="zh-CN" altLang="en-US" sz="2800" b="1" dirty="0">
                <a:solidFill>
                  <a:srgbClr val="000000"/>
                </a:solidFill>
                <a:latin typeface="黑体" pitchFamily="49" charset="-122"/>
                <a:ea typeface="黑体" pitchFamily="49" charset="-122"/>
              </a:rPr>
              <a:t>例</a:t>
            </a:r>
            <a:r>
              <a:rPr lang="en-US" sz="2800" b="1" dirty="0">
                <a:solidFill>
                  <a:srgbClr val="000000"/>
                </a:solidFill>
                <a:latin typeface="黑体" pitchFamily="49" charset="-122"/>
                <a:ea typeface="黑体" pitchFamily="49" charset="-122"/>
              </a:rPr>
              <a:t>5</a:t>
            </a:r>
            <a:r>
              <a:rPr lang="zh-CN" altLang="en-US" sz="2800" b="1" dirty="0">
                <a:solidFill>
                  <a:srgbClr val="000000"/>
                </a:solidFill>
                <a:latin typeface="黑体" pitchFamily="49" charset="-122"/>
                <a:ea typeface="黑体" pitchFamily="49" charset="-122"/>
              </a:rPr>
              <a:t>：</a:t>
            </a:r>
            <a:r>
              <a:rPr lang="en-US" sz="2800" b="1" dirty="0">
                <a:solidFill>
                  <a:srgbClr val="000000"/>
                </a:solidFill>
                <a:latin typeface="黑体" pitchFamily="49" charset="-122"/>
                <a:ea typeface="黑体" pitchFamily="49" charset="-122"/>
              </a:rPr>
              <a:t>(</a:t>
            </a:r>
            <a:r>
              <a:rPr lang="zh-CN" altLang="en-US" sz="2800" b="1" dirty="0">
                <a:solidFill>
                  <a:srgbClr val="000000"/>
                </a:solidFill>
                <a:latin typeface="黑体" pitchFamily="49" charset="-122"/>
                <a:ea typeface="黑体" pitchFamily="49" charset="-122"/>
              </a:rPr>
              <a:t>程序）</a:t>
            </a:r>
          </a:p>
          <a:p>
            <a:pPr eaLnBrk="0" fontAlgn="base" hangingPunct="0">
              <a:spcBef>
                <a:spcPct val="0"/>
              </a:spcBef>
              <a:spcAft>
                <a:spcPct val="0"/>
              </a:spcAft>
              <a:buFont typeface="Arial" charset="0"/>
              <a:buNone/>
            </a:pPr>
            <a:r>
              <a:rPr lang="en-US" sz="2800" b="1" dirty="0">
                <a:solidFill>
                  <a:srgbClr val="000000"/>
                </a:solidFill>
                <a:latin typeface="Verdana" pitchFamily="34" charset="0"/>
              </a:rPr>
              <a:t>’A’--’\101’---’\x41’----</a:t>
            </a:r>
            <a:r>
              <a:rPr lang="en-US" sz="2800" b="1" dirty="0">
                <a:solidFill>
                  <a:srgbClr val="FF0000"/>
                </a:solidFill>
                <a:latin typeface="Verdana" pitchFamily="34" charset="0"/>
              </a:rPr>
              <a:t>65</a:t>
            </a:r>
          </a:p>
        </p:txBody>
      </p:sp>
      <p:sp>
        <p:nvSpPr>
          <p:cNvPr id="47139" name="Text Box 40"/>
          <p:cNvSpPr txBox="1">
            <a:spLocks noChangeArrowheads="1"/>
          </p:cNvSpPr>
          <p:nvPr/>
        </p:nvSpPr>
        <p:spPr bwMode="auto">
          <a:xfrm>
            <a:off x="1920876" y="1857375"/>
            <a:ext cx="8602663" cy="1411288"/>
          </a:xfrm>
          <a:prstGeom prst="rect">
            <a:avLst/>
          </a:prstGeom>
          <a:solidFill>
            <a:schemeClr val="bg1"/>
          </a:solidFill>
          <a:ln w="38100">
            <a:solidFill>
              <a:schemeClr val="folHlink"/>
            </a:solidFill>
            <a:miter lim="800000"/>
            <a:headEnd/>
            <a:tailEnd/>
          </a:ln>
        </p:spPr>
        <p:txBody>
          <a:bodyPr lIns="90000" tIns="46800" rIns="90000" bIns="46800">
            <a:spAutoFit/>
          </a:bodyPr>
          <a:lstStyle/>
          <a:p>
            <a:pPr eaLnBrk="0" fontAlgn="base" hangingPunct="0">
              <a:spcBef>
                <a:spcPct val="0"/>
              </a:spcBef>
              <a:spcAft>
                <a:spcPct val="0"/>
              </a:spcAft>
              <a:buFont typeface="Arial" charset="0"/>
              <a:buNone/>
            </a:pPr>
            <a:r>
              <a:rPr lang="zh-CN" altLang="en-US" sz="2800">
                <a:solidFill>
                  <a:srgbClr val="000000"/>
                </a:solidFill>
                <a:latin typeface="黑体" pitchFamily="49" charset="-122"/>
                <a:ea typeface="黑体" pitchFamily="49" charset="-122"/>
              </a:rPr>
              <a:t>如   </a:t>
            </a:r>
            <a:r>
              <a:rPr lang="zh-CN" altLang="en-US" sz="2800" b="1">
                <a:solidFill>
                  <a:srgbClr val="000000"/>
                </a:solidFill>
                <a:latin typeface="Verdana" pitchFamily="34" charset="0"/>
                <a:ea typeface="黑体" pitchFamily="49" charset="-122"/>
              </a:rPr>
              <a:t>’</a:t>
            </a:r>
            <a:r>
              <a:rPr lang="en-US" sz="2800" b="1">
                <a:solidFill>
                  <a:srgbClr val="000000"/>
                </a:solidFill>
                <a:latin typeface="Verdana" pitchFamily="34" charset="0"/>
                <a:ea typeface="黑体" pitchFamily="49" charset="-122"/>
              </a:rPr>
              <a:t>\101’   ------ ’A’      ’\012’    ----’\n’</a:t>
            </a:r>
          </a:p>
          <a:p>
            <a:pPr eaLnBrk="0" fontAlgn="base" hangingPunct="0">
              <a:spcBef>
                <a:spcPct val="0"/>
              </a:spcBef>
              <a:spcAft>
                <a:spcPct val="0"/>
              </a:spcAft>
              <a:buFont typeface="Arial" charset="0"/>
              <a:buNone/>
            </a:pPr>
            <a:r>
              <a:rPr lang="en-US" sz="2800" b="1">
                <a:solidFill>
                  <a:srgbClr val="000000"/>
                </a:solidFill>
                <a:latin typeface="Verdana" pitchFamily="34" charset="0"/>
                <a:ea typeface="黑体" pitchFamily="49" charset="-122"/>
              </a:rPr>
              <a:t>        ’\376’  -----’</a:t>
            </a:r>
            <a:r>
              <a:rPr lang="en-US" sz="2800" b="1">
                <a:solidFill>
                  <a:srgbClr val="000000"/>
                </a:solidFill>
                <a:latin typeface="Verdana" pitchFamily="34" charset="0"/>
                <a:ea typeface="黑体" pitchFamily="49" charset="-122"/>
                <a:sym typeface="Webdings" pitchFamily="18" charset="2"/>
              </a:rPr>
              <a:t>’     ’\x61’   ----’a’</a:t>
            </a:r>
          </a:p>
          <a:p>
            <a:pPr eaLnBrk="0" fontAlgn="base" hangingPunct="0">
              <a:spcBef>
                <a:spcPct val="0"/>
              </a:spcBef>
              <a:spcAft>
                <a:spcPct val="0"/>
              </a:spcAft>
              <a:buFont typeface="Arial" charset="0"/>
              <a:buNone/>
            </a:pPr>
            <a:r>
              <a:rPr lang="en-US" sz="2800" b="1">
                <a:solidFill>
                  <a:srgbClr val="000000"/>
                </a:solidFill>
                <a:latin typeface="Verdana" pitchFamily="34" charset="0"/>
                <a:ea typeface="黑体" pitchFamily="49" charset="-122"/>
                <a:sym typeface="Webdings" pitchFamily="18" charset="2"/>
              </a:rPr>
              <a:t>        ’\60’   -----’0’        ’\483’  --- (</a:t>
            </a:r>
            <a:r>
              <a:rPr lang="en-US" sz="2800" b="1">
                <a:solidFill>
                  <a:srgbClr val="FF3300"/>
                </a:solidFill>
                <a:latin typeface="Verdana" pitchFamily="34" charset="0"/>
                <a:ea typeface="黑体" pitchFamily="49" charset="-122"/>
                <a:sym typeface="Symbol" pitchFamily="18" charset="2"/>
              </a:rPr>
              <a:t></a:t>
            </a:r>
            <a:r>
              <a:rPr lang="en-US" sz="2800" b="1">
                <a:solidFill>
                  <a:srgbClr val="000000"/>
                </a:solidFill>
                <a:latin typeface="Verdana" pitchFamily="34" charset="0"/>
                <a:ea typeface="黑体" pitchFamily="49" charset="-122"/>
                <a:sym typeface="Webdings" pitchFamily="18" charset="2"/>
              </a:rPr>
              <a:t>)</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26</a:t>
            </a:fld>
            <a:endParaRPr lang="zh-CN" altLang="en-US"/>
          </a:p>
        </p:txBody>
      </p:sp>
    </p:spTree>
    <p:extLst>
      <p:ext uri="{BB962C8B-B14F-4D97-AF65-F5344CB8AC3E}">
        <p14:creationId xmlns:p14="http://schemas.microsoft.com/office/powerpoint/2010/main" val="3798958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139"/>
                                        </p:tgtEl>
                                        <p:attrNameLst>
                                          <p:attrName>style.visibility</p:attrName>
                                        </p:attrNameLst>
                                      </p:cBhvr>
                                      <p:to>
                                        <p:strVal val="visible"/>
                                      </p:to>
                                    </p:set>
                                    <p:animEffect transition="in" filter="box(out)">
                                      <p:cBhvr>
                                        <p:cTn id="7" dur="500"/>
                                        <p:tgtEl>
                                          <p:spTgt spid="47139"/>
                                        </p:tgtEl>
                                      </p:cBhvr>
                                    </p:animEffect>
                                  </p:childTnLst>
                                  <p:subTnLst>
                                    <p:set>
                                      <p:cBhvr override="childStyle">
                                        <p:cTn dur="1" fill="hold" display="0" masterRel="nextClick" afterEffect="1"/>
                                        <p:tgtEl>
                                          <p:spTgt spid="4713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138"/>
                                        </p:tgtEl>
                                        <p:attrNameLst>
                                          <p:attrName>style.visibility</p:attrName>
                                        </p:attrNameLst>
                                      </p:cBhvr>
                                      <p:to>
                                        <p:strVal val="visible"/>
                                      </p:to>
                                    </p:set>
                                    <p:animEffect transition="in" filter="box(out)">
                                      <p:cBhvr>
                                        <p:cTn id="12" dur="500"/>
                                        <p:tgtEl>
                                          <p:spTgt spid="47138"/>
                                        </p:tgtEl>
                                      </p:cBhvr>
                                    </p:animEffect>
                                  </p:childTnLst>
                                  <p:subTnLst>
                                    <p:set>
                                      <p:cBhvr override="childStyle">
                                        <p:cTn dur="1" fill="hold" display="0" masterRel="nextClick" afterEffect="1"/>
                                        <p:tgtEl>
                                          <p:spTgt spid="471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8" grpId="0" bldLvl="0" animBg="1"/>
      <p:bldP spid="471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911424" y="836337"/>
            <a:ext cx="7612062" cy="605772"/>
          </a:xfr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normAutofit fontScale="90000"/>
          </a:bodyPr>
          <a:lstStyle/>
          <a:p>
            <a:pPr algn="l" fontAlgn="base">
              <a:spcAft>
                <a:spcPct val="0"/>
              </a:spcAft>
              <a:buFont typeface="Arial" charset="0"/>
            </a:pPr>
            <a:r>
              <a:rPr lang="en-US" altLang="x-none"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a:t>
            </a: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字符型数据在内存中的存储方式</a:t>
            </a:r>
          </a:p>
        </p:txBody>
      </p:sp>
      <p:sp>
        <p:nvSpPr>
          <p:cNvPr id="49155" name="Text Box 3"/>
          <p:cNvSpPr txBox="1"/>
          <p:nvPr/>
        </p:nvSpPr>
        <p:spPr>
          <a:xfrm>
            <a:off x="2324726" y="1569436"/>
            <a:ext cx="876300" cy="622300"/>
          </a:xfrm>
          <a:prstGeom prst="rect">
            <a:avLst/>
          </a:prstGeom>
          <a:solidFill>
            <a:srgbClr val="006666"/>
          </a:solidFill>
          <a:ln w="38100" cap="flat" cmpd="dbl">
            <a:solidFill>
              <a:schemeClr val="bg1"/>
            </a:solidFill>
            <a:prstDash val="solid"/>
            <a:miter/>
            <a:headEnd type="none" w="med" len="med"/>
            <a:tailEnd type="none" w="med" len="med"/>
          </a:ln>
          <a:effectLst>
            <a:prstShdw prst="shdw17" dist="17961" dir="13499999">
              <a:srgbClr val="999999"/>
            </a:prstShdw>
          </a:effectLst>
        </p:spPr>
        <p:txBody>
          <a:bodyPr lIns="54000" rIns="54000" bIns="82800" anchor="ctr">
            <a:spAutoFit/>
          </a:bodyPr>
          <a:lstStyle/>
          <a:p>
            <a:pPr algn="ctr">
              <a:spcBef>
                <a:spcPct val="50000"/>
              </a:spcBef>
            </a:pPr>
            <a:r>
              <a:rPr lang="en-US" altLang="x-none" sz="3200" noProof="1">
                <a:solidFill>
                  <a:schemeClr val="bg1"/>
                </a:solidFill>
                <a:effectLst>
                  <a:outerShdw blurRad="38100" dist="38100" dir="2700000">
                    <a:srgbClr val="000000"/>
                  </a:outerShdw>
                </a:effectLst>
                <a:latin typeface="Verdana" panose="020B0604030504040204" pitchFamily="34" charset="0"/>
                <a:ea typeface="幼圆" panose="02010509060101010101" pitchFamily="49" charset="-122"/>
              </a:rPr>
              <a:t>’</a:t>
            </a:r>
            <a:r>
              <a:rPr lang="zh-CN" altLang="en-US" sz="3200" noProof="1">
                <a:solidFill>
                  <a:schemeClr val="bg1"/>
                </a:solidFill>
                <a:effectLst>
                  <a:outerShdw blurRad="38100" dist="38100" dir="2700000">
                    <a:srgbClr val="000000"/>
                  </a:outerShdw>
                </a:effectLst>
              </a:rPr>
              <a:t>Ａ</a:t>
            </a:r>
            <a:r>
              <a:rPr lang="en-US" altLang="x-none" sz="3200" noProof="1">
                <a:solidFill>
                  <a:schemeClr val="bg1"/>
                </a:solidFill>
                <a:effectLst>
                  <a:outerShdw blurRad="38100" dist="38100" dir="2700000">
                    <a:srgbClr val="000000"/>
                  </a:outerShdw>
                </a:effectLst>
                <a:latin typeface="Verdana" panose="020B0604030504040204" pitchFamily="34" charset="0"/>
                <a:ea typeface="幼圆" panose="02010509060101010101" pitchFamily="49" charset="-122"/>
              </a:rPr>
              <a:t>’</a:t>
            </a:r>
            <a:r>
              <a:rPr lang="zh-CN" altLang="en-US" sz="3200" noProof="1">
                <a:solidFill>
                  <a:schemeClr val="bg1"/>
                </a:solidFill>
                <a:effectLst>
                  <a:outerShdw blurRad="38100" dist="38100" dir="2700000">
                    <a:srgbClr val="000000"/>
                  </a:outerShdw>
                </a:effectLst>
                <a:latin typeface="Verdana" panose="020B0604030504040204" pitchFamily="34" charset="0"/>
                <a:ea typeface="幼圆" panose="02010509060101010101" pitchFamily="49" charset="-122"/>
              </a:rPr>
              <a:t> </a:t>
            </a:r>
          </a:p>
        </p:txBody>
      </p:sp>
      <p:graphicFrame>
        <p:nvGraphicFramePr>
          <p:cNvPr id="49156" name="表格 49155"/>
          <p:cNvGraphicFramePr/>
          <p:nvPr>
            <p:extLst>
              <p:ext uri="{D42A27DB-BD31-4B8C-83A1-F6EECF244321}">
                <p14:modId xmlns:p14="http://schemas.microsoft.com/office/powerpoint/2010/main" val="3185714306"/>
              </p:ext>
            </p:extLst>
          </p:nvPr>
        </p:nvGraphicFramePr>
        <p:xfrm>
          <a:off x="6100588" y="2978818"/>
          <a:ext cx="3379788" cy="757237"/>
        </p:xfrm>
        <a:graphic>
          <a:graphicData uri="http://schemas.openxmlformats.org/drawingml/2006/table">
            <a:tbl>
              <a:tblPr/>
              <a:tblGrid>
                <a:gridCol w="422275">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3683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2275">
                  <a:extLst>
                    <a:ext uri="{9D8B030D-6E8A-4147-A177-3AD203B41FA5}">
                      <a16:colId xmlns:a16="http://schemas.microsoft.com/office/drawing/2014/main" val="20005"/>
                    </a:ext>
                  </a:extLst>
                </a:gridCol>
                <a:gridCol w="422275">
                  <a:extLst>
                    <a:ext uri="{9D8B030D-6E8A-4147-A177-3AD203B41FA5}">
                      <a16:colId xmlns:a16="http://schemas.microsoft.com/office/drawing/2014/main" val="20006"/>
                    </a:ext>
                  </a:extLst>
                </a:gridCol>
                <a:gridCol w="422275">
                  <a:extLst>
                    <a:ext uri="{9D8B030D-6E8A-4147-A177-3AD203B41FA5}">
                      <a16:colId xmlns:a16="http://schemas.microsoft.com/office/drawing/2014/main" val="20007"/>
                    </a:ext>
                  </a:extLst>
                </a:gridCol>
              </a:tblGrid>
              <a:tr h="757237">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200" b="1">
                          <a:solidFill>
                            <a:srgbClr val="66FF33"/>
                          </a:solidFill>
                          <a:effectLst>
                            <a:outerShdw blurRad="38100" dist="38100" dir="2700000">
                              <a:srgbClr val="000000"/>
                            </a:outerShdw>
                          </a:effectLst>
                          <a:latin typeface="Verdana" panose="020B0604030504040204" pitchFamily="34" charset="0"/>
                        </a:rPr>
                        <a:t>0</a:t>
                      </a:r>
                      <a:endParaRPr lang="en-US" altLang="x-none" sz="3200">
                        <a:solidFill>
                          <a:srgbClr val="66FF33"/>
                        </a:solidFill>
                        <a:effectLst>
                          <a:outerShdw blurRad="38100" dist="38100" dir="2700000">
                            <a:srgbClr val="000000"/>
                          </a:outerShdw>
                        </a:effectLst>
                        <a:latin typeface="Verdana" panose="020B0604030504040204" pitchFamily="34" charset="0"/>
                      </a:endParaRPr>
                    </a:p>
                  </a:txBody>
                  <a:tcPr marL="0" marR="0" marT="0" marB="0"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200" b="1">
                          <a:solidFill>
                            <a:srgbClr val="66FF33"/>
                          </a:solidFill>
                          <a:effectLst>
                            <a:outerShdw blurRad="38100" dist="38100" dir="2700000">
                              <a:srgbClr val="000000"/>
                            </a:outerShdw>
                          </a:effectLst>
                          <a:latin typeface="Verdana" panose="020B0604030504040204" pitchFamily="34" charset="0"/>
                        </a:rPr>
                        <a:t>1</a:t>
                      </a:r>
                      <a:endParaRPr lang="en-US" altLang="x-none" sz="3200">
                        <a:solidFill>
                          <a:srgbClr val="66FF33"/>
                        </a:solidFill>
                        <a:effectLst>
                          <a:outerShdw blurRad="38100" dist="38100" dir="2700000">
                            <a:srgbClr val="000000"/>
                          </a:outerShdw>
                        </a:effectLst>
                        <a:latin typeface="Verdana" panose="020B0604030504040204" pitchFamily="34" charset="0"/>
                      </a:endParaRPr>
                    </a:p>
                  </a:txBody>
                  <a:tcPr marL="0" marR="0" marT="0" marB="0"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200" b="1">
                          <a:solidFill>
                            <a:srgbClr val="66FF33"/>
                          </a:solidFill>
                          <a:effectLst>
                            <a:outerShdw blurRad="38100" dist="38100" dir="2700000">
                              <a:srgbClr val="000000"/>
                            </a:outerShdw>
                          </a:effectLst>
                          <a:latin typeface="Verdana" panose="020B0604030504040204" pitchFamily="34" charset="0"/>
                        </a:rPr>
                        <a:t>0</a:t>
                      </a:r>
                      <a:endParaRPr lang="en-US" altLang="x-none" sz="3200">
                        <a:solidFill>
                          <a:srgbClr val="66FF33"/>
                        </a:solidFill>
                        <a:effectLst>
                          <a:outerShdw blurRad="38100" dist="38100" dir="2700000">
                            <a:srgbClr val="000000"/>
                          </a:outerShdw>
                        </a:effectLst>
                        <a:latin typeface="Verdana" panose="020B0604030504040204" pitchFamily="34" charset="0"/>
                      </a:endParaRPr>
                    </a:p>
                  </a:txBody>
                  <a:tcPr marL="0" marR="0" marT="0" marB="0"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200" b="1">
                          <a:solidFill>
                            <a:srgbClr val="66FF33"/>
                          </a:solidFill>
                          <a:effectLst>
                            <a:outerShdw blurRad="38100" dist="38100" dir="2700000">
                              <a:srgbClr val="000000"/>
                            </a:outerShdw>
                          </a:effectLst>
                          <a:latin typeface="Verdana" panose="020B0604030504040204" pitchFamily="34" charset="0"/>
                        </a:rPr>
                        <a:t>0</a:t>
                      </a:r>
                      <a:endParaRPr lang="en-US" altLang="x-none" sz="3200">
                        <a:solidFill>
                          <a:srgbClr val="66FF33"/>
                        </a:solidFill>
                        <a:effectLst>
                          <a:outerShdw blurRad="38100" dist="38100" dir="2700000">
                            <a:srgbClr val="000000"/>
                          </a:outerShdw>
                        </a:effectLst>
                        <a:latin typeface="Verdana" panose="020B0604030504040204" pitchFamily="34" charset="0"/>
                      </a:endParaRPr>
                    </a:p>
                  </a:txBody>
                  <a:tcPr marL="0" marR="0" marT="0" marB="0"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200" b="1">
                          <a:solidFill>
                            <a:srgbClr val="66FF33"/>
                          </a:solidFill>
                          <a:effectLst>
                            <a:outerShdw blurRad="38100" dist="38100" dir="2700000">
                              <a:srgbClr val="000000"/>
                            </a:outerShdw>
                          </a:effectLst>
                          <a:latin typeface="Verdana" panose="020B0604030504040204" pitchFamily="34" charset="0"/>
                        </a:rPr>
                        <a:t>0</a:t>
                      </a:r>
                      <a:endParaRPr lang="en-US" altLang="x-none" sz="3200">
                        <a:solidFill>
                          <a:srgbClr val="66FF33"/>
                        </a:solidFill>
                        <a:effectLst>
                          <a:outerShdw blurRad="38100" dist="38100" dir="2700000">
                            <a:srgbClr val="000000"/>
                          </a:outerShdw>
                        </a:effectLst>
                        <a:latin typeface="Verdana" panose="020B0604030504040204" pitchFamily="34" charset="0"/>
                      </a:endParaRPr>
                    </a:p>
                  </a:txBody>
                  <a:tcPr marL="0" marR="0" marT="0" marB="0"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200" b="1">
                          <a:solidFill>
                            <a:srgbClr val="66FF33"/>
                          </a:solidFill>
                          <a:effectLst>
                            <a:outerShdw blurRad="38100" dist="38100" dir="2700000">
                              <a:srgbClr val="000000"/>
                            </a:outerShdw>
                          </a:effectLst>
                          <a:latin typeface="Verdana" panose="020B0604030504040204" pitchFamily="34" charset="0"/>
                        </a:rPr>
                        <a:t>0</a:t>
                      </a:r>
                      <a:endParaRPr lang="en-US" altLang="x-none" sz="3200">
                        <a:solidFill>
                          <a:srgbClr val="66FF33"/>
                        </a:solidFill>
                        <a:effectLst>
                          <a:outerShdw blurRad="38100" dist="38100" dir="2700000">
                            <a:srgbClr val="000000"/>
                          </a:outerShdw>
                        </a:effectLst>
                        <a:latin typeface="Verdana" panose="020B0604030504040204" pitchFamily="34" charset="0"/>
                      </a:endParaRPr>
                    </a:p>
                  </a:txBody>
                  <a:tcPr marL="0" marR="0" marT="0" marB="0"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200" b="1">
                          <a:solidFill>
                            <a:srgbClr val="66FF33"/>
                          </a:solidFill>
                          <a:effectLst>
                            <a:outerShdw blurRad="38100" dist="38100" dir="2700000">
                              <a:srgbClr val="000000"/>
                            </a:outerShdw>
                          </a:effectLst>
                          <a:latin typeface="Verdana" panose="020B0604030504040204" pitchFamily="34" charset="0"/>
                        </a:rPr>
                        <a:t>0</a:t>
                      </a:r>
                      <a:endParaRPr lang="en-US" altLang="x-none" sz="3200">
                        <a:solidFill>
                          <a:srgbClr val="66FF33"/>
                        </a:solidFill>
                        <a:effectLst>
                          <a:outerShdw blurRad="38100" dist="38100" dir="2700000">
                            <a:srgbClr val="000000"/>
                          </a:outerShdw>
                        </a:effectLst>
                        <a:latin typeface="Verdana" panose="020B0604030504040204" pitchFamily="34" charset="0"/>
                      </a:endParaRPr>
                    </a:p>
                  </a:txBody>
                  <a:tcPr marL="0" marR="0" marT="0" marB="0"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200" b="1" dirty="0">
                          <a:solidFill>
                            <a:srgbClr val="66FF33"/>
                          </a:solidFill>
                          <a:effectLst>
                            <a:outerShdw blurRad="38100" dist="38100" dir="2700000">
                              <a:srgbClr val="000000"/>
                            </a:outerShdw>
                          </a:effectLst>
                          <a:latin typeface="Verdana" panose="020B0604030504040204" pitchFamily="34" charset="0"/>
                        </a:rPr>
                        <a:t>1</a:t>
                      </a:r>
                      <a:endParaRPr lang="en-US" altLang="x-none" sz="3200" dirty="0">
                        <a:solidFill>
                          <a:srgbClr val="66FF33"/>
                        </a:solidFill>
                        <a:effectLst>
                          <a:outerShdw blurRad="38100" dist="38100" dir="2700000">
                            <a:srgbClr val="000000"/>
                          </a:outerShdw>
                        </a:effectLst>
                        <a:latin typeface="Verdana" panose="020B0604030504040204" pitchFamily="34" charset="0"/>
                      </a:endParaRPr>
                    </a:p>
                  </a:txBody>
                  <a:tcPr marL="0" marR="0" marT="0" marB="0" anchor="ctr" anchorCtr="1">
                    <a:lnL w="19050" cap="flat" cmpd="sng">
                      <a:solidFill>
                        <a:srgbClr val="FFFF00"/>
                      </a:solidFill>
                      <a:prstDash val="solid"/>
                      <a:headEnd type="none" w="med" len="med"/>
                      <a:tailEnd type="none" w="med" len="med"/>
                    </a:lnL>
                    <a:lnR w="19050" cap="flat" cmpd="sng">
                      <a:solidFill>
                        <a:srgbClr val="FFFF00"/>
                      </a:solidFill>
                      <a:prstDash val="solid"/>
                      <a:headEnd type="none" w="med" len="med"/>
                      <a:tailEnd type="none" w="med" len="med"/>
                    </a:lnR>
                    <a:lnT w="19050" cap="flat" cmpd="sng">
                      <a:solidFill>
                        <a:srgbClr val="FFFF00"/>
                      </a:solidFill>
                      <a:prstDash val="solid"/>
                      <a:headEnd type="none" w="med" len="med"/>
                      <a:tailEnd type="none" w="med" len="med"/>
                    </a:lnT>
                    <a:lnB w="19050" cap="flat" cmpd="sng">
                      <a:solidFill>
                        <a:srgbClr val="FFFF00"/>
                      </a:solidFill>
                      <a:prstDash val="soli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0"/>
                  </a:ext>
                </a:extLst>
              </a:tr>
            </a:tbl>
          </a:graphicData>
        </a:graphic>
      </p:graphicFrame>
      <p:sp>
        <p:nvSpPr>
          <p:cNvPr id="49176" name="Text Box 24"/>
          <p:cNvSpPr txBox="1"/>
          <p:nvPr/>
        </p:nvSpPr>
        <p:spPr>
          <a:xfrm>
            <a:off x="7366000" y="1480258"/>
            <a:ext cx="876300" cy="622218"/>
          </a:xfrm>
          <a:prstGeom prst="rect">
            <a:avLst/>
          </a:prstGeom>
          <a:solidFill>
            <a:srgbClr val="006666"/>
          </a:solidFill>
          <a:ln w="38100" cap="flat" cmpd="dbl">
            <a:solidFill>
              <a:schemeClr val="bg1"/>
            </a:solidFill>
            <a:prstDash val="solid"/>
            <a:miter/>
            <a:headEnd type="none" w="med" len="med"/>
            <a:tailEnd type="none" w="med" len="med"/>
          </a:ln>
          <a:effectLst>
            <a:prstShdw prst="shdw17" dist="17961" dir="13499999">
              <a:srgbClr val="999999"/>
            </a:prstShdw>
          </a:effectLst>
        </p:spPr>
        <p:txBody>
          <a:bodyPr lIns="54000" rIns="54000" bIns="82800" anchor="ctr">
            <a:spAutoFit/>
          </a:bodyPr>
          <a:lstStyle/>
          <a:p>
            <a:pPr algn="ctr">
              <a:spcBef>
                <a:spcPct val="50000"/>
              </a:spcBef>
            </a:pPr>
            <a:r>
              <a:rPr lang="en-US" altLang="x-none" sz="3200" noProof="1">
                <a:solidFill>
                  <a:schemeClr val="bg1"/>
                </a:solidFill>
                <a:effectLst>
                  <a:outerShdw blurRad="38100" dist="38100" dir="2700000">
                    <a:srgbClr val="000000"/>
                  </a:outerShdw>
                </a:effectLst>
                <a:latin typeface="Verdana" panose="020B0604030504040204" pitchFamily="34" charset="0"/>
                <a:ea typeface="幼圆" panose="02010509060101010101" pitchFamily="49" charset="-122"/>
              </a:rPr>
              <a:t>65</a:t>
            </a:r>
          </a:p>
        </p:txBody>
      </p:sp>
      <p:sp>
        <p:nvSpPr>
          <p:cNvPr id="49177" name="AutoShape 25"/>
          <p:cNvSpPr>
            <a:spLocks noChangeArrowheads="1"/>
          </p:cNvSpPr>
          <p:nvPr/>
        </p:nvSpPr>
        <p:spPr bwMode="auto">
          <a:xfrm>
            <a:off x="3503712" y="4256754"/>
            <a:ext cx="6480720" cy="1620518"/>
          </a:xfrm>
          <a:prstGeom prst="wedgeRoundRectCallout">
            <a:avLst>
              <a:gd name="adj1" fmla="val 12565"/>
              <a:gd name="adj2" fmla="val -80748"/>
              <a:gd name="adj3"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72000" anchor="ctr" anchorCtr="1"/>
          <a:lstStyle/>
          <a:p>
            <a:pPr marL="95250">
              <a:spcBef>
                <a:spcPts val="600"/>
              </a:spcBef>
            </a:pPr>
            <a:r>
              <a:rPr lang="zh-CN" altLang="en-US" sz="2800" b="1" dirty="0">
                <a:solidFill>
                  <a:srgbClr val="002060"/>
                </a:solidFill>
                <a:latin typeface="宋体" charset="-122"/>
                <a:ea typeface="宋体" charset="-122"/>
              </a:rPr>
              <a:t>这个字节存储的内容是</a:t>
            </a:r>
            <a:r>
              <a:rPr lang="en-US" sz="2800" b="1" dirty="0">
                <a:solidFill>
                  <a:srgbClr val="002060"/>
                </a:solidFill>
                <a:latin typeface="宋体" charset="-122"/>
                <a:ea typeface="宋体" charset="-122"/>
              </a:rPr>
              <a:t>01000001</a:t>
            </a:r>
            <a:r>
              <a:rPr lang="zh-CN" altLang="en-US" sz="2800" b="1" dirty="0">
                <a:solidFill>
                  <a:srgbClr val="002060"/>
                </a:solidFill>
                <a:latin typeface="宋体" charset="-122"/>
                <a:ea typeface="宋体" charset="-122"/>
              </a:rPr>
              <a:t>。</a:t>
            </a:r>
          </a:p>
          <a:p>
            <a:pPr marL="95250">
              <a:spcBef>
                <a:spcPts val="600"/>
              </a:spcBef>
            </a:pPr>
            <a:r>
              <a:rPr lang="zh-CN" altLang="en-US" sz="2800" b="1" dirty="0">
                <a:solidFill>
                  <a:srgbClr val="002060"/>
                </a:solidFill>
                <a:latin typeface="宋体" charset="-122"/>
                <a:ea typeface="宋体" charset="-122"/>
              </a:rPr>
              <a:t>如果它以整型的格式输出，则输出</a:t>
            </a:r>
            <a:r>
              <a:rPr lang="en-US" sz="2800" b="1" dirty="0">
                <a:solidFill>
                  <a:srgbClr val="002060"/>
                </a:solidFill>
                <a:latin typeface="宋体" charset="-122"/>
                <a:ea typeface="宋体" charset="-122"/>
              </a:rPr>
              <a:t>65</a:t>
            </a:r>
            <a:r>
              <a:rPr lang="zh-CN" altLang="en-US" sz="2800" b="1" dirty="0">
                <a:solidFill>
                  <a:srgbClr val="002060"/>
                </a:solidFill>
                <a:latin typeface="宋体" charset="-122"/>
                <a:ea typeface="宋体" charset="-122"/>
              </a:rPr>
              <a:t>；</a:t>
            </a:r>
          </a:p>
          <a:p>
            <a:pPr marL="95250">
              <a:spcBef>
                <a:spcPts val="600"/>
              </a:spcBef>
            </a:pPr>
            <a:r>
              <a:rPr lang="zh-CN" altLang="en-US" sz="2800" b="1" dirty="0">
                <a:solidFill>
                  <a:srgbClr val="002060"/>
                </a:solidFill>
                <a:latin typeface="宋体" charset="-122"/>
                <a:ea typeface="宋体" charset="-122"/>
              </a:rPr>
              <a:t>如果它以字符型格式输出，则输出</a:t>
            </a:r>
            <a:r>
              <a:rPr lang="en-US" sz="2800" b="1" dirty="0">
                <a:solidFill>
                  <a:srgbClr val="002060"/>
                </a:solidFill>
                <a:latin typeface="宋体" charset="-122"/>
                <a:ea typeface="宋体" charset="-122"/>
              </a:rPr>
              <a:t>A</a:t>
            </a:r>
            <a:r>
              <a:rPr lang="zh-CN" altLang="en-US" sz="2800" b="1" dirty="0">
                <a:solidFill>
                  <a:srgbClr val="002060"/>
                </a:solidFill>
                <a:latin typeface="宋体" charset="-122"/>
                <a:ea typeface="宋体" charset="-122"/>
              </a:rPr>
              <a:t>。</a:t>
            </a:r>
          </a:p>
        </p:txBody>
      </p:sp>
      <p:sp>
        <p:nvSpPr>
          <p:cNvPr id="49178" name="AutoShape 26"/>
          <p:cNvSpPr/>
          <p:nvPr/>
        </p:nvSpPr>
        <p:spPr>
          <a:xfrm>
            <a:off x="3390900" y="1351629"/>
            <a:ext cx="3975100" cy="871538"/>
          </a:xfrm>
          <a:prstGeom prst="notchedRightArrow">
            <a:avLst>
              <a:gd name="adj1" fmla="val 57361"/>
              <a:gd name="adj2" fmla="val 97618"/>
            </a:avLst>
          </a:prstGeom>
          <a:noFill/>
          <a:ln w="9525" cap="flat" cmpd="sng">
            <a:solidFill>
              <a:schemeClr val="tx2"/>
            </a:solidFill>
            <a:prstDash val="solid"/>
            <a:miter/>
            <a:headEnd type="none" w="med" len="med"/>
            <a:tailEnd type="none" w="med" len="med"/>
          </a:ln>
        </p:spPr>
        <p:txBody>
          <a:bodyPr wrap="none" lIns="72000" rIns="0" anchor="ctr"/>
          <a:lstStyle/>
          <a:p>
            <a:r>
              <a:rPr lang="en-US" altLang="x-none" sz="3200" noProof="1">
                <a:solidFill>
                  <a:srgbClr val="00FF00"/>
                </a:solidFill>
                <a:effectLst>
                  <a:outerShdw blurRad="38100" dist="38100" dir="2700000">
                    <a:srgbClr val="000000"/>
                  </a:outerShdw>
                </a:effectLst>
                <a:latin typeface="Verdana" panose="020B0604030504040204" pitchFamily="34" charset="0"/>
                <a:ea typeface="幼圆" panose="02010509060101010101" pitchFamily="49" charset="-122"/>
              </a:rPr>
              <a:t>ASCII </a:t>
            </a:r>
            <a:r>
              <a:rPr lang="zh-CN" altLang="en-US" sz="3200" noProof="1">
                <a:solidFill>
                  <a:srgbClr val="00FF00"/>
                </a:solidFill>
                <a:effectLst>
                  <a:outerShdw blurRad="38100" dist="38100" dir="2700000">
                    <a:srgbClr val="000000"/>
                  </a:outerShdw>
                </a:effectLst>
                <a:latin typeface="Verdana" panose="020B0604030504040204" pitchFamily="34" charset="0"/>
                <a:ea typeface="幼圆" panose="02010509060101010101" pitchFamily="49" charset="-122"/>
              </a:rPr>
              <a:t>值＝</a:t>
            </a:r>
            <a:r>
              <a:rPr lang="en-US" altLang="x-none" sz="3200" noProof="1">
                <a:solidFill>
                  <a:srgbClr val="00FF00"/>
                </a:solidFill>
                <a:effectLst>
                  <a:outerShdw blurRad="38100" dist="38100" dir="2700000">
                    <a:srgbClr val="000000"/>
                  </a:outerShdw>
                </a:effectLst>
                <a:latin typeface="Verdana" panose="020B0604030504040204" pitchFamily="34" charset="0"/>
                <a:ea typeface="幼圆" panose="02010509060101010101" pitchFamily="49" charset="-122"/>
              </a:rPr>
              <a:t>65</a:t>
            </a:r>
          </a:p>
        </p:txBody>
      </p:sp>
      <p:sp>
        <p:nvSpPr>
          <p:cNvPr id="49179" name="AutoShape 27"/>
          <p:cNvSpPr>
            <a:spLocks noChangeArrowheads="1"/>
          </p:cNvSpPr>
          <p:nvPr/>
        </p:nvSpPr>
        <p:spPr bwMode="auto">
          <a:xfrm rot="5400000">
            <a:off x="7358063" y="2170780"/>
            <a:ext cx="860425" cy="755650"/>
          </a:xfrm>
          <a:prstGeom prst="notchedRightArrow">
            <a:avLst>
              <a:gd name="adj1" fmla="val 50000"/>
              <a:gd name="adj2" fmla="val 28461"/>
            </a:avLst>
          </a:prstGeom>
          <a:noFill/>
          <a:ln w="44450">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zh-CN" altLang="en-US"/>
          </a:p>
        </p:txBody>
      </p:sp>
      <p:sp>
        <p:nvSpPr>
          <p:cNvPr id="2" name="灯片编号占位符 1"/>
          <p:cNvSpPr>
            <a:spLocks noGrp="1"/>
          </p:cNvSpPr>
          <p:nvPr>
            <p:ph type="sldNum" sz="quarter" idx="12"/>
          </p:nvPr>
        </p:nvSpPr>
        <p:spPr/>
        <p:txBody>
          <a:bodyPr/>
          <a:lstStyle/>
          <a:p>
            <a:fld id="{973E8AC9-A1ED-4F2B-A5B9-D16F09567DED}" type="slidenum">
              <a:rPr lang="zh-CN" altLang="en-US" smtClean="0"/>
              <a:t>27</a:t>
            </a:fld>
            <a:endParaRPr lang="zh-CN" altLang="en-US"/>
          </a:p>
        </p:txBody>
      </p:sp>
      <p:sp>
        <p:nvSpPr>
          <p:cNvPr id="10" name="Text Box 3"/>
          <p:cNvSpPr txBox="1"/>
          <p:nvPr/>
        </p:nvSpPr>
        <p:spPr>
          <a:xfrm>
            <a:off x="1631504" y="2233490"/>
            <a:ext cx="4239642" cy="745328"/>
          </a:xfrm>
          <a:prstGeom prst="rect">
            <a:avLst/>
          </a:prstGeom>
          <a:solidFill>
            <a:srgbClr val="006666"/>
          </a:solidFill>
          <a:ln w="38100" cap="flat" cmpd="dbl">
            <a:solidFill>
              <a:schemeClr val="bg1"/>
            </a:solidFill>
            <a:prstDash val="solid"/>
            <a:miter/>
            <a:headEnd type="none" w="med" len="med"/>
            <a:tailEnd type="none" w="med" len="med"/>
          </a:ln>
          <a:effectLst>
            <a:prstShdw prst="shdw17" dist="17961" dir="13499999">
              <a:srgbClr val="999999"/>
            </a:prstShdw>
          </a:effectLst>
        </p:spPr>
        <p:txBody>
          <a:bodyPr wrap="square" lIns="54000" rIns="54000" bIns="82800" anchor="ctr">
            <a:spAutoFit/>
          </a:bodyPr>
          <a:lstStyle/>
          <a:p>
            <a:pPr algn="ctr">
              <a:spcBef>
                <a:spcPct val="50000"/>
              </a:spcBef>
            </a:pPr>
            <a:r>
              <a:rPr lang="zh-CN" altLang="en-US" sz="2000" b="1" noProof="1">
                <a:solidFill>
                  <a:schemeClr val="bg1"/>
                </a:solidFill>
                <a:effectLst>
                  <a:outerShdw blurRad="38100" dist="38100" dir="2700000">
                    <a:srgbClr val="000000"/>
                  </a:outerShdw>
                </a:effectLst>
                <a:latin typeface="微软雅黑" pitchFamily="34" charset="-122"/>
                <a:ea typeface="微软雅黑" pitchFamily="34" charset="-122"/>
              </a:rPr>
              <a:t>将该字符的</a:t>
            </a:r>
            <a:r>
              <a:rPr lang="en-US" altLang="zh-CN" sz="2000" b="1" noProof="1">
                <a:solidFill>
                  <a:schemeClr val="bg1"/>
                </a:solidFill>
                <a:effectLst>
                  <a:outerShdw blurRad="38100" dist="38100" dir="2700000">
                    <a:srgbClr val="000000"/>
                  </a:outerShdw>
                </a:effectLst>
                <a:latin typeface="微软雅黑" pitchFamily="34" charset="-122"/>
                <a:ea typeface="微软雅黑" pitchFamily="34" charset="-122"/>
              </a:rPr>
              <a:t>ASCII</a:t>
            </a:r>
            <a:r>
              <a:rPr lang="zh-CN" altLang="en-US" sz="2000" b="1" noProof="1">
                <a:solidFill>
                  <a:schemeClr val="bg1"/>
                </a:solidFill>
                <a:effectLst>
                  <a:outerShdw blurRad="38100" dist="38100" dir="2700000">
                    <a:srgbClr val="000000"/>
                  </a:outerShdw>
                </a:effectLst>
                <a:latin typeface="微软雅黑" pitchFamily="34" charset="-122"/>
                <a:ea typeface="微软雅黑" pitchFamily="34" charset="-122"/>
              </a:rPr>
              <a:t>码值转换为二进制，用一个字节存放在存储单元中。</a:t>
            </a:r>
          </a:p>
        </p:txBody>
      </p:sp>
    </p:spTree>
    <p:extLst>
      <p:ext uri="{BB962C8B-B14F-4D97-AF65-F5344CB8AC3E}">
        <p14:creationId xmlns:p14="http://schemas.microsoft.com/office/powerpoint/2010/main" val="3326510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839416" y="508419"/>
            <a:ext cx="9144000" cy="681508"/>
          </a:xfr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normAutofit/>
          </a:bodyPr>
          <a:lstStyle/>
          <a:p>
            <a:pPr algn="l" fontAlgn="base">
              <a:spcAft>
                <a:spcPct val="0"/>
              </a:spcAft>
              <a:buFont typeface="Arial" charset="0"/>
            </a:pPr>
            <a:r>
              <a:rPr lang="en-US" altLang="x-none"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3.  </a:t>
            </a: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字符型变量</a:t>
            </a:r>
            <a:r>
              <a:rPr lang="en-US" altLang="x-none"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a:t>
            </a: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整型数据和字符型数据通用</a:t>
            </a:r>
          </a:p>
        </p:txBody>
      </p:sp>
      <p:sp>
        <p:nvSpPr>
          <p:cNvPr id="51203" name="Text Box 3"/>
          <p:cNvSpPr txBox="1">
            <a:spLocks noChangeArrowheads="1"/>
          </p:cNvSpPr>
          <p:nvPr/>
        </p:nvSpPr>
        <p:spPr bwMode="auto">
          <a:xfrm>
            <a:off x="839416" y="1283752"/>
            <a:ext cx="10441160" cy="122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nSpc>
                <a:spcPct val="13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字符型数据存储对应的 </a:t>
            </a:r>
            <a:r>
              <a:rPr lang="en-US" sz="2800" b="1" dirty="0">
                <a:latin typeface="微软雅黑" panose="020B0503020204020204" pitchFamily="34" charset="-122"/>
                <a:ea typeface="微软雅黑" panose="020B0503020204020204" pitchFamily="34" charset="-122"/>
                <a:cs typeface="Times New Roman" panose="02020603050405020304" pitchFamily="18" charset="0"/>
              </a:rPr>
              <a:t>ASCII </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码，和整型数据在</a:t>
            </a:r>
            <a:r>
              <a:rPr lang="zh-CN" altLang="en-US" sz="2800" b="1" dirty="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一定范围</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内可以</a:t>
            </a:r>
            <a:r>
              <a:rPr lang="zh-CN" altLang="en-US" sz="2800" b="1" dirty="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通用</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，即可以相互赋值，相互输出，也可以在一起进行运算。</a:t>
            </a:r>
            <a:r>
              <a:rPr lang="zh-CN" altLang="en-US" sz="3200" b="1" dirty="0">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51204" name="Text Box 4"/>
          <p:cNvSpPr txBox="1">
            <a:spLocks noChangeArrowheads="1"/>
          </p:cNvSpPr>
          <p:nvPr/>
        </p:nvSpPr>
        <p:spPr bwMode="auto">
          <a:xfrm>
            <a:off x="845168" y="2904042"/>
            <a:ext cx="9145016"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spcBef>
                <a:spcPct val="50000"/>
              </a:spcBef>
            </a:pPr>
            <a:r>
              <a:rPr lang="en-US" sz="2800" b="1" dirty="0">
                <a:latin typeface="楷体" pitchFamily="49" charset="-122"/>
                <a:ea typeface="楷体" pitchFamily="49" charset="-122"/>
              </a:rPr>
              <a:t>   “</a:t>
            </a:r>
            <a:r>
              <a:rPr lang="zh-CN" altLang="en-US" sz="2800" b="1" dirty="0">
                <a:solidFill>
                  <a:srgbClr val="FF00FF"/>
                </a:solidFill>
                <a:latin typeface="楷体" pitchFamily="49" charset="-122"/>
                <a:ea typeface="楷体" pitchFamily="49" charset="-122"/>
              </a:rPr>
              <a:t>一定范围内</a:t>
            </a:r>
            <a:r>
              <a:rPr lang="zh-CN" altLang="en-US" sz="2800" b="1" dirty="0">
                <a:latin typeface="楷体" pitchFamily="49" charset="-122"/>
                <a:ea typeface="楷体" pitchFamily="49" charset="-122"/>
              </a:rPr>
              <a:t>” 指的是“一个字节”所能保存的整数范围内。</a:t>
            </a:r>
          </a:p>
        </p:txBody>
      </p:sp>
      <p:sp>
        <p:nvSpPr>
          <p:cNvPr id="51205" name="Rectangle 1"/>
          <p:cNvSpPr>
            <a:spLocks noChangeArrowheads="1"/>
          </p:cNvSpPr>
          <p:nvPr/>
        </p:nvSpPr>
        <p:spPr bwMode="auto">
          <a:xfrm>
            <a:off x="1019436" y="4170980"/>
            <a:ext cx="10081120" cy="1384995"/>
          </a:xfrm>
          <a:prstGeom prst="rect">
            <a:avLst/>
          </a:prstGeom>
          <a:noFill/>
          <a:ln>
            <a:noFill/>
          </a:ln>
          <a:effectLst>
            <a:prstShdw prst="shdw17" dist="17961" dir="2700000">
              <a:srgbClr val="3D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0" hangingPunct="0"/>
            <a:r>
              <a:rPr lang="en-US" sz="2800" b="1" dirty="0">
                <a:solidFill>
                  <a:srgbClr val="000000"/>
                </a:solidFill>
                <a:latin typeface="Times New Roman" pitchFamily="18" charset="0"/>
                <a:ea typeface="宋体" charset="-122"/>
                <a:cs typeface="Times New Roman" pitchFamily="18" charset="0"/>
              </a:rPr>
              <a:t>char linefeed = 65;</a:t>
            </a:r>
            <a:endParaRPr lang="en-US" sz="2800" b="1" dirty="0">
              <a:latin typeface="Times New Roman" pitchFamily="18" charset="0"/>
              <a:ea typeface="宋体" charset="-122"/>
              <a:cs typeface="Times New Roman" pitchFamily="18" charset="0"/>
            </a:endParaRPr>
          </a:p>
          <a:p>
            <a:pPr eaLnBrk="0" hangingPunct="0"/>
            <a:r>
              <a:rPr lang="en-US" sz="2800" b="1" dirty="0">
                <a:solidFill>
                  <a:srgbClr val="000000"/>
                </a:solidFill>
                <a:latin typeface="Times New Roman" pitchFamily="18" charset="0"/>
                <a:ea typeface="宋体" charset="-122"/>
                <a:cs typeface="Times New Roman" pitchFamily="18" charset="0"/>
              </a:rPr>
              <a:t>char linefeed = ‘A’;//</a:t>
            </a:r>
            <a:r>
              <a:rPr lang="zh-CN" altLang="en-US" sz="2800" b="1" dirty="0">
                <a:solidFill>
                  <a:srgbClr val="000000"/>
                </a:solidFill>
                <a:latin typeface="Times New Roman" pitchFamily="18" charset="0"/>
                <a:ea typeface="宋体" charset="-122"/>
                <a:cs typeface="Times New Roman" pitchFamily="18" charset="0"/>
              </a:rPr>
              <a:t>变量</a:t>
            </a:r>
            <a:r>
              <a:rPr lang="en-US" altLang="zh-CN" sz="2800" b="1" dirty="0" err="1">
                <a:solidFill>
                  <a:srgbClr val="000000"/>
                </a:solidFill>
                <a:latin typeface="Times New Roman" pitchFamily="18" charset="0"/>
                <a:ea typeface="宋体" charset="-122"/>
                <a:cs typeface="Times New Roman" pitchFamily="18" charset="0"/>
              </a:rPr>
              <a:t>lifefeed</a:t>
            </a:r>
            <a:r>
              <a:rPr lang="zh-CN" altLang="en-US" sz="2800" b="1" dirty="0">
                <a:solidFill>
                  <a:srgbClr val="000000"/>
                </a:solidFill>
                <a:latin typeface="Times New Roman" pitchFamily="18" charset="0"/>
                <a:ea typeface="宋体" charset="-122"/>
                <a:cs typeface="Times New Roman" pitchFamily="18" charset="0"/>
              </a:rPr>
              <a:t>的值</a:t>
            </a:r>
            <a:r>
              <a:rPr lang="zh-CN" altLang="en-US" sz="2800" b="1" u="sng" dirty="0">
                <a:solidFill>
                  <a:srgbClr val="000000"/>
                </a:solidFill>
                <a:latin typeface="华光中雅_CNKI" panose="02000500000000000000" pitchFamily="2" charset="-122"/>
                <a:ea typeface="华光中雅_CNKI" panose="02000500000000000000" pitchFamily="2" charset="-122"/>
                <a:cs typeface="Times New Roman" pitchFamily="18" charset="0"/>
              </a:rPr>
              <a:t>可以字符形式输出，也可以整数形式输出，还可以和整数进行算术运算</a:t>
            </a:r>
            <a:r>
              <a:rPr lang="zh-CN" altLang="en-US" sz="2800" b="1" dirty="0">
                <a:solidFill>
                  <a:srgbClr val="000000"/>
                </a:solidFill>
                <a:latin typeface="Times New Roman" pitchFamily="18" charset="0"/>
                <a:ea typeface="宋体" charset="-122"/>
                <a:cs typeface="Times New Roman" pitchFamily="18" charset="0"/>
              </a:rPr>
              <a:t>。</a:t>
            </a:r>
            <a:endParaRPr lang="en-US" sz="2800" b="1" dirty="0">
              <a:latin typeface="Times New Roman" pitchFamily="18" charset="0"/>
              <a:ea typeface="宋体" charset="-122"/>
              <a:cs typeface="Times New Roman" pitchFamily="18" charset="0"/>
            </a:endParaRPr>
          </a:p>
        </p:txBody>
      </p:sp>
      <p:sp>
        <p:nvSpPr>
          <p:cNvPr id="2" name="灯片编号占位符 1"/>
          <p:cNvSpPr>
            <a:spLocks noGrp="1"/>
          </p:cNvSpPr>
          <p:nvPr>
            <p:ph type="sldNum" sz="quarter" idx="12"/>
          </p:nvPr>
        </p:nvSpPr>
        <p:spPr/>
        <p:txBody>
          <a:bodyPr/>
          <a:lstStyle/>
          <a:p>
            <a:fld id="{973E8AC9-A1ED-4F2B-A5B9-D16F09567DED}" type="slidenum">
              <a:rPr lang="zh-CN" altLang="en-US" smtClean="0"/>
              <a:t>28</a:t>
            </a:fld>
            <a:endParaRPr lang="zh-CN" altLang="en-US"/>
          </a:p>
        </p:txBody>
      </p:sp>
    </p:spTree>
    <p:extLst>
      <p:ext uri="{BB962C8B-B14F-4D97-AF65-F5344CB8AC3E}">
        <p14:creationId xmlns:p14="http://schemas.microsoft.com/office/powerpoint/2010/main" val="376462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3817566" y="463106"/>
            <a:ext cx="3888432"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normAutofit fontScale="90000"/>
          </a:bodyPr>
          <a:lstStyle/>
          <a:p>
            <a:pPr algn="l" fontAlgn="base">
              <a:spcAft>
                <a:spcPct val="0"/>
              </a:spcAft>
              <a:buFont typeface="Arial" charset="0"/>
            </a:pPr>
            <a:r>
              <a:rPr lang="en-US" altLang="x-none"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2.2.4 </a:t>
            </a: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字符串常量</a:t>
            </a:r>
          </a:p>
        </p:txBody>
      </p:sp>
      <p:sp>
        <p:nvSpPr>
          <p:cNvPr id="53251" name="Text Box 3"/>
          <p:cNvSpPr txBox="1">
            <a:spLocks noChangeArrowheads="1"/>
          </p:cNvSpPr>
          <p:nvPr/>
        </p:nvSpPr>
        <p:spPr bwMode="auto">
          <a:xfrm>
            <a:off x="450658" y="1847730"/>
            <a:ext cx="967773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lnSpc>
                <a:spcPct val="90000"/>
              </a:lnSpc>
              <a:spcBef>
                <a:spcPct val="50000"/>
              </a:spcBef>
              <a:spcAft>
                <a:spcPct val="0"/>
              </a:spcAft>
              <a:buClr>
                <a:srgbClr val="CC99FF"/>
              </a:buClr>
              <a:buFont typeface="Wingdings" pitchFamily="2" charset="2"/>
              <a:buNone/>
            </a:pPr>
            <a:r>
              <a:rPr lang="zh-CN" altLang="en-US" sz="3200" b="1" dirty="0">
                <a:solidFill>
                  <a:srgbClr val="002060"/>
                </a:solidFill>
                <a:latin typeface="Times New Roman" panose="02020603050405020304" pitchFamily="18" charset="0"/>
                <a:ea typeface="黑体" pitchFamily="49" charset="-122"/>
                <a:cs typeface="Times New Roman" panose="02020603050405020304" pitchFamily="18" charset="0"/>
              </a:rPr>
              <a:t>比如：</a:t>
            </a:r>
            <a:r>
              <a:rPr lang="en-US" sz="3200" b="1" dirty="0">
                <a:solidFill>
                  <a:srgbClr val="002060"/>
                </a:solidFill>
                <a:latin typeface="Times New Roman" panose="02020603050405020304" pitchFamily="18" charset="0"/>
                <a:ea typeface="幼圆" pitchFamily="49" charset="-122"/>
                <a:cs typeface="Times New Roman" panose="02020603050405020304" pitchFamily="18" charset="0"/>
              </a:rPr>
              <a:t>’’</a:t>
            </a:r>
            <a:r>
              <a:rPr lang="en-US" sz="3200" dirty="0">
                <a:solidFill>
                  <a:srgbClr val="002060"/>
                </a:solidFill>
                <a:latin typeface="Times New Roman" panose="02020603050405020304" pitchFamily="18" charset="0"/>
                <a:ea typeface="幼圆" pitchFamily="49" charset="-122"/>
                <a:cs typeface="Times New Roman" panose="02020603050405020304" pitchFamily="18" charset="0"/>
              </a:rPr>
              <a:t>a</a:t>
            </a:r>
            <a:r>
              <a:rPr lang="en-US" sz="3200" b="1" dirty="0">
                <a:solidFill>
                  <a:srgbClr val="002060"/>
                </a:solidFill>
                <a:latin typeface="Times New Roman" panose="02020603050405020304" pitchFamily="18" charset="0"/>
                <a:ea typeface="幼圆" pitchFamily="49" charset="-122"/>
                <a:cs typeface="Times New Roman" panose="02020603050405020304" pitchFamily="18" charset="0"/>
              </a:rPr>
              <a:t>” , ”A” , ”hello” ,  ”OK” , ”</a:t>
            </a:r>
            <a:r>
              <a:rPr lang="en-US" sz="3200" b="1" dirty="0" err="1">
                <a:solidFill>
                  <a:srgbClr val="002060"/>
                </a:solidFill>
                <a:latin typeface="Times New Roman" panose="02020603050405020304" pitchFamily="18" charset="0"/>
                <a:ea typeface="幼圆" pitchFamily="49" charset="-122"/>
                <a:cs typeface="Times New Roman" panose="02020603050405020304" pitchFamily="18" charset="0"/>
              </a:rPr>
              <a:t>SiChuanDaXue</a:t>
            </a:r>
            <a:r>
              <a:rPr lang="en-US" sz="3200" b="1" dirty="0">
                <a:solidFill>
                  <a:srgbClr val="002060"/>
                </a:solidFill>
                <a:latin typeface="Times New Roman" panose="02020603050405020304" pitchFamily="18" charset="0"/>
                <a:ea typeface="幼圆" pitchFamily="49" charset="-122"/>
                <a:cs typeface="Times New Roman" panose="02020603050405020304" pitchFamily="18" charset="0"/>
              </a:rPr>
              <a:t>”</a:t>
            </a:r>
          </a:p>
        </p:txBody>
      </p:sp>
      <p:sp>
        <p:nvSpPr>
          <p:cNvPr id="53252" name="Text Box 4"/>
          <p:cNvSpPr txBox="1"/>
          <p:nvPr/>
        </p:nvSpPr>
        <p:spPr>
          <a:xfrm>
            <a:off x="479376" y="1104981"/>
            <a:ext cx="10564812" cy="622218"/>
          </a:xfrm>
          <a:prstGeom prst="rect">
            <a:avLst/>
          </a:prstGeom>
          <a:solidFill>
            <a:srgbClr val="006699"/>
          </a:solidFill>
          <a:ln w="38100" cap="flat" cmpd="dbl">
            <a:solidFill>
              <a:srgbClr val="FFFF00"/>
            </a:solidFill>
            <a:prstDash val="solid"/>
            <a:miter/>
            <a:headEnd type="none" w="med" len="med"/>
            <a:tailEnd type="none" w="med" len="med"/>
          </a:ln>
          <a:effectLst>
            <a:prstShdw prst="shdw17" dist="17961" dir="13499999">
              <a:srgbClr val="999900"/>
            </a:prstShdw>
          </a:effectLst>
        </p:spPr>
        <p:txBody>
          <a:bodyPr wrap="square" bIns="82800">
            <a:spAutoFit/>
          </a:bodyPr>
          <a:lstStyle/>
          <a:p>
            <a:pPr fontAlgn="base">
              <a:spcBef>
                <a:spcPct val="50000"/>
              </a:spcBef>
              <a:spcAft>
                <a:spcPct val="0"/>
              </a:spcAft>
              <a:buFont typeface="Arial" charset="0"/>
              <a:buNone/>
            </a:pPr>
            <a:r>
              <a:rPr lang="zh-CN" altLang="en-US" sz="3200" noProof="1">
                <a:solidFill>
                  <a:srgbClr val="FFFFFF"/>
                </a:solidFill>
                <a:effectLst>
                  <a:outerShdw blurRad="38100" dist="38100" dir="2700000">
                    <a:srgbClr val="000000"/>
                  </a:outerShdw>
                </a:effectLst>
                <a:latin typeface="黑体" panose="02010609060101010101" pitchFamily="49" charset="-122"/>
                <a:ea typeface="黑体" pitchFamily="49" charset="-122"/>
              </a:rPr>
              <a:t>Ｃ语言中，字符串常量是用</a:t>
            </a:r>
            <a:r>
              <a:rPr lang="zh-CN" altLang="en-US" sz="3200" noProof="1">
                <a:solidFill>
                  <a:srgbClr val="66FF33"/>
                </a:solidFill>
                <a:effectLst>
                  <a:outerShdw blurRad="38100" dist="38100" dir="2700000">
                    <a:srgbClr val="000000"/>
                  </a:outerShdw>
                </a:effectLst>
                <a:latin typeface="黑体" panose="02010609060101010101" pitchFamily="49" charset="-122"/>
                <a:ea typeface="黑体" pitchFamily="49" charset="-122"/>
              </a:rPr>
              <a:t>双引号</a:t>
            </a:r>
            <a:r>
              <a:rPr lang="zh-CN" altLang="en-US" sz="3200" noProof="1">
                <a:solidFill>
                  <a:srgbClr val="FFFFFF"/>
                </a:solidFill>
                <a:effectLst>
                  <a:outerShdw blurRad="38100" dist="38100" dir="2700000">
                    <a:srgbClr val="000000"/>
                  </a:outerShdw>
                </a:effectLst>
                <a:latin typeface="Verdana" panose="020B0604030504040204" pitchFamily="34" charset="0"/>
                <a:ea typeface="幼圆" panose="02010509060101010101" pitchFamily="49" charset="-122"/>
              </a:rPr>
              <a:t>"</a:t>
            </a:r>
            <a:r>
              <a:rPr lang="zh-CN" altLang="en-US" sz="3200" noProof="1">
                <a:solidFill>
                  <a:srgbClr val="FFCC00"/>
                </a:solidFill>
                <a:effectLst>
                  <a:outerShdw blurRad="38100" dist="38100" dir="2700000">
                    <a:srgbClr val="000000"/>
                  </a:outerShdw>
                </a:effectLst>
                <a:latin typeface="黑体" panose="02010609060101010101" pitchFamily="49" charset="-122"/>
                <a:ea typeface="黑体" pitchFamily="49" charset="-122"/>
              </a:rPr>
              <a:t> </a:t>
            </a:r>
            <a:r>
              <a:rPr lang="zh-CN" altLang="en-US" sz="3200" noProof="1">
                <a:solidFill>
                  <a:srgbClr val="FFFFFF"/>
                </a:solidFill>
                <a:effectLst>
                  <a:outerShdw blurRad="38100" dist="38100" dir="2700000">
                    <a:srgbClr val="000000"/>
                  </a:outerShdw>
                </a:effectLst>
                <a:latin typeface="黑体" panose="02010609060101010101" pitchFamily="49" charset="-122"/>
                <a:ea typeface="黑体" pitchFamily="49" charset="-122"/>
              </a:rPr>
              <a:t>括起来的</a:t>
            </a:r>
            <a:r>
              <a:rPr lang="zh-CN" altLang="en-US" sz="3200" noProof="1">
                <a:solidFill>
                  <a:srgbClr val="66FF33"/>
                </a:solidFill>
                <a:effectLst>
                  <a:outerShdw blurRad="38100" dist="38100" dir="2700000">
                    <a:srgbClr val="000000"/>
                  </a:outerShdw>
                </a:effectLst>
                <a:latin typeface="黑体" panose="02010609060101010101" pitchFamily="49" charset="-122"/>
                <a:ea typeface="黑体" pitchFamily="49" charset="-122"/>
              </a:rPr>
              <a:t>若干个</a:t>
            </a:r>
            <a:r>
              <a:rPr lang="zh-CN" altLang="en-US" sz="3200" noProof="1">
                <a:solidFill>
                  <a:srgbClr val="FFFFFF"/>
                </a:solidFill>
                <a:effectLst>
                  <a:outerShdw blurRad="38100" dist="38100" dir="2700000">
                    <a:srgbClr val="000000"/>
                  </a:outerShdw>
                </a:effectLst>
                <a:latin typeface="黑体" panose="02010609060101010101" pitchFamily="49" charset="-122"/>
                <a:ea typeface="黑体" pitchFamily="49" charset="-122"/>
              </a:rPr>
              <a:t>字符。</a:t>
            </a:r>
            <a:endParaRPr lang="zh-CN" altLang="en-US" sz="3200" u="sng" noProof="1">
              <a:solidFill>
                <a:srgbClr val="FFFFFF"/>
              </a:solidFill>
              <a:effectLst>
                <a:outerShdw blurRad="38100" dist="38100" dir="2700000">
                  <a:srgbClr val="000000"/>
                </a:outerShdw>
              </a:effectLst>
              <a:latin typeface="黑体" panose="02010609060101010101" pitchFamily="49" charset="-122"/>
              <a:ea typeface="黑体" pitchFamily="49" charset="-122"/>
            </a:endParaRPr>
          </a:p>
        </p:txBody>
      </p:sp>
      <p:sp>
        <p:nvSpPr>
          <p:cNvPr id="53253" name="Text Box 5"/>
          <p:cNvSpPr txBox="1">
            <a:spLocks noChangeArrowheads="1"/>
          </p:cNvSpPr>
          <p:nvPr/>
        </p:nvSpPr>
        <p:spPr bwMode="auto">
          <a:xfrm>
            <a:off x="407368" y="2556281"/>
            <a:ext cx="11575143" cy="171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lnSpc>
                <a:spcPct val="130000"/>
              </a:lnSpc>
              <a:spcBef>
                <a:spcPct val="0"/>
              </a:spcBef>
              <a:spcAft>
                <a:spcPct val="0"/>
              </a:spcAft>
              <a:buClr>
                <a:srgbClr val="66FF33"/>
              </a:buClr>
              <a:buFont typeface="Wingdings" pitchFamily="2" charset="2"/>
              <a:buNone/>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字符串常量在内存中占用</a:t>
            </a:r>
            <a:r>
              <a:rPr lang="zh-CN" altLang="en-US" sz="2800" b="1" dirty="0">
                <a:solidFill>
                  <a:srgbClr val="FF00FF"/>
                </a:solidFill>
                <a:latin typeface="微软雅黑" panose="020B0503020204020204" pitchFamily="34" charset="-122"/>
                <a:ea typeface="微软雅黑" panose="020B0503020204020204" pitchFamily="34" charset="-122"/>
              </a:rPr>
              <a:t>连续的字节单元</a:t>
            </a:r>
            <a:r>
              <a:rPr lang="zh-CN" altLang="en-US" sz="2800" b="1" dirty="0">
                <a:latin typeface="微软雅黑" panose="020B0503020204020204" pitchFamily="34" charset="-122"/>
                <a:ea typeface="微软雅黑" panose="020B0503020204020204" pitchFamily="34" charset="-122"/>
              </a:rPr>
              <a:t>，每个字符按顺序占一个字节。</a:t>
            </a:r>
          </a:p>
          <a:p>
            <a:pPr fontAlgn="base">
              <a:lnSpc>
                <a:spcPct val="130000"/>
              </a:lnSpc>
              <a:spcBef>
                <a:spcPct val="0"/>
              </a:spcBef>
              <a:spcAft>
                <a:spcPct val="0"/>
              </a:spcAft>
              <a:buClr>
                <a:srgbClr val="CCFFFF"/>
              </a:buClr>
            </a:pPr>
            <a:r>
              <a:rPr lang="zh-CN" altLang="en-US" sz="2800" b="1" dirty="0">
                <a:latin typeface="微软雅黑" panose="020B0503020204020204" pitchFamily="34" charset="-122"/>
                <a:ea typeface="微软雅黑" panose="020B0503020204020204" pitchFamily="34" charset="-122"/>
              </a:rPr>
              <a:t>  系统</a:t>
            </a:r>
            <a:r>
              <a:rPr lang="zh-CN" altLang="en-US" sz="2800" b="1" dirty="0">
                <a:solidFill>
                  <a:srgbClr val="FF00FF"/>
                </a:solidFill>
                <a:latin typeface="微软雅黑" panose="020B0503020204020204" pitchFamily="34" charset="-122"/>
                <a:ea typeface="微软雅黑" panose="020B0503020204020204" pitchFamily="34" charset="-122"/>
              </a:rPr>
              <a:t>自动</a:t>
            </a:r>
            <a:r>
              <a:rPr lang="zh-CN" altLang="en-US" sz="2800" b="1" dirty="0">
                <a:latin typeface="微软雅黑" panose="020B0503020204020204" pitchFamily="34" charset="-122"/>
                <a:ea typeface="微软雅黑" panose="020B0503020204020204" pitchFamily="34" charset="-122"/>
              </a:rPr>
              <a:t>在字符串常量的结尾加一个</a:t>
            </a:r>
            <a:r>
              <a:rPr lang="zh-CN" altLang="en-US" sz="2800" b="1" dirty="0">
                <a:solidFill>
                  <a:srgbClr val="FF00FF"/>
                </a:solidFill>
                <a:latin typeface="微软雅黑" panose="020B0503020204020204" pitchFamily="34" charset="-122"/>
                <a:ea typeface="微软雅黑" panose="020B0503020204020204" pitchFamily="34" charset="-122"/>
              </a:rPr>
              <a:t>字符串结束标志字符</a:t>
            </a:r>
            <a:r>
              <a:rPr lang="zh-CN" altLang="en-US" sz="2800" b="1" dirty="0">
                <a:latin typeface="微软雅黑" panose="020B0503020204020204" pitchFamily="34" charset="-122"/>
                <a:ea typeface="微软雅黑" panose="020B0503020204020204" pitchFamily="34" charset="-122"/>
              </a:rPr>
              <a:t>， 表示字符串结束。</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29</a:t>
            </a:fld>
            <a:endParaRPr lang="zh-CN" altLang="en-US"/>
          </a:p>
        </p:txBody>
      </p:sp>
      <p:sp>
        <p:nvSpPr>
          <p:cNvPr id="3" name="Rectangle 2">
            <a:extLst>
              <a:ext uri="{FF2B5EF4-FFF2-40B4-BE49-F238E27FC236}">
                <a16:creationId xmlns:a16="http://schemas.microsoft.com/office/drawing/2014/main" id="{AA35E064-C226-CA4D-1F82-DC90CBB93F75}"/>
              </a:ext>
            </a:extLst>
          </p:cNvPr>
          <p:cNvSpPr txBox="1">
            <a:spLocks/>
          </p:cNvSpPr>
          <p:nvPr/>
        </p:nvSpPr>
        <p:spPr>
          <a:xfrm>
            <a:off x="1343472" y="3692119"/>
            <a:ext cx="4262264" cy="609600"/>
          </a:xfrm>
          <a:prstGeom prst="rect">
            <a:avLst/>
          </a:prstGeom>
          <a:solidFill>
            <a:schemeClr val="accent3">
              <a:lumMod val="20000"/>
              <a:lumOff val="80000"/>
            </a:schemeClr>
          </a:solidFill>
          <a:ln w="38100" cmpd="dbl">
            <a:solidFill>
              <a:schemeClr val="bg1"/>
            </a:solidFill>
            <a:miter/>
          </a:ln>
        </p:spPr>
        <p:txBody>
          <a:bodyPr vert="horz" lIns="92075" tIns="0" rIns="92075" bIns="7200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x-none" sz="3600" b="1" noProof="1">
                <a:solidFill>
                  <a:schemeClr val="accent1">
                    <a:lumMod val="75000"/>
                  </a:schemeClr>
                </a:solidFill>
                <a:effectLst>
                  <a:outerShdw blurRad="38100" dist="38100" dir="2700000">
                    <a:srgbClr val="000000"/>
                  </a:outerShdw>
                </a:effectLst>
                <a:ea typeface="黑体" panose="02010609060101010101" pitchFamily="49" charset="-122"/>
              </a:rPr>
              <a:t>---</a:t>
            </a:r>
            <a:r>
              <a:rPr lang="zh-CN" altLang="en-US" sz="3600" b="1" noProof="1">
                <a:solidFill>
                  <a:schemeClr val="accent1">
                    <a:lumMod val="75000"/>
                  </a:schemeClr>
                </a:solidFill>
                <a:effectLst>
                  <a:outerShdw blurRad="38100" dist="38100" dir="2700000">
                    <a:srgbClr val="000000"/>
                  </a:outerShdw>
                </a:effectLst>
                <a:ea typeface="黑体" panose="02010609060101010101" pitchFamily="49" charset="-122"/>
              </a:rPr>
              <a:t>字符串结束标志字符</a:t>
            </a:r>
          </a:p>
        </p:txBody>
      </p:sp>
      <p:sp>
        <p:nvSpPr>
          <p:cNvPr id="4" name="Text Box 3">
            <a:extLst>
              <a:ext uri="{FF2B5EF4-FFF2-40B4-BE49-F238E27FC236}">
                <a16:creationId xmlns:a16="http://schemas.microsoft.com/office/drawing/2014/main" id="{A03F00CE-4DEE-BFD6-B4D6-8A7FFEFD3BCF}"/>
              </a:ext>
            </a:extLst>
          </p:cNvPr>
          <p:cNvSpPr txBox="1">
            <a:spLocks noChangeArrowheads="1"/>
          </p:cNvSpPr>
          <p:nvPr/>
        </p:nvSpPr>
        <p:spPr bwMode="auto">
          <a:xfrm>
            <a:off x="459796" y="4827715"/>
            <a:ext cx="10887000" cy="11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lnSpc>
                <a:spcPct val="130000"/>
              </a:lnSpc>
              <a:spcBef>
                <a:spcPct val="0"/>
              </a:spcBef>
              <a:spcAft>
                <a:spcPct val="0"/>
              </a:spcAft>
              <a:buClr>
                <a:srgbClr val="CC99FF"/>
              </a:buClr>
              <a:buFont typeface="Wingdings" pitchFamily="2" charset="2"/>
              <a:buNone/>
            </a:pPr>
            <a:r>
              <a:rPr lang="en-US" sz="2800" b="1" dirty="0">
                <a:solidFill>
                  <a:srgbClr val="002060"/>
                </a:solidFill>
                <a:latin typeface="微软雅黑" panose="020B0503020204020204" pitchFamily="34" charset="-122"/>
                <a:ea typeface="微软雅黑" panose="020B0503020204020204" pitchFamily="34" charset="-122"/>
              </a:rPr>
              <a:t>◆ ’\0’ </a:t>
            </a:r>
            <a:r>
              <a:rPr lang="zh-CN" altLang="en-US" sz="2800" b="1" dirty="0">
                <a:solidFill>
                  <a:srgbClr val="002060"/>
                </a:solidFill>
                <a:latin typeface="微软雅黑" panose="020B0503020204020204" pitchFamily="34" charset="-122"/>
                <a:ea typeface="微软雅黑" panose="020B0503020204020204" pitchFamily="34" charset="-122"/>
              </a:rPr>
              <a:t>是</a:t>
            </a:r>
            <a:r>
              <a:rPr lang="en-US" sz="2800" b="1" dirty="0">
                <a:solidFill>
                  <a:srgbClr val="002060"/>
                </a:solidFill>
                <a:latin typeface="微软雅黑" panose="020B0503020204020204" pitchFamily="34" charset="-122"/>
                <a:ea typeface="微软雅黑" panose="020B0503020204020204" pitchFamily="34" charset="-122"/>
              </a:rPr>
              <a:t>ASCII</a:t>
            </a:r>
            <a:r>
              <a:rPr lang="zh-CN" altLang="en-US" sz="2800" b="1" dirty="0">
                <a:solidFill>
                  <a:srgbClr val="002060"/>
                </a:solidFill>
                <a:latin typeface="微软雅黑" panose="020B0503020204020204" pitchFamily="34" charset="-122"/>
                <a:ea typeface="微软雅黑" panose="020B0503020204020204" pitchFamily="34" charset="-122"/>
              </a:rPr>
              <a:t>码为</a:t>
            </a:r>
            <a:r>
              <a:rPr lang="en-US" sz="2800" b="1" dirty="0">
                <a:solidFill>
                  <a:srgbClr val="002060"/>
                </a:solidFill>
                <a:latin typeface="微软雅黑" panose="020B0503020204020204" pitchFamily="34" charset="-122"/>
                <a:ea typeface="微软雅黑" panose="020B0503020204020204" pitchFamily="34" charset="-122"/>
              </a:rPr>
              <a:t>0</a:t>
            </a:r>
            <a:r>
              <a:rPr lang="zh-CN" altLang="en-US" sz="2800" b="1" dirty="0">
                <a:solidFill>
                  <a:srgbClr val="002060"/>
                </a:solidFill>
                <a:latin typeface="微软雅黑" panose="020B0503020204020204" pitchFamily="34" charset="-122"/>
                <a:ea typeface="微软雅黑" panose="020B0503020204020204" pitchFamily="34" charset="-122"/>
              </a:rPr>
              <a:t>的字符。它是一个“空操作字符”，它既不引起任何控制动作，也不产生任何显示。</a:t>
            </a:r>
          </a:p>
        </p:txBody>
      </p:sp>
      <p:sp>
        <p:nvSpPr>
          <p:cNvPr id="5" name="Text Box 4">
            <a:extLst>
              <a:ext uri="{FF2B5EF4-FFF2-40B4-BE49-F238E27FC236}">
                <a16:creationId xmlns:a16="http://schemas.microsoft.com/office/drawing/2014/main" id="{46271B6A-D85A-9747-4CA5-E0487862A4D7}"/>
              </a:ext>
            </a:extLst>
          </p:cNvPr>
          <p:cNvSpPr txBox="1"/>
          <p:nvPr/>
        </p:nvSpPr>
        <p:spPr>
          <a:xfrm>
            <a:off x="1343472" y="4301719"/>
            <a:ext cx="8345487" cy="560662"/>
          </a:xfrm>
          <a:prstGeom prst="rect">
            <a:avLst/>
          </a:prstGeom>
          <a:solidFill>
            <a:srgbClr val="006699"/>
          </a:solidFill>
          <a:ln w="38100" cap="flat" cmpd="sng">
            <a:solidFill>
              <a:srgbClr val="FFFF00"/>
            </a:solidFill>
            <a:prstDash val="solid"/>
            <a:miter/>
            <a:headEnd type="none" w="med" len="med"/>
            <a:tailEnd type="none" w="med" len="med"/>
          </a:ln>
          <a:effectLst>
            <a:prstShdw prst="shdw17" dist="17961" dir="13499999">
              <a:srgbClr val="999900"/>
            </a:prstShdw>
          </a:effectLst>
        </p:spPr>
        <p:txBody>
          <a:bodyPr bIns="82800">
            <a:spAutoFit/>
          </a:bodyPr>
          <a:lstStyle/>
          <a:p>
            <a:pPr fontAlgn="base">
              <a:spcBef>
                <a:spcPct val="50000"/>
              </a:spcBef>
              <a:spcAft>
                <a:spcPct val="0"/>
              </a:spcAft>
              <a:buFont typeface="Arial" charset="0"/>
              <a:buNone/>
            </a:pPr>
            <a:r>
              <a:rPr lang="zh-CN" altLang="en-US" sz="2800" b="1">
                <a:solidFill>
                  <a:srgbClr val="FFFFFF"/>
                </a:solidFill>
                <a:effectLst>
                  <a:outerShdw blurRad="38100" dist="38100" dir="2700000" algn="tl">
                    <a:srgbClr val="000000"/>
                  </a:outerShdw>
                </a:effectLst>
                <a:latin typeface="宋体" pitchFamily="2" charset="-122"/>
              </a:rPr>
              <a:t>Ｃ语言中，字符串结束标志字符是</a:t>
            </a:r>
            <a:r>
              <a:rPr lang="zh-CN" altLang="en-US" sz="2800" b="1">
                <a:solidFill>
                  <a:srgbClr val="66FF33"/>
                </a:solidFill>
                <a:effectLst>
                  <a:outerShdw blurRad="38100" dist="38100" dir="2700000" algn="tl">
                    <a:srgbClr val="000000"/>
                  </a:outerShdw>
                </a:effectLst>
                <a:latin typeface="宋体" pitchFamily="2" charset="-122"/>
              </a:rPr>
              <a:t> </a:t>
            </a:r>
            <a:r>
              <a:rPr lang="en-US" sz="2800" b="1">
                <a:solidFill>
                  <a:srgbClr val="00FF00"/>
                </a:solidFill>
                <a:effectLst>
                  <a:outerShdw blurRad="38100" dist="38100" dir="2700000" algn="tl">
                    <a:srgbClr val="000000"/>
                  </a:outerShdw>
                </a:effectLst>
                <a:latin typeface="宋体" pitchFamily="2" charset="-122"/>
              </a:rPr>
              <a:t>’</a:t>
            </a:r>
            <a:r>
              <a:rPr lang="en-US" sz="2800" b="1">
                <a:solidFill>
                  <a:srgbClr val="66FF33"/>
                </a:solidFill>
                <a:effectLst>
                  <a:outerShdw blurRad="38100" dist="38100" dir="2700000" algn="tl">
                    <a:srgbClr val="000000"/>
                  </a:outerShdw>
                </a:effectLst>
                <a:latin typeface="宋体" pitchFamily="2" charset="-122"/>
              </a:rPr>
              <a:t>\0’</a:t>
            </a:r>
            <a:r>
              <a:rPr lang="en-US" sz="2800" b="1">
                <a:solidFill>
                  <a:srgbClr val="FFFFFF"/>
                </a:solidFill>
                <a:effectLst>
                  <a:outerShdw blurRad="38100" dist="38100" dir="2700000" algn="tl">
                    <a:srgbClr val="000000"/>
                  </a:outerShdw>
                </a:effectLst>
                <a:latin typeface="宋体" pitchFamily="2" charset="-122"/>
              </a:rPr>
              <a:t> </a:t>
            </a:r>
            <a:r>
              <a:rPr lang="zh-CN" altLang="en-US" sz="2800" b="1">
                <a:solidFill>
                  <a:srgbClr val="FFFFFF"/>
                </a:solidFill>
                <a:effectLst>
                  <a:outerShdw blurRad="38100" dist="38100" dir="2700000" algn="tl">
                    <a:srgbClr val="000000"/>
                  </a:outerShdw>
                </a:effectLst>
                <a:latin typeface="宋体" pitchFamily="2" charset="-122"/>
              </a:rPr>
              <a:t>。</a:t>
            </a:r>
            <a:endParaRPr lang="zh-CN" altLang="en-US" sz="2800" b="1" u="sng">
              <a:solidFill>
                <a:srgbClr val="FFFFFF"/>
              </a:solidFill>
              <a:effectLst>
                <a:outerShdw blurRad="38100" dist="38100" dir="2700000" algn="tl">
                  <a:srgbClr val="000000"/>
                </a:outerShdw>
              </a:effectLst>
              <a:latin typeface="宋体" pitchFamily="2" charset="-122"/>
            </a:endParaRPr>
          </a:p>
        </p:txBody>
      </p:sp>
      <p:sp>
        <p:nvSpPr>
          <p:cNvPr id="6" name="Text Box 5">
            <a:extLst>
              <a:ext uri="{FF2B5EF4-FFF2-40B4-BE49-F238E27FC236}">
                <a16:creationId xmlns:a16="http://schemas.microsoft.com/office/drawing/2014/main" id="{8CE2876E-C27E-7AF3-9593-A173E891F503}"/>
              </a:ext>
            </a:extLst>
          </p:cNvPr>
          <p:cNvSpPr txBox="1">
            <a:spLocks noChangeArrowheads="1"/>
          </p:cNvSpPr>
          <p:nvPr/>
        </p:nvSpPr>
        <p:spPr bwMode="auto">
          <a:xfrm>
            <a:off x="411371" y="5985789"/>
            <a:ext cx="10852764"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lnSpc>
                <a:spcPct val="130000"/>
              </a:lnSpc>
              <a:spcBef>
                <a:spcPct val="0"/>
              </a:spcBef>
              <a:spcAft>
                <a:spcPct val="0"/>
              </a:spcAft>
              <a:buClr>
                <a:srgbClr val="66FF33"/>
              </a:buClr>
              <a:buFont typeface="Wingdings" pitchFamily="2" charset="2"/>
              <a:buNone/>
            </a:pPr>
            <a:r>
              <a:rPr lang="en-US" sz="2800" b="1" dirty="0">
                <a:solidFill>
                  <a:srgbClr val="002060"/>
                </a:solidFill>
                <a:latin typeface="微软雅黑" panose="020B0503020204020204" pitchFamily="34" charset="-122"/>
                <a:ea typeface="微软雅黑" panose="020B0503020204020204" pitchFamily="34" charset="-122"/>
              </a:rPr>
              <a:t>◆ </a:t>
            </a:r>
            <a:r>
              <a:rPr lang="zh-CN" altLang="en-US" sz="2800" b="1" dirty="0">
                <a:solidFill>
                  <a:srgbClr val="002060"/>
                </a:solidFill>
                <a:latin typeface="微软雅黑" panose="020B0503020204020204" pitchFamily="34" charset="-122"/>
                <a:ea typeface="微软雅黑" panose="020B0503020204020204" pitchFamily="34" charset="-122"/>
              </a:rPr>
              <a:t>字符串常量在内存中占用的</a:t>
            </a:r>
            <a:r>
              <a:rPr lang="zh-CN" altLang="en-US" sz="2800" b="1" dirty="0">
                <a:solidFill>
                  <a:srgbClr val="FF00FF"/>
                </a:solidFill>
                <a:latin typeface="微软雅黑" panose="020B0503020204020204" pitchFamily="34" charset="-122"/>
                <a:ea typeface="微软雅黑" panose="020B0503020204020204" pitchFamily="34" charset="-122"/>
              </a:rPr>
              <a:t>字节数</a:t>
            </a:r>
            <a:r>
              <a:rPr lang="zh-CN" altLang="en-US" sz="2800" b="1" dirty="0">
                <a:solidFill>
                  <a:srgbClr val="002060"/>
                </a:solidFill>
                <a:latin typeface="微软雅黑" panose="020B0503020204020204" pitchFamily="34" charset="-122"/>
                <a:ea typeface="微软雅黑" panose="020B0503020204020204" pitchFamily="34" charset="-122"/>
              </a:rPr>
              <a:t>等于可见字符数加上</a:t>
            </a:r>
            <a:r>
              <a:rPr lang="en-US" sz="2800" b="1" dirty="0">
                <a:solidFill>
                  <a:srgbClr val="002060"/>
                </a:solidFill>
                <a:latin typeface="微软雅黑" panose="020B0503020204020204" pitchFamily="34" charset="-122"/>
                <a:ea typeface="微软雅黑" panose="020B0503020204020204" pitchFamily="34" charset="-122"/>
              </a:rPr>
              <a:t>1</a:t>
            </a:r>
            <a:r>
              <a:rPr lang="zh-CN" altLang="en-US" sz="2800" b="1" dirty="0">
                <a:solidFill>
                  <a:srgbClr val="00206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5832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587287" y="362259"/>
            <a:ext cx="1003324" cy="609600"/>
          </a:xfrm>
          <a:prstGeom prst="rect">
            <a:avLst/>
          </a:prstGeom>
          <a:solidFill>
            <a:srgbClr val="006666">
              <a:alpha val="100000"/>
            </a:srgbClr>
          </a:solidFill>
          <a:ln w="38100" cmpd="dbl">
            <a:solidFill>
              <a:schemeClr val="bg1"/>
            </a:solidFill>
            <a:miter/>
          </a:ln>
        </p:spPr>
        <p:txBody>
          <a:bodyPr vert="horz" lIns="92075" tIns="0" rIns="92075" bIns="72000" rtlCol="0" anchor="ctr">
            <a:normAutofit fontScale="90000"/>
          </a:bodyPr>
          <a:lstStyle/>
          <a:p>
            <a:pPr algn="l" eaLnBrk="1" hangingPunct="1"/>
            <a:r>
              <a:rPr lang="zh-CN" altLang="en-US" sz="3600" b="1" noProof="1">
                <a:solidFill>
                  <a:srgbClr val="FFFF66"/>
                </a:solidFill>
                <a:effectLst>
                  <a:outerShdw blurRad="38100" dist="38100" dir="2700000">
                    <a:srgbClr val="000000"/>
                  </a:outerShdw>
                </a:effectLst>
                <a:ea typeface="黑体" panose="02010609060101010101" pitchFamily="49" charset="-122"/>
              </a:rPr>
              <a:t>常量</a:t>
            </a:r>
          </a:p>
        </p:txBody>
      </p:sp>
      <p:sp>
        <p:nvSpPr>
          <p:cNvPr id="13315" name="Text Box 3"/>
          <p:cNvSpPr txBox="1"/>
          <p:nvPr/>
        </p:nvSpPr>
        <p:spPr>
          <a:xfrm>
            <a:off x="585394" y="1052736"/>
            <a:ext cx="10997006" cy="2172967"/>
          </a:xfrm>
          <a:prstGeom prst="rect">
            <a:avLst/>
          </a:prstGeom>
          <a:noFill/>
          <a:ln w="9525">
            <a:noFill/>
          </a:ln>
        </p:spPr>
        <p:txBody>
          <a:bodyPr wrap="square">
            <a:spAutoFit/>
          </a:bodyPr>
          <a:lstStyle/>
          <a:p>
            <a:pPr fontAlgn="base">
              <a:lnSpc>
                <a:spcPct val="110000"/>
              </a:lnSpc>
              <a:spcBef>
                <a:spcPct val="50000"/>
              </a:spcBef>
              <a:spcAft>
                <a:spcPct val="0"/>
              </a:spcAft>
              <a:buFont typeface="Arial" charset="0"/>
              <a:buNone/>
            </a:pPr>
            <a:r>
              <a:rPr lang="zh-CN" altLang="en-US" sz="2800" b="1" dirty="0">
                <a:solidFill>
                  <a:srgbClr val="FF00FF"/>
                </a:solidFill>
                <a:latin typeface="华光准圆_CNKI" panose="02000500000000000000" pitchFamily="2" charset="-122"/>
                <a:ea typeface="华光准圆_CNKI" panose="02000500000000000000" pitchFamily="2" charset="-122"/>
              </a:rPr>
              <a:t>常量</a:t>
            </a:r>
            <a:r>
              <a:rPr lang="zh-CN" altLang="en-US" sz="2800" b="1" dirty="0">
                <a:solidFill>
                  <a:srgbClr val="000000"/>
                </a:solidFill>
              </a:rPr>
              <a:t>就是在程序使用之前</a:t>
            </a:r>
            <a:r>
              <a:rPr lang="zh-CN" altLang="en-US" sz="2800" b="1" dirty="0">
                <a:solidFill>
                  <a:srgbClr val="FF0000"/>
                </a:solidFill>
              </a:rPr>
              <a:t>预先设定</a:t>
            </a:r>
            <a:r>
              <a:rPr lang="zh-CN" altLang="en-US" sz="2800" b="1" dirty="0">
                <a:solidFill>
                  <a:srgbClr val="000000"/>
                </a:solidFill>
              </a:rPr>
              <a:t>并在整个运行过程中</a:t>
            </a:r>
            <a:r>
              <a:rPr lang="zh-CN" altLang="en-US" sz="2800" b="1" dirty="0">
                <a:solidFill>
                  <a:srgbClr val="FF0000"/>
                </a:solidFill>
              </a:rPr>
              <a:t>没有变化</a:t>
            </a:r>
            <a:r>
              <a:rPr lang="zh-CN" altLang="en-US" sz="2800" b="1" dirty="0">
                <a:solidFill>
                  <a:srgbClr val="000000"/>
                </a:solidFill>
              </a:rPr>
              <a:t>的量。如圆周率</a:t>
            </a:r>
            <a:r>
              <a:rPr lang="el-GR" altLang="zh-CN" sz="2800" b="1" dirty="0">
                <a:solidFill>
                  <a:srgbClr val="000000"/>
                </a:solidFill>
              </a:rPr>
              <a:t>π</a:t>
            </a:r>
            <a:r>
              <a:rPr lang="zh-CN" altLang="en-US" sz="2800" b="1" dirty="0">
                <a:solidFill>
                  <a:srgbClr val="000000"/>
                </a:solidFill>
              </a:rPr>
              <a:t>的值。</a:t>
            </a:r>
            <a:endParaRPr lang="en-US" altLang="zh-CN" sz="2800" b="1" dirty="0">
              <a:solidFill>
                <a:srgbClr val="000000"/>
              </a:solidFill>
            </a:endParaRPr>
          </a:p>
          <a:p>
            <a:pPr fontAlgn="base">
              <a:lnSpc>
                <a:spcPct val="110000"/>
              </a:lnSpc>
              <a:spcBef>
                <a:spcPct val="50000"/>
              </a:spcBef>
              <a:spcAft>
                <a:spcPct val="0"/>
              </a:spcAft>
              <a:buFont typeface="Arial" charset="0"/>
              <a:buNone/>
            </a:pPr>
            <a:r>
              <a:rPr lang="en-US" altLang="zh-CN" sz="2800" b="1" dirty="0">
                <a:solidFill>
                  <a:srgbClr val="000000"/>
                </a:solidFill>
              </a:rPr>
              <a:t>C</a:t>
            </a:r>
            <a:r>
              <a:rPr lang="zh-CN" altLang="en-US" sz="2800" b="1" dirty="0">
                <a:solidFill>
                  <a:srgbClr val="000000"/>
                </a:solidFill>
              </a:rPr>
              <a:t>语言有不同</a:t>
            </a:r>
            <a:r>
              <a:rPr lang="zh-CN" altLang="en-US" sz="2800" b="1" dirty="0">
                <a:solidFill>
                  <a:srgbClr val="FF00FF"/>
                </a:solidFill>
              </a:rPr>
              <a:t>类型</a:t>
            </a:r>
            <a:r>
              <a:rPr lang="zh-CN" altLang="en-US" sz="2800" b="1" dirty="0">
                <a:solidFill>
                  <a:srgbClr val="000000"/>
                </a:solidFill>
              </a:rPr>
              <a:t>的常量，如整型常量、浮点型常量、字符型常量、符号常量等。</a:t>
            </a:r>
          </a:p>
        </p:txBody>
      </p:sp>
      <p:sp>
        <p:nvSpPr>
          <p:cNvPr id="13316" name="Text Box 4"/>
          <p:cNvSpPr txBox="1">
            <a:spLocks noChangeArrowheads="1"/>
          </p:cNvSpPr>
          <p:nvPr/>
        </p:nvSpPr>
        <p:spPr bwMode="auto">
          <a:xfrm>
            <a:off x="2207568" y="3124201"/>
            <a:ext cx="8381117"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20000"/>
              </a:lnSpc>
              <a:spcBef>
                <a:spcPct val="20000"/>
              </a:spcBef>
              <a:spcAft>
                <a:spcPct val="0"/>
              </a:spcAft>
              <a:buFont typeface="Arial" charset="0"/>
              <a:buNone/>
            </a:pPr>
            <a:r>
              <a:rPr lang="en-US" sz="2400" b="1" dirty="0">
                <a:solidFill>
                  <a:srgbClr val="000000"/>
                </a:solidFill>
                <a:latin typeface="宋体" pitchFamily="2" charset="-122"/>
              </a:rPr>
              <a:t>C</a:t>
            </a:r>
            <a:r>
              <a:rPr lang="zh-CN" altLang="en-US" sz="2400" b="1" dirty="0">
                <a:solidFill>
                  <a:srgbClr val="000000"/>
                </a:solidFill>
                <a:latin typeface="宋体" pitchFamily="2" charset="-122"/>
              </a:rPr>
              <a:t>语言有</a:t>
            </a:r>
            <a:r>
              <a:rPr lang="zh-CN" altLang="en-US" sz="2400" b="1" dirty="0">
                <a:solidFill>
                  <a:srgbClr val="0070C0"/>
                </a:solidFill>
                <a:latin typeface="华光准圆_CNKI" panose="02000500000000000000" pitchFamily="2" charset="-122"/>
                <a:ea typeface="华光准圆_CNKI" panose="02000500000000000000" pitchFamily="2" charset="-122"/>
              </a:rPr>
              <a:t>两种实现常量的方法</a:t>
            </a:r>
            <a:r>
              <a:rPr lang="zh-CN" altLang="en-US" sz="2400" b="1" dirty="0">
                <a:solidFill>
                  <a:srgbClr val="000000"/>
                </a:solidFill>
                <a:latin typeface="宋体" pitchFamily="2" charset="-122"/>
              </a:rPr>
              <a:t>：</a:t>
            </a:r>
          </a:p>
          <a:p>
            <a:pPr fontAlgn="base">
              <a:lnSpc>
                <a:spcPct val="120000"/>
              </a:lnSpc>
              <a:spcBef>
                <a:spcPct val="20000"/>
              </a:spcBef>
              <a:spcAft>
                <a:spcPct val="0"/>
              </a:spcAft>
              <a:buFont typeface="Arial" charset="0"/>
              <a:buChar char="•"/>
            </a:pPr>
            <a:r>
              <a:rPr lang="en-US" altLang="zh-CN" sz="2400" b="1" dirty="0">
                <a:solidFill>
                  <a:srgbClr val="000000"/>
                </a:solidFill>
                <a:latin typeface="宋体" pitchFamily="2" charset="-122"/>
              </a:rPr>
              <a:t> </a:t>
            </a:r>
            <a:r>
              <a:rPr lang="zh-CN" altLang="en-US" sz="2400" b="1" dirty="0">
                <a:solidFill>
                  <a:schemeClr val="accent6">
                    <a:lumMod val="75000"/>
                  </a:schemeClr>
                </a:solidFill>
                <a:latin typeface="宋体" pitchFamily="2" charset="-122"/>
              </a:rPr>
              <a:t>直接常量</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1, 2, 3; 0.1, 10.0; </a:t>
            </a:r>
            <a:r>
              <a:rPr lang="en-US" altLang="zh-CN" sz="2400" b="1" noProof="1">
                <a:solidFill>
                  <a:srgbClr val="000000"/>
                </a:solidFill>
                <a:latin typeface="宋体" pitchFamily="2" charset="-122"/>
              </a:rPr>
              <a:t>'a'</a:t>
            </a:r>
            <a:r>
              <a:rPr lang="en-US" altLang="zh-CN" sz="2400" b="1" dirty="0">
                <a:solidFill>
                  <a:srgbClr val="000000"/>
                </a:solidFill>
                <a:latin typeface="宋体" pitchFamily="2" charset="-122"/>
              </a:rPr>
              <a:t>, </a:t>
            </a:r>
            <a:r>
              <a:rPr lang="en-US" altLang="zh-CN" sz="2400" b="1" noProof="1">
                <a:solidFill>
                  <a:srgbClr val="000000"/>
                </a:solidFill>
                <a:latin typeface="宋体" pitchFamily="2" charset="-122"/>
              </a:rPr>
              <a:t>'</a:t>
            </a:r>
            <a:r>
              <a:rPr lang="en-US" altLang="zh-CN" sz="2400" b="1" dirty="0">
                <a:solidFill>
                  <a:srgbClr val="000000"/>
                </a:solidFill>
                <a:latin typeface="宋体" pitchFamily="2" charset="-122"/>
              </a:rPr>
              <a:t>1</a:t>
            </a:r>
            <a:r>
              <a:rPr lang="en-US" altLang="zh-CN" sz="2400" b="1" noProof="1">
                <a:solidFill>
                  <a:srgbClr val="000000"/>
                </a:solidFill>
                <a:latin typeface="宋体" pitchFamily="2" charset="-122"/>
              </a:rPr>
              <a:t>'</a:t>
            </a:r>
            <a:r>
              <a:rPr lang="en-US" altLang="zh-CN" sz="2400" b="1" dirty="0">
                <a:solidFill>
                  <a:srgbClr val="000000"/>
                </a:solidFill>
                <a:latin typeface="宋体" pitchFamily="2" charset="-122"/>
              </a:rPr>
              <a:t>; </a:t>
            </a:r>
            <a:r>
              <a:rPr lang="en-US" altLang="zh-CN" sz="2400" b="1" noProof="1">
                <a:solidFill>
                  <a:srgbClr val="000000"/>
                </a:solidFill>
                <a:latin typeface="宋体" pitchFamily="2" charset="-122"/>
              </a:rPr>
              <a:t>"hello"</a:t>
            </a:r>
            <a:endParaRPr lang="en-US" altLang="zh-CN" sz="2400" b="1" dirty="0">
              <a:solidFill>
                <a:srgbClr val="000000"/>
              </a:solidFill>
              <a:latin typeface="宋体" pitchFamily="2" charset="-122"/>
            </a:endParaRPr>
          </a:p>
          <a:p>
            <a:pPr fontAlgn="base">
              <a:lnSpc>
                <a:spcPct val="120000"/>
              </a:lnSpc>
              <a:spcBef>
                <a:spcPct val="20000"/>
              </a:spcBef>
              <a:spcAft>
                <a:spcPct val="0"/>
              </a:spcAft>
              <a:buFont typeface="Arial" charset="0"/>
              <a:buChar char="•"/>
            </a:pPr>
            <a:r>
              <a:rPr lang="en-US" altLang="zh-CN" sz="2400" b="1" dirty="0">
                <a:solidFill>
                  <a:srgbClr val="000000"/>
                </a:solidFill>
                <a:latin typeface="宋体" pitchFamily="2" charset="-122"/>
              </a:rPr>
              <a:t> </a:t>
            </a:r>
            <a:r>
              <a:rPr lang="zh-CN" altLang="en-US" sz="2400" b="1" dirty="0">
                <a:solidFill>
                  <a:schemeClr val="accent6">
                    <a:lumMod val="75000"/>
                  </a:schemeClr>
                </a:solidFill>
                <a:latin typeface="宋体" pitchFamily="2" charset="-122"/>
              </a:rPr>
              <a:t>常变量</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C++</a:t>
            </a:r>
            <a:r>
              <a:rPr lang="zh-CN" altLang="en-US" sz="2400" b="1" dirty="0">
                <a:solidFill>
                  <a:srgbClr val="000000"/>
                </a:solidFill>
                <a:latin typeface="宋体" pitchFamily="2" charset="-122"/>
              </a:rPr>
              <a:t>中，可以使用 </a:t>
            </a:r>
            <a:r>
              <a:rPr lang="en-US" altLang="zh-CN" sz="2400" b="1" dirty="0" err="1">
                <a:solidFill>
                  <a:srgbClr val="000000"/>
                </a:solidFill>
                <a:latin typeface="宋体" pitchFamily="2" charset="-122"/>
              </a:rPr>
              <a:t>const</a:t>
            </a: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关键字定义常变量</a:t>
            </a:r>
          </a:p>
          <a:p>
            <a:pPr lvl="1" fontAlgn="base">
              <a:lnSpc>
                <a:spcPct val="120000"/>
              </a:lnSpc>
              <a:spcBef>
                <a:spcPct val="20000"/>
              </a:spcBef>
              <a:spcAft>
                <a:spcPct val="0"/>
              </a:spcAft>
              <a:buFont typeface="Arial" charset="0"/>
              <a:buChar char="•"/>
            </a:pPr>
            <a:r>
              <a:rPr lang="en-US" altLang="zh-CN" sz="2400" b="1" dirty="0" err="1">
                <a:solidFill>
                  <a:srgbClr val="FF0000"/>
                </a:solidFill>
                <a:latin typeface="宋体" pitchFamily="2" charset="-122"/>
              </a:rPr>
              <a:t>const</a:t>
            </a:r>
            <a:r>
              <a:rPr lang="en-US" altLang="zh-CN" sz="2400" b="1" dirty="0">
                <a:solidFill>
                  <a:srgbClr val="FF0000"/>
                </a:solidFill>
                <a:latin typeface="宋体" pitchFamily="2" charset="-122"/>
              </a:rPr>
              <a:t> double PI = 3.1415926;</a:t>
            </a:r>
          </a:p>
          <a:p>
            <a:pPr lvl="1" fontAlgn="base">
              <a:lnSpc>
                <a:spcPct val="120000"/>
              </a:lnSpc>
              <a:spcBef>
                <a:spcPct val="20000"/>
              </a:spcBef>
              <a:spcAft>
                <a:spcPct val="0"/>
              </a:spcAft>
              <a:buFont typeface="Arial" charset="0"/>
              <a:buChar char="•"/>
            </a:pPr>
            <a:r>
              <a:rPr lang="zh-CN" altLang="en-US" sz="2400" b="1" dirty="0">
                <a:solidFill>
                  <a:srgbClr val="000000"/>
                </a:solidFill>
                <a:latin typeface="宋体" pitchFamily="2" charset="-122"/>
              </a:rPr>
              <a:t>使用常变量的好处是：</a:t>
            </a:r>
          </a:p>
          <a:p>
            <a:pPr lvl="2" fontAlgn="base">
              <a:lnSpc>
                <a:spcPct val="120000"/>
              </a:lnSpc>
              <a:spcBef>
                <a:spcPct val="20000"/>
              </a:spcBef>
              <a:spcAft>
                <a:spcPct val="0"/>
              </a:spcAft>
              <a:buFont typeface="Arial" charset="0"/>
              <a:buChar char="•"/>
            </a:pPr>
            <a:r>
              <a:rPr lang="zh-CN" altLang="en-US" sz="2400" b="1" dirty="0">
                <a:solidFill>
                  <a:srgbClr val="000000"/>
                </a:solidFill>
                <a:latin typeface="宋体" pitchFamily="2" charset="-122"/>
              </a:rPr>
              <a:t>做到“见名知意”</a:t>
            </a:r>
          </a:p>
          <a:p>
            <a:pPr lvl="2" fontAlgn="base">
              <a:lnSpc>
                <a:spcPct val="120000"/>
              </a:lnSpc>
              <a:spcBef>
                <a:spcPct val="20000"/>
              </a:spcBef>
              <a:spcAft>
                <a:spcPct val="0"/>
              </a:spcAft>
              <a:buFont typeface="Arial" charset="0"/>
              <a:buChar char="•"/>
            </a:pPr>
            <a:r>
              <a:rPr lang="zh-CN" altLang="en-US" sz="2400" b="1" dirty="0">
                <a:solidFill>
                  <a:srgbClr val="000000"/>
                </a:solidFill>
                <a:latin typeface="宋体" pitchFamily="2" charset="-122"/>
              </a:rPr>
              <a:t>做到“一改全改”，容易调整</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3</a:t>
            </a:fld>
            <a:endParaRPr lang="zh-CN" altLang="en-US"/>
          </a:p>
        </p:txBody>
      </p:sp>
    </p:spTree>
    <p:extLst>
      <p:ext uri="{BB962C8B-B14F-4D97-AF65-F5344CB8AC3E}">
        <p14:creationId xmlns:p14="http://schemas.microsoft.com/office/powerpoint/2010/main" val="309988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p:nvPr/>
        </p:nvSpPr>
        <p:spPr>
          <a:xfrm>
            <a:off x="3151751" y="1871248"/>
            <a:ext cx="1763149" cy="622218"/>
          </a:xfrm>
          <a:prstGeom prst="rect">
            <a:avLst/>
          </a:prstGeom>
          <a:solidFill>
            <a:srgbClr val="006699"/>
          </a:solidFill>
          <a:ln w="9525">
            <a:noFill/>
          </a:ln>
          <a:effectLst>
            <a:prstShdw prst="shdw17" dist="17961" dir="13499999">
              <a:srgbClr val="003D5C"/>
            </a:prstShdw>
          </a:effectLst>
        </p:spPr>
        <p:txBody>
          <a:bodyPr wrap="square" lIns="54000" rIns="54000" bIns="82800" anchor="ctr">
            <a:spAutoFit/>
          </a:bodyPr>
          <a:lstStyle/>
          <a:p>
            <a:pPr fontAlgn="base">
              <a:spcBef>
                <a:spcPct val="50000"/>
              </a:spcBef>
              <a:spcAft>
                <a:spcPct val="0"/>
              </a:spcAft>
              <a:buFont typeface="Arial" charset="0"/>
              <a:buNone/>
            </a:pPr>
            <a:r>
              <a:rPr lang="en-US" altLang="x-none" sz="3200" noProof="1">
                <a:solidFill>
                  <a:srgbClr val="FFFFFF"/>
                </a:solidFill>
                <a:effectLst>
                  <a:outerShdw blurRad="38100" dist="38100" dir="2700000">
                    <a:srgbClr val="000000"/>
                  </a:outerShdw>
                </a:effectLst>
                <a:latin typeface="Verdana" panose="020B0604030504040204" pitchFamily="34" charset="0"/>
                <a:ea typeface="幼圆" panose="02010509060101010101" pitchFamily="49" charset="-122"/>
              </a:rPr>
              <a:t>”</a:t>
            </a:r>
            <a:r>
              <a:rPr lang="en-US" altLang="x-none" sz="3200" noProof="1">
                <a:solidFill>
                  <a:srgbClr val="66FF33"/>
                </a:solidFill>
              </a:rPr>
              <a:t> HELLO </a:t>
            </a:r>
            <a:r>
              <a:rPr lang="en-US" altLang="x-none" sz="3200" noProof="1">
                <a:solidFill>
                  <a:srgbClr val="FFFFFF"/>
                </a:solidFill>
                <a:effectLst>
                  <a:outerShdw blurRad="38100" dist="38100" dir="2700000">
                    <a:srgbClr val="000000"/>
                  </a:outerShdw>
                </a:effectLst>
                <a:latin typeface="Verdana" panose="020B0604030504040204" pitchFamily="34" charset="0"/>
                <a:ea typeface="幼圆" panose="02010509060101010101" pitchFamily="49" charset="-122"/>
              </a:rPr>
              <a:t>”</a:t>
            </a:r>
          </a:p>
        </p:txBody>
      </p:sp>
      <p:graphicFrame>
        <p:nvGraphicFramePr>
          <p:cNvPr id="55300" name="表格 55299"/>
          <p:cNvGraphicFramePr/>
          <p:nvPr>
            <p:extLst>
              <p:ext uri="{D42A27DB-BD31-4B8C-83A1-F6EECF244321}">
                <p14:modId xmlns:p14="http://schemas.microsoft.com/office/powerpoint/2010/main" val="543321310"/>
              </p:ext>
            </p:extLst>
          </p:nvPr>
        </p:nvGraphicFramePr>
        <p:xfrm>
          <a:off x="6019800" y="1489720"/>
          <a:ext cx="4362450" cy="733425"/>
        </p:xfrm>
        <a:graphic>
          <a:graphicData uri="http://schemas.openxmlformats.org/drawingml/2006/table">
            <a:tbl>
              <a:tblPr/>
              <a:tblGrid>
                <a:gridCol w="725488">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00087">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28663">
                  <a:extLst>
                    <a:ext uri="{9D8B030D-6E8A-4147-A177-3AD203B41FA5}">
                      <a16:colId xmlns:a16="http://schemas.microsoft.com/office/drawing/2014/main" val="20004"/>
                    </a:ext>
                  </a:extLst>
                </a:gridCol>
                <a:gridCol w="728662">
                  <a:extLst>
                    <a:ext uri="{9D8B030D-6E8A-4147-A177-3AD203B41FA5}">
                      <a16:colId xmlns:a16="http://schemas.microsoft.com/office/drawing/2014/main" val="20005"/>
                    </a:ext>
                  </a:extLst>
                </a:gridCol>
              </a:tblGrid>
              <a:tr h="733425">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600" b="1">
                          <a:solidFill>
                            <a:srgbClr val="66FF33"/>
                          </a:solidFill>
                        </a:rPr>
                        <a:t>H</a:t>
                      </a:r>
                      <a:endParaRPr lang="en-US" altLang="x-none" sz="3600">
                        <a:solidFill>
                          <a:srgbClr val="66FF33"/>
                        </a:solidFill>
                      </a:endParaRPr>
                    </a:p>
                  </a:txBody>
                  <a:tcPr marL="0" marR="0" marT="0" marB="0" anchor="ctr" anchorCtr="1">
                    <a:lnL w="19050" cap="flat" cmpd="sng">
                      <a:solidFill>
                        <a:schemeClr val="bg1"/>
                      </a:solidFill>
                      <a:prstDash val="solid"/>
                      <a:headEnd type="none" w="med" len="med"/>
                      <a:tailEnd type="none" w="med" len="med"/>
                    </a:lnL>
                    <a:lnR w="19050" cap="flat" cmpd="sng">
                      <a:solidFill>
                        <a:schemeClr val="bg1"/>
                      </a:solidFill>
                      <a:prstDash val="solid"/>
                      <a:headEnd type="none" w="med" len="med"/>
                      <a:tailEnd type="none" w="med" len="med"/>
                    </a:lnR>
                    <a:lnT w="19050" cap="flat" cmpd="sng">
                      <a:solidFill>
                        <a:schemeClr val="bg1"/>
                      </a:solidFill>
                      <a:prstDash val="solid"/>
                      <a:headEnd type="none" w="med" len="med"/>
                      <a:tailEnd type="none" w="med" len="med"/>
                    </a:lnT>
                    <a:lnB w="19050" cap="flat" cmpd="sng">
                      <a:solidFill>
                        <a:schemeClr val="bg1"/>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600" b="1">
                          <a:solidFill>
                            <a:srgbClr val="66FF33"/>
                          </a:solidFill>
                        </a:rPr>
                        <a:t>E</a:t>
                      </a:r>
                      <a:endParaRPr lang="en-US" altLang="x-none" sz="3600">
                        <a:solidFill>
                          <a:srgbClr val="66FF33"/>
                        </a:solidFill>
                      </a:endParaRPr>
                    </a:p>
                  </a:txBody>
                  <a:tcPr marL="0" marR="0" marT="0" marB="0" anchor="ctr" anchorCtr="1">
                    <a:lnL w="19050" cap="flat" cmpd="sng">
                      <a:solidFill>
                        <a:schemeClr val="bg1"/>
                      </a:solidFill>
                      <a:prstDash val="solid"/>
                      <a:headEnd type="none" w="med" len="med"/>
                      <a:tailEnd type="none" w="med" len="med"/>
                    </a:lnL>
                    <a:lnR w="19050" cap="flat" cmpd="sng">
                      <a:solidFill>
                        <a:schemeClr val="bg1"/>
                      </a:solidFill>
                      <a:prstDash val="solid"/>
                      <a:headEnd type="none" w="med" len="med"/>
                      <a:tailEnd type="none" w="med" len="med"/>
                    </a:lnR>
                    <a:lnT w="19050" cap="flat" cmpd="sng">
                      <a:solidFill>
                        <a:schemeClr val="bg1"/>
                      </a:solidFill>
                      <a:prstDash val="solid"/>
                      <a:headEnd type="none" w="med" len="med"/>
                      <a:tailEnd type="none" w="med" len="med"/>
                    </a:lnT>
                    <a:lnB w="19050" cap="flat" cmpd="sng">
                      <a:solidFill>
                        <a:schemeClr val="bg1"/>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600" b="1">
                          <a:solidFill>
                            <a:srgbClr val="66FF33"/>
                          </a:solidFill>
                        </a:rPr>
                        <a:t>L</a:t>
                      </a:r>
                      <a:endParaRPr lang="en-US" altLang="x-none" sz="3600">
                        <a:solidFill>
                          <a:srgbClr val="66FF33"/>
                        </a:solidFill>
                      </a:endParaRPr>
                    </a:p>
                  </a:txBody>
                  <a:tcPr marL="0" marR="0" marT="0" marB="0" anchor="ctr" anchorCtr="1">
                    <a:lnL w="19050" cap="flat" cmpd="sng">
                      <a:solidFill>
                        <a:schemeClr val="bg1"/>
                      </a:solidFill>
                      <a:prstDash val="solid"/>
                      <a:headEnd type="none" w="med" len="med"/>
                      <a:tailEnd type="none" w="med" len="med"/>
                    </a:lnL>
                    <a:lnR w="19050" cap="flat" cmpd="sng">
                      <a:solidFill>
                        <a:schemeClr val="bg1"/>
                      </a:solidFill>
                      <a:prstDash val="solid"/>
                      <a:headEnd type="none" w="med" len="med"/>
                      <a:tailEnd type="none" w="med" len="med"/>
                    </a:lnR>
                    <a:lnT w="19050" cap="flat" cmpd="sng">
                      <a:solidFill>
                        <a:schemeClr val="bg1"/>
                      </a:solidFill>
                      <a:prstDash val="solid"/>
                      <a:headEnd type="none" w="med" len="med"/>
                      <a:tailEnd type="none" w="med" len="med"/>
                    </a:lnT>
                    <a:lnB w="19050" cap="flat" cmpd="sng">
                      <a:solidFill>
                        <a:schemeClr val="bg1"/>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600" b="1" dirty="0">
                          <a:solidFill>
                            <a:srgbClr val="66FF33"/>
                          </a:solidFill>
                        </a:rPr>
                        <a:t>L</a:t>
                      </a:r>
                      <a:endParaRPr lang="en-US" altLang="x-none" sz="3600" dirty="0">
                        <a:solidFill>
                          <a:srgbClr val="66FF33"/>
                        </a:solidFill>
                      </a:endParaRPr>
                    </a:p>
                  </a:txBody>
                  <a:tcPr marL="0" marR="0" marT="0" marB="0" anchor="ctr" anchorCtr="1">
                    <a:lnL w="19050" cap="flat" cmpd="sng">
                      <a:solidFill>
                        <a:schemeClr val="bg1"/>
                      </a:solidFill>
                      <a:prstDash val="solid"/>
                      <a:headEnd type="none" w="med" len="med"/>
                      <a:tailEnd type="none" w="med" len="med"/>
                    </a:lnL>
                    <a:lnR w="19050" cap="flat" cmpd="sng">
                      <a:solidFill>
                        <a:schemeClr val="bg1"/>
                      </a:solidFill>
                      <a:prstDash val="solid"/>
                      <a:headEnd type="none" w="med" len="med"/>
                      <a:tailEnd type="none" w="med" len="med"/>
                    </a:lnR>
                    <a:lnT w="19050" cap="flat" cmpd="sng">
                      <a:solidFill>
                        <a:schemeClr val="bg1"/>
                      </a:solidFill>
                      <a:prstDash val="solid"/>
                      <a:headEnd type="none" w="med" len="med"/>
                      <a:tailEnd type="none" w="med" len="med"/>
                    </a:lnT>
                    <a:lnB w="19050" cap="flat" cmpd="sng">
                      <a:solidFill>
                        <a:schemeClr val="bg1"/>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600" b="1">
                          <a:solidFill>
                            <a:srgbClr val="66FF33"/>
                          </a:solidFill>
                        </a:rPr>
                        <a:t>O</a:t>
                      </a:r>
                      <a:endParaRPr lang="en-US" altLang="x-none" sz="3600">
                        <a:solidFill>
                          <a:srgbClr val="66FF33"/>
                        </a:solidFill>
                      </a:endParaRPr>
                    </a:p>
                  </a:txBody>
                  <a:tcPr marL="0" marR="0" marT="0" marB="0" anchor="ctr" anchorCtr="1">
                    <a:lnL w="19050" cap="flat" cmpd="sng">
                      <a:solidFill>
                        <a:schemeClr val="bg1"/>
                      </a:solidFill>
                      <a:prstDash val="solid"/>
                      <a:headEnd type="none" w="med" len="med"/>
                      <a:tailEnd type="none" w="med" len="med"/>
                    </a:lnL>
                    <a:lnR w="19050" cap="flat" cmpd="sng">
                      <a:solidFill>
                        <a:schemeClr val="bg1"/>
                      </a:solidFill>
                      <a:prstDash val="solid"/>
                      <a:headEnd type="none" w="med" len="med"/>
                      <a:tailEnd type="none" w="med" len="med"/>
                    </a:lnR>
                    <a:lnT w="19050" cap="flat" cmpd="sng">
                      <a:solidFill>
                        <a:schemeClr val="bg1"/>
                      </a:solidFill>
                      <a:prstDash val="solid"/>
                      <a:headEnd type="none" w="med" len="med"/>
                      <a:tailEnd type="none" w="med" len="med"/>
                    </a:lnT>
                    <a:lnB w="19050" cap="flat" cmpd="sng">
                      <a:solidFill>
                        <a:schemeClr val="bg1"/>
                      </a:solidFill>
                      <a:prstDash val="solid"/>
                      <a:headEnd type="none" w="med" len="med"/>
                      <a:tailEnd type="none" w="med" len="med"/>
                    </a:lnB>
                    <a:lnTlToBr>
                      <a:noFill/>
                    </a:lnTlToBr>
                    <a:lnBlToTr>
                      <a:noFill/>
                    </a:lnBlToTr>
                    <a:solidFill>
                      <a:srgbClr val="006699"/>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2800" b="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eaLnBrk="1" hangingPunct="1">
                        <a:buClrTx/>
                        <a:buSzPct val="100000"/>
                        <a:buFont typeface="Arial" panose="020B0604020202020204" pitchFamily="34" charset="0"/>
                        <a:buNone/>
                      </a:pPr>
                      <a:r>
                        <a:rPr lang="en-US" altLang="x-none" sz="3600" b="1" dirty="0">
                          <a:solidFill>
                            <a:srgbClr val="66FF33"/>
                          </a:solidFill>
                        </a:rPr>
                        <a:t>\0</a:t>
                      </a:r>
                      <a:endParaRPr lang="en-US" altLang="x-none" sz="3600" dirty="0">
                        <a:solidFill>
                          <a:srgbClr val="66FF33"/>
                        </a:solidFill>
                      </a:endParaRPr>
                    </a:p>
                  </a:txBody>
                  <a:tcPr marL="0" marR="0" marT="0" marB="0" anchor="ctr" anchorCtr="1">
                    <a:lnL w="19050" cap="flat" cmpd="sng">
                      <a:solidFill>
                        <a:schemeClr val="bg1"/>
                      </a:solidFill>
                      <a:prstDash val="solid"/>
                      <a:headEnd type="none" w="med" len="med"/>
                      <a:tailEnd type="none" w="med" len="med"/>
                    </a:lnL>
                    <a:lnR w="19050" cap="flat" cmpd="sng">
                      <a:solidFill>
                        <a:schemeClr val="bg1"/>
                      </a:solidFill>
                      <a:prstDash val="solid"/>
                      <a:headEnd type="none" w="med" len="med"/>
                      <a:tailEnd type="none" w="med" len="med"/>
                    </a:lnR>
                    <a:lnT w="19050" cap="flat" cmpd="sng">
                      <a:solidFill>
                        <a:schemeClr val="bg1"/>
                      </a:solidFill>
                      <a:prstDash val="solid"/>
                      <a:headEnd type="none" w="med" len="med"/>
                      <a:tailEnd type="none" w="med" len="med"/>
                    </a:lnT>
                    <a:lnB w="19050" cap="flat" cmpd="sng">
                      <a:solidFill>
                        <a:schemeClr val="bg1"/>
                      </a:solidFill>
                      <a:prstDash val="soli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0"/>
                  </a:ext>
                </a:extLst>
              </a:tr>
            </a:tbl>
          </a:graphicData>
        </a:graphic>
      </p:graphicFrame>
      <p:sp>
        <p:nvSpPr>
          <p:cNvPr id="55316" name="AutoShape 20"/>
          <p:cNvSpPr>
            <a:spLocks noChangeArrowheads="1"/>
          </p:cNvSpPr>
          <p:nvPr/>
        </p:nvSpPr>
        <p:spPr bwMode="auto">
          <a:xfrm>
            <a:off x="5927726" y="404664"/>
            <a:ext cx="4359275" cy="733425"/>
          </a:xfrm>
          <a:prstGeom prst="wedgeRoundRectCallout">
            <a:avLst>
              <a:gd name="adj1" fmla="val 34412"/>
              <a:gd name="adj2" fmla="val 90051"/>
              <a:gd name="adj3" fmla="val 16667"/>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72000" anchor="ctr" anchorCtr="1"/>
          <a:lstStyle/>
          <a:p>
            <a:pPr algn="ctr" fontAlgn="base">
              <a:spcBef>
                <a:spcPct val="50000"/>
              </a:spcBef>
              <a:spcAft>
                <a:spcPct val="0"/>
              </a:spcAft>
              <a:buFont typeface="Arial" charset="0"/>
              <a:buNone/>
            </a:pPr>
            <a:r>
              <a:rPr lang="zh-CN" altLang="en-US" sz="2400" b="1" dirty="0">
                <a:solidFill>
                  <a:srgbClr val="002060"/>
                </a:solidFill>
                <a:latin typeface="Verdana" pitchFamily="34" charset="0"/>
                <a:ea typeface="黑体" pitchFamily="49" charset="-122"/>
              </a:rPr>
              <a:t>字符串结束标志字符也是一个字符，也要占用一个字节。</a:t>
            </a:r>
          </a:p>
        </p:txBody>
      </p:sp>
      <p:cxnSp>
        <p:nvCxnSpPr>
          <p:cNvPr id="55317" name="AutoShape 21"/>
          <p:cNvCxnSpPr>
            <a:cxnSpLocks noChangeShapeType="1"/>
          </p:cNvCxnSpPr>
          <p:nvPr/>
        </p:nvCxnSpPr>
        <p:spPr bwMode="auto">
          <a:xfrm>
            <a:off x="4914900" y="1916832"/>
            <a:ext cx="1104900" cy="0"/>
          </a:xfrm>
          <a:prstGeom prst="straightConnector1">
            <a:avLst/>
          </a:prstGeom>
          <a:noFill/>
          <a:ln w="31750">
            <a:solidFill>
              <a:srgbClr val="FFFF00"/>
            </a:solidFill>
            <a:round/>
            <a:headEnd/>
            <a:tailEnd type="triangle" w="med" len="med"/>
          </a:ln>
          <a:extLst>
            <a:ext uri="{909E8E84-426E-40DD-AFC4-6F175D3DCCD1}">
              <a14:hiddenFill xmlns:a14="http://schemas.microsoft.com/office/drawing/2010/main">
                <a:noFill/>
              </a14:hiddenFill>
            </a:ext>
          </a:extLst>
        </p:spPr>
      </p:cxnSp>
      <p:sp>
        <p:nvSpPr>
          <p:cNvPr id="55318" name="Rectangle 22"/>
          <p:cNvSpPr>
            <a:spLocks noChangeArrowheads="1"/>
          </p:cNvSpPr>
          <p:nvPr/>
        </p:nvSpPr>
        <p:spPr bwMode="auto">
          <a:xfrm>
            <a:off x="9656763" y="1499244"/>
            <a:ext cx="725487" cy="714375"/>
          </a:xfrm>
          <a:prstGeom prst="rect">
            <a:avLst/>
          </a:prstGeom>
          <a:noFill/>
          <a:ln w="571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buFont typeface="Arial" charset="0"/>
              <a:buNone/>
            </a:pPr>
            <a:endParaRPr lang="zh-CN" altLang="en-US" sz="2400" b="1">
              <a:solidFill>
                <a:srgbClr val="000000"/>
              </a:solidFill>
              <a:ea typeface="黑体" pitchFamily="49" charset="-122"/>
            </a:endParaRPr>
          </a:p>
        </p:txBody>
      </p:sp>
      <p:sp>
        <p:nvSpPr>
          <p:cNvPr id="55319" name="Text Box 23"/>
          <p:cNvSpPr txBox="1">
            <a:spLocks noChangeArrowheads="1"/>
          </p:cNvSpPr>
          <p:nvPr/>
        </p:nvSpPr>
        <p:spPr bwMode="auto">
          <a:xfrm>
            <a:off x="6545427" y="2402300"/>
            <a:ext cx="3448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fontAlgn="base">
              <a:spcBef>
                <a:spcPct val="25000"/>
              </a:spcBef>
              <a:spcAft>
                <a:spcPct val="0"/>
              </a:spcAft>
              <a:buClr>
                <a:srgbClr val="66FF33"/>
              </a:buClr>
              <a:buFont typeface="Wingdings" pitchFamily="2" charset="2"/>
              <a:buNone/>
            </a:pPr>
            <a:r>
              <a:rPr lang="zh-CN" altLang="en-US" sz="2400" b="1" dirty="0">
                <a:solidFill>
                  <a:srgbClr val="002060"/>
                </a:solidFill>
                <a:latin typeface="方正舒体" panose="02010601030101010101" pitchFamily="2" charset="-122"/>
                <a:ea typeface="方正舒体" panose="02010601030101010101" pitchFamily="2" charset="-122"/>
              </a:rPr>
              <a:t>总共占用</a:t>
            </a:r>
            <a:r>
              <a:rPr lang="en-US" sz="2400" b="1" dirty="0">
                <a:solidFill>
                  <a:srgbClr val="002060"/>
                </a:solidFill>
                <a:latin typeface="方正舒体" panose="02010601030101010101" pitchFamily="2" charset="-122"/>
                <a:ea typeface="方正舒体" panose="02010601030101010101" pitchFamily="2" charset="-122"/>
              </a:rPr>
              <a:t>6</a:t>
            </a:r>
            <a:r>
              <a:rPr lang="zh-CN" altLang="en-US" sz="2400" b="1" dirty="0">
                <a:solidFill>
                  <a:srgbClr val="002060"/>
                </a:solidFill>
                <a:latin typeface="方正舒体" panose="02010601030101010101" pitchFamily="2" charset="-122"/>
                <a:ea typeface="方正舒体" panose="02010601030101010101" pitchFamily="2" charset="-122"/>
              </a:rPr>
              <a:t>个字节</a:t>
            </a:r>
          </a:p>
        </p:txBody>
      </p:sp>
      <p:sp>
        <p:nvSpPr>
          <p:cNvPr id="55320" name="Text Box 24"/>
          <p:cNvSpPr txBox="1">
            <a:spLocks noChangeArrowheads="1"/>
          </p:cNvSpPr>
          <p:nvPr/>
        </p:nvSpPr>
        <p:spPr bwMode="auto">
          <a:xfrm>
            <a:off x="3371850" y="1291810"/>
            <a:ext cx="289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fontAlgn="base">
              <a:spcBef>
                <a:spcPct val="25000"/>
              </a:spcBef>
              <a:spcAft>
                <a:spcPct val="0"/>
              </a:spcAft>
              <a:buClr>
                <a:srgbClr val="66FF33"/>
              </a:buClr>
              <a:buFont typeface="Wingdings" pitchFamily="2" charset="2"/>
              <a:buNone/>
            </a:pPr>
            <a:r>
              <a:rPr lang="en-US" sz="3200" b="1" dirty="0">
                <a:solidFill>
                  <a:srgbClr val="002060"/>
                </a:solidFill>
                <a:latin typeface="Verdana" pitchFamily="34" charset="0"/>
                <a:ea typeface="幼圆" pitchFamily="49" charset="-122"/>
              </a:rPr>
              <a:t>5</a:t>
            </a:r>
            <a:r>
              <a:rPr lang="zh-CN" altLang="en-US" sz="3200" b="1" dirty="0">
                <a:solidFill>
                  <a:srgbClr val="002060"/>
                </a:solidFill>
                <a:latin typeface="Verdana" pitchFamily="34" charset="0"/>
                <a:ea typeface="黑体" pitchFamily="49" charset="-122"/>
              </a:rPr>
              <a:t>个可见字符</a:t>
            </a:r>
          </a:p>
        </p:txBody>
      </p:sp>
      <p:sp>
        <p:nvSpPr>
          <p:cNvPr id="55321" name="AutoShape 25"/>
          <p:cNvSpPr>
            <a:spLocks/>
          </p:cNvSpPr>
          <p:nvPr/>
        </p:nvSpPr>
        <p:spPr bwMode="auto">
          <a:xfrm rot="-5400000">
            <a:off x="8054975" y="198740"/>
            <a:ext cx="285750" cy="4356100"/>
          </a:xfrm>
          <a:prstGeom prst="leftBrace">
            <a:avLst>
              <a:gd name="adj1" fmla="val 126966"/>
              <a:gd name="adj2" fmla="val 50472"/>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buFont typeface="Arial" charset="0"/>
              <a:buNone/>
            </a:pPr>
            <a:endParaRPr lang="zh-CN" altLang="en-US" sz="2400" b="1">
              <a:solidFill>
                <a:srgbClr val="000000"/>
              </a:solidFill>
              <a:ea typeface="黑体" pitchFamily="49" charset="-122"/>
            </a:endParaRPr>
          </a:p>
        </p:txBody>
      </p:sp>
      <p:sp>
        <p:nvSpPr>
          <p:cNvPr id="55322" name="Text Box 5"/>
          <p:cNvSpPr txBox="1">
            <a:spLocks noChangeArrowheads="1"/>
          </p:cNvSpPr>
          <p:nvPr/>
        </p:nvSpPr>
        <p:spPr bwMode="auto">
          <a:xfrm>
            <a:off x="470359" y="2721174"/>
            <a:ext cx="8698582"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spcBef>
                <a:spcPts val="600"/>
              </a:spcBef>
              <a:spcAft>
                <a:spcPct val="0"/>
              </a:spcAft>
              <a:buFont typeface="Arial" charset="0"/>
              <a:buNone/>
            </a:pPr>
            <a:r>
              <a:rPr lang="en-US" altLang="zh-CN" sz="2800" b="1" dirty="0">
                <a:latin typeface="Consolas" panose="020B0609020204030204" pitchFamily="49" charset="0"/>
                <a:ea typeface="黑体" pitchFamily="49" charset="-122"/>
              </a:rPr>
              <a:t>C</a:t>
            </a:r>
            <a:r>
              <a:rPr lang="zh-CN" altLang="en-US" sz="2800" b="1" dirty="0">
                <a:latin typeface="Consolas" panose="020B0609020204030204" pitchFamily="49" charset="0"/>
                <a:ea typeface="黑体" pitchFamily="49" charset="-122"/>
              </a:rPr>
              <a:t>语言没有字符串变量，字符串用字符数组存放。</a:t>
            </a:r>
            <a:endParaRPr lang="en-US" altLang="zh-CN" sz="2800" b="1" dirty="0">
              <a:latin typeface="Consolas" panose="020B0609020204030204" pitchFamily="49" charset="0"/>
              <a:ea typeface="黑体" pitchFamily="49" charset="-122"/>
            </a:endParaRPr>
          </a:p>
          <a:p>
            <a:pPr fontAlgn="base">
              <a:spcBef>
                <a:spcPts val="600"/>
              </a:spcBef>
              <a:spcAft>
                <a:spcPct val="0"/>
              </a:spcAft>
              <a:buFont typeface="Arial" charset="0"/>
              <a:buNone/>
            </a:pPr>
            <a:r>
              <a:rPr lang="zh-CN" altLang="en-US" sz="2800" b="1" dirty="0">
                <a:latin typeface="Consolas" panose="020B0609020204030204" pitchFamily="49" charset="0"/>
                <a:ea typeface="黑体" pitchFamily="49" charset="-122"/>
              </a:rPr>
              <a:t>如：</a:t>
            </a:r>
            <a:r>
              <a:rPr lang="en-US" altLang="zh-CN" sz="2800" b="1" dirty="0">
                <a:latin typeface="Consolas" panose="020B0609020204030204" pitchFamily="49" charset="0"/>
                <a:ea typeface="黑体" pitchFamily="49" charset="-122"/>
              </a:rPr>
              <a:t>char </a:t>
            </a:r>
            <a:r>
              <a:rPr lang="en-US" altLang="zh-CN" sz="2800" b="1" dirty="0" err="1">
                <a:latin typeface="Consolas" panose="020B0609020204030204" pitchFamily="49" charset="0"/>
                <a:ea typeface="黑体" pitchFamily="49" charset="-122"/>
              </a:rPr>
              <a:t>ch</a:t>
            </a:r>
            <a:r>
              <a:rPr lang="en-US" altLang="zh-CN" sz="2800" b="1" dirty="0">
                <a:latin typeface="Consolas" panose="020B0609020204030204" pitchFamily="49" charset="0"/>
                <a:ea typeface="黑体" pitchFamily="49" charset="-122"/>
              </a:rPr>
              <a:t>[6]=“HELLO”;</a:t>
            </a:r>
            <a:endParaRPr lang="zh-CN" altLang="en-US" sz="2800" b="1" dirty="0">
              <a:latin typeface="Consolas" panose="020B0609020204030204" pitchFamily="49" charset="0"/>
              <a:ea typeface="黑体" pitchFamily="49" charset="-122"/>
            </a:endParaRPr>
          </a:p>
        </p:txBody>
      </p:sp>
      <p:sp>
        <p:nvSpPr>
          <p:cNvPr id="2" name="灯片编号占位符 1"/>
          <p:cNvSpPr>
            <a:spLocks noGrp="1"/>
          </p:cNvSpPr>
          <p:nvPr>
            <p:ph type="sldNum" sz="quarter" idx="12"/>
          </p:nvPr>
        </p:nvSpPr>
        <p:spPr/>
        <p:txBody>
          <a:bodyPr/>
          <a:lstStyle/>
          <a:p>
            <a:fld id="{973E8AC9-A1ED-4F2B-A5B9-D16F09567DED}" type="slidenum">
              <a:rPr lang="zh-CN" altLang="en-US" smtClean="0"/>
              <a:t>30</a:t>
            </a:fld>
            <a:endParaRPr lang="zh-CN" altLang="en-US"/>
          </a:p>
        </p:txBody>
      </p:sp>
      <p:sp>
        <p:nvSpPr>
          <p:cNvPr id="3" name="Text Box 4">
            <a:extLst>
              <a:ext uri="{FF2B5EF4-FFF2-40B4-BE49-F238E27FC236}">
                <a16:creationId xmlns:a16="http://schemas.microsoft.com/office/drawing/2014/main" id="{B3139FA8-2F09-0B68-2922-0594CA4401D8}"/>
              </a:ext>
            </a:extLst>
          </p:cNvPr>
          <p:cNvSpPr txBox="1">
            <a:spLocks noChangeArrowheads="1"/>
          </p:cNvSpPr>
          <p:nvPr/>
        </p:nvSpPr>
        <p:spPr bwMode="auto">
          <a:xfrm>
            <a:off x="764477" y="3794196"/>
            <a:ext cx="9147947"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50000"/>
              </a:spcBef>
              <a:spcAft>
                <a:spcPct val="0"/>
              </a:spcAft>
              <a:buFont typeface="Arial" charset="0"/>
              <a:buNone/>
            </a:pPr>
            <a:r>
              <a:rPr lang="en-US" sz="2400" b="1" dirty="0">
                <a:solidFill>
                  <a:srgbClr val="002060"/>
                </a:solidFill>
                <a:latin typeface="Verdana" pitchFamily="34" charset="0"/>
                <a:ea typeface="黑体" pitchFamily="49" charset="-122"/>
              </a:rPr>
              <a:t>◆</a:t>
            </a:r>
            <a:r>
              <a:rPr lang="zh-CN" altLang="en-US" sz="2400" b="1" dirty="0">
                <a:solidFill>
                  <a:srgbClr val="002060"/>
                </a:solidFill>
                <a:latin typeface="Verdana" pitchFamily="34" charset="0"/>
                <a:ea typeface="黑体" pitchFamily="49" charset="-122"/>
              </a:rPr>
              <a:t>不能把一个字符串常量赋值给一个字符变量</a:t>
            </a:r>
            <a:r>
              <a:rPr lang="zh-CN" altLang="en-US" sz="2400" b="1" dirty="0">
                <a:solidFill>
                  <a:srgbClr val="002060"/>
                </a:solidFill>
                <a:latin typeface="Verdana" pitchFamily="34" charset="0"/>
                <a:ea typeface="幼圆" pitchFamily="49" charset="-122"/>
              </a:rPr>
              <a:t>。</a:t>
            </a:r>
          </a:p>
          <a:p>
            <a:pPr fontAlgn="base">
              <a:lnSpc>
                <a:spcPct val="80000"/>
              </a:lnSpc>
              <a:spcBef>
                <a:spcPct val="50000"/>
              </a:spcBef>
              <a:spcAft>
                <a:spcPct val="0"/>
              </a:spcAft>
              <a:buFont typeface="Arial" charset="0"/>
              <a:buNone/>
            </a:pPr>
            <a:r>
              <a:rPr lang="zh-CN" altLang="en-US" sz="2400" b="1" dirty="0">
                <a:solidFill>
                  <a:srgbClr val="002060"/>
                </a:solidFill>
                <a:latin typeface="Verdana" pitchFamily="34" charset="0"/>
                <a:ea typeface="黑体" pitchFamily="49" charset="-122"/>
              </a:rPr>
              <a:t>如</a:t>
            </a:r>
            <a:r>
              <a:rPr lang="zh-CN" altLang="en-US" sz="2400" b="1" dirty="0">
                <a:solidFill>
                  <a:srgbClr val="002060"/>
                </a:solidFill>
                <a:latin typeface="Verdana" pitchFamily="34" charset="0"/>
                <a:ea typeface="幼圆" pitchFamily="49" charset="-122"/>
              </a:rPr>
              <a:t>  </a:t>
            </a:r>
            <a:r>
              <a:rPr lang="en-US" sz="2400" b="1" dirty="0">
                <a:solidFill>
                  <a:srgbClr val="002060"/>
                </a:solidFill>
                <a:latin typeface="Verdana" pitchFamily="34" charset="0"/>
                <a:ea typeface="幼圆" pitchFamily="49" charset="-122"/>
              </a:rPr>
              <a:t>char  c1 = ”A” ;   </a:t>
            </a:r>
            <a:r>
              <a:rPr lang="zh-CN" altLang="en-US" sz="2400" b="1" dirty="0">
                <a:solidFill>
                  <a:srgbClr val="002060"/>
                </a:solidFill>
                <a:latin typeface="Verdana" pitchFamily="34" charset="0"/>
                <a:ea typeface="黑体" pitchFamily="49" charset="-122"/>
              </a:rPr>
              <a:t>是错误的</a:t>
            </a:r>
            <a:r>
              <a:rPr lang="zh-CN" altLang="en-US" sz="2400" b="1" dirty="0">
                <a:solidFill>
                  <a:srgbClr val="002060"/>
                </a:solidFill>
                <a:latin typeface="Verdana" pitchFamily="34" charset="0"/>
                <a:ea typeface="幼圆" pitchFamily="49" charset="-122"/>
              </a:rPr>
              <a:t>。</a:t>
            </a:r>
            <a:endParaRPr lang="en-US" altLang="zh-CN" sz="2400" b="1" dirty="0">
              <a:solidFill>
                <a:srgbClr val="002060"/>
              </a:solidFill>
              <a:latin typeface="Verdana" pitchFamily="34" charset="0"/>
              <a:ea typeface="幼圆" pitchFamily="49" charset="-122"/>
            </a:endParaRPr>
          </a:p>
          <a:p>
            <a:pPr fontAlgn="base">
              <a:lnSpc>
                <a:spcPct val="80000"/>
              </a:lnSpc>
              <a:spcBef>
                <a:spcPct val="50000"/>
              </a:spcBef>
              <a:spcAft>
                <a:spcPct val="0"/>
              </a:spcAft>
              <a:buFont typeface="Arial" charset="0"/>
              <a:buNone/>
            </a:pPr>
            <a:r>
              <a:rPr lang="zh-CN" altLang="en-US" sz="2400" b="1" u="sng" dirty="0">
                <a:solidFill>
                  <a:srgbClr val="FF00FF"/>
                </a:solidFill>
                <a:latin typeface="Verdana" pitchFamily="34" charset="0"/>
                <a:ea typeface="幼圆" pitchFamily="49" charset="-122"/>
              </a:rPr>
              <a:t>前者为字符常量占一个字节，后者是字符串常量占两个字节。</a:t>
            </a:r>
          </a:p>
        </p:txBody>
      </p:sp>
      <p:sp>
        <p:nvSpPr>
          <p:cNvPr id="4" name="Rectangle 2">
            <a:extLst>
              <a:ext uri="{FF2B5EF4-FFF2-40B4-BE49-F238E27FC236}">
                <a16:creationId xmlns:a16="http://schemas.microsoft.com/office/drawing/2014/main" id="{03B14389-CB0E-1763-DFCD-C34B8DB3EF2F}"/>
              </a:ext>
            </a:extLst>
          </p:cNvPr>
          <p:cNvSpPr txBox="1">
            <a:spLocks/>
          </p:cNvSpPr>
          <p:nvPr/>
        </p:nvSpPr>
        <p:spPr>
          <a:xfrm>
            <a:off x="669754" y="5301208"/>
            <a:ext cx="3168352" cy="609600"/>
          </a:xfrm>
          <a:prstGeom prst="rect">
            <a:avLst/>
          </a:prstGeom>
          <a:solidFill>
            <a:srgbClr val="006666">
              <a:alpha val="100000"/>
            </a:srgbClr>
          </a:solidFill>
          <a:ln w="38100" cmpd="dbl">
            <a:solidFill>
              <a:schemeClr val="bg1"/>
            </a:solidFill>
            <a:miter/>
          </a:ln>
        </p:spPr>
        <p:txBody>
          <a:bodyPr vert="horz" lIns="92075" tIns="0" rIns="92075" bIns="7200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x-none" sz="2800" b="1"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rPr>
              <a:t>’</a:t>
            </a:r>
            <a:r>
              <a:rPr lang="en-US" altLang="x-none" sz="2800" b="1" noProof="1">
                <a:solidFill>
                  <a:srgbClr val="FFFF66"/>
                </a:solidFill>
                <a:effectLst>
                  <a:outerShdw blurRad="38100" dist="38100" dir="2700000">
                    <a:srgbClr val="000000"/>
                  </a:outerShdw>
                </a:effectLst>
                <a:latin typeface="微软雅黑" panose="020B0503020204020204" pitchFamily="34" charset="-122"/>
                <a:ea typeface="微软雅黑" panose="020B0503020204020204" pitchFamily="34" charset="-122"/>
              </a:rPr>
              <a:t>A</a:t>
            </a:r>
            <a:r>
              <a:rPr lang="en-US" altLang="x-none" sz="2800" b="1"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rPr>
              <a:t>’</a:t>
            </a:r>
            <a:r>
              <a:rPr lang="zh-CN" altLang="en-US" sz="2800" b="1" noProof="1">
                <a:solidFill>
                  <a:srgbClr val="FFFF66"/>
                </a:solidFill>
                <a:effectLst>
                  <a:outerShdw blurRad="38100" dist="38100" dir="2700000">
                    <a:srgbClr val="000000"/>
                  </a:outerShdw>
                </a:effectLst>
                <a:latin typeface="微软雅黑" panose="020B0503020204020204" pitchFamily="34" charset="-122"/>
                <a:ea typeface="微软雅黑" panose="020B0503020204020204" pitchFamily="34" charset="-122"/>
              </a:rPr>
              <a:t>和</a:t>
            </a:r>
            <a:r>
              <a:rPr lang="en-US" altLang="x-none" sz="2800" b="1"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rPr>
              <a:t>”</a:t>
            </a:r>
            <a:r>
              <a:rPr lang="en-US" altLang="x-none" sz="2800" b="1" noProof="1">
                <a:solidFill>
                  <a:srgbClr val="FFFF66"/>
                </a:solidFill>
                <a:effectLst>
                  <a:outerShdw blurRad="38100" dist="38100" dir="2700000">
                    <a:srgbClr val="000000"/>
                  </a:outerShdw>
                </a:effectLst>
                <a:latin typeface="微软雅黑" panose="020B0503020204020204" pitchFamily="34" charset="-122"/>
                <a:ea typeface="微软雅黑" panose="020B0503020204020204" pitchFamily="34" charset="-122"/>
              </a:rPr>
              <a:t>A</a:t>
            </a:r>
            <a:r>
              <a:rPr lang="en-US" altLang="x-none" sz="2800" b="1"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rPr>
              <a:t>”</a:t>
            </a:r>
            <a:r>
              <a:rPr lang="zh-CN" altLang="en-US" sz="2800" b="1" noProof="1">
                <a:solidFill>
                  <a:srgbClr val="FFFF66"/>
                </a:solidFill>
                <a:effectLst>
                  <a:outerShdw blurRad="38100" dist="38100" dir="2700000">
                    <a:srgbClr val="000000"/>
                  </a:outerShdw>
                </a:effectLst>
                <a:latin typeface="微软雅黑" panose="020B0503020204020204" pitchFamily="34" charset="-122"/>
                <a:ea typeface="微软雅黑" panose="020B0503020204020204" pitchFamily="34" charset="-122"/>
              </a:rPr>
              <a:t>的区别</a:t>
            </a:r>
          </a:p>
        </p:txBody>
      </p:sp>
      <p:sp>
        <p:nvSpPr>
          <p:cNvPr id="5" name="Text Box 3">
            <a:extLst>
              <a:ext uri="{FF2B5EF4-FFF2-40B4-BE49-F238E27FC236}">
                <a16:creationId xmlns:a16="http://schemas.microsoft.com/office/drawing/2014/main" id="{0093A518-988F-8BFE-819C-3944EC18E5E1}"/>
              </a:ext>
            </a:extLst>
          </p:cNvPr>
          <p:cNvSpPr txBox="1">
            <a:spLocks noChangeArrowheads="1"/>
          </p:cNvSpPr>
          <p:nvPr/>
        </p:nvSpPr>
        <p:spPr bwMode="auto">
          <a:xfrm>
            <a:off x="4011210" y="5180122"/>
            <a:ext cx="684076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ts val="600"/>
              </a:spcBef>
              <a:spcAft>
                <a:spcPct val="0"/>
              </a:spcAft>
              <a:buClr>
                <a:srgbClr val="CC99FF"/>
              </a:buClr>
              <a:buFont typeface="Wingdings" pitchFamily="2" charset="2"/>
              <a:buChar char="v"/>
            </a:pPr>
            <a:r>
              <a:rPr lang="en-US" sz="2800" b="1" dirty="0">
                <a:solidFill>
                  <a:srgbClr val="002060"/>
                </a:solidFill>
                <a:ea typeface="幼圆" pitchFamily="49" charset="-122"/>
              </a:rPr>
              <a:t> ’A’ </a:t>
            </a:r>
            <a:r>
              <a:rPr lang="zh-CN" altLang="en-US" sz="2800" b="1" dirty="0">
                <a:solidFill>
                  <a:srgbClr val="002060"/>
                </a:solidFill>
                <a:ea typeface="黑体" pitchFamily="49" charset="-122"/>
              </a:rPr>
              <a:t>是字符常量，占一个字节单元</a:t>
            </a:r>
          </a:p>
          <a:p>
            <a:pPr fontAlgn="base">
              <a:spcBef>
                <a:spcPts val="600"/>
              </a:spcBef>
              <a:spcAft>
                <a:spcPct val="0"/>
              </a:spcAft>
              <a:buClr>
                <a:srgbClr val="CC99FF"/>
              </a:buClr>
              <a:buFont typeface="Wingdings" pitchFamily="2" charset="2"/>
              <a:buChar char="v"/>
            </a:pPr>
            <a:r>
              <a:rPr lang="zh-CN" altLang="en-US" sz="2800" b="1" dirty="0">
                <a:solidFill>
                  <a:srgbClr val="002060"/>
                </a:solidFill>
                <a:ea typeface="幼圆" pitchFamily="49" charset="-122"/>
              </a:rPr>
              <a:t> </a:t>
            </a:r>
            <a:r>
              <a:rPr lang="en-US" sz="2800" b="1" dirty="0">
                <a:solidFill>
                  <a:srgbClr val="002060"/>
                </a:solidFill>
                <a:ea typeface="幼圆" pitchFamily="49" charset="-122"/>
              </a:rPr>
              <a:t>”A” </a:t>
            </a:r>
            <a:r>
              <a:rPr lang="zh-CN" altLang="en-US" sz="2800" b="1" dirty="0">
                <a:solidFill>
                  <a:srgbClr val="002060"/>
                </a:solidFill>
                <a:ea typeface="黑体" pitchFamily="49" charset="-122"/>
              </a:rPr>
              <a:t>是字符串常量，占两个字节单元，</a:t>
            </a:r>
          </a:p>
          <a:p>
            <a:pPr fontAlgn="base">
              <a:spcBef>
                <a:spcPts val="600"/>
              </a:spcBef>
              <a:spcAft>
                <a:spcPct val="0"/>
              </a:spcAft>
              <a:buClr>
                <a:srgbClr val="CC99FF"/>
              </a:buClr>
              <a:buFont typeface="Wingdings" pitchFamily="2" charset="2"/>
              <a:buNone/>
            </a:pPr>
            <a:r>
              <a:rPr lang="zh-CN" altLang="en-US" sz="2800" b="1" dirty="0">
                <a:solidFill>
                  <a:srgbClr val="002060"/>
                </a:solidFill>
                <a:ea typeface="黑体" pitchFamily="49" charset="-122"/>
              </a:rPr>
              <a:t>    包括</a:t>
            </a:r>
            <a:r>
              <a:rPr lang="en-US" sz="2800" b="1" dirty="0">
                <a:solidFill>
                  <a:srgbClr val="002060"/>
                </a:solidFill>
                <a:ea typeface="幼圆" pitchFamily="49" charset="-122"/>
              </a:rPr>
              <a:t>’ A’</a:t>
            </a:r>
            <a:r>
              <a:rPr lang="zh-CN" altLang="en-US" sz="2800" b="1" dirty="0">
                <a:solidFill>
                  <a:srgbClr val="002060"/>
                </a:solidFill>
                <a:ea typeface="黑体" pitchFamily="49" charset="-122"/>
              </a:rPr>
              <a:t>和</a:t>
            </a:r>
            <a:r>
              <a:rPr lang="en-US" sz="2800" b="1" dirty="0">
                <a:solidFill>
                  <a:srgbClr val="002060"/>
                </a:solidFill>
                <a:ea typeface="幼圆" pitchFamily="49" charset="-122"/>
              </a:rPr>
              <a:t>’\0’</a:t>
            </a:r>
            <a:r>
              <a:rPr lang="zh-CN" altLang="en-US" sz="2800" b="1" dirty="0">
                <a:solidFill>
                  <a:srgbClr val="002060"/>
                </a:solidFill>
                <a:ea typeface="黑体" pitchFamily="49" charset="-122"/>
              </a:rPr>
              <a:t>两个字符</a:t>
            </a:r>
          </a:p>
        </p:txBody>
      </p:sp>
    </p:spTree>
    <p:extLst>
      <p:ext uri="{BB962C8B-B14F-4D97-AF65-F5344CB8AC3E}">
        <p14:creationId xmlns:p14="http://schemas.microsoft.com/office/powerpoint/2010/main" val="3570819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a:xfrm>
            <a:off x="505223" y="1275313"/>
            <a:ext cx="2494433" cy="533400"/>
          </a:xfrm>
          <a:gradFill rotWithShape="0">
            <a:gsLst>
              <a:gs pos="0">
                <a:srgbClr val="333399"/>
              </a:gs>
              <a:gs pos="100000">
                <a:srgbClr val="00759E"/>
              </a:gs>
            </a:gsLst>
            <a:lin ang="0" scaled="1"/>
          </a:gradFill>
          <a:ln w="38100" cap="flat" cmpd="dbl">
            <a:solidFill>
              <a:srgbClr val="99CCFF"/>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a:bodyPr>
          <a:lstStyle/>
          <a:p>
            <a:pPr algn="l"/>
            <a:r>
              <a:rPr lang="en-US" altLang="zh-CN" sz="3200" b="1" dirty="0">
                <a:solidFill>
                  <a:srgbClr val="FFFF66"/>
                </a:solidFill>
                <a:effectLst>
                  <a:outerShdw blurRad="38100" dist="38100" dir="2700000" algn="tl">
                    <a:srgbClr val="000000"/>
                  </a:outerShdw>
                </a:effectLst>
                <a:ea typeface="黑体" pitchFamily="49" charset="-122"/>
              </a:rPr>
              <a:t> </a:t>
            </a:r>
            <a:r>
              <a:rPr lang="zh-CN" altLang="en-US" sz="3200" b="1" dirty="0">
                <a:solidFill>
                  <a:srgbClr val="FFFF66"/>
                </a:solidFill>
                <a:effectLst>
                  <a:outerShdw blurRad="38100" dist="38100" dir="2700000" algn="tl">
                    <a:srgbClr val="000000"/>
                  </a:outerShdw>
                </a:effectLst>
                <a:ea typeface="黑体" pitchFamily="49" charset="-122"/>
              </a:rPr>
              <a:t>变量的定义</a:t>
            </a:r>
          </a:p>
        </p:txBody>
      </p:sp>
      <p:sp>
        <p:nvSpPr>
          <p:cNvPr id="167939" name="Text Box 3"/>
          <p:cNvSpPr txBox="1">
            <a:spLocks noChangeArrowheads="1"/>
          </p:cNvSpPr>
          <p:nvPr/>
        </p:nvSpPr>
        <p:spPr bwMode="auto">
          <a:xfrm>
            <a:off x="505223" y="1917479"/>
            <a:ext cx="991125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base">
              <a:spcBef>
                <a:spcPct val="50000"/>
              </a:spcBef>
              <a:spcAft>
                <a:spcPct val="0"/>
              </a:spcAft>
            </a:pPr>
            <a:r>
              <a:rPr lang="zh-CN" altLang="en-US" sz="2800" b="1" dirty="0">
                <a:solidFill>
                  <a:srgbClr val="002060"/>
                </a:solidFill>
                <a:latin typeface="宋体" pitchFamily="2" charset="-122"/>
              </a:rPr>
              <a:t>对</a:t>
            </a:r>
            <a:r>
              <a:rPr lang="zh-CN" altLang="en-US" sz="2800" b="1" dirty="0">
                <a:solidFill>
                  <a:srgbClr val="FF0000"/>
                </a:solidFill>
                <a:latin typeface="宋体" pitchFamily="2" charset="-122"/>
              </a:rPr>
              <a:t>变量的类型</a:t>
            </a:r>
            <a:r>
              <a:rPr lang="zh-CN" altLang="en-US" sz="2800" b="1" dirty="0">
                <a:solidFill>
                  <a:srgbClr val="002060"/>
                </a:solidFill>
                <a:latin typeface="宋体" pitchFamily="2" charset="-122"/>
              </a:rPr>
              <a:t>和精度提出合适的要求，指出它们的数据类型</a:t>
            </a:r>
          </a:p>
          <a:p>
            <a:pPr fontAlgn="base">
              <a:spcBef>
                <a:spcPct val="50000"/>
              </a:spcBef>
              <a:spcAft>
                <a:spcPct val="0"/>
              </a:spcAft>
            </a:pPr>
            <a:r>
              <a:rPr lang="zh-CN" altLang="en-US" sz="2800" b="1" dirty="0">
                <a:solidFill>
                  <a:srgbClr val="002060"/>
                </a:solidFill>
                <a:latin typeface="宋体" pitchFamily="2" charset="-122"/>
              </a:rPr>
              <a:t>目的：</a:t>
            </a:r>
            <a:r>
              <a:rPr lang="zh-CN" altLang="en-US" sz="2800" b="1" dirty="0">
                <a:solidFill>
                  <a:srgbClr val="FF0000"/>
                </a:solidFill>
                <a:latin typeface="宋体" pitchFamily="2" charset="-122"/>
              </a:rPr>
              <a:t>为变量分配内存单元并赋初值</a:t>
            </a:r>
            <a:r>
              <a:rPr lang="zh-CN" altLang="en-US" sz="2800" b="1" dirty="0">
                <a:solidFill>
                  <a:srgbClr val="002060"/>
                </a:solidFill>
                <a:latin typeface="宋体" pitchFamily="2" charset="-122"/>
              </a:rPr>
              <a:t>。</a:t>
            </a:r>
          </a:p>
          <a:p>
            <a:pPr fontAlgn="base">
              <a:spcBef>
                <a:spcPct val="50000"/>
              </a:spcBef>
              <a:spcAft>
                <a:spcPct val="0"/>
              </a:spcAft>
            </a:pPr>
            <a:r>
              <a:rPr lang="zh-CN" altLang="en-US" sz="2800" b="1" dirty="0">
                <a:solidFill>
                  <a:srgbClr val="002060"/>
                </a:solidFill>
                <a:latin typeface="宋体" pitchFamily="2" charset="-122"/>
              </a:rPr>
              <a:t>例：定义变量名为</a:t>
            </a:r>
            <a:r>
              <a:rPr lang="en-US" altLang="zh-CN" sz="2800" b="1" dirty="0">
                <a:solidFill>
                  <a:srgbClr val="002060"/>
                </a:solidFill>
                <a:latin typeface="宋体" pitchFamily="2" charset="-122"/>
              </a:rPr>
              <a:t>a</a:t>
            </a:r>
            <a:r>
              <a:rPr lang="zh-CN" altLang="en-US" sz="2800" b="1" dirty="0">
                <a:solidFill>
                  <a:srgbClr val="002060"/>
                </a:solidFill>
                <a:latin typeface="宋体" pitchFamily="2" charset="-122"/>
              </a:rPr>
              <a:t>的整型变量，程序可写成：</a:t>
            </a:r>
          </a:p>
          <a:p>
            <a:pPr fontAlgn="base">
              <a:spcBef>
                <a:spcPct val="50000"/>
              </a:spcBef>
              <a:spcAft>
                <a:spcPct val="0"/>
              </a:spcAft>
            </a:pPr>
            <a:r>
              <a:rPr lang="zh-CN" altLang="en-US" sz="2800" b="1" dirty="0">
                <a:solidFill>
                  <a:srgbClr val="002060"/>
                </a:solidFill>
                <a:latin typeface="宋体" pitchFamily="2" charset="-122"/>
              </a:rPr>
              <a:t>		</a:t>
            </a:r>
            <a:r>
              <a:rPr lang="en-US" altLang="zh-CN" sz="2800" b="1" dirty="0" err="1">
                <a:solidFill>
                  <a:srgbClr val="FF0000"/>
                </a:solidFill>
                <a:latin typeface="宋体" pitchFamily="2" charset="-122"/>
              </a:rPr>
              <a:t>int</a:t>
            </a:r>
            <a:r>
              <a:rPr lang="en-US" altLang="zh-CN" sz="2800" b="1" dirty="0">
                <a:solidFill>
                  <a:srgbClr val="FF0000"/>
                </a:solidFill>
                <a:latin typeface="宋体" pitchFamily="2" charset="-122"/>
              </a:rPr>
              <a:t> a = 30;</a:t>
            </a:r>
          </a:p>
          <a:p>
            <a:pPr fontAlgn="base">
              <a:spcBef>
                <a:spcPct val="50000"/>
              </a:spcBef>
              <a:spcAft>
                <a:spcPct val="0"/>
              </a:spcAft>
            </a:pPr>
            <a:r>
              <a:rPr lang="zh-CN" altLang="en-US" sz="2800" b="1" dirty="0">
                <a:solidFill>
                  <a:srgbClr val="002060"/>
                </a:solidFill>
                <a:latin typeface="宋体" pitchFamily="2" charset="-122"/>
              </a:rPr>
              <a:t>系统会根据这个精度要求，安排</a:t>
            </a:r>
            <a:r>
              <a:rPr lang="en-US" altLang="zh-CN" sz="2800" b="1" dirty="0">
                <a:solidFill>
                  <a:srgbClr val="002060"/>
                </a:solidFill>
                <a:latin typeface="宋体" pitchFamily="2" charset="-122"/>
              </a:rPr>
              <a:t>4</a:t>
            </a:r>
            <a:r>
              <a:rPr lang="zh-CN" altLang="en-US" sz="2800" b="1" dirty="0">
                <a:solidFill>
                  <a:srgbClr val="002060"/>
                </a:solidFill>
                <a:latin typeface="宋体" pitchFamily="2" charset="-122"/>
              </a:rPr>
              <a:t>个字节的内存单元存放</a:t>
            </a:r>
            <a:r>
              <a:rPr lang="en-US" altLang="zh-CN" sz="2800" b="1" dirty="0">
                <a:solidFill>
                  <a:srgbClr val="002060"/>
                </a:solidFill>
                <a:latin typeface="宋体" pitchFamily="2" charset="-122"/>
              </a:rPr>
              <a:t>a</a:t>
            </a:r>
            <a:r>
              <a:rPr lang="zh-CN" altLang="en-US" sz="2800" b="1" dirty="0">
                <a:solidFill>
                  <a:srgbClr val="002060"/>
                </a:solidFill>
                <a:latin typeface="宋体" pitchFamily="2" charset="-122"/>
              </a:rPr>
              <a:t>变量的值，见下图。</a:t>
            </a:r>
          </a:p>
          <a:p>
            <a:pPr fontAlgn="base">
              <a:spcBef>
                <a:spcPct val="50000"/>
              </a:spcBef>
              <a:spcAft>
                <a:spcPct val="0"/>
              </a:spcAft>
            </a:pPr>
            <a:r>
              <a:rPr lang="zh-CN" altLang="en-US" sz="2800" b="1" dirty="0">
                <a:solidFill>
                  <a:srgbClr val="002060"/>
                </a:solidFill>
                <a:latin typeface="宋体" pitchFamily="2" charset="-122"/>
              </a:rPr>
              <a:t>这里</a:t>
            </a:r>
            <a:r>
              <a:rPr lang="en-US" altLang="zh-CN" sz="2800" b="1" dirty="0">
                <a:solidFill>
                  <a:srgbClr val="002060"/>
                </a:solidFill>
                <a:latin typeface="宋体" pitchFamily="2" charset="-122"/>
              </a:rPr>
              <a:t>a</a:t>
            </a:r>
            <a:r>
              <a:rPr lang="zh-CN" altLang="en-US" sz="2800" b="1" dirty="0">
                <a:solidFill>
                  <a:srgbClr val="002060"/>
                </a:solidFill>
                <a:latin typeface="宋体" pitchFamily="2" charset="-122"/>
              </a:rPr>
              <a:t>是这个内存单元的符号地址。</a:t>
            </a:r>
          </a:p>
        </p:txBody>
      </p:sp>
      <p:graphicFrame>
        <p:nvGraphicFramePr>
          <p:cNvPr id="167940" name="Object 4"/>
          <p:cNvGraphicFramePr>
            <a:graphicFrameLocks noChangeAspect="1"/>
          </p:cNvGraphicFramePr>
          <p:nvPr>
            <p:extLst>
              <p:ext uri="{D42A27DB-BD31-4B8C-83A1-F6EECF244321}">
                <p14:modId xmlns:p14="http://schemas.microsoft.com/office/powerpoint/2010/main" val="1792764220"/>
              </p:ext>
            </p:extLst>
          </p:nvPr>
        </p:nvGraphicFramePr>
        <p:xfrm>
          <a:off x="8164327" y="2703037"/>
          <a:ext cx="3206130" cy="1813890"/>
        </p:xfrm>
        <a:graphic>
          <a:graphicData uri="http://schemas.openxmlformats.org/presentationml/2006/ole">
            <mc:AlternateContent xmlns:mc="http://schemas.openxmlformats.org/markup-compatibility/2006">
              <mc:Choice xmlns:v="urn:schemas-microsoft-com:vml" Requires="v">
                <p:oleObj name="位图图像" r:id="rId2" imgW="1886213" imgH="1066667" progId="Paint.Picture">
                  <p:embed/>
                </p:oleObj>
              </mc:Choice>
              <mc:Fallback>
                <p:oleObj name="位图图像" r:id="rId2" imgW="1886213" imgH="1066667"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327" y="2703037"/>
                        <a:ext cx="3206130" cy="1813890"/>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973E8AC9-A1ED-4F2B-A5B9-D16F09567DED}" type="slidenum">
              <a:rPr lang="zh-CN" altLang="en-US" smtClean="0"/>
              <a:t>31</a:t>
            </a:fld>
            <a:endParaRPr lang="zh-CN" altLang="en-US"/>
          </a:p>
        </p:txBody>
      </p:sp>
      <p:sp>
        <p:nvSpPr>
          <p:cNvPr id="3" name="Rectangle 2">
            <a:extLst>
              <a:ext uri="{FF2B5EF4-FFF2-40B4-BE49-F238E27FC236}">
                <a16:creationId xmlns:a16="http://schemas.microsoft.com/office/drawing/2014/main" id="{502F9C59-082F-66B6-1F8C-A28624A0145E}"/>
              </a:ext>
            </a:extLst>
          </p:cNvPr>
          <p:cNvSpPr txBox="1">
            <a:spLocks/>
          </p:cNvSpPr>
          <p:nvPr/>
        </p:nvSpPr>
        <p:spPr>
          <a:xfrm>
            <a:off x="2152650" y="546391"/>
            <a:ext cx="7886700" cy="719376"/>
          </a:xfrm>
          <a:prstGeom prst="rect">
            <a:avLst/>
          </a:prstGeom>
          <a:solidFill>
            <a:schemeClr val="tx1">
              <a:lumMod val="65000"/>
              <a:lumOff val="35000"/>
            </a:schemeClr>
          </a:solidFill>
          <a:effectLst>
            <a:prstShdw prst="shdw17" dist="17961" dir="2699999">
              <a:srgbClr val="3D7A99"/>
            </a:prstShdw>
          </a:effectLst>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2.2.5 </a:t>
            </a:r>
            <a:r>
              <a:rPr lang="zh-CN" altLang="en-US" sz="4800" b="1" dirty="0">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变量的定义与初始化</a:t>
            </a:r>
          </a:p>
        </p:txBody>
      </p:sp>
    </p:spTree>
    <p:extLst>
      <p:ext uri="{BB962C8B-B14F-4D97-AF65-F5344CB8AC3E}">
        <p14:creationId xmlns:p14="http://schemas.microsoft.com/office/powerpoint/2010/main" val="15306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383736" y="4973193"/>
            <a:ext cx="115212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zh-CN"/>
            </a:defPPr>
            <a:lvl1pPr fontAlgn="base">
              <a:spcBef>
                <a:spcPct val="50000"/>
              </a:spcBef>
              <a:spcAft>
                <a:spcPct val="0"/>
              </a:spcAft>
              <a:defRPr kumimoji="1" sz="2800" b="1">
                <a:latin typeface="华光准圆_CNKI" panose="02000500000000000000" pitchFamily="2" charset="-122"/>
                <a:ea typeface="华光准圆_CNKI" panose="02000500000000000000" pitchFamily="2" charset="-122"/>
              </a:defRPr>
            </a:lvl1pPr>
          </a:lstStyle>
          <a:p>
            <a:r>
              <a:rPr lang="en-US" altLang="zh-CN" dirty="0"/>
              <a:t>◆ </a:t>
            </a:r>
            <a:r>
              <a:rPr lang="zh-CN" altLang="en-US" dirty="0"/>
              <a:t>当一次定义多个变量时，不能用连续＝号的方式对多个变量进行初始化</a:t>
            </a:r>
          </a:p>
        </p:txBody>
      </p:sp>
      <p:sp>
        <p:nvSpPr>
          <p:cNvPr id="168963" name="Rectangle 3"/>
          <p:cNvSpPr>
            <a:spLocks noGrp="1" noChangeArrowheads="1"/>
          </p:cNvSpPr>
          <p:nvPr>
            <p:ph type="title" idx="4294967295"/>
          </p:nvPr>
        </p:nvSpPr>
        <p:spPr>
          <a:xfrm>
            <a:off x="966095" y="415888"/>
            <a:ext cx="9143178" cy="533400"/>
          </a:xfrm>
          <a:gradFill rotWithShape="0">
            <a:gsLst>
              <a:gs pos="0">
                <a:srgbClr val="333399"/>
              </a:gs>
              <a:gs pos="100000">
                <a:srgbClr val="00759E"/>
              </a:gs>
            </a:gsLst>
            <a:lin ang="0" scaled="1"/>
          </a:gradFill>
          <a:ln w="38100" cap="flat" cmpd="dbl">
            <a:solidFill>
              <a:srgbClr val="99CCFF"/>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a:bodyPr>
          <a:lstStyle/>
          <a:p>
            <a:r>
              <a:rPr lang="zh-CN" altLang="en-US" sz="3200" b="1" dirty="0">
                <a:solidFill>
                  <a:srgbClr val="FFFF66"/>
                </a:solidFill>
                <a:effectLst>
                  <a:outerShdw blurRad="38100" dist="38100" dir="2700000" algn="tl">
                    <a:srgbClr val="000000"/>
                  </a:outerShdw>
                </a:effectLst>
                <a:ea typeface="黑体" pitchFamily="49" charset="-122"/>
              </a:rPr>
              <a:t>变量初始化</a:t>
            </a:r>
          </a:p>
        </p:txBody>
      </p:sp>
      <p:sp>
        <p:nvSpPr>
          <p:cNvPr id="168964" name="Text Box 4"/>
          <p:cNvSpPr txBox="1">
            <a:spLocks noChangeArrowheads="1"/>
          </p:cNvSpPr>
          <p:nvPr/>
        </p:nvSpPr>
        <p:spPr bwMode="auto">
          <a:xfrm>
            <a:off x="794743" y="1064052"/>
            <a:ext cx="948588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base">
              <a:spcBef>
                <a:spcPct val="50000"/>
              </a:spcBef>
              <a:spcAft>
                <a:spcPct val="0"/>
              </a:spcAft>
            </a:pPr>
            <a:r>
              <a:rPr lang="zh-CN" altLang="en-US" sz="2400" b="1" dirty="0">
                <a:solidFill>
                  <a:srgbClr val="002060"/>
                </a:solidFill>
                <a:latin typeface="黑体" pitchFamily="49" charset="-122"/>
                <a:ea typeface="黑体" pitchFamily="49" charset="-122"/>
              </a:rPr>
              <a:t>一个变量在定义之后，第一次赋值之前，它的值是</a:t>
            </a:r>
            <a:r>
              <a:rPr lang="zh-CN" altLang="en-US" sz="2400" b="1" dirty="0">
                <a:solidFill>
                  <a:srgbClr val="FF00FF"/>
                </a:solidFill>
                <a:latin typeface="黑体" pitchFamily="49" charset="-122"/>
                <a:ea typeface="黑体" pitchFamily="49" charset="-122"/>
              </a:rPr>
              <a:t>不确定</a:t>
            </a:r>
            <a:r>
              <a:rPr lang="zh-CN" altLang="en-US" sz="2400" b="1" dirty="0">
                <a:solidFill>
                  <a:srgbClr val="002060"/>
                </a:solidFill>
                <a:latin typeface="黑体" pitchFamily="49" charset="-122"/>
                <a:ea typeface="黑体" pitchFamily="49" charset="-122"/>
              </a:rPr>
              <a:t>的。</a:t>
            </a:r>
            <a:br>
              <a:rPr lang="zh-CN" altLang="en-US" sz="2400" b="1" dirty="0">
                <a:solidFill>
                  <a:srgbClr val="002060"/>
                </a:solidFill>
                <a:latin typeface="黑体" pitchFamily="49" charset="-122"/>
                <a:ea typeface="黑体" pitchFamily="49" charset="-122"/>
              </a:rPr>
            </a:br>
            <a:r>
              <a:rPr lang="zh-CN" altLang="en-US" sz="2400" b="1" dirty="0">
                <a:solidFill>
                  <a:srgbClr val="002060"/>
                </a:solidFill>
                <a:latin typeface="黑体" pitchFamily="49" charset="-122"/>
                <a:ea typeface="黑体" pitchFamily="49" charset="-122"/>
              </a:rPr>
              <a:t>在赋初值前，不能让其参与运算，否则会得到不可预知的结果。</a:t>
            </a:r>
            <a:br>
              <a:rPr lang="zh-CN" altLang="en-US" sz="2400" b="1" dirty="0">
                <a:solidFill>
                  <a:srgbClr val="002060"/>
                </a:solidFill>
                <a:latin typeface="黑体" pitchFamily="49" charset="-122"/>
                <a:ea typeface="黑体" pitchFamily="49" charset="-122"/>
              </a:rPr>
            </a:br>
            <a:r>
              <a:rPr lang="zh-CN" altLang="en-US" sz="2400" b="1" dirty="0">
                <a:solidFill>
                  <a:srgbClr val="002060"/>
                </a:solidFill>
                <a:latin typeface="黑体" pitchFamily="49" charset="-122"/>
                <a:ea typeface="黑体" pitchFamily="49" charset="-122"/>
              </a:rPr>
              <a:t>对变量</a:t>
            </a:r>
            <a:r>
              <a:rPr lang="zh-CN" altLang="en-US" sz="2400" b="1" dirty="0">
                <a:solidFill>
                  <a:srgbClr val="FF0000"/>
                </a:solidFill>
                <a:latin typeface="黑体" pitchFamily="49" charset="-122"/>
                <a:ea typeface="黑体" pitchFamily="49" charset="-122"/>
              </a:rPr>
              <a:t>进行定义的同时给变量赋初值，称为初始化</a:t>
            </a:r>
          </a:p>
        </p:txBody>
      </p:sp>
      <p:sp>
        <p:nvSpPr>
          <p:cNvPr id="168965" name="Text Box 5"/>
          <p:cNvSpPr txBox="1">
            <a:spLocks noChangeArrowheads="1"/>
          </p:cNvSpPr>
          <p:nvPr/>
        </p:nvSpPr>
        <p:spPr bwMode="auto">
          <a:xfrm>
            <a:off x="377752" y="2384819"/>
            <a:ext cx="8305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spcBef>
                <a:spcPct val="50000"/>
              </a:spcBef>
              <a:spcAft>
                <a:spcPct val="0"/>
              </a:spcAft>
            </a:pPr>
            <a:r>
              <a:rPr kumimoji="1" lang="en-US" altLang="zh-CN" sz="2800" b="1" dirty="0">
                <a:latin typeface="华光准圆_CNKI" panose="02000500000000000000" pitchFamily="2" charset="-122"/>
                <a:ea typeface="华光准圆_CNKI" panose="02000500000000000000" pitchFamily="2" charset="-122"/>
              </a:rPr>
              <a:t>◆ </a:t>
            </a:r>
            <a:r>
              <a:rPr kumimoji="1" lang="zh-CN" altLang="en-US" sz="2800" b="1" dirty="0">
                <a:latin typeface="华光准圆_CNKI" panose="02000500000000000000" pitchFamily="2" charset="-122"/>
                <a:ea typeface="华光准圆_CNKI" panose="02000500000000000000" pitchFamily="2" charset="-122"/>
              </a:rPr>
              <a:t>在定义变量的同时进行初始化</a:t>
            </a:r>
          </a:p>
        </p:txBody>
      </p:sp>
      <p:sp>
        <p:nvSpPr>
          <p:cNvPr id="168966" name="Text Box 6"/>
          <p:cNvSpPr txBox="1">
            <a:spLocks noChangeArrowheads="1"/>
          </p:cNvSpPr>
          <p:nvPr/>
        </p:nvSpPr>
        <p:spPr bwMode="auto">
          <a:xfrm>
            <a:off x="407367" y="3842032"/>
            <a:ext cx="1026063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zh-CN"/>
            </a:defPPr>
            <a:lvl1pPr fontAlgn="base">
              <a:spcBef>
                <a:spcPct val="50000"/>
              </a:spcBef>
              <a:spcAft>
                <a:spcPct val="0"/>
              </a:spcAft>
              <a:defRPr kumimoji="1" sz="2800" b="1">
                <a:latin typeface="华光准圆_CNKI" panose="02000500000000000000" pitchFamily="2" charset="-122"/>
                <a:ea typeface="华光准圆_CNKI" panose="02000500000000000000" pitchFamily="2" charset="-122"/>
              </a:defRPr>
            </a:lvl1pPr>
          </a:lstStyle>
          <a:p>
            <a:r>
              <a:rPr lang="en-US" altLang="zh-CN" dirty="0"/>
              <a:t>◆ </a:t>
            </a:r>
            <a:r>
              <a:rPr lang="zh-CN" altLang="en-US" dirty="0"/>
              <a:t>当一次定义多个变量时，可以对其全部或部分进行初始化</a:t>
            </a:r>
          </a:p>
        </p:txBody>
      </p:sp>
      <p:sp>
        <p:nvSpPr>
          <p:cNvPr id="168967" name="Text Box 7"/>
          <p:cNvSpPr txBox="1">
            <a:spLocks noChangeArrowheads="1"/>
          </p:cNvSpPr>
          <p:nvPr/>
        </p:nvSpPr>
        <p:spPr bwMode="auto">
          <a:xfrm>
            <a:off x="995250" y="2853190"/>
            <a:ext cx="8305800"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spcBef>
                <a:spcPct val="50000"/>
              </a:spcBef>
              <a:spcAft>
                <a:spcPct val="0"/>
              </a:spcAft>
            </a:pPr>
            <a:r>
              <a:rPr lang="zh-CN" altLang="en-US" sz="2400" b="1" dirty="0">
                <a:solidFill>
                  <a:srgbClr val="002060"/>
                </a:solidFill>
                <a:latin typeface="宋体" pitchFamily="2" charset="-122"/>
              </a:rPr>
              <a:t>如：</a:t>
            </a:r>
            <a:r>
              <a:rPr lang="en-US" altLang="zh-CN" sz="2400" b="1" dirty="0">
                <a:solidFill>
                  <a:srgbClr val="FF0000"/>
                </a:solidFill>
                <a:latin typeface="宋体" pitchFamily="2" charset="-122"/>
              </a:rPr>
              <a:t>int </a:t>
            </a:r>
            <a:r>
              <a:rPr lang="en-US" altLang="zh-CN" sz="2400" b="1" dirty="0" err="1">
                <a:solidFill>
                  <a:srgbClr val="FF0000"/>
                </a:solidFill>
                <a:latin typeface="宋体" pitchFamily="2" charset="-122"/>
              </a:rPr>
              <a:t>TotalStudent</a:t>
            </a:r>
            <a:r>
              <a:rPr lang="en-US" altLang="zh-CN" sz="2400" b="1" dirty="0">
                <a:solidFill>
                  <a:srgbClr val="FF0000"/>
                </a:solidFill>
                <a:latin typeface="宋体" pitchFamily="2" charset="-122"/>
              </a:rPr>
              <a:t>=40;</a:t>
            </a:r>
          </a:p>
          <a:p>
            <a:pPr fontAlgn="base">
              <a:lnSpc>
                <a:spcPct val="60000"/>
              </a:lnSpc>
              <a:spcBef>
                <a:spcPct val="50000"/>
              </a:spcBef>
              <a:spcAft>
                <a:spcPct val="0"/>
              </a:spcAft>
            </a:pPr>
            <a:r>
              <a:rPr lang="zh-CN" altLang="en-US" sz="2400" b="1" dirty="0">
                <a:solidFill>
                  <a:srgbClr val="002060"/>
                </a:solidFill>
                <a:latin typeface="宋体" pitchFamily="2" charset="-122"/>
              </a:rPr>
              <a:t>等价于：</a:t>
            </a:r>
            <a:r>
              <a:rPr lang="en-US" altLang="zh-CN" sz="2400" b="1" dirty="0">
                <a:solidFill>
                  <a:srgbClr val="FF0000"/>
                </a:solidFill>
                <a:latin typeface="宋体" pitchFamily="2" charset="-122"/>
              </a:rPr>
              <a:t>int </a:t>
            </a:r>
            <a:r>
              <a:rPr lang="en-US" altLang="zh-CN" sz="2400" b="1" dirty="0" err="1">
                <a:solidFill>
                  <a:srgbClr val="FF0000"/>
                </a:solidFill>
                <a:latin typeface="宋体" pitchFamily="2" charset="-122"/>
              </a:rPr>
              <a:t>TotalStudent</a:t>
            </a:r>
            <a:r>
              <a:rPr lang="en-US" altLang="zh-CN" sz="2400" b="1" dirty="0">
                <a:solidFill>
                  <a:srgbClr val="FF0000"/>
                </a:solidFill>
                <a:latin typeface="宋体" pitchFamily="2" charset="-122"/>
              </a:rPr>
              <a:t>;  </a:t>
            </a:r>
            <a:r>
              <a:rPr lang="en-US" altLang="zh-CN" sz="2400" b="1" dirty="0" err="1">
                <a:solidFill>
                  <a:srgbClr val="FF0000"/>
                </a:solidFill>
                <a:latin typeface="宋体" pitchFamily="2" charset="-122"/>
              </a:rPr>
              <a:t>TotalStudent</a:t>
            </a:r>
            <a:r>
              <a:rPr lang="en-US" altLang="zh-CN" sz="2400" b="1" dirty="0">
                <a:solidFill>
                  <a:srgbClr val="FF0000"/>
                </a:solidFill>
                <a:latin typeface="宋体" pitchFamily="2" charset="-122"/>
              </a:rPr>
              <a:t>=40;</a:t>
            </a:r>
          </a:p>
        </p:txBody>
      </p:sp>
      <p:sp>
        <p:nvSpPr>
          <p:cNvPr id="168968" name="Text Box 8"/>
          <p:cNvSpPr txBox="1">
            <a:spLocks noChangeArrowheads="1"/>
          </p:cNvSpPr>
          <p:nvPr/>
        </p:nvSpPr>
        <p:spPr bwMode="auto">
          <a:xfrm>
            <a:off x="1199456" y="4375404"/>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spcBef>
                <a:spcPct val="50000"/>
              </a:spcBef>
              <a:spcAft>
                <a:spcPct val="0"/>
              </a:spcAft>
            </a:pPr>
            <a:r>
              <a:rPr lang="zh-CN" altLang="en-US" sz="2400" b="1" dirty="0">
                <a:solidFill>
                  <a:srgbClr val="002060"/>
                </a:solidFill>
                <a:latin typeface="宋体" pitchFamily="2" charset="-122"/>
              </a:rPr>
              <a:t>如：</a:t>
            </a:r>
            <a:r>
              <a:rPr lang="en-US" altLang="zh-CN" sz="2400" b="1" dirty="0">
                <a:solidFill>
                  <a:srgbClr val="FF0000"/>
                </a:solidFill>
                <a:latin typeface="宋体" pitchFamily="2" charset="-122"/>
              </a:rPr>
              <a:t>int </a:t>
            </a:r>
            <a:r>
              <a:rPr lang="en-US" altLang="zh-CN" sz="2400" b="1" dirty="0" err="1">
                <a:solidFill>
                  <a:srgbClr val="FF0000"/>
                </a:solidFill>
                <a:latin typeface="宋体" pitchFamily="2" charset="-122"/>
              </a:rPr>
              <a:t>TotalStudent</a:t>
            </a:r>
            <a:r>
              <a:rPr lang="en-US" altLang="zh-CN" sz="2400" b="1" dirty="0">
                <a:solidFill>
                  <a:srgbClr val="FF0000"/>
                </a:solidFill>
                <a:latin typeface="宋体" pitchFamily="2" charset="-122"/>
              </a:rPr>
              <a:t>=40, </a:t>
            </a:r>
            <a:r>
              <a:rPr lang="en-US" altLang="zh-CN" sz="2400" b="1" dirty="0" err="1">
                <a:solidFill>
                  <a:srgbClr val="FF0000"/>
                </a:solidFill>
                <a:latin typeface="宋体" pitchFamily="2" charset="-122"/>
              </a:rPr>
              <a:t>TotalScore</a:t>
            </a:r>
            <a:r>
              <a:rPr lang="en-US" altLang="zh-CN" sz="2400" b="1" dirty="0">
                <a:solidFill>
                  <a:srgbClr val="FF0000"/>
                </a:solidFill>
                <a:latin typeface="宋体" pitchFamily="2" charset="-122"/>
              </a:rPr>
              <a:t>=0, average;</a:t>
            </a:r>
          </a:p>
        </p:txBody>
      </p:sp>
      <p:sp>
        <p:nvSpPr>
          <p:cNvPr id="168969" name="Text Box 9"/>
          <p:cNvSpPr txBox="1">
            <a:spLocks noChangeArrowheads="1"/>
          </p:cNvSpPr>
          <p:nvPr/>
        </p:nvSpPr>
        <p:spPr bwMode="auto">
          <a:xfrm>
            <a:off x="1199456" y="5526980"/>
            <a:ext cx="8305800" cy="514738"/>
          </a:xfrm>
          <a:prstGeom prst="rect">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lIns="0" tIns="72000" rIns="0" bIns="72000">
            <a:spAutoFit/>
          </a:bodyPr>
          <a:lstStyle/>
          <a:p>
            <a:pPr fontAlgn="base">
              <a:spcBef>
                <a:spcPct val="50000"/>
              </a:spcBef>
              <a:spcAft>
                <a:spcPct val="0"/>
              </a:spcAft>
            </a:pPr>
            <a:r>
              <a:rPr lang="zh-CN" altLang="en-US" sz="2400" b="1" dirty="0">
                <a:solidFill>
                  <a:srgbClr val="002060"/>
                </a:solidFill>
                <a:latin typeface="宋体" pitchFamily="2" charset="-122"/>
              </a:rPr>
              <a:t>如：</a:t>
            </a:r>
            <a:r>
              <a:rPr lang="en-US" altLang="zh-CN" sz="2400" b="1" i="1" dirty="0" err="1">
                <a:solidFill>
                  <a:schemeClr val="bg1"/>
                </a:solidFill>
                <a:latin typeface="宋体" pitchFamily="2" charset="-122"/>
              </a:rPr>
              <a:t>int</a:t>
            </a:r>
            <a:r>
              <a:rPr lang="en-US" altLang="zh-CN" sz="2400" b="1" i="1" dirty="0">
                <a:solidFill>
                  <a:schemeClr val="bg1"/>
                </a:solidFill>
                <a:latin typeface="宋体" pitchFamily="2" charset="-122"/>
              </a:rPr>
              <a:t>  </a:t>
            </a:r>
            <a:r>
              <a:rPr lang="en-US" altLang="zh-CN" sz="2400" b="1" i="1" dirty="0" err="1">
                <a:solidFill>
                  <a:schemeClr val="bg1"/>
                </a:solidFill>
                <a:latin typeface="宋体" pitchFamily="2" charset="-122"/>
              </a:rPr>
              <a:t>TotalScore</a:t>
            </a:r>
            <a:r>
              <a:rPr lang="en-US" altLang="zh-CN" sz="2400" b="1" i="1" dirty="0">
                <a:solidFill>
                  <a:schemeClr val="bg1"/>
                </a:solidFill>
                <a:latin typeface="宋体" pitchFamily="2" charset="-122"/>
              </a:rPr>
              <a:t>=</a:t>
            </a:r>
            <a:r>
              <a:rPr lang="en-US" altLang="zh-CN" sz="2400" b="1" i="1" dirty="0" err="1">
                <a:solidFill>
                  <a:schemeClr val="bg1"/>
                </a:solidFill>
                <a:latin typeface="宋体" pitchFamily="2" charset="-122"/>
              </a:rPr>
              <a:t>AverScore</a:t>
            </a:r>
            <a:r>
              <a:rPr lang="en-US" altLang="zh-CN" sz="2400" b="1" i="1" dirty="0">
                <a:solidFill>
                  <a:schemeClr val="bg1"/>
                </a:solidFill>
                <a:latin typeface="宋体" pitchFamily="2" charset="-122"/>
              </a:rPr>
              <a:t>=0;</a:t>
            </a:r>
            <a:r>
              <a:rPr kumimoji="1" lang="en-US" altLang="zh-CN" sz="2400" b="1" i="1" dirty="0">
                <a:solidFill>
                  <a:schemeClr val="bg1"/>
                </a:solidFill>
                <a:effectLst>
                  <a:outerShdw blurRad="38100" dist="38100" dir="2700000" algn="tl">
                    <a:srgbClr val="000000"/>
                  </a:outerShdw>
                </a:effectLst>
                <a:latin typeface="Verdana" pitchFamily="34" charset="0"/>
              </a:rPr>
              <a:t>    </a:t>
            </a:r>
            <a:r>
              <a:rPr kumimoji="1" lang="zh-CN" altLang="en-US" sz="2400" b="1" i="1" dirty="0">
                <a:solidFill>
                  <a:srgbClr val="FFFF00"/>
                </a:solidFill>
                <a:effectLst>
                  <a:outerShdw blurRad="38100" dist="38100" dir="2700000" algn="tl">
                    <a:srgbClr val="000000"/>
                  </a:outerShdw>
                </a:effectLst>
                <a:latin typeface="Verdana" pitchFamily="34" charset="0"/>
              </a:rPr>
              <a:t>是错误的。</a:t>
            </a:r>
          </a:p>
        </p:txBody>
      </p:sp>
      <p:sp>
        <p:nvSpPr>
          <p:cNvPr id="168970" name="Text Box 10"/>
          <p:cNvSpPr txBox="1">
            <a:spLocks noChangeArrowheads="1"/>
          </p:cNvSpPr>
          <p:nvPr/>
        </p:nvSpPr>
        <p:spPr bwMode="auto">
          <a:xfrm>
            <a:off x="1199456" y="6260708"/>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spcBef>
                <a:spcPct val="50000"/>
              </a:spcBef>
              <a:spcAft>
                <a:spcPct val="0"/>
              </a:spcAft>
            </a:pPr>
            <a:r>
              <a:rPr lang="zh-CN" altLang="en-US" sz="2400" b="1" dirty="0">
                <a:solidFill>
                  <a:srgbClr val="002060"/>
                </a:solidFill>
                <a:latin typeface="宋体" pitchFamily="2" charset="-122"/>
              </a:rPr>
              <a:t>正确的应该是：</a:t>
            </a:r>
            <a:r>
              <a:rPr lang="en-US" altLang="zh-CN" sz="2400" b="1" dirty="0">
                <a:solidFill>
                  <a:srgbClr val="FF0000"/>
                </a:solidFill>
                <a:latin typeface="宋体" pitchFamily="2" charset="-122"/>
              </a:rPr>
              <a:t>int  </a:t>
            </a:r>
            <a:r>
              <a:rPr lang="en-US" altLang="zh-CN" sz="2400" b="1" dirty="0" err="1">
                <a:solidFill>
                  <a:srgbClr val="FF0000"/>
                </a:solidFill>
                <a:latin typeface="宋体" pitchFamily="2" charset="-122"/>
              </a:rPr>
              <a:t>TotalScore</a:t>
            </a:r>
            <a:r>
              <a:rPr lang="en-US" altLang="zh-CN" sz="2400" b="1" dirty="0">
                <a:solidFill>
                  <a:srgbClr val="FF0000"/>
                </a:solidFill>
                <a:latin typeface="宋体" pitchFamily="2" charset="-122"/>
              </a:rPr>
              <a:t>=0, </a:t>
            </a:r>
            <a:r>
              <a:rPr lang="en-US" altLang="zh-CN" sz="2400" b="1" dirty="0" err="1">
                <a:solidFill>
                  <a:srgbClr val="FF0000"/>
                </a:solidFill>
                <a:latin typeface="宋体" pitchFamily="2" charset="-122"/>
              </a:rPr>
              <a:t>AverScore</a:t>
            </a:r>
            <a:r>
              <a:rPr lang="en-US" altLang="zh-CN" sz="2400" b="1" dirty="0">
                <a:solidFill>
                  <a:srgbClr val="FF0000"/>
                </a:solidFill>
                <a:latin typeface="宋体" pitchFamily="2" charset="-122"/>
              </a:rPr>
              <a:t>=0;</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32</a:t>
            </a:fld>
            <a:endParaRPr lang="zh-CN" altLang="en-US"/>
          </a:p>
        </p:txBody>
      </p:sp>
    </p:spTree>
    <p:extLst>
      <p:ext uri="{BB962C8B-B14F-4D97-AF65-F5344CB8AC3E}">
        <p14:creationId xmlns:p14="http://schemas.microsoft.com/office/powerpoint/2010/main" val="129399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2402011" y="969944"/>
            <a:ext cx="7467600" cy="1004010"/>
          </a:xfrm>
          <a:prstGeom prst="rect">
            <a:avLst/>
          </a:prstGeom>
          <a:solidFill>
            <a:schemeClr val="tx1">
              <a:lumMod val="65000"/>
              <a:lumOff val="35000"/>
            </a:schemeClr>
          </a:solidFill>
          <a:effectLst>
            <a:prstShdw prst="shdw17" dist="17961" dir="2699999">
              <a:srgbClr val="3D7A99"/>
            </a:prstShdw>
          </a:effectLst>
        </p:spPr>
        <p:txBody>
          <a:bodyPr vert="horz" lIns="91440" tIns="45720" rIns="91440" bIns="45720" rtlCol="0" anchor="ctr">
            <a:normAutofit/>
          </a:bodyPr>
          <a:lstStyle/>
          <a:p>
            <a:r>
              <a:rPr lang="en-US" sz="4800" b="1" dirty="0">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2.2.</a:t>
            </a:r>
            <a:r>
              <a:rPr lang="en-US" altLang="zh-CN" sz="4800" b="1" dirty="0">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6</a:t>
            </a:r>
            <a:r>
              <a:rPr lang="en-US" sz="4800" b="1" dirty="0">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 </a:t>
            </a:r>
            <a:r>
              <a:rPr lang="zh-CN" altLang="en-US" sz="4800" b="1" dirty="0">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常变量</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33</a:t>
            </a:fld>
            <a:endParaRPr lang="zh-CN" altLang="en-US"/>
          </a:p>
        </p:txBody>
      </p:sp>
      <p:sp>
        <p:nvSpPr>
          <p:cNvPr id="4" name="Rectangle 2"/>
          <p:cNvSpPr txBox="1">
            <a:spLocks/>
          </p:cNvSpPr>
          <p:nvPr/>
        </p:nvSpPr>
        <p:spPr>
          <a:xfrm>
            <a:off x="460262" y="1941625"/>
            <a:ext cx="10779522" cy="695455"/>
          </a:xfrm>
          <a:prstGeom prst="rect">
            <a:avLst/>
          </a:prstGeom>
          <a:solidFill>
            <a:schemeClr val="tx2">
              <a:lumMod val="40000"/>
              <a:lumOff val="60000"/>
            </a:schemeClr>
          </a:solidFill>
          <a:effectLst>
            <a:prstShdw prst="shdw17" dist="17961" dir="2699999">
              <a:srgbClr val="3D7A99"/>
            </a:prstShdw>
          </a:effectLst>
        </p:spPr>
        <p:txBody>
          <a:bodyPr vert="horz" lIns="91440" tIns="45720" rIns="91440" bIns="45720" rtlCol="0" anchor="ctr">
            <a:normAutofit/>
          </a:bodyPr>
          <a:lstStyle>
            <a:defPPr>
              <a:defRPr lang="zh-CN"/>
            </a:defPPr>
            <a:lvl1pPr algn="ctr">
              <a:spcBef>
                <a:spcPct val="0"/>
              </a:spcBef>
              <a:buNone/>
              <a:defRPr sz="4800" b="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cs typeface="+mj-cs"/>
              </a:defRPr>
            </a:lvl1pPr>
            <a:lvl2pPr>
              <a:tabLst>
                <a:tab pos="2057400" algn="l"/>
              </a:tabLst>
              <a:defRPr sz="2400" b="1">
                <a:latin typeface="Times New Roman" pitchFamily="18" charset="0"/>
                <a:ea typeface="黑体" pitchFamily="49" charset="-122"/>
              </a:defRPr>
            </a:lvl2pPr>
            <a:lvl3pPr>
              <a:tabLst>
                <a:tab pos="2057400" algn="l"/>
              </a:tabLst>
              <a:defRPr sz="2400" b="1">
                <a:latin typeface="Times New Roman" pitchFamily="18" charset="0"/>
                <a:ea typeface="黑体" pitchFamily="49" charset="-122"/>
              </a:defRPr>
            </a:lvl3pPr>
            <a:lvl4pPr>
              <a:tabLst>
                <a:tab pos="2057400" algn="l"/>
              </a:tabLst>
              <a:defRPr sz="2400" b="1">
                <a:latin typeface="Times New Roman" pitchFamily="18" charset="0"/>
                <a:ea typeface="黑体" pitchFamily="49" charset="-122"/>
              </a:defRPr>
            </a:lvl4pPr>
            <a:lvl5pPr>
              <a:tabLst>
                <a:tab pos="2057400" algn="l"/>
              </a:tabLst>
              <a:defRPr sz="2400" b="1">
                <a:latin typeface="Times New Roman" pitchFamily="18" charset="0"/>
                <a:ea typeface="黑体" pitchFamily="49" charset="-122"/>
              </a:defRPr>
            </a:lvl5pPr>
            <a:lvl6pPr fontAlgn="base">
              <a:spcBef>
                <a:spcPct val="0"/>
              </a:spcBef>
              <a:spcAft>
                <a:spcPct val="0"/>
              </a:spcAft>
              <a:buFont typeface="Arial" charset="0"/>
              <a:tabLst>
                <a:tab pos="2057400" algn="l"/>
              </a:tabLst>
              <a:defRPr sz="2400" b="1">
                <a:latin typeface="Times New Roman" pitchFamily="18" charset="0"/>
                <a:ea typeface="黑体" pitchFamily="49" charset="-122"/>
              </a:defRPr>
            </a:lvl6pPr>
            <a:lvl7pPr fontAlgn="base">
              <a:spcBef>
                <a:spcPct val="0"/>
              </a:spcBef>
              <a:spcAft>
                <a:spcPct val="0"/>
              </a:spcAft>
              <a:buFont typeface="Arial" charset="0"/>
              <a:tabLst>
                <a:tab pos="2057400" algn="l"/>
              </a:tabLst>
              <a:defRPr sz="2400" b="1">
                <a:latin typeface="Times New Roman" pitchFamily="18" charset="0"/>
                <a:ea typeface="黑体" pitchFamily="49" charset="-122"/>
              </a:defRPr>
            </a:lvl7pPr>
            <a:lvl8pPr fontAlgn="base">
              <a:spcBef>
                <a:spcPct val="0"/>
              </a:spcBef>
              <a:spcAft>
                <a:spcPct val="0"/>
              </a:spcAft>
              <a:buFont typeface="Arial" charset="0"/>
              <a:tabLst>
                <a:tab pos="2057400" algn="l"/>
              </a:tabLst>
              <a:defRPr sz="2400" b="1">
                <a:latin typeface="Times New Roman" pitchFamily="18" charset="0"/>
                <a:ea typeface="黑体" pitchFamily="49" charset="-122"/>
              </a:defRPr>
            </a:lvl8pPr>
            <a:lvl9pPr fontAlgn="base">
              <a:spcBef>
                <a:spcPct val="0"/>
              </a:spcBef>
              <a:spcAft>
                <a:spcPct val="0"/>
              </a:spcAft>
              <a:buFont typeface="Arial" charset="0"/>
              <a:tabLst>
                <a:tab pos="2057400" algn="l"/>
              </a:tabLst>
              <a:defRPr sz="2400" b="1">
                <a:latin typeface="Times New Roman" pitchFamily="18" charset="0"/>
                <a:ea typeface="黑体" pitchFamily="49" charset="-122"/>
              </a:defRPr>
            </a:lvl9pPr>
          </a:lstStyle>
          <a:p>
            <a:r>
              <a:rPr lang="en-US" sz="3200" dirty="0">
                <a:solidFill>
                  <a:schemeClr val="tx1"/>
                </a:solidFill>
                <a:effectLst/>
                <a:latin typeface="方正舒体" panose="02010601030101010101" pitchFamily="2" charset="-122"/>
                <a:ea typeface="方正舒体" panose="02010601030101010101" pitchFamily="2" charset="-122"/>
              </a:rPr>
              <a:t>C</a:t>
            </a:r>
            <a:r>
              <a:rPr lang="zh-CN" altLang="en-US" sz="3200" dirty="0">
                <a:solidFill>
                  <a:schemeClr val="tx1"/>
                </a:solidFill>
                <a:effectLst/>
                <a:latin typeface="方正舒体" panose="02010601030101010101" pitchFamily="2" charset="-122"/>
                <a:ea typeface="方正舒体" panose="02010601030101010101" pitchFamily="2" charset="-122"/>
              </a:rPr>
              <a:t>语言中，不论哪种基本数据类型的</a:t>
            </a:r>
            <a:r>
              <a:rPr lang="zh-CN" altLang="en-US" sz="3200" dirty="0">
                <a:solidFill>
                  <a:srgbClr val="FF00FF"/>
                </a:solidFill>
                <a:effectLst/>
                <a:latin typeface="方正舒体" panose="02010601030101010101" pitchFamily="2" charset="-122"/>
                <a:ea typeface="方正舒体" panose="02010601030101010101" pitchFamily="2" charset="-122"/>
              </a:rPr>
              <a:t>常量，可以有三种形式</a:t>
            </a:r>
            <a:r>
              <a:rPr lang="zh-CN" altLang="en-US" sz="3200" dirty="0">
                <a:solidFill>
                  <a:schemeClr val="tx1"/>
                </a:solidFill>
                <a:effectLst/>
                <a:latin typeface="方正舒体" panose="02010601030101010101" pitchFamily="2" charset="-122"/>
                <a:ea typeface="方正舒体" panose="02010601030101010101" pitchFamily="2" charset="-122"/>
              </a:rPr>
              <a:t>。</a:t>
            </a:r>
          </a:p>
        </p:txBody>
      </p:sp>
      <p:pic>
        <p:nvPicPr>
          <p:cNvPr id="5" name="图片 4">
            <a:extLst>
              <a:ext uri="{FF2B5EF4-FFF2-40B4-BE49-F238E27FC236}">
                <a16:creationId xmlns:a16="http://schemas.microsoft.com/office/drawing/2014/main" id="{34B0706C-53C9-4894-AF91-AF4C9142C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099" y="431088"/>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7806EF17-ECA5-4B19-8D84-BFB39EFEBCDF}"/>
              </a:ext>
            </a:extLst>
          </p:cNvPr>
          <p:cNvCxnSpPr>
            <a:cxnSpLocks/>
          </p:cNvCxnSpPr>
          <p:nvPr/>
        </p:nvCxnSpPr>
        <p:spPr>
          <a:xfrm>
            <a:off x="1703512" y="1007351"/>
            <a:ext cx="8396287"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 Box 3">
            <a:extLst>
              <a:ext uri="{FF2B5EF4-FFF2-40B4-BE49-F238E27FC236}">
                <a16:creationId xmlns:a16="http://schemas.microsoft.com/office/drawing/2014/main" id="{657D8A62-6FC8-0495-9599-7DD7F174E132}"/>
              </a:ext>
            </a:extLst>
          </p:cNvPr>
          <p:cNvSpPr txBox="1">
            <a:spLocks noChangeArrowheads="1"/>
          </p:cNvSpPr>
          <p:nvPr/>
        </p:nvSpPr>
        <p:spPr bwMode="auto">
          <a:xfrm>
            <a:off x="679948" y="3905080"/>
            <a:ext cx="7848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buClr>
                <a:srgbClr val="CC99FF"/>
              </a:buClr>
              <a:buFont typeface="Wingdings" pitchFamily="2" charset="2"/>
              <a:buChar char="v"/>
            </a:pPr>
            <a:r>
              <a:rPr lang="zh-CN" altLang="en-US" sz="3200" b="1" dirty="0">
                <a:latin typeface="宋体" pitchFamily="2" charset="-122"/>
              </a:rPr>
              <a:t>程序中直接使用的数值。</a:t>
            </a:r>
          </a:p>
        </p:txBody>
      </p:sp>
      <p:sp>
        <p:nvSpPr>
          <p:cNvPr id="7" name="Rectangle 2">
            <a:extLst>
              <a:ext uri="{FF2B5EF4-FFF2-40B4-BE49-F238E27FC236}">
                <a16:creationId xmlns:a16="http://schemas.microsoft.com/office/drawing/2014/main" id="{409073DB-CA96-376D-D49F-11BE09D51D2A}"/>
              </a:ext>
            </a:extLst>
          </p:cNvPr>
          <p:cNvSpPr txBox="1"/>
          <p:nvPr/>
        </p:nvSpPr>
        <p:spPr>
          <a:xfrm>
            <a:off x="679948" y="3124200"/>
            <a:ext cx="3888432"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defPPr>
              <a:defRPr lang="zh-CN"/>
            </a:defPPr>
            <a:lvl1pPr fontAlgn="base">
              <a:spcBef>
                <a:spcPct val="0"/>
              </a:spcBef>
              <a:spcAft>
                <a:spcPct val="0"/>
              </a:spcAft>
              <a:buFont typeface="Arial" charset="0"/>
              <a:buNone/>
              <a:defRPr sz="3600" b="1">
                <a:solidFill>
                  <a:srgbClr val="FFFF66"/>
                </a:solidFill>
                <a:effectLst>
                  <a:outerShdw blurRad="38100" dist="38100" dir="2700000">
                    <a:srgbClr val="000000"/>
                  </a:outerShdw>
                </a:effectLst>
                <a:latin typeface="Arial" panose="020B0604020202020204" pitchFamily="34" charset="0"/>
                <a:ea typeface="黑体" pitchFamily="49" charset="-122"/>
              </a:defRPr>
            </a:lvl1pPr>
          </a:lstStyle>
          <a:p>
            <a:r>
              <a:rPr lang="zh-CN" altLang="en-US" dirty="0"/>
              <a:t>直接常量</a:t>
            </a:r>
          </a:p>
        </p:txBody>
      </p:sp>
      <p:sp>
        <p:nvSpPr>
          <p:cNvPr id="8" name="Text Box 3">
            <a:extLst>
              <a:ext uri="{FF2B5EF4-FFF2-40B4-BE49-F238E27FC236}">
                <a16:creationId xmlns:a16="http://schemas.microsoft.com/office/drawing/2014/main" id="{BF7F4044-0477-C0EB-B6C5-CC0332978B69}"/>
              </a:ext>
            </a:extLst>
          </p:cNvPr>
          <p:cNvSpPr txBox="1">
            <a:spLocks noChangeArrowheads="1"/>
          </p:cNvSpPr>
          <p:nvPr/>
        </p:nvSpPr>
        <p:spPr bwMode="auto">
          <a:xfrm>
            <a:off x="521431" y="4536460"/>
            <a:ext cx="106571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50000"/>
              </a:spcBef>
              <a:spcAft>
                <a:spcPct val="0"/>
              </a:spcAft>
              <a:buClr>
                <a:srgbClr val="CC99FF"/>
              </a:buClr>
              <a:buFont typeface="Arial" charset="0"/>
              <a:buNone/>
            </a:pPr>
            <a:r>
              <a:rPr lang="en-US" sz="3200" b="1" dirty="0">
                <a:solidFill>
                  <a:srgbClr val="002060"/>
                </a:solidFill>
                <a:latin typeface="宋体" pitchFamily="2" charset="-122"/>
              </a:rPr>
              <a:t> </a:t>
            </a:r>
            <a:r>
              <a:rPr lang="zh-CN" altLang="en-US" sz="3200" b="1" dirty="0">
                <a:solidFill>
                  <a:srgbClr val="002060"/>
                </a:solidFill>
                <a:latin typeface="宋体" pitchFamily="2" charset="-122"/>
              </a:rPr>
              <a:t>例如  </a:t>
            </a:r>
            <a:r>
              <a:rPr lang="en-US" altLang="zh-CN" sz="3200" b="1" dirty="0">
                <a:solidFill>
                  <a:srgbClr val="002060"/>
                </a:solidFill>
                <a:latin typeface="宋体" pitchFamily="2" charset="-122"/>
              </a:rPr>
              <a:t>Score=</a:t>
            </a:r>
            <a:r>
              <a:rPr lang="en-US" altLang="zh-CN" sz="3200" b="1" dirty="0" err="1">
                <a:solidFill>
                  <a:srgbClr val="002060"/>
                </a:solidFill>
                <a:latin typeface="宋体" pitchFamily="2" charset="-122"/>
              </a:rPr>
              <a:t>usualTerm</a:t>
            </a:r>
            <a:r>
              <a:rPr lang="zh-CN" altLang="en-US" sz="3200" b="1" dirty="0">
                <a:solidFill>
                  <a:srgbClr val="002060"/>
                </a:solidFill>
                <a:latin typeface="宋体" pitchFamily="2" charset="-122"/>
              </a:rPr>
              <a:t>*</a:t>
            </a:r>
            <a:r>
              <a:rPr lang="en-US" altLang="zh-CN" sz="3200" b="1" dirty="0">
                <a:solidFill>
                  <a:srgbClr val="002060"/>
                </a:solidFill>
                <a:latin typeface="宋体" pitchFamily="2" charset="-122"/>
              </a:rPr>
              <a:t>0.3+experimentTerm*0.2;</a:t>
            </a:r>
            <a:endParaRPr lang="zh-CN" altLang="en-US" sz="3200" b="1" dirty="0">
              <a:solidFill>
                <a:srgbClr val="002060"/>
              </a:solidFill>
              <a:latin typeface="宋体" pitchFamily="2" charset="-122"/>
            </a:endParaRPr>
          </a:p>
        </p:txBody>
      </p:sp>
      <p:sp>
        <p:nvSpPr>
          <p:cNvPr id="9" name="Text Box 3">
            <a:extLst>
              <a:ext uri="{FF2B5EF4-FFF2-40B4-BE49-F238E27FC236}">
                <a16:creationId xmlns:a16="http://schemas.microsoft.com/office/drawing/2014/main" id="{CCE1BFE6-DDEB-C60B-3F44-11E4147EF7D5}"/>
              </a:ext>
            </a:extLst>
          </p:cNvPr>
          <p:cNvSpPr txBox="1">
            <a:spLocks noChangeArrowheads="1"/>
          </p:cNvSpPr>
          <p:nvPr/>
        </p:nvSpPr>
        <p:spPr bwMode="auto">
          <a:xfrm>
            <a:off x="733160" y="5119237"/>
            <a:ext cx="910725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Aft>
                <a:spcPct val="0"/>
              </a:spcAft>
              <a:buClr>
                <a:srgbClr val="CC99FF"/>
              </a:buClr>
              <a:buFont typeface="Arial" charset="0"/>
              <a:buNone/>
            </a:pPr>
            <a:r>
              <a:rPr lang="zh-CN" altLang="en-US" sz="3200" b="1" dirty="0">
                <a:latin typeface="宋体" pitchFamily="2" charset="-122"/>
              </a:rPr>
              <a:t>上面语句中</a:t>
            </a:r>
            <a:r>
              <a:rPr lang="en-US" altLang="zh-CN" sz="3200" b="1" dirty="0">
                <a:latin typeface="宋体" pitchFamily="2" charset="-122"/>
              </a:rPr>
              <a:t>0.2</a:t>
            </a:r>
            <a:r>
              <a:rPr lang="zh-CN" altLang="en-US" sz="3200" b="1" dirty="0">
                <a:latin typeface="宋体" pitchFamily="2" charset="-122"/>
              </a:rPr>
              <a:t>、</a:t>
            </a:r>
            <a:r>
              <a:rPr lang="en-US" altLang="zh-CN" sz="3200" b="1" dirty="0">
                <a:latin typeface="宋体" pitchFamily="2" charset="-122"/>
              </a:rPr>
              <a:t>0.3</a:t>
            </a:r>
            <a:r>
              <a:rPr lang="zh-CN" altLang="en-US" sz="3200" b="1" dirty="0">
                <a:latin typeface="宋体" pitchFamily="2" charset="-122"/>
              </a:rPr>
              <a:t>直接以数值形式出现。</a:t>
            </a:r>
            <a:endParaRPr lang="en-US" altLang="zh-CN" sz="3200" b="1" dirty="0">
              <a:latin typeface="宋体" pitchFamily="2" charset="-122"/>
            </a:endParaRPr>
          </a:p>
          <a:p>
            <a:pPr fontAlgn="base">
              <a:spcAft>
                <a:spcPct val="0"/>
              </a:spcAft>
              <a:buClr>
                <a:srgbClr val="CC99FF"/>
              </a:buClr>
              <a:buFont typeface="Arial" charset="0"/>
              <a:buNone/>
            </a:pPr>
            <a:r>
              <a:rPr lang="zh-CN" altLang="en-US" sz="3200" b="1" dirty="0">
                <a:latin typeface="宋体" pitchFamily="2" charset="-122"/>
                <a:ea typeface="黑体" pitchFamily="49" charset="-122"/>
              </a:rPr>
              <a:t>特征是直接书写数值，无须命名。</a:t>
            </a:r>
            <a:endParaRPr lang="zh-CN" altLang="en-US" sz="3200" b="1" dirty="0">
              <a:latin typeface="Verdana" pitchFamily="34" charset="0"/>
              <a:ea typeface="黑体" pitchFamily="49" charset="-122"/>
            </a:endParaRPr>
          </a:p>
        </p:txBody>
      </p:sp>
    </p:spTree>
    <p:extLst>
      <p:ext uri="{BB962C8B-B14F-4D97-AF65-F5344CB8AC3E}">
        <p14:creationId xmlns:p14="http://schemas.microsoft.com/office/powerpoint/2010/main" val="3313020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983432" y="1549246"/>
            <a:ext cx="9505056"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50000"/>
              </a:spcBef>
              <a:spcAft>
                <a:spcPct val="0"/>
              </a:spcAft>
              <a:buClr>
                <a:srgbClr val="CC99FF"/>
              </a:buClr>
              <a:buFont typeface="Wingdings" pitchFamily="2" charset="2"/>
              <a:buChar char="v"/>
            </a:pPr>
            <a:r>
              <a:rPr lang="zh-CN" altLang="en-US" sz="3200" b="1" dirty="0">
                <a:solidFill>
                  <a:srgbClr val="000000"/>
                </a:solidFill>
                <a:latin typeface="宋体" pitchFamily="2" charset="-122"/>
              </a:rPr>
              <a:t>用</a:t>
            </a:r>
            <a:r>
              <a:rPr lang="en-US" sz="3200" b="1" dirty="0" err="1">
                <a:solidFill>
                  <a:srgbClr val="000000"/>
                </a:solidFill>
                <a:latin typeface="宋体" pitchFamily="2" charset="-122"/>
              </a:rPr>
              <a:t>const</a:t>
            </a:r>
            <a:r>
              <a:rPr lang="zh-CN" altLang="en-US" sz="3200" b="1" dirty="0">
                <a:solidFill>
                  <a:srgbClr val="000000"/>
                </a:solidFill>
                <a:latin typeface="宋体" pitchFamily="2" charset="-122"/>
              </a:rPr>
              <a:t>关键字把一个变量声明转换成常量声明，如下例</a:t>
            </a:r>
            <a:r>
              <a:rPr lang="en-US" altLang="zh-CN" sz="3200" b="1" dirty="0">
                <a:solidFill>
                  <a:srgbClr val="000000"/>
                </a:solidFill>
                <a:latin typeface="宋体" pitchFamily="2" charset="-122"/>
              </a:rPr>
              <a:t>:</a:t>
            </a:r>
            <a:endParaRPr lang="zh-CN" altLang="en-US" sz="3200" b="1" dirty="0">
              <a:solidFill>
                <a:srgbClr val="002060"/>
              </a:solidFill>
              <a:latin typeface="宋体" pitchFamily="2" charset="-122"/>
            </a:endParaRPr>
          </a:p>
        </p:txBody>
      </p:sp>
      <p:sp>
        <p:nvSpPr>
          <p:cNvPr id="58371" name="Rectangle 2"/>
          <p:cNvSpPr txBox="1"/>
          <p:nvPr/>
        </p:nvSpPr>
        <p:spPr>
          <a:xfrm>
            <a:off x="1043373" y="827271"/>
            <a:ext cx="4692587"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defPPr>
              <a:defRPr lang="zh-CN"/>
            </a:defPPr>
            <a:lvl1pPr fontAlgn="base">
              <a:spcBef>
                <a:spcPct val="0"/>
              </a:spcBef>
              <a:spcAft>
                <a:spcPct val="0"/>
              </a:spcAft>
              <a:buFont typeface="Arial" charset="0"/>
              <a:buNone/>
              <a:defRPr sz="3600" b="1">
                <a:solidFill>
                  <a:srgbClr val="FFFF66"/>
                </a:solidFill>
                <a:effectLst>
                  <a:outerShdw blurRad="38100" dist="38100" dir="2700000">
                    <a:srgbClr val="000000"/>
                  </a:outerShdw>
                </a:effectLst>
                <a:latin typeface="Arial" panose="020B0604020202020204" pitchFamily="34" charset="0"/>
                <a:ea typeface="黑体" pitchFamily="49" charset="-122"/>
              </a:defRPr>
            </a:lvl1pPr>
          </a:lstStyle>
          <a:p>
            <a:r>
              <a:rPr lang="zh-CN" altLang="en-US" dirty="0"/>
              <a:t>常变量</a:t>
            </a:r>
          </a:p>
        </p:txBody>
      </p:sp>
      <p:sp>
        <p:nvSpPr>
          <p:cNvPr id="58373" name="Text Box 3"/>
          <p:cNvSpPr txBox="1">
            <a:spLocks noChangeArrowheads="1"/>
          </p:cNvSpPr>
          <p:nvPr/>
        </p:nvSpPr>
        <p:spPr bwMode="auto">
          <a:xfrm>
            <a:off x="1047459" y="2708043"/>
            <a:ext cx="1023892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50000"/>
              </a:spcBef>
              <a:spcAft>
                <a:spcPct val="0"/>
              </a:spcAft>
              <a:buClr>
                <a:srgbClr val="CC99FF"/>
              </a:buClr>
              <a:buFont typeface="Arial" charset="0"/>
              <a:buNone/>
            </a:pPr>
            <a:r>
              <a:rPr lang="en-US" sz="2800" b="1" dirty="0" err="1">
                <a:latin typeface="楷体" pitchFamily="49" charset="-122"/>
                <a:ea typeface="楷体" pitchFamily="49" charset="-122"/>
              </a:rPr>
              <a:t>const</a:t>
            </a:r>
            <a:r>
              <a:rPr lang="en-US" sz="2800" b="1" dirty="0">
                <a:latin typeface="楷体" pitchFamily="49" charset="-122"/>
                <a:ea typeface="楷体" pitchFamily="49" charset="-122"/>
              </a:rPr>
              <a:t> double USUAL_TEST_R = 0.3;</a:t>
            </a:r>
          </a:p>
          <a:p>
            <a:pPr fontAlgn="base">
              <a:spcBef>
                <a:spcPct val="50000"/>
              </a:spcBef>
              <a:spcAft>
                <a:spcPct val="0"/>
              </a:spcAft>
              <a:buClr>
                <a:srgbClr val="CC99FF"/>
              </a:buClr>
              <a:buFont typeface="Arial" charset="0"/>
              <a:buNone/>
            </a:pPr>
            <a:r>
              <a:rPr lang="zh-CN" altLang="en-US" sz="2800" b="1" dirty="0">
                <a:latin typeface="楷体" pitchFamily="49" charset="-122"/>
                <a:ea typeface="楷体" pitchFamily="49" charset="-122"/>
              </a:rPr>
              <a:t>这里</a:t>
            </a:r>
            <a:r>
              <a:rPr lang="en-US" altLang="zh-CN" sz="2800" b="1" dirty="0">
                <a:latin typeface="楷体" pitchFamily="49" charset="-122"/>
                <a:ea typeface="楷体" pitchFamily="49" charset="-122"/>
              </a:rPr>
              <a:t>USUAL_TEST_R</a:t>
            </a:r>
            <a:r>
              <a:rPr lang="zh-CN" altLang="en-US" sz="2800" b="1" dirty="0">
                <a:latin typeface="楷体" pitchFamily="49" charset="-122"/>
                <a:ea typeface="楷体" pitchFamily="49" charset="-122"/>
              </a:rPr>
              <a:t>为</a:t>
            </a:r>
            <a:r>
              <a:rPr lang="zh-CN" altLang="en-US" sz="2800" b="1" dirty="0">
                <a:solidFill>
                  <a:srgbClr val="FF00FF"/>
                </a:solidFill>
                <a:latin typeface="楷体" pitchFamily="49" charset="-122"/>
                <a:ea typeface="楷体" pitchFamily="49" charset="-122"/>
              </a:rPr>
              <a:t>符号常量</a:t>
            </a:r>
            <a:r>
              <a:rPr lang="zh-CN" altLang="en-US" sz="2800" b="1" dirty="0">
                <a:latin typeface="楷体" pitchFamily="49" charset="-122"/>
                <a:ea typeface="楷体" pitchFamily="49" charset="-122"/>
              </a:rPr>
              <a:t>，又称为</a:t>
            </a:r>
            <a:r>
              <a:rPr lang="zh-CN" altLang="en-US" sz="2800" b="1" dirty="0">
                <a:solidFill>
                  <a:srgbClr val="FF00FF"/>
                </a:solidFill>
                <a:latin typeface="楷体" pitchFamily="49" charset="-122"/>
                <a:ea typeface="楷体" pitchFamily="49" charset="-122"/>
              </a:rPr>
              <a:t>常变量</a:t>
            </a:r>
            <a:r>
              <a:rPr lang="zh-CN" altLang="en-US" sz="2800" b="1" dirty="0">
                <a:latin typeface="楷体" pitchFamily="49" charset="-122"/>
                <a:ea typeface="楷体" pitchFamily="49" charset="-122"/>
              </a:rPr>
              <a:t>。其值不能被改变。</a:t>
            </a:r>
            <a:endParaRPr lang="en-US" altLang="zh-CN" sz="2800" b="1" dirty="0">
              <a:latin typeface="楷体" pitchFamily="49" charset="-122"/>
              <a:ea typeface="楷体" pitchFamily="49" charset="-122"/>
            </a:endParaRPr>
          </a:p>
          <a:p>
            <a:pPr fontAlgn="base">
              <a:spcBef>
                <a:spcPct val="50000"/>
              </a:spcBef>
              <a:spcAft>
                <a:spcPct val="0"/>
              </a:spcAft>
              <a:buClr>
                <a:srgbClr val="CC99FF"/>
              </a:buClr>
              <a:buFont typeface="Arial" charset="0"/>
              <a:buNone/>
            </a:pPr>
            <a:r>
              <a:rPr lang="zh-CN" altLang="en-US" sz="2800" b="1" dirty="0">
                <a:latin typeface="楷体" pitchFamily="49" charset="-122"/>
                <a:ea typeface="楷体" pitchFamily="49" charset="-122"/>
              </a:rPr>
              <a:t>常变量通常用</a:t>
            </a:r>
            <a:r>
              <a:rPr lang="zh-CN" altLang="en-US" sz="2800" b="1" dirty="0">
                <a:solidFill>
                  <a:srgbClr val="FF00FF"/>
                </a:solidFill>
                <a:latin typeface="楷体" pitchFamily="49" charset="-122"/>
                <a:ea typeface="楷体" pitchFamily="49" charset="-122"/>
              </a:rPr>
              <a:t>大写字母</a:t>
            </a:r>
            <a:r>
              <a:rPr lang="zh-CN" altLang="en-US" sz="2800" b="1" dirty="0">
                <a:latin typeface="楷体" pitchFamily="49" charset="-122"/>
                <a:ea typeface="楷体" pitchFamily="49" charset="-122"/>
              </a:rPr>
              <a:t>标识，使用多个单词时用</a:t>
            </a:r>
            <a:r>
              <a:rPr lang="zh-CN" altLang="en-US" sz="2800" b="1" dirty="0">
                <a:solidFill>
                  <a:srgbClr val="FF00FF"/>
                </a:solidFill>
                <a:latin typeface="楷体" pitchFamily="49" charset="-122"/>
                <a:ea typeface="楷体" pitchFamily="49" charset="-122"/>
              </a:rPr>
              <a:t>下划线</a:t>
            </a:r>
            <a:r>
              <a:rPr lang="zh-CN" altLang="en-US" sz="2800" b="1" dirty="0">
                <a:latin typeface="楷体" pitchFamily="49" charset="-122"/>
                <a:ea typeface="楷体" pitchFamily="49" charset="-122"/>
              </a:rPr>
              <a:t>分隔。参考例</a:t>
            </a:r>
            <a:r>
              <a:rPr lang="en-US" altLang="zh-CN" sz="2800" b="1" dirty="0">
                <a:latin typeface="楷体" pitchFamily="49" charset="-122"/>
                <a:ea typeface="楷体" pitchFamily="49" charset="-122"/>
              </a:rPr>
              <a:t>2.3.</a:t>
            </a:r>
          </a:p>
          <a:p>
            <a:pPr fontAlgn="base">
              <a:spcBef>
                <a:spcPct val="50000"/>
              </a:spcBef>
              <a:spcAft>
                <a:spcPct val="0"/>
              </a:spcAft>
              <a:buClr>
                <a:srgbClr val="CC99FF"/>
              </a:buClr>
              <a:buFont typeface="Arial" charset="0"/>
              <a:buNone/>
            </a:pPr>
            <a:r>
              <a:rPr lang="zh-CN" altLang="en-US" sz="2800" b="1" dirty="0">
                <a:latin typeface="楷体" pitchFamily="49" charset="-122"/>
                <a:ea typeface="楷体" pitchFamily="49" charset="-122"/>
              </a:rPr>
              <a:t>使用常变量增加可读性，在多次使用一个数值时，只需修改常变量的值即可</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34</a:t>
            </a:fld>
            <a:endParaRPr lang="zh-CN" altLang="en-US"/>
          </a:p>
        </p:txBody>
      </p:sp>
    </p:spTree>
    <p:extLst>
      <p:ext uri="{BB962C8B-B14F-4D97-AF65-F5344CB8AC3E}">
        <p14:creationId xmlns:p14="http://schemas.microsoft.com/office/powerpoint/2010/main" val="141422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623392" y="1847190"/>
            <a:ext cx="10686305" cy="9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20000"/>
              </a:lnSpc>
              <a:spcBef>
                <a:spcPts val="600"/>
              </a:spcBef>
              <a:spcAft>
                <a:spcPct val="0"/>
              </a:spcAft>
              <a:buClr>
                <a:srgbClr val="CC99FF"/>
              </a:buClr>
              <a:buFont typeface="Wingdings" pitchFamily="2" charset="2"/>
              <a:buChar char="v"/>
            </a:pPr>
            <a:r>
              <a:rPr lang="zh-CN" altLang="en-US" sz="2800" b="1" dirty="0">
                <a:solidFill>
                  <a:srgbClr val="002060"/>
                </a:solidFill>
                <a:latin typeface="华光准圆_CNKI" panose="02000500000000000000" pitchFamily="2" charset="-122"/>
                <a:ea typeface="华光准圆_CNKI" panose="02000500000000000000" pitchFamily="2" charset="-122"/>
              </a:rPr>
              <a:t>这是一条具有宏定义功能的预处理命令，置于文件的开头。程序编译前，在出现</a:t>
            </a:r>
            <a:r>
              <a:rPr lang="en-US" altLang="zh-CN" sz="2800" b="1" dirty="0">
                <a:solidFill>
                  <a:srgbClr val="002060"/>
                </a:solidFill>
                <a:latin typeface="华光准圆_CNKI" panose="02000500000000000000" pitchFamily="2" charset="-122"/>
                <a:ea typeface="华光准圆_CNKI" panose="02000500000000000000" pitchFamily="2" charset="-122"/>
              </a:rPr>
              <a:t>PI</a:t>
            </a:r>
            <a:r>
              <a:rPr lang="zh-CN" altLang="en-US" sz="2800" b="1" dirty="0">
                <a:solidFill>
                  <a:srgbClr val="002060"/>
                </a:solidFill>
                <a:latin typeface="华光准圆_CNKI" panose="02000500000000000000" pitchFamily="2" charset="-122"/>
                <a:ea typeface="华光准圆_CNKI" panose="02000500000000000000" pitchFamily="2" charset="-122"/>
              </a:rPr>
              <a:t>的地方都用</a:t>
            </a:r>
            <a:r>
              <a:rPr lang="en-US" altLang="zh-CN" sz="2800" b="1" dirty="0">
                <a:solidFill>
                  <a:srgbClr val="002060"/>
                </a:solidFill>
                <a:latin typeface="华光准圆_CNKI" panose="02000500000000000000" pitchFamily="2" charset="-122"/>
                <a:ea typeface="华光准圆_CNKI" panose="02000500000000000000" pitchFamily="2" charset="-122"/>
              </a:rPr>
              <a:t>3.14159</a:t>
            </a:r>
            <a:r>
              <a:rPr lang="zh-CN" altLang="en-US" sz="2800" b="1" dirty="0">
                <a:solidFill>
                  <a:srgbClr val="002060"/>
                </a:solidFill>
                <a:latin typeface="华光准圆_CNKI" panose="02000500000000000000" pitchFamily="2" charset="-122"/>
                <a:ea typeface="华光准圆_CNKI" panose="02000500000000000000" pitchFamily="2" charset="-122"/>
              </a:rPr>
              <a:t>替代后再编译。</a:t>
            </a:r>
          </a:p>
        </p:txBody>
      </p:sp>
      <p:sp>
        <p:nvSpPr>
          <p:cNvPr id="58371" name="Rectangle 2"/>
          <p:cNvSpPr txBox="1"/>
          <p:nvPr/>
        </p:nvSpPr>
        <p:spPr>
          <a:xfrm>
            <a:off x="695400" y="643841"/>
            <a:ext cx="6545659"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defPPr>
              <a:defRPr lang="zh-CN"/>
            </a:defPPr>
            <a:lvl1pPr fontAlgn="base">
              <a:spcBef>
                <a:spcPct val="0"/>
              </a:spcBef>
              <a:spcAft>
                <a:spcPct val="0"/>
              </a:spcAft>
              <a:buFont typeface="Arial" charset="0"/>
              <a:buNone/>
              <a:defRPr sz="3600" b="1">
                <a:solidFill>
                  <a:srgbClr val="FFFF66"/>
                </a:solidFill>
                <a:effectLst>
                  <a:outerShdw blurRad="38100" dist="38100" dir="2700000">
                    <a:srgbClr val="000000"/>
                  </a:outerShdw>
                </a:effectLst>
                <a:latin typeface="Arial" panose="020B0604020202020204" pitchFamily="34" charset="0"/>
                <a:ea typeface="黑体" pitchFamily="49" charset="-122"/>
              </a:defRPr>
            </a:lvl1pPr>
          </a:lstStyle>
          <a:p>
            <a:r>
              <a:rPr lang="zh-CN" altLang="en-US" dirty="0"/>
              <a:t>符号常量的宏定义形式</a:t>
            </a:r>
          </a:p>
        </p:txBody>
      </p:sp>
      <p:sp>
        <p:nvSpPr>
          <p:cNvPr id="58373" name="Text Box 3"/>
          <p:cNvSpPr txBox="1">
            <a:spLocks noChangeArrowheads="1"/>
          </p:cNvSpPr>
          <p:nvPr/>
        </p:nvSpPr>
        <p:spPr bwMode="auto">
          <a:xfrm>
            <a:off x="1163638" y="1261136"/>
            <a:ext cx="75739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50000"/>
              </a:spcBef>
              <a:spcAft>
                <a:spcPct val="0"/>
              </a:spcAft>
              <a:buClr>
                <a:srgbClr val="CC99FF"/>
              </a:buClr>
              <a:buFont typeface="Arial" charset="0"/>
              <a:buNone/>
            </a:pPr>
            <a:r>
              <a:rPr lang="en-US" altLang="zh-CN" sz="3200" b="1" dirty="0">
                <a:solidFill>
                  <a:srgbClr val="FF0000"/>
                </a:solidFill>
                <a:latin typeface="宋体" pitchFamily="2" charset="-122"/>
              </a:rPr>
              <a:t>#define </a:t>
            </a:r>
            <a:r>
              <a:rPr lang="en-US" sz="3200" b="1" dirty="0">
                <a:solidFill>
                  <a:srgbClr val="FF0000"/>
                </a:solidFill>
                <a:latin typeface="宋体" pitchFamily="2" charset="-122"/>
              </a:rPr>
              <a:t>PI  3.14159</a:t>
            </a:r>
            <a:endParaRPr lang="zh-CN" altLang="en-US" sz="3200" b="1" dirty="0">
              <a:solidFill>
                <a:srgbClr val="002060"/>
              </a:solidFill>
              <a:latin typeface="Verdana" pitchFamily="34" charset="0"/>
              <a:ea typeface="黑体" pitchFamily="49" charset="-122"/>
            </a:endParaRPr>
          </a:p>
        </p:txBody>
      </p:sp>
      <p:sp>
        <p:nvSpPr>
          <p:cNvPr id="2" name="灯片编号占位符 1"/>
          <p:cNvSpPr>
            <a:spLocks noGrp="1"/>
          </p:cNvSpPr>
          <p:nvPr>
            <p:ph type="sldNum" sz="quarter" idx="12"/>
          </p:nvPr>
        </p:nvSpPr>
        <p:spPr/>
        <p:txBody>
          <a:bodyPr/>
          <a:lstStyle/>
          <a:p>
            <a:fld id="{973E8AC9-A1ED-4F2B-A5B9-D16F09567DED}" type="slidenum">
              <a:rPr lang="zh-CN" altLang="en-US" smtClean="0"/>
              <a:t>35</a:t>
            </a:fld>
            <a:endParaRPr lang="zh-CN" altLang="en-US"/>
          </a:p>
        </p:txBody>
      </p:sp>
      <p:sp>
        <p:nvSpPr>
          <p:cNvPr id="3" name="Text Box 3">
            <a:extLst>
              <a:ext uri="{FF2B5EF4-FFF2-40B4-BE49-F238E27FC236}">
                <a16:creationId xmlns:a16="http://schemas.microsoft.com/office/drawing/2014/main" id="{34877880-43CE-E426-671B-CAC822088D9A}"/>
              </a:ext>
            </a:extLst>
          </p:cNvPr>
          <p:cNvSpPr txBox="1">
            <a:spLocks noChangeArrowheads="1"/>
          </p:cNvSpPr>
          <p:nvPr/>
        </p:nvSpPr>
        <p:spPr bwMode="auto">
          <a:xfrm>
            <a:off x="1055440" y="3227327"/>
            <a:ext cx="10081120" cy="33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20000"/>
              </a:lnSpc>
              <a:spcBef>
                <a:spcPts val="600"/>
              </a:spcBef>
              <a:spcAft>
                <a:spcPct val="0"/>
              </a:spcAft>
              <a:buClr>
                <a:srgbClr val="CC99FF"/>
              </a:buClr>
              <a:buFont typeface="Wingdings" pitchFamily="2" charset="2"/>
              <a:buChar char="v"/>
            </a:pPr>
            <a:r>
              <a:rPr lang="zh-CN" altLang="en-US" sz="2800" b="1" dirty="0">
                <a:solidFill>
                  <a:srgbClr val="00FFFF"/>
                </a:solidFill>
                <a:highlight>
                  <a:srgbClr val="800080"/>
                </a:highlight>
                <a:latin typeface="方正舒体" panose="02010601030101010101" pitchFamily="2" charset="-122"/>
                <a:ea typeface="方正舒体" panose="02010601030101010101" pitchFamily="2" charset="-122"/>
              </a:rPr>
              <a:t>合法吗？</a:t>
            </a:r>
            <a:endParaRPr lang="en-US" altLang="zh-CN" sz="2800" b="1" dirty="0">
              <a:solidFill>
                <a:srgbClr val="00FFFF"/>
              </a:solidFill>
              <a:highlight>
                <a:srgbClr val="800080"/>
              </a:highlight>
              <a:latin typeface="方正舒体" panose="02010601030101010101" pitchFamily="2" charset="-122"/>
              <a:ea typeface="方正舒体" panose="02010601030101010101" pitchFamily="2" charset="-122"/>
            </a:endParaRPr>
          </a:p>
          <a:p>
            <a:pPr fontAlgn="base">
              <a:lnSpc>
                <a:spcPct val="120000"/>
              </a:lnSpc>
              <a:spcBef>
                <a:spcPts val="600"/>
              </a:spcBef>
              <a:spcAft>
                <a:spcPct val="0"/>
              </a:spcAft>
              <a:buClr>
                <a:srgbClr val="CC99FF"/>
              </a:buClr>
            </a:pPr>
            <a:r>
              <a:rPr lang="en-US" altLang="zh-CN" sz="2800" b="1" dirty="0">
                <a:solidFill>
                  <a:srgbClr val="002060"/>
                </a:solidFill>
                <a:latin typeface="Comic Sans MS" panose="030F0702030302020204" pitchFamily="66" charset="0"/>
              </a:rPr>
              <a:t>  </a:t>
            </a:r>
            <a:r>
              <a:rPr lang="zh-CN" altLang="en-US" sz="2800" b="1" dirty="0">
                <a:solidFill>
                  <a:srgbClr val="002060"/>
                </a:solidFill>
                <a:latin typeface="Comic Sans MS" panose="030F0702030302020204" pitchFamily="66" charset="0"/>
              </a:rPr>
              <a:t>标识符</a:t>
            </a:r>
            <a:endParaRPr lang="en-US" altLang="zh-CN" sz="2800" b="1" dirty="0">
              <a:solidFill>
                <a:srgbClr val="002060"/>
              </a:solidFill>
              <a:latin typeface="Comic Sans MS" panose="030F0702030302020204" pitchFamily="66" charset="0"/>
            </a:endParaRPr>
          </a:p>
          <a:p>
            <a:pPr fontAlgn="base">
              <a:lnSpc>
                <a:spcPct val="120000"/>
              </a:lnSpc>
              <a:spcBef>
                <a:spcPts val="600"/>
              </a:spcBef>
              <a:spcAft>
                <a:spcPct val="0"/>
              </a:spcAft>
              <a:buClr>
                <a:srgbClr val="CC99FF"/>
              </a:buClr>
            </a:pPr>
            <a:r>
              <a:rPr kumimoji="0" lang="zh-CN" altLang="en-US" sz="28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charset="-122"/>
              </a:rPr>
              <a:t>   _a</a:t>
            </a:r>
            <a:r>
              <a:rPr kumimoji="0" lang="zh-CN" altLang="en-US" sz="2800" b="1" i="0" u="none" strike="noStrike" kern="1200" cap="none" spc="0" normalizeH="0" baseline="0" noProof="0" dirty="0">
                <a:ln>
                  <a:noFill/>
                </a:ln>
                <a:solidFill>
                  <a:srgbClr val="002060"/>
                </a:solidFill>
                <a:effectLst/>
                <a:uLnTx/>
                <a:uFillTx/>
                <a:latin typeface="Comic Sans MS" panose="030F0702030302020204" pitchFamily="66" charset="0"/>
                <a:ea typeface="微软雅黑" panose="020B0503020204020204" charset="-122"/>
              </a:rPr>
              <a:t>   </a:t>
            </a:r>
            <a:r>
              <a:rPr kumimoji="0" lang="zh-CN" altLang="en-US" sz="28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charset="-122"/>
              </a:rPr>
              <a:t>do    2_and</a:t>
            </a:r>
            <a:endParaRPr lang="en-US" altLang="zh-CN" sz="2800" b="1" dirty="0">
              <a:solidFill>
                <a:srgbClr val="002060"/>
              </a:solidFill>
              <a:latin typeface="Comic Sans MS" panose="030F0702030302020204" pitchFamily="66" charset="0"/>
            </a:endParaRPr>
          </a:p>
          <a:p>
            <a:pPr fontAlgn="base">
              <a:lnSpc>
                <a:spcPct val="120000"/>
              </a:lnSpc>
              <a:spcBef>
                <a:spcPts val="600"/>
              </a:spcBef>
              <a:spcAft>
                <a:spcPct val="0"/>
              </a:spcAft>
              <a:buClr>
                <a:srgbClr val="CC99FF"/>
              </a:buClr>
            </a:pPr>
            <a:r>
              <a:rPr lang="zh-CN" altLang="en-US" sz="2800" b="1" dirty="0">
                <a:solidFill>
                  <a:srgbClr val="002060"/>
                </a:solidFill>
                <a:latin typeface="Comic Sans MS" panose="030F0702030302020204" pitchFamily="66" charset="0"/>
              </a:rPr>
              <a:t>  数据表示</a:t>
            </a:r>
            <a:endParaRPr lang="en-US" altLang="zh-CN" sz="2800" b="1" dirty="0">
              <a:solidFill>
                <a:srgbClr val="002060"/>
              </a:solidFill>
              <a:latin typeface="Comic Sans MS" panose="030F0702030302020204" pitchFamily="66" charset="0"/>
            </a:endParaRPr>
          </a:p>
          <a:p>
            <a:pPr fontAlgn="base">
              <a:lnSpc>
                <a:spcPct val="120000"/>
              </a:lnSpc>
              <a:spcBef>
                <a:spcPts val="600"/>
              </a:spcBef>
              <a:spcAft>
                <a:spcPct val="0"/>
              </a:spcAft>
              <a:buClr>
                <a:srgbClr val="CC99FF"/>
              </a:buClr>
            </a:pPr>
            <a:r>
              <a:rPr kumimoji="0" lang="zh-CN" altLang="en-US" sz="28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charset="-122"/>
              </a:rPr>
              <a:t>   0.8103e0.2     456e–2   -77.77   </a:t>
            </a:r>
            <a:r>
              <a:rPr kumimoji="0" lang="en-US" altLang="zh-CN" sz="28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charset="-122"/>
              </a:rPr>
              <a:t>O</a:t>
            </a:r>
            <a:r>
              <a:rPr kumimoji="0" lang="zh-CN" altLang="en-US" sz="28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charset="-122"/>
              </a:rPr>
              <a:t>xff  0Xabc   0x19   08  0x4001    0x12ed   ‘\0x32’ “Turbo c” 'abc’</a:t>
            </a:r>
            <a:endParaRPr lang="zh-CN" altLang="en-US" sz="2800" b="1"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3127457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623392" y="3327310"/>
            <a:ext cx="10657184"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00000"/>
              </a:lnSpc>
              <a:spcBef>
                <a:spcPct val="50000"/>
              </a:spcBef>
              <a:spcAft>
                <a:spcPct val="0"/>
              </a:spcAft>
              <a:buClr>
                <a:srgbClr val="66FF33"/>
              </a:buClr>
              <a:buSzTx/>
              <a:buFontTx/>
              <a:buNone/>
              <a:tabLst/>
              <a:defRPr/>
            </a:pPr>
            <a:r>
              <a:rPr kumimoji="0" lang="en-US" sz="2800" b="1" i="0" u="none" strike="noStrike" kern="1200" cap="none" spc="0" normalizeH="0" baseline="0" noProof="0" dirty="0">
                <a:ln>
                  <a:noFill/>
                </a:ln>
                <a:solidFill>
                  <a:srgbClr val="006666"/>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运算符的分类</a:t>
            </a:r>
            <a:endParaRPr kumimoji="0" lang="en-US" altLang="zh-CN" sz="2800" b="1"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
                <a:srgbClr val="66FF33"/>
              </a:buClr>
              <a:buSzTx/>
              <a:buFont typeface="Wingdings" pitchFamily="2" charset="2"/>
              <a:buChar char="v"/>
              <a:tabLst/>
              <a:defRPr/>
            </a:pPr>
            <a:r>
              <a:rPr kumimoji="0" lang="zh-CN" altLang="en-US" sz="2800" b="1"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按功能分：算术、赋值、关系、逻辑、位、条件、逗号运算符等。</a:t>
            </a:r>
            <a:endParaRPr kumimoji="0" lang="en-US" altLang="zh-CN" sz="2800" b="1"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
                <a:srgbClr val="66FF33"/>
              </a:buClr>
              <a:buSzTx/>
              <a:buFont typeface="Wingdings" pitchFamily="2" charset="2"/>
              <a:buChar char="v"/>
              <a:tabLst/>
              <a:defRPr/>
            </a:pPr>
            <a:r>
              <a:rPr kumimoji="0" lang="zh-CN" altLang="en-US" sz="2800" b="1"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按参与运算数据（操作数）的数目分：单目、双目、三目。</a:t>
            </a:r>
            <a:endParaRPr kumimoji="0" lang="en-US" altLang="zh-CN" sz="2800" b="1"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
                <a:srgbClr val="66FF33"/>
              </a:buClr>
              <a:buSzTx/>
              <a:buFont typeface="Wingdings" pitchFamily="2" charset="2"/>
              <a:buChar char="v"/>
              <a:tabLst/>
              <a:defRPr/>
            </a:pPr>
            <a:endParaRPr kumimoji="0" lang="zh-CN" altLang="en-US" sz="2800" b="1" i="0" u="none" strike="noStrike" kern="1200" cap="none" spc="0" normalizeH="0" baseline="0" noProof="0" dirty="0">
              <a:ln>
                <a:noFill/>
              </a:ln>
              <a:solidFill>
                <a:srgbClr val="00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5000"/>
              </a:spcBef>
              <a:spcAft>
                <a:spcPct val="0"/>
              </a:spcAft>
              <a:buClr>
                <a:srgbClr val="66FF33"/>
              </a:buClr>
              <a:buSzTx/>
              <a:buFont typeface="Wingdings" pitchFamily="2" charset="2"/>
              <a:buNone/>
              <a:tabLst/>
              <a:defRPr/>
            </a:pPr>
            <a:r>
              <a:rPr kumimoji="0" lang="zh-CN" altLang="en-US" sz="2800" b="1" i="0" u="none" strike="noStrike" kern="1200" cap="none" spc="0" normalizeH="0" baseline="0" noProof="0" dirty="0">
                <a:ln>
                  <a:noFill/>
                </a:ln>
                <a:solidFill>
                  <a:srgbClr val="006666"/>
                </a:solidFill>
                <a:effectLst/>
                <a:uLnTx/>
                <a:uFillTx/>
                <a:latin typeface="微软雅黑" panose="020B0503020204020204" pitchFamily="34" charset="-122"/>
                <a:ea typeface="微软雅黑" panose="020B0503020204020204" pitchFamily="34" charset="-122"/>
                <a:cs typeface="+mn-cs"/>
              </a:rPr>
              <a:t>Ｃ语言共有 </a:t>
            </a:r>
            <a:r>
              <a:rPr kumimoji="0" lang="en-US" altLang="zh-CN" sz="2800" b="1" i="0" u="none" strike="noStrike" kern="1200" cap="none" spc="0" normalizeH="0" baseline="0" noProof="0" dirty="0">
                <a:ln>
                  <a:noFill/>
                </a:ln>
                <a:solidFill>
                  <a:srgbClr val="006666"/>
                </a:solidFill>
                <a:effectLst/>
                <a:uLnTx/>
                <a:uFillTx/>
                <a:latin typeface="+mj-ea"/>
                <a:ea typeface="+mj-ea"/>
                <a:cs typeface="+mn-cs"/>
              </a:rPr>
              <a:t>34 </a:t>
            </a:r>
            <a:r>
              <a:rPr kumimoji="0" lang="zh-CN" altLang="en-US" sz="2800" b="1" i="0" u="none" strike="noStrike" kern="1200" cap="none" spc="0" normalizeH="0" baseline="0" noProof="0" dirty="0">
                <a:ln>
                  <a:noFill/>
                </a:ln>
                <a:solidFill>
                  <a:srgbClr val="006666"/>
                </a:solidFill>
                <a:effectLst/>
                <a:uLnTx/>
                <a:uFillTx/>
                <a:latin typeface="微软雅黑" panose="020B0503020204020204" pitchFamily="34" charset="-122"/>
                <a:ea typeface="微软雅黑" panose="020B0503020204020204" pitchFamily="34" charset="-122"/>
                <a:cs typeface="+mn-cs"/>
              </a:rPr>
              <a:t>种运算符。</a:t>
            </a:r>
          </a:p>
        </p:txBody>
      </p:sp>
      <p:sp>
        <p:nvSpPr>
          <p:cNvPr id="61443" name="Rectangle 3"/>
          <p:cNvSpPr>
            <a:spLocks noGrp="1"/>
          </p:cNvSpPr>
          <p:nvPr>
            <p:ph type="title" idx="4294967295"/>
          </p:nvPr>
        </p:nvSpPr>
        <p:spPr>
          <a:xfrm>
            <a:off x="767408" y="2564904"/>
            <a:ext cx="1728192" cy="609600"/>
          </a:xfrm>
          <a:solidFill>
            <a:srgbClr val="006666">
              <a:alpha val="100000"/>
            </a:srgbClr>
          </a:solidFill>
          <a:ln w="38100" cmpd="dbl">
            <a:solidFill>
              <a:schemeClr val="bg1"/>
            </a:solidFill>
            <a:miter/>
          </a:ln>
        </p:spPr>
        <p:txBody>
          <a:bodyPr vert="horz" lIns="91440" tIns="0" rIns="91440" bIns="72000" rtlCol="0" anchor="ctr">
            <a:normAutofit/>
          </a:bodyPr>
          <a:lstStyle/>
          <a:p>
            <a:pPr algn="l" eaLnBrk="1" hangingPunct="1"/>
            <a:r>
              <a:rPr lang="en-US" altLang="x-none" sz="2800" b="1" noProof="1">
                <a:solidFill>
                  <a:srgbClr val="FFFF66"/>
                </a:solidFill>
                <a:effectLst>
                  <a:outerShdw blurRad="38100" dist="38100" dir="2700000">
                    <a:srgbClr val="000000"/>
                  </a:outerShdw>
                </a:effectLst>
                <a:ea typeface="黑体" panose="02010609060101010101" pitchFamily="49" charset="-122"/>
              </a:rPr>
              <a:t>1.</a:t>
            </a:r>
            <a:r>
              <a:rPr lang="zh-CN" altLang="en-US" sz="2800" b="1" noProof="1">
                <a:solidFill>
                  <a:srgbClr val="FFFF66"/>
                </a:solidFill>
                <a:effectLst>
                  <a:outerShdw blurRad="38100" dist="38100" dir="2700000">
                    <a:srgbClr val="000000"/>
                  </a:outerShdw>
                </a:effectLst>
                <a:ea typeface="黑体" panose="02010609060101010101" pitchFamily="49" charset="-122"/>
              </a:rPr>
              <a:t>运算符</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2">
            <a:extLst>
              <a:ext uri="{FF2B5EF4-FFF2-40B4-BE49-F238E27FC236}">
                <a16:creationId xmlns:a16="http://schemas.microsoft.com/office/drawing/2014/main" id="{EC368D67-80B1-ECCC-6CA8-B56A632B0955}"/>
              </a:ext>
            </a:extLst>
          </p:cNvPr>
          <p:cNvSpPr txBox="1">
            <a:spLocks/>
          </p:cNvSpPr>
          <p:nvPr/>
        </p:nvSpPr>
        <p:spPr>
          <a:xfrm>
            <a:off x="2819636" y="606607"/>
            <a:ext cx="6552728" cy="841575"/>
          </a:xfrm>
          <a:prstGeom prst="rect">
            <a:avLst/>
          </a:prstGeom>
          <a:solidFill>
            <a:schemeClr val="tx1">
              <a:lumMod val="65000"/>
              <a:lumOff val="35000"/>
            </a:schemeClr>
          </a:solidFill>
          <a:effectLst>
            <a:prstShdw prst="shdw17" dist="17961" dir="2699999">
              <a:srgbClr val="3D7A99"/>
            </a:prstShdw>
          </a:effectLst>
        </p:spPr>
        <p:txBody>
          <a:bodyPr vert="horz" lIns="91440" tIns="45720" rIns="91440" bIns="45720" rtlCol="0" anchor="ctr">
            <a:normAutofit/>
          </a:bodyPr>
          <a:lstStyle>
            <a:lvl1pPr algn="ctr">
              <a:spcBef>
                <a:spcPct val="0"/>
              </a:spcBef>
              <a:buNone/>
              <a:defRPr sz="4800" b="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x-none" sz="4000" b="1"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anose="02010609060101010101" pitchFamily="49" charset="-122"/>
                <a:cs typeface="+mj-cs"/>
              </a:rPr>
              <a:t>2.3 </a:t>
            </a:r>
            <a:r>
              <a:rPr kumimoji="0" lang="zh-CN" altLang="en-US" sz="4000" b="1"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anose="02010609060101010101" pitchFamily="49" charset="-122"/>
                <a:cs typeface="+mj-cs"/>
              </a:rPr>
              <a:t>运算符与表达式</a:t>
            </a:r>
          </a:p>
        </p:txBody>
      </p:sp>
      <p:sp>
        <p:nvSpPr>
          <p:cNvPr id="4" name="Rectangle 2">
            <a:extLst>
              <a:ext uri="{FF2B5EF4-FFF2-40B4-BE49-F238E27FC236}">
                <a16:creationId xmlns:a16="http://schemas.microsoft.com/office/drawing/2014/main" id="{85B3EF2A-A287-D792-5471-5567618CEC5D}"/>
              </a:ext>
            </a:extLst>
          </p:cNvPr>
          <p:cNvSpPr txBox="1">
            <a:spLocks/>
          </p:cNvSpPr>
          <p:nvPr/>
        </p:nvSpPr>
        <p:spPr>
          <a:xfrm>
            <a:off x="1487488" y="1476402"/>
            <a:ext cx="8784976" cy="688919"/>
          </a:xfrm>
          <a:prstGeom prst="rect">
            <a:avLst/>
          </a:prstGeom>
          <a:solidFill>
            <a:schemeClr val="accent1">
              <a:lumMod val="75000"/>
            </a:schemeClr>
          </a:solidFill>
          <a:effectLst>
            <a:prstShdw prst="shdw17" dist="17961" dir="2699999">
              <a:srgbClr val="3D7A99"/>
            </a:prst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2.3.1 </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运算符与表达式概述</a:t>
            </a:r>
          </a:p>
        </p:txBody>
      </p:sp>
    </p:spTree>
    <p:extLst>
      <p:ext uri="{BB962C8B-B14F-4D97-AF65-F5344CB8AC3E}">
        <p14:creationId xmlns:p14="http://schemas.microsoft.com/office/powerpoint/2010/main" val="2927588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15753" y="889788"/>
            <a:ext cx="9966315" cy="5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30000"/>
              </a:lnSpc>
              <a:spcBef>
                <a:spcPct val="0"/>
              </a:spcBef>
              <a:spcAft>
                <a:spcPct val="0"/>
              </a:spcAft>
              <a:buClr>
                <a:srgbClr val="66FF33"/>
              </a:buClr>
              <a:buSzTx/>
              <a:buFont typeface="Wingdings" pitchFamily="2" charset="2"/>
              <a:buChar char="v"/>
              <a:tabLst/>
              <a:defRPr/>
            </a:pPr>
            <a:r>
              <a:rPr kumimoji="0" 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表达式</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：用运算符把操作数连接起来以达到运算目的的式子。</a:t>
            </a:r>
          </a:p>
        </p:txBody>
      </p:sp>
      <p:sp>
        <p:nvSpPr>
          <p:cNvPr id="63491" name="Rectangle 3"/>
          <p:cNvSpPr>
            <a:spLocks noGrp="1"/>
          </p:cNvSpPr>
          <p:nvPr>
            <p:ph type="title" idx="4294967295"/>
          </p:nvPr>
        </p:nvSpPr>
        <p:spPr>
          <a:xfrm>
            <a:off x="407368" y="364038"/>
            <a:ext cx="4248472" cy="609600"/>
          </a:xfrm>
          <a:solidFill>
            <a:srgbClr val="006666">
              <a:alpha val="100000"/>
            </a:srgbClr>
          </a:solidFill>
          <a:ln w="38100" cmpd="dbl">
            <a:solidFill>
              <a:schemeClr val="bg1"/>
            </a:solidFill>
            <a:miter/>
          </a:ln>
        </p:spPr>
        <p:txBody>
          <a:bodyPr vert="horz" lIns="91440" tIns="0" rIns="91440" bIns="72000" rtlCol="0" anchor="ctr">
            <a:normAutofit fontScale="90000"/>
          </a:bodyPr>
          <a:lstStyle/>
          <a:p>
            <a:pPr algn="l" eaLnBrk="1" hangingPunct="1"/>
            <a:r>
              <a:rPr lang="en-US" altLang="x-none" sz="3600" b="1" noProof="1">
                <a:solidFill>
                  <a:srgbClr val="FFFF66"/>
                </a:solidFill>
                <a:effectLst>
                  <a:outerShdw blurRad="38100" dist="38100" dir="2700000">
                    <a:srgbClr val="000000"/>
                  </a:outerShdw>
                </a:effectLst>
                <a:ea typeface="黑体" panose="02010609060101010101" pitchFamily="49" charset="-122"/>
              </a:rPr>
              <a:t>2.</a:t>
            </a:r>
            <a:r>
              <a:rPr lang="zh-CN" altLang="en-US" sz="3600" b="1" noProof="1">
                <a:solidFill>
                  <a:srgbClr val="FFFF66"/>
                </a:solidFill>
                <a:effectLst>
                  <a:outerShdw blurRad="38100" dist="38100" dir="2700000">
                    <a:srgbClr val="000000"/>
                  </a:outerShdw>
                </a:effectLst>
                <a:ea typeface="黑体" panose="02010609060101010101" pitchFamily="49" charset="-122"/>
              </a:rPr>
              <a:t>表达式和表达式语句</a:t>
            </a:r>
          </a:p>
        </p:txBody>
      </p:sp>
      <p:sp>
        <p:nvSpPr>
          <p:cNvPr id="63492" name="Text Box 4"/>
          <p:cNvSpPr txBox="1">
            <a:spLocks noChangeArrowheads="1"/>
          </p:cNvSpPr>
          <p:nvPr/>
        </p:nvSpPr>
        <p:spPr bwMode="auto">
          <a:xfrm>
            <a:off x="305566" y="1415976"/>
            <a:ext cx="11377264" cy="169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zh-CN"/>
            </a:defPPr>
            <a:lvl1pPr fontAlgn="base">
              <a:lnSpc>
                <a:spcPct val="130000"/>
              </a:lnSpc>
              <a:spcBef>
                <a:spcPct val="0"/>
              </a:spcBef>
              <a:spcAft>
                <a:spcPct val="0"/>
              </a:spcAft>
              <a:buClr>
                <a:srgbClr val="66FF33"/>
              </a:buClr>
              <a:buFont typeface="Wingdings" pitchFamily="2" charset="2"/>
              <a:buChar char="v"/>
              <a:defRPr sz="2800" b="1">
                <a:solidFill>
                  <a:srgbClr val="002060"/>
                </a:solidFill>
                <a:latin typeface="黑体" pitchFamily="49" charset="-122"/>
                <a:ea typeface="黑体" pitchFamily="49" charset="-122"/>
              </a:defRPr>
            </a:lvl1pPr>
          </a:lstStyle>
          <a:p>
            <a:pPr marL="0" marR="0" lvl="0" indent="0" algn="l" defTabSz="914400" rtl="0" eaLnBrk="1" fontAlgn="base" latinLnBrk="0" hangingPunct="1">
              <a:lnSpc>
                <a:spcPct val="130000"/>
              </a:lnSpc>
              <a:spcBef>
                <a:spcPct val="0"/>
              </a:spcBef>
              <a:spcAft>
                <a:spcPct val="0"/>
              </a:spcAft>
              <a:buClr>
                <a:srgbClr val="66FF33"/>
              </a:buClr>
              <a:buSzTx/>
              <a:buFont typeface="Wingdings" pitchFamily="2" charset="2"/>
              <a:buChar char="v"/>
              <a:tabLst/>
              <a:defRPr/>
            </a:pP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操作数</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可以是常量、变量、函数值等。</a:t>
            </a: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表达式的值</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是指表达式运算的结果。一个表达式中往往包含多个运算符，必须熟悉每一种</a:t>
            </a: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运算符的性质</a:t>
            </a:r>
            <a:r>
              <a:rPr kumimoji="0" 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a:t>
            </a: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优先级和结合性</a:t>
            </a:r>
            <a:r>
              <a:rPr kumimoji="0" 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，才能写出正确的表达式。</a:t>
            </a:r>
          </a:p>
        </p:txBody>
      </p:sp>
      <p:sp>
        <p:nvSpPr>
          <p:cNvPr id="63493" name="Text Box 2"/>
          <p:cNvSpPr txBox="1">
            <a:spLocks noChangeArrowheads="1"/>
          </p:cNvSpPr>
          <p:nvPr/>
        </p:nvSpPr>
        <p:spPr bwMode="auto">
          <a:xfrm>
            <a:off x="248805" y="2996743"/>
            <a:ext cx="9964368" cy="5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zh-CN"/>
            </a:defPPr>
            <a:lvl1pPr fontAlgn="base">
              <a:lnSpc>
                <a:spcPct val="130000"/>
              </a:lnSpc>
              <a:spcBef>
                <a:spcPct val="0"/>
              </a:spcBef>
              <a:spcAft>
                <a:spcPct val="0"/>
              </a:spcAft>
              <a:buClr>
                <a:srgbClr val="66FF33"/>
              </a:buClr>
              <a:buFont typeface="Wingdings" pitchFamily="2" charset="2"/>
              <a:buChar char="v"/>
              <a:defRPr sz="2800" b="1">
                <a:solidFill>
                  <a:srgbClr val="002060"/>
                </a:solidFill>
                <a:latin typeface="黑体" pitchFamily="49" charset="-122"/>
                <a:ea typeface="黑体" pitchFamily="49" charset="-122"/>
              </a:defRPr>
            </a:lvl1pPr>
          </a:lstStyle>
          <a:p>
            <a:pPr marL="0" marR="0" lvl="0" indent="0" algn="l" defTabSz="914400" rtl="0" eaLnBrk="1" fontAlgn="base" latinLnBrk="0" hangingPunct="1">
              <a:lnSpc>
                <a:spcPct val="130000"/>
              </a:lnSpc>
              <a:spcBef>
                <a:spcPct val="0"/>
              </a:spcBef>
              <a:spcAft>
                <a:spcPct val="0"/>
              </a:spcAft>
              <a:buClr>
                <a:srgbClr val="66FF33"/>
              </a:buClr>
              <a:buSzTx/>
              <a:buFont typeface="Wingdings" pitchFamily="2" charset="2"/>
              <a:buChar char="v"/>
              <a:tabLst/>
              <a:defRPr/>
            </a:pP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在表达式的末尾加上一个分号“</a:t>
            </a:r>
            <a:r>
              <a:rPr kumimoji="0" 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”就构成了</a:t>
            </a: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表达式语句</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Text Box 2">
            <a:extLst>
              <a:ext uri="{FF2B5EF4-FFF2-40B4-BE49-F238E27FC236}">
                <a16:creationId xmlns:a16="http://schemas.microsoft.com/office/drawing/2014/main" id="{6FDFAD2A-EC8C-9BA3-460C-445DD64B0D39}"/>
              </a:ext>
            </a:extLst>
          </p:cNvPr>
          <p:cNvSpPr txBox="1">
            <a:spLocks noChangeArrowheads="1"/>
          </p:cNvSpPr>
          <p:nvPr/>
        </p:nvSpPr>
        <p:spPr bwMode="auto">
          <a:xfrm>
            <a:off x="335360" y="3861257"/>
            <a:ext cx="1147982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00000"/>
              </a:lnSpc>
              <a:spcAft>
                <a:spcPct val="0"/>
              </a:spcAft>
              <a:buClr>
                <a:srgbClr val="66FF33"/>
              </a:buClr>
              <a:buSzTx/>
              <a:tabLst/>
              <a:defRPr/>
            </a:pPr>
            <a:r>
              <a:rPr lang="en-US" altLang="zh-CN" sz="2400" b="1" dirty="0">
                <a:solidFill>
                  <a:srgbClr val="006666"/>
                </a:solidFill>
                <a:latin typeface="Times New Roman" pitchFamily="18" charset="0"/>
                <a:ea typeface="黑体" pitchFamily="49" charset="-122"/>
                <a:cs typeface="Times New Roman" pitchFamily="18" charset="0"/>
              </a:rPr>
              <a:t> ▓ </a:t>
            </a:r>
            <a:r>
              <a:rPr kumimoji="0" lang="zh-CN" altLang="en-US" sz="2400" b="1" i="0" u="none" strike="noStrike" kern="1200" cap="none" spc="0" normalizeH="0" baseline="0" noProof="0" dirty="0">
                <a:ln>
                  <a:noFill/>
                </a:ln>
                <a:solidFill>
                  <a:srgbClr val="006666"/>
                </a:solidFill>
                <a:effectLst/>
                <a:uLnTx/>
                <a:uFillTx/>
                <a:latin typeface="Times New Roman" pitchFamily="18" charset="0"/>
                <a:ea typeface="黑体" pitchFamily="49" charset="-122"/>
                <a:cs typeface="Times New Roman" pitchFamily="18" charset="0"/>
              </a:rPr>
              <a:t>合法的表达式语句示例</a:t>
            </a:r>
            <a:endParaRPr kumimoji="0" lang="en-US" altLang="zh-CN" sz="2400" b="1" i="0" u="none" strike="noStrike" kern="1200" cap="none" spc="0" normalizeH="0" baseline="0" noProof="0" dirty="0">
              <a:ln>
                <a:noFill/>
              </a:ln>
              <a:solidFill>
                <a:srgbClr val="006666"/>
              </a:solidFill>
              <a:effectLst/>
              <a:uLnTx/>
              <a:uFillTx/>
              <a:latin typeface="Times New Roman" pitchFamily="18" charset="0"/>
              <a:ea typeface="黑体" pitchFamily="49" charset="-122"/>
              <a:cs typeface="Times New Roman" pitchFamily="18" charset="0"/>
            </a:endParaRPr>
          </a:p>
          <a:p>
            <a:pPr marL="0" marR="0" lvl="0" indent="0" algn="l" defTabSz="914400" rtl="0" eaLnBrk="1" fontAlgn="base" latinLnBrk="0" hangingPunct="1">
              <a:lnSpc>
                <a:spcPct val="100000"/>
              </a:lnSpc>
              <a:spcAft>
                <a:spcPct val="0"/>
              </a:spcAft>
              <a:buClr>
                <a:srgbClr val="66FF33"/>
              </a:buClr>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	x=20+i/2;</a:t>
            </a:r>
          </a:p>
          <a:p>
            <a:pPr marL="0" marR="0" lvl="0" indent="0" algn="l" defTabSz="914400" rtl="0" eaLnBrk="1" fontAlgn="base" latinLnBrk="0" hangingPunct="1">
              <a:lnSpc>
                <a:spcPct val="100000"/>
              </a:lnSpc>
              <a:spcAft>
                <a:spcPct val="0"/>
              </a:spcAft>
              <a:buClr>
                <a:srgbClr val="66FF33"/>
              </a:buClr>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	6+j;</a:t>
            </a:r>
          </a:p>
          <a:p>
            <a:pPr marL="0" marR="0" lvl="0" indent="0" algn="l" defTabSz="914400" rtl="0" eaLnBrk="1" fontAlgn="base" latinLnBrk="0" hangingPunct="1">
              <a:lnSpc>
                <a:spcPct val="100000"/>
              </a:lnSpc>
              <a:spcAft>
                <a:spcPct val="0"/>
              </a:spcAft>
              <a:buClr>
                <a:srgbClr val="66FF33"/>
              </a:buClr>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	3;</a:t>
            </a:r>
          </a:p>
          <a:p>
            <a:pPr marL="0" marR="0" lvl="0" indent="0" algn="l" defTabSz="914400" rtl="0" eaLnBrk="1" fontAlgn="base" latinLnBrk="0" hangingPunct="1">
              <a:lnSpc>
                <a:spcPct val="100000"/>
              </a:lnSpc>
              <a:spcAft>
                <a:spcPct val="0"/>
              </a:spcAft>
              <a:buClr>
                <a:srgbClr val="66FF33"/>
              </a:buClr>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	x;</a:t>
            </a:r>
          </a:p>
          <a:p>
            <a:pPr marL="0" marR="0" lvl="0" indent="0" algn="l" defTabSz="914400" rtl="0" eaLnBrk="1" fontAlgn="base" latinLnBrk="0" hangingPunct="1">
              <a:lnSpc>
                <a:spcPct val="100000"/>
              </a:lnSpc>
              <a:spcAft>
                <a:spcPct val="0"/>
              </a:spcAft>
              <a:buClr>
                <a:srgbClr val="66FF33"/>
              </a:buClr>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楷体" pitchFamily="49" charset="-122"/>
                <a:ea typeface="楷体" pitchFamily="49" charset="-122"/>
                <a:cs typeface="Times New Roman" pitchFamily="18" charset="0"/>
              </a:rPr>
              <a:t>注意：没有将表达式的值赋给变量保存下来，或者引起存储单元的改变的表达式是无意义的</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黑体" pitchFamily="49" charset="-122"/>
                <a:cs typeface="Times New Roman" pitchFamily="18" charset="0"/>
              </a:rPr>
              <a:t>。</a:t>
            </a:r>
          </a:p>
        </p:txBody>
      </p:sp>
    </p:spTree>
    <p:extLst>
      <p:ext uri="{BB962C8B-B14F-4D97-AF65-F5344CB8AC3E}">
        <p14:creationId xmlns:p14="http://schemas.microsoft.com/office/powerpoint/2010/main" val="3537204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7"/>
          <p:cNvSpPr txBox="1">
            <a:spLocks noChangeArrowheads="1"/>
          </p:cNvSpPr>
          <p:nvPr/>
        </p:nvSpPr>
        <p:spPr bwMode="auto">
          <a:xfrm>
            <a:off x="622295" y="1597393"/>
            <a:ext cx="1008112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en-US" sz="2800" b="1" i="0" u="none" strike="noStrike" kern="1200" cap="none" spc="0" normalizeH="0" baseline="0" noProof="0" dirty="0">
                <a:ln>
                  <a:noFill/>
                </a:ln>
                <a:solidFill>
                  <a:srgbClr val="C00000"/>
                </a:solidFill>
                <a:effectLst/>
                <a:uLnTx/>
                <a:uFillTx/>
                <a:latin typeface="Verdana" pitchFamily="34" charset="0"/>
                <a:ea typeface="幼圆"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rPr>
              <a:t>算术运算符（双目）：</a:t>
            </a:r>
          </a:p>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加法</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正值 </a:t>
            </a:r>
            <a:r>
              <a:rPr kumimoji="0" lang="zh-CN" altLang="en-US" sz="28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dirty="0">
                <a:ln>
                  <a:noFill/>
                </a:ln>
                <a:solidFill>
                  <a:srgbClr val="FF00FF"/>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dirty="0">
                <a:ln>
                  <a:noFill/>
                </a:ln>
                <a:solidFill>
                  <a:srgbClr val="FF00FF"/>
                </a:solidFill>
                <a:effectLst/>
                <a:uLnTx/>
                <a:uFillTx/>
                <a:latin typeface="Verdana" pitchFamily="34" charset="0"/>
                <a:ea typeface="黑体" pitchFamily="49" charset="-122"/>
                <a:cs typeface="+mn-cs"/>
              </a:rPr>
              <a:t>减法</a:t>
            </a:r>
            <a:r>
              <a:rPr kumimoji="0" lang="en-US" altLang="zh-CN" sz="2800" b="1" i="0" u="none" strike="noStrike" kern="1200" cap="none" spc="0" normalizeH="0" baseline="0" noProof="0" dirty="0">
                <a:ln>
                  <a:noFill/>
                </a:ln>
                <a:solidFill>
                  <a:srgbClr val="FF00FF"/>
                </a:solidFill>
                <a:effectLst/>
                <a:uLnTx/>
                <a:uFillTx/>
                <a:latin typeface="Verdana" pitchFamily="34" charset="0"/>
                <a:ea typeface="黑体" pitchFamily="49" charset="-122"/>
                <a:cs typeface="+mn-cs"/>
              </a:rPr>
              <a:t>/</a:t>
            </a:r>
            <a:r>
              <a:rPr kumimoji="0" lang="zh-CN" altLang="en-US" sz="2800" b="1" i="0" u="none" strike="noStrike" kern="1200" cap="none" spc="0" normalizeH="0" baseline="0" noProof="0" dirty="0">
                <a:ln>
                  <a:noFill/>
                </a:ln>
                <a:solidFill>
                  <a:srgbClr val="FF00FF"/>
                </a:solidFill>
                <a:effectLst/>
                <a:uLnTx/>
                <a:uFillTx/>
                <a:latin typeface="Verdana" pitchFamily="34" charset="0"/>
                <a:ea typeface="黑体" pitchFamily="49" charset="-122"/>
                <a:cs typeface="+mn-cs"/>
              </a:rPr>
              <a:t>负值</a:t>
            </a:r>
            <a:r>
              <a:rPr kumimoji="0" lang="zh-CN" altLang="en-US" sz="2800" b="1" i="0" u="none" strike="noStrike" kern="1200" cap="none" spc="0" normalizeH="0" baseline="0" noProof="0" dirty="0">
                <a:ln>
                  <a:noFill/>
                </a:ln>
                <a:solidFill>
                  <a:srgbClr val="C00000"/>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乘  </a:t>
            </a:r>
            <a:r>
              <a:rPr kumimoji="0" lang="zh-CN" altLang="en-US" sz="28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a:t>
            </a:r>
            <a:r>
              <a:rPr kumimoji="0" lang="en-US" sz="28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Verdana" pitchFamily="34" charset="0"/>
                <a:ea typeface="黑体" pitchFamily="49" charset="-122"/>
                <a:cs typeface="+mn-cs"/>
              </a:rPr>
              <a:t>除</a:t>
            </a:r>
            <a:r>
              <a:rPr kumimoji="0" lang="zh-CN" altLang="en-US" sz="28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a:t>
            </a:r>
            <a:endParaRPr kumimoji="0" lang="en-US" altLang="zh-CN" sz="28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endParaRPr>
          </a:p>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C00000"/>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rPr>
              <a:t>求余</a:t>
            </a:r>
            <a:r>
              <a:rPr kumimoji="0" lang="en-US" altLang="zh-CN"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rPr>
              <a:t>取模</a:t>
            </a:r>
            <a:endParaRPr kumimoji="0" lang="en-US" altLang="zh-CN"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endParaRPr>
          </a:p>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均为双目运算符，但是</a:t>
            </a:r>
            <a:r>
              <a:rPr kumimoji="0" lang="en-US" altLang="zh-CN"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和</a:t>
            </a:r>
            <a:r>
              <a:rPr kumimoji="0" lang="en-US" altLang="zh-CN"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作为正负值运算符时是单目运算符，结合后面的操作数。</a:t>
            </a:r>
          </a:p>
        </p:txBody>
      </p:sp>
      <p:sp>
        <p:nvSpPr>
          <p:cNvPr id="65539" name="Rectangle 9"/>
          <p:cNvSpPr>
            <a:spLocks noChangeArrowheads="1"/>
          </p:cNvSpPr>
          <p:nvPr/>
        </p:nvSpPr>
        <p:spPr bwMode="auto">
          <a:xfrm>
            <a:off x="551384" y="4365104"/>
            <a:ext cx="11031016" cy="210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20000"/>
              </a:lnSpc>
              <a:spcBef>
                <a:spcPct val="30000"/>
              </a:spcBef>
              <a:spcAft>
                <a:spcPct val="0"/>
              </a:spcAft>
              <a:buClrTx/>
              <a:buSzTx/>
              <a:buFont typeface="Arial" charset="0"/>
              <a:buNone/>
              <a:tabLst/>
              <a:defRPr/>
            </a:pPr>
            <a:r>
              <a:rPr kumimoji="0" lang="en-US" sz="28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20*4 </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  </a:t>
            </a:r>
            <a:r>
              <a:rPr kumimoji="0" lang="en-US" sz="28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10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a:t>
            </a:r>
            <a:r>
              <a:rPr kumimoji="0" lang="en-US" sz="28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3+5*2-8%9/3 </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  </a:t>
            </a:r>
            <a:r>
              <a:rPr kumimoji="0" lang="en-US" sz="28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3%5  </a:t>
            </a:r>
            <a:endPar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endParaRPr>
          </a:p>
          <a:p>
            <a:pPr marL="174625" marR="0" lvl="2" indent="360363" algn="l" defTabSz="914400" rtl="0" eaLnBrk="1" fontAlgn="base" latinLnBrk="0" hangingPunct="1">
              <a:lnSpc>
                <a:spcPct val="120000"/>
              </a:lnSpc>
              <a:spcBef>
                <a:spcPct val="30000"/>
              </a:spcBef>
              <a:spcAft>
                <a:spcPct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Times New Roman" pitchFamily="18" charset="0"/>
              </a:rPr>
              <a:t>说明：</a:t>
            </a:r>
          </a:p>
          <a:p>
            <a:pPr marL="174625" marR="0" lvl="3" indent="360363" algn="l" defTabSz="914400" rtl="0" eaLnBrk="1" fontAlgn="base" latinLnBrk="0" hangingPunct="1">
              <a:lnSpc>
                <a:spcPct val="120000"/>
              </a:lnSpc>
              <a:spcBef>
                <a:spcPct val="30000"/>
              </a:spcBef>
              <a:spcAft>
                <a:spcPct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两整数相除，结果为整数！结果做截尾处理。如</a:t>
            </a:r>
            <a:r>
              <a:rPr kumimoji="0" lang="en-US" altLang="zh-CN"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10/4</a:t>
            </a:r>
            <a:r>
              <a:rPr kumimoji="0" lang="zh-CN" altLang="en-US"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结果为</a:t>
            </a:r>
            <a:r>
              <a:rPr kumimoji="0" lang="en-US" altLang="zh-CN"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2</a:t>
            </a:r>
            <a:r>
              <a:rPr kumimoji="0" lang="zh-CN" altLang="en-US"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a:t>
            </a:r>
            <a:r>
              <a:rPr kumimoji="0" lang="en-US" altLang="zh-CN"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6/7</a:t>
            </a:r>
            <a:r>
              <a:rPr kumimoji="0" lang="zh-CN" altLang="en-US"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结果为</a:t>
            </a:r>
            <a:r>
              <a:rPr kumimoji="0" lang="en-US" altLang="zh-CN"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0</a:t>
            </a:r>
            <a:r>
              <a:rPr kumimoji="0" lang="zh-CN" altLang="en-US"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；若除数和被除数有一个为负数，多数机器会被“趋零截尾”，如</a:t>
            </a:r>
            <a:r>
              <a:rPr kumimoji="0" lang="en-US" altLang="zh-CN"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-5/3</a:t>
            </a:r>
            <a:r>
              <a:rPr kumimoji="0" lang="zh-CN" altLang="en-US"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结果为</a:t>
            </a:r>
            <a:r>
              <a:rPr kumimoji="0" lang="en-US" altLang="zh-CN"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-1</a:t>
            </a:r>
            <a:r>
              <a:rPr kumimoji="0" lang="zh-CN" altLang="en-US"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rPr>
              <a:t>。</a:t>
            </a:r>
            <a:endParaRPr kumimoji="0" lang="en-US"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Times New Roman" pitchFamily="18" charset="0"/>
            </a:endParaRPr>
          </a:p>
        </p:txBody>
      </p:sp>
      <p:sp>
        <p:nvSpPr>
          <p:cNvPr id="65540" name="Rectangle 3"/>
          <p:cNvSpPr txBox="1"/>
          <p:nvPr/>
        </p:nvSpPr>
        <p:spPr>
          <a:xfrm>
            <a:off x="551384" y="987793"/>
            <a:ext cx="4829263" cy="609600"/>
          </a:xfrm>
          <a:prstGeom prst="rect">
            <a:avLst/>
          </a:prstGeom>
          <a:solidFill>
            <a:srgbClr val="006666">
              <a:alpha val="100000"/>
            </a:srgbClr>
          </a:solidFill>
          <a:ln w="38100" cmpd="dbl">
            <a:solidFill>
              <a:schemeClr val="bg1"/>
            </a:solidFill>
            <a:miter/>
          </a:ln>
        </p:spPr>
        <p:txBody>
          <a:bodyPr vert="horz" lIns="91440" tIns="0" rIns="91440" bIns="72000" rtlCol="0" anchor="ctr">
            <a:normAutofit fontScale="97500"/>
          </a:bodyPr>
          <a:lstStyle>
            <a:lvl1pPr>
              <a:spcBef>
                <a:spcPct val="0"/>
              </a:spcBef>
              <a:buNone/>
              <a:defRPr sz="3600" b="1">
                <a:solidFill>
                  <a:srgbClr val="FFFF66"/>
                </a:solidFill>
                <a:effectLst>
                  <a:outerShdw blurRad="38100" dist="38100" dir="2700000">
                    <a:srgbClr val="000000"/>
                  </a:outerShdw>
                </a:effectLst>
                <a:latin typeface="+mj-lt"/>
                <a:ea typeface="黑体" panose="02010609060101010101" pitchFamily="49"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x-none" sz="3200" b="1" i="0" u="none" strike="noStrike" kern="1200" cap="none" spc="0" normalizeH="0" baseline="0" noProof="1">
                <a:ln>
                  <a:noFill/>
                </a:ln>
                <a:solidFill>
                  <a:srgbClr val="FFFF66"/>
                </a:solidFill>
                <a:effectLst>
                  <a:outerShdw blurRad="38100" dist="38100" dir="2700000">
                    <a:srgbClr val="000000"/>
                  </a:outerShdw>
                </a:effectLst>
                <a:uLnTx/>
                <a:uFillTx/>
                <a:latin typeface="Calibri"/>
                <a:ea typeface="黑体" panose="02010609060101010101" pitchFamily="49" charset="-122"/>
                <a:cs typeface="+mj-cs"/>
              </a:rPr>
              <a:t>1. </a:t>
            </a:r>
            <a:r>
              <a:rPr kumimoji="0" lang="zh-CN" altLang="en-US" sz="3200" b="1" i="0" u="none" strike="noStrike" kern="1200" cap="none" spc="0" normalizeH="0" baseline="0" noProof="1">
                <a:ln>
                  <a:noFill/>
                </a:ln>
                <a:solidFill>
                  <a:srgbClr val="FFFF66"/>
                </a:solidFill>
                <a:effectLst>
                  <a:outerShdw blurRad="38100" dist="38100" dir="2700000">
                    <a:srgbClr val="000000"/>
                  </a:outerShdw>
                </a:effectLst>
                <a:uLnTx/>
                <a:uFillTx/>
                <a:latin typeface="Calibri"/>
                <a:ea typeface="黑体" panose="02010609060101010101" pitchFamily="49" charset="-122"/>
                <a:cs typeface="+mj-cs"/>
              </a:rPr>
              <a:t>基本的算术运算符</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2">
            <a:extLst>
              <a:ext uri="{FF2B5EF4-FFF2-40B4-BE49-F238E27FC236}">
                <a16:creationId xmlns:a16="http://schemas.microsoft.com/office/drawing/2014/main" id="{E559AAF8-DF94-DE0C-ACA0-8369FC35C3F1}"/>
              </a:ext>
            </a:extLst>
          </p:cNvPr>
          <p:cNvSpPr txBox="1">
            <a:spLocks/>
          </p:cNvSpPr>
          <p:nvPr/>
        </p:nvSpPr>
        <p:spPr>
          <a:xfrm>
            <a:off x="1383654" y="214156"/>
            <a:ext cx="7993985" cy="770046"/>
          </a:xfrm>
          <a:prstGeom prst="rect">
            <a:avLst/>
          </a:prstGeom>
          <a:solidFill>
            <a:schemeClr val="accent1">
              <a:lumMod val="75000"/>
            </a:schemeClr>
          </a:solidFill>
          <a:effectLst>
            <a:prstShdw prst="shdw17" dist="17961" dir="2699999">
              <a:srgbClr val="3D7A99"/>
            </a:prst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2.3.2 </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算术运算符和算术表达式</a:t>
            </a:r>
          </a:p>
        </p:txBody>
      </p:sp>
    </p:spTree>
    <p:extLst>
      <p:ext uri="{BB962C8B-B14F-4D97-AF65-F5344CB8AC3E}">
        <p14:creationId xmlns:p14="http://schemas.microsoft.com/office/powerpoint/2010/main" val="2695259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9"/>
          <p:cNvSpPr>
            <a:spLocks noChangeArrowheads="1"/>
          </p:cNvSpPr>
          <p:nvPr/>
        </p:nvSpPr>
        <p:spPr bwMode="auto">
          <a:xfrm>
            <a:off x="767408" y="1340768"/>
            <a:ext cx="10814992" cy="301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4625" marR="0" lvl="3" indent="360363" algn="l" defTabSz="914400" rtl="0" eaLnBrk="1" fontAlgn="base" latinLnBrk="0" hangingPunct="1">
              <a:lnSpc>
                <a:spcPct val="120000"/>
              </a:lnSpc>
              <a:spcBef>
                <a:spcPct val="30000"/>
              </a:spcBef>
              <a:spcAft>
                <a:spcPct val="0"/>
              </a:spcAft>
              <a:buClrTx/>
              <a:buSzTx/>
              <a:buFontTx/>
              <a:buNone/>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算术运算符的两个操作数</a:t>
            </a: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有一个为浮点数</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，那么编译器将把两个数都转换为浮点数在进行运算，结果也是浮点数。</a:t>
            </a:r>
            <a:endPar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a:p>
            <a:pPr marL="174625" marR="0" lvl="3" indent="360363" algn="l" defTabSz="914400" rtl="0" eaLnBrk="1" fontAlgn="base" latinLnBrk="0" hangingPunct="1">
              <a:lnSpc>
                <a:spcPct val="120000"/>
              </a:lnSpc>
              <a:spcBef>
                <a:spcPct val="3000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%要求两侧均为整型数据</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，其结果的符号与左边数据的符号相同。</a:t>
            </a:r>
            <a:endPar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a:p>
            <a:pPr marL="174625" marR="0" lvl="3" indent="360363" algn="l" defTabSz="914400" rtl="0" eaLnBrk="1" fontAlgn="base" latinLnBrk="0" hangingPunct="1">
              <a:lnSpc>
                <a:spcPct val="120000"/>
              </a:lnSpc>
              <a:spcBef>
                <a:spcPct val="30000"/>
              </a:spcBef>
              <a:spcAft>
                <a:spcPct val="0"/>
              </a:spcAft>
              <a:buClrTx/>
              <a:buSzTx/>
              <a:buFontTx/>
              <a:buNone/>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如：</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20%6</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结果为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2</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20%-6</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结果为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2</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t>
            </a:r>
            <a:endPar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a:p>
            <a:pPr marL="174625" marR="0" lvl="3" indent="360363" algn="l" defTabSz="914400" rtl="0" eaLnBrk="1" fontAlgn="base" latinLnBrk="0" hangingPunct="1">
              <a:lnSpc>
                <a:spcPct val="120000"/>
              </a:lnSpc>
              <a:spcBef>
                <a:spcPct val="3000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        -20%6</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结果为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-2</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-20%-6</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结果为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-2</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t>
            </a:r>
            <a:endParaRPr kumimoji="0" 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p:txBody>
      </p:sp>
      <p:sp>
        <p:nvSpPr>
          <p:cNvPr id="4" name="Text Box 8"/>
          <p:cNvSpPr txBox="1">
            <a:spLocks noChangeArrowheads="1"/>
          </p:cNvSpPr>
          <p:nvPr/>
        </p:nvSpPr>
        <p:spPr bwMode="auto">
          <a:xfrm>
            <a:off x="1271464" y="4877182"/>
            <a:ext cx="2641600" cy="984250"/>
          </a:xfrm>
          <a:prstGeom prst="rect">
            <a:avLst/>
          </a:prstGeom>
          <a:solidFill>
            <a:schemeClr val="bg1"/>
          </a:solidFill>
          <a:ln w="38100">
            <a:solidFill>
              <a:schemeClr val="folHlink"/>
            </a:solidFill>
            <a:miter lim="800000"/>
            <a:headEnd/>
            <a:tailEnd/>
          </a:ln>
        </p:spPr>
        <p:txBody>
          <a:bodyPr wrap="none"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a:ln>
                  <a:noFill/>
                </a:ln>
                <a:solidFill>
                  <a:srgbClr val="000000"/>
                </a:solidFill>
                <a:effectLst/>
                <a:uLnTx/>
                <a:uFillTx/>
                <a:latin typeface="Arial" charset="0"/>
                <a:ea typeface="黑体" pitchFamily="49" charset="-122"/>
                <a:cs typeface="+mn-cs"/>
              </a:rPr>
              <a:t>例</a:t>
            </a:r>
          </a:p>
          <a:p>
            <a:pPr marL="0" marR="0" lvl="0" indent="0" algn="l" defTabSz="914400" rtl="0" eaLnBrk="0" fontAlgn="base" latinLnBrk="0" hangingPunct="0">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a:ln>
                  <a:noFill/>
                </a:ln>
                <a:solidFill>
                  <a:srgbClr val="000000"/>
                </a:solidFill>
                <a:effectLst/>
                <a:uLnTx/>
                <a:uFillTx/>
                <a:latin typeface="Arial" charset="0"/>
                <a:ea typeface="黑体" pitchFamily="49" charset="-122"/>
                <a:cs typeface="+mn-cs"/>
              </a:rPr>
              <a:t>     </a:t>
            </a:r>
            <a:r>
              <a:rPr kumimoji="0" lang="en-US" sz="2800" b="1" i="0" u="none" strike="noStrike" kern="1200" cap="none" spc="0" normalizeH="0" baseline="0" noProof="0">
                <a:ln>
                  <a:noFill/>
                </a:ln>
                <a:solidFill>
                  <a:srgbClr val="000000"/>
                </a:solidFill>
                <a:effectLst/>
                <a:uLnTx/>
                <a:uFillTx/>
                <a:latin typeface="Arial" charset="0"/>
                <a:ea typeface="黑体" pitchFamily="49" charset="-122"/>
                <a:cs typeface="+mn-cs"/>
              </a:rPr>
              <a:t>-5/2.0 = </a:t>
            </a:r>
            <a:r>
              <a:rPr kumimoji="0" lang="en-US" sz="2800" b="1" i="0" u="none" strike="noStrike" kern="1200" cap="none" spc="0" normalizeH="0" baseline="0" noProof="0">
                <a:ln>
                  <a:noFill/>
                </a:ln>
                <a:solidFill>
                  <a:srgbClr val="0000FF"/>
                </a:solidFill>
                <a:effectLst/>
                <a:uLnTx/>
                <a:uFillTx/>
                <a:latin typeface="Arial" charset="0"/>
                <a:ea typeface="黑体" pitchFamily="49" charset="-122"/>
                <a:cs typeface="+mn-cs"/>
              </a:rPr>
              <a:t>-2.5</a:t>
            </a:r>
            <a:endParaRPr kumimoji="0" lang="en-US" sz="2800" b="1" i="0" u="none" strike="noStrike" kern="1200" cap="none" spc="0" normalizeH="0" baseline="0" noProof="0">
              <a:ln>
                <a:noFill/>
              </a:ln>
              <a:solidFill>
                <a:srgbClr val="000000"/>
              </a:solidFill>
              <a:effectLst/>
              <a:uLnTx/>
              <a:uFillTx/>
              <a:latin typeface="Arial" charset="0"/>
              <a:ea typeface="黑体" pitchFamily="49" charset="-122"/>
              <a:cs typeface="+mn-cs"/>
            </a:endParaRPr>
          </a:p>
        </p:txBody>
      </p:sp>
      <p:sp>
        <p:nvSpPr>
          <p:cNvPr id="5" name="Text Box 9"/>
          <p:cNvSpPr txBox="1">
            <a:spLocks noChangeArrowheads="1"/>
          </p:cNvSpPr>
          <p:nvPr/>
        </p:nvSpPr>
        <p:spPr bwMode="auto">
          <a:xfrm>
            <a:off x="5087888" y="4877182"/>
            <a:ext cx="3433297" cy="956288"/>
          </a:xfrm>
          <a:prstGeom prst="rect">
            <a:avLst/>
          </a:prstGeom>
          <a:solidFill>
            <a:schemeClr val="bg1"/>
          </a:solidFill>
          <a:ln w="38100">
            <a:solidFill>
              <a:schemeClr val="folHlink"/>
            </a:solidFill>
            <a:miter lim="800000"/>
            <a:headEnd/>
            <a:tailEnd/>
          </a:ln>
        </p:spPr>
        <p:txBody>
          <a:bodyPr wrap="square"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例</a:t>
            </a:r>
            <a:r>
              <a:rPr kumimoji="0" lang="zh-CN" altLang="en-US" sz="2800" b="1" i="0" u="none" strike="noStrike" kern="1200" cap="none" spc="0" normalizeH="0" baseline="0" noProof="0" dirty="0">
                <a:ln>
                  <a:noFill/>
                </a:ln>
                <a:solidFill>
                  <a:srgbClr val="000000"/>
                </a:solidFill>
                <a:effectLst/>
                <a:uLnTx/>
                <a:uFillTx/>
                <a:latin typeface="Arial" charset="0"/>
                <a:ea typeface="隶书" pitchFamily="49" charset="-122"/>
                <a:cs typeface="+mn-cs"/>
              </a:rPr>
              <a:t>      </a:t>
            </a:r>
            <a:r>
              <a:rPr kumimoji="0" lang="en-US" sz="2800" b="1" i="0" u="none" strike="noStrike" kern="1200" cap="none" spc="0" normalizeH="0" baseline="0" noProof="0" dirty="0">
                <a:ln>
                  <a:noFill/>
                </a:ln>
                <a:solidFill>
                  <a:srgbClr val="000000"/>
                </a:solidFill>
                <a:effectLst/>
                <a:uLnTx/>
                <a:uFillTx/>
                <a:latin typeface="Arial" charset="0"/>
                <a:ea typeface="隶书" pitchFamily="49" charset="-122"/>
                <a:cs typeface="+mn-cs"/>
              </a:rPr>
              <a:t>-5%2    =  </a:t>
            </a:r>
            <a:r>
              <a:rPr kumimoji="0" lang="en-US" sz="2800" b="1" i="0" u="none" strike="noStrike" kern="1200" cap="none" spc="0" normalizeH="0" baseline="0" noProof="0" dirty="0">
                <a:ln>
                  <a:noFill/>
                </a:ln>
                <a:solidFill>
                  <a:srgbClr val="0000FF"/>
                </a:solidFill>
                <a:effectLst/>
                <a:uLnTx/>
                <a:uFillTx/>
                <a:latin typeface="Arial" charset="0"/>
                <a:ea typeface="隶书" pitchFamily="49" charset="-122"/>
                <a:cs typeface="+mn-cs"/>
              </a:rPr>
              <a:t>-2</a:t>
            </a:r>
            <a:endParaRPr kumimoji="0" lang="en-US" sz="2800" b="1" i="0" u="none" strike="noStrike" kern="1200" cap="none" spc="0" normalizeH="0" baseline="0" noProof="0" dirty="0">
              <a:ln>
                <a:noFill/>
              </a:ln>
              <a:solidFill>
                <a:srgbClr val="FF0000"/>
              </a:solidFill>
              <a:effectLst/>
              <a:uLnTx/>
              <a:uFillTx/>
              <a:latin typeface="Arial" charset="0"/>
              <a:ea typeface="隶书" pitchFamily="49"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dirty="0">
                <a:ln>
                  <a:noFill/>
                </a:ln>
                <a:solidFill>
                  <a:srgbClr val="000000"/>
                </a:solidFill>
                <a:effectLst/>
                <a:uLnTx/>
                <a:uFillTx/>
                <a:latin typeface="Arial" charset="0"/>
                <a:ea typeface="隶书" pitchFamily="49" charset="-122"/>
                <a:cs typeface="+mn-cs"/>
              </a:rPr>
              <a:t>          5.5%2</a:t>
            </a:r>
            <a:r>
              <a:rPr kumimoji="0" lang="en-US" sz="2800" b="1" i="0" u="none" strike="noStrike" kern="1200" cap="none" spc="0" normalizeH="0" baseline="0" noProof="0" dirty="0">
                <a:ln>
                  <a:noFill/>
                </a:ln>
                <a:solidFill>
                  <a:srgbClr val="FF0000"/>
                </a:solidFill>
                <a:effectLst/>
                <a:uLnTx/>
                <a:uFillTx/>
                <a:latin typeface="Arial" charset="0"/>
                <a:ea typeface="隶书" pitchFamily="49" charset="-122"/>
                <a:cs typeface="+mn-cs"/>
              </a:rPr>
              <a:t>      (</a:t>
            </a:r>
            <a:r>
              <a:rPr kumimoji="0" lang="en-US" sz="2800" b="1" i="0" u="none" strike="noStrike" kern="1200" cap="none" spc="0" normalizeH="0" baseline="0" noProof="0" dirty="0">
                <a:ln>
                  <a:noFill/>
                </a:ln>
                <a:solidFill>
                  <a:srgbClr val="FF0000"/>
                </a:solidFill>
                <a:effectLst/>
                <a:uLnTx/>
                <a:uFillTx/>
                <a:latin typeface="Arial" charset="0"/>
                <a:ea typeface="隶书" pitchFamily="49" charset="-122"/>
                <a:cs typeface="+mn-cs"/>
                <a:sym typeface="Symbol" pitchFamily="18" charset="2"/>
              </a:rPr>
              <a:t>)</a:t>
            </a:r>
            <a:endParaRPr kumimoji="0" lang="en-US" sz="2800" b="1" i="0" u="none" strike="noStrike" kern="1200" cap="none" spc="0" normalizeH="0" baseline="0" noProof="0" dirty="0">
              <a:ln>
                <a:noFill/>
              </a:ln>
              <a:solidFill>
                <a:srgbClr val="000000"/>
              </a:solidFill>
              <a:effectLst/>
              <a:uLnTx/>
              <a:uFillTx/>
              <a:latin typeface="Arial" charset="0"/>
              <a:ea typeface="隶书" pitchFamily="49" charset="-122"/>
              <a:cs typeface="+mn-cs"/>
            </a:endParaRPr>
          </a:p>
        </p:txBody>
      </p:sp>
      <p:pic>
        <p:nvPicPr>
          <p:cNvPr id="6" name="图片 5">
            <a:extLst>
              <a:ext uri="{FF2B5EF4-FFF2-40B4-BE49-F238E27FC236}">
                <a16:creationId xmlns:a16="http://schemas.microsoft.com/office/drawing/2014/main" id="{C65F8F3E-1231-4396-B828-625C4077D123}"/>
              </a:ext>
            </a:extLst>
          </p:cNvPr>
          <p:cNvPicPr>
            <a:picLocks noChangeAspect="1"/>
          </p:cNvPicPr>
          <p:nvPr/>
        </p:nvPicPr>
        <p:blipFill>
          <a:blip r:embed="rId2"/>
          <a:stretch>
            <a:fillRect/>
          </a:stretch>
        </p:blipFill>
        <p:spPr>
          <a:xfrm>
            <a:off x="436476" y="136524"/>
            <a:ext cx="11319048" cy="806200"/>
          </a:xfrm>
          <a:prstGeom prst="rect">
            <a:avLst/>
          </a:prstGeom>
        </p:spPr>
      </p:pic>
    </p:spTree>
    <p:extLst>
      <p:ext uri="{BB962C8B-B14F-4D97-AF65-F5344CB8AC3E}">
        <p14:creationId xmlns:p14="http://schemas.microsoft.com/office/powerpoint/2010/main" val="35530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p:nvPr/>
        </p:nvSpPr>
        <p:spPr>
          <a:xfrm>
            <a:off x="551384" y="523813"/>
            <a:ext cx="1185620" cy="609600"/>
          </a:xfrm>
          <a:prstGeom prst="rect">
            <a:avLst/>
          </a:prstGeom>
          <a:solidFill>
            <a:srgbClr val="006666"/>
          </a:solidFill>
          <a:ln w="38100" cap="flat" cmpd="dbl">
            <a:solidFill>
              <a:schemeClr val="bg1"/>
            </a:solidFill>
            <a:prstDash val="solid"/>
            <a:miter/>
            <a:headEnd type="none" w="med" len="med"/>
            <a:tailEnd type="none" w="med" len="med"/>
          </a:ln>
        </p:spPr>
        <p:txBody>
          <a:bodyPr lIns="92075" tIns="0" rIns="92075" bIns="72000" anchor="ctr"/>
          <a:lstStyle/>
          <a:p>
            <a:pPr fontAlgn="base">
              <a:spcBef>
                <a:spcPct val="0"/>
              </a:spcBef>
              <a:spcAft>
                <a:spcPct val="0"/>
              </a:spcAft>
              <a:buFont typeface="Arial" charset="0"/>
              <a:buNone/>
            </a:pP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rPr>
              <a:t>变量</a:t>
            </a:r>
          </a:p>
        </p:txBody>
      </p:sp>
      <p:sp>
        <p:nvSpPr>
          <p:cNvPr id="14339" name="Text Box 5"/>
          <p:cNvSpPr txBox="1">
            <a:spLocks noChangeArrowheads="1"/>
          </p:cNvSpPr>
          <p:nvPr/>
        </p:nvSpPr>
        <p:spPr bwMode="auto">
          <a:xfrm>
            <a:off x="2495600" y="1072356"/>
            <a:ext cx="53115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spcBef>
                <a:spcPct val="50000"/>
              </a:spcBef>
              <a:spcAft>
                <a:spcPct val="0"/>
              </a:spcAft>
              <a:buClr>
                <a:srgbClr val="CC99FF"/>
              </a:buClr>
              <a:buSzPct val="120000"/>
              <a:buFont typeface="Wingdings" pitchFamily="2" charset="2"/>
              <a:buChar char="§"/>
            </a:pPr>
            <a:r>
              <a:rPr lang="zh-CN" altLang="en-US" sz="2800" b="1" dirty="0">
                <a:latin typeface="宋体" pitchFamily="2" charset="-122"/>
              </a:rPr>
              <a:t> 在程序中需要先定义，后使用。</a:t>
            </a:r>
          </a:p>
        </p:txBody>
      </p:sp>
      <p:sp>
        <p:nvSpPr>
          <p:cNvPr id="14340" name="Text Box 3"/>
          <p:cNvSpPr txBox="1">
            <a:spLocks noChangeArrowheads="1"/>
          </p:cNvSpPr>
          <p:nvPr/>
        </p:nvSpPr>
        <p:spPr bwMode="auto">
          <a:xfrm>
            <a:off x="1768408" y="612151"/>
            <a:ext cx="83359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buFont typeface="Arial" charset="0"/>
              <a:buNone/>
            </a:pPr>
            <a:r>
              <a:rPr lang="zh-CN" altLang="en-US" sz="2800" b="1" dirty="0">
                <a:solidFill>
                  <a:srgbClr val="FF0000"/>
                </a:solidFill>
                <a:latin typeface="微软雅黑" panose="020B0503020204020204" pitchFamily="34" charset="-122"/>
                <a:ea typeface="微软雅黑" panose="020B0503020204020204" pitchFamily="34" charset="-122"/>
              </a:rPr>
              <a:t>变量</a:t>
            </a:r>
            <a:r>
              <a:rPr lang="zh-CN" altLang="en-US" sz="2800" b="1" dirty="0">
                <a:solidFill>
                  <a:srgbClr val="000000"/>
                </a:solidFill>
                <a:latin typeface="微软雅黑" panose="020B0503020204020204" pitchFamily="34" charset="-122"/>
                <a:ea typeface="微软雅黑" panose="020B0503020204020204" pitchFamily="34" charset="-122"/>
              </a:rPr>
              <a:t>是在程序执行过程中其值</a:t>
            </a:r>
            <a:r>
              <a:rPr lang="zh-CN" altLang="en-US" sz="2800" b="1" dirty="0">
                <a:solidFill>
                  <a:srgbClr val="FF0000"/>
                </a:solidFill>
                <a:latin typeface="微软雅黑" panose="020B0503020204020204" pitchFamily="34" charset="-122"/>
                <a:ea typeface="微软雅黑" panose="020B0503020204020204" pitchFamily="34" charset="-122"/>
              </a:rPr>
              <a:t>可以改变的量</a:t>
            </a:r>
            <a:r>
              <a:rPr lang="zh-CN" altLang="en-US" sz="2800" b="1" dirty="0">
                <a:solidFill>
                  <a:srgbClr val="000000"/>
                </a:solidFill>
                <a:latin typeface="微软雅黑" panose="020B0503020204020204" pitchFamily="34" charset="-122"/>
                <a:ea typeface="微软雅黑" panose="020B0503020204020204" pitchFamily="34" charset="-122"/>
              </a:rPr>
              <a:t>。</a:t>
            </a:r>
            <a:endParaRPr lang="zh-CN" altLang="en-US" sz="2800" b="1" dirty="0">
              <a:solidFill>
                <a:srgbClr val="00FF00"/>
              </a:solidFill>
              <a:latin typeface="微软雅黑" panose="020B0503020204020204" pitchFamily="34" charset="-122"/>
              <a:ea typeface="微软雅黑" panose="020B0503020204020204" pitchFamily="34" charset="-122"/>
            </a:endParaRPr>
          </a:p>
        </p:txBody>
      </p:sp>
      <p:sp>
        <p:nvSpPr>
          <p:cNvPr id="14341" name="Text Box 5"/>
          <p:cNvSpPr txBox="1">
            <a:spLocks noChangeArrowheads="1"/>
          </p:cNvSpPr>
          <p:nvPr/>
        </p:nvSpPr>
        <p:spPr bwMode="auto">
          <a:xfrm>
            <a:off x="1492969" y="1682825"/>
            <a:ext cx="833596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fontAlgn="base">
              <a:spcBef>
                <a:spcPct val="50000"/>
              </a:spcBef>
              <a:spcAft>
                <a:spcPct val="0"/>
              </a:spcAft>
              <a:buClr>
                <a:srgbClr val="CC99FF"/>
              </a:buClr>
              <a:buSzPct val="120000"/>
              <a:buFont typeface="Wingdings" pitchFamily="2" charset="2"/>
              <a:buChar char="§"/>
            </a:pPr>
            <a:r>
              <a:rPr lang="zh-CN" altLang="en-US" sz="2400" b="1" dirty="0">
                <a:latin typeface="微软雅黑" panose="020B0503020204020204" pitchFamily="34" charset="-122"/>
                <a:ea typeface="微软雅黑" panose="020B0503020204020204" pitchFamily="34" charset="-122"/>
              </a:rPr>
              <a:t> 定义变量包含两个步骤：</a:t>
            </a:r>
            <a:endParaRPr lang="en-US" sz="2400" b="1" dirty="0">
              <a:latin typeface="微软雅黑" panose="020B0503020204020204" pitchFamily="34" charset="-122"/>
              <a:ea typeface="微软雅黑" panose="020B0503020204020204" pitchFamily="34" charset="-122"/>
            </a:endParaRPr>
          </a:p>
          <a:p>
            <a:pPr fontAlgn="base">
              <a:spcBef>
                <a:spcPct val="0"/>
              </a:spcBef>
              <a:spcAft>
                <a:spcPct val="0"/>
              </a:spcAft>
              <a:buFont typeface="Arial" charset="0"/>
              <a:buNone/>
            </a:pPr>
            <a:r>
              <a:rPr lang="en-US" sz="2400" b="1" dirty="0">
                <a:solidFill>
                  <a:srgbClr val="0038DC"/>
                </a:solidFill>
                <a:latin typeface="宋体" pitchFamily="2" charset="-122"/>
              </a:rPr>
              <a:t> </a:t>
            </a:r>
            <a:r>
              <a:rPr lang="zh-CN" altLang="en-US" sz="2400" b="1" dirty="0">
                <a:solidFill>
                  <a:srgbClr val="000000"/>
                </a:solidFill>
                <a:latin typeface="宋体" pitchFamily="2" charset="-122"/>
              </a:rPr>
              <a:t>① </a:t>
            </a:r>
            <a:r>
              <a:rPr lang="zh-CN" altLang="en-US" sz="2400" b="1" dirty="0">
                <a:solidFill>
                  <a:srgbClr val="000000"/>
                </a:solidFill>
                <a:latin typeface="微软雅黑" panose="020B0503020204020204" pitchFamily="34" charset="-122"/>
                <a:ea typeface="微软雅黑" panose="020B0503020204020204" pitchFamily="34" charset="-122"/>
              </a:rPr>
              <a:t>指出变量的</a:t>
            </a:r>
            <a:r>
              <a:rPr lang="zh-CN" altLang="en-US" sz="2400" b="1" dirty="0">
                <a:solidFill>
                  <a:srgbClr val="FF0000"/>
                </a:solidFill>
                <a:latin typeface="微软雅黑" panose="020B0503020204020204" pitchFamily="34" charset="-122"/>
                <a:ea typeface="微软雅黑" panose="020B0503020204020204" pitchFamily="34" charset="-122"/>
              </a:rPr>
              <a:t>数据类型</a:t>
            </a:r>
            <a:r>
              <a:rPr lang="zh-CN" altLang="en-US" sz="2400" b="1" dirty="0">
                <a:solidFill>
                  <a:srgbClr val="000000"/>
                </a:solidFill>
                <a:latin typeface="宋体" pitchFamily="2" charset="-122"/>
              </a:rPr>
              <a:t>。</a:t>
            </a:r>
            <a:endParaRPr lang="en-US" sz="2400" b="1" dirty="0">
              <a:solidFill>
                <a:srgbClr val="000000"/>
              </a:solidFill>
              <a:latin typeface="宋体" pitchFamily="2" charset="-122"/>
            </a:endParaRPr>
          </a:p>
          <a:p>
            <a:pPr fontAlgn="base">
              <a:spcBef>
                <a:spcPct val="0"/>
              </a:spcBef>
              <a:spcAft>
                <a:spcPct val="0"/>
              </a:spcAft>
              <a:buFont typeface="Arial" charset="0"/>
              <a:buNone/>
            </a:pPr>
            <a:r>
              <a:rPr lang="en-US" sz="2400" b="1" dirty="0">
                <a:solidFill>
                  <a:srgbClr val="000000"/>
                </a:solidFill>
                <a:latin typeface="宋体" pitchFamily="2" charset="-122"/>
              </a:rPr>
              <a:t>  </a:t>
            </a:r>
            <a:r>
              <a:rPr lang="zh-CN" altLang="en-US" sz="2400" b="1" dirty="0">
                <a:solidFill>
                  <a:srgbClr val="000000"/>
                </a:solidFill>
                <a:latin typeface="宋体" pitchFamily="2" charset="-122"/>
              </a:rPr>
              <a:t>例如：</a:t>
            </a:r>
          </a:p>
          <a:p>
            <a:pPr fontAlgn="base">
              <a:spcBef>
                <a:spcPct val="0"/>
              </a:spcBef>
              <a:spcAft>
                <a:spcPct val="0"/>
              </a:spcAft>
              <a:buFont typeface="Arial" charset="0"/>
              <a:buNone/>
            </a:pPr>
            <a:r>
              <a:rPr lang="en-US" sz="2400" b="1" dirty="0" err="1">
                <a:latin typeface="宋体" pitchFamily="2" charset="-122"/>
              </a:rPr>
              <a:t>int</a:t>
            </a:r>
            <a:r>
              <a:rPr lang="en-US" sz="2400" b="1" dirty="0">
                <a:latin typeface="宋体" pitchFamily="2" charset="-122"/>
              </a:rPr>
              <a:t> </a:t>
            </a:r>
            <a:r>
              <a:rPr lang="en-US" sz="2400" b="1" dirty="0" err="1">
                <a:latin typeface="宋体" pitchFamily="2" charset="-122"/>
              </a:rPr>
              <a:t>studentID</a:t>
            </a:r>
            <a:r>
              <a:rPr lang="en-US" sz="2400" b="1" dirty="0">
                <a:latin typeface="宋体" pitchFamily="2" charset="-122"/>
              </a:rPr>
              <a:t>;    </a:t>
            </a:r>
            <a:r>
              <a:rPr lang="en-US" sz="2400" b="1" dirty="0">
                <a:solidFill>
                  <a:srgbClr val="008000"/>
                </a:solidFill>
                <a:latin typeface="宋体" pitchFamily="2" charset="-122"/>
              </a:rPr>
              <a:t>//</a:t>
            </a:r>
            <a:r>
              <a:rPr lang="en-US" sz="2400" b="1" dirty="0" err="1">
                <a:solidFill>
                  <a:srgbClr val="008000"/>
                </a:solidFill>
                <a:latin typeface="宋体" pitchFamily="2" charset="-122"/>
              </a:rPr>
              <a:t>int</a:t>
            </a:r>
            <a:r>
              <a:rPr lang="zh-CN" altLang="en-US" sz="2400" b="1" dirty="0">
                <a:solidFill>
                  <a:srgbClr val="008000"/>
                </a:solidFill>
                <a:latin typeface="宋体" pitchFamily="2" charset="-122"/>
              </a:rPr>
              <a:t>是变量的数据类型</a:t>
            </a:r>
            <a:endParaRPr lang="en-US" sz="2400" b="1" dirty="0">
              <a:solidFill>
                <a:srgbClr val="008000"/>
              </a:solidFill>
              <a:latin typeface="宋体" pitchFamily="2" charset="-122"/>
            </a:endParaRPr>
          </a:p>
          <a:p>
            <a:pPr fontAlgn="base">
              <a:spcBef>
                <a:spcPct val="0"/>
              </a:spcBef>
              <a:spcAft>
                <a:spcPct val="0"/>
              </a:spcAft>
              <a:buFont typeface="Arial" charset="0"/>
              <a:buNone/>
            </a:pPr>
            <a:r>
              <a:rPr lang="en-US" sz="2400" b="1" dirty="0">
                <a:solidFill>
                  <a:srgbClr val="000000"/>
                </a:solidFill>
                <a:latin typeface="宋体" pitchFamily="2" charset="-122"/>
              </a:rPr>
              <a:t>  </a:t>
            </a:r>
            <a:r>
              <a:rPr lang="zh-CN" altLang="en-US" sz="2400" b="1" dirty="0">
                <a:solidFill>
                  <a:srgbClr val="000000"/>
                </a:solidFill>
                <a:latin typeface="宋体" pitchFamily="2" charset="-122"/>
              </a:rPr>
              <a:t>② </a:t>
            </a:r>
            <a:r>
              <a:rPr lang="zh-CN" altLang="en-US" sz="2400" b="1" dirty="0">
                <a:solidFill>
                  <a:srgbClr val="000000"/>
                </a:solidFill>
                <a:latin typeface="微软雅黑" panose="020B0503020204020204" pitchFamily="34" charset="-122"/>
                <a:ea typeface="微软雅黑" panose="020B0503020204020204" pitchFamily="34" charset="-122"/>
              </a:rPr>
              <a:t>为每个变量取一个名称（</a:t>
            </a:r>
            <a:r>
              <a:rPr lang="zh-CN" altLang="en-US" sz="2400" b="1" dirty="0">
                <a:solidFill>
                  <a:srgbClr val="FF0000"/>
                </a:solidFill>
                <a:latin typeface="微软雅黑" panose="020B0503020204020204" pitchFamily="34" charset="-122"/>
                <a:ea typeface="微软雅黑" panose="020B0503020204020204" pitchFamily="34" charset="-122"/>
              </a:rPr>
              <a:t>变量名</a:t>
            </a:r>
            <a:r>
              <a:rPr lang="zh-CN" altLang="en-US"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宋体" pitchFamily="2" charset="-122"/>
              </a:rPr>
              <a:t>。</a:t>
            </a:r>
            <a:endParaRPr lang="en-US" sz="2400" b="1" dirty="0">
              <a:solidFill>
                <a:srgbClr val="000000"/>
              </a:solidFill>
              <a:latin typeface="宋体" pitchFamily="2" charset="-122"/>
            </a:endParaRPr>
          </a:p>
          <a:p>
            <a:pPr fontAlgn="base">
              <a:spcBef>
                <a:spcPct val="0"/>
              </a:spcBef>
              <a:spcAft>
                <a:spcPct val="0"/>
              </a:spcAft>
              <a:buFont typeface="Arial" charset="0"/>
              <a:buNone/>
            </a:pPr>
            <a:r>
              <a:rPr lang="en-US" sz="2400" b="1" dirty="0">
                <a:solidFill>
                  <a:srgbClr val="000000"/>
                </a:solidFill>
                <a:latin typeface="宋体" pitchFamily="2" charset="-122"/>
              </a:rPr>
              <a:t>  </a:t>
            </a:r>
            <a:r>
              <a:rPr lang="zh-CN" altLang="en-US" sz="2400" b="1" dirty="0">
                <a:solidFill>
                  <a:srgbClr val="000000"/>
                </a:solidFill>
                <a:latin typeface="宋体" pitchFamily="2" charset="-122"/>
              </a:rPr>
              <a:t>例如：</a:t>
            </a:r>
          </a:p>
          <a:p>
            <a:pPr fontAlgn="base">
              <a:spcBef>
                <a:spcPct val="0"/>
              </a:spcBef>
              <a:spcAft>
                <a:spcPct val="0"/>
              </a:spcAft>
              <a:buFont typeface="Arial" charset="0"/>
              <a:buNone/>
            </a:pPr>
            <a:r>
              <a:rPr lang="en-US" sz="2400" b="1" dirty="0" err="1">
                <a:latin typeface="宋体" pitchFamily="2" charset="-122"/>
              </a:rPr>
              <a:t>int</a:t>
            </a:r>
            <a:r>
              <a:rPr lang="en-US" sz="2400" b="1" dirty="0">
                <a:latin typeface="宋体" pitchFamily="2" charset="-122"/>
              </a:rPr>
              <a:t> </a:t>
            </a:r>
            <a:r>
              <a:rPr lang="en-US" sz="2400" b="1" dirty="0" err="1">
                <a:latin typeface="宋体" pitchFamily="2" charset="-122"/>
              </a:rPr>
              <a:t>studentID</a:t>
            </a:r>
            <a:r>
              <a:rPr lang="en-US" sz="2400" b="1" dirty="0">
                <a:latin typeface="宋体" pitchFamily="2" charset="-122"/>
              </a:rPr>
              <a:t>;    </a:t>
            </a:r>
            <a:r>
              <a:rPr lang="en-US" sz="2400" b="1" dirty="0">
                <a:solidFill>
                  <a:srgbClr val="008000"/>
                </a:solidFill>
                <a:latin typeface="宋体" pitchFamily="2" charset="-122"/>
              </a:rPr>
              <a:t>//</a:t>
            </a:r>
            <a:r>
              <a:rPr lang="en-US" sz="2400" b="1" dirty="0" err="1">
                <a:solidFill>
                  <a:srgbClr val="008000"/>
                </a:solidFill>
                <a:latin typeface="宋体" pitchFamily="2" charset="-122"/>
              </a:rPr>
              <a:t>studentID</a:t>
            </a:r>
            <a:r>
              <a:rPr lang="zh-CN" altLang="en-US" sz="2400" b="1" dirty="0">
                <a:solidFill>
                  <a:srgbClr val="008000"/>
                </a:solidFill>
                <a:latin typeface="宋体" pitchFamily="2" charset="-122"/>
              </a:rPr>
              <a:t>是变量名</a:t>
            </a:r>
          </a:p>
        </p:txBody>
      </p:sp>
      <p:sp>
        <p:nvSpPr>
          <p:cNvPr id="15364" name="Text Box 7"/>
          <p:cNvSpPr txBox="1">
            <a:spLocks noChangeArrowheads="1"/>
          </p:cNvSpPr>
          <p:nvPr/>
        </p:nvSpPr>
        <p:spPr bwMode="auto">
          <a:xfrm>
            <a:off x="1487570" y="5795679"/>
            <a:ext cx="92889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spcBef>
                <a:spcPct val="50000"/>
              </a:spcBef>
              <a:spcAft>
                <a:spcPct val="0"/>
              </a:spcAft>
              <a:buClr>
                <a:srgbClr val="CC99FF"/>
              </a:buClr>
              <a:buSzPct val="120000"/>
              <a:buFont typeface="Wingdings" pitchFamily="2" charset="2"/>
              <a:buChar char="§"/>
            </a:pPr>
            <a:r>
              <a:rPr lang="en-US" altLang="zh-CN" sz="2400" b="1" dirty="0">
                <a:latin typeface="宋体" pitchFamily="2" charset="-122"/>
              </a:rPr>
              <a:t> </a:t>
            </a:r>
            <a:r>
              <a:rPr lang="zh-CN" altLang="en-US" sz="2400" b="1" dirty="0">
                <a:latin typeface="华光准圆_CNKI" panose="02000500000000000000" pitchFamily="2" charset="-122"/>
                <a:ea typeface="华光准圆_CNKI" panose="02000500000000000000" pitchFamily="2" charset="-122"/>
              </a:rPr>
              <a:t>编译系统根据它的类型，在内存中给其分配一定的内存单元</a:t>
            </a:r>
            <a:r>
              <a:rPr lang="zh-CN" altLang="en-US" sz="2400" b="1" dirty="0">
                <a:latin typeface="宋体" pitchFamily="2" charset="-122"/>
              </a:rPr>
              <a:t>，该变量的值就存放在这些内存单元中。</a:t>
            </a:r>
          </a:p>
        </p:txBody>
      </p:sp>
      <p:sp>
        <p:nvSpPr>
          <p:cNvPr id="15362" name="Text Box 5"/>
          <p:cNvSpPr txBox="1">
            <a:spLocks noChangeArrowheads="1"/>
          </p:cNvSpPr>
          <p:nvPr/>
        </p:nvSpPr>
        <p:spPr bwMode="auto">
          <a:xfrm>
            <a:off x="1487488" y="4391665"/>
            <a:ext cx="97210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fontAlgn="base">
              <a:spcBef>
                <a:spcPct val="50000"/>
              </a:spcBef>
              <a:spcAft>
                <a:spcPct val="0"/>
              </a:spcAft>
              <a:buClr>
                <a:srgbClr val="CC99FF"/>
              </a:buClr>
              <a:buSzPct val="120000"/>
              <a:buFont typeface="Wingdings" pitchFamily="2" charset="2"/>
              <a:buChar char="§"/>
            </a:pPr>
            <a:r>
              <a:rPr lang="en-US" sz="2400" b="1" dirty="0">
                <a:latin typeface="宋体" pitchFamily="2" charset="-122"/>
              </a:rPr>
              <a:t> </a:t>
            </a:r>
            <a:r>
              <a:rPr lang="zh-CN" altLang="en-US" sz="2400" b="1" dirty="0">
                <a:latin typeface="宋体" pitchFamily="2" charset="-122"/>
              </a:rPr>
              <a:t>Ｃ语言允许把数据存放在变量中，每一个变量都由一个</a:t>
            </a:r>
            <a:r>
              <a:rPr lang="zh-CN" altLang="en-US" sz="2400" b="1" dirty="0">
                <a:solidFill>
                  <a:srgbClr val="0000FF"/>
                </a:solidFill>
                <a:latin typeface="宋体" pitchFamily="2" charset="-122"/>
              </a:rPr>
              <a:t>变量名</a:t>
            </a:r>
            <a:r>
              <a:rPr lang="zh-CN" altLang="en-US" sz="2400" b="1" dirty="0">
                <a:latin typeface="宋体" pitchFamily="2" charset="-122"/>
              </a:rPr>
              <a:t>来标识。变量名的命名规则要满足</a:t>
            </a:r>
            <a:r>
              <a:rPr lang="zh-CN" altLang="en-US" sz="2400" b="1" dirty="0">
                <a:solidFill>
                  <a:schemeClr val="accent6">
                    <a:lumMod val="75000"/>
                  </a:schemeClr>
                </a:solidFill>
                <a:latin typeface="宋体" pitchFamily="2" charset="-122"/>
              </a:rPr>
              <a:t>标识符的规定</a:t>
            </a:r>
            <a:r>
              <a:rPr lang="zh-CN" altLang="en-US" sz="2400" b="1" dirty="0">
                <a:latin typeface="宋体" pitchFamily="2" charset="-122"/>
              </a:rPr>
              <a:t>。</a:t>
            </a:r>
          </a:p>
        </p:txBody>
      </p:sp>
      <p:sp>
        <p:nvSpPr>
          <p:cNvPr id="15363" name="Text Box 6"/>
          <p:cNvSpPr txBox="1">
            <a:spLocks noChangeArrowheads="1"/>
          </p:cNvSpPr>
          <p:nvPr/>
        </p:nvSpPr>
        <p:spPr bwMode="auto">
          <a:xfrm>
            <a:off x="1487488" y="5277420"/>
            <a:ext cx="779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fontAlgn="base">
              <a:spcBef>
                <a:spcPct val="50000"/>
              </a:spcBef>
              <a:spcAft>
                <a:spcPct val="0"/>
              </a:spcAft>
              <a:buClr>
                <a:srgbClr val="CC99FF"/>
              </a:buClr>
              <a:buSzPct val="120000"/>
              <a:buFont typeface="Wingdings" pitchFamily="2" charset="2"/>
              <a:buChar char="§"/>
            </a:pPr>
            <a:r>
              <a:rPr lang="en-US" sz="2400" b="1" dirty="0">
                <a:latin typeface="宋体" pitchFamily="2" charset="-122"/>
              </a:rPr>
              <a:t> </a:t>
            </a:r>
            <a:r>
              <a:rPr lang="zh-CN" altLang="en-US" sz="2400" b="1" dirty="0">
                <a:latin typeface="宋体" pitchFamily="2" charset="-122"/>
              </a:rPr>
              <a:t>每个变量都必须具有一个</a:t>
            </a:r>
            <a:r>
              <a:rPr lang="zh-CN" altLang="en-US" sz="2400" b="1" dirty="0">
                <a:solidFill>
                  <a:srgbClr val="0000FF"/>
                </a:solidFill>
                <a:latin typeface="宋体" pitchFamily="2" charset="-122"/>
              </a:rPr>
              <a:t>类型</a:t>
            </a:r>
            <a:r>
              <a:rPr lang="zh-CN" altLang="en-US" sz="2400" b="1" dirty="0">
                <a:latin typeface="宋体" pitchFamily="2" charset="-122"/>
              </a:rPr>
              <a:t>。</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solidFill>
                  <a:schemeClr val="tx1"/>
                </a:solidFill>
              </a:rPr>
              <a:t>4</a:t>
            </a:fld>
            <a:endParaRPr lang="zh-CN" altLang="en-US">
              <a:solidFill>
                <a:schemeClr val="tx1"/>
              </a:solidFill>
            </a:endParaRPr>
          </a:p>
        </p:txBody>
      </p:sp>
    </p:spTree>
    <p:extLst>
      <p:ext uri="{BB962C8B-B14F-4D97-AF65-F5344CB8AC3E}">
        <p14:creationId xmlns:p14="http://schemas.microsoft.com/office/powerpoint/2010/main" val="305124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arn(inVertical)">
                                      <p:cBhvr>
                                        <p:cTn id="7" dur="500"/>
                                        <p:tgtEl>
                                          <p:spTgt spid="1536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363"/>
                                        </p:tgtEl>
                                        <p:attrNameLst>
                                          <p:attrName>style.visibility</p:attrName>
                                        </p:attrNameLst>
                                      </p:cBhvr>
                                      <p:to>
                                        <p:strVal val="visible"/>
                                      </p:to>
                                    </p:set>
                                    <p:animEffect transition="in" filter="barn(inVertical)">
                                      <p:cBhvr>
                                        <p:cTn id="10" dur="500"/>
                                        <p:tgtEl>
                                          <p:spTgt spid="1536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364"/>
                                        </p:tgtEl>
                                        <p:attrNameLst>
                                          <p:attrName>style.visibility</p:attrName>
                                        </p:attrNameLst>
                                      </p:cBhvr>
                                      <p:to>
                                        <p:strVal val="visible"/>
                                      </p:to>
                                    </p:set>
                                    <p:animEffect transition="in" filter="barn(inVertical)">
                                      <p:cBhvr>
                                        <p:cTn id="13" dur="500"/>
                                        <p:tgtEl>
                                          <p:spTgt spid="1536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2" grpId="0"/>
      <p:bldP spid="15363"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Picture 6"/>
          <p:cNvPicPr>
            <a:picLocks noChangeAspect="1" noChangeArrowheads="1"/>
          </p:cNvPicPr>
          <p:nvPr/>
        </p:nvPicPr>
        <p:blipFill>
          <a:blip r:embed="rId2">
            <a:extLst>
              <a:ext uri="{28A0092B-C50C-407E-A947-70E740481C1C}">
                <a14:useLocalDpi xmlns:a14="http://schemas.microsoft.com/office/drawing/2010/main" val="0"/>
              </a:ext>
            </a:extLst>
          </a:blip>
          <a:srcRect r="28854" b="40680"/>
          <a:stretch>
            <a:fillRect/>
          </a:stretch>
        </p:blipFill>
        <p:spPr bwMode="auto">
          <a:xfrm>
            <a:off x="6256879" y="3762869"/>
            <a:ext cx="4143375" cy="234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a:extLst>
              <a:ext uri="{FF2B5EF4-FFF2-40B4-BE49-F238E27FC236}">
                <a16:creationId xmlns:a16="http://schemas.microsoft.com/office/drawing/2014/main" id="{28C11E9A-1CD5-147F-C606-89363D8ACFBB}"/>
              </a:ext>
            </a:extLst>
          </p:cNvPr>
          <p:cNvGrpSpPr/>
          <p:nvPr/>
        </p:nvGrpSpPr>
        <p:grpSpPr>
          <a:xfrm>
            <a:off x="1343472" y="642274"/>
            <a:ext cx="5341937" cy="5719615"/>
            <a:chOff x="1559496" y="903061"/>
            <a:chExt cx="5341937" cy="5719615"/>
          </a:xfrm>
        </p:grpSpPr>
        <p:sp>
          <p:nvSpPr>
            <p:cNvPr id="71681" name="Text Box 3"/>
            <p:cNvSpPr txBox="1">
              <a:spLocks noChangeArrowheads="1"/>
            </p:cNvSpPr>
            <p:nvPr/>
          </p:nvSpPr>
          <p:spPr bwMode="auto">
            <a:xfrm>
              <a:off x="1559496" y="903061"/>
              <a:ext cx="5341937" cy="571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0" rIns="0" bIns="108000" anchor="ctr">
              <a:spAutoFit/>
            </a:bodyPr>
            <a:lstStyle>
              <a:lvl1pPr indent="28575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285750" algn="l" defTabSz="914400" rtl="0" eaLnBrk="1" fontAlgn="base" latinLnBrk="0" hangingPunct="1">
                <a:lnSpc>
                  <a:spcPct val="10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#include  &lt;</a:t>
              </a:r>
              <a:r>
                <a:rPr kumimoji="0" lang="zh-CN" altLang="en-US" sz="2600" b="1" i="0" u="none" strike="noStrike" kern="1200" cap="none" spc="0" normalizeH="0" baseline="0" noProof="0" dirty="0">
                  <a:ln>
                    <a:noFill/>
                  </a:ln>
                  <a:solidFill>
                    <a:srgbClr val="002060"/>
                  </a:solidFill>
                  <a:effectLst/>
                  <a:uLnTx/>
                  <a:uFillTx/>
                  <a:latin typeface="Calibri"/>
                  <a:ea typeface="幼圆" pitchFamily="49" charset="-122"/>
                  <a:cs typeface="+mn-cs"/>
                </a:rPr>
                <a:t>iostream</a:t>
              </a: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&gt;</a:t>
              </a:r>
            </a:p>
            <a:p>
              <a:pPr marL="0" marR="0" lvl="0" indent="28575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600" b="1" i="0" u="none" strike="noStrike" kern="1200" cap="none" spc="0" normalizeH="0" baseline="0" noProof="0" dirty="0">
                  <a:ln>
                    <a:noFill/>
                  </a:ln>
                  <a:solidFill>
                    <a:srgbClr val="002060"/>
                  </a:solidFill>
                  <a:effectLst/>
                  <a:uLnTx/>
                  <a:uFillTx/>
                  <a:latin typeface="Calibri"/>
                  <a:ea typeface="幼圆" pitchFamily="49" charset="-122"/>
                  <a:cs typeface="+mn-cs"/>
                </a:rPr>
                <a:t>using namespace std;</a:t>
              </a:r>
              <a:endPar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endParaRPr>
            </a:p>
            <a:p>
              <a:pPr marL="0" marR="0" lvl="0" indent="285750" algn="l" defTabSz="914400" rtl="0" eaLnBrk="1" fontAlgn="base" latinLnBrk="0" hangingPunct="1">
                <a:lnSpc>
                  <a:spcPct val="100000"/>
                </a:lnSpc>
                <a:spcBef>
                  <a:spcPct val="25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int main( )</a:t>
              </a:r>
            </a:p>
            <a:p>
              <a:pPr marL="0" marR="0" lvl="0" indent="285750" algn="l" defTabSz="914400" rtl="0" eaLnBrk="1" fontAlgn="base" latinLnBrk="0" hangingPunct="1">
                <a:lnSpc>
                  <a:spcPct val="100000"/>
                </a:lnSpc>
                <a:spcBef>
                  <a:spcPct val="25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a:t>
              </a:r>
            </a:p>
            <a:p>
              <a:pPr marL="0" marR="0" lvl="0" indent="285750" algn="l" defTabSz="914400" rtl="0" eaLnBrk="1" fontAlgn="base" latinLnBrk="0" hangingPunct="1">
                <a:lnSpc>
                  <a:spcPct val="100000"/>
                </a:lnSpc>
                <a:spcBef>
                  <a:spcPct val="25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    int  a=3,  b=5,  c=0;</a:t>
              </a:r>
            </a:p>
            <a:p>
              <a:pPr marL="0" marR="0" lvl="0" indent="285750" algn="l" defTabSz="914400" rtl="0" eaLnBrk="1" fontAlgn="base" latinLnBrk="0" hangingPunct="1">
                <a:lnSpc>
                  <a:spcPct val="100000"/>
                </a:lnSpc>
                <a:spcBef>
                  <a:spcPct val="25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    c = a/b;</a:t>
              </a:r>
            </a:p>
            <a:p>
              <a:pPr marL="0" marR="0" lvl="0" indent="285750" algn="l" defTabSz="914400" rtl="0" eaLnBrk="1" fontAlgn="base" latinLnBrk="0" hangingPunct="1">
                <a:lnSpc>
                  <a:spcPct val="100000"/>
                </a:lnSpc>
                <a:spcBef>
                  <a:spcPct val="25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    </a:t>
              </a:r>
              <a:r>
                <a:rPr kumimoji="0" lang="zh-CN" altLang="en-US" sz="2600" b="1" i="0" u="none" strike="noStrike" kern="1200" cap="none" spc="0" normalizeH="0" baseline="0" noProof="0" dirty="0">
                  <a:ln>
                    <a:noFill/>
                  </a:ln>
                  <a:solidFill>
                    <a:srgbClr val="002060"/>
                  </a:solidFill>
                  <a:effectLst/>
                  <a:uLnTx/>
                  <a:uFillTx/>
                  <a:latin typeface="Calibri"/>
                  <a:ea typeface="幼圆" pitchFamily="49" charset="-122"/>
                  <a:cs typeface="+mn-cs"/>
                </a:rPr>
                <a:t>cout&lt;&lt;</a:t>
              </a: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“c=”</a:t>
              </a:r>
              <a:r>
                <a:rPr kumimoji="0" lang="zh-CN" altLang="en-US" sz="2600" b="1" i="0" u="none" strike="noStrike" kern="1200" cap="none" spc="0" normalizeH="0" baseline="0" noProof="0" dirty="0">
                  <a:ln>
                    <a:noFill/>
                  </a:ln>
                  <a:solidFill>
                    <a:srgbClr val="002060"/>
                  </a:solidFill>
                  <a:effectLst/>
                  <a:uLnTx/>
                  <a:uFillTx/>
                  <a:latin typeface="Calibri"/>
                  <a:ea typeface="幼圆" pitchFamily="49" charset="-122"/>
                  <a:cs typeface="+mn-cs"/>
                </a:rPr>
                <a:t>&lt;&lt;c&lt;&lt;</a:t>
              </a: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”\n”;</a:t>
              </a:r>
            </a:p>
            <a:p>
              <a:pPr marL="0" marR="0" lvl="0" indent="285750" algn="l" defTabSz="914400" rtl="0" eaLnBrk="1" fontAlgn="base" latinLnBrk="0" hangingPunct="1">
                <a:lnSpc>
                  <a:spcPct val="100000"/>
                </a:lnSpc>
                <a:spcBef>
                  <a:spcPct val="25000"/>
                </a:spcBef>
                <a:spcAft>
                  <a:spcPct val="0"/>
                </a:spcAft>
                <a:buClrTx/>
                <a:buSzTx/>
                <a:buFont typeface="Arial" charset="0"/>
                <a:buNone/>
                <a:tabLst/>
                <a:defRPr/>
              </a:pPr>
              <a:r>
                <a:rPr kumimoji="0" lang="zh-CN" altLang="en-US" sz="2600" b="1" i="0" u="none" strike="noStrike" kern="1200" cap="none" spc="0" normalizeH="0" baseline="0" noProof="0" dirty="0">
                  <a:ln>
                    <a:noFill/>
                  </a:ln>
                  <a:solidFill>
                    <a:srgbClr val="002060"/>
                  </a:solidFill>
                  <a:effectLst/>
                  <a:uLnTx/>
                  <a:uFillTx/>
                  <a:latin typeface="Calibri"/>
                  <a:ea typeface="幼圆" pitchFamily="49" charset="-122"/>
                  <a:cs typeface="+mn-cs"/>
                </a:rPr>
                <a:t>　 </a:t>
              </a: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c = b/a;</a:t>
              </a:r>
            </a:p>
            <a:p>
              <a:pPr marL="0" marR="0" lvl="0" indent="285750" algn="l" defTabSz="914400" rtl="0" eaLnBrk="1" fontAlgn="base" latinLnBrk="0" hangingPunct="1">
                <a:lnSpc>
                  <a:spcPct val="100000"/>
                </a:lnSpc>
                <a:spcBef>
                  <a:spcPct val="25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    </a:t>
              </a:r>
              <a:r>
                <a:rPr kumimoji="0" lang="zh-CN" altLang="en-US" sz="2600" b="1" i="0" u="none" strike="noStrike" kern="1200" cap="none" spc="0" normalizeH="0" baseline="0" noProof="0" dirty="0">
                  <a:ln>
                    <a:noFill/>
                  </a:ln>
                  <a:solidFill>
                    <a:srgbClr val="002060"/>
                  </a:solidFill>
                  <a:effectLst/>
                  <a:uLnTx/>
                  <a:uFillTx/>
                  <a:latin typeface="Calibri"/>
                  <a:ea typeface="幼圆" pitchFamily="49" charset="-122"/>
                  <a:cs typeface="+mn-cs"/>
                </a:rPr>
                <a:t>cout&lt;&lt;</a:t>
              </a: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“c=”</a:t>
              </a:r>
              <a:r>
                <a:rPr kumimoji="0" lang="zh-CN" altLang="en-US" sz="2600" b="1" i="0" u="none" strike="noStrike" kern="1200" cap="none" spc="0" normalizeH="0" baseline="0" noProof="0" dirty="0">
                  <a:ln>
                    <a:noFill/>
                  </a:ln>
                  <a:solidFill>
                    <a:srgbClr val="002060"/>
                  </a:solidFill>
                  <a:effectLst/>
                  <a:uLnTx/>
                  <a:uFillTx/>
                  <a:latin typeface="Calibri"/>
                  <a:ea typeface="幼圆" pitchFamily="49" charset="-122"/>
                  <a:cs typeface="+mn-cs"/>
                </a:rPr>
                <a:t>&lt;&lt;c&lt;&lt;</a:t>
              </a: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”\n”;</a:t>
              </a:r>
            </a:p>
            <a:p>
              <a:pPr marL="0" marR="0" lvl="0" indent="285750" algn="l" defTabSz="914400" rtl="0" eaLnBrk="1" fontAlgn="base" latinLnBrk="0" hangingPunct="1">
                <a:lnSpc>
                  <a:spcPct val="100000"/>
                </a:lnSpc>
                <a:spcBef>
                  <a:spcPct val="25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    return 0;</a:t>
              </a:r>
            </a:p>
            <a:p>
              <a:pPr marL="0" marR="0" lvl="0" indent="285750" algn="l" defTabSz="914400" rtl="0" eaLnBrk="1" fontAlgn="base" latinLnBrk="0" hangingPunct="1">
                <a:lnSpc>
                  <a:spcPct val="100000"/>
                </a:lnSpc>
                <a:spcBef>
                  <a:spcPct val="25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幼圆" pitchFamily="49" charset="-122"/>
                  <a:cs typeface="+mn-cs"/>
                </a:rPr>
                <a:t>}</a:t>
              </a:r>
            </a:p>
          </p:txBody>
        </p:sp>
        <p:sp>
          <p:nvSpPr>
            <p:cNvPr id="67587" name="Line 4"/>
            <p:cNvSpPr>
              <a:spLocks noChangeShapeType="1"/>
            </p:cNvSpPr>
            <p:nvPr/>
          </p:nvSpPr>
          <p:spPr bwMode="auto">
            <a:xfrm>
              <a:off x="3215680" y="5517232"/>
              <a:ext cx="158115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67589" name="Line 7"/>
            <p:cNvSpPr>
              <a:spLocks noChangeShapeType="1"/>
            </p:cNvSpPr>
            <p:nvPr/>
          </p:nvSpPr>
          <p:spPr bwMode="auto">
            <a:xfrm>
              <a:off x="3215680" y="4509120"/>
              <a:ext cx="158115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grpSp>
      <p:sp>
        <p:nvSpPr>
          <p:cNvPr id="67592" name="Rectangle 2"/>
          <p:cNvSpPr txBox="1"/>
          <p:nvPr/>
        </p:nvSpPr>
        <p:spPr>
          <a:xfrm>
            <a:off x="695400" y="476672"/>
            <a:ext cx="648072" cy="706438"/>
          </a:xfrm>
          <a:prstGeom prst="rect">
            <a:avLst/>
          </a:prstGeom>
          <a:solidFill>
            <a:srgbClr val="006666"/>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3600" b="0" i="0" u="none" strike="noStrike" kern="1200" cap="none" spc="0" normalizeH="0" baseline="0" noProof="1">
                <a:ln>
                  <a:noFill/>
                </a:ln>
                <a:solidFill>
                  <a:srgbClr val="FFFF66"/>
                </a:solidFill>
                <a:effectLst>
                  <a:outerShdw blurRad="38100" dist="38100" dir="2700000">
                    <a:srgbClr val="000000"/>
                  </a:outerShdw>
                </a:effectLst>
                <a:uLnTx/>
                <a:uFillTx/>
                <a:latin typeface="Arial" panose="020B0604020202020204" pitchFamily="34" charset="0"/>
                <a:ea typeface="黑体" pitchFamily="49" charset="-122"/>
                <a:cs typeface="+mn-cs"/>
              </a:rPr>
              <a:t>例</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12264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286502" y="338608"/>
            <a:ext cx="5796136" cy="609600"/>
          </a:xfrm>
          <a:solidFill>
            <a:srgbClr val="006666"/>
          </a:solidFill>
          <a:ln w="38100" cmpd="dbl">
            <a:solidFill>
              <a:schemeClr val="bg1"/>
            </a:solidFill>
            <a:miter lim="800000"/>
            <a:headEnd/>
            <a:tailEnd/>
          </a:ln>
        </p:spPr>
        <p:txBody>
          <a:bodyPr vert="horz" lIns="91440" tIns="0" rIns="91440" bIns="72000" rtlCol="0" anchor="ctr">
            <a:normAutofit fontScale="90000"/>
          </a:bodyPr>
          <a:lstStyle/>
          <a:p>
            <a:pPr algn="l"/>
            <a:r>
              <a:rPr lang="en-US" sz="3600" b="1" dirty="0">
                <a:solidFill>
                  <a:srgbClr val="FFFF00"/>
                </a:solidFill>
              </a:rPr>
              <a:t>2. </a:t>
            </a:r>
            <a:r>
              <a:rPr lang="zh-CN" altLang="en-US" sz="3600" b="1" dirty="0">
                <a:solidFill>
                  <a:srgbClr val="FFFF00"/>
                </a:solidFill>
                <a:latin typeface="黑体" pitchFamily="49" charset="-122"/>
                <a:ea typeface="黑体" pitchFamily="49" charset="-122"/>
              </a:rPr>
              <a:t>算术运算的优先级与结合性</a:t>
            </a:r>
          </a:p>
        </p:txBody>
      </p:sp>
      <p:sp>
        <p:nvSpPr>
          <p:cNvPr id="68611" name="Text Box 5"/>
          <p:cNvSpPr txBox="1">
            <a:spLocks noChangeArrowheads="1"/>
          </p:cNvSpPr>
          <p:nvPr/>
        </p:nvSpPr>
        <p:spPr bwMode="auto">
          <a:xfrm>
            <a:off x="886029" y="1318290"/>
            <a:ext cx="45028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00000"/>
              </a:lnSpc>
              <a:spcBef>
                <a:spcPct val="50000"/>
              </a:spcBef>
              <a:spcAft>
                <a:spcPct val="0"/>
              </a:spcAft>
              <a:buClr>
                <a:srgbClr val="CC99FF"/>
              </a:buClr>
              <a:buSzPct val="120000"/>
              <a:buFont typeface="Wingdings" pitchFamily="2" charset="2"/>
              <a:buChar char="§"/>
              <a:tabLst/>
              <a:defRPr/>
            </a:pPr>
            <a:r>
              <a:rPr kumimoji="0" lang="en-US" sz="3200" b="1" i="0" u="none" strike="noStrike" kern="1200" cap="none" spc="0" normalizeH="0" baseline="0" noProof="0" dirty="0">
                <a:ln>
                  <a:noFill/>
                </a:ln>
                <a:solidFill>
                  <a:srgbClr val="800000"/>
                </a:solidFill>
                <a:effectLst/>
                <a:uLnTx/>
                <a:uFillTx/>
                <a:latin typeface="黑体" pitchFamily="49" charset="-122"/>
                <a:ea typeface="黑体" pitchFamily="49" charset="-122"/>
                <a:cs typeface="+mn-cs"/>
              </a:rPr>
              <a:t> </a:t>
            </a:r>
            <a:r>
              <a:rPr kumimoji="0" lang="zh-CN" altLang="en-US" sz="3200" b="1" i="0" u="none" strike="noStrike" kern="1200" cap="none" spc="0" normalizeH="0" baseline="0" noProof="0" dirty="0">
                <a:ln>
                  <a:noFill/>
                </a:ln>
                <a:solidFill>
                  <a:srgbClr val="800000"/>
                </a:solidFill>
                <a:effectLst/>
                <a:uLnTx/>
                <a:uFillTx/>
                <a:latin typeface="黑体" pitchFamily="49" charset="-122"/>
                <a:ea typeface="黑体" pitchFamily="49" charset="-122"/>
                <a:cs typeface="+mn-cs"/>
              </a:rPr>
              <a:t>算术运算符的优先级：</a:t>
            </a:r>
          </a:p>
        </p:txBody>
      </p:sp>
      <p:grpSp>
        <p:nvGrpSpPr>
          <p:cNvPr id="68612" name="Group 16"/>
          <p:cNvGrpSpPr>
            <a:grpSpLocks/>
          </p:cNvGrpSpPr>
          <p:nvPr/>
        </p:nvGrpSpPr>
        <p:grpSpPr bwMode="auto">
          <a:xfrm>
            <a:off x="5663952" y="960641"/>
            <a:ext cx="4200710" cy="1203325"/>
            <a:chOff x="0" y="0"/>
            <a:chExt cx="2371" cy="758"/>
          </a:xfrm>
        </p:grpSpPr>
        <p:sp>
          <p:nvSpPr>
            <p:cNvPr id="68613" name="AutoShape 7"/>
            <p:cNvSpPr/>
            <p:nvPr/>
          </p:nvSpPr>
          <p:spPr>
            <a:xfrm>
              <a:off x="630" y="0"/>
              <a:ext cx="1740" cy="331"/>
            </a:xfrm>
            <a:prstGeom prst="flowChartProcess">
              <a:avLst/>
            </a:prstGeom>
            <a:solidFill>
              <a:srgbClr val="006699"/>
            </a:solidFill>
            <a:ln w="9525">
              <a:noFill/>
            </a:ln>
            <a:effectLst>
              <a:prstShdw prst="shdw17" dist="17961" dir="13499999">
                <a:srgbClr val="003D5C"/>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altLang="x-none" sz="3200" b="0" i="0" u="none" strike="noStrike" kern="1200" cap="none" spc="0" normalizeH="0" baseline="0" noProof="1">
                  <a:ln>
                    <a:noFill/>
                  </a:ln>
                  <a:solidFill>
                    <a:srgbClr val="FFFFFF"/>
                  </a:solidFill>
                  <a:effectLst>
                    <a:outerShdw blurRad="38100" dist="38100" dir="2700000">
                      <a:srgbClr val="000000"/>
                    </a:outerShdw>
                  </a:effectLst>
                  <a:uLnTx/>
                  <a:uFillTx/>
                  <a:latin typeface="黑体" panose="02010609060101010101" pitchFamily="49" charset="-122"/>
                  <a:ea typeface="黑体" pitchFamily="49" charset="-122"/>
                  <a:cs typeface="+mn-cs"/>
                </a:rPr>
                <a:t>*</a:t>
              </a:r>
              <a:r>
                <a:rPr kumimoji="0" lang="zh-CN" altLang="en-US" sz="3200" b="0" i="0" u="none" strike="noStrike" kern="1200" cap="none" spc="0" normalizeH="0" baseline="0" noProof="1">
                  <a:ln>
                    <a:noFill/>
                  </a:ln>
                  <a:solidFill>
                    <a:srgbClr val="FFFFFF"/>
                  </a:solidFill>
                  <a:effectLst>
                    <a:outerShdw blurRad="38100" dist="38100" dir="2700000">
                      <a:srgbClr val="000000"/>
                    </a:outerShdw>
                  </a:effectLst>
                  <a:uLnTx/>
                  <a:uFillTx/>
                  <a:latin typeface="黑体" panose="02010609060101010101" pitchFamily="49" charset="-122"/>
                  <a:ea typeface="黑体" pitchFamily="49" charset="-122"/>
                  <a:cs typeface="+mn-cs"/>
                </a:rPr>
                <a:t>、</a:t>
              </a:r>
              <a:r>
                <a:rPr kumimoji="0" lang="en-US" altLang="x-none" sz="3200" b="0" i="0" u="none" strike="noStrike" kern="1200" cap="none" spc="0" normalizeH="0" baseline="0" noProof="1">
                  <a:ln>
                    <a:noFill/>
                  </a:ln>
                  <a:solidFill>
                    <a:srgbClr val="FFFFFF"/>
                  </a:solidFill>
                  <a:effectLst>
                    <a:outerShdw blurRad="38100" dist="38100" dir="2700000">
                      <a:srgbClr val="000000"/>
                    </a:outerShdw>
                  </a:effectLst>
                  <a:uLnTx/>
                  <a:uFillTx/>
                  <a:latin typeface="黑体" panose="02010609060101010101" pitchFamily="49" charset="-122"/>
                  <a:ea typeface="黑体" pitchFamily="49" charset="-122"/>
                  <a:cs typeface="+mn-cs"/>
                </a:rPr>
                <a:t>/</a:t>
              </a:r>
              <a:r>
                <a:rPr kumimoji="0" lang="zh-CN" altLang="en-US" sz="3200" b="0" i="0" u="none" strike="noStrike" kern="1200" cap="none" spc="0" normalizeH="0" baseline="0" noProof="1">
                  <a:ln>
                    <a:noFill/>
                  </a:ln>
                  <a:solidFill>
                    <a:srgbClr val="FFFFFF"/>
                  </a:solidFill>
                  <a:effectLst>
                    <a:outerShdw blurRad="38100" dist="38100" dir="2700000">
                      <a:srgbClr val="000000"/>
                    </a:outerShdw>
                  </a:effectLst>
                  <a:uLnTx/>
                  <a:uFillTx/>
                  <a:latin typeface="黑体" panose="02010609060101010101" pitchFamily="49" charset="-122"/>
                  <a:ea typeface="黑体" pitchFamily="49" charset="-122"/>
                  <a:cs typeface="+mn-cs"/>
                </a:rPr>
                <a:t>、％ 同级</a:t>
              </a:r>
            </a:p>
          </p:txBody>
        </p:sp>
        <p:sp>
          <p:nvSpPr>
            <p:cNvPr id="68614" name="AutoShape 8"/>
            <p:cNvSpPr/>
            <p:nvPr/>
          </p:nvSpPr>
          <p:spPr>
            <a:xfrm>
              <a:off x="631" y="438"/>
              <a:ext cx="1740" cy="320"/>
            </a:xfrm>
            <a:prstGeom prst="flowChartProcess">
              <a:avLst/>
            </a:prstGeom>
            <a:solidFill>
              <a:srgbClr val="006699"/>
            </a:solidFill>
            <a:ln w="9525">
              <a:noFill/>
            </a:ln>
            <a:effectLst>
              <a:prstShdw prst="shdw17" dist="17961" dir="13499999">
                <a:srgbClr val="003D5C"/>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0" i="0" u="none" strike="noStrike" kern="1200" cap="none" spc="0" normalizeH="0" baseline="0" noProof="1">
                  <a:ln>
                    <a:noFill/>
                  </a:ln>
                  <a:solidFill>
                    <a:srgbClr val="FFFFFF"/>
                  </a:solidFill>
                  <a:effectLst>
                    <a:outerShdw blurRad="38100" dist="38100" dir="2700000">
                      <a:srgbClr val="000000"/>
                    </a:outerShdw>
                  </a:effectLst>
                  <a:uLnTx/>
                  <a:uFillTx/>
                  <a:latin typeface="黑体" panose="02010609060101010101" pitchFamily="49" charset="-122"/>
                  <a:ea typeface="黑体" pitchFamily="49" charset="-122"/>
                  <a:cs typeface="+mn-cs"/>
                </a:rPr>
                <a:t>＋、－ 同级</a:t>
              </a:r>
            </a:p>
          </p:txBody>
        </p:sp>
        <p:sp>
          <p:nvSpPr>
            <p:cNvPr id="72710" name="Line 9"/>
            <p:cNvSpPr>
              <a:spLocks noChangeShapeType="1"/>
            </p:cNvSpPr>
            <p:nvPr/>
          </p:nvSpPr>
          <p:spPr bwMode="auto">
            <a:xfrm flipV="1">
              <a:off x="480" y="0"/>
              <a:ext cx="0" cy="724"/>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68616" name="AutoShape 10"/>
            <p:cNvSpPr/>
            <p:nvPr/>
          </p:nvSpPr>
          <p:spPr>
            <a:xfrm>
              <a:off x="0" y="0"/>
              <a:ext cx="336" cy="312"/>
            </a:xfrm>
            <a:prstGeom prst="flowChartProcess">
              <a:avLst/>
            </a:prstGeom>
            <a:solidFill>
              <a:srgbClr val="006699"/>
            </a:solidFill>
            <a:ln w="9525">
              <a:noFill/>
            </a:ln>
            <a:effectLst>
              <a:prstShdw prst="shdw17" dist="17961" dir="2699999">
                <a:srgbClr val="003D5C"/>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0" i="0" u="none" strike="noStrike" kern="1200" cap="none" spc="0" normalizeH="0" baseline="0" noProof="1">
                  <a:ln>
                    <a:noFill/>
                  </a:ln>
                  <a:solidFill>
                    <a:srgbClr val="FFFFFF"/>
                  </a:solidFill>
                  <a:effectLst>
                    <a:outerShdw blurRad="38100" dist="38100" dir="2700000">
                      <a:srgbClr val="000000"/>
                    </a:outerShdw>
                  </a:effectLst>
                  <a:uLnTx/>
                  <a:uFillTx/>
                  <a:latin typeface="黑体" panose="02010609060101010101" pitchFamily="49" charset="-122"/>
                  <a:ea typeface="黑体" pitchFamily="49" charset="-122"/>
                  <a:cs typeface="+mn-cs"/>
                </a:rPr>
                <a:t>高</a:t>
              </a:r>
            </a:p>
          </p:txBody>
        </p:sp>
        <p:sp>
          <p:nvSpPr>
            <p:cNvPr id="68617" name="AutoShape 11"/>
            <p:cNvSpPr/>
            <p:nvPr/>
          </p:nvSpPr>
          <p:spPr>
            <a:xfrm>
              <a:off x="0" y="436"/>
              <a:ext cx="336" cy="288"/>
            </a:xfrm>
            <a:prstGeom prst="flowChartProcess">
              <a:avLst/>
            </a:prstGeom>
            <a:solidFill>
              <a:srgbClr val="006699"/>
            </a:solidFill>
            <a:ln w="9525">
              <a:noFill/>
            </a:ln>
            <a:effectLst>
              <a:prstShdw prst="shdw17" dist="17961" dir="2699999">
                <a:srgbClr val="003D5C"/>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0" i="0" u="none" strike="noStrike" kern="1200" cap="none" spc="0" normalizeH="0" baseline="0" noProof="1">
                  <a:ln>
                    <a:noFill/>
                  </a:ln>
                  <a:solidFill>
                    <a:srgbClr val="FFFFFF"/>
                  </a:solidFill>
                  <a:effectLst>
                    <a:outerShdw blurRad="38100" dist="38100" dir="2700000">
                      <a:srgbClr val="000000"/>
                    </a:outerShdw>
                  </a:effectLst>
                  <a:uLnTx/>
                  <a:uFillTx/>
                  <a:latin typeface="黑体" panose="02010609060101010101" pitchFamily="49" charset="-122"/>
                  <a:ea typeface="黑体" pitchFamily="49" charset="-122"/>
                  <a:cs typeface="+mn-cs"/>
                </a:rPr>
                <a:t>低</a:t>
              </a:r>
            </a:p>
          </p:txBody>
        </p:sp>
      </p:grpSp>
      <p:sp>
        <p:nvSpPr>
          <p:cNvPr id="68618" name="Text Box 12"/>
          <p:cNvSpPr txBox="1">
            <a:spLocks noChangeArrowheads="1"/>
          </p:cNvSpPr>
          <p:nvPr/>
        </p:nvSpPr>
        <p:spPr bwMode="auto">
          <a:xfrm>
            <a:off x="886029" y="2261885"/>
            <a:ext cx="443713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00000"/>
              </a:lnSpc>
              <a:spcBef>
                <a:spcPct val="50000"/>
              </a:spcBef>
              <a:spcAft>
                <a:spcPct val="0"/>
              </a:spcAft>
              <a:buClr>
                <a:srgbClr val="CC99FF"/>
              </a:buClr>
              <a:buSzPct val="120000"/>
              <a:buFont typeface="Wingdings" pitchFamily="2" charset="2"/>
              <a:buChar char="§"/>
              <a:tabLst/>
              <a:defRPr/>
            </a:pPr>
            <a:r>
              <a:rPr kumimoji="0" lang="en-US" sz="3200" b="1" i="0" u="none" strike="noStrike" kern="1200" cap="none" spc="0" normalizeH="0" baseline="0" noProof="0" dirty="0">
                <a:ln>
                  <a:noFill/>
                </a:ln>
                <a:solidFill>
                  <a:srgbClr val="800000"/>
                </a:solidFill>
                <a:effectLst/>
                <a:uLnTx/>
                <a:uFillTx/>
                <a:latin typeface="黑体" pitchFamily="49" charset="-122"/>
                <a:ea typeface="黑体" pitchFamily="49" charset="-122"/>
                <a:cs typeface="+mn-cs"/>
              </a:rPr>
              <a:t> </a:t>
            </a:r>
            <a:r>
              <a:rPr kumimoji="0" lang="zh-CN" altLang="en-US" sz="3200" b="1" i="0" u="none" strike="noStrike" kern="1200" cap="none" spc="0" normalizeH="0" baseline="0" noProof="0" dirty="0">
                <a:ln>
                  <a:noFill/>
                </a:ln>
                <a:solidFill>
                  <a:srgbClr val="800000"/>
                </a:solidFill>
                <a:effectLst/>
                <a:uLnTx/>
                <a:uFillTx/>
                <a:latin typeface="黑体" pitchFamily="49" charset="-122"/>
                <a:ea typeface="黑体" pitchFamily="49" charset="-122"/>
                <a:cs typeface="+mn-cs"/>
              </a:rPr>
              <a:t>算术运算符的结合性：</a:t>
            </a:r>
          </a:p>
        </p:txBody>
      </p:sp>
      <p:sp>
        <p:nvSpPr>
          <p:cNvPr id="68619" name="AutoShape 13"/>
          <p:cNvSpPr/>
          <p:nvPr/>
        </p:nvSpPr>
        <p:spPr>
          <a:xfrm>
            <a:off x="5663952" y="2325334"/>
            <a:ext cx="2970213" cy="487362"/>
          </a:xfrm>
          <a:prstGeom prst="flowChartProcess">
            <a:avLst/>
          </a:prstGeom>
          <a:solidFill>
            <a:srgbClr val="006699"/>
          </a:solidFill>
          <a:ln w="9525">
            <a:noFill/>
          </a:ln>
          <a:effectLst>
            <a:prstShdw prst="shdw17" dist="17961" dir="13499999">
              <a:srgbClr val="003D5C"/>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0" i="0" u="none" strike="noStrike" kern="1200" cap="none" spc="0" normalizeH="0" baseline="0" noProof="1">
                <a:ln>
                  <a:noFill/>
                </a:ln>
                <a:solidFill>
                  <a:srgbClr val="FFFFFF"/>
                </a:solidFill>
                <a:effectLst>
                  <a:outerShdw blurRad="38100" dist="38100" dir="2700000">
                    <a:srgbClr val="000000"/>
                  </a:outerShdw>
                </a:effectLst>
                <a:uLnTx/>
                <a:uFillTx/>
                <a:latin typeface="Verdana" panose="020B0604030504040204" pitchFamily="34" charset="0"/>
                <a:ea typeface="黑体" pitchFamily="49" charset="-122"/>
                <a:cs typeface="+mn-cs"/>
              </a:rPr>
              <a:t>自左向右</a:t>
            </a:r>
          </a:p>
        </p:txBody>
      </p:sp>
      <p:sp>
        <p:nvSpPr>
          <p:cNvPr id="68620" name="Text Box 17"/>
          <p:cNvSpPr txBox="1"/>
          <p:nvPr/>
        </p:nvSpPr>
        <p:spPr>
          <a:xfrm>
            <a:off x="723027" y="3301460"/>
            <a:ext cx="9881850" cy="2893100"/>
          </a:xfrm>
          <a:prstGeom prst="rect">
            <a:avLst/>
          </a:prstGeom>
          <a:solidFill>
            <a:schemeClr val="bg1"/>
          </a:solidFill>
          <a:ln w="28575" cap="flat" cmpd="sng">
            <a:solidFill>
              <a:srgbClr val="008000"/>
            </a:solidFill>
            <a:prstDash val="solid"/>
            <a:miter/>
            <a:headEnd type="none" w="med" len="med"/>
            <a:tailEnd type="none" w="med" len="med"/>
          </a:ln>
        </p:spPr>
        <p:txBody>
          <a:bodyPr wrap="square" lIns="0" rIns="0">
            <a:spAutoFit/>
          </a:bodyPr>
          <a:lstStyle/>
          <a:p>
            <a:pPr marL="0" marR="0" lvl="0" indent="0" algn="l" defTabSz="914400" rtl="0" eaLnBrk="1" fontAlgn="base" latinLnBrk="0" hangingPunct="1">
              <a:lnSpc>
                <a:spcPct val="130000"/>
              </a:lnSpc>
              <a:spcBef>
                <a:spcPts val="0"/>
              </a:spcBef>
              <a:spcAft>
                <a:spcPct val="0"/>
              </a:spcAft>
              <a:buClr>
                <a:srgbClr val="66FF33"/>
              </a:buClr>
              <a:buSzTx/>
              <a:buFont typeface="Wingdings" panose="05000000000000000000" pitchFamily="2" charset="2"/>
              <a:buNone/>
              <a:tabLst/>
              <a:defRPr/>
            </a:pPr>
            <a:r>
              <a:rPr kumimoji="0" lang="zh-CN" altLang="en-US" sz="2800" b="0" i="0" u="none" strike="noStrike" kern="1200" cap="none" spc="0" normalizeH="0" baseline="0" noProof="1">
                <a:ln>
                  <a:noFill/>
                </a:ln>
                <a:solidFill>
                  <a:srgbClr val="008000"/>
                </a:solidFill>
                <a:effectLst>
                  <a:outerShdw blurRad="38100" dist="38100" dir="2700000">
                    <a:srgbClr val="000000"/>
                  </a:outerShdw>
                </a:effectLst>
                <a:uLnTx/>
                <a:uFillTx/>
                <a:latin typeface="黑体" panose="02010609060101010101" pitchFamily="49" charset="-122"/>
                <a:ea typeface="黑体" pitchFamily="49" charset="-122"/>
                <a:cs typeface="+mn-cs"/>
              </a:rPr>
              <a:t>参考课本的附录学习Ｃ语言全部</a:t>
            </a:r>
            <a:r>
              <a:rPr kumimoji="0" lang="en-US" altLang="x-none" sz="2800" b="0" i="0" u="none" strike="noStrike" kern="1200" cap="none" spc="0" normalizeH="0" baseline="0" noProof="1">
                <a:ln>
                  <a:noFill/>
                </a:ln>
                <a:solidFill>
                  <a:srgbClr val="008000"/>
                </a:solidFill>
                <a:effectLst>
                  <a:outerShdw blurRad="38100" dist="38100" dir="2700000">
                    <a:srgbClr val="000000"/>
                  </a:outerShdw>
                </a:effectLst>
                <a:uLnTx/>
                <a:uFillTx/>
                <a:latin typeface="黑体" panose="02010609060101010101" pitchFamily="49" charset="-122"/>
                <a:ea typeface="黑体" pitchFamily="49" charset="-122"/>
                <a:cs typeface="+mn-cs"/>
              </a:rPr>
              <a:t>34</a:t>
            </a:r>
            <a:r>
              <a:rPr kumimoji="0" lang="zh-CN" altLang="en-US" sz="2800" b="0" i="0" u="none" strike="noStrike" kern="1200" cap="none" spc="0" normalizeH="0" baseline="0" noProof="1">
                <a:ln>
                  <a:noFill/>
                </a:ln>
                <a:solidFill>
                  <a:srgbClr val="008000"/>
                </a:solidFill>
                <a:effectLst>
                  <a:outerShdw blurRad="38100" dist="38100" dir="2700000">
                    <a:srgbClr val="000000"/>
                  </a:outerShdw>
                </a:effectLst>
                <a:uLnTx/>
                <a:uFillTx/>
                <a:latin typeface="黑体" panose="02010609060101010101" pitchFamily="49" charset="-122"/>
                <a:ea typeface="黑体" pitchFamily="49" charset="-122"/>
                <a:cs typeface="+mn-cs"/>
              </a:rPr>
              <a:t>种运算符的性质以及优先级和结合性。</a:t>
            </a:r>
            <a:endParaRPr kumimoji="0" lang="en-US" altLang="zh-CN" sz="2800" b="0" i="0" u="none" strike="noStrike" kern="1200" cap="none" spc="0" normalizeH="0" baseline="0" noProof="1">
              <a:ln>
                <a:noFill/>
              </a:ln>
              <a:solidFill>
                <a:srgbClr val="008000"/>
              </a:solidFill>
              <a:effectLst>
                <a:outerShdw blurRad="38100" dist="38100" dir="2700000">
                  <a:srgbClr val="000000"/>
                </a:outerShdw>
              </a:effectLst>
              <a:uLnTx/>
              <a:uFillTx/>
              <a:latin typeface="黑体" panose="02010609060101010101" pitchFamily="49" charset="-122"/>
              <a:ea typeface="黑体" pitchFamily="49" charset="-122"/>
              <a:cs typeface="+mn-cs"/>
            </a:endParaRPr>
          </a:p>
          <a:p>
            <a:pPr marL="0" marR="0" lvl="0" indent="0" algn="l" defTabSz="914400" rtl="0" eaLnBrk="1" fontAlgn="base" latinLnBrk="0" hangingPunct="1">
              <a:lnSpc>
                <a:spcPct val="130000"/>
              </a:lnSpc>
              <a:spcBef>
                <a:spcPts val="0"/>
              </a:spcBef>
              <a:spcAft>
                <a:spcPct val="0"/>
              </a:spcAft>
              <a:buClr>
                <a:srgbClr val="66FF33"/>
              </a:buClr>
              <a:buSzTx/>
              <a:buFont typeface="Wingdings" panose="05000000000000000000" pitchFamily="2" charset="2"/>
              <a:buNone/>
              <a:tabLst/>
              <a:defRPr/>
            </a:pPr>
            <a:r>
              <a:rPr kumimoji="0" lang="en-US" altLang="zh-CN" sz="2800" b="1" i="0" u="none" strike="noStrike" kern="1200" cap="none" spc="0" normalizeH="0" baseline="0" noProof="1">
                <a:ln>
                  <a:noFill/>
                </a:ln>
                <a:solidFill>
                  <a:srgbClr val="0000FF"/>
                </a:solidFill>
                <a:effectLst/>
                <a:uLnTx/>
                <a:uFillTx/>
                <a:latin typeface="楷体" pitchFamily="49" charset="-122"/>
                <a:ea typeface="楷体" pitchFamily="49" charset="-122"/>
                <a:cs typeface="+mn-cs"/>
              </a:rPr>
              <a:t>※ C</a:t>
            </a:r>
            <a:r>
              <a:rPr kumimoji="0" lang="zh-CN" altLang="en-US" sz="2800" b="1" i="0" u="none" strike="noStrike" kern="1200" cap="none" spc="0" normalizeH="0" baseline="0" noProof="1">
                <a:ln>
                  <a:noFill/>
                </a:ln>
                <a:solidFill>
                  <a:srgbClr val="0000FF"/>
                </a:solidFill>
                <a:effectLst/>
                <a:uLnTx/>
                <a:uFillTx/>
                <a:latin typeface="楷体" pitchFamily="49" charset="-122"/>
                <a:ea typeface="楷体" pitchFamily="49" charset="-122"/>
                <a:cs typeface="+mn-cs"/>
              </a:rPr>
              <a:t>规定了每个运算符的优先级和结合性。计算表达式的值时</a:t>
            </a:r>
            <a:r>
              <a:rPr kumimoji="0" lang="zh-CN" altLang="en-US" sz="2800" b="1" i="0" u="none" strike="noStrike" kern="1200" cap="none" spc="0" normalizeH="0" baseline="0" noProof="1">
                <a:ln>
                  <a:noFill/>
                </a:ln>
                <a:solidFill>
                  <a:srgbClr val="FF0000"/>
                </a:solidFill>
                <a:effectLst/>
                <a:uLnTx/>
                <a:uFillTx/>
                <a:latin typeface="楷体" pitchFamily="49" charset="-122"/>
                <a:ea typeface="楷体" pitchFamily="49" charset="-122"/>
                <a:cs typeface="+mn-cs"/>
              </a:rPr>
              <a:t>首先</a:t>
            </a:r>
            <a:r>
              <a:rPr kumimoji="0" lang="zh-CN" altLang="en-US" sz="2800" b="1" i="0" u="none" strike="noStrike" kern="1200" cap="none" spc="0" normalizeH="0" baseline="0" noProof="1">
                <a:ln>
                  <a:noFill/>
                </a:ln>
                <a:solidFill>
                  <a:srgbClr val="0000FF"/>
                </a:solidFill>
                <a:effectLst/>
                <a:uLnTx/>
                <a:uFillTx/>
                <a:latin typeface="楷体" pitchFamily="49" charset="-122"/>
                <a:ea typeface="楷体" pitchFamily="49" charset="-122"/>
                <a:cs typeface="+mn-cs"/>
              </a:rPr>
              <a:t>按运算符的优先级先高到低执行，如果操作数两侧运算符优先级别相同，则按运算符的结合性处理。</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9451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516590" y="299120"/>
            <a:ext cx="5616624" cy="609600"/>
          </a:xfrm>
          <a:solidFill>
            <a:srgbClr val="006666">
              <a:alpha val="100000"/>
            </a:srgbClr>
          </a:solidFill>
          <a:ln w="38100" cmpd="dbl">
            <a:solidFill>
              <a:schemeClr val="bg1"/>
            </a:solidFill>
            <a:miter/>
          </a:ln>
        </p:spPr>
        <p:txBody>
          <a:bodyPr vert="horz" lIns="91440" tIns="0" rIns="91440" bIns="72000" rtlCol="0" anchor="ctr">
            <a:normAutofit fontScale="90000"/>
          </a:bodyPr>
          <a:lstStyle/>
          <a:p>
            <a:pPr algn="l" eaLnBrk="1" hangingPunct="1"/>
            <a:r>
              <a:rPr lang="en-US" altLang="x-none" sz="3600" b="1" noProof="1">
                <a:solidFill>
                  <a:srgbClr val="FFFF66"/>
                </a:solidFill>
                <a:effectLst>
                  <a:outerShdw blurRad="38100" dist="38100" dir="2700000">
                    <a:srgbClr val="000000"/>
                  </a:outerShdw>
                </a:effectLst>
                <a:ea typeface="黑体" panose="02010609060101010101" pitchFamily="49" charset="-122"/>
              </a:rPr>
              <a:t>3. </a:t>
            </a:r>
            <a:r>
              <a:rPr lang="zh-CN" altLang="en-US" sz="3600" b="1" noProof="1">
                <a:solidFill>
                  <a:srgbClr val="FFFF66"/>
                </a:solidFill>
                <a:effectLst>
                  <a:outerShdw blurRad="38100" dist="38100" dir="2700000">
                    <a:srgbClr val="000000"/>
                  </a:outerShdw>
                </a:effectLst>
                <a:ea typeface="黑体" panose="02010609060101010101" pitchFamily="49" charset="-122"/>
              </a:rPr>
              <a:t>自增、自减运算符</a:t>
            </a:r>
          </a:p>
        </p:txBody>
      </p:sp>
      <p:sp>
        <p:nvSpPr>
          <p:cNvPr id="4" name="Text Box 3"/>
          <p:cNvSpPr txBox="1">
            <a:spLocks noChangeArrowheads="1"/>
          </p:cNvSpPr>
          <p:nvPr/>
        </p:nvSpPr>
        <p:spPr bwMode="auto">
          <a:xfrm>
            <a:off x="767408" y="908720"/>
            <a:ext cx="10814992" cy="148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宋体" charset="-122"/>
                <a:ea typeface="宋体" charset="-122"/>
                <a:cs typeface="+mn-cs"/>
              </a:rPr>
              <a:t>◆</a:t>
            </a:r>
            <a:r>
              <a:rPr kumimoji="0" lang="zh-CN" altLang="en-US" sz="28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自增、自减运算符（</a:t>
            </a:r>
            <a:r>
              <a:rPr kumimoji="0" lang="zh-CN" altLang="en-US" sz="2800" b="1" i="0" u="none" strike="noStrike" kern="1200" cap="none" spc="0" normalizeH="0" baseline="0" noProof="0" dirty="0">
                <a:ln>
                  <a:noFill/>
                </a:ln>
                <a:solidFill>
                  <a:srgbClr val="FF00FF"/>
                </a:solidFill>
                <a:effectLst/>
                <a:uLnTx/>
                <a:uFillTx/>
                <a:latin typeface="微软雅黑" pitchFamily="34" charset="-122"/>
                <a:ea typeface="微软雅黑" pitchFamily="34" charset="-122"/>
                <a:cs typeface="+mn-cs"/>
              </a:rPr>
              <a:t>单目</a:t>
            </a:r>
            <a:r>
              <a:rPr kumimoji="0" lang="zh-CN" altLang="en-US" sz="28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运算符： ＋＋    －－    作用：使变量的值加１或减１。</a:t>
            </a:r>
            <a:endParaRPr kumimoji="0" lang="en-US" altLang="zh-CN"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自增自减运算符优先级别最高。</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Text Box 3">
            <a:extLst>
              <a:ext uri="{FF2B5EF4-FFF2-40B4-BE49-F238E27FC236}">
                <a16:creationId xmlns:a16="http://schemas.microsoft.com/office/drawing/2014/main" id="{ADB7FB31-314F-ED79-5DAD-D51E7BE6BE1F}"/>
              </a:ext>
            </a:extLst>
          </p:cNvPr>
          <p:cNvSpPr txBox="1"/>
          <p:nvPr/>
        </p:nvSpPr>
        <p:spPr>
          <a:xfrm>
            <a:off x="839416" y="2674947"/>
            <a:ext cx="7448550" cy="1508105"/>
          </a:xfrm>
          <a:prstGeom prst="rect">
            <a:avLst/>
          </a:prstGeom>
          <a:solidFill>
            <a:schemeClr val="accent1">
              <a:lumMod val="50000"/>
            </a:schemeClr>
          </a:solidFill>
          <a:ln w="9525">
            <a:noFill/>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altLang="x-none" sz="2800" b="1" i="0" u="none" strike="noStrike" kern="1200" cap="none" spc="0" normalizeH="0" baseline="0" noProof="1">
                <a:ln>
                  <a:noFill/>
                </a:ln>
                <a:solidFill>
                  <a:srgbClr val="CC99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a:t>
            </a: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用法：设</a:t>
            </a:r>
            <a:r>
              <a:rPr kumimoji="0" lang="en-US" altLang="x-none"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i</a:t>
            </a: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是个整型变量， </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en-US" altLang="x-none"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++i  -- i    (</a:t>
            </a:r>
            <a:r>
              <a:rPr kumimoji="0" lang="zh-CN" altLang="en-US" sz="2800" b="1" i="0" u="none" strike="noStrike" kern="1200" cap="none" spc="0" normalizeH="0" baseline="0" noProof="1">
                <a:ln>
                  <a:noFill/>
                </a:ln>
                <a:solidFill>
                  <a:srgbClr val="66FF33"/>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运算符前置，前缀</a:t>
            </a:r>
            <a:r>
              <a:rPr kumimoji="0" lang="en-US" altLang="x-none"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en-US" altLang="x-none"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i++   i --    (</a:t>
            </a:r>
            <a:r>
              <a:rPr kumimoji="0" lang="zh-CN" altLang="en-US" sz="2800" b="1" i="0" u="none" strike="noStrike" kern="1200" cap="none" spc="0" normalizeH="0" baseline="0" noProof="1">
                <a:ln>
                  <a:noFill/>
                </a:ln>
                <a:solidFill>
                  <a:srgbClr val="66FF33"/>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运算符后置，后缀</a:t>
            </a:r>
            <a:r>
              <a:rPr kumimoji="0" lang="en-US" altLang="x-none"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a:t>
            </a:r>
          </a:p>
        </p:txBody>
      </p:sp>
      <p:sp>
        <p:nvSpPr>
          <p:cNvPr id="5" name="Text Box 4">
            <a:extLst>
              <a:ext uri="{FF2B5EF4-FFF2-40B4-BE49-F238E27FC236}">
                <a16:creationId xmlns:a16="http://schemas.microsoft.com/office/drawing/2014/main" id="{AC5B8E79-C90C-C076-B929-F8D08C8DA0ED}"/>
              </a:ext>
            </a:extLst>
          </p:cNvPr>
          <p:cNvSpPr txBox="1"/>
          <p:nvPr/>
        </p:nvSpPr>
        <p:spPr>
          <a:xfrm>
            <a:off x="512120" y="4466757"/>
            <a:ext cx="10509608" cy="1653511"/>
          </a:xfrm>
          <a:prstGeom prst="rect">
            <a:avLst/>
          </a:prstGeom>
          <a:solidFill>
            <a:schemeClr val="accent1">
              <a:lumMod val="50000"/>
            </a:schemeClr>
          </a:solidFill>
          <a:ln w="9525">
            <a:noFill/>
          </a:ln>
          <a:effectLst>
            <a:prstShdw prst="shdw17" dist="17961" dir="13499999">
              <a:srgbClr val="003D5C"/>
            </a:prstShdw>
          </a:effectLst>
        </p:spPr>
        <p:txBody>
          <a:bodyPr wrap="square" lIns="72000" tIns="72000" rIns="72000" bIns="7200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后缀模式，优先级最高位于整个运算符优先级第一级。结合性为从左到右；</a:t>
            </a:r>
            <a:endParaRPr kumimoji="0" lang="en-US" altLang="zh-CN"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作用：先得到运算结果为操作数的值，然后使操作数的值加</a:t>
            </a:r>
            <a:r>
              <a:rPr kumimoji="0" lang="en-US" altLang="zh-CN"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1</a:t>
            </a: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或减</a:t>
            </a:r>
            <a:r>
              <a:rPr kumimoji="0" lang="en-US" altLang="zh-CN"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1</a:t>
            </a: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　　</a:t>
            </a:r>
          </a:p>
        </p:txBody>
      </p:sp>
    </p:spTree>
    <p:extLst>
      <p:ext uri="{BB962C8B-B14F-4D97-AF65-F5344CB8AC3E}">
        <p14:creationId xmlns:p14="http://schemas.microsoft.com/office/powerpoint/2010/main" val="223815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Text Box 7"/>
          <p:cNvSpPr txBox="1"/>
          <p:nvPr/>
        </p:nvSpPr>
        <p:spPr>
          <a:xfrm>
            <a:off x="335360" y="1342783"/>
            <a:ext cx="11319048" cy="1653511"/>
          </a:xfrm>
          <a:prstGeom prst="rect">
            <a:avLst/>
          </a:prstGeom>
          <a:solidFill>
            <a:schemeClr val="accent1">
              <a:lumMod val="50000"/>
            </a:schemeClr>
          </a:solidFill>
          <a:ln w="9525">
            <a:noFill/>
          </a:ln>
          <a:effectLst>
            <a:prstShdw prst="shdw17" dist="17961" dir="13499999">
              <a:srgbClr val="003D5C"/>
            </a:prstShdw>
          </a:effectLst>
        </p:spPr>
        <p:txBody>
          <a:bodyPr wrap="square" lIns="72000" tIns="72000" rIns="72000" bIns="72000">
            <a:spAutoFit/>
          </a:bodyPr>
          <a:lstStyle>
            <a:defPPr>
              <a:defRPr lang="zh-CN"/>
            </a:defPPr>
            <a:lvl1pPr fontAlgn="base">
              <a:spcBef>
                <a:spcPct val="50000"/>
              </a:spcBef>
              <a:spcAft>
                <a:spcPct val="0"/>
              </a:spcAft>
              <a:buFont typeface="Arial" charset="0"/>
              <a:buNone/>
              <a:defRPr sz="2800" b="1">
                <a:solidFill>
                  <a:srgbClr val="FFFFFF"/>
                </a:solidFill>
                <a:effectLst>
                  <a:outerShdw blurRad="38100" dist="38100" dir="2700000">
                    <a:srgbClr val="000000"/>
                  </a:outerShdw>
                </a:effectLst>
                <a:latin typeface="华光粗圆_CNKI" panose="02000500000000000000" pitchFamily="2" charset="-122"/>
                <a:ea typeface="华光粗圆_CNKI" panose="02000500000000000000" pitchFamily="2" charset="-122"/>
              </a:defRPr>
            </a:lvl1p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前缀模式：其优先级位于整个运算符优先级的第二级，比前缀模式的自增自减低一级。其结合性为从右到左。</a:t>
            </a:r>
            <a:endParaRPr kumimoji="0" lang="en-US" altLang="zh-CN"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作用：先对操作数的值加</a:t>
            </a:r>
            <a:r>
              <a:rPr kumimoji="0" lang="en-US" altLang="zh-CN"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1</a:t>
            </a: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或减</a:t>
            </a:r>
            <a:r>
              <a:rPr kumimoji="0" lang="en-US" altLang="zh-CN"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1</a:t>
            </a:r>
            <a:r>
              <a:rPr kumimoji="0" lang="zh-CN" altLang="en-US" sz="2800" b="1" i="0" u="none" strike="noStrike" kern="1200" cap="none" spc="0" normalizeH="0" baseline="0" noProof="1">
                <a:ln>
                  <a:noFill/>
                </a:ln>
                <a:solidFill>
                  <a:srgbClr val="FFFFFF"/>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n-cs"/>
              </a:rPr>
              <a:t>，然后得到运算结果为操作数的值。</a:t>
            </a:r>
          </a:p>
        </p:txBody>
      </p:sp>
      <p:sp>
        <p:nvSpPr>
          <p:cNvPr id="4" name="Text Box 6"/>
          <p:cNvSpPr txBox="1">
            <a:spLocks noChangeArrowheads="1"/>
          </p:cNvSpPr>
          <p:nvPr/>
        </p:nvSpPr>
        <p:spPr bwMode="auto">
          <a:xfrm>
            <a:off x="1487488" y="3501492"/>
            <a:ext cx="806469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52500">
              <a:defRPr sz="2400" b="1">
                <a:solidFill>
                  <a:schemeClr val="tx1"/>
                </a:solidFill>
                <a:latin typeface="Times New Roman" pitchFamily="18" charset="0"/>
                <a:ea typeface="黑体" pitchFamily="49" charset="-122"/>
              </a:defRPr>
            </a:lvl1pPr>
            <a:lvl2pPr defTabSz="952500">
              <a:defRPr sz="2400" b="1">
                <a:solidFill>
                  <a:schemeClr val="tx1"/>
                </a:solidFill>
                <a:latin typeface="Times New Roman" pitchFamily="18" charset="0"/>
                <a:ea typeface="黑体" pitchFamily="49" charset="-122"/>
              </a:defRPr>
            </a:lvl2pPr>
            <a:lvl3pPr defTabSz="952500">
              <a:defRPr sz="2400" b="1">
                <a:solidFill>
                  <a:schemeClr val="tx1"/>
                </a:solidFill>
                <a:latin typeface="Times New Roman" pitchFamily="18" charset="0"/>
                <a:ea typeface="黑体" pitchFamily="49" charset="-122"/>
              </a:defRPr>
            </a:lvl3pPr>
            <a:lvl4pPr defTabSz="952500">
              <a:defRPr sz="2400" b="1">
                <a:solidFill>
                  <a:schemeClr val="tx1"/>
                </a:solidFill>
                <a:latin typeface="Times New Roman" pitchFamily="18" charset="0"/>
                <a:ea typeface="黑体" pitchFamily="49" charset="-122"/>
              </a:defRPr>
            </a:lvl4pPr>
            <a:lvl5pPr defTabSz="952500">
              <a:defRPr sz="2400" b="1">
                <a:solidFill>
                  <a:schemeClr val="tx1"/>
                </a:solidFill>
                <a:latin typeface="Times New Roman" pitchFamily="18" charset="0"/>
                <a:ea typeface="黑体" pitchFamily="49" charset="-122"/>
              </a:defRPr>
            </a:lvl5pPr>
            <a:lvl6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例如：</a:t>
            </a:r>
            <a:r>
              <a:rPr kumimoji="0" lang="en-US" altLang="zh-CN" sz="2400" b="1" i="0" u="none" strike="noStrike" kern="1200" cap="none" spc="0" normalizeH="0" baseline="0" noProof="0" dirty="0" err="1">
                <a:ln>
                  <a:noFill/>
                </a:ln>
                <a:solidFill>
                  <a:srgbClr val="002060"/>
                </a:solidFill>
                <a:effectLst/>
                <a:uLnTx/>
                <a:uFillTx/>
                <a:latin typeface="Verdana" pitchFamily="34" charset="0"/>
                <a:ea typeface="黑体" pitchFamily="49" charset="-122"/>
                <a:cs typeface="+mn-cs"/>
              </a:rPr>
              <a:t>int</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 i=20,j;</a:t>
            </a:r>
          </a:p>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	j=20*i++; //j</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被赋值</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400</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，然后</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i</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增</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1</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变为</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21</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a:t>
            </a:r>
            <a:endPar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endParaRPr>
          </a:p>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再例如：</a:t>
            </a:r>
            <a:r>
              <a:rPr kumimoji="0" lang="en-US" altLang="zh-CN" sz="2400" b="1" i="0" u="none" strike="noStrike" kern="1200" cap="none" spc="0" normalizeH="0" baseline="0" noProof="0" dirty="0" err="1">
                <a:ln>
                  <a:noFill/>
                </a:ln>
                <a:solidFill>
                  <a:srgbClr val="002060"/>
                </a:solidFill>
                <a:effectLst/>
                <a:uLnTx/>
                <a:uFillTx/>
                <a:latin typeface="Verdana" pitchFamily="34" charset="0"/>
                <a:ea typeface="黑体" pitchFamily="49" charset="-122"/>
                <a:cs typeface="+mn-cs"/>
              </a:rPr>
              <a:t>int</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 i=20,j;</a:t>
            </a:r>
          </a:p>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	   j=20*++</a:t>
            </a:r>
            <a:r>
              <a:rPr kumimoji="0" lang="en-US" altLang="zh-CN" sz="2400" b="1" i="0" u="none" strike="noStrike" kern="1200" cap="none" spc="0" normalizeH="0" baseline="0" noProof="0" dirty="0" err="1">
                <a:ln>
                  <a:noFill/>
                </a:ln>
                <a:solidFill>
                  <a:srgbClr val="002060"/>
                </a:solidFill>
                <a:effectLst/>
                <a:uLnTx/>
                <a:uFillTx/>
                <a:latin typeface="Verdana" pitchFamily="34" charset="0"/>
                <a:ea typeface="黑体" pitchFamily="49" charset="-122"/>
                <a:cs typeface="+mn-cs"/>
              </a:rPr>
              <a:t>i</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  //i</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增</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1</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变为</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21</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j</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被赋值</a:t>
            </a:r>
            <a:r>
              <a:rPr kumimoji="0" lang="en-US" altLang="zh-CN"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420</a:t>
            </a:r>
            <a:r>
              <a:rPr kumimoji="0" lang="zh-CN" altLang="en-US" sz="24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a:t>
            </a:r>
          </a:p>
        </p:txBody>
      </p:sp>
      <p:pic>
        <p:nvPicPr>
          <p:cNvPr id="5" name="图片 4">
            <a:extLst>
              <a:ext uri="{FF2B5EF4-FFF2-40B4-BE49-F238E27FC236}">
                <a16:creationId xmlns:a16="http://schemas.microsoft.com/office/drawing/2014/main" id="{29A5202C-F54A-46D8-A698-CDCFC4CC1A04}"/>
              </a:ext>
            </a:extLst>
          </p:cNvPr>
          <p:cNvPicPr>
            <a:picLocks noChangeAspect="1"/>
          </p:cNvPicPr>
          <p:nvPr/>
        </p:nvPicPr>
        <p:blipFill>
          <a:blip r:embed="rId2"/>
          <a:stretch>
            <a:fillRect/>
          </a:stretch>
        </p:blipFill>
        <p:spPr>
          <a:xfrm>
            <a:off x="436476" y="136524"/>
            <a:ext cx="11319048" cy="806200"/>
          </a:xfrm>
          <a:prstGeom prst="rect">
            <a:avLst/>
          </a:prstGeom>
        </p:spPr>
      </p:pic>
    </p:spTree>
    <p:extLst>
      <p:ext uri="{BB962C8B-B14F-4D97-AF65-F5344CB8AC3E}">
        <p14:creationId xmlns:p14="http://schemas.microsoft.com/office/powerpoint/2010/main" val="219547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585188" y="326606"/>
            <a:ext cx="2881585" cy="609600"/>
          </a:xfrm>
          <a:solidFill>
            <a:srgbClr val="006666">
              <a:alpha val="100000"/>
            </a:srgbClr>
          </a:solidFill>
          <a:ln w="38100" cmpd="dbl">
            <a:solidFill>
              <a:schemeClr val="bg1"/>
            </a:solidFill>
            <a:miter/>
          </a:ln>
        </p:spPr>
        <p:txBody>
          <a:bodyPr vert="horz" lIns="91440" tIns="0" rIns="91440" bIns="72000" rtlCol="0" anchor="ctr">
            <a:normAutofit fontScale="90000"/>
          </a:bodyPr>
          <a:lstStyle/>
          <a:p>
            <a:pPr algn="l" eaLnBrk="1" hangingPunct="1"/>
            <a:r>
              <a:rPr lang="zh-CN" altLang="en-US" sz="3600" b="1" noProof="1">
                <a:solidFill>
                  <a:srgbClr val="FFFF66"/>
                </a:solidFill>
                <a:effectLst>
                  <a:outerShdw blurRad="38100" dist="38100" dir="2700000">
                    <a:srgbClr val="000000"/>
                  </a:outerShdw>
                </a:effectLst>
                <a:ea typeface="黑体" panose="02010609060101010101" pitchFamily="49" charset="-122"/>
              </a:rPr>
              <a:t>使用注意事项</a:t>
            </a:r>
          </a:p>
        </p:txBody>
      </p:sp>
      <p:sp>
        <p:nvSpPr>
          <p:cNvPr id="71683" name="Rectangle 3"/>
          <p:cNvSpPr>
            <a:spLocks noChangeArrowheads="1"/>
          </p:cNvSpPr>
          <p:nvPr/>
        </p:nvSpPr>
        <p:spPr bwMode="auto">
          <a:xfrm>
            <a:off x="515020" y="1030960"/>
            <a:ext cx="11037474"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25000"/>
              </a:spcBef>
              <a:spcAft>
                <a:spcPct val="0"/>
              </a:spcAft>
              <a:buClr>
                <a:srgbClr val="66FF33"/>
              </a:buClr>
              <a:buSzTx/>
              <a:buFont typeface="Wingdings" pitchFamily="2" charset="2"/>
              <a:buNone/>
              <a:tabLst/>
              <a:defRPr/>
            </a:pPr>
            <a:r>
              <a:rPr kumimoji="0" lang="zh-CN" altLang="en-US" sz="3200" b="1" i="0" u="none" strike="noStrike" kern="1200" cap="none" spc="0" normalizeH="0" baseline="0" noProof="0" dirty="0">
                <a:ln>
                  <a:noFill/>
                </a:ln>
                <a:solidFill>
                  <a:srgbClr val="C00000"/>
                </a:solidFill>
                <a:effectLst/>
                <a:uLnTx/>
                <a:uFillTx/>
                <a:latin typeface="华光中楷_CNKI" panose="02000500000000000000" pitchFamily="2" charset="-122"/>
                <a:ea typeface="华光中楷_CNKI" panose="02000500000000000000" pitchFamily="2" charset="-122"/>
                <a:cs typeface="+mn-cs"/>
              </a:rPr>
              <a:t>注意：自增、自减运算符的操作数只能是变量，不可能是常量或表达式。</a:t>
            </a:r>
          </a:p>
        </p:txBody>
      </p:sp>
      <p:sp>
        <p:nvSpPr>
          <p:cNvPr id="71685" name="Text Box 5"/>
          <p:cNvSpPr txBox="1">
            <a:spLocks noChangeArrowheads="1"/>
          </p:cNvSpPr>
          <p:nvPr/>
        </p:nvSpPr>
        <p:spPr bwMode="auto">
          <a:xfrm>
            <a:off x="2495600" y="1537150"/>
            <a:ext cx="1714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800000"/>
                </a:solidFill>
                <a:effectLst/>
                <a:uLnTx/>
                <a:uFillTx/>
                <a:latin typeface="Verdana" pitchFamily="34" charset="0"/>
                <a:ea typeface="黑体" pitchFamily="49" charset="-122"/>
                <a:cs typeface="+mn-cs"/>
              </a:rPr>
              <a:t>为什么？</a:t>
            </a:r>
          </a:p>
        </p:txBody>
      </p:sp>
      <p:sp>
        <p:nvSpPr>
          <p:cNvPr id="71686" name="Text Box 6"/>
          <p:cNvSpPr txBox="1">
            <a:spLocks noChangeArrowheads="1"/>
          </p:cNvSpPr>
          <p:nvPr/>
        </p:nvSpPr>
        <p:spPr bwMode="auto">
          <a:xfrm>
            <a:off x="600034" y="2394143"/>
            <a:ext cx="3695766"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52500">
              <a:defRPr sz="2400" b="1">
                <a:solidFill>
                  <a:schemeClr val="tx1"/>
                </a:solidFill>
                <a:latin typeface="Times New Roman" pitchFamily="18" charset="0"/>
                <a:ea typeface="黑体" pitchFamily="49" charset="-122"/>
              </a:defRPr>
            </a:lvl1pPr>
            <a:lvl2pPr defTabSz="952500">
              <a:defRPr sz="2400" b="1">
                <a:solidFill>
                  <a:schemeClr val="tx1"/>
                </a:solidFill>
                <a:latin typeface="Times New Roman" pitchFamily="18" charset="0"/>
                <a:ea typeface="黑体" pitchFamily="49" charset="-122"/>
              </a:defRPr>
            </a:lvl2pPr>
            <a:lvl3pPr defTabSz="952500">
              <a:defRPr sz="2400" b="1">
                <a:solidFill>
                  <a:schemeClr val="tx1"/>
                </a:solidFill>
                <a:latin typeface="Times New Roman" pitchFamily="18" charset="0"/>
                <a:ea typeface="黑体" pitchFamily="49" charset="-122"/>
              </a:defRPr>
            </a:lvl3pPr>
            <a:lvl4pPr defTabSz="952500">
              <a:defRPr sz="2400" b="1">
                <a:solidFill>
                  <a:schemeClr val="tx1"/>
                </a:solidFill>
                <a:latin typeface="Times New Roman" pitchFamily="18" charset="0"/>
                <a:ea typeface="黑体" pitchFamily="49" charset="-122"/>
              </a:defRPr>
            </a:lvl4pPr>
            <a:lvl5pPr defTabSz="952500">
              <a:defRPr sz="2400" b="1">
                <a:solidFill>
                  <a:schemeClr val="tx1"/>
                </a:solidFill>
                <a:latin typeface="Times New Roman" pitchFamily="18" charset="0"/>
                <a:ea typeface="黑体" pitchFamily="49" charset="-122"/>
              </a:defRPr>
            </a:lvl5pPr>
            <a:lvl6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因为自增、自减运算符有赋值功能，常量和表达式不能被赋值！</a:t>
            </a:r>
          </a:p>
        </p:txBody>
      </p:sp>
      <p:grpSp>
        <p:nvGrpSpPr>
          <p:cNvPr id="3" name="组合 2">
            <a:extLst>
              <a:ext uri="{FF2B5EF4-FFF2-40B4-BE49-F238E27FC236}">
                <a16:creationId xmlns:a16="http://schemas.microsoft.com/office/drawing/2014/main" id="{ECF068D3-807E-B39E-2F60-3894D9A06FEC}"/>
              </a:ext>
            </a:extLst>
          </p:cNvPr>
          <p:cNvGrpSpPr/>
          <p:nvPr/>
        </p:nvGrpSpPr>
        <p:grpSpPr>
          <a:xfrm>
            <a:off x="4705350" y="2404876"/>
            <a:ext cx="4591050" cy="1454150"/>
            <a:chOff x="4705350" y="2404876"/>
            <a:chExt cx="4591050" cy="1454150"/>
          </a:xfrm>
        </p:grpSpPr>
        <p:sp>
          <p:nvSpPr>
            <p:cNvPr id="71687" name="Text Box 7"/>
            <p:cNvSpPr txBox="1"/>
            <p:nvPr/>
          </p:nvSpPr>
          <p:spPr>
            <a:xfrm>
              <a:off x="4705350" y="2446152"/>
              <a:ext cx="1390650" cy="492443"/>
            </a:xfrm>
            <a:prstGeom prst="rect">
              <a:avLst/>
            </a:prstGeom>
            <a:solidFill>
              <a:srgbClr val="006699"/>
            </a:solidFill>
            <a:ln w="28575" cap="flat" cmpd="sng">
              <a:solidFill>
                <a:schemeClr val="bg1"/>
              </a:solidFill>
              <a:prstDash val="solid"/>
              <a:miter/>
              <a:headEnd type="none" w="med" len="med"/>
              <a:tailEnd type="none" w="med" len="med"/>
            </a:ln>
            <a:effectLst>
              <a:prstShdw prst="shdw17" dist="17961" dir="13499999">
                <a:srgbClr val="999999"/>
              </a:prstShdw>
            </a:effectLst>
          </p:spPr>
          <p:txBody>
            <a:bodyPr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altLang="x-none" sz="3200" b="0" i="0" u="none" strike="noStrike" kern="1200" cap="none" spc="0" normalizeH="0" baseline="0" noProof="1">
                  <a:ln>
                    <a:noFill/>
                  </a:ln>
                  <a:solidFill>
                    <a:srgbClr val="FFFFFF"/>
                  </a:solidFill>
                  <a:effectLst>
                    <a:outerShdw blurRad="38100" dist="38100" dir="2700000">
                      <a:srgbClr val="000000"/>
                    </a:outerShdw>
                  </a:effectLst>
                  <a:uLnTx/>
                  <a:uFillTx/>
                  <a:latin typeface="Verdana" panose="020B0604030504040204" pitchFamily="34" charset="0"/>
                  <a:ea typeface="幼圆" panose="02010509060101010101" pitchFamily="49" charset="-122"/>
                  <a:cs typeface="+mn-cs"/>
                </a:rPr>
                <a:t>++ i</a:t>
              </a:r>
            </a:p>
          </p:txBody>
        </p:sp>
        <p:sp>
          <p:nvSpPr>
            <p:cNvPr id="71688" name="Text Box 8"/>
            <p:cNvSpPr txBox="1"/>
            <p:nvPr/>
          </p:nvSpPr>
          <p:spPr>
            <a:xfrm>
              <a:off x="7181850" y="2446152"/>
              <a:ext cx="2114550" cy="492443"/>
            </a:xfrm>
            <a:prstGeom prst="rect">
              <a:avLst/>
            </a:prstGeom>
            <a:solidFill>
              <a:srgbClr val="006699"/>
            </a:solidFill>
            <a:ln w="28575" cap="flat" cmpd="sng">
              <a:solidFill>
                <a:schemeClr val="bg1"/>
              </a:solidFill>
              <a:prstDash val="solid"/>
              <a:miter/>
              <a:headEnd type="none" w="med" len="med"/>
              <a:tailEnd type="none" w="med" len="med"/>
            </a:ln>
            <a:effectLst>
              <a:prstShdw prst="shdw17" dist="17961" dir="13499999">
                <a:srgbClr val="999999"/>
              </a:prstShdw>
            </a:effectLst>
          </p:spPr>
          <p:txBody>
            <a:bodyPr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altLang="x-none" sz="3200" b="0" i="0" u="none" strike="noStrike" kern="1200" cap="none" spc="0" normalizeH="0" baseline="0" noProof="1">
                  <a:ln>
                    <a:noFill/>
                  </a:ln>
                  <a:solidFill>
                    <a:srgbClr val="FFFFFF"/>
                  </a:solidFill>
                  <a:effectLst>
                    <a:outerShdw blurRad="38100" dist="38100" dir="2700000">
                      <a:srgbClr val="000000"/>
                    </a:outerShdw>
                  </a:effectLst>
                  <a:uLnTx/>
                  <a:uFillTx/>
                  <a:latin typeface="Verdana" panose="020B0604030504040204" pitchFamily="34" charset="0"/>
                  <a:ea typeface="幼圆" panose="02010509060101010101" pitchFamily="49" charset="-122"/>
                  <a:cs typeface="+mn-cs"/>
                </a:rPr>
                <a:t>i = i + 1</a:t>
              </a:r>
            </a:p>
          </p:txBody>
        </p:sp>
        <p:sp>
          <p:nvSpPr>
            <p:cNvPr id="71689" name="Text Box 9"/>
            <p:cNvSpPr txBox="1"/>
            <p:nvPr/>
          </p:nvSpPr>
          <p:spPr>
            <a:xfrm>
              <a:off x="4705350" y="3285939"/>
              <a:ext cx="1390650" cy="492443"/>
            </a:xfrm>
            <a:prstGeom prst="rect">
              <a:avLst/>
            </a:prstGeom>
            <a:solidFill>
              <a:srgbClr val="006699"/>
            </a:solidFill>
            <a:ln w="28575" cap="flat" cmpd="sng">
              <a:solidFill>
                <a:schemeClr val="bg1"/>
              </a:solidFill>
              <a:prstDash val="solid"/>
              <a:miter/>
              <a:headEnd type="none" w="med" len="med"/>
              <a:tailEnd type="none" w="med" len="med"/>
            </a:ln>
            <a:effectLst>
              <a:prstShdw prst="shdw17" dist="17961" dir="13499999">
                <a:srgbClr val="999999"/>
              </a:prstShdw>
            </a:effectLst>
          </p:spPr>
          <p:txBody>
            <a:bodyPr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altLang="x-none" sz="3200" b="0" i="0" u="none" strike="noStrike" kern="1200" cap="none" spc="0" normalizeH="0" baseline="0" noProof="1">
                  <a:ln>
                    <a:noFill/>
                  </a:ln>
                  <a:solidFill>
                    <a:srgbClr val="FFFFFF"/>
                  </a:solidFill>
                  <a:effectLst>
                    <a:outerShdw blurRad="38100" dist="38100" dir="2700000">
                      <a:srgbClr val="000000"/>
                    </a:outerShdw>
                  </a:effectLst>
                  <a:uLnTx/>
                  <a:uFillTx/>
                  <a:latin typeface="Verdana" panose="020B0604030504040204" pitchFamily="34" charset="0"/>
                  <a:ea typeface="幼圆" panose="02010509060101010101" pitchFamily="49" charset="-122"/>
                  <a:cs typeface="+mn-cs"/>
                </a:rPr>
                <a:t>- - i</a:t>
              </a:r>
            </a:p>
          </p:txBody>
        </p:sp>
        <p:sp>
          <p:nvSpPr>
            <p:cNvPr id="71690" name="AutoShape 10"/>
            <p:cNvSpPr>
              <a:spLocks noChangeArrowheads="1"/>
            </p:cNvSpPr>
            <p:nvPr/>
          </p:nvSpPr>
          <p:spPr bwMode="auto">
            <a:xfrm>
              <a:off x="6096000" y="3255776"/>
              <a:ext cx="1085850" cy="603250"/>
            </a:xfrm>
            <a:prstGeom prst="notchedRightArrow">
              <a:avLst>
                <a:gd name="adj1" fmla="val 50000"/>
                <a:gd name="adj2" fmla="val 45000"/>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71691" name="Text Box 11"/>
            <p:cNvSpPr txBox="1"/>
            <p:nvPr/>
          </p:nvSpPr>
          <p:spPr>
            <a:xfrm>
              <a:off x="7181850" y="3285939"/>
              <a:ext cx="2114550" cy="492443"/>
            </a:xfrm>
            <a:prstGeom prst="rect">
              <a:avLst/>
            </a:prstGeom>
            <a:solidFill>
              <a:srgbClr val="006699"/>
            </a:solidFill>
            <a:ln w="28575" cap="flat" cmpd="sng">
              <a:solidFill>
                <a:schemeClr val="bg1"/>
              </a:solidFill>
              <a:prstDash val="solid"/>
              <a:miter/>
              <a:headEnd type="none" w="med" len="med"/>
              <a:tailEnd type="none" w="med" len="med"/>
            </a:ln>
            <a:effectLst>
              <a:prstShdw prst="shdw17" dist="17961" dir="13499999">
                <a:srgbClr val="999999"/>
              </a:prstShdw>
            </a:effectLst>
          </p:spPr>
          <p:txBody>
            <a:bodyPr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altLang="x-none" sz="3200" b="0" i="0" u="none" strike="noStrike" kern="1200" cap="none" spc="0" normalizeH="0" baseline="0" noProof="1">
                  <a:ln>
                    <a:noFill/>
                  </a:ln>
                  <a:solidFill>
                    <a:srgbClr val="FFFFFF"/>
                  </a:solidFill>
                  <a:effectLst>
                    <a:outerShdw blurRad="38100" dist="38100" dir="2700000">
                      <a:srgbClr val="000000"/>
                    </a:outerShdw>
                  </a:effectLst>
                  <a:uLnTx/>
                  <a:uFillTx/>
                  <a:latin typeface="Verdana" panose="020B0604030504040204" pitchFamily="34" charset="0"/>
                  <a:ea typeface="幼圆" panose="02010509060101010101" pitchFamily="49" charset="-122"/>
                  <a:cs typeface="+mn-cs"/>
                </a:rPr>
                <a:t>i = i  - 1</a:t>
              </a:r>
            </a:p>
          </p:txBody>
        </p:sp>
        <p:sp>
          <p:nvSpPr>
            <p:cNvPr id="71692" name="AutoShape 13"/>
            <p:cNvSpPr>
              <a:spLocks noChangeArrowheads="1"/>
            </p:cNvSpPr>
            <p:nvPr/>
          </p:nvSpPr>
          <p:spPr bwMode="auto">
            <a:xfrm>
              <a:off x="6096000" y="2404876"/>
              <a:ext cx="1085850" cy="603250"/>
            </a:xfrm>
            <a:prstGeom prst="notchedRightArrow">
              <a:avLst>
                <a:gd name="adj1" fmla="val 50000"/>
                <a:gd name="adj2" fmla="val 45000"/>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grpSp>
      <p:sp>
        <p:nvSpPr>
          <p:cNvPr id="71693" name="Text Box 14"/>
          <p:cNvSpPr txBox="1">
            <a:spLocks noChangeArrowheads="1"/>
          </p:cNvSpPr>
          <p:nvPr/>
        </p:nvSpPr>
        <p:spPr bwMode="auto">
          <a:xfrm>
            <a:off x="2442742" y="4238692"/>
            <a:ext cx="7086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2500">
              <a:defRPr sz="2400" b="1">
                <a:solidFill>
                  <a:schemeClr val="tx1"/>
                </a:solidFill>
                <a:latin typeface="Times New Roman" pitchFamily="18" charset="0"/>
                <a:ea typeface="黑体" pitchFamily="49" charset="-122"/>
              </a:defRPr>
            </a:lvl1pPr>
            <a:lvl2pPr defTabSz="952500">
              <a:defRPr sz="2400" b="1">
                <a:solidFill>
                  <a:schemeClr val="tx1"/>
                </a:solidFill>
                <a:latin typeface="Times New Roman" pitchFamily="18" charset="0"/>
                <a:ea typeface="黑体" pitchFamily="49" charset="-122"/>
              </a:defRPr>
            </a:lvl2pPr>
            <a:lvl3pPr defTabSz="952500">
              <a:defRPr sz="2400" b="1">
                <a:solidFill>
                  <a:schemeClr val="tx1"/>
                </a:solidFill>
                <a:latin typeface="Times New Roman" pitchFamily="18" charset="0"/>
                <a:ea typeface="黑体" pitchFamily="49" charset="-122"/>
              </a:defRPr>
            </a:lvl3pPr>
            <a:lvl4pPr defTabSz="952500">
              <a:defRPr sz="2400" b="1">
                <a:solidFill>
                  <a:schemeClr val="tx1"/>
                </a:solidFill>
                <a:latin typeface="Times New Roman" pitchFamily="18" charset="0"/>
                <a:ea typeface="黑体" pitchFamily="49" charset="-122"/>
              </a:defRPr>
            </a:lvl4pPr>
            <a:lvl5pPr defTabSz="952500">
              <a:defRPr sz="2400" b="1">
                <a:solidFill>
                  <a:schemeClr val="tx1"/>
                </a:solidFill>
                <a:latin typeface="Times New Roman" pitchFamily="18" charset="0"/>
                <a:ea typeface="黑体" pitchFamily="49" charset="-122"/>
              </a:defRPr>
            </a:lvl5pPr>
            <a:lvl6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像下面这样的用法就是错误的：</a:t>
            </a:r>
          </a:p>
        </p:txBody>
      </p:sp>
      <p:sp>
        <p:nvSpPr>
          <p:cNvPr id="71694" name="Text Box 15"/>
          <p:cNvSpPr txBox="1"/>
          <p:nvPr/>
        </p:nvSpPr>
        <p:spPr>
          <a:xfrm>
            <a:off x="2639616" y="5137765"/>
            <a:ext cx="5219700" cy="674200"/>
          </a:xfrm>
          <a:prstGeom prst="rect">
            <a:avLst/>
          </a:prstGeom>
          <a:gradFill rotWithShape="0">
            <a:gsLst>
              <a:gs pos="0">
                <a:srgbClr val="0099CC"/>
              </a:gs>
              <a:gs pos="100000">
                <a:srgbClr val="00475E"/>
              </a:gs>
            </a:gsLst>
            <a:lin ang="5400000" scaled="1"/>
            <a:tileRect/>
          </a:gradFill>
          <a:ln w="9525">
            <a:noFill/>
          </a:ln>
          <a:effectLst>
            <a:prstShdw prst="shdw17" dist="17961" dir="13499999">
              <a:srgbClr val="005C7A"/>
            </a:prstShdw>
          </a:effectLst>
        </p:spPr>
        <p:txBody>
          <a:bodyPr lIns="72000" tIns="72000" rIns="72000" bIns="10800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altLang="x-none" sz="3200" b="0" i="0" u="none" strike="noStrike" kern="1200" cap="none" spc="0" normalizeH="0" baseline="0" noProof="1">
                <a:ln>
                  <a:noFill/>
                </a:ln>
                <a:solidFill>
                  <a:srgbClr val="FFFFFF"/>
                </a:solidFill>
                <a:effectLst>
                  <a:outerShdw blurRad="38100" dist="38100" dir="2700000">
                    <a:srgbClr val="000000"/>
                  </a:outerShdw>
                </a:effectLst>
                <a:uLnTx/>
                <a:uFillTx/>
                <a:latin typeface="Verdana" panose="020B0604030504040204" pitchFamily="34" charset="0"/>
                <a:ea typeface="+mn-ea"/>
                <a:cs typeface="+mn-cs"/>
              </a:rPr>
              <a:t> ++ 10      (x+y) ++</a:t>
            </a:r>
          </a:p>
        </p:txBody>
      </p:sp>
      <p:sp>
        <p:nvSpPr>
          <p:cNvPr id="71695" name="Line 16"/>
          <p:cNvSpPr>
            <a:spLocks noChangeShapeType="1"/>
          </p:cNvSpPr>
          <p:nvPr/>
        </p:nvSpPr>
        <p:spPr bwMode="auto">
          <a:xfrm flipH="1">
            <a:off x="2944416" y="5137765"/>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71696" name="Line 17"/>
          <p:cNvSpPr>
            <a:spLocks noChangeShapeType="1"/>
          </p:cNvSpPr>
          <p:nvPr/>
        </p:nvSpPr>
        <p:spPr bwMode="auto">
          <a:xfrm flipH="1" flipV="1">
            <a:off x="2944416" y="5137765"/>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71697" name="Line 18"/>
          <p:cNvSpPr>
            <a:spLocks noChangeShapeType="1"/>
          </p:cNvSpPr>
          <p:nvPr/>
        </p:nvSpPr>
        <p:spPr bwMode="auto">
          <a:xfrm flipH="1">
            <a:off x="5687616" y="5137765"/>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71698" name="Line 19"/>
          <p:cNvSpPr>
            <a:spLocks noChangeShapeType="1"/>
          </p:cNvSpPr>
          <p:nvPr/>
        </p:nvSpPr>
        <p:spPr bwMode="auto">
          <a:xfrm flipH="1" flipV="1">
            <a:off x="5687616" y="5137765"/>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2" name="灯片编号占位符 1"/>
          <p:cNvSpPr>
            <a:spLocks noGrp="1"/>
          </p:cNvSpPr>
          <p:nvPr>
            <p:ph type="sldNum" sz="quarter" idx="12"/>
          </p:nvPr>
        </p:nvSpPr>
        <p:spPr>
          <a:xfrm>
            <a:off x="8999538" y="6246325"/>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1539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696"/>
                                        </p:tgtEl>
                                        <p:attrNameLst>
                                          <p:attrName>style.visibility</p:attrName>
                                        </p:attrNameLst>
                                      </p:cBhvr>
                                      <p:to>
                                        <p:strVal val="visible"/>
                                      </p:to>
                                    </p:set>
                                    <p:animEffect transition="in" filter="barn(inVertical)">
                                      <p:cBhvr>
                                        <p:cTn id="7" dur="500"/>
                                        <p:tgtEl>
                                          <p:spTgt spid="7169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1695"/>
                                        </p:tgtEl>
                                        <p:attrNameLst>
                                          <p:attrName>style.visibility</p:attrName>
                                        </p:attrNameLst>
                                      </p:cBhvr>
                                      <p:to>
                                        <p:strVal val="visible"/>
                                      </p:to>
                                    </p:set>
                                    <p:animEffect transition="in" filter="barn(inVertical)">
                                      <p:cBhvr>
                                        <p:cTn id="10" dur="500"/>
                                        <p:tgtEl>
                                          <p:spTgt spid="7169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1698"/>
                                        </p:tgtEl>
                                        <p:attrNameLst>
                                          <p:attrName>style.visibility</p:attrName>
                                        </p:attrNameLst>
                                      </p:cBhvr>
                                      <p:to>
                                        <p:strVal val="visible"/>
                                      </p:to>
                                    </p:set>
                                    <p:animEffect transition="in" filter="barn(inVertical)">
                                      <p:cBhvr>
                                        <p:cTn id="13" dur="500"/>
                                        <p:tgtEl>
                                          <p:spTgt spid="7169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1697"/>
                                        </p:tgtEl>
                                        <p:attrNameLst>
                                          <p:attrName>style.visibility</p:attrName>
                                        </p:attrNameLst>
                                      </p:cBhvr>
                                      <p:to>
                                        <p:strVal val="visible"/>
                                      </p:to>
                                    </p:set>
                                    <p:animEffect transition="in" filter="barn(inVertical)">
                                      <p:cBhvr>
                                        <p:cTn id="16" dur="500"/>
                                        <p:tgtEl>
                                          <p:spTgt spid="71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5" grpId="0" animBg="1"/>
      <p:bldP spid="71696" grpId="0" animBg="1"/>
      <p:bldP spid="71697" grpId="0" animBg="1"/>
      <p:bldP spid="7169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695400" y="371128"/>
            <a:ext cx="4229927" cy="609600"/>
          </a:xfrm>
          <a:solidFill>
            <a:srgbClr val="006666">
              <a:alpha val="100000"/>
            </a:srgbClr>
          </a:solidFill>
          <a:ln w="38100" cmpd="dbl">
            <a:solidFill>
              <a:schemeClr val="bg1"/>
            </a:solidFill>
            <a:miter/>
          </a:ln>
        </p:spPr>
        <p:txBody>
          <a:bodyPr vert="horz" lIns="91440" tIns="0" rIns="91440" bIns="72000" rtlCol="0" anchor="ctr">
            <a:normAutofit fontScale="90000"/>
          </a:bodyPr>
          <a:lstStyle/>
          <a:p>
            <a:pPr algn="l" eaLnBrk="1" hangingPunct="1"/>
            <a:r>
              <a:rPr lang="zh-CN" altLang="en-US" sz="3600" b="1" noProof="1">
                <a:solidFill>
                  <a:srgbClr val="FFFF66"/>
                </a:solidFill>
                <a:effectLst>
                  <a:outerShdw blurRad="38100" dist="38100" dir="2700000">
                    <a:srgbClr val="000000"/>
                  </a:outerShdw>
                </a:effectLst>
                <a:ea typeface="黑体" panose="02010609060101010101" pitchFamily="49" charset="-122"/>
              </a:rPr>
              <a:t>其它注意事项</a:t>
            </a:r>
          </a:p>
        </p:txBody>
      </p:sp>
      <p:sp>
        <p:nvSpPr>
          <p:cNvPr id="71683" name="Rectangle 3"/>
          <p:cNvSpPr>
            <a:spLocks noChangeArrowheads="1"/>
          </p:cNvSpPr>
          <p:nvPr/>
        </p:nvSpPr>
        <p:spPr bwMode="auto">
          <a:xfrm>
            <a:off x="833008" y="980728"/>
            <a:ext cx="10153128" cy="547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注  意：此运算符一般用于循环变量的控制，</a:t>
            </a:r>
            <a:r>
              <a:rPr kumimoji="0" lang="zh-CN" altLang="en-US" sz="2400" b="1" i="0" u="none" strike="noStrike" kern="1200" cap="none" spc="0" normalizeH="0" baseline="0" noProof="0" dirty="0">
                <a:ln>
                  <a:noFill/>
                </a:ln>
                <a:solidFill>
                  <a:srgbClr val="FF00FF"/>
                </a:solidFill>
                <a:effectLst/>
                <a:uLnTx/>
                <a:uFillTx/>
                <a:latin typeface="Times New Roman" pitchFamily="18" charset="0"/>
                <a:ea typeface="微软雅黑" pitchFamily="34" charset="-122"/>
                <a:cs typeface="Times New Roman" pitchFamily="18" charset="0"/>
              </a:rPr>
              <a:t>不要将此运算符用于复杂的表达式中</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，以免出现歧义。</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推荐用法：</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	</a:t>
            </a:r>
            <a:r>
              <a:rPr kumimoji="0" lang="en-US" altLang="zh-CN" sz="2400" b="1" i="0" u="none" strike="noStrike" kern="1200" cap="none" spc="0" normalizeH="0" baseline="0" noProof="0" dirty="0" err="1">
                <a:ln>
                  <a:noFill/>
                </a:ln>
                <a:solidFill>
                  <a:srgbClr val="FF0000"/>
                </a:solidFill>
                <a:effectLst/>
                <a:uLnTx/>
                <a:uFillTx/>
                <a:latin typeface="Times New Roman" pitchFamily="18" charset="0"/>
                <a:ea typeface="微软雅黑" pitchFamily="34" charset="-122"/>
                <a:cs typeface="Times New Roman" pitchFamily="18" charset="0"/>
              </a:rPr>
              <a:t>int</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 a=0;</a:t>
            </a: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定义</a:t>
            </a: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a</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为整型，并赋值为</a:t>
            </a: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0</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	</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a++;</a:t>
            </a: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将</a:t>
            </a: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a</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的值由</a:t>
            </a: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0</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变为</a:t>
            </a: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1</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不推荐用法：</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	</a:t>
            </a:r>
            <a:r>
              <a:rPr kumimoji="0" lang="en-US" altLang="zh-CN" sz="2400" b="1" i="0" u="none" strike="noStrike" kern="1200" cap="none" spc="0" normalizeH="0" baseline="0" noProof="0" dirty="0" err="1">
                <a:ln>
                  <a:noFill/>
                </a:ln>
                <a:solidFill>
                  <a:srgbClr val="FF0000"/>
                </a:solidFill>
                <a:effectLst/>
                <a:uLnTx/>
                <a:uFillTx/>
                <a:latin typeface="Times New Roman" pitchFamily="18" charset="0"/>
                <a:ea typeface="微软雅黑" pitchFamily="34" charset="-122"/>
                <a:cs typeface="Times New Roman" pitchFamily="18" charset="0"/>
              </a:rPr>
              <a:t>cout</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&lt;&lt;(1+a++)&lt;&lt;</a:t>
            </a:r>
            <a:r>
              <a:rPr kumimoji="0" lang="en-US" altLang="zh-CN" sz="2400" b="1" i="0" u="none" strike="noStrike" kern="1200" cap="none" spc="0" normalizeH="0" baseline="0" noProof="0" dirty="0" err="1">
                <a:ln>
                  <a:noFill/>
                </a:ln>
                <a:solidFill>
                  <a:srgbClr val="FF0000"/>
                </a:solidFill>
                <a:effectLst/>
                <a:uLnTx/>
                <a:uFillTx/>
                <a:latin typeface="Times New Roman" pitchFamily="18" charset="0"/>
                <a:ea typeface="微软雅黑" pitchFamily="34" charset="-122"/>
                <a:cs typeface="Times New Roman" pitchFamily="18" charset="0"/>
              </a:rPr>
              <a:t>endl</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a:t>
            </a: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 // </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不容易看出输出结果</a:t>
            </a:r>
            <a:endPar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  i=20;y=(i++)-i; </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a:t>
            </a:r>
            <a:r>
              <a:rPr kumimoji="0" lang="zh-CN" altLang="en-US" sz="2400" b="1" i="0" u="none" strike="noStrike" kern="1200" cap="none" spc="0" normalizeH="0" baseline="0" noProof="0" dirty="0">
                <a:ln>
                  <a:noFill/>
                </a:ln>
                <a:solidFill>
                  <a:srgbClr val="FF00FF"/>
                </a:solidFill>
                <a:effectLst/>
                <a:uLnTx/>
                <a:uFillTx/>
                <a:latin typeface="Times New Roman" pitchFamily="18" charset="0"/>
                <a:ea typeface="微软雅黑" pitchFamily="34" charset="-122"/>
                <a:cs typeface="Times New Roman" pitchFamily="18" charset="0"/>
              </a:rPr>
              <a:t>一个变量多次出现在表达式中，避免使用自增自减</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。不同编译器结果可能不同。甚至，在使用自增自减的表达式里不应包括别的运算符。</a:t>
            </a:r>
            <a:endPar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如 </a:t>
            </a:r>
            <a:r>
              <a:rPr kumimoji="0" lang="en-US" altLang="zh-CN" sz="2400" b="1" i="0" u="none" strike="noStrike" kern="1200" cap="none" spc="0" normalizeH="0" baseline="0" noProof="0" dirty="0" err="1">
                <a:ln>
                  <a:noFill/>
                </a:ln>
                <a:solidFill>
                  <a:srgbClr val="FF0000"/>
                </a:solidFill>
                <a:effectLst/>
                <a:uLnTx/>
                <a:uFillTx/>
                <a:latin typeface="Times New Roman" pitchFamily="18" charset="0"/>
                <a:ea typeface="微软雅黑" pitchFamily="34" charset="-122"/>
                <a:cs typeface="Times New Roman" pitchFamily="18" charset="0"/>
              </a:rPr>
              <a:t>int</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 i=20,j; j=20*i++;</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rPr>
              <a:t>应改为：</a:t>
            </a:r>
            <a:r>
              <a:rPr kumimoji="0" lang="en-US" altLang="zh-CN" sz="2400" b="1" i="0" u="none" strike="noStrike" kern="1200" cap="none" spc="0" normalizeH="0" baseline="0" noProof="0" dirty="0" err="1">
                <a:ln>
                  <a:noFill/>
                </a:ln>
                <a:solidFill>
                  <a:srgbClr val="FF0000"/>
                </a:solidFill>
                <a:effectLst/>
                <a:uLnTx/>
                <a:uFillTx/>
                <a:latin typeface="Times New Roman" pitchFamily="18" charset="0"/>
                <a:ea typeface="微软雅黑" pitchFamily="34" charset="-122"/>
                <a:cs typeface="Times New Roman" pitchFamily="18" charset="0"/>
              </a:rPr>
              <a:t>int</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 i=20,j;j=20*i; i++;</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微软雅黑" pitchFamily="34" charset="-122"/>
              <a:cs typeface="Times New Roman" pitchFamily="18" charset="0"/>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35056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407368" y="1250940"/>
            <a:ext cx="7549288" cy="609600"/>
          </a:xfrm>
          <a:solidFill>
            <a:srgbClr val="006666">
              <a:alpha val="100000"/>
            </a:srgbClr>
          </a:solidFill>
          <a:ln w="38100" cmpd="dbl">
            <a:solidFill>
              <a:schemeClr val="bg1"/>
            </a:solidFill>
            <a:miter/>
          </a:ln>
        </p:spPr>
        <p:txBody>
          <a:bodyPr vert="horz" lIns="91440" tIns="0" rIns="91440" bIns="72000" rtlCol="0" anchor="ctr">
            <a:normAutofit fontScale="90000"/>
          </a:bodyPr>
          <a:lstStyle/>
          <a:p>
            <a:pPr algn="l" eaLnBrk="1" hangingPunct="1"/>
            <a:r>
              <a:rPr lang="en-US" altLang="x-none" sz="3600" b="1" noProof="1">
                <a:solidFill>
                  <a:srgbClr val="FFFF66"/>
                </a:solidFill>
                <a:effectLst>
                  <a:outerShdw blurRad="38100" dist="38100" dir="2700000">
                    <a:srgbClr val="000000"/>
                  </a:outerShdw>
                </a:effectLst>
                <a:ea typeface="黑体" panose="02010609060101010101" pitchFamily="49" charset="-122"/>
              </a:rPr>
              <a:t>1. </a:t>
            </a:r>
            <a:r>
              <a:rPr lang="zh-CN" altLang="en-US" sz="3600" b="1" noProof="1">
                <a:solidFill>
                  <a:srgbClr val="FFFF66"/>
                </a:solidFill>
                <a:effectLst>
                  <a:outerShdw blurRad="38100" dist="38100" dir="2700000">
                    <a:srgbClr val="000000"/>
                  </a:outerShdw>
                </a:effectLst>
                <a:ea typeface="黑体" panose="02010609060101010101" pitchFamily="49" charset="-122"/>
              </a:rPr>
              <a:t>赋值运算符的功能、优先级和结合性</a:t>
            </a:r>
          </a:p>
        </p:txBody>
      </p:sp>
      <p:sp>
        <p:nvSpPr>
          <p:cNvPr id="73731" name="Text Box 3"/>
          <p:cNvSpPr txBox="1">
            <a:spLocks noChangeArrowheads="1"/>
          </p:cNvSpPr>
          <p:nvPr/>
        </p:nvSpPr>
        <p:spPr bwMode="auto">
          <a:xfrm>
            <a:off x="407368" y="1922021"/>
            <a:ext cx="11051541" cy="440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赋值运算符（双目）</a:t>
            </a:r>
          </a:p>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运算符： ＝ </a:t>
            </a:r>
          </a:p>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优先级</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较低，位于算术运算符后面。</a:t>
            </a:r>
          </a:p>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结合性</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右结合性（从右到左）</a:t>
            </a:r>
          </a:p>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功能</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：将一个数据赋值给一个变量，</a:t>
            </a:r>
          </a:p>
          <a:p>
            <a:pPr marL="0" marR="0" lvl="0" indent="0" algn="l" defTabSz="914400" rtl="0" eaLnBrk="1" fontAlgn="base" latinLnBrk="0" hangingPunct="1">
              <a:lnSpc>
                <a:spcPct val="13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这个数据可以是常量、变量或表达式；而一个变量是系统为程序分配的一个已命名的存储位置。因此，赋值运算符的作用是将一个数据</a:t>
            </a:r>
            <a:r>
              <a:rPr kumimoji="0" lang="zh-CN" altLang="en-US" sz="2800" b="1" i="0" u="none" strike="noStrike" kern="1200" cap="none" spc="0" normalizeH="0" baseline="0" noProof="0" dirty="0">
                <a:ln>
                  <a:noFill/>
                </a:ln>
                <a:solidFill>
                  <a:srgbClr val="FF00FF"/>
                </a:solidFill>
                <a:effectLst/>
                <a:uLnTx/>
                <a:uFillTx/>
                <a:latin typeface="黑体" pitchFamily="49" charset="-122"/>
                <a:ea typeface="黑体" pitchFamily="49" charset="-122"/>
                <a:cs typeface="+mn-cs"/>
              </a:rPr>
              <a:t>存入一个指定的存储位置</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2">
            <a:extLst>
              <a:ext uri="{FF2B5EF4-FFF2-40B4-BE49-F238E27FC236}">
                <a16:creationId xmlns:a16="http://schemas.microsoft.com/office/drawing/2014/main" id="{443F5F59-D7B3-5D55-BAF0-C13E47C94127}"/>
              </a:ext>
            </a:extLst>
          </p:cNvPr>
          <p:cNvSpPr txBox="1">
            <a:spLocks/>
          </p:cNvSpPr>
          <p:nvPr/>
        </p:nvSpPr>
        <p:spPr>
          <a:xfrm>
            <a:off x="1257926" y="444740"/>
            <a:ext cx="9350424" cy="806200"/>
          </a:xfrm>
          <a:prstGeom prst="rect">
            <a:avLst/>
          </a:prstGeom>
          <a:solidFill>
            <a:schemeClr val="accent1">
              <a:lumMod val="75000"/>
            </a:schemeClr>
          </a:solidFill>
          <a:effectLst>
            <a:prstShdw prst="shdw17" dist="17961" dir="2699999">
              <a:srgbClr val="3D7A99"/>
            </a:prst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2.3.3 </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赋值运算符和赋值表达式</a:t>
            </a:r>
          </a:p>
        </p:txBody>
      </p:sp>
    </p:spTree>
    <p:extLst>
      <p:ext uri="{BB962C8B-B14F-4D97-AF65-F5344CB8AC3E}">
        <p14:creationId xmlns:p14="http://schemas.microsoft.com/office/powerpoint/2010/main" val="857865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3"/>
          <p:cNvSpPr txBox="1">
            <a:spLocks noChangeArrowheads="1"/>
          </p:cNvSpPr>
          <p:nvPr/>
        </p:nvSpPr>
        <p:spPr bwMode="auto">
          <a:xfrm>
            <a:off x="1343472" y="3295396"/>
            <a:ext cx="75247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ea typeface="黑体" pitchFamily="49" charset="-122"/>
                <a:cs typeface="Times New Roman" pitchFamily="18" charset="0"/>
              </a:rPr>
              <a:t>如：</a:t>
            </a:r>
            <a:r>
              <a:rPr kumimoji="0" lang="en-US" sz="2800" b="1" i="0" u="none" strike="noStrike" kern="1200" cap="none" spc="0" normalizeH="0" baseline="0" noProof="0" dirty="0" err="1">
                <a:ln>
                  <a:noFill/>
                </a:ln>
                <a:solidFill>
                  <a:srgbClr val="002060"/>
                </a:solidFill>
                <a:effectLst/>
                <a:uLnTx/>
                <a:uFillTx/>
                <a:ea typeface="幼圆" pitchFamily="49" charset="-122"/>
                <a:cs typeface="Times New Roman" pitchFamily="18" charset="0"/>
              </a:rPr>
              <a:t>num</a:t>
            </a:r>
            <a:r>
              <a:rPr kumimoji="0" lang="en-US" sz="2800" b="1" i="0" u="none" strike="noStrike" kern="1200" cap="none" spc="0" normalizeH="0" baseline="0" noProof="0" dirty="0">
                <a:ln>
                  <a:noFill/>
                </a:ln>
                <a:solidFill>
                  <a:srgbClr val="002060"/>
                </a:solidFill>
                <a:effectLst/>
                <a:uLnTx/>
                <a:uFillTx/>
                <a:ea typeface="幼圆" pitchFamily="49" charset="-122"/>
                <a:cs typeface="Times New Roman" pitchFamily="18" charset="0"/>
              </a:rPr>
              <a:t>=40</a:t>
            </a:r>
            <a:br>
              <a:rPr kumimoji="0" lang="en-US" sz="2800" b="1" i="0" u="none" strike="noStrike" kern="1200" cap="none" spc="0" normalizeH="0" baseline="0" noProof="0" dirty="0">
                <a:ln>
                  <a:noFill/>
                </a:ln>
                <a:solidFill>
                  <a:srgbClr val="002060"/>
                </a:solidFill>
                <a:effectLst/>
                <a:uLnTx/>
                <a:uFillTx/>
                <a:ea typeface="幼圆" pitchFamily="49" charset="-122"/>
                <a:cs typeface="Times New Roman" pitchFamily="18" charset="0"/>
              </a:rPr>
            </a:br>
            <a:r>
              <a:rPr kumimoji="0" lang="zh-CN" altLang="en-US" sz="2800" b="1" i="0" u="none" strike="noStrike" kern="1200" cap="none" spc="0" normalizeH="0" baseline="0" noProof="0" dirty="0">
                <a:ln>
                  <a:noFill/>
                </a:ln>
                <a:solidFill>
                  <a:srgbClr val="002060"/>
                </a:solidFill>
                <a:effectLst/>
                <a:uLnTx/>
                <a:uFillTx/>
                <a:ea typeface="黑体" pitchFamily="49" charset="-122"/>
                <a:cs typeface="Times New Roman" pitchFamily="18" charset="0"/>
              </a:rPr>
              <a:t>把常量</a:t>
            </a:r>
            <a:r>
              <a:rPr kumimoji="0" lang="en-US" sz="2800" b="1" i="0" u="none" strike="noStrike" kern="1200" cap="none" spc="0" normalizeH="0" baseline="0" noProof="0" dirty="0">
                <a:ln>
                  <a:noFill/>
                </a:ln>
                <a:solidFill>
                  <a:srgbClr val="002060"/>
                </a:solidFill>
                <a:effectLst/>
                <a:uLnTx/>
                <a:uFillTx/>
                <a:ea typeface="幼圆" pitchFamily="49" charset="-122"/>
                <a:cs typeface="Times New Roman" pitchFamily="18" charset="0"/>
              </a:rPr>
              <a:t>40</a:t>
            </a:r>
            <a:r>
              <a:rPr kumimoji="0" lang="zh-CN" altLang="en-US" sz="2800" b="1" i="0" u="none" strike="noStrike" kern="1200" cap="none" spc="0" normalizeH="0" baseline="0" noProof="0" dirty="0">
                <a:ln>
                  <a:noFill/>
                </a:ln>
                <a:solidFill>
                  <a:srgbClr val="002060"/>
                </a:solidFill>
                <a:effectLst/>
                <a:uLnTx/>
                <a:uFillTx/>
                <a:ea typeface="黑体" pitchFamily="49" charset="-122"/>
                <a:cs typeface="Times New Roman" pitchFamily="18" charset="0"/>
              </a:rPr>
              <a:t>赋值给变量</a:t>
            </a:r>
            <a:r>
              <a:rPr kumimoji="0" lang="en-US" sz="2800" b="1" i="0" u="none" strike="noStrike" kern="1200" cap="none" spc="0" normalizeH="0" baseline="0" noProof="0" dirty="0" err="1">
                <a:ln>
                  <a:noFill/>
                </a:ln>
                <a:solidFill>
                  <a:srgbClr val="002060"/>
                </a:solidFill>
                <a:effectLst/>
                <a:uLnTx/>
                <a:uFillTx/>
                <a:ea typeface="幼圆" pitchFamily="49" charset="-122"/>
                <a:cs typeface="Times New Roman" pitchFamily="18" charset="0"/>
              </a:rPr>
              <a:t>num</a:t>
            </a:r>
            <a:endParaRPr kumimoji="0" lang="en-US" sz="2800" b="1" i="0" u="none" strike="noStrike" kern="1200" cap="none" spc="0" normalizeH="0" baseline="0" noProof="0" dirty="0">
              <a:ln>
                <a:noFill/>
              </a:ln>
              <a:solidFill>
                <a:srgbClr val="002060"/>
              </a:solidFill>
              <a:effectLst/>
              <a:uLnTx/>
              <a:uFillTx/>
              <a:ea typeface="幼圆" pitchFamily="49" charset="-122"/>
              <a:cs typeface="Times New Roman" pitchFamily="18" charset="0"/>
            </a:endParaRPr>
          </a:p>
        </p:txBody>
      </p:sp>
      <p:sp>
        <p:nvSpPr>
          <p:cNvPr id="74755" name="Text Box 4"/>
          <p:cNvSpPr txBox="1">
            <a:spLocks noChangeArrowheads="1"/>
          </p:cNvSpPr>
          <p:nvPr/>
        </p:nvSpPr>
        <p:spPr bwMode="auto">
          <a:xfrm>
            <a:off x="1379168" y="4232881"/>
            <a:ext cx="75247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fontAlgn="base">
              <a:spcBef>
                <a:spcPct val="50000"/>
              </a:spcBef>
              <a:spcAft>
                <a:spcPct val="0"/>
              </a:spcAft>
              <a:buFont typeface="Arial" charset="0"/>
              <a:buNone/>
              <a:defRPr sz="2800" b="1">
                <a:solidFill>
                  <a:srgbClr val="002060"/>
                </a:solidFill>
                <a:latin typeface="Times New Roman" pitchFamily="18" charset="0"/>
                <a:ea typeface="黑体" pitchFamily="49" charset="-122"/>
                <a:cs typeface="Times New Roman" pitchFamily="18" charset="0"/>
              </a:defRPr>
            </a:lvl1p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如：</a:t>
            </a:r>
            <a:r>
              <a:rPr kumimoji="0" 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aver=total/</a:t>
            </a:r>
            <a:r>
              <a:rPr kumimoji="0" lang="en-US" sz="2800" b="1" i="0" u="none" strike="noStrike" kern="1200" cap="none" spc="0" normalizeH="0" baseline="0" noProof="0" dirty="0" err="1">
                <a:ln>
                  <a:noFill/>
                </a:ln>
                <a:solidFill>
                  <a:srgbClr val="002060"/>
                </a:solidFill>
                <a:effectLst/>
                <a:uLnTx/>
                <a:uFillTx/>
                <a:latin typeface="+mn-lt"/>
                <a:ea typeface="黑体" pitchFamily="49" charset="-122"/>
                <a:cs typeface="Times New Roman" pitchFamily="18" charset="0"/>
              </a:rPr>
              <a:t>num</a:t>
            </a:r>
            <a:r>
              <a:rPr kumimoji="0" 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  </a:t>
            </a:r>
            <a:br>
              <a:rPr kumimoji="0" 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br>
            <a:r>
              <a:rPr kumimoji="0" lang="zh-CN" alt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把表达式</a:t>
            </a:r>
            <a:r>
              <a:rPr kumimoji="0" 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total/</a:t>
            </a:r>
            <a:r>
              <a:rPr kumimoji="0" lang="en-US" sz="2800" b="1" i="0" u="none" strike="noStrike" kern="1200" cap="none" spc="0" normalizeH="0" baseline="0" noProof="0" dirty="0" err="1">
                <a:ln>
                  <a:noFill/>
                </a:ln>
                <a:solidFill>
                  <a:srgbClr val="002060"/>
                </a:solidFill>
                <a:effectLst/>
                <a:uLnTx/>
                <a:uFillTx/>
                <a:latin typeface="+mn-lt"/>
                <a:ea typeface="黑体" pitchFamily="49" charset="-122"/>
                <a:cs typeface="Times New Roman" pitchFamily="18" charset="0"/>
              </a:rPr>
              <a:t>num</a:t>
            </a:r>
            <a:r>
              <a:rPr kumimoji="0" lang="zh-CN" alt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的值赋给变量</a:t>
            </a:r>
            <a:r>
              <a:rPr kumimoji="0" 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aver</a:t>
            </a:r>
          </a:p>
        </p:txBody>
      </p:sp>
      <p:sp>
        <p:nvSpPr>
          <p:cNvPr id="74756" name="Text Box 5"/>
          <p:cNvSpPr txBox="1">
            <a:spLocks noChangeArrowheads="1"/>
          </p:cNvSpPr>
          <p:nvPr/>
        </p:nvSpPr>
        <p:spPr bwMode="auto">
          <a:xfrm>
            <a:off x="1343472" y="5230272"/>
            <a:ext cx="75247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fontAlgn="base">
              <a:spcBef>
                <a:spcPct val="50000"/>
              </a:spcBef>
              <a:spcAft>
                <a:spcPct val="0"/>
              </a:spcAft>
              <a:buFont typeface="Arial" charset="0"/>
              <a:buNone/>
              <a:defRPr sz="2800" b="1">
                <a:solidFill>
                  <a:srgbClr val="002060"/>
                </a:solidFill>
                <a:latin typeface="Times New Roman" pitchFamily="18" charset="0"/>
                <a:ea typeface="黑体" pitchFamily="49" charset="-122"/>
                <a:cs typeface="Times New Roman" pitchFamily="18" charset="0"/>
              </a:defRPr>
            </a:lvl1p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如：</a:t>
            </a:r>
            <a:r>
              <a:rPr kumimoji="0" 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temp=aver</a:t>
            </a:r>
            <a:br>
              <a:rPr kumimoji="0" 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br>
            <a:r>
              <a:rPr kumimoji="0" lang="zh-CN" alt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把变量</a:t>
            </a:r>
            <a:r>
              <a:rPr kumimoji="0" 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aver</a:t>
            </a:r>
            <a:r>
              <a:rPr kumimoji="0" lang="zh-CN" alt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的值赋给变量</a:t>
            </a:r>
            <a:r>
              <a:rPr kumimoji="0" lang="en-US" sz="2800" b="1" i="0" u="none" strike="noStrike" kern="1200" cap="none" spc="0" normalizeH="0" baseline="0" noProof="0" dirty="0">
                <a:ln>
                  <a:noFill/>
                </a:ln>
                <a:solidFill>
                  <a:srgbClr val="002060"/>
                </a:solidFill>
                <a:effectLst/>
                <a:uLnTx/>
                <a:uFillTx/>
                <a:latin typeface="+mn-lt"/>
                <a:ea typeface="黑体" pitchFamily="49" charset="-122"/>
                <a:cs typeface="Times New Roman" pitchFamily="18" charset="0"/>
              </a:rPr>
              <a:t>temp</a:t>
            </a:r>
          </a:p>
        </p:txBody>
      </p:sp>
      <p:sp>
        <p:nvSpPr>
          <p:cNvPr id="74757" name="Text Box 6"/>
          <p:cNvSpPr txBox="1">
            <a:spLocks noChangeArrowheads="1"/>
          </p:cNvSpPr>
          <p:nvPr/>
        </p:nvSpPr>
        <p:spPr bwMode="auto">
          <a:xfrm>
            <a:off x="644707" y="1103933"/>
            <a:ext cx="10937693" cy="206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20000"/>
              </a:lnSpc>
              <a:spcBef>
                <a:spcPts val="0"/>
              </a:spcBef>
              <a:spcAft>
                <a:spcPct val="0"/>
              </a:spcAft>
              <a:buClrTx/>
              <a:buSzTx/>
              <a:buFont typeface="Arial" charset="0"/>
              <a:buNone/>
              <a:tabLst/>
              <a:defRPr/>
            </a:pPr>
            <a:r>
              <a:rPr kumimoji="0" lang="zh-CN" altLang="en-US" sz="2800" b="1" i="0" u="sng" strike="noStrike" kern="1200" cap="none" spc="0" normalizeH="0" baseline="0" noProof="0" dirty="0">
                <a:ln>
                  <a:noFill/>
                </a:ln>
                <a:solidFill>
                  <a:srgbClr val="800000"/>
                </a:solidFill>
                <a:effectLst/>
                <a:uLnTx/>
                <a:uFillTx/>
                <a:latin typeface="Times New Roman" pitchFamily="18" charset="0"/>
                <a:ea typeface="黑体" pitchFamily="49" charset="-122"/>
                <a:cs typeface="Times New Roman" pitchFamily="18" charset="0"/>
              </a:rPr>
              <a:t>由赋值运算符将一个变量和一个表达式连接起来的式子。</a:t>
            </a:r>
            <a:endParaRPr kumimoji="0" lang="en-US" sz="2800" b="1" i="0" u="sng" strike="noStrike" kern="1200" cap="none" spc="0" normalizeH="0" baseline="0" noProof="0" dirty="0">
              <a:ln>
                <a:noFill/>
              </a:ln>
              <a:solidFill>
                <a:srgbClr val="800000"/>
              </a:solidFill>
              <a:effectLst/>
              <a:uLnTx/>
              <a:uFillTx/>
              <a:latin typeface="Times New Roman" pitchFamily="18" charset="0"/>
              <a:ea typeface="黑体" pitchFamily="49" charset="-122"/>
              <a:cs typeface="Times New Roman" pitchFamily="18" charset="0"/>
            </a:endParaRPr>
          </a:p>
          <a:p>
            <a:pPr marL="0" marR="0" lvl="0" indent="0" algn="l" defTabSz="914400" rtl="0" eaLnBrk="1" fontAlgn="base" latinLnBrk="0" hangingPunct="1">
              <a:lnSpc>
                <a:spcPct val="12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赋值表达式</a:t>
            </a: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一般形式</a:t>
            </a:r>
            <a:r>
              <a:rPr kumimoji="0" lang="zh-CN" altLang="en-US"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 变量＝表达式 </a:t>
            </a:r>
            <a:endParaRPr kumimoji="0" lang="en-US" altLang="zh-CN"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endParaRPr>
          </a:p>
          <a:p>
            <a:pPr marL="0" marR="0" lvl="0" indent="0" algn="l" defTabSz="914400" rtl="0" eaLnBrk="1" fontAlgn="base" latinLnBrk="0" hangingPunct="1">
              <a:lnSpc>
                <a:spcPct val="12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赋值表达式也是一个表达式，其</a:t>
            </a: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rPr>
              <a:t>值为左边变量的值</a:t>
            </a:r>
            <a:r>
              <a:rPr kumimoji="0" lang="zh-CN" altLang="en-US"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。如：</a:t>
            </a:r>
            <a:r>
              <a:rPr kumimoji="0" lang="en-US" altLang="zh-CN"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i=20*3-5;</a:t>
            </a:r>
            <a:r>
              <a:rPr kumimoji="0" lang="zh-CN" altLang="en-US"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其值为</a:t>
            </a:r>
            <a:r>
              <a:rPr kumimoji="0" lang="en-US" altLang="zh-CN"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55</a:t>
            </a:r>
            <a:r>
              <a:rPr kumimoji="0" lang="zh-CN" altLang="en-US"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，变量</a:t>
            </a:r>
            <a:r>
              <a:rPr kumimoji="0" lang="en-US" altLang="zh-CN"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i</a:t>
            </a:r>
            <a:r>
              <a:rPr kumimoji="0" lang="zh-CN" altLang="en-US"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值为</a:t>
            </a:r>
            <a:r>
              <a:rPr kumimoji="0" lang="en-US" altLang="zh-CN"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55</a:t>
            </a:r>
            <a:r>
              <a:rPr kumimoji="0" lang="zh-CN" altLang="en-US" sz="2800" b="1" i="0" u="none" strike="noStrike" kern="1200" cap="none" spc="0" normalizeH="0" baseline="0" noProof="0" dirty="0">
                <a:ln>
                  <a:noFill/>
                </a:ln>
                <a:solidFill>
                  <a:prstClr val="black"/>
                </a:solidFill>
                <a:effectLst/>
                <a:uLnTx/>
                <a:uFillTx/>
                <a:latin typeface="Times New Roman" pitchFamily="18" charset="0"/>
                <a:ea typeface="黑体" pitchFamily="49" charset="-122"/>
                <a:cs typeface="Times New Roman" pitchFamily="18" charset="0"/>
              </a:rPr>
              <a:t>则是赋值运算的副作用。</a:t>
            </a:r>
          </a:p>
        </p:txBody>
      </p:sp>
      <p:sp>
        <p:nvSpPr>
          <p:cNvPr id="74758" name="Rectangle 2"/>
          <p:cNvSpPr txBox="1"/>
          <p:nvPr/>
        </p:nvSpPr>
        <p:spPr>
          <a:xfrm>
            <a:off x="1181919" y="371129"/>
            <a:ext cx="3473921" cy="609600"/>
          </a:xfrm>
          <a:prstGeom prst="rect">
            <a:avLst/>
          </a:prstGeom>
          <a:solidFill>
            <a:srgbClr val="006666">
              <a:alpha val="100000"/>
            </a:srgbClr>
          </a:solidFill>
          <a:ln w="38100" cmpd="dbl">
            <a:solidFill>
              <a:schemeClr val="bg1"/>
            </a:solidFill>
            <a:miter/>
          </a:ln>
        </p:spPr>
        <p:txBody>
          <a:bodyPr vert="horz" wrap="square" lIns="92075" tIns="0" rIns="92075" bIns="72000" numCol="1" anchor="ctr" anchorCtr="0" compatLnSpc="1">
            <a:prstTxWarp prst="textNoShape">
              <a:avLst/>
            </a:prstTxWarp>
          </a:bodyPr>
          <a:lstStyle>
            <a:defPPr>
              <a:defRPr lang="zh-CN"/>
            </a:defPPr>
            <a:lvl1pPr fontAlgn="base">
              <a:spcBef>
                <a:spcPct val="0"/>
              </a:spcBef>
              <a:spcAft>
                <a:spcPct val="0"/>
              </a:spcAft>
              <a:buFont typeface="Arial" charset="0"/>
              <a:defRPr sz="3600" b="1">
                <a:solidFill>
                  <a:srgbClr val="FFFF66"/>
                </a:solidFill>
                <a:effectLst>
                  <a:outerShdw blurRad="38100" dist="38100" dir="2700000">
                    <a:srgbClr val="000000"/>
                  </a:outerShdw>
                </a:effectLst>
                <a:latin typeface="+mj-lt"/>
                <a:ea typeface="黑体" panose="02010609060101010101" pitchFamily="49" charset="-122"/>
                <a:cs typeface="+mj-cs"/>
              </a:defRPr>
            </a:lvl1pPr>
            <a:lvl2pPr algn="ctr" eaLnBrk="0" fontAlgn="base" hangingPunct="0">
              <a:spcBef>
                <a:spcPct val="0"/>
              </a:spcBef>
              <a:spcAft>
                <a:spcPct val="0"/>
              </a:spcAft>
              <a:buFont typeface="Arial" charset="0"/>
              <a:defRPr sz="4400">
                <a:solidFill>
                  <a:schemeClr val="tx2"/>
                </a:solidFill>
                <a:latin typeface="Arial" charset="0"/>
                <a:ea typeface="宋体" pitchFamily="2" charset="-122"/>
              </a:defRPr>
            </a:lvl2pPr>
            <a:lvl3pPr algn="ctr" eaLnBrk="0" fontAlgn="base" hangingPunct="0">
              <a:spcBef>
                <a:spcPct val="0"/>
              </a:spcBef>
              <a:spcAft>
                <a:spcPct val="0"/>
              </a:spcAft>
              <a:buFont typeface="Arial" charset="0"/>
              <a:defRPr sz="4400">
                <a:solidFill>
                  <a:schemeClr val="tx2"/>
                </a:solidFill>
                <a:latin typeface="Arial" charset="0"/>
                <a:ea typeface="宋体" pitchFamily="2" charset="-122"/>
              </a:defRPr>
            </a:lvl3pPr>
            <a:lvl4pPr algn="ctr" eaLnBrk="0" fontAlgn="base" hangingPunct="0">
              <a:spcBef>
                <a:spcPct val="0"/>
              </a:spcBef>
              <a:spcAft>
                <a:spcPct val="0"/>
              </a:spcAft>
              <a:buFont typeface="Arial" charset="0"/>
              <a:defRPr sz="4400">
                <a:solidFill>
                  <a:schemeClr val="tx2"/>
                </a:solidFill>
                <a:latin typeface="Arial" charset="0"/>
                <a:ea typeface="宋体" pitchFamily="2" charset="-122"/>
              </a:defRPr>
            </a:lvl4pPr>
            <a:lvl5pPr algn="ctr" eaLnBrk="0" fontAlgn="base" hangingPunct="0">
              <a:spcBef>
                <a:spcPct val="0"/>
              </a:spcBef>
              <a:spcAft>
                <a:spcPct val="0"/>
              </a:spcAft>
              <a:buFont typeface="Arial" charset="0"/>
              <a:defRPr sz="4400">
                <a:solidFill>
                  <a:schemeClr val="tx2"/>
                </a:solidFill>
                <a:latin typeface="Arial" charset="0"/>
                <a:ea typeface="宋体" pitchFamily="2" charset="-122"/>
              </a:defRPr>
            </a:lvl5pPr>
            <a:lvl6pPr marL="457200" algn="ctr" eaLnBrk="0" fontAlgn="base" hangingPunct="0">
              <a:spcBef>
                <a:spcPct val="0"/>
              </a:spcBef>
              <a:spcAft>
                <a:spcPct val="0"/>
              </a:spcAft>
              <a:buFont typeface="Arial" charset="0"/>
              <a:defRPr sz="4400">
                <a:solidFill>
                  <a:schemeClr val="tx2"/>
                </a:solidFill>
                <a:latin typeface="Arial" charset="0"/>
                <a:ea typeface="宋体" pitchFamily="2" charset="-122"/>
              </a:defRPr>
            </a:lvl6pPr>
            <a:lvl7pPr marL="914400" algn="ctr" eaLnBrk="0" fontAlgn="base" hangingPunct="0">
              <a:spcBef>
                <a:spcPct val="0"/>
              </a:spcBef>
              <a:spcAft>
                <a:spcPct val="0"/>
              </a:spcAft>
              <a:buFont typeface="Arial" charset="0"/>
              <a:defRPr sz="4400">
                <a:solidFill>
                  <a:schemeClr val="tx2"/>
                </a:solidFill>
                <a:latin typeface="Arial" charset="0"/>
                <a:ea typeface="宋体" pitchFamily="2" charset="-122"/>
              </a:defRPr>
            </a:lvl7pPr>
            <a:lvl8pPr marL="1371600" algn="ctr" eaLnBrk="0" fontAlgn="base" hangingPunct="0">
              <a:spcBef>
                <a:spcPct val="0"/>
              </a:spcBef>
              <a:spcAft>
                <a:spcPct val="0"/>
              </a:spcAft>
              <a:buFont typeface="Arial" charset="0"/>
              <a:defRPr sz="4400">
                <a:solidFill>
                  <a:schemeClr val="tx2"/>
                </a:solidFill>
                <a:latin typeface="Arial" charset="0"/>
                <a:ea typeface="宋体" pitchFamily="2" charset="-122"/>
              </a:defRPr>
            </a:lvl8pPr>
            <a:lvl9pPr marL="1828800" algn="ctr" eaLnBrk="0" fontAlgn="base" hangingPunct="0">
              <a:spcBef>
                <a:spcPct val="0"/>
              </a:spcBef>
              <a:spcAft>
                <a:spcPct val="0"/>
              </a:spcAft>
              <a:buFont typeface="Arial" charset="0"/>
              <a:defRPr sz="4400">
                <a:solidFill>
                  <a:schemeClr val="tx2"/>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3600" b="1" i="0" u="none" strike="noStrike" kern="1200" cap="none" spc="0" normalizeH="0" baseline="0" noProof="1">
                <a:ln>
                  <a:noFill/>
                </a:ln>
                <a:solidFill>
                  <a:srgbClr val="FFFF66"/>
                </a:solidFill>
                <a:effectLst>
                  <a:outerShdw blurRad="38100" dist="38100" dir="2700000">
                    <a:srgbClr val="000000"/>
                  </a:outerShdw>
                </a:effectLst>
                <a:uLnTx/>
                <a:uFillTx/>
                <a:latin typeface="Calibri"/>
                <a:ea typeface="黑体" panose="02010609060101010101" pitchFamily="49" charset="-122"/>
                <a:cs typeface="+mj-cs"/>
              </a:rPr>
              <a:t>2. </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Calibri"/>
                <a:ea typeface="黑体" panose="02010609060101010101" pitchFamily="49" charset="-122"/>
                <a:cs typeface="+mj-cs"/>
              </a:rPr>
              <a:t>赋值表达式</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3065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3"/>
          <p:cNvSpPr txBox="1">
            <a:spLocks noChangeArrowheads="1"/>
          </p:cNvSpPr>
          <p:nvPr/>
        </p:nvSpPr>
        <p:spPr bwMode="auto">
          <a:xfrm>
            <a:off x="1991545" y="1268761"/>
            <a:ext cx="7797031" cy="129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50000"/>
              </a:lnSpc>
              <a:spcBef>
                <a:spcPts val="0"/>
              </a:spcBef>
              <a:spcAft>
                <a:spcPct val="0"/>
              </a:spcAft>
              <a:buClr>
                <a:srgbClr val="66FF33"/>
              </a:buClr>
              <a:buSzTx/>
              <a:buFont typeface="Wingdings" pitchFamily="2" charset="2"/>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注意：赋值表达式的左边只能是变量，而右边可以是常量、变量或任何合法的Ｃ表达式。</a:t>
            </a:r>
          </a:p>
        </p:txBody>
      </p:sp>
      <p:sp>
        <p:nvSpPr>
          <p:cNvPr id="75779" name="Text Box 4"/>
          <p:cNvSpPr txBox="1">
            <a:spLocks noChangeArrowheads="1"/>
          </p:cNvSpPr>
          <p:nvPr/>
        </p:nvSpPr>
        <p:spPr bwMode="auto">
          <a:xfrm>
            <a:off x="1919536" y="2924945"/>
            <a:ext cx="7086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2500">
              <a:defRPr sz="2400" b="1">
                <a:solidFill>
                  <a:schemeClr val="tx1"/>
                </a:solidFill>
                <a:latin typeface="Times New Roman" pitchFamily="18" charset="0"/>
                <a:ea typeface="黑体" pitchFamily="49" charset="-122"/>
              </a:defRPr>
            </a:lvl1pPr>
            <a:lvl2pPr defTabSz="952500">
              <a:defRPr sz="2400" b="1">
                <a:solidFill>
                  <a:schemeClr val="tx1"/>
                </a:solidFill>
                <a:latin typeface="Times New Roman" pitchFamily="18" charset="0"/>
                <a:ea typeface="黑体" pitchFamily="49" charset="-122"/>
              </a:defRPr>
            </a:lvl2pPr>
            <a:lvl3pPr defTabSz="952500">
              <a:defRPr sz="2400" b="1">
                <a:solidFill>
                  <a:schemeClr val="tx1"/>
                </a:solidFill>
                <a:latin typeface="Times New Roman" pitchFamily="18" charset="0"/>
                <a:ea typeface="黑体" pitchFamily="49" charset="-122"/>
              </a:defRPr>
            </a:lvl3pPr>
            <a:lvl4pPr defTabSz="952500">
              <a:defRPr sz="2400" b="1">
                <a:solidFill>
                  <a:schemeClr val="tx1"/>
                </a:solidFill>
                <a:latin typeface="Times New Roman" pitchFamily="18" charset="0"/>
                <a:ea typeface="黑体" pitchFamily="49" charset="-122"/>
              </a:defRPr>
            </a:lvl4pPr>
            <a:lvl5pPr defTabSz="952500">
              <a:defRPr sz="2400" b="1">
                <a:solidFill>
                  <a:schemeClr val="tx1"/>
                </a:solidFill>
                <a:latin typeface="Times New Roman" pitchFamily="18" charset="0"/>
                <a:ea typeface="黑体" pitchFamily="49" charset="-122"/>
              </a:defRPr>
            </a:lvl5pPr>
            <a:lvl6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像下面这样的用法就是错误的：</a:t>
            </a:r>
          </a:p>
        </p:txBody>
      </p:sp>
      <p:sp>
        <p:nvSpPr>
          <p:cNvPr id="75780" name="Text Box 5"/>
          <p:cNvSpPr txBox="1">
            <a:spLocks noChangeArrowheads="1"/>
          </p:cNvSpPr>
          <p:nvPr/>
        </p:nvSpPr>
        <p:spPr bwMode="auto">
          <a:xfrm>
            <a:off x="2423592" y="3645025"/>
            <a:ext cx="7548314" cy="695325"/>
          </a:xfrm>
          <a:prstGeom prst="rect">
            <a:avLst/>
          </a:prstGeom>
          <a:solidFill>
            <a:srgbClr val="006699"/>
          </a:solidFill>
          <a:ln w="28575">
            <a:solidFill>
              <a:schemeClr val="bg1"/>
            </a:solidFill>
            <a:miter lim="800000"/>
            <a:headEnd/>
            <a:tailEnd/>
          </a:ln>
          <a:effectLst>
            <a:prstShdw prst="shdw17" dist="17961" dir="13500000">
              <a:srgbClr val="999999"/>
            </a:prstShdw>
          </a:effectLst>
        </p:spPr>
        <p:txBody>
          <a:bodyPr wrap="square" lIns="72000" tIns="72000" rIns="72000" bIns="10800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3200" b="1" i="0" u="none" strike="noStrike" kern="1200" cap="none" spc="0" normalizeH="0" baseline="0" noProof="0" dirty="0">
                <a:ln>
                  <a:noFill/>
                </a:ln>
                <a:solidFill>
                  <a:srgbClr val="FFFFFF"/>
                </a:solidFill>
                <a:effectLst/>
                <a:uLnTx/>
                <a:uFillTx/>
                <a:latin typeface="Times New Roman" pitchFamily="18" charset="0"/>
                <a:ea typeface="幼圆" pitchFamily="49" charset="-122"/>
                <a:cs typeface="Times New Roman" pitchFamily="18" charset="0"/>
              </a:rPr>
              <a:t>10 = x ;          </a:t>
            </a:r>
            <a:r>
              <a:rPr kumimoji="0" lang="en-US" sz="3200" b="1" i="0" u="none" strike="noStrike" kern="1200" cap="none" spc="0" normalizeH="0" baseline="0" noProof="0" dirty="0" err="1">
                <a:ln>
                  <a:noFill/>
                </a:ln>
                <a:solidFill>
                  <a:srgbClr val="FFFFFF"/>
                </a:solidFill>
                <a:effectLst/>
                <a:uLnTx/>
                <a:uFillTx/>
                <a:latin typeface="Times New Roman" pitchFamily="18" charset="0"/>
                <a:ea typeface="幼圆" pitchFamily="49" charset="-122"/>
                <a:cs typeface="Times New Roman" pitchFamily="18" charset="0"/>
              </a:rPr>
              <a:t>x+y</a:t>
            </a:r>
            <a:r>
              <a:rPr kumimoji="0" lang="en-US" sz="3200" b="1" i="0" u="none" strike="noStrike" kern="1200" cap="none" spc="0" normalizeH="0" baseline="0" noProof="0" dirty="0">
                <a:ln>
                  <a:noFill/>
                </a:ln>
                <a:solidFill>
                  <a:srgbClr val="FFFFFF"/>
                </a:solidFill>
                <a:effectLst/>
                <a:uLnTx/>
                <a:uFillTx/>
                <a:latin typeface="Times New Roman" pitchFamily="18" charset="0"/>
                <a:ea typeface="幼圆" pitchFamily="49" charset="-122"/>
                <a:cs typeface="Times New Roman" pitchFamily="18" charset="0"/>
              </a:rPr>
              <a:t> = 1;//</a:t>
            </a:r>
            <a:r>
              <a:rPr kumimoji="0" lang="zh-CN" altLang="en-US" sz="3200" b="1" i="0" u="none" strike="noStrike" kern="1200" cap="none" spc="0" normalizeH="0" baseline="0" noProof="0" dirty="0">
                <a:ln>
                  <a:noFill/>
                </a:ln>
                <a:solidFill>
                  <a:srgbClr val="FFFFFF"/>
                </a:solidFill>
                <a:effectLst/>
                <a:uLnTx/>
                <a:uFillTx/>
                <a:latin typeface="Times New Roman" pitchFamily="18" charset="0"/>
                <a:ea typeface="幼圆" pitchFamily="49" charset="-122"/>
                <a:cs typeface="Times New Roman" pitchFamily="18" charset="0"/>
              </a:rPr>
              <a:t>相当于</a:t>
            </a:r>
            <a:r>
              <a:rPr kumimoji="0" lang="en-US" altLang="zh-CN" sz="3200" b="1" i="0" u="none" strike="noStrike" kern="1200" cap="none" spc="0" normalizeH="0" baseline="0" noProof="0" dirty="0">
                <a:ln>
                  <a:noFill/>
                </a:ln>
                <a:solidFill>
                  <a:srgbClr val="FFFFFF"/>
                </a:solidFill>
                <a:effectLst/>
                <a:uLnTx/>
                <a:uFillTx/>
                <a:latin typeface="Times New Roman" pitchFamily="18" charset="0"/>
                <a:ea typeface="幼圆" pitchFamily="49" charset="-122"/>
                <a:cs typeface="Times New Roman" pitchFamily="18" charset="0"/>
              </a:rPr>
              <a:t>(</a:t>
            </a:r>
            <a:r>
              <a:rPr kumimoji="0" lang="en-US" altLang="zh-CN" sz="3200" b="1" i="0" u="none" strike="noStrike" kern="1200" cap="none" spc="0" normalizeH="0" baseline="0" noProof="0" dirty="0" err="1">
                <a:ln>
                  <a:noFill/>
                </a:ln>
                <a:solidFill>
                  <a:srgbClr val="FFFFFF"/>
                </a:solidFill>
                <a:effectLst/>
                <a:uLnTx/>
                <a:uFillTx/>
                <a:latin typeface="Times New Roman" pitchFamily="18" charset="0"/>
                <a:ea typeface="幼圆" pitchFamily="49" charset="-122"/>
                <a:cs typeface="Times New Roman" pitchFamily="18" charset="0"/>
              </a:rPr>
              <a:t>x+y</a:t>
            </a:r>
            <a:r>
              <a:rPr kumimoji="0" lang="en-US" altLang="zh-CN" sz="3200" b="1" i="0" u="none" strike="noStrike" kern="1200" cap="none" spc="0" normalizeH="0" baseline="0" noProof="0" dirty="0">
                <a:ln>
                  <a:noFill/>
                </a:ln>
                <a:solidFill>
                  <a:srgbClr val="FFFFFF"/>
                </a:solidFill>
                <a:effectLst/>
                <a:uLnTx/>
                <a:uFillTx/>
                <a:latin typeface="Times New Roman" pitchFamily="18" charset="0"/>
                <a:ea typeface="幼圆" pitchFamily="49" charset="-122"/>
                <a:cs typeface="Times New Roman" pitchFamily="18" charset="0"/>
              </a:rPr>
              <a:t>)=1;</a:t>
            </a:r>
            <a:endParaRPr kumimoji="0" lang="en-US" sz="3200" b="1" i="0" u="none" strike="noStrike" kern="1200" cap="none" spc="0" normalizeH="0" baseline="0" noProof="0" dirty="0">
              <a:ln>
                <a:noFill/>
              </a:ln>
              <a:solidFill>
                <a:srgbClr val="FFFFFF"/>
              </a:solidFill>
              <a:effectLst/>
              <a:uLnTx/>
              <a:uFillTx/>
              <a:latin typeface="Times New Roman" pitchFamily="18" charset="0"/>
              <a:ea typeface="幼圆" pitchFamily="49" charset="-122"/>
              <a:cs typeface="Times New Roman" pitchFamily="18" charset="0"/>
            </a:endParaRPr>
          </a:p>
        </p:txBody>
      </p:sp>
      <p:sp>
        <p:nvSpPr>
          <p:cNvPr id="75781" name="Line 6"/>
          <p:cNvSpPr>
            <a:spLocks noChangeShapeType="1"/>
          </p:cNvSpPr>
          <p:nvPr/>
        </p:nvSpPr>
        <p:spPr bwMode="auto">
          <a:xfrm flipH="1">
            <a:off x="2699098" y="3692649"/>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黑体" pitchFamily="49" charset="-122"/>
              <a:cs typeface="Times New Roman" pitchFamily="18" charset="0"/>
            </a:endParaRPr>
          </a:p>
        </p:txBody>
      </p:sp>
      <p:sp>
        <p:nvSpPr>
          <p:cNvPr id="75782" name="Line 7"/>
          <p:cNvSpPr>
            <a:spLocks noChangeShapeType="1"/>
          </p:cNvSpPr>
          <p:nvPr/>
        </p:nvSpPr>
        <p:spPr bwMode="auto">
          <a:xfrm flipH="1" flipV="1">
            <a:off x="2699098" y="3692649"/>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黑体" pitchFamily="49" charset="-122"/>
              <a:cs typeface="Times New Roman" pitchFamily="18" charset="0"/>
            </a:endParaRPr>
          </a:p>
        </p:txBody>
      </p:sp>
      <p:sp>
        <p:nvSpPr>
          <p:cNvPr id="75783" name="Line 8"/>
          <p:cNvSpPr>
            <a:spLocks noChangeShapeType="1"/>
          </p:cNvSpPr>
          <p:nvPr/>
        </p:nvSpPr>
        <p:spPr bwMode="auto">
          <a:xfrm flipH="1">
            <a:off x="5147370" y="3692649"/>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黑体" pitchFamily="49" charset="-122"/>
              <a:cs typeface="Times New Roman" pitchFamily="18" charset="0"/>
            </a:endParaRPr>
          </a:p>
        </p:txBody>
      </p:sp>
      <p:sp>
        <p:nvSpPr>
          <p:cNvPr id="75784" name="Line 9"/>
          <p:cNvSpPr>
            <a:spLocks noChangeShapeType="1"/>
          </p:cNvSpPr>
          <p:nvPr/>
        </p:nvSpPr>
        <p:spPr bwMode="auto">
          <a:xfrm flipH="1" flipV="1">
            <a:off x="5147370" y="3692649"/>
            <a:ext cx="1581150" cy="666750"/>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黑体" pitchFamily="49" charset="-122"/>
              <a:cs typeface="Times New Roman" pitchFamily="18" charset="0"/>
            </a:endParaRPr>
          </a:p>
        </p:txBody>
      </p:sp>
      <p:sp>
        <p:nvSpPr>
          <p:cNvPr id="75786" name="Rectangle 2"/>
          <p:cNvSpPr txBox="1"/>
          <p:nvPr/>
        </p:nvSpPr>
        <p:spPr>
          <a:xfrm>
            <a:off x="983432" y="574156"/>
            <a:ext cx="7323632" cy="763635"/>
          </a:xfrm>
          <a:prstGeom prst="rect">
            <a:avLst/>
          </a:prstGeom>
          <a:solidFill>
            <a:srgbClr val="006666">
              <a:alpha val="100000"/>
            </a:srgbClr>
          </a:solidFill>
          <a:ln w="38100" cmpd="dbl">
            <a:solidFill>
              <a:schemeClr val="bg1"/>
            </a:solidFill>
            <a:miter/>
          </a:ln>
        </p:spPr>
        <p:txBody>
          <a:bodyPr vert="horz" wrap="square" lIns="92075" tIns="0" rIns="92075" bIns="72000" numCol="1" anchor="ctr" anchorCtr="0" compatLnSpc="1">
            <a:prstTxWarp prst="textNoShape">
              <a:avLst/>
            </a:prstTxWarp>
          </a:bodyPr>
          <a:lstStyle>
            <a:lvl1pPr fontAlgn="base">
              <a:spcBef>
                <a:spcPct val="0"/>
              </a:spcBef>
              <a:spcAft>
                <a:spcPct val="0"/>
              </a:spcAft>
              <a:buFont typeface="Arial" charset="0"/>
              <a:defRPr sz="3600" b="1">
                <a:solidFill>
                  <a:srgbClr val="FFFF66"/>
                </a:solidFill>
                <a:effectLst>
                  <a:outerShdw blurRad="38100" dist="38100" dir="2700000">
                    <a:srgbClr val="000000"/>
                  </a:outerShdw>
                </a:effectLst>
                <a:latin typeface="+mj-lt"/>
                <a:ea typeface="黑体" panose="02010609060101010101" pitchFamily="49" charset="-122"/>
                <a:cs typeface="+mj-cs"/>
              </a:defRPr>
            </a:lvl1pPr>
            <a:lvl2pPr algn="ctr" eaLnBrk="0" fontAlgn="base" hangingPunct="0">
              <a:spcBef>
                <a:spcPct val="0"/>
              </a:spcBef>
              <a:spcAft>
                <a:spcPct val="0"/>
              </a:spcAft>
              <a:buFont typeface="Arial" charset="0"/>
              <a:defRPr sz="4400">
                <a:solidFill>
                  <a:schemeClr val="tx2"/>
                </a:solidFill>
                <a:latin typeface="Arial" charset="0"/>
                <a:ea typeface="宋体" pitchFamily="2" charset="-122"/>
              </a:defRPr>
            </a:lvl2pPr>
            <a:lvl3pPr algn="ctr" eaLnBrk="0" fontAlgn="base" hangingPunct="0">
              <a:spcBef>
                <a:spcPct val="0"/>
              </a:spcBef>
              <a:spcAft>
                <a:spcPct val="0"/>
              </a:spcAft>
              <a:buFont typeface="Arial" charset="0"/>
              <a:defRPr sz="4400">
                <a:solidFill>
                  <a:schemeClr val="tx2"/>
                </a:solidFill>
                <a:latin typeface="Arial" charset="0"/>
                <a:ea typeface="宋体" pitchFamily="2" charset="-122"/>
              </a:defRPr>
            </a:lvl3pPr>
            <a:lvl4pPr algn="ctr" eaLnBrk="0" fontAlgn="base" hangingPunct="0">
              <a:spcBef>
                <a:spcPct val="0"/>
              </a:spcBef>
              <a:spcAft>
                <a:spcPct val="0"/>
              </a:spcAft>
              <a:buFont typeface="Arial" charset="0"/>
              <a:defRPr sz="4400">
                <a:solidFill>
                  <a:schemeClr val="tx2"/>
                </a:solidFill>
                <a:latin typeface="Arial" charset="0"/>
                <a:ea typeface="宋体" pitchFamily="2" charset="-122"/>
              </a:defRPr>
            </a:lvl4pPr>
            <a:lvl5pPr algn="ctr" eaLnBrk="0" fontAlgn="base" hangingPunct="0">
              <a:spcBef>
                <a:spcPct val="0"/>
              </a:spcBef>
              <a:spcAft>
                <a:spcPct val="0"/>
              </a:spcAft>
              <a:buFont typeface="Arial" charset="0"/>
              <a:defRPr sz="4400">
                <a:solidFill>
                  <a:schemeClr val="tx2"/>
                </a:solidFill>
                <a:latin typeface="Arial" charset="0"/>
                <a:ea typeface="宋体" pitchFamily="2" charset="-122"/>
              </a:defRPr>
            </a:lvl5pPr>
            <a:lvl6pPr marL="457200" algn="ctr" eaLnBrk="0" fontAlgn="base" hangingPunct="0">
              <a:spcBef>
                <a:spcPct val="0"/>
              </a:spcBef>
              <a:spcAft>
                <a:spcPct val="0"/>
              </a:spcAft>
              <a:buFont typeface="Arial" charset="0"/>
              <a:defRPr sz="4400">
                <a:solidFill>
                  <a:schemeClr val="tx2"/>
                </a:solidFill>
                <a:latin typeface="Arial" charset="0"/>
                <a:ea typeface="宋体" pitchFamily="2" charset="-122"/>
              </a:defRPr>
            </a:lvl6pPr>
            <a:lvl7pPr marL="914400" algn="ctr" eaLnBrk="0" fontAlgn="base" hangingPunct="0">
              <a:spcBef>
                <a:spcPct val="0"/>
              </a:spcBef>
              <a:spcAft>
                <a:spcPct val="0"/>
              </a:spcAft>
              <a:buFont typeface="Arial" charset="0"/>
              <a:defRPr sz="4400">
                <a:solidFill>
                  <a:schemeClr val="tx2"/>
                </a:solidFill>
                <a:latin typeface="Arial" charset="0"/>
                <a:ea typeface="宋体" pitchFamily="2" charset="-122"/>
              </a:defRPr>
            </a:lvl7pPr>
            <a:lvl8pPr marL="1371600" algn="ctr" eaLnBrk="0" fontAlgn="base" hangingPunct="0">
              <a:spcBef>
                <a:spcPct val="0"/>
              </a:spcBef>
              <a:spcAft>
                <a:spcPct val="0"/>
              </a:spcAft>
              <a:buFont typeface="Arial" charset="0"/>
              <a:defRPr sz="4400">
                <a:solidFill>
                  <a:schemeClr val="tx2"/>
                </a:solidFill>
                <a:latin typeface="Arial" charset="0"/>
                <a:ea typeface="宋体" pitchFamily="2" charset="-122"/>
              </a:defRPr>
            </a:lvl8pPr>
            <a:lvl9pPr marL="1828800" algn="ctr" eaLnBrk="0" fontAlgn="base" hangingPunct="0">
              <a:spcBef>
                <a:spcPct val="0"/>
              </a:spcBef>
              <a:spcAft>
                <a:spcPct val="0"/>
              </a:spcAft>
              <a:buFont typeface="Arial" charset="0"/>
              <a:defRPr sz="4400">
                <a:solidFill>
                  <a:schemeClr val="tx2"/>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Calibri"/>
                <a:ea typeface="黑体" panose="02010609060101010101" pitchFamily="49" charset="-122"/>
                <a:cs typeface="+mj-cs"/>
              </a:rPr>
              <a:t>3. </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Calibri"/>
                <a:ea typeface="黑体" panose="02010609060101010101" pitchFamily="49" charset="-122"/>
                <a:cs typeface="+mj-cs"/>
              </a:rPr>
              <a:t>赋值运算符的使用</a:t>
            </a:r>
            <a:r>
              <a:rPr kumimoji="0" lang="en-US" altLang="zh-CN" sz="3600" b="1" i="0" u="none" strike="noStrike" kern="1200" cap="none" spc="0" normalizeH="0" baseline="0" noProof="1">
                <a:ln>
                  <a:noFill/>
                </a:ln>
                <a:solidFill>
                  <a:srgbClr val="FFFF66"/>
                </a:solidFill>
                <a:effectLst>
                  <a:outerShdw blurRad="38100" dist="38100" dir="2700000">
                    <a:srgbClr val="000000"/>
                  </a:outerShdw>
                </a:effectLst>
                <a:uLnTx/>
                <a:uFillTx/>
                <a:latin typeface="Calibri"/>
                <a:ea typeface="黑体" panose="02010609060101010101" pitchFamily="49" charset="-122"/>
                <a:cs typeface="+mj-cs"/>
              </a:rPr>
              <a:t>-----</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Calibri"/>
                <a:ea typeface="黑体" panose="02010609060101010101" pitchFamily="49" charset="-122"/>
                <a:cs typeface="+mj-cs"/>
              </a:rPr>
              <a:t>运算过程</a:t>
            </a:r>
          </a:p>
        </p:txBody>
      </p:sp>
      <p:sp>
        <p:nvSpPr>
          <p:cNvPr id="16" name="Text Box 4"/>
          <p:cNvSpPr txBox="1">
            <a:spLocks noChangeArrowheads="1"/>
          </p:cNvSpPr>
          <p:nvPr/>
        </p:nvSpPr>
        <p:spPr bwMode="auto">
          <a:xfrm>
            <a:off x="2249760" y="4653137"/>
            <a:ext cx="70866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2500">
              <a:defRPr sz="2400" b="1">
                <a:solidFill>
                  <a:schemeClr val="tx1"/>
                </a:solidFill>
                <a:latin typeface="Times New Roman" pitchFamily="18" charset="0"/>
                <a:ea typeface="黑体" pitchFamily="49" charset="-122"/>
              </a:defRPr>
            </a:lvl1pPr>
            <a:lvl2pPr defTabSz="952500">
              <a:defRPr sz="2400" b="1">
                <a:solidFill>
                  <a:schemeClr val="tx1"/>
                </a:solidFill>
                <a:latin typeface="Times New Roman" pitchFamily="18" charset="0"/>
                <a:ea typeface="黑体" pitchFamily="49" charset="-122"/>
              </a:defRPr>
            </a:lvl2pPr>
            <a:lvl3pPr defTabSz="952500">
              <a:defRPr sz="2400" b="1">
                <a:solidFill>
                  <a:schemeClr val="tx1"/>
                </a:solidFill>
                <a:latin typeface="Times New Roman" pitchFamily="18" charset="0"/>
                <a:ea typeface="黑体" pitchFamily="49" charset="-122"/>
              </a:defRPr>
            </a:lvl3pPr>
            <a:lvl4pPr defTabSz="952500">
              <a:defRPr sz="2400" b="1">
                <a:solidFill>
                  <a:schemeClr val="tx1"/>
                </a:solidFill>
                <a:latin typeface="Times New Roman" pitchFamily="18" charset="0"/>
                <a:ea typeface="黑体" pitchFamily="49" charset="-122"/>
              </a:defRPr>
            </a:lvl4pPr>
            <a:lvl5pPr defTabSz="952500">
              <a:defRPr sz="2400" b="1">
                <a:solidFill>
                  <a:schemeClr val="tx1"/>
                </a:solidFill>
                <a:latin typeface="Times New Roman" pitchFamily="18" charset="0"/>
                <a:ea typeface="黑体" pitchFamily="49" charset="-122"/>
              </a:defRPr>
            </a:lvl5pPr>
            <a:lvl6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defTabSz="9525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请分析下面表达式的运算过程和结果：</a:t>
            </a:r>
            <a:endPar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i=j=k=90;</a:t>
            </a:r>
          </a:p>
          <a:p>
            <a:pPr marL="0" marR="0" lvl="0" indent="0" algn="l" defTabSz="952500" rtl="0" eaLnBrk="1" fontAlgn="base" latinLnBrk="0" hangingPunct="1">
              <a:lnSpc>
                <a:spcPct val="100000"/>
              </a:lnSpc>
              <a:spcBef>
                <a:spcPct val="50000"/>
              </a:spcBef>
              <a:spcAft>
                <a:spcPct val="0"/>
              </a:spcAft>
              <a:buClrTx/>
              <a:buSzTx/>
              <a:buFont typeface="Arial" charset="0"/>
              <a:buNone/>
              <a:tabLst/>
              <a:defRPr/>
            </a:pP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i=(j=20)-(k=3);</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347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barn(inVertical)">
                                      <p:cBhvr>
                                        <p:cTn id="7" dur="500"/>
                                        <p:tgtEl>
                                          <p:spTgt spid="7578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5781"/>
                                        </p:tgtEl>
                                        <p:attrNameLst>
                                          <p:attrName>style.visibility</p:attrName>
                                        </p:attrNameLst>
                                      </p:cBhvr>
                                      <p:to>
                                        <p:strVal val="visible"/>
                                      </p:to>
                                    </p:set>
                                    <p:animEffect transition="in" filter="barn(inVertical)">
                                      <p:cBhvr>
                                        <p:cTn id="10" dur="500"/>
                                        <p:tgtEl>
                                          <p:spTgt spid="7578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5784"/>
                                        </p:tgtEl>
                                        <p:attrNameLst>
                                          <p:attrName>style.visibility</p:attrName>
                                        </p:attrNameLst>
                                      </p:cBhvr>
                                      <p:to>
                                        <p:strVal val="visible"/>
                                      </p:to>
                                    </p:set>
                                    <p:animEffect transition="in" filter="barn(inVertical)">
                                      <p:cBhvr>
                                        <p:cTn id="13" dur="500"/>
                                        <p:tgtEl>
                                          <p:spTgt spid="7578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5783"/>
                                        </p:tgtEl>
                                        <p:attrNameLst>
                                          <p:attrName>style.visibility</p:attrName>
                                        </p:attrNameLst>
                                      </p:cBhvr>
                                      <p:to>
                                        <p:strVal val="visible"/>
                                      </p:to>
                                    </p:set>
                                    <p:animEffect transition="in" filter="barn(inVertical)">
                                      <p:cBhvr>
                                        <p:cTn id="16" dur="500"/>
                                        <p:tgtEl>
                                          <p:spTgt spid="75783"/>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circle(in)">
                                      <p:cBhvr>
                                        <p:cTn id="21" dur="2000"/>
                                        <p:tgtEl>
                                          <p:spTgt spid="16">
                                            <p:txEl>
                                              <p:pRg st="0" end="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16">
                                            <p:txEl>
                                              <p:pRg st="1" end="1"/>
                                            </p:txEl>
                                          </p:spTgt>
                                        </p:tgtEl>
                                        <p:attrNameLst>
                                          <p:attrName>style.visibility</p:attrName>
                                        </p:attrNameLst>
                                      </p:cBhvr>
                                      <p:to>
                                        <p:strVal val="visible"/>
                                      </p:to>
                                    </p:set>
                                    <p:animEffect transition="in" filter="circle(in)">
                                      <p:cBhvr>
                                        <p:cTn id="24" dur="2000"/>
                                        <p:tgtEl>
                                          <p:spTgt spid="16">
                                            <p:txEl>
                                              <p:pRg st="1" end="1"/>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animEffect transition="in" filter="circle(in)">
                                      <p:cBhvr>
                                        <p:cTn id="27" dur="20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P spid="75782" grpId="0" animBg="1"/>
      <p:bldP spid="75783" grpId="0" animBg="1"/>
      <p:bldP spid="7578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txBox="1">
            <a:spLocks noChangeArrowheads="1"/>
          </p:cNvSpPr>
          <p:nvPr/>
        </p:nvSpPr>
        <p:spPr bwMode="auto">
          <a:xfrm>
            <a:off x="479377" y="2136386"/>
            <a:ext cx="3528392" cy="1384995"/>
          </a:xfrm>
          <a:prstGeom prst="rect">
            <a:avLst/>
          </a:prstGeom>
          <a:solidFill>
            <a:schemeClr val="bg1"/>
          </a:solidFill>
          <a:ln w="38100">
            <a:solidFill>
              <a:schemeClr val="folHlink"/>
            </a:solid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0000"/>
                </a:solidFill>
                <a:effectLst/>
                <a:uLnTx/>
                <a:uFillTx/>
                <a:latin typeface="Consolas" panose="020B0609020204030204" pitchFamily="49" charset="0"/>
                <a:ea typeface="黑体" pitchFamily="49" charset="-122"/>
              </a:rPr>
              <a:t>例  </a:t>
            </a:r>
            <a:r>
              <a:rPr kumimoji="0" lang="en-US" sz="2800" b="1" i="0" u="none" strike="noStrike" kern="1200" cap="none" spc="0" normalizeH="0" baseline="0" noProof="0" dirty="0">
                <a:ln>
                  <a:noFill/>
                </a:ln>
                <a:solidFill>
                  <a:srgbClr val="000000"/>
                </a:solidFill>
                <a:effectLst/>
                <a:uLnTx/>
                <a:uFillTx/>
                <a:latin typeface="Consolas" panose="020B0609020204030204" pitchFamily="49" charset="0"/>
                <a:ea typeface="黑体" pitchFamily="49" charset="-122"/>
              </a:rPr>
              <a:t>int </a:t>
            </a:r>
            <a:r>
              <a:rPr kumimoji="0" lang="en-US" sz="2800" b="1" i="0" u="none" strike="noStrike" kern="1200" cap="none" spc="0" normalizeH="0" baseline="0" noProof="0" dirty="0" err="1">
                <a:ln>
                  <a:noFill/>
                </a:ln>
                <a:solidFill>
                  <a:srgbClr val="000000"/>
                </a:solidFill>
                <a:effectLst/>
                <a:uLnTx/>
                <a:uFillTx/>
                <a:latin typeface="Consolas" panose="020B0609020204030204" pitchFamily="49" charset="0"/>
                <a:ea typeface="黑体" pitchFamily="49" charset="-122"/>
              </a:rPr>
              <a:t>i</a:t>
            </a:r>
            <a:r>
              <a:rPr kumimoji="0" lang="en-US" sz="2800" b="1" i="0" u="none" strike="noStrike" kern="1200" cap="none" spc="0" normalizeH="0" baseline="0" noProof="0" dirty="0">
                <a:ln>
                  <a:noFill/>
                </a:ln>
                <a:solidFill>
                  <a:srgbClr val="000000"/>
                </a:solidFill>
                <a:effectLst/>
                <a:uLnTx/>
                <a:uFillTx/>
                <a:latin typeface="Consolas" panose="020B0609020204030204" pitchFamily="49" charset="0"/>
                <a:ea typeface="黑体" pitchFamily="49" charset="-122"/>
              </a:rPr>
              <a:t>; </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dirty="0">
                <a:ln>
                  <a:noFill/>
                </a:ln>
                <a:solidFill>
                  <a:srgbClr val="000000"/>
                </a:solidFill>
                <a:effectLst/>
                <a:uLnTx/>
                <a:uFillTx/>
                <a:latin typeface="Consolas" panose="020B0609020204030204" pitchFamily="49" charset="0"/>
                <a:ea typeface="黑体" pitchFamily="49" charset="-122"/>
              </a:rPr>
              <a:t>    </a:t>
            </a:r>
            <a:r>
              <a:rPr kumimoji="0" lang="en-US" sz="2800" b="1" i="0" u="none" strike="noStrike" kern="1200" cap="none" spc="0" normalizeH="0" baseline="0" noProof="0" dirty="0" err="1">
                <a:ln>
                  <a:noFill/>
                </a:ln>
                <a:solidFill>
                  <a:srgbClr val="000000"/>
                </a:solidFill>
                <a:effectLst/>
                <a:uLnTx/>
                <a:uFillTx/>
                <a:latin typeface="Consolas" panose="020B0609020204030204" pitchFamily="49" charset="0"/>
                <a:ea typeface="黑体" pitchFamily="49" charset="-122"/>
              </a:rPr>
              <a:t>i</a:t>
            </a:r>
            <a:r>
              <a:rPr kumimoji="0" lang="en-US" sz="2800" b="1" i="0" u="none" strike="noStrike" kern="1200" cap="none" spc="0" normalizeH="0" baseline="0" noProof="0" dirty="0">
                <a:ln>
                  <a:noFill/>
                </a:ln>
                <a:solidFill>
                  <a:srgbClr val="000000"/>
                </a:solidFill>
                <a:effectLst/>
                <a:uLnTx/>
                <a:uFillTx/>
                <a:latin typeface="Consolas" panose="020B0609020204030204" pitchFamily="49" charset="0"/>
                <a:ea typeface="黑体" pitchFamily="49" charset="-122"/>
              </a:rPr>
              <a:t>=2.56;  // </a:t>
            </a:r>
            <a:r>
              <a:rPr kumimoji="0" lang="en-US" altLang="zh-CN" sz="2800" b="1" i="0" u="none" strike="noStrike" kern="1200" cap="none" spc="0" normalizeH="0" baseline="0" noProof="0" dirty="0">
                <a:ln>
                  <a:noFill/>
                </a:ln>
                <a:solidFill>
                  <a:srgbClr val="000000"/>
                </a:solidFill>
                <a:effectLst/>
                <a:uLnTx/>
                <a:uFillTx/>
                <a:latin typeface="Consolas" panose="020B0609020204030204" pitchFamily="49" charset="0"/>
                <a:ea typeface="黑体" pitchFamily="49" charset="-122"/>
              </a:rPr>
              <a:t>                             </a:t>
            </a:r>
            <a:r>
              <a:rPr kumimoji="0" lang="zh-CN" altLang="en-US" sz="2800" b="1" i="0" u="none" strike="noStrike" kern="1200" cap="none" spc="0" normalizeH="0" baseline="0" noProof="0" dirty="0">
                <a:ln>
                  <a:noFill/>
                </a:ln>
                <a:solidFill>
                  <a:srgbClr val="0000FF"/>
                </a:solidFill>
                <a:effectLst/>
                <a:uLnTx/>
                <a:uFillTx/>
                <a:latin typeface="Consolas" panose="020B0609020204030204" pitchFamily="49" charset="0"/>
                <a:ea typeface="黑体" pitchFamily="49" charset="-122"/>
              </a:rPr>
              <a:t>结果</a:t>
            </a:r>
            <a:r>
              <a:rPr kumimoji="0" lang="en-US" sz="2800" b="1" i="0" u="none" strike="noStrike" kern="1200" cap="none" spc="0" normalizeH="0" baseline="0" noProof="0" dirty="0" err="1">
                <a:ln>
                  <a:noFill/>
                </a:ln>
                <a:solidFill>
                  <a:srgbClr val="0000FF"/>
                </a:solidFill>
                <a:effectLst/>
                <a:uLnTx/>
                <a:uFillTx/>
                <a:latin typeface="Consolas" panose="020B0609020204030204" pitchFamily="49" charset="0"/>
                <a:ea typeface="黑体" pitchFamily="49" charset="-122"/>
              </a:rPr>
              <a:t>i</a:t>
            </a:r>
            <a:r>
              <a:rPr kumimoji="0" lang="en-US" sz="2800" b="1" i="0" u="none" strike="noStrike" kern="1200" cap="none" spc="0" normalizeH="0" baseline="0" noProof="0" dirty="0">
                <a:ln>
                  <a:noFill/>
                </a:ln>
                <a:solidFill>
                  <a:srgbClr val="0000FF"/>
                </a:solidFill>
                <a:effectLst/>
                <a:uLnTx/>
                <a:uFillTx/>
                <a:latin typeface="Consolas" panose="020B0609020204030204" pitchFamily="49" charset="0"/>
                <a:ea typeface="黑体" pitchFamily="49" charset="-122"/>
              </a:rPr>
              <a:t>=2</a:t>
            </a:r>
            <a:r>
              <a:rPr kumimoji="0" lang="en-US" sz="2800" b="1" i="0" u="none" strike="noStrike" kern="1200" cap="none" spc="0" normalizeH="0" baseline="0" noProof="0" dirty="0">
                <a:ln>
                  <a:noFill/>
                </a:ln>
                <a:solidFill>
                  <a:srgbClr val="000000"/>
                </a:solidFill>
                <a:effectLst/>
                <a:uLnTx/>
                <a:uFillTx/>
                <a:latin typeface="Consolas" panose="020B0609020204030204" pitchFamily="49" charset="0"/>
                <a:ea typeface="黑体" pitchFamily="49" charset="-122"/>
              </a:rPr>
              <a:t>;</a:t>
            </a:r>
          </a:p>
        </p:txBody>
      </p:sp>
      <p:sp>
        <p:nvSpPr>
          <p:cNvPr id="76803" name="Text Box 7"/>
          <p:cNvSpPr txBox="1">
            <a:spLocks noChangeArrowheads="1"/>
          </p:cNvSpPr>
          <p:nvPr/>
        </p:nvSpPr>
        <p:spPr bwMode="auto">
          <a:xfrm>
            <a:off x="201481" y="966096"/>
            <a:ext cx="11789038" cy="10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20000"/>
              </a:lnSpc>
              <a:spcBef>
                <a:spcPts val="600"/>
              </a:spcBef>
              <a:spcAft>
                <a:spcPct val="0"/>
              </a:spcAft>
              <a:buClr>
                <a:srgbClr val="66FF33"/>
              </a:buClr>
              <a:buSzTx/>
              <a:buFontTx/>
              <a:buNone/>
              <a:tabLst/>
              <a:defRPr/>
            </a:pPr>
            <a:r>
              <a:rPr kumimoji="0" lang="zh-CN" altLang="en-US" sz="2800" b="1" i="0" u="none" strike="noStrike" kern="1200" cap="none" spc="0" normalizeH="0" baseline="0" noProof="0" dirty="0">
                <a:ln>
                  <a:noFill/>
                </a:ln>
                <a:solidFill>
                  <a:srgbClr val="800000"/>
                </a:solidFill>
                <a:effectLst/>
                <a:uLnTx/>
                <a:uFillTx/>
                <a:latin typeface="Verdana" pitchFamily="34" charset="0"/>
                <a:ea typeface="黑体" pitchFamily="49" charset="-122"/>
                <a:cs typeface="+mn-cs"/>
              </a:rPr>
              <a:t>规则：</a:t>
            </a:r>
            <a:r>
              <a:rPr kumimoji="0" lang="zh-CN" altLang="en-US" sz="2800" b="1" i="0" u="none" strike="noStrike" kern="1200" cap="none" spc="0" normalizeH="0" baseline="0" noProof="0" dirty="0">
                <a:ln>
                  <a:noFill/>
                </a:ln>
                <a:solidFill>
                  <a:prstClr val="black"/>
                </a:solidFill>
                <a:effectLst/>
                <a:uLnTx/>
                <a:uFillTx/>
                <a:latin typeface="Verdana" pitchFamily="34" charset="0"/>
                <a:ea typeface="黑体" pitchFamily="49" charset="-122"/>
                <a:cs typeface="+mn-cs"/>
              </a:rPr>
              <a:t>赋值表达式结果的类型由左边变量的类型决定，如果赋值运算符左右两边数据类型不一致，则右边表达式值的类型转换成左边变量的类型。</a:t>
            </a:r>
          </a:p>
        </p:txBody>
      </p:sp>
      <p:sp>
        <p:nvSpPr>
          <p:cNvPr id="76804" name="Text Box 9"/>
          <p:cNvSpPr txBox="1">
            <a:spLocks noChangeArrowheads="1"/>
          </p:cNvSpPr>
          <p:nvPr/>
        </p:nvSpPr>
        <p:spPr bwMode="auto">
          <a:xfrm>
            <a:off x="4295800" y="2136386"/>
            <a:ext cx="6624736" cy="1815882"/>
          </a:xfrm>
          <a:prstGeom prst="rect">
            <a:avLst/>
          </a:prstGeom>
          <a:solidFill>
            <a:schemeClr val="bg1"/>
          </a:solidFill>
          <a:ln w="38100">
            <a:solidFill>
              <a:schemeClr val="folHlink"/>
            </a:solid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0000"/>
                </a:solidFill>
                <a:effectLst/>
                <a:uLnTx/>
                <a:uFillTx/>
                <a:latin typeface="Comic Sans MS" panose="030F0702030302020204" pitchFamily="66" charset="0"/>
                <a:ea typeface="黑体" pitchFamily="49" charset="-122"/>
              </a:rPr>
              <a:t>例  float f;  </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0000"/>
                </a:solidFill>
                <a:effectLst/>
                <a:uLnTx/>
                <a:uFillTx/>
                <a:latin typeface="Comic Sans MS" panose="030F0702030302020204" pitchFamily="66" charset="0"/>
                <a:ea typeface="黑体" pitchFamily="49" charset="-122"/>
              </a:rPr>
              <a:t>       int i;</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0000"/>
                </a:solidFill>
                <a:effectLst/>
                <a:uLnTx/>
                <a:uFillTx/>
                <a:latin typeface="Comic Sans MS" panose="030F0702030302020204" pitchFamily="66" charset="0"/>
                <a:ea typeface="黑体" pitchFamily="49" charset="-122"/>
              </a:rPr>
              <a:t>       i=10; </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0000"/>
                </a:solidFill>
                <a:effectLst/>
                <a:uLnTx/>
                <a:uFillTx/>
                <a:latin typeface="Comic Sans MS" panose="030F0702030302020204" pitchFamily="66" charset="0"/>
                <a:ea typeface="黑体" pitchFamily="49" charset="-122"/>
              </a:rPr>
              <a:t>       f=i;</a:t>
            </a:r>
            <a:r>
              <a:rPr kumimoji="0" lang="en-US" sz="2800" b="1" i="0" u="none" strike="noStrike" kern="1200" cap="none" spc="0" normalizeH="0" baseline="0" noProof="0" dirty="0">
                <a:ln>
                  <a:noFill/>
                </a:ln>
                <a:solidFill>
                  <a:srgbClr val="000000"/>
                </a:solidFill>
                <a:effectLst/>
                <a:uLnTx/>
                <a:uFillTx/>
                <a:latin typeface="Comic Sans MS" panose="030F0702030302020204" pitchFamily="66" charset="0"/>
                <a:ea typeface="黑体" pitchFamily="49" charset="-122"/>
              </a:rPr>
              <a:t>      //</a:t>
            </a:r>
            <a:r>
              <a:rPr kumimoji="0" lang="en-US" altLang="zh-CN" sz="2800" b="1" i="0" u="none" strike="noStrike" kern="1200" cap="none" spc="0" normalizeH="0" baseline="0" noProof="0" dirty="0">
                <a:ln>
                  <a:noFill/>
                </a:ln>
                <a:solidFill>
                  <a:srgbClr val="000000"/>
                </a:solidFill>
                <a:effectLst/>
                <a:uLnTx/>
                <a:uFillTx/>
                <a:latin typeface="Comic Sans MS" panose="030F0702030302020204" pitchFamily="66" charset="0"/>
                <a:ea typeface="黑体" pitchFamily="49" charset="-122"/>
              </a:rPr>
              <a:t>   </a:t>
            </a:r>
            <a:r>
              <a:rPr kumimoji="0" lang="zh-CN" altLang="en-US" sz="2800" b="1" i="0" u="none" strike="noStrike" kern="1200" cap="none" spc="0" normalizeH="0" baseline="0" noProof="0" dirty="0">
                <a:ln>
                  <a:noFill/>
                </a:ln>
                <a:solidFill>
                  <a:srgbClr val="800000"/>
                </a:solidFill>
                <a:effectLst/>
                <a:uLnTx/>
                <a:uFillTx/>
                <a:latin typeface="Comic Sans MS" panose="030F0702030302020204" pitchFamily="66" charset="0"/>
                <a:ea typeface="黑体" pitchFamily="49" charset="-122"/>
              </a:rPr>
              <a:t>结果 f=10.0</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AEF4D9-0CFB-4B73-9DD3-9B68ECE08090}"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76805" name="Rectangle 3"/>
          <p:cNvSpPr>
            <a:spLocks noGrp="1"/>
          </p:cNvSpPr>
          <p:nvPr>
            <p:ph type="title" idx="4294967295"/>
          </p:nvPr>
        </p:nvSpPr>
        <p:spPr>
          <a:xfrm>
            <a:off x="407368" y="313897"/>
            <a:ext cx="8208912" cy="594824"/>
          </a:xfrm>
          <a:solidFill>
            <a:srgbClr val="006666">
              <a:alpha val="100000"/>
            </a:srgbClr>
          </a:solidFill>
          <a:ln w="38100" cmpd="dbl">
            <a:solidFill>
              <a:schemeClr val="bg1"/>
            </a:solidFill>
            <a:miter/>
          </a:ln>
        </p:spPr>
        <p:txBody>
          <a:bodyPr vert="horz" lIns="91440" tIns="0" rIns="91440" bIns="72000" rtlCol="0" anchor="ctr">
            <a:normAutofit fontScale="90000"/>
          </a:bodyPr>
          <a:lstStyle/>
          <a:p>
            <a:pPr algn="l" eaLnBrk="1" hangingPunct="1"/>
            <a:r>
              <a:rPr lang="zh-CN" altLang="en-US" sz="3600" b="1" noProof="1">
                <a:solidFill>
                  <a:srgbClr val="FFFF66"/>
                </a:solidFill>
                <a:effectLst>
                  <a:outerShdw blurRad="38100" dist="38100" dir="2700000">
                    <a:srgbClr val="000000"/>
                  </a:outerShdw>
                </a:effectLst>
                <a:ea typeface="黑体" panose="02010609060101010101" pitchFamily="49" charset="-122"/>
              </a:rPr>
              <a:t>赋值运算符的使用</a:t>
            </a:r>
            <a:r>
              <a:rPr lang="en-US" altLang="zh-CN" sz="3600" b="1" noProof="1">
                <a:solidFill>
                  <a:srgbClr val="FFFF66"/>
                </a:solidFill>
                <a:effectLst>
                  <a:outerShdw blurRad="38100" dist="38100" dir="2700000">
                    <a:srgbClr val="000000"/>
                  </a:outerShdw>
                </a:effectLst>
                <a:ea typeface="黑体" panose="02010609060101010101" pitchFamily="49" charset="-122"/>
              </a:rPr>
              <a:t>----</a:t>
            </a:r>
            <a:r>
              <a:rPr lang="zh-CN" altLang="en-US" sz="3600" b="1" noProof="1">
                <a:solidFill>
                  <a:srgbClr val="FFFF66"/>
                </a:solidFill>
                <a:effectLst>
                  <a:outerShdw blurRad="38100" dist="38100" dir="2700000">
                    <a:srgbClr val="000000"/>
                  </a:outerShdw>
                </a:effectLst>
                <a:ea typeface="黑体" panose="02010609060101010101" pitchFamily="49" charset="-122"/>
              </a:rPr>
              <a:t>表达式结果的类型</a:t>
            </a:r>
          </a:p>
        </p:txBody>
      </p:sp>
      <p:sp>
        <p:nvSpPr>
          <p:cNvPr id="3" name="Rectangle 2">
            <a:extLst>
              <a:ext uri="{FF2B5EF4-FFF2-40B4-BE49-F238E27FC236}">
                <a16:creationId xmlns:a16="http://schemas.microsoft.com/office/drawing/2014/main" id="{4A12FFAC-00D2-4885-DD5D-4C10BE370EFD}"/>
              </a:ext>
            </a:extLst>
          </p:cNvPr>
          <p:cNvSpPr txBox="1">
            <a:spLocks noChangeArrowheads="1"/>
          </p:cNvSpPr>
          <p:nvPr/>
        </p:nvSpPr>
        <p:spPr>
          <a:xfrm>
            <a:off x="623392" y="3910540"/>
            <a:ext cx="3600400" cy="533400"/>
          </a:xfrm>
          <a:prstGeom prst="rect">
            <a:avLst/>
          </a:prstGeom>
          <a:gradFill rotWithShape="0">
            <a:gsLst>
              <a:gs pos="0">
                <a:srgbClr val="333399"/>
              </a:gs>
              <a:gs pos="100000">
                <a:srgbClr val="00759E"/>
              </a:gs>
            </a:gsLst>
            <a:lin ang="0" scaled="1"/>
          </a:gradFill>
          <a:ln w="38100" cap="flat" cmpd="dbl">
            <a:solidFill>
              <a:srgbClr val="99CCFF"/>
            </a:solidFill>
          </a:ln>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3200" b="1">
                <a:solidFill>
                  <a:srgbClr val="FFFF66"/>
                </a:solidFill>
                <a:effectLst>
                  <a:outerShdw blurRad="38100" dist="38100" dir="2700000" algn="tl">
                    <a:srgbClr val="000000"/>
                  </a:outerShdw>
                </a:effectLst>
                <a:ea typeface="黑体" pitchFamily="2" charset="-122"/>
              </a:rPr>
              <a:t>复合赋值运算符</a:t>
            </a:r>
            <a:endParaRPr lang="zh-CN" altLang="en-US" sz="3200" b="1" dirty="0">
              <a:solidFill>
                <a:srgbClr val="FFFF66"/>
              </a:solidFill>
              <a:effectLst>
                <a:outerShdw blurRad="38100" dist="38100" dir="2700000" algn="tl">
                  <a:srgbClr val="000000"/>
                </a:outerShdw>
              </a:effectLst>
              <a:ea typeface="黑体" pitchFamily="2" charset="-122"/>
            </a:endParaRPr>
          </a:p>
        </p:txBody>
      </p:sp>
      <p:sp>
        <p:nvSpPr>
          <p:cNvPr id="4" name="Text Box 3">
            <a:extLst>
              <a:ext uri="{FF2B5EF4-FFF2-40B4-BE49-F238E27FC236}">
                <a16:creationId xmlns:a16="http://schemas.microsoft.com/office/drawing/2014/main" id="{2A951806-69A3-F309-CCDF-DE010D5B3E05}"/>
              </a:ext>
            </a:extLst>
          </p:cNvPr>
          <p:cNvSpPr txBox="1">
            <a:spLocks noChangeArrowheads="1"/>
          </p:cNvSpPr>
          <p:nvPr/>
        </p:nvSpPr>
        <p:spPr bwMode="auto">
          <a:xfrm>
            <a:off x="600344" y="4443940"/>
            <a:ext cx="10454952" cy="2009396"/>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zh-CN" altLang="en-US" sz="32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复合赋值运算符（双目）</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运算符： </a:t>
            </a:r>
            <a:r>
              <a:rPr kumimoji="0" lang="en-US" altLang="zh-CN" sz="32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  -=  *=  /=  %=   &amp;=  ^=  |=  &lt;&lt;=  &gt;&gt;= </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在赋值运算符之前再加上其它运算符</a:t>
            </a:r>
            <a:r>
              <a:rPr kumimoji="0" lang="en-US" altLang="zh-CN"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包括</a:t>
            </a:r>
            <a:r>
              <a:rPr kumimoji="0" lang="en-US" altLang="zh-CN"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5</a:t>
            </a:r>
            <a:r>
              <a:rPr kumimoji="0" lang="zh-CN" altLang="en-US"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种算术运算符和后</a:t>
            </a:r>
            <a:r>
              <a:rPr kumimoji="0" lang="en-US" altLang="zh-CN"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5</a:t>
            </a:r>
            <a:r>
              <a:rPr kumimoji="0" lang="zh-CN" altLang="en-US"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种位运算符</a:t>
            </a:r>
            <a:r>
              <a:rPr kumimoji="0" lang="en-US" altLang="zh-CN"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，即构成复合赋值运算符。优先级和结合性与赋值运算符相同。</a:t>
            </a:r>
          </a:p>
        </p:txBody>
      </p:sp>
    </p:spTree>
    <p:extLst>
      <p:ext uri="{BB962C8B-B14F-4D97-AF65-F5344CB8AC3E}">
        <p14:creationId xmlns:p14="http://schemas.microsoft.com/office/powerpoint/2010/main" val="426607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861209" y="2289217"/>
            <a:ext cx="3994788" cy="573101"/>
          </a:xfrm>
          <a:prstGeom prst="rect">
            <a:avLst/>
          </a:prstGeom>
          <a:solidFill>
            <a:schemeClr val="accent3">
              <a:lumMod val="50000"/>
            </a:schemeClr>
          </a:solidFill>
          <a:ln w="38100" cmpd="dbl">
            <a:solidFill>
              <a:schemeClr val="bg1"/>
            </a:solidFill>
            <a:miter/>
          </a:ln>
        </p:spPr>
        <p:txBody>
          <a:bodyPr vert="horz" lIns="92075" tIns="0" rIns="92075" bIns="72000" rtlCol="0" anchor="ctr">
            <a:normAutofit fontScale="90000"/>
          </a:bodyPr>
          <a:lstStyle/>
          <a:p>
            <a:pPr algn="l" eaLnBrk="1" hangingPunct="1"/>
            <a:r>
              <a:rPr lang="zh-CN" altLang="en-US" sz="3600" b="1" noProof="1">
                <a:solidFill>
                  <a:srgbClr val="FFFF66"/>
                </a:solidFill>
                <a:effectLst>
                  <a:outerShdw blurRad="38100" dist="38100" dir="2700000">
                    <a:srgbClr val="000000"/>
                  </a:outerShdw>
                </a:effectLst>
                <a:latin typeface="Comic Sans MS" panose="030F0702030302020204" pitchFamily="66" charset="0"/>
                <a:ea typeface="黑体" panose="02010609060101010101" pitchFamily="49" charset="-122"/>
              </a:rPr>
              <a:t>变量  </a:t>
            </a:r>
            <a:r>
              <a:rPr lang="en-US" altLang="zh-CN" sz="3600" b="1" noProof="1">
                <a:solidFill>
                  <a:srgbClr val="FFFF66"/>
                </a:solidFill>
                <a:effectLst>
                  <a:outerShdw blurRad="38100" dist="38100" dir="2700000">
                    <a:srgbClr val="000000"/>
                  </a:outerShdw>
                </a:effectLst>
                <a:latin typeface="Comic Sans MS" panose="030F0702030302020204" pitchFamily="66" charset="0"/>
                <a:ea typeface="黑体" panose="02010609060101010101" pitchFamily="49" charset="-122"/>
              </a:rPr>
              <a:t>int prod=123;</a:t>
            </a:r>
            <a:endParaRPr lang="zh-CN" altLang="en-US" sz="3600" b="1" noProof="1">
              <a:solidFill>
                <a:srgbClr val="FFFF66"/>
              </a:solidFill>
              <a:effectLst>
                <a:outerShdw blurRad="38100" dist="38100" dir="2700000">
                  <a:srgbClr val="000000"/>
                </a:outerShdw>
              </a:effectLst>
              <a:latin typeface="Comic Sans MS" panose="030F0702030302020204" pitchFamily="66" charset="0"/>
              <a:ea typeface="黑体" panose="02010609060101010101" pitchFamily="49" charset="-122"/>
            </a:endParaRPr>
          </a:p>
        </p:txBody>
      </p:sp>
      <p:sp>
        <p:nvSpPr>
          <p:cNvPr id="128003" name="Text Box 4"/>
          <p:cNvSpPr txBox="1">
            <a:spLocks noChangeArrowheads="1"/>
          </p:cNvSpPr>
          <p:nvPr/>
        </p:nvSpPr>
        <p:spPr bwMode="auto">
          <a:xfrm>
            <a:off x="2768276" y="3990307"/>
            <a:ext cx="2293590" cy="722313"/>
          </a:xfrm>
          <a:prstGeom prst="rect">
            <a:avLst/>
          </a:prstGeom>
          <a:solidFill>
            <a:schemeClr val="accent5">
              <a:lumMod val="20000"/>
              <a:lumOff val="80000"/>
            </a:schemeClr>
          </a:solidFill>
          <a:ln w="38100">
            <a:solidFill>
              <a:schemeClr val="bg1"/>
            </a:solidFill>
            <a:miter lim="800000"/>
            <a:headEnd/>
            <a:tailEnd/>
          </a:ln>
        </p:spPr>
        <p:txBody>
          <a:bodyPr wrap="square" lIns="144000" tIns="144000" rIns="144000" bIns="144000" anchor="ctr" anchorCtr="1">
            <a:spAutoFit/>
          </a:bodyPr>
          <a:lstStyle/>
          <a:p>
            <a:pPr fontAlgn="base">
              <a:spcBef>
                <a:spcPct val="50000"/>
              </a:spcBef>
              <a:spcAft>
                <a:spcPct val="0"/>
              </a:spcAft>
              <a:buClr>
                <a:srgbClr val="CC99FF"/>
              </a:buClr>
              <a:buFont typeface="Wingdings" pitchFamily="2" charset="2"/>
              <a:buNone/>
            </a:pPr>
            <a:r>
              <a:rPr lang="en-US" sz="2800" b="1" dirty="0">
                <a:solidFill>
                  <a:srgbClr val="002060"/>
                </a:solidFill>
                <a:latin typeface="Comic Sans MS" panose="030F0702030302020204" pitchFamily="66" charset="0"/>
                <a:ea typeface="幼圆" pitchFamily="49" charset="-122"/>
              </a:rPr>
              <a:t>123</a:t>
            </a:r>
          </a:p>
        </p:txBody>
      </p:sp>
      <p:sp>
        <p:nvSpPr>
          <p:cNvPr id="128004" name="Text Box 5"/>
          <p:cNvSpPr txBox="1">
            <a:spLocks noChangeArrowheads="1"/>
          </p:cNvSpPr>
          <p:nvPr/>
        </p:nvSpPr>
        <p:spPr bwMode="auto">
          <a:xfrm>
            <a:off x="1906646" y="4136240"/>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76250" indent="-47625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spcBef>
                <a:spcPct val="50000"/>
              </a:spcBef>
              <a:spcAft>
                <a:spcPct val="0"/>
              </a:spcAft>
              <a:buFont typeface="Arial" charset="0"/>
              <a:buNone/>
            </a:pPr>
            <a:r>
              <a:rPr lang="en-US" sz="2800" dirty="0">
                <a:solidFill>
                  <a:srgbClr val="002060"/>
                </a:solidFill>
                <a:latin typeface="Comic Sans MS" panose="030F0702030302020204" pitchFamily="66" charset="0"/>
                <a:ea typeface="幼圆" pitchFamily="49" charset="-122"/>
              </a:rPr>
              <a:t>prod</a:t>
            </a:r>
          </a:p>
        </p:txBody>
      </p:sp>
      <p:grpSp>
        <p:nvGrpSpPr>
          <p:cNvPr id="16389" name="Group 12"/>
          <p:cNvGrpSpPr>
            <a:grpSpLocks/>
          </p:cNvGrpSpPr>
          <p:nvPr/>
        </p:nvGrpSpPr>
        <p:grpSpPr bwMode="auto">
          <a:xfrm>
            <a:off x="907871" y="2834240"/>
            <a:ext cx="5206711" cy="988817"/>
            <a:chOff x="0" y="0"/>
            <a:chExt cx="2888" cy="1051"/>
          </a:xfrm>
        </p:grpSpPr>
        <p:sp>
          <p:nvSpPr>
            <p:cNvPr id="128006" name="AutoShape 6"/>
            <p:cNvSpPr>
              <a:spLocks noChangeArrowheads="1"/>
            </p:cNvSpPr>
            <p:nvPr/>
          </p:nvSpPr>
          <p:spPr bwMode="auto">
            <a:xfrm>
              <a:off x="0" y="0"/>
              <a:ext cx="1668" cy="939"/>
            </a:xfrm>
            <a:prstGeom prst="wedgeRoundRectCallout">
              <a:avLst>
                <a:gd name="adj1" fmla="val -11034"/>
                <a:gd name="adj2" fmla="val 106504"/>
                <a:gd name="adj3" fmla="val 16667"/>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2000" tIns="0" rIns="0" bIns="0" anchor="ctr" anchorCtr="1"/>
            <a:lstStyle/>
            <a:p>
              <a:pPr fontAlgn="base">
                <a:spcBef>
                  <a:spcPct val="50000"/>
                </a:spcBef>
                <a:spcAft>
                  <a:spcPct val="0"/>
                </a:spcAft>
                <a:buFont typeface="Arial" charset="0"/>
                <a:buNone/>
              </a:pPr>
              <a:r>
                <a:rPr lang="zh-CN" altLang="en-US" sz="2400" b="1" dirty="0">
                  <a:solidFill>
                    <a:srgbClr val="002060"/>
                  </a:solidFill>
                  <a:latin typeface="Comic Sans MS" panose="030F0702030302020204" pitchFamily="66" charset="0"/>
                  <a:ea typeface="黑体" pitchFamily="49" charset="-122"/>
                </a:rPr>
                <a:t>变量名 </a:t>
              </a:r>
              <a:r>
                <a:rPr lang="en-US" sz="2400" b="1" dirty="0">
                  <a:solidFill>
                    <a:srgbClr val="002060"/>
                  </a:solidFill>
                  <a:latin typeface="Comic Sans MS" panose="030F0702030302020204" pitchFamily="66" charset="0"/>
                  <a:ea typeface="黑体" pitchFamily="49" charset="-122"/>
                </a:rPr>
                <a:t>prod </a:t>
              </a:r>
              <a:r>
                <a:rPr lang="zh-CN" altLang="en-US" sz="2400" b="1" dirty="0">
                  <a:solidFill>
                    <a:srgbClr val="002060"/>
                  </a:solidFill>
                  <a:latin typeface="Comic Sans MS" panose="030F0702030302020204" pitchFamily="66" charset="0"/>
                  <a:ea typeface="黑体" pitchFamily="49" charset="-122"/>
                </a:rPr>
                <a:t>实际上是一个</a:t>
              </a:r>
              <a:r>
                <a:rPr lang="zh-CN" altLang="en-US" sz="2400" b="1" dirty="0">
                  <a:solidFill>
                    <a:srgbClr val="00B050"/>
                  </a:solidFill>
                  <a:latin typeface="Comic Sans MS" panose="030F0702030302020204" pitchFamily="66" charset="0"/>
                  <a:ea typeface="微软雅黑" panose="020B0503020204020204" pitchFamily="34" charset="-122"/>
                </a:rPr>
                <a:t>符号地址</a:t>
              </a:r>
            </a:p>
          </p:txBody>
        </p:sp>
        <p:sp>
          <p:nvSpPr>
            <p:cNvPr id="128007" name="AutoShape 9"/>
            <p:cNvSpPr>
              <a:spLocks noChangeArrowheads="1"/>
            </p:cNvSpPr>
            <p:nvPr/>
          </p:nvSpPr>
          <p:spPr bwMode="auto">
            <a:xfrm>
              <a:off x="1868" y="112"/>
              <a:ext cx="1020" cy="939"/>
            </a:xfrm>
            <a:prstGeom prst="wedgeRoundRectCallout">
              <a:avLst>
                <a:gd name="adj1" fmla="val -133836"/>
                <a:gd name="adj2" fmla="val 97132"/>
                <a:gd name="adj3" fmla="val 16667"/>
              </a:avLst>
            </a:prstGeom>
            <a:noFill/>
            <a:ln w="38100">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fontAlgn="base">
                <a:spcBef>
                  <a:spcPct val="50000"/>
                </a:spcBef>
                <a:spcAft>
                  <a:spcPct val="0"/>
                </a:spcAft>
                <a:buFont typeface="Arial" charset="0"/>
                <a:buNone/>
              </a:pPr>
              <a:r>
                <a:rPr lang="zh-CN" altLang="en-US" sz="2400" b="1">
                  <a:solidFill>
                    <a:srgbClr val="002060"/>
                  </a:solidFill>
                  <a:latin typeface="Comic Sans MS" panose="030F0702030302020204" pitchFamily="66" charset="0"/>
                  <a:ea typeface="黑体" pitchFamily="49" charset="-122"/>
                </a:rPr>
                <a:t>内存单元的地址</a:t>
              </a:r>
            </a:p>
          </p:txBody>
        </p:sp>
      </p:grpSp>
      <p:grpSp>
        <p:nvGrpSpPr>
          <p:cNvPr id="16392" name="Group 13"/>
          <p:cNvGrpSpPr>
            <a:grpSpLocks/>
          </p:cNvGrpSpPr>
          <p:nvPr/>
        </p:nvGrpSpPr>
        <p:grpSpPr bwMode="auto">
          <a:xfrm>
            <a:off x="493211" y="4726634"/>
            <a:ext cx="6257925" cy="982663"/>
            <a:chOff x="0" y="0"/>
            <a:chExt cx="3942" cy="619"/>
          </a:xfrm>
        </p:grpSpPr>
        <p:sp>
          <p:nvSpPr>
            <p:cNvPr id="128009" name="AutoShape 8"/>
            <p:cNvSpPr>
              <a:spLocks noChangeArrowheads="1"/>
            </p:cNvSpPr>
            <p:nvPr/>
          </p:nvSpPr>
          <p:spPr bwMode="auto">
            <a:xfrm>
              <a:off x="0" y="0"/>
              <a:ext cx="1465" cy="619"/>
            </a:xfrm>
            <a:prstGeom prst="wedgeRoundRectCallout">
              <a:avLst>
                <a:gd name="adj1" fmla="val 69963"/>
                <a:gd name="adj2" fmla="val -59306"/>
                <a:gd name="adj3" fmla="val 16667"/>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2000" tIns="0" rIns="0" bIns="0" anchor="ctr" anchorCtr="1"/>
            <a:lstStyle/>
            <a:p>
              <a:pPr algn="ctr" fontAlgn="base">
                <a:spcBef>
                  <a:spcPct val="50000"/>
                </a:spcBef>
                <a:spcAft>
                  <a:spcPct val="0"/>
                </a:spcAft>
                <a:buFont typeface="Arial" charset="0"/>
                <a:buNone/>
              </a:pPr>
              <a:r>
                <a:rPr lang="en-US" sz="2800" b="1">
                  <a:solidFill>
                    <a:srgbClr val="002060"/>
                  </a:solidFill>
                  <a:latin typeface="Comic Sans MS" panose="030F0702030302020204" pitchFamily="66" charset="0"/>
                  <a:ea typeface="幼圆" pitchFamily="49" charset="-122"/>
                </a:rPr>
                <a:t>123</a:t>
              </a:r>
              <a:r>
                <a:rPr lang="zh-CN" altLang="en-US" sz="2800" b="1">
                  <a:solidFill>
                    <a:srgbClr val="002060"/>
                  </a:solidFill>
                  <a:latin typeface="Comic Sans MS" panose="030F0702030302020204" pitchFamily="66" charset="0"/>
                  <a:ea typeface="幼圆" pitchFamily="49" charset="-122"/>
                </a:rPr>
                <a:t>是</a:t>
              </a:r>
              <a:br>
                <a:rPr lang="zh-CN" altLang="en-US" sz="2800" b="1">
                  <a:solidFill>
                    <a:srgbClr val="002060"/>
                  </a:solidFill>
                  <a:latin typeface="Comic Sans MS" panose="030F0702030302020204" pitchFamily="66" charset="0"/>
                  <a:ea typeface="幼圆" pitchFamily="49" charset="-122"/>
                </a:rPr>
              </a:br>
              <a:r>
                <a:rPr lang="en-US" sz="2800" b="1">
                  <a:solidFill>
                    <a:srgbClr val="002060"/>
                  </a:solidFill>
                  <a:latin typeface="Comic Sans MS" panose="030F0702030302020204" pitchFamily="66" charset="0"/>
                  <a:ea typeface="幼圆" pitchFamily="49" charset="-122"/>
                </a:rPr>
                <a:t>prod</a:t>
              </a:r>
              <a:r>
                <a:rPr lang="zh-CN" altLang="en-US" sz="2800" b="1">
                  <a:solidFill>
                    <a:srgbClr val="002060"/>
                  </a:solidFill>
                  <a:latin typeface="Comic Sans MS" panose="030F0702030302020204" pitchFamily="66" charset="0"/>
                  <a:ea typeface="幼圆" pitchFamily="49" charset="-122"/>
                </a:rPr>
                <a:t>的值</a:t>
              </a:r>
            </a:p>
          </p:txBody>
        </p:sp>
        <p:sp>
          <p:nvSpPr>
            <p:cNvPr id="128010" name="AutoShape 10"/>
            <p:cNvSpPr>
              <a:spLocks noChangeArrowheads="1"/>
            </p:cNvSpPr>
            <p:nvPr/>
          </p:nvSpPr>
          <p:spPr bwMode="auto">
            <a:xfrm>
              <a:off x="2784" y="0"/>
              <a:ext cx="1158" cy="557"/>
            </a:xfrm>
            <a:prstGeom prst="wedgeRoundRectCallout">
              <a:avLst>
                <a:gd name="adj1" fmla="val -67037"/>
                <a:gd name="adj2" fmla="val -62917"/>
                <a:gd name="adj3" fmla="val 16667"/>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fontAlgn="base">
                <a:spcBef>
                  <a:spcPct val="50000"/>
                </a:spcBef>
                <a:spcAft>
                  <a:spcPct val="0"/>
                </a:spcAft>
                <a:buFont typeface="Arial" charset="0"/>
                <a:buNone/>
              </a:pPr>
              <a:r>
                <a:rPr lang="zh-CN" altLang="en-US" sz="2800" b="1" dirty="0">
                  <a:solidFill>
                    <a:srgbClr val="002060"/>
                  </a:solidFill>
                  <a:latin typeface="Comic Sans MS" panose="030F0702030302020204" pitchFamily="66" charset="0"/>
                  <a:ea typeface="黑体" pitchFamily="49" charset="-122"/>
                </a:rPr>
                <a:t>内存单元的内容</a:t>
              </a:r>
            </a:p>
          </p:txBody>
        </p:sp>
      </p:grpSp>
      <p:sp>
        <p:nvSpPr>
          <p:cNvPr id="16395" name="Text Box 11"/>
          <p:cNvSpPr txBox="1">
            <a:spLocks noChangeArrowheads="1"/>
          </p:cNvSpPr>
          <p:nvPr/>
        </p:nvSpPr>
        <p:spPr bwMode="auto">
          <a:xfrm>
            <a:off x="4916525" y="1933546"/>
            <a:ext cx="5551362" cy="743511"/>
          </a:xfrm>
          <a:prstGeom prst="rect">
            <a:avLst/>
          </a:prstGeom>
          <a:noFill/>
          <a:ln w="57150" cmpd="thinThick">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154800" rIns="0" bIns="154800">
            <a:spAutoFit/>
          </a:bodyPr>
          <a:lstStyle/>
          <a:p>
            <a:pPr algn="ctr" fontAlgn="base">
              <a:spcBef>
                <a:spcPct val="50000"/>
              </a:spcBef>
              <a:spcAft>
                <a:spcPct val="0"/>
              </a:spcAft>
              <a:buFont typeface="Arial" charset="0"/>
              <a:buNone/>
            </a:pPr>
            <a:r>
              <a:rPr lang="zh-CN" altLang="en-US" sz="2800" b="1" dirty="0">
                <a:highlight>
                  <a:srgbClr val="C0C0C0"/>
                </a:highlight>
                <a:latin typeface="Comic Sans MS" panose="030F0702030302020204" pitchFamily="66" charset="0"/>
                <a:ea typeface="黑体" pitchFamily="49" charset="-122"/>
              </a:rPr>
              <a:t>变量的本质就是命名的内存单元</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5</a:t>
            </a:fld>
            <a:endParaRPr lang="zh-CN" altLang="en-US"/>
          </a:p>
        </p:txBody>
      </p:sp>
      <p:sp>
        <p:nvSpPr>
          <p:cNvPr id="3" name="Text Box 5">
            <a:extLst>
              <a:ext uri="{FF2B5EF4-FFF2-40B4-BE49-F238E27FC236}">
                <a16:creationId xmlns:a16="http://schemas.microsoft.com/office/drawing/2014/main" id="{E7A6CAEC-E213-C491-13A1-4C269479458E}"/>
              </a:ext>
            </a:extLst>
          </p:cNvPr>
          <p:cNvSpPr txBox="1">
            <a:spLocks noChangeArrowheads="1"/>
          </p:cNvSpPr>
          <p:nvPr/>
        </p:nvSpPr>
        <p:spPr bwMode="auto">
          <a:xfrm>
            <a:off x="368015" y="5873428"/>
            <a:ext cx="8382000"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lnSpc>
                <a:spcPct val="80000"/>
              </a:lnSpc>
              <a:spcBef>
                <a:spcPct val="50000"/>
              </a:spcBef>
              <a:spcAft>
                <a:spcPct val="0"/>
              </a:spcAft>
              <a:buClr>
                <a:srgbClr val="CC99FF"/>
              </a:buClr>
              <a:buSzPct val="125000"/>
              <a:buFont typeface="Wingdings" pitchFamily="2" charset="2"/>
              <a:buNone/>
            </a:pPr>
            <a:r>
              <a:rPr kumimoji="1" lang="zh-CN" altLang="en-US" sz="2800" dirty="0">
                <a:latin typeface="黑体" pitchFamily="49" charset="-122"/>
              </a:rPr>
              <a:t>系统将根据变量的定义为其分配相应大小的内存单元。</a:t>
            </a:r>
          </a:p>
        </p:txBody>
      </p:sp>
      <p:sp>
        <p:nvSpPr>
          <p:cNvPr id="4" name="Rectangle 2">
            <a:extLst>
              <a:ext uri="{FF2B5EF4-FFF2-40B4-BE49-F238E27FC236}">
                <a16:creationId xmlns:a16="http://schemas.microsoft.com/office/drawing/2014/main" id="{897BEED8-8ADF-1167-1E21-8DEB84099E12}"/>
              </a:ext>
            </a:extLst>
          </p:cNvPr>
          <p:cNvSpPr txBox="1">
            <a:spLocks noChangeArrowheads="1"/>
          </p:cNvSpPr>
          <p:nvPr/>
        </p:nvSpPr>
        <p:spPr>
          <a:xfrm>
            <a:off x="245569" y="412628"/>
            <a:ext cx="3600400" cy="533400"/>
          </a:xfrm>
          <a:prstGeom prst="rect">
            <a:avLst/>
          </a:prstGeom>
          <a:gradFill rotWithShape="0">
            <a:gsLst>
              <a:gs pos="0">
                <a:schemeClr val="accent5">
                  <a:lumMod val="75000"/>
                </a:schemeClr>
              </a:gs>
              <a:gs pos="100000">
                <a:srgbClr val="00759E"/>
              </a:gs>
            </a:gsLst>
            <a:lin ang="0" scaled="1"/>
          </a:gradFill>
          <a:ln w="38100" cap="flat" cmpd="dbl">
            <a:solidFill>
              <a:srgbClr val="99CCFF"/>
            </a:solidFill>
            <a:miter lim="800000"/>
            <a:headEnd/>
            <a:tailEnd/>
          </a:ln>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a:solidFill>
                  <a:srgbClr val="FFFF66"/>
                </a:solidFill>
                <a:effectLst>
                  <a:outerShdw blurRad="38100" dist="38100" dir="2700000" algn="tl">
                    <a:srgbClr val="000000"/>
                  </a:outerShdw>
                </a:effectLst>
                <a:ea typeface="黑体" pitchFamily="49" charset="-122"/>
              </a:rPr>
              <a:t>变量的定义和使用</a:t>
            </a:r>
          </a:p>
        </p:txBody>
      </p:sp>
      <p:sp>
        <p:nvSpPr>
          <p:cNvPr id="5" name="Text Box 4">
            <a:extLst>
              <a:ext uri="{FF2B5EF4-FFF2-40B4-BE49-F238E27FC236}">
                <a16:creationId xmlns:a16="http://schemas.microsoft.com/office/drawing/2014/main" id="{E3946BF9-3B6A-B62E-34B4-497FC13EDC4D}"/>
              </a:ext>
            </a:extLst>
          </p:cNvPr>
          <p:cNvSpPr txBox="1">
            <a:spLocks noChangeArrowheads="1"/>
          </p:cNvSpPr>
          <p:nvPr/>
        </p:nvSpPr>
        <p:spPr bwMode="auto">
          <a:xfrm>
            <a:off x="368015" y="1039656"/>
            <a:ext cx="83820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lnSpc>
                <a:spcPct val="80000"/>
              </a:lnSpc>
              <a:spcBef>
                <a:spcPct val="50000"/>
              </a:spcBef>
              <a:spcAft>
                <a:spcPct val="0"/>
              </a:spcAft>
              <a:buClr>
                <a:srgbClr val="CC99FF"/>
              </a:buClr>
              <a:buSzPct val="125000"/>
              <a:buFont typeface="Wingdings" pitchFamily="2" charset="2"/>
              <a:buNone/>
            </a:pPr>
            <a:r>
              <a:rPr lang="zh-CN" altLang="en-US" dirty="0">
                <a:latin typeface="微软雅黑" panose="020B0503020204020204" pitchFamily="34" charset="-122"/>
                <a:ea typeface="微软雅黑" panose="020B0503020204020204" pitchFamily="34" charset="-122"/>
              </a:rPr>
              <a:t>变量定义的一般格式是：   </a:t>
            </a:r>
            <a:r>
              <a:rPr kumimoji="1" lang="en-US" altLang="zh-CN" dirty="0">
                <a:latin typeface="微软雅黑" panose="020B0503020204020204" pitchFamily="34" charset="-122"/>
                <a:ea typeface="微软雅黑" panose="020B0503020204020204" pitchFamily="34" charset="-122"/>
              </a:rPr>
              <a:t>type   name;   //comment</a:t>
            </a:r>
          </a:p>
          <a:p>
            <a:pPr fontAlgn="base">
              <a:lnSpc>
                <a:spcPct val="80000"/>
              </a:lnSpc>
              <a:spcBef>
                <a:spcPct val="50000"/>
              </a:spcBef>
              <a:spcAft>
                <a:spcPct val="0"/>
              </a:spcAft>
              <a:buClr>
                <a:srgbClr val="CC99FF"/>
              </a:buClr>
              <a:buSzPct val="125000"/>
              <a:buFont typeface="Wingdings" pitchFamily="2" charset="2"/>
              <a:buNone/>
            </a:pPr>
            <a:r>
              <a:rPr kumimoji="1" lang="zh-CN" altLang="en-US" dirty="0">
                <a:latin typeface="微软雅黑" panose="020B0503020204020204" pitchFamily="34" charset="-122"/>
                <a:ea typeface="微软雅黑" panose="020B0503020204020204" pitchFamily="34" charset="-122"/>
              </a:rPr>
              <a:t>　　　　　　　　　　　    类型   名字；    </a:t>
            </a:r>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注释</a:t>
            </a:r>
            <a:endParaRPr kumimoji="1" lang="en-US" altLang="zh-CN" dirty="0">
              <a:latin typeface="微软雅黑" panose="020B0503020204020204" pitchFamily="34" charset="-122"/>
              <a:ea typeface="微软雅黑" panose="020B0503020204020204" pitchFamily="34" charset="-122"/>
            </a:endParaRPr>
          </a:p>
        </p:txBody>
      </p:sp>
      <p:sp>
        <p:nvSpPr>
          <p:cNvPr id="6" name="Text Box 3">
            <a:extLst>
              <a:ext uri="{FF2B5EF4-FFF2-40B4-BE49-F238E27FC236}">
                <a16:creationId xmlns:a16="http://schemas.microsoft.com/office/drawing/2014/main" id="{E5E12751-337F-660E-356B-4B168E7D00A4}"/>
              </a:ext>
            </a:extLst>
          </p:cNvPr>
          <p:cNvSpPr txBox="1">
            <a:spLocks noChangeArrowheads="1"/>
          </p:cNvSpPr>
          <p:nvPr/>
        </p:nvSpPr>
        <p:spPr bwMode="auto">
          <a:xfrm>
            <a:off x="6933059" y="2825385"/>
            <a:ext cx="4896544" cy="2308324"/>
          </a:xfrm>
          <a:prstGeom prst="rect">
            <a:avLst/>
          </a:prstGeom>
          <a:solidFill>
            <a:schemeClr val="bg1"/>
          </a:solidFill>
          <a:ln>
            <a:noFill/>
          </a:ln>
          <a:effectLst/>
        </p:spPr>
        <p:txBody>
          <a:bodyPr wrap="square" lIns="0" rIns="0">
            <a:spAutoFit/>
          </a:bodyPr>
          <a:lstStyle/>
          <a:p>
            <a:pPr fontAlgn="base">
              <a:spcAft>
                <a:spcPct val="0"/>
              </a:spcAft>
            </a:pPr>
            <a:r>
              <a:rPr lang="zh-CN" altLang="en-US" sz="2400" b="1" dirty="0"/>
              <a:t>例如：</a:t>
            </a:r>
            <a:endParaRPr lang="en-US" altLang="zh-CN" sz="2400" b="1" dirty="0"/>
          </a:p>
          <a:p>
            <a:pPr fontAlgn="base">
              <a:spcAft>
                <a:spcPct val="0"/>
              </a:spcAft>
            </a:pPr>
            <a:r>
              <a:rPr lang="en-US" altLang="zh-CN" sz="2400" b="1" dirty="0"/>
              <a:t>int	 age;     	</a:t>
            </a:r>
            <a:r>
              <a:rPr lang="en-US" altLang="zh-CN" sz="2400" b="1" dirty="0">
                <a:solidFill>
                  <a:srgbClr val="00B050"/>
                </a:solidFill>
              </a:rPr>
              <a:t>// </a:t>
            </a:r>
            <a:r>
              <a:rPr lang="zh-CN" altLang="en-US" sz="2400" b="1" dirty="0">
                <a:solidFill>
                  <a:srgbClr val="00B050"/>
                </a:solidFill>
              </a:rPr>
              <a:t>学生年龄</a:t>
            </a:r>
          </a:p>
          <a:p>
            <a:pPr fontAlgn="base">
              <a:spcAft>
                <a:spcPct val="0"/>
              </a:spcAft>
            </a:pPr>
            <a:r>
              <a:rPr lang="en-US" altLang="zh-CN" sz="2400" b="1" dirty="0"/>
              <a:t>float	 score;  	</a:t>
            </a:r>
            <a:r>
              <a:rPr lang="en-US" altLang="zh-CN" sz="2400" b="1" dirty="0">
                <a:solidFill>
                  <a:srgbClr val="00B050"/>
                </a:solidFill>
              </a:rPr>
              <a:t>// </a:t>
            </a:r>
            <a:r>
              <a:rPr lang="zh-CN" altLang="en-US" sz="2400" b="1" dirty="0">
                <a:solidFill>
                  <a:srgbClr val="00B050"/>
                </a:solidFill>
              </a:rPr>
              <a:t>学生成绩	</a:t>
            </a:r>
          </a:p>
          <a:p>
            <a:pPr fontAlgn="base">
              <a:spcAft>
                <a:spcPct val="0"/>
              </a:spcAft>
            </a:pPr>
            <a:r>
              <a:rPr lang="en-US" altLang="zh-CN" sz="2400" b="1" dirty="0"/>
              <a:t>long	 number;  	</a:t>
            </a:r>
            <a:r>
              <a:rPr lang="en-US" altLang="zh-CN" sz="2400" b="1" dirty="0">
                <a:solidFill>
                  <a:srgbClr val="00B050"/>
                </a:solidFill>
              </a:rPr>
              <a:t>// </a:t>
            </a:r>
            <a:r>
              <a:rPr lang="zh-CN" altLang="en-US" sz="2400" b="1" dirty="0">
                <a:solidFill>
                  <a:srgbClr val="00B050"/>
                </a:solidFill>
              </a:rPr>
              <a:t>学生数量</a:t>
            </a:r>
          </a:p>
          <a:p>
            <a:pPr fontAlgn="base">
              <a:spcAft>
                <a:spcPct val="0"/>
              </a:spcAft>
            </a:pPr>
            <a:r>
              <a:rPr lang="en-US" altLang="zh-CN" sz="2400" b="1" dirty="0"/>
              <a:t>double distance; 	</a:t>
            </a:r>
            <a:r>
              <a:rPr lang="en-US" altLang="zh-CN" sz="2400" b="1" dirty="0">
                <a:solidFill>
                  <a:srgbClr val="00B050"/>
                </a:solidFill>
              </a:rPr>
              <a:t>// </a:t>
            </a:r>
            <a:r>
              <a:rPr lang="zh-CN" altLang="en-US" sz="2400" b="1" dirty="0">
                <a:solidFill>
                  <a:srgbClr val="00B050"/>
                </a:solidFill>
              </a:rPr>
              <a:t>地月间距离</a:t>
            </a:r>
          </a:p>
          <a:p>
            <a:pPr fontAlgn="base">
              <a:spcAft>
                <a:spcPct val="0"/>
              </a:spcAft>
            </a:pPr>
            <a:r>
              <a:rPr lang="en-US" altLang="zh-CN" sz="2400" b="1" dirty="0"/>
              <a:t>char	 </a:t>
            </a:r>
            <a:r>
              <a:rPr lang="en-US" altLang="zh-CN" sz="2400" b="1" dirty="0" err="1"/>
              <a:t>userSelection</a:t>
            </a:r>
            <a:r>
              <a:rPr lang="en-US" altLang="zh-CN" sz="2400" b="1" dirty="0"/>
              <a:t>; </a:t>
            </a:r>
            <a:r>
              <a:rPr lang="en-US" altLang="zh-CN" sz="2400" b="1" dirty="0">
                <a:solidFill>
                  <a:srgbClr val="00B050"/>
                </a:solidFill>
              </a:rPr>
              <a:t>// </a:t>
            </a:r>
            <a:r>
              <a:rPr lang="zh-CN" altLang="en-US" sz="2400" b="1" dirty="0">
                <a:solidFill>
                  <a:srgbClr val="00B050"/>
                </a:solidFill>
              </a:rPr>
              <a:t>用户选择</a:t>
            </a:r>
          </a:p>
        </p:txBody>
      </p:sp>
    </p:spTree>
    <p:extLst>
      <p:ext uri="{BB962C8B-B14F-4D97-AF65-F5344CB8AC3E}">
        <p14:creationId xmlns:p14="http://schemas.microsoft.com/office/powerpoint/2010/main" val="183796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2279576" y="1121000"/>
            <a:ext cx="1619250" cy="492443"/>
          </a:xfrm>
          <a:prstGeom prst="rect">
            <a:avLst/>
          </a:prstGeom>
          <a:gradFill rotWithShape="0">
            <a:gsLst>
              <a:gs pos="0">
                <a:srgbClr val="0099CC"/>
              </a:gs>
              <a:gs pos="100000">
                <a:srgbClr val="0099CC">
                  <a:gamma/>
                  <a:shade val="46275"/>
                  <a:invGamma/>
                </a:srgbClr>
              </a:gs>
            </a:gsLst>
            <a:lin ang="5400000" scaled="1"/>
          </a:gradFill>
          <a:ln w="9525">
            <a:noFill/>
            <a:miter lim="800000"/>
            <a:headEnd/>
            <a:tailEnd/>
          </a:ln>
          <a:effectLst>
            <a:prstShdw prst="shdw18" dist="17961" dir="13500000">
              <a:srgbClr val="0099CC">
                <a:gamma/>
                <a:shade val="60000"/>
                <a:invGamma/>
              </a:srgbClr>
            </a:prstShdw>
          </a:effectLst>
        </p:spPr>
        <p:txBody>
          <a:bodyPr lIns="72000" tIns="0" rIns="72000" bIns="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outerShdw blurRad="38100" dist="38100" dir="2700000" algn="tl">
                    <a:srgbClr val="000000"/>
                  </a:outerShdw>
                </a:effectLst>
                <a:uLnTx/>
                <a:uFillTx/>
                <a:latin typeface="Verdana" pitchFamily="34" charset="0"/>
                <a:ea typeface="宋体" pitchFamily="2" charset="-122"/>
                <a:cs typeface="+mn-cs"/>
              </a:rPr>
              <a:t>a+=3</a:t>
            </a:r>
          </a:p>
        </p:txBody>
      </p:sp>
      <p:sp>
        <p:nvSpPr>
          <p:cNvPr id="321539" name="AutoShape 3"/>
          <p:cNvSpPr>
            <a:spLocks noChangeArrowheads="1"/>
          </p:cNvSpPr>
          <p:nvPr/>
        </p:nvSpPr>
        <p:spPr bwMode="auto">
          <a:xfrm>
            <a:off x="3898826" y="1052736"/>
            <a:ext cx="1085850" cy="603250"/>
          </a:xfrm>
          <a:prstGeom prst="notchedRightArrow">
            <a:avLst>
              <a:gd name="adj1" fmla="val 50000"/>
              <a:gd name="adj2" fmla="val 45000"/>
            </a:avLst>
          </a:prstGeom>
          <a:solidFill>
            <a:schemeClr val="hlink">
              <a:alpha val="20000"/>
            </a:schemeClr>
          </a:solidFill>
          <a:ln w="9525">
            <a:solidFill>
              <a:schemeClr val="tx1"/>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6600FF"/>
                </a:solidFill>
                <a:effectLst>
                  <a:outerShdw blurRad="38100" dist="38100" dir="2700000" algn="tl">
                    <a:srgbClr val="000000"/>
                  </a:outerShdw>
                </a:effectLst>
                <a:uLnTx/>
                <a:uFillTx/>
                <a:latin typeface="华文行楷" pitchFamily="2" charset="-122"/>
                <a:ea typeface="华文行楷" pitchFamily="2" charset="-122"/>
                <a:cs typeface="+mn-cs"/>
              </a:rPr>
              <a:t>相当于</a:t>
            </a:r>
          </a:p>
        </p:txBody>
      </p:sp>
      <p:sp>
        <p:nvSpPr>
          <p:cNvPr id="321540" name="Text Box 4"/>
          <p:cNvSpPr txBox="1">
            <a:spLocks noChangeArrowheads="1"/>
          </p:cNvSpPr>
          <p:nvPr/>
        </p:nvSpPr>
        <p:spPr bwMode="auto">
          <a:xfrm>
            <a:off x="4984676" y="1121000"/>
            <a:ext cx="1847850" cy="492443"/>
          </a:xfrm>
          <a:prstGeom prst="rect">
            <a:avLst/>
          </a:prstGeom>
          <a:gradFill rotWithShape="0">
            <a:gsLst>
              <a:gs pos="0">
                <a:srgbClr val="0099CC"/>
              </a:gs>
              <a:gs pos="100000">
                <a:srgbClr val="0099CC">
                  <a:gamma/>
                  <a:shade val="46275"/>
                  <a:invGamma/>
                </a:srgbClr>
              </a:gs>
            </a:gsLst>
            <a:lin ang="5400000" scaled="1"/>
          </a:gradFill>
          <a:ln w="9525">
            <a:noFill/>
            <a:miter lim="800000"/>
            <a:headEnd/>
            <a:tailEnd/>
          </a:ln>
          <a:effectLst>
            <a:prstShdw prst="shdw18" dist="17961" dir="13500000">
              <a:srgbClr val="0099CC">
                <a:gamma/>
                <a:shade val="60000"/>
                <a:invGamma/>
              </a:srgbClr>
            </a:prstShdw>
          </a:effectLst>
        </p:spPr>
        <p:txBody>
          <a:bodyPr lIns="72000" tIns="0" rIns="72000" bIns="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itchFamily="2" charset="-122"/>
                <a:cs typeface="+mn-cs"/>
              </a:rPr>
              <a:t>a=a+3</a:t>
            </a:r>
          </a:p>
        </p:txBody>
      </p:sp>
      <p:sp>
        <p:nvSpPr>
          <p:cNvPr id="321541" name="Text Box 5"/>
          <p:cNvSpPr txBox="1">
            <a:spLocks noChangeArrowheads="1"/>
          </p:cNvSpPr>
          <p:nvPr/>
        </p:nvSpPr>
        <p:spPr bwMode="auto">
          <a:xfrm>
            <a:off x="2279576" y="2159225"/>
            <a:ext cx="2419350" cy="492443"/>
          </a:xfrm>
          <a:prstGeom prst="rect">
            <a:avLst/>
          </a:prstGeom>
          <a:gradFill rotWithShape="0">
            <a:gsLst>
              <a:gs pos="0">
                <a:srgbClr val="0099CC"/>
              </a:gs>
              <a:gs pos="100000">
                <a:srgbClr val="0099CC">
                  <a:gamma/>
                  <a:shade val="46275"/>
                  <a:invGamma/>
                </a:srgbClr>
              </a:gs>
            </a:gsLst>
            <a:lin ang="5400000" scaled="1"/>
          </a:gradFill>
          <a:ln w="9525">
            <a:noFill/>
            <a:miter lim="800000"/>
            <a:headEnd/>
            <a:tailEnd/>
          </a:ln>
          <a:effectLst>
            <a:prstShdw prst="shdw18" dist="17961" dir="13500000">
              <a:srgbClr val="0099CC">
                <a:gamma/>
                <a:shade val="60000"/>
                <a:invGamma/>
              </a:srgbClr>
            </a:prstShdw>
          </a:effectLst>
        </p:spPr>
        <p:txBody>
          <a:bodyPr lIns="72000" tIns="0" rIns="72000" bIns="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outerShdw blurRad="38100" dist="38100" dir="2700000" algn="tl">
                    <a:srgbClr val="000000"/>
                  </a:outerShdw>
                </a:effectLst>
                <a:uLnTx/>
                <a:uFillTx/>
                <a:latin typeface="Verdana" pitchFamily="34" charset="0"/>
                <a:ea typeface="宋体" pitchFamily="2" charset="-122"/>
                <a:cs typeface="+mn-cs"/>
              </a:rPr>
              <a:t>x%=y+8</a:t>
            </a:r>
          </a:p>
        </p:txBody>
      </p:sp>
      <p:sp>
        <p:nvSpPr>
          <p:cNvPr id="321542" name="AutoShape 6"/>
          <p:cNvSpPr>
            <a:spLocks noChangeArrowheads="1"/>
          </p:cNvSpPr>
          <p:nvPr/>
        </p:nvSpPr>
        <p:spPr bwMode="auto">
          <a:xfrm>
            <a:off x="4698926" y="2090961"/>
            <a:ext cx="1352550" cy="603250"/>
          </a:xfrm>
          <a:prstGeom prst="notchedRightArrow">
            <a:avLst>
              <a:gd name="adj1" fmla="val 50000"/>
              <a:gd name="adj2" fmla="val 56053"/>
            </a:avLst>
          </a:prstGeom>
          <a:solidFill>
            <a:schemeClr val="hlink">
              <a:alpha val="20000"/>
            </a:schemeClr>
          </a:solidFill>
          <a:ln w="9525">
            <a:solidFill>
              <a:schemeClr val="tx1"/>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6600FF"/>
                </a:solidFill>
                <a:effectLst>
                  <a:outerShdw blurRad="38100" dist="38100" dir="2700000" algn="tl">
                    <a:srgbClr val="000000"/>
                  </a:outerShdw>
                </a:effectLst>
                <a:uLnTx/>
                <a:uFillTx/>
                <a:latin typeface="华文行楷" pitchFamily="2" charset="-122"/>
                <a:ea typeface="华文行楷" pitchFamily="2" charset="-122"/>
                <a:cs typeface="+mn-cs"/>
              </a:rPr>
              <a:t>相当于</a:t>
            </a:r>
          </a:p>
        </p:txBody>
      </p:sp>
      <p:sp>
        <p:nvSpPr>
          <p:cNvPr id="321543" name="Text Box 7"/>
          <p:cNvSpPr txBox="1">
            <a:spLocks noChangeArrowheads="1"/>
          </p:cNvSpPr>
          <p:nvPr/>
        </p:nvSpPr>
        <p:spPr bwMode="auto">
          <a:xfrm>
            <a:off x="6394376" y="2159225"/>
            <a:ext cx="2800350" cy="492443"/>
          </a:xfrm>
          <a:prstGeom prst="rect">
            <a:avLst/>
          </a:prstGeom>
          <a:gradFill rotWithShape="0">
            <a:gsLst>
              <a:gs pos="0">
                <a:srgbClr val="0099CC"/>
              </a:gs>
              <a:gs pos="100000">
                <a:srgbClr val="0099CC">
                  <a:gamma/>
                  <a:shade val="46275"/>
                  <a:invGamma/>
                </a:srgbClr>
              </a:gs>
            </a:gsLst>
            <a:lin ang="5400000" scaled="1"/>
          </a:gradFill>
          <a:ln w="9525">
            <a:noFill/>
            <a:miter lim="800000"/>
            <a:headEnd/>
            <a:tailEnd/>
          </a:ln>
          <a:effectLst>
            <a:prstShdw prst="shdw18" dist="17961" dir="13500000">
              <a:srgbClr val="0099CC">
                <a:gamma/>
                <a:shade val="60000"/>
                <a:invGamma/>
              </a:srgbClr>
            </a:prstShdw>
          </a:effectLst>
        </p:spPr>
        <p:txBody>
          <a:bodyPr lIns="72000" tIns="0" rIns="72000" bIns="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outerShdw blurRad="38100" dist="38100" dir="2700000" algn="tl">
                    <a:srgbClr val="000000"/>
                  </a:outerShdw>
                </a:effectLst>
                <a:uLnTx/>
                <a:uFillTx/>
                <a:latin typeface="Verdana" pitchFamily="34" charset="0"/>
                <a:ea typeface="宋体" pitchFamily="2" charset="-122"/>
                <a:cs typeface="+mn-cs"/>
              </a:rPr>
              <a:t>x%=(y+8)</a:t>
            </a:r>
          </a:p>
        </p:txBody>
      </p:sp>
      <p:sp>
        <p:nvSpPr>
          <p:cNvPr id="321544" name="Text Box 8"/>
          <p:cNvSpPr txBox="1">
            <a:spLocks noChangeArrowheads="1"/>
          </p:cNvSpPr>
          <p:nvPr/>
        </p:nvSpPr>
        <p:spPr bwMode="auto">
          <a:xfrm>
            <a:off x="6394376" y="2159225"/>
            <a:ext cx="3105150" cy="492443"/>
          </a:xfrm>
          <a:prstGeom prst="rect">
            <a:avLst/>
          </a:prstGeom>
          <a:gradFill rotWithShape="0">
            <a:gsLst>
              <a:gs pos="0">
                <a:srgbClr val="0099CC"/>
              </a:gs>
              <a:gs pos="100000">
                <a:srgbClr val="0099CC">
                  <a:gamma/>
                  <a:shade val="46275"/>
                  <a:invGamma/>
                </a:srgbClr>
              </a:gs>
            </a:gsLst>
            <a:lin ang="5400000" scaled="1"/>
          </a:gradFill>
          <a:ln w="9525">
            <a:noFill/>
            <a:miter lim="800000"/>
            <a:headEnd/>
            <a:tailEnd/>
          </a:ln>
          <a:effectLst>
            <a:prstShdw prst="shdw18" dist="17961" dir="13500000">
              <a:srgbClr val="0099CC">
                <a:gamma/>
                <a:shade val="60000"/>
                <a:invGamma/>
              </a:srgbClr>
            </a:prstShdw>
          </a:effectLst>
        </p:spPr>
        <p:txBody>
          <a:bodyPr lIns="72000" tIns="0" rIns="72000" bIns="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outerShdw blurRad="38100" dist="38100" dir="2700000" algn="tl">
                    <a:srgbClr val="000000"/>
                  </a:outerShdw>
                </a:effectLst>
                <a:uLnTx/>
                <a:uFillTx/>
                <a:latin typeface="Verdana" pitchFamily="34" charset="0"/>
                <a:ea typeface="宋体" pitchFamily="2" charset="-122"/>
                <a:cs typeface="+mn-cs"/>
              </a:rPr>
              <a:t>x=x%(y+8)</a:t>
            </a:r>
          </a:p>
        </p:txBody>
      </p:sp>
      <p:sp>
        <p:nvSpPr>
          <p:cNvPr id="321545" name="AutoShape 9"/>
          <p:cNvSpPr>
            <a:spLocks noChangeArrowheads="1"/>
          </p:cNvSpPr>
          <p:nvPr/>
        </p:nvSpPr>
        <p:spPr bwMode="auto">
          <a:xfrm>
            <a:off x="2393876" y="1178149"/>
            <a:ext cx="685800" cy="411162"/>
          </a:xfrm>
          <a:prstGeom prst="roundRect">
            <a:avLst>
              <a:gd name="adj" fmla="val 40065"/>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1546" name="AutoShape 10"/>
          <p:cNvSpPr>
            <a:spLocks noChangeArrowheads="1"/>
          </p:cNvSpPr>
          <p:nvPr/>
        </p:nvSpPr>
        <p:spPr bwMode="auto">
          <a:xfrm>
            <a:off x="5708576" y="1178149"/>
            <a:ext cx="685800" cy="411162"/>
          </a:xfrm>
          <a:prstGeom prst="roundRect">
            <a:avLst>
              <a:gd name="adj" fmla="val 40065"/>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321547" name="AutoShape 11"/>
          <p:cNvCxnSpPr>
            <a:cxnSpLocks noChangeShapeType="1"/>
            <a:stCxn id="321545" idx="2"/>
            <a:endCxn id="321546" idx="2"/>
          </p:cNvCxnSpPr>
          <p:nvPr/>
        </p:nvCxnSpPr>
        <p:spPr bwMode="auto">
          <a:xfrm rot="16200000" flipH="1">
            <a:off x="4393332" y="-54545"/>
            <a:ext cx="1588" cy="3314700"/>
          </a:xfrm>
          <a:prstGeom prst="bentConnector3">
            <a:avLst>
              <a:gd name="adj1" fmla="val 13600005"/>
            </a:avLst>
          </a:prstGeom>
          <a:noFill/>
          <a:ln w="25400">
            <a:solidFill>
              <a:schemeClr val="tx2"/>
            </a:solidFill>
            <a:miter lim="800000"/>
            <a:headEnd/>
            <a:tailEnd type="triangle" w="med" len="med"/>
          </a:ln>
          <a:extLst>
            <a:ext uri="{909E8E84-426E-40DD-AFC4-6F175D3DCCD1}">
              <a14:hiddenFill xmlns:a14="http://schemas.microsoft.com/office/drawing/2010/main">
                <a:noFill/>
              </a14:hiddenFill>
            </a:ext>
          </a:extLst>
        </p:spPr>
      </p:cxnSp>
      <p:sp>
        <p:nvSpPr>
          <p:cNvPr id="321548" name="AutoShape 12"/>
          <p:cNvSpPr>
            <a:spLocks noChangeArrowheads="1"/>
          </p:cNvSpPr>
          <p:nvPr/>
        </p:nvSpPr>
        <p:spPr bwMode="auto">
          <a:xfrm>
            <a:off x="4698926" y="2984724"/>
            <a:ext cx="1695450" cy="628650"/>
          </a:xfrm>
          <a:prstGeom prst="notchedRightArrow">
            <a:avLst>
              <a:gd name="adj1" fmla="val 50000"/>
              <a:gd name="adj2" fmla="val 67424"/>
            </a:avLst>
          </a:prstGeom>
          <a:solidFill>
            <a:schemeClr val="hlink">
              <a:alpha val="20000"/>
            </a:schemeClr>
          </a:solidFill>
          <a:ln w="9525">
            <a:solidFill>
              <a:schemeClr val="tx1"/>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600FF"/>
                </a:solidFill>
                <a:effectLst>
                  <a:outerShdw blurRad="38100" dist="38100" dir="2700000" algn="tl">
                    <a:srgbClr val="000000"/>
                  </a:outerShdw>
                </a:effectLst>
                <a:uLnTx/>
                <a:uFillTx/>
                <a:latin typeface="Calibri"/>
                <a:ea typeface="宋体" pitchFamily="2" charset="-122"/>
                <a:cs typeface="+mn-cs"/>
              </a:rPr>
              <a:t>不</a:t>
            </a:r>
            <a:r>
              <a:rPr kumimoji="0" lang="zh-CN" altLang="en-US" sz="2800" b="1" i="0" u="none" strike="noStrike" kern="1200" cap="none" spc="0" normalizeH="0" baseline="0" noProof="0" dirty="0">
                <a:ln>
                  <a:noFill/>
                </a:ln>
                <a:solidFill>
                  <a:srgbClr val="6600FF"/>
                </a:solidFill>
                <a:effectLst>
                  <a:outerShdw blurRad="38100" dist="38100" dir="2700000" algn="tl">
                    <a:srgbClr val="000000"/>
                  </a:outerShdw>
                </a:effectLst>
                <a:uLnTx/>
                <a:uFillTx/>
                <a:latin typeface="华文行楷" pitchFamily="2" charset="-122"/>
                <a:ea typeface="华文行楷" pitchFamily="2" charset="-122"/>
                <a:cs typeface="+mn-cs"/>
              </a:rPr>
              <a:t>相当于</a:t>
            </a:r>
          </a:p>
        </p:txBody>
      </p:sp>
      <p:sp>
        <p:nvSpPr>
          <p:cNvPr id="321549" name="Text Box 13"/>
          <p:cNvSpPr txBox="1">
            <a:spLocks noChangeArrowheads="1"/>
          </p:cNvSpPr>
          <p:nvPr/>
        </p:nvSpPr>
        <p:spPr bwMode="auto">
          <a:xfrm>
            <a:off x="6464226" y="3052987"/>
            <a:ext cx="2838450" cy="492443"/>
          </a:xfrm>
          <a:prstGeom prst="rect">
            <a:avLst/>
          </a:prstGeom>
          <a:gradFill rotWithShape="0">
            <a:gsLst>
              <a:gs pos="0">
                <a:srgbClr val="0099CC"/>
              </a:gs>
              <a:gs pos="100000">
                <a:srgbClr val="0099CC">
                  <a:gamma/>
                  <a:shade val="46275"/>
                  <a:invGamma/>
                </a:srgbClr>
              </a:gs>
            </a:gsLst>
            <a:lin ang="5400000" scaled="1"/>
          </a:gradFill>
          <a:ln w="9525">
            <a:noFill/>
            <a:miter lim="800000"/>
            <a:headEnd/>
            <a:tailEnd/>
          </a:ln>
          <a:effectLst>
            <a:prstShdw prst="shdw18" dist="17961" dir="13500000">
              <a:srgbClr val="0099CC">
                <a:gamma/>
                <a:shade val="60000"/>
                <a:invGamma/>
              </a:srgbClr>
            </a:prstShdw>
          </a:effectLst>
        </p:spPr>
        <p:txBody>
          <a:bodyPr lIns="72000" tIns="0" rIns="72000" bIns="0">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outerShdw blurRad="38100" dist="38100" dir="2700000" algn="tl">
                    <a:srgbClr val="000000"/>
                  </a:outerShdw>
                </a:effectLst>
                <a:uLnTx/>
                <a:uFillTx/>
                <a:latin typeface="Verdana" pitchFamily="34" charset="0"/>
                <a:ea typeface="宋体" pitchFamily="2" charset="-122"/>
                <a:cs typeface="+mn-cs"/>
              </a:rPr>
              <a:t>x= x%y+8</a:t>
            </a:r>
          </a:p>
        </p:txBody>
      </p:sp>
      <p:sp>
        <p:nvSpPr>
          <p:cNvPr id="16" name="Rectangle 2"/>
          <p:cNvSpPr>
            <a:spLocks noGrp="1"/>
          </p:cNvSpPr>
          <p:nvPr>
            <p:ph type="title" idx="4294967295"/>
          </p:nvPr>
        </p:nvSpPr>
        <p:spPr>
          <a:xfrm>
            <a:off x="796961" y="3753645"/>
            <a:ext cx="9763535" cy="2232248"/>
          </a:xfrm>
          <a:solidFill>
            <a:srgbClr val="006666">
              <a:alpha val="100000"/>
            </a:srgbClr>
          </a:solidFill>
          <a:effectLst>
            <a:prstShdw prst="shdw17" dist="17961" dir="2699999">
              <a:srgbClr val="3D7A99"/>
            </a:prstShdw>
          </a:effectLst>
        </p:spPr>
        <p:txBody>
          <a:bodyPr>
            <a:normAutofit/>
          </a:bodyPr>
          <a:lstStyle/>
          <a:p>
            <a:pPr algn="l" eaLnBrk="1" hangingPunct="1"/>
            <a:r>
              <a:rPr lang="zh-CN" altLang="en-US"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复合运算符的运算结果是赋值后左边变量的值。 </a:t>
            </a:r>
            <a:br>
              <a:rPr lang="en-US" altLang="zh-CN"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br>
            <a:r>
              <a:rPr lang="zh-CN" altLang="en-US"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分析下列表达式</a:t>
            </a:r>
            <a:r>
              <a:rPr lang="en-US" altLang="zh-CN"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a:t>
            </a:r>
            <a:r>
              <a:rPr lang="zh-CN" altLang="en-US"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的值：</a:t>
            </a:r>
            <a:br>
              <a:rPr lang="en-US" altLang="zh-CN"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br>
            <a:r>
              <a:rPr lang="en-US" altLang="zh-CN"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int a=3;</a:t>
            </a:r>
            <a:br>
              <a:rPr lang="en-US" altLang="zh-CN"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br>
            <a:r>
              <a:rPr lang="en-US" altLang="zh-CN"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rPr>
              <a:t>a -= a += a * a;</a:t>
            </a:r>
            <a:endParaRPr lang="zh-CN" altLang="en-US" sz="3200" b="1" noProof="1">
              <a:solidFill>
                <a:srgbClr val="FFFF00"/>
              </a:solidFill>
              <a:effectLst>
                <a:outerShdw blurRad="38100" dist="38100" dir="2700000">
                  <a:srgbClr val="000000"/>
                </a:outerShdw>
              </a:effectLst>
              <a:latin typeface="Times New Roman" pitchFamily="18" charset="0"/>
              <a:ea typeface="黑体" panose="02010609060101010101" pitchFamily="49" charset="-122"/>
              <a:cs typeface="Times New Roman" pitchFamily="18" charset="0"/>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18" name="图片 17">
            <a:extLst>
              <a:ext uri="{FF2B5EF4-FFF2-40B4-BE49-F238E27FC236}">
                <a16:creationId xmlns:a16="http://schemas.microsoft.com/office/drawing/2014/main" id="{B8C3BE83-D324-47C2-8D46-2CDD2F60E9AE}"/>
              </a:ext>
            </a:extLst>
          </p:cNvPr>
          <p:cNvPicPr>
            <a:picLocks noChangeAspect="1"/>
          </p:cNvPicPr>
          <p:nvPr/>
        </p:nvPicPr>
        <p:blipFill>
          <a:blip r:embed="rId2"/>
          <a:stretch>
            <a:fillRect/>
          </a:stretch>
        </p:blipFill>
        <p:spPr>
          <a:xfrm>
            <a:off x="436476" y="136524"/>
            <a:ext cx="11319048" cy="806200"/>
          </a:xfrm>
          <a:prstGeom prst="rect">
            <a:avLst/>
          </a:prstGeom>
        </p:spPr>
      </p:pic>
    </p:spTree>
    <p:extLst>
      <p:ext uri="{BB962C8B-B14F-4D97-AF65-F5344CB8AC3E}">
        <p14:creationId xmlns:p14="http://schemas.microsoft.com/office/powerpoint/2010/main" val="329547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Effect transition="in" filter="wipe(down)">
                                      <p:cBhvr>
                                        <p:cTn id="7" dur="500"/>
                                        <p:tgtEl>
                                          <p:spTgt spid="3215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1546"/>
                                        </p:tgtEl>
                                        <p:attrNameLst>
                                          <p:attrName>style.visibility</p:attrName>
                                        </p:attrNameLst>
                                      </p:cBhvr>
                                      <p:to>
                                        <p:strVal val="visible"/>
                                      </p:to>
                                    </p:set>
                                    <p:animEffect transition="in" filter="wipe(down)">
                                      <p:cBhvr>
                                        <p:cTn id="10" dur="500"/>
                                        <p:tgtEl>
                                          <p:spTgt spid="32154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21543"/>
                                        </p:tgtEl>
                                        <p:attrNameLst>
                                          <p:attrName>style.visibility</p:attrName>
                                        </p:attrNameLst>
                                      </p:cBhvr>
                                      <p:to>
                                        <p:strVal val="visible"/>
                                      </p:to>
                                    </p:set>
                                    <p:animEffect transition="in" filter="barn(inVertical)">
                                      <p:cBhvr>
                                        <p:cTn id="15" dur="500"/>
                                        <p:tgtEl>
                                          <p:spTgt spid="32154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21544"/>
                                        </p:tgtEl>
                                        <p:attrNameLst>
                                          <p:attrName>style.visibility</p:attrName>
                                        </p:attrNameLst>
                                      </p:cBhvr>
                                      <p:to>
                                        <p:strVal val="visible"/>
                                      </p:to>
                                    </p:set>
                                    <p:animEffect transition="in" filter="barn(inVertical)">
                                      <p:cBhvr>
                                        <p:cTn id="18" dur="500"/>
                                        <p:tgtEl>
                                          <p:spTgt spid="32154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21549"/>
                                        </p:tgtEl>
                                        <p:attrNameLst>
                                          <p:attrName>style.visibility</p:attrName>
                                        </p:attrNameLst>
                                      </p:cBhvr>
                                      <p:to>
                                        <p:strVal val="visible"/>
                                      </p:to>
                                    </p:set>
                                    <p:animEffect transition="in" filter="barn(inVertical)">
                                      <p:cBhvr>
                                        <p:cTn id="21" dur="500"/>
                                        <p:tgtEl>
                                          <p:spTgt spid="321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p:bldP spid="321543" grpId="0" animBg="1"/>
      <p:bldP spid="321544" grpId="0" animBg="1"/>
      <p:bldP spid="321546" grpId="0" animBg="1"/>
      <p:bldP spid="32154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407368" y="1092224"/>
            <a:ext cx="4032448" cy="533400"/>
          </a:xfrm>
          <a:solidFill>
            <a:srgbClr val="006666">
              <a:alpha val="100000"/>
            </a:srgbClr>
          </a:solidFill>
          <a:ln w="38100" cmpd="dbl">
            <a:solidFill>
              <a:schemeClr val="bg1"/>
            </a:solidFill>
            <a:miter/>
          </a:ln>
        </p:spPr>
        <p:txBody>
          <a:bodyPr vert="horz" lIns="91440" tIns="0" rIns="91440" bIns="0" rtlCol="0" anchor="ctr">
            <a:normAutofit fontScale="90000"/>
          </a:bodyPr>
          <a:lstStyle/>
          <a:p>
            <a:pPr algn="l" eaLnBrk="1" hangingPunct="1"/>
            <a:r>
              <a:rPr lang="en-US" altLang="x-none" sz="3600" b="1" noProof="1">
                <a:solidFill>
                  <a:srgbClr val="FFFF00"/>
                </a:solidFill>
                <a:effectLst>
                  <a:outerShdw blurRad="38100" dist="38100" dir="2700000">
                    <a:srgbClr val="000000"/>
                  </a:outerShdw>
                </a:effectLst>
                <a:ea typeface="黑体" panose="02010609060101010101" pitchFamily="49" charset="-122"/>
              </a:rPr>
              <a:t>1. </a:t>
            </a:r>
            <a:r>
              <a:rPr lang="zh-CN" altLang="en-US" sz="3600" b="1" noProof="1">
                <a:solidFill>
                  <a:srgbClr val="FFFF00"/>
                </a:solidFill>
                <a:effectLst>
                  <a:outerShdw blurRad="38100" dist="38100" dir="2700000">
                    <a:srgbClr val="000000"/>
                  </a:outerShdw>
                </a:effectLst>
                <a:ea typeface="黑体" panose="02010609060101010101" pitchFamily="49" charset="-122"/>
              </a:rPr>
              <a:t>关系运算符的功能</a:t>
            </a:r>
          </a:p>
        </p:txBody>
      </p:sp>
      <p:sp>
        <p:nvSpPr>
          <p:cNvPr id="78851" name="Text Box 3"/>
          <p:cNvSpPr txBox="1">
            <a:spLocks noChangeArrowheads="1"/>
          </p:cNvSpPr>
          <p:nvPr/>
        </p:nvSpPr>
        <p:spPr bwMode="auto">
          <a:xfrm>
            <a:off x="458366" y="1655568"/>
            <a:ext cx="7962900" cy="191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dirty="0">
                <a:ln>
                  <a:noFill/>
                </a:ln>
                <a:solidFill>
                  <a:srgbClr val="002060"/>
                </a:solidFill>
                <a:effectLst/>
                <a:uLnTx/>
                <a:uFillTx/>
                <a:latin typeface="+mn-lt"/>
                <a:ea typeface="+mn-ea"/>
                <a:cs typeface="+mn-cs"/>
              </a:rPr>
              <a:t>◆</a:t>
            </a:r>
            <a:r>
              <a:rPr kumimoji="0" lang="zh-CN" altLang="en-US" sz="28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关系运算符（双目）：也叫“比较运算符”</a:t>
            </a:r>
          </a:p>
          <a:p>
            <a:pPr marL="0" marR="0" lvl="0" indent="0" algn="l" defTabSz="914400" rtl="0" eaLnBrk="1" fontAlgn="base" latinLnBrk="0" hangingPunct="1">
              <a:lnSpc>
                <a:spcPct val="100000"/>
              </a:lnSpc>
              <a:spcBef>
                <a:spcPct val="15000"/>
              </a:spcBef>
              <a:spcAft>
                <a:spcPct val="0"/>
              </a:spcAft>
              <a:buClrTx/>
              <a:buSzTx/>
              <a:buFont typeface="Arial" charset="0"/>
              <a:buNone/>
              <a:tabLst/>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6</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种</a:t>
            </a: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 	</a:t>
            </a:r>
            <a:r>
              <a:rPr kumimoji="0" lang="en-US" sz="2800" b="1" i="0" u="none" strike="noStrike" kern="1200" cap="none" spc="0" normalizeH="0" baseline="0" noProof="0" dirty="0">
                <a:ln>
                  <a:noFill/>
                </a:ln>
                <a:solidFill>
                  <a:srgbClr val="002060"/>
                </a:solidFill>
                <a:effectLst/>
                <a:uLnTx/>
                <a:uFillTx/>
                <a:latin typeface="+mn-lt"/>
                <a:ea typeface="+mn-ea"/>
                <a:cs typeface="+mn-cs"/>
              </a:rPr>
              <a:t>&lt; </a:t>
            </a: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小于   	  </a:t>
            </a:r>
            <a:r>
              <a:rPr kumimoji="0" lang="en-US" sz="2800" b="1" i="0" u="none" strike="noStrike" kern="1200" cap="none" spc="0" normalizeH="0" baseline="0" noProof="0" dirty="0">
                <a:ln>
                  <a:noFill/>
                </a:ln>
                <a:solidFill>
                  <a:srgbClr val="002060"/>
                </a:solidFill>
                <a:effectLst/>
                <a:uLnTx/>
                <a:uFillTx/>
                <a:latin typeface="+mn-lt"/>
                <a:ea typeface="+mn-ea"/>
                <a:cs typeface="+mn-cs"/>
              </a:rPr>
              <a:t>&lt;= </a:t>
            </a: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小于等于</a:t>
            </a:r>
          </a:p>
          <a:p>
            <a:pPr marL="0" marR="0" lvl="0" indent="0" algn="l" defTabSz="914400" rtl="0" eaLnBrk="1" fontAlgn="base" latinLnBrk="0" hangingPunct="1">
              <a:lnSpc>
                <a:spcPct val="100000"/>
              </a:lnSpc>
              <a:spcBef>
                <a:spcPct val="15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		</a:t>
            </a:r>
            <a:r>
              <a:rPr kumimoji="0" lang="en-US" sz="2800" b="1" i="0" u="none" strike="noStrike" kern="1200" cap="none" spc="0" normalizeH="0" baseline="0" noProof="0" dirty="0">
                <a:ln>
                  <a:noFill/>
                </a:ln>
                <a:solidFill>
                  <a:srgbClr val="002060"/>
                </a:solidFill>
                <a:effectLst/>
                <a:uLnTx/>
                <a:uFillTx/>
                <a:latin typeface="+mn-lt"/>
                <a:ea typeface="+mn-ea"/>
                <a:cs typeface="+mn-cs"/>
              </a:rPr>
              <a:t>&gt; </a:t>
            </a: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大于    	  </a:t>
            </a:r>
            <a:r>
              <a:rPr kumimoji="0" lang="en-US" sz="2800" b="1" i="0" u="none" strike="noStrike" kern="1200" cap="none" spc="0" normalizeH="0" baseline="0" noProof="0" dirty="0">
                <a:ln>
                  <a:noFill/>
                </a:ln>
                <a:solidFill>
                  <a:srgbClr val="002060"/>
                </a:solidFill>
                <a:effectLst/>
                <a:uLnTx/>
                <a:uFillTx/>
                <a:latin typeface="+mn-lt"/>
                <a:ea typeface="+mn-ea"/>
                <a:cs typeface="+mn-cs"/>
              </a:rPr>
              <a:t>&gt;= </a:t>
            </a: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大于等于</a:t>
            </a:r>
          </a:p>
          <a:p>
            <a:pPr marL="0" marR="0" lvl="0" indent="0" algn="l" defTabSz="914400" rtl="0" eaLnBrk="1" fontAlgn="base" latinLnBrk="0" hangingPunct="1">
              <a:lnSpc>
                <a:spcPct val="100000"/>
              </a:lnSpc>
              <a:spcBef>
                <a:spcPct val="15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		</a:t>
            </a:r>
            <a:r>
              <a:rPr kumimoji="0" lang="en-US" sz="2800" b="1" i="0" u="none" strike="noStrike" kern="1200" cap="none" spc="0" normalizeH="0" baseline="0" noProof="0" dirty="0">
                <a:ln>
                  <a:noFill/>
                </a:ln>
                <a:solidFill>
                  <a:srgbClr val="002060"/>
                </a:solidFill>
                <a:effectLst/>
                <a:uLnTx/>
                <a:uFillTx/>
                <a:latin typeface="+mn-lt"/>
                <a:ea typeface="+mn-ea"/>
                <a:cs typeface="+mn-cs"/>
              </a:rPr>
              <a:t>== </a:t>
            </a: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等于     </a:t>
            </a:r>
            <a:r>
              <a:rPr kumimoji="0" lang="en-US" sz="2800" b="1" i="0" u="none" strike="noStrike" kern="1200" cap="none" spc="0" normalizeH="0" baseline="0" noProof="0" dirty="0">
                <a:ln>
                  <a:noFill/>
                </a:ln>
                <a:solidFill>
                  <a:srgbClr val="002060"/>
                </a:solidFill>
                <a:effectLst/>
                <a:uLnTx/>
                <a:uFillTx/>
                <a:latin typeface="+mn-lt"/>
                <a:ea typeface="+mn-ea"/>
                <a:cs typeface="+mn-cs"/>
              </a:rPr>
              <a:t>!= </a:t>
            </a:r>
            <a:r>
              <a:rPr kumimoji="0" lang="zh-CN" altLang="en-US" sz="28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不等于</a:t>
            </a:r>
          </a:p>
        </p:txBody>
      </p:sp>
      <p:sp>
        <p:nvSpPr>
          <p:cNvPr id="78852" name="Text Box 4"/>
          <p:cNvSpPr txBox="1">
            <a:spLocks noChangeArrowheads="1"/>
          </p:cNvSpPr>
          <p:nvPr/>
        </p:nvSpPr>
        <p:spPr bwMode="auto">
          <a:xfrm>
            <a:off x="251743" y="3820529"/>
            <a:ext cx="11688514" cy="253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20000"/>
              </a:lnSpc>
              <a:spcBef>
                <a:spcPct val="0"/>
              </a:spcBef>
              <a:spcAft>
                <a:spcPct val="0"/>
              </a:spcAft>
              <a:buClrTx/>
              <a:buSzTx/>
              <a:buFont typeface="Arial" charset="0"/>
              <a:buNone/>
              <a:tabLst/>
              <a:defRPr/>
            </a:pPr>
            <a:r>
              <a:rPr kumimoji="0" 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关系表达式两边的运算量可以是</a:t>
            </a:r>
            <a:r>
              <a:rPr kumimoji="0" lang="zh-CN" altLang="en-US" sz="2800" b="1" i="0" u="none" strike="noStrike" kern="1200" cap="none" spc="0" normalizeH="0" baseline="0" noProof="0" dirty="0">
                <a:ln>
                  <a:noFill/>
                </a:ln>
                <a:solidFill>
                  <a:srgbClr val="800000"/>
                </a:solidFill>
                <a:effectLst/>
                <a:uLnTx/>
                <a:uFillTx/>
                <a:latin typeface="Verdana" pitchFamily="34" charset="0"/>
                <a:ea typeface="黑体" pitchFamily="49" charset="-122"/>
                <a:cs typeface="+mn-cs"/>
              </a:rPr>
              <a:t>常量、变量或任何合法的表达式</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a:t>
            </a:r>
          </a:p>
          <a:p>
            <a:pPr marL="0" marR="0" lvl="0" indent="0" algn="l" defTabSz="914400" rtl="0" eaLnBrk="1" fontAlgn="base" latinLnBrk="0" hangingPunct="1">
              <a:lnSpc>
                <a:spcPct val="12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如：</a:t>
            </a:r>
            <a:r>
              <a:rPr kumimoji="0" 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a*a &lt;= 100 </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t>
            </a:r>
            <a:endParaRPr kumimoji="0" 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a:p>
            <a:pPr marL="0" marR="0" lvl="0" indent="0" algn="l" defTabSz="914400" rtl="0" eaLnBrk="1" fontAlgn="base" latinLnBrk="0" hangingPunct="1">
              <a:lnSpc>
                <a:spcPct val="12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如：</a:t>
            </a:r>
            <a:r>
              <a:rPr kumimoji="0" lang="en-US" sz="2800" b="1" i="0" u="none" strike="noStrike" kern="1200" cap="none" spc="0" normalizeH="0" baseline="0" noProof="0" dirty="0" err="1">
                <a:ln>
                  <a:noFill/>
                </a:ln>
                <a:solidFill>
                  <a:srgbClr val="002060"/>
                </a:solidFill>
                <a:effectLst/>
                <a:uLnTx/>
                <a:uFillTx/>
                <a:latin typeface="Times New Roman" pitchFamily="18" charset="0"/>
                <a:ea typeface="黑体" pitchFamily="49" charset="-122"/>
                <a:cs typeface="Times New Roman" pitchFamily="18" charset="0"/>
              </a:rPr>
              <a:t>NowIndex</a:t>
            </a:r>
            <a:r>
              <a:rPr kumimoji="0" 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 == </a:t>
            </a:r>
            <a:r>
              <a:rPr kumimoji="0" lang="en-US" sz="2800" b="1" i="0" u="none" strike="noStrike" kern="1200" cap="none" spc="0" normalizeH="0" baseline="0" noProof="0" dirty="0" err="1">
                <a:ln>
                  <a:noFill/>
                </a:ln>
                <a:solidFill>
                  <a:srgbClr val="002060"/>
                </a:solidFill>
                <a:effectLst/>
                <a:uLnTx/>
                <a:uFillTx/>
                <a:latin typeface="Times New Roman" pitchFamily="18" charset="0"/>
                <a:ea typeface="黑体" pitchFamily="49" charset="-122"/>
                <a:cs typeface="Times New Roman" pitchFamily="18" charset="0"/>
              </a:rPr>
              <a:t>MaxIndex</a:t>
            </a:r>
            <a:r>
              <a:rPr kumimoji="0" 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  </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t>
            </a:r>
            <a:endPar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a:p>
            <a:pPr marL="0" marR="0" lvl="0" indent="0" algn="l" defTabSz="914400" rtl="0" eaLnBrk="1" fontAlgn="base" latinLnBrk="0" hangingPunct="1">
              <a:lnSpc>
                <a:spcPct val="12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关系运算符就是要判断两边量之间的某种关系是否成立。</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C</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语言没有逻辑型数据，运算结果以数值“</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”表示假；“</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1</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”表示真。</a:t>
            </a:r>
            <a:endParaRPr kumimoji="0" 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2">
            <a:extLst>
              <a:ext uri="{FF2B5EF4-FFF2-40B4-BE49-F238E27FC236}">
                <a16:creationId xmlns:a16="http://schemas.microsoft.com/office/drawing/2014/main" id="{377E5BE4-AF63-78F5-05DF-FC1A9BB0C14B}"/>
              </a:ext>
            </a:extLst>
          </p:cNvPr>
          <p:cNvSpPr txBox="1">
            <a:spLocks/>
          </p:cNvSpPr>
          <p:nvPr/>
        </p:nvSpPr>
        <p:spPr>
          <a:xfrm>
            <a:off x="1847528" y="362850"/>
            <a:ext cx="8748972" cy="699431"/>
          </a:xfrm>
          <a:prstGeom prst="rect">
            <a:avLst/>
          </a:prstGeom>
          <a:solidFill>
            <a:schemeClr val="accent1">
              <a:lumMod val="75000"/>
            </a:schemeClr>
          </a:solidFill>
          <a:effectLst>
            <a:prstShdw prst="shdw17" dist="17961" dir="2699999">
              <a:srgbClr val="3D7A99"/>
            </a:prst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2.3.4 </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关系运算符和关系表达式</a:t>
            </a:r>
          </a:p>
        </p:txBody>
      </p:sp>
    </p:spTree>
    <p:extLst>
      <p:ext uri="{BB962C8B-B14F-4D97-AF65-F5344CB8AC3E}">
        <p14:creationId xmlns:p14="http://schemas.microsoft.com/office/powerpoint/2010/main" val="4021470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dissolve">
                                      <p:cBhvr>
                                        <p:cTn id="7" dur="500"/>
                                        <p:tgtEl>
                                          <p:spTgt spid="78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dissolve">
                                      <p:cBhvr>
                                        <p:cTn id="12"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P spid="788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263352" y="359865"/>
            <a:ext cx="6408712" cy="533400"/>
          </a:xfrm>
          <a:solidFill>
            <a:srgbClr val="006666">
              <a:alpha val="100000"/>
            </a:srgbClr>
          </a:solidFill>
          <a:ln w="38100" cmpd="dbl">
            <a:solidFill>
              <a:schemeClr val="bg1"/>
            </a:solidFill>
            <a:miter/>
          </a:ln>
        </p:spPr>
        <p:txBody>
          <a:bodyPr vert="horz" lIns="91440" tIns="0" rIns="91440" bIns="0" rtlCol="0" anchor="ctr">
            <a:normAutofit fontScale="90000"/>
          </a:bodyPr>
          <a:lstStyle/>
          <a:p>
            <a:pPr algn="l" eaLnBrk="1" hangingPunct="1"/>
            <a:r>
              <a:rPr lang="en-US" altLang="x-none" sz="3600" b="1" noProof="1">
                <a:solidFill>
                  <a:srgbClr val="FFFF00"/>
                </a:solidFill>
                <a:effectLst>
                  <a:outerShdw blurRad="38100" dist="38100" dir="2700000">
                    <a:srgbClr val="000000"/>
                  </a:outerShdw>
                </a:effectLst>
                <a:ea typeface="黑体" panose="02010609060101010101" pitchFamily="49" charset="-122"/>
              </a:rPr>
              <a:t>2. </a:t>
            </a:r>
            <a:r>
              <a:rPr lang="zh-CN" altLang="en-US" sz="3600" b="1" noProof="1">
                <a:solidFill>
                  <a:srgbClr val="FFFF00"/>
                </a:solidFill>
                <a:effectLst>
                  <a:outerShdw blurRad="38100" dist="38100" dir="2700000">
                    <a:srgbClr val="000000"/>
                  </a:outerShdw>
                </a:effectLst>
                <a:ea typeface="黑体" panose="02010609060101010101" pitchFamily="49" charset="-122"/>
              </a:rPr>
              <a:t>关系运算符的优先级和结合性</a:t>
            </a:r>
          </a:p>
        </p:txBody>
      </p:sp>
      <p:sp>
        <p:nvSpPr>
          <p:cNvPr id="79875" name="Text Box 3"/>
          <p:cNvSpPr txBox="1">
            <a:spLocks noChangeArrowheads="1"/>
          </p:cNvSpPr>
          <p:nvPr/>
        </p:nvSpPr>
        <p:spPr bwMode="auto">
          <a:xfrm>
            <a:off x="479376" y="899062"/>
            <a:ext cx="581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
                <a:srgbClr val="CC99FF"/>
              </a:buClr>
              <a:buSzPct val="120000"/>
              <a:buFont typeface="Wingdings" pitchFamily="2" charset="2"/>
              <a:buChar char="§"/>
              <a:tabLst/>
              <a:defRPr/>
            </a:pP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关系运算符的优先级：</a:t>
            </a:r>
          </a:p>
        </p:txBody>
      </p:sp>
      <p:sp>
        <p:nvSpPr>
          <p:cNvPr id="79876" name="Text Box 4"/>
          <p:cNvSpPr txBox="1">
            <a:spLocks noChangeArrowheads="1"/>
          </p:cNvSpPr>
          <p:nvPr/>
        </p:nvSpPr>
        <p:spPr bwMode="auto">
          <a:xfrm>
            <a:off x="767408" y="4157496"/>
            <a:ext cx="47434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
                <a:srgbClr val="CC99FF"/>
              </a:buClr>
              <a:buSzPct val="120000"/>
              <a:buFont typeface="Wingdings" pitchFamily="2" charset="2"/>
              <a:buChar char="§"/>
              <a:tabLst/>
              <a:defRPr/>
            </a:pP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关系运算符的结合性：</a:t>
            </a:r>
          </a:p>
        </p:txBody>
      </p:sp>
      <p:sp>
        <p:nvSpPr>
          <p:cNvPr id="79877" name="AutoShape 5"/>
          <p:cNvSpPr>
            <a:spLocks noChangeArrowheads="1"/>
          </p:cNvSpPr>
          <p:nvPr/>
        </p:nvSpPr>
        <p:spPr bwMode="auto">
          <a:xfrm>
            <a:off x="5334844" y="4157496"/>
            <a:ext cx="3640137" cy="606425"/>
          </a:xfrm>
          <a:prstGeom prst="flowChartProcess">
            <a:avLst/>
          </a:prstGeom>
          <a:solidFill>
            <a:schemeClr val="accent2">
              <a:alpha val="22000"/>
            </a:schemeClr>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自左向右，左结合性</a:t>
            </a:r>
          </a:p>
        </p:txBody>
      </p:sp>
      <p:grpSp>
        <p:nvGrpSpPr>
          <p:cNvPr id="79878" name="Group 6"/>
          <p:cNvGrpSpPr>
            <a:grpSpLocks/>
          </p:cNvGrpSpPr>
          <p:nvPr/>
        </p:nvGrpSpPr>
        <p:grpSpPr bwMode="auto">
          <a:xfrm>
            <a:off x="1514699" y="1588554"/>
            <a:ext cx="5066134" cy="2305050"/>
            <a:chOff x="0" y="0"/>
            <a:chExt cx="3384" cy="1815"/>
          </a:xfrm>
        </p:grpSpPr>
        <p:sp>
          <p:nvSpPr>
            <p:cNvPr id="83974" name="AutoShape 7"/>
            <p:cNvSpPr>
              <a:spLocks noChangeArrowheads="1"/>
            </p:cNvSpPr>
            <p:nvPr/>
          </p:nvSpPr>
          <p:spPr bwMode="auto">
            <a:xfrm>
              <a:off x="617" y="493"/>
              <a:ext cx="2767" cy="375"/>
            </a:xfrm>
            <a:prstGeom prst="flowChartProcess">
              <a:avLst/>
            </a:prstGeom>
            <a:solidFill>
              <a:schemeClr val="accent2">
                <a:alpha val="22000"/>
              </a:schemeClr>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&lt;</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&lt;=</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&gt;</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&gt;= </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同级</a:t>
              </a:r>
            </a:p>
          </p:txBody>
        </p:sp>
        <p:sp>
          <p:nvSpPr>
            <p:cNvPr id="83975" name="AutoShape 8"/>
            <p:cNvSpPr>
              <a:spLocks noChangeArrowheads="1"/>
            </p:cNvSpPr>
            <p:nvPr/>
          </p:nvSpPr>
          <p:spPr bwMode="auto">
            <a:xfrm>
              <a:off x="617" y="982"/>
              <a:ext cx="2767" cy="363"/>
            </a:xfrm>
            <a:prstGeom prst="flowChartProcess">
              <a:avLst/>
            </a:prstGeom>
            <a:solidFill>
              <a:schemeClr val="accent2">
                <a:alpha val="22000"/>
              </a:schemeClr>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  </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同级</a:t>
              </a:r>
            </a:p>
          </p:txBody>
        </p:sp>
        <p:sp>
          <p:nvSpPr>
            <p:cNvPr id="83976" name="Line 9"/>
            <p:cNvSpPr>
              <a:spLocks noChangeShapeType="1"/>
            </p:cNvSpPr>
            <p:nvPr/>
          </p:nvSpPr>
          <p:spPr bwMode="auto">
            <a:xfrm flipV="1">
              <a:off x="443" y="0"/>
              <a:ext cx="0" cy="1802"/>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83977" name="AutoShape 10"/>
            <p:cNvSpPr>
              <a:spLocks noChangeArrowheads="1"/>
            </p:cNvSpPr>
            <p:nvPr/>
          </p:nvSpPr>
          <p:spPr bwMode="auto">
            <a:xfrm>
              <a:off x="0" y="19"/>
              <a:ext cx="332" cy="337"/>
            </a:xfrm>
            <a:prstGeom prst="flowChartProcess">
              <a:avLst/>
            </a:prstGeom>
            <a:solidFill>
              <a:schemeClr val="accent2">
                <a:alpha val="22000"/>
              </a:schemeClr>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高</a:t>
              </a:r>
            </a:p>
          </p:txBody>
        </p:sp>
        <p:sp>
          <p:nvSpPr>
            <p:cNvPr id="83978" name="AutoShape 11"/>
            <p:cNvSpPr>
              <a:spLocks noChangeArrowheads="1"/>
            </p:cNvSpPr>
            <p:nvPr/>
          </p:nvSpPr>
          <p:spPr bwMode="auto">
            <a:xfrm>
              <a:off x="0" y="1452"/>
              <a:ext cx="332" cy="338"/>
            </a:xfrm>
            <a:prstGeom prst="flowChartProcess">
              <a:avLst/>
            </a:prstGeom>
            <a:solidFill>
              <a:schemeClr val="accent2">
                <a:alpha val="22000"/>
              </a:schemeClr>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低</a:t>
              </a:r>
            </a:p>
          </p:txBody>
        </p:sp>
        <p:sp>
          <p:nvSpPr>
            <p:cNvPr id="83979" name="AutoShape 12"/>
            <p:cNvSpPr>
              <a:spLocks noChangeArrowheads="1"/>
            </p:cNvSpPr>
            <p:nvPr/>
          </p:nvSpPr>
          <p:spPr bwMode="auto">
            <a:xfrm>
              <a:off x="617" y="0"/>
              <a:ext cx="2767" cy="375"/>
            </a:xfrm>
            <a:prstGeom prst="flowChartProcess">
              <a:avLst/>
            </a:prstGeom>
            <a:solidFill>
              <a:schemeClr val="accent2">
                <a:alpha val="22000"/>
              </a:schemeClr>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算术运算符</a:t>
              </a:r>
            </a:p>
          </p:txBody>
        </p:sp>
        <p:sp>
          <p:nvSpPr>
            <p:cNvPr id="83980" name="AutoShape 13"/>
            <p:cNvSpPr>
              <a:spLocks noChangeArrowheads="1"/>
            </p:cNvSpPr>
            <p:nvPr/>
          </p:nvSpPr>
          <p:spPr bwMode="auto">
            <a:xfrm>
              <a:off x="617" y="1452"/>
              <a:ext cx="2767" cy="363"/>
            </a:xfrm>
            <a:prstGeom prst="flowChartProcess">
              <a:avLst/>
            </a:prstGeom>
            <a:solidFill>
              <a:schemeClr val="accent2">
                <a:alpha val="22000"/>
              </a:schemeClr>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  </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赋值运算符</a:t>
              </a:r>
            </a:p>
          </p:txBody>
        </p:sp>
      </p:grpSp>
      <p:sp>
        <p:nvSpPr>
          <p:cNvPr id="2" name="灯片编号占位符 1"/>
          <p:cNvSpPr>
            <a:spLocks noGrp="1"/>
          </p:cNvSpPr>
          <p:nvPr>
            <p:ph type="sldNum" sz="quarter" idx="12"/>
          </p:nvPr>
        </p:nvSpPr>
        <p:spPr>
          <a:xfrm>
            <a:off x="9120336" y="6255532"/>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15" name="AutoShape 12"/>
          <p:cNvSpPr>
            <a:spLocks noChangeArrowheads="1"/>
          </p:cNvSpPr>
          <p:nvPr/>
        </p:nvSpPr>
        <p:spPr bwMode="auto">
          <a:xfrm>
            <a:off x="1014364" y="4905400"/>
            <a:ext cx="8452118" cy="1115888"/>
          </a:xfrm>
          <a:prstGeom prst="flowChartProcess">
            <a:avLst/>
          </a:prstGeom>
          <a:solidFill>
            <a:schemeClr val="accent2">
              <a:alpha val="22000"/>
            </a:schemeClr>
          </a:solidFill>
          <a:ln w="9525">
            <a:solidFill>
              <a:schemeClr val="bg1"/>
            </a:solidFill>
            <a:miter lim="800000"/>
            <a:headEnd/>
            <a:tailEnd/>
          </a:ln>
          <a:effectLst>
            <a:prstShdw prst="shdw17" dist="17961" dir="13500000">
              <a:srgbClr val="999999"/>
            </a:prstShdw>
          </a:effectLst>
        </p:spPr>
        <p:txBody>
          <a:bodyPr wrap="square" lIns="0" tIns="0" rIns="0" bIns="36000" anchor="t" anchorCtr="0">
            <a:noAutofit/>
          </a:bodyPr>
          <a:lstStyle/>
          <a:p>
            <a:pPr marL="0" marR="0" lvl="0" indent="0" algn="just" defTabSz="914400" rtl="0" eaLnBrk="1" fontAlgn="base" latinLnBrk="0" hangingPunct="1">
              <a:lnSpc>
                <a:spcPct val="12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例如：</a:t>
            </a:r>
            <a:r>
              <a:rPr kumimoji="0" lang="en-US" altLang="zh-CN" sz="2800" b="1" i="0" u="none" strike="noStrike" kern="1200" cap="none" spc="0" normalizeH="0" baseline="0" noProof="0" dirty="0" err="1">
                <a:ln>
                  <a:noFill/>
                </a:ln>
                <a:solidFill>
                  <a:srgbClr val="002060"/>
                </a:solidFill>
                <a:effectLst/>
                <a:uLnTx/>
                <a:uFillTx/>
                <a:latin typeface="Times New Roman" pitchFamily="18" charset="0"/>
                <a:ea typeface="黑体" pitchFamily="49" charset="-122"/>
                <a:cs typeface="Times New Roman" pitchFamily="18" charset="0"/>
              </a:rPr>
              <a:t>int</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 i=40,j=50,m=94,n=80;</a:t>
            </a:r>
          </a:p>
          <a:p>
            <a:pPr marL="0" marR="0" lvl="0" indent="0" algn="just" defTabSz="914400" rtl="0" eaLnBrk="1" fontAlgn="base" latinLnBrk="0" hangingPunct="1">
              <a:lnSpc>
                <a:spcPct val="120000"/>
              </a:lnSpc>
              <a:spcBef>
                <a:spcPct val="0"/>
              </a:spcBef>
              <a:spcAft>
                <a:spcPct val="0"/>
              </a:spcAft>
              <a:buClrTx/>
              <a:buSzTx/>
              <a:buFont typeface="Arial" charset="0"/>
              <a:buNone/>
              <a:tabLst/>
              <a:defRPr/>
            </a:pPr>
            <a:r>
              <a:rPr kumimoji="0" lang="en-US" altLang="zh-CN" sz="2800" b="1" i="0" u="none" strike="noStrike" kern="1200" cap="none" spc="0" normalizeH="0" baseline="0" noProof="0" dirty="0" err="1">
                <a:ln>
                  <a:noFill/>
                </a:ln>
                <a:solidFill>
                  <a:srgbClr val="002060"/>
                </a:solidFill>
                <a:effectLst/>
                <a:uLnTx/>
                <a:uFillTx/>
                <a:latin typeface="Times New Roman" pitchFamily="18" charset="0"/>
                <a:ea typeface="黑体" pitchFamily="49" charset="-122"/>
                <a:cs typeface="Times New Roman" pitchFamily="18" charset="0"/>
              </a:rPr>
              <a:t>m+n</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&lt;i-j;//</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值为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0                 m&lt;j&lt;i;//</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值为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1</a:t>
            </a:r>
            <a:endPar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138557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407368" y="216309"/>
            <a:ext cx="11233248" cy="1052736"/>
          </a:xfrm>
          <a:solidFill>
            <a:srgbClr val="006666">
              <a:alpha val="100000"/>
            </a:srgbClr>
          </a:solidFill>
          <a:ln w="38100" cmpd="dbl">
            <a:solidFill>
              <a:schemeClr val="bg1"/>
            </a:solidFill>
            <a:miter/>
          </a:ln>
        </p:spPr>
        <p:txBody>
          <a:bodyPr vert="horz" lIns="91440" tIns="0" rIns="91440" bIns="0" rtlCol="0" anchor="ctr">
            <a:normAutofit fontScale="90000"/>
          </a:bodyPr>
          <a:lstStyle/>
          <a:p>
            <a:pPr algn="l" eaLnBrk="1" hangingPunct="1"/>
            <a:r>
              <a:rPr lang="en-US" altLang="x-none" sz="3600" b="1" noProof="1">
                <a:solidFill>
                  <a:srgbClr val="FFFF00"/>
                </a:solidFill>
                <a:effectLst>
                  <a:outerShdw blurRad="38100" dist="38100" dir="2700000">
                    <a:srgbClr val="000000"/>
                  </a:outerShdw>
                </a:effectLst>
                <a:ea typeface="黑体" panose="02010609060101010101" pitchFamily="49" charset="-122"/>
              </a:rPr>
              <a:t>3. </a:t>
            </a:r>
            <a:r>
              <a:rPr lang="zh-CN" altLang="en-US" sz="3600" b="1" noProof="1">
                <a:solidFill>
                  <a:srgbClr val="FFFF00"/>
                </a:solidFill>
                <a:effectLst>
                  <a:outerShdw blurRad="38100" dist="38100" dir="2700000">
                    <a:srgbClr val="000000"/>
                  </a:outerShdw>
                </a:effectLst>
                <a:ea typeface="黑体" panose="02010609060101010101" pitchFamily="49" charset="-122"/>
              </a:rPr>
              <a:t>关系运算符使用的注意事项</a:t>
            </a:r>
            <a:r>
              <a:rPr lang="en-US" altLang="x-none" sz="3600" b="1" noProof="1">
                <a:solidFill>
                  <a:srgbClr val="FFFF00"/>
                </a:solidFill>
                <a:effectLst>
                  <a:outerShdw blurRad="38100" dist="38100" dir="2700000">
                    <a:srgbClr val="000000"/>
                  </a:outerShdw>
                </a:effectLst>
                <a:ea typeface="黑体" panose="02010609060101010101" pitchFamily="49" charset="-122"/>
              </a:rPr>
              <a:t>--</a:t>
            </a:r>
            <a:r>
              <a:rPr lang="zh-CN" altLang="en-US" sz="3600" b="1" noProof="1">
                <a:solidFill>
                  <a:srgbClr val="FFFF00"/>
                </a:solidFill>
                <a:effectLst>
                  <a:outerShdw blurRad="38100" dist="38100" dir="2700000">
                    <a:srgbClr val="000000"/>
                  </a:outerShdw>
                </a:effectLst>
                <a:ea typeface="黑体" panose="02010609060101010101" pitchFamily="49" charset="-122"/>
              </a:rPr>
              <a:t> （</a:t>
            </a:r>
            <a:r>
              <a:rPr lang="en-US" altLang="x-none" sz="3600" b="1" noProof="1">
                <a:solidFill>
                  <a:srgbClr val="FFFF00"/>
                </a:solidFill>
                <a:effectLst>
                  <a:outerShdw blurRad="38100" dist="38100" dir="2700000">
                    <a:srgbClr val="000000"/>
                  </a:outerShdw>
                </a:effectLst>
                <a:ea typeface="黑体" panose="02010609060101010101" pitchFamily="49" charset="-122"/>
              </a:rPr>
              <a:t>1</a:t>
            </a:r>
            <a:r>
              <a:rPr lang="zh-CN" altLang="en-US" sz="3600" b="1" noProof="1">
                <a:solidFill>
                  <a:srgbClr val="FFFF00"/>
                </a:solidFill>
                <a:effectLst>
                  <a:outerShdw blurRad="38100" dist="38100" dir="2700000">
                    <a:srgbClr val="000000"/>
                  </a:outerShdw>
                </a:effectLst>
                <a:ea typeface="黑体" panose="02010609060101010101" pitchFamily="49" charset="-122"/>
              </a:rPr>
              <a:t>）关系运算符使用左右操作数的算术运算值</a:t>
            </a:r>
          </a:p>
        </p:txBody>
      </p:sp>
      <p:sp>
        <p:nvSpPr>
          <p:cNvPr id="80899" name="Text Box 3"/>
          <p:cNvSpPr txBox="1">
            <a:spLocks noChangeArrowheads="1"/>
          </p:cNvSpPr>
          <p:nvPr/>
        </p:nvSpPr>
        <p:spPr bwMode="auto">
          <a:xfrm>
            <a:off x="438734" y="1323084"/>
            <a:ext cx="114179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Tahoma" pitchFamily="34" charset="0"/>
                <a:ea typeface="黑体"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Tahoma" pitchFamily="34" charset="0"/>
                <a:ea typeface="黑体" pitchFamily="49" charset="-122"/>
                <a:cs typeface="+mn-cs"/>
              </a:rPr>
              <a:t>每一个表达式都有一个算术运算值和一个逻辑值。</a:t>
            </a:r>
          </a:p>
        </p:txBody>
      </p:sp>
      <p:sp>
        <p:nvSpPr>
          <p:cNvPr id="80900" name="Text Box 5"/>
          <p:cNvSpPr txBox="1"/>
          <p:nvPr/>
        </p:nvSpPr>
        <p:spPr>
          <a:xfrm>
            <a:off x="1687328" y="1923606"/>
            <a:ext cx="7416824" cy="1922028"/>
          </a:xfrm>
          <a:prstGeom prst="rect">
            <a:avLst/>
          </a:prstGeom>
          <a:solidFill>
            <a:srgbClr val="800080"/>
          </a:solidFill>
          <a:ln w="38100" cap="flat" cmpd="dbl">
            <a:solidFill>
              <a:srgbClr val="FFFF00"/>
            </a:solidFill>
            <a:prstDash val="solid"/>
            <a:miter/>
            <a:headEnd type="none" w="med" len="med"/>
            <a:tailEnd type="none" w="med" len="med"/>
          </a:ln>
          <a:effectLst>
            <a:prstShdw prst="shdw17" dist="17961" dir="13499999">
              <a:srgbClr val="999900"/>
            </a:prstShdw>
          </a:effectLst>
        </p:spPr>
        <p:txBody>
          <a:bodyPr wrap="square" lIns="180000" tIns="144000" rIns="180000" bIns="144000">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所谓算术运算值，即表达式的运算结果。</a:t>
            </a:r>
            <a:endParaRPr kumimoji="0" lang="en-US" altLang="x-none"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所谓逻辑值，规则是：非</a:t>
            </a:r>
            <a:r>
              <a:rPr kumimoji="0" lang="en-US" altLang="x-none"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0</a:t>
            </a:r>
            <a:r>
              <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的算术运算值其逻辑值是</a:t>
            </a:r>
            <a:r>
              <a:rPr kumimoji="0" lang="en-US" altLang="x-none"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1</a:t>
            </a:r>
            <a:r>
              <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a:t>
            </a:r>
            <a:r>
              <a:rPr kumimoji="0" lang="en-US" altLang="x-none"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0</a:t>
            </a:r>
            <a:r>
              <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的逻辑值为</a:t>
            </a:r>
            <a:r>
              <a:rPr kumimoji="0" lang="en-US" altLang="x-none"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0</a:t>
            </a:r>
            <a:r>
              <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a:t>
            </a:r>
            <a:endParaRPr kumimoji="0" lang="en-US" altLang="zh-CN"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比如</a:t>
            </a:r>
            <a:r>
              <a:rPr kumimoji="0" lang="en-US" altLang="zh-CN"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3</a:t>
            </a:r>
            <a:r>
              <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的算术运算值为</a:t>
            </a:r>
            <a:r>
              <a:rPr kumimoji="0" lang="en-US" altLang="zh-CN"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3</a:t>
            </a:r>
            <a:r>
              <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，逻辑值为</a:t>
            </a:r>
            <a:r>
              <a:rPr kumimoji="0" lang="en-US" altLang="zh-CN"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rPr>
              <a:t>1.</a:t>
            </a:r>
            <a:endParaRPr kumimoji="0" lang="zh-CN" altLang="en-US" sz="2400" b="0" i="0" u="none" strike="noStrike" kern="1200" cap="none" spc="0" normalizeH="0" baseline="0" noProof="1">
              <a:ln>
                <a:noFill/>
              </a:ln>
              <a:solidFill>
                <a:srgbClr val="FFFFFF"/>
              </a:solidFill>
              <a:effectLst>
                <a:outerShdw blurRad="38100" dist="38100" dir="2700000">
                  <a:srgbClr val="000000"/>
                </a:outerShdw>
              </a:effectLst>
              <a:uLnTx/>
              <a:uFillTx/>
              <a:latin typeface="Tahoma" panose="020B0604030504040204" pitchFamily="34" charset="0"/>
              <a:ea typeface="黑体" pitchFamily="49"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AutoShape 12"/>
          <p:cNvSpPr>
            <a:spLocks noChangeArrowheads="1"/>
          </p:cNvSpPr>
          <p:nvPr/>
        </p:nvSpPr>
        <p:spPr bwMode="auto">
          <a:xfrm>
            <a:off x="1487488" y="4910983"/>
            <a:ext cx="8452118" cy="1451130"/>
          </a:xfrm>
          <a:prstGeom prst="flowChartProcess">
            <a:avLst/>
          </a:prstGeom>
          <a:solidFill>
            <a:schemeClr val="accent2">
              <a:alpha val="22000"/>
            </a:schemeClr>
          </a:solidFill>
          <a:ln w="9525">
            <a:solidFill>
              <a:schemeClr val="bg1"/>
            </a:solidFill>
            <a:miter lim="800000"/>
            <a:headEnd/>
            <a:tailEnd/>
          </a:ln>
          <a:effectLst>
            <a:prstShdw prst="shdw17" dist="17961" dir="13500000">
              <a:srgbClr val="999999"/>
            </a:prstShdw>
          </a:effectLst>
        </p:spPr>
        <p:txBody>
          <a:bodyPr wrap="square" lIns="0" tIns="0" rIns="0" bIns="36000" anchor="t" anchorCtr="0">
            <a:noAutofit/>
          </a:bodyPr>
          <a:lstStyle/>
          <a:p>
            <a:pPr marL="0" marR="0" lvl="0" indent="0" algn="just" defTabSz="914400" rtl="0" eaLnBrk="1" fontAlgn="base" latinLnBrk="0" hangingPunct="1">
              <a:lnSpc>
                <a:spcPct val="12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例如：</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的值为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50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，那么表达式（</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a+50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!=100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t>
            </a:r>
            <a:endPar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先计算</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a+50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，其算术运算值为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100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，逻辑值为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1</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，再将</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100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与</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100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作 ！</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 </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比较。因此，该表达式结果为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0</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t>
            </a:r>
          </a:p>
        </p:txBody>
      </p:sp>
      <p:sp>
        <p:nvSpPr>
          <p:cNvPr id="7" name="Text Box 3"/>
          <p:cNvSpPr txBox="1">
            <a:spLocks noChangeArrowheads="1"/>
          </p:cNvSpPr>
          <p:nvPr/>
        </p:nvSpPr>
        <p:spPr bwMode="auto">
          <a:xfrm>
            <a:off x="438734" y="3823426"/>
            <a:ext cx="11201882"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fontAlgn="base">
              <a:spcBef>
                <a:spcPct val="0"/>
              </a:spcBef>
              <a:spcAft>
                <a:spcPct val="0"/>
              </a:spcAft>
              <a:buFont typeface="Arial" charset="0"/>
              <a:buNone/>
              <a:defRPr sz="3200" b="1">
                <a:solidFill>
                  <a:srgbClr val="002060"/>
                </a:solidFill>
                <a:latin typeface="Tahoma" pitchFamily="34" charset="0"/>
                <a:ea typeface="黑体" pitchFamily="49" charset="-122"/>
              </a:defRPr>
            </a:lvl1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Tahoma" pitchFamily="34" charset="0"/>
                <a:ea typeface="黑体"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Tahoma" pitchFamily="34" charset="0"/>
                <a:ea typeface="黑体" pitchFamily="49" charset="-122"/>
                <a:cs typeface="+mn-cs"/>
              </a:rPr>
              <a:t>关系运算符在比较左右表达式的值的大小时，使用左右操作数的算术运算值，而不是逻辑值。</a:t>
            </a:r>
          </a:p>
        </p:txBody>
      </p:sp>
    </p:spTree>
    <p:extLst>
      <p:ext uri="{BB962C8B-B14F-4D97-AF65-F5344CB8AC3E}">
        <p14:creationId xmlns:p14="http://schemas.microsoft.com/office/powerpoint/2010/main" val="81702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695400" y="257152"/>
            <a:ext cx="9144000" cy="1036638"/>
          </a:xfrm>
          <a:solidFill>
            <a:srgbClr val="006666">
              <a:alpha val="100000"/>
            </a:srgbClr>
          </a:solidFill>
          <a:ln w="38100" cmpd="dbl">
            <a:solidFill>
              <a:schemeClr val="bg1"/>
            </a:solidFill>
            <a:miter/>
          </a:ln>
        </p:spPr>
        <p:txBody>
          <a:bodyPr vert="horz" lIns="91440" tIns="0" rIns="91440" bIns="0" rtlCol="0" anchor="ctr">
            <a:normAutofit/>
          </a:bodyPr>
          <a:lstStyle/>
          <a:p>
            <a:pPr algn="l" eaLnBrk="1" hangingPunct="1"/>
            <a:r>
              <a:rPr lang="en-US" altLang="x-none" sz="3600" b="1" noProof="1">
                <a:solidFill>
                  <a:srgbClr val="FFFF00"/>
                </a:solidFill>
                <a:effectLst>
                  <a:outerShdw blurRad="38100" dist="38100" dir="2700000">
                    <a:srgbClr val="000000"/>
                  </a:outerShdw>
                </a:effectLst>
                <a:ea typeface="黑体" panose="02010609060101010101" pitchFamily="49" charset="-122"/>
              </a:rPr>
              <a:t>3. </a:t>
            </a:r>
            <a:r>
              <a:rPr lang="zh-CN" altLang="en-US" sz="3600" b="1" noProof="1">
                <a:solidFill>
                  <a:srgbClr val="FFFF00"/>
                </a:solidFill>
                <a:effectLst>
                  <a:outerShdw blurRad="38100" dist="38100" dir="2700000">
                    <a:srgbClr val="000000"/>
                  </a:outerShdw>
                </a:effectLst>
                <a:ea typeface="黑体" panose="02010609060101010101" pitchFamily="49" charset="-122"/>
              </a:rPr>
              <a:t>关系运算符使用的注意事项</a:t>
            </a:r>
            <a:r>
              <a:rPr lang="en-US" altLang="zh-CN" sz="3600" b="1" noProof="1">
                <a:solidFill>
                  <a:srgbClr val="FFFF00"/>
                </a:solidFill>
                <a:effectLst>
                  <a:outerShdw blurRad="38100" dist="38100" dir="2700000">
                    <a:srgbClr val="000000"/>
                  </a:outerShdw>
                </a:effectLst>
                <a:ea typeface="黑体" panose="02010609060101010101" pitchFamily="49" charset="-122"/>
              </a:rPr>
              <a:t>--</a:t>
            </a:r>
            <a:r>
              <a:rPr lang="zh-CN" altLang="en-US" sz="3600" b="1" noProof="1">
                <a:solidFill>
                  <a:srgbClr val="FFFF00"/>
                </a:solidFill>
                <a:effectLst>
                  <a:outerShdw blurRad="38100" dist="38100" dir="2700000">
                    <a:srgbClr val="000000"/>
                  </a:outerShdw>
                </a:effectLst>
                <a:ea typeface="黑体" panose="02010609060101010101" pitchFamily="49" charset="-122"/>
              </a:rPr>
              <a:t>（</a:t>
            </a:r>
            <a:r>
              <a:rPr lang="en-US" altLang="zh-CN" sz="3600" b="1" noProof="1">
                <a:solidFill>
                  <a:srgbClr val="FFFF00"/>
                </a:solidFill>
                <a:effectLst>
                  <a:outerShdw blurRad="38100" dist="38100" dir="2700000">
                    <a:srgbClr val="000000"/>
                  </a:outerShdw>
                </a:effectLst>
                <a:ea typeface="黑体" panose="02010609060101010101" pitchFamily="49" charset="-122"/>
              </a:rPr>
              <a:t>2</a:t>
            </a:r>
            <a:r>
              <a:rPr lang="zh-CN" altLang="en-US" sz="3600" b="1" noProof="1">
                <a:solidFill>
                  <a:srgbClr val="FFFF00"/>
                </a:solidFill>
                <a:effectLst>
                  <a:outerShdw blurRad="38100" dist="38100" dir="2700000">
                    <a:srgbClr val="000000"/>
                  </a:outerShdw>
                </a:effectLst>
                <a:ea typeface="黑体" panose="02010609060101010101" pitchFamily="49" charset="-122"/>
              </a:rPr>
              <a:t>）</a:t>
            </a:r>
            <a:r>
              <a:rPr lang="en-US" altLang="zh-CN" sz="3600" b="1" noProof="1">
                <a:solidFill>
                  <a:srgbClr val="FFFF00"/>
                </a:solidFill>
                <a:effectLst>
                  <a:outerShdw blurRad="38100" dist="38100" dir="2700000">
                    <a:srgbClr val="000000"/>
                  </a:outerShdw>
                </a:effectLst>
                <a:ea typeface="黑体" panose="02010609060101010101" pitchFamily="49" charset="-122"/>
              </a:rPr>
              <a:t>=</a:t>
            </a:r>
            <a:r>
              <a:rPr lang="zh-CN" altLang="en-US" sz="3600" b="1" noProof="1">
                <a:solidFill>
                  <a:srgbClr val="FFFF00"/>
                </a:solidFill>
                <a:effectLst>
                  <a:outerShdw blurRad="38100" dist="38100" dir="2700000">
                    <a:srgbClr val="000000"/>
                  </a:outerShdw>
                </a:effectLst>
                <a:ea typeface="黑体" panose="02010609060101010101" pitchFamily="49" charset="-122"/>
              </a:rPr>
              <a:t>和</a:t>
            </a:r>
            <a:r>
              <a:rPr lang="en-US" altLang="zh-CN" sz="3600" b="1" noProof="1">
                <a:solidFill>
                  <a:srgbClr val="FFFF00"/>
                </a:solidFill>
                <a:effectLst>
                  <a:outerShdw blurRad="38100" dist="38100" dir="2700000">
                    <a:srgbClr val="000000"/>
                  </a:outerShdw>
                </a:effectLst>
                <a:ea typeface="黑体" panose="02010609060101010101" pitchFamily="49" charset="-122"/>
              </a:rPr>
              <a:t>==</a:t>
            </a:r>
            <a:endParaRPr lang="zh-CN" altLang="en-US" sz="3600" b="1" noProof="1">
              <a:solidFill>
                <a:srgbClr val="FFFF99"/>
              </a:solidFill>
              <a:effectLst>
                <a:outerShdw blurRad="38100" dist="38100" dir="2700000">
                  <a:srgbClr val="000000"/>
                </a:outerShdw>
              </a:effectLst>
              <a:ea typeface="黑体" panose="02010609060101010101" pitchFamily="49" charset="-122"/>
            </a:endParaRPr>
          </a:p>
        </p:txBody>
      </p:sp>
      <p:sp>
        <p:nvSpPr>
          <p:cNvPr id="82947" name="Text Box 3"/>
          <p:cNvSpPr txBox="1">
            <a:spLocks noChangeArrowheads="1"/>
          </p:cNvSpPr>
          <p:nvPr/>
        </p:nvSpPr>
        <p:spPr bwMode="auto">
          <a:xfrm>
            <a:off x="371364" y="1293790"/>
            <a:ext cx="11449272" cy="564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50000"/>
              </a:lnSpc>
              <a:spcBef>
                <a:spcPts val="0"/>
              </a:spcBef>
              <a:spcAft>
                <a:spcPct val="0"/>
              </a:spcAft>
              <a:buClr>
                <a:srgbClr val="00FF00"/>
              </a:buClr>
              <a:buSzTx/>
              <a:buFont typeface="Wingdings" pitchFamily="2" charset="2"/>
              <a:buChar char="v"/>
              <a:tabLst/>
              <a:defRPr/>
            </a:pPr>
            <a:r>
              <a:rPr kumimoji="0" lang="en-US" sz="2800" b="1" i="0" u="none" strike="noStrike" kern="1200" cap="none" spc="0" normalizeH="0" baseline="0" noProof="0" dirty="0">
                <a:ln>
                  <a:noFill/>
                </a:ln>
                <a:solidFill>
                  <a:srgbClr val="002060"/>
                </a:solidFill>
                <a:effectLst/>
                <a:uLnTx/>
                <a:uFillTx/>
                <a:latin typeface="Times New Roman" pitchFamily="18" charset="0"/>
                <a:ea typeface="幼圆" pitchFamily="49" charset="-122"/>
                <a:cs typeface="Times New Roman" pitchFamily="18" charset="0"/>
              </a:rPr>
              <a:t> =  </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是“赋值运算符”。赋值表达式中，赋值运算符的左边只能是变量</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幼圆" pitchFamily="49" charset="-122"/>
                <a:cs typeface="Times New Roman" pitchFamily="18" charset="0"/>
              </a:rPr>
              <a:t>。</a:t>
            </a:r>
          </a:p>
        </p:txBody>
      </p:sp>
      <p:sp>
        <p:nvSpPr>
          <p:cNvPr id="82948" name="Text Box 5"/>
          <p:cNvSpPr txBox="1">
            <a:spLocks noChangeArrowheads="1"/>
          </p:cNvSpPr>
          <p:nvPr/>
        </p:nvSpPr>
        <p:spPr bwMode="auto">
          <a:xfrm>
            <a:off x="310408" y="2071360"/>
            <a:ext cx="11571183" cy="2018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fontAlgn="base">
              <a:spcBef>
                <a:spcPct val="50000"/>
              </a:spcBef>
              <a:spcAft>
                <a:spcPct val="0"/>
              </a:spcAft>
              <a:buClr>
                <a:srgbClr val="00FF00"/>
              </a:buClr>
              <a:buFont typeface="Wingdings" pitchFamily="2" charset="2"/>
              <a:buChar char="v"/>
              <a:defRPr sz="2800" b="1">
                <a:solidFill>
                  <a:srgbClr val="002060"/>
                </a:solidFill>
                <a:latin typeface="Times New Roman" pitchFamily="18" charset="0"/>
                <a:ea typeface="幼圆" pitchFamily="49" charset="-122"/>
                <a:cs typeface="Times New Roman" pitchFamily="18" charset="0"/>
              </a:defRPr>
            </a:lvl1pPr>
          </a:lstStyle>
          <a:p>
            <a:pPr marL="36000" marR="0" lvl="0" indent="0" algn="l" defTabSz="914400" rtl="0" eaLnBrk="1" fontAlgn="base" latinLnBrk="0" hangingPunct="1">
              <a:lnSpc>
                <a:spcPct val="120000"/>
              </a:lnSpc>
              <a:spcBef>
                <a:spcPts val="0"/>
              </a:spcBef>
              <a:spcAft>
                <a:spcPct val="0"/>
              </a:spcAft>
              <a:buClr>
                <a:srgbClr val="00FF00"/>
              </a:buClr>
              <a:buSzTx/>
              <a:buFont typeface="Wingdings" pitchFamily="2" charset="2"/>
              <a:buChar char="v"/>
              <a:tabLst/>
              <a:defRPr/>
            </a:pPr>
            <a:r>
              <a:rPr kumimoji="0" 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 ==  </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是“等于关系运算符”。关系表达式中，运算符的两边可以是常量、变量或任何合法的表达式。</a:t>
            </a:r>
            <a:endPar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endParaRPr>
          </a:p>
          <a:p>
            <a:pPr marL="36000" marR="0" lvl="0" indent="0" algn="l" defTabSz="914400" rtl="0" eaLnBrk="1" fontAlgn="base" latinLnBrk="0" hangingPunct="1">
              <a:lnSpc>
                <a:spcPct val="120000"/>
              </a:lnSpc>
              <a:spcBef>
                <a:spcPts val="0"/>
              </a:spcBef>
              <a:spcAft>
                <a:spcPct val="0"/>
              </a:spcAft>
              <a:buClr>
                <a:srgbClr val="00FF00"/>
              </a:buClr>
              <a:buSzTx/>
              <a:buFont typeface="Wingdings" pitchFamily="2" charset="2"/>
              <a:buChar char="v"/>
              <a:tabLst/>
              <a:defRPr/>
            </a:pP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例如 </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	</a:t>
            </a:r>
            <a:r>
              <a:rPr kumimoji="0" lang="en-US" altLang="zh-CN" sz="2800" b="1" i="0" u="none" strike="noStrike" kern="1200" cap="none" spc="0" normalizeH="0" baseline="0" noProof="0" dirty="0" err="1">
                <a:ln>
                  <a:noFill/>
                </a:ln>
                <a:solidFill>
                  <a:srgbClr val="002060"/>
                </a:solidFill>
                <a:effectLst/>
                <a:uLnTx/>
                <a:uFillTx/>
                <a:latin typeface="Times New Roman" pitchFamily="18" charset="0"/>
                <a:ea typeface="黑体" pitchFamily="49" charset="-122"/>
                <a:cs typeface="Times New Roman" pitchFamily="18" charset="0"/>
              </a:rPr>
              <a:t>int</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 a=20,b=30,c=30;</a:t>
            </a:r>
          </a:p>
          <a:p>
            <a:pPr marL="36000" marR="0" lvl="1" indent="0" algn="l" defTabSz="914400" rtl="0" eaLnBrk="1" fontAlgn="auto" latinLnBrk="0" hangingPunct="1">
              <a:lnSpc>
                <a:spcPct val="120000"/>
              </a:lnSpc>
              <a:spcAft>
                <a:spcPts val="0"/>
              </a:spcAft>
              <a:buClrTx/>
              <a:buSzTx/>
              <a:buFontTx/>
              <a:buNone/>
              <a:tabLst/>
              <a:defRPr/>
            </a:pPr>
            <a:r>
              <a:rPr kumimoji="0" lang="en-US" altLang="zh-CN" sz="2800" b="0" i="0" u="none" strike="noStrike" kern="1200" cap="none" spc="0" normalizeH="0" baseline="0" noProof="0" dirty="0">
                <a:ln>
                  <a:noFill/>
                </a:ln>
                <a:solidFill>
                  <a:srgbClr val="FF00FF"/>
                </a:solidFill>
                <a:effectLst/>
                <a:uLnTx/>
                <a:uFillTx/>
                <a:latin typeface="Times New Roman" pitchFamily="18" charset="0"/>
                <a:ea typeface="黑体" pitchFamily="49" charset="-122"/>
                <a:cs typeface="Times New Roman" pitchFamily="18" charset="0"/>
              </a:rPr>
              <a:t>		a=b; 		a==b</a:t>
            </a:r>
            <a:r>
              <a:rPr kumimoji="0" lang="zh-CN" altLang="en-US" sz="2800" b="0" i="0" u="none" strike="noStrike" kern="1200" cap="none" spc="0" normalizeH="0" baseline="0" noProof="0" dirty="0">
                <a:ln>
                  <a:noFill/>
                </a:ln>
                <a:solidFill>
                  <a:srgbClr val="FF00FF"/>
                </a:solidFill>
                <a:effectLst/>
                <a:uLnTx/>
                <a:uFillTx/>
                <a:latin typeface="Times New Roman" pitchFamily="18" charset="0"/>
                <a:ea typeface="黑体" pitchFamily="49" charset="-122"/>
                <a:cs typeface="Times New Roman" pitchFamily="18" charset="0"/>
              </a:rPr>
              <a:t>； </a:t>
            </a:r>
            <a:r>
              <a:rPr kumimoji="0" lang="en-US" altLang="zh-CN" sz="2800" b="0" i="0" u="none" strike="noStrike" kern="1200" cap="none" spc="0" normalizeH="0" baseline="0" noProof="0" dirty="0">
                <a:ln>
                  <a:noFill/>
                </a:ln>
                <a:solidFill>
                  <a:srgbClr val="FF00FF"/>
                </a:solidFill>
                <a:effectLst/>
                <a:uLnTx/>
                <a:uFillTx/>
                <a:latin typeface="Times New Roman" pitchFamily="18" charset="0"/>
                <a:ea typeface="黑体" pitchFamily="49" charset="-122"/>
                <a:cs typeface="Times New Roman" pitchFamily="18" charset="0"/>
              </a:rPr>
              <a:t>		a=b==c; </a:t>
            </a:r>
            <a:endParaRPr kumimoji="0" lang="zh-CN" altLang="en-US" sz="2800" b="0" i="0" u="none" strike="noStrike" kern="1200" cap="none" spc="0" normalizeH="0" baseline="0" noProof="0" dirty="0">
              <a:ln>
                <a:noFill/>
              </a:ln>
              <a:solidFill>
                <a:srgbClr val="FF00FF"/>
              </a:solidFill>
              <a:effectLst/>
              <a:uLnTx/>
              <a:uFillTx/>
              <a:latin typeface="Times New Roman" pitchFamily="18" charset="0"/>
              <a:ea typeface="黑体" pitchFamily="49" charset="-122"/>
              <a:cs typeface="Times New Roman" pitchFamily="18" charset="0"/>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Text Box 5"/>
          <p:cNvSpPr txBox="1">
            <a:spLocks noChangeArrowheads="1"/>
          </p:cNvSpPr>
          <p:nvPr/>
        </p:nvSpPr>
        <p:spPr bwMode="auto">
          <a:xfrm>
            <a:off x="1703512" y="3842280"/>
            <a:ext cx="8305800" cy="564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fontAlgn="base">
              <a:spcBef>
                <a:spcPct val="50000"/>
              </a:spcBef>
              <a:spcAft>
                <a:spcPct val="0"/>
              </a:spcAft>
              <a:buClr>
                <a:srgbClr val="00FF00"/>
              </a:buClr>
              <a:buFont typeface="Wingdings" pitchFamily="2" charset="2"/>
              <a:buChar char="v"/>
              <a:defRPr sz="2800" b="1">
                <a:solidFill>
                  <a:srgbClr val="002060"/>
                </a:solidFill>
                <a:latin typeface="Times New Roman" pitchFamily="18" charset="0"/>
                <a:ea typeface="幼圆" pitchFamily="49" charset="-122"/>
                <a:cs typeface="Times New Roman" pitchFamily="18" charset="0"/>
              </a:defRPr>
            </a:lvl1pPr>
          </a:lstStyle>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70C0"/>
                </a:solidFill>
                <a:effectLst/>
                <a:uLnTx/>
                <a:uFillTx/>
                <a:latin typeface="Times New Roman" pitchFamily="18" charset="0"/>
                <a:ea typeface="黑体" pitchFamily="49" charset="-122"/>
                <a:cs typeface="Times New Roman" pitchFamily="18" charset="0"/>
              </a:rPr>
              <a:t>a=b; </a:t>
            </a:r>
            <a:r>
              <a:rPr kumimoji="0" lang="zh-CN" altLang="en-US" sz="2800" b="0" i="0" u="none" strike="noStrike" kern="1200" cap="none" spc="0" normalizeH="0" baseline="0" noProof="0" dirty="0">
                <a:ln>
                  <a:noFill/>
                </a:ln>
                <a:solidFill>
                  <a:srgbClr val="0070C0"/>
                </a:solidFill>
                <a:effectLst/>
                <a:uLnTx/>
                <a:uFillTx/>
                <a:latin typeface="Times New Roman" pitchFamily="18" charset="0"/>
                <a:ea typeface="黑体" pitchFamily="49" charset="-122"/>
                <a:cs typeface="Times New Roman" pitchFamily="18" charset="0"/>
              </a:rPr>
              <a:t>值为</a:t>
            </a:r>
            <a:r>
              <a:rPr kumimoji="0" lang="en-US" altLang="zh-CN" sz="2800" b="0" i="0" u="none" strike="noStrike" kern="1200" cap="none" spc="0" normalizeH="0" baseline="0" noProof="0" dirty="0">
                <a:ln>
                  <a:noFill/>
                </a:ln>
                <a:solidFill>
                  <a:srgbClr val="0070C0"/>
                </a:solidFill>
                <a:effectLst/>
                <a:uLnTx/>
                <a:uFillTx/>
                <a:latin typeface="Times New Roman" pitchFamily="18" charset="0"/>
                <a:ea typeface="黑体" pitchFamily="49" charset="-122"/>
                <a:cs typeface="Times New Roman" pitchFamily="18" charset="0"/>
              </a:rPr>
              <a:t>30	a==b;//</a:t>
            </a:r>
            <a:r>
              <a:rPr kumimoji="0" lang="zh-CN" altLang="en-US" sz="2800" b="0" i="0" u="none" strike="noStrike" kern="1200" cap="none" spc="0" normalizeH="0" baseline="0" noProof="0" dirty="0">
                <a:ln>
                  <a:noFill/>
                </a:ln>
                <a:solidFill>
                  <a:srgbClr val="0070C0"/>
                </a:solidFill>
                <a:effectLst/>
                <a:uLnTx/>
                <a:uFillTx/>
                <a:latin typeface="Times New Roman" pitchFamily="18" charset="0"/>
                <a:ea typeface="黑体" pitchFamily="49" charset="-122"/>
                <a:cs typeface="Times New Roman" pitchFamily="18" charset="0"/>
              </a:rPr>
              <a:t>值为</a:t>
            </a:r>
            <a:r>
              <a:rPr kumimoji="0" lang="en-US" altLang="zh-CN" sz="2800" b="0" i="0" u="none" strike="noStrike" kern="1200" cap="none" spc="0" normalizeH="0" baseline="0" noProof="0" dirty="0">
                <a:ln>
                  <a:noFill/>
                </a:ln>
                <a:solidFill>
                  <a:srgbClr val="0070C0"/>
                </a:solidFill>
                <a:effectLst/>
                <a:uLnTx/>
                <a:uFillTx/>
                <a:latin typeface="Times New Roman" pitchFamily="18" charset="0"/>
                <a:ea typeface="黑体" pitchFamily="49" charset="-122"/>
                <a:cs typeface="Times New Roman" pitchFamily="18" charset="0"/>
              </a:rPr>
              <a:t>0	a=b==c;//</a:t>
            </a:r>
            <a:r>
              <a:rPr kumimoji="0" lang="zh-CN" altLang="en-US" sz="2800" b="0" i="0" u="none" strike="noStrike" kern="1200" cap="none" spc="0" normalizeH="0" baseline="0" noProof="0" dirty="0">
                <a:ln>
                  <a:noFill/>
                </a:ln>
                <a:solidFill>
                  <a:srgbClr val="0070C0"/>
                </a:solidFill>
                <a:effectLst/>
                <a:uLnTx/>
                <a:uFillTx/>
                <a:latin typeface="Times New Roman" pitchFamily="18" charset="0"/>
                <a:ea typeface="黑体" pitchFamily="49" charset="-122"/>
                <a:cs typeface="Times New Roman" pitchFamily="18" charset="0"/>
              </a:rPr>
              <a:t>值为</a:t>
            </a:r>
            <a:r>
              <a:rPr kumimoji="0" lang="en-US" altLang="zh-CN" sz="2800" b="0" i="0" u="none" strike="noStrike" kern="1200" cap="none" spc="0" normalizeH="0" baseline="0" noProof="0" dirty="0">
                <a:ln>
                  <a:noFill/>
                </a:ln>
                <a:solidFill>
                  <a:srgbClr val="0070C0"/>
                </a:solidFill>
                <a:effectLst/>
                <a:uLnTx/>
                <a:uFillTx/>
                <a:latin typeface="Times New Roman" pitchFamily="18" charset="0"/>
                <a:ea typeface="黑体" pitchFamily="49" charset="-122"/>
                <a:cs typeface="Times New Roman" pitchFamily="18" charset="0"/>
              </a:rPr>
              <a:t>1</a:t>
            </a:r>
            <a:endParaRPr kumimoji="0" lang="zh-CN" altLang="en-US" sz="2800" b="0" i="0" u="none" strike="noStrike" kern="1200" cap="none" spc="0" normalizeH="0" baseline="0" noProof="0" dirty="0">
              <a:ln>
                <a:noFill/>
              </a:ln>
              <a:solidFill>
                <a:srgbClr val="0070C0"/>
              </a:solidFill>
              <a:effectLst/>
              <a:uLnTx/>
              <a:uFillTx/>
              <a:latin typeface="Times New Roman" pitchFamily="18" charset="0"/>
              <a:ea typeface="黑体" pitchFamily="49" charset="-122"/>
              <a:cs typeface="Times New Roman" pitchFamily="18" charset="0"/>
            </a:endParaRPr>
          </a:p>
        </p:txBody>
      </p:sp>
      <p:sp>
        <p:nvSpPr>
          <p:cNvPr id="3" name="Text Box 3">
            <a:extLst>
              <a:ext uri="{FF2B5EF4-FFF2-40B4-BE49-F238E27FC236}">
                <a16:creationId xmlns:a16="http://schemas.microsoft.com/office/drawing/2014/main" id="{C99A5E3D-7D79-F601-2B2E-D7CE062213A6}"/>
              </a:ext>
            </a:extLst>
          </p:cNvPr>
          <p:cNvSpPr txBox="1">
            <a:spLocks noChangeArrowheads="1"/>
          </p:cNvSpPr>
          <p:nvPr/>
        </p:nvSpPr>
        <p:spPr bwMode="auto">
          <a:xfrm>
            <a:off x="407368" y="5662793"/>
            <a:ext cx="3009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假设</a:t>
            </a:r>
            <a:r>
              <a:rPr kumimoji="0" 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 = 1</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则</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p>
        </p:txBody>
      </p:sp>
      <p:sp>
        <p:nvSpPr>
          <p:cNvPr id="4" name="Text Box 4">
            <a:extLst>
              <a:ext uri="{FF2B5EF4-FFF2-40B4-BE49-F238E27FC236}">
                <a16:creationId xmlns:a16="http://schemas.microsoft.com/office/drawing/2014/main" id="{ED34B02F-E5EC-A49B-589E-762D8E146F58}"/>
              </a:ext>
            </a:extLst>
          </p:cNvPr>
          <p:cNvSpPr txBox="1">
            <a:spLocks noChangeArrowheads="1"/>
          </p:cNvSpPr>
          <p:nvPr/>
        </p:nvSpPr>
        <p:spPr bwMode="auto">
          <a:xfrm>
            <a:off x="493093" y="4509120"/>
            <a:ext cx="3676650" cy="534988"/>
          </a:xfrm>
          <a:prstGeom prst="rect">
            <a:avLst/>
          </a:prstGeom>
          <a:solidFill>
            <a:schemeClr val="accent2"/>
          </a:solidFill>
          <a:ln>
            <a:noFill/>
          </a:ln>
          <a:effectLst>
            <a:prstShdw prst="shdw17" dist="17961" dir="13500000">
              <a:srgbClr val="3D7A99"/>
            </a:prstShdw>
          </a:effectLst>
          <a:extLst>
            <a:ext uri="{91240B29-F687-4F45-9708-019B960494DF}">
              <a14:hiddenLine xmlns:a14="http://schemas.microsoft.com/office/drawing/2010/main" w="9525">
                <a:solidFill>
                  <a:srgbClr val="000000"/>
                </a:solidFill>
                <a:miter lim="800000"/>
                <a:headEnd/>
                <a:tailEnd/>
              </a14:hiddenLine>
            </a:ext>
          </a:extLst>
        </p:spPr>
        <p:txBody>
          <a:bodyPr lIns="72000" tIns="36000" rIns="72000" bIns="7200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 = 1)==(b = 2)</a:t>
            </a:r>
          </a:p>
        </p:txBody>
      </p:sp>
      <p:sp>
        <p:nvSpPr>
          <p:cNvPr id="5" name="Text Box 5">
            <a:extLst>
              <a:ext uri="{FF2B5EF4-FFF2-40B4-BE49-F238E27FC236}">
                <a16:creationId xmlns:a16="http://schemas.microsoft.com/office/drawing/2014/main" id="{BBB161C0-5292-294B-5991-F9D9C843DEAD}"/>
              </a:ext>
            </a:extLst>
          </p:cNvPr>
          <p:cNvSpPr txBox="1">
            <a:spLocks noChangeArrowheads="1"/>
          </p:cNvSpPr>
          <p:nvPr/>
        </p:nvSpPr>
        <p:spPr bwMode="auto">
          <a:xfrm>
            <a:off x="5128764" y="5633627"/>
            <a:ext cx="4116095" cy="534988"/>
          </a:xfrm>
          <a:prstGeom prst="rect">
            <a:avLst/>
          </a:prstGeom>
          <a:noFill/>
          <a:ln>
            <a:noFill/>
          </a:ln>
          <a:effectLst>
            <a:prstShdw prst="shdw17" dist="17961" dir="13500000">
              <a:srgbClr val="005C7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tIns="36000" rIns="72000" bIns="7200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方正舒体" panose="02010601030101010101" pitchFamily="2" charset="-122"/>
                <a:ea typeface="方正舒体" panose="02010601030101010101" pitchFamily="2" charset="-122"/>
              </a:rPr>
              <a:t>这个赋值表达式的值是</a:t>
            </a:r>
            <a:r>
              <a:rPr kumimoji="0" lang="en-US" sz="2800" b="1" i="0" u="none" strike="noStrike" kern="1200" cap="none" spc="0" normalizeH="0" baseline="0" noProof="0" dirty="0">
                <a:ln>
                  <a:noFill/>
                </a:ln>
                <a:solidFill>
                  <a:srgbClr val="002060"/>
                </a:solidFill>
                <a:effectLst/>
                <a:uLnTx/>
                <a:uFillTx/>
                <a:latin typeface="方正舒体" panose="02010601030101010101" pitchFamily="2" charset="-122"/>
                <a:ea typeface="方正舒体" panose="02010601030101010101" pitchFamily="2" charset="-122"/>
              </a:rPr>
              <a:t>2</a:t>
            </a:r>
          </a:p>
        </p:txBody>
      </p:sp>
      <p:sp>
        <p:nvSpPr>
          <p:cNvPr id="7" name="Text Box 7">
            <a:extLst>
              <a:ext uri="{FF2B5EF4-FFF2-40B4-BE49-F238E27FC236}">
                <a16:creationId xmlns:a16="http://schemas.microsoft.com/office/drawing/2014/main" id="{1D95ABFD-DAB3-C962-503B-D8CBDE03BC63}"/>
              </a:ext>
            </a:extLst>
          </p:cNvPr>
          <p:cNvSpPr txBox="1">
            <a:spLocks noChangeArrowheads="1"/>
          </p:cNvSpPr>
          <p:nvPr/>
        </p:nvSpPr>
        <p:spPr bwMode="auto">
          <a:xfrm>
            <a:off x="4138666" y="4554321"/>
            <a:ext cx="3452813" cy="534988"/>
          </a:xfrm>
          <a:prstGeom prst="rect">
            <a:avLst/>
          </a:prstGeom>
          <a:noFill/>
          <a:ln>
            <a:noFill/>
          </a:ln>
          <a:effectLst>
            <a:prstShdw prst="shdw17" dist="17961" dir="13500000">
              <a:srgbClr val="005C7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7200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是正确的关系表达式</a:t>
            </a:r>
          </a:p>
        </p:txBody>
      </p:sp>
      <p:sp>
        <p:nvSpPr>
          <p:cNvPr id="8" name="Text Box 8">
            <a:extLst>
              <a:ext uri="{FF2B5EF4-FFF2-40B4-BE49-F238E27FC236}">
                <a16:creationId xmlns:a16="http://schemas.microsoft.com/office/drawing/2014/main" id="{32E7E2ED-2039-2712-4E90-1FDD1BE0F7E5}"/>
              </a:ext>
            </a:extLst>
          </p:cNvPr>
          <p:cNvSpPr txBox="1">
            <a:spLocks noChangeArrowheads="1"/>
          </p:cNvSpPr>
          <p:nvPr/>
        </p:nvSpPr>
        <p:spPr bwMode="auto">
          <a:xfrm>
            <a:off x="479479" y="5056411"/>
            <a:ext cx="3676650" cy="534988"/>
          </a:xfrm>
          <a:prstGeom prst="rect">
            <a:avLst/>
          </a:prstGeom>
          <a:solidFill>
            <a:schemeClr val="accent2"/>
          </a:solidFill>
          <a:ln>
            <a:noFill/>
          </a:ln>
          <a:effectLst>
            <a:prstShdw prst="shdw17" dist="17961" dir="13500000">
              <a:srgbClr val="3D7A99"/>
            </a:prstShdw>
          </a:effectLst>
          <a:extLst>
            <a:ext uri="{91240B29-F687-4F45-9708-019B960494DF}">
              <a14:hiddenLine xmlns:a14="http://schemas.microsoft.com/office/drawing/2010/main" w="9525">
                <a:solidFill>
                  <a:srgbClr val="000000"/>
                </a:solidFill>
                <a:miter lim="800000"/>
                <a:headEnd/>
                <a:tailEnd/>
              </a14:hiddenLine>
            </a:ext>
          </a:extLst>
        </p:spPr>
        <p:txBody>
          <a:bodyPr lIns="72000" tIns="36000" rIns="72000" bIns="7200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(a = 1) = (b = 2)</a:t>
            </a:r>
          </a:p>
        </p:txBody>
      </p:sp>
      <p:sp>
        <p:nvSpPr>
          <p:cNvPr id="9" name="Text Box 10">
            <a:extLst>
              <a:ext uri="{FF2B5EF4-FFF2-40B4-BE49-F238E27FC236}">
                <a16:creationId xmlns:a16="http://schemas.microsoft.com/office/drawing/2014/main" id="{A230DEDA-BC57-63E7-7D13-F1277ED894CD}"/>
              </a:ext>
            </a:extLst>
          </p:cNvPr>
          <p:cNvSpPr txBox="1">
            <a:spLocks noChangeArrowheads="1"/>
          </p:cNvSpPr>
          <p:nvPr/>
        </p:nvSpPr>
        <p:spPr bwMode="auto">
          <a:xfrm>
            <a:off x="4156129" y="5031804"/>
            <a:ext cx="3435350" cy="534988"/>
          </a:xfrm>
          <a:prstGeom prst="rect">
            <a:avLst/>
          </a:prstGeom>
          <a:noFill/>
          <a:ln>
            <a:noFill/>
          </a:ln>
          <a:effectLst>
            <a:prstShdw prst="shdw17" dist="17961" dir="13500000">
              <a:srgbClr val="005C7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7200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是错误的赋值表达式</a:t>
            </a:r>
          </a:p>
        </p:txBody>
      </p:sp>
      <p:sp>
        <p:nvSpPr>
          <p:cNvPr id="10" name="Text Box 11">
            <a:extLst>
              <a:ext uri="{FF2B5EF4-FFF2-40B4-BE49-F238E27FC236}">
                <a16:creationId xmlns:a16="http://schemas.microsoft.com/office/drawing/2014/main" id="{D8BE9528-0335-B6A2-0A5A-580B580866EE}"/>
              </a:ext>
            </a:extLst>
          </p:cNvPr>
          <p:cNvSpPr txBox="1">
            <a:spLocks noChangeArrowheads="1"/>
          </p:cNvSpPr>
          <p:nvPr/>
        </p:nvSpPr>
        <p:spPr bwMode="auto">
          <a:xfrm>
            <a:off x="3176641" y="5662793"/>
            <a:ext cx="1924050" cy="534987"/>
          </a:xfrm>
          <a:prstGeom prst="rect">
            <a:avLst/>
          </a:prstGeom>
          <a:solidFill>
            <a:schemeClr val="accent2"/>
          </a:solidFill>
          <a:ln>
            <a:noFill/>
          </a:ln>
          <a:effectLst>
            <a:prstShdw prst="shdw17" dist="17961" dir="13500000">
              <a:srgbClr val="3D7A99"/>
            </a:prstShdw>
          </a:effectLst>
          <a:extLst>
            <a:ext uri="{91240B29-F687-4F45-9708-019B960494DF}">
              <a14:hiddenLine xmlns:a14="http://schemas.microsoft.com/office/drawing/2010/main" w="9525">
                <a:solidFill>
                  <a:srgbClr val="000000"/>
                </a:solidFill>
                <a:miter lim="800000"/>
                <a:headEnd/>
                <a:tailEnd/>
              </a14:hiddenLine>
            </a:ext>
          </a:extLst>
        </p:spPr>
        <p:txBody>
          <a:bodyPr lIns="72000" tIns="36000" rIns="72000" bIns="7200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 = 2</a:t>
            </a:r>
          </a:p>
        </p:txBody>
      </p:sp>
      <p:sp>
        <p:nvSpPr>
          <p:cNvPr id="11" name="Text Box 12">
            <a:extLst>
              <a:ext uri="{FF2B5EF4-FFF2-40B4-BE49-F238E27FC236}">
                <a16:creationId xmlns:a16="http://schemas.microsoft.com/office/drawing/2014/main" id="{F2FDED9E-4072-96AC-0A80-B00C01F349B7}"/>
              </a:ext>
            </a:extLst>
          </p:cNvPr>
          <p:cNvSpPr txBox="1">
            <a:spLocks noChangeArrowheads="1"/>
          </p:cNvSpPr>
          <p:nvPr/>
        </p:nvSpPr>
        <p:spPr bwMode="auto">
          <a:xfrm>
            <a:off x="5128764" y="6168615"/>
            <a:ext cx="4392488" cy="534988"/>
          </a:xfrm>
          <a:prstGeom prst="rect">
            <a:avLst/>
          </a:prstGeom>
          <a:noFill/>
          <a:ln>
            <a:noFill/>
          </a:ln>
          <a:effectLst>
            <a:prstShdw prst="shdw17" dist="17961" dir="13500000">
              <a:srgbClr val="005C7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tIns="36000" rIns="72000" bIns="7200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方正舒体" panose="02010601030101010101" pitchFamily="2" charset="-122"/>
                <a:ea typeface="方正舒体" panose="02010601030101010101" pitchFamily="2" charset="-122"/>
              </a:rPr>
              <a:t>这个关系表达式的值是 </a:t>
            </a:r>
            <a:r>
              <a:rPr kumimoji="0" lang="en-US" sz="2800" b="1" i="0" u="none" strike="noStrike" kern="1200" cap="none" spc="0" normalizeH="0" baseline="0" noProof="0" dirty="0">
                <a:ln>
                  <a:noFill/>
                </a:ln>
                <a:solidFill>
                  <a:srgbClr val="002060"/>
                </a:solidFill>
                <a:effectLst/>
                <a:uLnTx/>
                <a:uFillTx/>
                <a:latin typeface="方正舒体" panose="02010601030101010101" pitchFamily="2" charset="-122"/>
                <a:ea typeface="方正舒体" panose="02010601030101010101" pitchFamily="2" charset="-122"/>
              </a:rPr>
              <a:t>0</a:t>
            </a:r>
          </a:p>
        </p:txBody>
      </p:sp>
      <p:sp>
        <p:nvSpPr>
          <p:cNvPr id="12" name="Text Box 13">
            <a:extLst>
              <a:ext uri="{FF2B5EF4-FFF2-40B4-BE49-F238E27FC236}">
                <a16:creationId xmlns:a16="http://schemas.microsoft.com/office/drawing/2014/main" id="{4F996E63-5FDB-F076-1E4C-1990A61FE5FA}"/>
              </a:ext>
            </a:extLst>
          </p:cNvPr>
          <p:cNvSpPr txBox="1">
            <a:spLocks noChangeArrowheads="1"/>
          </p:cNvSpPr>
          <p:nvPr/>
        </p:nvSpPr>
        <p:spPr bwMode="auto">
          <a:xfrm>
            <a:off x="3176641" y="6161224"/>
            <a:ext cx="1924050" cy="534987"/>
          </a:xfrm>
          <a:prstGeom prst="rect">
            <a:avLst/>
          </a:prstGeom>
          <a:solidFill>
            <a:schemeClr val="accent2"/>
          </a:solidFill>
          <a:ln>
            <a:noFill/>
          </a:ln>
          <a:effectLst>
            <a:prstShdw prst="shdw17" dist="17961" dir="13500000">
              <a:srgbClr val="3D7A99"/>
            </a:prstShdw>
          </a:effectLst>
          <a:extLst>
            <a:ext uri="{91240B29-F687-4F45-9708-019B960494DF}">
              <a14:hiddenLine xmlns:a14="http://schemas.microsoft.com/office/drawing/2010/main" w="9525">
                <a:solidFill>
                  <a:srgbClr val="000000"/>
                </a:solidFill>
                <a:miter lim="800000"/>
                <a:headEnd/>
                <a:tailEnd/>
              </a14:hiddenLine>
            </a:ext>
          </a:extLst>
        </p:spPr>
        <p:txBody>
          <a:bodyPr lIns="72000" tIns="36000" rIns="72000" bIns="7200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a == 2</a:t>
            </a:r>
          </a:p>
        </p:txBody>
      </p:sp>
    </p:spTree>
    <p:extLst>
      <p:ext uri="{BB962C8B-B14F-4D97-AF65-F5344CB8AC3E}">
        <p14:creationId xmlns:p14="http://schemas.microsoft.com/office/powerpoint/2010/main" val="267409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633083" y="2106104"/>
            <a:ext cx="5472608" cy="533400"/>
          </a:xfrm>
          <a:solidFill>
            <a:srgbClr val="006666">
              <a:alpha val="100000"/>
            </a:srgbClr>
          </a:solidFill>
          <a:ln w="38100" cmpd="dbl">
            <a:solidFill>
              <a:schemeClr val="bg1"/>
            </a:solidFill>
            <a:miter/>
          </a:ln>
        </p:spPr>
        <p:txBody>
          <a:bodyPr vert="horz" lIns="91440" tIns="0" rIns="91440" bIns="0" rtlCol="0" anchor="ctr">
            <a:normAutofit fontScale="90000"/>
          </a:bodyPr>
          <a:lstStyle/>
          <a:p>
            <a:pPr algn="l" eaLnBrk="1" hangingPunct="1"/>
            <a:r>
              <a:rPr lang="en-US" altLang="zh-CN" sz="3600" b="1" dirty="0">
                <a:solidFill>
                  <a:srgbClr val="FFFF00"/>
                </a:solidFill>
                <a:effectLst>
                  <a:outerShdw blurRad="38100" dist="38100" dir="2700000" algn="tl">
                    <a:srgbClr val="000000"/>
                  </a:outerShdw>
                </a:effectLst>
                <a:ea typeface="黑体" pitchFamily="49" charset="-122"/>
              </a:rPr>
              <a:t>1</a:t>
            </a:r>
            <a:r>
              <a:rPr lang="zh-CN" altLang="en-US" sz="3600" b="1" dirty="0">
                <a:solidFill>
                  <a:srgbClr val="FFFF00"/>
                </a:solidFill>
                <a:effectLst>
                  <a:outerShdw blurRad="38100" dist="38100" dir="2700000" algn="tl">
                    <a:srgbClr val="000000"/>
                  </a:outerShdw>
                </a:effectLst>
                <a:ea typeface="黑体" pitchFamily="49" charset="-122"/>
              </a:rPr>
              <a:t>、逻辑运算符及其功能</a:t>
            </a:r>
          </a:p>
        </p:txBody>
      </p:sp>
      <p:sp>
        <p:nvSpPr>
          <p:cNvPr id="86019" name="Text Box 4"/>
          <p:cNvSpPr txBox="1">
            <a:spLocks noChangeArrowheads="1"/>
          </p:cNvSpPr>
          <p:nvPr/>
        </p:nvSpPr>
        <p:spPr bwMode="auto">
          <a:xfrm>
            <a:off x="4223792" y="2852936"/>
            <a:ext cx="34099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逻辑运算符：</a:t>
            </a: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3</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种</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&amp;&amp; </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逻辑与</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双目</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   </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逻辑或</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双目</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     </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逻辑非</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单目</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5" name="图片 4">
            <a:extLst>
              <a:ext uri="{FF2B5EF4-FFF2-40B4-BE49-F238E27FC236}">
                <a16:creationId xmlns:a16="http://schemas.microsoft.com/office/drawing/2014/main" id="{06FD5515-4B5F-4264-9FAC-F0148C3B751C}"/>
              </a:ext>
            </a:extLst>
          </p:cNvPr>
          <p:cNvPicPr>
            <a:picLocks noChangeAspect="1"/>
          </p:cNvPicPr>
          <p:nvPr/>
        </p:nvPicPr>
        <p:blipFill>
          <a:blip r:embed="rId2"/>
          <a:stretch>
            <a:fillRect/>
          </a:stretch>
        </p:blipFill>
        <p:spPr>
          <a:xfrm>
            <a:off x="436476" y="136524"/>
            <a:ext cx="11319048" cy="806200"/>
          </a:xfrm>
          <a:prstGeom prst="rect">
            <a:avLst/>
          </a:prstGeom>
        </p:spPr>
      </p:pic>
      <p:sp>
        <p:nvSpPr>
          <p:cNvPr id="3" name="Rectangle 2">
            <a:extLst>
              <a:ext uri="{FF2B5EF4-FFF2-40B4-BE49-F238E27FC236}">
                <a16:creationId xmlns:a16="http://schemas.microsoft.com/office/drawing/2014/main" id="{AB87C289-2101-60A3-51D6-F8BE8CC4B24D}"/>
              </a:ext>
            </a:extLst>
          </p:cNvPr>
          <p:cNvSpPr txBox="1">
            <a:spLocks/>
          </p:cNvSpPr>
          <p:nvPr/>
        </p:nvSpPr>
        <p:spPr>
          <a:xfrm>
            <a:off x="1199456" y="1046162"/>
            <a:ext cx="9649072" cy="948085"/>
          </a:xfrm>
          <a:prstGeom prst="rect">
            <a:avLst/>
          </a:prstGeom>
          <a:solidFill>
            <a:schemeClr val="accent1">
              <a:lumMod val="75000"/>
            </a:schemeClr>
          </a:solidFill>
          <a:effectLst>
            <a:prstShdw prst="shdw17" dist="17961" dir="2699999">
              <a:srgbClr val="3D7A99"/>
            </a:prst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2.3.5 </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逻辑运算符和逻辑表达式</a:t>
            </a:r>
          </a:p>
        </p:txBody>
      </p:sp>
    </p:spTree>
    <p:extLst>
      <p:ext uri="{BB962C8B-B14F-4D97-AF65-F5344CB8AC3E}">
        <p14:creationId xmlns:p14="http://schemas.microsoft.com/office/powerpoint/2010/main" val="2060329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wipe(up)">
                                      <p:cBhvr>
                                        <p:cTn id="7"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879479" y="322426"/>
            <a:ext cx="3776534" cy="533400"/>
          </a:xfrm>
          <a:gradFill rotWithShape="0">
            <a:gsLst>
              <a:gs pos="0">
                <a:srgbClr val="333399"/>
              </a:gs>
              <a:gs pos="100000">
                <a:srgbClr val="00759E"/>
              </a:gs>
            </a:gsLst>
            <a:lin ang="0" scaled="1"/>
          </a:gradFill>
          <a:ln w="38100" cap="flat" cmpd="dbl">
            <a:solidFill>
              <a:srgbClr val="99CCFF"/>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a:bodyPr>
          <a:lstStyle/>
          <a:p>
            <a:pPr algn="l"/>
            <a:r>
              <a:rPr lang="zh-CN" altLang="en-US" sz="3600" b="1" dirty="0">
                <a:solidFill>
                  <a:srgbClr val="FFFF66"/>
                </a:solidFill>
                <a:effectLst>
                  <a:outerShdw blurRad="38100" dist="38100" dir="2700000" algn="tl">
                    <a:srgbClr val="000000"/>
                  </a:outerShdw>
                </a:effectLst>
                <a:ea typeface="黑体" pitchFamily="49" charset="-122"/>
              </a:rPr>
              <a:t>逻辑运算</a:t>
            </a:r>
            <a:r>
              <a:rPr lang="en-US" altLang="zh-CN" sz="3600" b="1" dirty="0">
                <a:solidFill>
                  <a:srgbClr val="FFFF66"/>
                </a:solidFill>
                <a:effectLst>
                  <a:outerShdw blurRad="38100" dist="38100" dir="2700000" algn="tl">
                    <a:srgbClr val="000000"/>
                  </a:outerShdw>
                </a:effectLst>
                <a:ea typeface="黑体" pitchFamily="49" charset="-122"/>
              </a:rPr>
              <a:t>—</a:t>
            </a:r>
            <a:r>
              <a:rPr lang="zh-CN" altLang="en-US" sz="3600" b="1" dirty="0">
                <a:solidFill>
                  <a:srgbClr val="FFFF66"/>
                </a:solidFill>
                <a:effectLst>
                  <a:outerShdw blurRad="38100" dist="38100" dir="2700000" algn="tl">
                    <a:srgbClr val="000000"/>
                  </a:outerShdw>
                </a:effectLst>
                <a:ea typeface="黑体" pitchFamily="49" charset="-122"/>
              </a:rPr>
              <a:t>逻辑与</a:t>
            </a:r>
          </a:p>
        </p:txBody>
      </p:sp>
      <p:sp>
        <p:nvSpPr>
          <p:cNvPr id="175107" name="Text Box 3"/>
          <p:cNvSpPr txBox="1">
            <a:spLocks noChangeArrowheads="1"/>
          </p:cNvSpPr>
          <p:nvPr/>
        </p:nvSpPr>
        <p:spPr bwMode="auto">
          <a:xfrm>
            <a:off x="846409" y="890581"/>
            <a:ext cx="45339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1</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、逻辑与，</a:t>
            </a:r>
            <a:r>
              <a:rPr kumimoji="0" lang="zh-CN" altLang="en-US" sz="2800" b="1" i="0" u="none" strike="noStrike" kern="1200" cap="none" spc="0" normalizeH="0" baseline="0" noProof="0" dirty="0">
                <a:ln>
                  <a:noFill/>
                </a:ln>
                <a:solidFill>
                  <a:srgbClr val="FF00FF"/>
                </a:solidFill>
                <a:effectLst/>
                <a:uLnTx/>
                <a:uFillTx/>
                <a:latin typeface="Times New Roman" pitchFamily="18" charset="0"/>
                <a:ea typeface="黑体" pitchFamily="49" charset="-122"/>
                <a:cs typeface="Times New Roman" pitchFamily="18" charset="0"/>
              </a:rPr>
              <a:t>运算符</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为</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&amp;&amp;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	</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如图电路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表示开关</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合上；</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B——</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表示开关</a:t>
            </a: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B</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合上；</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A&amp;&amp;B——</a:t>
            </a:r>
            <a:r>
              <a:rPr kumimoji="0" lang="zh-CN" altLang="en-US" sz="2800" b="1" i="0" u="none" strike="noStrike" kern="1200" cap="none" spc="0" normalizeH="0" baseline="0" noProof="0" dirty="0">
                <a:ln>
                  <a:noFill/>
                </a:ln>
                <a:solidFill>
                  <a:srgbClr val="002060"/>
                </a:solidFill>
                <a:effectLst/>
                <a:uLnTx/>
                <a:uFillTx/>
                <a:latin typeface="Times New Roman" pitchFamily="18" charset="0"/>
                <a:ea typeface="黑体" pitchFamily="49" charset="-122"/>
                <a:cs typeface="Times New Roman" pitchFamily="18" charset="0"/>
              </a:rPr>
              <a:t>表示灯亮；</a:t>
            </a:r>
          </a:p>
        </p:txBody>
      </p:sp>
      <p:graphicFrame>
        <p:nvGraphicFramePr>
          <p:cNvPr id="175108" name="Object 4"/>
          <p:cNvGraphicFramePr>
            <a:graphicFrameLocks noChangeAspect="1"/>
          </p:cNvGraphicFramePr>
          <p:nvPr/>
        </p:nvGraphicFramePr>
        <p:xfrm>
          <a:off x="6230938" y="839562"/>
          <a:ext cx="4017962" cy="2411412"/>
        </p:xfrm>
        <a:graphic>
          <a:graphicData uri="http://schemas.openxmlformats.org/presentationml/2006/ole">
            <mc:AlternateContent xmlns:mc="http://schemas.openxmlformats.org/markup-compatibility/2006">
              <mc:Choice xmlns:v="urn:schemas-microsoft-com:vml" Requires="v">
                <p:oleObj name="图片" r:id="rId2" imgW="2528640" imgH="1515240" progId="Word.Picture.8">
                  <p:embed/>
                </p:oleObj>
              </mc:Choice>
              <mc:Fallback>
                <p:oleObj name="图片" r:id="rId2" imgW="2528640" imgH="1515240" progId="Word.Picture.8">
                  <p:embed/>
                  <p:pic>
                    <p:nvPicPr>
                      <p:cNvPr id="17510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938" y="839562"/>
                        <a:ext cx="4017962" cy="2411412"/>
                      </a:xfrm>
                      <a:prstGeom prst="rect">
                        <a:avLst/>
                      </a:prstGeom>
                      <a:solidFill>
                        <a:srgbClr val="8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09" name="Text Box 5"/>
          <p:cNvSpPr txBox="1">
            <a:spLocks noChangeArrowheads="1"/>
          </p:cNvSpPr>
          <p:nvPr/>
        </p:nvSpPr>
        <p:spPr bwMode="auto">
          <a:xfrm>
            <a:off x="1055440" y="3238257"/>
            <a:ext cx="7586663" cy="2252662"/>
          </a:xfrm>
          <a:prstGeom prst="rect">
            <a:avLst/>
          </a:prstGeom>
          <a:noFill/>
          <a:ln w="25400" cap="sq">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b="1">
                <a:solidFill>
                  <a:schemeClr val="tx1"/>
                </a:solidFill>
                <a:latin typeface="Times New Roman" pitchFamily="18" charset="0"/>
                <a:ea typeface="黑体" pitchFamily="49" charset="-122"/>
              </a:defRPr>
            </a:lvl1pPr>
            <a:lvl2pPr marL="914400" indent="-457200">
              <a:defRPr sz="2400" b="1">
                <a:solidFill>
                  <a:schemeClr val="tx1"/>
                </a:solidFill>
                <a:latin typeface="Times New Roman" pitchFamily="18" charset="0"/>
                <a:ea typeface="黑体" pitchFamily="49" charset="-122"/>
              </a:defRPr>
            </a:lvl2pPr>
            <a:lvl3pPr marL="1371600" indent="-457200">
              <a:defRPr sz="2400" b="1">
                <a:solidFill>
                  <a:schemeClr val="tx1"/>
                </a:solidFill>
                <a:latin typeface="Times New Roman" pitchFamily="18" charset="0"/>
                <a:ea typeface="黑体" pitchFamily="49" charset="-122"/>
              </a:defRPr>
            </a:lvl3pPr>
            <a:lvl4pPr marL="1828800" indent="-457200">
              <a:defRPr sz="2400" b="1">
                <a:solidFill>
                  <a:schemeClr val="tx1"/>
                </a:solidFill>
                <a:latin typeface="Times New Roman" pitchFamily="18" charset="0"/>
                <a:ea typeface="黑体" pitchFamily="49" charset="-122"/>
              </a:defRPr>
            </a:lvl4pPr>
            <a:lvl5pPr marL="2286000" indent="-457200">
              <a:defRPr sz="2400" b="1">
                <a:solidFill>
                  <a:schemeClr val="tx1"/>
                </a:solidFill>
                <a:latin typeface="Times New Roman" pitchFamily="18" charset="0"/>
                <a:ea typeface="黑体" pitchFamily="49" charset="-122"/>
              </a:defRPr>
            </a:lvl5pPr>
            <a:lvl6pPr marL="27432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marL="32004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marL="36576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marL="41148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457200" marR="0" lvl="0" indent="-457200" algn="l" defTabSz="914400" rtl="0" eaLnBrk="1" fontAlgn="base" latinLnBrk="0" hangingPunct="1">
              <a:lnSpc>
                <a:spcPct val="100000"/>
              </a:lnSpc>
              <a:spcBef>
                <a:spcPct val="50000"/>
              </a:spcBef>
              <a:spcAft>
                <a:spcPct val="0"/>
              </a:spcAft>
              <a:buClrTx/>
              <a:buSzTx/>
              <a:buFontTx/>
              <a:buNone/>
              <a:tabLst/>
              <a:defRPr/>
            </a:pPr>
            <a:r>
              <a:rPr kumimoji="1" lang="en-US" altLang="zh-CN" sz="2600" b="1" i="0" u="none" strike="noStrike" kern="1200" cap="none" spc="0" normalizeH="0" baseline="0" noProof="0">
                <a:ln>
                  <a:noFill/>
                </a:ln>
                <a:solidFill>
                  <a:srgbClr val="000000"/>
                </a:solidFill>
                <a:effectLst/>
                <a:uLnTx/>
                <a:uFillTx/>
                <a:latin typeface="Times New Roman" pitchFamily="18" charset="0"/>
                <a:ea typeface="隶书" pitchFamily="49" charset="-122"/>
                <a:cs typeface="+mn-cs"/>
              </a:rPr>
              <a:t>	</a:t>
            </a:r>
            <a:r>
              <a:rPr kumimoji="0" lang="en-US" altLang="zh-CN" sz="2800" b="1" i="0" u="none" strike="noStrike" kern="1200" cap="none" spc="0" normalizeH="0" baseline="0" noProof="0">
                <a:ln>
                  <a:noFill/>
                </a:ln>
                <a:solidFill>
                  <a:srgbClr val="002060"/>
                </a:solidFill>
                <a:effectLst/>
                <a:uLnTx/>
                <a:uFillTx/>
                <a:latin typeface="宋体" pitchFamily="2" charset="-122"/>
                <a:ea typeface="宋体" pitchFamily="2" charset="-122"/>
                <a:cs typeface="+mn-cs"/>
              </a:rPr>
              <a:t>A			B		A&amp;&amp;B</a:t>
            </a:r>
            <a:br>
              <a:rPr kumimoji="0" lang="en-US" altLang="zh-CN" sz="2800" b="1" i="0" u="none" strike="noStrike" kern="1200" cap="none" spc="0" normalizeH="0" baseline="0" noProof="0">
                <a:ln>
                  <a:noFill/>
                </a:ln>
                <a:solidFill>
                  <a:srgbClr val="002060"/>
                </a:solidFill>
                <a:effectLst/>
                <a:uLnTx/>
                <a:uFillTx/>
                <a:latin typeface="宋体" pitchFamily="2" charset="-122"/>
                <a:ea typeface="宋体" pitchFamily="2" charset="-122"/>
                <a:cs typeface="+mn-cs"/>
              </a:rPr>
            </a:br>
            <a:r>
              <a:rPr kumimoji="0" lang="en-US" altLang="zh-CN" sz="2800" b="1" i="0" u="none" strike="noStrike" kern="1200" cap="none" spc="0" normalizeH="0" baseline="0" noProof="0">
                <a:ln>
                  <a:noFill/>
                </a:ln>
                <a:solidFill>
                  <a:srgbClr val="002060"/>
                </a:solidFill>
                <a:effectLst/>
                <a:uLnTx/>
                <a:uFillTx/>
                <a:latin typeface="宋体" pitchFamily="2" charset="-122"/>
                <a:ea typeface="宋体" pitchFamily="2" charset="-122"/>
                <a:cs typeface="+mn-cs"/>
              </a:rPr>
              <a:t>1			1		 1</a:t>
            </a:r>
            <a:br>
              <a:rPr kumimoji="0" lang="en-US" altLang="zh-CN" sz="2800" b="1" i="0" u="none" strike="noStrike" kern="1200" cap="none" spc="0" normalizeH="0" baseline="0" noProof="0">
                <a:ln>
                  <a:noFill/>
                </a:ln>
                <a:solidFill>
                  <a:srgbClr val="002060"/>
                </a:solidFill>
                <a:effectLst/>
                <a:uLnTx/>
                <a:uFillTx/>
                <a:latin typeface="宋体" pitchFamily="2" charset="-122"/>
                <a:ea typeface="宋体" pitchFamily="2" charset="-122"/>
                <a:cs typeface="+mn-cs"/>
              </a:rPr>
            </a:br>
            <a:r>
              <a:rPr kumimoji="0" lang="en-US" altLang="zh-CN" sz="2800" b="1" i="0" u="none" strike="noStrike" kern="1200" cap="none" spc="0" normalizeH="0" baseline="0" noProof="0">
                <a:ln>
                  <a:noFill/>
                </a:ln>
                <a:solidFill>
                  <a:srgbClr val="002060"/>
                </a:solidFill>
                <a:effectLst/>
                <a:uLnTx/>
                <a:uFillTx/>
                <a:latin typeface="宋体" pitchFamily="2" charset="-122"/>
                <a:ea typeface="宋体" pitchFamily="2" charset="-122"/>
                <a:cs typeface="+mn-cs"/>
              </a:rPr>
              <a:t>1			0		 0</a:t>
            </a:r>
            <a:br>
              <a:rPr kumimoji="0" lang="en-US" altLang="zh-CN" sz="2800" b="1" i="0" u="none" strike="noStrike" kern="1200" cap="none" spc="0" normalizeH="0" baseline="0" noProof="0">
                <a:ln>
                  <a:noFill/>
                </a:ln>
                <a:solidFill>
                  <a:srgbClr val="002060"/>
                </a:solidFill>
                <a:effectLst/>
                <a:uLnTx/>
                <a:uFillTx/>
                <a:latin typeface="宋体" pitchFamily="2" charset="-122"/>
                <a:ea typeface="宋体" pitchFamily="2" charset="-122"/>
                <a:cs typeface="+mn-cs"/>
              </a:rPr>
            </a:br>
            <a:r>
              <a:rPr kumimoji="0" lang="en-US" altLang="zh-CN" sz="2800" b="1" i="0" u="none" strike="noStrike" kern="1200" cap="none" spc="0" normalizeH="0" baseline="0" noProof="0">
                <a:ln>
                  <a:noFill/>
                </a:ln>
                <a:solidFill>
                  <a:srgbClr val="002060"/>
                </a:solidFill>
                <a:effectLst/>
                <a:uLnTx/>
                <a:uFillTx/>
                <a:latin typeface="宋体" pitchFamily="2" charset="-122"/>
                <a:ea typeface="宋体" pitchFamily="2" charset="-122"/>
                <a:cs typeface="+mn-cs"/>
              </a:rPr>
              <a:t>0			1		 0</a:t>
            </a:r>
            <a:br>
              <a:rPr kumimoji="0" lang="en-US" altLang="zh-CN" sz="2800" b="1" i="0" u="none" strike="noStrike" kern="1200" cap="none" spc="0" normalizeH="0" baseline="0" noProof="0">
                <a:ln>
                  <a:noFill/>
                </a:ln>
                <a:solidFill>
                  <a:srgbClr val="002060"/>
                </a:solidFill>
                <a:effectLst/>
                <a:uLnTx/>
                <a:uFillTx/>
                <a:latin typeface="宋体" pitchFamily="2" charset="-122"/>
                <a:ea typeface="宋体" pitchFamily="2" charset="-122"/>
                <a:cs typeface="+mn-cs"/>
              </a:rPr>
            </a:br>
            <a:r>
              <a:rPr kumimoji="0" lang="en-US" altLang="zh-CN" sz="2800" b="1" i="0" u="none" strike="noStrike" kern="1200" cap="none" spc="0" normalizeH="0" baseline="0" noProof="0">
                <a:ln>
                  <a:noFill/>
                </a:ln>
                <a:solidFill>
                  <a:srgbClr val="002060"/>
                </a:solidFill>
                <a:effectLst/>
                <a:uLnTx/>
                <a:uFillTx/>
                <a:latin typeface="宋体" pitchFamily="2" charset="-122"/>
                <a:ea typeface="宋体" pitchFamily="2" charset="-122"/>
                <a:cs typeface="+mn-cs"/>
              </a:rPr>
              <a:t>0			0		 0</a:t>
            </a:r>
          </a:p>
        </p:txBody>
      </p:sp>
      <p:sp>
        <p:nvSpPr>
          <p:cNvPr id="175110" name="Text Box 6"/>
          <p:cNvSpPr txBox="1">
            <a:spLocks noChangeArrowheads="1"/>
          </p:cNvSpPr>
          <p:nvPr/>
        </p:nvSpPr>
        <p:spPr bwMode="auto">
          <a:xfrm>
            <a:off x="879479" y="5472574"/>
            <a:ext cx="868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1</a:t>
            </a:r>
            <a:r>
              <a:rPr kumimoji="0" lang="zh-CN" altLang="en-US"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表示真，</a:t>
            </a:r>
            <a:r>
              <a:rPr kumimoji="0" lang="en-US" altLang="zh-CN"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0</a:t>
            </a:r>
            <a:r>
              <a:rPr kumimoji="0" lang="zh-CN" altLang="en-US" sz="24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表示假，这是逻辑变量的取值，非真即假</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66208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328628" y="584808"/>
            <a:ext cx="5010150" cy="573087"/>
          </a:xfrm>
          <a:prstGeom prst="rect">
            <a:avLst/>
          </a:prstGeom>
          <a:solidFill>
            <a:srgbClr val="006666">
              <a:alpha val="100000"/>
            </a:srgbClr>
          </a:solidFill>
          <a:ln w="38100" cmpd="dbl">
            <a:solidFill>
              <a:schemeClr val="bg1"/>
            </a:solidFill>
            <a:miter/>
          </a:ln>
        </p:spPr>
        <p:txBody>
          <a:bodyPr vert="horz" lIns="92075" tIns="0" rIns="92075" bIns="0" rtlCol="0" anchor="ctr">
            <a:normAutofit/>
          </a:bodyPr>
          <a:lstStyle/>
          <a:p>
            <a:pPr algn="l" eaLnBrk="1" hangingPunct="1"/>
            <a:r>
              <a:rPr lang="zh-CN" altLang="en-US" sz="2800" b="1" noProof="1">
                <a:solidFill>
                  <a:srgbClr val="FFFF00"/>
                </a:solidFill>
                <a:effectLst>
                  <a:outerShdw blurRad="38100" dist="38100" dir="2700000">
                    <a:srgbClr val="000000"/>
                  </a:outerShdw>
                </a:effectLst>
                <a:ea typeface="黑体" panose="02010609060101010101" pitchFamily="49" charset="-122"/>
              </a:rPr>
              <a:t>逻辑运算符的功能</a:t>
            </a:r>
            <a:r>
              <a:rPr lang="en-US" altLang="x-none" sz="2800" b="1" noProof="1">
                <a:solidFill>
                  <a:srgbClr val="FFFF00"/>
                </a:solidFill>
                <a:effectLst>
                  <a:outerShdw blurRad="38100" dist="38100" dir="2700000">
                    <a:srgbClr val="000000"/>
                  </a:outerShdw>
                </a:effectLst>
                <a:ea typeface="黑体" panose="02010609060101010101" pitchFamily="49" charset="-122"/>
              </a:rPr>
              <a:t>--</a:t>
            </a:r>
            <a:r>
              <a:rPr lang="zh-CN" altLang="en-US" sz="2800" b="1" noProof="1">
                <a:solidFill>
                  <a:srgbClr val="FFFF99"/>
                </a:solidFill>
                <a:effectLst>
                  <a:outerShdw blurRad="38100" dist="38100" dir="2700000">
                    <a:srgbClr val="000000"/>
                  </a:outerShdw>
                </a:effectLst>
                <a:ea typeface="黑体" panose="02010609060101010101" pitchFamily="49" charset="-122"/>
              </a:rPr>
              <a:t> </a:t>
            </a:r>
            <a:r>
              <a:rPr lang="en-US" altLang="x-none" sz="2800" b="1" noProof="1">
                <a:solidFill>
                  <a:srgbClr val="FFFF99"/>
                </a:solidFill>
                <a:effectLst>
                  <a:outerShdw blurRad="38100" dist="38100" dir="2700000">
                    <a:srgbClr val="000000"/>
                  </a:outerShdw>
                </a:effectLst>
                <a:ea typeface="黑体" panose="02010609060101010101" pitchFamily="49" charset="-122"/>
              </a:rPr>
              <a:t>&amp;&amp;</a:t>
            </a:r>
            <a:r>
              <a:rPr lang="zh-CN" altLang="en-US" sz="2800" b="1" noProof="1">
                <a:solidFill>
                  <a:srgbClr val="FFFF99"/>
                </a:solidFill>
                <a:effectLst>
                  <a:outerShdw blurRad="38100" dist="38100" dir="2700000">
                    <a:srgbClr val="000000"/>
                  </a:outerShdw>
                </a:effectLst>
                <a:ea typeface="黑体" panose="02010609060101010101" pitchFamily="49" charset="-122"/>
              </a:rPr>
              <a:t>逻辑与</a:t>
            </a:r>
          </a:p>
        </p:txBody>
      </p:sp>
      <p:sp>
        <p:nvSpPr>
          <p:cNvPr id="87044" name="Text Box 16"/>
          <p:cNvSpPr txBox="1">
            <a:spLocks noChangeArrowheads="1"/>
          </p:cNvSpPr>
          <p:nvPr/>
        </p:nvSpPr>
        <p:spPr bwMode="auto">
          <a:xfrm>
            <a:off x="310750" y="1162026"/>
            <a:ext cx="113052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00FF"/>
                </a:solidFill>
                <a:effectLst/>
                <a:uLnTx/>
                <a:uFillTx/>
                <a:latin typeface="方正舒体" panose="02010601030101010101" pitchFamily="2" charset="-122"/>
                <a:ea typeface="方正舒体" panose="02010601030101010101" pitchFamily="2" charset="-122"/>
                <a:cs typeface="+mn-cs"/>
              </a:rPr>
              <a:t>例：要求写一个表达式，判断变量</a:t>
            </a:r>
            <a:r>
              <a:rPr kumimoji="0" lang="en-US" sz="3200" b="1" i="0" u="none" strike="noStrike" kern="1200" cap="none" spc="0" normalizeH="0" baseline="0" noProof="0" dirty="0">
                <a:ln>
                  <a:noFill/>
                </a:ln>
                <a:solidFill>
                  <a:srgbClr val="0000FF"/>
                </a:solidFill>
                <a:effectLst/>
                <a:uLnTx/>
                <a:uFillTx/>
                <a:latin typeface="方正舒体" panose="02010601030101010101" pitchFamily="2" charset="-122"/>
                <a:ea typeface="方正舒体" panose="02010601030101010101" pitchFamily="2" charset="-122"/>
                <a:cs typeface="+mn-cs"/>
              </a:rPr>
              <a:t>x</a:t>
            </a:r>
            <a:r>
              <a:rPr kumimoji="0" lang="zh-CN" altLang="en-US" sz="3200" b="1" i="0" u="none" strike="noStrike" kern="1200" cap="none" spc="0" normalizeH="0" baseline="0" noProof="0" dirty="0">
                <a:ln>
                  <a:noFill/>
                </a:ln>
                <a:solidFill>
                  <a:srgbClr val="0000FF"/>
                </a:solidFill>
                <a:effectLst/>
                <a:uLnTx/>
                <a:uFillTx/>
                <a:latin typeface="方正舒体" panose="02010601030101010101" pitchFamily="2" charset="-122"/>
                <a:ea typeface="方正舒体" panose="02010601030101010101" pitchFamily="2" charset="-122"/>
                <a:cs typeface="+mn-cs"/>
              </a:rPr>
              <a:t>的值是否在</a:t>
            </a:r>
            <a:r>
              <a:rPr kumimoji="0" lang="en-US" altLang="zh-CN" sz="3200" b="1" i="0" u="none" strike="noStrike" kern="1200" cap="none" spc="0" normalizeH="0" baseline="0" noProof="0" dirty="0">
                <a:ln>
                  <a:noFill/>
                </a:ln>
                <a:solidFill>
                  <a:srgbClr val="0000FF"/>
                </a:solidFill>
                <a:effectLst/>
                <a:uLnTx/>
                <a:uFillTx/>
                <a:latin typeface="方正舒体" panose="02010601030101010101" pitchFamily="2" charset="-122"/>
                <a:ea typeface="方正舒体" panose="02010601030101010101" pitchFamily="2" charset="-122"/>
                <a:cs typeface="+mn-cs"/>
              </a:rPr>
              <a:t>(</a:t>
            </a:r>
            <a:r>
              <a:rPr kumimoji="0" lang="en-US" sz="3200" b="1" i="0" u="none" strike="noStrike" kern="1200" cap="none" spc="0" normalizeH="0" baseline="0" noProof="0" dirty="0">
                <a:ln>
                  <a:noFill/>
                </a:ln>
                <a:solidFill>
                  <a:srgbClr val="0000FF"/>
                </a:solidFill>
                <a:effectLst/>
                <a:uLnTx/>
                <a:uFillTx/>
                <a:latin typeface="方正舒体" panose="02010601030101010101" pitchFamily="2" charset="-122"/>
                <a:ea typeface="方正舒体" panose="02010601030101010101" pitchFamily="2" charset="-122"/>
                <a:cs typeface="+mn-cs"/>
              </a:rPr>
              <a:t>-</a:t>
            </a:r>
            <a:r>
              <a:rPr kumimoji="0" lang="en-US" altLang="zh-CN" sz="3200" b="1" i="0" u="none" strike="noStrike" kern="1200" cap="none" spc="0" normalizeH="0" baseline="0" noProof="0" dirty="0">
                <a:ln>
                  <a:noFill/>
                </a:ln>
                <a:solidFill>
                  <a:srgbClr val="0000FF"/>
                </a:solidFill>
                <a:effectLst/>
                <a:uLnTx/>
                <a:uFillTx/>
                <a:latin typeface="方正舒体" panose="02010601030101010101" pitchFamily="2" charset="-122"/>
                <a:ea typeface="方正舒体" panose="02010601030101010101" pitchFamily="2" charset="-122"/>
                <a:cs typeface="+mn-cs"/>
              </a:rPr>
              <a:t>5</a:t>
            </a:r>
            <a:r>
              <a:rPr kumimoji="0" lang="zh-CN" altLang="en-US" sz="3200" b="1" i="0" u="none" strike="noStrike" kern="1200" cap="none" spc="0" normalizeH="0" baseline="0" noProof="0" dirty="0">
                <a:ln>
                  <a:noFill/>
                </a:ln>
                <a:solidFill>
                  <a:srgbClr val="0000FF"/>
                </a:solidFill>
                <a:effectLst/>
                <a:uLnTx/>
                <a:uFillTx/>
                <a:latin typeface="方正舒体" panose="02010601030101010101" pitchFamily="2" charset="-122"/>
                <a:ea typeface="方正舒体" panose="02010601030101010101" pitchFamily="2" charset="-122"/>
                <a:cs typeface="+mn-cs"/>
              </a:rPr>
              <a:t>，</a:t>
            </a:r>
            <a:r>
              <a:rPr kumimoji="0" lang="en-US" altLang="zh-CN" sz="3200" b="1" i="0" u="none" strike="noStrike" kern="1200" cap="none" spc="0" normalizeH="0" baseline="0" noProof="0" dirty="0">
                <a:ln>
                  <a:noFill/>
                </a:ln>
                <a:solidFill>
                  <a:srgbClr val="0000FF"/>
                </a:solidFill>
                <a:effectLst/>
                <a:uLnTx/>
                <a:uFillTx/>
                <a:latin typeface="方正舒体" panose="02010601030101010101" pitchFamily="2" charset="-122"/>
                <a:ea typeface="方正舒体" panose="02010601030101010101" pitchFamily="2" charset="-122"/>
                <a:cs typeface="+mn-cs"/>
              </a:rPr>
              <a:t>+5)</a:t>
            </a:r>
            <a:r>
              <a:rPr kumimoji="0" lang="zh-CN" altLang="en-US" sz="3200" b="1" i="0" u="none" strike="noStrike" kern="1200" cap="none" spc="0" normalizeH="0" baseline="0" noProof="0" dirty="0">
                <a:ln>
                  <a:noFill/>
                </a:ln>
                <a:solidFill>
                  <a:srgbClr val="0000FF"/>
                </a:solidFill>
                <a:effectLst/>
                <a:uLnTx/>
                <a:uFillTx/>
                <a:latin typeface="方正舒体" panose="02010601030101010101" pitchFamily="2" charset="-122"/>
                <a:ea typeface="方正舒体" panose="02010601030101010101" pitchFamily="2" charset="-122"/>
                <a:cs typeface="+mn-cs"/>
              </a:rPr>
              <a:t>范围内。</a:t>
            </a:r>
          </a:p>
        </p:txBody>
      </p:sp>
      <p:sp>
        <p:nvSpPr>
          <p:cNvPr id="87045" name="Text Box 17"/>
          <p:cNvSpPr txBox="1">
            <a:spLocks noChangeArrowheads="1"/>
          </p:cNvSpPr>
          <p:nvPr/>
        </p:nvSpPr>
        <p:spPr bwMode="auto">
          <a:xfrm>
            <a:off x="2335214" y="1887539"/>
            <a:ext cx="63849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数学上的表达：</a:t>
            </a:r>
            <a:r>
              <a:rPr kumimoji="0" lang="en-US" sz="2800" b="1" i="0" u="none" strike="noStrike" kern="1200" cap="none" spc="0" normalizeH="0" baseline="0" noProof="0" dirty="0">
                <a:ln>
                  <a:noFill/>
                </a:ln>
                <a:solidFill>
                  <a:srgbClr val="002060"/>
                </a:solidFill>
                <a:effectLst/>
                <a:uLnTx/>
                <a:uFillTx/>
                <a:latin typeface="Calibri"/>
                <a:ea typeface="+mn-ea"/>
                <a:cs typeface="+mn-cs"/>
              </a:rPr>
              <a:t>-5 &lt; x &lt; +5</a:t>
            </a:r>
          </a:p>
        </p:txBody>
      </p:sp>
      <p:sp>
        <p:nvSpPr>
          <p:cNvPr id="87046" name="Text Box 20"/>
          <p:cNvSpPr txBox="1">
            <a:spLocks noChangeArrowheads="1"/>
          </p:cNvSpPr>
          <p:nvPr/>
        </p:nvSpPr>
        <p:spPr bwMode="auto">
          <a:xfrm>
            <a:off x="4991100" y="2314576"/>
            <a:ext cx="438150" cy="701675"/>
          </a:xfrm>
          <a:prstGeom prst="rect">
            <a:avLst/>
          </a:prstGeom>
          <a:noFill/>
          <a:ln>
            <a:noFill/>
          </a:ln>
          <a:effectLst>
            <a:outerShdw dist="71842"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marL="0" marR="0" lvl="0" indent="0" algn="l" defTabSz="914400" rtl="0" eaLnBrk="1" fontAlgn="base" latinLnBrk="0" hangingPunct="1">
              <a:lnSpc>
                <a:spcPct val="100000"/>
              </a:lnSpc>
              <a:spcBef>
                <a:spcPct val="25000"/>
              </a:spcBef>
              <a:spcAft>
                <a:spcPct val="0"/>
              </a:spcAft>
              <a:buClr>
                <a:srgbClr val="66FF33"/>
              </a:buClr>
              <a:buSzTx/>
              <a:buFont typeface="Wingdings" pitchFamily="2" charset="2"/>
              <a:buNone/>
              <a:tabLst/>
              <a:defRPr/>
            </a:pPr>
            <a:r>
              <a:rPr kumimoji="0" lang="en-US" sz="40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a:t>
            </a:r>
          </a:p>
        </p:txBody>
      </p:sp>
      <p:sp>
        <p:nvSpPr>
          <p:cNvPr id="87047" name="Text Box 21"/>
          <p:cNvSpPr txBox="1">
            <a:spLocks noChangeArrowheads="1"/>
          </p:cNvSpPr>
          <p:nvPr/>
        </p:nvSpPr>
        <p:spPr bwMode="auto">
          <a:xfrm>
            <a:off x="2335214" y="2482850"/>
            <a:ext cx="63849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宋体" pitchFamily="2" charset="-122"/>
                <a:ea typeface="+mn-ea"/>
                <a:cs typeface="+mn-cs"/>
              </a:rPr>
              <a:t>C</a:t>
            </a:r>
            <a:r>
              <a:rPr kumimoji="0" lang="zh-CN" altLang="en-US" sz="2800" b="1" i="0" u="none" strike="noStrike" kern="1200" cap="none" spc="0" normalizeH="0" baseline="0" noProof="0">
                <a:ln>
                  <a:noFill/>
                </a:ln>
                <a:solidFill>
                  <a:srgbClr val="002060"/>
                </a:solidFill>
                <a:effectLst/>
                <a:uLnTx/>
                <a:uFillTx/>
                <a:latin typeface="宋体" pitchFamily="2" charset="-122"/>
                <a:ea typeface="宋体" panose="02010600030101010101" pitchFamily="2" charset="-122"/>
                <a:cs typeface="+mn-cs"/>
              </a:rPr>
              <a:t>语言中的表达：</a:t>
            </a:r>
          </a:p>
        </p:txBody>
      </p:sp>
      <p:sp>
        <p:nvSpPr>
          <p:cNvPr id="89101" name="Text Box 15"/>
          <p:cNvSpPr txBox="1">
            <a:spLocks noChangeArrowheads="1"/>
          </p:cNvSpPr>
          <p:nvPr/>
        </p:nvSpPr>
        <p:spPr bwMode="auto">
          <a:xfrm>
            <a:off x="2335214" y="3092450"/>
            <a:ext cx="63849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宋体" pitchFamily="2" charset="-122"/>
                <a:ea typeface="宋体" panose="02010600030101010101" pitchFamily="2" charset="-122"/>
                <a:cs typeface="+mn-cs"/>
              </a:rPr>
              <a:t>例如： 当</a:t>
            </a:r>
            <a:r>
              <a:rPr kumimoji="0" lang="en-US" sz="2800" b="1" i="0" u="none" strike="noStrike" kern="1200" cap="none" spc="0" normalizeH="0" baseline="0" noProof="0" dirty="0">
                <a:ln>
                  <a:noFill/>
                </a:ln>
                <a:solidFill>
                  <a:srgbClr val="002060"/>
                </a:solidFill>
                <a:effectLst/>
                <a:uLnTx/>
                <a:uFillTx/>
                <a:latin typeface="宋体" pitchFamily="2" charset="-122"/>
                <a:ea typeface="+mn-ea"/>
                <a:cs typeface="+mn-cs"/>
              </a:rPr>
              <a:t>x=6</a:t>
            </a:r>
            <a:r>
              <a:rPr kumimoji="0" lang="zh-CN" altLang="en-US" sz="2800" b="1" i="0" u="none" strike="noStrike" kern="1200" cap="none" spc="0" normalizeH="0" baseline="0" noProof="0" dirty="0">
                <a:ln>
                  <a:noFill/>
                </a:ln>
                <a:solidFill>
                  <a:srgbClr val="002060"/>
                </a:solidFill>
                <a:effectLst/>
                <a:uLnTx/>
                <a:uFillTx/>
                <a:latin typeface="宋体" pitchFamily="2" charset="-122"/>
                <a:ea typeface="宋体" panose="02010600030101010101" pitchFamily="2" charset="-122"/>
                <a:cs typeface="+mn-cs"/>
              </a:rPr>
              <a:t>时</a:t>
            </a:r>
          </a:p>
        </p:txBody>
      </p:sp>
      <p:sp>
        <p:nvSpPr>
          <p:cNvPr id="89102" name="Text Box 16"/>
          <p:cNvSpPr txBox="1">
            <a:spLocks noChangeArrowheads="1"/>
          </p:cNvSpPr>
          <p:nvPr/>
        </p:nvSpPr>
        <p:spPr bwMode="auto">
          <a:xfrm>
            <a:off x="2297112" y="3675648"/>
            <a:ext cx="7597775"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在</a:t>
            </a:r>
            <a:r>
              <a:rPr kumimoji="0" lang="en-US" sz="2800" b="1" i="0" u="none" strike="noStrike" kern="1200" cap="none" spc="0" normalizeH="0" baseline="0" noProof="0" dirty="0">
                <a:ln>
                  <a:noFill/>
                </a:ln>
                <a:solidFill>
                  <a:srgbClr val="002060"/>
                </a:solidFill>
                <a:effectLst/>
                <a:uLnTx/>
                <a:uFillTx/>
                <a:latin typeface="Calibri"/>
                <a:ea typeface="+mn-ea"/>
                <a:cs typeface="+mn-cs"/>
              </a:rPr>
              <a:t>C</a:t>
            </a:r>
            <a:r>
              <a:rPr kumimoji="0" lang="zh-CN" altLang="en-US" sz="28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语言中用</a:t>
            </a:r>
            <a:r>
              <a:rPr kumimoji="0" lang="en-US" sz="2800" b="1" i="0" u="none" strike="noStrike" kern="1200" cap="none" spc="0" normalizeH="0" baseline="0" noProof="0" dirty="0">
                <a:ln>
                  <a:noFill/>
                </a:ln>
                <a:solidFill>
                  <a:srgbClr val="FF0000"/>
                </a:solidFill>
                <a:effectLst/>
                <a:uLnTx/>
                <a:uFillTx/>
                <a:latin typeface="Calibri"/>
                <a:ea typeface="+mn-ea"/>
                <a:cs typeface="+mn-cs"/>
              </a:rPr>
              <a:t>-5 &lt; x &lt; +5</a:t>
            </a:r>
            <a:r>
              <a:rPr kumimoji="0" lang="zh-CN" altLang="en-US" sz="28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判断，</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结果是：</a:t>
            </a:r>
            <a:r>
              <a:rPr kumimoji="0" lang="en-US" sz="2800" b="1" i="0" u="none" strike="noStrike" kern="1200" cap="none" spc="0" normalizeH="0" baseline="0" noProof="0" dirty="0">
                <a:ln>
                  <a:noFill/>
                </a:ln>
                <a:solidFill>
                  <a:srgbClr val="FF0000"/>
                </a:solidFill>
                <a:effectLst/>
                <a:uLnTx/>
                <a:uFillTx/>
                <a:latin typeface="Calibri"/>
                <a:ea typeface="+mn-ea"/>
                <a:cs typeface="+mn-cs"/>
              </a:rPr>
              <a:t>1</a:t>
            </a:r>
            <a:r>
              <a:rPr kumimoji="0" lang="zh-CN" altLang="en-US" sz="28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 表示“成立”。判断错误。</a:t>
            </a:r>
          </a:p>
        </p:txBody>
      </p:sp>
      <p:sp>
        <p:nvSpPr>
          <p:cNvPr id="89103" name="Text Box 17"/>
          <p:cNvSpPr txBox="1">
            <a:spLocks noChangeArrowheads="1"/>
          </p:cNvSpPr>
          <p:nvPr/>
        </p:nvSpPr>
        <p:spPr bwMode="auto">
          <a:xfrm>
            <a:off x="2297112" y="4883434"/>
            <a:ext cx="6384925"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应该这样使用：</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Calibri"/>
                <a:ea typeface="宋体" panose="02010600030101010101" pitchFamily="2" charset="-122"/>
                <a:cs typeface="+mn-cs"/>
              </a:rPr>
              <a:t>	</a:t>
            </a:r>
            <a:r>
              <a:rPr kumimoji="0" lang="en-US" altLang="zh-CN"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x&gt;-5 &amp;&amp; x&lt;5</a:t>
            </a:r>
          </a:p>
        </p:txBody>
      </p:sp>
      <p:grpSp>
        <p:nvGrpSpPr>
          <p:cNvPr id="89090" name="Group 4"/>
          <p:cNvGrpSpPr>
            <a:grpSpLocks noChangeAspect="1"/>
          </p:cNvGrpSpPr>
          <p:nvPr/>
        </p:nvGrpSpPr>
        <p:grpSpPr bwMode="auto">
          <a:xfrm>
            <a:off x="5509796" y="5417627"/>
            <a:ext cx="5308600" cy="820738"/>
            <a:chOff x="0" y="0"/>
            <a:chExt cx="2676" cy="414"/>
          </a:xfrm>
        </p:grpSpPr>
        <p:sp>
          <p:nvSpPr>
            <p:cNvPr id="176139" name="Rectangle 5" descr="浅色上对角线"/>
            <p:cNvSpPr>
              <a:spLocks noChangeAspect="1" noChangeArrowheads="1"/>
            </p:cNvSpPr>
            <p:nvPr/>
          </p:nvSpPr>
          <p:spPr bwMode="auto">
            <a:xfrm>
              <a:off x="756" y="0"/>
              <a:ext cx="1038" cy="222"/>
            </a:xfrm>
            <a:prstGeom prst="rect">
              <a:avLst/>
            </a:prstGeom>
            <a:pattFill prst="ltUpDiag">
              <a:fgClr>
                <a:schemeClr val="accent1"/>
              </a:fgClr>
              <a:bgClr>
                <a:schemeClr val="bg1"/>
              </a:bgClr>
            </a:pattFill>
            <a:ln w="12700">
              <a:solidFill>
                <a:srgbClr val="FF0000"/>
              </a:solidFill>
              <a:miter lim="800000"/>
              <a:headEnd/>
              <a:tailEnd/>
            </a:ln>
          </p:spPr>
          <p:txBody>
            <a:bodyPr lIns="0" tIns="0" rIns="0" bIns="0" anchor="ctr">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endParaRPr kumimoji="0" lang="zh-CN" altLang="en-US" sz="2800" b="1" i="0" u="none" strike="noStrike" kern="1200" cap="none" spc="0" normalizeH="0" baseline="0" noProof="0">
                <a:ln>
                  <a:noFill/>
                </a:ln>
                <a:solidFill>
                  <a:srgbClr val="002060"/>
                </a:solidFill>
                <a:effectLst/>
                <a:uLnTx/>
                <a:uFillTx/>
                <a:latin typeface="Verdana" pitchFamily="34" charset="0"/>
                <a:ea typeface="宋体" panose="02010600030101010101" pitchFamily="2" charset="-122"/>
                <a:cs typeface="+mn-cs"/>
              </a:endParaRPr>
            </a:p>
          </p:txBody>
        </p:sp>
        <p:sp>
          <p:nvSpPr>
            <p:cNvPr id="176140" name="Line 6"/>
            <p:cNvSpPr>
              <a:spLocks noChangeAspect="1" noChangeShapeType="1"/>
            </p:cNvSpPr>
            <p:nvPr/>
          </p:nvSpPr>
          <p:spPr bwMode="auto">
            <a:xfrm>
              <a:off x="0" y="227"/>
              <a:ext cx="2676"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76141" name="Line 7"/>
            <p:cNvSpPr>
              <a:spLocks noChangeAspect="1" noChangeShapeType="1"/>
            </p:cNvSpPr>
            <p:nvPr/>
          </p:nvSpPr>
          <p:spPr bwMode="auto">
            <a:xfrm>
              <a:off x="756" y="119"/>
              <a:ext cx="0" cy="10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76142" name="Line 8"/>
            <p:cNvSpPr>
              <a:spLocks noChangeAspect="1" noChangeShapeType="1"/>
            </p:cNvSpPr>
            <p:nvPr/>
          </p:nvSpPr>
          <p:spPr bwMode="auto">
            <a:xfrm>
              <a:off x="1794" y="119"/>
              <a:ext cx="0" cy="10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76143" name="Rectangle 9"/>
            <p:cNvSpPr>
              <a:spLocks noChangeAspect="1" noChangeArrowheads="1"/>
            </p:cNvSpPr>
            <p:nvPr/>
          </p:nvSpPr>
          <p:spPr bwMode="auto">
            <a:xfrm>
              <a:off x="647" y="194"/>
              <a:ext cx="219" cy="22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Verdana" pitchFamily="34" charset="0"/>
                  <a:ea typeface="+mn-ea"/>
                  <a:cs typeface="+mn-cs"/>
                </a:rPr>
                <a:t>-5</a:t>
              </a:r>
            </a:p>
          </p:txBody>
        </p:sp>
        <p:sp>
          <p:nvSpPr>
            <p:cNvPr id="176144" name="Rectangle 10"/>
            <p:cNvSpPr>
              <a:spLocks noChangeAspect="1" noChangeArrowheads="1"/>
            </p:cNvSpPr>
            <p:nvPr/>
          </p:nvSpPr>
          <p:spPr bwMode="auto">
            <a:xfrm>
              <a:off x="1649" y="194"/>
              <a:ext cx="288" cy="22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Verdana" pitchFamily="34" charset="0"/>
                  <a:ea typeface="+mn-ea"/>
                  <a:cs typeface="+mn-cs"/>
                </a:rPr>
                <a:t>+5</a:t>
              </a: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69383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Text Box 3"/>
          <p:cNvSpPr txBox="1">
            <a:spLocks noChangeArrowheads="1"/>
          </p:cNvSpPr>
          <p:nvPr/>
        </p:nvSpPr>
        <p:spPr bwMode="auto">
          <a:xfrm>
            <a:off x="675795" y="845527"/>
            <a:ext cx="4248472"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2</a:t>
            </a:r>
            <a:r>
              <a:rPr kumimoji="0" lang="zh-CN" altLang="en-US"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、逻辑或，运算符为</a:t>
            </a:r>
            <a:r>
              <a:rPr kumimoji="0" lang="en-US" altLang="zh-CN"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如图电路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A——</a:t>
            </a:r>
            <a:r>
              <a:rPr kumimoji="0" lang="zh-CN" altLang="en-US"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表示开关</a:t>
            </a:r>
            <a:r>
              <a:rPr kumimoji="0" lang="en-US" altLang="zh-CN"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A</a:t>
            </a:r>
            <a:r>
              <a:rPr kumimoji="0" lang="zh-CN" altLang="en-US"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合上；</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B——</a:t>
            </a:r>
            <a:r>
              <a:rPr kumimoji="0" lang="zh-CN" altLang="en-US"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表示开关</a:t>
            </a:r>
            <a:r>
              <a:rPr kumimoji="0" lang="en-US" altLang="zh-CN"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B</a:t>
            </a:r>
            <a:r>
              <a:rPr kumimoji="0" lang="zh-CN" altLang="en-US"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合上；</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A||B——</a:t>
            </a:r>
            <a:r>
              <a:rPr kumimoji="0" lang="zh-CN" altLang="en-US" sz="2800" b="1" i="0" u="none" strike="noStrike" kern="1200" cap="none" spc="0" normalizeH="0" baseline="0" noProof="0" dirty="0">
                <a:ln>
                  <a:noFill/>
                </a:ln>
                <a:effectLst/>
                <a:uLnTx/>
                <a:uFillTx/>
                <a:latin typeface="Adobe 黑体 Std R" panose="020B0400000000000000" pitchFamily="34" charset="-122"/>
                <a:ea typeface="Adobe 黑体 Std R" panose="020B0400000000000000" pitchFamily="34" charset="-122"/>
                <a:cs typeface="Times New Roman" pitchFamily="18" charset="0"/>
              </a:rPr>
              <a:t>表示灯亮；</a:t>
            </a:r>
          </a:p>
        </p:txBody>
      </p:sp>
      <p:graphicFrame>
        <p:nvGraphicFramePr>
          <p:cNvPr id="178180" name="Object 4"/>
          <p:cNvGraphicFramePr>
            <a:graphicFrameLocks noChangeAspect="1"/>
          </p:cNvGraphicFramePr>
          <p:nvPr>
            <p:extLst>
              <p:ext uri="{D42A27DB-BD31-4B8C-83A1-F6EECF244321}">
                <p14:modId xmlns:p14="http://schemas.microsoft.com/office/powerpoint/2010/main" val="1522063863"/>
              </p:ext>
            </p:extLst>
          </p:nvPr>
        </p:nvGraphicFramePr>
        <p:xfrm>
          <a:off x="4367808" y="1314311"/>
          <a:ext cx="3096343" cy="1577702"/>
        </p:xfrm>
        <a:graphic>
          <a:graphicData uri="http://schemas.openxmlformats.org/presentationml/2006/ole">
            <mc:AlternateContent xmlns:mc="http://schemas.openxmlformats.org/markup-compatibility/2006">
              <mc:Choice xmlns:v="urn:schemas-microsoft-com:vml" Requires="v">
                <p:oleObj name="Picture" r:id="rId2" imgW="3314880" imgH="1371600" progId="Word.Picture.8">
                  <p:embed/>
                </p:oleObj>
              </mc:Choice>
              <mc:Fallback>
                <p:oleObj name="Picture" r:id="rId2" imgW="3314880" imgH="1371600" progId="Word.Picture.8">
                  <p:embed/>
                  <p:pic>
                    <p:nvPicPr>
                      <p:cNvPr id="1781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808" y="1314311"/>
                        <a:ext cx="3096343" cy="1577702"/>
                      </a:xfrm>
                      <a:prstGeom prst="rect">
                        <a:avLst/>
                      </a:prstGeom>
                      <a:solidFill>
                        <a:srgbClr val="800000"/>
                      </a:solidFill>
                      <a:ln>
                        <a:noFill/>
                      </a:ln>
                      <a:effectLst/>
                    </p:spPr>
                  </p:pic>
                </p:oleObj>
              </mc:Fallback>
            </mc:AlternateContent>
          </a:graphicData>
        </a:graphic>
      </p:graphicFrame>
      <p:sp>
        <p:nvSpPr>
          <p:cNvPr id="178181" name="Text Box 5"/>
          <p:cNvSpPr txBox="1">
            <a:spLocks noChangeArrowheads="1"/>
          </p:cNvSpPr>
          <p:nvPr/>
        </p:nvSpPr>
        <p:spPr bwMode="auto">
          <a:xfrm>
            <a:off x="7632010" y="578839"/>
            <a:ext cx="3960440" cy="2312988"/>
          </a:xfrm>
          <a:prstGeom prst="rect">
            <a:avLst/>
          </a:prstGeom>
          <a:noFill/>
          <a:ln w="25400" cap="sq">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ea typeface="黑体" pitchFamily="49" charset="-122"/>
              </a:defRPr>
            </a:lvl1pPr>
            <a:lvl2pPr marL="914400" indent="-457200">
              <a:defRPr sz="2400" b="1">
                <a:solidFill>
                  <a:schemeClr val="tx1"/>
                </a:solidFill>
                <a:latin typeface="Times New Roman" pitchFamily="18" charset="0"/>
                <a:ea typeface="黑体" pitchFamily="49" charset="-122"/>
              </a:defRPr>
            </a:lvl2pPr>
            <a:lvl3pPr marL="1371600" indent="-457200">
              <a:defRPr sz="2400" b="1">
                <a:solidFill>
                  <a:schemeClr val="tx1"/>
                </a:solidFill>
                <a:latin typeface="Times New Roman" pitchFamily="18" charset="0"/>
                <a:ea typeface="黑体" pitchFamily="49" charset="-122"/>
              </a:defRPr>
            </a:lvl3pPr>
            <a:lvl4pPr marL="1828800" indent="-457200">
              <a:defRPr sz="2400" b="1">
                <a:solidFill>
                  <a:schemeClr val="tx1"/>
                </a:solidFill>
                <a:latin typeface="Times New Roman" pitchFamily="18" charset="0"/>
                <a:ea typeface="黑体" pitchFamily="49" charset="-122"/>
              </a:defRPr>
            </a:lvl4pPr>
            <a:lvl5pPr marL="2286000" indent="-457200">
              <a:defRPr sz="2400" b="1">
                <a:solidFill>
                  <a:schemeClr val="tx1"/>
                </a:solidFill>
                <a:latin typeface="Times New Roman" pitchFamily="18" charset="0"/>
                <a:ea typeface="黑体" pitchFamily="49" charset="-122"/>
              </a:defRPr>
            </a:lvl5pPr>
            <a:lvl6pPr marL="27432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marL="32004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marL="36576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marL="41148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457200" marR="0" lvl="0" indent="-457200" algn="l"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A		B	A||B</a:t>
            </a:r>
            <a:br>
              <a:rPr kumimoji="0" lang="en-US" altLang="zh-CN" sz="28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br>
            <a:r>
              <a:rPr kumimoji="0" lang="en-US" altLang="zh-CN" sz="28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1		1	 1</a:t>
            </a:r>
            <a:br>
              <a:rPr kumimoji="0" lang="en-US" altLang="zh-CN" sz="28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br>
            <a:r>
              <a:rPr kumimoji="0" lang="en-US" altLang="zh-CN" sz="28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1		0	 1</a:t>
            </a:r>
            <a:br>
              <a:rPr kumimoji="0" lang="en-US" altLang="zh-CN" sz="28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br>
            <a:r>
              <a:rPr kumimoji="0" lang="en-US" altLang="zh-CN" sz="28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0		1	 1</a:t>
            </a:r>
            <a:br>
              <a:rPr kumimoji="0" lang="en-US" altLang="zh-CN" sz="28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br>
            <a:r>
              <a:rPr kumimoji="0" lang="en-US" altLang="zh-CN" sz="2800" b="1" i="0" u="none" strike="noStrike" kern="1200" cap="none" spc="0" normalizeH="0" baseline="0" noProof="0" dirty="0">
                <a:ln>
                  <a:noFill/>
                </a:ln>
                <a:solidFill>
                  <a:srgbClr val="002060"/>
                </a:solidFill>
                <a:effectLst/>
                <a:uLnTx/>
                <a:uFillTx/>
                <a:latin typeface="宋体" pitchFamily="2" charset="-122"/>
                <a:ea typeface="宋体" pitchFamily="2" charset="-122"/>
                <a:cs typeface="+mn-cs"/>
              </a:rPr>
              <a:t>0		0	 0</a:t>
            </a:r>
          </a:p>
        </p:txBody>
      </p:sp>
      <p:sp>
        <p:nvSpPr>
          <p:cNvPr id="178182" name="Text Box 6"/>
          <p:cNvSpPr txBox="1">
            <a:spLocks noChangeArrowheads="1"/>
          </p:cNvSpPr>
          <p:nvPr/>
        </p:nvSpPr>
        <p:spPr bwMode="auto">
          <a:xfrm>
            <a:off x="7464151" y="2891827"/>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effectLst/>
                <a:uLnTx/>
                <a:uFillTx/>
                <a:latin typeface="宋体" pitchFamily="2" charset="-122"/>
                <a:ea typeface="宋体" pitchFamily="2" charset="-122"/>
                <a:cs typeface="+mn-cs"/>
              </a:rPr>
              <a:t>1</a:t>
            </a:r>
            <a:r>
              <a:rPr kumimoji="0" lang="zh-CN" altLang="en-US" sz="2800" b="1" i="0" u="none" strike="noStrike" kern="1200" cap="none" spc="0" normalizeH="0" baseline="0" noProof="0" dirty="0">
                <a:ln>
                  <a:noFill/>
                </a:ln>
                <a:effectLst/>
                <a:uLnTx/>
                <a:uFillTx/>
                <a:latin typeface="宋体" pitchFamily="2" charset="-122"/>
                <a:ea typeface="宋体" pitchFamily="2" charset="-122"/>
                <a:cs typeface="+mn-cs"/>
              </a:rPr>
              <a:t>表示真，</a:t>
            </a:r>
            <a:r>
              <a:rPr kumimoji="0" lang="en-US" altLang="zh-CN" sz="2800" b="1" i="0" u="none" strike="noStrike" kern="1200" cap="none" spc="0" normalizeH="0" baseline="0" noProof="0" dirty="0">
                <a:ln>
                  <a:noFill/>
                </a:ln>
                <a:effectLst/>
                <a:uLnTx/>
                <a:uFillTx/>
                <a:latin typeface="宋体" pitchFamily="2" charset="-122"/>
                <a:ea typeface="宋体" pitchFamily="2" charset="-122"/>
                <a:cs typeface="+mn-cs"/>
              </a:rPr>
              <a:t>0</a:t>
            </a:r>
            <a:r>
              <a:rPr kumimoji="0" lang="zh-CN" altLang="en-US" sz="2800" b="1" i="0" u="none" strike="noStrike" kern="1200" cap="none" spc="0" normalizeH="0" baseline="0" noProof="0" dirty="0">
                <a:ln>
                  <a:noFill/>
                </a:ln>
                <a:effectLst/>
                <a:uLnTx/>
                <a:uFillTx/>
                <a:latin typeface="宋体" pitchFamily="2" charset="-122"/>
                <a:ea typeface="宋体" pitchFamily="2" charset="-122"/>
                <a:cs typeface="+mn-cs"/>
              </a:rPr>
              <a:t>表示假</a:t>
            </a:r>
          </a:p>
        </p:txBody>
      </p:sp>
      <p:sp>
        <p:nvSpPr>
          <p:cNvPr id="2" name="灯片编号占位符 1"/>
          <p:cNvSpPr>
            <a:spLocks noGrp="1"/>
          </p:cNvSpPr>
          <p:nvPr>
            <p:ph type="sldNum" sz="quarter" idx="12"/>
          </p:nvPr>
        </p:nvSpPr>
        <p:spPr>
          <a:xfrm>
            <a:off x="8737600" y="6185878"/>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Rectangle 2"/>
          <p:cNvSpPr txBox="1">
            <a:spLocks/>
          </p:cNvSpPr>
          <p:nvPr/>
        </p:nvSpPr>
        <p:spPr>
          <a:xfrm>
            <a:off x="689087" y="404664"/>
            <a:ext cx="1872358" cy="419238"/>
          </a:xfrm>
          <a:prstGeom prst="rect">
            <a:avLst/>
          </a:prstGeom>
          <a:solidFill>
            <a:srgbClr val="006666">
              <a:alpha val="100000"/>
            </a:srgbClr>
          </a:solidFill>
          <a:ln w="38100" cmpd="dbl">
            <a:solidFill>
              <a:schemeClr val="bg1"/>
            </a:solidFill>
            <a:miter/>
          </a:ln>
        </p:spPr>
        <p:txBody>
          <a:bodyPr vert="horz" lIns="92075" tIns="0" rIns="92075"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1">
                <a:ln>
                  <a:noFill/>
                </a:ln>
                <a:solidFill>
                  <a:srgbClr val="FFFF99"/>
                </a:solidFill>
                <a:effectLst>
                  <a:outerShdw blurRad="38100" dist="38100" dir="2700000">
                    <a:srgbClr val="000000"/>
                  </a:outerShdw>
                </a:effectLst>
                <a:uLnTx/>
                <a:uFillTx/>
                <a:latin typeface="Calibri"/>
                <a:ea typeface="黑体" panose="02010609060101010101" pitchFamily="49" charset="-122"/>
                <a:cs typeface="+mj-cs"/>
              </a:rPr>
              <a:t>||</a:t>
            </a:r>
            <a:r>
              <a:rPr kumimoji="0" lang="zh-CN" altLang="en-US" sz="2800" b="1" i="0" u="none" strike="noStrike" kern="1200" cap="none" spc="0" normalizeH="0" baseline="0" noProof="1">
                <a:ln>
                  <a:noFill/>
                </a:ln>
                <a:solidFill>
                  <a:srgbClr val="FFFF99"/>
                </a:solidFill>
                <a:effectLst>
                  <a:outerShdw blurRad="38100" dist="38100" dir="2700000">
                    <a:srgbClr val="000000"/>
                  </a:outerShdw>
                </a:effectLst>
                <a:uLnTx/>
                <a:uFillTx/>
                <a:latin typeface="Calibri"/>
                <a:ea typeface="黑体" panose="02010609060101010101" pitchFamily="49" charset="-122"/>
                <a:cs typeface="+mj-cs"/>
              </a:rPr>
              <a:t>逻辑或</a:t>
            </a:r>
          </a:p>
        </p:txBody>
      </p:sp>
      <p:sp>
        <p:nvSpPr>
          <p:cNvPr id="3" name="Text Box 3">
            <a:extLst>
              <a:ext uri="{FF2B5EF4-FFF2-40B4-BE49-F238E27FC236}">
                <a16:creationId xmlns:a16="http://schemas.microsoft.com/office/drawing/2014/main" id="{20F25D80-EE6F-2F89-8B53-DB8F6520E1C3}"/>
              </a:ext>
            </a:extLst>
          </p:cNvPr>
          <p:cNvSpPr txBox="1">
            <a:spLocks noChangeArrowheads="1"/>
          </p:cNvSpPr>
          <p:nvPr/>
        </p:nvSpPr>
        <p:spPr bwMode="auto">
          <a:xfrm>
            <a:off x="695400" y="3537657"/>
            <a:ext cx="8496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ts val="600"/>
              </a:spcBef>
              <a:spcAft>
                <a:spcPct val="0"/>
              </a:spcAft>
              <a:buClrTx/>
              <a:buSzTx/>
              <a:buFont typeface="Arial" charset="0"/>
              <a:buNone/>
              <a:tabLst/>
              <a:defRPr/>
            </a:pPr>
            <a:r>
              <a:rPr kumimoji="0" 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逻辑非：</a:t>
            </a:r>
          </a:p>
          <a:p>
            <a:pPr marL="0" marR="0" lvl="0" indent="0" algn="l" defTabSz="914400" rtl="0" eaLnBrk="1" fontAlgn="base" latinLnBrk="0" hangingPunct="1">
              <a:lnSpc>
                <a:spcPct val="100000"/>
              </a:lnSpc>
              <a:spcBef>
                <a:spcPts val="6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运算量的逻辑值为</a:t>
            </a:r>
            <a:r>
              <a:rPr kumimoji="0" 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1</a:t>
            </a:r>
            <a:r>
              <a:rPr kumimoji="0" 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，逻辑非运算则为</a:t>
            </a:r>
            <a:r>
              <a:rPr kumimoji="0" 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0</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p>
          <a:p>
            <a:pPr marL="0" marR="0" lvl="0" indent="0" algn="l" defTabSz="914400" rtl="0" eaLnBrk="1" fontAlgn="base" latinLnBrk="0" hangingPunct="1">
              <a:lnSpc>
                <a:spcPct val="100000"/>
              </a:lnSpc>
              <a:spcBef>
                <a:spcPts val="6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运算量的逻辑值为</a:t>
            </a:r>
            <a:r>
              <a:rPr kumimoji="0" 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0</a:t>
            </a:r>
            <a:r>
              <a:rPr kumimoji="0" 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28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，逻辑非运算则为</a:t>
            </a:r>
            <a:r>
              <a:rPr kumimoji="0" 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1</a:t>
            </a:r>
          </a:p>
        </p:txBody>
      </p:sp>
      <p:sp>
        <p:nvSpPr>
          <p:cNvPr id="4" name="Text Box 4">
            <a:extLst>
              <a:ext uri="{FF2B5EF4-FFF2-40B4-BE49-F238E27FC236}">
                <a16:creationId xmlns:a16="http://schemas.microsoft.com/office/drawing/2014/main" id="{43D3BCF7-86E9-7816-5598-EC42AF5C4B7F}"/>
              </a:ext>
            </a:extLst>
          </p:cNvPr>
          <p:cNvSpPr txBox="1">
            <a:spLocks noChangeArrowheads="1"/>
          </p:cNvSpPr>
          <p:nvPr/>
        </p:nvSpPr>
        <p:spPr bwMode="auto">
          <a:xfrm>
            <a:off x="1024211" y="5112387"/>
            <a:ext cx="17335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ea typeface="幼圆" pitchFamily="49" charset="-122"/>
                <a:cs typeface="+mn-cs"/>
              </a:rPr>
              <a:t>x &lt; 0</a:t>
            </a:r>
          </a:p>
        </p:txBody>
      </p:sp>
      <p:sp>
        <p:nvSpPr>
          <p:cNvPr id="5" name="Text Box 5">
            <a:extLst>
              <a:ext uri="{FF2B5EF4-FFF2-40B4-BE49-F238E27FC236}">
                <a16:creationId xmlns:a16="http://schemas.microsoft.com/office/drawing/2014/main" id="{39421E33-D48F-02B4-16B8-26429674BFF9}"/>
              </a:ext>
            </a:extLst>
          </p:cNvPr>
          <p:cNvSpPr txBox="1">
            <a:spLocks noChangeArrowheads="1"/>
          </p:cNvSpPr>
          <p:nvPr/>
        </p:nvSpPr>
        <p:spPr bwMode="auto">
          <a:xfrm>
            <a:off x="2947798" y="5134761"/>
            <a:ext cx="30829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ea typeface="幼圆" pitchFamily="49" charset="-122"/>
                <a:cs typeface="+mn-cs"/>
              </a:rPr>
              <a:t>! (x &gt; =0)</a:t>
            </a:r>
          </a:p>
        </p:txBody>
      </p:sp>
      <p:grpSp>
        <p:nvGrpSpPr>
          <p:cNvPr id="6" name="Group 7">
            <a:extLst>
              <a:ext uri="{FF2B5EF4-FFF2-40B4-BE49-F238E27FC236}">
                <a16:creationId xmlns:a16="http://schemas.microsoft.com/office/drawing/2014/main" id="{4CAAAD00-D843-6E2E-5898-C0632F2A956F}"/>
              </a:ext>
            </a:extLst>
          </p:cNvPr>
          <p:cNvGrpSpPr>
            <a:grpSpLocks noChangeAspect="1"/>
          </p:cNvGrpSpPr>
          <p:nvPr/>
        </p:nvGrpSpPr>
        <p:grpSpPr bwMode="auto">
          <a:xfrm>
            <a:off x="1063482" y="5667352"/>
            <a:ext cx="3024336" cy="759527"/>
            <a:chOff x="53" y="-80"/>
            <a:chExt cx="2676" cy="671"/>
          </a:xfrm>
        </p:grpSpPr>
        <p:sp>
          <p:nvSpPr>
            <p:cNvPr id="7" name="Rectangle 8" descr="浅色上对角线">
              <a:extLst>
                <a:ext uri="{FF2B5EF4-FFF2-40B4-BE49-F238E27FC236}">
                  <a16:creationId xmlns:a16="http://schemas.microsoft.com/office/drawing/2014/main" id="{37FEA271-3FA0-B89C-7EF1-19D27908DB03}"/>
                </a:ext>
              </a:extLst>
            </p:cNvPr>
            <p:cNvSpPr>
              <a:spLocks noChangeAspect="1"/>
            </p:cNvSpPr>
            <p:nvPr/>
          </p:nvSpPr>
          <p:spPr>
            <a:xfrm>
              <a:off x="53" y="-80"/>
              <a:ext cx="1237" cy="381"/>
            </a:xfrm>
            <a:prstGeom prst="rect">
              <a:avLst/>
            </a:prstGeom>
            <a:pattFill prst="ltUpDiag">
              <a:fgClr>
                <a:schemeClr val="accent1"/>
              </a:fgClr>
              <a:bgClr>
                <a:schemeClr val="bg1"/>
              </a:bgClr>
            </a:pattFill>
            <a:ln w="12700" cap="flat" cmpd="sng">
              <a:solidFill>
                <a:schemeClr val="tx1"/>
              </a:solidFill>
              <a:prstDash val="solid"/>
              <a:miter/>
              <a:headEnd type="none" w="med" len="med"/>
              <a:tailEnd type="none" w="med" len="med"/>
            </a:ln>
          </p:spPr>
          <p:txBody>
            <a:bodyPr lIns="0" tIns="0" rIns="0" bIns="0" anchor="ctr">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endParaRPr kumimoji="0" lang="zh-CN" altLang="en-US" sz="2800" b="0" i="0" u="none" strike="noStrike" kern="1200" cap="none" spc="0" normalizeH="0" baseline="0" noProof="1">
                <a:ln>
                  <a:noFill/>
                </a:ln>
                <a:solidFill>
                  <a:srgbClr val="002060"/>
                </a:solidFill>
                <a:effectLst>
                  <a:outerShdw blurRad="38100" dist="38100" dir="2700000">
                    <a:srgbClr val="000000"/>
                  </a:outerShdw>
                </a:effectLst>
                <a:uLnTx/>
                <a:uFillTx/>
                <a:ea typeface="宋体" panose="02010600030101010101" pitchFamily="2" charset="-122"/>
                <a:cs typeface="+mn-cs"/>
              </a:endParaRPr>
            </a:p>
          </p:txBody>
        </p:sp>
        <p:sp>
          <p:nvSpPr>
            <p:cNvPr id="9" name="Line 9">
              <a:extLst>
                <a:ext uri="{FF2B5EF4-FFF2-40B4-BE49-F238E27FC236}">
                  <a16:creationId xmlns:a16="http://schemas.microsoft.com/office/drawing/2014/main" id="{F8212415-CA7F-332F-08AB-9FCBD55EA8F0}"/>
                </a:ext>
              </a:extLst>
            </p:cNvPr>
            <p:cNvSpPr>
              <a:spLocks noChangeAspect="1" noChangeShapeType="1"/>
            </p:cNvSpPr>
            <p:nvPr/>
          </p:nvSpPr>
          <p:spPr bwMode="auto">
            <a:xfrm>
              <a:off x="53" y="301"/>
              <a:ext cx="2676"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ea typeface="黑体" pitchFamily="49" charset="-122"/>
                <a:cs typeface="+mn-cs"/>
              </a:endParaRPr>
            </a:p>
          </p:txBody>
        </p:sp>
        <p:sp>
          <p:nvSpPr>
            <p:cNvPr id="10" name="Line 10">
              <a:extLst>
                <a:ext uri="{FF2B5EF4-FFF2-40B4-BE49-F238E27FC236}">
                  <a16:creationId xmlns:a16="http://schemas.microsoft.com/office/drawing/2014/main" id="{F0A3E0AE-2BEF-00A2-A3E3-F9996564019B}"/>
                </a:ext>
              </a:extLst>
            </p:cNvPr>
            <p:cNvSpPr>
              <a:spLocks noChangeAspect="1" noChangeShapeType="1"/>
            </p:cNvSpPr>
            <p:nvPr/>
          </p:nvSpPr>
          <p:spPr bwMode="auto">
            <a:xfrm>
              <a:off x="1290" y="124"/>
              <a:ext cx="0" cy="108"/>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ea typeface="黑体" pitchFamily="49" charset="-122"/>
                <a:cs typeface="+mn-cs"/>
              </a:endParaRPr>
            </a:p>
          </p:txBody>
        </p:sp>
        <p:sp>
          <p:nvSpPr>
            <p:cNvPr id="11" name="Rectangle 11">
              <a:extLst>
                <a:ext uri="{FF2B5EF4-FFF2-40B4-BE49-F238E27FC236}">
                  <a16:creationId xmlns:a16="http://schemas.microsoft.com/office/drawing/2014/main" id="{1149566C-7B58-EB5C-BAE8-F7D95AF126DE}"/>
                </a:ext>
              </a:extLst>
            </p:cNvPr>
            <p:cNvSpPr>
              <a:spLocks noChangeAspect="1"/>
            </p:cNvSpPr>
            <p:nvPr/>
          </p:nvSpPr>
          <p:spPr>
            <a:xfrm>
              <a:off x="1209" y="210"/>
              <a:ext cx="162" cy="381"/>
            </a:xfrm>
            <a:prstGeom prst="rect">
              <a:avLst/>
            </a:prstGeom>
            <a:noFill/>
            <a:ln w="9525">
              <a:noFill/>
            </a:ln>
          </p:spPr>
          <p:txBody>
            <a:bodyPr wrap="none" lIns="0" tIns="0" rIns="0" bIns="0" anchor="ctr">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altLang="x-none" sz="2800" b="0" i="0" u="none" strike="noStrike" kern="1200" cap="none" spc="0" normalizeH="0" baseline="0" noProof="1">
                  <a:ln>
                    <a:noFill/>
                  </a:ln>
                  <a:solidFill>
                    <a:srgbClr val="002060"/>
                  </a:solidFill>
                  <a:effectLst>
                    <a:outerShdw blurRad="38100" dist="38100" dir="2700000">
                      <a:srgbClr val="000000"/>
                    </a:outerShdw>
                  </a:effectLst>
                  <a:uLnTx/>
                  <a:uFillTx/>
                  <a:ea typeface="+mn-ea"/>
                  <a:cs typeface="+mn-cs"/>
                </a:rPr>
                <a:t>0</a:t>
              </a:r>
            </a:p>
          </p:txBody>
        </p:sp>
      </p:grpSp>
      <p:sp>
        <p:nvSpPr>
          <p:cNvPr id="12" name="AutoShape 12">
            <a:extLst>
              <a:ext uri="{FF2B5EF4-FFF2-40B4-BE49-F238E27FC236}">
                <a16:creationId xmlns:a16="http://schemas.microsoft.com/office/drawing/2014/main" id="{5632AD7D-B5C4-8AF3-ABED-F5A11654355F}"/>
              </a:ext>
            </a:extLst>
          </p:cNvPr>
          <p:cNvSpPr/>
          <p:nvPr/>
        </p:nvSpPr>
        <p:spPr>
          <a:xfrm>
            <a:off x="1954395" y="5242192"/>
            <a:ext cx="845394" cy="289412"/>
          </a:xfrm>
          <a:prstGeom prst="leftRightArrow">
            <a:avLst>
              <a:gd name="adj1" fmla="val 50000"/>
              <a:gd name="adj2" fmla="val 50358"/>
            </a:avLst>
          </a:prstGeom>
          <a:solidFill>
            <a:schemeClr val="accent2">
              <a:lumMod val="75000"/>
            </a:schemeClr>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1">
              <a:ln>
                <a:noFill/>
              </a:ln>
              <a:solidFill>
                <a:srgbClr val="002060"/>
              </a:solidFill>
              <a:effectLst>
                <a:outerShdw blurRad="38100" dist="38100" dir="2700000">
                  <a:srgbClr val="000000"/>
                </a:outerShdw>
              </a:effectLst>
              <a:uLnTx/>
              <a:uFillTx/>
              <a:ea typeface="黑体" pitchFamily="49" charset="-122"/>
              <a:cs typeface="+mn-cs"/>
            </a:endParaRPr>
          </a:p>
        </p:txBody>
      </p:sp>
      <p:sp>
        <p:nvSpPr>
          <p:cNvPr id="13" name="Rectangle 2">
            <a:extLst>
              <a:ext uri="{FF2B5EF4-FFF2-40B4-BE49-F238E27FC236}">
                <a16:creationId xmlns:a16="http://schemas.microsoft.com/office/drawing/2014/main" id="{A113DCAF-456B-5068-2091-B91698177F11}"/>
              </a:ext>
            </a:extLst>
          </p:cNvPr>
          <p:cNvSpPr txBox="1"/>
          <p:nvPr/>
        </p:nvSpPr>
        <p:spPr>
          <a:xfrm>
            <a:off x="695400" y="3064953"/>
            <a:ext cx="1908160" cy="472704"/>
          </a:xfrm>
          <a:prstGeom prst="rect">
            <a:avLst/>
          </a:prstGeom>
          <a:solidFill>
            <a:srgbClr val="006666"/>
          </a:solidFill>
          <a:ln w="38100" cap="flat" cmpd="dbl">
            <a:solidFill>
              <a:schemeClr val="bg1"/>
            </a:solidFill>
            <a:prstDash val="solid"/>
            <a:miter/>
            <a:headEnd type="none" w="med" len="med"/>
            <a:tailEnd type="none" w="med" len="med"/>
          </a:ln>
        </p:spPr>
        <p:txBody>
          <a:bodyPr lIns="92075" tIns="0" rIns="92075" bIns="0"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ea typeface="幼圆" pitchFamily="49" charset="-122"/>
                <a:cs typeface="+mn-cs"/>
              </a:rPr>
              <a:t>!  </a:t>
            </a: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ea typeface="黑体" pitchFamily="49" charset="-122"/>
                <a:cs typeface="+mn-cs"/>
              </a:rPr>
              <a:t>逻辑非：</a:t>
            </a:r>
          </a:p>
        </p:txBody>
      </p:sp>
    </p:spTree>
    <p:extLst>
      <p:ext uri="{BB962C8B-B14F-4D97-AF65-F5344CB8AC3E}">
        <p14:creationId xmlns:p14="http://schemas.microsoft.com/office/powerpoint/2010/main" val="1573059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idx="4294967295"/>
          </p:nvPr>
        </p:nvSpPr>
        <p:spPr>
          <a:xfrm>
            <a:off x="260350" y="389794"/>
            <a:ext cx="6340475" cy="533400"/>
          </a:xfrm>
          <a:solidFill>
            <a:srgbClr val="006666">
              <a:alpha val="100000"/>
            </a:srgbClr>
          </a:solidFill>
          <a:ln w="38100" cmpd="dbl">
            <a:solidFill>
              <a:schemeClr val="bg1"/>
            </a:solidFill>
            <a:miter/>
          </a:ln>
        </p:spPr>
        <p:txBody>
          <a:bodyPr vert="horz" lIns="91440" tIns="0" rIns="91440" bIns="0" rtlCol="0" anchor="ctr">
            <a:normAutofit fontScale="90000"/>
          </a:bodyPr>
          <a:lstStyle/>
          <a:p>
            <a:pPr algn="l" eaLnBrk="1" hangingPunct="1"/>
            <a:r>
              <a:rPr lang="en-US" altLang="zh-CN" sz="3600" b="1" dirty="0">
                <a:solidFill>
                  <a:srgbClr val="FFFF00"/>
                </a:solidFill>
                <a:effectLst>
                  <a:outerShdw blurRad="38100" dist="38100" dir="2700000" algn="tl">
                    <a:srgbClr val="000000"/>
                  </a:outerShdw>
                </a:effectLst>
                <a:ea typeface="黑体" pitchFamily="49" charset="-122"/>
              </a:rPr>
              <a:t>2</a:t>
            </a:r>
            <a:r>
              <a:rPr lang="zh-CN" altLang="en-US" sz="3600" b="1" dirty="0">
                <a:solidFill>
                  <a:srgbClr val="FFFF00"/>
                </a:solidFill>
                <a:effectLst>
                  <a:outerShdw blurRad="38100" dist="38100" dir="2700000" algn="tl">
                    <a:srgbClr val="000000"/>
                  </a:outerShdw>
                </a:effectLst>
                <a:ea typeface="黑体" pitchFamily="49" charset="-122"/>
              </a:rPr>
              <a:t>、逻辑运算符的优先级和结合性</a:t>
            </a:r>
          </a:p>
        </p:txBody>
      </p:sp>
      <p:sp>
        <p:nvSpPr>
          <p:cNvPr id="92163" name="Text Box 3"/>
          <p:cNvSpPr txBox="1">
            <a:spLocks noChangeArrowheads="1"/>
          </p:cNvSpPr>
          <p:nvPr/>
        </p:nvSpPr>
        <p:spPr bwMode="auto">
          <a:xfrm>
            <a:off x="839416" y="923194"/>
            <a:ext cx="5006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
                <a:srgbClr val="CC99FF"/>
              </a:buClr>
              <a:buSzPct val="120000"/>
              <a:buFont typeface="Wingdings" pitchFamily="2" charset="2"/>
              <a:buChar char="§"/>
              <a:tabLst/>
              <a:defRPr/>
            </a:pP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逻辑运算符的优先级：</a:t>
            </a:r>
          </a:p>
        </p:txBody>
      </p:sp>
      <p:sp>
        <p:nvSpPr>
          <p:cNvPr id="92164" name="Text Box 4"/>
          <p:cNvSpPr txBox="1">
            <a:spLocks noChangeArrowheads="1"/>
          </p:cNvSpPr>
          <p:nvPr/>
        </p:nvSpPr>
        <p:spPr bwMode="auto">
          <a:xfrm>
            <a:off x="1198191" y="5320311"/>
            <a:ext cx="464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
                <a:srgbClr val="CC99FF"/>
              </a:buClr>
              <a:buSzPct val="120000"/>
              <a:buFont typeface="Wingdings" pitchFamily="2" charset="2"/>
              <a:buChar char="§"/>
              <a:tabLst/>
              <a:defRPr/>
            </a:pP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逻辑运算符的结合性：</a:t>
            </a:r>
          </a:p>
        </p:txBody>
      </p:sp>
      <p:sp>
        <p:nvSpPr>
          <p:cNvPr id="92165" name="AutoShape 5"/>
          <p:cNvSpPr>
            <a:spLocks noChangeArrowheads="1"/>
          </p:cNvSpPr>
          <p:nvPr/>
        </p:nvSpPr>
        <p:spPr bwMode="auto">
          <a:xfrm>
            <a:off x="5819979" y="5327492"/>
            <a:ext cx="3314700" cy="544512"/>
          </a:xfrm>
          <a:prstGeom prst="flowChartProcess">
            <a:avLst/>
          </a:prstGeom>
          <a:solidFill>
            <a:schemeClr val="accent2"/>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&amp;&amp; </a:t>
            </a:r>
            <a:r>
              <a:rPr kumimoji="0" lang="zh-CN" alt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a:t>
            </a:r>
            <a:r>
              <a:rPr kumimoji="0" 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自左向右</a:t>
            </a:r>
          </a:p>
        </p:txBody>
      </p:sp>
      <p:grpSp>
        <p:nvGrpSpPr>
          <p:cNvPr id="92166" name="Group 6"/>
          <p:cNvGrpSpPr>
            <a:grpSpLocks/>
          </p:cNvGrpSpPr>
          <p:nvPr/>
        </p:nvGrpSpPr>
        <p:grpSpPr bwMode="auto">
          <a:xfrm>
            <a:off x="2276475" y="1557462"/>
            <a:ext cx="4324350" cy="3565525"/>
            <a:chOff x="0" y="0"/>
            <a:chExt cx="2724" cy="2246"/>
          </a:xfrm>
        </p:grpSpPr>
        <p:sp>
          <p:nvSpPr>
            <p:cNvPr id="96262" name="AutoShape 7"/>
            <p:cNvSpPr>
              <a:spLocks noChangeArrowheads="1"/>
            </p:cNvSpPr>
            <p:nvPr/>
          </p:nvSpPr>
          <p:spPr bwMode="auto">
            <a:xfrm>
              <a:off x="496" y="792"/>
              <a:ext cx="2228" cy="302"/>
            </a:xfrm>
            <a:prstGeom prst="flowChartProcess">
              <a:avLst/>
            </a:prstGeom>
            <a:solidFill>
              <a:schemeClr val="accent2"/>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关系运算符</a:t>
              </a:r>
            </a:p>
          </p:txBody>
        </p:sp>
        <p:sp>
          <p:nvSpPr>
            <p:cNvPr id="96263" name="AutoShape 8"/>
            <p:cNvSpPr>
              <a:spLocks noChangeArrowheads="1"/>
            </p:cNvSpPr>
            <p:nvPr/>
          </p:nvSpPr>
          <p:spPr bwMode="auto">
            <a:xfrm>
              <a:off x="496" y="1186"/>
              <a:ext cx="2228" cy="293"/>
            </a:xfrm>
            <a:prstGeom prst="flowChartProcess">
              <a:avLst/>
            </a:prstGeom>
            <a:solidFill>
              <a:schemeClr val="accent2"/>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&amp;&amp; </a:t>
              </a:r>
              <a:r>
                <a:rPr kumimoji="0" lang="zh-CN" alt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逻辑与</a:t>
              </a:r>
            </a:p>
          </p:txBody>
        </p:sp>
        <p:sp>
          <p:nvSpPr>
            <p:cNvPr id="96264" name="Line 9"/>
            <p:cNvSpPr>
              <a:spLocks noChangeShapeType="1"/>
            </p:cNvSpPr>
            <p:nvPr/>
          </p:nvSpPr>
          <p:spPr bwMode="auto">
            <a:xfrm flipV="1">
              <a:off x="356" y="0"/>
              <a:ext cx="0" cy="2246"/>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96265" name="AutoShape 10"/>
            <p:cNvSpPr>
              <a:spLocks noChangeArrowheads="1"/>
            </p:cNvSpPr>
            <p:nvPr/>
          </p:nvSpPr>
          <p:spPr bwMode="auto">
            <a:xfrm>
              <a:off x="0" y="4"/>
              <a:ext cx="267" cy="273"/>
            </a:xfrm>
            <a:prstGeom prst="flowChartProcess">
              <a:avLst/>
            </a:prstGeom>
            <a:solidFill>
              <a:schemeClr val="accent2"/>
            </a:solidFill>
            <a:ln w="9525">
              <a:solidFill>
                <a:schemeClr val="bg1"/>
              </a:solidFill>
              <a:miter lim="800000"/>
              <a:headEnd/>
              <a:tailEnd/>
            </a:ln>
            <a:effectLst>
              <a:prstShdw prst="shdw17" dist="17961" dir="27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高</a:t>
              </a:r>
            </a:p>
          </p:txBody>
        </p:sp>
        <p:sp>
          <p:nvSpPr>
            <p:cNvPr id="96266" name="AutoShape 11"/>
            <p:cNvSpPr>
              <a:spLocks noChangeArrowheads="1"/>
            </p:cNvSpPr>
            <p:nvPr/>
          </p:nvSpPr>
          <p:spPr bwMode="auto">
            <a:xfrm>
              <a:off x="0" y="1973"/>
              <a:ext cx="267" cy="273"/>
            </a:xfrm>
            <a:prstGeom prst="flowChartProcess">
              <a:avLst/>
            </a:prstGeom>
            <a:solidFill>
              <a:schemeClr val="accent2"/>
            </a:solidFill>
            <a:ln w="9525">
              <a:solidFill>
                <a:schemeClr val="bg1"/>
              </a:solidFill>
              <a:miter lim="800000"/>
              <a:headEnd/>
              <a:tailEnd/>
            </a:ln>
            <a:effectLst>
              <a:prstShdw prst="shdw17" dist="17961" dir="27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低</a:t>
              </a:r>
            </a:p>
          </p:txBody>
        </p:sp>
        <p:sp>
          <p:nvSpPr>
            <p:cNvPr id="96267" name="AutoShape 12"/>
            <p:cNvSpPr>
              <a:spLocks noChangeArrowheads="1"/>
            </p:cNvSpPr>
            <p:nvPr/>
          </p:nvSpPr>
          <p:spPr bwMode="auto">
            <a:xfrm>
              <a:off x="496" y="394"/>
              <a:ext cx="2228" cy="302"/>
            </a:xfrm>
            <a:prstGeom prst="flowChartProcess">
              <a:avLst/>
            </a:prstGeom>
            <a:solidFill>
              <a:schemeClr val="accent2"/>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算术运算符</a:t>
              </a:r>
            </a:p>
          </p:txBody>
        </p:sp>
        <p:sp>
          <p:nvSpPr>
            <p:cNvPr id="96268" name="AutoShape 13"/>
            <p:cNvSpPr>
              <a:spLocks noChangeArrowheads="1"/>
            </p:cNvSpPr>
            <p:nvPr/>
          </p:nvSpPr>
          <p:spPr bwMode="auto">
            <a:xfrm>
              <a:off x="496" y="1566"/>
              <a:ext cx="2228" cy="293"/>
            </a:xfrm>
            <a:prstGeom prst="flowChartProcess">
              <a:avLst/>
            </a:prstGeom>
            <a:solidFill>
              <a:schemeClr val="accent2"/>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逻辑或</a:t>
              </a:r>
            </a:p>
          </p:txBody>
        </p:sp>
        <p:sp>
          <p:nvSpPr>
            <p:cNvPr id="96269" name="AutoShape 14"/>
            <p:cNvSpPr>
              <a:spLocks noChangeArrowheads="1"/>
            </p:cNvSpPr>
            <p:nvPr/>
          </p:nvSpPr>
          <p:spPr bwMode="auto">
            <a:xfrm>
              <a:off x="496" y="0"/>
              <a:ext cx="2228" cy="303"/>
            </a:xfrm>
            <a:prstGeom prst="flowChartProcess">
              <a:avLst/>
            </a:prstGeom>
            <a:solidFill>
              <a:schemeClr val="accent2"/>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逻辑非（第二级）</a:t>
              </a:r>
            </a:p>
          </p:txBody>
        </p:sp>
        <p:sp>
          <p:nvSpPr>
            <p:cNvPr id="96270" name="AutoShape 15"/>
            <p:cNvSpPr>
              <a:spLocks noChangeArrowheads="1"/>
            </p:cNvSpPr>
            <p:nvPr/>
          </p:nvSpPr>
          <p:spPr bwMode="auto">
            <a:xfrm>
              <a:off x="496" y="1953"/>
              <a:ext cx="2228" cy="293"/>
            </a:xfrm>
            <a:prstGeom prst="flowChartProcess">
              <a:avLst/>
            </a:prstGeom>
            <a:solidFill>
              <a:schemeClr val="accent2"/>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赋值运算符</a:t>
              </a:r>
            </a:p>
          </p:txBody>
        </p:sp>
      </p:grpSp>
      <p:sp>
        <p:nvSpPr>
          <p:cNvPr id="92176" name="AutoShape 16"/>
          <p:cNvSpPr>
            <a:spLocks noChangeArrowheads="1"/>
          </p:cNvSpPr>
          <p:nvPr/>
        </p:nvSpPr>
        <p:spPr bwMode="auto">
          <a:xfrm>
            <a:off x="5819979" y="5936476"/>
            <a:ext cx="3314700" cy="544512"/>
          </a:xfrm>
          <a:prstGeom prst="flowChartProcess">
            <a:avLst/>
          </a:prstGeom>
          <a:solidFill>
            <a:schemeClr val="accent2"/>
          </a:solidFill>
          <a:ln w="9525">
            <a:solidFill>
              <a:schemeClr val="bg1"/>
            </a:solidFill>
            <a:miter lim="800000"/>
            <a:headEnd/>
            <a:tailEnd/>
          </a:ln>
          <a:effectLst>
            <a:prstShdw prst="shdw17" dist="17961" dir="135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  </a:t>
            </a:r>
            <a:r>
              <a:rPr kumimoji="0" lang="zh-CN" altLang="en-US" sz="2800" b="1" i="0" u="none" strike="noStrike" kern="1200" cap="none" spc="0" normalizeH="0" baseline="0" noProof="0">
                <a:ln>
                  <a:noFill/>
                </a:ln>
                <a:solidFill>
                  <a:srgbClr val="002060"/>
                </a:solidFill>
                <a:effectLst/>
                <a:uLnTx/>
                <a:uFillTx/>
                <a:latin typeface="Verdana" pitchFamily="34" charset="0"/>
                <a:ea typeface="幼圆" pitchFamily="49" charset="-122"/>
                <a:cs typeface="+mn-cs"/>
              </a:rPr>
              <a:t>自右向左</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18" name="AutoShape 10"/>
          <p:cNvSpPr>
            <a:spLocks noChangeArrowheads="1"/>
          </p:cNvSpPr>
          <p:nvPr/>
        </p:nvSpPr>
        <p:spPr bwMode="auto">
          <a:xfrm>
            <a:off x="6823074" y="1557398"/>
            <a:ext cx="3434879" cy="433388"/>
          </a:xfrm>
          <a:prstGeom prst="flowChartProcess">
            <a:avLst/>
          </a:prstGeom>
          <a:solidFill>
            <a:schemeClr val="accent2"/>
          </a:solidFill>
          <a:ln w="9525">
            <a:solidFill>
              <a:schemeClr val="bg1"/>
            </a:solidFill>
            <a:miter lim="800000"/>
            <a:headEnd/>
            <a:tailEnd/>
          </a:ln>
          <a:effectLst>
            <a:prstShdw prst="shdw17" dist="17961" dir="2700000">
              <a:srgbClr val="999999"/>
            </a:prstShdw>
          </a:effectLst>
        </p:spPr>
        <p:txBody>
          <a:bodyPr wrap="none" lIns="0" tIns="0" rIns="0" bIns="36000"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楷体" pitchFamily="49" charset="-122"/>
                <a:ea typeface="楷体" pitchFamily="49" charset="-122"/>
                <a:cs typeface="+mn-cs"/>
              </a:rPr>
              <a:t>与自增自减前缀模式同级</a:t>
            </a:r>
          </a:p>
        </p:txBody>
      </p:sp>
    </p:spTree>
    <p:extLst>
      <p:ext uri="{BB962C8B-B14F-4D97-AF65-F5344CB8AC3E}">
        <p14:creationId xmlns:p14="http://schemas.microsoft.com/office/powerpoint/2010/main" val="386455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barn(inVertical)">
                                      <p:cBhvr>
                                        <p:cTn id="12" dur="500"/>
                                        <p:tgtEl>
                                          <p:spTgt spid="9216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2176"/>
                                        </p:tgtEl>
                                        <p:attrNameLst>
                                          <p:attrName>style.visibility</p:attrName>
                                        </p:attrNameLst>
                                      </p:cBhvr>
                                      <p:to>
                                        <p:strVal val="visible"/>
                                      </p:to>
                                    </p:set>
                                    <p:animEffect transition="in" filter="barn(inVertical)">
                                      <p:cBhvr>
                                        <p:cTn id="15" dur="500"/>
                                        <p:tgtEl>
                                          <p:spTgt spid="92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nimBg="1"/>
      <p:bldP spid="92176"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335360" y="237750"/>
            <a:ext cx="4536504" cy="609600"/>
          </a:xfrm>
          <a:prstGeom prst="rect">
            <a:avLst/>
          </a:prstGeom>
          <a:solidFill>
            <a:srgbClr val="006666">
              <a:alpha val="100000"/>
            </a:srgbClr>
          </a:solidFill>
          <a:ln w="38100" cmpd="dbl">
            <a:solidFill>
              <a:schemeClr val="bg1"/>
            </a:solidFill>
            <a:miter/>
          </a:ln>
        </p:spPr>
        <p:txBody>
          <a:bodyPr vert="horz" lIns="92075" tIns="0" rIns="92075" bIns="72000" rtlCol="0" anchor="ctr">
            <a:normAutofit fontScale="90000"/>
          </a:bodyPr>
          <a:lstStyle/>
          <a:p>
            <a:pPr algn="l" eaLnBrk="1" hangingPunct="1"/>
            <a:r>
              <a:rPr lang="zh-CN" altLang="en-US" sz="3600" b="1" noProof="1">
                <a:solidFill>
                  <a:srgbClr val="FFFF66"/>
                </a:solidFill>
                <a:effectLst>
                  <a:outerShdw blurRad="38100" dist="38100" dir="2700000">
                    <a:srgbClr val="000000"/>
                  </a:outerShdw>
                </a:effectLst>
                <a:ea typeface="黑体" panose="02010609060101010101" pitchFamily="49" charset="-122"/>
              </a:rPr>
              <a:t>标识符的命名规定</a:t>
            </a:r>
          </a:p>
        </p:txBody>
      </p:sp>
      <p:sp>
        <p:nvSpPr>
          <p:cNvPr id="18435" name="Text Box 11"/>
          <p:cNvSpPr txBox="1">
            <a:spLocks noChangeArrowheads="1"/>
          </p:cNvSpPr>
          <p:nvPr/>
        </p:nvSpPr>
        <p:spPr bwMode="auto">
          <a:xfrm>
            <a:off x="2135560" y="847350"/>
            <a:ext cx="8142288"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fontAlgn="base">
              <a:spcBef>
                <a:spcPct val="20000"/>
              </a:spcBef>
              <a:spcAft>
                <a:spcPct val="0"/>
              </a:spcAft>
              <a:buClr>
                <a:srgbClr val="CC99FF"/>
              </a:buClr>
              <a:buSzPct val="125000"/>
            </a:pPr>
            <a:r>
              <a:rPr lang="zh-CN" altLang="en-US" sz="2400" b="1" dirty="0">
                <a:solidFill>
                  <a:srgbClr val="002060"/>
                </a:solidFill>
                <a:latin typeface="黑体" pitchFamily="49" charset="-122"/>
                <a:ea typeface="黑体" pitchFamily="49" charset="-122"/>
              </a:rPr>
              <a:t>用来标识变量名、符号常量名、函数名、数组名、类型名、文件名等的有效字符序列。</a:t>
            </a:r>
            <a:r>
              <a:rPr lang="en-US" sz="2400" b="1" dirty="0">
                <a:solidFill>
                  <a:srgbClr val="002060"/>
                </a:solidFill>
                <a:latin typeface="黑体" pitchFamily="49" charset="-122"/>
                <a:ea typeface="黑体" pitchFamily="49" charset="-122"/>
              </a:rPr>
              <a:t> C</a:t>
            </a:r>
            <a:r>
              <a:rPr lang="zh-CN" altLang="en-US" sz="2400" b="1" dirty="0">
                <a:solidFill>
                  <a:srgbClr val="002060"/>
                </a:solidFill>
                <a:latin typeface="黑体" pitchFamily="49" charset="-122"/>
                <a:ea typeface="黑体" pitchFamily="49" charset="-122"/>
              </a:rPr>
              <a:t>语言规定：</a:t>
            </a:r>
            <a:endParaRPr lang="en-US" sz="2400" b="1" dirty="0">
              <a:solidFill>
                <a:srgbClr val="002060"/>
              </a:solidFill>
              <a:latin typeface="黑体" pitchFamily="49" charset="-122"/>
              <a:ea typeface="黑体" pitchFamily="49" charset="-122"/>
            </a:endParaRPr>
          </a:p>
          <a:p>
            <a:pPr fontAlgn="base">
              <a:spcBef>
                <a:spcPct val="20000"/>
              </a:spcBef>
              <a:spcAft>
                <a:spcPct val="0"/>
              </a:spcAft>
              <a:buClr>
                <a:srgbClr val="CC99FF"/>
              </a:buClr>
              <a:buSzPct val="125000"/>
              <a:buFont typeface="Wingdings" pitchFamily="2" charset="2"/>
              <a:buChar char="§"/>
            </a:pPr>
            <a:r>
              <a:rPr lang="zh-CN" altLang="en-US" sz="2400" b="1" dirty="0">
                <a:solidFill>
                  <a:srgbClr val="002060"/>
                </a:solidFill>
                <a:latin typeface="黑体" pitchFamily="49" charset="-122"/>
                <a:ea typeface="黑体" pitchFamily="49" charset="-122"/>
              </a:rPr>
              <a:t> 只能由大小写字母、下划线和数字组成；</a:t>
            </a:r>
          </a:p>
          <a:p>
            <a:pPr fontAlgn="base">
              <a:spcBef>
                <a:spcPct val="20000"/>
              </a:spcBef>
              <a:spcAft>
                <a:spcPct val="0"/>
              </a:spcAft>
              <a:buClr>
                <a:srgbClr val="CC99FF"/>
              </a:buClr>
              <a:buSzPct val="125000"/>
              <a:buFont typeface="Wingdings" pitchFamily="2" charset="2"/>
              <a:buChar char="§"/>
            </a:pPr>
            <a:r>
              <a:rPr lang="zh-CN" altLang="en-US" sz="2400" b="1" dirty="0">
                <a:solidFill>
                  <a:srgbClr val="002060"/>
                </a:solidFill>
                <a:latin typeface="黑体" pitchFamily="49" charset="-122"/>
                <a:ea typeface="黑体" pitchFamily="49" charset="-122"/>
              </a:rPr>
              <a:t> 第一个字符只能是字母或下划线；</a:t>
            </a:r>
          </a:p>
          <a:p>
            <a:pPr fontAlgn="base">
              <a:spcBef>
                <a:spcPct val="20000"/>
              </a:spcBef>
              <a:spcAft>
                <a:spcPct val="0"/>
              </a:spcAft>
              <a:buClr>
                <a:srgbClr val="CC99FF"/>
              </a:buClr>
              <a:buSzPct val="125000"/>
              <a:buFont typeface="Wingdings" pitchFamily="2" charset="2"/>
              <a:buChar char="§"/>
            </a:pPr>
            <a:r>
              <a:rPr lang="zh-CN" altLang="en-US" sz="2400" b="1" dirty="0">
                <a:solidFill>
                  <a:srgbClr val="002060"/>
                </a:solidFill>
                <a:latin typeface="黑体" pitchFamily="49" charset="-122"/>
                <a:ea typeface="黑体" pitchFamily="49" charset="-122"/>
              </a:rPr>
              <a:t> 不能与Ｃ的关键字（附录一）重复；</a:t>
            </a:r>
            <a:endParaRPr lang="en-US" altLang="zh-CN" sz="2400" b="1" dirty="0">
              <a:solidFill>
                <a:srgbClr val="002060"/>
              </a:solidFill>
              <a:latin typeface="黑体" pitchFamily="49" charset="-122"/>
              <a:ea typeface="黑体" pitchFamily="49" charset="-122"/>
            </a:endParaRPr>
          </a:p>
          <a:p>
            <a:pPr fontAlgn="base">
              <a:spcBef>
                <a:spcPct val="20000"/>
              </a:spcBef>
              <a:spcAft>
                <a:spcPct val="0"/>
              </a:spcAft>
              <a:buClr>
                <a:srgbClr val="CC99FF"/>
              </a:buClr>
              <a:buSzPct val="125000"/>
              <a:buFont typeface="Wingdings" pitchFamily="2" charset="2"/>
              <a:buChar char="§"/>
            </a:pPr>
            <a:r>
              <a:rPr lang="zh-CN" altLang="en-US" sz="2400" b="1" dirty="0">
                <a:solidFill>
                  <a:srgbClr val="002060"/>
                </a:solidFill>
                <a:latin typeface="黑体" pitchFamily="49" charset="-122"/>
                <a:ea typeface="黑体" pitchFamily="49" charset="-122"/>
              </a:rPr>
              <a:t> 对大小写是敏感的；</a:t>
            </a:r>
          </a:p>
          <a:p>
            <a:pPr fontAlgn="base">
              <a:spcBef>
                <a:spcPct val="20000"/>
              </a:spcBef>
              <a:spcAft>
                <a:spcPct val="0"/>
              </a:spcAft>
              <a:buClr>
                <a:srgbClr val="CC99FF"/>
              </a:buClr>
              <a:buSzPct val="125000"/>
              <a:buFont typeface="Wingdings" pitchFamily="2" charset="2"/>
              <a:buChar char="§"/>
            </a:pPr>
            <a:r>
              <a:rPr lang="zh-CN" altLang="en-US" sz="2400" b="1" dirty="0">
                <a:solidFill>
                  <a:srgbClr val="002060"/>
                </a:solidFill>
                <a:latin typeface="黑体" pitchFamily="49" charset="-122"/>
                <a:ea typeface="黑体" pitchFamily="49" charset="-122"/>
              </a:rPr>
              <a:t> 名字在整个程序中必须是唯一的；</a:t>
            </a:r>
          </a:p>
          <a:p>
            <a:pPr fontAlgn="base">
              <a:spcBef>
                <a:spcPct val="20000"/>
              </a:spcBef>
              <a:spcAft>
                <a:spcPct val="0"/>
              </a:spcAft>
              <a:buClr>
                <a:srgbClr val="CC99FF"/>
              </a:buClr>
              <a:buSzPct val="125000"/>
              <a:buFont typeface="Wingdings" pitchFamily="2" charset="2"/>
              <a:buChar char="§"/>
            </a:pPr>
            <a:r>
              <a:rPr lang="zh-CN" altLang="en-US" sz="2400" b="1" dirty="0">
                <a:solidFill>
                  <a:srgbClr val="002060"/>
                </a:solidFill>
                <a:latin typeface="黑体" pitchFamily="49" charset="-122"/>
                <a:ea typeface="黑体" pitchFamily="49" charset="-122"/>
              </a:rPr>
              <a:t> 名字的长度不能超过系统的规定。</a:t>
            </a:r>
          </a:p>
        </p:txBody>
      </p:sp>
      <p:sp>
        <p:nvSpPr>
          <p:cNvPr id="130052" name="Text Box 4"/>
          <p:cNvSpPr txBox="1">
            <a:spLocks noChangeArrowheads="1"/>
          </p:cNvSpPr>
          <p:nvPr/>
        </p:nvSpPr>
        <p:spPr bwMode="auto">
          <a:xfrm>
            <a:off x="1871092" y="4437112"/>
            <a:ext cx="4152900" cy="2123658"/>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190500">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spcBef>
                <a:spcPct val="50000"/>
              </a:spcBef>
              <a:spcAft>
                <a:spcPct val="0"/>
              </a:spcAft>
            </a:pPr>
            <a:r>
              <a:rPr kumimoji="1" lang="zh-CN" altLang="en-US" dirty="0">
                <a:solidFill>
                  <a:srgbClr val="66FF33"/>
                </a:solidFill>
                <a:effectLst>
                  <a:outerShdw blurRad="38100" dist="38100" dir="2700000" algn="tl">
                    <a:srgbClr val="000000"/>
                  </a:outerShdw>
                </a:effectLst>
                <a:latin typeface="Arial" charset="0"/>
                <a:ea typeface="宋体" pitchFamily="2" charset="-122"/>
              </a:rPr>
              <a:t>合法的</a:t>
            </a:r>
            <a:r>
              <a:rPr kumimoji="1" lang="zh-CN" altLang="en-US" dirty="0">
                <a:solidFill>
                  <a:srgbClr val="66FF33"/>
                </a:solidFill>
                <a:effectLst>
                  <a:outerShdw blurRad="38100" dist="38100" dir="2700000" algn="tl">
                    <a:srgbClr val="000000"/>
                  </a:outerShdw>
                </a:effectLst>
                <a:ea typeface="幼圆" pitchFamily="49" charset="-122"/>
              </a:rPr>
              <a:t>Ｃ</a:t>
            </a:r>
            <a:r>
              <a:rPr kumimoji="1" lang="zh-CN" altLang="en-US" dirty="0">
                <a:solidFill>
                  <a:srgbClr val="66FF33"/>
                </a:solidFill>
                <a:effectLst>
                  <a:outerShdw blurRad="38100" dist="38100" dir="2700000" algn="tl">
                    <a:srgbClr val="000000"/>
                  </a:outerShdw>
                </a:effectLst>
                <a:latin typeface="Arial" charset="0"/>
                <a:ea typeface="宋体" pitchFamily="2" charset="-122"/>
              </a:rPr>
              <a:t>变量名：</a:t>
            </a:r>
          </a:p>
          <a:p>
            <a:pPr fontAlgn="base">
              <a:spcBef>
                <a:spcPct val="50000"/>
              </a:spcBef>
              <a:spcAft>
                <a:spcPct val="0"/>
              </a:spcAft>
            </a:pPr>
            <a:r>
              <a:rPr kumimoji="1" lang="en-US" altLang="zh-CN" dirty="0">
                <a:solidFill>
                  <a:srgbClr val="FFFFFF"/>
                </a:solidFill>
                <a:effectLst>
                  <a:outerShdw blurRad="38100" dist="38100" dir="2700000" algn="tl">
                    <a:srgbClr val="000000"/>
                  </a:outerShdw>
                </a:effectLst>
                <a:latin typeface="Arial" charset="0"/>
                <a:ea typeface="宋体" pitchFamily="2" charset="-122"/>
              </a:rPr>
              <a:t>area, sum, answer, month, name, Name, Step1, step2, </a:t>
            </a:r>
            <a:r>
              <a:rPr kumimoji="1" lang="en-US" altLang="zh-CN" dirty="0" err="1">
                <a:solidFill>
                  <a:srgbClr val="FFFFFF"/>
                </a:solidFill>
                <a:effectLst>
                  <a:outerShdw blurRad="38100" dist="38100" dir="2700000" algn="tl">
                    <a:srgbClr val="000000"/>
                  </a:outerShdw>
                </a:effectLst>
                <a:latin typeface="Arial" charset="0"/>
                <a:ea typeface="宋体" pitchFamily="2" charset="-122"/>
              </a:rPr>
              <a:t>number_of_student</a:t>
            </a:r>
            <a:r>
              <a:rPr kumimoji="1" lang="en-US" altLang="zh-CN" dirty="0">
                <a:solidFill>
                  <a:srgbClr val="FFFFFF"/>
                </a:solidFill>
                <a:effectLst>
                  <a:outerShdw blurRad="38100" dist="38100" dir="2700000" algn="tl">
                    <a:srgbClr val="000000"/>
                  </a:outerShdw>
                </a:effectLst>
                <a:latin typeface="Arial" charset="0"/>
                <a:ea typeface="宋体" pitchFamily="2" charset="-122"/>
              </a:rPr>
              <a:t>, </a:t>
            </a:r>
            <a:r>
              <a:rPr kumimoji="1" lang="en-US" altLang="zh-CN" dirty="0" err="1">
                <a:solidFill>
                  <a:srgbClr val="FFFFFF"/>
                </a:solidFill>
                <a:effectLst>
                  <a:outerShdw blurRad="38100" dist="38100" dir="2700000" algn="tl">
                    <a:srgbClr val="000000"/>
                  </a:outerShdw>
                </a:effectLst>
                <a:latin typeface="Arial" charset="0"/>
                <a:ea typeface="宋体" pitchFamily="2" charset="-122"/>
              </a:rPr>
              <a:t>average_score</a:t>
            </a:r>
            <a:r>
              <a:rPr kumimoji="1" lang="en-US" altLang="zh-CN" dirty="0">
                <a:solidFill>
                  <a:srgbClr val="FFFFFF"/>
                </a:solidFill>
                <a:effectLst>
                  <a:outerShdw blurRad="38100" dist="38100" dir="2700000" algn="tl">
                    <a:srgbClr val="000000"/>
                  </a:outerShdw>
                </a:effectLst>
                <a:latin typeface="Arial" charset="0"/>
                <a:ea typeface="宋体" pitchFamily="2" charset="-122"/>
              </a:rPr>
              <a:t>, _class1</a:t>
            </a:r>
          </a:p>
        </p:txBody>
      </p:sp>
      <p:sp>
        <p:nvSpPr>
          <p:cNvPr id="130053" name="Text Box 5"/>
          <p:cNvSpPr txBox="1">
            <a:spLocks noChangeArrowheads="1"/>
          </p:cNvSpPr>
          <p:nvPr/>
        </p:nvSpPr>
        <p:spPr bwMode="auto">
          <a:xfrm>
            <a:off x="6023992" y="4436512"/>
            <a:ext cx="4152900" cy="2123658"/>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190500">
              <a:defRPr sz="2400" b="1">
                <a:solidFill>
                  <a:schemeClr val="tx1"/>
                </a:solidFill>
                <a:latin typeface="Times New Roman" pitchFamily="18" charset="0"/>
                <a:ea typeface="黑体" pitchFamily="49" charset="-122"/>
              </a:defRPr>
            </a:lvl1pPr>
            <a:lvl2pPr marL="666750">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spcBef>
                <a:spcPct val="50000"/>
              </a:spcBef>
              <a:spcAft>
                <a:spcPct val="0"/>
              </a:spcAft>
            </a:pPr>
            <a:r>
              <a:rPr kumimoji="1" lang="zh-CN" altLang="en-US">
                <a:solidFill>
                  <a:srgbClr val="66FF33"/>
                </a:solidFill>
                <a:effectLst>
                  <a:outerShdw blurRad="38100" dist="38100" dir="2700000" algn="tl">
                    <a:srgbClr val="000000"/>
                  </a:outerShdw>
                </a:effectLst>
                <a:latin typeface="Arial" charset="0"/>
                <a:ea typeface="宋体" pitchFamily="2" charset="-122"/>
              </a:rPr>
              <a:t>非法的</a:t>
            </a:r>
            <a:r>
              <a:rPr kumimoji="1" lang="zh-CN" altLang="en-US">
                <a:solidFill>
                  <a:srgbClr val="66FF33"/>
                </a:solidFill>
                <a:effectLst>
                  <a:outerShdw blurRad="38100" dist="38100" dir="2700000" algn="tl">
                    <a:srgbClr val="000000"/>
                  </a:outerShdw>
                </a:effectLst>
                <a:ea typeface="幼圆" pitchFamily="49" charset="-122"/>
              </a:rPr>
              <a:t>Ｃ</a:t>
            </a:r>
            <a:r>
              <a:rPr kumimoji="1" lang="zh-CN" altLang="en-US">
                <a:solidFill>
                  <a:srgbClr val="66FF33"/>
                </a:solidFill>
                <a:effectLst>
                  <a:outerShdw blurRad="38100" dist="38100" dir="2700000" algn="tl">
                    <a:srgbClr val="000000"/>
                  </a:outerShdw>
                </a:effectLst>
                <a:latin typeface="Arial" charset="0"/>
                <a:ea typeface="宋体" pitchFamily="2" charset="-122"/>
              </a:rPr>
              <a:t>变量名：</a:t>
            </a:r>
          </a:p>
          <a:p>
            <a:pPr fontAlgn="base">
              <a:spcBef>
                <a:spcPct val="50000"/>
              </a:spcBef>
              <a:spcAft>
                <a:spcPct val="0"/>
              </a:spcAft>
            </a:pPr>
            <a:r>
              <a:rPr kumimoji="1" lang="en-US" altLang="zh-CN">
                <a:solidFill>
                  <a:srgbClr val="FFFFFF"/>
                </a:solidFill>
                <a:effectLst>
                  <a:outerShdw blurRad="38100" dist="38100" dir="2700000" algn="tl">
                    <a:srgbClr val="000000"/>
                  </a:outerShdw>
                </a:effectLst>
                <a:latin typeface="Arial" charset="0"/>
                <a:ea typeface="宋体" pitchFamily="2" charset="-122"/>
              </a:rPr>
              <a:t>3rd_entry   (</a:t>
            </a:r>
            <a:r>
              <a:rPr kumimoji="1" lang="zh-CN" altLang="en-US">
                <a:solidFill>
                  <a:srgbClr val="FFFFFF"/>
                </a:solidFill>
                <a:effectLst>
                  <a:outerShdw blurRad="38100" dist="38100" dir="2700000" algn="tl">
                    <a:srgbClr val="000000"/>
                  </a:outerShdw>
                </a:effectLst>
                <a:latin typeface="Arial" charset="0"/>
                <a:ea typeface="宋体" pitchFamily="2" charset="-122"/>
              </a:rPr>
              <a:t>数字开头</a:t>
            </a:r>
            <a:r>
              <a:rPr kumimoji="1" lang="en-US" altLang="zh-CN">
                <a:solidFill>
                  <a:srgbClr val="FFFFFF"/>
                </a:solidFill>
                <a:effectLst>
                  <a:outerShdw blurRad="38100" dist="38100" dir="2700000" algn="tl">
                    <a:srgbClr val="000000"/>
                  </a:outerShdw>
                </a:effectLst>
                <a:latin typeface="Arial" charset="0"/>
                <a:ea typeface="宋体" pitchFamily="2" charset="-122"/>
              </a:rPr>
              <a:t>) all$done	(</a:t>
            </a:r>
            <a:r>
              <a:rPr kumimoji="1" lang="zh-CN" altLang="en-US">
                <a:solidFill>
                  <a:srgbClr val="FFFFFF"/>
                </a:solidFill>
                <a:effectLst>
                  <a:outerShdw blurRad="38100" dist="38100" dir="2700000" algn="tl">
                    <a:srgbClr val="000000"/>
                  </a:outerShdw>
                </a:effectLst>
                <a:latin typeface="Arial" charset="0"/>
                <a:ea typeface="宋体" pitchFamily="2" charset="-122"/>
              </a:rPr>
              <a:t>包含非法字符</a:t>
            </a:r>
            <a:r>
              <a:rPr kumimoji="1" lang="en-US" altLang="zh-CN">
                <a:solidFill>
                  <a:srgbClr val="FFFFFF"/>
                </a:solidFill>
                <a:effectLst>
                  <a:outerShdw blurRad="38100" dist="38100" dir="2700000" algn="tl">
                    <a:srgbClr val="000000"/>
                  </a:outerShdw>
                </a:effectLst>
                <a:latin typeface="Arial" charset="0"/>
                <a:ea typeface="宋体" pitchFamily="2" charset="-122"/>
              </a:rPr>
              <a:t>$) the  end  	(</a:t>
            </a:r>
            <a:r>
              <a:rPr kumimoji="1" lang="zh-CN" altLang="en-US">
                <a:solidFill>
                  <a:srgbClr val="FFFFFF"/>
                </a:solidFill>
                <a:effectLst>
                  <a:outerShdw blurRad="38100" dist="38100" dir="2700000" algn="tl">
                    <a:srgbClr val="000000"/>
                  </a:outerShdw>
                </a:effectLst>
                <a:latin typeface="Arial" charset="0"/>
                <a:ea typeface="宋体" pitchFamily="2" charset="-122"/>
              </a:rPr>
              <a:t>包含空格</a:t>
            </a:r>
            <a:r>
              <a:rPr kumimoji="1" lang="en-US" altLang="zh-CN">
                <a:solidFill>
                  <a:srgbClr val="FFFFFF"/>
                </a:solidFill>
                <a:effectLst>
                  <a:outerShdw blurRad="38100" dist="38100" dir="2700000" algn="tl">
                    <a:srgbClr val="000000"/>
                  </a:outerShdw>
                </a:effectLst>
                <a:latin typeface="Arial" charset="0"/>
                <a:ea typeface="宋体" pitchFamily="2" charset="-122"/>
              </a:rPr>
              <a:t>)</a:t>
            </a:r>
            <a:br>
              <a:rPr kumimoji="1" lang="en-US" altLang="zh-CN">
                <a:solidFill>
                  <a:srgbClr val="FFFFFF"/>
                </a:solidFill>
                <a:effectLst>
                  <a:outerShdw blurRad="38100" dist="38100" dir="2700000" algn="tl">
                    <a:srgbClr val="000000"/>
                  </a:outerShdw>
                </a:effectLst>
                <a:latin typeface="Arial" charset="0"/>
                <a:ea typeface="宋体" pitchFamily="2" charset="-122"/>
              </a:rPr>
            </a:br>
            <a:r>
              <a:rPr kumimoji="1" lang="en-US" altLang="zh-CN">
                <a:solidFill>
                  <a:srgbClr val="FFFFFF"/>
                </a:solidFill>
                <a:effectLst>
                  <a:outerShdw blurRad="38100" dist="38100" dir="2700000" algn="tl">
                    <a:srgbClr val="000000"/>
                  </a:outerShdw>
                </a:effectLst>
                <a:latin typeface="Arial" charset="0"/>
                <a:ea typeface="宋体" pitchFamily="2" charset="-122"/>
              </a:rPr>
              <a:t>int		(</a:t>
            </a:r>
            <a:r>
              <a:rPr kumimoji="1" lang="zh-CN" altLang="en-US">
                <a:solidFill>
                  <a:srgbClr val="FFFFFF"/>
                </a:solidFill>
                <a:effectLst>
                  <a:outerShdw blurRad="38100" dist="38100" dir="2700000" algn="tl">
                    <a:srgbClr val="000000"/>
                  </a:outerShdw>
                </a:effectLst>
                <a:latin typeface="Arial" charset="0"/>
                <a:ea typeface="宋体" pitchFamily="2" charset="-122"/>
              </a:rPr>
              <a:t>系统关键字</a:t>
            </a:r>
            <a:r>
              <a:rPr kumimoji="1" lang="en-US" altLang="zh-CN">
                <a:solidFill>
                  <a:srgbClr val="FFFFFF"/>
                </a:solidFill>
                <a:effectLst>
                  <a:outerShdw blurRad="38100" dist="38100" dir="2700000" algn="tl">
                    <a:srgbClr val="000000"/>
                  </a:outerShdw>
                </a:effectLst>
                <a:latin typeface="Arial" charset="0"/>
                <a:ea typeface="宋体" pitchFamily="2" charset="-122"/>
              </a:rPr>
              <a:t>)</a:t>
            </a:r>
          </a:p>
        </p:txBody>
      </p:sp>
      <p:sp>
        <p:nvSpPr>
          <p:cNvPr id="2" name="灯片编号占位符 1"/>
          <p:cNvSpPr>
            <a:spLocks noGrp="1"/>
          </p:cNvSpPr>
          <p:nvPr>
            <p:ph type="sldNum" sz="quarter" idx="12"/>
          </p:nvPr>
        </p:nvSpPr>
        <p:spPr/>
        <p:txBody>
          <a:bodyPr/>
          <a:lstStyle/>
          <a:p>
            <a:fld id="{973E8AC9-A1ED-4F2B-A5B9-D16F09567DED}" type="slidenum">
              <a:rPr lang="zh-CN" altLang="en-US" smtClean="0"/>
              <a:t>6</a:t>
            </a:fld>
            <a:endParaRPr lang="zh-CN" altLang="en-US"/>
          </a:p>
        </p:txBody>
      </p:sp>
    </p:spTree>
    <p:extLst>
      <p:ext uri="{BB962C8B-B14F-4D97-AF65-F5344CB8AC3E}">
        <p14:creationId xmlns:p14="http://schemas.microsoft.com/office/powerpoint/2010/main" val="403457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anim calcmode="lin" valueType="num">
                                      <p:cBhvr>
                                        <p:cTn id="11" dur="500" fill="hold"/>
                                        <p:tgtEl>
                                          <p:spTgt spid="130052"/>
                                        </p:tgtEl>
                                        <p:attrNameLst>
                                          <p:attrName>ppt_w</p:attrName>
                                        </p:attrNameLst>
                                      </p:cBhvr>
                                      <p:tavLst>
                                        <p:tav tm="0">
                                          <p:val>
                                            <p:fltVal val="0"/>
                                          </p:val>
                                        </p:tav>
                                        <p:tav tm="100000">
                                          <p:val>
                                            <p:strVal val="#ppt_w"/>
                                          </p:val>
                                        </p:tav>
                                      </p:tavLst>
                                    </p:anim>
                                    <p:anim calcmode="lin" valueType="num">
                                      <p:cBhvr>
                                        <p:cTn id="12" dur="500" fill="hold"/>
                                        <p:tgtEl>
                                          <p:spTgt spid="130052"/>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30053"/>
                                        </p:tgtEl>
                                        <p:attrNameLst>
                                          <p:attrName>style.visibility</p:attrName>
                                        </p:attrNameLst>
                                      </p:cBhvr>
                                      <p:to>
                                        <p:strVal val="visible"/>
                                      </p:to>
                                    </p:set>
                                    <p:anim calcmode="lin" valueType="num">
                                      <p:cBhvr>
                                        <p:cTn id="17" dur="500" fill="hold"/>
                                        <p:tgtEl>
                                          <p:spTgt spid="130053"/>
                                        </p:tgtEl>
                                        <p:attrNameLst>
                                          <p:attrName>ppt_w</p:attrName>
                                        </p:attrNameLst>
                                      </p:cBhvr>
                                      <p:tavLst>
                                        <p:tav tm="0">
                                          <p:val>
                                            <p:fltVal val="0"/>
                                          </p:val>
                                        </p:tav>
                                        <p:tav tm="100000">
                                          <p:val>
                                            <p:strVal val="#ppt_w"/>
                                          </p:val>
                                        </p:tav>
                                      </p:tavLst>
                                    </p:anim>
                                    <p:anim calcmode="lin" valueType="num">
                                      <p:cBhvr>
                                        <p:cTn id="18" dur="500" fill="hold"/>
                                        <p:tgtEl>
                                          <p:spTgt spid="13005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30052" grpId="0" animBg="1" autoUpdateAnimBg="0"/>
      <p:bldP spid="130053"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a:xfrm>
            <a:off x="551384" y="476554"/>
            <a:ext cx="9144000" cy="836712"/>
          </a:xfrm>
          <a:solidFill>
            <a:srgbClr val="006666">
              <a:alpha val="100000"/>
            </a:srgbClr>
          </a:solidFill>
          <a:ln w="38100" cmpd="dbl">
            <a:solidFill>
              <a:schemeClr val="bg1"/>
            </a:solidFill>
            <a:miter/>
          </a:ln>
        </p:spPr>
        <p:txBody>
          <a:bodyPr vert="horz" lIns="91440" tIns="0" rIns="91440" bIns="0" rtlCol="0" anchor="ctr">
            <a:normAutofit/>
          </a:bodyPr>
          <a:lstStyle/>
          <a:p>
            <a:pPr algn="l" eaLnBrk="1" hangingPunct="1"/>
            <a:r>
              <a:rPr lang="en-US" altLang="zh-CN" sz="3600" b="1" dirty="0">
                <a:solidFill>
                  <a:srgbClr val="FFFF00"/>
                </a:solidFill>
                <a:effectLst>
                  <a:outerShdw blurRad="38100" dist="38100" dir="2700000" algn="tl">
                    <a:srgbClr val="000000"/>
                  </a:outerShdw>
                </a:effectLst>
                <a:ea typeface="黑体" pitchFamily="49" charset="-122"/>
              </a:rPr>
              <a:t>3</a:t>
            </a:r>
            <a:r>
              <a:rPr lang="zh-CN" altLang="en-US" sz="3600" b="1" dirty="0">
                <a:solidFill>
                  <a:srgbClr val="FFFF00"/>
                </a:solidFill>
                <a:effectLst>
                  <a:outerShdw blurRad="38100" dist="38100" dir="2700000" algn="tl">
                    <a:srgbClr val="000000"/>
                  </a:outerShdw>
                </a:effectLst>
                <a:ea typeface="黑体" pitchFamily="49" charset="-122"/>
              </a:rPr>
              <a:t>、逻辑运算符使用的注意事项一</a:t>
            </a:r>
          </a:p>
        </p:txBody>
      </p:sp>
      <p:sp>
        <p:nvSpPr>
          <p:cNvPr id="93187" name="Text Box 3"/>
          <p:cNvSpPr txBox="1">
            <a:spLocks noChangeArrowheads="1"/>
          </p:cNvSpPr>
          <p:nvPr/>
        </p:nvSpPr>
        <p:spPr bwMode="auto">
          <a:xfrm>
            <a:off x="668066" y="2544115"/>
            <a:ext cx="8439472" cy="137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50000"/>
              </a:lnSpc>
              <a:spcBef>
                <a:spcPct val="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3200" b="1" i="0" u="none" strike="noStrike" kern="1200" cap="none" spc="0" normalizeH="0" baseline="0" noProof="0" dirty="0">
                <a:ln>
                  <a:noFill/>
                </a:ln>
                <a:solidFill>
                  <a:srgbClr val="FF00FF"/>
                </a:solidFill>
                <a:effectLst/>
                <a:uLnTx/>
                <a:uFillTx/>
                <a:latin typeface="黑体" pitchFamily="49" charset="-122"/>
                <a:ea typeface="黑体" pitchFamily="49" charset="-122"/>
                <a:cs typeface="+mn-cs"/>
              </a:rPr>
              <a:t>逻辑运算符两边的运算量都</a:t>
            </a:r>
            <a:r>
              <a:rPr kumimoji="0" lang="zh-CN" altLang="en-US" sz="3200" b="1" i="0" u="none" strike="noStrike" kern="1200" cap="none" spc="0" normalizeH="0" baseline="0" noProof="0" dirty="0">
                <a:ln>
                  <a:noFill/>
                </a:ln>
                <a:solidFill>
                  <a:srgbClr val="FF00FF"/>
                </a:solidFill>
                <a:effectLst/>
                <a:uLnTx/>
                <a:uFillTx/>
                <a:latin typeface="Verdana" pitchFamily="34" charset="0"/>
                <a:ea typeface="黑体" pitchFamily="49" charset="-122"/>
                <a:cs typeface="+mn-cs"/>
              </a:rPr>
              <a:t>使</a:t>
            </a:r>
            <a:r>
              <a:rPr kumimoji="0" lang="zh-CN" altLang="en-US" sz="3200" b="1" i="0" u="none" strike="noStrike" kern="1200" cap="none" spc="0" normalizeH="0" baseline="0" noProof="0" dirty="0">
                <a:ln>
                  <a:noFill/>
                </a:ln>
                <a:solidFill>
                  <a:srgbClr val="FF00FF"/>
                </a:solidFill>
                <a:effectLst/>
                <a:uLnTx/>
                <a:uFillTx/>
                <a:latin typeface="黑体" pitchFamily="49" charset="-122"/>
                <a:ea typeface="黑体" pitchFamily="49" charset="-122"/>
                <a:cs typeface="+mn-cs"/>
              </a:rPr>
              <a:t>用表达式的逻辑值</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，即</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a:t>
            </a:r>
            <a:r>
              <a:rPr kumimoji="0" 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0”</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或</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a:t>
            </a:r>
            <a:r>
              <a:rPr kumimoji="0" 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1”</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p>
        </p:txBody>
      </p:sp>
      <p:sp>
        <p:nvSpPr>
          <p:cNvPr id="93188" name="Text Box 3"/>
          <p:cNvSpPr txBox="1">
            <a:spLocks noChangeArrowheads="1"/>
          </p:cNvSpPr>
          <p:nvPr/>
        </p:nvSpPr>
        <p:spPr bwMode="auto">
          <a:xfrm>
            <a:off x="1271464" y="4180031"/>
            <a:ext cx="83439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逻辑表达式的运算结果也是逻辑值：</a:t>
            </a:r>
            <a:r>
              <a:rPr kumimoji="0" 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0  </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或  </a:t>
            </a:r>
            <a:r>
              <a:rPr kumimoji="0" 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1</a:t>
            </a:r>
            <a:endPar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endParaRPr>
          </a:p>
        </p:txBody>
      </p:sp>
      <p:sp>
        <p:nvSpPr>
          <p:cNvPr id="93189" name="Text Box 5"/>
          <p:cNvSpPr txBox="1">
            <a:spLocks noChangeArrowheads="1"/>
          </p:cNvSpPr>
          <p:nvPr/>
        </p:nvSpPr>
        <p:spPr bwMode="auto">
          <a:xfrm>
            <a:off x="2207568" y="4969179"/>
            <a:ext cx="83439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如</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x  &amp;&amp;  y + z</a:t>
            </a:r>
          </a:p>
        </p:txBody>
      </p:sp>
      <p:sp>
        <p:nvSpPr>
          <p:cNvPr id="93190" name="Text Box 6"/>
          <p:cNvSpPr txBox="1">
            <a:spLocks noChangeArrowheads="1"/>
          </p:cNvSpPr>
          <p:nvPr/>
        </p:nvSpPr>
        <p:spPr bwMode="auto">
          <a:xfrm>
            <a:off x="2181368" y="5556251"/>
            <a:ext cx="4835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如</a:t>
            </a:r>
            <a:r>
              <a:rPr kumimoji="0" lang="zh-CN" alt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5  &amp;&amp;  3  &amp;&amp;  ! 0     </a:t>
            </a:r>
          </a:p>
        </p:txBody>
      </p:sp>
      <p:sp>
        <p:nvSpPr>
          <p:cNvPr id="93191" name="Text Box 7"/>
          <p:cNvSpPr txBox="1">
            <a:spLocks noChangeArrowheads="1"/>
          </p:cNvSpPr>
          <p:nvPr/>
        </p:nvSpPr>
        <p:spPr bwMode="auto">
          <a:xfrm>
            <a:off x="7104113" y="5556250"/>
            <a:ext cx="200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结果：</a:t>
            </a:r>
            <a:r>
              <a:rPr kumimoji="0" lang="en-US" sz="32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1</a:t>
            </a:r>
            <a:r>
              <a:rPr kumimoji="0" lang="en-US" sz="32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     </a:t>
            </a:r>
          </a:p>
        </p:txBody>
      </p:sp>
      <p:sp>
        <p:nvSpPr>
          <p:cNvPr id="93192" name="Text Box 3"/>
          <p:cNvSpPr txBox="1">
            <a:spLocks noChangeArrowheads="1"/>
          </p:cNvSpPr>
          <p:nvPr/>
        </p:nvSpPr>
        <p:spPr bwMode="auto">
          <a:xfrm>
            <a:off x="551384" y="1449872"/>
            <a:ext cx="108012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zh-CN" altLang="en-US" sz="3200" b="1" i="0" u="none" strike="noStrike" kern="1200" cap="none" spc="0" normalizeH="0" baseline="0" noProof="0" dirty="0">
                <a:ln>
                  <a:noFill/>
                </a:ln>
                <a:effectLst/>
                <a:uLnTx/>
                <a:uFillTx/>
                <a:latin typeface="黑体" pitchFamily="49" charset="-122"/>
                <a:ea typeface="黑体" pitchFamily="49" charset="-122"/>
                <a:cs typeface="+mn-cs"/>
              </a:rPr>
              <a:t>逻辑运算的操作数：可以是任何类型的数据。既可以使常量、变量，也可以是表达式。</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542014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2"/>
          <p:cNvSpPr txBox="1">
            <a:spLocks noChangeArrowheads="1"/>
          </p:cNvSpPr>
          <p:nvPr/>
        </p:nvSpPr>
        <p:spPr bwMode="auto">
          <a:xfrm>
            <a:off x="1916460" y="1292915"/>
            <a:ext cx="8892480" cy="5428561"/>
          </a:xfrm>
          <a:prstGeom prst="rect">
            <a:avLst/>
          </a:prstGeom>
          <a:noFill/>
          <a:ln>
            <a:noFill/>
          </a:ln>
          <a:effectLst>
            <a:prstShdw prst="shdw17" dist="17961" dir="13500000">
              <a:srgbClr val="3D7A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108000" rIns="180000" bIns="216000" anchor="ctr">
            <a:spAutoFit/>
          </a:bodyPr>
          <a:lstStyle>
            <a:lvl1pPr indent="1905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190500" algn="l" defTabSz="914400" rtl="0" eaLnBrk="1" fontAlgn="base" latinLnBrk="0" hangingPunct="1">
              <a:lnSpc>
                <a:spcPct val="75000"/>
              </a:lnSpc>
              <a:spcBef>
                <a:spcPct val="50000"/>
              </a:spcBef>
              <a:spcAft>
                <a:spcPct val="0"/>
              </a:spcAft>
              <a:buClrTx/>
              <a:buSzTx/>
              <a:buFont typeface="Arial" charset="0"/>
              <a:buNone/>
              <a:tabLst/>
              <a:defRPr/>
            </a:pPr>
            <a:r>
              <a:rPr kumimoji="0" lang="en-US" altLang="zh-CN"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a:t>
            </a:r>
            <a:r>
              <a:rPr kumimoji="0" lang="zh-CN" alt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逻辑运算符参与复杂表达式的计算</a:t>
            </a:r>
            <a:endParaRPr kumimoji="0" lang="en-US" altLang="zh-CN"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endParaRPr>
          </a:p>
          <a:p>
            <a:pPr marL="0" marR="0" lvl="0" indent="190500" algn="l" defTabSz="914400" rtl="0" eaLnBrk="1" fontAlgn="base" latinLnBrk="0" hangingPunct="1">
              <a:lnSpc>
                <a:spcPct val="75000"/>
              </a:lnSpc>
              <a:spcBef>
                <a:spcPct val="50000"/>
              </a:spcBef>
              <a:spcAft>
                <a:spcPct val="0"/>
              </a:spcAft>
              <a:buClrTx/>
              <a:buSzTx/>
              <a:buFont typeface="Arial" charset="0"/>
              <a:buNone/>
              <a:tabLst/>
              <a:defRPr/>
            </a:pPr>
            <a:r>
              <a:rPr kumimoji="0" lang="zh-CN" alt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#include &lt;iostream&gt;</a:t>
            </a:r>
          </a:p>
          <a:p>
            <a:pPr marL="0" marR="0" lvl="0" indent="190500" algn="l" defTabSz="914400" rtl="0" eaLnBrk="1" fontAlgn="base" latinLnBrk="0" hangingPunct="1">
              <a:lnSpc>
                <a:spcPct val="75000"/>
              </a:lnSpc>
              <a:spcBef>
                <a:spcPct val="50000"/>
              </a:spcBef>
              <a:spcAft>
                <a:spcPct val="0"/>
              </a:spcAft>
              <a:buClrTx/>
              <a:buSzTx/>
              <a:buFont typeface="Arial" charset="0"/>
              <a:buNone/>
              <a:tabLst/>
              <a:defRPr/>
            </a:pPr>
            <a:r>
              <a:rPr kumimoji="0" lang="zh-CN" alt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using namespace std;</a:t>
            </a:r>
            <a:endPar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endParaRPr>
          </a:p>
          <a:p>
            <a:pPr marL="0" marR="0" lvl="0" indent="190500" algn="l" defTabSz="914400" rtl="0" eaLnBrk="1" fontAlgn="base" latinLnBrk="0" hangingPunct="1">
              <a:lnSpc>
                <a:spcPct val="75000"/>
              </a:lnSpc>
              <a:spcBef>
                <a:spcPct val="50000"/>
              </a:spcBef>
              <a:spcAft>
                <a:spcPct val="0"/>
              </a:spcAft>
              <a:buClrTx/>
              <a:buSzTx/>
              <a:buFont typeface="Arial" charset="0"/>
              <a:buNone/>
              <a:tabLst/>
              <a:defRPr/>
            </a:pPr>
            <a:r>
              <a:rPr kumimoji="0" lang="zh-CN" alt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int</a:t>
            </a:r>
            <a:r>
              <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 main( )</a:t>
            </a:r>
          </a:p>
          <a:p>
            <a:pPr marL="0" marR="0" lvl="0" indent="190500" algn="l" defTabSz="914400" rtl="0" eaLnBrk="1" fontAlgn="base" latinLnBrk="0" hangingPunct="1">
              <a:lnSpc>
                <a:spcPct val="10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a:t>
            </a:r>
          </a:p>
          <a:p>
            <a:pPr marL="0" marR="0" lvl="0" indent="190500" algn="l" defTabSz="914400" rtl="0" eaLnBrk="1" fontAlgn="base" latinLnBrk="0" hangingPunct="1">
              <a:lnSpc>
                <a:spcPct val="10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   </a:t>
            </a:r>
            <a:r>
              <a:rPr kumimoji="0" lang="en-US" sz="2600" b="1" i="0" u="none" strike="noStrike" kern="1200" cap="none" spc="0" normalizeH="0" baseline="0" noProof="0" dirty="0" err="1">
                <a:ln>
                  <a:noFill/>
                </a:ln>
                <a:solidFill>
                  <a:srgbClr val="002060"/>
                </a:solidFill>
                <a:effectLst/>
                <a:uLnTx/>
                <a:uFillTx/>
                <a:latin typeface="Times New Roman" pitchFamily="18" charset="0"/>
                <a:ea typeface="宋体" pitchFamily="2" charset="-122"/>
                <a:cs typeface="Times New Roman" pitchFamily="18" charset="0"/>
              </a:rPr>
              <a:t>int</a:t>
            </a:r>
            <a:r>
              <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  a = 3,  b = 4, c = 5,  d = 0,  x = 0,  y = 0;</a:t>
            </a:r>
          </a:p>
          <a:p>
            <a:pPr marL="0" marR="0" lvl="0" indent="190500" algn="l" defTabSz="914400" rtl="0" eaLnBrk="1" fontAlgn="base" latinLnBrk="0" hangingPunct="1">
              <a:lnSpc>
                <a:spcPct val="75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   d = a + b &gt; c &amp;&amp;  b == c;</a:t>
            </a:r>
          </a:p>
          <a:p>
            <a:pPr marL="0" marR="0" lvl="0" indent="190500" algn="l" defTabSz="914400" rtl="0" eaLnBrk="1" fontAlgn="base" latinLnBrk="0" hangingPunct="1">
              <a:lnSpc>
                <a:spcPct val="75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   </a:t>
            </a:r>
            <a:r>
              <a:rPr kumimoji="0" lang="zh-CN" alt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cout&lt;&lt;d&lt;&lt;endl</a:t>
            </a:r>
            <a:r>
              <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a:t>
            </a:r>
          </a:p>
          <a:p>
            <a:pPr marL="0" marR="0" lvl="0" indent="190500" algn="l" defTabSz="914400" rtl="0" eaLnBrk="1" fontAlgn="base" latinLnBrk="0" hangingPunct="1">
              <a:lnSpc>
                <a:spcPct val="75000"/>
              </a:lnSpc>
              <a:spcBef>
                <a:spcPct val="50000"/>
              </a:spcBef>
              <a:spcAft>
                <a:spcPct val="0"/>
              </a:spcAft>
              <a:buClrTx/>
              <a:buSzTx/>
              <a:buFont typeface="Arial" charset="0"/>
              <a:buNone/>
              <a:tabLst/>
              <a:defRPr/>
            </a:pPr>
            <a:r>
              <a:rPr kumimoji="0" lang="zh-CN" alt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   </a:t>
            </a:r>
            <a:r>
              <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return 0;</a:t>
            </a:r>
          </a:p>
          <a:p>
            <a:pPr marL="0" marR="0" lvl="0" indent="190500" algn="l" defTabSz="914400" rtl="0" eaLnBrk="1" fontAlgn="base" latinLnBrk="0" hangingPunct="1">
              <a:lnSpc>
                <a:spcPct val="10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Times New Roman" pitchFamily="18" charset="0"/>
                <a:ea typeface="宋体" pitchFamily="2" charset="-122"/>
                <a:cs typeface="Times New Roman" pitchFamily="18" charset="0"/>
              </a:rPr>
              <a:t>}</a:t>
            </a:r>
          </a:p>
        </p:txBody>
      </p:sp>
      <p:grpSp>
        <p:nvGrpSpPr>
          <p:cNvPr id="95236" name="Group 4"/>
          <p:cNvGrpSpPr>
            <a:grpSpLocks/>
          </p:cNvGrpSpPr>
          <p:nvPr/>
        </p:nvGrpSpPr>
        <p:grpSpPr bwMode="auto">
          <a:xfrm>
            <a:off x="2457450" y="4427538"/>
            <a:ext cx="8210550" cy="1885950"/>
            <a:chOff x="0" y="0"/>
            <a:chExt cx="5172" cy="1188"/>
          </a:xfrm>
        </p:grpSpPr>
        <p:sp>
          <p:nvSpPr>
            <p:cNvPr id="99332" name="AutoShape 5"/>
            <p:cNvSpPr>
              <a:spLocks noChangeArrowheads="1"/>
            </p:cNvSpPr>
            <p:nvPr/>
          </p:nvSpPr>
          <p:spPr bwMode="auto">
            <a:xfrm>
              <a:off x="2724" y="0"/>
              <a:ext cx="2448" cy="1188"/>
            </a:xfrm>
            <a:prstGeom prst="wedgeRoundRectCallout">
              <a:avLst>
                <a:gd name="adj1" fmla="val -60745"/>
                <a:gd name="adj2" fmla="val -29796"/>
                <a:gd name="adj3" fmla="val 16667"/>
              </a:avLst>
            </a:prstGeom>
            <a:noFill/>
            <a:ln w="3810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72000" anchor="ctr" anchorCtr="1"/>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Verdana" pitchFamily="34" charset="0"/>
                  <a:ea typeface="+mn-ea"/>
                  <a:cs typeface="+mn-cs"/>
                </a:rPr>
                <a:t>((</a:t>
              </a:r>
              <a:r>
                <a:rPr kumimoji="0" lang="en-US" sz="2400" b="1" i="0" u="none" strike="noStrike" kern="1200" cap="none" spc="0" normalizeH="0" baseline="0" noProof="0" dirty="0" err="1">
                  <a:ln>
                    <a:noFill/>
                  </a:ln>
                  <a:solidFill>
                    <a:srgbClr val="002060"/>
                  </a:solidFill>
                  <a:effectLst/>
                  <a:uLnTx/>
                  <a:uFillTx/>
                  <a:latin typeface="Verdana" pitchFamily="34" charset="0"/>
                  <a:ea typeface="+mn-ea"/>
                  <a:cs typeface="+mn-cs"/>
                </a:rPr>
                <a:t>a+b</a:t>
              </a:r>
              <a:r>
                <a:rPr kumimoji="0" lang="en-US" sz="2400" b="1" i="0" u="none" strike="noStrike" kern="1200" cap="none" spc="0" normalizeH="0" baseline="0" noProof="0" dirty="0">
                  <a:ln>
                    <a:noFill/>
                  </a:ln>
                  <a:solidFill>
                    <a:srgbClr val="002060"/>
                  </a:solidFill>
                  <a:effectLst/>
                  <a:uLnTx/>
                  <a:uFillTx/>
                  <a:latin typeface="Verdana" pitchFamily="34" charset="0"/>
                  <a:ea typeface="+mn-ea"/>
                  <a:cs typeface="+mn-cs"/>
                </a:rPr>
                <a:t>)&gt;c)&amp;&amp;(b==c)</a:t>
              </a:r>
            </a:p>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Verdana" pitchFamily="34" charset="0"/>
                  <a:ea typeface="+mn-ea"/>
                  <a:cs typeface="+mn-cs"/>
                </a:rPr>
                <a:t>(7&gt;c) &amp;&amp; (b==c)</a:t>
              </a:r>
              <a:br>
                <a:rPr kumimoji="0" lang="en-US" sz="2400" b="1" i="0" u="none" strike="noStrike" kern="1200" cap="none" spc="0" normalizeH="0" baseline="0" noProof="0" dirty="0">
                  <a:ln>
                    <a:noFill/>
                  </a:ln>
                  <a:solidFill>
                    <a:srgbClr val="002060"/>
                  </a:solidFill>
                  <a:effectLst/>
                  <a:uLnTx/>
                  <a:uFillTx/>
                  <a:latin typeface="Verdana" pitchFamily="34" charset="0"/>
                  <a:ea typeface="+mn-ea"/>
                  <a:cs typeface="+mn-cs"/>
                </a:rPr>
              </a:br>
              <a:r>
                <a:rPr kumimoji="0" lang="en-US" sz="2400" b="1" i="0" u="none" strike="noStrike" kern="1200" cap="none" spc="0" normalizeH="0" baseline="0" noProof="0" dirty="0">
                  <a:ln>
                    <a:noFill/>
                  </a:ln>
                  <a:solidFill>
                    <a:srgbClr val="002060"/>
                  </a:solidFill>
                  <a:effectLst/>
                  <a:uLnTx/>
                  <a:uFillTx/>
                  <a:latin typeface="Verdana" pitchFamily="34" charset="0"/>
                  <a:ea typeface="+mn-ea"/>
                  <a:cs typeface="+mn-cs"/>
                </a:rPr>
                <a:t>1 &amp;&amp; (b==c)</a:t>
              </a:r>
              <a:br>
                <a:rPr kumimoji="0" lang="en-US" sz="2400" b="1" i="0" u="none" strike="noStrike" kern="1200" cap="none" spc="0" normalizeH="0" baseline="0" noProof="0" dirty="0">
                  <a:ln>
                    <a:noFill/>
                  </a:ln>
                  <a:solidFill>
                    <a:srgbClr val="002060"/>
                  </a:solidFill>
                  <a:effectLst/>
                  <a:uLnTx/>
                  <a:uFillTx/>
                  <a:latin typeface="Verdana" pitchFamily="34" charset="0"/>
                  <a:ea typeface="+mn-ea"/>
                  <a:cs typeface="+mn-cs"/>
                </a:rPr>
              </a:br>
              <a:r>
                <a:rPr kumimoji="0" lang="en-US" sz="2400" b="1" i="0" u="none" strike="noStrike" kern="1200" cap="none" spc="0" normalizeH="0" baseline="0" noProof="0" dirty="0">
                  <a:ln>
                    <a:noFill/>
                  </a:ln>
                  <a:solidFill>
                    <a:srgbClr val="002060"/>
                  </a:solidFill>
                  <a:effectLst/>
                  <a:uLnTx/>
                  <a:uFillTx/>
                  <a:latin typeface="Verdana" pitchFamily="34" charset="0"/>
                  <a:ea typeface="+mn-ea"/>
                  <a:cs typeface="+mn-cs"/>
                </a:rPr>
                <a:t>1 &amp;&amp; 0 → 0 </a:t>
              </a:r>
            </a:p>
          </p:txBody>
        </p:sp>
        <p:sp>
          <p:nvSpPr>
            <p:cNvPr id="99333" name="Line 6"/>
            <p:cNvSpPr>
              <a:spLocks noChangeShapeType="1"/>
            </p:cNvSpPr>
            <p:nvPr/>
          </p:nvSpPr>
          <p:spPr bwMode="auto">
            <a:xfrm>
              <a:off x="0" y="236"/>
              <a:ext cx="2460" cy="0"/>
            </a:xfrm>
            <a:prstGeom prst="line">
              <a:avLst/>
            </a:prstGeom>
            <a:noFill/>
            <a:ln w="38100">
              <a:solidFill>
                <a:schemeClr val="accent6">
                  <a:lumMod val="50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grpSp>
      <p:sp>
        <p:nvSpPr>
          <p:cNvPr id="95239" name="AutoShape 9"/>
          <p:cNvSpPr>
            <a:spLocks noChangeArrowheads="1"/>
          </p:cNvSpPr>
          <p:nvPr/>
        </p:nvSpPr>
        <p:spPr bwMode="auto">
          <a:xfrm>
            <a:off x="4992687" y="5721350"/>
            <a:ext cx="1370013" cy="817563"/>
          </a:xfrm>
          <a:prstGeom prst="wedgeRoundRectCallout">
            <a:avLst>
              <a:gd name="adj1" fmla="val -139297"/>
              <a:gd name="adj2" fmla="val -89767"/>
              <a:gd name="adj3" fmla="val 16667"/>
            </a:avLst>
          </a:prstGeom>
          <a:noFill/>
          <a:ln w="38100">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72000" anchor="ctr" anchorCtr="1"/>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a:ln>
                  <a:noFill/>
                </a:ln>
                <a:solidFill>
                  <a:srgbClr val="002060"/>
                </a:solidFill>
                <a:effectLst/>
                <a:uLnTx/>
                <a:uFillTx/>
                <a:latin typeface="Tahoma" pitchFamily="34" charset="0"/>
                <a:ea typeface="黑体" pitchFamily="49" charset="-122"/>
                <a:cs typeface="+mn-cs"/>
              </a:rPr>
              <a:t>输出</a:t>
            </a:r>
            <a:r>
              <a:rPr kumimoji="0" lang="en-US" sz="3200" b="1" i="0" u="none" strike="noStrike" kern="1200" cap="none" spc="0" normalizeH="0" baseline="0" noProof="0">
                <a:ln>
                  <a:noFill/>
                </a:ln>
                <a:solidFill>
                  <a:srgbClr val="002060"/>
                </a:solidFill>
                <a:effectLst/>
                <a:uLnTx/>
                <a:uFillTx/>
                <a:latin typeface="Tahoma" pitchFamily="34" charset="0"/>
                <a:ea typeface="黑体" pitchFamily="49" charset="-122"/>
                <a:cs typeface="+mn-cs"/>
              </a:rPr>
              <a:t>0</a:t>
            </a:r>
          </a:p>
        </p:txBody>
      </p:sp>
      <p:sp>
        <p:nvSpPr>
          <p:cNvPr id="95240" name="Rectangle 2"/>
          <p:cNvSpPr txBox="1"/>
          <p:nvPr/>
        </p:nvSpPr>
        <p:spPr>
          <a:xfrm>
            <a:off x="767408" y="552726"/>
            <a:ext cx="4687243" cy="720080"/>
          </a:xfrm>
          <a:prstGeom prst="rect">
            <a:avLst/>
          </a:prstGeom>
          <a:solidFill>
            <a:srgbClr val="006666"/>
          </a:solidFill>
          <a:ln w="38100" cap="flat" cmpd="dbl">
            <a:solidFill>
              <a:schemeClr val="bg1"/>
            </a:solidFill>
            <a:prstDash val="solid"/>
            <a:miter/>
            <a:headEnd type="none" w="med" len="med"/>
            <a:tailEnd type="none" w="med" len="med"/>
          </a:ln>
        </p:spPr>
        <p:txBody>
          <a:bodyPr lIns="92075" tIns="0" rIns="92075" bIns="0"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36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charset="0"/>
                <a:ea typeface="黑体" pitchFamily="49" charset="-122"/>
                <a:cs typeface="+mn-cs"/>
              </a:rPr>
              <a:t>使用的注意事项二</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9272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p:cTn id="7" dur="1000" fill="hold"/>
                                        <p:tgtEl>
                                          <p:spTgt spid="95236"/>
                                        </p:tgtEl>
                                        <p:attrNameLst>
                                          <p:attrName>ppt_w</p:attrName>
                                        </p:attrNameLst>
                                      </p:cBhvr>
                                      <p:tavLst>
                                        <p:tav tm="0">
                                          <p:val>
                                            <p:fltVal val="0"/>
                                          </p:val>
                                        </p:tav>
                                        <p:tav tm="100000">
                                          <p:val>
                                            <p:strVal val="#ppt_w"/>
                                          </p:val>
                                        </p:tav>
                                      </p:tavLst>
                                    </p:anim>
                                    <p:anim calcmode="lin" valueType="num">
                                      <p:cBhvr>
                                        <p:cTn id="8" dur="1000" fill="hold"/>
                                        <p:tgtEl>
                                          <p:spTgt spid="95236"/>
                                        </p:tgtEl>
                                        <p:attrNameLst>
                                          <p:attrName>ppt_h</p:attrName>
                                        </p:attrNameLst>
                                      </p:cBhvr>
                                      <p:tavLst>
                                        <p:tav tm="0">
                                          <p:val>
                                            <p:fltVal val="0"/>
                                          </p:val>
                                        </p:tav>
                                        <p:tav tm="100000">
                                          <p:val>
                                            <p:strVal val="#ppt_h"/>
                                          </p:val>
                                        </p:tav>
                                      </p:tavLst>
                                    </p:anim>
                                    <p:anim calcmode="lin" valueType="num">
                                      <p:cBhvr>
                                        <p:cTn id="9" dur="1000" fill="hold"/>
                                        <p:tgtEl>
                                          <p:spTgt spid="95236"/>
                                        </p:tgtEl>
                                        <p:attrNameLst>
                                          <p:attrName>style.rotation</p:attrName>
                                        </p:attrNameLst>
                                      </p:cBhvr>
                                      <p:tavLst>
                                        <p:tav tm="0">
                                          <p:val>
                                            <p:fltVal val="90"/>
                                          </p:val>
                                        </p:tav>
                                        <p:tav tm="100000">
                                          <p:val>
                                            <p:fltVal val="0"/>
                                          </p:val>
                                        </p:tav>
                                      </p:tavLst>
                                    </p:anim>
                                    <p:animEffect transition="in" filter="fade">
                                      <p:cBhvr>
                                        <p:cTn id="10" dur="1000"/>
                                        <p:tgtEl>
                                          <p:spTgt spid="9523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5239"/>
                                        </p:tgtEl>
                                        <p:attrNameLst>
                                          <p:attrName>style.visibility</p:attrName>
                                        </p:attrNameLst>
                                      </p:cBhvr>
                                      <p:to>
                                        <p:strVal val="visible"/>
                                      </p:to>
                                    </p:set>
                                    <p:anim calcmode="lin" valueType="num">
                                      <p:cBhvr>
                                        <p:cTn id="13" dur="1000" fill="hold"/>
                                        <p:tgtEl>
                                          <p:spTgt spid="95239"/>
                                        </p:tgtEl>
                                        <p:attrNameLst>
                                          <p:attrName>ppt_w</p:attrName>
                                        </p:attrNameLst>
                                      </p:cBhvr>
                                      <p:tavLst>
                                        <p:tav tm="0">
                                          <p:val>
                                            <p:fltVal val="0"/>
                                          </p:val>
                                        </p:tav>
                                        <p:tav tm="100000">
                                          <p:val>
                                            <p:strVal val="#ppt_w"/>
                                          </p:val>
                                        </p:tav>
                                      </p:tavLst>
                                    </p:anim>
                                    <p:anim calcmode="lin" valueType="num">
                                      <p:cBhvr>
                                        <p:cTn id="14" dur="1000" fill="hold"/>
                                        <p:tgtEl>
                                          <p:spTgt spid="95239"/>
                                        </p:tgtEl>
                                        <p:attrNameLst>
                                          <p:attrName>ppt_h</p:attrName>
                                        </p:attrNameLst>
                                      </p:cBhvr>
                                      <p:tavLst>
                                        <p:tav tm="0">
                                          <p:val>
                                            <p:fltVal val="0"/>
                                          </p:val>
                                        </p:tav>
                                        <p:tav tm="100000">
                                          <p:val>
                                            <p:strVal val="#ppt_h"/>
                                          </p:val>
                                        </p:tav>
                                      </p:tavLst>
                                    </p:anim>
                                    <p:anim calcmode="lin" valueType="num">
                                      <p:cBhvr>
                                        <p:cTn id="15" dur="1000" fill="hold"/>
                                        <p:tgtEl>
                                          <p:spTgt spid="95239"/>
                                        </p:tgtEl>
                                        <p:attrNameLst>
                                          <p:attrName>style.rotation</p:attrName>
                                        </p:attrNameLst>
                                      </p:cBhvr>
                                      <p:tavLst>
                                        <p:tav tm="0">
                                          <p:val>
                                            <p:fltVal val="90"/>
                                          </p:val>
                                        </p:tav>
                                        <p:tav tm="100000">
                                          <p:val>
                                            <p:fltVal val="0"/>
                                          </p:val>
                                        </p:tav>
                                      </p:tavLst>
                                    </p:anim>
                                    <p:animEffect transition="in" filter="fade">
                                      <p:cBhvr>
                                        <p:cTn id="16" dur="10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4" descr="b26"/>
          <p:cNvSpPr txBox="1">
            <a:spLocks noChangeArrowheads="1"/>
          </p:cNvSpPr>
          <p:nvPr/>
        </p:nvSpPr>
        <p:spPr bwMode="auto">
          <a:xfrm>
            <a:off x="623392" y="1165118"/>
            <a:ext cx="9742203" cy="4434868"/>
          </a:xfrm>
          <a:prstGeom prst="rect">
            <a:avLst/>
          </a:prstGeom>
          <a:noFill/>
          <a:ln>
            <a:noFill/>
          </a:ln>
          <a:effectLst>
            <a:prstShdw prst="shdw17" dist="17961" dir="13500000">
              <a:srgbClr val="8D6B7F"/>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5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短路特性</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：对于</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&amp;&amp;”</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表达式和“</a:t>
            </a:r>
            <a:r>
              <a:rPr kumimoji="0" 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表达式，系统按从左向右顺序求解；如果发现求出某个运算量后整个逻辑表达式的值能够确定时，则求解过程</a:t>
            </a:r>
            <a:r>
              <a:rPr kumimoji="0" lang="zh-CN" altLang="en-US" sz="2800" b="1" i="0" u="none" strike="noStrike" kern="1200" cap="none" spc="0" normalizeH="0" baseline="0" noProof="0" dirty="0">
                <a:ln>
                  <a:noFill/>
                </a:ln>
                <a:solidFill>
                  <a:srgbClr val="FF00FF"/>
                </a:solidFill>
                <a:effectLst/>
                <a:uLnTx/>
                <a:uFillTx/>
                <a:latin typeface="微软雅黑" pitchFamily="34" charset="-122"/>
                <a:ea typeface="微软雅黑" pitchFamily="34" charset="-122"/>
                <a:cs typeface="+mn-cs"/>
              </a:rPr>
              <a:t>马上停止</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，余下的运算量不被求解</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a:t>
            </a:r>
            <a:endParaRPr kumimoji="0" lang="en-US" altLang="zh-CN"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endParaRPr>
          </a:p>
          <a:p>
            <a:pPr marL="0" marR="0" lvl="0" indent="0" algn="l" defTabSz="914400" rtl="0" eaLnBrk="1" fontAlgn="base" latinLnBrk="0" hangingPunct="1">
              <a:lnSpc>
                <a:spcPct val="15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如：假设</a:t>
            </a:r>
            <a:r>
              <a:rPr kumimoji="0" lang="en-US" altLang="zh-CN"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rPr>
              <a:t>x=-6.    </a:t>
            </a:r>
            <a:r>
              <a:rPr kumimoji="0" lang="en-US" altLang="zh-CN" sz="2800" b="1" i="0" u="none" strike="noStrike" kern="1200" cap="none" spc="0" normalizeH="0" baseline="0" noProof="0" dirty="0">
                <a:ln>
                  <a:noFill/>
                </a:ln>
                <a:solidFill>
                  <a:srgbClr val="002060"/>
                </a:solidFill>
                <a:effectLst/>
                <a:uLnTx/>
                <a:uFillTx/>
                <a:latin typeface="Verdana" pitchFamily="34" charset="0"/>
                <a:ea typeface="宋体" panose="02010600030101010101" pitchFamily="2" charset="-122"/>
                <a:cs typeface="+mn-cs"/>
              </a:rPr>
              <a:t>x &gt; -5  &amp;&amp;  x &lt; +5//</a:t>
            </a:r>
            <a:r>
              <a:rPr kumimoji="0" lang="zh-CN" altLang="en-US" sz="2800" b="1" i="0" u="none" strike="noStrike" kern="1200" cap="none" spc="0" normalizeH="0" baseline="0" noProof="0" dirty="0">
                <a:ln>
                  <a:noFill/>
                </a:ln>
                <a:solidFill>
                  <a:srgbClr val="002060"/>
                </a:solidFill>
                <a:effectLst/>
                <a:uLnTx/>
                <a:uFillTx/>
                <a:latin typeface="Verdana" pitchFamily="34" charset="0"/>
                <a:ea typeface="宋体" panose="02010600030101010101" pitchFamily="2" charset="-122"/>
                <a:cs typeface="+mn-cs"/>
              </a:rPr>
              <a:t>值为？</a:t>
            </a:r>
            <a:endParaRPr kumimoji="0" lang="en-US" altLang="zh-CN" sz="2800" b="1" i="0" u="none" strike="noStrike" kern="1200" cap="none" spc="0" normalizeH="0" baseline="0" noProof="0" dirty="0">
              <a:ln>
                <a:noFill/>
              </a:ln>
              <a:solidFill>
                <a:srgbClr val="002060"/>
              </a:solidFill>
              <a:effectLst/>
              <a:uLnTx/>
              <a:uFillTx/>
              <a:latin typeface="Verdana" pitchFamily="34" charset="0"/>
              <a:ea typeface="幼圆" pitchFamily="49" charset="-122"/>
              <a:cs typeface="+mn-cs"/>
            </a:endParaRPr>
          </a:p>
          <a:p>
            <a:pPr marL="0" marR="0" lvl="0" indent="0" algn="l" defTabSz="914400" rtl="0" eaLnBrk="1" fontAlgn="base" latinLnBrk="0" hangingPunct="1">
              <a:lnSpc>
                <a:spcPct val="150000"/>
              </a:lnSpc>
              <a:spcBef>
                <a:spcPct val="50000"/>
              </a:spcBef>
              <a:spcAft>
                <a:spcPct val="0"/>
              </a:spcAft>
              <a:buClrTx/>
              <a:buSzTx/>
              <a:buFont typeface="Arial" charset="0"/>
              <a:buNone/>
              <a:tabLst/>
              <a:defRPr/>
            </a:pPr>
            <a:r>
              <a:rPr kumimoji="0" lang="en-US" altLang="zh-CN" sz="2800" b="1" i="0" u="none" strike="noStrike" kern="1200" cap="none" spc="0" normalizeH="0" baseline="0" noProof="0" dirty="0">
                <a:ln>
                  <a:noFill/>
                </a:ln>
                <a:solidFill>
                  <a:srgbClr val="002060"/>
                </a:solidFill>
                <a:effectLst/>
                <a:uLnTx/>
                <a:uFillTx/>
                <a:latin typeface="华文行楷" pitchFamily="2" charset="-122"/>
                <a:ea typeface="华文行楷" pitchFamily="2" charset="-122"/>
                <a:cs typeface="+mn-cs"/>
              </a:rPr>
              <a:t>??   </a:t>
            </a:r>
            <a:r>
              <a:rPr kumimoji="0" lang="zh-CN" altLang="en-US" sz="2800" b="1" i="0" u="none" strike="noStrike" kern="1200" cap="none" spc="0" normalizeH="0" baseline="0" noProof="0" dirty="0">
                <a:ln>
                  <a:noFill/>
                </a:ln>
                <a:solidFill>
                  <a:srgbClr val="002060"/>
                </a:solidFill>
                <a:effectLst/>
                <a:uLnTx/>
                <a:uFillTx/>
                <a:latin typeface="华文行楷" pitchFamily="2" charset="-122"/>
                <a:ea typeface="华文行楷" pitchFamily="2" charset="-122"/>
                <a:cs typeface="+mn-cs"/>
              </a:rPr>
              <a:t>下面表达式完成什么功能？</a:t>
            </a:r>
            <a:endParaRPr kumimoji="0" lang="en-US" altLang="zh-CN" sz="2800" b="1" i="0" u="none" strike="noStrike" kern="1200" cap="none" spc="0" normalizeH="0" baseline="0" noProof="0" dirty="0">
              <a:ln>
                <a:noFill/>
              </a:ln>
              <a:solidFill>
                <a:srgbClr val="002060"/>
              </a:solidFill>
              <a:effectLst/>
              <a:uLnTx/>
              <a:uFillTx/>
              <a:latin typeface="华文行楷" pitchFamily="2" charset="-122"/>
              <a:ea typeface="华文行楷" pitchFamily="2" charset="-122"/>
              <a:cs typeface="+mn-cs"/>
            </a:endParaRPr>
          </a:p>
          <a:p>
            <a:pPr marL="0" marR="0" lvl="0" indent="0" algn="l" defTabSz="914400" rtl="0" eaLnBrk="1" fontAlgn="base" latinLnBrk="0" hangingPunct="1">
              <a:lnSpc>
                <a:spcPct val="150000"/>
              </a:lnSpc>
              <a:spcBef>
                <a:spcPct val="50000"/>
              </a:spcBef>
              <a:spcAft>
                <a:spcPct val="0"/>
              </a:spcAft>
              <a:buClrTx/>
              <a:buSzTx/>
              <a:buFont typeface="Arial" charset="0"/>
              <a:buNone/>
              <a:tabLst/>
              <a:defRPr/>
            </a:pPr>
            <a:r>
              <a:rPr kumimoji="0" lang="en-US" altLang="zh-CN" sz="2800" b="1" i="0" u="none" strike="noStrike" kern="1200" cap="none" spc="0" normalizeH="0" baseline="0" noProof="0" dirty="0">
                <a:ln>
                  <a:noFill/>
                </a:ln>
                <a:solidFill>
                  <a:srgbClr val="F79646">
                    <a:lumMod val="50000"/>
                  </a:srgbClr>
                </a:solidFill>
                <a:effectLst/>
                <a:uLnTx/>
                <a:uFillTx/>
                <a:latin typeface="Verdana" pitchFamily="34" charset="0"/>
                <a:ea typeface="幼圆" pitchFamily="49" charset="-122"/>
                <a:cs typeface="+mn-cs"/>
              </a:rPr>
              <a:t>(</a:t>
            </a:r>
            <a:r>
              <a:rPr kumimoji="0" lang="en-US" altLang="zh-CN" sz="2800" b="1" i="0" u="none" strike="noStrike" kern="1200" cap="none" spc="0" normalizeH="0" baseline="0" noProof="0" dirty="0" err="1">
                <a:ln>
                  <a:noFill/>
                </a:ln>
                <a:solidFill>
                  <a:srgbClr val="F79646">
                    <a:lumMod val="50000"/>
                  </a:srgbClr>
                </a:solidFill>
                <a:effectLst/>
                <a:uLnTx/>
                <a:uFillTx/>
                <a:latin typeface="Verdana" pitchFamily="34" charset="0"/>
                <a:ea typeface="幼圆" pitchFamily="49" charset="-122"/>
                <a:cs typeface="+mn-cs"/>
              </a:rPr>
              <a:t>ch</a:t>
            </a:r>
            <a:r>
              <a:rPr kumimoji="0" lang="en-US" altLang="zh-CN" sz="2800" b="1" i="0" u="none" strike="noStrike" kern="1200" cap="none" spc="0" normalizeH="0" baseline="0" noProof="0" dirty="0">
                <a:ln>
                  <a:noFill/>
                </a:ln>
                <a:solidFill>
                  <a:srgbClr val="F79646">
                    <a:lumMod val="50000"/>
                  </a:srgbClr>
                </a:solidFill>
                <a:effectLst/>
                <a:uLnTx/>
                <a:uFillTx/>
                <a:latin typeface="Verdana" pitchFamily="34" charset="0"/>
                <a:ea typeface="幼圆" pitchFamily="49" charset="-122"/>
                <a:cs typeface="+mn-cs"/>
              </a:rPr>
              <a:t>&gt;’a’&amp;&amp;</a:t>
            </a:r>
            <a:r>
              <a:rPr kumimoji="0" lang="en-US" altLang="zh-CN" sz="2800" b="1" i="0" u="none" strike="noStrike" kern="1200" cap="none" spc="0" normalizeH="0" baseline="0" noProof="0" dirty="0" err="1">
                <a:ln>
                  <a:noFill/>
                </a:ln>
                <a:solidFill>
                  <a:srgbClr val="F79646">
                    <a:lumMod val="50000"/>
                  </a:srgbClr>
                </a:solidFill>
                <a:effectLst/>
                <a:uLnTx/>
                <a:uFillTx/>
                <a:latin typeface="Verdana" pitchFamily="34" charset="0"/>
                <a:ea typeface="幼圆" pitchFamily="49" charset="-122"/>
                <a:cs typeface="+mn-cs"/>
              </a:rPr>
              <a:t>ch</a:t>
            </a:r>
            <a:r>
              <a:rPr kumimoji="0" lang="en-US" altLang="zh-CN" sz="2800" b="1" i="0" u="none" strike="noStrike" kern="1200" cap="none" spc="0" normalizeH="0" baseline="0" noProof="0" dirty="0">
                <a:ln>
                  <a:noFill/>
                </a:ln>
                <a:solidFill>
                  <a:srgbClr val="F79646">
                    <a:lumMod val="50000"/>
                  </a:srgbClr>
                </a:solidFill>
                <a:effectLst/>
                <a:uLnTx/>
                <a:uFillTx/>
                <a:latin typeface="Verdana" pitchFamily="34" charset="0"/>
                <a:ea typeface="幼圆" pitchFamily="49" charset="-122"/>
                <a:cs typeface="+mn-cs"/>
              </a:rPr>
              <a:t>&lt;‘z’)||</a:t>
            </a:r>
            <a:r>
              <a:rPr kumimoji="0" lang="zh-CN" altLang="en-US" sz="2800" b="1" i="0" u="none" strike="noStrike" kern="1200" cap="none" spc="0" normalizeH="0" baseline="0" noProof="0" dirty="0">
                <a:ln>
                  <a:noFill/>
                </a:ln>
                <a:solidFill>
                  <a:srgbClr val="F79646">
                    <a:lumMod val="50000"/>
                  </a:srgbClr>
                </a:solidFill>
                <a:effectLst/>
                <a:uLnTx/>
                <a:uFillTx/>
                <a:latin typeface="Verdana" pitchFamily="34" charset="0"/>
                <a:ea typeface="幼圆" pitchFamily="49" charset="-122"/>
                <a:cs typeface="+mn-cs"/>
              </a:rPr>
              <a:t>（</a:t>
            </a:r>
            <a:r>
              <a:rPr kumimoji="0" lang="en-US" altLang="zh-CN" sz="2800" b="1" i="0" u="none" strike="noStrike" kern="1200" cap="none" spc="0" normalizeH="0" baseline="0" noProof="0" dirty="0" err="1">
                <a:ln>
                  <a:noFill/>
                </a:ln>
                <a:solidFill>
                  <a:srgbClr val="F79646">
                    <a:lumMod val="50000"/>
                  </a:srgbClr>
                </a:solidFill>
                <a:effectLst/>
                <a:uLnTx/>
                <a:uFillTx/>
                <a:latin typeface="Verdana" pitchFamily="34" charset="0"/>
                <a:ea typeface="幼圆" pitchFamily="49" charset="-122"/>
                <a:cs typeface="+mn-cs"/>
              </a:rPr>
              <a:t>ch</a:t>
            </a:r>
            <a:r>
              <a:rPr kumimoji="0" lang="en-US" altLang="zh-CN" sz="2800" b="1" i="0" u="none" strike="noStrike" kern="1200" cap="none" spc="0" normalizeH="0" baseline="0" noProof="0" dirty="0">
                <a:ln>
                  <a:noFill/>
                </a:ln>
                <a:solidFill>
                  <a:srgbClr val="F79646">
                    <a:lumMod val="50000"/>
                  </a:srgbClr>
                </a:solidFill>
                <a:effectLst/>
                <a:uLnTx/>
                <a:uFillTx/>
                <a:latin typeface="Verdana" pitchFamily="34" charset="0"/>
                <a:ea typeface="幼圆" pitchFamily="49" charset="-122"/>
                <a:cs typeface="+mn-cs"/>
              </a:rPr>
              <a:t>&gt;’A’ &amp;&amp; </a:t>
            </a:r>
            <a:r>
              <a:rPr kumimoji="0" lang="en-US" altLang="zh-CN" sz="2800" b="1" i="0" u="none" strike="noStrike" kern="1200" cap="none" spc="0" normalizeH="0" baseline="0" noProof="0" dirty="0" err="1">
                <a:ln>
                  <a:noFill/>
                </a:ln>
                <a:solidFill>
                  <a:srgbClr val="F79646">
                    <a:lumMod val="50000"/>
                  </a:srgbClr>
                </a:solidFill>
                <a:effectLst/>
                <a:uLnTx/>
                <a:uFillTx/>
                <a:latin typeface="Verdana" pitchFamily="34" charset="0"/>
                <a:ea typeface="幼圆" pitchFamily="49" charset="-122"/>
                <a:cs typeface="+mn-cs"/>
              </a:rPr>
              <a:t>ch</a:t>
            </a:r>
            <a:r>
              <a:rPr kumimoji="0" lang="en-US" altLang="zh-CN" sz="2800" b="1" i="0" u="none" strike="noStrike" kern="1200" cap="none" spc="0" normalizeH="0" baseline="0" noProof="0" dirty="0">
                <a:ln>
                  <a:noFill/>
                </a:ln>
                <a:solidFill>
                  <a:srgbClr val="F79646">
                    <a:lumMod val="50000"/>
                  </a:srgbClr>
                </a:solidFill>
                <a:effectLst/>
                <a:uLnTx/>
                <a:uFillTx/>
                <a:latin typeface="Verdana" pitchFamily="34" charset="0"/>
                <a:ea typeface="幼圆" pitchFamily="49" charset="-122"/>
                <a:cs typeface="+mn-cs"/>
              </a:rPr>
              <a:t>&lt;‘Z’</a:t>
            </a:r>
            <a:r>
              <a:rPr kumimoji="0" lang="zh-CN" altLang="en-US" sz="2800" b="1" i="0" u="none" strike="noStrike" kern="1200" cap="none" spc="0" normalizeH="0" baseline="0" noProof="0" dirty="0">
                <a:ln>
                  <a:noFill/>
                </a:ln>
                <a:solidFill>
                  <a:srgbClr val="F79646">
                    <a:lumMod val="50000"/>
                  </a:srgbClr>
                </a:solidFill>
                <a:effectLst/>
                <a:uLnTx/>
                <a:uFillTx/>
                <a:latin typeface="Verdana" pitchFamily="34" charset="0"/>
                <a:ea typeface="幼圆" pitchFamily="49" charset="-122"/>
                <a:cs typeface="+mn-cs"/>
              </a:rPr>
              <a:t>）</a:t>
            </a:r>
          </a:p>
        </p:txBody>
      </p:sp>
      <p:sp>
        <p:nvSpPr>
          <p:cNvPr id="96259" name="Rectangle 2"/>
          <p:cNvSpPr txBox="1"/>
          <p:nvPr/>
        </p:nvSpPr>
        <p:spPr>
          <a:xfrm>
            <a:off x="623392" y="401915"/>
            <a:ext cx="4463480" cy="609422"/>
          </a:xfrm>
          <a:prstGeom prst="rect">
            <a:avLst/>
          </a:prstGeom>
          <a:solidFill>
            <a:srgbClr val="006666"/>
          </a:solidFill>
          <a:ln w="38100" cap="flat" cmpd="dbl">
            <a:solidFill>
              <a:schemeClr val="bg1"/>
            </a:solidFill>
            <a:prstDash val="solid"/>
            <a:miter/>
            <a:headEnd type="none" w="med" len="med"/>
            <a:tailEnd type="none" w="med" len="med"/>
          </a:ln>
        </p:spPr>
        <p:txBody>
          <a:bodyPr lIns="92075" tIns="0" rIns="92075" bIns="0"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3600" b="1" i="0" u="none" strike="noStrike" kern="1200" cap="none" spc="0" normalizeH="0" baseline="0" noProof="1">
                <a:ln>
                  <a:noFill/>
                </a:ln>
                <a:solidFill>
                  <a:srgbClr val="FFFF00"/>
                </a:solidFill>
                <a:effectLst>
                  <a:outerShdw blurRad="38100" dist="38100" dir="2700000">
                    <a:srgbClr val="000000"/>
                  </a:outerShdw>
                </a:effectLst>
                <a:uLnTx/>
                <a:uFillTx/>
                <a:latin typeface="Arial" panose="020B0604020202020204" pitchFamily="34" charset="0"/>
                <a:ea typeface="黑体" pitchFamily="49" charset="-122"/>
                <a:cs typeface="+mn-cs"/>
              </a:rPr>
              <a:t>使用的注意事项三</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Text Box 37"/>
          <p:cNvSpPr txBox="1">
            <a:spLocks noChangeArrowheads="1"/>
          </p:cNvSpPr>
          <p:nvPr/>
        </p:nvSpPr>
        <p:spPr bwMode="auto">
          <a:xfrm>
            <a:off x="8832304" y="3382552"/>
            <a:ext cx="838200" cy="601663"/>
          </a:xfrm>
          <a:prstGeom prst="rect">
            <a:avLst/>
          </a:prstGeom>
          <a:solidFill>
            <a:srgbClr val="0099CC"/>
          </a:solidFill>
          <a:ln>
            <a:noFill/>
          </a:ln>
          <a:effectLst>
            <a:prstShdw prst="shdw17" dist="17961" dir="13500000">
              <a:srgbClr val="005C7A"/>
            </a:prstShdw>
          </a:effectLst>
          <a:extLst>
            <a:ext uri="{91240B29-F687-4F45-9708-019B960494DF}">
              <a14:hiddenLine xmlns:a14="http://schemas.microsoft.com/office/drawing/2010/main" w="9525">
                <a:solidFill>
                  <a:srgbClr val="000000"/>
                </a:solidFill>
                <a:miter lim="800000"/>
                <a:headEnd/>
                <a:tailEnd/>
              </a14:hiddenLine>
            </a:ext>
          </a:extLst>
        </p:spPr>
        <p:txBody>
          <a:bodyPr lIns="72000" tIns="36000" rIns="72000" bIns="7200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en-US" sz="3200" b="1" i="0" u="none" strike="noStrike" kern="1200" cap="none" spc="0" normalizeH="0" baseline="0" noProof="0">
                <a:ln>
                  <a:noFill/>
                </a:ln>
                <a:solidFill>
                  <a:srgbClr val="002060"/>
                </a:solidFill>
                <a:effectLst/>
                <a:uLnTx/>
                <a:uFillTx/>
                <a:latin typeface="Verdana" pitchFamily="34" charset="0"/>
                <a:ea typeface="+mn-ea"/>
                <a:cs typeface="+mn-cs"/>
              </a:rPr>
              <a:t>0</a:t>
            </a:r>
          </a:p>
        </p:txBody>
      </p:sp>
      <p:sp>
        <p:nvSpPr>
          <p:cNvPr id="6" name="Text Box 34"/>
          <p:cNvSpPr txBox="1">
            <a:spLocks noChangeArrowheads="1"/>
          </p:cNvSpPr>
          <p:nvPr/>
        </p:nvSpPr>
        <p:spPr bwMode="auto">
          <a:xfrm>
            <a:off x="4727848" y="5706155"/>
            <a:ext cx="2079625" cy="534988"/>
          </a:xfrm>
          <a:prstGeom prst="rect">
            <a:avLst/>
          </a:prstGeom>
          <a:solidFill>
            <a:srgbClr val="0099CC"/>
          </a:solidFill>
          <a:ln>
            <a:noFill/>
          </a:ln>
          <a:effectLst>
            <a:prstShdw prst="shdw17" dist="17961" dir="13500000">
              <a:srgbClr val="005C7A"/>
            </a:prstShdw>
          </a:effectLst>
          <a:extLst>
            <a:ext uri="{91240B29-F687-4F45-9708-019B960494DF}">
              <a14:hiddenLine xmlns:a14="http://schemas.microsoft.com/office/drawing/2010/main" w="9525">
                <a:solidFill>
                  <a:srgbClr val="000000"/>
                </a:solidFill>
                <a:miter lim="800000"/>
                <a:headEnd/>
                <a:tailEnd/>
              </a14:hiddenLine>
            </a:ext>
          </a:extLst>
        </p:spPr>
        <p:txBody>
          <a:bodyPr lIns="72000" tIns="36000" rIns="72000" bIns="72000">
            <a:spAutoFit/>
          </a:bodyPr>
          <a:lstStyle/>
          <a:p>
            <a:pPr marL="0" marR="0" lvl="0" indent="0" algn="ctr"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没有被求解</a:t>
            </a:r>
          </a:p>
        </p:txBody>
      </p:sp>
    </p:spTree>
    <p:extLst>
      <p:ext uri="{BB962C8B-B14F-4D97-AF65-F5344CB8AC3E}">
        <p14:creationId xmlns:p14="http://schemas.microsoft.com/office/powerpoint/2010/main" val="215809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Box 2"/>
          <p:cNvSpPr txBox="1">
            <a:spLocks noChangeArrowheads="1"/>
          </p:cNvSpPr>
          <p:nvPr/>
        </p:nvSpPr>
        <p:spPr bwMode="auto">
          <a:xfrm>
            <a:off x="999315" y="1124744"/>
            <a:ext cx="9144000" cy="5497810"/>
          </a:xfrm>
          <a:prstGeom prst="rect">
            <a:avLst/>
          </a:prstGeom>
          <a:noFill/>
          <a:ln>
            <a:noFill/>
          </a:ln>
          <a:effectLst>
            <a:prstShdw prst="shdw17" dist="17961" dir="13500000">
              <a:srgbClr val="3D7A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08000" rIns="180000" bIns="216000" anchor="ctr">
            <a:spAutoFit/>
          </a:bodyPr>
          <a:lstStyle>
            <a:lvl1pPr indent="1905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#include &lt;iostream&gt;</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using namespace std;</a:t>
            </a:r>
            <a:endPar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endParaRP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int</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main( )</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r>
              <a:rPr kumimoji="0" lang="en-US" sz="2400" b="1" i="0" u="none" strike="noStrike" kern="1200" cap="none" spc="0" normalizeH="0" baseline="0" noProof="0" dirty="0" err="1">
                <a:ln>
                  <a:noFill/>
                </a:ln>
                <a:solidFill>
                  <a:srgbClr val="002060"/>
                </a:solidFill>
                <a:effectLst/>
                <a:uLnTx/>
                <a:uFillTx/>
                <a:latin typeface="Calibri"/>
                <a:ea typeface="宋体" pitchFamily="2" charset="-122"/>
                <a:cs typeface="Times New Roman" pitchFamily="18" charset="0"/>
              </a:rPr>
              <a:t>int</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 = 3,  b = 4,  c = 5,  d = 0,  x = 0,  y = 0;</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d = a + b &gt; c &amp;&amp;  b == c;</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cout&lt;&lt;d&lt;&lt;endl</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d = a ++ | |  c ++;</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cout&lt;&lt;d&lt;&lt;endl</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d = ! (x = a) &amp;&amp; (y = b);</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cout&lt;&lt;d&lt;&lt;endl</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cout&lt;&lt;</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“a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&lt;&lt;a&lt;&lt;</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c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&lt;&lt;c&lt;&lt;endl;</a:t>
            </a:r>
            <a:endPar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endParaRP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cout&lt;&lt;</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x</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&lt;&lt;x&lt;&lt;</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y</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&lt;&lt;y&lt;&lt;endl;</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   return </a:t>
            </a:r>
            <a:r>
              <a:rPr kumimoji="0" lang="zh-CN" alt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0</a:t>
            </a: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a:t>
            </a:r>
          </a:p>
          <a:p>
            <a:pPr marL="0" marR="0" lvl="0" indent="190500" algn="l" defTabSz="914400" rtl="0" eaLnBrk="1" fontAlgn="base" latinLnBrk="0" hangingPunct="1">
              <a:lnSpc>
                <a:spcPct val="100000"/>
              </a:lnSpc>
              <a:spcBef>
                <a:spcPts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宋体" pitchFamily="2" charset="-122"/>
                <a:cs typeface="Times New Roman" pitchFamily="18" charset="0"/>
              </a:rPr>
              <a:t>}</a:t>
            </a:r>
          </a:p>
        </p:txBody>
      </p:sp>
      <p:sp>
        <p:nvSpPr>
          <p:cNvPr id="98307" name="Text Box 4"/>
          <p:cNvSpPr txBox="1">
            <a:spLocks noChangeArrowheads="1"/>
          </p:cNvSpPr>
          <p:nvPr/>
        </p:nvSpPr>
        <p:spPr bwMode="auto">
          <a:xfrm>
            <a:off x="7840505" y="2517245"/>
            <a:ext cx="22240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800000"/>
                </a:solidFill>
                <a:effectLst/>
                <a:uLnTx/>
                <a:uFillTx/>
                <a:latin typeface="Verdana" pitchFamily="34" charset="0"/>
                <a:ea typeface="黑体" pitchFamily="49" charset="-122"/>
                <a:cs typeface="+mn-cs"/>
              </a:rPr>
              <a:t>运行结果</a:t>
            </a:r>
            <a:r>
              <a:rPr kumimoji="0" lang="zh-CN" altLang="en-US" sz="2800" b="1" i="0" u="none" strike="noStrike" kern="1200" cap="none" spc="0" normalizeH="0" baseline="0" noProof="0" dirty="0">
                <a:ln>
                  <a:noFill/>
                </a:ln>
                <a:solidFill>
                  <a:srgbClr val="800000"/>
                </a:solidFill>
                <a:effectLst/>
                <a:uLnTx/>
                <a:uFillTx/>
                <a:latin typeface="Verdana" pitchFamily="34" charset="0"/>
                <a:ea typeface="幼圆" pitchFamily="49" charset="-122"/>
                <a:cs typeface="+mn-cs"/>
              </a:rPr>
              <a:t>：</a:t>
            </a:r>
          </a:p>
        </p:txBody>
      </p:sp>
      <p:sp>
        <p:nvSpPr>
          <p:cNvPr id="98308" name="Text Box 5"/>
          <p:cNvSpPr txBox="1">
            <a:spLocks noChangeArrowheads="1"/>
          </p:cNvSpPr>
          <p:nvPr/>
        </p:nvSpPr>
        <p:spPr bwMode="auto">
          <a:xfrm>
            <a:off x="7899400" y="3084159"/>
            <a:ext cx="198120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dirty="0">
                <a:ln>
                  <a:noFill/>
                </a:ln>
                <a:solidFill>
                  <a:srgbClr val="800000"/>
                </a:solidFill>
                <a:effectLst/>
                <a:uLnTx/>
                <a:uFillTx/>
                <a:latin typeface="Verdana" pitchFamily="34" charset="0"/>
                <a:ea typeface="+mn-ea"/>
                <a:cs typeface="+mn-cs"/>
              </a:rPr>
              <a:t>0</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dirty="0">
                <a:ln>
                  <a:noFill/>
                </a:ln>
                <a:solidFill>
                  <a:srgbClr val="800000"/>
                </a:solidFill>
                <a:effectLst/>
                <a:uLnTx/>
                <a:uFillTx/>
                <a:latin typeface="Verdana" pitchFamily="34" charset="0"/>
                <a:ea typeface="+mn-ea"/>
                <a:cs typeface="+mn-cs"/>
              </a:rPr>
              <a:t>1</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dirty="0">
                <a:ln>
                  <a:noFill/>
                </a:ln>
                <a:solidFill>
                  <a:srgbClr val="800000"/>
                </a:solidFill>
                <a:effectLst/>
                <a:uLnTx/>
                <a:uFillTx/>
                <a:latin typeface="Verdana" pitchFamily="34" charset="0"/>
                <a:ea typeface="+mn-ea"/>
                <a:cs typeface="+mn-cs"/>
              </a:rPr>
              <a:t>0</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dirty="0">
                <a:ln>
                  <a:noFill/>
                </a:ln>
                <a:solidFill>
                  <a:srgbClr val="800000"/>
                </a:solidFill>
                <a:effectLst/>
                <a:uLnTx/>
                <a:uFillTx/>
                <a:latin typeface="Verdana" pitchFamily="34" charset="0"/>
                <a:ea typeface="+mn-ea"/>
                <a:cs typeface="+mn-cs"/>
              </a:rPr>
              <a:t>a=4, c=5</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dirty="0">
                <a:ln>
                  <a:noFill/>
                </a:ln>
                <a:solidFill>
                  <a:srgbClr val="800000"/>
                </a:solidFill>
                <a:effectLst/>
                <a:uLnTx/>
                <a:uFillTx/>
                <a:latin typeface="Verdana" pitchFamily="34" charset="0"/>
                <a:ea typeface="+mn-ea"/>
                <a:cs typeface="+mn-cs"/>
              </a:rPr>
              <a:t>x=4, y=0</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7" name="图片 6">
            <a:extLst>
              <a:ext uri="{FF2B5EF4-FFF2-40B4-BE49-F238E27FC236}">
                <a16:creationId xmlns:a16="http://schemas.microsoft.com/office/drawing/2014/main" id="{B559305A-3932-4DE2-B89D-283E5182D39B}"/>
              </a:ext>
            </a:extLst>
          </p:cNvPr>
          <p:cNvPicPr>
            <a:picLocks noChangeAspect="1"/>
          </p:cNvPicPr>
          <p:nvPr/>
        </p:nvPicPr>
        <p:blipFill>
          <a:blip r:embed="rId2"/>
          <a:stretch>
            <a:fillRect/>
          </a:stretch>
        </p:blipFill>
        <p:spPr>
          <a:xfrm>
            <a:off x="436476" y="136524"/>
            <a:ext cx="11319048" cy="806200"/>
          </a:xfrm>
          <a:prstGeom prst="rect">
            <a:avLst/>
          </a:prstGeom>
        </p:spPr>
      </p:pic>
    </p:spTree>
    <p:extLst>
      <p:ext uri="{BB962C8B-B14F-4D97-AF65-F5344CB8AC3E}">
        <p14:creationId xmlns:p14="http://schemas.microsoft.com/office/powerpoint/2010/main" val="298612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wipe(down)">
                                      <p:cBhvr>
                                        <p:cTn id="7" dur="5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idx="4294967295"/>
          </p:nvPr>
        </p:nvSpPr>
        <p:spPr>
          <a:xfrm>
            <a:off x="447417" y="1274695"/>
            <a:ext cx="2469554" cy="609600"/>
          </a:xfrm>
          <a:solidFill>
            <a:schemeClr val="accent2"/>
          </a:solidFill>
          <a:ln w="38100" cmpd="dbl">
            <a:solidFill>
              <a:schemeClr val="bg1"/>
            </a:solidFill>
          </a:ln>
        </p:spPr>
        <p:txBody>
          <a:bodyPr vert="horz" lIns="91440" tIns="0" rIns="91440" bIns="72000" rtlCol="0" anchor="ctr">
            <a:normAutofit fontScale="90000"/>
          </a:bodyPr>
          <a:lstStyle/>
          <a:p>
            <a:pPr algn="l" eaLnBrk="1" hangingPunct="1">
              <a:defRPr/>
            </a:pPr>
            <a:r>
              <a:rPr lang="zh-CN" altLang="en-US" sz="3600" b="1">
                <a:solidFill>
                  <a:srgbClr val="FFFF66"/>
                </a:solidFill>
                <a:effectLst>
                  <a:outerShdw blurRad="38100" dist="38100" dir="2700000" algn="tl">
                    <a:srgbClr val="000000"/>
                  </a:outerShdw>
                </a:effectLst>
                <a:ea typeface="黑体" pitchFamily="2" charset="-122"/>
              </a:rPr>
              <a:t>逗号运算符</a:t>
            </a:r>
          </a:p>
        </p:txBody>
      </p:sp>
      <p:sp>
        <p:nvSpPr>
          <p:cNvPr id="248836" name="Text Box 4"/>
          <p:cNvSpPr txBox="1">
            <a:spLocks noChangeArrowheads="1"/>
          </p:cNvSpPr>
          <p:nvPr/>
        </p:nvSpPr>
        <p:spPr bwMode="auto">
          <a:xfrm>
            <a:off x="447417" y="1903402"/>
            <a:ext cx="11114596" cy="4433842"/>
          </a:xfrm>
          <a:prstGeom prst="rect">
            <a:avLst/>
          </a:prstGeom>
          <a:solidFill>
            <a:schemeClr val="accent3">
              <a:lumMod val="20000"/>
              <a:lumOff val="80000"/>
              <a:alpha val="54000"/>
            </a:schemeClr>
          </a:solidFill>
          <a:ln w="9525">
            <a:noFill/>
            <a:miter lim="800000"/>
            <a:headEnd/>
            <a:tailEnd/>
          </a:ln>
          <a:effectLst/>
        </p:spPr>
        <p:txBody>
          <a:bodyPr wrap="square" lIns="0" tIns="0" rIns="0" bIns="0">
            <a:spAutoFit/>
          </a:bodyPr>
          <a:lstStyle>
            <a:defPPr>
              <a:defRPr lang="zh-CN"/>
            </a:defPPr>
            <a:lvl1pPr fontAlgn="base">
              <a:lnSpc>
                <a:spcPct val="130000"/>
              </a:lnSpc>
              <a:spcBef>
                <a:spcPct val="0"/>
              </a:spcBef>
              <a:spcAft>
                <a:spcPct val="0"/>
              </a:spcAft>
              <a:defRPr kumimoji="1" sz="3200" b="1">
                <a:solidFill>
                  <a:schemeClr val="hlink"/>
                </a:solidFill>
                <a:effectLst>
                  <a:outerShdw blurRad="38100" dist="38100" dir="2700000" algn="tl">
                    <a:srgbClr val="000000"/>
                  </a:outerShdw>
                </a:effectLst>
                <a:latin typeface="Tahoma" pitchFamily="34" charset="0"/>
                <a:ea typeface="黑体" pitchFamily="2" charset="-122"/>
              </a:defRPr>
            </a:lvl1pPr>
            <a:lvl2pPr fontAlgn="base">
              <a:spcBef>
                <a:spcPct val="0"/>
              </a:spcBef>
              <a:spcAft>
                <a:spcPct val="0"/>
              </a:spcAft>
              <a:defRPr kumimoji="1" sz="2400" b="1">
                <a:latin typeface="Times New Roman" pitchFamily="18" charset="0"/>
                <a:ea typeface="黑体" pitchFamily="2" charset="-122"/>
              </a:defRPr>
            </a:lvl2pPr>
            <a:lvl3pPr fontAlgn="base">
              <a:spcBef>
                <a:spcPct val="0"/>
              </a:spcBef>
              <a:spcAft>
                <a:spcPct val="0"/>
              </a:spcAft>
              <a:defRPr kumimoji="1" sz="2400" b="1">
                <a:latin typeface="Times New Roman" pitchFamily="18" charset="0"/>
                <a:ea typeface="黑体" pitchFamily="2" charset="-122"/>
              </a:defRPr>
            </a:lvl3pPr>
            <a:lvl4pPr fontAlgn="base">
              <a:spcBef>
                <a:spcPct val="0"/>
              </a:spcBef>
              <a:spcAft>
                <a:spcPct val="0"/>
              </a:spcAft>
              <a:defRPr kumimoji="1" sz="2400" b="1">
                <a:latin typeface="Times New Roman" pitchFamily="18" charset="0"/>
                <a:ea typeface="黑体" pitchFamily="2" charset="-122"/>
              </a:defRPr>
            </a:lvl4pPr>
            <a:lvl5pPr fontAlgn="base">
              <a:spcBef>
                <a:spcPct val="0"/>
              </a:spcBef>
              <a:spcAft>
                <a:spcPct val="0"/>
              </a:spcAft>
              <a:defRPr kumimoji="1" sz="2400" b="1">
                <a:latin typeface="Times New Roman" pitchFamily="18" charset="0"/>
                <a:ea typeface="黑体" pitchFamily="2" charset="-122"/>
              </a:defRPr>
            </a:lvl5pPr>
            <a:lvl6pPr>
              <a:defRPr kumimoji="1" sz="2400" b="1">
                <a:latin typeface="Times New Roman" pitchFamily="18" charset="0"/>
                <a:ea typeface="黑体" pitchFamily="2" charset="-122"/>
              </a:defRPr>
            </a:lvl6pPr>
            <a:lvl7pPr>
              <a:defRPr kumimoji="1" sz="2400" b="1">
                <a:latin typeface="Times New Roman" pitchFamily="18" charset="0"/>
                <a:ea typeface="黑体" pitchFamily="2" charset="-122"/>
              </a:defRPr>
            </a:lvl7pPr>
            <a:lvl8pPr>
              <a:defRPr kumimoji="1" sz="2400" b="1">
                <a:latin typeface="Times New Roman" pitchFamily="18" charset="0"/>
                <a:ea typeface="黑体" pitchFamily="2" charset="-122"/>
              </a:defRPr>
            </a:lvl8pPr>
            <a:lvl9pPr>
              <a:defRPr kumimoji="1" sz="2400" b="1">
                <a:latin typeface="Times New Roman" pitchFamily="18" charset="0"/>
                <a:ea typeface="黑体"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FF"/>
                </a:solidFill>
                <a:effectLst/>
                <a:uLnTx/>
                <a:uFillTx/>
                <a:latin typeface="华光准圆_CNKI" panose="02000500000000000000" pitchFamily="2" charset="-122"/>
                <a:ea typeface="华光准圆_CNKI" panose="02000500000000000000" pitchFamily="2" charset="-122"/>
                <a:cs typeface="+mn-cs"/>
              </a:rPr>
              <a:t>◆</a:t>
            </a:r>
            <a:r>
              <a:rPr kumimoji="1" lang="zh-CN" altLang="en-US" sz="2800" b="1" i="0" u="none" strike="noStrike" kern="1200" cap="none" spc="0" normalizeH="0" baseline="0" noProof="0" dirty="0">
                <a:ln>
                  <a:noFill/>
                </a:ln>
                <a:solidFill>
                  <a:srgbClr val="0000FF"/>
                </a:solidFill>
                <a:effectLst/>
                <a:uLnTx/>
                <a:uFillTx/>
                <a:latin typeface="华光准圆_CNKI" panose="02000500000000000000" pitchFamily="2" charset="-122"/>
                <a:ea typeface="华光准圆_CNKI" panose="02000500000000000000" pitchFamily="2" charset="-122"/>
                <a:cs typeface="+mn-cs"/>
              </a:rPr>
              <a:t>逗号运算符（多目）</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FF"/>
                </a:solidFill>
                <a:effectLst/>
                <a:uLnTx/>
                <a:uFillTx/>
                <a:latin typeface="华光准圆_CNKI" panose="02000500000000000000" pitchFamily="2" charset="-122"/>
                <a:ea typeface="华光准圆_CNKI" panose="02000500000000000000" pitchFamily="2" charset="-122"/>
                <a:cs typeface="+mn-cs"/>
              </a:rPr>
              <a:t>运算符</a:t>
            </a:r>
            <a:r>
              <a:rPr kumimoji="1" lang="zh-CN" altLang="en-US" sz="2800" b="1" i="0" u="none" strike="noStrike" kern="1200" cap="none" spc="0" normalizeH="0" baseline="0" noProof="0" dirty="0">
                <a:ln>
                  <a:noFill/>
                </a:ln>
                <a:solidFill>
                  <a:srgbClr val="0000FF"/>
                </a:solidFill>
                <a:effectLst/>
                <a:uLnTx/>
                <a:uFillTx/>
                <a:latin typeface="华光准圆_CNKI" panose="02000500000000000000" pitchFamily="2" charset="-122"/>
                <a:ea typeface="华光准圆_CNKI" panose="02000500000000000000" pitchFamily="2" charset="-122"/>
                <a:cs typeface="+mn-cs"/>
              </a:rPr>
              <a:t>： ， </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FF"/>
                </a:solidFill>
                <a:effectLst/>
                <a:uLnTx/>
                <a:uFillTx/>
                <a:latin typeface="华光准圆_CNKI" panose="02000500000000000000" pitchFamily="2" charset="-122"/>
                <a:ea typeface="华光准圆_CNKI" panose="02000500000000000000" pitchFamily="2" charset="-122"/>
                <a:cs typeface="+mn-cs"/>
              </a:rPr>
              <a:t>用  法</a:t>
            </a:r>
            <a:r>
              <a:rPr kumimoji="1" lang="zh-CN" altLang="en-US" sz="2800" b="1" i="0" u="none" strike="noStrike" kern="1200" cap="none" spc="0" normalizeH="0" baseline="0" noProof="0" dirty="0">
                <a:ln>
                  <a:noFill/>
                </a:ln>
                <a:solidFill>
                  <a:srgbClr val="0000FF"/>
                </a:solidFill>
                <a:effectLst/>
                <a:uLnTx/>
                <a:uFillTx/>
                <a:latin typeface="华光准圆_CNKI" panose="02000500000000000000" pitchFamily="2" charset="-122"/>
                <a:ea typeface="华光准圆_CNKI" panose="02000500000000000000" pitchFamily="2" charset="-122"/>
                <a:cs typeface="+mn-cs"/>
              </a:rPr>
              <a:t>： </a:t>
            </a:r>
            <a:r>
              <a:rPr kumimoji="1" lang="zh-CN" altLang="en-US"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表达式</a:t>
            </a:r>
            <a:r>
              <a:rPr kumimoji="1" lang="en-US" altLang="zh-CN"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1</a:t>
            </a:r>
            <a:r>
              <a:rPr kumimoji="1" lang="zh-CN" altLang="en-US"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，表达式</a:t>
            </a:r>
            <a:r>
              <a:rPr kumimoji="1" lang="en-US" altLang="zh-CN"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2</a:t>
            </a:r>
            <a:r>
              <a:rPr kumimoji="1" lang="zh-CN" altLang="en-US"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，表达式</a:t>
            </a:r>
            <a:r>
              <a:rPr kumimoji="1" lang="en-US" altLang="zh-CN"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3</a:t>
            </a:r>
            <a:r>
              <a:rPr kumimoji="1" lang="zh-CN" altLang="en-US"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             </a:t>
            </a:r>
            <a:r>
              <a:rPr kumimoji="1" lang="en-US" altLang="zh-CN"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a:t>
            </a:r>
            <a:r>
              <a:rPr kumimoji="1" lang="zh-CN" altLang="en-US"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，表达式</a:t>
            </a:r>
            <a:r>
              <a:rPr kumimoji="1" lang="en-US" altLang="zh-CN"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n</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FF"/>
                </a:solidFill>
                <a:effectLst/>
                <a:uLnTx/>
                <a:uFillTx/>
                <a:latin typeface="华光准圆_CNKI" panose="02000500000000000000" pitchFamily="2" charset="-122"/>
                <a:ea typeface="华光准圆_CNKI" panose="02000500000000000000" pitchFamily="2" charset="-122"/>
                <a:cs typeface="+mn-cs"/>
              </a:rPr>
              <a:t>优先级</a:t>
            </a:r>
            <a:r>
              <a:rPr kumimoji="1" lang="zh-CN" altLang="en-US" sz="2800" b="1" i="0" u="none" strike="noStrike" kern="1200" cap="none" spc="0" normalizeH="0" baseline="0" noProof="0" dirty="0">
                <a:ln>
                  <a:noFill/>
                </a:ln>
                <a:solidFill>
                  <a:srgbClr val="0000FF"/>
                </a:solidFill>
                <a:effectLst/>
                <a:uLnTx/>
                <a:uFillTx/>
                <a:latin typeface="华光准圆_CNKI" panose="02000500000000000000" pitchFamily="2" charset="-122"/>
                <a:ea typeface="华光准圆_CNKI" panose="02000500000000000000" pitchFamily="2" charset="-122"/>
                <a:cs typeface="+mn-cs"/>
              </a:rPr>
              <a:t>： </a:t>
            </a:r>
            <a:r>
              <a:rPr kumimoji="1" lang="zh-CN" altLang="en-US"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整个运算符优先级表中最低的</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FF"/>
                </a:solidFill>
                <a:effectLst/>
                <a:uLnTx/>
                <a:uFillTx/>
                <a:latin typeface="华光准圆_CNKI" panose="02000500000000000000" pitchFamily="2" charset="-122"/>
                <a:ea typeface="华光准圆_CNKI" panose="02000500000000000000" pitchFamily="2" charset="-122"/>
                <a:cs typeface="+mn-cs"/>
              </a:rPr>
              <a:t>结合性</a:t>
            </a:r>
            <a:r>
              <a:rPr kumimoji="1" lang="zh-CN" altLang="en-US" sz="2800" b="1" i="0" u="none" strike="noStrike" kern="1200" cap="none" spc="0" normalizeH="0" baseline="0" noProof="0" dirty="0">
                <a:ln>
                  <a:noFill/>
                </a:ln>
                <a:solidFill>
                  <a:srgbClr val="0000FF"/>
                </a:solidFill>
                <a:effectLst/>
                <a:uLnTx/>
                <a:uFillTx/>
                <a:latin typeface="华光准圆_CNKI" panose="02000500000000000000" pitchFamily="2" charset="-122"/>
                <a:ea typeface="华光准圆_CNKI" panose="02000500000000000000" pitchFamily="2" charset="-122"/>
                <a:cs typeface="+mn-cs"/>
              </a:rPr>
              <a:t>： </a:t>
            </a:r>
            <a:r>
              <a:rPr kumimoji="1" lang="zh-CN" altLang="en-US"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自左向右</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FF"/>
                </a:solidFill>
                <a:effectLst/>
                <a:uLnTx/>
                <a:uFillTx/>
                <a:latin typeface="华光准圆_CNKI" panose="02000500000000000000" pitchFamily="2" charset="-122"/>
                <a:ea typeface="华光准圆_CNKI" panose="02000500000000000000" pitchFamily="2" charset="-122"/>
                <a:cs typeface="+mn-cs"/>
              </a:rPr>
              <a:t>作  用</a:t>
            </a:r>
            <a:r>
              <a:rPr kumimoji="1" lang="zh-CN" altLang="en-US" sz="2800" b="1" i="0" u="none" strike="noStrike" kern="1200" cap="none" spc="0" normalizeH="0" baseline="0" noProof="0" dirty="0">
                <a:ln>
                  <a:noFill/>
                </a:ln>
                <a:solidFill>
                  <a:srgbClr val="0000FF"/>
                </a:solidFill>
                <a:effectLst/>
                <a:uLnTx/>
                <a:uFillTx/>
                <a:latin typeface="华光准圆_CNKI" panose="02000500000000000000" pitchFamily="2" charset="-122"/>
                <a:ea typeface="华光准圆_CNKI" panose="02000500000000000000" pitchFamily="2" charset="-122"/>
                <a:cs typeface="+mn-cs"/>
              </a:rPr>
              <a:t>： </a:t>
            </a:r>
            <a:r>
              <a:rPr kumimoji="1" lang="zh-CN" altLang="en-US" sz="2800" b="1" i="0" u="none" strike="noStrike" kern="1200" cap="none" spc="0" normalizeH="0" baseline="0" noProof="0" dirty="0">
                <a:ln>
                  <a:noFill/>
                </a:ln>
                <a:solidFill>
                  <a:prstClr val="black"/>
                </a:solidFill>
                <a:effectLst/>
                <a:uLnTx/>
                <a:uFillTx/>
                <a:latin typeface="华光准圆_CNKI" panose="02000500000000000000" pitchFamily="2" charset="-122"/>
                <a:ea typeface="华光准圆_CNKI" panose="02000500000000000000" pitchFamily="2" charset="-122"/>
                <a:cs typeface="+mn-cs"/>
              </a:rPr>
              <a:t>用逗号把若干表达式连接起来，系统依次求解每个表达式，其值就等于最后那个表达式的值。</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2">
            <a:extLst>
              <a:ext uri="{FF2B5EF4-FFF2-40B4-BE49-F238E27FC236}">
                <a16:creationId xmlns:a16="http://schemas.microsoft.com/office/drawing/2014/main" id="{76D1247E-F924-28F0-37A5-CEF7C4C3B435}"/>
              </a:ext>
            </a:extLst>
          </p:cNvPr>
          <p:cNvSpPr txBox="1">
            <a:spLocks noChangeArrowheads="1"/>
          </p:cNvSpPr>
          <p:nvPr/>
        </p:nvSpPr>
        <p:spPr>
          <a:xfrm>
            <a:off x="2916971" y="500453"/>
            <a:ext cx="7259127" cy="806200"/>
          </a:xfrm>
          <a:prstGeom prst="rect">
            <a:avLst/>
          </a:prstGeom>
          <a:solidFill>
            <a:schemeClr val="accent1">
              <a:lumMod val="75000"/>
            </a:schemeClr>
          </a:solidFill>
          <a:effectLst>
            <a:prstShdw prst="shdw17" dist="17961" dir="2699999">
              <a:srgbClr val="3D7A99"/>
            </a:prst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2.3.6  </a:t>
            </a:r>
            <a:r>
              <a:rPr kumimoji="0" lang="zh-CN" altLang="en-US" sz="3600" b="1" i="0" u="none" strike="noStrike" kern="1200" cap="none" spc="0" normalizeH="0" baseline="0" noProof="0">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rPr>
              <a:t>逗号运算符和逗号表达式</a:t>
            </a:r>
            <a:endParaRPr kumimoji="0" lang="zh-CN" altLang="en-US" sz="3600" b="1" i="0" u="none" strike="noStrike" kern="1200" cap="none" spc="0" normalizeH="0" baseline="0" noProof="0" dirty="0">
              <a:ln>
                <a:noFill/>
              </a:ln>
              <a:solidFill>
                <a:srgbClr val="FFFF66"/>
              </a:solidFill>
              <a:effectLst>
                <a:outerShdw blurRad="38100" dist="38100" dir="2700000">
                  <a:srgbClr val="000000"/>
                </a:outerShdw>
              </a:effectLst>
              <a:uLnTx/>
              <a:uFillTx/>
              <a:latin typeface="华光准圆_CNKI" panose="02000500000000000000" pitchFamily="2" charset="-122"/>
              <a:ea typeface="华光准圆_CNKI" panose="02000500000000000000" pitchFamily="2" charset="-122"/>
              <a:cs typeface="+mj-cs"/>
            </a:endParaRPr>
          </a:p>
        </p:txBody>
      </p:sp>
    </p:spTree>
    <p:extLst>
      <p:ext uri="{BB962C8B-B14F-4D97-AF65-F5344CB8AC3E}">
        <p14:creationId xmlns:p14="http://schemas.microsoft.com/office/powerpoint/2010/main" val="16749205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4" name="Text Box 6"/>
          <p:cNvSpPr txBox="1">
            <a:spLocks noChangeArrowheads="1"/>
          </p:cNvSpPr>
          <p:nvPr/>
        </p:nvSpPr>
        <p:spPr bwMode="auto">
          <a:xfrm>
            <a:off x="2038350" y="2481263"/>
            <a:ext cx="4229100" cy="609600"/>
          </a:xfrm>
          <a:prstGeom prst="rect">
            <a:avLst/>
          </a:prstGeom>
          <a:solidFill>
            <a:srgbClr val="006699"/>
          </a:solidFill>
          <a:ln w="28575">
            <a:solidFill>
              <a:schemeClr val="bg1"/>
            </a:solidFill>
            <a:miter lim="800000"/>
            <a:headEnd/>
            <a:tailEnd/>
          </a:ln>
          <a:effectLst/>
        </p:spPr>
        <p:txBody>
          <a:bodyPr lIns="0" tIns="72000" rIns="0" bIns="72000">
            <a:spAutoFit/>
          </a:bodyPr>
          <a:lstStyle/>
          <a:p>
            <a:pPr marL="0" marR="0" lvl="0" indent="0" algn="ctr" defTabSz="914400" rtl="0" eaLnBrk="1" fontAlgn="auto" latinLnBrk="0" hangingPunct="1">
              <a:lnSpc>
                <a:spcPct val="9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outerShdw blurRad="38100" dist="38100" dir="2700000" algn="tl">
                    <a:srgbClr val="000000"/>
                  </a:outerShdw>
                </a:effectLst>
                <a:uLnTx/>
                <a:uFillTx/>
                <a:latin typeface="Verdana" pitchFamily="34" charset="0"/>
                <a:ea typeface="幼圆" pitchFamily="49" charset="-122"/>
                <a:cs typeface="+mn-cs"/>
              </a:rPr>
              <a:t>1, 1, 0</a:t>
            </a:r>
          </a:p>
        </p:txBody>
      </p:sp>
      <p:sp>
        <p:nvSpPr>
          <p:cNvPr id="252930" name="Rectangle 2"/>
          <p:cNvSpPr>
            <a:spLocks noGrp="1" noChangeArrowheads="1"/>
          </p:cNvSpPr>
          <p:nvPr>
            <p:ph type="title" idx="4294967295"/>
          </p:nvPr>
        </p:nvSpPr>
        <p:spPr>
          <a:xfrm>
            <a:off x="1832487" y="332259"/>
            <a:ext cx="6296644" cy="609600"/>
          </a:xfrm>
          <a:solidFill>
            <a:schemeClr val="accent2"/>
          </a:solidFill>
          <a:ln w="38100" cmpd="dbl">
            <a:solidFill>
              <a:schemeClr val="bg1"/>
            </a:solidFill>
          </a:ln>
        </p:spPr>
        <p:txBody>
          <a:bodyPr vert="horz" lIns="91440" tIns="0" rIns="91440" bIns="72000" rtlCol="0" anchor="ctr">
            <a:normAutofit fontScale="90000"/>
          </a:bodyPr>
          <a:lstStyle/>
          <a:p>
            <a:pPr algn="l" eaLnBrk="1" hangingPunct="1">
              <a:defRPr/>
            </a:pPr>
            <a:r>
              <a:rPr lang="zh-CN" altLang="en-US" sz="3600" b="1">
                <a:solidFill>
                  <a:srgbClr val="FFFF66"/>
                </a:solidFill>
                <a:effectLst>
                  <a:outerShdw blurRad="38100" dist="38100" dir="2700000" algn="tl">
                    <a:srgbClr val="000000"/>
                  </a:outerShdw>
                </a:effectLst>
                <a:ea typeface="黑体" pitchFamily="2" charset="-122"/>
              </a:rPr>
              <a:t>逗号表达式的求解过程</a:t>
            </a:r>
          </a:p>
        </p:txBody>
      </p:sp>
      <p:sp>
        <p:nvSpPr>
          <p:cNvPr id="252932" name="Text Box 4"/>
          <p:cNvSpPr txBox="1">
            <a:spLocks noChangeArrowheads="1"/>
          </p:cNvSpPr>
          <p:nvPr/>
        </p:nvSpPr>
        <p:spPr bwMode="auto">
          <a:xfrm>
            <a:off x="2038350" y="881063"/>
            <a:ext cx="4229100" cy="609600"/>
          </a:xfrm>
          <a:prstGeom prst="rect">
            <a:avLst/>
          </a:prstGeom>
          <a:solidFill>
            <a:srgbClr val="006699"/>
          </a:solidFill>
          <a:ln w="28575">
            <a:solidFill>
              <a:schemeClr val="bg1"/>
            </a:solidFill>
            <a:miter lim="800000"/>
            <a:headEnd/>
            <a:tailEnd/>
          </a:ln>
          <a:effectLst/>
        </p:spPr>
        <p:txBody>
          <a:bodyPr lIns="0" tIns="72000" rIns="0" bIns="72000">
            <a:spAutoFit/>
          </a:bodyPr>
          <a:lstStyle/>
          <a:p>
            <a:pPr marL="0" marR="0" lvl="0" indent="0" algn="ctr" defTabSz="914400" rtl="0" eaLnBrk="1" fontAlgn="auto" latinLnBrk="0" hangingPunct="1">
              <a:lnSpc>
                <a:spcPct val="90000"/>
              </a:lnSpc>
              <a:spcBef>
                <a:spcPct val="50000"/>
              </a:spcBef>
              <a:spcAft>
                <a:spcPts val="0"/>
              </a:spcAft>
              <a:buClrTx/>
              <a:buSzTx/>
              <a:buFontTx/>
              <a:buNone/>
              <a:tabLst/>
              <a:defRPr/>
            </a:pPr>
            <a:r>
              <a:rPr kumimoji="0" lang="en-US" altLang="zh-CN" sz="3200" b="0" i="0" u="none" strike="noStrike" kern="1200" cap="none" spc="0" normalizeH="0" baseline="0" noProof="0">
                <a:ln>
                  <a:noFill/>
                </a:ln>
                <a:solidFill>
                  <a:prstClr val="white"/>
                </a:solidFill>
                <a:effectLst>
                  <a:outerShdw blurRad="38100" dist="38100" dir="2700000" algn="tl">
                    <a:srgbClr val="000000"/>
                  </a:outerShdw>
                </a:effectLst>
                <a:uLnTx/>
                <a:uFillTx/>
                <a:latin typeface="Verdana" pitchFamily="34" charset="0"/>
                <a:ea typeface="幼圆" pitchFamily="49" charset="-122"/>
                <a:cs typeface="+mn-cs"/>
              </a:rPr>
              <a:t>i=1, j=1, sum=0</a:t>
            </a:r>
          </a:p>
        </p:txBody>
      </p:sp>
      <p:sp>
        <p:nvSpPr>
          <p:cNvPr id="252933" name="AutoShape 5"/>
          <p:cNvSpPr>
            <a:spLocks noChangeArrowheads="1"/>
          </p:cNvSpPr>
          <p:nvPr/>
        </p:nvSpPr>
        <p:spPr bwMode="auto">
          <a:xfrm>
            <a:off x="6572250" y="1490663"/>
            <a:ext cx="3714750" cy="1104900"/>
          </a:xfrm>
          <a:prstGeom prst="wedgeRoundRectCallout">
            <a:avLst>
              <a:gd name="adj1" fmla="val -61750"/>
              <a:gd name="adj2" fmla="val -60921"/>
              <a:gd name="adj3" fmla="val 16667"/>
            </a:avLst>
          </a:prstGeom>
          <a:solidFill>
            <a:schemeClr val="tx2">
              <a:lumMod val="75000"/>
            </a:schemeClr>
          </a:solidFill>
          <a:ln w="38100">
            <a:solidFill>
              <a:srgbClr val="FFFF00"/>
            </a:solidFill>
            <a:miter lim="800000"/>
            <a:headEnd/>
            <a:tailEnd/>
          </a:ln>
          <a:effectLst/>
        </p:spPr>
        <p:txBody>
          <a:bodyPr lIns="0" tIns="72000" rIns="0" bIns="72000" anchor="ctr" anchorCtr="1"/>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anose="02010600030101010101" pitchFamily="2" charset="-122"/>
                <a:cs typeface="+mn-cs"/>
              </a:rPr>
              <a:t>逗号表达式：由</a:t>
            </a:r>
            <a:r>
              <a:rPr kumimoji="0" lang="en-US" altLang="zh-CN"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幼圆" pitchFamily="49" charset="-122"/>
                <a:cs typeface="+mn-cs"/>
              </a:rPr>
              <a:t>3</a:t>
            </a:r>
            <a:r>
              <a:rPr kumimoji="0" lang="zh-CN" altLang="en-US"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anose="02010600030101010101" pitchFamily="2" charset="-122"/>
                <a:cs typeface="+mn-cs"/>
              </a:rPr>
              <a:t>个赋值表达式构成</a:t>
            </a:r>
          </a:p>
        </p:txBody>
      </p:sp>
      <p:sp>
        <p:nvSpPr>
          <p:cNvPr id="252935" name="AutoShape 7"/>
          <p:cNvSpPr>
            <a:spLocks noChangeArrowheads="1"/>
          </p:cNvSpPr>
          <p:nvPr/>
        </p:nvSpPr>
        <p:spPr bwMode="auto">
          <a:xfrm>
            <a:off x="6724650" y="3090864"/>
            <a:ext cx="3562350" cy="1119187"/>
          </a:xfrm>
          <a:prstGeom prst="wedgeRoundRectCallout">
            <a:avLst>
              <a:gd name="adj1" fmla="val -71347"/>
              <a:gd name="adj2" fmla="val -65884"/>
              <a:gd name="adj3" fmla="val 16667"/>
            </a:avLst>
          </a:prstGeom>
          <a:solidFill>
            <a:schemeClr val="tx2">
              <a:lumMod val="75000"/>
            </a:schemeClr>
          </a:solidFill>
          <a:ln w="38100">
            <a:solidFill>
              <a:srgbClr val="FFFF00"/>
            </a:solidFill>
            <a:miter lim="800000"/>
            <a:headEnd/>
            <a:tailEnd/>
          </a:ln>
          <a:effectLst/>
        </p:spPr>
        <p:txBody>
          <a:bodyPr lIns="0" tIns="72000" rIns="0" bIns="72000" anchor="ctr" anchorCtr="1"/>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anose="02010600030101010101" pitchFamily="2" charset="-122"/>
                <a:cs typeface="+mn-cs"/>
              </a:rPr>
              <a:t>依次求解</a:t>
            </a:r>
            <a:r>
              <a:rPr kumimoji="0" lang="en-US" altLang="zh-CN"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anose="02010600030101010101" pitchFamily="2" charset="-122"/>
                <a:cs typeface="+mn-cs"/>
              </a:rPr>
              <a:t>3</a:t>
            </a:r>
            <a:r>
              <a:rPr kumimoji="0" lang="zh-CN" altLang="en-US"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anose="02010600030101010101" pitchFamily="2" charset="-122"/>
                <a:cs typeface="+mn-cs"/>
              </a:rPr>
              <a:t>个赋值表达式的值</a:t>
            </a:r>
          </a:p>
        </p:txBody>
      </p:sp>
      <p:sp>
        <p:nvSpPr>
          <p:cNvPr id="252936" name="Text Box 8"/>
          <p:cNvSpPr txBox="1">
            <a:spLocks noChangeArrowheads="1"/>
          </p:cNvSpPr>
          <p:nvPr/>
        </p:nvSpPr>
        <p:spPr bwMode="auto">
          <a:xfrm>
            <a:off x="2038350" y="3983038"/>
            <a:ext cx="4229100" cy="609600"/>
          </a:xfrm>
          <a:prstGeom prst="rect">
            <a:avLst/>
          </a:prstGeom>
          <a:solidFill>
            <a:srgbClr val="006699"/>
          </a:solidFill>
          <a:ln w="28575">
            <a:solidFill>
              <a:schemeClr val="bg1"/>
            </a:solidFill>
            <a:miter lim="800000"/>
            <a:headEnd/>
            <a:tailEnd/>
          </a:ln>
          <a:effectLst/>
        </p:spPr>
        <p:txBody>
          <a:bodyPr lIns="0" tIns="72000" rIns="0" bIns="72000">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marL="0" marR="0" lvl="0" indent="0" algn="ctr" defTabSz="914400" rtl="0" eaLnBrk="1" fontAlgn="auto" latinLnBrk="0" hangingPunct="1">
              <a:lnSpc>
                <a:spcPct val="90000"/>
              </a:lnSpc>
              <a:spcBef>
                <a:spcPct val="50000"/>
              </a:spcBef>
              <a:spcAft>
                <a:spcPts val="0"/>
              </a:spcAft>
              <a:buClrTx/>
              <a:buSzTx/>
              <a:buFontTx/>
              <a:buNone/>
              <a:tabLst/>
              <a:defRPr/>
            </a:pPr>
            <a:r>
              <a:rPr kumimoji="1" lang="en-US" altLang="zh-CN" sz="3200" b="1" i="0" u="none" strike="noStrike" kern="1200" cap="none" spc="0" normalizeH="0" baseline="0" noProof="0">
                <a:ln>
                  <a:noFill/>
                </a:ln>
                <a:solidFill>
                  <a:prstClr val="white"/>
                </a:solidFill>
                <a:effectLst>
                  <a:outerShdw blurRad="38100" dist="38100" dir="2700000" algn="tl">
                    <a:srgbClr val="000000"/>
                  </a:outerShdw>
                </a:effectLst>
                <a:uLnTx/>
                <a:uFillTx/>
                <a:latin typeface="Verdana" pitchFamily="34" charset="0"/>
                <a:ea typeface="幼圆" pitchFamily="49" charset="-122"/>
                <a:cs typeface="+mn-cs"/>
              </a:rPr>
              <a:t>0</a:t>
            </a:r>
          </a:p>
        </p:txBody>
      </p:sp>
      <p:sp>
        <p:nvSpPr>
          <p:cNvPr id="252937" name="AutoShape 9"/>
          <p:cNvSpPr>
            <a:spLocks noChangeArrowheads="1"/>
          </p:cNvSpPr>
          <p:nvPr/>
        </p:nvSpPr>
        <p:spPr bwMode="auto">
          <a:xfrm>
            <a:off x="5773738" y="4210050"/>
            <a:ext cx="4724400" cy="1638300"/>
          </a:xfrm>
          <a:prstGeom prst="wedgeRoundRectCallout">
            <a:avLst>
              <a:gd name="adj1" fmla="val -64245"/>
              <a:gd name="adj2" fmla="val -39051"/>
              <a:gd name="adj3" fmla="val 16667"/>
            </a:avLst>
          </a:prstGeom>
          <a:solidFill>
            <a:schemeClr val="tx2">
              <a:lumMod val="75000"/>
            </a:schemeClr>
          </a:solidFill>
          <a:ln w="38100">
            <a:solidFill>
              <a:srgbClr val="FFFF00"/>
            </a:solidFill>
            <a:miter lim="800000"/>
            <a:headEnd/>
            <a:tailEnd/>
          </a:ln>
          <a:effectLst/>
        </p:spPr>
        <p:txBody>
          <a:bodyPr lIns="0" tIns="72000" rIns="0" bIns="72000" anchor="ctr" anchorCtr="1"/>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anose="02010600030101010101" pitchFamily="2" charset="-122"/>
                <a:cs typeface="+mn-cs"/>
              </a:rPr>
              <a:t>逗号表达式的值是最后那个赋值表达式的值。这个值往往不被使用。</a:t>
            </a:r>
          </a:p>
        </p:txBody>
      </p:sp>
      <p:sp>
        <p:nvSpPr>
          <p:cNvPr id="252938" name="Rectangle 10"/>
          <p:cNvSpPr>
            <a:spLocks noChangeArrowheads="1"/>
          </p:cNvSpPr>
          <p:nvPr/>
        </p:nvSpPr>
        <p:spPr bwMode="auto">
          <a:xfrm>
            <a:off x="1524000" y="5841461"/>
            <a:ext cx="4732386" cy="584775"/>
          </a:xfrm>
          <a:prstGeom prst="rect">
            <a:avLst/>
          </a:prstGeom>
          <a:solidFill>
            <a:schemeClr val="tx2">
              <a:lumMod val="75000"/>
            </a:schemeClr>
          </a:solidFill>
          <a:ln w="38100">
            <a:solidFill>
              <a:srgbClr val="FFFF00"/>
            </a:solidFill>
            <a:miter lim="800000"/>
            <a:headEnd/>
            <a:tailEnd/>
          </a:ln>
          <a:effectLst/>
        </p:spPr>
        <p:txBody>
          <a:bodyPr lIns="0" tIns="72000" rIns="0" bIns="72000" anchor="ctr" anchorCtr="1"/>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Calibri"/>
                <a:ea typeface="宋体" panose="02010600030101010101" pitchFamily="2" charset="-122"/>
                <a:cs typeface="+mn-cs"/>
              </a:rPr>
              <a:t> </a:t>
            </a:r>
            <a:r>
              <a:rPr kumimoji="0" lang="zh-CN" altLang="en-US"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Calibri"/>
                <a:ea typeface="宋体" panose="02010600030101010101" pitchFamily="2" charset="-122"/>
                <a:cs typeface="+mn-cs"/>
              </a:rPr>
              <a:t>例：</a:t>
            </a:r>
            <a:r>
              <a:rPr kumimoji="0" lang="en-US" altLang="zh-CN"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Calibri"/>
                <a:ea typeface="宋体" panose="02010600030101010101" pitchFamily="2" charset="-122"/>
                <a:cs typeface="+mn-cs"/>
              </a:rPr>
              <a:t>a=3*5,a*4,a+5</a:t>
            </a:r>
          </a:p>
        </p:txBody>
      </p:sp>
      <p:sp>
        <p:nvSpPr>
          <p:cNvPr id="252939" name="Text Box 11"/>
          <p:cNvSpPr txBox="1">
            <a:spLocks noChangeArrowheads="1"/>
          </p:cNvSpPr>
          <p:nvPr/>
        </p:nvSpPr>
        <p:spPr bwMode="auto">
          <a:xfrm>
            <a:off x="6256387" y="5860917"/>
            <a:ext cx="4343153" cy="586957"/>
          </a:xfrm>
          <a:prstGeom prst="rect">
            <a:avLst/>
          </a:prstGeom>
          <a:solidFill>
            <a:schemeClr val="tx2">
              <a:lumMod val="75000"/>
            </a:schemeClr>
          </a:solidFill>
          <a:ln w="38100">
            <a:solidFill>
              <a:srgbClr val="FFFF00"/>
            </a:solidFill>
            <a:miter lim="800000"/>
            <a:headEnd/>
            <a:tailEnd/>
          </a:ln>
          <a:effectLst/>
        </p:spPr>
        <p:txBody>
          <a:bodyPr lIns="0" tIns="72000" rIns="0" bIns="72000" anchor="ctr" anchorCtr="1"/>
          <a:lstStyle>
            <a:defPPr>
              <a:defRPr lang="zh-CN"/>
            </a:defPPr>
            <a:lvl1pPr>
              <a:spcBef>
                <a:spcPct val="50000"/>
              </a:spcBef>
              <a:defRPr sz="3200" b="1">
                <a:solidFill>
                  <a:schemeClr val="bg1"/>
                </a:solidFill>
                <a:effectLst>
                  <a:outerShdw blurRad="38100" dist="38100" dir="2700000" algn="tl">
                    <a:srgbClr val="000000"/>
                  </a:outerShdw>
                </a:effectLst>
                <a:latin typeface="Verdana" pitchFamily="34" charset="0"/>
              </a:defRPr>
            </a:lvl1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anose="02010600030101010101" pitchFamily="2" charset="-122"/>
                <a:cs typeface="+mn-cs"/>
              </a:rPr>
              <a:t>//a=15,</a:t>
            </a:r>
            <a:r>
              <a:rPr kumimoji="0" lang="zh-CN" altLang="zh-CN"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anose="02010600030101010101" pitchFamily="2" charset="-122"/>
                <a:cs typeface="+mn-cs"/>
              </a:rPr>
              <a:t>表达式值20</a:t>
            </a:r>
            <a:endParaRPr kumimoji="0" lang="en-US" altLang="zh-CN" sz="32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Verdana"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3208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52939"/>
                                        </p:tgtEl>
                                        <p:attrNameLst>
                                          <p:attrName>style.visibility</p:attrName>
                                        </p:attrNameLst>
                                      </p:cBhvr>
                                      <p:to>
                                        <p:strVal val="visible"/>
                                      </p:to>
                                    </p:set>
                                    <p:animEffect transition="in" filter="wheel(1)">
                                      <p:cBhvr>
                                        <p:cTn id="7" dur="2000"/>
                                        <p:tgtEl>
                                          <p:spTgt spid="25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idx="4294967295"/>
          </p:nvPr>
        </p:nvSpPr>
        <p:spPr>
          <a:xfrm>
            <a:off x="455707" y="393446"/>
            <a:ext cx="9144000" cy="609600"/>
          </a:xfrm>
          <a:solidFill>
            <a:schemeClr val="accent2"/>
          </a:solidFill>
          <a:ln w="38100" cmpd="dbl">
            <a:solidFill>
              <a:schemeClr val="bg1"/>
            </a:solidFill>
          </a:ln>
        </p:spPr>
        <p:txBody>
          <a:bodyPr vert="horz" lIns="91440" tIns="0" rIns="91440" bIns="72000" rtlCol="0" anchor="ctr">
            <a:normAutofit fontScale="90000"/>
          </a:bodyPr>
          <a:lstStyle/>
          <a:p>
            <a:pPr algn="l" eaLnBrk="1" hangingPunct="1">
              <a:defRPr/>
            </a:pPr>
            <a:r>
              <a:rPr lang="zh-CN" altLang="en-US" sz="3600" b="1">
                <a:solidFill>
                  <a:srgbClr val="FFFF66"/>
                </a:solidFill>
                <a:effectLst>
                  <a:outerShdw blurRad="38100" dist="38100" dir="2700000" algn="tl">
                    <a:srgbClr val="000000"/>
                  </a:outerShdw>
                </a:effectLst>
                <a:ea typeface="黑体" pitchFamily="2" charset="-122"/>
              </a:rPr>
              <a:t>逗号表达式：例</a:t>
            </a:r>
          </a:p>
        </p:txBody>
      </p:sp>
      <p:sp>
        <p:nvSpPr>
          <p:cNvPr id="253955" name="Text Box 3"/>
          <p:cNvSpPr txBox="1">
            <a:spLocks noChangeArrowheads="1"/>
          </p:cNvSpPr>
          <p:nvPr/>
        </p:nvSpPr>
        <p:spPr bwMode="auto">
          <a:xfrm>
            <a:off x="2207569" y="1038394"/>
            <a:ext cx="6713537" cy="5397500"/>
          </a:xfrm>
          <a:prstGeom prst="rect">
            <a:avLst/>
          </a:prstGeom>
          <a:noFill/>
          <a:ln w="9525">
            <a:noFill/>
            <a:miter lim="800000"/>
            <a:headEnd/>
            <a:tailEnd/>
          </a:ln>
          <a:effectLst/>
        </p:spPr>
        <p:txBody>
          <a:bodyPr lIns="0" tIns="0" rIns="0" bIns="0" anchor="ct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#include  &lt;</a:t>
            </a:r>
            <a:r>
              <a:rPr kumimoji="0" lang="en-US" altLang="zh-CN" sz="2600" b="1" i="0" u="none" strike="noStrike" kern="1200" cap="none" spc="0" normalizeH="0" baseline="0" noProof="0" dirty="0" err="1">
                <a:ln>
                  <a:noFill/>
                </a:ln>
                <a:solidFill>
                  <a:prstClr val="black"/>
                </a:solidFill>
                <a:effectLst/>
                <a:uLnTx/>
                <a:uFillTx/>
                <a:latin typeface="Calibri"/>
                <a:ea typeface="幼圆" pitchFamily="49" charset="-122"/>
                <a:cs typeface="Times New Roman" pitchFamily="18" charset="0"/>
              </a:rPr>
              <a:t>stdio.h</a:t>
            </a: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&gt;</a:t>
            </a:r>
          </a:p>
          <a:p>
            <a:pPr marL="0" marR="0" lvl="0" indent="0" algn="l" defTabSz="914400" rtl="0" eaLnBrk="1" fontAlgn="auto" latinLnBrk="0" hangingPunct="1">
              <a:lnSpc>
                <a:spcPct val="100000"/>
              </a:lnSpc>
              <a:spcBef>
                <a:spcPct val="4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void main( )</a:t>
            </a:r>
          </a:p>
          <a:p>
            <a:pPr marL="0" marR="0" lvl="0" indent="0" algn="l" defTabSz="914400" rtl="0" eaLnBrk="1" fontAlgn="auto" latinLnBrk="0" hangingPunct="1">
              <a:lnSpc>
                <a:spcPct val="100000"/>
              </a:lnSpc>
              <a:spcBef>
                <a:spcPct val="4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a:t>
            </a:r>
          </a:p>
          <a:p>
            <a:pPr marL="0" marR="0" lvl="0" indent="0" algn="l" defTabSz="914400" rtl="0" eaLnBrk="1" fontAlgn="auto" latinLnBrk="0" hangingPunct="1">
              <a:lnSpc>
                <a:spcPct val="100000"/>
              </a:lnSpc>
              <a:spcBef>
                <a:spcPct val="4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    </a:t>
            </a:r>
            <a:r>
              <a:rPr kumimoji="0" lang="en-US" altLang="zh-CN" sz="2600" b="1" i="0" u="none" strike="noStrike" kern="1200" cap="none" spc="0" normalizeH="0" baseline="0" noProof="0" dirty="0" err="1">
                <a:ln>
                  <a:noFill/>
                </a:ln>
                <a:solidFill>
                  <a:prstClr val="black"/>
                </a:solidFill>
                <a:effectLst/>
                <a:uLnTx/>
                <a:uFillTx/>
                <a:latin typeface="Calibri"/>
                <a:ea typeface="幼圆" pitchFamily="49" charset="-122"/>
                <a:cs typeface="Times New Roman" pitchFamily="18" charset="0"/>
              </a:rPr>
              <a:t>int</a:t>
            </a: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   x,  b;</a:t>
            </a:r>
          </a:p>
          <a:p>
            <a:pPr marL="0" marR="0" lvl="0" indent="0" algn="l" defTabSz="914400" rtl="0" eaLnBrk="1" fontAlgn="auto" latinLnBrk="0" hangingPunct="1">
              <a:lnSpc>
                <a:spcPct val="100000"/>
              </a:lnSpc>
              <a:spcBef>
                <a:spcPct val="4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    x = 0,  b = 0 ;</a:t>
            </a:r>
          </a:p>
          <a:p>
            <a:pPr marL="0" marR="0" lvl="0" indent="0" algn="l" defTabSz="914400" rtl="0" eaLnBrk="1" fontAlgn="auto" latinLnBrk="0" hangingPunct="1">
              <a:lnSpc>
                <a:spcPct val="100000"/>
              </a:lnSpc>
              <a:spcBef>
                <a:spcPct val="4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    x = ( b = 3,  2 * b ) ; </a:t>
            </a:r>
          </a:p>
          <a:p>
            <a:pPr marL="0" marR="0" lvl="0" indent="0" algn="l" defTabSz="914400" rtl="0" eaLnBrk="1" fontAlgn="auto" latinLnBrk="0" hangingPunct="1">
              <a:lnSpc>
                <a:spcPct val="100000"/>
              </a:lnSpc>
              <a:spcBef>
                <a:spcPct val="4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    </a:t>
            </a:r>
            <a:r>
              <a:rPr kumimoji="0" lang="en-US" altLang="zh-CN" sz="2600" b="1" i="0" u="none" strike="noStrike" kern="1200" cap="none" spc="0" normalizeH="0" baseline="0" noProof="0" dirty="0" err="1">
                <a:ln>
                  <a:noFill/>
                </a:ln>
                <a:solidFill>
                  <a:prstClr val="black"/>
                </a:solidFill>
                <a:effectLst/>
                <a:uLnTx/>
                <a:uFillTx/>
                <a:latin typeface="Calibri"/>
                <a:ea typeface="幼圆" pitchFamily="49" charset="-122"/>
                <a:cs typeface="Times New Roman" pitchFamily="18" charset="0"/>
              </a:rPr>
              <a:t>printf</a:t>
            </a: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(“%d,  %d\n”,  x,  b);</a:t>
            </a:r>
          </a:p>
          <a:p>
            <a:pPr marL="0" marR="0" lvl="0" indent="0" algn="l" defTabSz="914400" rtl="0" eaLnBrk="1" fontAlgn="auto" latinLnBrk="0" hangingPunct="1">
              <a:lnSpc>
                <a:spcPct val="100000"/>
              </a:lnSpc>
              <a:spcBef>
                <a:spcPct val="4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    x = b = 3,  2 * b ; </a:t>
            </a:r>
          </a:p>
          <a:p>
            <a:pPr marL="0" marR="0" lvl="0" indent="0" algn="l" defTabSz="914400" rtl="0" eaLnBrk="1" fontAlgn="auto" latinLnBrk="0" hangingPunct="1">
              <a:lnSpc>
                <a:spcPct val="100000"/>
              </a:lnSpc>
              <a:spcBef>
                <a:spcPct val="4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    </a:t>
            </a:r>
            <a:r>
              <a:rPr kumimoji="0" lang="en-US" altLang="zh-CN" sz="2600" b="1" i="0" u="none" strike="noStrike" kern="1200" cap="none" spc="0" normalizeH="0" baseline="0" noProof="0" dirty="0" err="1">
                <a:ln>
                  <a:noFill/>
                </a:ln>
                <a:solidFill>
                  <a:prstClr val="black"/>
                </a:solidFill>
                <a:effectLst/>
                <a:uLnTx/>
                <a:uFillTx/>
                <a:latin typeface="Calibri"/>
                <a:ea typeface="幼圆" pitchFamily="49" charset="-122"/>
                <a:cs typeface="Times New Roman" pitchFamily="18" charset="0"/>
              </a:rPr>
              <a:t>printf</a:t>
            </a: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(“%d,  %d\n”,  x,  b);</a:t>
            </a:r>
          </a:p>
          <a:p>
            <a:pPr marL="0" marR="0" lvl="0" indent="0" algn="l" defTabSz="914400" rtl="0" eaLnBrk="1" fontAlgn="auto" latinLnBrk="0" hangingPunct="1">
              <a:lnSpc>
                <a:spcPct val="100000"/>
              </a:lnSpc>
              <a:spcBef>
                <a:spcPct val="4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幼圆" pitchFamily="49" charset="-122"/>
                <a:cs typeface="Times New Roman" pitchFamily="18" charset="0"/>
              </a:rPr>
              <a:t>}</a:t>
            </a:r>
          </a:p>
        </p:txBody>
      </p:sp>
      <p:sp>
        <p:nvSpPr>
          <p:cNvPr id="253956" name="Rectangle 4"/>
          <p:cNvSpPr>
            <a:spLocks noChangeArrowheads="1"/>
          </p:cNvSpPr>
          <p:nvPr/>
        </p:nvSpPr>
        <p:spPr bwMode="auto">
          <a:xfrm>
            <a:off x="5027707" y="2970991"/>
            <a:ext cx="3457575" cy="757237"/>
          </a:xfrm>
          <a:prstGeom prst="rect">
            <a:avLst/>
          </a:prstGeom>
          <a:noFill/>
          <a:ln w="38100">
            <a:solidFill>
              <a:schemeClr val="tx1"/>
            </a:solidFill>
            <a:miter lim="800000"/>
            <a:headEnd/>
            <a:tailEnd/>
          </a:ln>
          <a:effectLst/>
        </p:spPr>
        <p:txBody>
          <a:bodyPr lIns="0" tIns="72000" rIns="0" bIns="72000" anchor="ctr" anchorCtr="1"/>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dirty="0">
                <a:ln>
                  <a:noFill/>
                </a:ln>
                <a:solidFill>
                  <a:srgbClr val="0000FF"/>
                </a:solidFill>
                <a:effectLst/>
                <a:uLnTx/>
                <a:uFillTx/>
                <a:latin typeface="Verdana" pitchFamily="34" charset="0"/>
                <a:ea typeface="宋体" panose="02010600030101010101" pitchFamily="2" charset="-122"/>
                <a:cs typeface="+mn-cs"/>
              </a:rPr>
              <a:t>是逗号表达式</a:t>
            </a:r>
            <a:endParaRPr kumimoji="0" lang="zh-CN" altLang="en-US" sz="3200" b="1" i="0" u="none" strike="noStrike" kern="1200" cap="none" spc="0" normalizeH="0" baseline="0" noProof="0" dirty="0">
              <a:ln>
                <a:noFill/>
              </a:ln>
              <a:solidFill>
                <a:prstClr val="white"/>
              </a:solidFill>
              <a:effectLst/>
              <a:uLnTx/>
              <a:uFillTx/>
              <a:latin typeface="Verdana" pitchFamily="34" charset="0"/>
              <a:ea typeface="宋体" panose="02010600030101010101" pitchFamily="2" charset="-122"/>
              <a:cs typeface="+mn-cs"/>
            </a:endParaRPr>
          </a:p>
        </p:txBody>
      </p:sp>
      <p:sp>
        <p:nvSpPr>
          <p:cNvPr id="253957" name="Line 5"/>
          <p:cNvSpPr>
            <a:spLocks noChangeShapeType="1"/>
          </p:cNvSpPr>
          <p:nvPr/>
        </p:nvSpPr>
        <p:spPr bwMode="auto">
          <a:xfrm>
            <a:off x="2419350" y="3714750"/>
            <a:ext cx="2590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7">
            <a:extLst>
              <a:ext uri="{FF2B5EF4-FFF2-40B4-BE49-F238E27FC236}">
                <a16:creationId xmlns:a16="http://schemas.microsoft.com/office/drawing/2014/main" id="{A88063E9-8B55-650E-5221-8904C791BAC7}"/>
              </a:ext>
            </a:extLst>
          </p:cNvPr>
          <p:cNvSpPr>
            <a:spLocks noChangeArrowheads="1"/>
          </p:cNvSpPr>
          <p:nvPr/>
        </p:nvSpPr>
        <p:spPr bwMode="auto">
          <a:xfrm>
            <a:off x="7104112" y="1637782"/>
            <a:ext cx="4097338" cy="757238"/>
          </a:xfrm>
          <a:prstGeom prst="rect">
            <a:avLst/>
          </a:prstGeom>
          <a:noFill/>
          <a:ln w="38100">
            <a:solidFill>
              <a:schemeClr val="tx1"/>
            </a:solidFill>
            <a:miter lim="800000"/>
            <a:headEnd/>
            <a:tailEnd/>
          </a:ln>
          <a:effectLst/>
        </p:spPr>
        <p:txBody>
          <a:bodyPr lIns="0" tIns="72000" rIns="0" bIns="72000" anchor="ctr" anchorCtr="1"/>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华光行书_CNKI" panose="02000500000000000000" pitchFamily="2" charset="-122"/>
                <a:ea typeface="华光行书_CNKI" panose="02000500000000000000" pitchFamily="2" charset="-122"/>
                <a:cs typeface="+mn-cs"/>
              </a:rPr>
              <a:t>作用就如同表达式 </a:t>
            </a:r>
            <a:r>
              <a:rPr kumimoji="0" lang="en-US" altLang="zh-CN" sz="2400" b="1" i="0" u="none" strike="noStrike" kern="1200" cap="none" spc="0" normalizeH="0" baseline="0" noProof="0" dirty="0">
                <a:ln>
                  <a:noFill/>
                </a:ln>
                <a:solidFill>
                  <a:srgbClr val="0000FF"/>
                </a:solidFill>
                <a:effectLst/>
                <a:uLnTx/>
                <a:uFillTx/>
                <a:latin typeface="华光行书_CNKI" panose="02000500000000000000" pitchFamily="2" charset="-122"/>
                <a:ea typeface="华光行书_CNKI" panose="02000500000000000000" pitchFamily="2" charset="-122"/>
                <a:cs typeface="+mn-cs"/>
              </a:rPr>
              <a:t>x=b=0 </a:t>
            </a:r>
            <a:r>
              <a:rPr kumimoji="0" lang="zh-CN" altLang="en-US" sz="2400" b="1" i="0" u="none" strike="noStrike" kern="1200" cap="none" spc="0" normalizeH="0" baseline="0" noProof="0" dirty="0">
                <a:ln>
                  <a:noFill/>
                </a:ln>
                <a:solidFill>
                  <a:srgbClr val="0000FF"/>
                </a:solidFill>
                <a:effectLst/>
                <a:uLnTx/>
                <a:uFillTx/>
                <a:latin typeface="华光行书_CNKI" panose="02000500000000000000" pitchFamily="2" charset="-122"/>
                <a:ea typeface="华光行书_CNKI" panose="02000500000000000000" pitchFamily="2" charset="-122"/>
                <a:cs typeface="+mn-cs"/>
              </a:rPr>
              <a:t>一样，但是两者的本质不同。</a:t>
            </a:r>
          </a:p>
        </p:txBody>
      </p:sp>
      <p:cxnSp>
        <p:nvCxnSpPr>
          <p:cNvPr id="5" name="直接箭头连接符 4">
            <a:extLst>
              <a:ext uri="{FF2B5EF4-FFF2-40B4-BE49-F238E27FC236}">
                <a16:creationId xmlns:a16="http://schemas.microsoft.com/office/drawing/2014/main" id="{876E6249-04A6-B62C-99A6-DAEEA980FD31}"/>
              </a:ext>
            </a:extLst>
          </p:cNvPr>
          <p:cNvCxnSpPr>
            <a:cxnSpLocks/>
          </p:cNvCxnSpPr>
          <p:nvPr/>
        </p:nvCxnSpPr>
        <p:spPr>
          <a:xfrm flipV="1">
            <a:off x="8485282" y="2395020"/>
            <a:ext cx="995094" cy="57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73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3957"/>
                                        </p:tgtEl>
                                        <p:attrNameLst>
                                          <p:attrName>style.visibility</p:attrName>
                                        </p:attrNameLst>
                                      </p:cBhvr>
                                      <p:to>
                                        <p:strVal val="visible"/>
                                      </p:to>
                                    </p:set>
                                    <p:anim calcmode="lin" valueType="num">
                                      <p:cBhvr>
                                        <p:cTn id="7" dur="500" fill="hold"/>
                                        <p:tgtEl>
                                          <p:spTgt spid="253957"/>
                                        </p:tgtEl>
                                        <p:attrNameLst>
                                          <p:attrName>ppt_w</p:attrName>
                                        </p:attrNameLst>
                                      </p:cBhvr>
                                      <p:tavLst>
                                        <p:tav tm="0">
                                          <p:val>
                                            <p:fltVal val="0"/>
                                          </p:val>
                                        </p:tav>
                                        <p:tav tm="100000">
                                          <p:val>
                                            <p:strVal val="#ppt_w"/>
                                          </p:val>
                                        </p:tav>
                                      </p:tavLst>
                                    </p:anim>
                                    <p:anim calcmode="lin" valueType="num">
                                      <p:cBhvr>
                                        <p:cTn id="8" dur="500" fill="hold"/>
                                        <p:tgtEl>
                                          <p:spTgt spid="253957"/>
                                        </p:tgtEl>
                                        <p:attrNameLst>
                                          <p:attrName>ppt_h</p:attrName>
                                        </p:attrNameLst>
                                      </p:cBhvr>
                                      <p:tavLst>
                                        <p:tav tm="0">
                                          <p:val>
                                            <p:fltVal val="0"/>
                                          </p:val>
                                        </p:tav>
                                        <p:tav tm="100000">
                                          <p:val>
                                            <p:strVal val="#ppt_h"/>
                                          </p:val>
                                        </p:tav>
                                      </p:tavLst>
                                    </p:anim>
                                    <p:animEffect transition="in" filter="fade">
                                      <p:cBhvr>
                                        <p:cTn id="9" dur="500"/>
                                        <p:tgtEl>
                                          <p:spTgt spid="25395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3956"/>
                                        </p:tgtEl>
                                        <p:attrNameLst>
                                          <p:attrName>style.visibility</p:attrName>
                                        </p:attrNameLst>
                                      </p:cBhvr>
                                      <p:to>
                                        <p:strVal val="visible"/>
                                      </p:to>
                                    </p:set>
                                    <p:anim calcmode="lin" valueType="num">
                                      <p:cBhvr>
                                        <p:cTn id="12" dur="500" fill="hold"/>
                                        <p:tgtEl>
                                          <p:spTgt spid="253956"/>
                                        </p:tgtEl>
                                        <p:attrNameLst>
                                          <p:attrName>ppt_w</p:attrName>
                                        </p:attrNameLst>
                                      </p:cBhvr>
                                      <p:tavLst>
                                        <p:tav tm="0">
                                          <p:val>
                                            <p:fltVal val="0"/>
                                          </p:val>
                                        </p:tav>
                                        <p:tav tm="100000">
                                          <p:val>
                                            <p:strVal val="#ppt_w"/>
                                          </p:val>
                                        </p:tav>
                                      </p:tavLst>
                                    </p:anim>
                                    <p:anim calcmode="lin" valueType="num">
                                      <p:cBhvr>
                                        <p:cTn id="13" dur="500" fill="hold"/>
                                        <p:tgtEl>
                                          <p:spTgt spid="253956"/>
                                        </p:tgtEl>
                                        <p:attrNameLst>
                                          <p:attrName>ppt_h</p:attrName>
                                        </p:attrNameLst>
                                      </p:cBhvr>
                                      <p:tavLst>
                                        <p:tav tm="0">
                                          <p:val>
                                            <p:fltVal val="0"/>
                                          </p:val>
                                        </p:tav>
                                        <p:tav tm="100000">
                                          <p:val>
                                            <p:strVal val="#ppt_h"/>
                                          </p:val>
                                        </p:tav>
                                      </p:tavLst>
                                    </p:anim>
                                    <p:animEffect transition="in" filter="fade">
                                      <p:cBhvr>
                                        <p:cTn id="14" dur="500"/>
                                        <p:tgtEl>
                                          <p:spTgt spid="25395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animBg="1"/>
      <p:bldP spid="253957" grpId="0" animBg="1"/>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a:xfrm>
            <a:off x="119336" y="269267"/>
            <a:ext cx="7056784" cy="609600"/>
          </a:xfrm>
          <a:solidFill>
            <a:schemeClr val="accent2"/>
          </a:solidFill>
          <a:ln w="38100" cmpd="dbl">
            <a:solidFill>
              <a:schemeClr val="bg1"/>
            </a:solidFill>
          </a:ln>
        </p:spPr>
        <p:txBody>
          <a:bodyPr vert="horz" lIns="91440" tIns="0" rIns="91440" bIns="72000" rtlCol="0" anchor="ctr">
            <a:normAutofit fontScale="90000"/>
          </a:bodyPr>
          <a:lstStyle/>
          <a:p>
            <a:pPr algn="l" eaLnBrk="1" hangingPunct="1">
              <a:defRPr/>
            </a:pPr>
            <a:r>
              <a:rPr lang="zh-CN" altLang="en-US" sz="3600" b="1">
                <a:solidFill>
                  <a:srgbClr val="FFFF66"/>
                </a:solidFill>
                <a:effectLst>
                  <a:outerShdw blurRad="38100" dist="38100" dir="2700000" algn="tl">
                    <a:srgbClr val="000000"/>
                  </a:outerShdw>
                </a:effectLst>
                <a:ea typeface="黑体" pitchFamily="2" charset="-122"/>
              </a:rPr>
              <a:t>逗号表达式：例</a:t>
            </a:r>
          </a:p>
        </p:txBody>
      </p:sp>
      <p:sp>
        <p:nvSpPr>
          <p:cNvPr id="254979" name="Text Box 3"/>
          <p:cNvSpPr txBox="1">
            <a:spLocks noChangeArrowheads="1"/>
          </p:cNvSpPr>
          <p:nvPr/>
        </p:nvSpPr>
        <p:spPr bwMode="auto">
          <a:xfrm>
            <a:off x="2011364" y="852057"/>
            <a:ext cx="6713537" cy="5801588"/>
          </a:xfrm>
          <a:prstGeom prst="rect">
            <a:avLst/>
          </a:prstGeom>
          <a:noFill/>
          <a:ln w="9525">
            <a:noFill/>
            <a:miter lim="800000"/>
            <a:headEnd/>
            <a:tailEnd/>
          </a:ln>
          <a:effectLst/>
        </p:spPr>
        <p:txBody>
          <a:bodyPr lIns="0" tIns="0" rIns="0" bIns="0" anchor="ctr">
            <a:spAutoFit/>
          </a:bodyPr>
          <a:lstStyle>
            <a:defPPr>
              <a:defRPr lang="zh-CN"/>
            </a:defPPr>
            <a:lvl1pPr>
              <a:spcBef>
                <a:spcPct val="50000"/>
              </a:spcBef>
              <a:defRPr sz="2600" b="1">
                <a:latin typeface="Times New Roman" pitchFamily="18" charset="0"/>
                <a:ea typeface="幼圆" pitchFamily="49" charset="-122"/>
                <a:cs typeface="Times New Roman" pitchFamily="18" charset="0"/>
              </a:defRPr>
            </a:lvl1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#include  &lt;</a:t>
            </a:r>
            <a:r>
              <a:rPr kumimoji="0" lang="en-US" altLang="zh-CN" sz="2600" b="1" i="0" u="none" strike="noStrike" kern="1200" cap="none" spc="0" normalizeH="0" baseline="0" noProof="0" dirty="0" err="1">
                <a:ln>
                  <a:noFill/>
                </a:ln>
                <a:solidFill>
                  <a:prstClr val="black"/>
                </a:solidFill>
                <a:effectLst/>
                <a:uLnTx/>
                <a:uFillTx/>
                <a:latin typeface="Times New Roman" pitchFamily="18" charset="0"/>
                <a:ea typeface="幼圆" pitchFamily="49" charset="-122"/>
                <a:cs typeface="Times New Roman" pitchFamily="18" charset="0"/>
              </a:rPr>
              <a:t>stdio.h</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&gt;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void main(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    </a:t>
            </a:r>
            <a:r>
              <a:rPr kumimoji="0" lang="en-US" altLang="zh-CN" sz="2600" b="1" i="0" u="none" strike="noStrike" kern="1200" cap="none" spc="0" normalizeH="0" baseline="0" noProof="0" dirty="0" err="1">
                <a:ln>
                  <a:noFill/>
                </a:ln>
                <a:solidFill>
                  <a:prstClr val="black"/>
                </a:solidFill>
                <a:effectLst/>
                <a:uLnTx/>
                <a:uFillTx/>
                <a:latin typeface="Times New Roman" pitchFamily="18" charset="0"/>
                <a:ea typeface="幼圆" pitchFamily="49" charset="-122"/>
                <a:cs typeface="Times New Roman" pitchFamily="18" charset="0"/>
              </a:rPr>
              <a:t>int</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   x,  b;</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    x = 0,  b = 0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    x = ( b = 3,  2 * b ) ;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    </a:t>
            </a:r>
            <a:r>
              <a:rPr kumimoji="0" lang="en-US" altLang="zh-CN" sz="2600" b="1" i="0" u="none" strike="noStrike" kern="1200" cap="none" spc="0" normalizeH="0" baseline="0" noProof="0" dirty="0" err="1">
                <a:ln>
                  <a:noFill/>
                </a:ln>
                <a:solidFill>
                  <a:prstClr val="black"/>
                </a:solidFill>
                <a:effectLst/>
                <a:uLnTx/>
                <a:uFillTx/>
                <a:latin typeface="Times New Roman" pitchFamily="18" charset="0"/>
                <a:ea typeface="幼圆" pitchFamily="49" charset="-122"/>
                <a:cs typeface="Times New Roman" pitchFamily="18" charset="0"/>
              </a:rPr>
              <a:t>printf</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(“%d,  %d\n”,  x,  b);</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    x = b = 3,  2 * b ;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    </a:t>
            </a:r>
            <a:r>
              <a:rPr kumimoji="0" lang="en-US" altLang="zh-CN" sz="2600" b="1" i="0" u="none" strike="noStrike" kern="1200" cap="none" spc="0" normalizeH="0" baseline="0" noProof="0" dirty="0" err="1">
                <a:ln>
                  <a:noFill/>
                </a:ln>
                <a:solidFill>
                  <a:prstClr val="black"/>
                </a:solidFill>
                <a:effectLst/>
                <a:uLnTx/>
                <a:uFillTx/>
                <a:latin typeface="Times New Roman" pitchFamily="18" charset="0"/>
                <a:ea typeface="幼圆" pitchFamily="49" charset="-122"/>
                <a:cs typeface="Times New Roman" pitchFamily="18" charset="0"/>
              </a:rPr>
              <a:t>printf</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(“%d,  %d\n”,  x,  b);</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幼圆" pitchFamily="49" charset="-122"/>
                <a:cs typeface="Times New Roman" pitchFamily="18" charset="0"/>
              </a:rPr>
              <a:t>}</a:t>
            </a:r>
          </a:p>
        </p:txBody>
      </p:sp>
      <p:sp>
        <p:nvSpPr>
          <p:cNvPr id="254981" name="Line 5"/>
          <p:cNvSpPr>
            <a:spLocks noChangeShapeType="1"/>
          </p:cNvSpPr>
          <p:nvPr/>
        </p:nvSpPr>
        <p:spPr bwMode="auto">
          <a:xfrm>
            <a:off x="2419350" y="4286250"/>
            <a:ext cx="3790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4982" name="Rectangle 6"/>
          <p:cNvSpPr>
            <a:spLocks noChangeArrowheads="1"/>
          </p:cNvSpPr>
          <p:nvPr/>
        </p:nvSpPr>
        <p:spPr bwMode="auto">
          <a:xfrm>
            <a:off x="5663952" y="2780928"/>
            <a:ext cx="4171950" cy="1490730"/>
          </a:xfrm>
          <a:prstGeom prst="rect">
            <a:avLst/>
          </a:prstGeom>
          <a:noFill/>
          <a:ln w="38100">
            <a:solidFill>
              <a:schemeClr val="tx1"/>
            </a:solidFill>
            <a:miter lim="800000"/>
            <a:headEnd/>
            <a:tailEnd/>
          </a:ln>
          <a:effectLst/>
        </p:spPr>
        <p:txBody>
          <a:bodyPr lIns="0" tIns="72000" rIns="0" bIns="72000" anchor="ctr" anchorCtr="1"/>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Verdana" pitchFamily="34" charset="0"/>
                <a:ea typeface="宋体" panose="02010600030101010101" pitchFamily="2" charset="-122"/>
                <a:cs typeface="+mn-cs"/>
              </a:rPr>
              <a:t>是赋值表达式。</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Verdana" pitchFamily="34" charset="0"/>
                <a:ea typeface="宋体" panose="02010600030101010101" pitchFamily="2" charset="-122"/>
                <a:cs typeface="+mn-cs"/>
              </a:rPr>
              <a:t>把右边逗号表达式的值赋给变量</a:t>
            </a:r>
            <a:r>
              <a:rPr kumimoji="0" lang="en-US" altLang="zh-CN" sz="2800" b="1" i="0" u="none" strike="noStrike" kern="1200" cap="none" spc="0" normalizeH="0" baseline="0" noProof="0" dirty="0">
                <a:ln>
                  <a:noFill/>
                </a:ln>
                <a:solidFill>
                  <a:srgbClr val="0000FF"/>
                </a:solidFill>
                <a:effectLst/>
                <a:uLnTx/>
                <a:uFillTx/>
                <a:latin typeface="Verdana" pitchFamily="34" charset="0"/>
                <a:ea typeface="宋体" panose="02010600030101010101" pitchFamily="2" charset="-122"/>
                <a:cs typeface="+mn-cs"/>
              </a:rPr>
              <a:t>x</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宋体" panose="02010600030101010101" pitchFamily="2" charset="-122"/>
                <a:cs typeface="+mn-cs"/>
              </a:rPr>
              <a:t>。</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5">
            <a:extLst>
              <a:ext uri="{FF2B5EF4-FFF2-40B4-BE49-F238E27FC236}">
                <a16:creationId xmlns:a16="http://schemas.microsoft.com/office/drawing/2014/main" id="{6785AA00-7A28-77DC-3424-C90735338E45}"/>
              </a:ext>
            </a:extLst>
          </p:cNvPr>
          <p:cNvSpPr>
            <a:spLocks noChangeArrowheads="1"/>
          </p:cNvSpPr>
          <p:nvPr/>
        </p:nvSpPr>
        <p:spPr bwMode="auto">
          <a:xfrm>
            <a:off x="6744072" y="4404607"/>
            <a:ext cx="4171950" cy="1917700"/>
          </a:xfrm>
          <a:prstGeom prst="rect">
            <a:avLst/>
          </a:prstGeom>
          <a:noFill/>
          <a:ln w="38100">
            <a:solidFill>
              <a:schemeClr val="tx1"/>
            </a:solidFill>
            <a:miter lim="800000"/>
            <a:headEnd/>
            <a:tailEnd/>
          </a:ln>
          <a:effectLst/>
        </p:spPr>
        <p:txBody>
          <a:bodyPr lIns="0" tIns="72000" rIns="0" bIns="72000" anchor="ctr" anchorCtr="1"/>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a:ln>
                  <a:noFill/>
                </a:ln>
                <a:solidFill>
                  <a:srgbClr val="0000FF"/>
                </a:solidFill>
                <a:effectLst/>
                <a:uLnTx/>
                <a:uFillTx/>
                <a:latin typeface="Verdana" pitchFamily="34" charset="0"/>
                <a:ea typeface="宋体" panose="02010600030101010101" pitchFamily="2" charset="-122"/>
                <a:cs typeface="+mn-cs"/>
              </a:rPr>
              <a:t>是逗号表达式。</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a:ln>
                  <a:noFill/>
                </a:ln>
                <a:solidFill>
                  <a:srgbClr val="0000FF"/>
                </a:solidFill>
                <a:effectLst/>
                <a:uLnTx/>
                <a:uFillTx/>
                <a:latin typeface="Verdana" pitchFamily="34" charset="0"/>
                <a:ea typeface="宋体" panose="02010600030101010101" pitchFamily="2" charset="-122"/>
                <a:cs typeface="+mn-cs"/>
              </a:rPr>
              <a:t>依次求解</a:t>
            </a:r>
            <a:r>
              <a:rPr kumimoji="0" lang="en-US" altLang="zh-CN" sz="2800" b="1" i="0" u="none" strike="noStrike" kern="1200" cap="none" spc="0" normalizeH="0" baseline="0" noProof="0">
                <a:ln>
                  <a:noFill/>
                </a:ln>
                <a:solidFill>
                  <a:srgbClr val="0000FF"/>
                </a:solidFill>
                <a:effectLst/>
                <a:uLnTx/>
                <a:uFillTx/>
                <a:latin typeface="Verdana" pitchFamily="34" charset="0"/>
                <a:ea typeface="宋体" panose="02010600030101010101" pitchFamily="2" charset="-122"/>
                <a:cs typeface="+mn-cs"/>
              </a:rPr>
              <a:t>x=b=3</a:t>
            </a:r>
            <a:r>
              <a:rPr kumimoji="0" lang="zh-CN" altLang="en-US" sz="2800" b="1" i="0" u="none" strike="noStrike" kern="1200" cap="none" spc="0" normalizeH="0" baseline="0" noProof="0">
                <a:ln>
                  <a:noFill/>
                </a:ln>
                <a:solidFill>
                  <a:srgbClr val="0000FF"/>
                </a:solidFill>
                <a:effectLst/>
                <a:uLnTx/>
                <a:uFillTx/>
                <a:latin typeface="Verdana" pitchFamily="34" charset="0"/>
                <a:ea typeface="宋体" panose="02010600030101010101" pitchFamily="2" charset="-122"/>
                <a:cs typeface="+mn-cs"/>
              </a:rPr>
              <a:t>和</a:t>
            </a:r>
            <a:r>
              <a:rPr kumimoji="0" lang="en-US" altLang="zh-CN" sz="2800" b="1" i="0" u="none" strike="noStrike" kern="1200" cap="none" spc="0" normalizeH="0" baseline="0" noProof="0">
                <a:ln>
                  <a:noFill/>
                </a:ln>
                <a:solidFill>
                  <a:srgbClr val="0000FF"/>
                </a:solidFill>
                <a:effectLst/>
                <a:uLnTx/>
                <a:uFillTx/>
                <a:latin typeface="Verdana" pitchFamily="34" charset="0"/>
                <a:ea typeface="宋体" panose="02010600030101010101" pitchFamily="2" charset="-122"/>
                <a:cs typeface="+mn-cs"/>
              </a:rPr>
              <a:t>2*b</a:t>
            </a:r>
            <a:r>
              <a:rPr kumimoji="0" lang="zh-CN" altLang="en-US" sz="2800" b="1" i="0" u="none" strike="noStrike" kern="1200" cap="none" spc="0" normalizeH="0" baseline="0" noProof="0">
                <a:ln>
                  <a:noFill/>
                </a:ln>
                <a:solidFill>
                  <a:srgbClr val="0000FF"/>
                </a:solidFill>
                <a:effectLst/>
                <a:uLnTx/>
                <a:uFillTx/>
                <a:latin typeface="Verdana" pitchFamily="34" charset="0"/>
                <a:ea typeface="宋体" panose="02010600030101010101" pitchFamily="2" charset="-122"/>
                <a:cs typeface="+mn-cs"/>
              </a:rPr>
              <a:t>两个表达式。</a:t>
            </a:r>
          </a:p>
        </p:txBody>
      </p:sp>
      <p:sp>
        <p:nvSpPr>
          <p:cNvPr id="4" name="Line 5">
            <a:extLst>
              <a:ext uri="{FF2B5EF4-FFF2-40B4-BE49-F238E27FC236}">
                <a16:creationId xmlns:a16="http://schemas.microsoft.com/office/drawing/2014/main" id="{62694B4E-1CA2-507D-8B1E-EEC7E4041720}"/>
              </a:ext>
            </a:extLst>
          </p:cNvPr>
          <p:cNvSpPr>
            <a:spLocks noChangeShapeType="1"/>
          </p:cNvSpPr>
          <p:nvPr/>
        </p:nvSpPr>
        <p:spPr bwMode="auto">
          <a:xfrm>
            <a:off x="2351584" y="5445224"/>
            <a:ext cx="432472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Rectangle 5">
            <a:extLst>
              <a:ext uri="{FF2B5EF4-FFF2-40B4-BE49-F238E27FC236}">
                <a16:creationId xmlns:a16="http://schemas.microsoft.com/office/drawing/2014/main" id="{E1D442A9-865A-EFAF-D2AB-1CF6F54165C5}"/>
              </a:ext>
            </a:extLst>
          </p:cNvPr>
          <p:cNvSpPr>
            <a:spLocks noChangeArrowheads="1"/>
          </p:cNvSpPr>
          <p:nvPr/>
        </p:nvSpPr>
        <p:spPr bwMode="auto">
          <a:xfrm>
            <a:off x="9068148" y="852057"/>
            <a:ext cx="2470769" cy="1508962"/>
          </a:xfrm>
          <a:prstGeom prst="rect">
            <a:avLst/>
          </a:prstGeom>
          <a:noFill/>
          <a:ln w="38100">
            <a:solidFill>
              <a:schemeClr val="tx1"/>
            </a:solidFill>
            <a:miter lim="800000"/>
            <a:headEnd/>
            <a:tailEnd/>
          </a:ln>
          <a:effectLst/>
        </p:spPr>
        <p:txBody>
          <a:bodyPr lIns="0" tIns="72000" rIns="0" bIns="72000"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a:ln>
                  <a:noFill/>
                </a:ln>
                <a:solidFill>
                  <a:srgbClr val="0000FF"/>
                </a:solidFill>
                <a:effectLst>
                  <a:outerShdw blurRad="38100" dist="38100" dir="2700000" algn="tl">
                    <a:srgbClr val="000000"/>
                  </a:outerShdw>
                </a:effectLst>
                <a:uLnTx/>
                <a:uFillTx/>
                <a:latin typeface="Verdana" pitchFamily="34" charset="0"/>
                <a:ea typeface="宋体" panose="02010600030101010101" pitchFamily="2" charset="-122"/>
                <a:cs typeface="+mn-cs"/>
              </a:rPr>
              <a:t>运行结果：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srgbClr val="0000FF"/>
                </a:solidFill>
                <a:effectLst>
                  <a:outerShdw blurRad="38100" dist="38100" dir="2700000" algn="tl">
                    <a:srgbClr val="000000"/>
                  </a:outerShdw>
                </a:effectLst>
                <a:uLnTx/>
                <a:uFillTx/>
                <a:latin typeface="Verdana" pitchFamily="34" charset="0"/>
                <a:ea typeface="宋体" panose="02010600030101010101" pitchFamily="2" charset="-122"/>
                <a:cs typeface="+mn-cs"/>
              </a:rPr>
              <a:t>6, 3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srgbClr val="0000FF"/>
                </a:solidFill>
                <a:effectLst>
                  <a:outerShdw blurRad="38100" dist="38100" dir="2700000" algn="tl">
                    <a:srgbClr val="000000"/>
                  </a:outerShdw>
                </a:effectLst>
                <a:uLnTx/>
                <a:uFillTx/>
                <a:latin typeface="Verdana" pitchFamily="34" charset="0"/>
                <a:ea typeface="宋体" panose="02010600030101010101" pitchFamily="2" charset="-122"/>
                <a:cs typeface="+mn-cs"/>
              </a:rPr>
              <a:t>3, 3</a:t>
            </a:r>
          </a:p>
        </p:txBody>
      </p:sp>
    </p:spTree>
    <p:extLst>
      <p:ext uri="{BB962C8B-B14F-4D97-AF65-F5344CB8AC3E}">
        <p14:creationId xmlns:p14="http://schemas.microsoft.com/office/powerpoint/2010/main" val="35868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4981"/>
                                        </p:tgtEl>
                                        <p:attrNameLst>
                                          <p:attrName>style.visibility</p:attrName>
                                        </p:attrNameLst>
                                      </p:cBhvr>
                                      <p:to>
                                        <p:strVal val="visible"/>
                                      </p:to>
                                    </p:set>
                                    <p:animEffect transition="in" filter="randombar(horizontal)">
                                      <p:cBhvr>
                                        <p:cTn id="7" dur="500"/>
                                        <p:tgtEl>
                                          <p:spTgt spid="25498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54982"/>
                                        </p:tgtEl>
                                        <p:attrNameLst>
                                          <p:attrName>style.visibility</p:attrName>
                                        </p:attrNameLst>
                                      </p:cBhvr>
                                      <p:to>
                                        <p:strVal val="visible"/>
                                      </p:to>
                                    </p:set>
                                    <p:animEffect transition="in" filter="randombar(horizontal)">
                                      <p:cBhvr>
                                        <p:cTn id="10" dur="500"/>
                                        <p:tgtEl>
                                          <p:spTgt spid="25498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animBg="1"/>
      <p:bldP spid="254982" grpId="0" animBg="1"/>
      <p:bldP spid="3" grpId="0" animBg="1"/>
      <p:bldP spid="4" grpId="0" animBg="1"/>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idx="4294967295"/>
          </p:nvPr>
        </p:nvSpPr>
        <p:spPr>
          <a:xfrm>
            <a:off x="458428" y="1977288"/>
            <a:ext cx="4392488" cy="609600"/>
          </a:xfrm>
          <a:solidFill>
            <a:srgbClr val="002060"/>
          </a:solidFill>
          <a:ln w="38100" cmpd="dbl">
            <a:solidFill>
              <a:schemeClr val="bg1"/>
            </a:solidFill>
            <a:miter/>
          </a:ln>
        </p:spPr>
        <p:txBody>
          <a:bodyPr vert="horz" lIns="91440" tIns="0" rIns="91440" bIns="72000" rtlCol="0" anchor="ctr">
            <a:normAutofit fontScale="90000"/>
          </a:bodyPr>
          <a:lstStyle/>
          <a:p>
            <a:pPr algn="l" eaLnBrk="1" hangingPunct="1"/>
            <a:r>
              <a:rPr lang="en-US" altLang="x-none" sz="3600" b="1" noProof="1">
                <a:solidFill>
                  <a:srgbClr val="FFFF00"/>
                </a:solidFill>
                <a:effectLst>
                  <a:outerShdw blurRad="38100" dist="38100" dir="2700000">
                    <a:srgbClr val="000000"/>
                  </a:outerShdw>
                </a:effectLst>
                <a:ea typeface="黑体" panose="02010609060101010101" pitchFamily="49" charset="-122"/>
              </a:rPr>
              <a:t>2.4.1 </a:t>
            </a:r>
            <a:r>
              <a:rPr lang="zh-CN" altLang="en-US" sz="3600" b="1" noProof="1">
                <a:solidFill>
                  <a:srgbClr val="FFFF00"/>
                </a:solidFill>
                <a:effectLst>
                  <a:outerShdw blurRad="38100" dist="38100" dir="2700000">
                    <a:srgbClr val="000000"/>
                  </a:outerShdw>
                </a:effectLst>
                <a:ea typeface="黑体" panose="02010609060101010101" pitchFamily="49" charset="-122"/>
              </a:rPr>
              <a:t>自动类型转换</a:t>
            </a:r>
          </a:p>
        </p:txBody>
      </p:sp>
      <p:sp>
        <p:nvSpPr>
          <p:cNvPr id="100355" name="Text Box 3"/>
          <p:cNvSpPr txBox="1">
            <a:spLocks noChangeArrowheads="1"/>
          </p:cNvSpPr>
          <p:nvPr/>
        </p:nvSpPr>
        <p:spPr bwMode="auto">
          <a:xfrm>
            <a:off x="427141" y="2638911"/>
            <a:ext cx="11356305" cy="861774"/>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800" b="1" i="0" u="none" strike="noStrike" kern="1200" cap="none" spc="0" normalizeH="0" baseline="0" noProof="0" dirty="0">
                <a:ln>
                  <a:noFill/>
                </a:ln>
                <a:effectLst/>
                <a:uLnTx/>
                <a:uFillTx/>
                <a:ea typeface="华光楷体_CNKI" panose="02000500000000000000" pitchFamily="2" charset="-122"/>
                <a:cs typeface="+mn-cs"/>
              </a:rPr>
              <a:t>◆</a:t>
            </a:r>
            <a:r>
              <a:rPr kumimoji="0" lang="zh-CN" altLang="en-US" sz="2800" b="1" i="0" u="none" strike="noStrike" kern="1200" cap="none" spc="0" normalizeH="0" baseline="0" noProof="0" dirty="0">
                <a:ln>
                  <a:noFill/>
                </a:ln>
                <a:effectLst/>
                <a:uLnTx/>
                <a:uFillTx/>
                <a:ea typeface="华光楷体_CNKI" panose="02000500000000000000" pitchFamily="2" charset="-122"/>
                <a:cs typeface="+mn-cs"/>
              </a:rPr>
              <a:t>不同类型的数值型数据之间可以进行混合运算。如：</a:t>
            </a:r>
            <a:r>
              <a:rPr kumimoji="0" lang="en-US" sz="2800" b="1" i="0" u="none" strike="noStrike" kern="1200" cap="none" spc="0" normalizeH="0" baseline="0" noProof="0" dirty="0">
                <a:ln>
                  <a:noFill/>
                </a:ln>
                <a:effectLst/>
                <a:uLnTx/>
                <a:uFillTx/>
                <a:ea typeface="华光楷体_CNKI" panose="02000500000000000000" pitchFamily="2" charset="-122"/>
                <a:cs typeface="+mn-cs"/>
              </a:rPr>
              <a:t>10+‘a’+1.5*123.45*’B’</a:t>
            </a:r>
          </a:p>
        </p:txBody>
      </p:sp>
      <p:sp>
        <p:nvSpPr>
          <p:cNvPr id="100356" name="Text Box 4"/>
          <p:cNvSpPr txBox="1">
            <a:spLocks noChangeArrowheads="1"/>
          </p:cNvSpPr>
          <p:nvPr/>
        </p:nvSpPr>
        <p:spPr bwMode="auto">
          <a:xfrm>
            <a:off x="405774" y="3501803"/>
            <a:ext cx="11356305" cy="99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20000"/>
              </a:lnSpc>
              <a:spcBef>
                <a:spcPct val="0"/>
              </a:spcBef>
              <a:spcAft>
                <a:spcPct val="0"/>
              </a:spcAft>
              <a:buClrTx/>
              <a:buSzTx/>
              <a:buFont typeface="Arial" charset="0"/>
              <a:buNone/>
              <a:tabLst/>
              <a:defRPr/>
            </a:pPr>
            <a:r>
              <a:rPr kumimoji="0" lang="en-US" sz="2800" b="1" i="0" u="none" strike="noStrike" kern="1200" cap="none" spc="0" normalizeH="0" baseline="0" noProof="0" dirty="0">
                <a:ln>
                  <a:noFill/>
                </a:ln>
                <a:effectLst/>
                <a:uLnTx/>
                <a:uFillTx/>
                <a:latin typeface="华光楷体_CNKI" panose="02000500000000000000" pitchFamily="2" charset="-122"/>
                <a:ea typeface="华光楷体_CNKI" panose="02000500000000000000" pitchFamily="2" charset="-122"/>
                <a:cs typeface="+mn-cs"/>
              </a:rPr>
              <a:t>◆</a:t>
            </a:r>
            <a:r>
              <a:rPr kumimoji="0" lang="zh-CN" altLang="en-US" sz="2800" b="1" i="0" u="none" strike="noStrike" kern="1200" cap="none" spc="0" normalizeH="0" baseline="0" noProof="0" dirty="0">
                <a:ln>
                  <a:noFill/>
                </a:ln>
                <a:effectLst/>
                <a:uLnTx/>
                <a:uFillTx/>
                <a:latin typeface="华光楷体_CNKI" panose="02000500000000000000" pitchFamily="2" charset="-122"/>
                <a:ea typeface="华光楷体_CNKI" panose="02000500000000000000" pitchFamily="2" charset="-122"/>
                <a:cs typeface="+mn-cs"/>
              </a:rPr>
              <a:t>系统在求解时，先自动把不同类型的数据转换成同一类型，然后进行运算。转换规则如图：</a:t>
            </a:r>
          </a:p>
        </p:txBody>
      </p:sp>
      <p:pic>
        <p:nvPicPr>
          <p:cNvPr id="100357" name="Group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958" y="4497260"/>
            <a:ext cx="5352083" cy="224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AutoShape 20"/>
          <p:cNvSpPr>
            <a:spLocks noChangeArrowheads="1"/>
          </p:cNvSpPr>
          <p:nvPr/>
        </p:nvSpPr>
        <p:spPr bwMode="auto">
          <a:xfrm>
            <a:off x="6816080" y="5422104"/>
            <a:ext cx="2678112" cy="495300"/>
          </a:xfrm>
          <a:prstGeom prst="wedgeRoundRectCallout">
            <a:avLst>
              <a:gd name="adj1" fmla="val -148629"/>
              <a:gd name="adj2" fmla="val 180716"/>
              <a:gd name="adj3" fmla="val 16667"/>
            </a:avLst>
          </a:prstGeom>
          <a:solidFill>
            <a:srgbClr val="92D050"/>
          </a:solidFill>
          <a:ln w="28575">
            <a:solidFill>
              <a:srgbClr val="8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a:ln>
                  <a:noFill/>
                </a:ln>
                <a:solidFill>
                  <a:srgbClr val="002060"/>
                </a:solidFill>
                <a:effectLst/>
                <a:uLnTx/>
                <a:uFillTx/>
                <a:latin typeface="Calibri"/>
                <a:ea typeface="黑体" pitchFamily="49" charset="-122"/>
                <a:cs typeface="+mn-cs"/>
              </a:rPr>
              <a:t>必定的转换</a:t>
            </a:r>
          </a:p>
        </p:txBody>
      </p:sp>
      <p:sp>
        <p:nvSpPr>
          <p:cNvPr id="100359" name="AutoShape 21"/>
          <p:cNvSpPr>
            <a:spLocks noChangeArrowheads="1"/>
          </p:cNvSpPr>
          <p:nvPr/>
        </p:nvSpPr>
        <p:spPr bwMode="auto">
          <a:xfrm>
            <a:off x="6816080" y="3974653"/>
            <a:ext cx="2462212" cy="1147762"/>
          </a:xfrm>
          <a:prstGeom prst="wedgeRoundRectCallout">
            <a:avLst>
              <a:gd name="adj1" fmla="val -179202"/>
              <a:gd name="adj2" fmla="val 96476"/>
              <a:gd name="adj3" fmla="val 16667"/>
            </a:avLst>
          </a:prstGeom>
          <a:solidFill>
            <a:srgbClr val="92D050"/>
          </a:solidFill>
          <a:ln w="28575">
            <a:solidFill>
              <a:srgbClr val="8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Calibri"/>
                <a:ea typeface="黑体" pitchFamily="49" charset="-122"/>
                <a:cs typeface="+mn-cs"/>
              </a:rPr>
              <a:t>运算对象不同时转换</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2">
            <a:extLst>
              <a:ext uri="{FF2B5EF4-FFF2-40B4-BE49-F238E27FC236}">
                <a16:creationId xmlns:a16="http://schemas.microsoft.com/office/drawing/2014/main" id="{A92EE02C-905A-B455-7AA3-D349DA42086F}"/>
              </a:ext>
            </a:extLst>
          </p:cNvPr>
          <p:cNvSpPr txBox="1">
            <a:spLocks/>
          </p:cNvSpPr>
          <p:nvPr/>
        </p:nvSpPr>
        <p:spPr>
          <a:xfrm>
            <a:off x="2656043" y="269825"/>
            <a:ext cx="6480720" cy="746807"/>
          </a:xfrm>
          <a:prstGeom prst="rect">
            <a:avLst/>
          </a:prstGeom>
          <a:solidFill>
            <a:srgbClr val="006666">
              <a:alpha val="100000"/>
            </a:srgbClr>
          </a:solidFill>
          <a:effectLst>
            <a:prstShdw prst="shdw17" dist="17961" dir="2699999">
              <a:srgbClr val="3D7A99"/>
            </a:prst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x-none" sz="4800" b="1" noProof="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2.4 </a:t>
            </a:r>
            <a:r>
              <a:rPr lang="zh-CN" altLang="en-US" sz="4800" b="1" noProof="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混合运算与类型转换</a:t>
            </a:r>
          </a:p>
        </p:txBody>
      </p:sp>
      <p:sp>
        <p:nvSpPr>
          <p:cNvPr id="4" name="Rectangle 2">
            <a:extLst>
              <a:ext uri="{FF2B5EF4-FFF2-40B4-BE49-F238E27FC236}">
                <a16:creationId xmlns:a16="http://schemas.microsoft.com/office/drawing/2014/main" id="{2BB50030-8386-5D50-2C38-862B98198473}"/>
              </a:ext>
            </a:extLst>
          </p:cNvPr>
          <p:cNvSpPr txBox="1">
            <a:spLocks noChangeArrowheads="1"/>
          </p:cNvSpPr>
          <p:nvPr/>
        </p:nvSpPr>
        <p:spPr>
          <a:xfrm>
            <a:off x="436476" y="1020889"/>
            <a:ext cx="11319048" cy="986723"/>
          </a:xfrm>
          <a:prstGeom prst="rect">
            <a:avLst/>
          </a:prstGeom>
          <a:solidFill>
            <a:srgbClr val="002060"/>
          </a:solidFill>
          <a:ln w="38100" cmpd="dbl">
            <a:solidFill>
              <a:schemeClr val="bg1"/>
            </a:solidFill>
          </a:ln>
        </p:spPr>
        <p:txBody>
          <a:bodyPr vert="horz" lIns="91440" tIns="0" rIns="91440" bIns="7200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C</a:t>
            </a:r>
            <a:r>
              <a:rPr kumimoji="0" lang="zh-CN" altLang="en-US"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语言处理不同类型数据混合运算时会根据一定规则自动进行类型转换，带来预想不到的结果。而有时候则需要程序员人为地进行强制类型转换。</a:t>
            </a:r>
          </a:p>
        </p:txBody>
      </p:sp>
    </p:spTree>
    <p:extLst>
      <p:ext uri="{BB962C8B-B14F-4D97-AF65-F5344CB8AC3E}">
        <p14:creationId xmlns:p14="http://schemas.microsoft.com/office/powerpoint/2010/main" val="37596290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idx="1"/>
          </p:nvPr>
        </p:nvSpPr>
        <p:spPr>
          <a:xfrm>
            <a:off x="2209800" y="873126"/>
            <a:ext cx="7772400" cy="5222875"/>
          </a:xfrm>
        </p:spPr>
        <p:txBody>
          <a:bodyPr/>
          <a:lstStyle/>
          <a:p>
            <a:r>
              <a:rPr lang="en-US" b="1">
                <a:solidFill>
                  <a:srgbClr val="002060"/>
                </a:solidFill>
                <a:latin typeface="宋体" pitchFamily="2" charset="-122"/>
              </a:rPr>
              <a:t>10+</a:t>
            </a:r>
            <a:r>
              <a:rPr lang="en-US" b="1" noProof="1">
                <a:solidFill>
                  <a:srgbClr val="FF0000"/>
                </a:solidFill>
                <a:latin typeface="宋体" pitchFamily="2" charset="-122"/>
              </a:rPr>
              <a:t>'</a:t>
            </a:r>
            <a:r>
              <a:rPr lang="en-US" b="1">
                <a:solidFill>
                  <a:srgbClr val="FF0000"/>
                </a:solidFill>
                <a:latin typeface="宋体" pitchFamily="2" charset="-122"/>
              </a:rPr>
              <a:t>a</a:t>
            </a:r>
            <a:r>
              <a:rPr lang="en-US" b="1" noProof="1">
                <a:solidFill>
                  <a:srgbClr val="FF0000"/>
                </a:solidFill>
                <a:latin typeface="宋体" pitchFamily="2" charset="-122"/>
              </a:rPr>
              <a:t>'</a:t>
            </a:r>
            <a:r>
              <a:rPr lang="en-US" b="1">
                <a:solidFill>
                  <a:srgbClr val="002060"/>
                </a:solidFill>
                <a:latin typeface="宋体" pitchFamily="2" charset="-122"/>
              </a:rPr>
              <a:t>+1.5*123.45*</a:t>
            </a:r>
            <a:r>
              <a:rPr lang="en-US" b="1" noProof="1">
                <a:latin typeface="宋体" pitchFamily="2" charset="-122"/>
              </a:rPr>
              <a:t>'</a:t>
            </a:r>
            <a:r>
              <a:rPr lang="en-US" altLang="zh-CN" b="1">
                <a:solidFill>
                  <a:srgbClr val="002060"/>
                </a:solidFill>
                <a:latin typeface="宋体" pitchFamily="2" charset="-122"/>
              </a:rPr>
              <a:t>B</a:t>
            </a:r>
            <a:r>
              <a:rPr lang="en-US" b="1" noProof="1">
                <a:latin typeface="宋体" pitchFamily="2" charset="-122"/>
              </a:rPr>
              <a:t>'</a:t>
            </a:r>
            <a:endParaRPr lang="en-US" altLang="zh-CN" b="1">
              <a:latin typeface="宋体" pitchFamily="2" charset="-122"/>
            </a:endParaRPr>
          </a:p>
          <a:p>
            <a:r>
              <a:rPr lang="en-US" altLang="zh-CN" b="1">
                <a:latin typeface="宋体" pitchFamily="2" charset="-122"/>
              </a:rPr>
              <a:t>10+</a:t>
            </a:r>
            <a:r>
              <a:rPr lang="en-US" altLang="zh-CN" b="1">
                <a:solidFill>
                  <a:srgbClr val="FF0000"/>
                </a:solidFill>
                <a:latin typeface="宋体" pitchFamily="2" charset="-122"/>
              </a:rPr>
              <a:t>97 </a:t>
            </a:r>
            <a:r>
              <a:rPr lang="en-US" b="1">
                <a:solidFill>
                  <a:srgbClr val="002060"/>
                </a:solidFill>
                <a:latin typeface="宋体" pitchFamily="2" charset="-122"/>
              </a:rPr>
              <a:t>+1.5*123.45*</a:t>
            </a:r>
            <a:r>
              <a:rPr lang="en-US" b="1" noProof="1">
                <a:latin typeface="宋体" pitchFamily="2" charset="-122"/>
              </a:rPr>
              <a:t>'</a:t>
            </a:r>
            <a:r>
              <a:rPr lang="en-US" altLang="zh-CN" b="1">
                <a:solidFill>
                  <a:srgbClr val="002060"/>
                </a:solidFill>
                <a:latin typeface="宋体" pitchFamily="2" charset="-122"/>
              </a:rPr>
              <a:t>B</a:t>
            </a:r>
            <a:r>
              <a:rPr lang="en-US" b="1" noProof="1">
                <a:latin typeface="宋体" pitchFamily="2" charset="-122"/>
              </a:rPr>
              <a:t>'</a:t>
            </a:r>
            <a:endParaRPr lang="en-US" altLang="zh-CN" b="1">
              <a:latin typeface="宋体" pitchFamily="2" charset="-122"/>
            </a:endParaRPr>
          </a:p>
          <a:p>
            <a:r>
              <a:rPr lang="en-US" altLang="zh-CN" b="1">
                <a:solidFill>
                  <a:srgbClr val="FF0000"/>
                </a:solidFill>
                <a:latin typeface="宋体" pitchFamily="2" charset="-122"/>
              </a:rPr>
              <a:t>  </a:t>
            </a:r>
            <a:r>
              <a:rPr lang="en-US" altLang="zh-CN" b="1">
                <a:latin typeface="宋体" pitchFamily="2" charset="-122"/>
              </a:rPr>
              <a:t>107</a:t>
            </a:r>
            <a:r>
              <a:rPr lang="en-US" altLang="zh-CN" b="1">
                <a:solidFill>
                  <a:srgbClr val="FF0000"/>
                </a:solidFill>
                <a:latin typeface="宋体" pitchFamily="2" charset="-122"/>
              </a:rPr>
              <a:t> </a:t>
            </a:r>
            <a:r>
              <a:rPr lang="en-US" altLang="zh-CN" b="1">
                <a:latin typeface="宋体" pitchFamily="2" charset="-122"/>
              </a:rPr>
              <a:t>+</a:t>
            </a:r>
            <a:r>
              <a:rPr lang="en-US" b="1">
                <a:solidFill>
                  <a:srgbClr val="002060"/>
                </a:solidFill>
                <a:latin typeface="宋体" pitchFamily="2" charset="-122"/>
              </a:rPr>
              <a:t>1</a:t>
            </a:r>
            <a:r>
              <a:rPr lang="en-US" altLang="zh-CN" b="1">
                <a:solidFill>
                  <a:srgbClr val="002060"/>
                </a:solidFill>
                <a:latin typeface="宋体" pitchFamily="2" charset="-122"/>
              </a:rPr>
              <a:t>85.17</a:t>
            </a:r>
            <a:r>
              <a:rPr lang="en-US" b="1">
                <a:solidFill>
                  <a:srgbClr val="002060"/>
                </a:solidFill>
                <a:latin typeface="宋体" pitchFamily="2" charset="-122"/>
              </a:rPr>
              <a:t>5*</a:t>
            </a:r>
            <a:r>
              <a:rPr lang="en-US" b="1" noProof="1">
                <a:solidFill>
                  <a:srgbClr val="FF0000"/>
                </a:solidFill>
                <a:latin typeface="宋体" pitchFamily="2" charset="-122"/>
              </a:rPr>
              <a:t>'</a:t>
            </a:r>
            <a:r>
              <a:rPr lang="en-US" altLang="zh-CN" b="1">
                <a:solidFill>
                  <a:srgbClr val="FF0000"/>
                </a:solidFill>
                <a:latin typeface="宋体" pitchFamily="2" charset="-122"/>
              </a:rPr>
              <a:t>B</a:t>
            </a:r>
            <a:r>
              <a:rPr lang="en-US" b="1" noProof="1">
                <a:solidFill>
                  <a:srgbClr val="FF0000"/>
                </a:solidFill>
                <a:latin typeface="宋体" pitchFamily="2" charset="-122"/>
              </a:rPr>
              <a:t>'</a:t>
            </a:r>
            <a:endParaRPr lang="en-US" altLang="zh-CN" b="1">
              <a:solidFill>
                <a:srgbClr val="FF0000"/>
              </a:solidFill>
              <a:latin typeface="宋体" pitchFamily="2" charset="-122"/>
            </a:endParaRPr>
          </a:p>
          <a:p>
            <a:r>
              <a:rPr lang="en-US" altLang="zh-CN" b="1">
                <a:latin typeface="宋体" pitchFamily="2" charset="-122"/>
              </a:rPr>
              <a:t>  107</a:t>
            </a:r>
            <a:r>
              <a:rPr lang="en-US" altLang="zh-CN" b="1">
                <a:solidFill>
                  <a:srgbClr val="FF0000"/>
                </a:solidFill>
                <a:latin typeface="宋体" pitchFamily="2" charset="-122"/>
              </a:rPr>
              <a:t> </a:t>
            </a:r>
            <a:r>
              <a:rPr lang="en-US" altLang="zh-CN" b="1">
                <a:latin typeface="宋体" pitchFamily="2" charset="-122"/>
              </a:rPr>
              <a:t>+</a:t>
            </a:r>
            <a:r>
              <a:rPr lang="en-US" b="1">
                <a:solidFill>
                  <a:srgbClr val="002060"/>
                </a:solidFill>
                <a:latin typeface="宋体" pitchFamily="2" charset="-122"/>
              </a:rPr>
              <a:t>1</a:t>
            </a:r>
            <a:r>
              <a:rPr lang="en-US" altLang="zh-CN" b="1">
                <a:solidFill>
                  <a:srgbClr val="002060"/>
                </a:solidFill>
                <a:latin typeface="宋体" pitchFamily="2" charset="-122"/>
              </a:rPr>
              <a:t>85.17</a:t>
            </a:r>
            <a:r>
              <a:rPr lang="en-US" b="1">
                <a:solidFill>
                  <a:srgbClr val="002060"/>
                </a:solidFill>
                <a:latin typeface="宋体" pitchFamily="2" charset="-122"/>
              </a:rPr>
              <a:t>5*</a:t>
            </a:r>
            <a:r>
              <a:rPr lang="en-US" altLang="zh-CN" b="1">
                <a:solidFill>
                  <a:srgbClr val="FF0000"/>
                </a:solidFill>
                <a:latin typeface="宋体" pitchFamily="2" charset="-122"/>
              </a:rPr>
              <a:t>66</a:t>
            </a:r>
          </a:p>
          <a:p>
            <a:r>
              <a:rPr lang="en-US" altLang="zh-CN" b="1">
                <a:latin typeface="宋体" pitchFamily="2" charset="-122"/>
              </a:rPr>
              <a:t>  107</a:t>
            </a:r>
            <a:r>
              <a:rPr lang="en-US" altLang="zh-CN" b="1">
                <a:solidFill>
                  <a:srgbClr val="FF0000"/>
                </a:solidFill>
                <a:latin typeface="宋体" pitchFamily="2" charset="-122"/>
              </a:rPr>
              <a:t> </a:t>
            </a:r>
            <a:r>
              <a:rPr lang="en-US" altLang="zh-CN" b="1">
                <a:latin typeface="宋体" pitchFamily="2" charset="-122"/>
              </a:rPr>
              <a:t>+</a:t>
            </a:r>
            <a:r>
              <a:rPr lang="en-US" b="1">
                <a:solidFill>
                  <a:srgbClr val="002060"/>
                </a:solidFill>
                <a:latin typeface="宋体" pitchFamily="2" charset="-122"/>
              </a:rPr>
              <a:t>1</a:t>
            </a:r>
            <a:r>
              <a:rPr lang="en-US" altLang="zh-CN" b="1">
                <a:solidFill>
                  <a:srgbClr val="002060"/>
                </a:solidFill>
                <a:latin typeface="宋体" pitchFamily="2" charset="-122"/>
              </a:rPr>
              <a:t>85.17</a:t>
            </a:r>
            <a:r>
              <a:rPr lang="en-US" b="1">
                <a:solidFill>
                  <a:srgbClr val="002060"/>
                </a:solidFill>
                <a:latin typeface="宋体" pitchFamily="2" charset="-122"/>
              </a:rPr>
              <a:t>5*</a:t>
            </a:r>
            <a:r>
              <a:rPr lang="en-US" altLang="zh-CN" b="1">
                <a:solidFill>
                  <a:srgbClr val="FF0000"/>
                </a:solidFill>
                <a:latin typeface="宋体" pitchFamily="2" charset="-122"/>
              </a:rPr>
              <a:t>66.0</a:t>
            </a:r>
          </a:p>
          <a:p>
            <a:r>
              <a:rPr lang="en-US" altLang="zh-CN" b="1">
                <a:solidFill>
                  <a:srgbClr val="FF0000"/>
                </a:solidFill>
                <a:latin typeface="宋体" pitchFamily="2" charset="-122"/>
              </a:rPr>
              <a:t>  107 </a:t>
            </a:r>
            <a:r>
              <a:rPr lang="en-US" altLang="zh-CN" b="1">
                <a:latin typeface="宋体" pitchFamily="2" charset="-122"/>
              </a:rPr>
              <a:t>+12221.55</a:t>
            </a:r>
          </a:p>
          <a:p>
            <a:r>
              <a:rPr lang="en-US" altLang="zh-CN" b="1">
                <a:solidFill>
                  <a:srgbClr val="FF0000"/>
                </a:solidFill>
                <a:latin typeface="宋体" pitchFamily="2" charset="-122"/>
              </a:rPr>
              <a:t>107.00</a:t>
            </a:r>
            <a:r>
              <a:rPr lang="en-US" altLang="zh-CN" b="1">
                <a:latin typeface="宋体" pitchFamily="2" charset="-122"/>
              </a:rPr>
              <a:t>+12221.55</a:t>
            </a:r>
          </a:p>
          <a:p>
            <a:r>
              <a:rPr lang="en-US" altLang="zh-CN" b="1">
                <a:latin typeface="宋体" pitchFamily="2" charset="-122"/>
              </a:rPr>
              <a:t>  12328.55</a:t>
            </a:r>
            <a:endParaRPr lang="en-US" b="1">
              <a:latin typeface="宋体" pitchFamily="2" charset="-122"/>
            </a:endParaRPr>
          </a:p>
        </p:txBody>
      </p:sp>
      <p:sp>
        <p:nvSpPr>
          <p:cNvPr id="180228" name="AutoShape 4"/>
          <p:cNvSpPr>
            <a:spLocks noChangeArrowheads="1"/>
          </p:cNvSpPr>
          <p:nvPr/>
        </p:nvSpPr>
        <p:spPr bwMode="auto">
          <a:xfrm>
            <a:off x="3379789" y="1371600"/>
            <a:ext cx="250825" cy="249238"/>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80229" name="AutoShape 5"/>
          <p:cNvSpPr>
            <a:spLocks noChangeArrowheads="1"/>
          </p:cNvSpPr>
          <p:nvPr/>
        </p:nvSpPr>
        <p:spPr bwMode="auto">
          <a:xfrm>
            <a:off x="5840414" y="2543175"/>
            <a:ext cx="250825" cy="249238"/>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80230" name="AutoShape 6"/>
          <p:cNvSpPr>
            <a:spLocks noChangeArrowheads="1"/>
          </p:cNvSpPr>
          <p:nvPr/>
        </p:nvSpPr>
        <p:spPr bwMode="auto">
          <a:xfrm>
            <a:off x="5840414" y="3167064"/>
            <a:ext cx="250825" cy="249237"/>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80231" name="AutoShape 7"/>
          <p:cNvSpPr>
            <a:spLocks noChangeArrowheads="1"/>
          </p:cNvSpPr>
          <p:nvPr/>
        </p:nvSpPr>
        <p:spPr bwMode="auto">
          <a:xfrm>
            <a:off x="3254376" y="4344989"/>
            <a:ext cx="250825" cy="249237"/>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Rectangle 2"/>
          <p:cNvSpPr txBox="1">
            <a:spLocks noChangeArrowheads="1"/>
          </p:cNvSpPr>
          <p:nvPr/>
        </p:nvSpPr>
        <p:spPr>
          <a:xfrm>
            <a:off x="6960096" y="2060848"/>
            <a:ext cx="4752528" cy="4289350"/>
          </a:xfrm>
          <a:prstGeom prst="rect">
            <a:avLst/>
          </a:prstGeom>
          <a:solidFill>
            <a:srgbClr val="002060"/>
          </a:solidFill>
          <a:ln w="38100" cmpd="dbl">
            <a:solidFill>
              <a:schemeClr val="bg1"/>
            </a:solidFill>
          </a:ln>
        </p:spPr>
        <p:txBody>
          <a:bodyPr vert="horz" lIns="91440" tIns="0" rIns="91440" bIns="7200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 </a:t>
            </a:r>
            <a:r>
              <a:rPr kumimoji="0" lang="zh-CN" altLang="en-US"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必定做的转换即使是两个数据类型相同也要做转换；</a:t>
            </a:r>
            <a:endParaRPr kumimoji="0" lang="en-US" altLang="zh-CN"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 </a:t>
            </a:r>
            <a:r>
              <a:rPr kumimoji="0" lang="zh-CN" altLang="en-US"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自动类型转换一次只针对两个运算数据，不能一次性对表达式中所有运算符进行类型转换；</a:t>
            </a:r>
            <a:endParaRPr kumimoji="0" lang="en-US" altLang="zh-CN"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 </a:t>
            </a:r>
            <a:r>
              <a:rPr kumimoji="0" lang="zh-CN" altLang="en-US"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转换的原则：为两个运算数据提供尽可能多的存储空间，使结果得到更高的精度。</a:t>
            </a:r>
          </a:p>
        </p:txBody>
      </p:sp>
      <p:pic>
        <p:nvPicPr>
          <p:cNvPr id="12" name="图片 11">
            <a:extLst>
              <a:ext uri="{FF2B5EF4-FFF2-40B4-BE49-F238E27FC236}">
                <a16:creationId xmlns:a16="http://schemas.microsoft.com/office/drawing/2014/main" id="{A65A3EED-14E4-4B89-A43D-D146EA14A691}"/>
              </a:ext>
            </a:extLst>
          </p:cNvPr>
          <p:cNvPicPr>
            <a:picLocks noChangeAspect="1"/>
          </p:cNvPicPr>
          <p:nvPr/>
        </p:nvPicPr>
        <p:blipFill>
          <a:blip r:embed="rId2"/>
          <a:stretch>
            <a:fillRect/>
          </a:stretch>
        </p:blipFill>
        <p:spPr>
          <a:xfrm>
            <a:off x="331801" y="115451"/>
            <a:ext cx="11017225" cy="784702"/>
          </a:xfrm>
          <a:prstGeom prst="rect">
            <a:avLst/>
          </a:prstGeom>
        </p:spPr>
      </p:pic>
    </p:spTree>
    <p:extLst>
      <p:ext uri="{BB962C8B-B14F-4D97-AF65-F5344CB8AC3E}">
        <p14:creationId xmlns:p14="http://schemas.microsoft.com/office/powerpoint/2010/main" val="44154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259171" y="1052258"/>
            <a:ext cx="2731689" cy="609600"/>
          </a:xfrm>
          <a:solidFill>
            <a:srgbClr val="006666"/>
          </a:solidFill>
          <a:ln w="38100" cmpd="dbl">
            <a:solidFill>
              <a:schemeClr val="bg1"/>
            </a:solidFill>
            <a:miter lim="800000"/>
            <a:headEnd/>
            <a:tailEnd/>
          </a:ln>
        </p:spPr>
        <p:txBody>
          <a:bodyPr vert="horz" lIns="91440" tIns="0" rIns="91440" bIns="72000" rtlCol="0" anchor="ctr">
            <a:normAutofit fontScale="90000"/>
          </a:bodyPr>
          <a:lstStyle/>
          <a:p>
            <a:pPr algn="l" eaLnBrk="1" hangingPunct="1"/>
            <a:r>
              <a:rPr lang="zh-CN" altLang="en-US" sz="3600" b="1" dirty="0">
                <a:solidFill>
                  <a:srgbClr val="FFFF66"/>
                </a:solidFill>
                <a:ea typeface="黑体" pitchFamily="49" charset="-122"/>
              </a:rPr>
              <a:t>Ｃ的数据类型</a:t>
            </a:r>
          </a:p>
        </p:txBody>
      </p:sp>
      <p:sp>
        <p:nvSpPr>
          <p:cNvPr id="22545" name="AutoShape 22"/>
          <p:cNvSpPr>
            <a:spLocks noChangeArrowheads="1"/>
          </p:cNvSpPr>
          <p:nvPr/>
        </p:nvSpPr>
        <p:spPr bwMode="auto">
          <a:xfrm>
            <a:off x="7104112" y="4516934"/>
            <a:ext cx="3597275" cy="1838325"/>
          </a:xfrm>
          <a:prstGeom prst="wedgeRectCallout">
            <a:avLst>
              <a:gd name="adj1" fmla="val -50352"/>
              <a:gd name="adj2" fmla="val -34282"/>
            </a:avLst>
          </a:prstGeom>
          <a:solidFill>
            <a:schemeClr val="bg1"/>
          </a:solidFill>
          <a:ln w="38100">
            <a:solidFill>
              <a:srgbClr val="00FF00"/>
            </a:solidFill>
            <a:miter lim="800000"/>
            <a:headEnd/>
            <a:tailEnd/>
          </a:ln>
        </p:spPr>
        <p:txBody>
          <a:bodyPr wrap="none" lIns="90000" tIns="46800" rIns="90000" bIns="46800" anchor="ctr">
            <a:spAutoFit/>
          </a:bodyPr>
          <a:lstStyle/>
          <a:p>
            <a:pPr eaLnBrk="0" fontAlgn="base" hangingPunct="0">
              <a:spcBef>
                <a:spcPct val="0"/>
              </a:spcBef>
              <a:spcAft>
                <a:spcPct val="0"/>
              </a:spcAft>
              <a:buFont typeface="Arial" charset="0"/>
              <a:buNone/>
            </a:pPr>
            <a:r>
              <a:rPr lang="zh-CN" altLang="en-US" sz="2800" b="1" dirty="0">
                <a:solidFill>
                  <a:srgbClr val="800000"/>
                </a:solidFill>
                <a:latin typeface="黑体" pitchFamily="49" charset="-122"/>
                <a:ea typeface="黑体" pitchFamily="49" charset="-122"/>
              </a:rPr>
              <a:t>数据类型决定：</a:t>
            </a:r>
          </a:p>
          <a:p>
            <a:pPr eaLnBrk="0" fontAlgn="base" hangingPunct="0">
              <a:spcBef>
                <a:spcPct val="0"/>
              </a:spcBef>
              <a:spcAft>
                <a:spcPct val="0"/>
              </a:spcAft>
              <a:buFont typeface="Arial" charset="0"/>
              <a:buNone/>
            </a:pPr>
            <a:r>
              <a:rPr lang="en-US" sz="2800" b="1" dirty="0">
                <a:solidFill>
                  <a:srgbClr val="800000"/>
                </a:solidFill>
                <a:latin typeface="黑体" pitchFamily="49" charset="-122"/>
                <a:ea typeface="黑体" pitchFamily="49" charset="-122"/>
              </a:rPr>
              <a:t>1. </a:t>
            </a:r>
            <a:r>
              <a:rPr lang="zh-CN" altLang="en-US" sz="2800" b="1" dirty="0">
                <a:solidFill>
                  <a:srgbClr val="800000"/>
                </a:solidFill>
                <a:latin typeface="黑体" pitchFamily="49" charset="-122"/>
                <a:ea typeface="黑体" pitchFamily="49" charset="-122"/>
              </a:rPr>
              <a:t>数据占内存字节数</a:t>
            </a:r>
          </a:p>
          <a:p>
            <a:pPr eaLnBrk="0" fontAlgn="base" hangingPunct="0">
              <a:spcBef>
                <a:spcPct val="0"/>
              </a:spcBef>
              <a:spcAft>
                <a:spcPct val="0"/>
              </a:spcAft>
              <a:buFont typeface="Arial" charset="0"/>
              <a:buNone/>
            </a:pPr>
            <a:r>
              <a:rPr lang="en-US" sz="2800" b="1" dirty="0">
                <a:solidFill>
                  <a:srgbClr val="800000"/>
                </a:solidFill>
                <a:latin typeface="黑体" pitchFamily="49" charset="-122"/>
                <a:ea typeface="黑体" pitchFamily="49" charset="-122"/>
              </a:rPr>
              <a:t>2. </a:t>
            </a:r>
            <a:r>
              <a:rPr lang="zh-CN" altLang="en-US" sz="2800" b="1" dirty="0">
                <a:solidFill>
                  <a:srgbClr val="800000"/>
                </a:solidFill>
                <a:latin typeface="黑体" pitchFamily="49" charset="-122"/>
                <a:ea typeface="黑体" pitchFamily="49" charset="-122"/>
              </a:rPr>
              <a:t>数据取值范围</a:t>
            </a:r>
          </a:p>
          <a:p>
            <a:pPr eaLnBrk="0" fontAlgn="base" hangingPunct="0">
              <a:spcBef>
                <a:spcPct val="0"/>
              </a:spcBef>
              <a:spcAft>
                <a:spcPct val="0"/>
              </a:spcAft>
              <a:buFont typeface="Arial" charset="0"/>
              <a:buNone/>
            </a:pPr>
            <a:r>
              <a:rPr lang="en-US" sz="2800" b="1" dirty="0">
                <a:solidFill>
                  <a:srgbClr val="800000"/>
                </a:solidFill>
                <a:latin typeface="黑体" pitchFamily="49" charset="-122"/>
                <a:ea typeface="黑体" pitchFamily="49" charset="-122"/>
              </a:rPr>
              <a:t>3. </a:t>
            </a:r>
            <a:r>
              <a:rPr lang="zh-CN" altLang="en-US" sz="2800" b="1" dirty="0">
                <a:solidFill>
                  <a:srgbClr val="800000"/>
                </a:solidFill>
                <a:latin typeface="黑体" pitchFamily="49" charset="-122"/>
                <a:ea typeface="黑体" pitchFamily="49" charset="-122"/>
              </a:rPr>
              <a:t>其上可进行的操作</a:t>
            </a:r>
          </a:p>
        </p:txBody>
      </p:sp>
      <p:grpSp>
        <p:nvGrpSpPr>
          <p:cNvPr id="3" name="组合 2">
            <a:extLst>
              <a:ext uri="{FF2B5EF4-FFF2-40B4-BE49-F238E27FC236}">
                <a16:creationId xmlns:a16="http://schemas.microsoft.com/office/drawing/2014/main" id="{9D1BDBDB-02D4-5A0E-1B60-3810E45A869B}"/>
              </a:ext>
            </a:extLst>
          </p:cNvPr>
          <p:cNvGrpSpPr/>
          <p:nvPr/>
        </p:nvGrpSpPr>
        <p:grpSpPr>
          <a:xfrm>
            <a:off x="998189" y="2233587"/>
            <a:ext cx="7084764" cy="4381922"/>
            <a:chOff x="2128838" y="1481535"/>
            <a:chExt cx="6850062" cy="5136237"/>
          </a:xfrm>
        </p:grpSpPr>
        <p:sp>
          <p:nvSpPr>
            <p:cNvPr id="135171" name="Text Box 4"/>
            <p:cNvSpPr txBox="1">
              <a:spLocks noChangeArrowheads="1"/>
            </p:cNvSpPr>
            <p:nvPr/>
          </p:nvSpPr>
          <p:spPr bwMode="auto">
            <a:xfrm>
              <a:off x="2128838" y="2543571"/>
              <a:ext cx="8001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algn="ctr" fontAlgn="base">
                <a:spcBef>
                  <a:spcPct val="50000"/>
                </a:spcBef>
                <a:spcAft>
                  <a:spcPct val="0"/>
                </a:spcAft>
                <a:buFont typeface="Arial" charset="0"/>
                <a:buNone/>
              </a:pPr>
              <a:r>
                <a:rPr lang="zh-CN" altLang="en-US" sz="2800" b="1">
                  <a:solidFill>
                    <a:srgbClr val="002060"/>
                  </a:solidFill>
                  <a:latin typeface="华光粗圆_CNKI" panose="02000500000000000000" pitchFamily="2" charset="-122"/>
                  <a:ea typeface="华光粗圆_CNKI" panose="02000500000000000000" pitchFamily="2" charset="-122"/>
                </a:rPr>
                <a:t>Ｃ的数据类型</a:t>
              </a:r>
            </a:p>
          </p:txBody>
        </p:sp>
        <p:sp>
          <p:nvSpPr>
            <p:cNvPr id="135172" name="Text Box 5"/>
            <p:cNvSpPr txBox="1">
              <a:spLocks noChangeArrowheads="1"/>
            </p:cNvSpPr>
            <p:nvPr/>
          </p:nvSpPr>
          <p:spPr bwMode="auto">
            <a:xfrm>
              <a:off x="3289300" y="2056210"/>
              <a:ext cx="1752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fontAlgn="base">
                <a:spcBef>
                  <a:spcPct val="50000"/>
                </a:spcBef>
                <a:spcAft>
                  <a:spcPct val="0"/>
                </a:spcAft>
                <a:buFont typeface="Arial" charset="0"/>
                <a:buNone/>
              </a:pPr>
              <a:r>
                <a:rPr lang="zh-CN" altLang="en-US" sz="2800" b="1" dirty="0">
                  <a:solidFill>
                    <a:srgbClr val="002060"/>
                  </a:solidFill>
                  <a:latin typeface="华光粗圆_CNKI" panose="02000500000000000000" pitchFamily="2" charset="-122"/>
                  <a:ea typeface="华光粗圆_CNKI" panose="02000500000000000000" pitchFamily="2" charset="-122"/>
                </a:rPr>
                <a:t>基本类型</a:t>
              </a:r>
            </a:p>
          </p:txBody>
        </p:sp>
        <p:sp>
          <p:nvSpPr>
            <p:cNvPr id="135173" name="Text Box 6"/>
            <p:cNvSpPr txBox="1">
              <a:spLocks noChangeArrowheads="1"/>
            </p:cNvSpPr>
            <p:nvPr/>
          </p:nvSpPr>
          <p:spPr bwMode="auto">
            <a:xfrm>
              <a:off x="3289300" y="4523185"/>
              <a:ext cx="1752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fontAlgn="base">
                <a:spcBef>
                  <a:spcPct val="50000"/>
                </a:spcBef>
                <a:spcAft>
                  <a:spcPct val="0"/>
                </a:spcAft>
                <a:buFont typeface="Arial" charset="0"/>
                <a:buNone/>
              </a:pPr>
              <a:r>
                <a:rPr lang="zh-CN" altLang="en-US" sz="2800" b="1" dirty="0">
                  <a:solidFill>
                    <a:srgbClr val="002060"/>
                  </a:solidFill>
                  <a:latin typeface="华光粗圆_CNKI" panose="02000500000000000000" pitchFamily="2" charset="-122"/>
                  <a:ea typeface="华光粗圆_CNKI" panose="02000500000000000000" pitchFamily="2" charset="-122"/>
                </a:rPr>
                <a:t>构造类型</a:t>
              </a:r>
            </a:p>
          </p:txBody>
        </p:sp>
        <p:sp>
          <p:nvSpPr>
            <p:cNvPr id="135174" name="Text Box 7"/>
            <p:cNvSpPr txBox="1">
              <a:spLocks noChangeArrowheads="1"/>
            </p:cNvSpPr>
            <p:nvPr/>
          </p:nvSpPr>
          <p:spPr bwMode="auto">
            <a:xfrm>
              <a:off x="5556250" y="1481535"/>
              <a:ext cx="11826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buFont typeface="Arial" charset="0"/>
                <a:buNone/>
              </a:pPr>
              <a:r>
                <a:rPr lang="zh-CN" altLang="en-US" sz="2800" b="1" dirty="0">
                  <a:solidFill>
                    <a:srgbClr val="002060"/>
                  </a:solidFill>
                  <a:latin typeface="华光粗圆_CNKI" panose="02000500000000000000" pitchFamily="2" charset="-122"/>
                  <a:ea typeface="华光粗圆_CNKI" panose="02000500000000000000" pitchFamily="2" charset="-122"/>
                </a:rPr>
                <a:t>整型</a:t>
              </a:r>
            </a:p>
          </p:txBody>
        </p:sp>
        <p:sp>
          <p:nvSpPr>
            <p:cNvPr id="135175" name="Text Box 8"/>
            <p:cNvSpPr txBox="1">
              <a:spLocks noChangeArrowheads="1"/>
            </p:cNvSpPr>
            <p:nvPr/>
          </p:nvSpPr>
          <p:spPr bwMode="auto">
            <a:xfrm>
              <a:off x="7048500" y="1726010"/>
              <a:ext cx="1930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algn="ctr" fontAlgn="base">
                <a:spcBef>
                  <a:spcPct val="50000"/>
                </a:spcBef>
                <a:spcAft>
                  <a:spcPct val="0"/>
                </a:spcAft>
                <a:buFont typeface="Arial" charset="0"/>
                <a:buNone/>
              </a:pPr>
              <a:r>
                <a:rPr lang="zh-CN" altLang="en-US" sz="2800" b="1" dirty="0">
                  <a:solidFill>
                    <a:srgbClr val="002060"/>
                  </a:solidFill>
                  <a:latin typeface="华光粗圆_CNKI" panose="02000500000000000000" pitchFamily="2" charset="-122"/>
                  <a:ea typeface="华光粗圆_CNKI" panose="02000500000000000000" pitchFamily="2" charset="-122"/>
                </a:rPr>
                <a:t>单精度型</a:t>
              </a:r>
            </a:p>
          </p:txBody>
        </p:sp>
        <p:sp>
          <p:nvSpPr>
            <p:cNvPr id="135176" name="Text Box 9"/>
            <p:cNvSpPr txBox="1">
              <a:spLocks noChangeArrowheads="1"/>
            </p:cNvSpPr>
            <p:nvPr/>
          </p:nvSpPr>
          <p:spPr bwMode="auto">
            <a:xfrm>
              <a:off x="7048500" y="2438797"/>
              <a:ext cx="1930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algn="ctr" fontAlgn="base">
                <a:spcBef>
                  <a:spcPct val="50000"/>
                </a:spcBef>
                <a:spcAft>
                  <a:spcPct val="0"/>
                </a:spcAft>
                <a:buFont typeface="Arial" charset="0"/>
                <a:buNone/>
              </a:pPr>
              <a:r>
                <a:rPr lang="zh-CN" altLang="en-US" sz="2800" b="1" dirty="0">
                  <a:solidFill>
                    <a:srgbClr val="002060"/>
                  </a:solidFill>
                  <a:latin typeface="华光粗圆_CNKI" panose="02000500000000000000" pitchFamily="2" charset="-122"/>
                  <a:ea typeface="华光粗圆_CNKI" panose="02000500000000000000" pitchFamily="2" charset="-122"/>
                </a:rPr>
                <a:t>双精度型</a:t>
              </a:r>
            </a:p>
          </p:txBody>
        </p:sp>
        <p:sp>
          <p:nvSpPr>
            <p:cNvPr id="135177" name="Text Box 10"/>
            <p:cNvSpPr txBox="1">
              <a:spLocks noChangeArrowheads="1"/>
            </p:cNvSpPr>
            <p:nvPr/>
          </p:nvSpPr>
          <p:spPr bwMode="auto">
            <a:xfrm>
              <a:off x="5556250" y="3496072"/>
              <a:ext cx="17716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fontAlgn="base">
                <a:spcBef>
                  <a:spcPct val="50000"/>
                </a:spcBef>
                <a:spcAft>
                  <a:spcPct val="0"/>
                </a:spcAft>
                <a:buFont typeface="Arial" charset="0"/>
                <a:buNone/>
              </a:pPr>
              <a:r>
                <a:rPr lang="zh-CN" altLang="en-US" sz="2800" b="1">
                  <a:solidFill>
                    <a:srgbClr val="002060"/>
                  </a:solidFill>
                  <a:latin typeface="华光粗圆_CNKI" panose="02000500000000000000" pitchFamily="2" charset="-122"/>
                  <a:ea typeface="华光粗圆_CNKI" panose="02000500000000000000" pitchFamily="2" charset="-122"/>
                </a:rPr>
                <a:t>数组类型</a:t>
              </a:r>
            </a:p>
          </p:txBody>
        </p:sp>
        <p:sp>
          <p:nvSpPr>
            <p:cNvPr id="135178" name="Text Box 11"/>
            <p:cNvSpPr txBox="1">
              <a:spLocks noChangeArrowheads="1"/>
            </p:cNvSpPr>
            <p:nvPr/>
          </p:nvSpPr>
          <p:spPr bwMode="auto">
            <a:xfrm>
              <a:off x="5557838" y="4170760"/>
              <a:ext cx="2163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fontAlgn="base">
                <a:spcBef>
                  <a:spcPct val="50000"/>
                </a:spcBef>
                <a:spcAft>
                  <a:spcPct val="0"/>
                </a:spcAft>
                <a:buFont typeface="Arial" charset="0"/>
                <a:buNone/>
              </a:pPr>
              <a:r>
                <a:rPr lang="zh-CN" altLang="en-US" sz="2800" b="1">
                  <a:solidFill>
                    <a:srgbClr val="002060"/>
                  </a:solidFill>
                  <a:latin typeface="华光粗圆_CNKI" panose="02000500000000000000" pitchFamily="2" charset="-122"/>
                  <a:ea typeface="华光粗圆_CNKI" panose="02000500000000000000" pitchFamily="2" charset="-122"/>
                </a:rPr>
                <a:t>结构体类型</a:t>
              </a:r>
            </a:p>
          </p:txBody>
        </p:sp>
        <p:sp>
          <p:nvSpPr>
            <p:cNvPr id="135179" name="Text Box 16"/>
            <p:cNvSpPr txBox="1">
              <a:spLocks noChangeArrowheads="1"/>
            </p:cNvSpPr>
            <p:nvPr/>
          </p:nvSpPr>
          <p:spPr bwMode="auto">
            <a:xfrm>
              <a:off x="5556251" y="2121297"/>
              <a:ext cx="1357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buFont typeface="Arial" charset="0"/>
                <a:buNone/>
              </a:pPr>
              <a:r>
                <a:rPr lang="zh-CN" altLang="en-US" sz="2800" b="1">
                  <a:solidFill>
                    <a:srgbClr val="002060"/>
                  </a:solidFill>
                  <a:latin typeface="华光粗圆_CNKI" panose="02000500000000000000" pitchFamily="2" charset="-122"/>
                  <a:ea typeface="华光粗圆_CNKI" panose="02000500000000000000" pitchFamily="2" charset="-122"/>
                </a:rPr>
                <a:t>浮点型</a:t>
              </a:r>
            </a:p>
          </p:txBody>
        </p:sp>
        <p:sp>
          <p:nvSpPr>
            <p:cNvPr id="135180" name="Text Box 17"/>
            <p:cNvSpPr txBox="1">
              <a:spLocks noChangeArrowheads="1"/>
            </p:cNvSpPr>
            <p:nvPr/>
          </p:nvSpPr>
          <p:spPr bwMode="auto">
            <a:xfrm>
              <a:off x="5557838" y="4840685"/>
              <a:ext cx="2163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fontAlgn="base">
                <a:spcBef>
                  <a:spcPct val="50000"/>
                </a:spcBef>
                <a:spcAft>
                  <a:spcPct val="0"/>
                </a:spcAft>
                <a:buFont typeface="Arial" charset="0"/>
                <a:buNone/>
              </a:pPr>
              <a:r>
                <a:rPr lang="zh-CN" altLang="en-US" sz="2800" b="1">
                  <a:solidFill>
                    <a:srgbClr val="002060"/>
                  </a:solidFill>
                  <a:latin typeface="华光粗圆_CNKI" panose="02000500000000000000" pitchFamily="2" charset="-122"/>
                  <a:ea typeface="华光粗圆_CNKI" panose="02000500000000000000" pitchFamily="2" charset="-122"/>
                </a:rPr>
                <a:t>联合类型</a:t>
              </a:r>
            </a:p>
          </p:txBody>
        </p:sp>
        <p:sp>
          <p:nvSpPr>
            <p:cNvPr id="135181" name="Text Box 18"/>
            <p:cNvSpPr txBox="1">
              <a:spLocks noChangeArrowheads="1"/>
            </p:cNvSpPr>
            <p:nvPr/>
          </p:nvSpPr>
          <p:spPr bwMode="auto">
            <a:xfrm>
              <a:off x="3289301" y="5467747"/>
              <a:ext cx="17129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fontAlgn="base">
                <a:spcBef>
                  <a:spcPct val="50000"/>
                </a:spcBef>
                <a:spcAft>
                  <a:spcPct val="0"/>
                </a:spcAft>
                <a:buFont typeface="Arial" charset="0"/>
                <a:buNone/>
              </a:pPr>
              <a:r>
                <a:rPr lang="zh-CN" altLang="en-US" sz="2800" b="1">
                  <a:solidFill>
                    <a:srgbClr val="002060"/>
                  </a:solidFill>
                  <a:latin typeface="华光粗圆_CNKI" panose="02000500000000000000" pitchFamily="2" charset="-122"/>
                  <a:ea typeface="华光粗圆_CNKI" panose="02000500000000000000" pitchFamily="2" charset="-122"/>
                </a:rPr>
                <a:t>指针类型</a:t>
              </a:r>
            </a:p>
          </p:txBody>
        </p:sp>
        <p:sp>
          <p:nvSpPr>
            <p:cNvPr id="135182" name="Text Box 19"/>
            <p:cNvSpPr txBox="1">
              <a:spLocks noChangeArrowheads="1"/>
            </p:cNvSpPr>
            <p:nvPr/>
          </p:nvSpPr>
          <p:spPr bwMode="auto">
            <a:xfrm>
              <a:off x="5556251" y="2756297"/>
              <a:ext cx="1357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buFont typeface="Arial" charset="0"/>
                <a:buNone/>
              </a:pPr>
              <a:r>
                <a:rPr lang="zh-CN" altLang="en-US" sz="2800" b="1">
                  <a:solidFill>
                    <a:srgbClr val="002060"/>
                  </a:solidFill>
                  <a:latin typeface="华光粗圆_CNKI" panose="02000500000000000000" pitchFamily="2" charset="-122"/>
                  <a:ea typeface="华光粗圆_CNKI" panose="02000500000000000000" pitchFamily="2" charset="-122"/>
                </a:rPr>
                <a:t>字符型</a:t>
              </a:r>
            </a:p>
          </p:txBody>
        </p:sp>
        <p:sp>
          <p:nvSpPr>
            <p:cNvPr id="135183" name="Text Box 20"/>
            <p:cNvSpPr txBox="1">
              <a:spLocks noChangeArrowheads="1"/>
            </p:cNvSpPr>
            <p:nvPr/>
          </p:nvSpPr>
          <p:spPr bwMode="auto">
            <a:xfrm>
              <a:off x="5557838" y="5478860"/>
              <a:ext cx="17716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50000"/>
                </a:spcBef>
                <a:spcAft>
                  <a:spcPct val="0"/>
                </a:spcAft>
                <a:buFont typeface="Arial" charset="0"/>
                <a:buNone/>
              </a:pPr>
              <a:r>
                <a:rPr lang="zh-CN" altLang="en-US" sz="2800" b="1">
                  <a:solidFill>
                    <a:srgbClr val="002060"/>
                  </a:solidFill>
                  <a:latin typeface="华光粗圆_CNKI" panose="02000500000000000000" pitchFamily="2" charset="-122"/>
                  <a:ea typeface="华光粗圆_CNKI" panose="02000500000000000000" pitchFamily="2" charset="-122"/>
                </a:rPr>
                <a:t>枚举类型</a:t>
              </a:r>
            </a:p>
          </p:txBody>
        </p:sp>
        <p:sp>
          <p:nvSpPr>
            <p:cNvPr id="135184" name="Text Box 21"/>
            <p:cNvSpPr txBox="1">
              <a:spLocks noChangeArrowheads="1"/>
            </p:cNvSpPr>
            <p:nvPr/>
          </p:nvSpPr>
          <p:spPr bwMode="auto">
            <a:xfrm>
              <a:off x="3409881" y="6186885"/>
              <a:ext cx="14097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p>
              <a:pPr fontAlgn="base">
                <a:spcBef>
                  <a:spcPct val="50000"/>
                </a:spcBef>
                <a:spcAft>
                  <a:spcPct val="0"/>
                </a:spcAft>
                <a:buFont typeface="Arial" charset="0"/>
                <a:buNone/>
              </a:pPr>
              <a:r>
                <a:rPr lang="zh-CN" altLang="en-US" sz="2800" b="1" dirty="0">
                  <a:solidFill>
                    <a:srgbClr val="002060"/>
                  </a:solidFill>
                  <a:latin typeface="华光粗圆_CNKI" panose="02000500000000000000" pitchFamily="2" charset="-122"/>
                  <a:ea typeface="华光粗圆_CNKI" panose="02000500000000000000" pitchFamily="2" charset="-122"/>
                </a:rPr>
                <a:t>空类型</a:t>
              </a:r>
            </a:p>
          </p:txBody>
        </p:sp>
        <p:sp>
          <p:nvSpPr>
            <p:cNvPr id="135186" name="左大括号 21"/>
            <p:cNvSpPr>
              <a:spLocks/>
            </p:cNvSpPr>
            <p:nvPr/>
          </p:nvSpPr>
          <p:spPr bwMode="auto">
            <a:xfrm>
              <a:off x="2928938" y="2113360"/>
              <a:ext cx="360362" cy="4435475"/>
            </a:xfrm>
            <a:prstGeom prst="leftBrace">
              <a:avLst>
                <a:gd name="adj1" fmla="val 8263"/>
                <a:gd name="adj2" fmla="val 50000"/>
              </a:avLst>
            </a:prstGeom>
            <a:noFill/>
            <a:ln w="9525">
              <a:solidFill>
                <a:srgbClr val="C00000"/>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buFont typeface="Arial" charset="0"/>
                <a:buNone/>
              </a:pPr>
              <a:endParaRPr lang="zh-CN" altLang="en-US" sz="2800" b="1">
                <a:solidFill>
                  <a:srgbClr val="000000"/>
                </a:solidFill>
                <a:latin typeface="华光粗圆_CNKI" panose="02000500000000000000" pitchFamily="2" charset="-122"/>
                <a:ea typeface="华光粗圆_CNKI" panose="02000500000000000000" pitchFamily="2" charset="-122"/>
              </a:endParaRPr>
            </a:p>
          </p:txBody>
        </p:sp>
        <p:sp>
          <p:nvSpPr>
            <p:cNvPr id="135187" name="左大括号 22"/>
            <p:cNvSpPr>
              <a:spLocks/>
            </p:cNvSpPr>
            <p:nvPr/>
          </p:nvSpPr>
          <p:spPr bwMode="auto">
            <a:xfrm>
              <a:off x="5214938" y="1726009"/>
              <a:ext cx="342900" cy="1325562"/>
            </a:xfrm>
            <a:prstGeom prst="leftBrace">
              <a:avLst>
                <a:gd name="adj1" fmla="val 8304"/>
                <a:gd name="adj2" fmla="val 50000"/>
              </a:avLst>
            </a:prstGeom>
            <a:noFill/>
            <a:ln w="9525">
              <a:solidFill>
                <a:srgbClr val="C00000"/>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buFont typeface="Arial" charset="0"/>
                <a:buNone/>
              </a:pPr>
              <a:endParaRPr lang="zh-CN" altLang="en-US" sz="2800" b="1">
                <a:solidFill>
                  <a:srgbClr val="000000"/>
                </a:solidFill>
                <a:latin typeface="华光粗圆_CNKI" panose="02000500000000000000" pitchFamily="2" charset="-122"/>
                <a:ea typeface="华光粗圆_CNKI" panose="02000500000000000000" pitchFamily="2" charset="-122"/>
              </a:endParaRPr>
            </a:p>
          </p:txBody>
        </p:sp>
        <p:sp>
          <p:nvSpPr>
            <p:cNvPr id="135188" name="左大括号 23"/>
            <p:cNvSpPr>
              <a:spLocks/>
            </p:cNvSpPr>
            <p:nvPr/>
          </p:nvSpPr>
          <p:spPr bwMode="auto">
            <a:xfrm>
              <a:off x="5041900" y="3724671"/>
              <a:ext cx="560388" cy="2235200"/>
            </a:xfrm>
            <a:prstGeom prst="leftBrace">
              <a:avLst>
                <a:gd name="adj1" fmla="val 8310"/>
                <a:gd name="adj2" fmla="val 50000"/>
              </a:avLst>
            </a:prstGeom>
            <a:noFill/>
            <a:ln w="9525">
              <a:solidFill>
                <a:srgbClr val="C00000"/>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buFont typeface="Arial" charset="0"/>
                <a:buNone/>
              </a:pPr>
              <a:endParaRPr lang="zh-CN" altLang="en-US" sz="2800" b="1">
                <a:solidFill>
                  <a:srgbClr val="000000"/>
                </a:solidFill>
                <a:latin typeface="华光粗圆_CNKI" panose="02000500000000000000" pitchFamily="2" charset="-122"/>
                <a:ea typeface="华光粗圆_CNKI" panose="02000500000000000000" pitchFamily="2" charset="-122"/>
              </a:endParaRPr>
            </a:p>
          </p:txBody>
        </p:sp>
        <p:sp>
          <p:nvSpPr>
            <p:cNvPr id="135189" name="左大括号 24"/>
            <p:cNvSpPr>
              <a:spLocks/>
            </p:cNvSpPr>
            <p:nvPr/>
          </p:nvSpPr>
          <p:spPr bwMode="auto">
            <a:xfrm>
              <a:off x="6738938" y="1973660"/>
              <a:ext cx="330200" cy="782637"/>
            </a:xfrm>
            <a:prstGeom prst="leftBrace">
              <a:avLst>
                <a:gd name="adj1" fmla="val 8318"/>
                <a:gd name="adj2" fmla="val 50000"/>
              </a:avLst>
            </a:prstGeom>
            <a:noFill/>
            <a:ln w="9525">
              <a:solidFill>
                <a:srgbClr val="C00000"/>
              </a:solidFill>
              <a:round/>
              <a:headEnd/>
              <a:tailEnd type="arrow" w="med" len="me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buFont typeface="Arial" charset="0"/>
                <a:buNone/>
              </a:pPr>
              <a:endParaRPr lang="zh-CN" altLang="en-US" sz="2800" b="1">
                <a:solidFill>
                  <a:srgbClr val="000000"/>
                </a:solidFill>
                <a:latin typeface="华光粗圆_CNKI" panose="02000500000000000000" pitchFamily="2" charset="-122"/>
                <a:ea typeface="华光粗圆_CNKI" panose="02000500000000000000" pitchFamily="2" charset="-122"/>
              </a:endParaRPr>
            </a:p>
          </p:txBody>
        </p:sp>
      </p:grpSp>
      <p:sp>
        <p:nvSpPr>
          <p:cNvPr id="22" name="Text Box 5"/>
          <p:cNvSpPr txBox="1">
            <a:spLocks noChangeArrowheads="1"/>
          </p:cNvSpPr>
          <p:nvPr/>
        </p:nvSpPr>
        <p:spPr bwMode="auto">
          <a:xfrm>
            <a:off x="334326" y="1723165"/>
            <a:ext cx="1157226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36000" bIns="0">
            <a:spAutoFit/>
          </a:bodyPr>
          <a:lstStyle/>
          <a:p>
            <a:pPr fontAlgn="base">
              <a:spcBef>
                <a:spcPct val="50000"/>
              </a:spcBef>
              <a:spcAft>
                <a:spcPct val="0"/>
              </a:spcAft>
              <a:buFont typeface="Arial" charset="0"/>
              <a:buNone/>
            </a:pPr>
            <a:r>
              <a:rPr lang="zh-CN" altLang="en-US" sz="2800" b="1" dirty="0">
                <a:solidFill>
                  <a:srgbClr val="FF0000"/>
                </a:solidFill>
                <a:latin typeface="Consolas" panose="020B0609020204030204" pitchFamily="49" charset="0"/>
                <a:ea typeface="楷体" pitchFamily="49" charset="-122"/>
                <a:cs typeface="Courier New" panose="02070309020205020404" pitchFamily="49" charset="0"/>
              </a:rPr>
              <a:t>数据既要指明它的类型还要指明它的组织形式（数组或普通变量等）例如：</a:t>
            </a:r>
            <a:r>
              <a:rPr lang="en-US" altLang="zh-CN" sz="2800" b="1" dirty="0" err="1">
                <a:solidFill>
                  <a:srgbClr val="FF0000"/>
                </a:solidFill>
                <a:latin typeface="Consolas" panose="020B0609020204030204" pitchFamily="49" charset="0"/>
                <a:ea typeface="楷体" pitchFamily="49" charset="-122"/>
                <a:cs typeface="Courier New" panose="02070309020205020404" pitchFamily="49" charset="0"/>
              </a:rPr>
              <a:t>int</a:t>
            </a:r>
            <a:r>
              <a:rPr lang="en-US" altLang="zh-CN" sz="2800" b="1" dirty="0">
                <a:solidFill>
                  <a:srgbClr val="FF0000"/>
                </a:solidFill>
                <a:latin typeface="Consolas" panose="020B0609020204030204" pitchFamily="49" charset="0"/>
                <a:ea typeface="楷体" pitchFamily="49" charset="-122"/>
                <a:cs typeface="Courier New" panose="02070309020205020404" pitchFamily="49" charset="0"/>
              </a:rPr>
              <a:t> </a:t>
            </a:r>
            <a:r>
              <a:rPr lang="en-US" altLang="zh-CN" sz="2800" b="1" dirty="0" err="1">
                <a:solidFill>
                  <a:srgbClr val="FF0000"/>
                </a:solidFill>
                <a:latin typeface="Consolas" panose="020B0609020204030204" pitchFamily="49" charset="0"/>
                <a:ea typeface="楷体" pitchFamily="49" charset="-122"/>
                <a:cs typeface="Courier New" panose="02070309020205020404" pitchFamily="49" charset="0"/>
              </a:rPr>
              <a:t>a,b;int</a:t>
            </a:r>
            <a:r>
              <a:rPr lang="en-US" altLang="zh-CN" sz="2800" b="1" dirty="0">
                <a:solidFill>
                  <a:srgbClr val="FF0000"/>
                </a:solidFill>
                <a:latin typeface="Consolas" panose="020B0609020204030204" pitchFamily="49" charset="0"/>
                <a:ea typeface="楷体" pitchFamily="49" charset="-122"/>
                <a:cs typeface="Courier New" panose="02070309020205020404" pitchFamily="49" charset="0"/>
              </a:rPr>
              <a:t> a[2];</a:t>
            </a:r>
            <a:endParaRPr lang="zh-CN" altLang="en-US" sz="2800" b="1" dirty="0">
              <a:solidFill>
                <a:srgbClr val="FF0000"/>
              </a:solidFill>
              <a:latin typeface="Consolas" panose="020B0609020204030204" pitchFamily="49" charset="0"/>
              <a:ea typeface="楷体" pitchFamily="49" charset="-122"/>
              <a:cs typeface="Courier New" panose="02070309020205020404" pitchFamily="49" charset="0"/>
            </a:endParaRPr>
          </a:p>
        </p:txBody>
      </p:sp>
      <p:sp>
        <p:nvSpPr>
          <p:cNvPr id="2" name="灯片编号占位符 1"/>
          <p:cNvSpPr>
            <a:spLocks noGrp="1"/>
          </p:cNvSpPr>
          <p:nvPr>
            <p:ph type="sldNum" sz="quarter" idx="12"/>
          </p:nvPr>
        </p:nvSpPr>
        <p:spPr>
          <a:xfrm>
            <a:off x="9061793" y="6250384"/>
            <a:ext cx="2844800" cy="365125"/>
          </a:xfrm>
        </p:spPr>
        <p:txBody>
          <a:bodyPr/>
          <a:lstStyle/>
          <a:p>
            <a:fld id="{973E8AC9-A1ED-4F2B-A5B9-D16F09567DED}" type="slidenum">
              <a:rPr lang="zh-CN" altLang="en-US" smtClean="0"/>
              <a:t>7</a:t>
            </a:fld>
            <a:endParaRPr lang="zh-CN" altLang="en-US"/>
          </a:p>
        </p:txBody>
      </p:sp>
      <p:sp>
        <p:nvSpPr>
          <p:cNvPr id="4" name="Rectangle 2">
            <a:extLst>
              <a:ext uri="{FF2B5EF4-FFF2-40B4-BE49-F238E27FC236}">
                <a16:creationId xmlns:a16="http://schemas.microsoft.com/office/drawing/2014/main" id="{F18C47F0-35EB-E1DF-C9C9-990101B6A1F4}"/>
              </a:ext>
            </a:extLst>
          </p:cNvPr>
          <p:cNvSpPr txBox="1">
            <a:spLocks/>
          </p:cNvSpPr>
          <p:nvPr/>
        </p:nvSpPr>
        <p:spPr>
          <a:xfrm>
            <a:off x="3084214" y="381408"/>
            <a:ext cx="6057828" cy="861773"/>
          </a:xfrm>
          <a:prstGeom prst="rect">
            <a:avLst/>
          </a:prstGeom>
          <a:solidFill>
            <a:schemeClr val="tx1">
              <a:lumMod val="85000"/>
              <a:lumOff val="15000"/>
            </a:schemeClr>
          </a:solidFill>
          <a:effectLst>
            <a:prstShdw prst="shdw17" dist="17961" dir="2699999">
              <a:srgbClr val="3D7A99"/>
            </a:prst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x-none" sz="4800" b="1" noProof="1">
                <a:solidFill>
                  <a:srgbClr val="FFFF66"/>
                </a:solidFill>
                <a:effectLst>
                  <a:outerShdw blurRad="38100" dist="38100" dir="2700000">
                    <a:srgbClr val="000000"/>
                  </a:outerShdw>
                </a:effectLst>
                <a:latin typeface="黑体" panose="02010609060101010101" pitchFamily="49" charset="-122"/>
                <a:ea typeface="黑体" panose="02010609060101010101" pitchFamily="49" charset="-122"/>
              </a:rPr>
              <a:t>2.2 </a:t>
            </a:r>
            <a:r>
              <a:rPr lang="zh-CN" altLang="en-US" sz="4800" b="1" noProof="1">
                <a:solidFill>
                  <a:srgbClr val="FFFF66"/>
                </a:solidFill>
                <a:effectLst>
                  <a:outerShdw blurRad="38100" dist="38100" dir="2700000">
                    <a:srgbClr val="000000"/>
                  </a:outerShdw>
                </a:effectLst>
                <a:latin typeface="黑体" panose="02010609060101010101" pitchFamily="49" charset="-122"/>
                <a:ea typeface="黑体" panose="02010609060101010101" pitchFamily="49" charset="-122"/>
              </a:rPr>
              <a:t>基本数据类型</a:t>
            </a:r>
          </a:p>
        </p:txBody>
      </p:sp>
    </p:spTree>
    <p:extLst>
      <p:ext uri="{BB962C8B-B14F-4D97-AF65-F5344CB8AC3E}">
        <p14:creationId xmlns:p14="http://schemas.microsoft.com/office/powerpoint/2010/main" val="39416176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a:xfrm>
            <a:off x="695400" y="597704"/>
            <a:ext cx="4391222" cy="609600"/>
          </a:xfrm>
          <a:solidFill>
            <a:srgbClr val="002060"/>
          </a:solidFill>
          <a:ln w="38100" cmpd="dbl">
            <a:solidFill>
              <a:schemeClr val="bg1"/>
            </a:solidFill>
            <a:miter/>
          </a:ln>
        </p:spPr>
        <p:txBody>
          <a:bodyPr vert="horz" lIns="91440" tIns="0" rIns="91440" bIns="72000" rtlCol="0" anchor="ctr">
            <a:normAutofit fontScale="90000"/>
          </a:bodyPr>
          <a:lstStyle/>
          <a:p>
            <a:pPr algn="l" eaLnBrk="1" hangingPunct="1"/>
            <a:r>
              <a:rPr lang="en-US" altLang="x-none" sz="3600" b="1" noProof="1">
                <a:solidFill>
                  <a:srgbClr val="FFFF00"/>
                </a:solidFill>
                <a:effectLst>
                  <a:outerShdw blurRad="38100" dist="38100" dir="2700000">
                    <a:srgbClr val="000000"/>
                  </a:outerShdw>
                </a:effectLst>
                <a:ea typeface="黑体" panose="02010609060101010101" pitchFamily="49" charset="-122"/>
              </a:rPr>
              <a:t>2.4.2 </a:t>
            </a:r>
            <a:r>
              <a:rPr lang="zh-CN" altLang="en-US" sz="3600" b="1" noProof="1">
                <a:solidFill>
                  <a:srgbClr val="FFFF00"/>
                </a:solidFill>
                <a:effectLst>
                  <a:outerShdw blurRad="38100" dist="38100" dir="2700000">
                    <a:srgbClr val="000000"/>
                  </a:outerShdw>
                </a:effectLst>
                <a:ea typeface="黑体" panose="02010609060101010101" pitchFamily="49" charset="-122"/>
              </a:rPr>
              <a:t>强制类型转换</a:t>
            </a:r>
          </a:p>
        </p:txBody>
      </p:sp>
      <p:sp>
        <p:nvSpPr>
          <p:cNvPr id="101379" name="Text Box 3"/>
          <p:cNvSpPr txBox="1">
            <a:spLocks noChangeArrowheads="1"/>
          </p:cNvSpPr>
          <p:nvPr/>
        </p:nvSpPr>
        <p:spPr bwMode="auto">
          <a:xfrm>
            <a:off x="983432" y="1414854"/>
            <a:ext cx="70294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强制类型转换运算符（</a:t>
            </a:r>
            <a:r>
              <a:rPr kumimoji="0" lang="zh-CN" altLang="en-US" sz="32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单目</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p>
          <a:p>
            <a:pPr marL="0" marR="0" lvl="0" indent="0" algn="l" defTabSz="914400" rtl="0" eaLnBrk="1" fontAlgn="base" latinLnBrk="0" hangingPunct="1">
              <a:lnSpc>
                <a:spcPct val="7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运算符</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类型名</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p>
          <a:p>
            <a:pPr marL="0" marR="0" lvl="0" indent="0" algn="l" defTabSz="914400" rtl="0" eaLnBrk="1" fontAlgn="base" latinLnBrk="0" hangingPunct="1">
              <a:lnSpc>
                <a:spcPct val="7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用　法</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类型名</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变量或表达式</a:t>
            </a:r>
            <a:r>
              <a:rPr kumimoji="0" 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a:t>
            </a:r>
          </a:p>
          <a:p>
            <a:pPr marL="0" marR="0" lvl="0" indent="0" algn="l" defTabSz="914400" rtl="0" eaLnBrk="1" fontAlgn="base" latinLnBrk="0" hangingPunct="1">
              <a:lnSpc>
                <a:spcPct val="7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优先级</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高于算术运算符</a:t>
            </a:r>
          </a:p>
          <a:p>
            <a:pPr marL="0" marR="0" lvl="0" indent="0" algn="l" defTabSz="914400" rtl="0" eaLnBrk="1" fontAlgn="base" latinLnBrk="0" hangingPunct="1">
              <a:lnSpc>
                <a:spcPct val="7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结合性</a:t>
            </a:r>
            <a:r>
              <a:rPr kumimoji="0" lang="zh-CN" altLang="en-US" sz="32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 右结合性</a:t>
            </a:r>
          </a:p>
        </p:txBody>
      </p:sp>
      <p:sp>
        <p:nvSpPr>
          <p:cNvPr id="101380" name="Text Box 4"/>
          <p:cNvSpPr txBox="1">
            <a:spLocks noChangeArrowheads="1"/>
          </p:cNvSpPr>
          <p:nvPr/>
        </p:nvSpPr>
        <p:spPr bwMode="auto">
          <a:xfrm>
            <a:off x="2159719" y="4551253"/>
            <a:ext cx="72723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华光楷体_CNKI" panose="02000500000000000000" pitchFamily="2" charset="-122"/>
                <a:ea typeface="华光楷体_CNKI" panose="02000500000000000000" pitchFamily="2" charset="-122"/>
                <a:cs typeface="+mn-cs"/>
              </a:rPr>
              <a:t>如：</a:t>
            </a:r>
            <a:r>
              <a:rPr kumimoji="0" lang="en-US" sz="3200" b="1" i="0" u="none" strike="noStrike" kern="1200" cap="none" spc="0" normalizeH="0" baseline="0" noProof="0" dirty="0">
                <a:ln>
                  <a:noFill/>
                </a:ln>
                <a:solidFill>
                  <a:srgbClr val="002060"/>
                </a:solidFill>
                <a:effectLst/>
                <a:uLnTx/>
                <a:uFillTx/>
                <a:latin typeface="华光楷体_CNKI" panose="02000500000000000000" pitchFamily="2" charset="-122"/>
                <a:ea typeface="华光楷体_CNKI" panose="02000500000000000000" pitchFamily="2" charset="-122"/>
                <a:cs typeface="+mn-cs"/>
              </a:rPr>
              <a:t>(long)(length-200)</a:t>
            </a:r>
          </a:p>
        </p:txBody>
      </p:sp>
      <p:sp>
        <p:nvSpPr>
          <p:cNvPr id="101381" name="Text Box 5"/>
          <p:cNvSpPr txBox="1">
            <a:spLocks noChangeArrowheads="1"/>
          </p:cNvSpPr>
          <p:nvPr/>
        </p:nvSpPr>
        <p:spPr bwMode="auto">
          <a:xfrm>
            <a:off x="2135561" y="5158571"/>
            <a:ext cx="70567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华光楷体_CNKI" panose="02000500000000000000" pitchFamily="2" charset="-122"/>
                <a:ea typeface="华光楷体_CNKI" panose="02000500000000000000" pitchFamily="2" charset="-122"/>
                <a:cs typeface="+mn-cs"/>
              </a:rPr>
              <a:t>如：</a:t>
            </a:r>
            <a:r>
              <a:rPr kumimoji="0" lang="en-US" sz="3200" b="1" i="0" u="none" strike="noStrike" kern="1200" cap="none" spc="0" normalizeH="0" baseline="0" noProof="0" dirty="0">
                <a:ln>
                  <a:noFill/>
                </a:ln>
                <a:solidFill>
                  <a:srgbClr val="002060"/>
                </a:solidFill>
                <a:effectLst/>
                <a:uLnTx/>
                <a:uFillTx/>
                <a:latin typeface="华光楷体_CNKI" panose="02000500000000000000" pitchFamily="2" charset="-122"/>
                <a:ea typeface="华光楷体_CNKI" panose="02000500000000000000" pitchFamily="2" charset="-122"/>
                <a:cs typeface="+mn-cs"/>
              </a:rPr>
              <a:t>(float)5/3    </a:t>
            </a:r>
            <a:r>
              <a:rPr kumimoji="0" lang="zh-CN" altLang="en-US" sz="3200" b="1" i="0" u="none" strike="noStrike" kern="1200" cap="none" spc="0" normalizeH="0" baseline="0" noProof="0" dirty="0">
                <a:ln>
                  <a:noFill/>
                </a:ln>
                <a:solidFill>
                  <a:srgbClr val="002060"/>
                </a:solidFill>
                <a:effectLst/>
                <a:uLnTx/>
                <a:uFillTx/>
                <a:latin typeface="华光楷体_CNKI" panose="02000500000000000000" pitchFamily="2" charset="-122"/>
                <a:ea typeface="华光楷体_CNKI" panose="02000500000000000000" pitchFamily="2" charset="-122"/>
                <a:cs typeface="+mn-cs"/>
              </a:rPr>
              <a:t>相当于：</a:t>
            </a:r>
            <a:r>
              <a:rPr kumimoji="0" lang="en-US" sz="3200" b="1" i="0" u="none" strike="noStrike" kern="1200" cap="none" spc="0" normalizeH="0" baseline="0" noProof="0" dirty="0">
                <a:ln>
                  <a:noFill/>
                </a:ln>
                <a:solidFill>
                  <a:srgbClr val="002060"/>
                </a:solidFill>
                <a:effectLst/>
                <a:uLnTx/>
                <a:uFillTx/>
                <a:latin typeface="华光楷体_CNKI" panose="02000500000000000000" pitchFamily="2" charset="-122"/>
                <a:ea typeface="华光楷体_CNKI" panose="02000500000000000000" pitchFamily="2" charset="-122"/>
                <a:cs typeface="+mn-cs"/>
              </a:rPr>
              <a:t>((float)5)/3</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93474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Line 3"/>
          <p:cNvSpPr>
            <a:spLocks noChangeShapeType="1"/>
          </p:cNvSpPr>
          <p:nvPr/>
        </p:nvSpPr>
        <p:spPr bwMode="auto">
          <a:xfrm flipV="1">
            <a:off x="4295800" y="3212976"/>
            <a:ext cx="1872208" cy="1509643"/>
          </a:xfrm>
          <a:prstGeom prst="line">
            <a:avLst/>
          </a:prstGeom>
          <a:noFill/>
          <a:ln w="38100">
            <a:solidFill>
              <a:schemeClr val="tx2">
                <a:lumMod val="60000"/>
                <a:lumOff val="40000"/>
                <a:alpha val="84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02403" name="Text Box 4"/>
          <p:cNvSpPr txBox="1">
            <a:spLocks noChangeArrowheads="1"/>
          </p:cNvSpPr>
          <p:nvPr/>
        </p:nvSpPr>
        <p:spPr bwMode="auto">
          <a:xfrm>
            <a:off x="5591944" y="1398895"/>
            <a:ext cx="39604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00000"/>
              </a:lnSpc>
              <a:spcBef>
                <a:spcPct val="25000"/>
              </a:spcBef>
              <a:spcAft>
                <a:spcPct val="0"/>
              </a:spcAft>
              <a:buClr>
                <a:srgbClr val="66FF33"/>
              </a:buClr>
              <a:buSzTx/>
              <a:buFont typeface="Wingdings" pitchFamily="2" charset="2"/>
              <a:buNone/>
              <a:tabLst/>
              <a:defRPr/>
            </a:pPr>
            <a:r>
              <a:rPr kumimoji="0" lang="zh-CN" altLang="en-US" sz="2400" b="1" i="0" u="sng" strike="noStrike" kern="1200" cap="none" spc="0" normalizeH="0" baseline="0" noProof="0" dirty="0">
                <a:ln>
                  <a:noFill/>
                </a:ln>
                <a:solidFill>
                  <a:srgbClr val="FF00FF"/>
                </a:solidFill>
                <a:effectLst/>
                <a:uLnTx/>
                <a:uFillTx/>
                <a:latin typeface="Verdana" pitchFamily="34" charset="0"/>
                <a:ea typeface="黑体" pitchFamily="49" charset="-122"/>
                <a:cs typeface="+mn-cs"/>
              </a:rPr>
              <a:t>注意：参与强制类型转换的变量本身的类型并不会改变！</a:t>
            </a:r>
          </a:p>
        </p:txBody>
      </p:sp>
      <p:sp>
        <p:nvSpPr>
          <p:cNvPr id="102405" name="Text Box 6"/>
          <p:cNvSpPr txBox="1">
            <a:spLocks noChangeArrowheads="1"/>
          </p:cNvSpPr>
          <p:nvPr/>
        </p:nvSpPr>
        <p:spPr bwMode="auto">
          <a:xfrm>
            <a:off x="1752280" y="707392"/>
            <a:ext cx="4271713" cy="5758088"/>
          </a:xfrm>
          <a:prstGeom prst="rect">
            <a:avLst/>
          </a:prstGeom>
          <a:noFill/>
          <a:ln>
            <a:noFill/>
          </a:ln>
        </p:spPr>
        <p:txBody>
          <a:bodyPr wrap="square" lIns="0" tIns="108000" rIns="0" bIns="108000" anchor="ctr">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#include &lt;</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iostream</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&gt;</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using namespace std;</a:t>
            </a:r>
            <a:endPar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endParaRP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en-US" sz="24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int</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main( )</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　 </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float a = 3.5,  b = 2.3;</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a:t>
            </a:r>
            <a:r>
              <a:rPr kumimoji="0" lang="en-US" sz="24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int</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c;</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　 </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c = (</a:t>
            </a:r>
            <a:r>
              <a:rPr kumimoji="0" lang="en-US" sz="24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int</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a - (</a:t>
            </a:r>
            <a:r>
              <a:rPr kumimoji="0" lang="en-US" sz="24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int</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b ; </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cout&lt;&lt;</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“c=”</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&lt;&lt;</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c</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&lt;&lt;endl;</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　 </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c = (</a:t>
            </a:r>
            <a:r>
              <a:rPr kumimoji="0" lang="en-US" sz="24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int</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a % c ; </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cout&lt;&lt;</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“c=”</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&lt;&lt;</a:t>
            </a: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c</a:t>
            </a:r>
            <a:r>
              <a:rPr kumimoji="0" lang="zh-CN" altLang="en-US" sz="24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&lt;&lt;endl;</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return 0;</a:t>
            </a:r>
          </a:p>
          <a:p>
            <a:pPr marL="0" marR="0" lvl="0" indent="0" algn="l" defTabSz="914400" rtl="0" eaLnBrk="1" fontAlgn="base" latinLnBrk="0" hangingPunct="1">
              <a:lnSpc>
                <a:spcPct val="100000"/>
              </a:lnSpc>
              <a:spcBef>
                <a:spcPct val="25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a:t>
            </a:r>
          </a:p>
        </p:txBody>
      </p:sp>
      <p:pic>
        <p:nvPicPr>
          <p:cNvPr id="102406" name="Picture 7"/>
          <p:cNvPicPr>
            <a:picLocks noChangeAspect="1" noChangeArrowheads="1"/>
          </p:cNvPicPr>
          <p:nvPr/>
        </p:nvPicPr>
        <p:blipFill>
          <a:blip r:embed="rId2">
            <a:extLst>
              <a:ext uri="{28A0092B-C50C-407E-A947-70E740481C1C}">
                <a14:useLocalDpi xmlns:a14="http://schemas.microsoft.com/office/drawing/2010/main" val="0"/>
              </a:ext>
            </a:extLst>
          </a:blip>
          <a:srcRect r="41350" b="36832"/>
          <a:stretch>
            <a:fillRect/>
          </a:stretch>
        </p:blipFill>
        <p:spPr bwMode="auto">
          <a:xfrm>
            <a:off x="5879976" y="4678073"/>
            <a:ext cx="3168353" cy="1509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Rectangle 3"/>
          <p:cNvSpPr>
            <a:spLocks noChangeArrowheads="1"/>
          </p:cNvSpPr>
          <p:nvPr/>
        </p:nvSpPr>
        <p:spPr bwMode="auto">
          <a:xfrm>
            <a:off x="6168008" y="2585834"/>
            <a:ext cx="3806770" cy="1923604"/>
          </a:xfrm>
          <a:prstGeom prst="rect">
            <a:avLst/>
          </a:prstGeom>
          <a:noFill/>
          <a:ln>
            <a:noFill/>
          </a:ln>
        </p:spPr>
        <p:txBody>
          <a:bodyPr wrap="square" lIns="0" rIns="0">
            <a:spAutoFit/>
          </a:bodyPr>
          <a:lstStyle/>
          <a:p>
            <a:pPr marL="0" marR="0" lvl="0" indent="0" algn="l" defTabSz="914400" rtl="0" eaLnBrk="1" fontAlgn="base" latinLnBrk="0" hangingPunct="1">
              <a:lnSpc>
                <a:spcPct val="100000"/>
              </a:lnSpc>
              <a:spcBef>
                <a:spcPct val="25000"/>
              </a:spcBef>
              <a:spcAft>
                <a:spcPct val="0"/>
              </a:spcAft>
              <a:buClr>
                <a:srgbClr val="66FF33"/>
              </a:buClr>
              <a:buSzTx/>
              <a:buFont typeface="Wingdings" pitchFamily="2" charset="2"/>
              <a:buNone/>
              <a:tabLst/>
              <a:defRPr/>
            </a:pPr>
            <a:r>
              <a:rPr kumimoji="0" lang="zh-CN" altLang="en-US"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rPr>
              <a:t>求余运算要求整型运算量，所以此处必须进行强制类型转换。相当于：</a:t>
            </a:r>
          </a:p>
          <a:p>
            <a:pPr marL="0" marR="0" lvl="0" indent="0" algn="l" defTabSz="914400" rtl="0" eaLnBrk="1" fontAlgn="base" latinLnBrk="0" hangingPunct="1">
              <a:lnSpc>
                <a:spcPct val="100000"/>
              </a:lnSpc>
              <a:spcBef>
                <a:spcPct val="25000"/>
              </a:spcBef>
              <a:spcAft>
                <a:spcPct val="0"/>
              </a:spcAft>
              <a:buClr>
                <a:srgbClr val="66FF33"/>
              </a:buClr>
              <a:buSzTx/>
              <a:buFont typeface="Wingdings" pitchFamily="2" charset="2"/>
              <a:buNone/>
              <a:tabLst/>
              <a:defRPr/>
            </a:pPr>
            <a:r>
              <a:rPr kumimoji="0" lang="en-US" altLang="zh-CN"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rPr>
              <a:t>((</a:t>
            </a:r>
            <a:r>
              <a:rPr kumimoji="0" lang="en-US" altLang="zh-CN" sz="2800" b="1" i="0" u="none" strike="noStrike" kern="1200" cap="none" spc="0" normalizeH="0" baseline="0" noProof="0" dirty="0" err="1">
                <a:ln>
                  <a:noFill/>
                </a:ln>
                <a:solidFill>
                  <a:srgbClr val="C00000"/>
                </a:solidFill>
                <a:effectLst/>
                <a:uLnTx/>
                <a:uFillTx/>
                <a:latin typeface="Verdana" pitchFamily="34" charset="0"/>
                <a:ea typeface="黑体" pitchFamily="49" charset="-122"/>
                <a:cs typeface="+mn-cs"/>
              </a:rPr>
              <a:t>int</a:t>
            </a:r>
            <a:r>
              <a:rPr kumimoji="0" lang="en-US" altLang="zh-CN"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rPr>
              <a:t>)a)</a:t>
            </a:r>
            <a:r>
              <a:rPr kumimoji="0" lang="zh-CN" altLang="en-US"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rPr>
              <a:t>％</a:t>
            </a:r>
            <a:r>
              <a:rPr kumimoji="0" lang="en-US" altLang="zh-CN" sz="2800" b="1" i="0" u="none" strike="noStrike" kern="1200" cap="none" spc="0" normalizeH="0" baseline="0" noProof="0" dirty="0">
                <a:ln>
                  <a:noFill/>
                </a:ln>
                <a:solidFill>
                  <a:srgbClr val="C00000"/>
                </a:solidFill>
                <a:effectLst/>
                <a:uLnTx/>
                <a:uFillTx/>
                <a:latin typeface="Verdana" pitchFamily="34" charset="0"/>
                <a:ea typeface="黑体" pitchFamily="49" charset="-122"/>
                <a:cs typeface="+mn-cs"/>
              </a:rPr>
              <a:t>c </a:t>
            </a:r>
          </a:p>
        </p:txBody>
      </p:sp>
      <p:pic>
        <p:nvPicPr>
          <p:cNvPr id="10" name="图片 9">
            <a:extLst>
              <a:ext uri="{FF2B5EF4-FFF2-40B4-BE49-F238E27FC236}">
                <a16:creationId xmlns:a16="http://schemas.microsoft.com/office/drawing/2014/main" id="{4FF53201-EBC7-4A13-A387-992A7157AA75}"/>
              </a:ext>
            </a:extLst>
          </p:cNvPr>
          <p:cNvPicPr>
            <a:picLocks noChangeAspect="1"/>
          </p:cNvPicPr>
          <p:nvPr/>
        </p:nvPicPr>
        <p:blipFill>
          <a:blip r:embed="rId3"/>
          <a:stretch>
            <a:fillRect/>
          </a:stretch>
        </p:blipFill>
        <p:spPr>
          <a:xfrm>
            <a:off x="636689" y="69614"/>
            <a:ext cx="10486574" cy="746906"/>
          </a:xfrm>
          <a:prstGeom prst="rect">
            <a:avLst/>
          </a:prstGeom>
        </p:spPr>
      </p:pic>
    </p:spTree>
    <p:extLst>
      <p:ext uri="{BB962C8B-B14F-4D97-AF65-F5344CB8AC3E}">
        <p14:creationId xmlns:p14="http://schemas.microsoft.com/office/powerpoint/2010/main" val="4239860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wipe(up)">
                                      <p:cBhvr>
                                        <p:cTn id="7" dur="500"/>
                                        <p:tgtEl>
                                          <p:spTgt spid="10240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02402"/>
                                        </p:tgtEl>
                                        <p:attrNameLst>
                                          <p:attrName>style.visibility</p:attrName>
                                        </p:attrNameLst>
                                      </p:cBhvr>
                                      <p:to>
                                        <p:strVal val="visible"/>
                                      </p:to>
                                    </p:set>
                                    <p:anim calcmode="lin" valueType="num">
                                      <p:cBhvr>
                                        <p:cTn id="12" dur="1000" fill="hold"/>
                                        <p:tgtEl>
                                          <p:spTgt spid="102402"/>
                                        </p:tgtEl>
                                        <p:attrNameLst>
                                          <p:attrName>ppt_w</p:attrName>
                                        </p:attrNameLst>
                                      </p:cBhvr>
                                      <p:tavLst>
                                        <p:tav tm="0">
                                          <p:val>
                                            <p:fltVal val="0"/>
                                          </p:val>
                                        </p:tav>
                                        <p:tav tm="100000">
                                          <p:val>
                                            <p:strVal val="#ppt_w"/>
                                          </p:val>
                                        </p:tav>
                                      </p:tavLst>
                                    </p:anim>
                                    <p:anim calcmode="lin" valueType="num">
                                      <p:cBhvr>
                                        <p:cTn id="13" dur="1000" fill="hold"/>
                                        <p:tgtEl>
                                          <p:spTgt spid="102402"/>
                                        </p:tgtEl>
                                        <p:attrNameLst>
                                          <p:attrName>ppt_h</p:attrName>
                                        </p:attrNameLst>
                                      </p:cBhvr>
                                      <p:tavLst>
                                        <p:tav tm="0">
                                          <p:val>
                                            <p:fltVal val="0"/>
                                          </p:val>
                                        </p:tav>
                                        <p:tav tm="100000">
                                          <p:val>
                                            <p:strVal val="#ppt_h"/>
                                          </p:val>
                                        </p:tav>
                                      </p:tavLst>
                                    </p:anim>
                                    <p:anim calcmode="lin" valueType="num">
                                      <p:cBhvr>
                                        <p:cTn id="14" dur="1000" fill="hold"/>
                                        <p:tgtEl>
                                          <p:spTgt spid="102402"/>
                                        </p:tgtEl>
                                        <p:attrNameLst>
                                          <p:attrName>style.rotation</p:attrName>
                                        </p:attrNameLst>
                                      </p:cBhvr>
                                      <p:tavLst>
                                        <p:tav tm="0">
                                          <p:val>
                                            <p:fltVal val="90"/>
                                          </p:val>
                                        </p:tav>
                                        <p:tav tm="100000">
                                          <p:val>
                                            <p:fltVal val="0"/>
                                          </p:val>
                                        </p:tav>
                                      </p:tavLst>
                                    </p:anim>
                                    <p:animEffect transition="in" filter="fade">
                                      <p:cBhvr>
                                        <p:cTn id="15" dur="1000"/>
                                        <p:tgtEl>
                                          <p:spTgt spid="102402"/>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02406"/>
                                        </p:tgtEl>
                                        <p:attrNameLst>
                                          <p:attrName>style.visibility</p:attrName>
                                        </p:attrNameLst>
                                      </p:cBhvr>
                                      <p:to>
                                        <p:strVal val="visible"/>
                                      </p:to>
                                    </p:set>
                                    <p:animEffect transition="in" filter="randombar(horizontal)">
                                      <p:cBhvr>
                                        <p:cTn id="26"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5" grpId="0" animBg="1"/>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txBox="1">
            <a:spLocks noChangeArrowheads="1"/>
          </p:cNvSpPr>
          <p:nvPr/>
        </p:nvSpPr>
        <p:spPr bwMode="auto">
          <a:xfrm>
            <a:off x="767408" y="466440"/>
            <a:ext cx="5976664" cy="609600"/>
          </a:xfrm>
          <a:prstGeom prst="rect">
            <a:avLst/>
          </a:prstGeom>
          <a:solidFill>
            <a:srgbClr val="002060"/>
          </a:solidFill>
          <a:ln w="38100" cmpd="dbl">
            <a:solidFill>
              <a:schemeClr val="bg1"/>
            </a:solidFill>
            <a:miter lim="800000"/>
            <a:headEnd/>
            <a:tailEnd/>
          </a:ln>
        </p:spPr>
        <p:txBody>
          <a:bodyPr lIns="92075" tIns="0" rIns="92075" bIns="72000"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3200" b="1" i="0" u="none" strike="noStrike" kern="1200" cap="none" spc="0" normalizeH="0" baseline="0" noProof="0" dirty="0">
                <a:ln>
                  <a:noFill/>
                </a:ln>
                <a:solidFill>
                  <a:srgbClr val="FFFF00"/>
                </a:solidFill>
                <a:effectLst/>
                <a:uLnTx/>
                <a:uFillTx/>
                <a:latin typeface="Calibri"/>
                <a:ea typeface="黑体" pitchFamily="49" charset="-122"/>
                <a:cs typeface="+mn-cs"/>
              </a:rPr>
              <a:t>2.4.3 </a:t>
            </a:r>
            <a:r>
              <a:rPr kumimoji="0" lang="zh-CN" altLang="en-US" sz="3200" b="1" i="0" u="none" strike="noStrike" kern="1200" cap="none" spc="0" normalizeH="0" baseline="0" noProof="0" dirty="0">
                <a:ln>
                  <a:noFill/>
                </a:ln>
                <a:solidFill>
                  <a:srgbClr val="FFFF00"/>
                </a:solidFill>
                <a:effectLst/>
                <a:uLnTx/>
                <a:uFillTx/>
                <a:latin typeface="Calibri"/>
                <a:ea typeface="黑体" pitchFamily="49" charset="-122"/>
                <a:cs typeface="+mn-cs"/>
              </a:rPr>
              <a:t>赋值运算中的类型转换</a:t>
            </a:r>
          </a:p>
        </p:txBody>
      </p:sp>
      <p:sp>
        <p:nvSpPr>
          <p:cNvPr id="103427" name="Text Box 6"/>
          <p:cNvSpPr txBox="1">
            <a:spLocks noChangeArrowheads="1"/>
          </p:cNvSpPr>
          <p:nvPr/>
        </p:nvSpPr>
        <p:spPr bwMode="auto">
          <a:xfrm>
            <a:off x="767408" y="1095079"/>
            <a:ext cx="1036915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08000" rIns="0" bIns="108000" anchor="ctr">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0000"/>
                </a:solidFill>
                <a:effectLst/>
                <a:uLnTx/>
                <a:uFillTx/>
                <a:latin typeface="华光楷体_CNKI" panose="02000500000000000000" pitchFamily="2" charset="-122"/>
                <a:ea typeface="华光楷体_CNKI" panose="02000500000000000000" pitchFamily="2" charset="-122"/>
                <a:cs typeface="+mn-cs"/>
              </a:rPr>
              <a:t>赋值运算中左右操作数数据类型不一致时，系统会进行自动类型转换，转换的原则是：</a:t>
            </a:r>
            <a:endParaRPr kumimoji="0" lang="en-US" sz="3200" b="1" i="0" u="none" strike="noStrike" kern="1200" cap="none" spc="0" normalizeH="0" baseline="0" noProof="0" dirty="0">
              <a:ln>
                <a:noFill/>
              </a:ln>
              <a:solidFill>
                <a:srgbClr val="002060"/>
              </a:solidFill>
              <a:effectLst/>
              <a:uLnTx/>
              <a:uFillTx/>
              <a:latin typeface="华光楷体_CNKI" panose="02000500000000000000" pitchFamily="2" charset="-122"/>
              <a:ea typeface="华光楷体_CNKI" panose="02000500000000000000" pitchFamily="2" charset="-122"/>
              <a:cs typeface="+mn-cs"/>
            </a:endParaRPr>
          </a:p>
        </p:txBody>
      </p:sp>
      <p:sp>
        <p:nvSpPr>
          <p:cNvPr id="103428" name="Text Box 6"/>
          <p:cNvSpPr txBox="1">
            <a:spLocks noChangeArrowheads="1"/>
          </p:cNvSpPr>
          <p:nvPr/>
        </p:nvSpPr>
        <p:spPr bwMode="auto">
          <a:xfrm>
            <a:off x="547399" y="2293021"/>
            <a:ext cx="10998963" cy="71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08000" rIns="0" bIns="108000" anchor="ctr">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3200" b="1" i="0" u="none" strike="noStrike" kern="1200" cap="none" spc="0" normalizeH="0" baseline="0" noProof="0" dirty="0">
                <a:ln>
                  <a:noFill/>
                </a:ln>
                <a:solidFill>
                  <a:srgbClr val="C00000"/>
                </a:solidFill>
                <a:effectLst/>
                <a:uLnTx/>
                <a:uFillTx/>
                <a:latin typeface="Calibri"/>
                <a:ea typeface="黑体" pitchFamily="49" charset="-122"/>
                <a:cs typeface="+mn-cs"/>
              </a:rPr>
              <a:t>      </a:t>
            </a:r>
            <a:r>
              <a:rPr kumimoji="0" lang="en-US" altLang="zh-CN" sz="3200" b="1" i="0" u="none" strike="noStrike" kern="1200" cap="none" spc="0" normalizeH="0" baseline="0" noProof="0" dirty="0">
                <a:ln>
                  <a:noFill/>
                </a:ln>
                <a:solidFill>
                  <a:srgbClr val="C00000"/>
                </a:solidFill>
                <a:effectLst/>
                <a:uLnTx/>
                <a:uFillTx/>
                <a:latin typeface="Calibri"/>
                <a:ea typeface="黑体" pitchFamily="49" charset="-122"/>
                <a:cs typeface="+mn-cs"/>
              </a:rPr>
              <a:t>----</a:t>
            </a:r>
            <a:r>
              <a:rPr kumimoji="0" lang="zh-CN" altLang="en-US" sz="3200" b="1" i="0" u="none" strike="noStrike" kern="1200" cap="none" spc="0" normalizeH="0" baseline="0" noProof="0" dirty="0">
                <a:ln>
                  <a:noFill/>
                </a:ln>
                <a:solidFill>
                  <a:srgbClr val="C00000"/>
                </a:solidFill>
                <a:effectLst/>
                <a:uLnTx/>
                <a:uFillTx/>
                <a:latin typeface="Calibri"/>
                <a:ea typeface="黑体" pitchFamily="49" charset="-122"/>
                <a:cs typeface="+mn-cs"/>
              </a:rPr>
              <a:t>将运算符右边的值的类型转换成与左边变量的类型一致。</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AEF4D9-0CFB-4B73-9DD3-9B68ECE08090}"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6" name="Text Box 5"/>
          <p:cNvSpPr txBox="1">
            <a:spLocks noChangeArrowheads="1"/>
          </p:cNvSpPr>
          <p:nvPr/>
        </p:nvSpPr>
        <p:spPr bwMode="auto">
          <a:xfrm>
            <a:off x="2351584" y="3022612"/>
            <a:ext cx="5067300" cy="1104900"/>
          </a:xfrm>
          <a:prstGeom prst="rect">
            <a:avLst/>
          </a:prstGeom>
          <a:solidFill>
            <a:schemeClr val="bg1"/>
          </a:solidFill>
          <a:ln w="38100">
            <a:solidFill>
              <a:schemeClr val="folHlink"/>
            </a:solidFill>
            <a:miter lim="800000"/>
            <a:headEnd/>
            <a:tailEnd/>
          </a:ln>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prstClr val="black"/>
                </a:solidFill>
                <a:effectLst/>
                <a:uLnTx/>
                <a:uFillTx/>
                <a:latin typeface="Tahoma" pitchFamily="34" charset="0"/>
                <a:ea typeface="黑体" pitchFamily="2" charset="-122"/>
                <a:cs typeface="+mn-cs"/>
              </a:rPr>
              <a:t>例  </a:t>
            </a:r>
            <a:r>
              <a:rPr kumimoji="1" lang="en-US" altLang="zh-CN" sz="3200" b="1" i="0" u="none" strike="noStrike" kern="1200" cap="none" spc="0" normalizeH="0" baseline="0" noProof="0" dirty="0" err="1">
                <a:ln>
                  <a:noFill/>
                </a:ln>
                <a:solidFill>
                  <a:prstClr val="black"/>
                </a:solidFill>
                <a:effectLst/>
                <a:uLnTx/>
                <a:uFillTx/>
                <a:latin typeface="Tahoma" pitchFamily="34" charset="0"/>
                <a:ea typeface="黑体" pitchFamily="2" charset="-122"/>
                <a:cs typeface="+mn-cs"/>
              </a:rPr>
              <a:t>int</a:t>
            </a:r>
            <a:r>
              <a:rPr kumimoji="1" lang="en-US" altLang="zh-CN" sz="3200" b="1" i="0" u="none" strike="noStrike" kern="1200" cap="none" spc="0" normalizeH="0" baseline="0" noProof="0" dirty="0">
                <a:ln>
                  <a:noFill/>
                </a:ln>
                <a:solidFill>
                  <a:prstClr val="black"/>
                </a:solidFill>
                <a:effectLst/>
                <a:uLnTx/>
                <a:uFillTx/>
                <a:latin typeface="Tahoma" pitchFamily="34" charset="0"/>
                <a:ea typeface="黑体" pitchFamily="2" charset="-122"/>
                <a:cs typeface="+mn-cs"/>
              </a:rPr>
              <a:t>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Tahoma" pitchFamily="34" charset="0"/>
                <a:ea typeface="黑体" pitchFamily="2" charset="-122"/>
                <a:cs typeface="+mn-cs"/>
              </a:rPr>
              <a:t>      i=2.56;    //</a:t>
            </a:r>
            <a:r>
              <a:rPr kumimoji="1" lang="zh-CN" altLang="zh-CN" sz="3200" b="1" i="0" u="none" strike="noStrike" kern="1200" cap="none" spc="0" normalizeH="0" baseline="0" noProof="0" dirty="0">
                <a:ln>
                  <a:noFill/>
                </a:ln>
                <a:solidFill>
                  <a:srgbClr val="0000FF"/>
                </a:solidFill>
                <a:effectLst/>
                <a:uLnTx/>
                <a:uFillTx/>
                <a:latin typeface="Tahoma" pitchFamily="34" charset="0"/>
                <a:ea typeface="黑体" pitchFamily="2" charset="-122"/>
                <a:cs typeface="+mn-cs"/>
              </a:rPr>
              <a:t>结果</a:t>
            </a:r>
            <a:r>
              <a:rPr kumimoji="1" lang="en-US" altLang="zh-CN" sz="3200" b="1" i="0" u="none" strike="noStrike" kern="1200" cap="none" spc="0" normalizeH="0" baseline="0" noProof="0" dirty="0">
                <a:ln>
                  <a:noFill/>
                </a:ln>
                <a:solidFill>
                  <a:srgbClr val="0000FF"/>
                </a:solidFill>
                <a:effectLst/>
                <a:uLnTx/>
                <a:uFillTx/>
                <a:latin typeface="Tahoma" pitchFamily="34" charset="0"/>
                <a:ea typeface="黑体" pitchFamily="2" charset="-122"/>
                <a:cs typeface="+mn-cs"/>
              </a:rPr>
              <a:t>i=2</a:t>
            </a:r>
            <a:r>
              <a:rPr kumimoji="1" lang="en-US" altLang="zh-CN" sz="3200" b="1" i="0" u="none" strike="noStrike" kern="1200" cap="none" spc="0" normalizeH="0" baseline="0" noProof="0" dirty="0">
                <a:ln>
                  <a:noFill/>
                </a:ln>
                <a:solidFill>
                  <a:prstClr val="black"/>
                </a:solidFill>
                <a:effectLst/>
                <a:uLnTx/>
                <a:uFillTx/>
                <a:latin typeface="Tahoma" pitchFamily="34" charset="0"/>
                <a:ea typeface="黑体" pitchFamily="2" charset="-122"/>
                <a:cs typeface="+mn-cs"/>
              </a:rPr>
              <a:t>;</a:t>
            </a:r>
          </a:p>
        </p:txBody>
      </p:sp>
      <p:sp>
        <p:nvSpPr>
          <p:cNvPr id="7" name="Text Box 9"/>
          <p:cNvSpPr txBox="1">
            <a:spLocks noChangeArrowheads="1"/>
          </p:cNvSpPr>
          <p:nvPr/>
        </p:nvSpPr>
        <p:spPr bwMode="auto">
          <a:xfrm>
            <a:off x="2346472" y="4276726"/>
            <a:ext cx="5537200" cy="2079625"/>
          </a:xfrm>
          <a:prstGeom prst="rect">
            <a:avLst/>
          </a:prstGeom>
          <a:solidFill>
            <a:schemeClr val="bg1"/>
          </a:solidFill>
          <a:ln w="38100">
            <a:solidFill>
              <a:schemeClr val="folHlink"/>
            </a:solidFill>
            <a:miter lim="800000"/>
            <a:headEnd/>
            <a:tailEnd/>
          </a:ln>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zh-CN" sz="3200" b="1" i="0" u="none" strike="noStrike" kern="1200" cap="none" spc="0" normalizeH="0" baseline="0" noProof="0">
                <a:ln>
                  <a:noFill/>
                </a:ln>
                <a:solidFill>
                  <a:prstClr val="black"/>
                </a:solidFill>
                <a:effectLst/>
                <a:uLnTx/>
                <a:uFillTx/>
                <a:latin typeface="Tahoma" pitchFamily="34" charset="0"/>
                <a:ea typeface="黑体" pitchFamily="2" charset="-122"/>
                <a:cs typeface="+mn-cs"/>
              </a:rPr>
              <a:t>例  float 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zh-CN" sz="3200" b="1" i="0" u="none" strike="noStrike" kern="1200" cap="none" spc="0" normalizeH="0" baseline="0" noProof="0">
                <a:ln>
                  <a:noFill/>
                </a:ln>
                <a:solidFill>
                  <a:prstClr val="black"/>
                </a:solidFill>
                <a:effectLst/>
                <a:uLnTx/>
                <a:uFillTx/>
                <a:latin typeface="Tahoma" pitchFamily="34" charset="0"/>
                <a:ea typeface="黑体" pitchFamily="2" charset="-122"/>
                <a:cs typeface="+mn-cs"/>
              </a:rPr>
              <a:t>       int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zh-CN" sz="3200" b="1" i="0" u="none" strike="noStrike" kern="1200" cap="none" spc="0" normalizeH="0" baseline="0" noProof="0">
                <a:ln>
                  <a:noFill/>
                </a:ln>
                <a:solidFill>
                  <a:prstClr val="black"/>
                </a:solidFill>
                <a:effectLst/>
                <a:uLnTx/>
                <a:uFillTx/>
                <a:latin typeface="Tahoma" pitchFamily="34" charset="0"/>
                <a:ea typeface="黑体" pitchFamily="2" charset="-122"/>
                <a:cs typeface="+mn-cs"/>
              </a:rPr>
              <a:t>       i=10;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zh-CN" sz="3200" b="1" i="0" u="none" strike="noStrike" kern="1200" cap="none" spc="0" normalizeH="0" baseline="0" noProof="0">
                <a:ln>
                  <a:noFill/>
                </a:ln>
                <a:solidFill>
                  <a:prstClr val="black"/>
                </a:solidFill>
                <a:effectLst/>
                <a:uLnTx/>
                <a:uFillTx/>
                <a:latin typeface="Tahoma" pitchFamily="34" charset="0"/>
                <a:ea typeface="黑体" pitchFamily="2" charset="-122"/>
                <a:cs typeface="+mn-cs"/>
              </a:rPr>
              <a:t>       f=i;</a:t>
            </a:r>
            <a:r>
              <a:rPr kumimoji="1" lang="en-US" altLang="zh-CN" sz="3200" b="1" i="0" u="none" strike="noStrike" kern="1200" cap="none" spc="0" normalizeH="0" baseline="0" noProof="0">
                <a:ln>
                  <a:noFill/>
                </a:ln>
                <a:solidFill>
                  <a:prstClr val="black"/>
                </a:solidFill>
                <a:effectLst/>
                <a:uLnTx/>
                <a:uFillTx/>
                <a:latin typeface="Tahoma" pitchFamily="34" charset="0"/>
                <a:ea typeface="黑体" pitchFamily="2" charset="-122"/>
                <a:cs typeface="+mn-cs"/>
              </a:rPr>
              <a:t>       //</a:t>
            </a:r>
            <a:r>
              <a:rPr kumimoji="1" lang="zh-CN" altLang="en-US" sz="3200" b="1" i="0" u="none" strike="noStrike" kern="1200" cap="none" spc="0" normalizeH="0" baseline="0" noProof="0">
                <a:ln>
                  <a:noFill/>
                </a:ln>
                <a:solidFill>
                  <a:srgbClr val="C0504D"/>
                </a:solidFill>
                <a:effectLst/>
                <a:uLnTx/>
                <a:uFillTx/>
                <a:latin typeface="Tahoma" pitchFamily="34" charset="0"/>
                <a:ea typeface="黑体" pitchFamily="2" charset="-122"/>
                <a:cs typeface="+mn-cs"/>
              </a:rPr>
              <a:t>结果</a:t>
            </a:r>
            <a:r>
              <a:rPr kumimoji="1" lang="zh-CN" altLang="zh-CN" sz="3200" b="1" i="0" u="none" strike="noStrike" kern="1200" cap="none" spc="0" normalizeH="0" baseline="0" noProof="0">
                <a:ln>
                  <a:noFill/>
                </a:ln>
                <a:solidFill>
                  <a:srgbClr val="C0504D"/>
                </a:solidFill>
                <a:effectLst/>
                <a:uLnTx/>
                <a:uFillTx/>
                <a:latin typeface="Tahoma" pitchFamily="34" charset="0"/>
                <a:ea typeface="黑体" pitchFamily="2" charset="-122"/>
                <a:cs typeface="+mn-cs"/>
              </a:rPr>
              <a:t> f=10.0</a:t>
            </a:r>
          </a:p>
        </p:txBody>
      </p:sp>
    </p:spTree>
    <p:extLst>
      <p:ext uri="{BB962C8B-B14F-4D97-AF65-F5344CB8AC3E}">
        <p14:creationId xmlns:p14="http://schemas.microsoft.com/office/powerpoint/2010/main" val="40475489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a:xfrm>
            <a:off x="2135560" y="410501"/>
            <a:ext cx="6602040" cy="667211"/>
          </a:xfrm>
          <a:solidFill>
            <a:srgbClr val="006666">
              <a:alpha val="100000"/>
            </a:srgbClr>
          </a:solidFill>
          <a:effectLst>
            <a:prstShdw prst="shdw17" dist="17961" dir="2699999">
              <a:srgbClr val="3D7A99"/>
            </a:prstShdw>
          </a:effectLst>
        </p:spPr>
        <p:txBody>
          <a:bodyPr>
            <a:noAutofit/>
          </a:bodyPr>
          <a:lstStyle/>
          <a:p>
            <a:pPr eaLnBrk="1" hangingPunct="1"/>
            <a:r>
              <a:rPr lang="en-US" altLang="x-none" b="1" noProof="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2.5 </a:t>
            </a:r>
            <a:r>
              <a:rPr lang="zh-CN" altLang="en-US" b="1" noProof="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rPr>
              <a:t>数据的输入输出</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Rectangle 2"/>
          <p:cNvSpPr txBox="1">
            <a:spLocks noChangeArrowheads="1"/>
          </p:cNvSpPr>
          <p:nvPr/>
        </p:nvSpPr>
        <p:spPr>
          <a:xfrm>
            <a:off x="7153424" y="1163464"/>
            <a:ext cx="3168352" cy="1151768"/>
          </a:xfrm>
          <a:prstGeom prst="rect">
            <a:avLst/>
          </a:prstGeom>
          <a:solidFill>
            <a:srgbClr val="002060"/>
          </a:solidFill>
          <a:ln w="38100" cmpd="dbl">
            <a:solidFill>
              <a:schemeClr val="bg1"/>
            </a:solidFill>
          </a:ln>
        </p:spPr>
        <p:txBody>
          <a:bodyPr vert="horz" lIns="91440" tIns="0" rIns="91440" bIns="7200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流输入输出对象</a:t>
            </a:r>
            <a:endParaRPr kumimoji="0" lang="en-US" altLang="zh-CN"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字符输入输出函数</a:t>
            </a:r>
            <a:endParaRPr kumimoji="0" lang="en-US" altLang="zh-CN"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楷体" pitchFamily="49" charset="-122"/>
                <a:ea typeface="楷体" pitchFamily="49" charset="-122"/>
                <a:cs typeface="+mj-cs"/>
              </a:rPr>
              <a:t>格式输入输出函数</a:t>
            </a:r>
          </a:p>
        </p:txBody>
      </p:sp>
      <p:pic>
        <p:nvPicPr>
          <p:cNvPr id="5" name="图片 4">
            <a:extLst>
              <a:ext uri="{FF2B5EF4-FFF2-40B4-BE49-F238E27FC236}">
                <a16:creationId xmlns:a16="http://schemas.microsoft.com/office/drawing/2014/main" id="{26C4CF26-2D5D-4020-B9DD-20BFE1A5D444}"/>
              </a:ext>
            </a:extLst>
          </p:cNvPr>
          <p:cNvPicPr>
            <a:picLocks noChangeAspect="1"/>
          </p:cNvPicPr>
          <p:nvPr/>
        </p:nvPicPr>
        <p:blipFill>
          <a:blip r:embed="rId2"/>
          <a:stretch>
            <a:fillRect/>
          </a:stretch>
        </p:blipFill>
        <p:spPr>
          <a:xfrm>
            <a:off x="386023" y="410501"/>
            <a:ext cx="11017225" cy="784702"/>
          </a:xfrm>
          <a:prstGeom prst="rect">
            <a:avLst/>
          </a:prstGeom>
        </p:spPr>
      </p:pic>
      <p:sp>
        <p:nvSpPr>
          <p:cNvPr id="3" name="Rectangle 2">
            <a:extLst>
              <a:ext uri="{FF2B5EF4-FFF2-40B4-BE49-F238E27FC236}">
                <a16:creationId xmlns:a16="http://schemas.microsoft.com/office/drawing/2014/main" id="{6FD9B3D6-A618-F7A9-38CC-3B6105F702B3}"/>
              </a:ext>
            </a:extLst>
          </p:cNvPr>
          <p:cNvSpPr txBox="1">
            <a:spLocks noChangeArrowheads="1"/>
          </p:cNvSpPr>
          <p:nvPr/>
        </p:nvSpPr>
        <p:spPr>
          <a:xfrm>
            <a:off x="191344" y="1628800"/>
            <a:ext cx="6288249" cy="533400"/>
          </a:xfrm>
          <a:prstGeom prst="rect">
            <a:avLst/>
          </a:prstGeom>
          <a:gradFill rotWithShape="0">
            <a:gsLst>
              <a:gs pos="0">
                <a:srgbClr val="333399"/>
              </a:gs>
              <a:gs pos="100000">
                <a:srgbClr val="00759E"/>
              </a:gs>
            </a:gsLst>
            <a:lin ang="0" scaled="1"/>
          </a:gradFill>
          <a:ln w="38100" cap="flat" cmpd="dbl">
            <a:solidFill>
              <a:srgbClr val="99CCFF"/>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a:ln>
                  <a:noFill/>
                </a:ln>
                <a:solidFill>
                  <a:srgbClr val="FFFF66"/>
                </a:solidFill>
                <a:effectLst>
                  <a:outerShdw blurRad="38100" dist="38100" dir="2700000" algn="tl">
                    <a:srgbClr val="000000"/>
                  </a:outerShdw>
                </a:effectLst>
                <a:uLnTx/>
                <a:uFillTx/>
                <a:latin typeface="Calibri"/>
                <a:ea typeface="黑体" pitchFamily="49" charset="-122"/>
                <a:cs typeface="+mj-cs"/>
              </a:rPr>
              <a:t>输入输出的概念及在</a:t>
            </a:r>
            <a:r>
              <a:rPr kumimoji="0" lang="en-US" altLang="zh-CN" sz="3200" b="1" i="0" u="none" strike="noStrike" kern="1200" cap="none" spc="0" normalizeH="0" baseline="0" noProof="0">
                <a:ln>
                  <a:noFill/>
                </a:ln>
                <a:solidFill>
                  <a:srgbClr val="FFFF66"/>
                </a:solidFill>
                <a:effectLst>
                  <a:outerShdw blurRad="38100" dist="38100" dir="2700000" algn="tl">
                    <a:srgbClr val="000000"/>
                  </a:outerShdw>
                </a:effectLst>
                <a:uLnTx/>
                <a:uFillTx/>
                <a:latin typeface="Calibri"/>
                <a:ea typeface="黑体" pitchFamily="49" charset="-122"/>
                <a:cs typeface="+mj-cs"/>
              </a:rPr>
              <a:t>C </a:t>
            </a:r>
            <a:r>
              <a:rPr kumimoji="0" lang="zh-CN" altLang="en-US" sz="3200" b="1" i="0" u="none" strike="noStrike" kern="1200" cap="none" spc="0" normalizeH="0" baseline="0" noProof="0">
                <a:ln>
                  <a:noFill/>
                </a:ln>
                <a:solidFill>
                  <a:srgbClr val="FFFF66"/>
                </a:solidFill>
                <a:effectLst>
                  <a:outerShdw blurRad="38100" dist="38100" dir="2700000" algn="tl">
                    <a:srgbClr val="000000"/>
                  </a:outerShdw>
                </a:effectLst>
                <a:uLnTx/>
                <a:uFillTx/>
                <a:latin typeface="Calibri"/>
                <a:ea typeface="黑体" pitchFamily="49" charset="-122"/>
                <a:cs typeface="+mj-cs"/>
              </a:rPr>
              <a:t>语言中的实现</a:t>
            </a:r>
            <a:endParaRPr kumimoji="0" lang="zh-CN" altLang="en-US" sz="32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Calibri"/>
              <a:ea typeface="黑体" pitchFamily="49" charset="-122"/>
              <a:cs typeface="+mj-cs"/>
            </a:endParaRPr>
          </a:p>
        </p:txBody>
      </p:sp>
      <p:sp>
        <p:nvSpPr>
          <p:cNvPr id="6" name="Text Box 3">
            <a:extLst>
              <a:ext uri="{FF2B5EF4-FFF2-40B4-BE49-F238E27FC236}">
                <a16:creationId xmlns:a16="http://schemas.microsoft.com/office/drawing/2014/main" id="{B567B566-CE21-2A51-C0C3-059F6340F395}"/>
              </a:ext>
            </a:extLst>
          </p:cNvPr>
          <p:cNvSpPr txBox="1">
            <a:spLocks noChangeArrowheads="1"/>
          </p:cNvSpPr>
          <p:nvPr/>
        </p:nvSpPr>
        <p:spPr bwMode="auto">
          <a:xfrm>
            <a:off x="744011" y="2350991"/>
            <a:ext cx="104411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0" indent="0" algn="l" defTabSz="914400" rtl="0" eaLnBrk="1" fontAlgn="auto" latinLnBrk="0" hangingPunct="1">
              <a:lnSpc>
                <a:spcPct val="100000"/>
              </a:lnSpc>
              <a:spcBef>
                <a:spcPct val="50000"/>
              </a:spcBef>
              <a:spcAft>
                <a:spcPts val="0"/>
              </a:spcAft>
              <a:buClr>
                <a:srgbClr val="66FF33"/>
              </a:buClr>
              <a:buSzTx/>
              <a:buFont typeface="Wingdings" pitchFamily="2" charset="2"/>
              <a:buChar char="v"/>
              <a:tabLst/>
              <a:defRPr/>
            </a:pPr>
            <a:r>
              <a:rPr kumimoji="0" lang="en-US" altLang="zh-CN"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输入是指从外部设备（如键盘，扫描仪，文件等）向计算机主机送入数据；</a:t>
            </a:r>
          </a:p>
          <a:p>
            <a:pPr marL="0" marR="0" lvl="0" indent="0" algn="l" defTabSz="914400" rtl="0" eaLnBrk="1" fontAlgn="auto" latinLnBrk="0" hangingPunct="1">
              <a:lnSpc>
                <a:spcPct val="100000"/>
              </a:lnSpc>
              <a:spcBef>
                <a:spcPct val="50000"/>
              </a:spcBef>
              <a:spcAft>
                <a:spcPts val="0"/>
              </a:spcAft>
              <a:buClr>
                <a:srgbClr val="66FF33"/>
              </a:buClr>
              <a:buSzTx/>
              <a:buFont typeface="Wingdings" pitchFamily="2" charset="2"/>
              <a:buChar char="v"/>
              <a:tabLst/>
              <a:defRPr/>
            </a:pP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 输出是从计算机主机向外部设备（如显示器，打印机，文件等）送出数据。</a:t>
            </a:r>
          </a:p>
        </p:txBody>
      </p:sp>
      <p:sp>
        <p:nvSpPr>
          <p:cNvPr id="7" name="Text Box 4">
            <a:extLst>
              <a:ext uri="{FF2B5EF4-FFF2-40B4-BE49-F238E27FC236}">
                <a16:creationId xmlns:a16="http://schemas.microsoft.com/office/drawing/2014/main" id="{C5AEF393-38A5-AAE2-35A9-D9177814BCA3}"/>
              </a:ext>
            </a:extLst>
          </p:cNvPr>
          <p:cNvSpPr txBox="1">
            <a:spLocks noChangeArrowheads="1"/>
          </p:cNvSpPr>
          <p:nvPr/>
        </p:nvSpPr>
        <p:spPr bwMode="auto">
          <a:xfrm>
            <a:off x="731479" y="3456032"/>
            <a:ext cx="1029714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spcBef>
                <a:spcPct val="50000"/>
              </a:spcBef>
              <a:buClr>
                <a:srgbClr val="66FF33"/>
              </a:buClr>
              <a:buFont typeface="Wingdings" pitchFamily="2" charset="2"/>
              <a:buChar char="v"/>
              <a:defRPr sz="2400" b="1">
                <a:latin typeface="宋体" charset="-122"/>
                <a:ea typeface="宋体" charset="-122"/>
              </a:defRPr>
            </a:lvl1pPr>
          </a:lstStyle>
          <a:p>
            <a:pPr marL="0" marR="0" lvl="0" indent="0" algn="l" defTabSz="914400" rtl="0" eaLnBrk="1" fontAlgn="auto" latinLnBrk="0" hangingPunct="1">
              <a:lnSpc>
                <a:spcPct val="100000"/>
              </a:lnSpc>
              <a:spcBef>
                <a:spcPct val="50000"/>
              </a:spcBef>
              <a:spcAft>
                <a:spcPts val="0"/>
              </a:spcAft>
              <a:buClr>
                <a:srgbClr val="66FF33"/>
              </a:buClr>
              <a:buSzTx/>
              <a:buFont typeface="Wingdings" pitchFamily="2" charset="2"/>
              <a:buChar char="v"/>
              <a:tabLst/>
              <a:defRPr/>
            </a:pPr>
            <a:r>
              <a:rPr kumimoji="0" lang="en-US" altLang="zh-CN"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 C</a:t>
            </a: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语言本身没有输入输出语句。要实现这些操作，必须</a:t>
            </a:r>
            <a:r>
              <a:rPr kumimoji="0" lang="zh-CN" altLang="en-US" sz="2400" b="1" i="0" u="none" strike="noStrike" kern="1200" cap="none" spc="0" normalizeH="0" baseline="0" noProof="0" dirty="0">
                <a:ln>
                  <a:noFill/>
                </a:ln>
                <a:solidFill>
                  <a:srgbClr val="FF0000"/>
                </a:solidFill>
                <a:effectLst/>
                <a:uLnTx/>
                <a:uFillTx/>
                <a:latin typeface="华光粗圆_CNKI" panose="02000500000000000000" pitchFamily="2" charset="-122"/>
                <a:ea typeface="华光粗圆_CNKI" panose="02000500000000000000" pitchFamily="2" charset="-122"/>
                <a:cs typeface="+mn-cs"/>
              </a:rPr>
              <a:t>调用相应的系统对象</a:t>
            </a: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。比如 </a:t>
            </a:r>
            <a:r>
              <a:rPr kumimoji="0" lang="en-US" altLang="zh-CN" sz="2400" b="1" i="0" u="none" strike="noStrike" kern="1200" cap="none" spc="0" normalizeH="0" baseline="0" noProof="0" dirty="0" err="1">
                <a:ln>
                  <a:noFill/>
                </a:ln>
                <a:solidFill>
                  <a:prstClr val="black"/>
                </a:solidFill>
                <a:effectLst/>
                <a:uLnTx/>
                <a:uFillTx/>
                <a:latin typeface="华光粗圆_CNKI" panose="02000500000000000000" pitchFamily="2" charset="-122"/>
                <a:ea typeface="华光粗圆_CNKI" panose="02000500000000000000" pitchFamily="2" charset="-122"/>
                <a:cs typeface="+mn-cs"/>
              </a:rPr>
              <a:t>cout</a:t>
            </a: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对象用于输出，</a:t>
            </a:r>
            <a:r>
              <a:rPr kumimoji="0" lang="en-US" altLang="zh-CN" sz="2400" b="1" i="0" u="none" strike="noStrike" kern="1200" cap="none" spc="0" normalizeH="0" baseline="0" noProof="0" dirty="0" err="1">
                <a:ln>
                  <a:noFill/>
                </a:ln>
                <a:solidFill>
                  <a:prstClr val="black"/>
                </a:solidFill>
                <a:effectLst/>
                <a:uLnTx/>
                <a:uFillTx/>
                <a:latin typeface="华光粗圆_CNKI" panose="02000500000000000000" pitchFamily="2" charset="-122"/>
                <a:ea typeface="华光粗圆_CNKI" panose="02000500000000000000" pitchFamily="2" charset="-122"/>
                <a:cs typeface="+mn-cs"/>
              </a:rPr>
              <a:t>cin</a:t>
            </a: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对象用于输入，等等。</a:t>
            </a:r>
          </a:p>
        </p:txBody>
      </p:sp>
      <p:sp>
        <p:nvSpPr>
          <p:cNvPr id="8" name="Text Box 3">
            <a:extLst>
              <a:ext uri="{FF2B5EF4-FFF2-40B4-BE49-F238E27FC236}">
                <a16:creationId xmlns:a16="http://schemas.microsoft.com/office/drawing/2014/main" id="{DCF4FE33-2F04-E281-13F9-DF6D9C564E8C}"/>
              </a:ext>
            </a:extLst>
          </p:cNvPr>
          <p:cNvSpPr txBox="1">
            <a:spLocks noChangeArrowheads="1"/>
          </p:cNvSpPr>
          <p:nvPr/>
        </p:nvSpPr>
        <p:spPr bwMode="auto">
          <a:xfrm>
            <a:off x="731479" y="4406703"/>
            <a:ext cx="1032631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spcBef>
                <a:spcPct val="50000"/>
              </a:spcBef>
              <a:buClr>
                <a:srgbClr val="66FF33"/>
              </a:buClr>
              <a:buFont typeface="Wingdings" pitchFamily="2" charset="2"/>
              <a:buChar char="v"/>
              <a:defRPr sz="2400" b="1">
                <a:latin typeface="宋体" charset="-122"/>
                <a:ea typeface="宋体" charset="-122"/>
              </a:defRPr>
            </a:lvl1pPr>
          </a:lstStyle>
          <a:p>
            <a:pPr marL="0" marR="0" lvl="0" indent="0" algn="l" defTabSz="914400" rtl="0" eaLnBrk="1" fontAlgn="auto" latinLnBrk="0" hangingPunct="1">
              <a:lnSpc>
                <a:spcPct val="100000"/>
              </a:lnSpc>
              <a:spcBef>
                <a:spcPct val="50000"/>
              </a:spcBef>
              <a:spcAft>
                <a:spcPts val="0"/>
              </a:spcAft>
              <a:buClr>
                <a:srgbClr val="66FF33"/>
              </a:buClr>
              <a:buSzTx/>
              <a:buFont typeface="Wingdings" pitchFamily="2" charset="2"/>
              <a:buChar char="v"/>
              <a:tabLst/>
              <a:defRPr/>
            </a:pPr>
            <a:r>
              <a:rPr kumimoji="0" lang="en-US" altLang="zh-CN"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要想正确成功的调用</a:t>
            </a:r>
            <a:r>
              <a:rPr kumimoji="0" lang="en-US" altLang="zh-CN"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C </a:t>
            </a: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系统库函数，就必须在源程序文件开头用</a:t>
            </a:r>
            <a:r>
              <a:rPr kumimoji="0" lang="zh-CN" altLang="en-US" sz="2400" b="1" i="0" u="none" strike="noStrike" kern="1200" cap="none" spc="0" normalizeH="0" baseline="0" noProof="0" dirty="0">
                <a:ln>
                  <a:noFill/>
                </a:ln>
                <a:solidFill>
                  <a:srgbClr val="FF0000"/>
                </a:solidFill>
                <a:effectLst/>
                <a:uLnTx/>
                <a:uFillTx/>
                <a:latin typeface="华光粗圆_CNKI" panose="02000500000000000000" pitchFamily="2" charset="-122"/>
                <a:ea typeface="华光粗圆_CNKI" panose="02000500000000000000" pitchFamily="2" charset="-122"/>
                <a:cs typeface="+mn-cs"/>
              </a:rPr>
              <a:t>预编译命令“</a:t>
            </a:r>
            <a:r>
              <a:rPr kumimoji="0" lang="en-US" altLang="zh-CN" sz="2400" b="1" i="0" u="none" strike="noStrike" kern="1200" cap="none" spc="0" normalizeH="0" baseline="0" noProof="0" dirty="0">
                <a:ln>
                  <a:noFill/>
                </a:ln>
                <a:solidFill>
                  <a:srgbClr val="FF0000"/>
                </a:solidFill>
                <a:effectLst/>
                <a:uLnTx/>
                <a:uFillTx/>
                <a:latin typeface="华光粗圆_CNKI" panose="02000500000000000000" pitchFamily="2" charset="-122"/>
                <a:ea typeface="华光粗圆_CNKI" panose="02000500000000000000" pitchFamily="2" charset="-122"/>
                <a:cs typeface="+mn-cs"/>
              </a:rPr>
              <a:t>#include”</a:t>
            </a: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将有关的“头文件”包括进来。</a:t>
            </a:r>
          </a:p>
          <a:p>
            <a:pPr marL="0" marR="0" lvl="0" indent="0" algn="l" defTabSz="914400" rtl="0" eaLnBrk="1" fontAlgn="auto" latinLnBrk="0" hangingPunct="1">
              <a:lnSpc>
                <a:spcPct val="100000"/>
              </a:lnSpc>
              <a:spcBef>
                <a:spcPct val="50000"/>
              </a:spcBef>
              <a:spcAft>
                <a:spcPts val="0"/>
              </a:spcAft>
              <a:buClr>
                <a:srgbClr val="66FF33"/>
              </a:buClr>
              <a:buSzTx/>
              <a:buFont typeface="Wingdings"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如：要想调用系统输出对象</a:t>
            </a:r>
            <a:r>
              <a:rPr kumimoji="0" lang="en-US" altLang="zh-CN" sz="2400" b="1" i="0" u="none" strike="noStrike" kern="1200" cap="none" spc="0" normalizeH="0" baseline="0" noProof="0" dirty="0" err="1">
                <a:ln>
                  <a:noFill/>
                </a:ln>
                <a:solidFill>
                  <a:prstClr val="black"/>
                </a:solidFill>
                <a:effectLst/>
                <a:uLnTx/>
                <a:uFillTx/>
                <a:latin typeface="华光粗圆_CNKI" panose="02000500000000000000" pitchFamily="2" charset="-122"/>
                <a:ea typeface="华光粗圆_CNKI" panose="02000500000000000000" pitchFamily="2" charset="-122"/>
                <a:cs typeface="+mn-cs"/>
              </a:rPr>
              <a:t>cout</a:t>
            </a:r>
            <a:r>
              <a:rPr kumimoji="0" lang="zh-CN" altLang="en-US"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，在源程序文件开头必须有如下预编译命令     </a:t>
            </a:r>
          </a:p>
          <a:p>
            <a:pPr marL="0" marR="0" lvl="0" indent="0" algn="l" defTabSz="914400" rtl="0" eaLnBrk="1" fontAlgn="auto" latinLnBrk="0" hangingPunct="1">
              <a:lnSpc>
                <a:spcPct val="100000"/>
              </a:lnSpc>
              <a:spcBef>
                <a:spcPct val="50000"/>
              </a:spcBef>
              <a:spcAft>
                <a:spcPts val="0"/>
              </a:spcAft>
              <a:buClr>
                <a:srgbClr val="66FF33"/>
              </a:buClr>
              <a:buSzTx/>
              <a:buFont typeface="Wingdings"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	#include &lt;</a:t>
            </a:r>
            <a:r>
              <a:rPr kumimoji="0" lang="en-US" altLang="zh-CN" sz="2400" b="1" i="0" u="none" strike="noStrike" kern="1200" cap="none" spc="0" normalizeH="0" baseline="0" noProof="0" dirty="0" err="1">
                <a:ln>
                  <a:noFill/>
                </a:ln>
                <a:solidFill>
                  <a:prstClr val="black"/>
                </a:solidFill>
                <a:effectLst/>
                <a:uLnTx/>
                <a:uFillTx/>
                <a:latin typeface="华光粗圆_CNKI" panose="02000500000000000000" pitchFamily="2" charset="-122"/>
                <a:ea typeface="华光粗圆_CNKI" panose="02000500000000000000" pitchFamily="2" charset="-122"/>
                <a:cs typeface="+mn-cs"/>
              </a:rPr>
              <a:t>iostream</a:t>
            </a:r>
            <a:r>
              <a:rPr kumimoji="0" lang="en-US" altLang="zh-CN" sz="2400" b="1" i="0" u="none" strike="noStrike" kern="1200" cap="none" spc="0" normalizeH="0" baseline="0" noProof="0" dirty="0">
                <a:ln>
                  <a:noFill/>
                </a:ln>
                <a:solidFill>
                  <a:prstClr val="black"/>
                </a:solidFill>
                <a:effectLst/>
                <a:uLnTx/>
                <a:uFillTx/>
                <a:latin typeface="华光粗圆_CNKI" panose="02000500000000000000" pitchFamily="2" charset="-122"/>
                <a:ea typeface="华光粗圆_CNKI" panose="02000500000000000000" pitchFamily="2" charset="-122"/>
                <a:cs typeface="+mn-cs"/>
              </a:rPr>
              <a:t>&gt;</a:t>
            </a:r>
          </a:p>
        </p:txBody>
      </p:sp>
    </p:spTree>
    <p:extLst>
      <p:ext uri="{BB962C8B-B14F-4D97-AF65-F5344CB8AC3E}">
        <p14:creationId xmlns:p14="http://schemas.microsoft.com/office/powerpoint/2010/main" val="1034215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503883" y="767588"/>
            <a:ext cx="3600400" cy="533400"/>
          </a:xfrm>
          <a:gradFill rotWithShape="0">
            <a:gsLst>
              <a:gs pos="0">
                <a:srgbClr val="333399"/>
              </a:gs>
              <a:gs pos="100000">
                <a:srgbClr val="00759E"/>
              </a:gs>
            </a:gsLst>
            <a:lin ang="0" scaled="1"/>
          </a:gradFill>
          <a:ln w="38100" cap="flat" cmpd="dbl">
            <a:solidFill>
              <a:srgbClr val="99CCFF"/>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a:bodyPr>
          <a:lstStyle/>
          <a:p>
            <a:pPr algn="l"/>
            <a:r>
              <a:rPr lang="en-US" altLang="zh-CN" sz="3200" b="1">
                <a:solidFill>
                  <a:srgbClr val="FFFF66"/>
                </a:solidFill>
                <a:effectLst>
                  <a:outerShdw blurRad="38100" dist="38100" dir="2700000" algn="tl">
                    <a:srgbClr val="000000"/>
                  </a:outerShdw>
                </a:effectLst>
                <a:ea typeface="黑体" pitchFamily="49" charset="-122"/>
              </a:rPr>
              <a:t>C </a:t>
            </a:r>
            <a:r>
              <a:rPr lang="zh-CN" altLang="en-US" sz="3200" b="1">
                <a:solidFill>
                  <a:srgbClr val="FFFF66"/>
                </a:solidFill>
                <a:effectLst>
                  <a:outerShdw blurRad="38100" dist="38100" dir="2700000" algn="tl">
                    <a:srgbClr val="000000"/>
                  </a:outerShdw>
                </a:effectLst>
                <a:ea typeface="黑体" pitchFamily="49" charset="-122"/>
              </a:rPr>
              <a:t>语言中的头文件</a:t>
            </a:r>
          </a:p>
        </p:txBody>
      </p:sp>
      <p:sp>
        <p:nvSpPr>
          <p:cNvPr id="128003" name="Text Box 3"/>
          <p:cNvSpPr txBox="1">
            <a:spLocks noChangeArrowheads="1"/>
          </p:cNvSpPr>
          <p:nvPr/>
        </p:nvSpPr>
        <p:spPr bwMode="auto">
          <a:xfrm>
            <a:off x="515832" y="1499883"/>
            <a:ext cx="112230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0" indent="0" algn="l" defTabSz="914400" rtl="0" eaLnBrk="1" fontAlgn="auto" latinLnBrk="0" hangingPunct="1">
              <a:lnSpc>
                <a:spcPct val="100000"/>
              </a:lnSpc>
              <a:spcBef>
                <a:spcPct val="50000"/>
              </a:spcBef>
              <a:spcAft>
                <a:spcPts val="0"/>
              </a:spcAft>
              <a:buClr>
                <a:srgbClr val="66FF33"/>
              </a:buClr>
              <a:buSzTx/>
              <a:buFont typeface="Wingdings" pitchFamily="2" charset="2"/>
              <a:buNone/>
              <a:tabLst/>
              <a:defRPr/>
            </a:pPr>
            <a:r>
              <a:rPr kumimoji="0" lang="en-US" altLang="zh-CN" sz="2400" b="1" i="0" u="none" strike="noStrike" kern="1200" cap="none" spc="0" normalizeH="0" baseline="0" noProof="0" dirty="0" err="1">
                <a:ln>
                  <a:noFill/>
                </a:ln>
                <a:solidFill>
                  <a:prstClr val="black"/>
                </a:solidFill>
                <a:effectLst/>
                <a:uLnTx/>
                <a:uFillTx/>
                <a:latin typeface="Calibri"/>
                <a:ea typeface="宋体" charset="-122"/>
                <a:cs typeface="+mn-cs"/>
              </a:rPr>
              <a:t>iostream</a:t>
            </a:r>
            <a:r>
              <a:rPr kumimoji="0" lang="zh-CN" altLang="en-US" sz="2400" b="1" i="0" u="none" strike="noStrike" kern="1200" cap="none" spc="0" normalizeH="0" baseline="0" noProof="0" dirty="0">
                <a:ln>
                  <a:noFill/>
                </a:ln>
                <a:solidFill>
                  <a:prstClr val="black"/>
                </a:solidFill>
                <a:effectLst/>
                <a:uLnTx/>
                <a:uFillTx/>
                <a:latin typeface="Calibri"/>
                <a:ea typeface="宋体" charset="-122"/>
                <a:cs typeface="+mn-cs"/>
              </a:rPr>
              <a:t>头文件中包含了与标准</a:t>
            </a:r>
            <a:r>
              <a:rPr kumimoji="0" lang="en-US" altLang="zh-CN" sz="2400" b="1" i="0" u="none" strike="noStrike" kern="1200" cap="none" spc="0" normalizeH="0" baseline="0" noProof="0" dirty="0">
                <a:ln>
                  <a:noFill/>
                </a:ln>
                <a:solidFill>
                  <a:prstClr val="black"/>
                </a:solidFill>
                <a:effectLst/>
                <a:uLnTx/>
                <a:uFillTx/>
                <a:latin typeface="Calibri"/>
                <a:ea typeface="宋体" charset="-122"/>
                <a:cs typeface="+mn-cs"/>
              </a:rPr>
              <a:t>I/O</a:t>
            </a:r>
            <a:r>
              <a:rPr kumimoji="0" lang="zh-CN" altLang="en-US" sz="2400" b="1" i="0" u="none" strike="noStrike" kern="1200" cap="none" spc="0" normalizeH="0" baseline="0" noProof="0" dirty="0">
                <a:ln>
                  <a:noFill/>
                </a:ln>
                <a:solidFill>
                  <a:prstClr val="black"/>
                </a:solidFill>
                <a:effectLst/>
                <a:uLnTx/>
                <a:uFillTx/>
                <a:latin typeface="Calibri"/>
                <a:ea typeface="宋体" charset="-122"/>
                <a:cs typeface="+mn-cs"/>
              </a:rPr>
              <a:t>操作有关的系统库函数的声明，所以调用如</a:t>
            </a:r>
            <a:r>
              <a:rPr kumimoji="0" lang="en-US" altLang="zh-CN" sz="2400" b="1" i="0" u="none" strike="noStrike" kern="1200" cap="none" spc="0" normalizeH="0" baseline="0" noProof="0" dirty="0" err="1">
                <a:ln>
                  <a:noFill/>
                </a:ln>
                <a:solidFill>
                  <a:prstClr val="black"/>
                </a:solidFill>
                <a:effectLst/>
                <a:uLnTx/>
                <a:uFillTx/>
                <a:latin typeface="Calibri"/>
                <a:ea typeface="宋体" charset="-122"/>
                <a:cs typeface="+mn-cs"/>
              </a:rPr>
              <a:t>cin</a:t>
            </a:r>
            <a:r>
              <a:rPr kumimoji="0" lang="zh-CN" altLang="en-US" sz="2400" b="1" i="0" u="none" strike="noStrike" kern="1200" cap="none" spc="0" normalizeH="0" baseline="0" noProof="0" dirty="0">
                <a:ln>
                  <a:noFill/>
                </a:ln>
                <a:solidFill>
                  <a:prstClr val="black"/>
                </a:solidFill>
                <a:effectLst/>
                <a:uLnTx/>
                <a:uFillTx/>
                <a:latin typeface="Calibri"/>
                <a:ea typeface="宋体" charset="-122"/>
                <a:cs typeface="+mn-cs"/>
              </a:rPr>
              <a:t>、</a:t>
            </a:r>
            <a:r>
              <a:rPr kumimoji="0" lang="en-US" altLang="zh-CN" sz="2400" b="1" i="0" u="none" strike="noStrike" kern="1200" cap="none" spc="0" normalizeH="0" baseline="0" noProof="0" dirty="0" err="1">
                <a:ln>
                  <a:noFill/>
                </a:ln>
                <a:solidFill>
                  <a:prstClr val="black"/>
                </a:solidFill>
                <a:effectLst/>
                <a:uLnTx/>
                <a:uFillTx/>
                <a:latin typeface="Calibri"/>
                <a:ea typeface="宋体" charset="-122"/>
                <a:cs typeface="+mn-cs"/>
              </a:rPr>
              <a:t>cout</a:t>
            </a:r>
            <a:r>
              <a:rPr kumimoji="0" lang="zh-CN" altLang="en-US" sz="2400" b="1" i="0" u="none" strike="noStrike" kern="1200" cap="none" spc="0" normalizeH="0" baseline="0" noProof="0" dirty="0">
                <a:ln>
                  <a:noFill/>
                </a:ln>
                <a:solidFill>
                  <a:prstClr val="black"/>
                </a:solidFill>
                <a:effectLst/>
                <a:uLnTx/>
                <a:uFillTx/>
                <a:latin typeface="Calibri"/>
                <a:ea typeface="宋体" charset="-122"/>
                <a:cs typeface="+mn-cs"/>
              </a:rPr>
              <a:t>等标准输入输出对象时，必须在源程序文件中包含该头文件。否则，编译时会给出错误信息如下： </a:t>
            </a:r>
          </a:p>
          <a:p>
            <a:pPr marL="0" marR="0" lvl="0" indent="0" algn="ctr" defTabSz="914400" rtl="0" eaLnBrk="1" fontAlgn="auto" latinLnBrk="0" hangingPunct="1">
              <a:lnSpc>
                <a:spcPct val="100000"/>
              </a:lnSpc>
              <a:spcBef>
                <a:spcPct val="25000"/>
              </a:spcBef>
              <a:spcAft>
                <a:spcPts val="0"/>
              </a:spcAft>
              <a:buClr>
                <a:srgbClr val="66FF33"/>
              </a:buClr>
              <a:buSzTx/>
              <a:buFont typeface="Wingdings" pitchFamily="2" charset="2"/>
              <a:buNone/>
              <a:tabLst/>
              <a:defRPr/>
            </a:pPr>
            <a:r>
              <a:rPr kumimoji="0" lang="en-US" altLang="en-US" sz="2400" b="1" i="0" u="none" strike="noStrike" kern="1200" cap="none" spc="0" normalizeH="0" baseline="0" noProof="1">
                <a:ln>
                  <a:noFill/>
                </a:ln>
                <a:solidFill>
                  <a:srgbClr val="FF0000"/>
                </a:solidFill>
                <a:effectLst/>
                <a:uLnTx/>
                <a:uFillTx/>
                <a:latin typeface="Calibri"/>
                <a:ea typeface="宋体" charset="-122"/>
                <a:cs typeface="+mn-cs"/>
              </a:rPr>
              <a:t>error C2065: “cout”: </a:t>
            </a:r>
            <a:r>
              <a:rPr kumimoji="0" lang="zh-CN" altLang="en-US" sz="2400" b="1" i="0" u="none" strike="noStrike" kern="1200" cap="none" spc="0" normalizeH="0" baseline="0" noProof="1">
                <a:ln>
                  <a:noFill/>
                </a:ln>
                <a:solidFill>
                  <a:srgbClr val="FF0000"/>
                </a:solidFill>
                <a:effectLst/>
                <a:uLnTx/>
                <a:uFillTx/>
                <a:latin typeface="Calibri"/>
                <a:ea typeface="宋体" charset="-122"/>
                <a:cs typeface="+mn-cs"/>
              </a:rPr>
              <a:t>未声明的标识符</a:t>
            </a:r>
            <a:endParaRPr kumimoji="0" lang="zh-CN" altLang="en-US" sz="2400" b="1" i="0" u="none" strike="noStrike" kern="1200" cap="none" spc="0" normalizeH="0" baseline="0" noProof="0" dirty="0">
              <a:ln>
                <a:noFill/>
              </a:ln>
              <a:solidFill>
                <a:srgbClr val="FF0000"/>
              </a:solidFill>
              <a:effectLst/>
              <a:uLnTx/>
              <a:uFillTx/>
              <a:latin typeface="Calibri"/>
              <a:ea typeface="宋体" charset="-122"/>
              <a:cs typeface="+mn-cs"/>
            </a:endParaRPr>
          </a:p>
        </p:txBody>
      </p:sp>
      <p:sp>
        <p:nvSpPr>
          <p:cNvPr id="128004" name="Text Box 4"/>
          <p:cNvSpPr txBox="1">
            <a:spLocks noChangeArrowheads="1"/>
          </p:cNvSpPr>
          <p:nvPr/>
        </p:nvSpPr>
        <p:spPr bwMode="auto">
          <a:xfrm>
            <a:off x="767408" y="3087833"/>
            <a:ext cx="1039752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0" indent="0" algn="l" defTabSz="914400" rtl="0" eaLnBrk="1" fontAlgn="auto" latinLnBrk="0" hangingPunct="1">
              <a:lnSpc>
                <a:spcPct val="100000"/>
              </a:lnSpc>
              <a:spcBef>
                <a:spcPct val="50000"/>
              </a:spcBef>
              <a:spcAft>
                <a:spcPts val="0"/>
              </a:spcAft>
              <a:buClr>
                <a:srgbClr val="66FF33"/>
              </a:buClr>
              <a:buSzTx/>
              <a:buFont typeface="Wingdings"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提示：要想知道某个版本的</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语言提供哪些系统库函数以及各种库函数所对应的头文件的名称，必须参考该版本</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语言的</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系统库函数手册或联机帮助</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p>
        </p:txBody>
      </p:sp>
      <p:pic>
        <p:nvPicPr>
          <p:cNvPr id="128005" name="Picture 5" descr="light"/>
          <p:cNvPicPr>
            <a:picLocks noChangeAspect="1" noChangeArrowheads="1"/>
          </p:cNvPicPr>
          <p:nvPr/>
        </p:nvPicPr>
        <p:blipFill>
          <a:blip r:embed="rId2">
            <a:clrChange>
              <a:clrFrom>
                <a:srgbClr val="CCFFCC"/>
              </a:clrFrom>
              <a:clrTo>
                <a:srgbClr val="CCFFCC">
                  <a:alpha val="0"/>
                </a:srgbClr>
              </a:clrTo>
            </a:clrChange>
            <a:extLst>
              <a:ext uri="{28A0092B-C50C-407E-A947-70E740481C1C}">
                <a14:useLocalDpi xmlns:a14="http://schemas.microsoft.com/office/drawing/2010/main" val="0"/>
              </a:ext>
            </a:extLst>
          </a:blip>
          <a:srcRect/>
          <a:stretch>
            <a:fillRect/>
          </a:stretch>
        </p:blipFill>
        <p:spPr bwMode="auto">
          <a:xfrm>
            <a:off x="503883" y="3082599"/>
            <a:ext cx="263525" cy="342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8006" name="Group 6"/>
          <p:cNvGraphicFramePr>
            <a:graphicFrameLocks noGrp="1"/>
          </p:cNvGraphicFramePr>
          <p:nvPr/>
        </p:nvGraphicFramePr>
        <p:xfrm>
          <a:off x="1631504" y="3959466"/>
          <a:ext cx="8420100" cy="2130946"/>
        </p:xfrm>
        <a:graphic>
          <a:graphicData uri="http://schemas.openxmlformats.org/drawingml/2006/table">
            <a:tbl>
              <a:tblPr/>
              <a:tblGrid>
                <a:gridCol w="2114550">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gridCol w="2265363">
                  <a:extLst>
                    <a:ext uri="{9D8B030D-6E8A-4147-A177-3AD203B41FA5}">
                      <a16:colId xmlns:a16="http://schemas.microsoft.com/office/drawing/2014/main" val="20002"/>
                    </a:ext>
                  </a:extLst>
                </a:gridCol>
                <a:gridCol w="2005012">
                  <a:extLst>
                    <a:ext uri="{9D8B030D-6E8A-4147-A177-3AD203B41FA5}">
                      <a16:colId xmlns:a16="http://schemas.microsoft.com/office/drawing/2014/main" val="20003"/>
                    </a:ext>
                  </a:extLst>
                </a:gridCol>
              </a:tblGrid>
              <a:tr h="552971">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zh-CN" altLang="en-US" sz="2400" b="1" i="0" u="none" strike="noStrike" cap="none" normalizeH="0" baseline="0" dirty="0">
                          <a:ln>
                            <a:noFill/>
                          </a:ln>
                          <a:solidFill>
                            <a:schemeClr val="bg1"/>
                          </a:solidFill>
                          <a:effectLst>
                            <a:outerShdw blurRad="38100" dist="38100" dir="2700000" algn="tl">
                              <a:srgbClr val="000000"/>
                            </a:outerShdw>
                          </a:effectLst>
                          <a:latin typeface="Times New Roman" pitchFamily="18" charset="0"/>
                          <a:ea typeface="宋体" charset="-122"/>
                        </a:rPr>
                        <a:t>库函数类别</a:t>
                      </a:r>
                    </a:p>
                  </a:txBody>
                  <a:tcPr marT="38100" marB="762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zh-CN" altLang="en-US" sz="24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宋体" charset="-122"/>
                        </a:rPr>
                        <a:t>头文件名</a:t>
                      </a:r>
                    </a:p>
                  </a:txBody>
                  <a:tcPr marT="38100" marB="762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zh-CN" altLang="en-US" sz="2400" b="1" i="0" u="none" strike="noStrike" cap="none" normalizeH="0" baseline="0" dirty="0">
                          <a:ln>
                            <a:noFill/>
                          </a:ln>
                          <a:solidFill>
                            <a:schemeClr val="bg1"/>
                          </a:solidFill>
                          <a:effectLst>
                            <a:outerShdw blurRad="38100" dist="38100" dir="2700000" algn="tl">
                              <a:srgbClr val="000000"/>
                            </a:outerShdw>
                          </a:effectLst>
                          <a:latin typeface="Times New Roman" pitchFamily="18" charset="0"/>
                          <a:ea typeface="宋体" charset="-122"/>
                        </a:rPr>
                        <a:t>库函数类别</a:t>
                      </a:r>
                    </a:p>
                  </a:txBody>
                  <a:tcPr marT="38100" marB="762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zh-CN" altLang="en-US" sz="24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宋体" charset="-122"/>
                        </a:rPr>
                        <a:t>头文件名</a:t>
                      </a:r>
                    </a:p>
                  </a:txBody>
                  <a:tcPr marT="38100" marB="762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extLst>
                  <a:ext uri="{0D108BD9-81ED-4DB2-BD59-A6C34878D82A}">
                    <a16:rowId xmlns:a16="http://schemas.microsoft.com/office/drawing/2014/main" val="10000"/>
                  </a:ext>
                </a:extLst>
              </a:tr>
              <a:tr h="5143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zh-CN" altLang="en-US" sz="22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宋体" charset="-122"/>
                        </a:rPr>
                        <a:t>标准输入输出</a:t>
                      </a:r>
                      <a:endParaRPr kumimoji="0" lang="zh-CN" altLang="en-US"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endParaRPr>
                    </a:p>
                  </a:txBody>
                  <a:tcPr marL="38100" marR="38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altLang="zh-CN"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rPr>
                        <a:t>iostream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zh-CN" altLang="en-US" sz="22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宋体" charset="-122"/>
                        </a:rPr>
                        <a:t>字符串处理</a:t>
                      </a:r>
                      <a:endParaRPr kumimoji="0" lang="zh-CN" altLang="en-US"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altLang="zh-CN"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rPr>
                        <a:t>string.h</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extLst>
                  <a:ext uri="{0D108BD9-81ED-4DB2-BD59-A6C34878D82A}">
                    <a16:rowId xmlns:a16="http://schemas.microsoft.com/office/drawing/2014/main" val="10001"/>
                  </a:ext>
                </a:extLst>
              </a:tr>
              <a:tr h="5143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zh-CN" altLang="en-US" sz="22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宋体" charset="-122"/>
                        </a:rPr>
                        <a:t>数学</a:t>
                      </a:r>
                      <a:endParaRPr kumimoji="0" lang="zh-CN" altLang="en-US"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endParaRPr>
                    </a:p>
                  </a:txBody>
                  <a:tcPr marL="38100" marR="38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altLang="zh-CN"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rPr>
                        <a:t>math.h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zh-CN" altLang="en-US" sz="22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宋体" charset="-122"/>
                        </a:rPr>
                        <a:t>图形处理</a:t>
                      </a:r>
                      <a:endParaRPr kumimoji="0" lang="zh-CN" altLang="en-US"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altLang="zh-CN"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rPr>
                        <a:t>graphics.h</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extLst>
                  <a:ext uri="{0D108BD9-81ED-4DB2-BD59-A6C34878D82A}">
                    <a16:rowId xmlns:a16="http://schemas.microsoft.com/office/drawing/2014/main" val="10002"/>
                  </a:ext>
                </a:extLst>
              </a:tr>
              <a:tr h="54927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zh-CN" altLang="en-US"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rPr>
                        <a:t>字符处理</a:t>
                      </a:r>
                    </a:p>
                  </a:txBody>
                  <a:tcPr marL="38100" marR="38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r>
                        <a:rPr kumimoji="0" lang="en-US" altLang="zh-CN"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rPr>
                        <a:t>ctype.h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endParaRPr kumimoji="0" lang="en-US" sz="2200" b="1" i="0" u="none" strike="noStrike" cap="none" normalizeH="0" baseline="0">
                        <a:ln>
                          <a:noFill/>
                        </a:ln>
                        <a:solidFill>
                          <a:schemeClr val="bg1"/>
                        </a:solidFill>
                        <a:effectLst>
                          <a:outerShdw blurRad="38100" dist="38100" dir="2700000" algn="tl">
                            <a:srgbClr val="000000"/>
                          </a:outerShdw>
                        </a:effectLst>
                        <a:latin typeface="Verdana" pitchFamily="34"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pPr>
                      <a:endParaRPr kumimoji="0" lang="en-US" sz="22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99"/>
                    </a:solidFill>
                  </a:tcPr>
                </a:tc>
                <a:extLst>
                  <a:ext uri="{0D108BD9-81ED-4DB2-BD59-A6C34878D82A}">
                    <a16:rowId xmlns:a16="http://schemas.microsoft.com/office/drawing/2014/main" val="10003"/>
                  </a:ext>
                </a:extLst>
              </a:tr>
            </a:tbl>
          </a:graphicData>
        </a:graphic>
      </p:graphicFrame>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19817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a:xfrm>
            <a:off x="1199456" y="725501"/>
            <a:ext cx="8496944" cy="784702"/>
          </a:xfrm>
          <a:solidFill>
            <a:srgbClr val="006666">
              <a:alpha val="100000"/>
            </a:srgbClr>
          </a:solidFill>
          <a:effectLst>
            <a:prstShdw prst="shdw17" dist="17961" dir="2699999">
              <a:srgbClr val="3D7A99"/>
            </a:prstShdw>
          </a:effectLst>
        </p:spPr>
        <p:txBody>
          <a:bodyPr>
            <a:normAutofit/>
          </a:bodyPr>
          <a:lstStyle/>
          <a:p>
            <a:pPr algn="l" eaLnBrk="1" hangingPunct="1"/>
            <a:r>
              <a:rPr lang="en-US" altLang="x-none" sz="3600" b="1" noProof="1">
                <a:solidFill>
                  <a:srgbClr val="FFFF00"/>
                </a:solidFill>
                <a:effectLst>
                  <a:outerShdw blurRad="38100" dist="38100" dir="2700000">
                    <a:srgbClr val="000000"/>
                  </a:outerShdw>
                </a:effectLst>
                <a:latin typeface="华光粗圆_CNKI" panose="02000500000000000000" pitchFamily="2" charset="-122"/>
                <a:ea typeface="华光粗圆_CNKI" panose="02000500000000000000" pitchFamily="2" charset="-122"/>
              </a:rPr>
              <a:t>2.5.1   </a:t>
            </a:r>
            <a:r>
              <a:rPr lang="zh-CN" altLang="en-US" sz="3600" b="1" noProof="1">
                <a:solidFill>
                  <a:srgbClr val="FFFF00"/>
                </a:solidFill>
                <a:effectLst>
                  <a:outerShdw blurRad="38100" dist="38100" dir="2700000">
                    <a:srgbClr val="000000"/>
                  </a:outerShdw>
                </a:effectLst>
                <a:latin typeface="华光粗圆_CNKI" panose="02000500000000000000" pitchFamily="2" charset="-122"/>
                <a:ea typeface="华光粗圆_CNKI" panose="02000500000000000000" pitchFamily="2" charset="-122"/>
              </a:rPr>
              <a:t>使用</a:t>
            </a:r>
            <a:r>
              <a:rPr lang="en-US" altLang="x-none" sz="3600" b="1" noProof="1">
                <a:solidFill>
                  <a:srgbClr val="FFFF00"/>
                </a:solidFill>
                <a:effectLst>
                  <a:outerShdw blurRad="38100" dist="38100" dir="2700000">
                    <a:srgbClr val="000000"/>
                  </a:outerShdw>
                </a:effectLst>
                <a:latin typeface="华光粗圆_CNKI" panose="02000500000000000000" pitchFamily="2" charset="-122"/>
                <a:ea typeface="华光粗圆_CNKI" panose="02000500000000000000" pitchFamily="2" charset="-122"/>
              </a:rPr>
              <a:t>cin</a:t>
            </a:r>
            <a:r>
              <a:rPr lang="zh-CN" altLang="en-US" sz="3600" b="1" noProof="1">
                <a:solidFill>
                  <a:srgbClr val="FFFF00"/>
                </a:solidFill>
                <a:effectLst>
                  <a:outerShdw blurRad="38100" dist="38100" dir="2700000">
                    <a:srgbClr val="000000"/>
                  </a:outerShdw>
                </a:effectLst>
                <a:latin typeface="华光粗圆_CNKI" panose="02000500000000000000" pitchFamily="2" charset="-122"/>
                <a:ea typeface="华光粗圆_CNKI" panose="02000500000000000000" pitchFamily="2" charset="-122"/>
              </a:rPr>
              <a:t>和</a:t>
            </a:r>
            <a:r>
              <a:rPr lang="en-US" altLang="x-none" sz="3600" b="1" noProof="1">
                <a:solidFill>
                  <a:srgbClr val="FFFF00"/>
                </a:solidFill>
                <a:effectLst>
                  <a:outerShdw blurRad="38100" dist="38100" dir="2700000">
                    <a:srgbClr val="000000"/>
                  </a:outerShdw>
                </a:effectLst>
                <a:latin typeface="华光粗圆_CNKI" panose="02000500000000000000" pitchFamily="2" charset="-122"/>
                <a:ea typeface="华光粗圆_CNKI" panose="02000500000000000000" pitchFamily="2" charset="-122"/>
              </a:rPr>
              <a:t>cout</a:t>
            </a:r>
            <a:r>
              <a:rPr lang="zh-CN" altLang="en-US" sz="3600" b="1" noProof="1">
                <a:solidFill>
                  <a:srgbClr val="FFFF00"/>
                </a:solidFill>
                <a:effectLst>
                  <a:outerShdw blurRad="38100" dist="38100" dir="2700000">
                    <a:srgbClr val="000000"/>
                  </a:outerShdw>
                </a:effectLst>
                <a:latin typeface="华光粗圆_CNKI" panose="02000500000000000000" pitchFamily="2" charset="-122"/>
                <a:ea typeface="华光粗圆_CNKI" panose="02000500000000000000" pitchFamily="2" charset="-122"/>
              </a:rPr>
              <a:t>进行数据输入输出</a:t>
            </a:r>
          </a:p>
        </p:txBody>
      </p:sp>
      <p:sp>
        <p:nvSpPr>
          <p:cNvPr id="105475" name="Text Box 6"/>
          <p:cNvSpPr txBox="1">
            <a:spLocks noChangeArrowheads="1"/>
          </p:cNvSpPr>
          <p:nvPr/>
        </p:nvSpPr>
        <p:spPr bwMode="auto">
          <a:xfrm>
            <a:off x="1127448" y="1402483"/>
            <a:ext cx="8294688" cy="253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0" rIns="0" bIns="108000" anchor="ctr">
            <a:spAutoFit/>
          </a:bodyPr>
          <a:lstStyle/>
          <a:p>
            <a:pPr marL="0" marR="0" lvl="0" indent="0" algn="l" defTabSz="914400" rtl="0" eaLnBrk="1" fontAlgn="base" latinLnBrk="0" hangingPunct="1">
              <a:lnSpc>
                <a:spcPct val="120000"/>
              </a:lnSpc>
              <a:spcBef>
                <a:spcPct val="0"/>
              </a:spcBef>
              <a:spcAft>
                <a:spcPct val="0"/>
              </a:spcAft>
              <a:buClrTx/>
              <a:buSzTx/>
              <a:buFont typeface="Arial" charset="0"/>
              <a:buNone/>
              <a:tabLst/>
              <a:defRPr/>
            </a:pPr>
            <a:r>
              <a:rPr kumimoji="0" lang="en-US" sz="3200" b="1" i="0" u="none" strike="noStrike" kern="1200" cap="none" spc="0" normalizeH="0" baseline="0" noProof="0" dirty="0" err="1">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cin</a:t>
            </a:r>
            <a:r>
              <a:rPr kumimoji="0" lang="zh-CN" alt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是</a:t>
            </a:r>
            <a:r>
              <a:rPr kumimoji="0" 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C++</a:t>
            </a:r>
            <a:r>
              <a:rPr kumimoji="0" lang="zh-CN" alt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的标准输入流对象，</a:t>
            </a:r>
            <a:endParaRPr kumimoji="0" 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endParaRPr>
          </a:p>
          <a:p>
            <a:pPr marL="0" marR="0" lvl="0" indent="0" algn="l" defTabSz="914400" rtl="0" eaLnBrk="1" fontAlgn="base" latinLnBrk="0" hangingPunct="1">
              <a:lnSpc>
                <a:spcPct val="120000"/>
              </a:lnSpc>
              <a:spcBef>
                <a:spcPct val="0"/>
              </a:spcBef>
              <a:spcAft>
                <a:spcPct val="0"/>
              </a:spcAft>
              <a:buClrTx/>
              <a:buSzTx/>
              <a:buFont typeface="Arial" charset="0"/>
              <a:buNone/>
              <a:tabLst/>
              <a:defRPr/>
            </a:pPr>
            <a:r>
              <a:rPr kumimoji="0" lang="en-US" sz="3200" b="1" i="0" u="none" strike="noStrike" kern="1200" cap="none" spc="0" normalizeH="0" baseline="0" noProof="0" dirty="0" err="1">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cout</a:t>
            </a:r>
            <a:r>
              <a:rPr kumimoji="0" lang="zh-CN" alt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是</a:t>
            </a:r>
            <a:r>
              <a:rPr kumimoji="0" 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C++</a:t>
            </a:r>
            <a:r>
              <a:rPr kumimoji="0" lang="zh-CN" alt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的标准输出流对象，</a:t>
            </a:r>
            <a:endParaRPr kumimoji="0" 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endParaRPr>
          </a:p>
          <a:p>
            <a:pPr marL="0" marR="0" lvl="0" indent="0" algn="l" defTabSz="914400" rtl="0" eaLnBrk="1" fontAlgn="base" latinLnBrk="0" hangingPunct="1">
              <a:lnSpc>
                <a:spcPct val="120000"/>
              </a:lnSpc>
              <a:spcBef>
                <a:spcPct val="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它们都在头文件</a:t>
            </a:r>
            <a:r>
              <a:rPr kumimoji="0" lang="en-US" sz="3200" b="1" i="0" u="none" strike="noStrike" kern="1200" cap="none" spc="0" normalizeH="0" baseline="0" noProof="0" dirty="0" err="1">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iostream</a:t>
            </a:r>
            <a:r>
              <a:rPr kumimoji="0" lang="zh-CN" alt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中定义。</a:t>
            </a:r>
            <a:endParaRPr kumimoji="0" 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endParaRPr>
          </a:p>
          <a:p>
            <a:pPr marL="0" marR="0" lvl="0" indent="0" algn="l" defTabSz="914400" rtl="0" eaLnBrk="1" fontAlgn="base" latinLnBrk="0" hangingPunct="1">
              <a:lnSpc>
                <a:spcPct val="120000"/>
              </a:lnSpc>
              <a:spcBef>
                <a:spcPct val="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0000"/>
                </a:solidFill>
                <a:effectLst/>
                <a:uLnTx/>
                <a:uFillTx/>
                <a:latin typeface="Yu Gothic UI Semibold" panose="020B0700000000000000" pitchFamily="34" charset="-128"/>
                <a:ea typeface="Yu Gothic UI Semibold" panose="020B0700000000000000" pitchFamily="34" charset="-128"/>
                <a:cs typeface="+mn-cs"/>
              </a:rPr>
              <a:t>因此使用这两个流对象需要加载这个头文件。</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5" name="图片 4">
            <a:extLst>
              <a:ext uri="{FF2B5EF4-FFF2-40B4-BE49-F238E27FC236}">
                <a16:creationId xmlns:a16="http://schemas.microsoft.com/office/drawing/2014/main" id="{EAA93228-A330-403E-B9FA-8D19F5E0ECFE}"/>
              </a:ext>
            </a:extLst>
          </p:cNvPr>
          <p:cNvPicPr>
            <a:picLocks noChangeAspect="1"/>
          </p:cNvPicPr>
          <p:nvPr/>
        </p:nvPicPr>
        <p:blipFill>
          <a:blip r:embed="rId2"/>
          <a:stretch>
            <a:fillRect/>
          </a:stretch>
        </p:blipFill>
        <p:spPr>
          <a:xfrm>
            <a:off x="191344" y="57732"/>
            <a:ext cx="11017225" cy="784702"/>
          </a:xfrm>
          <a:prstGeom prst="rect">
            <a:avLst/>
          </a:prstGeom>
        </p:spPr>
      </p:pic>
      <p:sp>
        <p:nvSpPr>
          <p:cNvPr id="3" name="Rectangle 2">
            <a:extLst>
              <a:ext uri="{FF2B5EF4-FFF2-40B4-BE49-F238E27FC236}">
                <a16:creationId xmlns:a16="http://schemas.microsoft.com/office/drawing/2014/main" id="{5DF22A9A-AC5C-3BBA-6274-32280C327891}"/>
              </a:ext>
            </a:extLst>
          </p:cNvPr>
          <p:cNvSpPr txBox="1"/>
          <p:nvPr/>
        </p:nvSpPr>
        <p:spPr>
          <a:xfrm>
            <a:off x="248725" y="3884919"/>
            <a:ext cx="4640500" cy="566737"/>
          </a:xfrm>
          <a:prstGeom prst="rect">
            <a:avLst/>
          </a:prstGeom>
          <a:solidFill>
            <a:srgbClr val="006666"/>
          </a:solidFill>
          <a:ln w="9525">
            <a:noFill/>
          </a:ln>
          <a:effectLst>
            <a:prstShdw prst="shdw17" dist="17961" dir="2699999">
              <a:srgbClr val="3D7A99"/>
            </a:prstShdw>
          </a:effectLst>
        </p:spPr>
        <p:txBody>
          <a:bodyPr lIns="92075" tIns="46038" rIns="92075" bIns="46038"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x-none" sz="3600" b="1"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rPr>
              <a:t>1. </a:t>
            </a:r>
            <a:r>
              <a:rPr kumimoji="0" lang="zh-CN" altLang="en-US" sz="3600" b="1"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rPr>
              <a:t>输出流对象</a:t>
            </a:r>
            <a:r>
              <a:rPr kumimoji="0" lang="en-US" altLang="x-none" sz="3600" b="1"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rPr>
              <a:t>cout</a:t>
            </a:r>
          </a:p>
        </p:txBody>
      </p:sp>
      <p:sp>
        <p:nvSpPr>
          <p:cNvPr id="4" name="Text Box 4">
            <a:extLst>
              <a:ext uri="{FF2B5EF4-FFF2-40B4-BE49-F238E27FC236}">
                <a16:creationId xmlns:a16="http://schemas.microsoft.com/office/drawing/2014/main" id="{9C488D76-7F47-EF13-7F7C-2FEB0713C831}"/>
              </a:ext>
            </a:extLst>
          </p:cNvPr>
          <p:cNvSpPr txBox="1">
            <a:spLocks noChangeArrowheads="1"/>
          </p:cNvSpPr>
          <p:nvPr/>
        </p:nvSpPr>
        <p:spPr bwMode="auto">
          <a:xfrm>
            <a:off x="216271" y="4451656"/>
            <a:ext cx="109909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00000"/>
              </a:lnSpc>
              <a:spcBef>
                <a:spcPct val="25000"/>
              </a:spcBef>
              <a:spcAft>
                <a:spcPct val="0"/>
              </a:spcAft>
              <a:buClr>
                <a:srgbClr val="66FF33"/>
              </a:buClr>
              <a:buSzTx/>
              <a:buFont typeface="Arial" charset="0"/>
              <a:buNone/>
              <a:tabLst/>
              <a:defRPr/>
            </a:pPr>
            <a:r>
              <a:rPr kumimoji="0" lang="en-US" sz="3200" b="1" i="0" u="none" strike="noStrike" kern="120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rPr>
              <a:t>cout</a:t>
            </a:r>
            <a:r>
              <a:rPr kumimoji="0" lang="zh-CN" alt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是</a:t>
            </a:r>
            <a:r>
              <a:rPr kumimoji="0" 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C++</a:t>
            </a:r>
            <a:r>
              <a:rPr kumimoji="0" lang="zh-CN" alt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的标准输出流，用于在屏幕上显示插入的字符。</a:t>
            </a:r>
            <a:endParaRPr kumimoji="0" 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6" name="Text Box 4">
            <a:extLst>
              <a:ext uri="{FF2B5EF4-FFF2-40B4-BE49-F238E27FC236}">
                <a16:creationId xmlns:a16="http://schemas.microsoft.com/office/drawing/2014/main" id="{BC55F690-E5DF-2BF0-50C5-1040988FC73C}"/>
              </a:ext>
            </a:extLst>
          </p:cNvPr>
          <p:cNvSpPr txBox="1">
            <a:spLocks noChangeArrowheads="1"/>
          </p:cNvSpPr>
          <p:nvPr/>
        </p:nvSpPr>
        <p:spPr bwMode="auto">
          <a:xfrm>
            <a:off x="200694" y="5554810"/>
            <a:ext cx="117608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00000"/>
              </a:lnSpc>
              <a:spcBef>
                <a:spcPct val="25000"/>
              </a:spcBef>
              <a:spcAft>
                <a:spcPct val="0"/>
              </a:spcAft>
              <a:buClr>
                <a:srgbClr val="66FF33"/>
              </a:buClr>
              <a:buSzTx/>
              <a:buFont typeface="Arial" charset="0"/>
              <a:buNone/>
              <a:tabLst/>
              <a:defRPr/>
            </a:pPr>
            <a:r>
              <a:rPr kumimoji="0" lang="en-US" sz="2400" b="1" i="0" u="none" strike="noStrike" kern="1200" cap="none" spc="0" normalizeH="0" baseline="0" noProof="0" dirty="0" err="1">
                <a:ln>
                  <a:noFill/>
                </a:ln>
                <a:solidFill>
                  <a:srgbClr val="002060"/>
                </a:solidFill>
                <a:effectLst/>
                <a:uLnTx/>
                <a:uFillTx/>
                <a:latin typeface="Consolas" panose="020B0609020204030204" pitchFamily="49" charset="0"/>
                <a:ea typeface="华光准圆_CNKI" panose="02000500000000000000" pitchFamily="2" charset="-122"/>
                <a:cs typeface="Courier New" panose="02070309020205020404" pitchFamily="49" charset="0"/>
              </a:rPr>
              <a:t>cout</a:t>
            </a:r>
            <a:r>
              <a:rPr kumimoji="0" lang="zh-CN" altLang="en-US" sz="2400" b="1" i="0" u="none" strike="noStrike" kern="1200" cap="none" spc="0" normalizeH="0" baseline="0" noProof="0" dirty="0">
                <a:ln>
                  <a:noFill/>
                </a:ln>
                <a:solidFill>
                  <a:srgbClr val="002060"/>
                </a:solidFill>
                <a:effectLst/>
                <a:uLnTx/>
                <a:uFillTx/>
                <a:latin typeface="Consolas" panose="020B0609020204030204" pitchFamily="49" charset="0"/>
                <a:ea typeface="华光准圆_CNKI" panose="02000500000000000000" pitchFamily="2" charset="-122"/>
                <a:cs typeface="Courier New" panose="02070309020205020404" pitchFamily="49" charset="0"/>
              </a:rPr>
              <a:t>和</a:t>
            </a:r>
            <a:r>
              <a:rPr kumimoji="0" lang="zh-CN" altLang="en-US" sz="2400" b="1" i="0" u="none" strike="noStrike" kern="1200" cap="none" spc="0" normalizeH="0" baseline="0" noProof="0" dirty="0">
                <a:ln>
                  <a:noFill/>
                </a:ln>
                <a:solidFill>
                  <a:srgbClr val="FF0000"/>
                </a:solidFill>
                <a:effectLst/>
                <a:uLnTx/>
                <a:uFillTx/>
                <a:latin typeface="Consolas" panose="020B0609020204030204" pitchFamily="49" charset="0"/>
                <a:ea typeface="华光准圆_CNKI" panose="02000500000000000000" pitchFamily="2" charset="-122"/>
                <a:cs typeface="Courier New" panose="02070309020205020404" pitchFamily="49" charset="0"/>
              </a:rPr>
              <a:t>输出运算符</a:t>
            </a:r>
            <a:r>
              <a:rPr kumimoji="0" lang="en-US" sz="2400" b="1" i="0" u="none" strike="noStrike" kern="1200" cap="none" spc="0" normalizeH="0" baseline="0" noProof="0" dirty="0">
                <a:ln>
                  <a:noFill/>
                </a:ln>
                <a:solidFill>
                  <a:srgbClr val="002060"/>
                </a:solidFill>
                <a:effectLst/>
                <a:uLnTx/>
                <a:uFillTx/>
                <a:latin typeface="Consolas" panose="020B0609020204030204" pitchFamily="49" charset="0"/>
                <a:ea typeface="华光准圆_CNKI" panose="02000500000000000000" pitchFamily="2" charset="-122"/>
                <a:cs typeface="Courier New" panose="02070309020205020404" pitchFamily="49" charset="0"/>
              </a:rPr>
              <a:t>&lt;&lt;</a:t>
            </a:r>
            <a:r>
              <a:rPr kumimoji="0" lang="zh-CN" altLang="en-US" sz="2400" b="1" i="0" u="none" strike="noStrike" kern="1200" cap="none" spc="0" normalizeH="0" baseline="0" noProof="0" dirty="0">
                <a:ln>
                  <a:noFill/>
                </a:ln>
                <a:solidFill>
                  <a:srgbClr val="002060"/>
                </a:solidFill>
                <a:effectLst/>
                <a:uLnTx/>
                <a:uFillTx/>
                <a:latin typeface="Consolas" panose="020B0609020204030204" pitchFamily="49" charset="0"/>
                <a:ea typeface="华光准圆_CNKI" panose="02000500000000000000" pitchFamily="2" charset="-122"/>
                <a:cs typeface="Courier New" panose="02070309020205020404" pitchFamily="49" charset="0"/>
              </a:rPr>
              <a:t>一起使用，</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华光准圆_CNKI" panose="02000500000000000000" pitchFamily="2" charset="-122"/>
                <a:cs typeface="Courier New" panose="02070309020205020404" pitchFamily="49" charset="0"/>
              </a:rPr>
              <a:t>&lt;&lt;</a:t>
            </a:r>
            <a:r>
              <a:rPr kumimoji="0" lang="zh-CN" altLang="en-US" sz="2400" b="1" i="0" u="none" strike="noStrike" kern="1200" cap="none" spc="0" normalizeH="0" baseline="0" noProof="0" dirty="0">
                <a:ln>
                  <a:noFill/>
                </a:ln>
                <a:solidFill>
                  <a:srgbClr val="000000"/>
                </a:solidFill>
                <a:effectLst/>
                <a:uLnTx/>
                <a:uFillTx/>
                <a:latin typeface="Consolas" panose="020B0609020204030204" pitchFamily="49" charset="0"/>
                <a:ea typeface="华光准圆_CNKI" panose="02000500000000000000" pitchFamily="2" charset="-122"/>
                <a:cs typeface="Courier New" panose="02070309020205020404" pitchFamily="49" charset="0"/>
              </a:rPr>
              <a:t>的作用是将字符串</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华光准圆_CNKI" panose="02000500000000000000" pitchFamily="2" charset="-122"/>
                <a:cs typeface="Courier New" panose="02070309020205020404" pitchFamily="49" charset="0"/>
              </a:rPr>
              <a:t>“Good Morning!\n”</a:t>
            </a:r>
            <a:r>
              <a:rPr kumimoji="0" lang="zh-CN" altLang="en-US" sz="2400" b="1" i="0" u="none" strike="noStrike" kern="1200" cap="none" spc="0" normalizeH="0" baseline="0" noProof="0" dirty="0">
                <a:ln>
                  <a:noFill/>
                </a:ln>
                <a:solidFill>
                  <a:srgbClr val="000000"/>
                </a:solidFill>
                <a:effectLst/>
                <a:uLnTx/>
                <a:uFillTx/>
                <a:latin typeface="Consolas" panose="020B0609020204030204" pitchFamily="49" charset="0"/>
                <a:ea typeface="华光准圆_CNKI" panose="02000500000000000000" pitchFamily="2" charset="-122"/>
                <a:cs typeface="Courier New" panose="02070309020205020404" pitchFamily="49" charset="0"/>
              </a:rPr>
              <a:t>写入到输出流</a:t>
            </a:r>
            <a:r>
              <a:rPr kumimoji="0" lang="en-US" sz="2400" b="1" i="0" u="none" strike="noStrike" kern="1200" cap="none" spc="0" normalizeH="0" baseline="0" noProof="0" dirty="0" err="1">
                <a:ln>
                  <a:noFill/>
                </a:ln>
                <a:solidFill>
                  <a:srgbClr val="000000"/>
                </a:solidFill>
                <a:effectLst/>
                <a:uLnTx/>
                <a:uFillTx/>
                <a:latin typeface="Consolas" panose="020B0609020204030204" pitchFamily="49" charset="0"/>
                <a:ea typeface="华光准圆_CNKI" panose="02000500000000000000" pitchFamily="2" charset="-122"/>
                <a:cs typeface="Courier New" panose="02070309020205020404" pitchFamily="49" charset="0"/>
              </a:rPr>
              <a:t>cout</a:t>
            </a:r>
            <a:r>
              <a:rPr kumimoji="0" lang="zh-CN" altLang="en-US" sz="2400" b="1" i="0" u="none" strike="noStrike" kern="1200" cap="none" spc="0" normalizeH="0" baseline="0" noProof="0" dirty="0">
                <a:ln>
                  <a:noFill/>
                </a:ln>
                <a:solidFill>
                  <a:srgbClr val="000000"/>
                </a:solidFill>
                <a:effectLst/>
                <a:uLnTx/>
                <a:uFillTx/>
                <a:latin typeface="Consolas" panose="020B0609020204030204" pitchFamily="49" charset="0"/>
                <a:ea typeface="华光准圆_CNKI" panose="02000500000000000000" pitchFamily="2" charset="-122"/>
                <a:cs typeface="Courier New" panose="02070309020205020404" pitchFamily="49" charset="0"/>
              </a:rPr>
              <a:t>中，也就是输出在标准输出设备（通常是屏幕）上，又称为</a:t>
            </a:r>
            <a:r>
              <a:rPr kumimoji="0" lang="zh-CN" altLang="en-US" sz="2400" b="1" i="0" u="none" strike="noStrike" kern="1200" cap="none" spc="0" normalizeH="0" baseline="0" noProof="0" dirty="0">
                <a:ln>
                  <a:noFill/>
                </a:ln>
                <a:solidFill>
                  <a:srgbClr val="FF0000"/>
                </a:solidFill>
                <a:effectLst/>
                <a:uLnTx/>
                <a:uFillTx/>
                <a:latin typeface="Consolas" panose="020B0609020204030204" pitchFamily="49" charset="0"/>
                <a:ea typeface="华光准圆_CNKI" panose="02000500000000000000" pitchFamily="2" charset="-122"/>
                <a:cs typeface="Courier New" panose="02070309020205020404" pitchFamily="49" charset="0"/>
              </a:rPr>
              <a:t>插入运算符</a:t>
            </a:r>
            <a:r>
              <a:rPr kumimoji="0" lang="zh-CN" altLang="en-US" sz="2400" b="1" i="0" u="none" strike="noStrike" kern="1200" cap="none" spc="0" normalizeH="0" baseline="0" noProof="0" dirty="0">
                <a:ln>
                  <a:noFill/>
                </a:ln>
                <a:solidFill>
                  <a:srgbClr val="000000"/>
                </a:solidFill>
                <a:effectLst/>
                <a:uLnTx/>
                <a:uFillTx/>
                <a:latin typeface="Consolas" panose="020B0609020204030204" pitchFamily="49" charset="0"/>
                <a:ea typeface="华光准圆_CNKI" panose="02000500000000000000" pitchFamily="2" charset="-122"/>
                <a:cs typeface="Courier New" panose="02070309020205020404" pitchFamily="49" charset="0"/>
              </a:rPr>
              <a:t>。</a:t>
            </a:r>
            <a:endParaRPr kumimoji="0" lang="en-US" sz="2400" b="1" i="0" u="none" strike="noStrike" kern="1200" cap="none" spc="0" normalizeH="0" baseline="0" noProof="0" dirty="0">
              <a:ln>
                <a:noFill/>
              </a:ln>
              <a:solidFill>
                <a:srgbClr val="002060"/>
              </a:solidFill>
              <a:effectLst/>
              <a:uLnTx/>
              <a:uFillTx/>
              <a:latin typeface="Consolas" panose="020B0609020204030204" pitchFamily="49" charset="0"/>
              <a:ea typeface="华光准圆_CNKI" panose="02000500000000000000" pitchFamily="2" charset="-122"/>
              <a:cs typeface="Courier New" panose="02070309020205020404" pitchFamily="49" charset="0"/>
            </a:endParaRPr>
          </a:p>
        </p:txBody>
      </p:sp>
      <p:sp>
        <p:nvSpPr>
          <p:cNvPr id="7" name="Text Box 4">
            <a:extLst>
              <a:ext uri="{FF2B5EF4-FFF2-40B4-BE49-F238E27FC236}">
                <a16:creationId xmlns:a16="http://schemas.microsoft.com/office/drawing/2014/main" id="{AA460D54-A719-D028-8C10-B1A6091E91A3}"/>
              </a:ext>
            </a:extLst>
          </p:cNvPr>
          <p:cNvSpPr txBox="1">
            <a:spLocks noChangeArrowheads="1"/>
          </p:cNvSpPr>
          <p:nvPr/>
        </p:nvSpPr>
        <p:spPr bwMode="auto">
          <a:xfrm>
            <a:off x="1919536" y="4871214"/>
            <a:ext cx="8016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3200" b="1" i="0" u="none" strike="noStrike" kern="1200" cap="none" spc="0" normalizeH="0" baseline="0" noProof="0" dirty="0">
                <a:ln>
                  <a:noFill/>
                </a:ln>
                <a:solidFill>
                  <a:srgbClr val="000000"/>
                </a:solidFill>
                <a:effectLst/>
                <a:uLnTx/>
                <a:uFillTx/>
                <a:latin typeface="Calibri"/>
                <a:ea typeface="黑体" pitchFamily="49" charset="-122"/>
                <a:cs typeface="+mn-cs"/>
              </a:rPr>
              <a:t>例如：</a:t>
            </a:r>
            <a:r>
              <a:rPr kumimoji="0" lang="en-US" sz="3200" b="1" i="0" u="none" strike="noStrike" kern="1200" cap="none" spc="0" normalizeH="0" baseline="0" noProof="0" dirty="0" err="1">
                <a:ln>
                  <a:noFill/>
                </a:ln>
                <a:solidFill>
                  <a:srgbClr val="000000"/>
                </a:solidFill>
                <a:effectLst/>
                <a:uLnTx/>
                <a:uFillTx/>
                <a:latin typeface="Calibri"/>
                <a:ea typeface="+mn-ea"/>
                <a:cs typeface="+mn-cs"/>
              </a:rPr>
              <a:t>cout</a:t>
            </a:r>
            <a:r>
              <a:rPr kumimoji="0" lang="en-US" sz="3200" b="1" i="0" u="none" strike="noStrike" kern="1200" cap="none" spc="0" normalizeH="0" baseline="0" noProof="0" dirty="0">
                <a:ln>
                  <a:noFill/>
                </a:ln>
                <a:solidFill>
                  <a:srgbClr val="000000"/>
                </a:solidFill>
                <a:effectLst/>
                <a:uLnTx/>
                <a:uFillTx/>
                <a:latin typeface="Calibri"/>
                <a:ea typeface="+mn-ea"/>
                <a:cs typeface="+mn-cs"/>
              </a:rPr>
              <a:t> &lt;&lt; "Good Morning!\n";</a:t>
            </a:r>
            <a:endParaRPr kumimoji="0" lang="zh-CN" altLang="en-US" sz="32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602067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4"/>
          <p:cNvSpPr txBox="1">
            <a:spLocks noChangeArrowheads="1"/>
          </p:cNvSpPr>
          <p:nvPr/>
        </p:nvSpPr>
        <p:spPr bwMode="auto">
          <a:xfrm>
            <a:off x="1389063" y="1981647"/>
            <a:ext cx="88233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marL="0" marR="0" lvl="0" indent="0" algn="l" defTabSz="914400" rtl="0" eaLnBrk="1" fontAlgn="base" latinLnBrk="0" hangingPunct="1">
              <a:lnSpc>
                <a:spcPct val="100000"/>
              </a:lnSpc>
              <a:spcBef>
                <a:spcPct val="25000"/>
              </a:spcBef>
              <a:spcAft>
                <a:spcPct val="0"/>
              </a:spcAft>
              <a:buClr>
                <a:srgbClr val="66FF33"/>
              </a:buClr>
              <a:buSzTx/>
              <a:buFont typeface="Arial" charset="0"/>
              <a:buNone/>
              <a:tabLst/>
              <a:defRPr/>
            </a:pPr>
            <a:r>
              <a:rPr kumimoji="0" lang="en-US" sz="32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int</a:t>
            </a:r>
            <a:r>
              <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a:t>
            </a:r>
            <a:r>
              <a:rPr kumimoji="0" lang="en-US" sz="32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studentID</a:t>
            </a:r>
            <a:r>
              <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 12345678; </a:t>
            </a:r>
          </a:p>
          <a:p>
            <a:pPr marL="0" marR="0" lvl="0" indent="0" algn="l" defTabSz="914400" rtl="0" eaLnBrk="1" fontAlgn="base" latinLnBrk="0" hangingPunct="1">
              <a:lnSpc>
                <a:spcPct val="100000"/>
              </a:lnSpc>
              <a:spcBef>
                <a:spcPct val="25000"/>
              </a:spcBef>
              <a:spcAft>
                <a:spcPct val="0"/>
              </a:spcAft>
              <a:buClr>
                <a:srgbClr val="66FF33"/>
              </a:buClr>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float score = 98.5;</a:t>
            </a:r>
          </a:p>
          <a:p>
            <a:pPr marL="0" marR="0" lvl="0" indent="0" algn="l" defTabSz="914400" rtl="0" eaLnBrk="1" fontAlgn="base" latinLnBrk="0" hangingPunct="1">
              <a:lnSpc>
                <a:spcPct val="100000"/>
              </a:lnSpc>
              <a:spcBef>
                <a:spcPct val="25000"/>
              </a:spcBef>
              <a:spcAft>
                <a:spcPct val="0"/>
              </a:spcAft>
              <a:buClr>
                <a:srgbClr val="66FF33"/>
              </a:buClr>
              <a:buSzTx/>
              <a:buFont typeface="Arial" charset="0"/>
              <a:buNone/>
              <a:tabLst/>
              <a:defRPr/>
            </a:pPr>
            <a:r>
              <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char grade = 'A';</a:t>
            </a:r>
          </a:p>
          <a:p>
            <a:pPr marL="0" marR="0" lvl="0" indent="0" algn="l" defTabSz="914400" rtl="0" eaLnBrk="1" fontAlgn="base" latinLnBrk="0" hangingPunct="1">
              <a:lnSpc>
                <a:spcPct val="100000"/>
              </a:lnSpc>
              <a:spcBef>
                <a:spcPct val="25000"/>
              </a:spcBef>
              <a:spcAft>
                <a:spcPct val="0"/>
              </a:spcAft>
              <a:buClr>
                <a:srgbClr val="66FF33"/>
              </a:buClr>
              <a:buSzTx/>
              <a:buFont typeface="Arial" charset="0"/>
              <a:buNone/>
              <a:tabLst/>
              <a:defRPr/>
            </a:pPr>
            <a:r>
              <a:rPr kumimoji="0" lang="en-US" sz="32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cout</a:t>
            </a:r>
            <a:r>
              <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&lt;&lt; "</a:t>
            </a:r>
            <a:r>
              <a:rPr kumimoji="0" lang="en-US" sz="32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studentID</a:t>
            </a:r>
            <a:r>
              <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 &lt;&lt; </a:t>
            </a:r>
            <a:r>
              <a:rPr kumimoji="0" lang="en-US" sz="32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studentID</a:t>
            </a:r>
            <a:endPar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endParaRPr>
          </a:p>
          <a:p>
            <a:pPr marL="0" marR="0" lvl="0" indent="0" algn="l" defTabSz="914400" rtl="0" eaLnBrk="1" fontAlgn="base" latinLnBrk="0" hangingPunct="1">
              <a:lnSpc>
                <a:spcPct val="100000"/>
              </a:lnSpc>
              <a:spcBef>
                <a:spcPct val="25000"/>
              </a:spcBef>
              <a:spcAft>
                <a:spcPct val="0"/>
              </a:spcAft>
              <a:buClr>
                <a:srgbClr val="66FF33"/>
              </a:buClr>
              <a:buSzTx/>
              <a:buFont typeface="Arial" charset="0"/>
              <a:buNone/>
              <a:tabLst/>
              <a:defRPr/>
            </a:pPr>
            <a:r>
              <a:rPr kumimoji="0" lang="zh-CN" altLang="en-US" sz="32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	</a:t>
            </a:r>
            <a:r>
              <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&lt;&lt; ", score=" &lt;&lt; score &lt;&lt; ", grade=" </a:t>
            </a:r>
            <a:r>
              <a:rPr kumimoji="0" lang="zh-CN" altLang="en-US" sz="3200" b="1" i="0" u="none" strike="noStrike" kern="1200" cap="none" spc="0" normalizeH="0" baseline="0" noProof="0" dirty="0">
                <a:ln>
                  <a:noFill/>
                </a:ln>
                <a:solidFill>
                  <a:srgbClr val="002060"/>
                </a:solidFill>
                <a:effectLst/>
                <a:uLnTx/>
                <a:uFillTx/>
                <a:latin typeface="Times New Roman" pitchFamily="18" charset="0"/>
                <a:ea typeface="宋体" panose="02010600030101010101" pitchFamily="2" charset="-122"/>
                <a:cs typeface="Times New Roman" pitchFamily="18" charset="0"/>
              </a:rPr>
              <a:t>	</a:t>
            </a:r>
            <a:r>
              <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&lt;&lt;grade &lt;&lt;</a:t>
            </a:r>
            <a:r>
              <a:rPr kumimoji="0" lang="en-US" sz="3200" b="1" i="0" u="none" strike="noStrike" kern="1200" cap="none" spc="0" normalizeH="0" baseline="0" noProof="0" dirty="0" err="1">
                <a:ln>
                  <a:noFill/>
                </a:ln>
                <a:solidFill>
                  <a:srgbClr val="002060"/>
                </a:solidFill>
                <a:effectLst/>
                <a:uLnTx/>
                <a:uFillTx/>
                <a:latin typeface="Times New Roman" pitchFamily="18" charset="0"/>
                <a:ea typeface="+mn-ea"/>
                <a:cs typeface="Times New Roman" pitchFamily="18" charset="0"/>
              </a:rPr>
              <a:t>endl</a:t>
            </a:r>
            <a:r>
              <a:rPr kumimoji="0" lang="en-US" sz="3200" b="1"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a:t>
            </a:r>
          </a:p>
        </p:txBody>
      </p:sp>
      <p:sp>
        <p:nvSpPr>
          <p:cNvPr id="107523" name="Rectangle 2"/>
          <p:cNvSpPr txBox="1"/>
          <p:nvPr/>
        </p:nvSpPr>
        <p:spPr>
          <a:xfrm>
            <a:off x="479376" y="267170"/>
            <a:ext cx="4752528" cy="566737"/>
          </a:xfrm>
          <a:prstGeom prst="rect">
            <a:avLst/>
          </a:prstGeom>
          <a:solidFill>
            <a:srgbClr val="006666"/>
          </a:solidFill>
          <a:ln w="9525">
            <a:noFill/>
          </a:ln>
          <a:effectLst>
            <a:prstShdw prst="shdw17" dist="17961" dir="2699999">
              <a:srgbClr val="3D7A99"/>
            </a:prstShdw>
          </a:effectLst>
        </p:spPr>
        <p:txBody>
          <a:bodyPr lIns="92075" tIns="46038" rIns="92075" bIns="46038"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3600" b="0"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rPr>
              <a:t>输出流对象</a:t>
            </a:r>
            <a:r>
              <a:rPr kumimoji="0" lang="en-US" altLang="x-none" sz="3600" b="0"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rPr>
              <a:t>cout---</a:t>
            </a:r>
            <a:r>
              <a:rPr kumimoji="0" lang="zh-CN" altLang="en-US" sz="3600" b="0"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rPr>
              <a:t>例</a:t>
            </a:r>
            <a:endParaRPr kumimoji="0" lang="en-US" altLang="x-none" sz="3600" b="0"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endParaRPr>
          </a:p>
        </p:txBody>
      </p:sp>
      <p:sp>
        <p:nvSpPr>
          <p:cNvPr id="107524" name="AutoShape 6"/>
          <p:cNvSpPr>
            <a:spLocks noChangeArrowheads="1"/>
          </p:cNvSpPr>
          <p:nvPr/>
        </p:nvSpPr>
        <p:spPr bwMode="auto">
          <a:xfrm>
            <a:off x="7032104" y="5373118"/>
            <a:ext cx="3676650" cy="1096963"/>
          </a:xfrm>
          <a:prstGeom prst="wedgeRoundRectCallout">
            <a:avLst>
              <a:gd name="adj1" fmla="val -106041"/>
              <a:gd name="adj2" fmla="val -46582"/>
              <a:gd name="adj3"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0000"/>
                </a:solidFill>
                <a:effectLst/>
                <a:uLnTx/>
                <a:uFillTx/>
                <a:latin typeface="Calibri"/>
                <a:ea typeface="黑体" pitchFamily="49" charset="-122"/>
                <a:cs typeface="+mn-cs"/>
              </a:rPr>
              <a:t>控制符</a:t>
            </a:r>
            <a:r>
              <a:rPr kumimoji="0" lang="en-US" sz="2400" b="1" i="0" u="none" strike="noStrike" kern="1200" cap="none" spc="0" normalizeH="0" baseline="0" noProof="0" dirty="0" err="1">
                <a:ln>
                  <a:noFill/>
                </a:ln>
                <a:solidFill>
                  <a:srgbClr val="000000"/>
                </a:solidFill>
                <a:effectLst/>
                <a:uLnTx/>
                <a:uFillTx/>
                <a:latin typeface="Calibri"/>
                <a:ea typeface="黑体" pitchFamily="49" charset="-122"/>
                <a:cs typeface="+mn-cs"/>
              </a:rPr>
              <a:t>endl</a:t>
            </a:r>
            <a:r>
              <a:rPr kumimoji="0" lang="zh-CN" altLang="en-US" sz="2400" b="1" i="0" u="none" strike="noStrike" kern="1200" cap="none" spc="0" normalizeH="0" baseline="0" noProof="0" dirty="0">
                <a:ln>
                  <a:noFill/>
                </a:ln>
                <a:solidFill>
                  <a:srgbClr val="000000"/>
                </a:solidFill>
                <a:effectLst/>
                <a:uLnTx/>
                <a:uFillTx/>
                <a:latin typeface="Calibri"/>
                <a:ea typeface="黑体" pitchFamily="49" charset="-122"/>
                <a:cs typeface="+mn-cs"/>
              </a:rPr>
              <a:t>代表回车换行操作</a:t>
            </a:r>
          </a:p>
        </p:txBody>
      </p:sp>
      <p:sp>
        <p:nvSpPr>
          <p:cNvPr id="107525" name="AutoShape 6"/>
          <p:cNvSpPr>
            <a:spLocks noChangeArrowheads="1"/>
          </p:cNvSpPr>
          <p:nvPr/>
        </p:nvSpPr>
        <p:spPr bwMode="auto">
          <a:xfrm>
            <a:off x="6789737" y="2069530"/>
            <a:ext cx="4013200" cy="1096963"/>
          </a:xfrm>
          <a:prstGeom prst="wedgeRoundRectCallout">
            <a:avLst>
              <a:gd name="adj1" fmla="val -73773"/>
              <a:gd name="adj2" fmla="val 117553"/>
              <a:gd name="adj3"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0000"/>
                </a:solidFill>
                <a:effectLst/>
                <a:uLnTx/>
                <a:uFillTx/>
                <a:latin typeface="Calibri"/>
                <a:ea typeface="黑体" pitchFamily="49" charset="-122"/>
                <a:cs typeface="+mn-cs"/>
              </a:rPr>
              <a:t>允许在一个输出语句多次使用运算符</a:t>
            </a:r>
            <a:r>
              <a:rPr kumimoji="0" lang="en-US" altLang="zh-CN" sz="2400" b="1" i="0" u="none" strike="noStrike" kern="1200" cap="none" spc="0" normalizeH="0" baseline="0" noProof="0" dirty="0">
                <a:ln>
                  <a:noFill/>
                </a:ln>
                <a:solidFill>
                  <a:srgbClr val="000000"/>
                </a:solidFill>
                <a:effectLst/>
                <a:uLnTx/>
                <a:uFillTx/>
                <a:latin typeface="Calibri"/>
                <a:ea typeface="黑体" pitchFamily="49" charset="-122"/>
                <a:cs typeface="+mn-cs"/>
              </a:rPr>
              <a:t>&lt;&lt;,</a:t>
            </a:r>
            <a:r>
              <a:rPr kumimoji="0" lang="zh-CN" altLang="en-US" sz="2400" b="1" i="0" u="none" strike="noStrike" kern="1200" cap="none" spc="0" normalizeH="0" baseline="0" noProof="0" dirty="0">
                <a:ln>
                  <a:noFill/>
                </a:ln>
                <a:solidFill>
                  <a:srgbClr val="000000"/>
                </a:solidFill>
                <a:effectLst/>
                <a:uLnTx/>
                <a:uFillTx/>
                <a:latin typeface="Calibri"/>
                <a:ea typeface="黑体" pitchFamily="49" charset="-122"/>
                <a:cs typeface="+mn-cs"/>
              </a:rPr>
              <a:t>将多个数据写入到输出流</a:t>
            </a:r>
            <a:r>
              <a:rPr kumimoji="0" lang="en-US" sz="2400" b="1" i="0" u="none" strike="noStrike" kern="1200" cap="none" spc="0" normalizeH="0" baseline="0" noProof="0" dirty="0" err="1">
                <a:ln>
                  <a:noFill/>
                </a:ln>
                <a:solidFill>
                  <a:srgbClr val="000000"/>
                </a:solidFill>
                <a:effectLst/>
                <a:uLnTx/>
                <a:uFillTx/>
                <a:latin typeface="Calibri"/>
                <a:ea typeface="黑体" pitchFamily="49" charset="-122"/>
                <a:cs typeface="+mn-cs"/>
              </a:rPr>
              <a:t>cout</a:t>
            </a:r>
            <a:r>
              <a:rPr kumimoji="0" lang="zh-CN" altLang="en-US" sz="2400" b="1" i="0" u="none" strike="noStrike" kern="1200" cap="none" spc="0" normalizeH="0" baseline="0" noProof="0" dirty="0">
                <a:ln>
                  <a:noFill/>
                </a:ln>
                <a:solidFill>
                  <a:srgbClr val="000000"/>
                </a:solidFill>
                <a:effectLst/>
                <a:uLnTx/>
                <a:uFillTx/>
                <a:latin typeface="Calibri"/>
                <a:ea typeface="黑体" pitchFamily="49" charset="-122"/>
                <a:cs typeface="+mn-cs"/>
              </a:rPr>
              <a:t>中</a:t>
            </a:r>
            <a:endParaRPr kumimoji="0" lang="zh-CN" altLang="en-US" sz="2400" b="1" i="0" u="none" strike="noStrike" kern="1200" cap="none" spc="0" normalizeH="0" baseline="0" noProof="0" dirty="0">
              <a:ln>
                <a:noFill/>
              </a:ln>
              <a:solidFill>
                <a:srgbClr val="002060"/>
              </a:solidFill>
              <a:effectLst/>
              <a:uLnTx/>
              <a:uFillTx/>
              <a:latin typeface="黑体" pitchFamily="49" charset="-122"/>
              <a:ea typeface="黑体" pitchFamily="49" charset="-122"/>
              <a:cs typeface="+mn-cs"/>
            </a:endParaRPr>
          </a:p>
        </p:txBody>
      </p:sp>
      <p:sp>
        <p:nvSpPr>
          <p:cNvPr id="107526" name="Rectangle 4"/>
          <p:cNvSpPr/>
          <p:nvPr/>
        </p:nvSpPr>
        <p:spPr>
          <a:xfrm>
            <a:off x="444107" y="862481"/>
            <a:ext cx="9144000" cy="1074738"/>
          </a:xfrm>
          <a:prstGeom prst="rect">
            <a:avLst/>
          </a:prstGeom>
          <a:solidFill>
            <a:srgbClr val="7030A0"/>
          </a:solidFill>
          <a:ln w="38100" cap="flat" cmpd="sng">
            <a:solidFill>
              <a:srgbClr val="FFFF00"/>
            </a:solidFill>
            <a:prstDash val="solid"/>
            <a:miter/>
            <a:headEnd type="none" w="med" len="med"/>
            <a:tailEnd type="none" w="med" len="med"/>
          </a:ln>
        </p:spPr>
        <p:txBody>
          <a:bodyPr lIns="0" tIns="72000" rIns="0" bIns="72000" anchor="ctr" anchorCtr="1"/>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1" i="0" u="none" strike="noStrike" kern="1200" cap="none" spc="0" normalizeH="0" baseline="0" noProof="1">
                <a:ln>
                  <a:noFill/>
                </a:ln>
                <a:solidFill>
                  <a:srgbClr val="66FF33"/>
                </a:solidFill>
                <a:effectLst>
                  <a:outerShdw blurRad="38100" dist="38100" dir="2700000">
                    <a:srgbClr val="000000"/>
                  </a:outerShdw>
                </a:effectLst>
                <a:uLnTx/>
                <a:uFillTx/>
                <a:latin typeface="Calibri"/>
                <a:ea typeface="黑体" pitchFamily="49" charset="-122"/>
                <a:cs typeface="+mn-cs"/>
              </a:rPr>
              <a:t>输出结果为：</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altLang="x-none" sz="2800" b="1" i="0" u="none" strike="noStrike" kern="1200" cap="none" spc="0" normalizeH="0" baseline="0" noProof="1">
                <a:ln>
                  <a:noFill/>
                </a:ln>
                <a:solidFill>
                  <a:srgbClr val="66FF33"/>
                </a:solidFill>
                <a:effectLst>
                  <a:outerShdw blurRad="38100" dist="38100" dir="2700000">
                    <a:srgbClr val="000000"/>
                  </a:outerShdw>
                </a:effectLst>
                <a:uLnTx/>
                <a:uFillTx/>
                <a:latin typeface="Calibri"/>
                <a:ea typeface="黑体" pitchFamily="49" charset="-122"/>
                <a:cs typeface="+mn-cs"/>
              </a:rPr>
              <a:t>studentID=12345678, score=98.5, grade=A</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AEF4D9-0CFB-4B73-9DD3-9B68ECE08090}"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0243058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txBox="1"/>
          <p:nvPr/>
        </p:nvSpPr>
        <p:spPr>
          <a:xfrm>
            <a:off x="822175" y="464809"/>
            <a:ext cx="4335086" cy="566737"/>
          </a:xfrm>
          <a:prstGeom prst="rect">
            <a:avLst/>
          </a:prstGeom>
          <a:solidFill>
            <a:srgbClr val="006666"/>
          </a:solidFill>
          <a:ln w="9525">
            <a:noFill/>
          </a:ln>
          <a:effectLst>
            <a:prstShdw prst="shdw17" dist="17961" dir="2699999">
              <a:srgbClr val="3D7A99"/>
            </a:prstShdw>
          </a:effectLst>
        </p:spPr>
        <p:txBody>
          <a:bodyPr lIns="92075" tIns="46038" rIns="92075" bIns="46038" anchor="ct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x-none" sz="3600" b="0"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rPr>
              <a:t>2. </a:t>
            </a:r>
            <a:r>
              <a:rPr kumimoji="0" lang="zh-CN" altLang="en-US" sz="3600" b="0"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rPr>
              <a:t>输入流对象</a:t>
            </a:r>
            <a:r>
              <a:rPr kumimoji="0" lang="en-US" altLang="x-none" sz="3600" b="0" i="0" u="none" strike="noStrike" kern="1200" cap="none" spc="0" normalizeH="0" baseline="0" noProof="1">
                <a:ln>
                  <a:noFill/>
                </a:ln>
                <a:solidFill>
                  <a:srgbClr val="FFFF00"/>
                </a:solidFill>
                <a:effectLst>
                  <a:outerShdw blurRad="38100" dist="38100" dir="2700000">
                    <a:srgbClr val="000000"/>
                  </a:outerShdw>
                </a:effectLst>
                <a:uLnTx/>
                <a:uFillTx/>
                <a:latin typeface="黑体" panose="02010609060101010101" pitchFamily="49" charset="-122"/>
                <a:ea typeface="黑体" pitchFamily="49" charset="-122"/>
                <a:cs typeface="+mn-cs"/>
              </a:rPr>
              <a:t>cin</a:t>
            </a:r>
          </a:p>
        </p:txBody>
      </p:sp>
      <p:sp>
        <p:nvSpPr>
          <p:cNvPr id="108547" name="Text Box 4"/>
          <p:cNvSpPr txBox="1">
            <a:spLocks noChangeArrowheads="1"/>
          </p:cNvSpPr>
          <p:nvPr/>
        </p:nvSpPr>
        <p:spPr bwMode="auto">
          <a:xfrm>
            <a:off x="394166" y="1138736"/>
            <a:ext cx="1160649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00000"/>
              </a:lnSpc>
              <a:spcBef>
                <a:spcPct val="25000"/>
              </a:spcBef>
              <a:spcAft>
                <a:spcPct val="0"/>
              </a:spcAft>
              <a:buClr>
                <a:srgbClr val="66FF33"/>
              </a:buClr>
              <a:buSzTx/>
              <a:buFont typeface="Arial" charset="0"/>
              <a:buNone/>
              <a:tabLst/>
              <a:defRPr/>
            </a:pPr>
            <a:r>
              <a:rPr kumimoji="0" lang="en-US" sz="2800" b="1" i="0" u="none" strike="noStrike" kern="1200" cap="none" spc="0" normalizeH="0" baseline="0" noProof="0" dirty="0" err="1">
                <a:ln>
                  <a:noFill/>
                </a:ln>
                <a:solidFill>
                  <a:srgbClr val="0000FF"/>
                </a:solidFill>
                <a:effectLst/>
                <a:uLnTx/>
                <a:uFillTx/>
                <a:latin typeface="Verdana" pitchFamily="34" charset="0"/>
                <a:ea typeface="黑体" pitchFamily="49" charset="-122"/>
                <a:cs typeface="+mn-cs"/>
              </a:rPr>
              <a:t>cin</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是</a:t>
            </a:r>
            <a:r>
              <a:rPr kumimoji="0" 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C++</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的标准输入流对象。用于从键盘输入信息至内存变量。</a:t>
            </a:r>
            <a:r>
              <a:rPr kumimoji="0" lang="en-US" altLang="zh-CN" sz="2800" b="1" i="0" u="none" strike="noStrike" kern="1200" cap="none" spc="0" normalizeH="0" baseline="0" noProof="0" dirty="0" err="1">
                <a:ln>
                  <a:noFill/>
                </a:ln>
                <a:solidFill>
                  <a:srgbClr val="0000FF"/>
                </a:solidFill>
                <a:effectLst/>
                <a:uLnTx/>
                <a:uFillTx/>
                <a:latin typeface="Verdana" pitchFamily="34" charset="0"/>
                <a:ea typeface="黑体" pitchFamily="49" charset="-122"/>
                <a:cs typeface="+mn-cs"/>
              </a:rPr>
              <a:t>cin</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用</a:t>
            </a:r>
            <a:r>
              <a:rPr kumimoji="0" lang="zh-CN" altLang="en-US" sz="2800" b="1" i="0" u="none" strike="noStrike" kern="1200" cap="none" spc="0" normalizeH="0" baseline="0" noProof="0" dirty="0">
                <a:ln>
                  <a:noFill/>
                </a:ln>
                <a:solidFill>
                  <a:srgbClr val="FF0000"/>
                </a:solidFill>
                <a:effectLst/>
                <a:uLnTx/>
                <a:uFillTx/>
                <a:latin typeface="Verdana" pitchFamily="34" charset="0"/>
                <a:ea typeface="黑体" pitchFamily="49" charset="-122"/>
                <a:cs typeface="+mn-cs"/>
              </a:rPr>
              <a:t>运算符</a:t>
            </a:r>
            <a:r>
              <a:rPr kumimoji="0" lang="en-US" altLang="zh-CN" sz="2800" b="1" i="0" u="none" strike="noStrike" kern="1200" cap="none" spc="0" normalizeH="0" baseline="0" noProof="0" dirty="0">
                <a:ln>
                  <a:noFill/>
                </a:ln>
                <a:solidFill>
                  <a:srgbClr val="FF0000"/>
                </a:solidFill>
                <a:effectLst/>
                <a:uLnTx/>
                <a:uFillTx/>
                <a:latin typeface="Verdana" pitchFamily="34" charset="0"/>
                <a:ea typeface="黑体" pitchFamily="49" charset="-122"/>
                <a:cs typeface="+mn-cs"/>
              </a:rPr>
              <a:t>&gt;&gt;</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从</a:t>
            </a:r>
            <a:r>
              <a:rPr kumimoji="0" lang="zh-CN" altLang="en-US" sz="2800" b="1" i="0" u="none" strike="noStrike" kern="1200" cap="none" spc="0" normalizeH="0" baseline="0" noProof="0" dirty="0">
                <a:ln>
                  <a:noFill/>
                </a:ln>
                <a:solidFill>
                  <a:srgbClr val="FF0000"/>
                </a:solidFill>
                <a:effectLst/>
                <a:uLnTx/>
                <a:uFillTx/>
                <a:latin typeface="Verdana" pitchFamily="34" charset="0"/>
                <a:ea typeface="黑体" pitchFamily="49" charset="-122"/>
                <a:cs typeface="+mn-cs"/>
              </a:rPr>
              <a:t>输入</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设备键盘取得数据送到输入流</a:t>
            </a:r>
            <a:r>
              <a:rPr kumimoji="0" lang="en-US" altLang="zh-CN" sz="2800" b="1" i="0" u="none" strike="noStrike" kern="1200" cap="none" spc="0" normalizeH="0" baseline="0" noProof="0" dirty="0" err="1">
                <a:ln>
                  <a:noFill/>
                </a:ln>
                <a:solidFill>
                  <a:srgbClr val="0000FF"/>
                </a:solidFill>
                <a:effectLst/>
                <a:uLnTx/>
                <a:uFillTx/>
                <a:latin typeface="Verdana" pitchFamily="34" charset="0"/>
                <a:ea typeface="黑体" pitchFamily="49" charset="-122"/>
                <a:cs typeface="+mn-cs"/>
              </a:rPr>
              <a:t>cin</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中，然后送到内存。这种输入操作称为“</a:t>
            </a:r>
            <a:r>
              <a:rPr kumimoji="0" lang="zh-CN" altLang="en-US" sz="2800" b="1" i="0" u="none" strike="noStrike" kern="1200" cap="none" spc="0" normalizeH="0" baseline="0" noProof="0" dirty="0">
                <a:ln>
                  <a:noFill/>
                </a:ln>
                <a:solidFill>
                  <a:srgbClr val="FF0000"/>
                </a:solidFill>
                <a:effectLst/>
                <a:uLnTx/>
                <a:uFillTx/>
                <a:latin typeface="Verdana" pitchFamily="34" charset="0"/>
                <a:ea typeface="黑体" pitchFamily="49" charset="-122"/>
                <a:cs typeface="+mn-cs"/>
              </a:rPr>
              <a:t>提取</a:t>
            </a:r>
            <a:r>
              <a:rPr kumimoji="0" lang="zh-CN" alt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rPr>
              <a:t>”。</a:t>
            </a:r>
            <a:endParaRPr kumimoji="0" lang="en-US" sz="2800" b="1" i="0" u="none" strike="noStrike" kern="1200" cap="none" spc="0" normalizeH="0" baseline="0" noProof="0" dirty="0">
              <a:ln>
                <a:noFill/>
              </a:ln>
              <a:solidFill>
                <a:srgbClr val="0000FF"/>
              </a:solidFill>
              <a:effectLst/>
              <a:uLnTx/>
              <a:uFillTx/>
              <a:latin typeface="Verdana" pitchFamily="34" charset="0"/>
              <a:ea typeface="黑体" pitchFamily="49" charset="-122"/>
              <a:cs typeface="+mn-cs"/>
            </a:endParaRPr>
          </a:p>
        </p:txBody>
      </p:sp>
      <p:sp>
        <p:nvSpPr>
          <p:cNvPr id="108548" name="Text Box 4"/>
          <p:cNvSpPr txBox="1">
            <a:spLocks noChangeArrowheads="1"/>
          </p:cNvSpPr>
          <p:nvPr/>
        </p:nvSpPr>
        <p:spPr bwMode="auto">
          <a:xfrm>
            <a:off x="479376" y="4639912"/>
            <a:ext cx="104867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marL="0" marR="0" lvl="0" indent="0" algn="l" defTabSz="914400" rtl="0" eaLnBrk="1" fontAlgn="base" latinLnBrk="0" hangingPunct="1">
              <a:lnSpc>
                <a:spcPct val="100000"/>
              </a:lnSpc>
              <a:spcBef>
                <a:spcPct val="25000"/>
              </a:spcBef>
              <a:spcAft>
                <a:spcPct val="0"/>
              </a:spcAft>
              <a:buClr>
                <a:srgbClr val="66FF33"/>
              </a:buClr>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Verdana" pitchFamily="34" charset="0"/>
                <a:ea typeface="黑体" pitchFamily="49" charset="-122"/>
                <a:cs typeface="+mn-cs"/>
              </a:rPr>
              <a:t>    </a:t>
            </a:r>
            <a:r>
              <a:rPr kumimoji="0" lang="zh-CN" altLang="en-US" sz="2800" b="1" i="0" u="none" strike="noStrike" kern="1200" cap="none" spc="0" normalizeH="0" baseline="0" noProof="0" dirty="0">
                <a:ln>
                  <a:noFill/>
                </a:ln>
                <a:solidFill>
                  <a:srgbClr val="FF00FF"/>
                </a:solidFill>
                <a:effectLst/>
                <a:uLnTx/>
                <a:uFillTx/>
                <a:latin typeface="Verdana" pitchFamily="34" charset="0"/>
                <a:ea typeface="黑体" pitchFamily="49" charset="-122"/>
                <a:cs typeface="+mn-cs"/>
              </a:rPr>
              <a:t>用</a:t>
            </a:r>
            <a:r>
              <a:rPr kumimoji="0" lang="en-US" sz="2800" b="1" i="0" u="none" strike="noStrike" kern="1200" cap="none" spc="0" normalizeH="0" baseline="0" noProof="0" dirty="0" err="1">
                <a:ln>
                  <a:noFill/>
                </a:ln>
                <a:solidFill>
                  <a:srgbClr val="FF00FF"/>
                </a:solidFill>
                <a:effectLst/>
                <a:uLnTx/>
                <a:uFillTx/>
                <a:latin typeface="Verdana" pitchFamily="34" charset="0"/>
                <a:ea typeface="黑体" pitchFamily="49" charset="-122"/>
                <a:cs typeface="+mn-cs"/>
              </a:rPr>
              <a:t>cin</a:t>
            </a:r>
            <a:r>
              <a:rPr kumimoji="0" lang="zh-CN" altLang="en-US" sz="2800" b="1" i="0" u="none" strike="noStrike" kern="1200" cap="none" spc="0" normalizeH="0" baseline="0" noProof="0" dirty="0">
                <a:ln>
                  <a:noFill/>
                </a:ln>
                <a:solidFill>
                  <a:srgbClr val="FF00FF"/>
                </a:solidFill>
                <a:effectLst/>
                <a:uLnTx/>
                <a:uFillTx/>
                <a:latin typeface="Verdana" pitchFamily="34" charset="0"/>
                <a:ea typeface="黑体" pitchFamily="49" charset="-122"/>
                <a:cs typeface="+mn-cs"/>
              </a:rPr>
              <a:t>输入变量时，</a:t>
            </a:r>
            <a:r>
              <a:rPr kumimoji="0" lang="en-US" sz="2800" b="1" i="0" u="none" strike="noStrike" kern="1200" cap="none" spc="0" normalizeH="0" baseline="0" noProof="0" dirty="0">
                <a:ln>
                  <a:noFill/>
                </a:ln>
                <a:solidFill>
                  <a:srgbClr val="FF00FF"/>
                </a:solidFill>
                <a:effectLst/>
                <a:uLnTx/>
                <a:uFillTx/>
                <a:latin typeface="Verdana" pitchFamily="34" charset="0"/>
                <a:ea typeface="黑体" pitchFamily="49" charset="-122"/>
                <a:cs typeface="+mn-cs"/>
              </a:rPr>
              <a:t>C</a:t>
            </a:r>
            <a:r>
              <a:rPr kumimoji="0" lang="zh-CN" altLang="en-US" sz="2800" b="1" i="0" u="none" strike="noStrike" kern="1200" cap="none" spc="0" normalizeH="0" baseline="0" noProof="0" dirty="0">
                <a:ln>
                  <a:noFill/>
                </a:ln>
                <a:solidFill>
                  <a:srgbClr val="FF00FF"/>
                </a:solidFill>
                <a:effectLst/>
                <a:uLnTx/>
                <a:uFillTx/>
                <a:latin typeface="Verdana" pitchFamily="34" charset="0"/>
                <a:ea typeface="黑体" pitchFamily="49" charset="-122"/>
                <a:cs typeface="+mn-cs"/>
              </a:rPr>
              <a:t>语言会自动识别变量的类型，将输入的字符转换成合适的数值传给变量。</a:t>
            </a:r>
            <a:endParaRPr kumimoji="0" lang="en-US" sz="2800" b="1" i="0" u="none" strike="noStrike" kern="1200" cap="none" spc="0" normalizeH="0" baseline="0" noProof="0" dirty="0">
              <a:ln>
                <a:noFill/>
              </a:ln>
              <a:solidFill>
                <a:srgbClr val="FF00FF"/>
              </a:solidFill>
              <a:effectLst/>
              <a:uLnTx/>
              <a:uFillTx/>
              <a:latin typeface="Verdana" pitchFamily="34" charset="0"/>
              <a:ea typeface="黑体" pitchFamily="49" charset="-122"/>
              <a:cs typeface="+mn-cs"/>
            </a:endParaRPr>
          </a:p>
        </p:txBody>
      </p:sp>
      <p:sp>
        <p:nvSpPr>
          <p:cNvPr id="108549" name="Text Box 4"/>
          <p:cNvSpPr txBox="1">
            <a:spLocks noChangeArrowheads="1"/>
          </p:cNvSpPr>
          <p:nvPr/>
        </p:nvSpPr>
        <p:spPr bwMode="auto">
          <a:xfrm>
            <a:off x="983432" y="2540815"/>
            <a:ext cx="80184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黑体" pitchFamily="49" charset="-122"/>
                <a:cs typeface="Times New Roman" pitchFamily="18" charset="0"/>
              </a:rPr>
              <a:t>例如：</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dirty="0" err="1">
                <a:ln>
                  <a:noFill/>
                </a:ln>
                <a:solidFill>
                  <a:srgbClr val="000000"/>
                </a:solidFill>
                <a:effectLst/>
                <a:uLnTx/>
                <a:uFillTx/>
                <a:latin typeface="Times New Roman" pitchFamily="18" charset="0"/>
                <a:ea typeface="黑体" pitchFamily="49" charset="-122"/>
                <a:cs typeface="Times New Roman" pitchFamily="18" charset="0"/>
              </a:rPr>
              <a:t>int</a:t>
            </a:r>
            <a:r>
              <a:rPr kumimoji="0" lang="en-US" sz="2800" b="1" i="0" u="none" strike="noStrike" kern="1200" cap="none" spc="0" normalizeH="0" baseline="0" noProof="0" dirty="0">
                <a:ln>
                  <a:noFill/>
                </a:ln>
                <a:solidFill>
                  <a:srgbClr val="000000"/>
                </a:solidFill>
                <a:effectLst/>
                <a:uLnTx/>
                <a:uFillTx/>
                <a:latin typeface="Times New Roman" pitchFamily="18" charset="0"/>
                <a:ea typeface="黑体" pitchFamily="49" charset="-122"/>
                <a:cs typeface="Times New Roman" pitchFamily="18" charset="0"/>
              </a:rPr>
              <a:t>  </a:t>
            </a:r>
            <a:r>
              <a:rPr kumimoji="0" lang="en-US" sz="2800" b="1" i="0" u="none" strike="noStrike" kern="1200" cap="none" spc="0" normalizeH="0" baseline="0" noProof="0" dirty="0" err="1">
                <a:ln>
                  <a:noFill/>
                </a:ln>
                <a:solidFill>
                  <a:srgbClr val="000000"/>
                </a:solidFill>
                <a:effectLst/>
                <a:uLnTx/>
                <a:uFillTx/>
                <a:latin typeface="Times New Roman" pitchFamily="18" charset="0"/>
                <a:ea typeface="黑体" pitchFamily="49" charset="-122"/>
                <a:cs typeface="Times New Roman" pitchFamily="18" charset="0"/>
              </a:rPr>
              <a:t>studentID</a:t>
            </a:r>
            <a:r>
              <a:rPr kumimoji="0" lang="en-US" sz="2800" b="1" i="0" u="none" strike="noStrike" kern="1200" cap="none" spc="0" normalizeH="0" baseline="0" noProof="0" dirty="0">
                <a:ln>
                  <a:noFill/>
                </a:ln>
                <a:solidFill>
                  <a:srgbClr val="000000"/>
                </a:solidFill>
                <a:effectLst/>
                <a:uLnTx/>
                <a:uFillTx/>
                <a:latin typeface="Times New Roman" pitchFamily="18" charset="0"/>
                <a:ea typeface="黑体" pitchFamily="49" charset="-122"/>
                <a:cs typeface="Times New Roman" pitchFamily="18" charset="0"/>
              </a:rPr>
              <a:t>;    float  score;</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黑体" pitchFamily="49"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2800" b="1" i="0" u="none" strike="noStrike" kern="1200" cap="none" spc="0" normalizeH="0" baseline="0" noProof="0" dirty="0" err="1">
                <a:ln>
                  <a:noFill/>
                </a:ln>
                <a:solidFill>
                  <a:srgbClr val="000000"/>
                </a:solidFill>
                <a:effectLst/>
                <a:uLnTx/>
                <a:uFillTx/>
                <a:latin typeface="Times New Roman" pitchFamily="18" charset="0"/>
                <a:ea typeface="黑体" pitchFamily="49" charset="-122"/>
                <a:cs typeface="Times New Roman" pitchFamily="18" charset="0"/>
              </a:rPr>
              <a:t>cin</a:t>
            </a:r>
            <a:r>
              <a:rPr kumimoji="0" lang="en-US" sz="2800" b="1" i="0" u="none" strike="noStrike" kern="1200" cap="none" spc="0" normalizeH="0" baseline="0" noProof="0" dirty="0">
                <a:ln>
                  <a:noFill/>
                </a:ln>
                <a:solidFill>
                  <a:srgbClr val="000000"/>
                </a:solidFill>
                <a:effectLst/>
                <a:uLnTx/>
                <a:uFillTx/>
                <a:latin typeface="Times New Roman" pitchFamily="18" charset="0"/>
                <a:ea typeface="黑体" pitchFamily="49" charset="-122"/>
                <a:cs typeface="Times New Roman" pitchFamily="18" charset="0"/>
              </a:rPr>
              <a:t> &gt;&gt; </a:t>
            </a:r>
            <a:r>
              <a:rPr kumimoji="0" lang="en-US" sz="2800" b="1" i="0" u="none" strike="noStrike" kern="1200" cap="none" spc="0" normalizeH="0" baseline="0" noProof="0" dirty="0" err="1">
                <a:ln>
                  <a:noFill/>
                </a:ln>
                <a:solidFill>
                  <a:srgbClr val="000000"/>
                </a:solidFill>
                <a:effectLst/>
                <a:uLnTx/>
                <a:uFillTx/>
                <a:latin typeface="Times New Roman" pitchFamily="18" charset="0"/>
                <a:ea typeface="黑体" pitchFamily="49" charset="-122"/>
                <a:cs typeface="Times New Roman" pitchFamily="18" charset="0"/>
              </a:rPr>
              <a:t>studentID</a:t>
            </a:r>
            <a:r>
              <a:rPr kumimoji="0" lang="en-US" sz="2800" b="1" i="0" u="none" strike="noStrike" kern="1200" cap="none" spc="0" normalizeH="0" baseline="0" noProof="0" dirty="0">
                <a:ln>
                  <a:noFill/>
                </a:ln>
                <a:solidFill>
                  <a:srgbClr val="000000"/>
                </a:solidFill>
                <a:effectLst/>
                <a:uLnTx/>
                <a:uFillTx/>
                <a:latin typeface="Times New Roman" pitchFamily="18" charset="0"/>
                <a:ea typeface="黑体" pitchFamily="49" charset="-122"/>
                <a:cs typeface="Times New Roman" pitchFamily="18" charset="0"/>
              </a:rPr>
              <a:t> &gt;&gt; score;     </a:t>
            </a:r>
            <a:r>
              <a:rPr kumimoji="0" lang="en-US" sz="2400" b="1" i="0" u="none" strike="noStrike" kern="1200" cap="none" spc="0" normalizeH="0" baseline="0" noProof="0" dirty="0">
                <a:ln>
                  <a:noFill/>
                </a:ln>
                <a:solidFill>
                  <a:srgbClr val="000000"/>
                </a:solidFill>
                <a:effectLst/>
                <a:uLnTx/>
                <a:uFillTx/>
                <a:latin typeface="Times New Roman" pitchFamily="18" charset="0"/>
                <a:ea typeface="黑体" pitchFamily="49" charset="-122"/>
                <a:cs typeface="Times New Roman" pitchFamily="18" charset="0"/>
              </a:rPr>
              <a:t>// </a:t>
            </a: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黑体" pitchFamily="49" charset="-122"/>
                <a:cs typeface="Times New Roman" pitchFamily="18" charset="0"/>
              </a:rPr>
              <a:t>输入一个整数和浮点数。</a:t>
            </a:r>
          </a:p>
        </p:txBody>
      </p:sp>
      <p:sp>
        <p:nvSpPr>
          <p:cNvPr id="108550" name="Rectangle 4"/>
          <p:cNvSpPr/>
          <p:nvPr/>
        </p:nvSpPr>
        <p:spPr>
          <a:xfrm>
            <a:off x="1857543" y="3898121"/>
            <a:ext cx="8018462" cy="695325"/>
          </a:xfrm>
          <a:prstGeom prst="rect">
            <a:avLst/>
          </a:prstGeom>
          <a:solidFill>
            <a:srgbClr val="7030A0"/>
          </a:solidFill>
          <a:ln w="38100" cap="flat" cmpd="sng">
            <a:solidFill>
              <a:srgbClr val="FFFF00"/>
            </a:solidFill>
            <a:prstDash val="solid"/>
            <a:miter/>
            <a:headEnd type="none" w="med" len="med"/>
            <a:tailEnd type="none" w="med" len="med"/>
          </a:ln>
        </p:spPr>
        <p:txBody>
          <a:bodyPr lIns="0" tIns="72000" rIns="0" bIns="72000" anchor="ctr" anchorCtr="1"/>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800" b="0" i="0" u="none" strike="noStrike" kern="1200" cap="none" spc="0" normalizeH="0" baseline="0" noProof="1">
                <a:ln>
                  <a:noFill/>
                </a:ln>
                <a:solidFill>
                  <a:srgbClr val="66FF33"/>
                </a:solidFill>
                <a:effectLst>
                  <a:outerShdw blurRad="38100" dist="38100" dir="2700000">
                    <a:srgbClr val="000000"/>
                  </a:outerShdw>
                </a:effectLst>
                <a:uLnTx/>
                <a:uFillTx/>
                <a:latin typeface="Verdana" panose="020B0604030504040204" pitchFamily="34" charset="0"/>
                <a:ea typeface="黑体" pitchFamily="49" charset="-122"/>
                <a:cs typeface="+mn-cs"/>
              </a:rPr>
              <a:t>输入：</a:t>
            </a:r>
            <a:r>
              <a:rPr kumimoji="0" lang="en-US" altLang="x-none" sz="2800" b="0" i="0" u="none" strike="noStrike" kern="1200" cap="none" spc="0" normalizeH="0" baseline="0" noProof="1">
                <a:ln>
                  <a:noFill/>
                </a:ln>
                <a:solidFill>
                  <a:srgbClr val="66FF33"/>
                </a:solidFill>
                <a:effectLst>
                  <a:outerShdw blurRad="38100" dist="38100" dir="2700000">
                    <a:srgbClr val="000000"/>
                  </a:outerShdw>
                </a:effectLst>
                <a:uLnTx/>
                <a:uFillTx/>
                <a:latin typeface="Verdana" panose="020B0604030504040204" pitchFamily="34" charset="0"/>
                <a:ea typeface="黑体" pitchFamily="49" charset="-122"/>
                <a:cs typeface="+mn-cs"/>
              </a:rPr>
              <a:t>12345678  98.5  (</a:t>
            </a:r>
            <a:r>
              <a:rPr kumimoji="0" lang="zh-CN" altLang="en-US" sz="2800" b="0" i="0" u="none" strike="noStrike" kern="1200" cap="none" spc="0" normalizeH="0" baseline="0" noProof="1">
                <a:ln>
                  <a:noFill/>
                </a:ln>
                <a:solidFill>
                  <a:srgbClr val="66FF33"/>
                </a:solidFill>
                <a:effectLst>
                  <a:outerShdw blurRad="38100" dist="38100" dir="2700000">
                    <a:srgbClr val="000000"/>
                  </a:outerShdw>
                </a:effectLst>
                <a:uLnTx/>
                <a:uFillTx/>
                <a:latin typeface="Verdana" panose="020B0604030504040204" pitchFamily="34" charset="0"/>
                <a:ea typeface="黑体" pitchFamily="49" charset="-122"/>
                <a:cs typeface="+mn-cs"/>
              </a:rPr>
              <a:t>数据间用空格分隔</a:t>
            </a:r>
            <a:r>
              <a:rPr kumimoji="0" lang="en-US" altLang="x-none" sz="2800" b="0" i="0" u="none" strike="noStrike" kern="1200" cap="none" spc="0" normalizeH="0" baseline="0" noProof="1">
                <a:ln>
                  <a:noFill/>
                </a:ln>
                <a:solidFill>
                  <a:srgbClr val="66FF33"/>
                </a:solidFill>
                <a:effectLst>
                  <a:outerShdw blurRad="38100" dist="38100" dir="2700000">
                    <a:srgbClr val="000000"/>
                  </a:outerShdw>
                </a:effectLst>
                <a:uLnTx/>
                <a:uFillTx/>
                <a:latin typeface="Verdana" panose="020B0604030504040204" pitchFamily="34" charset="0"/>
                <a:ea typeface="黑体" pitchFamily="49" charset="-122"/>
                <a:cs typeface="+mn-cs"/>
              </a:rPr>
              <a:t>)</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AEF4D9-0CFB-4B73-9DD3-9B68ECE08090}"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533383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767408" y="1416241"/>
            <a:ext cx="5760640" cy="533400"/>
          </a:xfrm>
          <a:solidFill>
            <a:srgbClr val="006666">
              <a:alpha val="100000"/>
            </a:srgbClr>
          </a:solidFill>
          <a:ln w="38100" cmpd="dbl">
            <a:solidFill>
              <a:schemeClr val="bg1"/>
            </a:solidFill>
            <a:miter/>
          </a:ln>
        </p:spPr>
        <p:txBody>
          <a:bodyPr vert="horz" lIns="91440" tIns="0" rIns="91440" bIns="72000" rtlCol="0" anchor="ctr">
            <a:normAutofit fontScale="90000"/>
          </a:bodyPr>
          <a:lstStyle/>
          <a:p>
            <a:pPr algn="l" eaLnBrk="1" hangingPunct="1"/>
            <a:r>
              <a:rPr lang="en-US" altLang="x-none" sz="3600" b="1" noProof="1">
                <a:solidFill>
                  <a:srgbClr val="FFFF66"/>
                </a:solidFill>
                <a:effectLst>
                  <a:outerShdw blurRad="38100" dist="38100" dir="2700000">
                    <a:srgbClr val="000000"/>
                  </a:outerShdw>
                </a:effectLst>
                <a:latin typeface="Tahoma" panose="020B0604030504040204" pitchFamily="34" charset="0"/>
                <a:ea typeface="黑体" panose="02010609060101010101" pitchFamily="49" charset="-122"/>
              </a:rPr>
              <a:t>1. </a:t>
            </a:r>
            <a:r>
              <a:rPr lang="zh-CN" altLang="en-US" sz="3600" b="1" noProof="1">
                <a:solidFill>
                  <a:srgbClr val="FFFF66"/>
                </a:solidFill>
                <a:effectLst>
                  <a:outerShdw blurRad="38100" dist="38100" dir="2700000">
                    <a:srgbClr val="000000"/>
                  </a:outerShdw>
                </a:effectLst>
                <a:latin typeface="Tahoma" panose="020B0604030504040204" pitchFamily="34" charset="0"/>
                <a:ea typeface="黑体" panose="02010609060101010101" pitchFamily="49" charset="-122"/>
              </a:rPr>
              <a:t>字符输出函数</a:t>
            </a:r>
            <a:r>
              <a:rPr lang="en-US" altLang="x-none" sz="3600" b="1" noProof="1">
                <a:solidFill>
                  <a:srgbClr val="FFFF66"/>
                </a:solidFill>
                <a:effectLst>
                  <a:outerShdw blurRad="38100" dist="38100" dir="2700000">
                    <a:srgbClr val="000000"/>
                  </a:outerShdw>
                </a:effectLst>
                <a:latin typeface="Tahoma" panose="020B0604030504040204" pitchFamily="34" charset="0"/>
                <a:ea typeface="黑体" panose="02010609060101010101" pitchFamily="49" charset="-122"/>
              </a:rPr>
              <a:t>putchar()</a:t>
            </a:r>
          </a:p>
        </p:txBody>
      </p:sp>
      <p:sp>
        <p:nvSpPr>
          <p:cNvPr id="110595" name="Text Box 3"/>
          <p:cNvSpPr txBox="1">
            <a:spLocks noChangeArrowheads="1"/>
          </p:cNvSpPr>
          <p:nvPr/>
        </p:nvSpPr>
        <p:spPr bwMode="auto">
          <a:xfrm>
            <a:off x="911424" y="2276872"/>
            <a:ext cx="9721080" cy="314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defRPr sz="2400" b="1">
                <a:solidFill>
                  <a:schemeClr val="tx1"/>
                </a:solidFill>
                <a:latin typeface="Times New Roman" pitchFamily="18" charset="0"/>
                <a:ea typeface="黑体" pitchFamily="49" charset="-122"/>
              </a:defRPr>
            </a:lvl1pPr>
            <a:lvl2pPr marL="914400" indent="-457200">
              <a:defRPr sz="2400" b="1">
                <a:solidFill>
                  <a:schemeClr val="tx1"/>
                </a:solidFill>
                <a:latin typeface="Times New Roman" pitchFamily="18" charset="0"/>
                <a:ea typeface="黑体" pitchFamily="49" charset="-122"/>
              </a:defRPr>
            </a:lvl2pPr>
            <a:lvl3pPr marL="1371600" indent="-457200">
              <a:defRPr sz="2400" b="1">
                <a:solidFill>
                  <a:schemeClr val="tx1"/>
                </a:solidFill>
                <a:latin typeface="Times New Roman" pitchFamily="18" charset="0"/>
                <a:ea typeface="黑体" pitchFamily="49" charset="-122"/>
              </a:defRPr>
            </a:lvl3pPr>
            <a:lvl4pPr marL="1828800" indent="-457200">
              <a:defRPr sz="2400" b="1">
                <a:solidFill>
                  <a:schemeClr val="tx1"/>
                </a:solidFill>
                <a:latin typeface="Times New Roman" pitchFamily="18" charset="0"/>
                <a:ea typeface="黑体" pitchFamily="49" charset="-122"/>
              </a:defRPr>
            </a:lvl4pPr>
            <a:lvl5pPr marL="2286000" indent="-457200">
              <a:defRPr sz="2400" b="1">
                <a:solidFill>
                  <a:schemeClr val="tx1"/>
                </a:solidFill>
                <a:latin typeface="Times New Roman" pitchFamily="18" charset="0"/>
                <a:ea typeface="黑体" pitchFamily="49" charset="-122"/>
              </a:defRPr>
            </a:lvl5pPr>
            <a:lvl6pPr marL="27432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marL="32004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marL="36576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marL="41148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457200" marR="0" lvl="0" indent="-457200" algn="l" defTabSz="914400" rtl="0" eaLnBrk="1" fontAlgn="base" latinLnBrk="0" hangingPunct="1">
              <a:lnSpc>
                <a:spcPct val="130000"/>
              </a:lnSpc>
              <a:spcBef>
                <a:spcPct val="0"/>
              </a:spcBef>
              <a:spcAft>
                <a:spcPct val="0"/>
              </a:spcAft>
              <a:buClrTx/>
              <a:buSzTx/>
              <a:buFont typeface="Arial" charset="0"/>
              <a:buAutoNum type="arabicParenR"/>
              <a:tabLst/>
              <a:defRPr/>
            </a:pPr>
            <a:r>
              <a:rPr kumimoji="0" lang="en-US" sz="3200" b="1" i="0" u="none" strike="noStrike" kern="1200" cap="none" spc="0" normalizeH="0" baseline="0" noProof="0" dirty="0" err="1">
                <a:ln>
                  <a:noFill/>
                </a:ln>
                <a:solidFill>
                  <a:srgbClr val="002060"/>
                </a:solidFill>
                <a:effectLst/>
                <a:uLnTx/>
                <a:uFillTx/>
                <a:latin typeface="Calibri"/>
                <a:ea typeface="黑体" pitchFamily="49" charset="-122"/>
                <a:cs typeface="+mn-cs"/>
              </a:rPr>
              <a:t>putchar</a:t>
            </a:r>
            <a:r>
              <a:rPr kumimoji="0" lang="en-US" sz="3200" b="1" i="0" u="none" strike="noStrike" kern="1200" cap="none" spc="0" normalizeH="0" baseline="0" noProof="0" dirty="0">
                <a:ln>
                  <a:noFill/>
                </a:ln>
                <a:solidFill>
                  <a:srgbClr val="002060"/>
                </a:solidFill>
                <a:effectLst/>
                <a:uLnTx/>
                <a:uFillTx/>
                <a:latin typeface="Calibri"/>
                <a:ea typeface="黑体" pitchFamily="49" charset="-122"/>
                <a:cs typeface="+mn-cs"/>
              </a:rPr>
              <a:t>()</a:t>
            </a:r>
            <a:r>
              <a:rPr kumimoji="0" lang="zh-CN" altLang="en-US" sz="3200" b="1" i="0" u="none" strike="noStrike" kern="1200" cap="none" spc="0" normalizeH="0" baseline="0" noProof="0" dirty="0">
                <a:ln>
                  <a:noFill/>
                </a:ln>
                <a:solidFill>
                  <a:srgbClr val="002060"/>
                </a:solidFill>
                <a:effectLst/>
                <a:uLnTx/>
                <a:uFillTx/>
                <a:latin typeface="Calibri"/>
                <a:ea typeface="黑体" pitchFamily="49" charset="-122"/>
                <a:cs typeface="+mn-cs"/>
              </a:rPr>
              <a:t>函数的功能：向标准输出设备（一般是屏幕）输出一个字符。</a:t>
            </a:r>
            <a:endParaRPr kumimoji="0" lang="en-US" sz="3200" b="1" i="0" u="none" strike="noStrike" kern="1200" cap="none" spc="0" normalizeH="0" baseline="0" noProof="0" dirty="0">
              <a:ln>
                <a:noFill/>
              </a:ln>
              <a:solidFill>
                <a:srgbClr val="002060"/>
              </a:solidFill>
              <a:effectLst/>
              <a:uLnTx/>
              <a:uFillTx/>
              <a:latin typeface="Calibri"/>
              <a:ea typeface="黑体" pitchFamily="49" charset="-122"/>
              <a:cs typeface="+mn-cs"/>
            </a:endParaRPr>
          </a:p>
          <a:p>
            <a:pPr marL="457200" marR="0" lvl="0" indent="-457200" algn="l" defTabSz="914400" rtl="0" eaLnBrk="1" fontAlgn="base" latinLnBrk="0" hangingPunct="1">
              <a:lnSpc>
                <a:spcPct val="130000"/>
              </a:lnSpc>
              <a:spcBef>
                <a:spcPct val="0"/>
              </a:spcBef>
              <a:spcAft>
                <a:spcPct val="0"/>
              </a:spcAft>
              <a:buClrTx/>
              <a:buSzTx/>
              <a:buFont typeface="Arial" charset="0"/>
              <a:buAutoNum type="arabicParenR"/>
              <a:tabLst/>
              <a:defRPr/>
            </a:pPr>
            <a:r>
              <a:rPr kumimoji="0" lang="zh-CN" altLang="en-US" sz="3200" b="1" i="0" u="none" strike="noStrike" kern="1200" cap="none" spc="0" normalizeH="0" baseline="0" noProof="0" dirty="0">
                <a:ln>
                  <a:noFill/>
                </a:ln>
                <a:solidFill>
                  <a:srgbClr val="002060"/>
                </a:solidFill>
                <a:effectLst/>
                <a:uLnTx/>
                <a:uFillTx/>
                <a:latin typeface="Calibri"/>
                <a:ea typeface="黑体" pitchFamily="49" charset="-122"/>
                <a:cs typeface="+mn-cs"/>
              </a:rPr>
              <a:t>它需要一个字符型的参数（参数可以是常量、变量或表达式）。它的一般形式是：</a:t>
            </a:r>
          </a:p>
          <a:p>
            <a:pPr marL="457200" marR="0" lvl="0" indent="-457200" algn="l" defTabSz="914400" rtl="0" eaLnBrk="1" fontAlgn="base" latinLnBrk="0" hangingPunct="1">
              <a:lnSpc>
                <a:spcPct val="130000"/>
              </a:lnSpc>
              <a:spcBef>
                <a:spcPct val="0"/>
              </a:spcBef>
              <a:spcAft>
                <a:spcPct val="0"/>
              </a:spcAft>
              <a:buClrTx/>
              <a:buSzTx/>
              <a:buFont typeface="Arial" charset="0"/>
              <a:buNone/>
              <a:tabLst/>
              <a:defRPr/>
            </a:pPr>
            <a:r>
              <a:rPr kumimoji="0" lang="en-US" altLang="zh-CN" sz="3200" b="1" i="0" u="none" strike="noStrike" kern="1200" cap="none" spc="0" normalizeH="0" baseline="0" noProof="0" dirty="0">
                <a:ln>
                  <a:noFill/>
                </a:ln>
                <a:solidFill>
                  <a:srgbClr val="002060"/>
                </a:solidFill>
                <a:effectLst/>
                <a:uLnTx/>
                <a:uFillTx/>
                <a:latin typeface="Calibri"/>
                <a:ea typeface="黑体" pitchFamily="49" charset="-122"/>
                <a:cs typeface="+mn-cs"/>
              </a:rPr>
              <a:t>			</a:t>
            </a:r>
            <a:r>
              <a:rPr kumimoji="0" lang="en-US" sz="3200" b="1" i="0" u="none" strike="noStrike" kern="1200" cap="none" spc="0" normalizeH="0" baseline="0" noProof="0" dirty="0" err="1">
                <a:ln>
                  <a:noFill/>
                </a:ln>
                <a:solidFill>
                  <a:srgbClr val="FF0000"/>
                </a:solidFill>
                <a:effectLst/>
                <a:uLnTx/>
                <a:uFillTx/>
                <a:latin typeface="Calibri"/>
                <a:ea typeface="黑体" pitchFamily="49" charset="-122"/>
                <a:cs typeface="+mn-cs"/>
              </a:rPr>
              <a:t>putchar</a:t>
            </a:r>
            <a:r>
              <a:rPr kumimoji="0" lang="en-US" sz="3200" b="1" i="0" u="none" strike="noStrike" kern="1200" cap="none" spc="0" normalizeH="0" baseline="0" noProof="0" dirty="0">
                <a:ln>
                  <a:noFill/>
                </a:ln>
                <a:solidFill>
                  <a:srgbClr val="FF0000"/>
                </a:solidFill>
                <a:effectLst/>
                <a:uLnTx/>
                <a:uFillTx/>
                <a:latin typeface="Calibri"/>
                <a:ea typeface="黑体" pitchFamily="49" charset="-122"/>
                <a:cs typeface="+mn-cs"/>
              </a:rPr>
              <a:t>(</a:t>
            </a:r>
            <a:r>
              <a:rPr kumimoji="0" lang="zh-CN" altLang="en-US" sz="3200" b="1" i="0" u="none" strike="noStrike" kern="1200" cap="none" spc="0" normalizeH="0" baseline="0" noProof="0" dirty="0">
                <a:ln>
                  <a:noFill/>
                </a:ln>
                <a:solidFill>
                  <a:srgbClr val="FF0000"/>
                </a:solidFill>
                <a:effectLst/>
                <a:uLnTx/>
                <a:uFillTx/>
                <a:latin typeface="Calibri"/>
                <a:ea typeface="黑体" pitchFamily="49" charset="-122"/>
                <a:cs typeface="+mn-cs"/>
              </a:rPr>
              <a:t>字符型数据</a:t>
            </a:r>
            <a:r>
              <a:rPr kumimoji="0" lang="en-US" sz="3200" b="1" i="0" u="none" strike="noStrike" kern="1200" cap="none" spc="0" normalizeH="0" baseline="0" noProof="0" dirty="0">
                <a:ln>
                  <a:noFill/>
                </a:ln>
                <a:solidFill>
                  <a:srgbClr val="FF0000"/>
                </a:solidFill>
                <a:effectLst/>
                <a:uLnTx/>
                <a:uFillTx/>
                <a:latin typeface="Calibri"/>
                <a:ea typeface="黑体" pitchFamily="49" charset="-122"/>
                <a:cs typeface="+mn-cs"/>
              </a:rPr>
              <a:t>);</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Rectangle 2">
            <a:extLst>
              <a:ext uri="{FF2B5EF4-FFF2-40B4-BE49-F238E27FC236}">
                <a16:creationId xmlns:a16="http://schemas.microsoft.com/office/drawing/2014/main" id="{189B1DFB-59C6-C3D0-5AC5-C58569CE5654}"/>
              </a:ext>
            </a:extLst>
          </p:cNvPr>
          <p:cNvSpPr txBox="1">
            <a:spLocks/>
          </p:cNvSpPr>
          <p:nvPr/>
        </p:nvSpPr>
        <p:spPr>
          <a:xfrm>
            <a:off x="2184872" y="667130"/>
            <a:ext cx="6552728" cy="691494"/>
          </a:xfrm>
          <a:prstGeom prst="rect">
            <a:avLst/>
          </a:prstGeom>
          <a:solidFill>
            <a:srgbClr val="006666">
              <a:alpha val="100000"/>
            </a:srgbClr>
          </a:solidFill>
          <a:effectLst>
            <a:prstShdw prst="shdw17" dist="17961" dir="2699999">
              <a:srgbClr val="3D7A99"/>
            </a:prst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x-none" sz="3600" b="1" i="0" u="none" strike="noStrike" kern="1200" cap="none" spc="0" normalizeH="0" baseline="0" noProof="1">
                <a:ln>
                  <a:noFill/>
                </a:ln>
                <a:solidFill>
                  <a:srgbClr val="FFFF00"/>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j-cs"/>
              </a:rPr>
              <a:t>2.5.2 </a:t>
            </a:r>
            <a:r>
              <a:rPr kumimoji="0" lang="zh-CN" altLang="en-US" sz="3600" b="1" i="0" u="none" strike="noStrike" kern="1200" cap="none" spc="0" normalizeH="0" baseline="0" noProof="1">
                <a:ln>
                  <a:noFill/>
                </a:ln>
                <a:solidFill>
                  <a:srgbClr val="FFFF00"/>
                </a:solidFill>
                <a:effectLst>
                  <a:outerShdw blurRad="38100" dist="38100" dir="2700000">
                    <a:srgbClr val="000000"/>
                  </a:outerShdw>
                </a:effectLst>
                <a:uLnTx/>
                <a:uFillTx/>
                <a:latin typeface="华光粗圆_CNKI" panose="02000500000000000000" pitchFamily="2" charset="-122"/>
                <a:ea typeface="华光粗圆_CNKI" panose="02000500000000000000" pitchFamily="2" charset="-122"/>
                <a:cs typeface="+mj-cs"/>
              </a:rPr>
              <a:t>单个字符的输入输出</a:t>
            </a:r>
          </a:p>
        </p:txBody>
      </p:sp>
    </p:spTree>
    <p:extLst>
      <p:ext uri="{BB962C8B-B14F-4D97-AF65-F5344CB8AC3E}">
        <p14:creationId xmlns:p14="http://schemas.microsoft.com/office/powerpoint/2010/main" val="30314973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Box 3"/>
          <p:cNvSpPr txBox="1">
            <a:spLocks noChangeArrowheads="1"/>
          </p:cNvSpPr>
          <p:nvPr/>
        </p:nvSpPr>
        <p:spPr bwMode="auto">
          <a:xfrm>
            <a:off x="580501" y="642547"/>
            <a:ext cx="6713537" cy="579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#include &lt;</a:t>
            </a:r>
            <a:r>
              <a:rPr kumimoji="0" lang="zh-CN" altLang="en-US" sz="2400" b="1" i="0" u="none" strike="noStrike" kern="1200" cap="none" spc="0" normalizeH="0" baseline="0" noProof="0" dirty="0">
                <a:ln>
                  <a:noFill/>
                </a:ln>
                <a:solidFill>
                  <a:srgbClr val="002060"/>
                </a:solidFill>
                <a:effectLst/>
                <a:uLnTx/>
                <a:uFillTx/>
                <a:latin typeface="Calibri"/>
                <a:ea typeface="宋体" panose="02010600030101010101" pitchFamily="2" charset="-122"/>
                <a:cs typeface="Times New Roman" pitchFamily="18" charset="0"/>
              </a:rPr>
              <a:t>iostream</a:t>
            </a: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&gt;</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Calibri"/>
                <a:ea typeface="宋体" panose="02010600030101010101" pitchFamily="2" charset="-122"/>
                <a:cs typeface="Times New Roman" pitchFamily="18" charset="0"/>
              </a:rPr>
              <a:t>using namespace std;</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002060"/>
                </a:solidFill>
                <a:effectLst/>
                <a:uLnTx/>
                <a:uFillTx/>
                <a:latin typeface="Calibri"/>
                <a:ea typeface="宋体" panose="02010600030101010101" pitchFamily="2" charset="-122"/>
                <a:cs typeface="Times New Roman" pitchFamily="18" charset="0"/>
              </a:rPr>
              <a:t>int</a:t>
            </a: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main( )</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char  a,  b;   </a:t>
            </a:r>
            <a:r>
              <a:rPr kumimoji="0" lang="en-US" sz="2400" b="1" i="0" u="none" strike="noStrike" kern="1200" cap="none" spc="0" normalizeH="0" baseline="0" noProof="0" dirty="0" err="1">
                <a:ln>
                  <a:noFill/>
                </a:ln>
                <a:solidFill>
                  <a:srgbClr val="002060"/>
                </a:solidFill>
                <a:effectLst/>
                <a:uLnTx/>
                <a:uFillTx/>
                <a:latin typeface="Calibri"/>
                <a:ea typeface="+mn-ea"/>
                <a:cs typeface="Times New Roman" pitchFamily="18" charset="0"/>
              </a:rPr>
              <a:t>int</a:t>
            </a: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c,  d;</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a = 'B';   b = 'O';</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c = 65;   d = 66;</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a:t>
            </a:r>
            <a:r>
              <a:rPr kumimoji="0" lang="en-US" sz="2400" b="1" i="0" u="none" strike="noStrike" kern="1200" cap="none" spc="0" normalizeH="0" baseline="0" noProof="0" dirty="0" err="1">
                <a:ln>
                  <a:noFill/>
                </a:ln>
                <a:solidFill>
                  <a:srgbClr val="002060"/>
                </a:solidFill>
                <a:effectLst/>
                <a:uLnTx/>
                <a:uFillTx/>
                <a:latin typeface="Calibri"/>
                <a:ea typeface="+mn-ea"/>
                <a:cs typeface="Times New Roman" pitchFamily="18" charset="0"/>
              </a:rPr>
              <a:t>putchar</a:t>
            </a: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(a); </a:t>
            </a:r>
            <a:r>
              <a:rPr kumimoji="0" lang="en-US" sz="2400" b="1" i="0" u="none" strike="noStrike" kern="1200" cap="none" spc="0" normalizeH="0" baseline="0" noProof="0" dirty="0" err="1">
                <a:ln>
                  <a:noFill/>
                </a:ln>
                <a:solidFill>
                  <a:srgbClr val="002060"/>
                </a:solidFill>
                <a:effectLst/>
                <a:uLnTx/>
                <a:uFillTx/>
                <a:latin typeface="Calibri"/>
                <a:ea typeface="+mn-ea"/>
                <a:cs typeface="Times New Roman" pitchFamily="18" charset="0"/>
              </a:rPr>
              <a:t>putchar</a:t>
            </a: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(b); </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a:t>
            </a:r>
            <a:r>
              <a:rPr kumimoji="0" lang="en-US" sz="2400" b="1" i="0" u="none" strike="noStrike" kern="1200" cap="none" spc="0" normalizeH="0" baseline="0" noProof="0" dirty="0" err="1">
                <a:ln>
                  <a:noFill/>
                </a:ln>
                <a:solidFill>
                  <a:srgbClr val="002060"/>
                </a:solidFill>
                <a:effectLst/>
                <a:uLnTx/>
                <a:uFillTx/>
                <a:latin typeface="Calibri"/>
                <a:ea typeface="+mn-ea"/>
                <a:cs typeface="Times New Roman" pitchFamily="18" charset="0"/>
              </a:rPr>
              <a:t>putchar</a:t>
            </a: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('Y');</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a:t>
            </a:r>
            <a:r>
              <a:rPr kumimoji="0" lang="en-US" sz="2400" b="1" i="0" u="none" strike="noStrike" kern="1200" cap="none" spc="0" normalizeH="0" baseline="0" noProof="0" dirty="0" err="1">
                <a:ln>
                  <a:noFill/>
                </a:ln>
                <a:solidFill>
                  <a:srgbClr val="002060"/>
                </a:solidFill>
                <a:effectLst/>
                <a:uLnTx/>
                <a:uFillTx/>
                <a:latin typeface="Calibri"/>
                <a:ea typeface="+mn-ea"/>
                <a:cs typeface="Times New Roman" pitchFamily="18" charset="0"/>
              </a:rPr>
              <a:t>putchar</a:t>
            </a: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('\n');</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a:t>
            </a:r>
            <a:r>
              <a:rPr kumimoji="0" lang="en-US" sz="2400" b="1" i="0" u="none" strike="noStrike" kern="1200" cap="none" spc="0" normalizeH="0" baseline="0" noProof="0" dirty="0" err="1">
                <a:ln>
                  <a:noFill/>
                </a:ln>
                <a:solidFill>
                  <a:srgbClr val="002060"/>
                </a:solidFill>
                <a:effectLst/>
                <a:uLnTx/>
                <a:uFillTx/>
                <a:latin typeface="Calibri"/>
                <a:ea typeface="+mn-ea"/>
                <a:cs typeface="Times New Roman" pitchFamily="18" charset="0"/>
              </a:rPr>
              <a:t>putchar</a:t>
            </a: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(c); </a:t>
            </a:r>
            <a:r>
              <a:rPr kumimoji="0" lang="en-US" sz="2400" b="1" i="0" u="none" strike="noStrike" kern="1200" cap="none" spc="0" normalizeH="0" baseline="0" noProof="0" dirty="0" err="1">
                <a:ln>
                  <a:noFill/>
                </a:ln>
                <a:solidFill>
                  <a:srgbClr val="002060"/>
                </a:solidFill>
                <a:effectLst/>
                <a:uLnTx/>
                <a:uFillTx/>
                <a:latin typeface="Calibri"/>
                <a:ea typeface="+mn-ea"/>
                <a:cs typeface="Times New Roman" pitchFamily="18" charset="0"/>
              </a:rPr>
              <a:t>putchar</a:t>
            </a: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(d+32);</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    </a:t>
            </a:r>
            <a:r>
              <a:rPr kumimoji="0" lang="zh-CN" altLang="en-US" sz="2400" b="1" i="0" u="none" strike="noStrike" kern="1200" cap="none" spc="0" normalizeH="0" baseline="0" noProof="0" dirty="0">
                <a:ln>
                  <a:noFill/>
                </a:ln>
                <a:solidFill>
                  <a:srgbClr val="002060"/>
                </a:solidFill>
                <a:effectLst/>
                <a:uLnTx/>
                <a:uFillTx/>
                <a:latin typeface="Calibri"/>
                <a:ea typeface="宋体" panose="02010600030101010101" pitchFamily="2" charset="-122"/>
                <a:cs typeface="Times New Roman" pitchFamily="18" charset="0"/>
              </a:rPr>
              <a:t>return 0;</a:t>
            </a:r>
            <a:endPar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2060"/>
                </a:solidFill>
                <a:effectLst/>
                <a:uLnTx/>
                <a:uFillTx/>
                <a:latin typeface="Calibri"/>
                <a:ea typeface="+mn-ea"/>
                <a:cs typeface="Times New Roman" pitchFamily="18" charset="0"/>
              </a:rPr>
              <a:t>}</a:t>
            </a:r>
          </a:p>
        </p:txBody>
      </p:sp>
      <p:sp>
        <p:nvSpPr>
          <p:cNvPr id="111619" name="Rectangle 4"/>
          <p:cNvSpPr/>
          <p:nvPr/>
        </p:nvSpPr>
        <p:spPr>
          <a:xfrm>
            <a:off x="7148005" y="3212976"/>
            <a:ext cx="3533775" cy="2590800"/>
          </a:xfrm>
          <a:prstGeom prst="rect">
            <a:avLst/>
          </a:prstGeom>
          <a:solidFill>
            <a:srgbClr val="7030A0"/>
          </a:solidFill>
          <a:ln w="38100" cap="flat" cmpd="sng">
            <a:solidFill>
              <a:srgbClr val="FFFF00"/>
            </a:solidFill>
            <a:prstDash val="solid"/>
            <a:miter/>
            <a:headEnd type="none" w="med" len="med"/>
            <a:tailEnd type="none" w="med" len="med"/>
          </a:ln>
        </p:spPr>
        <p:txBody>
          <a:bodyPr lIns="0" tIns="72000" rIns="0" bIns="72000" anchor="ctr" anchorCtr="1"/>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3200" b="0" i="0" u="none" strike="noStrike" kern="1200" cap="none" spc="0" normalizeH="0" baseline="0" noProof="1">
                <a:ln>
                  <a:noFill/>
                </a:ln>
                <a:solidFill>
                  <a:srgbClr val="00FF00"/>
                </a:solidFill>
                <a:effectLst>
                  <a:outerShdw blurRad="38100" dist="38100" dir="2700000">
                    <a:srgbClr val="000000"/>
                  </a:outerShdw>
                </a:effectLst>
                <a:uLnTx/>
                <a:uFillTx/>
                <a:latin typeface="Verdana" panose="020B0604030504040204" pitchFamily="34" charset="0"/>
                <a:ea typeface="黑体" pitchFamily="49" charset="-122"/>
                <a:cs typeface="+mn-cs"/>
              </a:rPr>
              <a:t>运行结果：</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altLang="x-none" sz="3200" b="0" i="0" u="none" strike="noStrike" kern="1200" cap="none" spc="0" normalizeH="0" baseline="0" noProof="1">
                <a:ln>
                  <a:noFill/>
                </a:ln>
                <a:solidFill>
                  <a:srgbClr val="00FF00"/>
                </a:solidFill>
                <a:effectLst>
                  <a:outerShdw blurRad="38100" dist="38100" dir="2700000">
                    <a:srgbClr val="000000"/>
                  </a:outerShdw>
                </a:effectLst>
                <a:uLnTx/>
                <a:uFillTx/>
                <a:latin typeface="Verdana" panose="020B0604030504040204" pitchFamily="34" charset="0"/>
                <a:ea typeface="幼圆" panose="02010509060101010101" pitchFamily="49" charset="-122"/>
                <a:cs typeface="+mn-cs"/>
              </a:rPr>
              <a:t>BOY</a:t>
            </a:r>
            <a:br>
              <a:rPr kumimoji="0" lang="en-US" altLang="x-none" sz="3200" b="0" i="0" u="none" strike="noStrike" kern="1200" cap="none" spc="0" normalizeH="0" baseline="0" noProof="0">
                <a:ln>
                  <a:noFill/>
                </a:ln>
                <a:solidFill>
                  <a:srgbClr val="00FF00"/>
                </a:solidFill>
                <a:effectLst>
                  <a:outerShdw blurRad="38100" dist="38100" dir="2700000">
                    <a:srgbClr val="000000"/>
                  </a:outerShdw>
                </a:effectLst>
                <a:uLnTx/>
                <a:uFillTx/>
                <a:latin typeface="Verdana" panose="020B0604030504040204" pitchFamily="34" charset="0"/>
                <a:ea typeface="幼圆" panose="02010509060101010101" pitchFamily="49" charset="-122"/>
                <a:cs typeface="+mn-cs"/>
              </a:rPr>
            </a:br>
            <a:r>
              <a:rPr kumimoji="0" lang="en-US" altLang="x-none" sz="3200" b="0" i="0" u="none" strike="noStrike" kern="1200" cap="none" spc="0" normalizeH="0" baseline="0" noProof="1">
                <a:ln>
                  <a:noFill/>
                </a:ln>
                <a:solidFill>
                  <a:srgbClr val="00FF00"/>
                </a:solidFill>
                <a:effectLst>
                  <a:outerShdw blurRad="38100" dist="38100" dir="2700000">
                    <a:srgbClr val="000000"/>
                  </a:outerShdw>
                </a:effectLst>
                <a:uLnTx/>
                <a:uFillTx/>
                <a:latin typeface="Verdana" panose="020B0604030504040204" pitchFamily="34" charset="0"/>
                <a:ea typeface="幼圆" panose="02010509060101010101" pitchFamily="49" charset="-122"/>
                <a:cs typeface="+mn-cs"/>
              </a:rPr>
              <a:t>Ab</a:t>
            </a:r>
          </a:p>
        </p:txBody>
      </p:sp>
      <p:sp>
        <p:nvSpPr>
          <p:cNvPr id="111620" name="Rectangle 2"/>
          <p:cNvSpPr txBox="1"/>
          <p:nvPr/>
        </p:nvSpPr>
        <p:spPr>
          <a:xfrm>
            <a:off x="3889897" y="587452"/>
            <a:ext cx="6516216" cy="533400"/>
          </a:xfrm>
          <a:prstGeom prst="rect">
            <a:avLst/>
          </a:prstGeom>
          <a:solidFill>
            <a:srgbClr val="006666">
              <a:alpha val="100000"/>
            </a:srgbClr>
          </a:solidFill>
          <a:ln w="38100" cmpd="dbl">
            <a:solidFill>
              <a:schemeClr val="bg1"/>
            </a:solidFill>
            <a:miter/>
          </a:ln>
        </p:spPr>
        <p:txBody>
          <a:bodyPr vert="horz" lIns="91440" tIns="0" rIns="91440" bIns="72000" rtlCol="0" anchor="ctr">
            <a:normAutofit fontScale="90000" lnSpcReduction="10000"/>
          </a:bodyPr>
          <a:lstStyle>
            <a:lvl1pPr>
              <a:spcBef>
                <a:spcPct val="0"/>
              </a:spcBef>
              <a:buNone/>
              <a:defRPr sz="3600" b="1">
                <a:solidFill>
                  <a:srgbClr val="FFFF66"/>
                </a:solidFill>
                <a:effectLst>
                  <a:outerShdw blurRad="38100" dist="38100" dir="2700000">
                    <a:srgbClr val="000000"/>
                  </a:outerShdw>
                </a:effectLst>
                <a:latin typeface="Tahoma" panose="020B0604030504040204" pitchFamily="34" charset="0"/>
                <a:ea typeface="黑体" panose="02010609060101010101" pitchFamily="49"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Tahoma" panose="020B0604030504040204" pitchFamily="34" charset="0"/>
                <a:ea typeface="黑体" panose="02010609060101010101" pitchFamily="49" charset="-122"/>
                <a:cs typeface="+mj-cs"/>
              </a:rPr>
              <a:t>字符输出函数</a:t>
            </a:r>
            <a:r>
              <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Tahoma" panose="020B0604030504040204" pitchFamily="34" charset="0"/>
                <a:ea typeface="黑体" panose="02010609060101010101" pitchFamily="49" charset="-122"/>
                <a:cs typeface="+mj-cs"/>
              </a:rPr>
              <a:t>putchar()---</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Tahoma" panose="020B0604030504040204" pitchFamily="34" charset="0"/>
                <a:ea typeface="黑体" panose="02010609060101010101" pitchFamily="49" charset="-122"/>
                <a:cs typeface="+mj-cs"/>
              </a:rPr>
              <a:t>例</a:t>
            </a:r>
            <a:endPar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Tahoma" panose="020B0604030504040204" pitchFamily="34" charset="0"/>
              <a:ea typeface="黑体" panose="02010609060101010101" pitchFamily="49" charset="-122"/>
              <a:cs typeface="+mj-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14476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p:nvPr/>
        </p:nvSpPr>
        <p:spPr>
          <a:xfrm>
            <a:off x="483343" y="1610668"/>
            <a:ext cx="3600400"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lstStyle/>
          <a:p>
            <a:pPr fontAlgn="base">
              <a:spcBef>
                <a:spcPct val="0"/>
              </a:spcBef>
              <a:spcAft>
                <a:spcPct val="0"/>
              </a:spcAft>
              <a:buFont typeface="Arial" charset="0"/>
              <a:buNone/>
            </a:pPr>
            <a:r>
              <a:rPr lang="en-US" altLang="x-none" sz="3600" b="1" noProof="1">
                <a:solidFill>
                  <a:srgbClr val="FFFF66"/>
                </a:solidFill>
                <a:effectLst>
                  <a:outerShdw blurRad="38100" dist="38100" dir="2700000">
                    <a:srgbClr val="000000"/>
                  </a:outerShdw>
                </a:effectLst>
                <a:latin typeface="Arial" panose="020B0604020202020204" pitchFamily="34" charset="0"/>
                <a:ea typeface="黑体" pitchFamily="49" charset="-122"/>
              </a:rPr>
              <a:t>1. </a:t>
            </a: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rPr>
              <a:t>整型数据类型</a:t>
            </a:r>
          </a:p>
        </p:txBody>
      </p:sp>
      <p:pic>
        <p:nvPicPr>
          <p:cNvPr id="24579" name="Picture 10"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b="35870"/>
          <a:stretch>
            <a:fillRect/>
          </a:stretch>
        </p:blipFill>
        <p:spPr bwMode="auto">
          <a:xfrm>
            <a:off x="1629568" y="2564904"/>
            <a:ext cx="893286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73E8AC9-A1ED-4F2B-A5B9-D16F09567DED}" type="slidenum">
              <a:rPr lang="zh-CN" altLang="en-US" smtClean="0"/>
              <a:t>8</a:t>
            </a:fld>
            <a:endParaRPr lang="zh-CN" altLang="en-US"/>
          </a:p>
        </p:txBody>
      </p:sp>
      <p:sp>
        <p:nvSpPr>
          <p:cNvPr id="3" name="Rectangle 2">
            <a:extLst>
              <a:ext uri="{FF2B5EF4-FFF2-40B4-BE49-F238E27FC236}">
                <a16:creationId xmlns:a16="http://schemas.microsoft.com/office/drawing/2014/main" id="{BF9C9455-51DD-FB7C-C1E4-BF9A297968F6}"/>
              </a:ext>
            </a:extLst>
          </p:cNvPr>
          <p:cNvSpPr txBox="1"/>
          <p:nvPr/>
        </p:nvSpPr>
        <p:spPr>
          <a:xfrm>
            <a:off x="1055440" y="571174"/>
            <a:ext cx="8696325" cy="717498"/>
          </a:xfrm>
          <a:prstGeom prst="rect">
            <a:avLst/>
          </a:prstGeom>
          <a:solidFill>
            <a:schemeClr val="tx1">
              <a:lumMod val="65000"/>
              <a:lumOff val="35000"/>
            </a:schemeClr>
          </a:solidFill>
          <a:effectLst>
            <a:prstShdw prst="shdw17" dist="17961" dir="2699999">
              <a:srgbClr val="3D7A99"/>
            </a:prstShdw>
          </a:effectLst>
        </p:spPr>
        <p:txBody>
          <a:bodyPr vert="horz" lIns="91440" tIns="45720" rIns="91440" bIns="45720" rtlCol="0" anchor="ctr">
            <a:normAutofit fontScale="92500" lnSpcReduction="10000"/>
          </a:bodyPr>
          <a:lstStyle>
            <a:lvl1pPr algn="ctr">
              <a:spcBef>
                <a:spcPct val="0"/>
              </a:spcBef>
              <a:buNone/>
              <a:defRPr sz="4800" b="1">
                <a:solidFill>
                  <a:srgbClr val="FFFF00"/>
                </a:solidFill>
                <a:effectLst>
                  <a:outerShdw blurRad="38100" dist="38100" dir="2700000">
                    <a:srgbClr val="000000"/>
                  </a:outerShdw>
                </a:effectLst>
                <a:latin typeface="黑体" panose="02010609060101010101" pitchFamily="49" charset="-122"/>
                <a:ea typeface="黑体" panose="02010609060101010101" pitchFamily="49" charset="-122"/>
                <a:cs typeface="+mj-cs"/>
              </a:defRPr>
            </a:lvl1pPr>
            <a:lvl2pPr>
              <a:tabLst>
                <a:tab pos="2057400" algn="l"/>
              </a:tabLst>
              <a:defRPr sz="2400" b="1">
                <a:solidFill>
                  <a:schemeClr val="tx1"/>
                </a:solidFill>
                <a:latin typeface="Times New Roman" pitchFamily="18" charset="0"/>
                <a:ea typeface="黑体" pitchFamily="49" charset="-122"/>
              </a:defRPr>
            </a:lvl2pPr>
            <a:lvl3pPr>
              <a:tabLst>
                <a:tab pos="2057400" algn="l"/>
              </a:tabLst>
              <a:defRPr sz="2400" b="1">
                <a:solidFill>
                  <a:schemeClr val="tx1"/>
                </a:solidFill>
                <a:latin typeface="Times New Roman" pitchFamily="18" charset="0"/>
                <a:ea typeface="黑体" pitchFamily="49" charset="-122"/>
              </a:defRPr>
            </a:lvl3pPr>
            <a:lvl4pPr>
              <a:tabLst>
                <a:tab pos="2057400" algn="l"/>
              </a:tabLst>
              <a:defRPr sz="2400" b="1">
                <a:solidFill>
                  <a:schemeClr val="tx1"/>
                </a:solidFill>
                <a:latin typeface="Times New Roman" pitchFamily="18" charset="0"/>
                <a:ea typeface="黑体" pitchFamily="49" charset="-122"/>
              </a:defRPr>
            </a:lvl4pPr>
            <a:lvl5pPr>
              <a:tabLst>
                <a:tab pos="2057400" algn="l"/>
              </a:tabLst>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tabLst>
                <a:tab pos="2057400" algn="l"/>
              </a:tabLst>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tabLst>
                <a:tab pos="2057400" algn="l"/>
              </a:tabLst>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tabLst>
                <a:tab pos="2057400" algn="l"/>
              </a:tabLst>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tabLst>
                <a:tab pos="2057400" algn="l"/>
              </a:tabLst>
              <a:defRPr sz="2400" b="1">
                <a:solidFill>
                  <a:schemeClr val="tx1"/>
                </a:solidFill>
                <a:latin typeface="Times New Roman" pitchFamily="18" charset="0"/>
                <a:ea typeface="黑体" pitchFamily="49" charset="-122"/>
              </a:defRPr>
            </a:lvl9pPr>
          </a:lstStyle>
          <a:p>
            <a:r>
              <a:rPr lang="en-US" dirty="0"/>
              <a:t>2.2.1 </a:t>
            </a:r>
            <a:r>
              <a:rPr lang="zh-CN" altLang="en-US" dirty="0"/>
              <a:t>整型数据的常量与变量</a:t>
            </a:r>
          </a:p>
        </p:txBody>
      </p:sp>
    </p:spTree>
    <p:extLst>
      <p:ext uri="{BB962C8B-B14F-4D97-AF65-F5344CB8AC3E}">
        <p14:creationId xmlns:p14="http://schemas.microsoft.com/office/powerpoint/2010/main" val="3852389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idx="4294967295"/>
          </p:nvPr>
        </p:nvSpPr>
        <p:spPr>
          <a:xfrm>
            <a:off x="623392" y="764704"/>
            <a:ext cx="5616624" cy="533400"/>
          </a:xfrm>
          <a:solidFill>
            <a:srgbClr val="006666">
              <a:alpha val="100000"/>
            </a:srgbClr>
          </a:solidFill>
          <a:ln w="38100" cmpd="dbl">
            <a:solidFill>
              <a:schemeClr val="bg1"/>
            </a:solidFill>
            <a:miter/>
          </a:ln>
        </p:spPr>
        <p:txBody>
          <a:bodyPr vert="horz" lIns="91440" tIns="0" rIns="91440" bIns="72000" rtlCol="0" anchor="ctr">
            <a:normAutofit fontScale="90000"/>
          </a:bodyPr>
          <a:lstStyle/>
          <a:p>
            <a:pPr algn="l" eaLnBrk="1" hangingPunct="1"/>
            <a:r>
              <a:rPr lang="en-US" altLang="x-none" sz="3600" b="1" noProof="1">
                <a:solidFill>
                  <a:srgbClr val="FFFF66"/>
                </a:solidFill>
                <a:effectLst>
                  <a:outerShdw blurRad="38100" dist="38100" dir="2700000">
                    <a:srgbClr val="000000"/>
                  </a:outerShdw>
                </a:effectLst>
                <a:latin typeface="Tahoma" panose="020B0604030504040204" pitchFamily="34" charset="0"/>
                <a:ea typeface="黑体" panose="02010609060101010101" pitchFamily="49" charset="-122"/>
              </a:rPr>
              <a:t> 2. </a:t>
            </a:r>
            <a:r>
              <a:rPr lang="zh-CN" altLang="en-US" sz="3600" b="1" noProof="1">
                <a:solidFill>
                  <a:srgbClr val="FFFF66"/>
                </a:solidFill>
                <a:effectLst>
                  <a:outerShdw blurRad="38100" dist="38100" dir="2700000">
                    <a:srgbClr val="000000"/>
                  </a:outerShdw>
                </a:effectLst>
                <a:latin typeface="Tahoma" panose="020B0604030504040204" pitchFamily="34" charset="0"/>
                <a:ea typeface="黑体" panose="02010609060101010101" pitchFamily="49" charset="-122"/>
              </a:rPr>
              <a:t>字符输入函数</a:t>
            </a:r>
            <a:r>
              <a:rPr lang="en-US" altLang="x-none" sz="3600" b="1" noProof="1">
                <a:solidFill>
                  <a:srgbClr val="FFFF66"/>
                </a:solidFill>
                <a:effectLst>
                  <a:outerShdw blurRad="38100" dist="38100" dir="2700000">
                    <a:srgbClr val="000000"/>
                  </a:outerShdw>
                </a:effectLst>
                <a:latin typeface="Tahoma" panose="020B0604030504040204" pitchFamily="34" charset="0"/>
                <a:ea typeface="黑体" panose="02010609060101010101" pitchFamily="49" charset="-122"/>
              </a:rPr>
              <a:t>getchar()</a:t>
            </a:r>
          </a:p>
        </p:txBody>
      </p:sp>
      <p:sp>
        <p:nvSpPr>
          <p:cNvPr id="112643" name="Text Box 3"/>
          <p:cNvSpPr txBox="1">
            <a:spLocks noChangeArrowheads="1"/>
          </p:cNvSpPr>
          <p:nvPr/>
        </p:nvSpPr>
        <p:spPr bwMode="auto">
          <a:xfrm>
            <a:off x="695400" y="1628800"/>
            <a:ext cx="10585176" cy="409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defRPr sz="2400" b="1">
                <a:solidFill>
                  <a:schemeClr val="tx1"/>
                </a:solidFill>
                <a:latin typeface="Times New Roman" pitchFamily="18" charset="0"/>
                <a:ea typeface="黑体" pitchFamily="49" charset="-122"/>
              </a:defRPr>
            </a:lvl1pPr>
            <a:lvl2pPr marL="914400" indent="-457200">
              <a:defRPr sz="2400" b="1">
                <a:solidFill>
                  <a:schemeClr val="tx1"/>
                </a:solidFill>
                <a:latin typeface="Times New Roman" pitchFamily="18" charset="0"/>
                <a:ea typeface="黑体" pitchFamily="49" charset="-122"/>
              </a:defRPr>
            </a:lvl2pPr>
            <a:lvl3pPr marL="1371600" indent="-457200">
              <a:defRPr sz="2400" b="1">
                <a:solidFill>
                  <a:schemeClr val="tx1"/>
                </a:solidFill>
                <a:latin typeface="Times New Roman" pitchFamily="18" charset="0"/>
                <a:ea typeface="黑体" pitchFamily="49" charset="-122"/>
              </a:defRPr>
            </a:lvl3pPr>
            <a:lvl4pPr marL="1828800" indent="-457200">
              <a:defRPr sz="2400" b="1">
                <a:solidFill>
                  <a:schemeClr val="tx1"/>
                </a:solidFill>
                <a:latin typeface="Times New Roman" pitchFamily="18" charset="0"/>
                <a:ea typeface="黑体" pitchFamily="49" charset="-122"/>
              </a:defRPr>
            </a:lvl4pPr>
            <a:lvl5pPr marL="2286000" indent="-457200">
              <a:defRPr sz="2400" b="1">
                <a:solidFill>
                  <a:schemeClr val="tx1"/>
                </a:solidFill>
                <a:latin typeface="Times New Roman" pitchFamily="18" charset="0"/>
                <a:ea typeface="黑体" pitchFamily="49" charset="-122"/>
              </a:defRPr>
            </a:lvl5pPr>
            <a:lvl6pPr marL="27432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marL="32004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marL="36576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marL="4114800" indent="-457200"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457200" marR="0" lvl="0" indent="-457200" algn="l" defTabSz="914400" rtl="0" eaLnBrk="1" fontAlgn="base" latinLnBrk="0" hangingPunct="1">
              <a:lnSpc>
                <a:spcPct val="120000"/>
              </a:lnSpc>
              <a:spcBef>
                <a:spcPts val="0"/>
              </a:spcBef>
              <a:spcAft>
                <a:spcPct val="0"/>
              </a:spcAft>
              <a:buClrTx/>
              <a:buSzTx/>
              <a:buFont typeface="Arial" charset="0"/>
              <a:buAutoNum type="arabicParenR"/>
              <a:tabLst/>
              <a:defRPr/>
            </a:pPr>
            <a:r>
              <a:rPr kumimoji="0" lang="en-US" sz="2800" b="1" i="0" u="none" strike="noStrike" kern="1200" cap="none" spc="0" normalizeH="0" baseline="0" noProof="0" dirty="0" err="1">
                <a:ln>
                  <a:noFill/>
                </a:ln>
                <a:solidFill>
                  <a:srgbClr val="002060"/>
                </a:solidFill>
                <a:effectLst/>
                <a:uLnTx/>
                <a:uFillTx/>
                <a:latin typeface="Calibri"/>
                <a:ea typeface="华文新魏" pitchFamily="2" charset="-122"/>
                <a:cs typeface="Times New Roman" pitchFamily="18" charset="0"/>
              </a:rPr>
              <a:t>getchar</a:t>
            </a:r>
            <a:r>
              <a:rPr kumimoji="0" lang="en-US" sz="2800" b="1" i="0" u="none" strike="noStrike" kern="1200" cap="none" spc="0" normalizeH="0" baseline="0" noProof="0" dirty="0">
                <a:ln>
                  <a:noFill/>
                </a:ln>
                <a:solidFill>
                  <a:srgbClr val="002060"/>
                </a:solidFill>
                <a:effectLst/>
                <a:uLnTx/>
                <a:uFillTx/>
                <a:latin typeface="Calibri"/>
                <a:ea typeface="华文新魏" pitchFamily="2" charset="-122"/>
                <a:cs typeface="Times New Roman" pitchFamily="18" charset="0"/>
              </a:rPr>
              <a:t>()</a:t>
            </a:r>
            <a:r>
              <a:rPr kumimoji="0" lang="zh-CN" altLang="en-US" sz="2800" b="1" i="0" u="none" strike="noStrike" kern="1200" cap="none" spc="0" normalizeH="0" baseline="0" noProof="0" dirty="0">
                <a:ln>
                  <a:noFill/>
                </a:ln>
                <a:solidFill>
                  <a:srgbClr val="002060"/>
                </a:solidFill>
                <a:effectLst/>
                <a:uLnTx/>
                <a:uFillTx/>
                <a:latin typeface="Calibri"/>
                <a:ea typeface="华文新魏" pitchFamily="2" charset="-122"/>
                <a:cs typeface="Times New Roman" pitchFamily="18" charset="0"/>
              </a:rPr>
              <a:t>函数的功能是从键盘获得一个字符，并将这个字符作为函数的返回结果，返回给调用它的程序。</a:t>
            </a:r>
            <a:endParaRPr kumimoji="0" lang="en-US" sz="2800" b="1" i="0" u="none" strike="noStrike" kern="1200" cap="none" spc="0" normalizeH="0" baseline="0" noProof="0" dirty="0">
              <a:ln>
                <a:noFill/>
              </a:ln>
              <a:solidFill>
                <a:srgbClr val="002060"/>
              </a:solidFill>
              <a:effectLst/>
              <a:uLnTx/>
              <a:uFillTx/>
              <a:latin typeface="Calibri"/>
              <a:ea typeface="华文新魏" pitchFamily="2" charset="-122"/>
              <a:cs typeface="Times New Roman" pitchFamily="18" charset="0"/>
            </a:endParaRPr>
          </a:p>
          <a:p>
            <a:pPr marL="457200" marR="0" lvl="0" indent="-457200" algn="l" defTabSz="914400" rtl="0" eaLnBrk="1" fontAlgn="base" latinLnBrk="0" hangingPunct="1">
              <a:lnSpc>
                <a:spcPct val="120000"/>
              </a:lnSpc>
              <a:spcBef>
                <a:spcPts val="0"/>
              </a:spcBef>
              <a:spcAft>
                <a:spcPct val="0"/>
              </a:spcAft>
              <a:buClrTx/>
              <a:buSzTx/>
              <a:buFont typeface="Arial" charset="0"/>
              <a:buAutoNum type="arabicParenR"/>
              <a:tabLst/>
              <a:defRPr/>
            </a:pPr>
            <a:r>
              <a:rPr kumimoji="0" lang="en-US" sz="2800" b="1" i="0" u="none" strike="noStrike" kern="1200" cap="none" spc="0" normalizeH="0" baseline="0" noProof="0" dirty="0" err="1">
                <a:ln>
                  <a:noFill/>
                </a:ln>
                <a:solidFill>
                  <a:srgbClr val="002060"/>
                </a:solidFill>
                <a:effectLst/>
                <a:uLnTx/>
                <a:uFillTx/>
                <a:latin typeface="Calibri"/>
                <a:ea typeface="华文新魏" pitchFamily="2" charset="-122"/>
                <a:cs typeface="Times New Roman" pitchFamily="18" charset="0"/>
              </a:rPr>
              <a:t>getchar</a:t>
            </a:r>
            <a:r>
              <a:rPr kumimoji="0" lang="en-US" sz="2800" b="1" i="0" u="none" strike="noStrike" kern="1200" cap="none" spc="0" normalizeH="0" baseline="0" noProof="0" dirty="0">
                <a:ln>
                  <a:noFill/>
                </a:ln>
                <a:solidFill>
                  <a:srgbClr val="002060"/>
                </a:solidFill>
                <a:effectLst/>
                <a:uLnTx/>
                <a:uFillTx/>
                <a:latin typeface="Calibri"/>
                <a:ea typeface="华文新魏" pitchFamily="2" charset="-122"/>
                <a:cs typeface="Times New Roman" pitchFamily="18" charset="0"/>
              </a:rPr>
              <a:t>()</a:t>
            </a:r>
            <a:r>
              <a:rPr kumimoji="0" lang="zh-CN" altLang="en-US" sz="2800" b="1" i="0" u="none" strike="noStrike" kern="1200" cap="none" spc="0" normalizeH="0" baseline="0" noProof="0" dirty="0">
                <a:ln>
                  <a:noFill/>
                </a:ln>
                <a:solidFill>
                  <a:srgbClr val="002060"/>
                </a:solidFill>
                <a:effectLst/>
                <a:uLnTx/>
                <a:uFillTx/>
                <a:latin typeface="Calibri"/>
                <a:ea typeface="华文新魏" pitchFamily="2" charset="-122"/>
                <a:cs typeface="Times New Roman" pitchFamily="18" charset="0"/>
              </a:rPr>
              <a:t>函数没有参数，其一般形式为：</a:t>
            </a:r>
          </a:p>
          <a:p>
            <a:pPr marL="457200" marR="0" lvl="0" indent="-457200" algn="l" defTabSz="914400" rtl="0" eaLnBrk="1" fontAlgn="base" latinLnBrk="0" hangingPunct="1">
              <a:lnSpc>
                <a:spcPct val="12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002060"/>
                </a:solidFill>
                <a:effectLst/>
                <a:uLnTx/>
                <a:uFillTx/>
                <a:latin typeface="Calibri"/>
                <a:ea typeface="华文新魏" pitchFamily="2" charset="-122"/>
                <a:cs typeface="Times New Roman" pitchFamily="18" charset="0"/>
              </a:rPr>
              <a:t>           </a:t>
            </a:r>
            <a:r>
              <a:rPr kumimoji="0" lang="zh-CN" altLang="en-US" sz="2800" b="1" i="0" u="none" strike="noStrike" kern="1200" cap="none" spc="0" normalizeH="0" baseline="0" noProof="0" dirty="0">
                <a:ln>
                  <a:noFill/>
                </a:ln>
                <a:solidFill>
                  <a:srgbClr val="FF0000"/>
                </a:solidFill>
                <a:effectLst/>
                <a:uLnTx/>
                <a:uFillTx/>
                <a:latin typeface="Calibri"/>
                <a:ea typeface="华文新魏" pitchFamily="2" charset="-122"/>
                <a:cs typeface="Times New Roman" pitchFamily="18" charset="0"/>
              </a:rPr>
              <a:t>字符变量 </a:t>
            </a:r>
            <a:r>
              <a:rPr kumimoji="0" lang="en-US" sz="2800" b="1" i="0" u="none" strike="noStrike" kern="1200" cap="none" spc="0" normalizeH="0" baseline="0" noProof="0" dirty="0">
                <a:ln>
                  <a:noFill/>
                </a:ln>
                <a:solidFill>
                  <a:srgbClr val="FF0000"/>
                </a:solidFill>
                <a:effectLst/>
                <a:uLnTx/>
                <a:uFillTx/>
                <a:latin typeface="Calibri"/>
                <a:ea typeface="华文新魏" pitchFamily="2" charset="-122"/>
                <a:cs typeface="Times New Roman" pitchFamily="18" charset="0"/>
              </a:rPr>
              <a:t>= </a:t>
            </a:r>
            <a:r>
              <a:rPr kumimoji="0" lang="en-US" sz="2800" b="1" i="0" u="none" strike="noStrike" kern="1200" cap="none" spc="0" normalizeH="0" baseline="0" noProof="0" dirty="0" err="1">
                <a:ln>
                  <a:noFill/>
                </a:ln>
                <a:solidFill>
                  <a:srgbClr val="FF0000"/>
                </a:solidFill>
                <a:effectLst/>
                <a:uLnTx/>
                <a:uFillTx/>
                <a:latin typeface="Calibri"/>
                <a:ea typeface="华文新魏" pitchFamily="2" charset="-122"/>
                <a:cs typeface="Times New Roman" pitchFamily="18" charset="0"/>
              </a:rPr>
              <a:t>getchar</a:t>
            </a:r>
            <a:r>
              <a:rPr kumimoji="0" lang="en-US" sz="2800" b="1" i="0" u="none" strike="noStrike" kern="1200" cap="none" spc="0" normalizeH="0" baseline="0" noProof="0" dirty="0">
                <a:ln>
                  <a:noFill/>
                </a:ln>
                <a:solidFill>
                  <a:srgbClr val="FF0000"/>
                </a:solidFill>
                <a:effectLst/>
                <a:uLnTx/>
                <a:uFillTx/>
                <a:latin typeface="Calibri"/>
                <a:ea typeface="华文新魏" pitchFamily="2" charset="-122"/>
                <a:cs typeface="Times New Roman" pitchFamily="18" charset="0"/>
              </a:rPr>
              <a:t>();</a:t>
            </a:r>
            <a:endParaRPr kumimoji="0" lang="en-US" altLang="zh-CN" sz="2800" b="1" i="0" u="none" strike="noStrike" kern="1200" cap="none" spc="0" normalizeH="0" baseline="0" noProof="0" dirty="0">
              <a:ln>
                <a:noFill/>
              </a:ln>
              <a:solidFill>
                <a:srgbClr val="FF0000"/>
              </a:solidFill>
              <a:effectLst/>
              <a:uLnTx/>
              <a:uFillTx/>
              <a:latin typeface="Calibri"/>
              <a:ea typeface="华文新魏" pitchFamily="2" charset="-122"/>
              <a:cs typeface="Times New Roman" pitchFamily="18" charset="0"/>
            </a:endParaRPr>
          </a:p>
          <a:p>
            <a:pPr marL="457200" marR="0" lvl="0" indent="-457200" algn="l" defTabSz="914400" rtl="0" eaLnBrk="1" fontAlgn="base" latinLnBrk="0" hangingPunct="1">
              <a:lnSpc>
                <a:spcPct val="120000"/>
              </a:lnSpc>
              <a:spcBef>
                <a:spcPts val="0"/>
              </a:spcBef>
              <a:spcAft>
                <a:spcPct val="0"/>
              </a:spcAft>
              <a:buClrTx/>
              <a:buSzTx/>
              <a:buFont typeface="Arial" charset="0"/>
              <a:buNone/>
              <a:tabLst/>
              <a:defRPr/>
            </a:pPr>
            <a:r>
              <a:rPr kumimoji="0" lang="zh-CN" altLang="en-US" sz="2800" b="1" i="0" u="none" strike="noStrike" kern="1200" cap="none" spc="0" normalizeH="0" baseline="0" noProof="0" dirty="0">
                <a:ln>
                  <a:noFill/>
                </a:ln>
                <a:solidFill>
                  <a:srgbClr val="FF00FF"/>
                </a:solidFill>
                <a:effectLst/>
                <a:uLnTx/>
                <a:uFillTx/>
                <a:latin typeface="Calibri"/>
                <a:ea typeface="华文新魏" pitchFamily="2" charset="-122"/>
                <a:cs typeface="Times New Roman" pitchFamily="18" charset="0"/>
              </a:rPr>
              <a:t>执行过程</a:t>
            </a:r>
            <a:r>
              <a:rPr kumimoji="0" lang="zh-CN" altLang="en-US" sz="2800" b="1" i="0" u="none" strike="noStrike" kern="1200" cap="none" spc="0" normalizeH="0" baseline="0" noProof="0" dirty="0">
                <a:ln>
                  <a:noFill/>
                </a:ln>
                <a:solidFill>
                  <a:srgbClr val="002060"/>
                </a:solidFill>
                <a:effectLst/>
                <a:uLnTx/>
                <a:uFillTx/>
                <a:latin typeface="Calibri"/>
                <a:ea typeface="华文新魏" pitchFamily="2" charset="-122"/>
                <a:cs typeface="Times New Roman" pitchFamily="18" charset="0"/>
              </a:rPr>
              <a:t>：</a:t>
            </a:r>
          </a:p>
          <a:p>
            <a:pPr marL="457200" marR="0" lvl="0" indent="-457200" algn="l" defTabSz="914400" rtl="0" eaLnBrk="1" fontAlgn="base" latinLnBrk="0" hangingPunct="1">
              <a:lnSpc>
                <a:spcPct val="120000"/>
              </a:lnSpc>
              <a:spcBef>
                <a:spcPts val="0"/>
              </a:spcBef>
              <a:spcAft>
                <a:spcPct val="0"/>
              </a:spcAft>
              <a:buClrTx/>
              <a:buSzTx/>
              <a:buFont typeface="Arial" charset="0"/>
              <a:buChar char="•"/>
              <a:tabLst/>
              <a:defRPr/>
            </a:pPr>
            <a:r>
              <a:rPr kumimoji="0" lang="zh-CN" altLang="en-US" sz="2800" b="1" i="0" u="none" strike="noStrike" kern="1200" cap="none" spc="0" normalizeH="0" baseline="0" noProof="0" dirty="0">
                <a:ln>
                  <a:noFill/>
                </a:ln>
                <a:solidFill>
                  <a:srgbClr val="002060"/>
                </a:solidFill>
                <a:effectLst/>
                <a:uLnTx/>
                <a:uFillTx/>
                <a:latin typeface="Calibri"/>
                <a:ea typeface="黑体" pitchFamily="49" charset="-122"/>
                <a:cs typeface="Times New Roman" pitchFamily="18" charset="0"/>
              </a:rPr>
              <a:t>当程序运行到包含有</a:t>
            </a:r>
            <a:r>
              <a:rPr kumimoji="0" lang="en-US" sz="2800" b="1" i="0" u="none" strike="noStrike" kern="1200" cap="none" spc="0" normalizeH="0" baseline="0" noProof="0" dirty="0" err="1">
                <a:ln>
                  <a:noFill/>
                </a:ln>
                <a:solidFill>
                  <a:srgbClr val="002060"/>
                </a:solidFill>
                <a:effectLst/>
                <a:uLnTx/>
                <a:uFillTx/>
                <a:latin typeface="Calibri"/>
                <a:ea typeface="黑体" pitchFamily="49" charset="-122"/>
                <a:cs typeface="Times New Roman" pitchFamily="18" charset="0"/>
              </a:rPr>
              <a:t>getchar</a:t>
            </a:r>
            <a:r>
              <a:rPr kumimoji="0" lang="zh-CN" altLang="en-US" sz="2800" b="1" i="0" u="none" strike="noStrike" kern="1200" cap="none" spc="0" normalizeH="0" baseline="0" noProof="0" dirty="0">
                <a:ln>
                  <a:noFill/>
                </a:ln>
                <a:solidFill>
                  <a:srgbClr val="002060"/>
                </a:solidFill>
                <a:effectLst/>
                <a:uLnTx/>
                <a:uFillTx/>
                <a:latin typeface="Calibri"/>
                <a:ea typeface="黑体" pitchFamily="49" charset="-122"/>
                <a:cs typeface="Times New Roman" pitchFamily="18" charset="0"/>
              </a:rPr>
              <a:t>函数调用的语句时，会暂时停下来，此时屏幕上有一个闪烁的光标，等待用户从键盘上的输入。用户必须键入有关信息并按</a:t>
            </a:r>
            <a:r>
              <a:rPr kumimoji="0" lang="en-US" altLang="zh-CN" sz="2800" b="1" i="0" u="none" strike="noStrike" kern="1200" cap="none" spc="0" normalizeH="0" baseline="0" noProof="0" dirty="0">
                <a:ln>
                  <a:noFill/>
                </a:ln>
                <a:solidFill>
                  <a:srgbClr val="002060"/>
                </a:solidFill>
                <a:effectLst/>
                <a:uLnTx/>
                <a:uFillTx/>
                <a:latin typeface="Calibri"/>
                <a:ea typeface="黑体" pitchFamily="49" charset="-122"/>
                <a:cs typeface="Times New Roman" pitchFamily="18" charset="0"/>
              </a:rPr>
              <a:t>E</a:t>
            </a:r>
            <a:r>
              <a:rPr kumimoji="0" lang="en-US" sz="2800" b="1" i="0" u="none" strike="noStrike" kern="1200" cap="none" spc="0" normalizeH="0" baseline="0" noProof="0" dirty="0">
                <a:ln>
                  <a:noFill/>
                </a:ln>
                <a:solidFill>
                  <a:srgbClr val="002060"/>
                </a:solidFill>
                <a:effectLst/>
                <a:uLnTx/>
                <a:uFillTx/>
                <a:latin typeface="Calibri"/>
                <a:ea typeface="黑体" pitchFamily="49" charset="-122"/>
                <a:cs typeface="Times New Roman" pitchFamily="18" charset="0"/>
              </a:rPr>
              <a:t>nter</a:t>
            </a:r>
            <a:r>
              <a:rPr kumimoji="0" lang="zh-CN" altLang="en-US" sz="2800" b="1" i="0" u="none" strike="noStrike" kern="1200" cap="none" spc="0" normalizeH="0" baseline="0" noProof="0" dirty="0">
                <a:ln>
                  <a:noFill/>
                </a:ln>
                <a:solidFill>
                  <a:srgbClr val="002060"/>
                </a:solidFill>
                <a:effectLst/>
                <a:uLnTx/>
                <a:uFillTx/>
                <a:latin typeface="Calibri"/>
                <a:ea typeface="黑体" pitchFamily="49" charset="-122"/>
                <a:cs typeface="Times New Roman" pitchFamily="18" charset="0"/>
              </a:rPr>
              <a:t>键后程序才能继续向下执行。</a:t>
            </a:r>
            <a:endParaRPr kumimoji="0" lang="en-US" sz="2800" b="1" i="0" u="none" strike="noStrike" kern="1200" cap="none" spc="0" normalizeH="0" baseline="0" noProof="0" dirty="0">
              <a:ln>
                <a:noFill/>
              </a:ln>
              <a:solidFill>
                <a:srgbClr val="002060"/>
              </a:solidFill>
              <a:effectLst/>
              <a:uLnTx/>
              <a:uFillTx/>
              <a:latin typeface="Calibri"/>
              <a:ea typeface="黑体" pitchFamily="49" charset="-122"/>
              <a:cs typeface="Times New Roman" pitchFamily="18" charset="0"/>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34979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3"/>
          <p:cNvSpPr txBox="1">
            <a:spLocks noChangeArrowheads="1"/>
          </p:cNvSpPr>
          <p:nvPr/>
        </p:nvSpPr>
        <p:spPr bwMode="auto">
          <a:xfrm>
            <a:off x="1581687" y="884617"/>
            <a:ext cx="4122738" cy="548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#include &lt;</a:t>
            </a: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Times New Roman" pitchFamily="18" charset="0"/>
              </a:rPr>
              <a:t>iostream</a:t>
            </a: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&gt;</a:t>
            </a:r>
          </a:p>
          <a:p>
            <a:pPr marL="0" marR="0" lvl="0" indent="0" algn="l" defTabSz="914400" rtl="0" eaLnBrk="1" fontAlgn="base" latinLnBrk="0" hangingPunct="1">
              <a:lnSpc>
                <a:spcPct val="100000"/>
              </a:lnSpc>
              <a:spcBef>
                <a:spcPct val="50000"/>
              </a:spcBef>
              <a:spcAft>
                <a:spcPct val="0"/>
              </a:spcAft>
              <a:buClrTx/>
              <a:buSzTx/>
              <a:buFont typeface="Arial" charset="0"/>
              <a:buNone/>
              <a:tabLst/>
              <a:defRPr/>
            </a:pP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Times New Roman" pitchFamily="18" charset="0"/>
              </a:rPr>
              <a:t>using namespace std;</a:t>
            </a:r>
          </a:p>
          <a:p>
            <a:pPr marL="0" marR="0" lvl="0" indent="0" algn="l" defTabSz="914400" rtl="0" eaLnBrk="1" fontAlgn="base" latinLnBrk="0" hangingPunct="1">
              <a:lnSpc>
                <a:spcPct val="110000"/>
              </a:lnSpc>
              <a:spcBef>
                <a:spcPct val="50000"/>
              </a:spcBef>
              <a:spcAft>
                <a:spcPct val="0"/>
              </a:spcAft>
              <a:buClrTx/>
              <a:buSzTx/>
              <a:buFont typeface="Arial" charset="0"/>
              <a:buNone/>
              <a:tabLst/>
              <a:defRPr/>
            </a:pP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Times New Roman" pitchFamily="18" charset="0"/>
              </a:rPr>
              <a:t>int</a:t>
            </a: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 main( )</a:t>
            </a:r>
          </a:p>
          <a:p>
            <a:pPr marL="0" marR="0" lvl="0" indent="0" algn="l" defTabSz="914400" rtl="0" eaLnBrk="1" fontAlgn="base" latinLnBrk="0" hangingPunct="1">
              <a:lnSpc>
                <a:spcPct val="11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a:t>
            </a:r>
          </a:p>
          <a:p>
            <a:pPr marL="0" marR="0" lvl="0" indent="0" algn="l" defTabSz="914400" rtl="0" eaLnBrk="1" fontAlgn="base" latinLnBrk="0" hangingPunct="1">
              <a:lnSpc>
                <a:spcPct val="11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    char  </a:t>
            </a:r>
            <a:r>
              <a:rPr kumimoji="0" lang="en-US" sz="2600" b="1" i="0" u="none" strike="noStrike" kern="1200" cap="none" spc="0" normalizeH="0" baseline="0" noProof="0" dirty="0" err="1">
                <a:ln>
                  <a:noFill/>
                </a:ln>
                <a:solidFill>
                  <a:srgbClr val="002060"/>
                </a:solidFill>
                <a:effectLst/>
                <a:uLnTx/>
                <a:uFillTx/>
                <a:latin typeface="Calibri"/>
                <a:ea typeface="+mn-ea"/>
                <a:cs typeface="Times New Roman" pitchFamily="18" charset="0"/>
              </a:rPr>
              <a:t>ch</a:t>
            </a: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a:t>
            </a:r>
          </a:p>
          <a:p>
            <a:pPr marL="0" marR="0" lvl="0" indent="0" algn="l" defTabSz="914400" rtl="0" eaLnBrk="1" fontAlgn="base" latinLnBrk="0" hangingPunct="1">
              <a:lnSpc>
                <a:spcPct val="11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    </a:t>
            </a:r>
            <a:r>
              <a:rPr kumimoji="0" lang="en-US" sz="2600" b="1" i="0" u="none" strike="noStrike" kern="1200" cap="none" spc="0" normalizeH="0" baseline="0" noProof="0" dirty="0" err="1">
                <a:ln>
                  <a:noFill/>
                </a:ln>
                <a:solidFill>
                  <a:srgbClr val="002060"/>
                </a:solidFill>
                <a:effectLst/>
                <a:uLnTx/>
                <a:uFillTx/>
                <a:latin typeface="Calibri"/>
                <a:ea typeface="+mn-ea"/>
                <a:cs typeface="Times New Roman" pitchFamily="18" charset="0"/>
              </a:rPr>
              <a:t>ch</a:t>
            </a: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 = </a:t>
            </a:r>
            <a:r>
              <a:rPr kumimoji="0" lang="en-US" sz="2600" b="1" i="0" u="none" strike="noStrike" kern="1200" cap="none" spc="0" normalizeH="0" baseline="0" noProof="0" dirty="0" err="1">
                <a:ln>
                  <a:noFill/>
                </a:ln>
                <a:solidFill>
                  <a:srgbClr val="002060"/>
                </a:solidFill>
                <a:effectLst/>
                <a:uLnTx/>
                <a:uFillTx/>
                <a:latin typeface="Calibri"/>
                <a:ea typeface="+mn-ea"/>
                <a:cs typeface="Times New Roman" pitchFamily="18" charset="0"/>
              </a:rPr>
              <a:t>getchar</a:t>
            </a: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 );</a:t>
            </a:r>
          </a:p>
          <a:p>
            <a:pPr marL="0" marR="0" lvl="0" indent="0" algn="l" defTabSz="914400" rtl="0" eaLnBrk="1" fontAlgn="base" latinLnBrk="0" hangingPunct="1">
              <a:lnSpc>
                <a:spcPct val="11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    </a:t>
            </a:r>
            <a:r>
              <a:rPr kumimoji="0" lang="en-US" sz="2600" b="1" i="0" u="none" strike="noStrike" kern="1200" cap="none" spc="0" normalizeH="0" baseline="0" noProof="0" dirty="0" err="1">
                <a:ln>
                  <a:noFill/>
                </a:ln>
                <a:solidFill>
                  <a:srgbClr val="002060"/>
                </a:solidFill>
                <a:effectLst/>
                <a:uLnTx/>
                <a:uFillTx/>
                <a:latin typeface="Calibri"/>
                <a:ea typeface="+mn-ea"/>
                <a:cs typeface="Times New Roman" pitchFamily="18" charset="0"/>
              </a:rPr>
              <a:t>putchar</a:t>
            </a: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a:t>
            </a:r>
            <a:r>
              <a:rPr kumimoji="0" lang="en-US" sz="2600" b="1" i="0" u="none" strike="noStrike" kern="1200" cap="none" spc="0" normalizeH="0" baseline="0" noProof="0" dirty="0" err="1">
                <a:ln>
                  <a:noFill/>
                </a:ln>
                <a:solidFill>
                  <a:srgbClr val="002060"/>
                </a:solidFill>
                <a:effectLst/>
                <a:uLnTx/>
                <a:uFillTx/>
                <a:latin typeface="Calibri"/>
                <a:ea typeface="+mn-ea"/>
                <a:cs typeface="Times New Roman" pitchFamily="18" charset="0"/>
              </a:rPr>
              <a:t>ch</a:t>
            </a: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a:t>
            </a:r>
          </a:p>
          <a:p>
            <a:pPr marL="0" marR="0" lvl="0" indent="0" algn="l" defTabSz="914400" rtl="0" eaLnBrk="1" fontAlgn="base" latinLnBrk="0" hangingPunct="1">
              <a:lnSpc>
                <a:spcPct val="11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    </a:t>
            </a:r>
            <a:r>
              <a:rPr kumimoji="0" lang="zh-CN" altLang="en-US" sz="2600" b="1" i="0" u="none" strike="noStrike" kern="1200" cap="none" spc="0" normalizeH="0" baseline="0" noProof="0" dirty="0">
                <a:ln>
                  <a:noFill/>
                </a:ln>
                <a:solidFill>
                  <a:srgbClr val="002060"/>
                </a:solidFill>
                <a:effectLst/>
                <a:uLnTx/>
                <a:uFillTx/>
                <a:latin typeface="Calibri"/>
                <a:ea typeface="宋体" panose="02010600030101010101" pitchFamily="2" charset="-122"/>
                <a:cs typeface="Times New Roman" pitchFamily="18" charset="0"/>
              </a:rPr>
              <a:t>return 0;</a:t>
            </a:r>
            <a:endPar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endParaRPr>
          </a:p>
          <a:p>
            <a:pPr marL="0" marR="0" lvl="0" indent="0" algn="l" defTabSz="914400" rtl="0" eaLnBrk="1" fontAlgn="base" latinLnBrk="0" hangingPunct="1">
              <a:lnSpc>
                <a:spcPct val="110000"/>
              </a:lnSpc>
              <a:spcBef>
                <a:spcPct val="50000"/>
              </a:spcBef>
              <a:spcAft>
                <a:spcPct val="0"/>
              </a:spcAft>
              <a:buClrTx/>
              <a:buSzTx/>
              <a:buFont typeface="Arial" charset="0"/>
              <a:buNone/>
              <a:tabLst/>
              <a:defRPr/>
            </a:pPr>
            <a:r>
              <a:rPr kumimoji="0" lang="en-US" sz="2600" b="1" i="0" u="none" strike="noStrike" kern="1200" cap="none" spc="0" normalizeH="0" baseline="0" noProof="0" dirty="0">
                <a:ln>
                  <a:noFill/>
                </a:ln>
                <a:solidFill>
                  <a:srgbClr val="002060"/>
                </a:solidFill>
                <a:effectLst/>
                <a:uLnTx/>
                <a:uFillTx/>
                <a:latin typeface="Calibri"/>
                <a:ea typeface="+mn-ea"/>
                <a:cs typeface="Times New Roman" pitchFamily="18" charset="0"/>
              </a:rPr>
              <a:t>}</a:t>
            </a:r>
          </a:p>
        </p:txBody>
      </p:sp>
      <p:sp>
        <p:nvSpPr>
          <p:cNvPr id="114692" name="Rectangle 4"/>
          <p:cNvSpPr/>
          <p:nvPr/>
        </p:nvSpPr>
        <p:spPr>
          <a:xfrm>
            <a:off x="6446838" y="2204864"/>
            <a:ext cx="3529012" cy="3456384"/>
          </a:xfrm>
          <a:prstGeom prst="rect">
            <a:avLst/>
          </a:prstGeom>
          <a:solidFill>
            <a:srgbClr val="7030A0"/>
          </a:solidFill>
          <a:ln w="38100" cap="flat" cmpd="sng">
            <a:solidFill>
              <a:srgbClr val="FFFF00"/>
            </a:solidFill>
            <a:prstDash val="solid"/>
            <a:miter/>
            <a:headEnd type="none" w="med" len="med"/>
            <a:tailEnd type="none" w="med" len="med"/>
          </a:ln>
        </p:spPr>
        <p:txBody>
          <a:bodyPr lIns="0" tIns="72000" rIns="0" bIns="72000" anchor="ctr" anchorCtr="1"/>
          <a:lstStyle/>
          <a:p>
            <a:pPr marL="0" marR="0" lvl="0" indent="0" algn="l" defTabSz="914400" rtl="0" eaLnBrk="1" fontAlgn="base" latinLnBrk="0" hangingPunct="1">
              <a:lnSpc>
                <a:spcPct val="150000"/>
              </a:lnSpc>
              <a:spcBef>
                <a:spcPct val="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宋体" pitchFamily="2" charset="-122"/>
                <a:ea typeface="宋体" panose="02010600030101010101" pitchFamily="2" charset="-122"/>
                <a:cs typeface="+mn-cs"/>
              </a:rPr>
              <a:t>运行结果：</a:t>
            </a:r>
          </a:p>
          <a:p>
            <a:pPr marL="0" marR="0" lvl="0" indent="0" algn="just" defTabSz="914400" rtl="0" eaLnBrk="1" fontAlgn="base" latinLnBrk="0" hangingPunct="1">
              <a:lnSpc>
                <a:spcPct val="150000"/>
              </a:lnSpc>
              <a:spcBef>
                <a:spcPct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宋体" pitchFamily="2" charset="-122"/>
                <a:ea typeface="+mn-ea"/>
                <a:cs typeface="+mn-cs"/>
              </a:rPr>
              <a:t>B↙ </a:t>
            </a:r>
            <a:r>
              <a:rPr kumimoji="0" 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mn-ea"/>
                <a:cs typeface="+mn-cs"/>
              </a:rPr>
              <a:t>(</a:t>
            </a: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宋体" panose="02010600030101010101" pitchFamily="2" charset="-122"/>
                <a:cs typeface="+mn-cs"/>
              </a:rPr>
              <a:t>用户键入字符</a:t>
            </a:r>
            <a:r>
              <a:rPr kumimoji="0" 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mn-ea"/>
                <a:cs typeface="+mn-cs"/>
              </a:rPr>
              <a:t>B</a:t>
            </a: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宋体" panose="02010600030101010101" pitchFamily="2" charset="-122"/>
                <a:cs typeface="+mn-cs"/>
              </a:rPr>
              <a:t>后，再键入“回车”键</a:t>
            </a:r>
            <a:r>
              <a:rPr kumimoji="0" 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mn-ea"/>
                <a:cs typeface="+mn-cs"/>
              </a:rPr>
              <a:t>)</a:t>
            </a:r>
            <a:r>
              <a:rPr kumimoji="0" lang="en-US" sz="24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宋体" pitchFamily="2" charset="-122"/>
                <a:ea typeface="+mn-ea"/>
                <a:cs typeface="+mn-cs"/>
              </a:rPr>
              <a:t> </a:t>
            </a:r>
          </a:p>
          <a:p>
            <a:pPr marL="0" marR="0" lvl="0" indent="0" algn="just" defTabSz="914400" rtl="0" eaLnBrk="1" fontAlgn="base" latinLnBrk="0" hangingPunct="1">
              <a:lnSpc>
                <a:spcPct val="150000"/>
              </a:lnSpc>
              <a:spcBef>
                <a:spcPct val="0"/>
              </a:spcBef>
              <a:spcAft>
                <a:spcPct val="0"/>
              </a:spcAft>
              <a:buClrTx/>
              <a:buSzTx/>
              <a:buFont typeface="Arial" charset="0"/>
              <a:buNone/>
              <a:tabLst/>
              <a:defRPr/>
            </a:pPr>
            <a:r>
              <a:rPr kumimoji="0" lang="en-US" sz="24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宋体" pitchFamily="2" charset="-122"/>
                <a:ea typeface="+mn-ea"/>
                <a:cs typeface="+mn-cs"/>
              </a:rPr>
              <a:t>B   </a:t>
            </a:r>
            <a:r>
              <a:rPr kumimoji="0" 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mn-ea"/>
                <a:cs typeface="+mn-cs"/>
              </a:rPr>
              <a:t>(</a:t>
            </a:r>
            <a:r>
              <a:rPr kumimoji="0" lang="en-US" sz="24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宋体" pitchFamily="2" charset="-122"/>
                <a:ea typeface="+mn-ea"/>
                <a:cs typeface="+mn-cs"/>
              </a:rPr>
              <a:t>putchar</a:t>
            </a: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宋体" panose="02010600030101010101" pitchFamily="2" charset="-122"/>
                <a:cs typeface="+mn-cs"/>
              </a:rPr>
              <a:t>函数再在屏幕上输出一个字符</a:t>
            </a:r>
            <a:r>
              <a:rPr kumimoji="0" 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mn-ea"/>
                <a:cs typeface="+mn-cs"/>
              </a:rPr>
              <a:t>B)</a:t>
            </a:r>
            <a:endParaRPr kumimoji="0" lang="en-US" sz="2400" b="1" i="0" u="none" strike="noStrike" kern="1200" cap="none" spc="0" normalizeH="0" baseline="0" noProof="0" dirty="0">
              <a:ln>
                <a:noFill/>
              </a:ln>
              <a:solidFill>
                <a:srgbClr val="FFFFFF"/>
              </a:solidFill>
              <a:effectLst/>
              <a:uLnTx/>
              <a:uFillTx/>
              <a:latin typeface="宋体" pitchFamily="2" charset="-122"/>
              <a:ea typeface="+mn-ea"/>
              <a:cs typeface="+mn-cs"/>
            </a:endParaRPr>
          </a:p>
        </p:txBody>
      </p:sp>
      <p:sp>
        <p:nvSpPr>
          <p:cNvPr id="114693" name="Line 5"/>
          <p:cNvSpPr>
            <a:spLocks noChangeShapeType="1"/>
          </p:cNvSpPr>
          <p:nvPr/>
        </p:nvSpPr>
        <p:spPr bwMode="auto">
          <a:xfrm>
            <a:off x="1847528" y="5157192"/>
            <a:ext cx="22098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14694" name="Line 6"/>
          <p:cNvSpPr>
            <a:spLocks noChangeShapeType="1"/>
          </p:cNvSpPr>
          <p:nvPr/>
        </p:nvSpPr>
        <p:spPr bwMode="auto">
          <a:xfrm>
            <a:off x="1775520" y="4437112"/>
            <a:ext cx="2811463"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14695" name="Line 7"/>
          <p:cNvSpPr>
            <a:spLocks noChangeShapeType="1"/>
          </p:cNvSpPr>
          <p:nvPr/>
        </p:nvSpPr>
        <p:spPr bwMode="auto">
          <a:xfrm flipV="1">
            <a:off x="4511824" y="2868613"/>
            <a:ext cx="1935015" cy="1568478"/>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14696" name="Line 8"/>
          <p:cNvSpPr>
            <a:spLocks noChangeShapeType="1"/>
          </p:cNvSpPr>
          <p:nvPr/>
        </p:nvSpPr>
        <p:spPr bwMode="auto">
          <a:xfrm flipV="1">
            <a:off x="4088993" y="4507526"/>
            <a:ext cx="2357843" cy="64966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400" b="0" i="0" u="none" strike="noStrike" kern="1200" cap="none" spc="0" normalizeH="0" baseline="0" noProof="0">
              <a:ln>
                <a:noFill/>
              </a:ln>
              <a:solidFill>
                <a:srgbClr val="000000"/>
              </a:solidFill>
              <a:effectLst/>
              <a:uLnTx/>
              <a:uFillTx/>
              <a:latin typeface="Calibri"/>
              <a:ea typeface="黑体" pitchFamily="49" charset="-122"/>
              <a:cs typeface="+mn-cs"/>
            </a:endParaRPr>
          </a:p>
        </p:txBody>
      </p:sp>
      <p:sp>
        <p:nvSpPr>
          <p:cNvPr id="114697" name="Rectangle 2"/>
          <p:cNvSpPr txBox="1"/>
          <p:nvPr/>
        </p:nvSpPr>
        <p:spPr>
          <a:xfrm>
            <a:off x="654724" y="433380"/>
            <a:ext cx="5976664" cy="533400"/>
          </a:xfrm>
          <a:prstGeom prst="rect">
            <a:avLst/>
          </a:prstGeom>
          <a:solidFill>
            <a:srgbClr val="006666">
              <a:alpha val="100000"/>
            </a:srgbClr>
          </a:solidFill>
          <a:ln w="38100" cmpd="dbl">
            <a:solidFill>
              <a:schemeClr val="bg1"/>
            </a:solidFill>
            <a:miter/>
          </a:ln>
        </p:spPr>
        <p:txBody>
          <a:bodyPr vert="horz" lIns="91440" tIns="0" rIns="91440" bIns="72000" rtlCol="0" anchor="ctr">
            <a:normAutofit fontScale="90000" lnSpcReduction="10000"/>
          </a:bodyPr>
          <a:lstStyle>
            <a:lvl1pPr>
              <a:spcBef>
                <a:spcPct val="0"/>
              </a:spcBef>
              <a:buNone/>
              <a:defRPr sz="3600" b="1">
                <a:solidFill>
                  <a:srgbClr val="FFFF66"/>
                </a:solidFill>
                <a:effectLst>
                  <a:outerShdw blurRad="38100" dist="38100" dir="2700000">
                    <a:srgbClr val="000000"/>
                  </a:outerShdw>
                </a:effectLst>
                <a:latin typeface="Tahoma" panose="020B0604030504040204" pitchFamily="34" charset="0"/>
                <a:ea typeface="黑体" panose="02010609060101010101" pitchFamily="49"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Tahoma" panose="020B0604030504040204" pitchFamily="34" charset="0"/>
                <a:ea typeface="黑体" panose="02010609060101010101" pitchFamily="49" charset="-122"/>
                <a:cs typeface="+mj-cs"/>
              </a:rPr>
              <a:t>字符输入函数</a:t>
            </a:r>
            <a:r>
              <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Tahoma" panose="020B0604030504040204" pitchFamily="34" charset="0"/>
                <a:ea typeface="黑体" panose="02010609060101010101" pitchFamily="49" charset="-122"/>
                <a:cs typeface="+mj-cs"/>
              </a:rPr>
              <a:t>getchar()—</a:t>
            </a:r>
            <a:r>
              <a:rPr kumimoji="0" lang="zh-CN" altLang="en-US" sz="3600" b="1" i="0" u="none" strike="noStrike" kern="1200" cap="none" spc="0" normalizeH="0" baseline="0" noProof="1">
                <a:ln>
                  <a:noFill/>
                </a:ln>
                <a:solidFill>
                  <a:srgbClr val="FFFF66"/>
                </a:solidFill>
                <a:effectLst>
                  <a:outerShdw blurRad="38100" dist="38100" dir="2700000">
                    <a:srgbClr val="000000"/>
                  </a:outerShdw>
                </a:effectLst>
                <a:uLnTx/>
                <a:uFillTx/>
                <a:latin typeface="Tahoma" panose="020B0604030504040204" pitchFamily="34" charset="0"/>
                <a:ea typeface="黑体" panose="02010609060101010101" pitchFamily="49" charset="-122"/>
                <a:cs typeface="+mj-cs"/>
              </a:rPr>
              <a:t>例</a:t>
            </a:r>
            <a:endParaRPr kumimoji="0" lang="en-US" altLang="x-none" sz="3600" b="1" i="0" u="none" strike="noStrike" kern="1200" cap="none" spc="0" normalizeH="0" baseline="0" noProof="1">
              <a:ln>
                <a:noFill/>
              </a:ln>
              <a:solidFill>
                <a:srgbClr val="FFFF66"/>
              </a:solidFill>
              <a:effectLst>
                <a:outerShdw blurRad="38100" dist="38100" dir="2700000">
                  <a:srgbClr val="000000"/>
                </a:outerShdw>
              </a:effectLst>
              <a:uLnTx/>
              <a:uFillTx/>
              <a:latin typeface="Tahoma" panose="020B0604030504040204" pitchFamily="34" charset="0"/>
              <a:ea typeface="黑体" panose="02010609060101010101" pitchFamily="49" charset="-122"/>
              <a:cs typeface="+mj-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57597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wipe(left)">
                                      <p:cBhvr>
                                        <p:cTn id="7" dur="500"/>
                                        <p:tgtEl>
                                          <p:spTgt spid="11469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4693"/>
                                        </p:tgtEl>
                                        <p:attrNameLst>
                                          <p:attrName>style.visibility</p:attrName>
                                        </p:attrNameLst>
                                      </p:cBhvr>
                                      <p:to>
                                        <p:strVal val="visible"/>
                                      </p:to>
                                    </p:set>
                                  </p:childTnLst>
                                </p:cTn>
                              </p:par>
                            </p:childTnLst>
                          </p:cTn>
                        </p:par>
                        <p:par>
                          <p:cTn id="11" fill="hold" nodeType="afterGroup">
                            <p:stCondLst>
                              <p:cond delay="501"/>
                            </p:stCondLst>
                            <p:childTnLst>
                              <p:par>
                                <p:cTn id="12" presetID="1" presetClass="entr" presetSubtype="0" fill="hold" grpId="0" nodeType="afterEffect">
                                  <p:stCondLst>
                                    <p:cond delay="0"/>
                                  </p:stCondLst>
                                  <p:childTnLst>
                                    <p:set>
                                      <p:cBhvr>
                                        <p:cTn id="13" dur="1" fill="hold">
                                          <p:stCondLst>
                                            <p:cond delay="0"/>
                                          </p:stCondLst>
                                        </p:cTn>
                                        <p:tgtEl>
                                          <p:spTgt spid="114694"/>
                                        </p:tgtEl>
                                        <p:attrNameLst>
                                          <p:attrName>style.visibility</p:attrName>
                                        </p:attrNameLst>
                                      </p:cBhvr>
                                      <p:to>
                                        <p:strVal val="visible"/>
                                      </p:to>
                                    </p:set>
                                  </p:childTnLst>
                                </p:cTn>
                              </p:par>
                            </p:childTnLst>
                          </p:cTn>
                        </p:par>
                        <p:par>
                          <p:cTn id="14" fill="hold" nodeType="afterGroup">
                            <p:stCondLst>
                              <p:cond delay="502"/>
                            </p:stCondLst>
                            <p:childTnLst>
                              <p:par>
                                <p:cTn id="15" presetID="1" presetClass="entr" presetSubtype="0" fill="hold" grpId="0" nodeType="afterEffect">
                                  <p:stCondLst>
                                    <p:cond delay="0"/>
                                  </p:stCondLst>
                                  <p:childTnLst>
                                    <p:set>
                                      <p:cBhvr>
                                        <p:cTn id="16" dur="1" fill="hold">
                                          <p:stCondLst>
                                            <p:cond delay="0"/>
                                          </p:stCondLst>
                                        </p:cTn>
                                        <p:tgtEl>
                                          <p:spTgt spid="114695"/>
                                        </p:tgtEl>
                                        <p:attrNameLst>
                                          <p:attrName>style.visibility</p:attrName>
                                        </p:attrNameLst>
                                      </p:cBhvr>
                                      <p:to>
                                        <p:strVal val="visible"/>
                                      </p:to>
                                    </p:set>
                                  </p:childTnLst>
                                </p:cTn>
                              </p:par>
                            </p:childTnLst>
                          </p:cTn>
                        </p:par>
                        <p:par>
                          <p:cTn id="17" fill="hold" nodeType="afterGroup">
                            <p:stCondLst>
                              <p:cond delay="503"/>
                            </p:stCondLst>
                            <p:childTnLst>
                              <p:par>
                                <p:cTn id="18" presetID="1" presetClass="entr" presetSubtype="0" fill="hold" grpId="0" nodeType="afterEffect">
                                  <p:stCondLst>
                                    <p:cond delay="0"/>
                                  </p:stCondLst>
                                  <p:childTnLst>
                                    <p:set>
                                      <p:cBhvr>
                                        <p:cTn id="19" dur="1" fill="hold">
                                          <p:stCondLst>
                                            <p:cond delay="0"/>
                                          </p:stCondLst>
                                        </p:cTn>
                                        <p:tgtEl>
                                          <p:spTgt spid="114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animBg="1"/>
      <p:bldP spid="114694" grpId="0" animBg="1"/>
      <p:bldP spid="114695" grpId="0" animBg="1"/>
      <p:bldP spid="11469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1986" name="Rectangle 2"/>
          <p:cNvSpPr>
            <a:spLocks noGrp="1" noChangeArrowheads="1"/>
          </p:cNvSpPr>
          <p:nvPr>
            <p:ph type="title" idx="4294967295"/>
          </p:nvPr>
        </p:nvSpPr>
        <p:spPr>
          <a:xfrm>
            <a:off x="1352308" y="1628800"/>
            <a:ext cx="8820150" cy="936774"/>
          </a:xfrm>
          <a:solidFill>
            <a:srgbClr val="006666">
              <a:alpha val="100000"/>
            </a:srgbClr>
          </a:solidFill>
          <a:effectLst>
            <a:prstShdw prst="shdw17" dist="17961" dir="2699999">
              <a:srgbClr val="3D7A99"/>
            </a:prstShdw>
          </a:effectLst>
        </p:spPr>
        <p:txBody>
          <a:bodyPr vert="horz" lIns="91440" tIns="45720" rIns="91440" bIns="45720" rtlCol="0" anchor="ctr">
            <a:normAutofit fontScale="90000"/>
          </a:bodyPr>
          <a:lstStyle/>
          <a:p>
            <a:r>
              <a:rPr lang="en-US" altLang="zh-CN" sz="4800" b="1" dirty="0">
                <a:solidFill>
                  <a:srgbClr val="FFFF00"/>
                </a:solidFill>
                <a:effectLst>
                  <a:outerShdw blurRad="38100" dist="38100" dir="2700000">
                    <a:srgbClr val="000000"/>
                  </a:outerShdw>
                </a:effectLst>
                <a:latin typeface="华光粗圆_CNKI" panose="02000500000000000000" pitchFamily="2" charset="-122"/>
                <a:ea typeface="华光粗圆_CNKI" panose="02000500000000000000" pitchFamily="2" charset="-122"/>
              </a:rPr>
              <a:t>2.5.3  </a:t>
            </a:r>
            <a:r>
              <a:rPr lang="zh-CN" altLang="en-US" sz="4800" b="1" dirty="0">
                <a:solidFill>
                  <a:srgbClr val="FFFF00"/>
                </a:solidFill>
                <a:effectLst>
                  <a:outerShdw blurRad="38100" dist="38100" dir="2700000">
                    <a:srgbClr val="000000"/>
                  </a:outerShdw>
                </a:effectLst>
                <a:latin typeface="华光粗圆_CNKI" panose="02000500000000000000" pitchFamily="2" charset="-122"/>
                <a:ea typeface="华光粗圆_CNKI" panose="02000500000000000000" pitchFamily="2" charset="-122"/>
              </a:rPr>
              <a:t>数据的格式化输入输出函数</a:t>
            </a:r>
          </a:p>
        </p:txBody>
      </p:sp>
      <p:sp>
        <p:nvSpPr>
          <p:cNvPr id="41987" name="Text Box 3">
            <a:hlinkHover r:id="" action="ppaction://noaction" highlightClick="1"/>
          </p:cNvPr>
          <p:cNvSpPr txBox="1">
            <a:spLocks noChangeArrowheads="1"/>
          </p:cNvSpPr>
          <p:nvPr/>
        </p:nvSpPr>
        <p:spPr bwMode="auto">
          <a:xfrm>
            <a:off x="1352308" y="2780928"/>
            <a:ext cx="784887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just" defTabSz="914400" rtl="0" eaLnBrk="1" fontAlgn="base" latinLnBrk="0" hangingPunct="1">
              <a:lnSpc>
                <a:spcPct val="100000"/>
              </a:lnSpc>
              <a:spcBef>
                <a:spcPct val="50000"/>
              </a:spcBef>
              <a:spcAft>
                <a:spcPct val="0"/>
              </a:spcAft>
              <a:buClr>
                <a:srgbClr val="0000FF"/>
              </a:buClr>
              <a:buSzTx/>
              <a:buFont typeface="Wingdings" pitchFamily="2" charset="2"/>
              <a:buChar char="Ø"/>
              <a:tabLst/>
              <a:defRPr/>
            </a:pPr>
            <a:r>
              <a:rPr kumimoji="1" lang="en-US" altLang="zh-CN"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 </a:t>
            </a:r>
            <a:r>
              <a:rPr kumimoji="1" lang="zh-CN" altLang="en-US"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格式输出函数 </a:t>
            </a:r>
            <a:r>
              <a:rPr kumimoji="1" lang="en-US" altLang="zh-CN" sz="2800" b="1" i="0" u="none" strike="noStrike" kern="1200" cap="none" spc="0" normalizeH="0" baseline="0" noProof="0" dirty="0" err="1">
                <a:ln>
                  <a:noFill/>
                </a:ln>
                <a:effectLst/>
                <a:uLnTx/>
                <a:uFillTx/>
                <a:latin typeface="Times New Roman" pitchFamily="18" charset="0"/>
                <a:ea typeface="黑体" pitchFamily="49" charset="-122"/>
                <a:cs typeface="Times New Roman" pitchFamily="18" charset="0"/>
              </a:rPr>
              <a:t>printf</a:t>
            </a:r>
            <a:endParaRPr kumimoji="1" lang="en-US" altLang="zh-CN"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a:p>
            <a:pPr marL="0" marR="0" lvl="0" indent="0" algn="just" defTabSz="914400" rtl="0" eaLnBrk="1" fontAlgn="base" latinLnBrk="0" hangingPunct="1">
              <a:lnSpc>
                <a:spcPct val="100000"/>
              </a:lnSpc>
              <a:spcBef>
                <a:spcPct val="50000"/>
              </a:spcBef>
              <a:spcAft>
                <a:spcPct val="0"/>
              </a:spcAft>
              <a:buClr>
                <a:srgbClr val="0000FF"/>
              </a:buClr>
              <a:buSzTx/>
              <a:buFont typeface="Wingdings" pitchFamily="2" charset="2"/>
              <a:buChar char="Ø"/>
              <a:tabLst/>
              <a:defRPr/>
            </a:pPr>
            <a:r>
              <a:rPr kumimoji="1" lang="en-US" altLang="zh-CN"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 </a:t>
            </a:r>
            <a:r>
              <a:rPr kumimoji="1" lang="zh-CN" altLang="en-US"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格式输入函数 </a:t>
            </a:r>
            <a:r>
              <a:rPr kumimoji="1" lang="en-US" altLang="zh-CN" sz="2800" b="1" i="0" u="none" strike="noStrike" kern="1200" cap="none" spc="0" normalizeH="0" baseline="0" noProof="0" dirty="0" err="1">
                <a:ln>
                  <a:noFill/>
                </a:ln>
                <a:effectLst/>
                <a:uLnTx/>
                <a:uFillTx/>
                <a:latin typeface="Times New Roman" pitchFamily="18" charset="0"/>
                <a:ea typeface="黑体" pitchFamily="49" charset="-122"/>
                <a:cs typeface="Times New Roman" pitchFamily="18" charset="0"/>
              </a:rPr>
              <a:t>scanf</a:t>
            </a:r>
            <a:endParaRPr kumimoji="1" lang="en-US" altLang="zh-CN"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a:p>
            <a:pPr marL="0" marR="0" lvl="0" indent="0" algn="just" defTabSz="914400" rtl="0" eaLnBrk="1" fontAlgn="base" latinLnBrk="0" hangingPunct="1">
              <a:lnSpc>
                <a:spcPct val="100000"/>
              </a:lnSpc>
              <a:spcBef>
                <a:spcPct val="50000"/>
              </a:spcBef>
              <a:spcAft>
                <a:spcPct val="0"/>
              </a:spcAft>
              <a:buClr>
                <a:srgbClr val="FFFFFF"/>
              </a:buClr>
              <a:buSzTx/>
              <a:buFontTx/>
              <a:buNone/>
              <a:tabLst/>
              <a:defRPr/>
            </a:pPr>
            <a:r>
              <a:rPr kumimoji="1" lang="zh-CN" altLang="en-US"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它们都定义在 </a:t>
            </a:r>
            <a:r>
              <a:rPr kumimoji="1" lang="en-US" altLang="zh-CN" sz="2800" b="1" i="0" u="none" strike="noStrike" kern="1200" cap="none" spc="0" normalizeH="0" baseline="0" noProof="0" dirty="0" err="1">
                <a:ln>
                  <a:noFill/>
                </a:ln>
                <a:effectLst/>
                <a:uLnTx/>
                <a:uFillTx/>
                <a:latin typeface="Times New Roman" pitchFamily="18" charset="0"/>
                <a:ea typeface="黑体" pitchFamily="49" charset="-122"/>
                <a:cs typeface="Times New Roman" pitchFamily="18" charset="0"/>
              </a:rPr>
              <a:t>stdio.h</a:t>
            </a:r>
            <a:r>
              <a:rPr kumimoji="1" lang="zh-CN" altLang="en-US"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这一头文件中，在</a:t>
            </a:r>
            <a:r>
              <a:rPr kumimoji="1" lang="en-US" altLang="zh-CN"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VS2008</a:t>
            </a:r>
            <a:r>
              <a:rPr kumimoji="1" lang="zh-CN" altLang="en-US"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中</a:t>
            </a:r>
            <a:r>
              <a:rPr kumimoji="1" lang="en-US" altLang="zh-CN" sz="2800" b="1" i="0" u="none" strike="noStrike" kern="1200" cap="none" spc="0" normalizeH="0" baseline="0" noProof="0" dirty="0" err="1">
                <a:ln>
                  <a:noFill/>
                </a:ln>
                <a:effectLst/>
                <a:uLnTx/>
                <a:uFillTx/>
                <a:latin typeface="Times New Roman" pitchFamily="18" charset="0"/>
                <a:ea typeface="黑体" pitchFamily="49" charset="-122"/>
                <a:cs typeface="Times New Roman" pitchFamily="18" charset="0"/>
              </a:rPr>
              <a:t>std</a:t>
            </a:r>
            <a:r>
              <a:rPr kumimoji="1" lang="zh-CN" altLang="en-US"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这一命名空间已经包含了对</a:t>
            </a:r>
            <a:r>
              <a:rPr kumimoji="1" lang="en-US" altLang="zh-CN" sz="2800" b="1" i="0" u="none" strike="noStrike" kern="1200" cap="none" spc="0" normalizeH="0" baseline="0" noProof="0" dirty="0" err="1">
                <a:ln>
                  <a:noFill/>
                </a:ln>
                <a:effectLst/>
                <a:uLnTx/>
                <a:uFillTx/>
                <a:latin typeface="Times New Roman" pitchFamily="18" charset="0"/>
                <a:ea typeface="黑体" pitchFamily="49" charset="-122"/>
                <a:cs typeface="Times New Roman" pitchFamily="18" charset="0"/>
              </a:rPr>
              <a:t>stdio.h</a:t>
            </a:r>
            <a:r>
              <a:rPr kumimoji="1" lang="zh-CN" altLang="en-US"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的引用。如果引用了</a:t>
            </a:r>
            <a:r>
              <a:rPr kumimoji="1" lang="en-US" altLang="zh-CN" sz="2800" b="1" i="0" u="none" strike="noStrike" kern="1200" cap="none" spc="0" normalizeH="0" baseline="0" noProof="0" dirty="0" err="1">
                <a:ln>
                  <a:noFill/>
                </a:ln>
                <a:effectLst/>
                <a:uLnTx/>
                <a:uFillTx/>
                <a:latin typeface="Times New Roman" pitchFamily="18" charset="0"/>
                <a:ea typeface="黑体" pitchFamily="49" charset="-122"/>
                <a:cs typeface="Times New Roman" pitchFamily="18" charset="0"/>
              </a:rPr>
              <a:t>std</a:t>
            </a:r>
            <a:r>
              <a:rPr kumimoji="1" lang="zh-CN" altLang="en-US"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，可以直接使用它们进行输入输出。</a:t>
            </a:r>
            <a:endParaRPr kumimoji="1" lang="en-US" altLang="zh-CN" sz="2800" b="1"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p:txBody>
      </p:sp>
      <p:pic>
        <p:nvPicPr>
          <p:cNvPr id="5" name="图片 4">
            <a:extLst>
              <a:ext uri="{FF2B5EF4-FFF2-40B4-BE49-F238E27FC236}">
                <a16:creationId xmlns:a16="http://schemas.microsoft.com/office/drawing/2014/main" id="{4FF53201-EBC7-4A13-A387-992A7157AA75}"/>
              </a:ext>
            </a:extLst>
          </p:cNvPr>
          <p:cNvPicPr>
            <a:picLocks noChangeAspect="1"/>
          </p:cNvPicPr>
          <p:nvPr/>
        </p:nvPicPr>
        <p:blipFill>
          <a:blip r:embed="rId2"/>
          <a:stretch>
            <a:fillRect/>
          </a:stretch>
        </p:blipFill>
        <p:spPr>
          <a:xfrm>
            <a:off x="119336" y="81705"/>
            <a:ext cx="11017225" cy="784702"/>
          </a:xfrm>
          <a:prstGeom prst="rect">
            <a:avLst/>
          </a:prstGeom>
        </p:spPr>
      </p:pic>
    </p:spTree>
    <p:extLst>
      <p:ext uri="{BB962C8B-B14F-4D97-AF65-F5344CB8AC3E}">
        <p14:creationId xmlns:p14="http://schemas.microsoft.com/office/powerpoint/2010/main" val="38809364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53250" name="Rectangle 2"/>
          <p:cNvSpPr>
            <a:spLocks noGrp="1" noChangeArrowheads="1"/>
          </p:cNvSpPr>
          <p:nvPr>
            <p:ph type="title" idx="4294967295"/>
          </p:nvPr>
        </p:nvSpPr>
        <p:spPr>
          <a:xfrm>
            <a:off x="1151695" y="292635"/>
            <a:ext cx="4824536" cy="533400"/>
          </a:xfrm>
          <a:solidFill>
            <a:srgbClr val="002060"/>
          </a:solidFill>
          <a:ln w="38100" cap="flat" cmpd="dbl">
            <a:solidFill>
              <a:schemeClr val="bg1"/>
            </a:solidFill>
          </a:ln>
        </p:spPr>
        <p:txBody>
          <a:bodyPr vert="horz" lIns="91440" tIns="0" rIns="91440" bIns="72000" rtlCol="0" anchor="ctr">
            <a:normAutofit fontScale="90000"/>
          </a:bodyPr>
          <a:lstStyle/>
          <a:p>
            <a:pPr algn="l" eaLnBrk="1" hangingPunct="1">
              <a:defRPr/>
            </a:pPr>
            <a:r>
              <a:rPr lang="zh-CN" altLang="en-US" sz="3600" b="1" dirty="0">
                <a:solidFill>
                  <a:srgbClr val="FFFF66"/>
                </a:solidFill>
                <a:effectLst>
                  <a:outerShdw blurRad="38100" dist="38100" dir="2700000" algn="tl">
                    <a:srgbClr val="000000"/>
                  </a:outerShdw>
                </a:effectLst>
                <a:latin typeface="Verdana" pitchFamily="34" charset="0"/>
                <a:ea typeface="黑体" pitchFamily="2" charset="-122"/>
              </a:rPr>
              <a:t>格式输出函数</a:t>
            </a:r>
            <a:r>
              <a:rPr lang="en-US" altLang="zh-CN" sz="3600" b="1" dirty="0" err="1">
                <a:solidFill>
                  <a:srgbClr val="FFFF66"/>
                </a:solidFill>
                <a:effectLst>
                  <a:outerShdw blurRad="38100" dist="38100" dir="2700000" algn="tl">
                    <a:srgbClr val="000000"/>
                  </a:outerShdw>
                </a:effectLst>
                <a:latin typeface="Verdana" pitchFamily="34" charset="0"/>
                <a:ea typeface="黑体" pitchFamily="2" charset="-122"/>
              </a:rPr>
              <a:t>printf</a:t>
            </a:r>
            <a:endParaRPr lang="zh-CN" altLang="en-US" sz="3600" b="1" dirty="0">
              <a:solidFill>
                <a:srgbClr val="FFFF66"/>
              </a:solidFill>
              <a:effectLst>
                <a:outerShdw blurRad="38100" dist="38100" dir="2700000" algn="tl">
                  <a:srgbClr val="000000"/>
                </a:outerShdw>
              </a:effectLst>
              <a:latin typeface="Verdana" pitchFamily="34" charset="0"/>
              <a:ea typeface="黑体" pitchFamily="2" charset="-122"/>
            </a:endParaRPr>
          </a:p>
        </p:txBody>
      </p:sp>
      <p:sp>
        <p:nvSpPr>
          <p:cNvPr id="53251" name="Text Box 3"/>
          <p:cNvSpPr txBox="1">
            <a:spLocks noChangeArrowheads="1"/>
          </p:cNvSpPr>
          <p:nvPr/>
        </p:nvSpPr>
        <p:spPr bwMode="auto">
          <a:xfrm>
            <a:off x="1847528" y="2120212"/>
            <a:ext cx="8077200" cy="776288"/>
          </a:xfrm>
          <a:prstGeom prst="rect">
            <a:avLst/>
          </a:prstGeom>
          <a:solidFill>
            <a:srgbClr val="008080"/>
          </a:solidFill>
          <a:ln w="9525">
            <a:noFill/>
            <a:miter lim="800000"/>
            <a:headEnd/>
            <a:tailEnd/>
          </a:ln>
          <a:effectLst>
            <a:prstShdw prst="shdw18" dist="17961" dir="13500000">
              <a:srgbClr val="008080">
                <a:gamma/>
                <a:shade val="60000"/>
                <a:invGamma/>
              </a:srgbClr>
            </a:prstShdw>
          </a:effectLst>
        </p:spPr>
        <p:txBody>
          <a:bodyPr lIns="0" tIns="144000" rIns="0" bIns="14400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Verdana" pitchFamily="34" charset="0"/>
                <a:ea typeface="黑体" pitchFamily="2" charset="-122"/>
                <a:cs typeface="+mn-cs"/>
              </a:rPr>
              <a:t>printf</a:t>
            </a: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黑体" pitchFamily="2" charset="-122"/>
                <a:ea typeface="黑体" pitchFamily="2" charset="-122"/>
                <a:cs typeface="+mn-cs"/>
              </a:rPr>
              <a:t>(</a:t>
            </a: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黑体" pitchFamily="2" charset="-122"/>
                <a:ea typeface="黑体" pitchFamily="2" charset="-122"/>
                <a:cs typeface="+mn-cs"/>
              </a:rPr>
              <a:t>格式控制字符串，输出数据列表</a:t>
            </a: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黑体" pitchFamily="2" charset="-122"/>
                <a:ea typeface="黑体" pitchFamily="2" charset="-122"/>
                <a:cs typeface="+mn-cs"/>
              </a:rPr>
              <a:t>);</a:t>
            </a:r>
          </a:p>
        </p:txBody>
      </p:sp>
      <p:sp>
        <p:nvSpPr>
          <p:cNvPr id="53252" name="Text Box 4"/>
          <p:cNvSpPr txBox="1">
            <a:spLocks noChangeArrowheads="1"/>
          </p:cNvSpPr>
          <p:nvPr/>
        </p:nvSpPr>
        <p:spPr bwMode="auto">
          <a:xfrm>
            <a:off x="407368" y="908720"/>
            <a:ext cx="11521280" cy="1103379"/>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20000"/>
              </a:lnSpc>
              <a:spcBef>
                <a:spcPct val="0"/>
              </a:spcBef>
              <a:spcAft>
                <a:spcPct val="0"/>
              </a:spcAft>
              <a:buClr>
                <a:srgbClr val="CCCCFF"/>
              </a:buClr>
              <a:buSzTx/>
              <a:buFont typeface="Wingdings" pitchFamily="2" charset="2"/>
              <a:buNone/>
              <a:tabLst/>
              <a:defRPr/>
            </a:pPr>
            <a:r>
              <a:rPr kumimoji="1" lang="zh-CN" altLang="en-US" sz="3200" b="1" i="0" u="none" strike="noStrike" kern="1200" cap="none" spc="0" normalizeH="0" baseline="0" noProof="0" dirty="0">
                <a:ln>
                  <a:noFill/>
                </a:ln>
                <a:solidFill>
                  <a:srgbClr val="FF0000"/>
                </a:solidFill>
                <a:effectLst/>
                <a:uLnTx/>
                <a:uFillTx/>
                <a:latin typeface="黑体" pitchFamily="2" charset="-122"/>
                <a:ea typeface="黑体" pitchFamily="2" charset="-122"/>
                <a:cs typeface="+mn-cs"/>
              </a:rPr>
              <a:t>功能</a:t>
            </a:r>
            <a:r>
              <a:rPr kumimoji="1" lang="zh-CN" altLang="en-US" sz="32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：将多个数据按指定的格式输出在标准输出设备（通常是屏幕）上。</a:t>
            </a:r>
            <a:r>
              <a:rPr kumimoji="1" lang="zh-CN" altLang="en-US" sz="3200" b="1" i="0" u="none" strike="noStrike" kern="1200" cap="none" spc="0" normalizeH="0" baseline="0" noProof="0" dirty="0">
                <a:ln>
                  <a:noFill/>
                </a:ln>
                <a:solidFill>
                  <a:srgbClr val="FF0000"/>
                </a:solidFill>
                <a:effectLst/>
                <a:uLnTx/>
                <a:uFillTx/>
                <a:latin typeface="黑体" pitchFamily="2" charset="-122"/>
                <a:ea typeface="黑体" pitchFamily="2" charset="-122"/>
                <a:cs typeface="+mn-cs"/>
              </a:rPr>
              <a:t>一般格式</a:t>
            </a:r>
            <a:r>
              <a:rPr kumimoji="1" lang="zh-CN" altLang="en-US" sz="32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为：</a:t>
            </a:r>
            <a:endParaRPr kumimoji="1" lang="en-US" altLang="zh-CN" sz="32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endParaRPr>
          </a:p>
        </p:txBody>
      </p:sp>
      <p:pic>
        <p:nvPicPr>
          <p:cNvPr id="6" name="图片 5">
            <a:extLst>
              <a:ext uri="{FF2B5EF4-FFF2-40B4-BE49-F238E27FC236}">
                <a16:creationId xmlns:a16="http://schemas.microsoft.com/office/drawing/2014/main" id="{4FF53201-EBC7-4A13-A387-992A7157AA75}"/>
              </a:ext>
            </a:extLst>
          </p:cNvPr>
          <p:cNvPicPr>
            <a:picLocks noChangeAspect="1"/>
          </p:cNvPicPr>
          <p:nvPr/>
        </p:nvPicPr>
        <p:blipFill>
          <a:blip r:embed="rId2"/>
          <a:stretch>
            <a:fillRect/>
          </a:stretch>
        </p:blipFill>
        <p:spPr>
          <a:xfrm>
            <a:off x="23080" y="41333"/>
            <a:ext cx="11017225" cy="784702"/>
          </a:xfrm>
          <a:prstGeom prst="rect">
            <a:avLst/>
          </a:prstGeom>
        </p:spPr>
      </p:pic>
      <p:grpSp>
        <p:nvGrpSpPr>
          <p:cNvPr id="3" name="Group 2">
            <a:extLst>
              <a:ext uri="{FF2B5EF4-FFF2-40B4-BE49-F238E27FC236}">
                <a16:creationId xmlns:a16="http://schemas.microsoft.com/office/drawing/2014/main" id="{AEFD503B-8F98-AF3C-6953-09D1D35EF940}"/>
              </a:ext>
            </a:extLst>
          </p:cNvPr>
          <p:cNvGrpSpPr>
            <a:grpSpLocks/>
          </p:cNvGrpSpPr>
          <p:nvPr/>
        </p:nvGrpSpPr>
        <p:grpSpPr bwMode="auto">
          <a:xfrm>
            <a:off x="1790700" y="3718576"/>
            <a:ext cx="8870950" cy="1520825"/>
            <a:chOff x="96" y="788"/>
            <a:chExt cx="5588" cy="958"/>
          </a:xfrm>
        </p:grpSpPr>
        <p:sp>
          <p:nvSpPr>
            <p:cNvPr id="4" name="Text Box 3">
              <a:extLst>
                <a:ext uri="{FF2B5EF4-FFF2-40B4-BE49-F238E27FC236}">
                  <a16:creationId xmlns:a16="http://schemas.microsoft.com/office/drawing/2014/main" id="{84D71523-0377-B5F6-2A67-059EE85E8D8D}"/>
                </a:ext>
              </a:extLst>
            </p:cNvPr>
            <p:cNvSpPr txBox="1">
              <a:spLocks noChangeArrowheads="1"/>
            </p:cNvSpPr>
            <p:nvPr/>
          </p:nvSpPr>
          <p:spPr bwMode="auto">
            <a:xfrm>
              <a:off x="116" y="788"/>
              <a:ext cx="5568" cy="805"/>
            </a:xfrm>
            <a:prstGeom prst="rect">
              <a:avLst/>
            </a:prstGeom>
            <a:noFill/>
            <a:ln w="9525">
              <a:noFill/>
              <a:miter lim="800000"/>
              <a:headEnd/>
              <a:tailEnd/>
            </a:ln>
            <a:effectLst/>
          </p:spPr>
          <p:txBody>
            <a:bodyPr lIns="108000" tIns="252000" rIns="0" bIns="64800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2400" b="1" i="0" u="none" strike="noStrike" kern="1200" cap="none" spc="0" normalizeH="0" baseline="0" noProof="0" dirty="0" err="1">
                  <a:ln>
                    <a:noFill/>
                  </a:ln>
                  <a:solidFill>
                    <a:srgbClr val="1F497D"/>
                  </a:solidFill>
                  <a:effectLst/>
                  <a:uLnTx/>
                  <a:uFillTx/>
                  <a:latin typeface="Verdana" pitchFamily="34"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1F497D"/>
                  </a:solidFill>
                  <a:effectLst/>
                  <a:uLnTx/>
                  <a:uFillTx/>
                  <a:latin typeface="Verdana" pitchFamily="34"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1F497D"/>
                  </a:solidFill>
                  <a:effectLst/>
                  <a:uLnTx/>
                  <a:uFillTx/>
                  <a:latin typeface="Verdana" pitchFamily="34" charset="0"/>
                  <a:ea typeface="宋体" panose="02010600030101010101" pitchFamily="2" charset="-122"/>
                  <a:cs typeface="+mn-cs"/>
                </a:rPr>
                <a:t>num</a:t>
              </a:r>
              <a:r>
                <a:rPr kumimoji="1" lang="en-US" altLang="zh-CN" sz="2400" b="1" i="0" u="none" strike="noStrike" kern="1200" cap="none" spc="0" normalizeH="0" baseline="0" noProof="0" dirty="0">
                  <a:ln>
                    <a:noFill/>
                  </a:ln>
                  <a:solidFill>
                    <a:srgbClr val="1F497D"/>
                  </a:solidFill>
                  <a:effectLst/>
                  <a:uLnTx/>
                  <a:uFillTx/>
                  <a:latin typeface="Verdana" pitchFamily="34" charset="0"/>
                  <a:ea typeface="宋体" panose="02010600030101010101" pitchFamily="2" charset="-122"/>
                  <a:cs typeface="+mn-cs"/>
                </a:rPr>
                <a:t> = 15;</a:t>
              </a:r>
            </a:p>
          </p:txBody>
        </p:sp>
        <p:sp>
          <p:nvSpPr>
            <p:cNvPr id="5" name="Text Box 4">
              <a:extLst>
                <a:ext uri="{FF2B5EF4-FFF2-40B4-BE49-F238E27FC236}">
                  <a16:creationId xmlns:a16="http://schemas.microsoft.com/office/drawing/2014/main" id="{2004C939-DA19-68BB-023A-B587A4C8BF33}"/>
                </a:ext>
              </a:extLst>
            </p:cNvPr>
            <p:cNvSpPr txBox="1">
              <a:spLocks noChangeArrowheads="1"/>
            </p:cNvSpPr>
            <p:nvPr/>
          </p:nvSpPr>
          <p:spPr bwMode="auto">
            <a:xfrm>
              <a:off x="96" y="1170"/>
              <a:ext cx="5568" cy="576"/>
            </a:xfrm>
            <a:prstGeom prst="rect">
              <a:avLst/>
            </a:prstGeom>
            <a:noFill/>
            <a:ln w="9525">
              <a:noFill/>
              <a:miter lim="800000"/>
              <a:headEnd/>
              <a:tailEnd/>
            </a:ln>
            <a:effectLst/>
          </p:spPr>
          <p:txBody>
            <a:bodyPr lIns="108000" tIns="216000" rIns="0" bIns="324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err="1">
                  <a:ln>
                    <a:noFill/>
                  </a:ln>
                  <a:solidFill>
                    <a:srgbClr val="1F497D"/>
                  </a:solidFill>
                  <a:effectLst/>
                  <a:uLnTx/>
                  <a:uFillTx/>
                  <a:latin typeface="Verdana" pitchFamily="34" charset="0"/>
                  <a:ea typeface="宋体" panose="02010600030101010101" pitchFamily="2" charset="-122"/>
                  <a:cs typeface="+mn-cs"/>
                </a:rPr>
                <a:t>printf</a:t>
              </a:r>
              <a:r>
                <a:rPr kumimoji="1" lang="en-US" altLang="zh-CN" sz="2400" b="1" i="0" u="none" strike="noStrike" kern="1200" cap="none" spc="0" normalizeH="0" baseline="0" noProof="0" dirty="0">
                  <a:ln>
                    <a:noFill/>
                  </a:ln>
                  <a:solidFill>
                    <a:srgbClr val="1F497D"/>
                  </a:solidFill>
                  <a:effectLst/>
                  <a:uLnTx/>
                  <a:uFillTx/>
                  <a:latin typeface="Verdana" pitchFamily="34" charset="0"/>
                  <a:ea typeface="宋体" panose="02010600030101010101" pitchFamily="2" charset="-122"/>
                  <a:cs typeface="+mn-cs"/>
                </a:rPr>
                <a:t>(“Twice  %d   is   %d  .\n” ,  num, 2*num);</a:t>
              </a:r>
            </a:p>
          </p:txBody>
        </p:sp>
      </p:grpSp>
      <p:sp>
        <p:nvSpPr>
          <p:cNvPr id="7" name="Rectangle 5">
            <a:extLst>
              <a:ext uri="{FF2B5EF4-FFF2-40B4-BE49-F238E27FC236}">
                <a16:creationId xmlns:a16="http://schemas.microsoft.com/office/drawing/2014/main" id="{6C2C2E00-0840-598D-6646-CDCC76BC3335}"/>
              </a:ext>
            </a:extLst>
          </p:cNvPr>
          <p:cNvSpPr txBox="1">
            <a:spLocks noChangeArrowheads="1"/>
          </p:cNvSpPr>
          <p:nvPr/>
        </p:nvSpPr>
        <p:spPr>
          <a:xfrm>
            <a:off x="613697" y="3349274"/>
            <a:ext cx="4878131" cy="533400"/>
          </a:xfrm>
          <a:prstGeom prst="rect">
            <a:avLst/>
          </a:prstGeom>
          <a:solidFill>
            <a:srgbClr val="002060"/>
          </a:solidFill>
          <a:ln w="38100" cap="flat" cmpd="dbl">
            <a:solidFill>
              <a:schemeClr val="bg1"/>
            </a:solidFill>
          </a:ln>
        </p:spPr>
        <p:txBody>
          <a:bodyPr vert="horz" lIns="91440" tIns="0" rIns="91440" bIns="7200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Verdana" pitchFamily="34" charset="0"/>
                <a:ea typeface="黑体" pitchFamily="2" charset="-122"/>
                <a:cs typeface="+mj-cs"/>
              </a:rPr>
              <a:t>格式输出函数</a:t>
            </a:r>
            <a:r>
              <a:rPr kumimoji="0" lang="en-US" altLang="zh-CN" sz="3600" b="1" i="0" u="none" strike="noStrike" kern="1200" cap="none" spc="0" normalizeH="0" baseline="0" noProof="0" dirty="0" err="1">
                <a:ln>
                  <a:noFill/>
                </a:ln>
                <a:solidFill>
                  <a:srgbClr val="FFFF66"/>
                </a:solidFill>
                <a:effectLst>
                  <a:outerShdw blurRad="38100" dist="38100" dir="2700000" algn="tl">
                    <a:srgbClr val="000000"/>
                  </a:outerShdw>
                </a:effectLst>
                <a:uLnTx/>
                <a:uFillTx/>
                <a:latin typeface="Verdana" pitchFamily="34" charset="0"/>
                <a:ea typeface="黑体" pitchFamily="2" charset="-122"/>
                <a:cs typeface="+mj-cs"/>
              </a:rPr>
              <a:t>printf</a:t>
            </a:r>
            <a:r>
              <a:rPr kumimoji="0" lang="en-US" altLang="zh-CN" sz="36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Verdana" pitchFamily="34" charset="0"/>
                <a:ea typeface="黑体" pitchFamily="2" charset="-122"/>
                <a:cs typeface="+mj-cs"/>
              </a:rPr>
              <a:t>  </a:t>
            </a:r>
            <a:r>
              <a:rPr kumimoji="0" lang="zh-CN" altLang="en-US" sz="36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Verdana" pitchFamily="34" charset="0"/>
                <a:ea typeface="黑体" pitchFamily="2" charset="-122"/>
                <a:cs typeface="+mj-cs"/>
              </a:rPr>
              <a:t>例：</a:t>
            </a:r>
          </a:p>
        </p:txBody>
      </p:sp>
      <p:sp>
        <p:nvSpPr>
          <p:cNvPr id="8" name="AutoShape 10">
            <a:extLst>
              <a:ext uri="{FF2B5EF4-FFF2-40B4-BE49-F238E27FC236}">
                <a16:creationId xmlns:a16="http://schemas.microsoft.com/office/drawing/2014/main" id="{A461E9F8-BF1F-40C7-85C8-DFA27E338D35}"/>
              </a:ext>
            </a:extLst>
          </p:cNvPr>
          <p:cNvSpPr>
            <a:spLocks/>
          </p:cNvSpPr>
          <p:nvPr/>
        </p:nvSpPr>
        <p:spPr bwMode="auto">
          <a:xfrm rot="-5400000">
            <a:off x="8084345" y="4743307"/>
            <a:ext cx="277812" cy="695325"/>
          </a:xfrm>
          <a:prstGeom prst="leftBracket">
            <a:avLst>
              <a:gd name="adj" fmla="val 20857"/>
            </a:avLst>
          </a:prstGeom>
          <a:noFill/>
          <a:ln w="38100">
            <a:solidFill>
              <a:schemeClr val="accent4">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7030A0"/>
              </a:solidFill>
              <a:effectLst/>
              <a:uLnTx/>
              <a:uFillTx/>
              <a:latin typeface="Calibri"/>
              <a:ea typeface="宋体" panose="02010600030101010101" pitchFamily="2" charset="-122"/>
              <a:cs typeface="+mn-cs"/>
            </a:endParaRPr>
          </a:p>
        </p:txBody>
      </p:sp>
      <p:sp>
        <p:nvSpPr>
          <p:cNvPr id="9" name="AutoShape 11">
            <a:extLst>
              <a:ext uri="{FF2B5EF4-FFF2-40B4-BE49-F238E27FC236}">
                <a16:creationId xmlns:a16="http://schemas.microsoft.com/office/drawing/2014/main" id="{D08C67E8-9EA7-B910-E673-26364C8CD68D}"/>
              </a:ext>
            </a:extLst>
          </p:cNvPr>
          <p:cNvSpPr>
            <a:spLocks/>
          </p:cNvSpPr>
          <p:nvPr/>
        </p:nvSpPr>
        <p:spPr bwMode="auto">
          <a:xfrm rot="-5400000">
            <a:off x="9286082" y="4571857"/>
            <a:ext cx="277812" cy="1038225"/>
          </a:xfrm>
          <a:prstGeom prst="leftBracket">
            <a:avLst>
              <a:gd name="adj" fmla="val 31143"/>
            </a:avLst>
          </a:prstGeom>
          <a:noFill/>
          <a:ln w="38100">
            <a:solidFill>
              <a:schemeClr val="accent4">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7030A0"/>
              </a:solidFill>
              <a:effectLst/>
              <a:uLnTx/>
              <a:uFillTx/>
              <a:latin typeface="Calibri"/>
              <a:ea typeface="宋体" panose="02010600030101010101" pitchFamily="2" charset="-122"/>
              <a:cs typeface="+mn-cs"/>
            </a:endParaRPr>
          </a:p>
        </p:txBody>
      </p:sp>
      <p:sp>
        <p:nvSpPr>
          <p:cNvPr id="10" name="Rectangle 36">
            <a:extLst>
              <a:ext uri="{FF2B5EF4-FFF2-40B4-BE49-F238E27FC236}">
                <a16:creationId xmlns:a16="http://schemas.microsoft.com/office/drawing/2014/main" id="{8F51C06F-9AAC-E528-0638-705B3865B78E}"/>
              </a:ext>
            </a:extLst>
          </p:cNvPr>
          <p:cNvSpPr>
            <a:spLocks noChangeArrowheads="1"/>
          </p:cNvSpPr>
          <p:nvPr/>
        </p:nvSpPr>
        <p:spPr bwMode="auto">
          <a:xfrm>
            <a:off x="1645607" y="5560844"/>
            <a:ext cx="1597025" cy="584775"/>
          </a:xfrm>
          <a:prstGeom prst="rect">
            <a:avLst/>
          </a:prstGeom>
          <a:noFill/>
          <a:ln w="38100">
            <a:solidFill>
              <a:schemeClr val="accent4">
                <a:lumMod val="75000"/>
              </a:schemeClr>
            </a:solid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函数名</a:t>
            </a:r>
          </a:p>
        </p:txBody>
      </p:sp>
      <p:sp>
        <p:nvSpPr>
          <p:cNvPr id="11" name="Line 37">
            <a:extLst>
              <a:ext uri="{FF2B5EF4-FFF2-40B4-BE49-F238E27FC236}">
                <a16:creationId xmlns:a16="http://schemas.microsoft.com/office/drawing/2014/main" id="{FED14363-D2A6-67DF-6E87-F31C71396D6E}"/>
              </a:ext>
            </a:extLst>
          </p:cNvPr>
          <p:cNvSpPr>
            <a:spLocks noChangeShapeType="1"/>
          </p:cNvSpPr>
          <p:nvPr/>
        </p:nvSpPr>
        <p:spPr bwMode="auto">
          <a:xfrm flipV="1">
            <a:off x="2381251" y="4829826"/>
            <a:ext cx="22225" cy="777875"/>
          </a:xfrm>
          <a:prstGeom prst="line">
            <a:avLst/>
          </a:prstGeom>
          <a:noFill/>
          <a:ln w="38100">
            <a:solidFill>
              <a:schemeClr val="accent4">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7030A0"/>
              </a:solidFill>
              <a:effectLst/>
              <a:uLnTx/>
              <a:uFillTx/>
              <a:latin typeface="Calibri"/>
              <a:ea typeface="宋体" panose="02010600030101010101" pitchFamily="2" charset="-122"/>
              <a:cs typeface="+mn-cs"/>
            </a:endParaRPr>
          </a:p>
        </p:txBody>
      </p:sp>
      <p:sp>
        <p:nvSpPr>
          <p:cNvPr id="12" name="AutoShape 38">
            <a:extLst>
              <a:ext uri="{FF2B5EF4-FFF2-40B4-BE49-F238E27FC236}">
                <a16:creationId xmlns:a16="http://schemas.microsoft.com/office/drawing/2014/main" id="{2F95875E-DD73-83B4-035B-39302C50D1BB}"/>
              </a:ext>
            </a:extLst>
          </p:cNvPr>
          <p:cNvSpPr>
            <a:spLocks/>
          </p:cNvSpPr>
          <p:nvPr/>
        </p:nvSpPr>
        <p:spPr bwMode="auto">
          <a:xfrm rot="-5400000">
            <a:off x="5206207" y="2946257"/>
            <a:ext cx="277812" cy="4289425"/>
          </a:xfrm>
          <a:prstGeom prst="leftBracket">
            <a:avLst>
              <a:gd name="adj" fmla="val 128667"/>
            </a:avLst>
          </a:prstGeom>
          <a:noFill/>
          <a:ln w="38100">
            <a:solidFill>
              <a:schemeClr val="accent4">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7030A0"/>
              </a:solidFill>
              <a:effectLst/>
              <a:uLnTx/>
              <a:uFillTx/>
              <a:latin typeface="Calibri"/>
              <a:ea typeface="宋体" panose="02010600030101010101" pitchFamily="2" charset="-122"/>
              <a:cs typeface="+mn-cs"/>
            </a:endParaRPr>
          </a:p>
        </p:txBody>
      </p:sp>
      <p:sp>
        <p:nvSpPr>
          <p:cNvPr id="13" name="Rectangle 39">
            <a:extLst>
              <a:ext uri="{FF2B5EF4-FFF2-40B4-BE49-F238E27FC236}">
                <a16:creationId xmlns:a16="http://schemas.microsoft.com/office/drawing/2014/main" id="{BD4C46E7-7F2B-8CD8-F1B8-4F10E98ABCDA}"/>
              </a:ext>
            </a:extLst>
          </p:cNvPr>
          <p:cNvSpPr>
            <a:spLocks noChangeArrowheads="1"/>
          </p:cNvSpPr>
          <p:nvPr/>
        </p:nvSpPr>
        <p:spPr bwMode="auto">
          <a:xfrm>
            <a:off x="7134226" y="5724545"/>
            <a:ext cx="2413000" cy="584775"/>
          </a:xfrm>
          <a:prstGeom prst="rect">
            <a:avLst/>
          </a:prstGeom>
          <a:noFill/>
          <a:ln w="38100">
            <a:solidFill>
              <a:schemeClr val="accent4">
                <a:lumMod val="75000"/>
              </a:schemeClr>
            </a:solid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7030A0"/>
                </a:solidFill>
                <a:effectLst/>
                <a:uLnTx/>
                <a:uFillTx/>
                <a:latin typeface="黑体" pitchFamily="2" charset="-122"/>
                <a:ea typeface="黑体" pitchFamily="2" charset="-122"/>
                <a:cs typeface="+mn-cs"/>
              </a:rPr>
              <a:t>三个参数</a:t>
            </a:r>
          </a:p>
        </p:txBody>
      </p:sp>
      <p:sp>
        <p:nvSpPr>
          <p:cNvPr id="14" name="Line 40">
            <a:extLst>
              <a:ext uri="{FF2B5EF4-FFF2-40B4-BE49-F238E27FC236}">
                <a16:creationId xmlns:a16="http://schemas.microsoft.com/office/drawing/2014/main" id="{08C08826-F675-3D90-CD3D-29FAA1C2C0D5}"/>
              </a:ext>
            </a:extLst>
          </p:cNvPr>
          <p:cNvSpPr>
            <a:spLocks noChangeShapeType="1"/>
          </p:cNvSpPr>
          <p:nvPr/>
        </p:nvSpPr>
        <p:spPr bwMode="auto">
          <a:xfrm flipH="1" flipV="1">
            <a:off x="6656388" y="5229876"/>
            <a:ext cx="1371600" cy="549275"/>
          </a:xfrm>
          <a:prstGeom prst="line">
            <a:avLst/>
          </a:prstGeom>
          <a:noFill/>
          <a:ln w="38100">
            <a:solidFill>
              <a:schemeClr val="accent4">
                <a:lumMod val="75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7030A0"/>
              </a:solidFill>
              <a:effectLst/>
              <a:uLnTx/>
              <a:uFillTx/>
              <a:latin typeface="Calibri"/>
              <a:ea typeface="宋体" panose="02010600030101010101" pitchFamily="2" charset="-122"/>
              <a:cs typeface="+mn-cs"/>
            </a:endParaRPr>
          </a:p>
        </p:txBody>
      </p:sp>
      <p:sp>
        <p:nvSpPr>
          <p:cNvPr id="15" name="Line 41">
            <a:extLst>
              <a:ext uri="{FF2B5EF4-FFF2-40B4-BE49-F238E27FC236}">
                <a16:creationId xmlns:a16="http://schemas.microsoft.com/office/drawing/2014/main" id="{00AB7AFD-49EF-ECAF-3261-5FDFFE6D75D8}"/>
              </a:ext>
            </a:extLst>
          </p:cNvPr>
          <p:cNvSpPr>
            <a:spLocks noChangeShapeType="1"/>
          </p:cNvSpPr>
          <p:nvPr/>
        </p:nvSpPr>
        <p:spPr bwMode="auto">
          <a:xfrm flipV="1">
            <a:off x="8027988" y="5229876"/>
            <a:ext cx="171450" cy="549275"/>
          </a:xfrm>
          <a:prstGeom prst="line">
            <a:avLst/>
          </a:prstGeom>
          <a:noFill/>
          <a:ln w="38100">
            <a:solidFill>
              <a:schemeClr val="accent4">
                <a:lumMod val="75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7030A0"/>
              </a:solidFill>
              <a:effectLst/>
              <a:uLnTx/>
              <a:uFillTx/>
              <a:latin typeface="Calibri"/>
              <a:ea typeface="宋体" panose="02010600030101010101" pitchFamily="2" charset="-122"/>
              <a:cs typeface="+mn-cs"/>
            </a:endParaRPr>
          </a:p>
        </p:txBody>
      </p:sp>
      <p:sp>
        <p:nvSpPr>
          <p:cNvPr id="16" name="Line 42">
            <a:extLst>
              <a:ext uri="{FF2B5EF4-FFF2-40B4-BE49-F238E27FC236}">
                <a16:creationId xmlns:a16="http://schemas.microsoft.com/office/drawing/2014/main" id="{E6C13126-BA4E-1B10-217D-94357C7E9696}"/>
              </a:ext>
            </a:extLst>
          </p:cNvPr>
          <p:cNvSpPr>
            <a:spLocks noChangeShapeType="1"/>
          </p:cNvSpPr>
          <p:nvPr/>
        </p:nvSpPr>
        <p:spPr bwMode="auto">
          <a:xfrm flipV="1">
            <a:off x="8027989" y="5229876"/>
            <a:ext cx="1519237" cy="549275"/>
          </a:xfrm>
          <a:prstGeom prst="line">
            <a:avLst/>
          </a:prstGeom>
          <a:noFill/>
          <a:ln w="38100">
            <a:solidFill>
              <a:schemeClr val="accent4">
                <a:lumMod val="75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7030A0"/>
              </a:solidFill>
              <a:effectLst/>
              <a:uLnTx/>
              <a:uFillTx/>
              <a:latin typeface="Calibri"/>
              <a:ea typeface="宋体" panose="02010600030101010101" pitchFamily="2" charset="-122"/>
              <a:cs typeface="+mn-cs"/>
            </a:endParaRPr>
          </a:p>
        </p:txBody>
      </p:sp>
      <p:sp>
        <p:nvSpPr>
          <p:cNvPr id="17" name="Rectangle 44">
            <a:extLst>
              <a:ext uri="{FF2B5EF4-FFF2-40B4-BE49-F238E27FC236}">
                <a16:creationId xmlns:a16="http://schemas.microsoft.com/office/drawing/2014/main" id="{0864D391-0D4A-D1BB-D8BD-296062FED988}"/>
              </a:ext>
            </a:extLst>
          </p:cNvPr>
          <p:cNvSpPr>
            <a:spLocks noChangeArrowheads="1"/>
          </p:cNvSpPr>
          <p:nvPr/>
        </p:nvSpPr>
        <p:spPr bwMode="auto">
          <a:xfrm>
            <a:off x="3601956" y="5273794"/>
            <a:ext cx="3040063" cy="579438"/>
          </a:xfrm>
          <a:prstGeom prst="rect">
            <a:avLst/>
          </a:prstGeom>
          <a:noFill/>
          <a:ln w="9525">
            <a:solidFill>
              <a:schemeClr val="accent4">
                <a:lumMod val="75000"/>
              </a:schemeClr>
            </a:solid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7030A0"/>
                </a:solidFill>
                <a:effectLst/>
                <a:uLnTx/>
                <a:uFillTx/>
                <a:latin typeface="黑体" pitchFamily="2" charset="-122"/>
                <a:ea typeface="黑体" pitchFamily="2" charset="-122"/>
                <a:cs typeface="+mn-cs"/>
              </a:rPr>
              <a:t>格式控制字符串</a:t>
            </a:r>
          </a:p>
        </p:txBody>
      </p:sp>
      <p:sp>
        <p:nvSpPr>
          <p:cNvPr id="18" name="Line 45">
            <a:extLst>
              <a:ext uri="{FF2B5EF4-FFF2-40B4-BE49-F238E27FC236}">
                <a16:creationId xmlns:a16="http://schemas.microsoft.com/office/drawing/2014/main" id="{E0C19F9A-827E-966C-3F4D-3F2202802F1D}"/>
              </a:ext>
            </a:extLst>
          </p:cNvPr>
          <p:cNvSpPr>
            <a:spLocks noChangeShapeType="1"/>
          </p:cNvSpPr>
          <p:nvPr/>
        </p:nvSpPr>
        <p:spPr bwMode="auto">
          <a:xfrm>
            <a:off x="3052763" y="5292813"/>
            <a:ext cx="4289425" cy="0"/>
          </a:xfrm>
          <a:prstGeom prst="line">
            <a:avLst/>
          </a:prstGeom>
          <a:noFill/>
          <a:ln w="38100">
            <a:solidFill>
              <a:schemeClr val="accent4">
                <a:lumMod val="75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7030A0"/>
              </a:solidFill>
              <a:effectLst/>
              <a:uLnTx/>
              <a:uFillTx/>
              <a:latin typeface="Calibri"/>
              <a:ea typeface="宋体" panose="02010600030101010101" pitchFamily="2" charset="-122"/>
              <a:cs typeface="+mn-cs"/>
            </a:endParaRPr>
          </a:p>
        </p:txBody>
      </p:sp>
      <p:sp>
        <p:nvSpPr>
          <p:cNvPr id="19" name="Rectangle 48">
            <a:extLst>
              <a:ext uri="{FF2B5EF4-FFF2-40B4-BE49-F238E27FC236}">
                <a16:creationId xmlns:a16="http://schemas.microsoft.com/office/drawing/2014/main" id="{35865059-D738-7F1F-56BF-DF2039889F6D}"/>
              </a:ext>
            </a:extLst>
          </p:cNvPr>
          <p:cNvSpPr>
            <a:spLocks noChangeArrowheads="1"/>
          </p:cNvSpPr>
          <p:nvPr/>
        </p:nvSpPr>
        <p:spPr bwMode="auto">
          <a:xfrm>
            <a:off x="7747916" y="3912841"/>
            <a:ext cx="2348720" cy="52322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华光楷体_CNKI" panose="02000500000000000000" pitchFamily="2" charset="-122"/>
                <a:ea typeface="华光楷体_CNKI" panose="02000500000000000000" pitchFamily="2" charset="-122"/>
                <a:cs typeface="+mn-cs"/>
              </a:rPr>
              <a:t>输出数据列表</a:t>
            </a:r>
          </a:p>
        </p:txBody>
      </p:sp>
    </p:spTree>
    <p:extLst>
      <p:ext uri="{BB962C8B-B14F-4D97-AF65-F5344CB8AC3E}">
        <p14:creationId xmlns:p14="http://schemas.microsoft.com/office/powerpoint/2010/main" val="17084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005192" y="6219231"/>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92162" name="Rectangle 2"/>
          <p:cNvSpPr>
            <a:spLocks noGrp="1" noChangeArrowheads="1"/>
          </p:cNvSpPr>
          <p:nvPr>
            <p:ph type="title" idx="4294967295"/>
          </p:nvPr>
        </p:nvSpPr>
        <p:spPr>
          <a:xfrm>
            <a:off x="407368" y="319424"/>
            <a:ext cx="4464496" cy="533400"/>
          </a:xfrm>
          <a:solidFill>
            <a:srgbClr val="002060"/>
          </a:solidFill>
          <a:ln w="38100" cap="flat" cmpd="dbl">
            <a:solidFill>
              <a:schemeClr val="bg1"/>
            </a:solidFill>
          </a:ln>
        </p:spPr>
        <p:txBody>
          <a:bodyPr vert="horz" lIns="91440" tIns="0" rIns="91440" bIns="72000" rtlCol="0" anchor="ctr">
            <a:normAutofit fontScale="90000"/>
          </a:bodyPr>
          <a:lstStyle/>
          <a:p>
            <a:pPr algn="l" eaLnBrk="1" hangingPunct="1">
              <a:defRPr/>
            </a:pPr>
            <a:r>
              <a:rPr lang="zh-CN" altLang="en-US" sz="3600" b="1" dirty="0">
                <a:solidFill>
                  <a:srgbClr val="FFFF66"/>
                </a:solidFill>
                <a:effectLst>
                  <a:outerShdw blurRad="38100" dist="38100" dir="2700000" algn="tl">
                    <a:srgbClr val="000000"/>
                  </a:outerShdw>
                </a:effectLst>
                <a:ea typeface="黑体" pitchFamily="2" charset="-122"/>
              </a:rPr>
              <a:t>格式控制字符串说明</a:t>
            </a:r>
          </a:p>
        </p:txBody>
      </p:sp>
      <p:sp>
        <p:nvSpPr>
          <p:cNvPr id="92165" name="Text Box 5"/>
          <p:cNvSpPr txBox="1">
            <a:spLocks noChangeArrowheads="1"/>
          </p:cNvSpPr>
          <p:nvPr/>
        </p:nvSpPr>
        <p:spPr bwMode="auto">
          <a:xfrm>
            <a:off x="1271464" y="1454047"/>
            <a:ext cx="8686800" cy="646331"/>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50000"/>
              </a:lnSpc>
              <a:spcBef>
                <a:spcPct val="0"/>
              </a:spcBef>
              <a:spcAft>
                <a:spcPct val="0"/>
              </a:spcAft>
              <a:buClr>
                <a:srgbClr val="66FF33"/>
              </a:buClr>
              <a:buSzTx/>
              <a:buFontTx/>
              <a:buNone/>
              <a:tabLst/>
              <a:defRPr/>
            </a:pPr>
            <a:r>
              <a:rPr kumimoji="1" lang="zh-CN" altLang="en-US" sz="3200" b="1" i="0" u="none" strike="noStrike" kern="1200" cap="none" spc="0" normalizeH="0" baseline="0" noProof="0" dirty="0">
                <a:ln>
                  <a:noFill/>
                </a:ln>
                <a:solidFill>
                  <a:srgbClr val="FF00FF"/>
                </a:solidFill>
                <a:effectLst/>
                <a:uLnTx/>
                <a:uFillTx/>
                <a:latin typeface="微软雅黑" pitchFamily="34" charset="-122"/>
                <a:ea typeface="微软雅黑" pitchFamily="34" charset="-122"/>
                <a:cs typeface="+mn-cs"/>
              </a:rPr>
              <a:t>格式说明符</a:t>
            </a:r>
            <a:r>
              <a:rPr kumimoji="1" lang="zh-CN" altLang="en-US" sz="32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：由％和规定的格式字符组成。</a:t>
            </a:r>
          </a:p>
        </p:txBody>
      </p:sp>
      <p:sp>
        <p:nvSpPr>
          <p:cNvPr id="92166" name="Text Box 6"/>
          <p:cNvSpPr txBox="1">
            <a:spLocks noChangeArrowheads="1"/>
          </p:cNvSpPr>
          <p:nvPr/>
        </p:nvSpPr>
        <p:spPr bwMode="auto">
          <a:xfrm>
            <a:off x="3287688" y="1954500"/>
            <a:ext cx="4527798" cy="645177"/>
          </a:xfrm>
          <a:prstGeom prst="rect">
            <a:avLst/>
          </a:prstGeom>
          <a:noFill/>
          <a:ln w="9525">
            <a:noFill/>
            <a:miter lim="800000"/>
            <a:headEnd/>
            <a:tailEnd/>
          </a:ln>
          <a:effectLst/>
        </p:spPr>
        <p:txBody>
          <a:bodyPr wrap="square" lIns="0" tIns="0" rIns="0" bIns="0">
            <a:spAutoFit/>
          </a:bodyPr>
          <a:lstStyle/>
          <a:p>
            <a:pPr marL="457200" marR="0" lvl="0" indent="-457200" algn="l" defTabSz="914400" rtl="0" eaLnBrk="1" fontAlgn="base" latinLnBrk="0" hangingPunct="1">
              <a:lnSpc>
                <a:spcPct val="150000"/>
              </a:lnSpc>
              <a:spcBef>
                <a:spcPct val="0"/>
              </a:spcBef>
              <a:spcAft>
                <a:spcPct val="0"/>
              </a:spcAft>
              <a:buClr>
                <a:srgbClr val="CCCCFF"/>
              </a:buClr>
              <a:buSzTx/>
              <a:buFontTx/>
              <a:buNone/>
              <a:tabLst/>
              <a:defRPr/>
            </a:pPr>
            <a:r>
              <a:rPr kumimoji="1" lang="zh-CN" altLang="en-US" sz="3200" b="1" i="0" u="none" strike="noStrike" kern="1200" cap="none" spc="0" normalizeH="0" baseline="0" noProof="0" dirty="0">
                <a:ln>
                  <a:noFill/>
                </a:ln>
                <a:solidFill>
                  <a:srgbClr val="0000FF"/>
                </a:solidFill>
                <a:effectLst/>
                <a:uLnTx/>
                <a:uFillTx/>
                <a:latin typeface="Times New Roman" pitchFamily="18" charset="0"/>
                <a:ea typeface="黑体" pitchFamily="2" charset="-122"/>
                <a:cs typeface="Times New Roman" pitchFamily="18" charset="0"/>
              </a:rPr>
              <a:t>如： ％</a:t>
            </a:r>
            <a:r>
              <a:rPr kumimoji="1" lang="en-US" altLang="zh-CN" sz="3200" b="1" i="0" u="none" strike="noStrike" kern="1200" cap="none" spc="0" normalizeH="0" baseline="0" noProof="0" dirty="0">
                <a:ln>
                  <a:noFill/>
                </a:ln>
                <a:solidFill>
                  <a:srgbClr val="0000FF"/>
                </a:solidFill>
                <a:effectLst/>
                <a:uLnTx/>
                <a:uFillTx/>
                <a:latin typeface="Times New Roman" pitchFamily="18" charset="0"/>
                <a:ea typeface="黑体" pitchFamily="2" charset="-122"/>
                <a:cs typeface="Times New Roman" pitchFamily="18" charset="0"/>
              </a:rPr>
              <a:t>d    </a:t>
            </a:r>
            <a:r>
              <a:rPr kumimoji="1" lang="zh-CN" altLang="en-US" sz="3200" b="1" i="0" u="none" strike="noStrike" kern="1200" cap="none" spc="0" normalizeH="0" baseline="0" noProof="0" dirty="0">
                <a:ln>
                  <a:noFill/>
                </a:ln>
                <a:solidFill>
                  <a:srgbClr val="0000FF"/>
                </a:solidFill>
                <a:effectLst/>
                <a:uLnTx/>
                <a:uFillTx/>
                <a:latin typeface="Times New Roman" pitchFamily="18" charset="0"/>
                <a:ea typeface="黑体" pitchFamily="2" charset="-122"/>
                <a:cs typeface="Times New Roman" pitchFamily="18" charset="0"/>
              </a:rPr>
              <a:t>％</a:t>
            </a:r>
            <a:r>
              <a:rPr kumimoji="1" lang="en-US" altLang="zh-CN" sz="3200" b="1" i="0" u="none" strike="noStrike" kern="1200" cap="none" spc="0" normalizeH="0" baseline="0" noProof="0" dirty="0">
                <a:ln>
                  <a:noFill/>
                </a:ln>
                <a:solidFill>
                  <a:srgbClr val="0000FF"/>
                </a:solidFill>
                <a:effectLst/>
                <a:uLnTx/>
                <a:uFillTx/>
                <a:latin typeface="Times New Roman" pitchFamily="18" charset="0"/>
                <a:ea typeface="黑体" pitchFamily="2" charset="-122"/>
                <a:cs typeface="Times New Roman" pitchFamily="18" charset="0"/>
              </a:rPr>
              <a:t>c    </a:t>
            </a:r>
            <a:r>
              <a:rPr kumimoji="1" lang="zh-CN" altLang="en-US" sz="3200" b="1" i="0" u="none" strike="noStrike" kern="1200" cap="none" spc="0" normalizeH="0" baseline="0" noProof="0" dirty="0">
                <a:ln>
                  <a:noFill/>
                </a:ln>
                <a:solidFill>
                  <a:srgbClr val="0000FF"/>
                </a:solidFill>
                <a:effectLst/>
                <a:uLnTx/>
                <a:uFillTx/>
                <a:latin typeface="Times New Roman" pitchFamily="18" charset="0"/>
                <a:ea typeface="黑体" pitchFamily="2" charset="-122"/>
                <a:cs typeface="Times New Roman" pitchFamily="18" charset="0"/>
              </a:rPr>
              <a:t>％</a:t>
            </a:r>
            <a:r>
              <a:rPr kumimoji="1" lang="en-US" altLang="zh-CN" sz="3200" b="1" i="0" u="none" strike="noStrike" kern="1200" cap="none" spc="0" normalizeH="0" baseline="0" noProof="0" dirty="0">
                <a:ln>
                  <a:noFill/>
                </a:ln>
                <a:solidFill>
                  <a:srgbClr val="0000FF"/>
                </a:solidFill>
                <a:effectLst/>
                <a:uLnTx/>
                <a:uFillTx/>
                <a:latin typeface="Times New Roman" pitchFamily="18" charset="0"/>
                <a:ea typeface="黑体" pitchFamily="2" charset="-122"/>
                <a:cs typeface="Times New Roman" pitchFamily="18" charset="0"/>
              </a:rPr>
              <a:t>f    </a:t>
            </a:r>
          </a:p>
        </p:txBody>
      </p:sp>
      <p:sp>
        <p:nvSpPr>
          <p:cNvPr id="92167" name="Text Box 7"/>
          <p:cNvSpPr txBox="1">
            <a:spLocks noChangeArrowheads="1"/>
          </p:cNvSpPr>
          <p:nvPr/>
        </p:nvSpPr>
        <p:spPr bwMode="auto">
          <a:xfrm>
            <a:off x="1271464" y="828678"/>
            <a:ext cx="8343900" cy="623248"/>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50000"/>
              </a:lnSpc>
              <a:spcBef>
                <a:spcPct val="0"/>
              </a:spcBef>
              <a:spcAft>
                <a:spcPct val="0"/>
              </a:spcAft>
              <a:buClr>
                <a:srgbClr val="CCCCFF"/>
              </a:buClr>
              <a:buSzTx/>
              <a:buFont typeface="Wingdings" pitchFamily="2" charset="2"/>
              <a:buNone/>
              <a:tabLst/>
              <a:defRPr/>
            </a:pPr>
            <a:r>
              <a:rPr kumimoji="1" lang="zh-CN" altLang="en-US" sz="32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格式控制字符串中通常包含两类字符：</a:t>
            </a:r>
          </a:p>
        </p:txBody>
      </p:sp>
      <p:sp>
        <p:nvSpPr>
          <p:cNvPr id="92168" name="Rectangle 8"/>
          <p:cNvSpPr>
            <a:spLocks noChangeArrowheads="1"/>
          </p:cNvSpPr>
          <p:nvPr/>
        </p:nvSpPr>
        <p:spPr bwMode="auto">
          <a:xfrm>
            <a:off x="1199456" y="2559849"/>
            <a:ext cx="10369152" cy="1292662"/>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00000"/>
              </a:lnSpc>
              <a:spcBef>
                <a:spcPct val="0"/>
              </a:spcBef>
              <a:spcAft>
                <a:spcPct val="0"/>
              </a:spcAft>
              <a:buClr>
                <a:srgbClr val="CCCCFF"/>
              </a:buClr>
              <a:buSzTx/>
              <a:buFont typeface="Wingdings" pitchFamily="2" charset="2"/>
              <a:buNone/>
              <a:tabLst/>
              <a:defRPr/>
            </a:pPr>
            <a:r>
              <a:rPr kumimoji="1" lang="zh-CN" altLang="en-US" sz="2800" b="1"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作用：</a:t>
            </a:r>
          </a:p>
          <a:p>
            <a:pPr marL="0" marR="0" lvl="0" indent="0" algn="l" defTabSz="914400" rtl="0" eaLnBrk="1" fontAlgn="base" latinLnBrk="0" hangingPunct="1">
              <a:lnSpc>
                <a:spcPct val="100000"/>
              </a:lnSpc>
              <a:spcBef>
                <a:spcPct val="0"/>
              </a:spcBef>
              <a:spcAft>
                <a:spcPct val="0"/>
              </a:spcAft>
              <a:buClr>
                <a:srgbClr val="CCCCFF"/>
              </a:buClr>
              <a:buSzTx/>
              <a:buFont typeface="Wingdings" pitchFamily="2" charset="2"/>
              <a:buNone/>
              <a:tabLst/>
              <a:defRPr/>
            </a:pPr>
            <a:r>
              <a:rPr kumimoji="1" lang="zh-CN" altLang="en-US" sz="2800" b="1"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输出数据列表中对应位置上的数据以该格式字符所规定的数据类型输出。例如：</a:t>
            </a:r>
            <a:r>
              <a:rPr kumimoji="1" lang="en-US" altLang="zh-CN" sz="2800" b="1"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%d </a:t>
            </a:r>
            <a:r>
              <a:rPr kumimoji="1" lang="zh-CN" altLang="en-US" sz="2800" b="1"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表示对应的数据以整型的格式输出。</a:t>
            </a:r>
          </a:p>
        </p:txBody>
      </p:sp>
      <p:sp>
        <p:nvSpPr>
          <p:cNvPr id="8" name="Text Box 4"/>
          <p:cNvSpPr txBox="1">
            <a:spLocks noChangeArrowheads="1"/>
          </p:cNvSpPr>
          <p:nvPr/>
        </p:nvSpPr>
        <p:spPr bwMode="auto">
          <a:xfrm>
            <a:off x="1271464" y="3905099"/>
            <a:ext cx="10225136" cy="2195513"/>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50000"/>
              </a:lnSpc>
              <a:spcBef>
                <a:spcPct val="0"/>
              </a:spcBef>
              <a:spcAft>
                <a:spcPct val="0"/>
              </a:spcAft>
              <a:buClr>
                <a:srgbClr val="66FF33"/>
              </a:buClr>
              <a:buSzTx/>
              <a:buFontTx/>
              <a:buNone/>
              <a:tabLst/>
              <a:defRPr/>
            </a:pPr>
            <a:r>
              <a:rPr kumimoji="1" lang="zh-CN" altLang="en-US" sz="3200" b="1" i="0" u="none" strike="noStrike" kern="1200" cap="none" spc="0" normalizeH="0" baseline="0" noProof="0" dirty="0">
                <a:ln>
                  <a:noFill/>
                </a:ln>
                <a:solidFill>
                  <a:srgbClr val="FF00FF"/>
                </a:solidFill>
                <a:effectLst/>
                <a:uLnTx/>
                <a:uFillTx/>
                <a:latin typeface="微软雅黑" pitchFamily="34" charset="-122"/>
                <a:ea typeface="微软雅黑" pitchFamily="34" charset="-122"/>
                <a:cs typeface="+mn-cs"/>
              </a:rPr>
              <a:t>普通字符</a:t>
            </a:r>
            <a:r>
              <a:rPr kumimoji="1" lang="zh-CN" altLang="en-US" sz="3200" b="1" i="0" u="none" strike="noStrike" kern="1200" cap="none" spc="0" normalizeH="0" baseline="0" noProof="0" dirty="0">
                <a:ln>
                  <a:noFill/>
                </a:ln>
                <a:solidFill>
                  <a:prstClr val="black"/>
                </a:solidFill>
                <a:effectLst/>
                <a:uLnTx/>
                <a:uFillTx/>
                <a:latin typeface="Tahoma" pitchFamily="34" charset="0"/>
                <a:ea typeface="黑体" pitchFamily="2" charset="-122"/>
                <a:cs typeface="+mn-cs"/>
              </a:rPr>
              <a:t>：除格式字符以外的所有其它字符。</a:t>
            </a:r>
          </a:p>
          <a:p>
            <a:pPr marL="0" marR="0" lvl="0" indent="0" algn="l" defTabSz="914400" rtl="0" eaLnBrk="1" fontAlgn="base" latinLnBrk="0" hangingPunct="1">
              <a:lnSpc>
                <a:spcPct val="150000"/>
              </a:lnSpc>
              <a:spcBef>
                <a:spcPct val="0"/>
              </a:spcBef>
              <a:spcAft>
                <a:spcPct val="0"/>
              </a:spcAft>
              <a:buClr>
                <a:srgbClr val="66FF33"/>
              </a:buClr>
              <a:buSzTx/>
              <a:buFont typeface="Wingdings" pitchFamily="2" charset="2"/>
              <a:buNone/>
              <a:tabLst/>
              <a:defRPr/>
            </a:pPr>
            <a:r>
              <a:rPr kumimoji="1" lang="zh-CN" altLang="en-US" sz="3200" b="1" i="0" u="none" strike="noStrike" kern="1200" cap="none" spc="0" normalizeH="0" baseline="0" noProof="0" dirty="0">
                <a:ln>
                  <a:noFill/>
                </a:ln>
                <a:solidFill>
                  <a:prstClr val="black"/>
                </a:solidFill>
                <a:effectLst/>
                <a:uLnTx/>
                <a:uFillTx/>
                <a:latin typeface="Tahoma" pitchFamily="34" charset="0"/>
                <a:ea typeface="黑体" pitchFamily="2" charset="-122"/>
                <a:cs typeface="+mn-cs"/>
              </a:rPr>
              <a:t>  它们不起任何格式作用，只是简单被</a:t>
            </a:r>
            <a:r>
              <a:rPr kumimoji="1" lang="en-US" altLang="zh-CN" sz="3200" b="1" i="0" u="none" strike="noStrike" kern="1200" cap="none" spc="0" normalizeH="0" baseline="0" noProof="0" dirty="0" err="1">
                <a:ln>
                  <a:noFill/>
                </a:ln>
                <a:solidFill>
                  <a:prstClr val="black"/>
                </a:solidFill>
                <a:effectLst/>
                <a:uLnTx/>
                <a:uFillTx/>
                <a:latin typeface="Tahoma" pitchFamily="34" charset="0"/>
                <a:ea typeface="黑体" pitchFamily="2" charset="-122"/>
                <a:cs typeface="+mn-cs"/>
              </a:rPr>
              <a:t>printf</a:t>
            </a:r>
            <a:r>
              <a:rPr kumimoji="1" lang="zh-CN" altLang="en-US" sz="3200" b="1" i="0" u="none" strike="noStrike" kern="1200" cap="none" spc="0" normalizeH="0" baseline="0" noProof="0" dirty="0">
                <a:ln>
                  <a:noFill/>
                </a:ln>
                <a:solidFill>
                  <a:prstClr val="black"/>
                </a:solidFill>
                <a:effectLst/>
                <a:uLnTx/>
                <a:uFillTx/>
                <a:latin typeface="Tahoma" pitchFamily="34" charset="0"/>
                <a:ea typeface="黑体" pitchFamily="2" charset="-122"/>
                <a:cs typeface="+mn-cs"/>
              </a:rPr>
              <a:t>函数原样输出到显示器上。</a:t>
            </a:r>
          </a:p>
        </p:txBody>
      </p:sp>
    </p:spTree>
    <p:extLst>
      <p:ext uri="{BB962C8B-B14F-4D97-AF65-F5344CB8AC3E}">
        <p14:creationId xmlns:p14="http://schemas.microsoft.com/office/powerpoint/2010/main" val="27507237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3E8AC9-A1ED-4F2B-A5B9-D16F09567DED}"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Text Box 9"/>
          <p:cNvSpPr txBox="1">
            <a:spLocks noChangeArrowheads="1"/>
          </p:cNvSpPr>
          <p:nvPr/>
        </p:nvSpPr>
        <p:spPr bwMode="auto">
          <a:xfrm>
            <a:off x="267815" y="1052736"/>
            <a:ext cx="11340256" cy="1103379"/>
          </a:xfrm>
          <a:prstGeom prst="rect">
            <a:avLst/>
          </a:prstGeom>
          <a:noFill/>
          <a:ln w="9525">
            <a:noFill/>
            <a:miter lim="800000"/>
            <a:headEnd/>
            <a:tailEnd/>
          </a:ln>
          <a:effectLst/>
        </p:spPr>
        <p:txBody>
          <a:bodyPr wrap="square" lIns="0" tIns="0" rIns="0" bIns="0">
            <a:spAutoFit/>
          </a:bodyPr>
          <a:lstStyle>
            <a:defPPr>
              <a:defRPr lang="zh-CN"/>
            </a:defPPr>
            <a:lvl1pPr fontAlgn="base">
              <a:lnSpc>
                <a:spcPct val="150000"/>
              </a:lnSpc>
              <a:spcBef>
                <a:spcPct val="0"/>
              </a:spcBef>
              <a:spcAft>
                <a:spcPct val="0"/>
              </a:spcAft>
              <a:buClr>
                <a:srgbClr val="CCCCFF"/>
              </a:buClr>
              <a:buFont typeface="Wingdings" pitchFamily="2" charset="2"/>
              <a:buNone/>
              <a:defRPr kumimoji="1" sz="3200" b="1">
                <a:latin typeface="黑体" pitchFamily="2" charset="-122"/>
                <a:ea typeface="黑体" pitchFamily="2" charset="-122"/>
              </a:defRPr>
            </a:lvl1pPr>
          </a:lstStyle>
          <a:p>
            <a:pPr marL="0" marR="0" lvl="0" indent="0" algn="l" defTabSz="914400" rtl="0" eaLnBrk="1" fontAlgn="base" latinLnBrk="0" hangingPunct="1">
              <a:lnSpc>
                <a:spcPct val="120000"/>
              </a:lnSpc>
              <a:spcBef>
                <a:spcPct val="0"/>
              </a:spcBef>
              <a:spcAft>
                <a:spcPct val="0"/>
              </a:spcAft>
              <a:buClr>
                <a:srgbClr val="CCCCFF"/>
              </a:buClr>
              <a:buSzTx/>
              <a:buFont typeface="Wingdings" pitchFamily="2" charset="2"/>
              <a:buNone/>
              <a:tabLst/>
              <a:defRPr/>
            </a:pPr>
            <a:r>
              <a:rPr kumimoji="1" lang="en-US" altLang="zh-CN" sz="32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⒉ </a:t>
            </a:r>
            <a:r>
              <a:rPr kumimoji="1" lang="zh-CN" altLang="en-US" sz="3200" b="1" i="0" u="none" strike="noStrike" kern="1200" cap="none" spc="0" normalizeH="0" baseline="0" noProof="0" dirty="0">
                <a:ln>
                  <a:noFill/>
                </a:ln>
                <a:solidFill>
                  <a:srgbClr val="FF00FF"/>
                </a:solidFill>
                <a:effectLst/>
                <a:uLnTx/>
                <a:uFillTx/>
                <a:latin typeface="微软雅黑" pitchFamily="34" charset="-122"/>
                <a:ea typeface="微软雅黑" pitchFamily="34" charset="-122"/>
                <a:cs typeface="+mn-cs"/>
              </a:rPr>
              <a:t>输出数据列表</a:t>
            </a:r>
            <a:r>
              <a:rPr kumimoji="1" lang="zh-CN" altLang="en-US" sz="32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：将需要输出的多个数据顺序排列，用逗号分隔。数据可以是常量，变量、函数调用或任何合法的</a:t>
            </a:r>
            <a:r>
              <a:rPr kumimoji="1" lang="en-US" altLang="zh-CN" sz="32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C</a:t>
            </a:r>
            <a:r>
              <a:rPr kumimoji="1" lang="zh-CN" altLang="en-US" sz="32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表达式。</a:t>
            </a:r>
          </a:p>
        </p:txBody>
      </p:sp>
      <p:sp>
        <p:nvSpPr>
          <p:cNvPr id="4" name="Rectangle 2"/>
          <p:cNvSpPr txBox="1">
            <a:spLocks noChangeArrowheads="1"/>
          </p:cNvSpPr>
          <p:nvPr/>
        </p:nvSpPr>
        <p:spPr>
          <a:xfrm>
            <a:off x="263352" y="260648"/>
            <a:ext cx="3384376" cy="661946"/>
          </a:xfrm>
          <a:prstGeom prst="rect">
            <a:avLst/>
          </a:prstGeom>
          <a:solidFill>
            <a:srgbClr val="002060"/>
          </a:solidFill>
          <a:ln w="38100" cap="flat" cmpd="dbl">
            <a:solidFill>
              <a:schemeClr val="bg1"/>
            </a:solidFill>
          </a:ln>
        </p:spPr>
        <p:txBody>
          <a:bodyPr vert="horz" lIns="91440" tIns="0" rIns="91440" bIns="72000" rtlCol="0" anchor="ctr">
            <a:normAutofit fontScale="97500"/>
          </a:bodyPr>
          <a:lstStyle>
            <a:lvl1pPr>
              <a:spcBef>
                <a:spcPct val="0"/>
              </a:spcBef>
              <a:buNone/>
              <a:defRPr sz="3600" b="1">
                <a:solidFill>
                  <a:srgbClr val="FFFF66"/>
                </a:solidFill>
                <a:effectLst>
                  <a:outerShdw blurRad="38100" dist="38100" dir="2700000" algn="tl">
                    <a:srgbClr val="000000"/>
                  </a:outerShdw>
                </a:effectLst>
                <a:latin typeface="+mj-lt"/>
                <a:ea typeface="黑体" pitchFamily="2"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Calibri"/>
                <a:ea typeface="黑体" pitchFamily="2" charset="-122"/>
                <a:cs typeface="+mj-cs"/>
              </a:rPr>
              <a:t>输出数据列表</a:t>
            </a:r>
          </a:p>
        </p:txBody>
      </p:sp>
      <p:grpSp>
        <p:nvGrpSpPr>
          <p:cNvPr id="5" name="Group 2">
            <a:extLst>
              <a:ext uri="{FF2B5EF4-FFF2-40B4-BE49-F238E27FC236}">
                <a16:creationId xmlns:a16="http://schemas.microsoft.com/office/drawing/2014/main" id="{A3433704-C902-70A2-2B42-597826F06D8D}"/>
              </a:ext>
            </a:extLst>
          </p:cNvPr>
          <p:cNvGrpSpPr>
            <a:grpSpLocks/>
          </p:cNvGrpSpPr>
          <p:nvPr/>
        </p:nvGrpSpPr>
        <p:grpSpPr bwMode="auto">
          <a:xfrm>
            <a:off x="1991865" y="2899127"/>
            <a:ext cx="8856663" cy="1504950"/>
            <a:chOff x="96" y="798"/>
            <a:chExt cx="5579" cy="948"/>
          </a:xfrm>
        </p:grpSpPr>
        <p:sp>
          <p:nvSpPr>
            <p:cNvPr id="6" name="Text Box 3">
              <a:extLst>
                <a:ext uri="{FF2B5EF4-FFF2-40B4-BE49-F238E27FC236}">
                  <a16:creationId xmlns:a16="http://schemas.microsoft.com/office/drawing/2014/main" id="{B1CBA6EC-23EA-76D1-D76A-E5167AD33F92}"/>
                </a:ext>
              </a:extLst>
            </p:cNvPr>
            <p:cNvSpPr txBox="1">
              <a:spLocks noChangeArrowheads="1"/>
            </p:cNvSpPr>
            <p:nvPr/>
          </p:nvSpPr>
          <p:spPr bwMode="auto">
            <a:xfrm>
              <a:off x="107" y="798"/>
              <a:ext cx="5568" cy="805"/>
            </a:xfrm>
            <a:prstGeom prst="rect">
              <a:avLst/>
            </a:prstGeom>
            <a:noFill/>
            <a:ln w="9525">
              <a:noFill/>
              <a:miter lim="800000"/>
              <a:headEnd/>
              <a:tailEnd/>
            </a:ln>
            <a:effectLst/>
          </p:spPr>
          <p:txBody>
            <a:bodyPr lIns="108000" tIns="252000" rIns="0" bIns="648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79646">
                      <a:lumMod val="75000"/>
                    </a:srgbClr>
                  </a:solidFill>
                  <a:effectLst>
                    <a:outerShdw blurRad="38100" dist="38100" dir="2700000" algn="tl">
                      <a:srgbClr val="000000"/>
                    </a:outerShdw>
                  </a:effectLst>
                  <a:uLnTx/>
                  <a:uFillTx/>
                  <a:latin typeface="Verdana" pitchFamily="34" charset="0"/>
                  <a:ea typeface="宋体" panose="02010600030101010101" pitchFamily="2" charset="-122"/>
                  <a:cs typeface="+mn-cs"/>
                </a:rPr>
                <a:t>int  num = 15;</a:t>
              </a:r>
            </a:p>
          </p:txBody>
        </p:sp>
        <p:sp>
          <p:nvSpPr>
            <p:cNvPr id="7" name="Text Box 4">
              <a:extLst>
                <a:ext uri="{FF2B5EF4-FFF2-40B4-BE49-F238E27FC236}">
                  <a16:creationId xmlns:a16="http://schemas.microsoft.com/office/drawing/2014/main" id="{180D2B02-35D3-A264-1AF1-7C17A6D49693}"/>
                </a:ext>
              </a:extLst>
            </p:cNvPr>
            <p:cNvSpPr txBox="1">
              <a:spLocks noChangeArrowheads="1"/>
            </p:cNvSpPr>
            <p:nvPr/>
          </p:nvSpPr>
          <p:spPr bwMode="auto">
            <a:xfrm>
              <a:off x="96" y="1170"/>
              <a:ext cx="5568" cy="576"/>
            </a:xfrm>
            <a:prstGeom prst="rect">
              <a:avLst/>
            </a:prstGeom>
            <a:noFill/>
            <a:ln w="9525">
              <a:solidFill>
                <a:schemeClr val="accent4">
                  <a:lumMod val="50000"/>
                </a:schemeClr>
              </a:solidFill>
              <a:miter lim="800000"/>
              <a:headEnd/>
              <a:tailEnd/>
            </a:ln>
            <a:effectLst/>
          </p:spPr>
          <p:txBody>
            <a:bodyPr lIns="108000" tIns="216000" rIns="0" bIns="324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err="1">
                  <a:ln>
                    <a:noFill/>
                  </a:ln>
                  <a:solidFill>
                    <a:srgbClr val="F79646">
                      <a:lumMod val="75000"/>
                    </a:srgbClr>
                  </a:solidFill>
                  <a:effectLst>
                    <a:outerShdw blurRad="38100" dist="38100" dir="2700000" algn="tl">
                      <a:srgbClr val="000000"/>
                    </a:outerShdw>
                  </a:effectLst>
                  <a:uLnTx/>
                  <a:uFillTx/>
                  <a:latin typeface="Verdana" pitchFamily="34" charset="0"/>
                  <a:ea typeface="宋体" panose="02010600030101010101" pitchFamily="2" charset="-122"/>
                  <a:cs typeface="+mn-cs"/>
                </a:rPr>
                <a:t>printf</a:t>
              </a:r>
              <a:r>
                <a:rPr kumimoji="1" lang="en-US" altLang="zh-CN" sz="2400" b="1" i="0" u="none" strike="noStrike" kern="1200" cap="none" spc="0" normalizeH="0" baseline="0" noProof="0" dirty="0">
                  <a:ln>
                    <a:noFill/>
                  </a:ln>
                  <a:solidFill>
                    <a:srgbClr val="F79646">
                      <a:lumMod val="75000"/>
                    </a:srgbClr>
                  </a:solidFill>
                  <a:effectLst>
                    <a:outerShdw blurRad="38100" dist="38100" dir="2700000" algn="tl">
                      <a:srgbClr val="000000"/>
                    </a:outerShdw>
                  </a:effectLst>
                  <a:uLnTx/>
                  <a:uFillTx/>
                  <a:latin typeface="Verdana" pitchFamily="34" charset="0"/>
                  <a:ea typeface="宋体" panose="02010600030101010101" pitchFamily="2" charset="-122"/>
                  <a:cs typeface="+mn-cs"/>
                </a:rPr>
                <a:t>(“Twice  %d   is   %d  .\n” ,  num, 2*num);</a:t>
              </a:r>
            </a:p>
          </p:txBody>
        </p:sp>
      </p:grpSp>
      <p:sp>
        <p:nvSpPr>
          <p:cNvPr id="8" name="Rectangle 5">
            <a:extLst>
              <a:ext uri="{FF2B5EF4-FFF2-40B4-BE49-F238E27FC236}">
                <a16:creationId xmlns:a16="http://schemas.microsoft.com/office/drawing/2014/main" id="{7316B959-BB40-6539-A447-DCE6FF4E92F9}"/>
              </a:ext>
            </a:extLst>
          </p:cNvPr>
          <p:cNvSpPr txBox="1">
            <a:spLocks noChangeArrowheads="1"/>
          </p:cNvSpPr>
          <p:nvPr/>
        </p:nvSpPr>
        <p:spPr>
          <a:xfrm>
            <a:off x="585340" y="2433571"/>
            <a:ext cx="6086475" cy="533400"/>
          </a:xfrm>
          <a:prstGeom prst="rect">
            <a:avLst/>
          </a:prstGeom>
          <a:solidFill>
            <a:schemeClr val="accent2"/>
          </a:solidFill>
          <a:ln w="38100" cap="flat" cmpd="dbl">
            <a:solidFill>
              <a:schemeClr val="bg1"/>
            </a:solidFill>
          </a:ln>
        </p:spPr>
        <p:txBody>
          <a:bodyPr vert="horz" lIns="91440" tIns="0" rIns="91440" bIns="7200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Verdana" pitchFamily="34" charset="0"/>
                <a:ea typeface="黑体" pitchFamily="2" charset="-122"/>
                <a:cs typeface="+mj-cs"/>
              </a:rPr>
              <a:t>格式输出函数</a:t>
            </a:r>
            <a:r>
              <a:rPr kumimoji="0" lang="en-US" altLang="zh-CN" sz="3600" b="1" i="0" u="none" strike="noStrike" kern="1200" cap="none" spc="0" normalizeH="0" baseline="0" noProof="0" dirty="0" err="1">
                <a:ln>
                  <a:noFill/>
                </a:ln>
                <a:solidFill>
                  <a:srgbClr val="FFFF66"/>
                </a:solidFill>
                <a:effectLst>
                  <a:outerShdw blurRad="38100" dist="38100" dir="2700000" algn="tl">
                    <a:srgbClr val="000000"/>
                  </a:outerShdw>
                </a:effectLst>
                <a:uLnTx/>
                <a:uFillTx/>
                <a:latin typeface="Verdana" pitchFamily="34" charset="0"/>
                <a:ea typeface="黑体" pitchFamily="2" charset="-122"/>
                <a:cs typeface="+mj-cs"/>
              </a:rPr>
              <a:t>printf</a:t>
            </a:r>
            <a:r>
              <a:rPr kumimoji="0" lang="zh-CN" altLang="en-US" sz="36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Verdana" pitchFamily="34" charset="0"/>
                <a:ea typeface="黑体" pitchFamily="2" charset="-122"/>
                <a:cs typeface="+mj-cs"/>
              </a:rPr>
              <a:t>的执行过程</a:t>
            </a:r>
          </a:p>
        </p:txBody>
      </p:sp>
      <p:sp>
        <p:nvSpPr>
          <p:cNvPr id="9" name="Text Box 6">
            <a:extLst>
              <a:ext uri="{FF2B5EF4-FFF2-40B4-BE49-F238E27FC236}">
                <a16:creationId xmlns:a16="http://schemas.microsoft.com/office/drawing/2014/main" id="{846F6830-E66E-FB11-BB2A-6442B075D5F6}"/>
              </a:ext>
            </a:extLst>
          </p:cNvPr>
          <p:cNvSpPr txBox="1">
            <a:spLocks noChangeArrowheads="1"/>
          </p:cNvSpPr>
          <p:nvPr/>
        </p:nvSpPr>
        <p:spPr bwMode="auto">
          <a:xfrm>
            <a:off x="3275473" y="5345305"/>
            <a:ext cx="1257300" cy="514738"/>
          </a:xfrm>
          <a:prstGeom prst="rect">
            <a:avLst/>
          </a:prstGeom>
          <a:noFill/>
          <a:ln w="9525">
            <a:noFill/>
            <a:miter lim="800000"/>
            <a:headEnd/>
            <a:tailEnd/>
          </a:ln>
          <a:effectLst/>
        </p:spPr>
        <p:txBody>
          <a:bodyPr lIns="72000" tIns="72000" rIns="0" bIns="72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outerShdw blurRad="38100" dist="38100" dir="2700000" algn="tl">
                    <a:srgbClr val="000000"/>
                  </a:outerShdw>
                </a:effectLst>
                <a:uLnTx/>
                <a:uFillTx/>
                <a:latin typeface="Verdana" pitchFamily="34" charset="0"/>
                <a:ea typeface="宋体" panose="02010600030101010101" pitchFamily="2" charset="-122"/>
                <a:cs typeface="+mn-cs"/>
              </a:rPr>
              <a:t>Twice</a:t>
            </a:r>
          </a:p>
        </p:txBody>
      </p:sp>
      <p:sp>
        <p:nvSpPr>
          <p:cNvPr id="10" name="AutoShape 7">
            <a:extLst>
              <a:ext uri="{FF2B5EF4-FFF2-40B4-BE49-F238E27FC236}">
                <a16:creationId xmlns:a16="http://schemas.microsoft.com/office/drawing/2014/main" id="{83E36106-08AB-B4DC-12EB-F3564CB365E1}"/>
              </a:ext>
            </a:extLst>
          </p:cNvPr>
          <p:cNvSpPr>
            <a:spLocks/>
          </p:cNvSpPr>
          <p:nvPr/>
        </p:nvSpPr>
        <p:spPr bwMode="auto">
          <a:xfrm rot="-5400000">
            <a:off x="3782565" y="3613501"/>
            <a:ext cx="381000" cy="1143000"/>
          </a:xfrm>
          <a:prstGeom prst="leftBrace">
            <a:avLst>
              <a:gd name="adj1" fmla="val 25000"/>
              <a:gd name="adj2" fmla="val 50000"/>
            </a:avLst>
          </a:prstGeom>
          <a:noFill/>
          <a:ln w="38100">
            <a:solidFill>
              <a:schemeClr val="accent4">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1" name="AutoShape 8">
            <a:extLst>
              <a:ext uri="{FF2B5EF4-FFF2-40B4-BE49-F238E27FC236}">
                <a16:creationId xmlns:a16="http://schemas.microsoft.com/office/drawing/2014/main" id="{74C0985A-B934-3F3A-7CBD-DF2960E81853}"/>
              </a:ext>
            </a:extLst>
          </p:cNvPr>
          <p:cNvSpPr>
            <a:spLocks/>
          </p:cNvSpPr>
          <p:nvPr/>
        </p:nvSpPr>
        <p:spPr bwMode="auto">
          <a:xfrm rot="-5400000">
            <a:off x="5458965" y="3804001"/>
            <a:ext cx="381000" cy="762000"/>
          </a:xfrm>
          <a:prstGeom prst="leftBrace">
            <a:avLst>
              <a:gd name="adj1" fmla="val 16667"/>
              <a:gd name="adj2" fmla="val 50000"/>
            </a:avLst>
          </a:prstGeom>
          <a:noFill/>
          <a:ln w="38100">
            <a:solidFill>
              <a:schemeClr val="accent4">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2" name="AutoShape 9">
            <a:extLst>
              <a:ext uri="{FF2B5EF4-FFF2-40B4-BE49-F238E27FC236}">
                <a16:creationId xmlns:a16="http://schemas.microsoft.com/office/drawing/2014/main" id="{1443E4A4-1DEF-48C5-01EC-B7DCB5CFA1F4}"/>
              </a:ext>
            </a:extLst>
          </p:cNvPr>
          <p:cNvSpPr>
            <a:spLocks/>
          </p:cNvSpPr>
          <p:nvPr/>
        </p:nvSpPr>
        <p:spPr bwMode="auto">
          <a:xfrm rot="-5400000">
            <a:off x="6940103" y="3856389"/>
            <a:ext cx="381000" cy="657225"/>
          </a:xfrm>
          <a:prstGeom prst="leftBrace">
            <a:avLst>
              <a:gd name="adj1" fmla="val 14375"/>
              <a:gd name="adj2" fmla="val 50000"/>
            </a:avLst>
          </a:prstGeom>
          <a:noFill/>
          <a:ln w="38100">
            <a:solidFill>
              <a:schemeClr val="accent4">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3" name="AutoShape 10">
            <a:extLst>
              <a:ext uri="{FF2B5EF4-FFF2-40B4-BE49-F238E27FC236}">
                <a16:creationId xmlns:a16="http://schemas.microsoft.com/office/drawing/2014/main" id="{9A023B02-41ED-04FC-84A0-F71166FA0DA6}"/>
              </a:ext>
            </a:extLst>
          </p:cNvPr>
          <p:cNvSpPr>
            <a:spLocks/>
          </p:cNvSpPr>
          <p:nvPr/>
        </p:nvSpPr>
        <p:spPr bwMode="auto">
          <a:xfrm rot="5400000" flipV="1">
            <a:off x="8325991" y="3242027"/>
            <a:ext cx="200025" cy="695325"/>
          </a:xfrm>
          <a:prstGeom prst="leftBracket">
            <a:avLst>
              <a:gd name="adj" fmla="val 28968"/>
            </a:avLst>
          </a:prstGeom>
          <a:noFill/>
          <a:ln w="38100">
            <a:solidFill>
              <a:schemeClr val="accent4">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 name="AutoShape 11">
            <a:extLst>
              <a:ext uri="{FF2B5EF4-FFF2-40B4-BE49-F238E27FC236}">
                <a16:creationId xmlns:a16="http://schemas.microsoft.com/office/drawing/2014/main" id="{345DA89C-82DC-280E-A919-5ED5858237F0}"/>
              </a:ext>
            </a:extLst>
          </p:cNvPr>
          <p:cNvSpPr>
            <a:spLocks/>
          </p:cNvSpPr>
          <p:nvPr/>
        </p:nvSpPr>
        <p:spPr bwMode="auto">
          <a:xfrm rot="5400000" flipV="1">
            <a:off x="9526141" y="3070577"/>
            <a:ext cx="200025" cy="1038225"/>
          </a:xfrm>
          <a:prstGeom prst="leftBracket">
            <a:avLst>
              <a:gd name="adj" fmla="val 43254"/>
            </a:avLst>
          </a:prstGeom>
          <a:noFill/>
          <a:ln w="38100">
            <a:solidFill>
              <a:schemeClr val="accent4">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5" name="Rectangle 12">
            <a:extLst>
              <a:ext uri="{FF2B5EF4-FFF2-40B4-BE49-F238E27FC236}">
                <a16:creationId xmlns:a16="http://schemas.microsoft.com/office/drawing/2014/main" id="{B914A294-58E5-6A0C-341E-0EEE1EDDA56C}"/>
              </a:ext>
            </a:extLst>
          </p:cNvPr>
          <p:cNvSpPr>
            <a:spLocks noChangeArrowheads="1"/>
          </p:cNvSpPr>
          <p:nvPr/>
        </p:nvSpPr>
        <p:spPr bwMode="auto">
          <a:xfrm>
            <a:off x="4592190" y="3489677"/>
            <a:ext cx="609600" cy="733425"/>
          </a:xfrm>
          <a:prstGeom prst="rect">
            <a:avLst/>
          </a:prstGeom>
          <a:noFill/>
          <a:ln w="38100">
            <a:solidFill>
              <a:schemeClr val="accent4">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6" name="Rectangle 13">
            <a:extLst>
              <a:ext uri="{FF2B5EF4-FFF2-40B4-BE49-F238E27FC236}">
                <a16:creationId xmlns:a16="http://schemas.microsoft.com/office/drawing/2014/main" id="{5D7117BC-622A-DA75-F034-7B1E616FA130}"/>
              </a:ext>
            </a:extLst>
          </p:cNvPr>
          <p:cNvSpPr>
            <a:spLocks noChangeArrowheads="1"/>
          </p:cNvSpPr>
          <p:nvPr/>
        </p:nvSpPr>
        <p:spPr bwMode="auto">
          <a:xfrm>
            <a:off x="6106665" y="3489677"/>
            <a:ext cx="609600" cy="733425"/>
          </a:xfrm>
          <a:prstGeom prst="rect">
            <a:avLst/>
          </a:prstGeom>
          <a:noFill/>
          <a:ln w="38100">
            <a:solidFill>
              <a:schemeClr val="accent4">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cxnSp>
        <p:nvCxnSpPr>
          <p:cNvPr id="17" name="AutoShape 14">
            <a:extLst>
              <a:ext uri="{FF2B5EF4-FFF2-40B4-BE49-F238E27FC236}">
                <a16:creationId xmlns:a16="http://schemas.microsoft.com/office/drawing/2014/main" id="{6A7D3C13-183E-1D4E-7F6A-E24D9D624A6F}"/>
              </a:ext>
            </a:extLst>
          </p:cNvPr>
          <p:cNvCxnSpPr>
            <a:cxnSpLocks noChangeShapeType="1"/>
            <a:stCxn id="18" idx="2"/>
          </p:cNvCxnSpPr>
          <p:nvPr/>
        </p:nvCxnSpPr>
        <p:spPr bwMode="auto">
          <a:xfrm>
            <a:off x="3970684" y="5190365"/>
            <a:ext cx="11586" cy="296387"/>
          </a:xfrm>
          <a:prstGeom prst="straightConnector1">
            <a:avLst/>
          </a:prstGeom>
          <a:noFill/>
          <a:ln w="19050">
            <a:solidFill>
              <a:schemeClr val="accent4">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8" name="Text Box 15" descr="b42">
            <a:extLst>
              <a:ext uri="{FF2B5EF4-FFF2-40B4-BE49-F238E27FC236}">
                <a16:creationId xmlns:a16="http://schemas.microsoft.com/office/drawing/2014/main" id="{2BB89975-B6F4-7E2C-E80E-185F0A6AB835}"/>
              </a:ext>
            </a:extLst>
          </p:cNvPr>
          <p:cNvSpPr txBox="1">
            <a:spLocks noChangeArrowheads="1"/>
          </p:cNvSpPr>
          <p:nvPr/>
        </p:nvSpPr>
        <p:spPr bwMode="auto">
          <a:xfrm>
            <a:off x="3628578" y="4451701"/>
            <a:ext cx="684212" cy="738664"/>
          </a:xfrm>
          <a:prstGeom prst="rect">
            <a:avLst/>
          </a:prstGeom>
          <a:blipFill dpi="0" rotWithShape="0">
            <a:blip r:embed="rId2"/>
            <a:srcRect/>
            <a:tile tx="0" ty="0" sx="100000" sy="100000" flip="none" algn="tl"/>
          </a:blipFill>
          <a:ln w="9525">
            <a:solidFill>
              <a:schemeClr val="accent4">
                <a:lumMod val="50000"/>
              </a:schemeClr>
            </a:solid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Calibri"/>
                <a:ea typeface="黑体" pitchFamily="2" charset="-122"/>
                <a:cs typeface="+mn-cs"/>
              </a:rPr>
              <a:t>普通字符</a:t>
            </a:r>
            <a:endParaRPr kumimoji="1" lang="zh-CN" altLang="en-US" sz="2400" b="1" i="0" u="none" strike="noStrike" kern="1200" cap="none" spc="0" normalizeH="0" baseline="0" noProof="0" dirty="0">
              <a:ln>
                <a:noFill/>
              </a:ln>
              <a:solidFill>
                <a:srgbClr val="000000"/>
              </a:solidFill>
              <a:effectLst/>
              <a:uLnTx/>
              <a:uFillTx/>
              <a:latin typeface="Verdana" pitchFamily="34" charset="0"/>
              <a:ea typeface="黑体" pitchFamily="2" charset="-122"/>
              <a:cs typeface="+mn-cs"/>
            </a:endParaRPr>
          </a:p>
        </p:txBody>
      </p:sp>
      <p:sp>
        <p:nvSpPr>
          <p:cNvPr id="19" name="Text Box 16" descr="b42">
            <a:extLst>
              <a:ext uri="{FF2B5EF4-FFF2-40B4-BE49-F238E27FC236}">
                <a16:creationId xmlns:a16="http://schemas.microsoft.com/office/drawing/2014/main" id="{50E66D07-0E3A-5079-74C9-670844B99470}"/>
              </a:ext>
            </a:extLst>
          </p:cNvPr>
          <p:cNvSpPr txBox="1">
            <a:spLocks noChangeArrowheads="1"/>
          </p:cNvSpPr>
          <p:nvPr/>
        </p:nvSpPr>
        <p:spPr bwMode="auto">
          <a:xfrm>
            <a:off x="4565203" y="4451701"/>
            <a:ext cx="684212" cy="738664"/>
          </a:xfrm>
          <a:prstGeom prst="rect">
            <a:avLst/>
          </a:prstGeom>
          <a:blipFill dpi="0" rotWithShape="0">
            <a:blip r:embed="rId2"/>
            <a:srcRect/>
            <a:tile tx="0" ty="0" sx="100000" sy="100000" flip="none" algn="tl"/>
          </a:blipFill>
          <a:ln w="9525">
            <a:solidFill>
              <a:schemeClr val="accent4">
                <a:lumMod val="50000"/>
              </a:schemeClr>
            </a:solid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Calibri"/>
                <a:ea typeface="黑体" pitchFamily="2" charset="-122"/>
                <a:cs typeface="+mn-cs"/>
              </a:rPr>
              <a:t>格式字符</a:t>
            </a:r>
            <a:endParaRPr kumimoji="1" lang="zh-CN" altLang="en-US" sz="2400" b="1" i="0" u="none" strike="noStrike" kern="1200" cap="none" spc="0" normalizeH="0" baseline="0" noProof="0" dirty="0">
              <a:ln>
                <a:noFill/>
              </a:ln>
              <a:solidFill>
                <a:srgbClr val="000000"/>
              </a:solidFill>
              <a:effectLst/>
              <a:uLnTx/>
              <a:uFillTx/>
              <a:latin typeface="Verdana" pitchFamily="34" charset="0"/>
              <a:ea typeface="黑体" pitchFamily="2" charset="-122"/>
              <a:cs typeface="+mn-cs"/>
            </a:endParaRPr>
          </a:p>
        </p:txBody>
      </p:sp>
      <p:sp>
        <p:nvSpPr>
          <p:cNvPr id="20" name="Text Box 17" descr="b42">
            <a:extLst>
              <a:ext uri="{FF2B5EF4-FFF2-40B4-BE49-F238E27FC236}">
                <a16:creationId xmlns:a16="http://schemas.microsoft.com/office/drawing/2014/main" id="{BFDF44AC-2B8A-7DAF-D687-3ED9CE8C1290}"/>
              </a:ext>
            </a:extLst>
          </p:cNvPr>
          <p:cNvSpPr txBox="1">
            <a:spLocks noChangeArrowheads="1"/>
          </p:cNvSpPr>
          <p:nvPr/>
        </p:nvSpPr>
        <p:spPr bwMode="auto">
          <a:xfrm>
            <a:off x="5327203" y="4451701"/>
            <a:ext cx="684212" cy="738664"/>
          </a:xfrm>
          <a:prstGeom prst="rect">
            <a:avLst/>
          </a:prstGeom>
          <a:blipFill dpi="0" rotWithShape="0">
            <a:blip r:embed="rId2"/>
            <a:srcRect/>
            <a:tile tx="0" ty="0" sx="100000" sy="100000" flip="none" algn="tl"/>
          </a:blipFill>
          <a:ln w="9525">
            <a:solidFill>
              <a:schemeClr val="accent4">
                <a:lumMod val="50000"/>
              </a:schemeClr>
            </a:solid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Calibri"/>
                <a:ea typeface="黑体" pitchFamily="2" charset="-122"/>
                <a:cs typeface="+mn-cs"/>
              </a:rPr>
              <a:t>普通字符</a:t>
            </a:r>
            <a:endParaRPr kumimoji="1" lang="zh-CN" altLang="en-US" sz="2400" b="1" i="0" u="none" strike="noStrike" kern="1200" cap="none" spc="0" normalizeH="0" baseline="0" noProof="0" dirty="0">
              <a:ln>
                <a:noFill/>
              </a:ln>
              <a:solidFill>
                <a:srgbClr val="000000"/>
              </a:solidFill>
              <a:effectLst/>
              <a:uLnTx/>
              <a:uFillTx/>
              <a:latin typeface="Verdana" pitchFamily="34" charset="0"/>
              <a:ea typeface="黑体" pitchFamily="2" charset="-122"/>
              <a:cs typeface="+mn-cs"/>
            </a:endParaRPr>
          </a:p>
        </p:txBody>
      </p:sp>
      <p:sp>
        <p:nvSpPr>
          <p:cNvPr id="21" name="Text Box 18" descr="b42">
            <a:extLst>
              <a:ext uri="{FF2B5EF4-FFF2-40B4-BE49-F238E27FC236}">
                <a16:creationId xmlns:a16="http://schemas.microsoft.com/office/drawing/2014/main" id="{6123AC33-2729-E115-5894-14D72BCED795}"/>
              </a:ext>
            </a:extLst>
          </p:cNvPr>
          <p:cNvSpPr txBox="1">
            <a:spLocks noChangeArrowheads="1"/>
          </p:cNvSpPr>
          <p:nvPr/>
        </p:nvSpPr>
        <p:spPr bwMode="auto">
          <a:xfrm>
            <a:off x="6087616" y="4451701"/>
            <a:ext cx="684213" cy="738664"/>
          </a:xfrm>
          <a:prstGeom prst="rect">
            <a:avLst/>
          </a:prstGeom>
          <a:blipFill dpi="0" rotWithShape="0">
            <a:blip r:embed="rId2"/>
            <a:srcRect/>
            <a:tile tx="0" ty="0" sx="100000" sy="100000" flip="none" algn="tl"/>
          </a:blipFill>
          <a:ln w="9525">
            <a:solidFill>
              <a:schemeClr val="accent4">
                <a:lumMod val="50000"/>
              </a:schemeClr>
            </a:solid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t>格式字符</a:t>
            </a:r>
            <a:endParaRPr kumimoji="1" lang="zh-CN" altLang="en-US" sz="2400" b="1" i="0" u="none" strike="noStrike" kern="1200" cap="none" spc="0" normalizeH="0" baseline="0" noProof="0">
              <a:ln>
                <a:noFill/>
              </a:ln>
              <a:solidFill>
                <a:srgbClr val="000000"/>
              </a:solidFill>
              <a:effectLst/>
              <a:uLnTx/>
              <a:uFillTx/>
              <a:latin typeface="Verdana" pitchFamily="34" charset="0"/>
              <a:ea typeface="黑体" pitchFamily="2" charset="-122"/>
              <a:cs typeface="+mn-cs"/>
            </a:endParaRPr>
          </a:p>
        </p:txBody>
      </p:sp>
      <p:sp>
        <p:nvSpPr>
          <p:cNvPr id="22" name="Text Box 19" descr="b42">
            <a:extLst>
              <a:ext uri="{FF2B5EF4-FFF2-40B4-BE49-F238E27FC236}">
                <a16:creationId xmlns:a16="http://schemas.microsoft.com/office/drawing/2014/main" id="{3FF1DD1F-A28F-BD3B-8454-D38A7F45E3BB}"/>
              </a:ext>
            </a:extLst>
          </p:cNvPr>
          <p:cNvSpPr txBox="1">
            <a:spLocks noChangeArrowheads="1"/>
          </p:cNvSpPr>
          <p:nvPr/>
        </p:nvSpPr>
        <p:spPr bwMode="auto">
          <a:xfrm>
            <a:off x="6859141" y="4451701"/>
            <a:ext cx="684213" cy="738664"/>
          </a:xfrm>
          <a:prstGeom prst="rect">
            <a:avLst/>
          </a:prstGeom>
          <a:blipFill dpi="0" rotWithShape="0">
            <a:blip r:embed="rId2"/>
            <a:srcRect/>
            <a:tile tx="0" ty="0" sx="100000" sy="100000" flip="none" algn="tl"/>
          </a:blipFill>
          <a:ln w="9525">
            <a:solidFill>
              <a:schemeClr val="accent4">
                <a:lumMod val="50000"/>
              </a:schemeClr>
            </a:solid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t>普通字符</a:t>
            </a:r>
            <a:endParaRPr kumimoji="1" lang="zh-CN" altLang="en-US" sz="2400" b="1" i="0" u="none" strike="noStrike" kern="1200" cap="none" spc="0" normalizeH="0" baseline="0" noProof="0">
              <a:ln>
                <a:noFill/>
              </a:ln>
              <a:solidFill>
                <a:srgbClr val="000000"/>
              </a:solidFill>
              <a:effectLst/>
              <a:uLnTx/>
              <a:uFillTx/>
              <a:latin typeface="Verdana" pitchFamily="34" charset="0"/>
              <a:ea typeface="黑体" pitchFamily="2" charset="-122"/>
              <a:cs typeface="+mn-cs"/>
            </a:endParaRPr>
          </a:p>
        </p:txBody>
      </p:sp>
      <p:sp>
        <p:nvSpPr>
          <p:cNvPr id="23" name="Text Box 20">
            <a:extLst>
              <a:ext uri="{FF2B5EF4-FFF2-40B4-BE49-F238E27FC236}">
                <a16:creationId xmlns:a16="http://schemas.microsoft.com/office/drawing/2014/main" id="{36FAC0C7-1E48-265E-B6DC-7F45FC96018A}"/>
              </a:ext>
            </a:extLst>
          </p:cNvPr>
          <p:cNvSpPr txBox="1">
            <a:spLocks noChangeArrowheads="1"/>
          </p:cNvSpPr>
          <p:nvPr/>
        </p:nvSpPr>
        <p:spPr bwMode="auto">
          <a:xfrm>
            <a:off x="4503366" y="5397087"/>
            <a:ext cx="727075" cy="514738"/>
          </a:xfrm>
          <a:prstGeom prst="rect">
            <a:avLst/>
          </a:prstGeom>
          <a:noFill/>
          <a:ln w="9525">
            <a:noFill/>
            <a:miter lim="800000"/>
            <a:headEnd/>
            <a:tailEnd/>
          </a:ln>
          <a:effectLst/>
        </p:spPr>
        <p:txBody>
          <a:bodyPr lIns="72000" tIns="72000" rIns="0" bIns="7200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outerShdw blurRad="38100" dist="38100" dir="2700000" algn="tl">
                    <a:srgbClr val="000000"/>
                  </a:outerShdw>
                </a:effectLst>
                <a:uLnTx/>
                <a:uFillTx/>
                <a:latin typeface="Verdana" pitchFamily="34" charset="0"/>
                <a:ea typeface="宋体" panose="02010600030101010101" pitchFamily="2" charset="-122"/>
                <a:cs typeface="+mn-cs"/>
              </a:rPr>
              <a:t>15</a:t>
            </a:r>
          </a:p>
        </p:txBody>
      </p:sp>
      <p:cxnSp>
        <p:nvCxnSpPr>
          <p:cNvPr id="24" name="AutoShape 21">
            <a:extLst>
              <a:ext uri="{FF2B5EF4-FFF2-40B4-BE49-F238E27FC236}">
                <a16:creationId xmlns:a16="http://schemas.microsoft.com/office/drawing/2014/main" id="{0B13C097-F125-CDA5-7D0D-5C73AF966DD9}"/>
              </a:ext>
            </a:extLst>
          </p:cNvPr>
          <p:cNvCxnSpPr>
            <a:cxnSpLocks noChangeShapeType="1"/>
            <a:stCxn id="19" idx="2"/>
          </p:cNvCxnSpPr>
          <p:nvPr/>
        </p:nvCxnSpPr>
        <p:spPr bwMode="auto">
          <a:xfrm>
            <a:off x="4907309" y="5190365"/>
            <a:ext cx="11113" cy="305356"/>
          </a:xfrm>
          <a:prstGeom prst="straightConnector1">
            <a:avLst/>
          </a:prstGeom>
          <a:noFill/>
          <a:ln w="19050">
            <a:solidFill>
              <a:schemeClr val="accent4">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5" name="Text Box 22">
            <a:extLst>
              <a:ext uri="{FF2B5EF4-FFF2-40B4-BE49-F238E27FC236}">
                <a16:creationId xmlns:a16="http://schemas.microsoft.com/office/drawing/2014/main" id="{592ECC46-9109-9691-B2E8-4C5B0860B21E}"/>
              </a:ext>
            </a:extLst>
          </p:cNvPr>
          <p:cNvSpPr txBox="1">
            <a:spLocks noChangeArrowheads="1"/>
          </p:cNvSpPr>
          <p:nvPr/>
        </p:nvSpPr>
        <p:spPr bwMode="auto">
          <a:xfrm>
            <a:off x="5143922" y="5449489"/>
            <a:ext cx="990600" cy="514738"/>
          </a:xfrm>
          <a:prstGeom prst="rect">
            <a:avLst/>
          </a:prstGeom>
          <a:noFill/>
          <a:ln w="9525">
            <a:noFill/>
            <a:miter lim="800000"/>
            <a:headEnd/>
            <a:tailEnd/>
          </a:ln>
          <a:effectLst/>
        </p:spPr>
        <p:txBody>
          <a:bodyPr lIns="72000" tIns="72000" rIns="0" bIns="72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outerShdw blurRad="38100" dist="38100" dir="2700000" algn="tl">
                    <a:srgbClr val="000000"/>
                  </a:outerShdw>
                </a:effectLst>
                <a:uLnTx/>
                <a:uFillTx/>
                <a:latin typeface="Verdana" pitchFamily="34" charset="0"/>
                <a:ea typeface="宋体" panose="02010600030101010101" pitchFamily="2" charset="-122"/>
                <a:cs typeface="+mn-cs"/>
              </a:rPr>
              <a:t>   is  </a:t>
            </a:r>
          </a:p>
        </p:txBody>
      </p:sp>
      <p:cxnSp>
        <p:nvCxnSpPr>
          <p:cNvPr id="26" name="AutoShape 23">
            <a:extLst>
              <a:ext uri="{FF2B5EF4-FFF2-40B4-BE49-F238E27FC236}">
                <a16:creationId xmlns:a16="http://schemas.microsoft.com/office/drawing/2014/main" id="{E7371DE4-6286-6C1E-7E9A-1161FF712C92}"/>
              </a:ext>
            </a:extLst>
          </p:cNvPr>
          <p:cNvCxnSpPr>
            <a:cxnSpLocks noChangeShapeType="1"/>
            <a:stCxn id="20" idx="2"/>
          </p:cNvCxnSpPr>
          <p:nvPr/>
        </p:nvCxnSpPr>
        <p:spPr bwMode="auto">
          <a:xfrm>
            <a:off x="5669309" y="5190365"/>
            <a:ext cx="0" cy="376000"/>
          </a:xfrm>
          <a:prstGeom prst="straightConnector1">
            <a:avLst/>
          </a:prstGeom>
          <a:noFill/>
          <a:ln w="19050">
            <a:solidFill>
              <a:schemeClr val="accent4">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7" name="Text Box 24">
            <a:extLst>
              <a:ext uri="{FF2B5EF4-FFF2-40B4-BE49-F238E27FC236}">
                <a16:creationId xmlns:a16="http://schemas.microsoft.com/office/drawing/2014/main" id="{F7411531-495C-F3F2-49FF-6C494D73A21E}"/>
              </a:ext>
            </a:extLst>
          </p:cNvPr>
          <p:cNvSpPr txBox="1">
            <a:spLocks noChangeArrowheads="1"/>
          </p:cNvSpPr>
          <p:nvPr/>
        </p:nvSpPr>
        <p:spPr bwMode="auto">
          <a:xfrm>
            <a:off x="6065390" y="5397087"/>
            <a:ext cx="727075" cy="514738"/>
          </a:xfrm>
          <a:prstGeom prst="rect">
            <a:avLst/>
          </a:prstGeom>
          <a:noFill/>
          <a:ln w="9525">
            <a:noFill/>
            <a:miter lim="800000"/>
            <a:headEnd/>
            <a:tailEnd/>
          </a:ln>
          <a:effectLst/>
        </p:spPr>
        <p:txBody>
          <a:bodyPr lIns="72000" tIns="72000" rIns="0" bIns="7200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outerShdw blurRad="38100" dist="38100" dir="2700000" algn="tl">
                    <a:srgbClr val="000000"/>
                  </a:outerShdw>
                </a:effectLst>
                <a:uLnTx/>
                <a:uFillTx/>
                <a:latin typeface="Verdana" pitchFamily="34" charset="0"/>
                <a:ea typeface="宋体" panose="02010600030101010101" pitchFamily="2" charset="-122"/>
                <a:cs typeface="+mn-cs"/>
              </a:rPr>
              <a:t>30</a:t>
            </a:r>
          </a:p>
        </p:txBody>
      </p:sp>
      <p:cxnSp>
        <p:nvCxnSpPr>
          <p:cNvPr id="28" name="AutoShape 25">
            <a:extLst>
              <a:ext uri="{FF2B5EF4-FFF2-40B4-BE49-F238E27FC236}">
                <a16:creationId xmlns:a16="http://schemas.microsoft.com/office/drawing/2014/main" id="{04D3068E-1254-C715-178A-B2C3AA697BDC}"/>
              </a:ext>
            </a:extLst>
          </p:cNvPr>
          <p:cNvCxnSpPr>
            <a:cxnSpLocks noChangeShapeType="1"/>
            <a:stCxn id="21" idx="2"/>
          </p:cNvCxnSpPr>
          <p:nvPr/>
        </p:nvCxnSpPr>
        <p:spPr bwMode="auto">
          <a:xfrm>
            <a:off x="6429723" y="5190365"/>
            <a:ext cx="9524" cy="305356"/>
          </a:xfrm>
          <a:prstGeom prst="straightConnector1">
            <a:avLst/>
          </a:prstGeom>
          <a:noFill/>
          <a:ln w="19050">
            <a:solidFill>
              <a:schemeClr val="accent4">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9" name="Text Box 26">
            <a:extLst>
              <a:ext uri="{FF2B5EF4-FFF2-40B4-BE49-F238E27FC236}">
                <a16:creationId xmlns:a16="http://schemas.microsoft.com/office/drawing/2014/main" id="{01E26108-4141-FFDF-E97C-1AED41A5C8AD}"/>
              </a:ext>
            </a:extLst>
          </p:cNvPr>
          <p:cNvSpPr txBox="1">
            <a:spLocks noChangeArrowheads="1"/>
          </p:cNvSpPr>
          <p:nvPr/>
        </p:nvSpPr>
        <p:spPr bwMode="auto">
          <a:xfrm>
            <a:off x="6751066" y="5339476"/>
            <a:ext cx="858837" cy="514738"/>
          </a:xfrm>
          <a:prstGeom prst="rect">
            <a:avLst/>
          </a:prstGeom>
          <a:noFill/>
          <a:ln w="9525">
            <a:noFill/>
            <a:miter lim="800000"/>
            <a:headEnd/>
            <a:tailEnd/>
          </a:ln>
          <a:effectLst/>
        </p:spPr>
        <p:txBody>
          <a:bodyPr lIns="72000" tIns="72000" rIns="0" bIns="72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C00000"/>
                </a:solidFill>
                <a:effectLst>
                  <a:outerShdw blurRad="38100" dist="38100" dir="2700000" algn="tl">
                    <a:srgbClr val="000000"/>
                  </a:outerShdw>
                </a:effectLst>
                <a:uLnTx/>
                <a:uFillTx/>
                <a:latin typeface="Verdana" pitchFamily="34" charset="0"/>
                <a:ea typeface="宋体" panose="02010600030101010101" pitchFamily="2" charset="-122"/>
                <a:cs typeface="+mn-cs"/>
              </a:rPr>
              <a:t> .</a:t>
            </a:r>
          </a:p>
        </p:txBody>
      </p:sp>
      <p:cxnSp>
        <p:nvCxnSpPr>
          <p:cNvPr id="30" name="AutoShape 27">
            <a:extLst>
              <a:ext uri="{FF2B5EF4-FFF2-40B4-BE49-F238E27FC236}">
                <a16:creationId xmlns:a16="http://schemas.microsoft.com/office/drawing/2014/main" id="{013BC3D4-DF07-D7AC-BCB0-CCA68EBB6722}"/>
              </a:ext>
            </a:extLst>
          </p:cNvPr>
          <p:cNvCxnSpPr>
            <a:cxnSpLocks noChangeShapeType="1"/>
            <a:stCxn id="22" idx="2"/>
          </p:cNvCxnSpPr>
          <p:nvPr/>
        </p:nvCxnSpPr>
        <p:spPr bwMode="auto">
          <a:xfrm flipH="1">
            <a:off x="7201247" y="5190365"/>
            <a:ext cx="1" cy="305356"/>
          </a:xfrm>
          <a:prstGeom prst="straightConnector1">
            <a:avLst/>
          </a:prstGeom>
          <a:noFill/>
          <a:ln w="19050">
            <a:solidFill>
              <a:schemeClr val="accent4">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31" name="AutoShape 29">
            <a:extLst>
              <a:ext uri="{FF2B5EF4-FFF2-40B4-BE49-F238E27FC236}">
                <a16:creationId xmlns:a16="http://schemas.microsoft.com/office/drawing/2014/main" id="{CC0913B3-F70C-0226-124A-A2168051D378}"/>
              </a:ext>
            </a:extLst>
          </p:cNvPr>
          <p:cNvCxnSpPr>
            <a:cxnSpLocks noChangeShapeType="1"/>
            <a:stCxn id="13" idx="1"/>
            <a:endCxn id="15" idx="0"/>
          </p:cNvCxnSpPr>
          <p:nvPr/>
        </p:nvCxnSpPr>
        <p:spPr bwMode="auto">
          <a:xfrm rot="-5400000" flipH="1" flipV="1">
            <a:off x="6659909" y="1707708"/>
            <a:ext cx="1588" cy="3527425"/>
          </a:xfrm>
          <a:prstGeom prst="curvedConnector3">
            <a:avLst>
              <a:gd name="adj1" fmla="val -34800014"/>
            </a:avLst>
          </a:prstGeom>
          <a:noFill/>
          <a:ln w="38100">
            <a:solidFill>
              <a:schemeClr val="accent4">
                <a:lumMod val="50000"/>
              </a:schemeClr>
            </a:solidFill>
            <a:prstDash val="dash"/>
            <a:round/>
            <a:headEnd/>
            <a:tailEnd type="triangle" w="med" len="med"/>
          </a:ln>
          <a:extLst>
            <a:ext uri="{909E8E84-426E-40DD-AFC4-6F175D3DCCD1}">
              <a14:hiddenFill xmlns:a14="http://schemas.microsoft.com/office/drawing/2010/main">
                <a:noFill/>
              </a14:hiddenFill>
            </a:ext>
          </a:extLst>
        </p:spPr>
      </p:cxnSp>
      <p:cxnSp>
        <p:nvCxnSpPr>
          <p:cNvPr id="32" name="AutoShape 30">
            <a:extLst>
              <a:ext uri="{FF2B5EF4-FFF2-40B4-BE49-F238E27FC236}">
                <a16:creationId xmlns:a16="http://schemas.microsoft.com/office/drawing/2014/main" id="{AFB0F46A-D176-A2E9-A9EA-823E8A1B7C86}"/>
              </a:ext>
            </a:extLst>
          </p:cNvPr>
          <p:cNvCxnSpPr>
            <a:cxnSpLocks noChangeShapeType="1"/>
            <a:stCxn id="14" idx="1"/>
            <a:endCxn id="16" idx="0"/>
          </p:cNvCxnSpPr>
          <p:nvPr/>
        </p:nvCxnSpPr>
        <p:spPr bwMode="auto">
          <a:xfrm rot="-5400000" flipH="1" flipV="1">
            <a:off x="8017221" y="1864870"/>
            <a:ext cx="1588" cy="3213100"/>
          </a:xfrm>
          <a:prstGeom prst="curvedConnector3">
            <a:avLst>
              <a:gd name="adj1" fmla="val -34800014"/>
            </a:avLst>
          </a:prstGeom>
          <a:noFill/>
          <a:ln w="38100">
            <a:solidFill>
              <a:schemeClr val="accent4">
                <a:lumMod val="50000"/>
              </a:schemeClr>
            </a:solidFill>
            <a:prstDash val="dash"/>
            <a:round/>
            <a:headEnd/>
            <a:tailEnd type="triangle" w="med" len="med"/>
          </a:ln>
          <a:extLst>
            <a:ext uri="{909E8E84-426E-40DD-AFC4-6F175D3DCCD1}">
              <a14:hiddenFill xmlns:a14="http://schemas.microsoft.com/office/drawing/2010/main">
                <a:noFill/>
              </a14:hiddenFill>
            </a:ext>
          </a:extLst>
        </p:spPr>
      </p:cxnSp>
      <p:sp>
        <p:nvSpPr>
          <p:cNvPr id="33" name="AutoShape 31">
            <a:extLst>
              <a:ext uri="{FF2B5EF4-FFF2-40B4-BE49-F238E27FC236}">
                <a16:creationId xmlns:a16="http://schemas.microsoft.com/office/drawing/2014/main" id="{3CC1526C-03DD-ABAD-E3D1-A1B8FFB322B6}"/>
              </a:ext>
            </a:extLst>
          </p:cNvPr>
          <p:cNvSpPr>
            <a:spLocks/>
          </p:cNvSpPr>
          <p:nvPr/>
        </p:nvSpPr>
        <p:spPr bwMode="auto">
          <a:xfrm rot="-5400000">
            <a:off x="8935590" y="3127726"/>
            <a:ext cx="400050" cy="2133600"/>
          </a:xfrm>
          <a:prstGeom prst="leftBrace">
            <a:avLst>
              <a:gd name="adj1" fmla="val 44444"/>
              <a:gd name="adj2" fmla="val 50000"/>
            </a:avLst>
          </a:prstGeom>
          <a:noFill/>
          <a:ln w="38100">
            <a:solidFill>
              <a:schemeClr val="accent4">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4" name="Text Box 32" descr="b42">
            <a:extLst>
              <a:ext uri="{FF2B5EF4-FFF2-40B4-BE49-F238E27FC236}">
                <a16:creationId xmlns:a16="http://schemas.microsoft.com/office/drawing/2014/main" id="{4AEC7802-CE67-B87D-4491-B91378DCA68D}"/>
              </a:ext>
            </a:extLst>
          </p:cNvPr>
          <p:cNvSpPr txBox="1">
            <a:spLocks noChangeArrowheads="1"/>
          </p:cNvSpPr>
          <p:nvPr/>
        </p:nvSpPr>
        <p:spPr bwMode="auto">
          <a:xfrm>
            <a:off x="8564115" y="4451701"/>
            <a:ext cx="1085850" cy="738664"/>
          </a:xfrm>
          <a:prstGeom prst="rect">
            <a:avLst/>
          </a:prstGeom>
          <a:blipFill dpi="0" rotWithShape="0">
            <a:blip r:embed="rId2"/>
            <a:srcRect/>
            <a:tile tx="0" ty="0" sx="100000" sy="100000" flip="none" algn="tl"/>
          </a:blipFill>
          <a:ln w="9525">
            <a:solidFill>
              <a:schemeClr val="accent4">
                <a:lumMod val="50000"/>
              </a:schemeClr>
            </a:solid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Calibri"/>
                <a:ea typeface="黑体" pitchFamily="2" charset="-122"/>
                <a:cs typeface="+mn-cs"/>
              </a:rPr>
              <a:t>待输出的数据</a:t>
            </a:r>
            <a:endParaRPr kumimoji="1" lang="zh-CN" altLang="en-US" sz="2400" b="1" i="0" u="none" strike="noStrike" kern="1200" cap="none" spc="0" normalizeH="0" baseline="0" noProof="0" dirty="0">
              <a:ln>
                <a:noFill/>
              </a:ln>
              <a:solidFill>
                <a:srgbClr val="000000"/>
              </a:solidFill>
              <a:effectLst/>
              <a:uLnTx/>
              <a:uFillTx/>
              <a:latin typeface="Verdana" pitchFamily="34" charset="0"/>
              <a:ea typeface="黑体" pitchFamily="2" charset="-122"/>
              <a:cs typeface="+mn-cs"/>
            </a:endParaRPr>
          </a:p>
        </p:txBody>
      </p:sp>
      <p:sp>
        <p:nvSpPr>
          <p:cNvPr id="35" name="Text Box 33">
            <a:extLst>
              <a:ext uri="{FF2B5EF4-FFF2-40B4-BE49-F238E27FC236}">
                <a16:creationId xmlns:a16="http://schemas.microsoft.com/office/drawing/2014/main" id="{1ED108C8-2AC9-385B-C54D-E1F4105C36BC}"/>
              </a:ext>
            </a:extLst>
          </p:cNvPr>
          <p:cNvSpPr txBox="1">
            <a:spLocks noChangeArrowheads="1"/>
          </p:cNvSpPr>
          <p:nvPr/>
        </p:nvSpPr>
        <p:spPr bwMode="auto">
          <a:xfrm>
            <a:off x="1497359" y="5912445"/>
            <a:ext cx="8343900" cy="396875"/>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
                <a:srgbClr val="CCCCFF"/>
              </a:buClr>
              <a:buSzTx/>
              <a:buFont typeface="Wingdings" pitchFamily="2" charset="2"/>
              <a:buNone/>
              <a:tabLst/>
              <a:defRPr/>
            </a:pPr>
            <a:r>
              <a:rPr kumimoji="1" lang="zh-CN" altLang="en-US" sz="2600" b="1" i="0" u="none" strike="noStrike" kern="1200" cap="none" spc="0" normalizeH="0" baseline="0" noProof="0" dirty="0">
                <a:ln>
                  <a:noFill/>
                </a:ln>
                <a:solidFill>
                  <a:srgbClr val="FF00FF"/>
                </a:solidFill>
                <a:effectLst/>
                <a:uLnTx/>
                <a:uFillTx/>
                <a:latin typeface="方正舒体" panose="02010601030101010101" pitchFamily="2" charset="-122"/>
                <a:ea typeface="方正舒体" panose="02010601030101010101" pitchFamily="2" charset="-122"/>
                <a:cs typeface="+mn-cs"/>
              </a:rPr>
              <a:t>普通字符：原样输出    格式字符：格式化要输出的数据</a:t>
            </a:r>
          </a:p>
        </p:txBody>
      </p:sp>
    </p:spTree>
    <p:extLst>
      <p:ext uri="{BB962C8B-B14F-4D97-AF65-F5344CB8AC3E}">
        <p14:creationId xmlns:p14="http://schemas.microsoft.com/office/powerpoint/2010/main" val="4249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arn(inVertical)">
                                      <p:cBhvr>
                                        <p:cTn id="22" dur="500"/>
                                        <p:tgtEl>
                                          <p:spTgt spid="34"/>
                                        </p:tgtEl>
                                      </p:cBhvr>
                                    </p:animEffect>
                                  </p:childTnLst>
                                </p:cTn>
                              </p:par>
                              <p:par>
                                <p:cTn id="23" presetID="14" presetClass="entr" presetSubtype="1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randombar(horizontal)">
                                      <p:cBhvr>
                                        <p:cTn id="25" dur="500"/>
                                        <p:tgtEl>
                                          <p:spTgt spid="17"/>
                                        </p:tgtEl>
                                      </p:cBhvr>
                                    </p:animEffect>
                                  </p:childTnLst>
                                </p:cTn>
                              </p:par>
                              <p:par>
                                <p:cTn id="26" presetID="14"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randombar(horizontal)">
                                      <p:cBhvr>
                                        <p:cTn id="28" dur="500"/>
                                        <p:tgtEl>
                                          <p:spTgt spid="24"/>
                                        </p:tgtEl>
                                      </p:cBhvr>
                                    </p:animEffect>
                                  </p:childTnLst>
                                </p:cTn>
                              </p:par>
                              <p:par>
                                <p:cTn id="29" presetID="14" presetClass="entr" presetSubtype="1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horizontal)">
                                      <p:cBhvr>
                                        <p:cTn id="31" dur="500"/>
                                        <p:tgtEl>
                                          <p:spTgt spid="26"/>
                                        </p:tgtEl>
                                      </p:cBhvr>
                                    </p:animEffect>
                                  </p:childTnLst>
                                </p:cTn>
                              </p:par>
                              <p:par>
                                <p:cTn id="32" presetID="14" presetClass="entr" presetSubtype="1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randombar(horizontal)">
                                      <p:cBhvr>
                                        <p:cTn id="34" dur="500"/>
                                        <p:tgtEl>
                                          <p:spTgt spid="28"/>
                                        </p:tgtEl>
                                      </p:cBhvr>
                                    </p:animEffect>
                                  </p:childTnLst>
                                </p:cTn>
                              </p:par>
                              <p:par>
                                <p:cTn id="35" presetID="14" presetClass="entr" presetSubtype="1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randombar(horizontal)">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randombar(horizontal)">
                                      <p:cBhvr>
                                        <p:cTn id="42" dur="500"/>
                                        <p:tgtEl>
                                          <p:spTgt spid="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randombar(horizontal)">
                                      <p:cBhvr>
                                        <p:cTn id="45" dur="500"/>
                                        <p:tgtEl>
                                          <p:spTgt spid="2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randombar(horizontal)">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barn(inVertical)">
                                      <p:cBhvr>
                                        <p:cTn id="56" dur="500"/>
                                        <p:tgtEl>
                                          <p:spTgt spid="23"/>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arn(inVertical)">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19" grpId="0" animBg="1"/>
      <p:bldP spid="20" grpId="0" animBg="1"/>
      <p:bldP spid="21" grpId="0" animBg="1"/>
      <p:bldP spid="22" grpId="0" animBg="1"/>
      <p:bldP spid="23" grpId="0"/>
      <p:bldP spid="25" grpId="0"/>
      <p:bldP spid="27" grpId="0"/>
      <p:bldP spid="29" grpId="0"/>
      <p:bldP spid="34" grpId="0" animBg="1"/>
      <p:bldP spid="3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55298" name="Rectangle 2"/>
          <p:cNvSpPr>
            <a:spLocks noGrp="1" noChangeArrowheads="1"/>
          </p:cNvSpPr>
          <p:nvPr>
            <p:ph type="title" idx="4294967295"/>
          </p:nvPr>
        </p:nvSpPr>
        <p:spPr>
          <a:xfrm>
            <a:off x="335360" y="433392"/>
            <a:ext cx="9144000"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printf</a:t>
            </a:r>
            <a:r>
              <a:rPr lang="zh-CN" altLang="en-US" sz="3600" b="1" dirty="0">
                <a:solidFill>
                  <a:srgbClr val="FFFF66"/>
                </a:solidFill>
                <a:effectLst>
                  <a:outerShdw blurRad="38100" dist="38100" dir="2700000" algn="tl">
                    <a:srgbClr val="000000"/>
                  </a:outerShdw>
                </a:effectLst>
                <a:ea typeface="黑体" pitchFamily="2" charset="-122"/>
              </a:rPr>
              <a:t>函数中的格式字符： </a:t>
            </a:r>
            <a:r>
              <a:rPr lang="en-US" altLang="zh-CN" sz="3600" b="1" dirty="0">
                <a:solidFill>
                  <a:srgbClr val="FFFF66"/>
                </a:solidFill>
                <a:effectLst>
                  <a:outerShdw blurRad="38100" dist="38100" dir="2700000" algn="tl">
                    <a:srgbClr val="000000"/>
                  </a:outerShdw>
                </a:effectLst>
                <a:ea typeface="黑体" pitchFamily="2" charset="-122"/>
              </a:rPr>
              <a:t>%</a:t>
            </a:r>
            <a:r>
              <a:rPr lang="zh-CN" altLang="en-US" sz="3600" b="1" dirty="0">
                <a:solidFill>
                  <a:srgbClr val="FFFF66"/>
                </a:solidFill>
                <a:effectLst>
                  <a:outerShdw blurRad="38100" dist="38100" dir="2700000" algn="tl">
                    <a:srgbClr val="000000"/>
                  </a:outerShdw>
                </a:effectLst>
                <a:ea typeface="黑体" pitchFamily="2" charset="-122"/>
              </a:rPr>
              <a:t>加格式字符</a:t>
            </a:r>
          </a:p>
        </p:txBody>
      </p:sp>
      <p:graphicFrame>
        <p:nvGraphicFramePr>
          <p:cNvPr id="55455" name="Group 159"/>
          <p:cNvGraphicFramePr>
            <a:graphicFrameLocks noGrp="1"/>
          </p:cNvGraphicFramePr>
          <p:nvPr>
            <p:extLst>
              <p:ext uri="{D42A27DB-BD31-4B8C-83A1-F6EECF244321}">
                <p14:modId xmlns:p14="http://schemas.microsoft.com/office/powerpoint/2010/main" val="3245739912"/>
              </p:ext>
            </p:extLst>
          </p:nvPr>
        </p:nvGraphicFramePr>
        <p:xfrm>
          <a:off x="1847528" y="1052736"/>
          <a:ext cx="7832725" cy="5059365"/>
        </p:xfrm>
        <a:graphic>
          <a:graphicData uri="http://schemas.openxmlformats.org/drawingml/2006/table">
            <a:tbl>
              <a:tblPr/>
              <a:tblGrid>
                <a:gridCol w="565150">
                  <a:extLst>
                    <a:ext uri="{9D8B030D-6E8A-4147-A177-3AD203B41FA5}">
                      <a16:colId xmlns:a16="http://schemas.microsoft.com/office/drawing/2014/main" val="20000"/>
                    </a:ext>
                  </a:extLst>
                </a:gridCol>
                <a:gridCol w="1052513">
                  <a:extLst>
                    <a:ext uri="{9D8B030D-6E8A-4147-A177-3AD203B41FA5}">
                      <a16:colId xmlns:a16="http://schemas.microsoft.com/office/drawing/2014/main" val="20001"/>
                    </a:ext>
                  </a:extLst>
                </a:gridCol>
                <a:gridCol w="6215062">
                  <a:extLst>
                    <a:ext uri="{9D8B030D-6E8A-4147-A177-3AD203B41FA5}">
                      <a16:colId xmlns:a16="http://schemas.microsoft.com/office/drawing/2014/main" val="20002"/>
                    </a:ext>
                  </a:extLst>
                </a:gridCol>
              </a:tblGrid>
              <a:tr h="714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格式字符</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格式作用</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extLst>
                  <a:ext uri="{0D108BD9-81ED-4DB2-BD59-A6C34878D82A}">
                    <a16:rowId xmlns:a16="http://schemas.microsoft.com/office/drawing/2014/main" val="10000"/>
                  </a:ext>
                </a:extLst>
              </a:tr>
              <a:tr h="674688">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整型</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d,  i</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格式化为有符号的十进制整数</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6746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u</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格式化为无符号的十进制整数</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6746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o</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格式化为无符号的八进制整数</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6731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x,  X</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格式化为无符号的十六进制整数</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76676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字符型</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c</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格式化为一个字符</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r h="8810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s</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格式化为一个字符串</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823517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94210" name="Rectangle 2"/>
          <p:cNvSpPr>
            <a:spLocks noGrp="1" noChangeArrowheads="1"/>
          </p:cNvSpPr>
          <p:nvPr>
            <p:ph type="title" idx="4294967295"/>
          </p:nvPr>
        </p:nvSpPr>
        <p:spPr>
          <a:xfrm>
            <a:off x="407368" y="412005"/>
            <a:ext cx="9144000"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printf</a:t>
            </a:r>
            <a:r>
              <a:rPr lang="zh-CN" altLang="en-US" sz="3600" b="1" dirty="0">
                <a:solidFill>
                  <a:srgbClr val="FFFF66"/>
                </a:solidFill>
                <a:effectLst>
                  <a:outerShdw blurRad="38100" dist="38100" dir="2700000" algn="tl">
                    <a:srgbClr val="000000"/>
                  </a:outerShdw>
                </a:effectLst>
                <a:ea typeface="黑体" pitchFamily="2" charset="-122"/>
              </a:rPr>
              <a:t>函数中的格式字符： </a:t>
            </a:r>
            <a:r>
              <a:rPr lang="en-US" altLang="zh-CN" sz="3600" b="1" dirty="0">
                <a:solidFill>
                  <a:srgbClr val="FFFF66"/>
                </a:solidFill>
                <a:effectLst>
                  <a:outerShdw blurRad="38100" dist="38100" dir="2700000" algn="tl">
                    <a:srgbClr val="000000"/>
                  </a:outerShdw>
                </a:effectLst>
                <a:ea typeface="黑体" pitchFamily="2" charset="-122"/>
              </a:rPr>
              <a:t>%</a:t>
            </a:r>
            <a:r>
              <a:rPr lang="zh-CN" altLang="en-US" sz="3600" b="1" dirty="0">
                <a:solidFill>
                  <a:srgbClr val="FFFF66"/>
                </a:solidFill>
                <a:effectLst>
                  <a:outerShdw blurRad="38100" dist="38100" dir="2700000" algn="tl">
                    <a:srgbClr val="000000"/>
                  </a:outerShdw>
                </a:effectLst>
                <a:ea typeface="黑体" pitchFamily="2" charset="-122"/>
              </a:rPr>
              <a:t>加格式字符</a:t>
            </a:r>
          </a:p>
        </p:txBody>
      </p:sp>
      <p:graphicFrame>
        <p:nvGraphicFramePr>
          <p:cNvPr id="94251" name="Group 43"/>
          <p:cNvGraphicFramePr>
            <a:graphicFrameLocks noGrp="1"/>
          </p:cNvGraphicFramePr>
          <p:nvPr>
            <p:extLst>
              <p:ext uri="{D42A27DB-BD31-4B8C-83A1-F6EECF244321}">
                <p14:modId xmlns:p14="http://schemas.microsoft.com/office/powerpoint/2010/main" val="3522626353"/>
              </p:ext>
            </p:extLst>
          </p:nvPr>
        </p:nvGraphicFramePr>
        <p:xfrm>
          <a:off x="1991544" y="1024681"/>
          <a:ext cx="7927975" cy="5154614"/>
        </p:xfrm>
        <a:graphic>
          <a:graphicData uri="http://schemas.openxmlformats.org/drawingml/2006/table">
            <a:tbl>
              <a:tblPr/>
              <a:tblGrid>
                <a:gridCol w="565150">
                  <a:extLst>
                    <a:ext uri="{9D8B030D-6E8A-4147-A177-3AD203B41FA5}">
                      <a16:colId xmlns:a16="http://schemas.microsoft.com/office/drawing/2014/main" val="20000"/>
                    </a:ext>
                  </a:extLst>
                </a:gridCol>
                <a:gridCol w="1052513">
                  <a:extLst>
                    <a:ext uri="{9D8B030D-6E8A-4147-A177-3AD203B41FA5}">
                      <a16:colId xmlns:a16="http://schemas.microsoft.com/office/drawing/2014/main" val="20001"/>
                    </a:ext>
                  </a:extLst>
                </a:gridCol>
                <a:gridCol w="6310312">
                  <a:extLst>
                    <a:ext uri="{9D8B030D-6E8A-4147-A177-3AD203B41FA5}">
                      <a16:colId xmlns:a16="http://schemas.microsoft.com/office/drawing/2014/main" val="20002"/>
                    </a:ext>
                  </a:extLst>
                </a:gridCol>
              </a:tblGrid>
              <a:tr h="8270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格式字符</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格式作用</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extLst>
                  <a:ext uri="{0D108BD9-81ED-4DB2-BD59-A6C34878D82A}">
                    <a16:rowId xmlns:a16="http://schemas.microsoft.com/office/drawing/2014/main" val="10000"/>
                  </a:ext>
                </a:extLst>
              </a:tr>
              <a:tr h="1443038">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实型</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f</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格式化为小数形式的实数，隐含输出</a:t>
                      </a: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6</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位小数</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14414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e,  E</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格式化为指数形式的浮点型数</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14430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g,  G</a:t>
                      </a: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选用</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f</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或</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e</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格式中输出宽度较短的一</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种格式输出浮点型数</a:t>
                      </a:r>
                      <a:endPar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endParaRPr>
                    </a:p>
                  </a:txBody>
                  <a:tcPr marL="0" marR="0" marT="38100" marB="3810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877113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95234" name="Rectangle 1026"/>
          <p:cNvSpPr>
            <a:spLocks noGrp="1" noChangeArrowheads="1"/>
          </p:cNvSpPr>
          <p:nvPr>
            <p:ph type="title" idx="4294967295"/>
          </p:nvPr>
        </p:nvSpPr>
        <p:spPr>
          <a:xfrm>
            <a:off x="322350" y="480881"/>
            <a:ext cx="11547300" cy="633471"/>
          </a:xfrm>
          <a:solidFill>
            <a:srgbClr val="002060"/>
          </a:solidFill>
          <a:ln w="38100" cap="flat" cmpd="dbl">
            <a:solidFill>
              <a:schemeClr val="bg1"/>
            </a:solidFill>
          </a:ln>
        </p:spPr>
        <p:txBody>
          <a:bodyPr vert="horz" lIns="91440" tIns="0" rIns="91440" bIns="72000" rtlCol="0" anchor="ctr">
            <a:normAutofit/>
          </a:bodyPr>
          <a:lstStyle/>
          <a:p>
            <a:pPr algn="l"/>
            <a:r>
              <a:rPr lang="en-US" altLang="zh-CN" sz="2800" b="1" dirty="0" err="1">
                <a:solidFill>
                  <a:srgbClr val="FFFF66"/>
                </a:solidFill>
                <a:effectLst>
                  <a:outerShdw blurRad="38100" dist="38100" dir="2700000" algn="tl">
                    <a:srgbClr val="000000"/>
                  </a:outerShdw>
                </a:effectLst>
                <a:ea typeface="黑体" pitchFamily="2" charset="-122"/>
              </a:rPr>
              <a:t>printf</a:t>
            </a:r>
            <a:r>
              <a:rPr lang="zh-CN" altLang="en-US" sz="2800" b="1" dirty="0">
                <a:solidFill>
                  <a:srgbClr val="FFFF66"/>
                </a:solidFill>
                <a:effectLst>
                  <a:outerShdw blurRad="38100" dist="38100" dir="2700000" algn="tl">
                    <a:srgbClr val="000000"/>
                  </a:outerShdw>
                </a:effectLst>
                <a:ea typeface="黑体" pitchFamily="2" charset="-122"/>
              </a:rPr>
              <a:t>函数中的附加修饰符：</a:t>
            </a:r>
            <a:r>
              <a:rPr lang="en-US" altLang="zh-CN" sz="2800" b="1" dirty="0">
                <a:solidFill>
                  <a:srgbClr val="FFFF66"/>
                </a:solidFill>
                <a:effectLst>
                  <a:outerShdw blurRad="38100" dist="38100" dir="2700000" algn="tl">
                    <a:srgbClr val="000000"/>
                  </a:outerShdw>
                </a:effectLst>
                <a:ea typeface="黑体" pitchFamily="2" charset="-122"/>
              </a:rPr>
              <a:t>%</a:t>
            </a:r>
            <a:r>
              <a:rPr lang="zh-CN" altLang="en-US" sz="2800" b="1" dirty="0">
                <a:solidFill>
                  <a:srgbClr val="FFFF66"/>
                </a:solidFill>
                <a:effectLst>
                  <a:outerShdw blurRad="38100" dist="38100" dir="2700000" algn="tl">
                    <a:srgbClr val="000000"/>
                  </a:outerShdw>
                </a:effectLst>
                <a:ea typeface="黑体" pitchFamily="2" charset="-122"/>
              </a:rPr>
              <a:t>和格式字符间还可以插入附加修饰符。</a:t>
            </a:r>
          </a:p>
        </p:txBody>
      </p:sp>
      <p:graphicFrame>
        <p:nvGraphicFramePr>
          <p:cNvPr id="95283" name="Group 1075"/>
          <p:cNvGraphicFramePr>
            <a:graphicFrameLocks noGrp="1"/>
          </p:cNvGraphicFramePr>
          <p:nvPr>
            <p:extLst>
              <p:ext uri="{D42A27DB-BD31-4B8C-83A1-F6EECF244321}">
                <p14:modId xmlns:p14="http://schemas.microsoft.com/office/powerpoint/2010/main" val="790446475"/>
              </p:ext>
            </p:extLst>
          </p:nvPr>
        </p:nvGraphicFramePr>
        <p:xfrm>
          <a:off x="1487488" y="1539186"/>
          <a:ext cx="9217024" cy="4913884"/>
        </p:xfrm>
        <a:graphic>
          <a:graphicData uri="http://schemas.openxmlformats.org/drawingml/2006/table">
            <a:tbl>
              <a:tblPr/>
              <a:tblGrid>
                <a:gridCol w="2016224">
                  <a:extLst>
                    <a:ext uri="{9D8B030D-6E8A-4147-A177-3AD203B41FA5}">
                      <a16:colId xmlns:a16="http://schemas.microsoft.com/office/drawing/2014/main" val="20000"/>
                    </a:ext>
                  </a:extLst>
                </a:gridCol>
                <a:gridCol w="7200800">
                  <a:extLst>
                    <a:ext uri="{9D8B030D-6E8A-4147-A177-3AD203B41FA5}">
                      <a16:colId xmlns:a16="http://schemas.microsoft.com/office/drawing/2014/main" val="20001"/>
                    </a:ext>
                  </a:extLst>
                </a:gridCol>
              </a:tblGrid>
              <a:tr h="9957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附加</a:t>
                      </a:r>
                      <a:b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b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格式字符</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格式作用</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666699"/>
                    </a:solidFill>
                  </a:tcPr>
                </a:tc>
                <a:extLst>
                  <a:ext uri="{0D108BD9-81ED-4DB2-BD59-A6C34878D82A}">
                    <a16:rowId xmlns:a16="http://schemas.microsoft.com/office/drawing/2014/main" val="10000"/>
                  </a:ext>
                </a:extLst>
              </a:tr>
              <a:tr h="9745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l</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用于格式化长整型数据，可加在格</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 式符</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d</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o</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x</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Verdana" pitchFamily="34" charset="0"/>
                          <a:ea typeface="黑体" pitchFamily="2" charset="-122"/>
                        </a:rPr>
                        <a:t>u</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的前面</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9745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m</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用于确定数据输出时所占最小宽度</a:t>
                      </a: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即列数</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9759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.n</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对实型数，表示输出</a:t>
                      </a: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n</a:t>
                      </a: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位小数；对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1"/>
                          </a:solidFill>
                          <a:effectLst>
                            <a:outerShdw blurRad="38100" dist="38100" dir="2700000" algn="tl">
                              <a:srgbClr val="000000"/>
                            </a:outerShdw>
                          </a:effectLst>
                          <a:latin typeface="黑体" pitchFamily="2" charset="-122"/>
                          <a:ea typeface="黑体" pitchFamily="2" charset="-122"/>
                        </a:rPr>
                        <a:t> 字符串，表示截取的字符个数</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9745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outerShdw blurRad="38100" dist="38100" dir="2700000" algn="tl">
                              <a:srgbClr val="000000"/>
                            </a:outerShdw>
                          </a:effectLst>
                          <a:latin typeface="Verdana" pitchFamily="34" charset="0"/>
                          <a:ea typeface="黑体" pitchFamily="2" charset="-122"/>
                        </a:rPr>
                        <a:t>-</a:t>
                      </a:r>
                    </a:p>
                  </a:txBody>
                  <a:tcPr marL="0" marR="0" marT="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向左对齐</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a:t>
                      </a:r>
                      <a:r>
                        <a:rPr kumimoji="1" lang="zh-CN" altLang="en-US"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默认是右对齐的</a:t>
                      </a:r>
                      <a:r>
                        <a:rPr kumimoji="1" lang="en-US" altLang="zh-CN" sz="2800" b="1" i="0" u="none" strike="noStrike" cap="none" normalizeH="0" baseline="0" dirty="0">
                          <a:ln>
                            <a:noFill/>
                          </a:ln>
                          <a:solidFill>
                            <a:schemeClr val="bg1"/>
                          </a:solidFill>
                          <a:effectLst>
                            <a:outerShdw blurRad="38100" dist="38100" dir="2700000" algn="tl">
                              <a:srgbClr val="000000"/>
                            </a:outerShdw>
                          </a:effectLst>
                          <a:latin typeface="黑体" pitchFamily="2" charset="-122"/>
                          <a:ea typeface="黑体" pitchFamily="2" charset="-122"/>
                        </a:rPr>
                        <a:t>)</a:t>
                      </a:r>
                    </a:p>
                  </a:txBody>
                  <a:tcPr marL="0" marR="0" marT="0"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bl>
          </a:graphicData>
        </a:graphic>
      </p:graphicFrame>
      <p:sp>
        <p:nvSpPr>
          <p:cNvPr id="5" name="Text Box 104"/>
          <p:cNvSpPr txBox="1">
            <a:spLocks noChangeArrowheads="1"/>
          </p:cNvSpPr>
          <p:nvPr/>
        </p:nvSpPr>
        <p:spPr bwMode="auto">
          <a:xfrm>
            <a:off x="479376" y="1009220"/>
            <a:ext cx="4670028" cy="556884"/>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50000"/>
              </a:lnSpc>
              <a:spcBef>
                <a:spcPct val="0"/>
              </a:spcBef>
              <a:spcAft>
                <a:spcPct val="0"/>
              </a:spcAft>
              <a:buClr>
                <a:srgbClr val="CCCCFF"/>
              </a:buClr>
              <a:buSzTx/>
              <a:buFont typeface="Wingdings" pitchFamily="2" charset="2"/>
              <a:buNone/>
              <a:tabLst/>
              <a:defRPr/>
            </a:pPr>
            <a:r>
              <a:rPr kumimoji="1" lang="zh-CN" altLang="en-US" sz="2800" b="1" i="0" u="none" strike="noStrike" kern="1200" cap="none" spc="0" normalizeH="0" baseline="0" noProof="0" dirty="0">
                <a:ln>
                  <a:noFill/>
                </a:ln>
                <a:effectLst/>
                <a:uLnTx/>
                <a:uFillTx/>
                <a:latin typeface="黑体" pitchFamily="2" charset="-122"/>
                <a:ea typeface="黑体" pitchFamily="2" charset="-122"/>
                <a:cs typeface="+mn-cs"/>
              </a:rPr>
              <a:t>例如： </a:t>
            </a:r>
            <a:r>
              <a:rPr kumimoji="1" lang="en-US" altLang="zh-CN" sz="2800" b="1" i="0" u="none" strike="noStrike" kern="1200" cap="none" spc="0" normalizeH="0" baseline="0" noProof="0" dirty="0">
                <a:ln>
                  <a:noFill/>
                </a:ln>
                <a:effectLst/>
                <a:uLnTx/>
                <a:uFillTx/>
                <a:latin typeface="Verdana" pitchFamily="34" charset="0"/>
                <a:ea typeface="黑体" pitchFamily="2" charset="-122"/>
                <a:cs typeface="+mn-cs"/>
              </a:rPr>
              <a:t>%-6.2f     %5d</a:t>
            </a:r>
            <a:r>
              <a:rPr kumimoji="1" lang="en-US" altLang="zh-CN" sz="2800" b="1" i="0" u="none" strike="noStrike" kern="1200" cap="none" spc="0" normalizeH="0" baseline="0" noProof="0" dirty="0">
                <a:ln>
                  <a:noFill/>
                </a:ln>
                <a:effectLst/>
                <a:uLnTx/>
                <a:uFillTx/>
                <a:latin typeface="黑体" pitchFamily="2" charset="-122"/>
                <a:ea typeface="黑体" pitchFamily="2" charset="-122"/>
                <a:cs typeface="+mn-cs"/>
              </a:rPr>
              <a:t>  </a:t>
            </a:r>
          </a:p>
        </p:txBody>
      </p:sp>
    </p:spTree>
    <p:extLst>
      <p:ext uri="{BB962C8B-B14F-4D97-AF65-F5344CB8AC3E}">
        <p14:creationId xmlns:p14="http://schemas.microsoft.com/office/powerpoint/2010/main" val="2410728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altLang="zh-CN" sz="12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
        <p:nvSpPr>
          <p:cNvPr id="143362" name="Rectangle 2"/>
          <p:cNvSpPr>
            <a:spLocks noGrp="1" noChangeArrowheads="1"/>
          </p:cNvSpPr>
          <p:nvPr>
            <p:ph type="title" idx="4294967295"/>
          </p:nvPr>
        </p:nvSpPr>
        <p:spPr>
          <a:xfrm>
            <a:off x="892873" y="347799"/>
            <a:ext cx="5112568"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printf</a:t>
            </a:r>
            <a:r>
              <a:rPr lang="zh-CN" altLang="en-US" sz="3600" b="1" dirty="0">
                <a:solidFill>
                  <a:srgbClr val="FFFF66"/>
                </a:solidFill>
                <a:effectLst>
                  <a:outerShdw blurRad="38100" dist="38100" dir="2700000" algn="tl">
                    <a:srgbClr val="000000"/>
                  </a:outerShdw>
                </a:effectLst>
                <a:ea typeface="黑体" pitchFamily="2" charset="-122"/>
              </a:rPr>
              <a:t>函数的使用：例</a:t>
            </a:r>
          </a:p>
        </p:txBody>
      </p:sp>
      <p:sp>
        <p:nvSpPr>
          <p:cNvPr id="143363" name="Text Box 3"/>
          <p:cNvSpPr txBox="1">
            <a:spLocks noChangeArrowheads="1"/>
          </p:cNvSpPr>
          <p:nvPr/>
        </p:nvSpPr>
        <p:spPr bwMode="auto">
          <a:xfrm>
            <a:off x="407368" y="1036435"/>
            <a:ext cx="9144000" cy="2460625"/>
          </a:xfrm>
          <a:prstGeom prst="rect">
            <a:avLst/>
          </a:prstGeom>
          <a:noFill/>
          <a:ln w="9525">
            <a:noFill/>
            <a:miter lim="800000"/>
            <a:headEnd/>
            <a:tailEnd/>
          </a:ln>
          <a:effectLst>
            <a:prstShdw prst="shdw18" dist="17961" dir="13500000">
              <a:schemeClr val="accent2">
                <a:gamma/>
                <a:shade val="60000"/>
                <a:invGamma/>
              </a:schemeClr>
            </a:prstShdw>
          </a:effectLst>
        </p:spPr>
        <p:txBody>
          <a:bodyPr lIns="180000" tIns="0" rIns="180000" bIns="0" anchor="ctr">
            <a:spAutoFit/>
          </a:bodyPr>
          <a:lstStyle/>
          <a:p>
            <a:pPr marL="0" marR="0" lvl="0" indent="381000" algn="l" defTabSz="914400" rtl="0" eaLnBrk="1" fontAlgn="base" latinLnBrk="0" hangingPunct="1">
              <a:lnSpc>
                <a:spcPct val="80000"/>
              </a:lnSpc>
              <a:spcBef>
                <a:spcPct val="5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#include  &lt;</a:t>
            </a:r>
            <a:r>
              <a:rPr kumimoji="1" lang="en-US" altLang="zh-CN" sz="2600" b="1" i="0" u="none" strike="noStrike" kern="1200" cap="none" spc="0" normalizeH="0" baseline="0" noProof="0" dirty="0" err="1">
                <a:ln>
                  <a:noFill/>
                </a:ln>
                <a:effectLst/>
                <a:uLnTx/>
                <a:uFillTx/>
                <a:latin typeface="Verdana" pitchFamily="34" charset="0"/>
                <a:ea typeface="楷体_GB2312" pitchFamily="49" charset="-122"/>
                <a:cs typeface="+mn-cs"/>
              </a:rPr>
              <a:t>stdio.h</a:t>
            </a: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&gt;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楷体_GB2312" pitchFamily="49" charset="-122"/>
                <a:cs typeface="+mn-cs"/>
              </a:rPr>
              <a:t>void  </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main(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a:p>
            <a:pPr marL="0" marR="0" lvl="0" indent="38100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int</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b = -8;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    </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printf</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("b=%</a:t>
            </a:r>
            <a:r>
              <a:rPr kumimoji="1" lang="en-US" altLang="zh-CN" sz="2600" b="1" i="0" u="none" strike="noStrike" kern="1200" cap="none" spc="0" normalizeH="0" baseline="0" noProof="0" dirty="0" err="1">
                <a:ln>
                  <a:noFill/>
                </a:ln>
                <a:effectLst/>
                <a:uLnTx/>
                <a:uFillTx/>
                <a:latin typeface="Verdana" pitchFamily="34" charset="0"/>
                <a:ea typeface="宋体" panose="02010600030101010101" pitchFamily="2" charset="-122"/>
                <a:cs typeface="+mn-cs"/>
              </a:rPr>
              <a:t>d,%o,%x,%u</a:t>
            </a: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\n", b, b, b, b);</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600" b="1" i="0" u="none" strike="noStrike" kern="1200" cap="none" spc="0" normalizeH="0" baseline="0" noProof="0" dirty="0">
                <a:ln>
                  <a:noFill/>
                </a:ln>
                <a:effectLst/>
                <a:uLnTx/>
                <a:uFillTx/>
                <a:latin typeface="Verdana" pitchFamily="34" charset="0"/>
                <a:ea typeface="宋体" panose="02010600030101010101" pitchFamily="2" charset="-122"/>
                <a:cs typeface="+mn-cs"/>
              </a:rPr>
              <a:t>}</a:t>
            </a:r>
          </a:p>
        </p:txBody>
      </p:sp>
      <p:sp>
        <p:nvSpPr>
          <p:cNvPr id="143364" name="Rectangle 4"/>
          <p:cNvSpPr>
            <a:spLocks noChangeArrowheads="1"/>
          </p:cNvSpPr>
          <p:nvPr/>
        </p:nvSpPr>
        <p:spPr bwMode="auto">
          <a:xfrm>
            <a:off x="1663750" y="4024652"/>
            <a:ext cx="8752731" cy="2068644"/>
          </a:xfrm>
          <a:prstGeom prst="rect">
            <a:avLst/>
          </a:prstGeom>
          <a:noFill/>
          <a:ln w="38100">
            <a:solidFill>
              <a:srgbClr val="FFFF00"/>
            </a:solidFill>
            <a:miter lim="800000"/>
            <a:headEnd/>
            <a:tailEnd/>
          </a:ln>
          <a:effectLst/>
        </p:spPr>
        <p:txBody>
          <a:bodyPr lIns="0" tIns="72000" rIns="0" bIns="72000"/>
          <a:lstStyle/>
          <a:p>
            <a:pPr marL="0" marR="0" lvl="0" indent="190500" algn="l" defTabSz="914400" rtl="0" eaLnBrk="1" fontAlgn="base" latinLnBrk="0" hangingPunct="1">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-8</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在内存以补码存放无符号输出时符号位作为数据位一起输出。</a:t>
            </a:r>
            <a:endParaRPr kumimoji="1" lang="en-US" altLang="zh-CN" sz="24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endParaRPr>
          </a:p>
          <a:p>
            <a:pPr marL="0" marR="0" lvl="0" indent="190500" algn="l" defTabSz="914400" rtl="0" eaLnBrk="1" fontAlgn="base" latinLnBrk="0" hangingPunct="1">
              <a:lnSpc>
                <a:spcPct val="15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运行结果：</a:t>
            </a:r>
            <a:endParaRPr kumimoji="1" lang="zh-CN" altLang="en-US" sz="26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endParaRPr>
          </a:p>
          <a:p>
            <a:pPr marL="0" marR="0" lvl="0" indent="190500" algn="l" defTabSz="914400" rtl="0" eaLnBrk="1" fontAlgn="base" latinLnBrk="0" hangingPunct="1">
              <a:lnSpc>
                <a:spcPct val="150000"/>
              </a:lnSpc>
              <a:spcBef>
                <a:spcPct val="0"/>
              </a:spcBef>
              <a:spcAft>
                <a:spcPct val="0"/>
              </a:spcAft>
              <a:buClrTx/>
              <a:buSzTx/>
              <a:buFontTx/>
              <a:buNone/>
              <a:tabLst/>
              <a:defRPr/>
            </a:pPr>
            <a:r>
              <a:rPr kumimoji="1" lang="en-US" altLang="zh-CN" sz="26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b=-8, </a:t>
            </a:r>
          </a:p>
        </p:txBody>
      </p:sp>
      <p:graphicFrame>
        <p:nvGraphicFramePr>
          <p:cNvPr id="143365" name="Group 5"/>
          <p:cNvGraphicFramePr>
            <a:graphicFrameLocks noGrp="1"/>
          </p:cNvGraphicFramePr>
          <p:nvPr/>
        </p:nvGraphicFramePr>
        <p:xfrm>
          <a:off x="1703515" y="3486801"/>
          <a:ext cx="4176460" cy="396240"/>
        </p:xfrm>
        <a:graphic>
          <a:graphicData uri="http://schemas.openxmlformats.org/drawingml/2006/table">
            <a:tbl>
              <a:tblPr/>
              <a:tblGrid>
                <a:gridCol w="315309">
                  <a:extLst>
                    <a:ext uri="{9D8B030D-6E8A-4147-A177-3AD203B41FA5}">
                      <a16:colId xmlns:a16="http://schemas.microsoft.com/office/drawing/2014/main" val="20000"/>
                    </a:ext>
                  </a:extLst>
                </a:gridCol>
                <a:gridCol w="238655">
                  <a:extLst>
                    <a:ext uri="{9D8B030D-6E8A-4147-A177-3AD203B41FA5}">
                      <a16:colId xmlns:a16="http://schemas.microsoft.com/office/drawing/2014/main" val="20001"/>
                    </a:ext>
                  </a:extLst>
                </a:gridCol>
                <a:gridCol w="237864">
                  <a:extLst>
                    <a:ext uri="{9D8B030D-6E8A-4147-A177-3AD203B41FA5}">
                      <a16:colId xmlns:a16="http://schemas.microsoft.com/office/drawing/2014/main" val="20002"/>
                    </a:ext>
                  </a:extLst>
                </a:gridCol>
                <a:gridCol w="238655">
                  <a:extLst>
                    <a:ext uri="{9D8B030D-6E8A-4147-A177-3AD203B41FA5}">
                      <a16:colId xmlns:a16="http://schemas.microsoft.com/office/drawing/2014/main" val="20003"/>
                    </a:ext>
                  </a:extLst>
                </a:gridCol>
                <a:gridCol w="226011">
                  <a:extLst>
                    <a:ext uri="{9D8B030D-6E8A-4147-A177-3AD203B41FA5}">
                      <a16:colId xmlns:a16="http://schemas.microsoft.com/office/drawing/2014/main" val="20004"/>
                    </a:ext>
                  </a:extLst>
                </a:gridCol>
                <a:gridCol w="232333">
                  <a:extLst>
                    <a:ext uri="{9D8B030D-6E8A-4147-A177-3AD203B41FA5}">
                      <a16:colId xmlns:a16="http://schemas.microsoft.com/office/drawing/2014/main" val="20005"/>
                    </a:ext>
                  </a:extLst>
                </a:gridCol>
                <a:gridCol w="219689">
                  <a:extLst>
                    <a:ext uri="{9D8B030D-6E8A-4147-A177-3AD203B41FA5}">
                      <a16:colId xmlns:a16="http://schemas.microsoft.com/office/drawing/2014/main" val="20006"/>
                    </a:ext>
                  </a:extLst>
                </a:gridCol>
                <a:gridCol w="256830">
                  <a:extLst>
                    <a:ext uri="{9D8B030D-6E8A-4147-A177-3AD203B41FA5}">
                      <a16:colId xmlns:a16="http://schemas.microsoft.com/office/drawing/2014/main" val="20007"/>
                    </a:ext>
                  </a:extLst>
                </a:gridCol>
                <a:gridCol w="255250">
                  <a:extLst>
                    <a:ext uri="{9D8B030D-6E8A-4147-A177-3AD203B41FA5}">
                      <a16:colId xmlns:a16="http://schemas.microsoft.com/office/drawing/2014/main" val="20008"/>
                    </a:ext>
                  </a:extLst>
                </a:gridCol>
                <a:gridCol w="92458">
                  <a:extLst>
                    <a:ext uri="{9D8B030D-6E8A-4147-A177-3AD203B41FA5}">
                      <a16:colId xmlns:a16="http://schemas.microsoft.com/office/drawing/2014/main" val="20009"/>
                    </a:ext>
                  </a:extLst>
                </a:gridCol>
                <a:gridCol w="233913">
                  <a:extLst>
                    <a:ext uri="{9D8B030D-6E8A-4147-A177-3AD203B41FA5}">
                      <a16:colId xmlns:a16="http://schemas.microsoft.com/office/drawing/2014/main" val="20010"/>
                    </a:ext>
                  </a:extLst>
                </a:gridCol>
                <a:gridCol w="232333">
                  <a:extLst>
                    <a:ext uri="{9D8B030D-6E8A-4147-A177-3AD203B41FA5}">
                      <a16:colId xmlns:a16="http://schemas.microsoft.com/office/drawing/2014/main" val="20011"/>
                    </a:ext>
                  </a:extLst>
                </a:gridCol>
                <a:gridCol w="232333">
                  <a:extLst>
                    <a:ext uri="{9D8B030D-6E8A-4147-A177-3AD203B41FA5}">
                      <a16:colId xmlns:a16="http://schemas.microsoft.com/office/drawing/2014/main" val="20012"/>
                    </a:ext>
                  </a:extLst>
                </a:gridCol>
                <a:gridCol w="233124">
                  <a:extLst>
                    <a:ext uri="{9D8B030D-6E8A-4147-A177-3AD203B41FA5}">
                      <a16:colId xmlns:a16="http://schemas.microsoft.com/office/drawing/2014/main" val="20013"/>
                    </a:ext>
                  </a:extLst>
                </a:gridCol>
                <a:gridCol w="233124">
                  <a:extLst>
                    <a:ext uri="{9D8B030D-6E8A-4147-A177-3AD203B41FA5}">
                      <a16:colId xmlns:a16="http://schemas.microsoft.com/office/drawing/2014/main" val="20014"/>
                    </a:ext>
                  </a:extLst>
                </a:gridCol>
                <a:gridCol w="233913">
                  <a:extLst>
                    <a:ext uri="{9D8B030D-6E8A-4147-A177-3AD203B41FA5}">
                      <a16:colId xmlns:a16="http://schemas.microsoft.com/office/drawing/2014/main" val="20015"/>
                    </a:ext>
                  </a:extLst>
                </a:gridCol>
                <a:gridCol w="231542">
                  <a:extLst>
                    <a:ext uri="{9D8B030D-6E8A-4147-A177-3AD203B41FA5}">
                      <a16:colId xmlns:a16="http://schemas.microsoft.com/office/drawing/2014/main" val="20016"/>
                    </a:ext>
                  </a:extLst>
                </a:gridCol>
                <a:gridCol w="233124">
                  <a:extLst>
                    <a:ext uri="{9D8B030D-6E8A-4147-A177-3AD203B41FA5}">
                      <a16:colId xmlns:a16="http://schemas.microsoft.com/office/drawing/2014/main" val="20017"/>
                    </a:ext>
                  </a:extLst>
                </a:gridCol>
              </a:tblGrid>
              <a:tr h="3375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a:ln>
                          <a:noFill/>
                        </a:ln>
                        <a:solidFill>
                          <a:srgbClr val="66FF33"/>
                        </a:solidFill>
                        <a:effectLst/>
                        <a:latin typeface="Verdana" pitchFamily="34" charset="0"/>
                        <a:ea typeface="宋体" charset="-122"/>
                      </a:endParaRPr>
                    </a:p>
                  </a:txBody>
                  <a:tcPr marL="0" marR="0" marT="0" marB="0" anchor="ctr" anchorCtr="1" horzOverflow="overflow">
                    <a:lnL>
                      <a:noFill/>
                    </a:lnL>
                    <a:lnR w="1905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a:ln>
                          <a:noFill/>
                        </a:ln>
                        <a:solidFill>
                          <a:schemeClr val="bg1"/>
                        </a:solidFill>
                        <a:effectLst/>
                        <a:latin typeface="Verdana" pitchFamily="34" charset="0"/>
                        <a:ea typeface="宋体" charset="-122"/>
                      </a:endParaRP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graphicFrame>
        <p:nvGraphicFramePr>
          <p:cNvPr id="143411" name="Group 51"/>
          <p:cNvGraphicFramePr>
            <a:graphicFrameLocks noGrp="1"/>
          </p:cNvGraphicFramePr>
          <p:nvPr/>
        </p:nvGraphicFramePr>
        <p:xfrm>
          <a:off x="5733674" y="3486801"/>
          <a:ext cx="4553329" cy="396240"/>
        </p:xfrm>
        <a:graphic>
          <a:graphicData uri="http://schemas.openxmlformats.org/drawingml/2006/table">
            <a:tbl>
              <a:tblPr/>
              <a:tblGrid>
                <a:gridCol w="343761">
                  <a:extLst>
                    <a:ext uri="{9D8B030D-6E8A-4147-A177-3AD203B41FA5}">
                      <a16:colId xmlns:a16="http://schemas.microsoft.com/office/drawing/2014/main" val="20000"/>
                    </a:ext>
                  </a:extLst>
                </a:gridCol>
                <a:gridCol w="260190">
                  <a:extLst>
                    <a:ext uri="{9D8B030D-6E8A-4147-A177-3AD203B41FA5}">
                      <a16:colId xmlns:a16="http://schemas.microsoft.com/office/drawing/2014/main" val="20001"/>
                    </a:ext>
                  </a:extLst>
                </a:gridCol>
                <a:gridCol w="259329">
                  <a:extLst>
                    <a:ext uri="{9D8B030D-6E8A-4147-A177-3AD203B41FA5}">
                      <a16:colId xmlns:a16="http://schemas.microsoft.com/office/drawing/2014/main" val="20002"/>
                    </a:ext>
                  </a:extLst>
                </a:gridCol>
                <a:gridCol w="260190">
                  <a:extLst>
                    <a:ext uri="{9D8B030D-6E8A-4147-A177-3AD203B41FA5}">
                      <a16:colId xmlns:a16="http://schemas.microsoft.com/office/drawing/2014/main" val="20003"/>
                    </a:ext>
                  </a:extLst>
                </a:gridCol>
                <a:gridCol w="246405">
                  <a:extLst>
                    <a:ext uri="{9D8B030D-6E8A-4147-A177-3AD203B41FA5}">
                      <a16:colId xmlns:a16="http://schemas.microsoft.com/office/drawing/2014/main" val="20004"/>
                    </a:ext>
                  </a:extLst>
                </a:gridCol>
                <a:gridCol w="253298">
                  <a:extLst>
                    <a:ext uri="{9D8B030D-6E8A-4147-A177-3AD203B41FA5}">
                      <a16:colId xmlns:a16="http://schemas.microsoft.com/office/drawing/2014/main" val="20005"/>
                    </a:ext>
                  </a:extLst>
                </a:gridCol>
                <a:gridCol w="239513">
                  <a:extLst>
                    <a:ext uri="{9D8B030D-6E8A-4147-A177-3AD203B41FA5}">
                      <a16:colId xmlns:a16="http://schemas.microsoft.com/office/drawing/2014/main" val="20006"/>
                    </a:ext>
                  </a:extLst>
                </a:gridCol>
                <a:gridCol w="280006">
                  <a:extLst>
                    <a:ext uri="{9D8B030D-6E8A-4147-A177-3AD203B41FA5}">
                      <a16:colId xmlns:a16="http://schemas.microsoft.com/office/drawing/2014/main" val="20007"/>
                    </a:ext>
                  </a:extLst>
                </a:gridCol>
                <a:gridCol w="278283">
                  <a:extLst>
                    <a:ext uri="{9D8B030D-6E8A-4147-A177-3AD203B41FA5}">
                      <a16:colId xmlns:a16="http://schemas.microsoft.com/office/drawing/2014/main" val="20008"/>
                    </a:ext>
                  </a:extLst>
                </a:gridCol>
                <a:gridCol w="100802">
                  <a:extLst>
                    <a:ext uri="{9D8B030D-6E8A-4147-A177-3AD203B41FA5}">
                      <a16:colId xmlns:a16="http://schemas.microsoft.com/office/drawing/2014/main" val="20009"/>
                    </a:ext>
                  </a:extLst>
                </a:gridCol>
                <a:gridCol w="255021">
                  <a:extLst>
                    <a:ext uri="{9D8B030D-6E8A-4147-A177-3AD203B41FA5}">
                      <a16:colId xmlns:a16="http://schemas.microsoft.com/office/drawing/2014/main" val="20010"/>
                    </a:ext>
                  </a:extLst>
                </a:gridCol>
                <a:gridCol w="253298">
                  <a:extLst>
                    <a:ext uri="{9D8B030D-6E8A-4147-A177-3AD203B41FA5}">
                      <a16:colId xmlns:a16="http://schemas.microsoft.com/office/drawing/2014/main" val="20011"/>
                    </a:ext>
                  </a:extLst>
                </a:gridCol>
                <a:gridCol w="253298">
                  <a:extLst>
                    <a:ext uri="{9D8B030D-6E8A-4147-A177-3AD203B41FA5}">
                      <a16:colId xmlns:a16="http://schemas.microsoft.com/office/drawing/2014/main" val="20012"/>
                    </a:ext>
                  </a:extLst>
                </a:gridCol>
                <a:gridCol w="254160">
                  <a:extLst>
                    <a:ext uri="{9D8B030D-6E8A-4147-A177-3AD203B41FA5}">
                      <a16:colId xmlns:a16="http://schemas.microsoft.com/office/drawing/2014/main" val="20013"/>
                    </a:ext>
                  </a:extLst>
                </a:gridCol>
                <a:gridCol w="254159">
                  <a:extLst>
                    <a:ext uri="{9D8B030D-6E8A-4147-A177-3AD203B41FA5}">
                      <a16:colId xmlns:a16="http://schemas.microsoft.com/office/drawing/2014/main" val="20014"/>
                    </a:ext>
                  </a:extLst>
                </a:gridCol>
                <a:gridCol w="255021">
                  <a:extLst>
                    <a:ext uri="{9D8B030D-6E8A-4147-A177-3AD203B41FA5}">
                      <a16:colId xmlns:a16="http://schemas.microsoft.com/office/drawing/2014/main" val="20015"/>
                    </a:ext>
                  </a:extLst>
                </a:gridCol>
                <a:gridCol w="252436">
                  <a:extLst>
                    <a:ext uri="{9D8B030D-6E8A-4147-A177-3AD203B41FA5}">
                      <a16:colId xmlns:a16="http://schemas.microsoft.com/office/drawing/2014/main" val="20016"/>
                    </a:ext>
                  </a:extLst>
                </a:gridCol>
                <a:gridCol w="254159">
                  <a:extLst>
                    <a:ext uri="{9D8B030D-6E8A-4147-A177-3AD203B41FA5}">
                      <a16:colId xmlns:a16="http://schemas.microsoft.com/office/drawing/2014/main" val="20017"/>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dirty="0">
                        <a:ln>
                          <a:noFill/>
                        </a:ln>
                        <a:solidFill>
                          <a:srgbClr val="66FF33"/>
                        </a:solidFill>
                        <a:effectLst/>
                        <a:latin typeface="Verdana" pitchFamily="34" charset="0"/>
                        <a:ea typeface="宋体" charset="-122"/>
                      </a:endParaRPr>
                    </a:p>
                  </a:txBody>
                  <a:tcPr marL="0" marR="0" marT="0" marB="0" anchor="ctr" anchorCtr="1" horzOverflow="overflow">
                    <a:lnL>
                      <a:noFill/>
                    </a:lnL>
                    <a:lnR w="1905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a:ln>
                          <a:noFill/>
                        </a:ln>
                        <a:solidFill>
                          <a:schemeClr val="bg1"/>
                        </a:solidFill>
                        <a:effectLst/>
                        <a:latin typeface="Verdana" pitchFamily="34" charset="0"/>
                        <a:ea typeface="宋体" charset="-122"/>
                      </a:endParaRP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a:ln>
                            <a:noFill/>
                          </a:ln>
                          <a:solidFill>
                            <a:schemeClr val="bg1"/>
                          </a:solidFill>
                          <a:effectLst/>
                          <a:latin typeface="Verdana" pitchFamily="34" charset="0"/>
                          <a:ea typeface="宋体" charset="-122"/>
                        </a:rPr>
                        <a:t>1</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a:ln>
                            <a:noFill/>
                          </a:ln>
                          <a:solidFill>
                            <a:schemeClr val="bg1"/>
                          </a:solidFill>
                          <a:effectLst/>
                          <a:latin typeface="Verdana" pitchFamily="34" charset="0"/>
                          <a:ea typeface="宋体" charset="-122"/>
                        </a:rPr>
                        <a:t>0</a:t>
                      </a:r>
                    </a:p>
                  </a:txBody>
                  <a:tcPr marL="0" marR="0" marT="0" marB="0" anchor="ctr" anchorCtr="1"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
        <p:nvSpPr>
          <p:cNvPr id="143457" name="Rectangle 97"/>
          <p:cNvSpPr>
            <a:spLocks noChangeArrowheads="1"/>
          </p:cNvSpPr>
          <p:nvPr/>
        </p:nvSpPr>
        <p:spPr bwMode="auto">
          <a:xfrm>
            <a:off x="1567707" y="3356993"/>
            <a:ext cx="4683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b</a:t>
            </a:r>
          </a:p>
        </p:txBody>
      </p:sp>
      <p:sp>
        <p:nvSpPr>
          <p:cNvPr id="143458" name="Rectangle 98"/>
          <p:cNvSpPr>
            <a:spLocks noChangeArrowheads="1"/>
          </p:cNvSpPr>
          <p:nvPr/>
        </p:nvSpPr>
        <p:spPr bwMode="auto">
          <a:xfrm>
            <a:off x="3358483" y="5445225"/>
            <a:ext cx="3129383" cy="49244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37777777770</a:t>
            </a:r>
            <a:r>
              <a:rPr kumimoji="1" lang="zh-CN" altLang="en-US" sz="26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a:t>
            </a:r>
          </a:p>
        </p:txBody>
      </p:sp>
      <p:sp>
        <p:nvSpPr>
          <p:cNvPr id="143459" name="Rectangle 99"/>
          <p:cNvSpPr>
            <a:spLocks noChangeArrowheads="1"/>
          </p:cNvSpPr>
          <p:nvPr/>
        </p:nvSpPr>
        <p:spPr bwMode="auto">
          <a:xfrm>
            <a:off x="6251079" y="5445225"/>
            <a:ext cx="1529586" cy="49244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fffffff8,</a:t>
            </a:r>
          </a:p>
        </p:txBody>
      </p:sp>
      <p:sp>
        <p:nvSpPr>
          <p:cNvPr id="143460" name="Rectangle 100"/>
          <p:cNvSpPr>
            <a:spLocks noChangeArrowheads="1"/>
          </p:cNvSpPr>
          <p:nvPr/>
        </p:nvSpPr>
        <p:spPr bwMode="auto">
          <a:xfrm>
            <a:off x="7780665" y="5430093"/>
            <a:ext cx="2557110" cy="49244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4294967288</a:t>
            </a:r>
          </a:p>
        </p:txBody>
      </p:sp>
    </p:spTree>
    <p:extLst>
      <p:ext uri="{BB962C8B-B14F-4D97-AF65-F5344CB8AC3E}">
        <p14:creationId xmlns:p14="http://schemas.microsoft.com/office/powerpoint/2010/main" val="39910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5015880" y="691537"/>
            <a:ext cx="2544738" cy="609600"/>
          </a:xfrm>
          <a:prstGeom prst="rect">
            <a:avLst/>
          </a:prstGeom>
          <a:solidFill>
            <a:schemeClr val="accent1">
              <a:lumMod val="50000"/>
            </a:schemeClr>
          </a:solidFill>
          <a:ln w="38100" cap="flat" cmpd="dbl">
            <a:solidFill>
              <a:schemeClr val="bg1"/>
            </a:solidFill>
            <a:prstDash val="solid"/>
            <a:miter/>
            <a:headEnd type="none" w="med" len="med"/>
            <a:tailEnd type="none" w="med" len="med"/>
          </a:ln>
        </p:spPr>
        <p:txBody>
          <a:bodyPr lIns="92075" tIns="0" rIns="92075" bIns="72000" anchor="ctr">
            <a:normAutofit fontScale="90000"/>
          </a:bodyPr>
          <a:lstStyle/>
          <a:p>
            <a:pPr algn="l" fontAlgn="base">
              <a:spcAft>
                <a:spcPct val="0"/>
              </a:spcAft>
              <a:buFont typeface="Arial" charset="0"/>
            </a:pPr>
            <a:r>
              <a:rPr lang="en-US" altLang="x-none"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2.</a:t>
            </a:r>
            <a:r>
              <a:rPr lang="zh-CN" altLang="en-US" sz="3600" b="1" noProof="1">
                <a:solidFill>
                  <a:srgbClr val="FFFF66"/>
                </a:solidFill>
                <a:effectLst>
                  <a:outerShdw blurRad="38100" dist="38100" dir="2700000">
                    <a:srgbClr val="000000"/>
                  </a:outerShdw>
                </a:effectLst>
                <a:latin typeface="Arial" panose="020B0604020202020204" pitchFamily="34" charset="0"/>
                <a:ea typeface="黑体" pitchFamily="49" charset="-122"/>
                <a:cs typeface="+mn-cs"/>
              </a:rPr>
              <a:t>整型常量</a:t>
            </a:r>
          </a:p>
        </p:txBody>
      </p:sp>
      <p:sp>
        <p:nvSpPr>
          <p:cNvPr id="25603" name="Text Box 3"/>
          <p:cNvSpPr txBox="1">
            <a:spLocks noChangeArrowheads="1"/>
          </p:cNvSpPr>
          <p:nvPr/>
        </p:nvSpPr>
        <p:spPr bwMode="auto">
          <a:xfrm>
            <a:off x="566897" y="2395989"/>
            <a:ext cx="1087320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fontAlgn="base">
              <a:spcAft>
                <a:spcPct val="0"/>
              </a:spcAft>
              <a:buFont typeface="Arial" charset="0"/>
              <a:buNone/>
            </a:pPr>
            <a:r>
              <a:rPr lang="en-US" sz="2800" dirty="0">
                <a:solidFill>
                  <a:srgbClr val="008000"/>
                </a:solidFill>
                <a:latin typeface="+mn-lt"/>
              </a:rPr>
              <a:t>1</a:t>
            </a:r>
            <a:r>
              <a:rPr lang="zh-CN" altLang="en-US" sz="2800" dirty="0">
                <a:solidFill>
                  <a:srgbClr val="008000"/>
                </a:solidFill>
                <a:latin typeface="+mn-lt"/>
              </a:rPr>
              <a:t>）</a:t>
            </a:r>
            <a:r>
              <a:rPr lang="en-US" sz="2800" dirty="0">
                <a:solidFill>
                  <a:srgbClr val="008000"/>
                </a:solidFill>
                <a:latin typeface="+mn-lt"/>
              </a:rPr>
              <a:t> </a:t>
            </a:r>
            <a:r>
              <a:rPr lang="zh-CN" altLang="en-US" sz="2800" dirty="0">
                <a:solidFill>
                  <a:srgbClr val="008000"/>
                </a:solidFill>
                <a:latin typeface="+mn-lt"/>
              </a:rPr>
              <a:t>十进制整型常量：</a:t>
            </a:r>
          </a:p>
          <a:p>
            <a:pPr marL="0" indent="0" fontAlgn="base">
              <a:spcAft>
                <a:spcPct val="0"/>
              </a:spcAft>
            </a:pPr>
            <a:r>
              <a:rPr lang="zh-CN" altLang="en-US" sz="2800" dirty="0">
                <a:solidFill>
                  <a:srgbClr val="002060"/>
                </a:solidFill>
                <a:latin typeface="+mn-lt"/>
              </a:rPr>
              <a:t>   由数字</a:t>
            </a:r>
            <a:r>
              <a:rPr lang="en-US" sz="2800" dirty="0">
                <a:solidFill>
                  <a:srgbClr val="002060"/>
                </a:solidFill>
                <a:latin typeface="+mn-lt"/>
              </a:rPr>
              <a:t>0</a:t>
            </a:r>
            <a:r>
              <a:rPr lang="zh-CN" altLang="en-US" sz="2800" dirty="0">
                <a:solidFill>
                  <a:srgbClr val="002060"/>
                </a:solidFill>
                <a:latin typeface="+mn-lt"/>
              </a:rPr>
              <a:t>～</a:t>
            </a:r>
            <a:r>
              <a:rPr lang="en-US" sz="2800" dirty="0">
                <a:solidFill>
                  <a:srgbClr val="002060"/>
                </a:solidFill>
                <a:latin typeface="+mn-lt"/>
              </a:rPr>
              <a:t>9</a:t>
            </a:r>
            <a:r>
              <a:rPr lang="zh-CN" altLang="en-US" sz="2800" dirty="0">
                <a:solidFill>
                  <a:srgbClr val="002060"/>
                </a:solidFill>
                <a:latin typeface="+mn-lt"/>
              </a:rPr>
              <a:t>和正负号表示</a:t>
            </a:r>
            <a:r>
              <a:rPr lang="en-US" altLang="zh-CN" sz="2800" dirty="0">
                <a:solidFill>
                  <a:srgbClr val="002060"/>
                </a:solidFill>
                <a:latin typeface="+mn-lt"/>
              </a:rPr>
              <a:t>,</a:t>
            </a:r>
            <a:r>
              <a:rPr lang="zh-CN" altLang="en-US" sz="2800" dirty="0">
                <a:solidFill>
                  <a:srgbClr val="FF00FF"/>
                </a:solidFill>
                <a:latin typeface="+mn-lt"/>
              </a:rPr>
              <a:t>第一个数字不能为</a:t>
            </a:r>
            <a:r>
              <a:rPr lang="en-US" altLang="zh-CN" sz="2800" dirty="0">
                <a:solidFill>
                  <a:srgbClr val="FF00FF"/>
                </a:solidFill>
                <a:latin typeface="+mn-lt"/>
              </a:rPr>
              <a:t>0</a:t>
            </a:r>
            <a:r>
              <a:rPr lang="zh-CN" altLang="en-US" sz="2800" dirty="0">
                <a:solidFill>
                  <a:srgbClr val="002060"/>
                </a:solidFill>
                <a:latin typeface="+mn-lt"/>
              </a:rPr>
              <a:t>。如</a:t>
            </a:r>
            <a:r>
              <a:rPr lang="en-US" sz="2800" dirty="0">
                <a:solidFill>
                  <a:srgbClr val="002060"/>
                </a:solidFill>
                <a:latin typeface="+mn-lt"/>
              </a:rPr>
              <a:t>: 123, -456, 0</a:t>
            </a:r>
          </a:p>
        </p:txBody>
      </p:sp>
      <p:sp>
        <p:nvSpPr>
          <p:cNvPr id="25604" name="Text Box 4"/>
          <p:cNvSpPr txBox="1">
            <a:spLocks noChangeArrowheads="1"/>
          </p:cNvSpPr>
          <p:nvPr/>
        </p:nvSpPr>
        <p:spPr bwMode="auto">
          <a:xfrm>
            <a:off x="551384" y="1174212"/>
            <a:ext cx="744855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ts val="600"/>
              </a:spcBef>
              <a:spcAft>
                <a:spcPct val="0"/>
              </a:spcAft>
              <a:buFont typeface="Arial" charset="0"/>
              <a:buNone/>
            </a:pPr>
            <a:r>
              <a:rPr lang="zh-CN" altLang="en-US" sz="3200" b="1" dirty="0">
                <a:solidFill>
                  <a:srgbClr val="002060"/>
                </a:solidFill>
                <a:latin typeface="Verdana" pitchFamily="34" charset="0"/>
                <a:ea typeface="黑体" pitchFamily="49" charset="-122"/>
              </a:rPr>
              <a:t>整型常量即整常数。</a:t>
            </a:r>
          </a:p>
          <a:p>
            <a:pPr fontAlgn="base">
              <a:spcBef>
                <a:spcPts val="600"/>
              </a:spcBef>
              <a:spcAft>
                <a:spcPct val="0"/>
              </a:spcAft>
              <a:buFont typeface="Arial" charset="0"/>
              <a:buNone/>
            </a:pPr>
            <a:r>
              <a:rPr lang="zh-CN" altLang="en-US" sz="3200" b="1" dirty="0">
                <a:solidFill>
                  <a:srgbClr val="002060"/>
                </a:solidFill>
                <a:latin typeface="Verdana" pitchFamily="34" charset="0"/>
                <a:ea typeface="黑体" pitchFamily="49" charset="-122"/>
              </a:rPr>
              <a:t>Ｃ中有下面三种形式的整型常量：</a:t>
            </a:r>
            <a:endParaRPr lang="zh-CN" altLang="en-US" sz="3200" b="1" u="sng" dirty="0">
              <a:solidFill>
                <a:srgbClr val="002060"/>
              </a:solidFill>
              <a:latin typeface="Verdana" pitchFamily="34" charset="0"/>
              <a:ea typeface="黑体" pitchFamily="49" charset="-122"/>
            </a:endParaRPr>
          </a:p>
        </p:txBody>
      </p:sp>
      <p:sp>
        <p:nvSpPr>
          <p:cNvPr id="2" name="灯片编号占位符 1"/>
          <p:cNvSpPr>
            <a:spLocks noGrp="1"/>
          </p:cNvSpPr>
          <p:nvPr>
            <p:ph type="sldNum" sz="quarter" idx="12"/>
          </p:nvPr>
        </p:nvSpPr>
        <p:spPr/>
        <p:txBody>
          <a:bodyPr/>
          <a:lstStyle/>
          <a:p>
            <a:fld id="{973E8AC9-A1ED-4F2B-A5B9-D16F09567DED}" type="slidenum">
              <a:rPr lang="zh-CN" altLang="en-US" smtClean="0"/>
              <a:t>9</a:t>
            </a:fld>
            <a:endParaRPr lang="zh-CN" altLang="en-US"/>
          </a:p>
        </p:txBody>
      </p:sp>
      <p:sp>
        <p:nvSpPr>
          <p:cNvPr id="3" name="Rectangle 7">
            <a:extLst>
              <a:ext uri="{FF2B5EF4-FFF2-40B4-BE49-F238E27FC236}">
                <a16:creationId xmlns:a16="http://schemas.microsoft.com/office/drawing/2014/main" id="{6D912252-DE80-573B-244F-938A9216AF6B}"/>
              </a:ext>
            </a:extLst>
          </p:cNvPr>
          <p:cNvSpPr>
            <a:spLocks noChangeArrowheads="1"/>
          </p:cNvSpPr>
          <p:nvPr/>
        </p:nvSpPr>
        <p:spPr bwMode="auto">
          <a:xfrm>
            <a:off x="407368" y="4425746"/>
            <a:ext cx="100811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Aft>
                <a:spcPct val="0"/>
              </a:spcAft>
              <a:buFont typeface="Wingdings" pitchFamily="2" charset="2"/>
              <a:buNone/>
            </a:pPr>
            <a:r>
              <a:rPr lang="zh-CN" altLang="en-US" sz="2400" b="1" dirty="0">
                <a:latin typeface="微软雅黑" panose="020B0503020204020204" pitchFamily="34" charset="-122"/>
                <a:ea typeface="微软雅黑" panose="020B0503020204020204" pitchFamily="34" charset="-122"/>
              </a:rPr>
              <a:t>注意：八进制整型常量中不应出现“</a:t>
            </a:r>
            <a:r>
              <a:rPr lang="en-US"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以上的数码。通常为无符号数。</a:t>
            </a:r>
            <a:endParaRPr lang="en-US" altLang="zh-CN" sz="2400" b="1" dirty="0">
              <a:latin typeface="微软雅黑" panose="020B0503020204020204" pitchFamily="34" charset="-122"/>
              <a:ea typeface="微软雅黑" panose="020B0503020204020204" pitchFamily="34" charset="-122"/>
            </a:endParaRPr>
          </a:p>
          <a:p>
            <a:pPr fontAlgn="base">
              <a:spcAft>
                <a:spcPct val="0"/>
              </a:spcAft>
              <a:buFont typeface="Wingdings" pitchFamily="2" charset="2"/>
              <a:buNone/>
            </a:pPr>
            <a:r>
              <a:rPr lang="zh-CN" altLang="en-US" sz="2400" b="1" dirty="0">
                <a:solidFill>
                  <a:srgbClr val="002060"/>
                </a:solidFill>
                <a:latin typeface="+mj-lt"/>
              </a:rPr>
              <a:t>如： </a:t>
            </a:r>
            <a:r>
              <a:rPr lang="en-US" sz="2400" b="1" dirty="0">
                <a:solidFill>
                  <a:srgbClr val="002060"/>
                </a:solidFill>
                <a:latin typeface="+mj-lt"/>
              </a:rPr>
              <a:t>0128, 0209</a:t>
            </a:r>
          </a:p>
        </p:txBody>
      </p:sp>
      <p:sp>
        <p:nvSpPr>
          <p:cNvPr id="4" name="Text Box 3">
            <a:extLst>
              <a:ext uri="{FF2B5EF4-FFF2-40B4-BE49-F238E27FC236}">
                <a16:creationId xmlns:a16="http://schemas.microsoft.com/office/drawing/2014/main" id="{AD586027-6291-F352-BB95-6D30252CA9F9}"/>
              </a:ext>
            </a:extLst>
          </p:cNvPr>
          <p:cNvSpPr txBox="1">
            <a:spLocks noChangeArrowheads="1"/>
          </p:cNvSpPr>
          <p:nvPr/>
        </p:nvSpPr>
        <p:spPr bwMode="auto">
          <a:xfrm>
            <a:off x="593676" y="3464939"/>
            <a:ext cx="970850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0" fontAlgn="base">
              <a:spcAft>
                <a:spcPct val="0"/>
              </a:spcAft>
              <a:buFont typeface="Arial" charset="0"/>
              <a:buNone/>
            </a:pPr>
            <a:r>
              <a:rPr lang="en-US" sz="2800" dirty="0">
                <a:solidFill>
                  <a:srgbClr val="008000"/>
                </a:solidFill>
                <a:latin typeface="+mj-lt"/>
              </a:rPr>
              <a:t>2</a:t>
            </a:r>
            <a:r>
              <a:rPr lang="zh-CN" altLang="en-US" sz="2800" dirty="0">
                <a:solidFill>
                  <a:srgbClr val="008000"/>
                </a:solidFill>
                <a:latin typeface="+mj-lt"/>
              </a:rPr>
              <a:t>）八进制整型常量：</a:t>
            </a:r>
          </a:p>
          <a:p>
            <a:pPr marL="0" fontAlgn="base">
              <a:spcAft>
                <a:spcPct val="0"/>
              </a:spcAft>
              <a:buFont typeface="Wingdings" pitchFamily="2" charset="2"/>
              <a:buNone/>
            </a:pPr>
            <a:r>
              <a:rPr lang="zh-CN" altLang="en-US" sz="2800" dirty="0">
                <a:solidFill>
                  <a:srgbClr val="002060"/>
                </a:solidFill>
                <a:latin typeface="+mj-lt"/>
              </a:rPr>
              <a:t>由</a:t>
            </a:r>
            <a:r>
              <a:rPr lang="zh-CN" altLang="en-US" sz="2800" dirty="0">
                <a:solidFill>
                  <a:srgbClr val="FF00FF"/>
                </a:solidFill>
                <a:latin typeface="+mj-lt"/>
              </a:rPr>
              <a:t>数字</a:t>
            </a:r>
            <a:r>
              <a:rPr lang="en-US" sz="2800" dirty="0">
                <a:solidFill>
                  <a:srgbClr val="FF00FF"/>
                </a:solidFill>
                <a:latin typeface="+mj-lt"/>
              </a:rPr>
              <a:t>0</a:t>
            </a:r>
            <a:r>
              <a:rPr lang="zh-CN" altLang="en-US" sz="2800" dirty="0">
                <a:solidFill>
                  <a:srgbClr val="FF00FF"/>
                </a:solidFill>
                <a:latin typeface="+mj-lt"/>
              </a:rPr>
              <a:t>开头</a:t>
            </a:r>
            <a:r>
              <a:rPr lang="en-US" sz="2800" dirty="0">
                <a:solidFill>
                  <a:srgbClr val="002060"/>
                </a:solidFill>
                <a:latin typeface="+mj-lt"/>
              </a:rPr>
              <a:t>,</a:t>
            </a:r>
            <a:r>
              <a:rPr lang="zh-CN" altLang="en-US" sz="2800" dirty="0">
                <a:solidFill>
                  <a:srgbClr val="002060"/>
                </a:solidFill>
                <a:latin typeface="+mj-lt"/>
              </a:rPr>
              <a:t>后跟数字</a:t>
            </a:r>
            <a:r>
              <a:rPr lang="en-US" sz="2800" dirty="0">
                <a:solidFill>
                  <a:srgbClr val="002060"/>
                </a:solidFill>
                <a:latin typeface="+mj-lt"/>
              </a:rPr>
              <a:t>0</a:t>
            </a:r>
            <a:r>
              <a:rPr lang="zh-CN" altLang="en-US" sz="2800" dirty="0">
                <a:solidFill>
                  <a:srgbClr val="002060"/>
                </a:solidFill>
                <a:latin typeface="+mj-lt"/>
              </a:rPr>
              <a:t>～</a:t>
            </a:r>
            <a:r>
              <a:rPr lang="en-US" sz="2800" dirty="0">
                <a:solidFill>
                  <a:srgbClr val="002060"/>
                </a:solidFill>
                <a:latin typeface="+mj-lt"/>
              </a:rPr>
              <a:t>7</a:t>
            </a:r>
            <a:r>
              <a:rPr lang="zh-CN" altLang="en-US" sz="2800" dirty="0">
                <a:solidFill>
                  <a:srgbClr val="002060"/>
                </a:solidFill>
                <a:latin typeface="+mj-lt"/>
              </a:rPr>
              <a:t>表示。如： </a:t>
            </a:r>
            <a:r>
              <a:rPr lang="en-US" sz="2800" dirty="0">
                <a:solidFill>
                  <a:srgbClr val="002060"/>
                </a:solidFill>
                <a:latin typeface="+mj-lt"/>
              </a:rPr>
              <a:t>0123, </a:t>
            </a:r>
            <a:r>
              <a:rPr lang="zh-CN" altLang="en-US" sz="2800" dirty="0">
                <a:solidFill>
                  <a:srgbClr val="002060"/>
                </a:solidFill>
                <a:latin typeface="+mj-lt"/>
              </a:rPr>
              <a:t>即</a:t>
            </a:r>
            <a:r>
              <a:rPr lang="en-US" sz="2800" dirty="0">
                <a:solidFill>
                  <a:srgbClr val="002060"/>
                </a:solidFill>
                <a:latin typeface="+mj-lt"/>
              </a:rPr>
              <a:t>(0123)</a:t>
            </a:r>
            <a:r>
              <a:rPr lang="en-US" sz="2800" baseline="-25000" dirty="0">
                <a:solidFill>
                  <a:srgbClr val="002060"/>
                </a:solidFill>
                <a:latin typeface="+mj-lt"/>
              </a:rPr>
              <a:t>8</a:t>
            </a:r>
            <a:r>
              <a:rPr lang="en-US" sz="2800" dirty="0">
                <a:solidFill>
                  <a:srgbClr val="002060"/>
                </a:solidFill>
                <a:latin typeface="+mj-lt"/>
              </a:rPr>
              <a:t> =(83)</a:t>
            </a:r>
            <a:r>
              <a:rPr lang="en-US" sz="2800" baseline="-25000" dirty="0">
                <a:solidFill>
                  <a:srgbClr val="002060"/>
                </a:solidFill>
                <a:latin typeface="+mj-lt"/>
              </a:rPr>
              <a:t>10</a:t>
            </a:r>
            <a:endParaRPr lang="en-US" sz="2800" dirty="0">
              <a:solidFill>
                <a:srgbClr val="002060"/>
              </a:solidFill>
              <a:latin typeface="+mj-lt"/>
            </a:endParaRPr>
          </a:p>
        </p:txBody>
      </p:sp>
      <p:grpSp>
        <p:nvGrpSpPr>
          <p:cNvPr id="5" name="组合 4">
            <a:extLst>
              <a:ext uri="{FF2B5EF4-FFF2-40B4-BE49-F238E27FC236}">
                <a16:creationId xmlns:a16="http://schemas.microsoft.com/office/drawing/2014/main" id="{8B0A4DF3-90D4-C7D8-CF01-1E6E4C76BE0E}"/>
              </a:ext>
            </a:extLst>
          </p:cNvPr>
          <p:cNvGrpSpPr/>
          <p:nvPr/>
        </p:nvGrpSpPr>
        <p:grpSpPr>
          <a:xfrm>
            <a:off x="1055440" y="4869675"/>
            <a:ext cx="1669429" cy="288035"/>
            <a:chOff x="2462212" y="3717029"/>
            <a:chExt cx="1669429" cy="288035"/>
          </a:xfrm>
        </p:grpSpPr>
        <p:sp>
          <p:nvSpPr>
            <p:cNvPr id="6" name="Line 4">
              <a:extLst>
                <a:ext uri="{FF2B5EF4-FFF2-40B4-BE49-F238E27FC236}">
                  <a16:creationId xmlns:a16="http://schemas.microsoft.com/office/drawing/2014/main" id="{53CA86BE-4CFD-7047-0DDD-A78BB13998B5}"/>
                </a:ext>
              </a:extLst>
            </p:cNvPr>
            <p:cNvSpPr>
              <a:spLocks noChangeShapeType="1"/>
            </p:cNvSpPr>
            <p:nvPr/>
          </p:nvSpPr>
          <p:spPr bwMode="auto">
            <a:xfrm flipH="1">
              <a:off x="2462212" y="3717032"/>
              <a:ext cx="1669429" cy="288032"/>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charset="0"/>
                <a:buNone/>
              </a:pPr>
              <a:endParaRPr lang="zh-CN" altLang="en-US" sz="2400">
                <a:solidFill>
                  <a:srgbClr val="000000"/>
                </a:solidFill>
                <a:latin typeface="+mj-lt"/>
                <a:ea typeface="黑体" pitchFamily="49" charset="-122"/>
              </a:endParaRPr>
            </a:p>
          </p:txBody>
        </p:sp>
        <p:sp>
          <p:nvSpPr>
            <p:cNvPr id="7" name="Line 5">
              <a:extLst>
                <a:ext uri="{FF2B5EF4-FFF2-40B4-BE49-F238E27FC236}">
                  <a16:creationId xmlns:a16="http://schemas.microsoft.com/office/drawing/2014/main" id="{2D55879C-EF03-5A76-A090-E432C603F945}"/>
                </a:ext>
              </a:extLst>
            </p:cNvPr>
            <p:cNvSpPr>
              <a:spLocks noChangeShapeType="1"/>
            </p:cNvSpPr>
            <p:nvPr/>
          </p:nvSpPr>
          <p:spPr bwMode="auto">
            <a:xfrm flipH="1" flipV="1">
              <a:off x="2462212" y="3717029"/>
              <a:ext cx="1669429" cy="288034"/>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charset="0"/>
                <a:buNone/>
              </a:pPr>
              <a:endParaRPr lang="zh-CN" altLang="en-US" sz="2400">
                <a:solidFill>
                  <a:srgbClr val="000000"/>
                </a:solidFill>
                <a:latin typeface="+mj-lt"/>
                <a:ea typeface="黑体" pitchFamily="49" charset="-122"/>
              </a:endParaRPr>
            </a:p>
          </p:txBody>
        </p:sp>
      </p:grpSp>
      <p:sp>
        <p:nvSpPr>
          <p:cNvPr id="8" name="Text Box 3">
            <a:extLst>
              <a:ext uri="{FF2B5EF4-FFF2-40B4-BE49-F238E27FC236}">
                <a16:creationId xmlns:a16="http://schemas.microsoft.com/office/drawing/2014/main" id="{07ADE8F9-8BB8-06D4-0A6B-104978F1C7F6}"/>
              </a:ext>
            </a:extLst>
          </p:cNvPr>
          <p:cNvSpPr txBox="1">
            <a:spLocks noChangeArrowheads="1"/>
          </p:cNvSpPr>
          <p:nvPr/>
        </p:nvSpPr>
        <p:spPr bwMode="auto">
          <a:xfrm>
            <a:off x="593676" y="5174263"/>
            <a:ext cx="10758908" cy="99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defRPr sz="2400" b="1">
                <a:solidFill>
                  <a:schemeClr val="tx1"/>
                </a:solidFill>
                <a:latin typeface="Times New Roman" pitchFamily="18" charset="0"/>
                <a:ea typeface="黑体" pitchFamily="49" charset="-122"/>
              </a:defRPr>
            </a:lvl1pPr>
            <a:lvl2pPr>
              <a:defRPr sz="2400" b="1">
                <a:solidFill>
                  <a:schemeClr val="tx1"/>
                </a:solidFill>
                <a:latin typeface="Times New Roman" pitchFamily="18" charset="0"/>
                <a:ea typeface="黑体" pitchFamily="49" charset="-122"/>
              </a:defRPr>
            </a:lvl2pPr>
            <a:lvl3pPr>
              <a:defRPr sz="2400" b="1">
                <a:solidFill>
                  <a:schemeClr val="tx1"/>
                </a:solidFill>
                <a:latin typeface="Times New Roman" pitchFamily="18" charset="0"/>
                <a:ea typeface="黑体" pitchFamily="49" charset="-122"/>
              </a:defRPr>
            </a:lvl3pPr>
            <a:lvl4pPr>
              <a:defRPr sz="2400" b="1">
                <a:solidFill>
                  <a:schemeClr val="tx1"/>
                </a:solidFill>
                <a:latin typeface="Times New Roman" pitchFamily="18" charset="0"/>
                <a:ea typeface="黑体" pitchFamily="49" charset="-122"/>
              </a:defRPr>
            </a:lvl4pPr>
            <a:lvl5pPr>
              <a:defRPr sz="2400" b="1">
                <a:solidFill>
                  <a:schemeClr val="tx1"/>
                </a:solidFill>
                <a:latin typeface="Times New Roman" pitchFamily="18" charset="0"/>
                <a:ea typeface="黑体" pitchFamily="49" charset="-122"/>
              </a:defRPr>
            </a:lvl5pPr>
            <a:lvl6pPr fontAlgn="base">
              <a:spcBef>
                <a:spcPct val="0"/>
              </a:spcBef>
              <a:spcAft>
                <a:spcPct val="0"/>
              </a:spcAft>
              <a:buFont typeface="Arial" charset="0"/>
              <a:defRPr sz="2400" b="1">
                <a:solidFill>
                  <a:schemeClr val="tx1"/>
                </a:solidFill>
                <a:latin typeface="Times New Roman" pitchFamily="18" charset="0"/>
                <a:ea typeface="黑体" pitchFamily="49" charset="-122"/>
              </a:defRPr>
            </a:lvl6pPr>
            <a:lvl7pPr fontAlgn="base">
              <a:spcBef>
                <a:spcPct val="0"/>
              </a:spcBef>
              <a:spcAft>
                <a:spcPct val="0"/>
              </a:spcAft>
              <a:buFont typeface="Arial" charset="0"/>
              <a:defRPr sz="2400" b="1">
                <a:solidFill>
                  <a:schemeClr val="tx1"/>
                </a:solidFill>
                <a:latin typeface="Times New Roman" pitchFamily="18" charset="0"/>
                <a:ea typeface="黑体" pitchFamily="49" charset="-122"/>
              </a:defRPr>
            </a:lvl7pPr>
            <a:lvl8pPr fontAlgn="base">
              <a:spcBef>
                <a:spcPct val="0"/>
              </a:spcBef>
              <a:spcAft>
                <a:spcPct val="0"/>
              </a:spcAft>
              <a:buFont typeface="Arial" charset="0"/>
              <a:defRPr sz="2400" b="1">
                <a:solidFill>
                  <a:schemeClr val="tx1"/>
                </a:solidFill>
                <a:latin typeface="Times New Roman" pitchFamily="18" charset="0"/>
                <a:ea typeface="黑体" pitchFamily="49" charset="-122"/>
              </a:defRPr>
            </a:lvl8pPr>
            <a:lvl9pPr fontAlgn="base">
              <a:spcBef>
                <a:spcPct val="0"/>
              </a:spcBef>
              <a:spcAft>
                <a:spcPct val="0"/>
              </a:spcAft>
              <a:buFont typeface="Arial" charset="0"/>
              <a:defRPr sz="2400" b="1">
                <a:solidFill>
                  <a:schemeClr val="tx1"/>
                </a:solidFill>
                <a:latin typeface="Times New Roman" pitchFamily="18" charset="0"/>
                <a:ea typeface="黑体" pitchFamily="49" charset="-122"/>
              </a:defRPr>
            </a:lvl9pPr>
          </a:lstStyle>
          <a:p>
            <a:pPr marL="36000" fontAlgn="base">
              <a:lnSpc>
                <a:spcPct val="130000"/>
              </a:lnSpc>
              <a:spcAft>
                <a:spcPct val="0"/>
              </a:spcAft>
              <a:buFont typeface="Arial" charset="0"/>
              <a:buNone/>
            </a:pPr>
            <a:r>
              <a:rPr lang="en-US" sz="2800" dirty="0">
                <a:solidFill>
                  <a:srgbClr val="008000"/>
                </a:solidFill>
                <a:latin typeface="+mj-lt"/>
              </a:rPr>
              <a:t>3</a:t>
            </a:r>
            <a:r>
              <a:rPr lang="zh-CN" altLang="en-US" sz="2800" dirty="0">
                <a:solidFill>
                  <a:srgbClr val="008000"/>
                </a:solidFill>
                <a:latin typeface="+mj-lt"/>
              </a:rPr>
              <a:t>）</a:t>
            </a:r>
            <a:r>
              <a:rPr lang="en-US" sz="2800" dirty="0">
                <a:solidFill>
                  <a:srgbClr val="008000"/>
                </a:solidFill>
                <a:latin typeface="+mj-lt"/>
              </a:rPr>
              <a:t> </a:t>
            </a:r>
            <a:r>
              <a:rPr lang="zh-CN" altLang="en-US" sz="2800" dirty="0">
                <a:solidFill>
                  <a:srgbClr val="008000"/>
                </a:solidFill>
                <a:latin typeface="+mj-lt"/>
              </a:rPr>
              <a:t>十六进制整型常量：</a:t>
            </a:r>
            <a:r>
              <a:rPr lang="zh-CN" altLang="en-US" sz="2800" dirty="0">
                <a:solidFill>
                  <a:srgbClr val="FF00FF"/>
                </a:solidFill>
                <a:latin typeface="+mj-lt"/>
              </a:rPr>
              <a:t>以 “</a:t>
            </a:r>
            <a:r>
              <a:rPr lang="en-US" sz="2800" dirty="0">
                <a:solidFill>
                  <a:srgbClr val="FF00FF"/>
                </a:solidFill>
                <a:latin typeface="+mj-lt"/>
              </a:rPr>
              <a:t>0x</a:t>
            </a:r>
            <a:r>
              <a:rPr lang="zh-CN" altLang="en-US" sz="2800" dirty="0">
                <a:solidFill>
                  <a:srgbClr val="FF00FF"/>
                </a:solidFill>
                <a:latin typeface="+mj-lt"/>
              </a:rPr>
              <a:t>或</a:t>
            </a:r>
            <a:r>
              <a:rPr lang="en-US" sz="2800" dirty="0">
                <a:solidFill>
                  <a:srgbClr val="FF00FF"/>
                </a:solidFill>
                <a:latin typeface="+mj-lt"/>
              </a:rPr>
              <a:t>0X”</a:t>
            </a:r>
            <a:r>
              <a:rPr lang="zh-CN" altLang="en-US" sz="2800" dirty="0">
                <a:solidFill>
                  <a:srgbClr val="FF00FF"/>
                </a:solidFill>
                <a:latin typeface="+mj-lt"/>
              </a:rPr>
              <a:t>开头</a:t>
            </a:r>
            <a:r>
              <a:rPr lang="zh-CN" altLang="en-US" sz="2800" dirty="0">
                <a:solidFill>
                  <a:srgbClr val="008000"/>
                </a:solidFill>
                <a:latin typeface="+mj-lt"/>
              </a:rPr>
              <a:t>后跟</a:t>
            </a:r>
            <a:r>
              <a:rPr lang="en-US" sz="2800" dirty="0">
                <a:solidFill>
                  <a:srgbClr val="008000"/>
                </a:solidFill>
                <a:latin typeface="+mj-lt"/>
              </a:rPr>
              <a:t>0</a:t>
            </a:r>
            <a:r>
              <a:rPr lang="zh-CN" altLang="en-US" sz="2800" dirty="0">
                <a:solidFill>
                  <a:srgbClr val="008000"/>
                </a:solidFill>
                <a:latin typeface="+mj-lt"/>
              </a:rPr>
              <a:t>～</a:t>
            </a:r>
            <a:r>
              <a:rPr lang="en-US" sz="2800" dirty="0">
                <a:solidFill>
                  <a:srgbClr val="008000"/>
                </a:solidFill>
                <a:latin typeface="+mj-lt"/>
              </a:rPr>
              <a:t>9,a</a:t>
            </a:r>
            <a:r>
              <a:rPr lang="zh-CN" altLang="en-US" sz="2800" dirty="0">
                <a:solidFill>
                  <a:srgbClr val="008000"/>
                </a:solidFill>
                <a:latin typeface="+mj-lt"/>
              </a:rPr>
              <a:t>～</a:t>
            </a:r>
            <a:r>
              <a:rPr lang="en-US" sz="2800" dirty="0">
                <a:solidFill>
                  <a:srgbClr val="008000"/>
                </a:solidFill>
                <a:latin typeface="+mj-lt"/>
              </a:rPr>
              <a:t>f</a:t>
            </a:r>
            <a:r>
              <a:rPr lang="zh-CN" altLang="en-US" sz="2800" dirty="0">
                <a:solidFill>
                  <a:srgbClr val="008000"/>
                </a:solidFill>
                <a:latin typeface="+mj-lt"/>
              </a:rPr>
              <a:t>或</a:t>
            </a:r>
            <a:r>
              <a:rPr lang="en-US" sz="2800" dirty="0">
                <a:solidFill>
                  <a:srgbClr val="008000"/>
                </a:solidFill>
                <a:latin typeface="+mj-lt"/>
              </a:rPr>
              <a:t>A</a:t>
            </a:r>
            <a:r>
              <a:rPr lang="zh-CN" altLang="en-US" sz="2800" dirty="0">
                <a:solidFill>
                  <a:srgbClr val="008000"/>
                </a:solidFill>
                <a:latin typeface="+mj-lt"/>
              </a:rPr>
              <a:t>～</a:t>
            </a:r>
            <a:r>
              <a:rPr lang="en-US" sz="2800" dirty="0">
                <a:solidFill>
                  <a:srgbClr val="008000"/>
                </a:solidFill>
                <a:latin typeface="+mj-lt"/>
              </a:rPr>
              <a:t>F</a:t>
            </a:r>
            <a:r>
              <a:rPr lang="zh-CN" altLang="en-US" sz="2800" dirty="0">
                <a:solidFill>
                  <a:srgbClr val="008000"/>
                </a:solidFill>
                <a:latin typeface="+mj-lt"/>
              </a:rPr>
              <a:t>表示</a:t>
            </a:r>
          </a:p>
          <a:p>
            <a:pPr marL="36000" fontAlgn="base">
              <a:spcAft>
                <a:spcPct val="0"/>
              </a:spcAft>
              <a:buFont typeface="Wingdings" pitchFamily="2" charset="2"/>
              <a:buNone/>
            </a:pPr>
            <a:r>
              <a:rPr lang="zh-CN" altLang="en-US" sz="2800" dirty="0">
                <a:solidFill>
                  <a:srgbClr val="002060"/>
                </a:solidFill>
                <a:latin typeface="+mj-lt"/>
              </a:rPr>
              <a:t>如</a:t>
            </a:r>
            <a:r>
              <a:rPr lang="en-US" sz="2800" dirty="0">
                <a:solidFill>
                  <a:srgbClr val="002060"/>
                </a:solidFill>
                <a:latin typeface="+mj-lt"/>
              </a:rPr>
              <a:t>: 0xFF, </a:t>
            </a:r>
            <a:r>
              <a:rPr lang="zh-CN" altLang="en-US" sz="2800" dirty="0">
                <a:solidFill>
                  <a:srgbClr val="002060"/>
                </a:solidFill>
                <a:latin typeface="+mj-lt"/>
              </a:rPr>
              <a:t>即</a:t>
            </a:r>
            <a:r>
              <a:rPr lang="en-US" sz="2800" dirty="0">
                <a:solidFill>
                  <a:srgbClr val="002060"/>
                </a:solidFill>
                <a:latin typeface="+mj-lt"/>
              </a:rPr>
              <a:t>(0xFF)</a:t>
            </a:r>
            <a:r>
              <a:rPr lang="en-US" sz="2800" baseline="-25000" dirty="0">
                <a:solidFill>
                  <a:srgbClr val="002060"/>
                </a:solidFill>
                <a:latin typeface="+mj-lt"/>
              </a:rPr>
              <a:t>16</a:t>
            </a:r>
            <a:r>
              <a:rPr lang="en-US" sz="2800" dirty="0">
                <a:solidFill>
                  <a:srgbClr val="002060"/>
                </a:solidFill>
                <a:latin typeface="+mj-lt"/>
              </a:rPr>
              <a:t> =(255)</a:t>
            </a:r>
            <a:r>
              <a:rPr lang="en-US" sz="2800" baseline="-25000" dirty="0">
                <a:solidFill>
                  <a:srgbClr val="002060"/>
                </a:solidFill>
                <a:latin typeface="+mj-lt"/>
              </a:rPr>
              <a:t>10</a:t>
            </a:r>
            <a:r>
              <a:rPr lang="en-US" sz="2800" dirty="0">
                <a:solidFill>
                  <a:srgbClr val="002060"/>
                </a:solidFill>
                <a:latin typeface="+mj-lt"/>
              </a:rPr>
              <a:t> </a:t>
            </a:r>
            <a:endParaRPr lang="en-US" sz="2800" u="sng" dirty="0">
              <a:solidFill>
                <a:srgbClr val="FF0000"/>
              </a:solidFill>
              <a:latin typeface="+mj-lt"/>
            </a:endParaRPr>
          </a:p>
        </p:txBody>
      </p:sp>
    </p:spTree>
    <p:extLst>
      <p:ext uri="{BB962C8B-B14F-4D97-AF65-F5344CB8AC3E}">
        <p14:creationId xmlns:p14="http://schemas.microsoft.com/office/powerpoint/2010/main" val="423859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5410" name="Rectangle 2"/>
          <p:cNvSpPr>
            <a:spLocks noGrp="1" noChangeArrowheads="1"/>
          </p:cNvSpPr>
          <p:nvPr>
            <p:ph type="title" idx="4294967295"/>
          </p:nvPr>
        </p:nvSpPr>
        <p:spPr>
          <a:xfrm>
            <a:off x="911424" y="388403"/>
            <a:ext cx="4896544"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printf</a:t>
            </a:r>
            <a:r>
              <a:rPr lang="zh-CN" altLang="en-US" sz="3600" b="1" dirty="0">
                <a:solidFill>
                  <a:srgbClr val="FFFF66"/>
                </a:solidFill>
                <a:effectLst>
                  <a:outerShdw blurRad="38100" dist="38100" dir="2700000" algn="tl">
                    <a:srgbClr val="000000"/>
                  </a:outerShdw>
                </a:effectLst>
                <a:ea typeface="黑体" pitchFamily="2" charset="-122"/>
              </a:rPr>
              <a:t>函数的使用：例</a:t>
            </a:r>
          </a:p>
        </p:txBody>
      </p:sp>
      <p:sp>
        <p:nvSpPr>
          <p:cNvPr id="145411" name="Text Box 3"/>
          <p:cNvSpPr txBox="1">
            <a:spLocks noChangeArrowheads="1"/>
          </p:cNvSpPr>
          <p:nvPr/>
        </p:nvSpPr>
        <p:spPr bwMode="auto">
          <a:xfrm>
            <a:off x="695400" y="815551"/>
            <a:ext cx="9144000" cy="4298063"/>
          </a:xfrm>
          <a:prstGeom prst="rect">
            <a:avLst/>
          </a:prstGeom>
          <a:noFill/>
          <a:ln w="9525">
            <a:noFill/>
            <a:miter lim="800000"/>
            <a:headEnd/>
            <a:tailEnd/>
          </a:ln>
          <a:effectLst>
            <a:prstShdw prst="shdw18" dist="17961" dir="13500000">
              <a:schemeClr val="accent2">
                <a:gamma/>
                <a:shade val="60000"/>
                <a:invGamma/>
              </a:schemeClr>
            </a:prstShdw>
          </a:effectLst>
        </p:spPr>
        <p:txBody>
          <a:bodyPr lIns="180000" tIns="144000" rIns="180000" bIns="144000" anchor="ct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楷体_GB2312" pitchFamily="49" charset="-122"/>
                <a:cs typeface="+mn-cs"/>
              </a:rPr>
              <a:t>#include  &lt;</a:t>
            </a:r>
            <a:r>
              <a:rPr kumimoji="1" lang="en-US" altLang="zh-CN" sz="2800" b="1" i="0" u="none" strike="noStrike" kern="1200" cap="none" spc="0" normalizeH="0" baseline="0" noProof="0" dirty="0" err="1">
                <a:ln>
                  <a:noFill/>
                </a:ln>
                <a:solidFill>
                  <a:prstClr val="black"/>
                </a:solidFill>
                <a:effectLst/>
                <a:uLnTx/>
                <a:uFillTx/>
                <a:latin typeface="Calibri"/>
                <a:ea typeface="楷体_GB2312" pitchFamily="49" charset="-122"/>
                <a:cs typeface="+mn-cs"/>
              </a:rPr>
              <a:t>stdio.h</a:t>
            </a:r>
            <a:r>
              <a:rPr kumimoji="1" lang="en-US" altLang="zh-CN" sz="2800" b="1" i="0" u="none" strike="noStrike" kern="1200" cap="none" spc="0" normalizeH="0" baseline="0" noProof="0" dirty="0">
                <a:ln>
                  <a:noFill/>
                </a:ln>
                <a:solidFill>
                  <a:prstClr val="black"/>
                </a:solidFill>
                <a:effectLst/>
                <a:uLnTx/>
                <a:uFillTx/>
                <a:latin typeface="Calibri"/>
                <a:ea typeface="楷体_GB2312" pitchFamily="49" charset="-122"/>
                <a:cs typeface="+mn-cs"/>
              </a:rPr>
              <a:t>&gt;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楷体_GB2312" pitchFamily="49" charset="-122"/>
                <a:cs typeface="+mn-cs"/>
              </a:rPr>
              <a:t>void  </a:t>
            </a: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main(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long  c = 4000000;  float  f1 = 12345.67;</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1" lang="en-US" altLang="zh-CN" sz="2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printf</a:t>
            </a: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 = %</a:t>
            </a:r>
            <a:r>
              <a:rPr kumimoji="1" lang="en-US" altLang="zh-CN" sz="2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ld</a:t>
            </a: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%d\n", c, c);</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1" lang="en-US" altLang="zh-CN" sz="2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printf</a:t>
            </a: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("f1 = %f, %e\n", f1, f1);</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1" lang="en-US" altLang="zh-CN" sz="2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printf</a:t>
            </a: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("f1 = %10.2f, %-18.3e\n",  f1,  f1);</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p:txBody>
      </p:sp>
      <p:sp>
        <p:nvSpPr>
          <p:cNvPr id="145412" name="Rectangle 4"/>
          <p:cNvSpPr>
            <a:spLocks noChangeArrowheads="1"/>
          </p:cNvSpPr>
          <p:nvPr/>
        </p:nvSpPr>
        <p:spPr bwMode="auto">
          <a:xfrm>
            <a:off x="2567608" y="4450131"/>
            <a:ext cx="8240712" cy="2019466"/>
          </a:xfrm>
          <a:prstGeom prst="rect">
            <a:avLst/>
          </a:prstGeom>
          <a:noFill/>
          <a:ln w="38100">
            <a:solidFill>
              <a:srgbClr val="FFFF00"/>
            </a:solidFill>
            <a:miter lim="800000"/>
            <a:headEnd/>
            <a:tailEnd/>
          </a:ln>
          <a:effectLst/>
        </p:spPr>
        <p:txBody>
          <a:bodyPr lIns="0" tIns="72000" rIns="0" bIns="72000"/>
          <a:lstStyle/>
          <a:p>
            <a:pPr marL="0" marR="0" lvl="0" indent="19050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00FF"/>
                </a:solidFill>
                <a:effectLst/>
                <a:uLnTx/>
                <a:uFillTx/>
                <a:latin typeface="Verdana" pitchFamily="34" charset="0"/>
                <a:ea typeface="黑体" pitchFamily="2" charset="-122"/>
                <a:cs typeface="+mn-cs"/>
              </a:rPr>
              <a:t>运行结果：</a:t>
            </a:r>
          </a:p>
          <a:p>
            <a:pPr marL="0" marR="0" lvl="0" indent="19050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a:ln>
                  <a:noFill/>
                </a:ln>
                <a:solidFill>
                  <a:srgbClr val="FF00FF"/>
                </a:solidFill>
                <a:effectLst/>
                <a:uLnTx/>
                <a:uFillTx/>
                <a:latin typeface="Verdana" pitchFamily="34" charset="0"/>
                <a:ea typeface="幼圆" pitchFamily="49" charset="-122"/>
                <a:cs typeface="+mn-cs"/>
              </a:rPr>
              <a:t>c = 4000000, 4000000</a:t>
            </a:r>
          </a:p>
          <a:p>
            <a:pPr marL="0" marR="0" lvl="0" indent="19050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a:ln>
                  <a:noFill/>
                </a:ln>
                <a:solidFill>
                  <a:srgbClr val="FF00FF"/>
                </a:solidFill>
                <a:effectLst/>
                <a:uLnTx/>
                <a:uFillTx/>
                <a:latin typeface="Verdana" pitchFamily="34" charset="0"/>
                <a:ea typeface="幼圆" pitchFamily="49" charset="-122"/>
                <a:cs typeface="+mn-cs"/>
              </a:rPr>
              <a:t>f1 =</a:t>
            </a:r>
          </a:p>
          <a:p>
            <a:pPr marL="0" marR="0" lvl="0" indent="19050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a:ln>
                  <a:noFill/>
                </a:ln>
                <a:solidFill>
                  <a:srgbClr val="FF00FF"/>
                </a:solidFill>
                <a:effectLst/>
                <a:uLnTx/>
                <a:uFillTx/>
                <a:latin typeface="Verdana" pitchFamily="34" charset="0"/>
                <a:ea typeface="幼圆" pitchFamily="49" charset="-122"/>
                <a:cs typeface="+mn-cs"/>
              </a:rPr>
              <a:t>f1 =</a:t>
            </a:r>
          </a:p>
        </p:txBody>
      </p:sp>
      <p:sp>
        <p:nvSpPr>
          <p:cNvPr id="145413" name="Rectangle 5"/>
          <p:cNvSpPr>
            <a:spLocks noChangeArrowheads="1"/>
          </p:cNvSpPr>
          <p:nvPr/>
        </p:nvSpPr>
        <p:spPr bwMode="auto">
          <a:xfrm>
            <a:off x="3359696" y="5304574"/>
            <a:ext cx="5707012"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FF"/>
                </a:solidFill>
                <a:effectLst/>
                <a:uLnTx/>
                <a:uFillTx/>
                <a:latin typeface="Verdana" pitchFamily="34" charset="0"/>
                <a:ea typeface="幼圆" pitchFamily="49" charset="-122"/>
                <a:cs typeface="+mn-cs"/>
              </a:rPr>
              <a:t>12345.669922, 1.234567e+004</a:t>
            </a:r>
          </a:p>
        </p:txBody>
      </p:sp>
      <p:sp>
        <p:nvSpPr>
          <p:cNvPr id="145414" name="Rectangle 6"/>
          <p:cNvSpPr>
            <a:spLocks noChangeArrowheads="1"/>
          </p:cNvSpPr>
          <p:nvPr/>
        </p:nvSpPr>
        <p:spPr bwMode="auto">
          <a:xfrm>
            <a:off x="3413115" y="5777097"/>
            <a:ext cx="5862502"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FF"/>
                </a:solidFill>
                <a:effectLst/>
                <a:uLnTx/>
                <a:uFillTx/>
                <a:latin typeface="Verdana" pitchFamily="34" charset="0"/>
                <a:ea typeface="幼圆" pitchFamily="49" charset="-122"/>
                <a:cs typeface="+mn-cs"/>
              </a:rPr>
              <a:t>12345.67,                 1.235e+004</a:t>
            </a:r>
          </a:p>
        </p:txBody>
      </p:sp>
    </p:spTree>
    <p:extLst>
      <p:ext uri="{BB962C8B-B14F-4D97-AF65-F5344CB8AC3E}">
        <p14:creationId xmlns:p14="http://schemas.microsoft.com/office/powerpoint/2010/main" val="3284135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wipe(left)">
                                      <p:cBhvr>
                                        <p:cTn id="7" dur="500"/>
                                        <p:tgtEl>
                                          <p:spTgt spid="145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41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5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autoUpdateAnimBg="0"/>
      <p:bldP spid="145413" grpId="0"/>
      <p:bldP spid="14541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7458" name="Rectangle 2"/>
          <p:cNvSpPr>
            <a:spLocks noGrp="1" noChangeArrowheads="1"/>
          </p:cNvSpPr>
          <p:nvPr>
            <p:ph type="title" idx="4294967295"/>
          </p:nvPr>
        </p:nvSpPr>
        <p:spPr>
          <a:xfrm>
            <a:off x="1055440" y="400989"/>
            <a:ext cx="4780365"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printf</a:t>
            </a:r>
            <a:r>
              <a:rPr lang="zh-CN" altLang="en-US" sz="3600" b="1" dirty="0">
                <a:solidFill>
                  <a:srgbClr val="FFFF66"/>
                </a:solidFill>
                <a:effectLst>
                  <a:outerShdw blurRad="38100" dist="38100" dir="2700000" algn="tl">
                    <a:srgbClr val="000000"/>
                  </a:outerShdw>
                </a:effectLst>
                <a:ea typeface="黑体" pitchFamily="2" charset="-122"/>
              </a:rPr>
              <a:t>函数的使用：例</a:t>
            </a:r>
          </a:p>
        </p:txBody>
      </p:sp>
      <p:sp>
        <p:nvSpPr>
          <p:cNvPr id="147459" name="Text Box 3"/>
          <p:cNvSpPr txBox="1">
            <a:spLocks noChangeArrowheads="1"/>
          </p:cNvSpPr>
          <p:nvPr/>
        </p:nvSpPr>
        <p:spPr bwMode="auto">
          <a:xfrm>
            <a:off x="444408" y="964187"/>
            <a:ext cx="9144000" cy="4389437"/>
          </a:xfrm>
          <a:prstGeom prst="rect">
            <a:avLst/>
          </a:prstGeom>
          <a:noFill/>
          <a:ln w="9525">
            <a:noFill/>
            <a:miter lim="800000"/>
            <a:headEnd/>
            <a:tailEnd/>
          </a:ln>
          <a:effectLst>
            <a:prstShdw prst="shdw18" dist="17961" dir="13500000">
              <a:schemeClr val="accent2">
                <a:gamma/>
                <a:shade val="60000"/>
                <a:invGamma/>
              </a:schemeClr>
            </a:prstShdw>
          </a:effectLst>
        </p:spPr>
        <p:txBody>
          <a:bodyPr lIns="180000" tIns="144000" rIns="180000" bIns="144000" anchor="ctr">
            <a:spAutoFit/>
          </a:bodyPr>
          <a:lstStyle/>
          <a:p>
            <a:pPr marL="0" marR="0" lvl="0" indent="381000" algn="l" defTabSz="914400" rtl="0" eaLnBrk="1" fontAlgn="base" latinLnBrk="0" hangingPunct="1">
              <a:lnSpc>
                <a:spcPct val="8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Calibri"/>
                <a:ea typeface="楷体_GB2312" pitchFamily="49" charset="-122"/>
                <a:cs typeface="+mn-cs"/>
              </a:rPr>
              <a:t>#include  &lt;</a:t>
            </a:r>
            <a:r>
              <a:rPr kumimoji="1" lang="en-US" altLang="zh-CN" sz="2800" b="1" i="0" u="none" strike="noStrike" kern="1200" cap="none" spc="0" normalizeH="0" baseline="0" noProof="0" dirty="0" err="1">
                <a:ln>
                  <a:noFill/>
                </a:ln>
                <a:effectLst/>
                <a:uLnTx/>
                <a:uFillTx/>
                <a:latin typeface="Calibri"/>
                <a:ea typeface="楷体_GB2312" pitchFamily="49" charset="-122"/>
                <a:cs typeface="+mn-cs"/>
              </a:rPr>
              <a:t>stdio.h</a:t>
            </a:r>
            <a:r>
              <a:rPr kumimoji="1" lang="en-US" altLang="zh-CN" sz="2800" b="1" i="0" u="none" strike="noStrike" kern="1200" cap="none" spc="0" normalizeH="0" baseline="0" noProof="0" dirty="0">
                <a:ln>
                  <a:noFill/>
                </a:ln>
                <a:effectLst/>
                <a:uLnTx/>
                <a:uFillTx/>
                <a:latin typeface="Calibri"/>
                <a:ea typeface="楷体_GB2312" pitchFamily="49" charset="-122"/>
                <a:cs typeface="+mn-cs"/>
              </a:rPr>
              <a:t>&gt;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Calibri"/>
                <a:ea typeface="楷体_GB2312" pitchFamily="49" charset="-122"/>
                <a:cs typeface="+mn-cs"/>
              </a:rPr>
              <a:t>void  </a:t>
            </a: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main( )</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    </a:t>
            </a:r>
            <a:r>
              <a:rPr kumimoji="1" lang="en-US" altLang="zh-CN" sz="2800" b="1" i="0" u="none" strike="noStrike" kern="1200" cap="none" spc="0" normalizeH="0" baseline="0" noProof="0" dirty="0" err="1">
                <a:ln>
                  <a:noFill/>
                </a:ln>
                <a:effectLst/>
                <a:uLnTx/>
                <a:uFillTx/>
                <a:latin typeface="Calibri"/>
                <a:ea typeface="宋体" panose="02010600030101010101" pitchFamily="2" charset="-122"/>
                <a:cs typeface="+mn-cs"/>
              </a:rPr>
              <a:t>printf</a:t>
            </a: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a:t>
            </a:r>
            <a:r>
              <a:rPr kumimoji="1" lang="en-US" altLang="zh-CN" sz="2800" b="1" i="0" u="none" strike="noStrike" kern="1200" cap="none" spc="0" normalizeH="0" baseline="0" noProof="0" dirty="0" err="1">
                <a:ln>
                  <a:noFill/>
                </a:ln>
                <a:effectLst/>
                <a:uLnTx/>
                <a:uFillTx/>
                <a:latin typeface="Calibri"/>
                <a:ea typeface="宋体" panose="02010600030101010101" pitchFamily="2" charset="-122"/>
                <a:cs typeface="+mn-cs"/>
              </a:rPr>
              <a:t>c%c%c</a:t>
            </a: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 'B', 'O', 'Y');</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    </a:t>
            </a:r>
            <a:r>
              <a:rPr kumimoji="1" lang="en-US" altLang="zh-CN" sz="2800" b="1" i="0" u="none" strike="noStrike" kern="1200" cap="none" spc="0" normalizeH="0" baseline="0" noProof="0" dirty="0" err="1">
                <a:ln>
                  <a:noFill/>
                </a:ln>
                <a:effectLst/>
                <a:uLnTx/>
                <a:uFillTx/>
                <a:latin typeface="Calibri"/>
                <a:ea typeface="宋体" panose="02010600030101010101" pitchFamily="2" charset="-122"/>
                <a:cs typeface="+mn-cs"/>
              </a:rPr>
              <a:t>printf</a:t>
            </a: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("%c", '\n');</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    </a:t>
            </a:r>
            <a:r>
              <a:rPr kumimoji="1" lang="en-US" altLang="zh-CN" sz="2800" b="1" i="0" u="none" strike="noStrike" kern="1200" cap="none" spc="0" normalizeH="0" baseline="0" noProof="0" dirty="0" err="1">
                <a:ln>
                  <a:noFill/>
                </a:ln>
                <a:effectLst/>
                <a:uLnTx/>
                <a:uFillTx/>
                <a:latin typeface="Calibri"/>
                <a:ea typeface="宋体" panose="02010600030101010101" pitchFamily="2" charset="-122"/>
                <a:cs typeface="+mn-cs"/>
              </a:rPr>
              <a:t>printf</a:t>
            </a: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("%s", "China");</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    </a:t>
            </a:r>
            <a:r>
              <a:rPr kumimoji="1" lang="en-US" altLang="zh-CN" sz="2800" b="1" i="0" u="none" strike="noStrike" kern="1200" cap="none" spc="0" normalizeH="0" baseline="0" noProof="0" dirty="0" err="1">
                <a:ln>
                  <a:noFill/>
                </a:ln>
                <a:effectLst/>
                <a:uLnTx/>
                <a:uFillTx/>
                <a:latin typeface="Calibri"/>
                <a:ea typeface="宋体" panose="02010600030101010101" pitchFamily="2" charset="-122"/>
                <a:cs typeface="+mn-cs"/>
              </a:rPr>
              <a:t>printf</a:t>
            </a: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("%s", "\n");</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    </a:t>
            </a:r>
            <a:r>
              <a:rPr kumimoji="1" lang="en-US" altLang="zh-CN" sz="2800" b="1" i="0" u="none" strike="noStrike" kern="1200" cap="none" spc="0" normalizeH="0" baseline="0" noProof="0" dirty="0" err="1">
                <a:ln>
                  <a:noFill/>
                </a:ln>
                <a:effectLst/>
                <a:uLnTx/>
                <a:uFillTx/>
                <a:latin typeface="Calibri"/>
                <a:ea typeface="宋体" panose="02010600030101010101" pitchFamily="2" charset="-122"/>
                <a:cs typeface="+mn-cs"/>
              </a:rPr>
              <a:t>printf</a:t>
            </a: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("Please input three data:");</a:t>
            </a:r>
          </a:p>
          <a:p>
            <a:pPr marL="0" marR="0" lvl="0" indent="381000" algn="l" defTabSz="914400" rtl="0" eaLnBrk="1" fontAlgn="base" latinLnBrk="0" hangingPunct="1">
              <a:lnSpc>
                <a:spcPct val="100000"/>
              </a:lnSpc>
              <a:spcBef>
                <a:spcPct val="1000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Calibri"/>
                <a:ea typeface="宋体" panose="02010600030101010101" pitchFamily="2" charset="-122"/>
                <a:cs typeface="+mn-cs"/>
              </a:rPr>
              <a:t>}</a:t>
            </a:r>
          </a:p>
        </p:txBody>
      </p:sp>
      <p:sp>
        <p:nvSpPr>
          <p:cNvPr id="147460" name="Rectangle 4"/>
          <p:cNvSpPr>
            <a:spLocks noChangeArrowheads="1"/>
          </p:cNvSpPr>
          <p:nvPr/>
        </p:nvSpPr>
        <p:spPr bwMode="auto">
          <a:xfrm>
            <a:off x="1975644" y="4895704"/>
            <a:ext cx="8240712" cy="1447800"/>
          </a:xfrm>
          <a:prstGeom prst="rect">
            <a:avLst/>
          </a:prstGeom>
          <a:noFill/>
          <a:ln w="38100">
            <a:solidFill>
              <a:srgbClr val="FFFF00"/>
            </a:solidFill>
            <a:miter lim="800000"/>
            <a:headEnd/>
            <a:tailEnd/>
          </a:ln>
          <a:effectLst/>
        </p:spPr>
        <p:txBody>
          <a:bodyPr lIns="0" tIns="72000" rIns="0" bIns="72000"/>
          <a:lstStyle/>
          <a:p>
            <a:pPr marL="0" marR="0" lvl="0" indent="19050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Verdana" pitchFamily="34" charset="0"/>
                <a:ea typeface="黑体" pitchFamily="2" charset="-122"/>
                <a:cs typeface="+mn-cs"/>
              </a:rPr>
              <a:t>运行结果：</a:t>
            </a:r>
            <a:r>
              <a:rPr kumimoji="1"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Verdana" pitchFamily="34" charset="0"/>
                <a:ea typeface="幼圆" pitchFamily="49" charset="-122"/>
                <a:cs typeface="+mn-cs"/>
              </a:rPr>
              <a:t>	</a:t>
            </a:r>
            <a:r>
              <a:rPr kumimoji="1" lang="en-US" altLang="zh-CN"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Verdana" pitchFamily="34" charset="0"/>
                <a:ea typeface="幼圆" pitchFamily="49" charset="-122"/>
                <a:cs typeface="+mn-cs"/>
              </a:rPr>
              <a:t>BOY</a:t>
            </a:r>
          </a:p>
          <a:p>
            <a:pPr marL="0" marR="0" lvl="0" indent="19050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Verdana" pitchFamily="34" charset="0"/>
                <a:ea typeface="幼圆" pitchFamily="49" charset="-122"/>
                <a:cs typeface="+mn-cs"/>
              </a:rPr>
              <a:t>          	  	</a:t>
            </a:r>
          </a:p>
          <a:p>
            <a:pPr marL="0" marR="0" lvl="0" indent="19050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Verdana" pitchFamily="34" charset="0"/>
                <a:ea typeface="幼圆" pitchFamily="49" charset="-122"/>
                <a:cs typeface="+mn-cs"/>
              </a:rPr>
              <a:t>               	</a:t>
            </a:r>
          </a:p>
        </p:txBody>
      </p:sp>
      <p:sp>
        <p:nvSpPr>
          <p:cNvPr id="147461" name="Rectangle 5"/>
          <p:cNvSpPr>
            <a:spLocks noChangeArrowheads="1"/>
          </p:cNvSpPr>
          <p:nvPr/>
        </p:nvSpPr>
        <p:spPr bwMode="auto">
          <a:xfrm>
            <a:off x="4390474" y="5360048"/>
            <a:ext cx="1554162" cy="51911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幼圆" pitchFamily="49" charset="-122"/>
                <a:cs typeface="+mn-cs"/>
              </a:rPr>
              <a:t>  China</a:t>
            </a:r>
          </a:p>
        </p:txBody>
      </p:sp>
      <p:sp>
        <p:nvSpPr>
          <p:cNvPr id="147462" name="Rectangle 6"/>
          <p:cNvSpPr>
            <a:spLocks noChangeArrowheads="1"/>
          </p:cNvSpPr>
          <p:nvPr/>
        </p:nvSpPr>
        <p:spPr bwMode="auto">
          <a:xfrm>
            <a:off x="4583832" y="5779293"/>
            <a:ext cx="4992687" cy="51911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幼圆" pitchFamily="49" charset="-122"/>
                <a:cs typeface="+mn-cs"/>
              </a:rPr>
              <a:t>Please input three data:</a:t>
            </a:r>
          </a:p>
        </p:txBody>
      </p:sp>
    </p:spTree>
    <p:extLst>
      <p:ext uri="{BB962C8B-B14F-4D97-AF65-F5344CB8AC3E}">
        <p14:creationId xmlns:p14="http://schemas.microsoft.com/office/powerpoint/2010/main" val="3312492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wipe(left)">
                                      <p:cBhvr>
                                        <p:cTn id="7" dur="500"/>
                                        <p:tgtEl>
                                          <p:spTgt spid="147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746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7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nimBg="1" autoUpdateAnimBg="0"/>
      <p:bldP spid="147461" grpId="0"/>
      <p:bldP spid="14746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96258" name="Rectangle 2"/>
          <p:cNvSpPr>
            <a:spLocks noGrp="1" noChangeArrowheads="1"/>
          </p:cNvSpPr>
          <p:nvPr>
            <p:ph type="title" idx="4294967295"/>
          </p:nvPr>
        </p:nvSpPr>
        <p:spPr>
          <a:xfrm>
            <a:off x="263352" y="287234"/>
            <a:ext cx="5688632"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printf</a:t>
            </a:r>
            <a:r>
              <a:rPr lang="zh-CN" altLang="en-US" sz="3600" b="1" dirty="0">
                <a:solidFill>
                  <a:srgbClr val="FFFF66"/>
                </a:solidFill>
                <a:effectLst>
                  <a:outerShdw blurRad="38100" dist="38100" dir="2700000" algn="tl">
                    <a:srgbClr val="000000"/>
                  </a:outerShdw>
                </a:effectLst>
                <a:ea typeface="黑体" pitchFamily="2" charset="-122"/>
              </a:rPr>
              <a:t>函数使用中的注意事项</a:t>
            </a:r>
          </a:p>
        </p:txBody>
      </p:sp>
      <p:sp>
        <p:nvSpPr>
          <p:cNvPr id="96259" name="Text Box 3"/>
          <p:cNvSpPr txBox="1">
            <a:spLocks noChangeArrowheads="1"/>
          </p:cNvSpPr>
          <p:nvPr/>
        </p:nvSpPr>
        <p:spPr bwMode="auto">
          <a:xfrm>
            <a:off x="335360" y="820634"/>
            <a:ext cx="10873208" cy="837409"/>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1</a:t>
            </a: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、要仔细哪些是格式字符，哪些是普通字符；同时也要注意区分普通字符中的转义字符常量。</a:t>
            </a:r>
          </a:p>
        </p:txBody>
      </p:sp>
      <p:sp>
        <p:nvSpPr>
          <p:cNvPr id="96260" name="Text Box 4"/>
          <p:cNvSpPr txBox="1">
            <a:spLocks noChangeArrowheads="1"/>
          </p:cNvSpPr>
          <p:nvPr/>
        </p:nvSpPr>
        <p:spPr bwMode="auto">
          <a:xfrm>
            <a:off x="2927648" y="1269892"/>
            <a:ext cx="8136904" cy="1280607"/>
          </a:xfrm>
          <a:prstGeom prst="rect">
            <a:avLst/>
          </a:prstGeom>
          <a:noFill/>
          <a:ln w="9525">
            <a:noFill/>
            <a:miter lim="800000"/>
            <a:headEnd/>
            <a:tailEnd/>
          </a:ln>
          <a:effectLst/>
        </p:spPr>
        <p:txBody>
          <a:bodyPr wrap="square" lIns="0" tIns="0" rIns="0" bIns="0">
            <a:spAutoFit/>
          </a:bodyPr>
          <a:lstStyle/>
          <a:p>
            <a:pPr marL="0" marR="0" lvl="0" indent="-457200" algn="l" defTabSz="914400" rtl="0" eaLnBrk="1" fontAlgn="base" latinLnBrk="0" hangingPunct="1">
              <a:lnSpc>
                <a:spcPct val="120000"/>
              </a:lnSpc>
              <a:spcBef>
                <a:spcPts val="0"/>
              </a:spcBef>
              <a:spcAft>
                <a:spcPct val="0"/>
              </a:spcAft>
              <a:buClrTx/>
              <a:buSzTx/>
              <a:buFontTx/>
              <a:buNone/>
              <a:tabLst/>
              <a:defRPr/>
            </a:pP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如：</a:t>
            </a:r>
            <a:r>
              <a:rPr kumimoji="1" lang="en-US" altLang="zh-CN" sz="2400" b="1" i="0" u="none" strike="noStrike" kern="1200" cap="none" spc="0" normalizeH="0" baseline="0" noProof="0" dirty="0">
                <a:ln>
                  <a:noFill/>
                </a:ln>
                <a:solidFill>
                  <a:srgbClr val="F79646">
                    <a:lumMod val="75000"/>
                  </a:srgbClr>
                </a:solidFill>
                <a:effectLst/>
                <a:uLnTx/>
                <a:uFillTx/>
                <a:latin typeface="Verdana" pitchFamily="34" charset="0"/>
                <a:ea typeface="黑体" pitchFamily="2" charset="-122"/>
                <a:cs typeface="+mn-cs"/>
              </a:rPr>
              <a:t>%d</a:t>
            </a:r>
            <a:r>
              <a:rPr kumimoji="1" lang="en-US" altLang="zh-CN"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 </a:t>
            </a: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是格式字符，</a:t>
            </a:r>
            <a:r>
              <a:rPr kumimoji="1" lang="en-US" altLang="zh-CN" sz="2400" b="1" i="0" u="none" strike="noStrike" kern="1200" cap="none" spc="0" normalizeH="0" baseline="0" noProof="0" dirty="0">
                <a:ln>
                  <a:noFill/>
                </a:ln>
                <a:solidFill>
                  <a:srgbClr val="F79646">
                    <a:lumMod val="75000"/>
                  </a:srgbClr>
                </a:solidFill>
                <a:effectLst/>
                <a:uLnTx/>
                <a:uFillTx/>
                <a:latin typeface="Verdana" pitchFamily="34" charset="0"/>
                <a:ea typeface="黑体" pitchFamily="2" charset="-122"/>
                <a:cs typeface="+mn-cs"/>
              </a:rPr>
              <a:t>%D</a:t>
            </a:r>
            <a:r>
              <a:rPr kumimoji="1" lang="en-US" altLang="zh-CN"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 </a:t>
            </a: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不是格式字符</a:t>
            </a:r>
          </a:p>
          <a:p>
            <a:pPr marL="0" marR="0" lvl="0" indent="-457200" algn="l" defTabSz="914400" rtl="0" eaLnBrk="1" fontAlgn="base" latinLnBrk="0" hangingPunct="1">
              <a:lnSpc>
                <a:spcPct val="120000"/>
              </a:lnSpc>
              <a:spcBef>
                <a:spcPts val="0"/>
              </a:spcBef>
              <a:spcAft>
                <a:spcPct val="0"/>
              </a:spcAft>
              <a:buClrTx/>
              <a:buSzTx/>
              <a:buFontTx/>
              <a:buNone/>
              <a:tabLst/>
              <a:defRPr/>
            </a:pP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如：</a:t>
            </a:r>
            <a:r>
              <a:rPr kumimoji="1" lang="en-US" altLang="zh-CN" sz="2400" b="1" i="0" u="none" strike="noStrike" kern="1200" cap="none" spc="0" normalizeH="0" baseline="0" noProof="0" dirty="0">
                <a:ln>
                  <a:noFill/>
                </a:ln>
                <a:solidFill>
                  <a:srgbClr val="F79646">
                    <a:lumMod val="75000"/>
                  </a:srgbClr>
                </a:solidFill>
                <a:effectLst/>
                <a:uLnTx/>
                <a:uFillTx/>
                <a:latin typeface="Verdana" pitchFamily="34" charset="0"/>
                <a:ea typeface="黑体" pitchFamily="2" charset="-122"/>
                <a:cs typeface="+mn-cs"/>
              </a:rPr>
              <a:t>%</a:t>
            </a:r>
            <a:r>
              <a:rPr kumimoji="1" lang="en-US" altLang="zh-CN" sz="2400" b="1" i="0" u="none" strike="noStrike" kern="1200" cap="none" spc="0" normalizeH="0" baseline="0" noProof="0" dirty="0" err="1">
                <a:ln>
                  <a:noFill/>
                </a:ln>
                <a:solidFill>
                  <a:srgbClr val="F79646">
                    <a:lumMod val="75000"/>
                  </a:srgbClr>
                </a:solidFill>
                <a:effectLst/>
                <a:uLnTx/>
                <a:uFillTx/>
                <a:latin typeface="Verdana" pitchFamily="34" charset="0"/>
                <a:ea typeface="黑体" pitchFamily="2" charset="-122"/>
                <a:cs typeface="+mn-cs"/>
              </a:rPr>
              <a:t>cf</a:t>
            </a:r>
            <a:r>
              <a:rPr kumimoji="1" lang="en-US" altLang="zh-CN"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 </a:t>
            </a: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中</a:t>
            </a:r>
            <a:r>
              <a:rPr kumimoji="1" lang="en-US" altLang="zh-CN" sz="2400" b="1" i="0" u="none" strike="noStrike" kern="1200" cap="none" spc="0" normalizeH="0" baseline="0" noProof="0" dirty="0">
                <a:ln>
                  <a:noFill/>
                </a:ln>
                <a:solidFill>
                  <a:srgbClr val="F79646">
                    <a:lumMod val="75000"/>
                  </a:srgbClr>
                </a:solidFill>
                <a:effectLst/>
                <a:uLnTx/>
                <a:uFillTx/>
                <a:latin typeface="Verdana" pitchFamily="34" charset="0"/>
                <a:ea typeface="黑体" pitchFamily="2" charset="-122"/>
                <a:cs typeface="+mn-cs"/>
              </a:rPr>
              <a:t>%c</a:t>
            </a: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是格式字符，</a:t>
            </a:r>
            <a:r>
              <a:rPr kumimoji="1" lang="en-US" altLang="zh-CN" sz="2400" b="1" i="0" u="none" strike="noStrike" kern="1200" cap="none" spc="0" normalizeH="0" baseline="0" noProof="0" dirty="0">
                <a:ln>
                  <a:noFill/>
                </a:ln>
                <a:solidFill>
                  <a:srgbClr val="F79646">
                    <a:lumMod val="75000"/>
                  </a:srgbClr>
                </a:solidFill>
                <a:effectLst/>
                <a:uLnTx/>
                <a:uFillTx/>
                <a:latin typeface="Verdana" pitchFamily="34" charset="0"/>
                <a:ea typeface="黑体" pitchFamily="2" charset="-122"/>
                <a:cs typeface="+mn-cs"/>
              </a:rPr>
              <a:t>f</a:t>
            </a: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是普通字符</a:t>
            </a:r>
          </a:p>
          <a:p>
            <a:pPr marL="0" marR="0" lvl="0" indent="-457200" algn="l" defTabSz="914400" rtl="0" eaLnBrk="1" fontAlgn="base" latinLnBrk="0" hangingPunct="1">
              <a:lnSpc>
                <a:spcPct val="120000"/>
              </a:lnSpc>
              <a:spcBef>
                <a:spcPts val="0"/>
              </a:spcBef>
              <a:spcAft>
                <a:spcPct val="0"/>
              </a:spcAft>
              <a:buClrTx/>
              <a:buSzTx/>
              <a:buFontTx/>
              <a:buNone/>
              <a:tabLst/>
              <a:defRPr/>
            </a:pP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如：</a:t>
            </a:r>
            <a:r>
              <a:rPr kumimoji="1" lang="en-US" altLang="zh-CN" sz="2400" b="1" i="0" u="none" strike="noStrike" kern="1200" cap="none" spc="0" normalizeH="0" baseline="0" noProof="0" dirty="0">
                <a:ln>
                  <a:noFill/>
                </a:ln>
                <a:solidFill>
                  <a:srgbClr val="F79646">
                    <a:lumMod val="75000"/>
                  </a:srgbClr>
                </a:solidFill>
                <a:effectLst/>
                <a:uLnTx/>
                <a:uFillTx/>
                <a:latin typeface="Verdana" pitchFamily="34" charset="0"/>
                <a:ea typeface="黑体" pitchFamily="2" charset="-122"/>
                <a:cs typeface="+mn-cs"/>
              </a:rPr>
              <a:t>\n</a:t>
            </a: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是转义字符，</a:t>
            </a:r>
            <a:r>
              <a:rPr kumimoji="1" lang="en-US" altLang="zh-CN" sz="2400" b="1" i="0" u="none" strike="noStrike" kern="1200" cap="none" spc="0" normalizeH="0" baseline="0" noProof="0" dirty="0">
                <a:ln>
                  <a:noFill/>
                </a:ln>
                <a:solidFill>
                  <a:srgbClr val="F79646">
                    <a:lumMod val="75000"/>
                  </a:srgbClr>
                </a:solidFill>
                <a:effectLst/>
                <a:uLnTx/>
                <a:uFillTx/>
                <a:latin typeface="Verdana" pitchFamily="34" charset="0"/>
                <a:ea typeface="黑体" pitchFamily="2" charset="-122"/>
                <a:cs typeface="+mn-cs"/>
              </a:rPr>
              <a:t>\a</a:t>
            </a:r>
            <a:r>
              <a:rPr kumimoji="1" lang="zh-CN" altLang="en-US" sz="2400" b="1" i="0" u="none" strike="noStrike" kern="1200" cap="none" spc="0" normalizeH="0" baseline="0" noProof="0" dirty="0">
                <a:ln>
                  <a:noFill/>
                </a:ln>
                <a:solidFill>
                  <a:srgbClr val="F79646">
                    <a:lumMod val="75000"/>
                  </a:srgbClr>
                </a:solidFill>
                <a:effectLst/>
                <a:uLnTx/>
                <a:uFillTx/>
                <a:latin typeface="黑体" pitchFamily="2" charset="-122"/>
                <a:ea typeface="黑体" pitchFamily="2" charset="-122"/>
                <a:cs typeface="+mn-cs"/>
              </a:rPr>
              <a:t>就不是转义字符</a:t>
            </a:r>
          </a:p>
        </p:txBody>
      </p:sp>
      <p:sp>
        <p:nvSpPr>
          <p:cNvPr id="3" name="Text Box 2">
            <a:extLst>
              <a:ext uri="{FF2B5EF4-FFF2-40B4-BE49-F238E27FC236}">
                <a16:creationId xmlns:a16="http://schemas.microsoft.com/office/drawing/2014/main" id="{EB76468C-5063-9A47-D55A-7ED3BD607E2B}"/>
              </a:ext>
            </a:extLst>
          </p:cNvPr>
          <p:cNvSpPr txBox="1">
            <a:spLocks noChangeArrowheads="1"/>
          </p:cNvSpPr>
          <p:nvPr/>
        </p:nvSpPr>
        <p:spPr bwMode="auto">
          <a:xfrm>
            <a:off x="407368" y="1993804"/>
            <a:ext cx="6048672" cy="4196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90000" tIns="46800" rIns="90000" bIns="4680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方正舒体" panose="02010601030101010101" pitchFamily="2" charset="-122"/>
                <a:ea typeface="方正舒体" panose="02010601030101010101" pitchFamily="2" charset="-122"/>
                <a:cs typeface="+mn-cs"/>
              </a:rPr>
              <a:t>举例</a:t>
            </a:r>
            <a:endParaRPr kumimoji="1" lang="en-US" altLang="zh-CN" sz="2800" b="1" i="0" u="none" strike="noStrike" kern="1200" cap="none" spc="0" normalizeH="0" baseline="0" noProof="0" dirty="0">
              <a:ln>
                <a:noFill/>
              </a:ln>
              <a:solidFill>
                <a:srgbClr val="FF0000"/>
              </a:solidFill>
              <a:effectLst/>
              <a:uLnTx/>
              <a:uFillTx/>
              <a:latin typeface="方正舒体" panose="02010601030101010101" pitchFamily="2" charset="-122"/>
              <a:ea typeface="方正舒体" panose="02010601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main()</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    </a:t>
            </a:r>
            <a:r>
              <a:rPr kumimoji="1" lang="en-US" altLang="zh-CN" sz="2800" b="1" i="0" u="none" strike="noStrike" kern="1200" cap="none" spc="0" normalizeH="0" baseline="0" noProof="0" dirty="0" err="1">
                <a:ln>
                  <a:noFill/>
                </a:ln>
                <a:solidFill>
                  <a:prstClr val="black"/>
                </a:solidFill>
                <a:effectLst/>
                <a:uLnTx/>
                <a:uFillTx/>
                <a:latin typeface="Calibri"/>
                <a:ea typeface="宋体" charset="-122"/>
                <a:cs typeface="+mn-cs"/>
              </a:rPr>
              <a:t>printf</a:t>
            </a: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("\101 \x42 C\n");</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    </a:t>
            </a:r>
            <a:r>
              <a:rPr kumimoji="1" lang="en-US" altLang="zh-CN" sz="2800" b="1" i="0" u="none" strike="noStrike" kern="1200" cap="none" spc="0" normalizeH="0" baseline="0" noProof="0" dirty="0" err="1">
                <a:ln>
                  <a:noFill/>
                </a:ln>
                <a:solidFill>
                  <a:prstClr val="black"/>
                </a:solidFill>
                <a:effectLst/>
                <a:uLnTx/>
                <a:uFillTx/>
                <a:latin typeface="Calibri"/>
                <a:ea typeface="宋体" charset="-122"/>
                <a:cs typeface="+mn-cs"/>
              </a:rPr>
              <a:t>printf</a:t>
            </a: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("I say:\"How are you?\"\n");</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    </a:t>
            </a:r>
            <a:r>
              <a:rPr kumimoji="1" lang="en-US" altLang="zh-CN" sz="2800" b="1" i="0" u="none" strike="noStrike" kern="1200" cap="none" spc="0" normalizeH="0" baseline="0" noProof="0" dirty="0" err="1">
                <a:ln>
                  <a:noFill/>
                </a:ln>
                <a:solidFill>
                  <a:prstClr val="black"/>
                </a:solidFill>
                <a:effectLst/>
                <a:uLnTx/>
                <a:uFillTx/>
                <a:latin typeface="Calibri"/>
                <a:ea typeface="宋体" charset="-122"/>
                <a:cs typeface="+mn-cs"/>
              </a:rPr>
              <a:t>printf</a:t>
            </a: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("\\C Program\\\n");</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    </a:t>
            </a:r>
            <a:r>
              <a:rPr kumimoji="1" lang="en-US" altLang="zh-CN" sz="2800" b="1" i="0" u="none" strike="noStrike" kern="1200" cap="none" spc="0" normalizeH="0" baseline="0" noProof="0" dirty="0" err="1">
                <a:ln>
                  <a:noFill/>
                </a:ln>
                <a:solidFill>
                  <a:prstClr val="black"/>
                </a:solidFill>
                <a:effectLst/>
                <a:uLnTx/>
                <a:uFillTx/>
                <a:latin typeface="Calibri"/>
                <a:ea typeface="宋体" charset="-122"/>
                <a:cs typeface="+mn-cs"/>
              </a:rPr>
              <a:t>printf</a:t>
            </a: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("Turbo \'C\'");</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Calibri"/>
                <a:ea typeface="宋体" charset="-122"/>
                <a:cs typeface="+mn-cs"/>
              </a:rPr>
              <a:t>}</a:t>
            </a:r>
          </a:p>
        </p:txBody>
      </p:sp>
      <p:pic>
        <p:nvPicPr>
          <p:cNvPr id="4" name="Picture 3">
            <a:extLst>
              <a:ext uri="{FF2B5EF4-FFF2-40B4-BE49-F238E27FC236}">
                <a16:creationId xmlns:a16="http://schemas.microsoft.com/office/drawing/2014/main" id="{60989A8D-6931-217F-D7EE-87D39E629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1503" b="69319"/>
          <a:stretch>
            <a:fillRect/>
          </a:stretch>
        </p:blipFill>
        <p:spPr bwMode="auto">
          <a:xfrm>
            <a:off x="6312024" y="3648445"/>
            <a:ext cx="4586708"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1479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98306" name="Rectangle 2"/>
          <p:cNvSpPr>
            <a:spLocks noGrp="1" noChangeArrowheads="1"/>
          </p:cNvSpPr>
          <p:nvPr>
            <p:ph type="title" idx="4294967295"/>
          </p:nvPr>
        </p:nvSpPr>
        <p:spPr>
          <a:xfrm>
            <a:off x="8184232" y="372935"/>
            <a:ext cx="3816424" cy="340148"/>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2000" b="1" dirty="0" err="1">
                <a:solidFill>
                  <a:srgbClr val="FFFF66"/>
                </a:solidFill>
                <a:effectLst>
                  <a:outerShdw blurRad="38100" dist="38100" dir="2700000" algn="tl">
                    <a:srgbClr val="000000"/>
                  </a:outerShdw>
                </a:effectLst>
                <a:ea typeface="黑体" pitchFamily="2" charset="-122"/>
              </a:rPr>
              <a:t>printf</a:t>
            </a:r>
            <a:r>
              <a:rPr lang="zh-CN" altLang="en-US" sz="2000" b="1" dirty="0">
                <a:solidFill>
                  <a:srgbClr val="FFFF66"/>
                </a:solidFill>
                <a:effectLst>
                  <a:outerShdw blurRad="38100" dist="38100" dir="2700000" algn="tl">
                    <a:srgbClr val="000000"/>
                  </a:outerShdw>
                </a:effectLst>
                <a:ea typeface="黑体" pitchFamily="2" charset="-122"/>
              </a:rPr>
              <a:t>函数使用中的注意事项</a:t>
            </a:r>
          </a:p>
        </p:txBody>
      </p:sp>
      <p:sp>
        <p:nvSpPr>
          <p:cNvPr id="98307" name="Text Box 3"/>
          <p:cNvSpPr txBox="1">
            <a:spLocks noChangeArrowheads="1"/>
          </p:cNvSpPr>
          <p:nvPr/>
        </p:nvSpPr>
        <p:spPr bwMode="auto">
          <a:xfrm>
            <a:off x="623392" y="750307"/>
            <a:ext cx="10498319" cy="837409"/>
          </a:xfrm>
          <a:prstGeom prst="rect">
            <a:avLst/>
          </a:prstGeom>
          <a:noFill/>
          <a:ln w="9525">
            <a:noFill/>
            <a:miter lim="800000"/>
            <a:headEnd/>
            <a:tailEnd/>
          </a:ln>
          <a:effectLst/>
        </p:spPr>
        <p:txBody>
          <a:bodyPr wrap="square" lIns="0" tIns="0" rIns="0" bIns="0">
            <a:spAutoFit/>
          </a:bodyPr>
          <a:lstStyle>
            <a:defPPr>
              <a:defRPr lang="zh-CN"/>
            </a:defPPr>
            <a:lvl1pPr marR="0" lvl="0" indent="0" fontAlgn="base">
              <a:lnSpc>
                <a:spcPct val="120000"/>
              </a:lnSpc>
              <a:spcBef>
                <a:spcPct val="0"/>
              </a:spcBef>
              <a:spcAft>
                <a:spcPct val="0"/>
              </a:spcAft>
              <a:buClr>
                <a:srgbClr val="66FF33"/>
              </a:buClr>
              <a:buSzTx/>
              <a:buFontTx/>
              <a:buNone/>
              <a:tabLst/>
              <a:defRPr kumimoji="1" sz="2400" b="1" i="0" u="none" strike="noStrike" cap="none" spc="0" normalizeH="0" baseline="0">
                <a:ln>
                  <a:noFill/>
                </a:ln>
                <a:solidFill>
                  <a:srgbClr val="0000FF"/>
                </a:solidFill>
                <a:effectLst/>
                <a:uLnTx/>
                <a:uFillTx/>
                <a:latin typeface="Verdana" pitchFamily="34" charset="0"/>
                <a:ea typeface="黑体" pitchFamily="2" charset="-122"/>
              </a:defRPr>
            </a:lvl1pPr>
          </a:lstStyle>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2</a:t>
            </a: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、在第一部分参数的常字符串中，若全部是普通字符，则具有输出字符串的效果，这通常用于在程序运行时给使用者有关提示信息。</a:t>
            </a:r>
          </a:p>
        </p:txBody>
      </p:sp>
      <p:sp>
        <p:nvSpPr>
          <p:cNvPr id="98308" name="Text Box 4"/>
          <p:cNvSpPr txBox="1">
            <a:spLocks noChangeArrowheads="1"/>
          </p:cNvSpPr>
          <p:nvPr/>
        </p:nvSpPr>
        <p:spPr bwMode="auto">
          <a:xfrm>
            <a:off x="2135560" y="1556792"/>
            <a:ext cx="5184576" cy="856838"/>
          </a:xfrm>
          <a:prstGeom prst="rect">
            <a:avLst/>
          </a:prstGeom>
          <a:noFill/>
          <a:ln w="9525">
            <a:noFill/>
            <a:miter lim="800000"/>
            <a:headEnd/>
            <a:tailEnd/>
          </a:ln>
          <a:effectLst/>
        </p:spPr>
        <p:txBody>
          <a:bodyPr wrap="square" lIns="0" tIns="0" rIns="0" bIns="0">
            <a:spAutoFit/>
          </a:bodyPr>
          <a:lstStyle>
            <a:defPPr>
              <a:defRPr lang="zh-CN"/>
            </a:defPPr>
            <a:lvl1pPr marR="0" lvl="0" indent="-457200" fontAlgn="base">
              <a:lnSpc>
                <a:spcPct val="120000"/>
              </a:lnSpc>
              <a:spcAft>
                <a:spcPct val="0"/>
              </a:spcAft>
              <a:buClrTx/>
              <a:buSzTx/>
              <a:buFontTx/>
              <a:buNone/>
              <a:tabLst/>
              <a:defRPr kumimoji="1" sz="2400" b="1" i="0" u="none" strike="noStrike" cap="none" spc="0" normalizeH="0" baseline="0">
                <a:ln>
                  <a:noFill/>
                </a:ln>
                <a:solidFill>
                  <a:schemeClr val="accent6">
                    <a:lumMod val="75000"/>
                  </a:schemeClr>
                </a:solidFill>
                <a:effectLst/>
                <a:uLnTx/>
                <a:uFillTx/>
                <a:latin typeface="黑体" pitchFamily="2" charset="-122"/>
                <a:ea typeface="黑体" pitchFamily="2" charset="-122"/>
              </a:defRPr>
            </a:lvl1pPr>
          </a:lstStyle>
          <a:p>
            <a:pPr marL="0" marR="0" lvl="0" indent="-457200" algn="l" defTabSz="914400" rtl="0" eaLnBrk="1" fontAlgn="base" latinLnBrk="0" hangingPunct="1">
              <a:lnSpc>
                <a:spcPct val="120000"/>
              </a:lnSpc>
              <a:spcBef>
                <a:spcPts val="0"/>
              </a:spcBef>
              <a:spcAft>
                <a:spcPct val="0"/>
              </a:spcAft>
              <a:buClrTx/>
              <a:buSzTx/>
              <a:buFontTx/>
              <a:buNone/>
              <a:tabLst/>
              <a:defRPr/>
            </a:pPr>
            <a:r>
              <a:rPr kumimoji="1" lang="zh-CN" altLang="en-US" sz="2400" b="1" i="0" u="none" strike="noStrike" kern="1200" cap="none" spc="0" normalizeH="0" baseline="0" noProof="0" dirty="0">
                <a:ln>
                  <a:noFill/>
                </a:ln>
                <a:solidFill>
                  <a:srgbClr val="F79646">
                    <a:lumMod val="75000"/>
                  </a:srgbClr>
                </a:solidFill>
                <a:effectLst/>
                <a:uLnTx/>
                <a:uFillTx/>
                <a:latin typeface="Calibri"/>
                <a:ea typeface="黑体" pitchFamily="2" charset="-122"/>
                <a:cs typeface="+mn-cs"/>
              </a:rPr>
              <a:t>如：</a:t>
            </a:r>
            <a:r>
              <a:rPr kumimoji="1" lang="en-US" altLang="zh-CN" sz="2400" b="1" i="0" u="none" strike="noStrike" kern="1200" cap="none" spc="0" normalizeH="0" baseline="0" noProof="0" dirty="0" err="1">
                <a:ln>
                  <a:noFill/>
                </a:ln>
                <a:solidFill>
                  <a:srgbClr val="F79646">
                    <a:lumMod val="75000"/>
                  </a:srgbClr>
                </a:solidFill>
                <a:effectLst/>
                <a:uLnTx/>
                <a:uFillTx/>
                <a:latin typeface="Calibri"/>
                <a:ea typeface="黑体" pitchFamily="2" charset="-122"/>
                <a:cs typeface="+mn-cs"/>
              </a:rPr>
              <a:t>printf</a:t>
            </a:r>
            <a:r>
              <a:rPr kumimoji="1" lang="en-US" altLang="zh-CN" sz="2400" b="1" i="0" u="none" strike="noStrike" kern="1200" cap="none" spc="0" normalizeH="0" baseline="0" noProof="0" dirty="0">
                <a:ln>
                  <a:noFill/>
                </a:ln>
                <a:solidFill>
                  <a:srgbClr val="F79646">
                    <a:lumMod val="75000"/>
                  </a:srgbClr>
                </a:solidFill>
                <a:effectLst/>
                <a:uLnTx/>
                <a:uFillTx/>
                <a:latin typeface="Calibri"/>
                <a:ea typeface="黑体" pitchFamily="2" charset="-122"/>
                <a:cs typeface="+mn-cs"/>
              </a:rPr>
              <a:t>(“Welcome!\n”);</a:t>
            </a:r>
          </a:p>
          <a:p>
            <a:pPr marL="0" marR="0" lvl="0" indent="-457200" algn="l" defTabSz="914400" rtl="0" eaLnBrk="1" fontAlgn="base" latinLnBrk="0" hangingPunct="1">
              <a:lnSpc>
                <a:spcPct val="110000"/>
              </a:lnSpc>
              <a:spcBef>
                <a:spcPts val="0"/>
              </a:spcBef>
              <a:spcAft>
                <a:spcPct val="0"/>
              </a:spcAft>
              <a:buClrTx/>
              <a:buSzTx/>
              <a:buFontTx/>
              <a:buNone/>
              <a:tabLst/>
              <a:defRPr/>
            </a:pPr>
            <a:r>
              <a:rPr kumimoji="1" lang="en-US" altLang="zh-CN" sz="2400" b="1" i="0" u="none" strike="noStrike" kern="1200" cap="none" spc="0" normalizeH="0" baseline="0" noProof="0" dirty="0">
                <a:ln>
                  <a:noFill/>
                </a:ln>
                <a:solidFill>
                  <a:srgbClr val="F79646">
                    <a:lumMod val="75000"/>
                  </a:srgbClr>
                </a:solidFill>
                <a:effectLst/>
                <a:uLnTx/>
                <a:uFillTx/>
                <a:latin typeface="Calibri"/>
                <a:ea typeface="黑体" pitchFamily="2" charset="-122"/>
                <a:cs typeface="+mn-cs"/>
              </a:rPr>
              <a:t>         </a:t>
            </a:r>
            <a:r>
              <a:rPr kumimoji="1" lang="en-US" altLang="zh-CN" sz="2400" b="1" i="0" u="none" strike="noStrike" kern="1200" cap="none" spc="0" normalizeH="0" baseline="0" noProof="0" dirty="0" err="1">
                <a:ln>
                  <a:noFill/>
                </a:ln>
                <a:solidFill>
                  <a:srgbClr val="F79646">
                    <a:lumMod val="75000"/>
                  </a:srgbClr>
                </a:solidFill>
                <a:effectLst/>
                <a:uLnTx/>
                <a:uFillTx/>
                <a:latin typeface="Calibri"/>
                <a:ea typeface="黑体" pitchFamily="2" charset="-122"/>
                <a:cs typeface="+mn-cs"/>
              </a:rPr>
              <a:t>printf</a:t>
            </a:r>
            <a:r>
              <a:rPr kumimoji="1" lang="en-US" altLang="zh-CN" sz="2400" b="1" i="0" u="none" strike="noStrike" kern="1200" cap="none" spc="0" normalizeH="0" baseline="0" noProof="0" dirty="0">
                <a:ln>
                  <a:noFill/>
                </a:ln>
                <a:solidFill>
                  <a:srgbClr val="F79646">
                    <a:lumMod val="75000"/>
                  </a:srgbClr>
                </a:solidFill>
                <a:effectLst/>
                <a:uLnTx/>
                <a:uFillTx/>
                <a:latin typeface="Calibri"/>
                <a:ea typeface="黑体" pitchFamily="2" charset="-122"/>
                <a:cs typeface="+mn-cs"/>
              </a:rPr>
              <a:t>(“please input x:”);</a:t>
            </a:r>
          </a:p>
        </p:txBody>
      </p:sp>
      <p:sp>
        <p:nvSpPr>
          <p:cNvPr id="3" name="Text Box 3">
            <a:extLst>
              <a:ext uri="{FF2B5EF4-FFF2-40B4-BE49-F238E27FC236}">
                <a16:creationId xmlns:a16="http://schemas.microsoft.com/office/drawing/2014/main" id="{B2A5DE3F-BC07-3822-8AF0-BAEDCEF1A5D7}"/>
              </a:ext>
            </a:extLst>
          </p:cNvPr>
          <p:cNvSpPr txBox="1">
            <a:spLocks noChangeArrowheads="1"/>
          </p:cNvSpPr>
          <p:nvPr/>
        </p:nvSpPr>
        <p:spPr bwMode="auto">
          <a:xfrm>
            <a:off x="623392" y="2698770"/>
            <a:ext cx="10369152" cy="1280607"/>
          </a:xfrm>
          <a:prstGeom prst="rect">
            <a:avLst/>
          </a:prstGeom>
          <a:noFill/>
          <a:ln w="9525">
            <a:noFill/>
            <a:miter lim="800000"/>
            <a:headEnd/>
            <a:tailEnd/>
          </a:ln>
          <a:effectLst/>
        </p:spPr>
        <p:txBody>
          <a:bodyPr wrap="square" lIns="0" tIns="0" rIns="0" bIns="0">
            <a:spAutoFit/>
          </a:bodyPr>
          <a:lstStyle>
            <a:defPPr>
              <a:defRPr lang="zh-CN"/>
            </a:defPPr>
            <a:lvl1pPr marR="0" lvl="0" indent="0" fontAlgn="base">
              <a:lnSpc>
                <a:spcPct val="120000"/>
              </a:lnSpc>
              <a:spcBef>
                <a:spcPct val="0"/>
              </a:spcBef>
              <a:spcAft>
                <a:spcPct val="0"/>
              </a:spcAft>
              <a:buClr>
                <a:srgbClr val="66FF33"/>
              </a:buClr>
              <a:buSzTx/>
              <a:buFontTx/>
              <a:buNone/>
              <a:tabLst/>
              <a:defRPr kumimoji="1" sz="2400" b="1" i="0" u="none" strike="noStrike" cap="none" spc="0" normalizeH="0" baseline="0">
                <a:ln>
                  <a:noFill/>
                </a:ln>
                <a:solidFill>
                  <a:srgbClr val="0000FF"/>
                </a:solidFill>
                <a:effectLst/>
                <a:uLnTx/>
                <a:uFillTx/>
                <a:latin typeface="Verdana" pitchFamily="34" charset="0"/>
                <a:ea typeface="黑体" pitchFamily="2" charset="-122"/>
              </a:defRPr>
            </a:lvl1pPr>
          </a:lstStyle>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3</a:t>
            </a: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a:t>
            </a: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 </a:t>
            </a: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输出数据的个数不能少于格式说明字符的个数；如果多于格式说明字符的个数，则多出的数据不被输出。</a:t>
            </a:r>
          </a:p>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如：   </a:t>
            </a:r>
            <a:r>
              <a:rPr kumimoji="1" lang="en-US" altLang="zh-CN" sz="2400" b="1" i="0" u="none" strike="noStrike" kern="1200" cap="none" spc="0" normalizeH="0" baseline="0" noProof="0" dirty="0" err="1">
                <a:ln>
                  <a:noFill/>
                </a:ln>
                <a:solidFill>
                  <a:srgbClr val="0000FF"/>
                </a:solidFill>
                <a:effectLst/>
                <a:uLnTx/>
                <a:uFillTx/>
                <a:latin typeface="Verdana" pitchFamily="34" charset="0"/>
                <a:ea typeface="黑体" pitchFamily="2" charset="-122"/>
                <a:cs typeface="+mn-cs"/>
              </a:rPr>
              <a:t>printf</a:t>
            </a: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(“%d, %d\n”,  a, b, c, d, e);</a:t>
            </a:r>
          </a:p>
        </p:txBody>
      </p:sp>
      <p:sp>
        <p:nvSpPr>
          <p:cNvPr id="4" name="Text Box 5">
            <a:extLst>
              <a:ext uri="{FF2B5EF4-FFF2-40B4-BE49-F238E27FC236}">
                <a16:creationId xmlns:a16="http://schemas.microsoft.com/office/drawing/2014/main" id="{6B6B900D-9E8C-9A4E-BCEA-6F06E99B8B39}"/>
              </a:ext>
            </a:extLst>
          </p:cNvPr>
          <p:cNvSpPr txBox="1">
            <a:spLocks noChangeArrowheads="1"/>
          </p:cNvSpPr>
          <p:nvPr/>
        </p:nvSpPr>
        <p:spPr bwMode="auto">
          <a:xfrm>
            <a:off x="637518" y="4306371"/>
            <a:ext cx="10283018" cy="1280607"/>
          </a:xfrm>
          <a:prstGeom prst="rect">
            <a:avLst/>
          </a:prstGeom>
          <a:noFill/>
          <a:ln w="9525">
            <a:noFill/>
            <a:miter lim="800000"/>
            <a:headEnd/>
            <a:tailEnd/>
          </a:ln>
          <a:effectLst/>
        </p:spPr>
        <p:txBody>
          <a:bodyPr wrap="square" lIns="0" tIns="0" rIns="0" bIns="0">
            <a:spAutoFit/>
          </a:bodyPr>
          <a:lstStyle>
            <a:defPPr>
              <a:defRPr lang="zh-CN"/>
            </a:defPPr>
            <a:lvl1pPr marR="0" lvl="0" indent="0" fontAlgn="base">
              <a:lnSpc>
                <a:spcPct val="120000"/>
              </a:lnSpc>
              <a:spcBef>
                <a:spcPct val="0"/>
              </a:spcBef>
              <a:spcAft>
                <a:spcPct val="0"/>
              </a:spcAft>
              <a:buClr>
                <a:srgbClr val="66FF33"/>
              </a:buClr>
              <a:buSzTx/>
              <a:buFontTx/>
              <a:buNone/>
              <a:tabLst/>
              <a:defRPr kumimoji="1" sz="2400" b="1" i="0" u="none" strike="noStrike" cap="none" spc="0" normalizeH="0" baseline="0">
                <a:ln>
                  <a:noFill/>
                </a:ln>
                <a:solidFill>
                  <a:srgbClr val="0000FF"/>
                </a:solidFill>
                <a:effectLst/>
                <a:uLnTx/>
                <a:uFillTx/>
                <a:latin typeface="Verdana" pitchFamily="34" charset="0"/>
                <a:ea typeface="黑体" pitchFamily="2" charset="-122"/>
              </a:defRPr>
            </a:lvl1pPr>
          </a:lstStyle>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4</a:t>
            </a: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a:t>
            </a: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 </a:t>
            </a: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用</a:t>
            </a: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a:t>
            </a: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输出一个</a:t>
            </a: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a:t>
            </a:r>
          </a:p>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如：   </a:t>
            </a:r>
            <a:r>
              <a:rPr kumimoji="1" lang="en-US" altLang="zh-CN" sz="2400" b="1" i="0" u="none" strike="noStrike" kern="1200" cap="none" spc="0" normalizeH="0" baseline="0" noProof="0" dirty="0" err="1">
                <a:ln>
                  <a:noFill/>
                </a:ln>
                <a:solidFill>
                  <a:srgbClr val="0000FF"/>
                </a:solidFill>
                <a:effectLst/>
                <a:uLnTx/>
                <a:uFillTx/>
                <a:latin typeface="Verdana" pitchFamily="34" charset="0"/>
                <a:ea typeface="黑体" pitchFamily="2" charset="-122"/>
                <a:cs typeface="+mn-cs"/>
              </a:rPr>
              <a:t>printf</a:t>
            </a: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(“percent=%d%%\n”, 50);</a:t>
            </a:r>
          </a:p>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输出：</a:t>
            </a:r>
            <a:r>
              <a:rPr kumimoji="1" lang="en-US" altLang="zh-CN" sz="24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50%</a:t>
            </a:r>
          </a:p>
        </p:txBody>
      </p:sp>
    </p:spTree>
    <p:extLst>
      <p:ext uri="{BB962C8B-B14F-4D97-AF65-F5344CB8AC3E}">
        <p14:creationId xmlns:p14="http://schemas.microsoft.com/office/powerpoint/2010/main" val="2732771536"/>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AutoShape 2"/>
          <p:cNvSpPr>
            <a:spLocks/>
          </p:cNvSpPr>
          <p:nvPr/>
        </p:nvSpPr>
        <p:spPr bwMode="auto">
          <a:xfrm rot="5400000">
            <a:off x="7064375" y="4760198"/>
            <a:ext cx="196850" cy="430054"/>
          </a:xfrm>
          <a:prstGeom prst="leftBrace">
            <a:avLst>
              <a:gd name="adj1" fmla="val 193548"/>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2771" name="Rectangle 3"/>
          <p:cNvSpPr>
            <a:spLocks noGrp="1" noChangeArrowheads="1"/>
          </p:cNvSpPr>
          <p:nvPr>
            <p:ph type="title" idx="4294967295"/>
          </p:nvPr>
        </p:nvSpPr>
        <p:spPr>
          <a:xfrm>
            <a:off x="551384" y="290955"/>
            <a:ext cx="1919908" cy="533400"/>
          </a:xfrm>
          <a:solidFill>
            <a:srgbClr val="002060"/>
          </a:solidFill>
          <a:ln w="38100" cap="flat" cmpd="dbl">
            <a:solidFill>
              <a:schemeClr val="bg1"/>
            </a:solidFill>
          </a:ln>
        </p:spPr>
        <p:txBody>
          <a:bodyPr vert="horz" lIns="91440" tIns="0" rIns="91440" bIns="72000" rtlCol="0" anchor="ctr">
            <a:normAutofit fontScale="90000"/>
          </a:bodyPr>
          <a:lstStyle/>
          <a:p>
            <a:pPr algn="l" eaLnBrk="1" hangingPunct="1"/>
            <a:r>
              <a:rPr lang="zh-CN" altLang="en-US" sz="3600" b="1" kern="1200">
                <a:solidFill>
                  <a:srgbClr val="FFFF66"/>
                </a:solidFill>
                <a:effectLst>
                  <a:outerShdw blurRad="38100" dist="38100" dir="2700000" algn="tl">
                    <a:srgbClr val="000000"/>
                  </a:outerShdw>
                </a:effectLst>
                <a:ea typeface="黑体" pitchFamily="2" charset="-122"/>
              </a:rPr>
              <a:t>浮点数</a:t>
            </a:r>
          </a:p>
        </p:txBody>
      </p:sp>
      <p:sp>
        <p:nvSpPr>
          <p:cNvPr id="32772" name="Text Box 4"/>
          <p:cNvSpPr txBox="1">
            <a:spLocks noChangeArrowheads="1"/>
          </p:cNvSpPr>
          <p:nvPr/>
        </p:nvSpPr>
        <p:spPr bwMode="auto">
          <a:xfrm>
            <a:off x="1752600" y="762001"/>
            <a:ext cx="8686800" cy="461665"/>
          </a:xfrm>
          <a:prstGeom prst="rect">
            <a:avLst/>
          </a:prstGeom>
          <a:solidFill>
            <a:srgbClr val="FFCCFF"/>
          </a:solidFill>
          <a:ln w="38100" cmpd="dbl">
            <a:solidFill>
              <a:schemeClr val="bg2"/>
            </a:solidFill>
            <a:miter lim="800000"/>
            <a:headEnd/>
            <a:tailEnd/>
          </a:ln>
        </p:spPr>
        <p:txBody>
          <a:bodyPr>
            <a:spAutoFit/>
          </a:bodyPr>
          <a:lstStyle>
            <a:lvl1pPr eaLnBrk="0" hangingPunct="0">
              <a:defRPr sz="2600" b="1">
                <a:solidFill>
                  <a:schemeClr val="tx1"/>
                </a:solidFill>
                <a:latin typeface="Times New Roman" pitchFamily="18" charset="0"/>
                <a:ea typeface="隶书" pitchFamily="49" charset="-122"/>
              </a:defRPr>
            </a:lvl1pPr>
            <a:lvl2pPr marL="742950" indent="-285750" eaLnBrk="0" hangingPunct="0">
              <a:defRPr sz="2600" b="1">
                <a:solidFill>
                  <a:schemeClr val="tx1"/>
                </a:solidFill>
                <a:latin typeface="Times New Roman" pitchFamily="18" charset="0"/>
                <a:ea typeface="隶书" pitchFamily="49" charset="-122"/>
              </a:defRPr>
            </a:lvl2pPr>
            <a:lvl3pPr marL="1143000" indent="-228600" eaLnBrk="0" hangingPunct="0">
              <a:defRPr sz="2600" b="1">
                <a:solidFill>
                  <a:schemeClr val="tx1"/>
                </a:solidFill>
                <a:latin typeface="Times New Roman" pitchFamily="18" charset="0"/>
                <a:ea typeface="隶书" pitchFamily="49" charset="-122"/>
              </a:defRPr>
            </a:lvl3pPr>
            <a:lvl4pPr marL="1600200" indent="-228600" eaLnBrk="0" hangingPunct="0">
              <a:defRPr sz="2600" b="1">
                <a:solidFill>
                  <a:schemeClr val="tx1"/>
                </a:solidFill>
                <a:latin typeface="Times New Roman" pitchFamily="18" charset="0"/>
                <a:ea typeface="隶书" pitchFamily="49" charset="-122"/>
              </a:defRPr>
            </a:lvl4pPr>
            <a:lvl5pPr marL="2057400" indent="-228600" eaLnBrk="0" hangingPunct="0">
              <a:defRPr sz="2600" b="1">
                <a:solidFill>
                  <a:schemeClr val="tx1"/>
                </a:solidFill>
                <a:latin typeface="Times New Roman" pitchFamily="18" charset="0"/>
                <a:ea typeface="隶书" pitchFamily="49" charset="-122"/>
              </a:defRPr>
            </a:lvl5pPr>
            <a:lvl6pPr marL="2514600" indent="-228600" algn="ctr" eaLnBrk="0" fontAlgn="base" hangingPunct="0">
              <a:spcBef>
                <a:spcPct val="0"/>
              </a:spcBef>
              <a:spcAft>
                <a:spcPct val="0"/>
              </a:spcAft>
              <a:buFont typeface="Arial" pitchFamily="34" charset="0"/>
              <a:defRPr sz="2600" b="1">
                <a:solidFill>
                  <a:schemeClr val="tx1"/>
                </a:solidFill>
                <a:latin typeface="Times New Roman" pitchFamily="18" charset="0"/>
                <a:ea typeface="隶书" pitchFamily="49" charset="-122"/>
              </a:defRPr>
            </a:lvl6pPr>
            <a:lvl7pPr marL="2971800" indent="-228600" algn="ctr" eaLnBrk="0" fontAlgn="base" hangingPunct="0">
              <a:spcBef>
                <a:spcPct val="0"/>
              </a:spcBef>
              <a:spcAft>
                <a:spcPct val="0"/>
              </a:spcAft>
              <a:buFont typeface="Arial" pitchFamily="34" charset="0"/>
              <a:defRPr sz="2600" b="1">
                <a:solidFill>
                  <a:schemeClr val="tx1"/>
                </a:solidFill>
                <a:latin typeface="Times New Roman" pitchFamily="18" charset="0"/>
                <a:ea typeface="隶书" pitchFamily="49" charset="-122"/>
              </a:defRPr>
            </a:lvl7pPr>
            <a:lvl8pPr marL="3429000" indent="-228600" algn="ctr" eaLnBrk="0" fontAlgn="base" hangingPunct="0">
              <a:spcBef>
                <a:spcPct val="0"/>
              </a:spcBef>
              <a:spcAft>
                <a:spcPct val="0"/>
              </a:spcAft>
              <a:buFont typeface="Arial" pitchFamily="34" charset="0"/>
              <a:defRPr sz="2600" b="1">
                <a:solidFill>
                  <a:schemeClr val="tx1"/>
                </a:solidFill>
                <a:latin typeface="Times New Roman" pitchFamily="18" charset="0"/>
                <a:ea typeface="隶书" pitchFamily="49" charset="-122"/>
              </a:defRPr>
            </a:lvl8pPr>
            <a:lvl9pPr marL="3886200" indent="-228600" algn="ctr" eaLnBrk="0" fontAlgn="base" hangingPunct="0">
              <a:spcBef>
                <a:spcPct val="0"/>
              </a:spcBef>
              <a:spcAft>
                <a:spcPct val="0"/>
              </a:spcAft>
              <a:buFont typeface="Arial" pitchFamily="34" charset="0"/>
              <a:defRPr sz="2600" b="1">
                <a:solidFill>
                  <a:schemeClr val="tx1"/>
                </a:solidFill>
                <a:latin typeface="Times New Roman" pitchFamily="18" charset="0"/>
                <a:ea typeface="隶书"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在计算机中，既有整数部分又有小数部分的数称为</a:t>
            </a:r>
            <a:r>
              <a:rPr kumimoji="1" lang="zh-CN" altLang="en-US" sz="2400" b="1" i="0" u="none" strike="noStrike" kern="1200" cap="none" spc="0" normalizeH="0" baseline="0" noProof="0">
                <a:ln>
                  <a:noFill/>
                </a:ln>
                <a:solidFill>
                  <a:srgbClr val="3333CC"/>
                </a:solidFill>
                <a:effectLst/>
                <a:uLnTx/>
                <a:uFillTx/>
                <a:latin typeface="Times New Roman" pitchFamily="18" charset="0"/>
                <a:ea typeface="黑体" pitchFamily="49" charset="-122"/>
                <a:cs typeface="+mn-cs"/>
              </a:rPr>
              <a:t>浮点数</a:t>
            </a:r>
          </a:p>
        </p:txBody>
      </p:sp>
      <p:sp>
        <p:nvSpPr>
          <p:cNvPr id="32773" name="Text Box 5"/>
          <p:cNvSpPr txBox="1">
            <a:spLocks noChangeArrowheads="1"/>
          </p:cNvSpPr>
          <p:nvPr/>
        </p:nvSpPr>
        <p:spPr bwMode="auto">
          <a:xfrm>
            <a:off x="1870076" y="2259013"/>
            <a:ext cx="3133725" cy="45720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a:ea typeface="宋体"/>
                <a:cs typeface="+mn-cs"/>
              </a:rPr>
              <a:t>P   </a:t>
            </a:r>
            <a:r>
              <a:rPr kumimoji="1" lang="zh-CN" altLang="en-US" sz="2400" b="1" i="0" u="none" strike="noStrike" kern="1200" cap="none" spc="0" normalizeH="0" baseline="0" noProof="0" dirty="0">
                <a:ln>
                  <a:noFill/>
                </a:ln>
                <a:solidFill>
                  <a:srgbClr val="000000"/>
                </a:solidFill>
                <a:effectLst/>
                <a:uLnTx/>
                <a:uFillTx/>
                <a:latin typeface="Times New Roman"/>
                <a:ea typeface="宋体"/>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a:ea typeface="宋体"/>
                <a:cs typeface="+mn-cs"/>
              </a:rPr>
              <a:t>± S   ×   2  </a:t>
            </a:r>
            <a:r>
              <a:rPr kumimoji="1" lang="en-US" altLang="zh-CN" sz="2400" b="1" i="0" u="none" strike="noStrike" kern="1200" cap="none" spc="0" normalizeH="0" baseline="30000" noProof="0" dirty="0">
                <a:ln>
                  <a:noFill/>
                </a:ln>
                <a:solidFill>
                  <a:srgbClr val="000000"/>
                </a:solidFill>
                <a:effectLst/>
                <a:uLnTx/>
                <a:uFillTx/>
                <a:latin typeface="Times New Roman"/>
                <a:ea typeface="宋体"/>
                <a:cs typeface="+mn-cs"/>
              </a:rPr>
              <a:t>± N</a:t>
            </a:r>
            <a:endParaRPr kumimoji="1" lang="en-US" altLang="zh-CN" sz="2400" b="1" i="0" u="none" strike="noStrike" kern="1200" cap="none" spc="0" normalizeH="0" baseline="30000" noProof="0" dirty="0">
              <a:ln>
                <a:noFill/>
              </a:ln>
              <a:solidFill>
                <a:srgbClr val="000000"/>
              </a:solidFill>
              <a:effectLst/>
              <a:uLnTx/>
              <a:uFillTx/>
              <a:latin typeface="宋体" pitchFamily="2" charset="-122"/>
              <a:ea typeface="宋体"/>
              <a:cs typeface="+mn-cs"/>
            </a:endParaRPr>
          </a:p>
        </p:txBody>
      </p:sp>
      <p:sp>
        <p:nvSpPr>
          <p:cNvPr id="32774" name="Text Box 6"/>
          <p:cNvSpPr txBox="1">
            <a:spLocks noChangeArrowheads="1"/>
          </p:cNvSpPr>
          <p:nvPr/>
        </p:nvSpPr>
        <p:spPr bwMode="auto">
          <a:xfrm>
            <a:off x="6456362" y="1516063"/>
            <a:ext cx="4536181" cy="1569660"/>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2D2DB9">
                    <a:lumMod val="75000"/>
                  </a:srgbClr>
                </a:solidFill>
                <a:effectLst/>
                <a:uLnTx/>
                <a:uFillTx/>
                <a:latin typeface="Times New Roman"/>
                <a:ea typeface="黑体" pitchFamily="2" charset="-122"/>
                <a:cs typeface="+mn-cs"/>
              </a:rPr>
              <a:t>可见，浮点数表示中的各部分又都是定点数。在一个浮点数所占字节单元中，一部分位用来保存阶码，一部分位用来保存尾数。</a:t>
            </a:r>
          </a:p>
        </p:txBody>
      </p:sp>
      <p:sp>
        <p:nvSpPr>
          <p:cNvPr id="32775" name="AutoShape 7"/>
          <p:cNvSpPr>
            <a:spLocks noChangeArrowheads="1"/>
          </p:cNvSpPr>
          <p:nvPr/>
        </p:nvSpPr>
        <p:spPr bwMode="auto">
          <a:xfrm>
            <a:off x="1874838" y="1447800"/>
            <a:ext cx="2057400" cy="641350"/>
          </a:xfrm>
          <a:prstGeom prst="wedgeRoundRectCallout">
            <a:avLst>
              <a:gd name="adj1" fmla="val 19060"/>
              <a:gd name="adj2" fmla="val 75991"/>
              <a:gd name="adj3" fmla="val 16667"/>
            </a:avLst>
          </a:prstGeom>
          <a:solidFill>
            <a:srgbClr val="5F5F5F"/>
          </a:solidFill>
          <a:ln w="12700">
            <a:solidFill>
              <a:srgbClr val="FFFF00"/>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P</a:t>
            </a: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的尾数</a:t>
            </a:r>
            <a:b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b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（定点小数）</a:t>
            </a:r>
          </a:p>
        </p:txBody>
      </p:sp>
      <p:sp>
        <p:nvSpPr>
          <p:cNvPr id="32776" name="AutoShape 8"/>
          <p:cNvSpPr>
            <a:spLocks noChangeArrowheads="1"/>
          </p:cNvSpPr>
          <p:nvPr/>
        </p:nvSpPr>
        <p:spPr bwMode="auto">
          <a:xfrm>
            <a:off x="4152900" y="1447800"/>
            <a:ext cx="2133600" cy="641350"/>
          </a:xfrm>
          <a:prstGeom prst="wedgeRoundRectCallout">
            <a:avLst>
              <a:gd name="adj1" fmla="val -21130"/>
              <a:gd name="adj2" fmla="val 74009"/>
              <a:gd name="adj3" fmla="val 16667"/>
            </a:avLst>
          </a:prstGeom>
          <a:solidFill>
            <a:srgbClr val="5F5F5F"/>
          </a:solidFill>
          <a:ln w="12700">
            <a:solidFill>
              <a:srgbClr val="FFFF00"/>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P</a:t>
            </a: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的阶码</a:t>
            </a:r>
            <a:b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b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（定点整数）</a:t>
            </a:r>
          </a:p>
        </p:txBody>
      </p:sp>
      <p:sp>
        <p:nvSpPr>
          <p:cNvPr id="32777" name="AutoShape 9"/>
          <p:cNvSpPr>
            <a:spLocks noChangeArrowheads="1"/>
          </p:cNvSpPr>
          <p:nvPr/>
        </p:nvSpPr>
        <p:spPr bwMode="auto">
          <a:xfrm>
            <a:off x="2133600" y="2819400"/>
            <a:ext cx="1258888" cy="565150"/>
          </a:xfrm>
          <a:prstGeom prst="wedgeRoundRectCallout">
            <a:avLst>
              <a:gd name="adj1" fmla="val 16708"/>
              <a:gd name="adj2" fmla="val -90167"/>
              <a:gd name="adj3" fmla="val 16667"/>
            </a:avLst>
          </a:prstGeom>
          <a:solidFill>
            <a:srgbClr val="5F5F5F"/>
          </a:solidFill>
          <a:ln w="12700">
            <a:solidFill>
              <a:srgbClr val="FFFF00"/>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尾数符号</a:t>
            </a:r>
          </a:p>
        </p:txBody>
      </p:sp>
      <p:sp>
        <p:nvSpPr>
          <p:cNvPr id="32778" name="AutoShape 10"/>
          <p:cNvSpPr>
            <a:spLocks noChangeArrowheads="1"/>
          </p:cNvSpPr>
          <p:nvPr/>
        </p:nvSpPr>
        <p:spPr bwMode="auto">
          <a:xfrm>
            <a:off x="3657600" y="2819400"/>
            <a:ext cx="1258888" cy="565150"/>
          </a:xfrm>
          <a:prstGeom prst="wedgeRoundRectCallout">
            <a:avLst>
              <a:gd name="adj1" fmla="val 21120"/>
              <a:gd name="adj2" fmla="val -102245"/>
              <a:gd name="adj3" fmla="val 16667"/>
            </a:avLst>
          </a:prstGeom>
          <a:solidFill>
            <a:srgbClr val="5F5F5F"/>
          </a:solidFill>
          <a:ln w="12700">
            <a:solidFill>
              <a:srgbClr val="FFFF00"/>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阶码符号</a:t>
            </a:r>
          </a:p>
        </p:txBody>
      </p:sp>
      <p:sp>
        <p:nvSpPr>
          <p:cNvPr id="32780" name="Text Box 12"/>
          <p:cNvSpPr txBox="1">
            <a:spLocks noChangeArrowheads="1"/>
          </p:cNvSpPr>
          <p:nvPr/>
        </p:nvSpPr>
        <p:spPr bwMode="auto">
          <a:xfrm>
            <a:off x="1763714" y="3748088"/>
            <a:ext cx="8675687"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a:ea typeface="宋体"/>
                <a:cs typeface="+mn-cs"/>
              </a:rPr>
              <a:t>例如：浮点数</a:t>
            </a:r>
            <a:r>
              <a:rPr kumimoji="1" lang="en-US" altLang="zh-CN" sz="2400" b="1" i="0" u="none" strike="noStrike" kern="1200" cap="none" spc="0" normalizeH="0" baseline="0" noProof="0" dirty="0">
                <a:ln>
                  <a:noFill/>
                </a:ln>
                <a:solidFill>
                  <a:srgbClr val="000000"/>
                </a:solidFill>
                <a:effectLst/>
                <a:uLnTx/>
                <a:uFillTx/>
                <a:latin typeface="Times New Roman"/>
                <a:ea typeface="宋体"/>
                <a:cs typeface="+mn-cs"/>
              </a:rPr>
              <a:t>N=2</a:t>
            </a:r>
            <a:r>
              <a:rPr kumimoji="1" lang="en-US" altLang="zh-CN" sz="2400" b="1" i="0" u="none" strike="noStrike" kern="1200" cap="none" spc="0" normalizeH="0" baseline="30000" noProof="0" dirty="0">
                <a:ln>
                  <a:noFill/>
                </a:ln>
                <a:solidFill>
                  <a:srgbClr val="000000"/>
                </a:solidFill>
                <a:effectLst/>
                <a:uLnTx/>
                <a:uFillTx/>
                <a:latin typeface="Times New Roman"/>
                <a:ea typeface="宋体"/>
                <a:cs typeface="+mn-cs"/>
              </a:rPr>
              <a:t>10 </a:t>
            </a:r>
            <a:r>
              <a:rPr kumimoji="1" lang="en-US" altLang="zh-CN" sz="2400" b="1" i="0" u="none" strike="noStrike" kern="1200" cap="none" spc="0" normalizeH="0" baseline="0" noProof="0" dirty="0">
                <a:ln>
                  <a:noFill/>
                </a:ln>
                <a:solidFill>
                  <a:srgbClr val="000000"/>
                </a:solidFill>
                <a:effectLst/>
                <a:uLnTx/>
                <a:uFillTx/>
                <a:latin typeface="Times New Roman"/>
                <a:ea typeface="宋体"/>
                <a:cs typeface="+mn-cs"/>
              </a:rPr>
              <a:t>×0.0101 </a:t>
            </a:r>
            <a:r>
              <a:rPr kumimoji="1" lang="zh-CN" altLang="en-US" sz="2400" b="1" i="0" u="none" strike="noStrike" kern="1200" cap="none" spc="0" normalizeH="0" baseline="0" noProof="0" dirty="0">
                <a:ln>
                  <a:noFill/>
                </a:ln>
                <a:solidFill>
                  <a:srgbClr val="000000"/>
                </a:solidFill>
                <a:effectLst/>
                <a:uLnTx/>
                <a:uFillTx/>
                <a:latin typeface="Times New Roman"/>
                <a:ea typeface="宋体"/>
                <a:cs typeface="+mn-cs"/>
              </a:rPr>
              <a:t>在计算机中表示为（假设占</a:t>
            </a:r>
            <a:r>
              <a:rPr kumimoji="1" lang="en-US" altLang="zh-CN" sz="2400" b="1" i="0" u="none" strike="noStrike" kern="1200" cap="none" spc="0" normalizeH="0" baseline="0" noProof="0" dirty="0">
                <a:ln>
                  <a:noFill/>
                </a:ln>
                <a:solidFill>
                  <a:srgbClr val="000000"/>
                </a:solidFill>
                <a:effectLst/>
                <a:uLnTx/>
                <a:uFillTx/>
                <a:latin typeface="Times New Roman"/>
                <a:ea typeface="宋体"/>
                <a:cs typeface="+mn-cs"/>
              </a:rPr>
              <a:t>2</a:t>
            </a:r>
            <a:r>
              <a:rPr kumimoji="1" lang="zh-CN" altLang="en-US" sz="2400" b="1" i="0" u="none" strike="noStrike" kern="1200" cap="none" spc="0" normalizeH="0" baseline="0" noProof="0" dirty="0">
                <a:ln>
                  <a:noFill/>
                </a:ln>
                <a:solidFill>
                  <a:srgbClr val="000000"/>
                </a:solidFill>
                <a:effectLst/>
                <a:uLnTx/>
                <a:uFillTx/>
                <a:latin typeface="Times New Roman"/>
                <a:ea typeface="宋体"/>
                <a:cs typeface="+mn-cs"/>
              </a:rPr>
              <a:t>字节）</a:t>
            </a:r>
          </a:p>
        </p:txBody>
      </p:sp>
      <p:graphicFrame>
        <p:nvGraphicFramePr>
          <p:cNvPr id="32862" name="Group 94"/>
          <p:cNvGraphicFramePr>
            <a:graphicFrameLocks noGrp="1"/>
          </p:cNvGraphicFramePr>
          <p:nvPr/>
        </p:nvGraphicFramePr>
        <p:xfrm>
          <a:off x="2779713" y="5064126"/>
          <a:ext cx="6667500" cy="487363"/>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20687">
                  <a:extLst>
                    <a:ext uri="{9D8B030D-6E8A-4147-A177-3AD203B41FA5}">
                      <a16:colId xmlns:a16="http://schemas.microsoft.com/office/drawing/2014/main" val="20004"/>
                    </a:ext>
                  </a:extLst>
                </a:gridCol>
                <a:gridCol w="417513">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gridCol w="419100">
                  <a:extLst>
                    <a:ext uri="{9D8B030D-6E8A-4147-A177-3AD203B41FA5}">
                      <a16:colId xmlns:a16="http://schemas.microsoft.com/office/drawing/2014/main" val="20008"/>
                    </a:ext>
                  </a:extLst>
                </a:gridCol>
                <a:gridCol w="419100">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19100">
                  <a:extLst>
                    <a:ext uri="{9D8B030D-6E8A-4147-A177-3AD203B41FA5}">
                      <a16:colId xmlns:a16="http://schemas.microsoft.com/office/drawing/2014/main" val="20013"/>
                    </a:ext>
                  </a:extLst>
                </a:gridCol>
                <a:gridCol w="4191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487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FF00"/>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1</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FF00"/>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38100"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1</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1</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extLst>
                  <a:ext uri="{0D108BD9-81ED-4DB2-BD59-A6C34878D82A}">
                    <a16:rowId xmlns:a16="http://schemas.microsoft.com/office/drawing/2014/main" val="10000"/>
                  </a:ext>
                </a:extLst>
              </a:tr>
            </a:tbl>
          </a:graphicData>
        </a:graphic>
      </p:graphicFrame>
      <p:sp>
        <p:nvSpPr>
          <p:cNvPr id="32823" name="AutoShape 55"/>
          <p:cNvSpPr>
            <a:spLocks noChangeArrowheads="1"/>
          </p:cNvSpPr>
          <p:nvPr/>
        </p:nvSpPr>
        <p:spPr bwMode="auto">
          <a:xfrm>
            <a:off x="2120901" y="5843588"/>
            <a:ext cx="1641475" cy="412750"/>
          </a:xfrm>
          <a:prstGeom prst="wedgeEllipseCallout">
            <a:avLst>
              <a:gd name="adj1" fmla="val 3870"/>
              <a:gd name="adj2" fmla="val -115769"/>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阶码符号</a:t>
            </a:r>
          </a:p>
        </p:txBody>
      </p:sp>
      <p:sp>
        <p:nvSpPr>
          <p:cNvPr id="32824" name="AutoShape 56"/>
          <p:cNvSpPr>
            <a:spLocks noChangeArrowheads="1"/>
          </p:cNvSpPr>
          <p:nvPr/>
        </p:nvSpPr>
        <p:spPr bwMode="auto">
          <a:xfrm>
            <a:off x="3810000" y="5867400"/>
            <a:ext cx="1746250" cy="412750"/>
          </a:xfrm>
          <a:prstGeom prst="wedgeEllipseCallout">
            <a:avLst>
              <a:gd name="adj1" fmla="val -36181"/>
              <a:gd name="adj2" fmla="val -113079"/>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阶码数值</a:t>
            </a:r>
          </a:p>
        </p:txBody>
      </p:sp>
      <p:sp>
        <p:nvSpPr>
          <p:cNvPr id="32825" name="AutoShape 57"/>
          <p:cNvSpPr>
            <a:spLocks noChangeArrowheads="1"/>
          </p:cNvSpPr>
          <p:nvPr/>
        </p:nvSpPr>
        <p:spPr bwMode="auto">
          <a:xfrm>
            <a:off x="5670550" y="5867400"/>
            <a:ext cx="1720850" cy="412750"/>
          </a:xfrm>
          <a:prstGeom prst="wedgeEllipseCallout">
            <a:avLst>
              <a:gd name="adj1" fmla="val -80074"/>
              <a:gd name="adj2" fmla="val -108463"/>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尾数符号</a:t>
            </a:r>
          </a:p>
        </p:txBody>
      </p:sp>
      <p:sp>
        <p:nvSpPr>
          <p:cNvPr id="32826" name="AutoShape 58"/>
          <p:cNvSpPr>
            <a:spLocks noChangeArrowheads="1"/>
          </p:cNvSpPr>
          <p:nvPr/>
        </p:nvSpPr>
        <p:spPr bwMode="auto">
          <a:xfrm>
            <a:off x="7626350" y="5891213"/>
            <a:ext cx="1720850" cy="412750"/>
          </a:xfrm>
          <a:prstGeom prst="wedgeEllipseCallout">
            <a:avLst>
              <a:gd name="adj1" fmla="val -62917"/>
              <a:gd name="adj2" fmla="val -123079"/>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a:ea typeface="宋体"/>
                <a:cs typeface="+mn-cs"/>
              </a:rPr>
              <a:t>尾数数值</a:t>
            </a:r>
          </a:p>
        </p:txBody>
      </p:sp>
      <p:sp>
        <p:nvSpPr>
          <p:cNvPr id="32827" name="AutoShape 59"/>
          <p:cNvSpPr>
            <a:spLocks noChangeArrowheads="1"/>
          </p:cNvSpPr>
          <p:nvPr/>
        </p:nvSpPr>
        <p:spPr bwMode="auto">
          <a:xfrm>
            <a:off x="2667001" y="4386263"/>
            <a:ext cx="3148013" cy="488950"/>
          </a:xfrm>
          <a:prstGeom prst="wedgeEllipseCallout">
            <a:avLst>
              <a:gd name="adj1" fmla="val -14500"/>
              <a:gd name="adj2" fmla="val -1301"/>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a:cs typeface="+mn-cs"/>
              </a:rPr>
              <a:t>阶码部分：占</a:t>
            </a:r>
            <a:r>
              <a:rPr kumimoji="1" lang="en-US" altLang="zh-CN"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a:cs typeface="+mn-cs"/>
              </a:rPr>
              <a:t>5</a:t>
            </a: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a:cs typeface="+mn-cs"/>
              </a:rPr>
              <a:t>位</a:t>
            </a:r>
          </a:p>
        </p:txBody>
      </p:sp>
      <p:sp>
        <p:nvSpPr>
          <p:cNvPr id="32828" name="AutoShape 60"/>
          <p:cNvSpPr>
            <a:spLocks noChangeArrowheads="1"/>
          </p:cNvSpPr>
          <p:nvPr/>
        </p:nvSpPr>
        <p:spPr bwMode="auto">
          <a:xfrm>
            <a:off x="5918200" y="4386263"/>
            <a:ext cx="3511550" cy="488950"/>
          </a:xfrm>
          <a:prstGeom prst="wedgeEllipseCallout">
            <a:avLst>
              <a:gd name="adj1" fmla="val -15056"/>
              <a:gd name="adj2" fmla="val 41884"/>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a:cs typeface="+mn-cs"/>
              </a:rPr>
              <a:t>尾数部分：占</a:t>
            </a:r>
            <a:r>
              <a:rPr kumimoji="1" lang="en-US" altLang="zh-CN"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a:cs typeface="+mn-cs"/>
              </a:rPr>
              <a:t>11</a:t>
            </a: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a:cs typeface="+mn-cs"/>
              </a:rPr>
              <a:t>位</a:t>
            </a:r>
          </a:p>
        </p:txBody>
      </p:sp>
      <p:sp>
        <p:nvSpPr>
          <p:cNvPr id="32829" name="AutoShape 61"/>
          <p:cNvSpPr>
            <a:spLocks/>
          </p:cNvSpPr>
          <p:nvPr/>
        </p:nvSpPr>
        <p:spPr bwMode="auto">
          <a:xfrm rot="5400000">
            <a:off x="3746500" y="4763373"/>
            <a:ext cx="203200" cy="430054"/>
          </a:xfrm>
          <a:prstGeom prst="leftBrace">
            <a:avLst>
              <a:gd name="adj1" fmla="val 84375"/>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07617827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8485" name="Rectangle 5"/>
          <p:cNvSpPr>
            <a:spLocks noGrp="1" noChangeArrowheads="1"/>
          </p:cNvSpPr>
          <p:nvPr>
            <p:ph type="title" idx="4294967295"/>
          </p:nvPr>
        </p:nvSpPr>
        <p:spPr>
          <a:xfrm>
            <a:off x="410455" y="301631"/>
            <a:ext cx="4468638"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zh-CN" altLang="en-US" sz="3600" b="1" dirty="0">
                <a:solidFill>
                  <a:srgbClr val="FFFF66"/>
                </a:solidFill>
                <a:effectLst>
                  <a:outerShdw blurRad="38100" dist="38100" dir="2700000" algn="tl">
                    <a:srgbClr val="000000"/>
                  </a:outerShdw>
                </a:effectLst>
                <a:ea typeface="黑体" pitchFamily="2" charset="-122"/>
              </a:rPr>
              <a:t>格式输入函数</a:t>
            </a:r>
            <a:r>
              <a:rPr lang="en-US" altLang="zh-CN" sz="3600" b="1" dirty="0" err="1">
                <a:solidFill>
                  <a:srgbClr val="FFFF66"/>
                </a:solidFill>
                <a:effectLst>
                  <a:outerShdw blurRad="38100" dist="38100" dir="2700000" algn="tl">
                    <a:srgbClr val="000000"/>
                  </a:outerShdw>
                </a:effectLst>
                <a:ea typeface="黑体" pitchFamily="2" charset="-122"/>
              </a:rPr>
              <a:t>s</a:t>
            </a:r>
            <a:r>
              <a:rPr lang="en-US" altLang="en-US" sz="3600" b="1" dirty="0" err="1">
                <a:solidFill>
                  <a:srgbClr val="FFFF66"/>
                </a:solidFill>
                <a:effectLst>
                  <a:outerShdw blurRad="38100" dist="38100" dir="2700000" algn="tl">
                    <a:srgbClr val="000000"/>
                  </a:outerShdw>
                </a:effectLst>
                <a:ea typeface="黑体" pitchFamily="2" charset="-122"/>
              </a:rPr>
              <a:t>canf</a:t>
            </a:r>
            <a:r>
              <a:rPr lang="en-US" altLang="zh-CN" sz="3600" b="1" dirty="0">
                <a:solidFill>
                  <a:srgbClr val="FFFF66"/>
                </a:solidFill>
                <a:effectLst>
                  <a:outerShdw blurRad="38100" dist="38100" dir="2700000" algn="tl">
                    <a:srgbClr val="000000"/>
                  </a:outerShdw>
                </a:effectLst>
                <a:ea typeface="黑体" pitchFamily="2" charset="-122"/>
              </a:rPr>
              <a:t>  </a:t>
            </a:r>
            <a:r>
              <a:rPr lang="zh-CN" altLang="en-US" sz="3600" b="1" dirty="0">
                <a:solidFill>
                  <a:srgbClr val="FFFF66"/>
                </a:solidFill>
                <a:effectLst>
                  <a:outerShdw blurRad="38100" dist="38100" dir="2700000" algn="tl">
                    <a:srgbClr val="000000"/>
                  </a:outerShdw>
                </a:effectLst>
                <a:ea typeface="黑体" pitchFamily="2" charset="-122"/>
              </a:rPr>
              <a:t>例：</a:t>
            </a:r>
          </a:p>
        </p:txBody>
      </p:sp>
      <p:sp>
        <p:nvSpPr>
          <p:cNvPr id="148486" name="AutoShape 6"/>
          <p:cNvSpPr>
            <a:spLocks/>
          </p:cNvSpPr>
          <p:nvPr/>
        </p:nvSpPr>
        <p:spPr bwMode="auto">
          <a:xfrm rot="-5400000">
            <a:off x="8084345" y="2275682"/>
            <a:ext cx="277812" cy="695325"/>
          </a:xfrm>
          <a:prstGeom prst="leftBracket">
            <a:avLst>
              <a:gd name="adj" fmla="val 20857"/>
            </a:avLst>
          </a:prstGeom>
          <a:noFill/>
          <a:ln w="38100">
            <a:solidFill>
              <a:schemeClr val="accent6">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8487" name="AutoShape 7"/>
          <p:cNvSpPr>
            <a:spLocks/>
          </p:cNvSpPr>
          <p:nvPr/>
        </p:nvSpPr>
        <p:spPr bwMode="auto">
          <a:xfrm rot="-5400000">
            <a:off x="9286082" y="2104232"/>
            <a:ext cx="277812" cy="1038225"/>
          </a:xfrm>
          <a:prstGeom prst="leftBracket">
            <a:avLst>
              <a:gd name="adj" fmla="val 31143"/>
            </a:avLst>
          </a:prstGeom>
          <a:noFill/>
          <a:ln w="38100">
            <a:solidFill>
              <a:schemeClr val="accent6">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8488" name="Rectangle 8"/>
          <p:cNvSpPr>
            <a:spLocks noChangeArrowheads="1"/>
          </p:cNvSpPr>
          <p:nvPr/>
        </p:nvSpPr>
        <p:spPr bwMode="auto">
          <a:xfrm>
            <a:off x="623392" y="4123812"/>
            <a:ext cx="10700158" cy="1454244"/>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3200" b="1" i="0" u="none" strike="noStrike" kern="1200" cap="none" spc="0" normalizeH="0" baseline="0" noProof="0" dirty="0">
                <a:ln>
                  <a:noFill/>
                </a:ln>
                <a:effectLst/>
                <a:uLnTx/>
                <a:uFillTx/>
                <a:latin typeface="黑体" pitchFamily="2" charset="-122"/>
                <a:ea typeface="黑体" pitchFamily="2" charset="-122"/>
                <a:cs typeface="+mn-cs"/>
              </a:rPr>
              <a:t>功能：读取用户从键盘上输入的数据，然后按照格式控制符的要求进行类型转换后，送到地址指定的内存单元中。</a:t>
            </a:r>
          </a:p>
        </p:txBody>
      </p:sp>
      <p:sp>
        <p:nvSpPr>
          <p:cNvPr id="148489" name="Rectangle 9"/>
          <p:cNvSpPr>
            <a:spLocks noChangeArrowheads="1"/>
          </p:cNvSpPr>
          <p:nvPr/>
        </p:nvSpPr>
        <p:spPr bwMode="auto">
          <a:xfrm>
            <a:off x="1603376" y="3140076"/>
            <a:ext cx="1597025" cy="584775"/>
          </a:xfrm>
          <a:prstGeom prst="rect">
            <a:avLst/>
          </a:prstGeom>
          <a:noFill/>
          <a:ln w="38100">
            <a:solidFill>
              <a:schemeClr val="accent6">
                <a:lumMod val="75000"/>
              </a:schemeClr>
            </a:solid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66FF33"/>
                </a:solidFill>
                <a:effectLst>
                  <a:outerShdw blurRad="38100" dist="38100" dir="2700000" algn="tl">
                    <a:srgbClr val="000000"/>
                  </a:outerShdw>
                </a:effectLst>
                <a:uLnTx/>
                <a:uFillTx/>
                <a:latin typeface="黑体" pitchFamily="2" charset="-122"/>
                <a:ea typeface="黑体" pitchFamily="2" charset="-122"/>
                <a:cs typeface="+mn-cs"/>
              </a:rPr>
              <a:t>函数名</a:t>
            </a:r>
            <a:endPar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黑体" pitchFamily="2" charset="-122"/>
              <a:ea typeface="黑体" pitchFamily="2" charset="-122"/>
              <a:cs typeface="+mn-cs"/>
            </a:endParaRPr>
          </a:p>
        </p:txBody>
      </p:sp>
      <p:sp>
        <p:nvSpPr>
          <p:cNvPr id="148490" name="Line 10"/>
          <p:cNvSpPr>
            <a:spLocks noChangeShapeType="1"/>
          </p:cNvSpPr>
          <p:nvPr/>
        </p:nvSpPr>
        <p:spPr bwMode="auto">
          <a:xfrm flipV="1">
            <a:off x="2381251" y="2362201"/>
            <a:ext cx="22225" cy="777875"/>
          </a:xfrm>
          <a:prstGeom prst="line">
            <a:avLst/>
          </a:prstGeom>
          <a:noFill/>
          <a:ln w="38100">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8491" name="AutoShape 11"/>
          <p:cNvSpPr>
            <a:spLocks/>
          </p:cNvSpPr>
          <p:nvPr/>
        </p:nvSpPr>
        <p:spPr bwMode="auto">
          <a:xfrm rot="-5400000">
            <a:off x="5206207" y="478632"/>
            <a:ext cx="277812" cy="4289425"/>
          </a:xfrm>
          <a:prstGeom prst="leftBracket">
            <a:avLst>
              <a:gd name="adj" fmla="val 128667"/>
            </a:avLst>
          </a:prstGeom>
          <a:noFill/>
          <a:ln w="38100">
            <a:solidFill>
              <a:schemeClr val="accent6">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8492" name="Rectangle 12"/>
          <p:cNvSpPr>
            <a:spLocks noChangeArrowheads="1"/>
          </p:cNvSpPr>
          <p:nvPr/>
        </p:nvSpPr>
        <p:spPr bwMode="auto">
          <a:xfrm>
            <a:off x="6826250" y="3311526"/>
            <a:ext cx="2413000" cy="584775"/>
          </a:xfrm>
          <a:prstGeom prst="rect">
            <a:avLst/>
          </a:prstGeom>
          <a:noFill/>
          <a:ln w="38100">
            <a:solidFill>
              <a:schemeClr val="accent6">
                <a:lumMod val="75000"/>
              </a:schemeClr>
            </a:solid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66FF33"/>
                </a:solidFill>
                <a:effectLst>
                  <a:outerShdw blurRad="38100" dist="38100" dir="2700000" algn="tl">
                    <a:srgbClr val="000000"/>
                  </a:outerShdw>
                </a:effectLst>
                <a:uLnTx/>
                <a:uFillTx/>
                <a:latin typeface="黑体" pitchFamily="2" charset="-122"/>
                <a:ea typeface="黑体" pitchFamily="2" charset="-122"/>
                <a:cs typeface="+mn-cs"/>
              </a:rPr>
              <a:t>三个参数</a:t>
            </a:r>
            <a:endPar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黑体" pitchFamily="2" charset="-122"/>
              <a:ea typeface="黑体" pitchFamily="2" charset="-122"/>
              <a:cs typeface="+mn-cs"/>
            </a:endParaRPr>
          </a:p>
        </p:txBody>
      </p:sp>
      <p:sp>
        <p:nvSpPr>
          <p:cNvPr id="148493" name="Line 13"/>
          <p:cNvSpPr>
            <a:spLocks noChangeShapeType="1"/>
          </p:cNvSpPr>
          <p:nvPr/>
        </p:nvSpPr>
        <p:spPr bwMode="auto">
          <a:xfrm flipH="1" flipV="1">
            <a:off x="6656388" y="2762251"/>
            <a:ext cx="1371600" cy="549275"/>
          </a:xfrm>
          <a:prstGeom prst="line">
            <a:avLst/>
          </a:prstGeom>
          <a:noFill/>
          <a:ln w="38100">
            <a:solidFill>
              <a:schemeClr val="accent6">
                <a:lumMod val="75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8494" name="Line 14"/>
          <p:cNvSpPr>
            <a:spLocks noChangeShapeType="1"/>
          </p:cNvSpPr>
          <p:nvPr/>
        </p:nvSpPr>
        <p:spPr bwMode="auto">
          <a:xfrm flipV="1">
            <a:off x="8027988" y="2762251"/>
            <a:ext cx="171450" cy="549275"/>
          </a:xfrm>
          <a:prstGeom prst="line">
            <a:avLst/>
          </a:prstGeom>
          <a:noFill/>
          <a:ln w="38100">
            <a:solidFill>
              <a:schemeClr val="accent6">
                <a:lumMod val="75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8495" name="Line 15"/>
          <p:cNvSpPr>
            <a:spLocks noChangeShapeType="1"/>
          </p:cNvSpPr>
          <p:nvPr/>
        </p:nvSpPr>
        <p:spPr bwMode="auto">
          <a:xfrm flipV="1">
            <a:off x="8027989" y="2762251"/>
            <a:ext cx="1519237" cy="549275"/>
          </a:xfrm>
          <a:prstGeom prst="line">
            <a:avLst/>
          </a:prstGeom>
          <a:noFill/>
          <a:ln w="38100">
            <a:solidFill>
              <a:schemeClr val="accent6">
                <a:lumMod val="75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48496" name="Rectangle 16"/>
          <p:cNvSpPr>
            <a:spLocks noChangeArrowheads="1"/>
          </p:cNvSpPr>
          <p:nvPr/>
        </p:nvSpPr>
        <p:spPr bwMode="auto">
          <a:xfrm>
            <a:off x="1924589" y="835031"/>
            <a:ext cx="7316663" cy="783255"/>
          </a:xfrm>
          <a:prstGeom prst="rect">
            <a:avLst/>
          </a:prstGeom>
          <a:solidFill>
            <a:srgbClr val="008080"/>
          </a:solidFill>
          <a:ln w="9525">
            <a:noFill/>
            <a:miter lim="800000"/>
            <a:headEnd/>
            <a:tailEnd/>
          </a:ln>
          <a:effectLst>
            <a:prstShdw prst="shdw18" dist="17961" dir="13500000">
              <a:srgbClr val="008080">
                <a:gamma/>
                <a:shade val="60000"/>
                <a:invGamma/>
              </a:srgbClr>
            </a:prstShdw>
          </a:effectLst>
        </p:spPr>
        <p:txBody>
          <a:bodyPr lIns="0" tIns="144000" rIns="0" bIns="14400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err="1">
                <a:ln>
                  <a:noFill/>
                </a:ln>
                <a:solidFill>
                  <a:srgbClr val="FFFFFF"/>
                </a:solidFill>
                <a:effectLst>
                  <a:outerShdw blurRad="38100" dist="38100" dir="2700000" algn="tl">
                    <a:srgbClr val="000000"/>
                  </a:outerShdw>
                </a:effectLst>
                <a:uLnTx/>
                <a:uFillTx/>
                <a:latin typeface="Verdana" pitchFamily="34" charset="0"/>
                <a:ea typeface="幼圆" pitchFamily="49" charset="-122"/>
                <a:cs typeface="+mn-cs"/>
              </a:rPr>
              <a:t>scanf</a:t>
            </a: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Verdana" pitchFamily="34" charset="0"/>
                <a:ea typeface="幼圆" pitchFamily="49" charset="-122"/>
                <a:cs typeface="+mn-cs"/>
              </a:rPr>
              <a:t>(</a:t>
            </a: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黑体" pitchFamily="49" charset="-122"/>
                <a:ea typeface="黑体" pitchFamily="49" charset="-122"/>
                <a:cs typeface="+mn-cs"/>
              </a:rPr>
              <a:t>格式控制字符串，地址列表</a:t>
            </a:r>
            <a:r>
              <a:rPr kumimoji="1"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Verdana" pitchFamily="34" charset="0"/>
                <a:ea typeface="幼圆" pitchFamily="49" charset="-122"/>
                <a:cs typeface="+mn-cs"/>
              </a:rPr>
              <a:t>)</a:t>
            </a:r>
            <a:endPar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Verdana" pitchFamily="34" charset="0"/>
              <a:ea typeface="幼圆" pitchFamily="49" charset="-122"/>
              <a:cs typeface="+mn-cs"/>
            </a:endParaRPr>
          </a:p>
        </p:txBody>
      </p:sp>
      <p:sp>
        <p:nvSpPr>
          <p:cNvPr id="43026" name="Text Box 21"/>
          <p:cNvSpPr txBox="1">
            <a:spLocks noChangeArrowheads="1"/>
          </p:cNvSpPr>
          <p:nvPr/>
        </p:nvSpPr>
        <p:spPr bwMode="auto">
          <a:xfrm>
            <a:off x="1865724" y="1484785"/>
            <a:ext cx="4673609" cy="127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4000" tIns="252000" rIns="0" bIns="64800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err="1">
                <a:ln>
                  <a:noFill/>
                </a:ln>
                <a:solidFill>
                  <a:prstClr val="black"/>
                </a:solidFill>
                <a:effectLst/>
                <a:uLnTx/>
                <a:uFillTx/>
                <a:latin typeface="Verdana" pitchFamily="34" charset="0"/>
                <a:ea typeface="宋体" charset="-122"/>
                <a:cs typeface="+mn-cs"/>
              </a:rPr>
              <a:t>int</a:t>
            </a:r>
            <a:r>
              <a:rPr kumimoji="1" lang="en-US" altLang="zh-CN" sz="2400" b="1" i="0" u="none" strike="noStrike" kern="1200" cap="none" spc="0" normalizeH="0" baseline="0" noProof="0" dirty="0">
                <a:ln>
                  <a:noFill/>
                </a:ln>
                <a:solidFill>
                  <a:prstClr val="black"/>
                </a:solidFill>
                <a:effectLst/>
                <a:uLnTx/>
                <a:uFillTx/>
                <a:latin typeface="Verdana" pitchFamily="34" charset="0"/>
                <a:ea typeface="宋体" charset="-122"/>
                <a:cs typeface="+mn-cs"/>
              </a:rPr>
              <a:t>  num1, num2;</a:t>
            </a:r>
          </a:p>
        </p:txBody>
      </p:sp>
      <p:sp>
        <p:nvSpPr>
          <p:cNvPr id="43027" name="Text Box 22"/>
          <p:cNvSpPr txBox="1">
            <a:spLocks noChangeArrowheads="1"/>
          </p:cNvSpPr>
          <p:nvPr/>
        </p:nvSpPr>
        <p:spPr bwMode="auto">
          <a:xfrm>
            <a:off x="1856962" y="1951833"/>
            <a:ext cx="8869441" cy="91460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54000" tIns="216000" rIns="0" bIns="32400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err="1">
                <a:ln>
                  <a:noFill/>
                </a:ln>
                <a:solidFill>
                  <a:prstClr val="black"/>
                </a:solidFill>
                <a:effectLst/>
                <a:uLnTx/>
                <a:uFillTx/>
                <a:latin typeface="Verdana" pitchFamily="34" charset="0"/>
                <a:ea typeface="宋体" charset="-122"/>
                <a:cs typeface="+mn-cs"/>
              </a:rPr>
              <a:t>scanf</a:t>
            </a:r>
            <a:r>
              <a:rPr kumimoji="1" lang="en-US" altLang="zh-CN" sz="2400" b="1" i="0" u="none" strike="noStrike" kern="1200" cap="none" spc="0" normalizeH="0" baseline="0" noProof="0" dirty="0">
                <a:ln>
                  <a:noFill/>
                </a:ln>
                <a:solidFill>
                  <a:prstClr val="black"/>
                </a:solidFill>
                <a:effectLst/>
                <a:uLnTx/>
                <a:uFillTx/>
                <a:latin typeface="Verdana" pitchFamily="34" charset="0"/>
                <a:ea typeface="宋体" charset="-122"/>
                <a:cs typeface="+mn-cs"/>
              </a:rPr>
              <a:t>(“num1=%d ,num2=%d” ,  &amp;num1, &amp;num2);</a:t>
            </a:r>
          </a:p>
        </p:txBody>
      </p:sp>
    </p:spTree>
    <p:extLst>
      <p:ext uri="{BB962C8B-B14F-4D97-AF65-F5344CB8AC3E}">
        <p14:creationId xmlns:p14="http://schemas.microsoft.com/office/powerpoint/2010/main" val="22540925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06498" name="Rectangle 2"/>
          <p:cNvSpPr>
            <a:spLocks noGrp="1" noChangeArrowheads="1"/>
          </p:cNvSpPr>
          <p:nvPr>
            <p:ph type="title" idx="4294967295"/>
          </p:nvPr>
        </p:nvSpPr>
        <p:spPr>
          <a:xfrm>
            <a:off x="695400" y="803053"/>
            <a:ext cx="5400600"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en-US" altLang="zh-CN" sz="3600" b="1" dirty="0" err="1">
                <a:solidFill>
                  <a:srgbClr val="FFFF66"/>
                </a:solidFill>
                <a:effectLst>
                  <a:outerShdw blurRad="38100" dist="38100" dir="2700000" algn="tl">
                    <a:srgbClr val="000000"/>
                  </a:outerShdw>
                </a:effectLst>
                <a:ea typeface="黑体" pitchFamily="2" charset="-122"/>
              </a:rPr>
              <a:t>scanf</a:t>
            </a:r>
            <a:r>
              <a:rPr lang="zh-CN" altLang="en-US" sz="3600" b="1" dirty="0">
                <a:solidFill>
                  <a:srgbClr val="FFFF66"/>
                </a:solidFill>
                <a:effectLst>
                  <a:outerShdw blurRad="38100" dist="38100" dir="2700000" algn="tl">
                    <a:srgbClr val="000000"/>
                  </a:outerShdw>
                </a:effectLst>
                <a:ea typeface="黑体" pitchFamily="2" charset="-122"/>
              </a:rPr>
              <a:t>函数的参数说明</a:t>
            </a:r>
          </a:p>
        </p:txBody>
      </p:sp>
      <p:sp>
        <p:nvSpPr>
          <p:cNvPr id="106500" name="Text Box 4"/>
          <p:cNvSpPr txBox="1">
            <a:spLocks noChangeArrowheads="1"/>
          </p:cNvSpPr>
          <p:nvPr/>
        </p:nvSpPr>
        <p:spPr bwMode="auto">
          <a:xfrm>
            <a:off x="1156792" y="2462751"/>
            <a:ext cx="8077200" cy="636456"/>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50000"/>
              </a:lnSpc>
              <a:spcBef>
                <a:spcPct val="0"/>
              </a:spcBef>
              <a:spcAft>
                <a:spcPct val="0"/>
              </a:spcAft>
              <a:buClr>
                <a:srgbClr val="CCCCFF"/>
              </a:buClr>
              <a:buSzTx/>
              <a:buFont typeface="Wingdings" pitchFamily="2" charset="2"/>
              <a:buNone/>
              <a:tabLst/>
              <a:defRPr/>
            </a:pPr>
            <a:r>
              <a:rPr kumimoji="1" lang="en-US" altLang="zh-CN" sz="32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⒈ </a:t>
            </a:r>
            <a:r>
              <a:rPr kumimoji="1" lang="zh-CN" altLang="en-US" sz="32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格式控制字符串：通常是字符串常量</a:t>
            </a:r>
          </a:p>
        </p:txBody>
      </p:sp>
      <p:sp>
        <p:nvSpPr>
          <p:cNvPr id="106501" name="Text Box 5"/>
          <p:cNvSpPr txBox="1">
            <a:spLocks noChangeArrowheads="1"/>
          </p:cNvSpPr>
          <p:nvPr/>
        </p:nvSpPr>
        <p:spPr bwMode="auto">
          <a:xfrm>
            <a:off x="1055440" y="3362284"/>
            <a:ext cx="9763744" cy="2113784"/>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50000"/>
              </a:lnSpc>
              <a:spcBef>
                <a:spcPct val="0"/>
              </a:spcBef>
              <a:spcAft>
                <a:spcPct val="0"/>
              </a:spcAft>
              <a:buClr>
                <a:srgbClr val="CCCCFF"/>
              </a:buClr>
              <a:buSzTx/>
              <a:buFont typeface="Wingdings" pitchFamily="2" charset="2"/>
              <a:buNone/>
              <a:tabLst/>
              <a:defRPr/>
            </a:pPr>
            <a:r>
              <a:rPr kumimoji="1" lang="en-US" altLang="zh-CN" sz="32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⒉ </a:t>
            </a:r>
            <a:r>
              <a:rPr kumimoji="1" lang="zh-CN" altLang="en-US" sz="32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地址列表：一些变量地址的列表，</a:t>
            </a:r>
            <a:r>
              <a:rPr kumimoji="1" lang="en-US" altLang="zh-CN" sz="3200" b="1" i="0" u="none" strike="noStrike" kern="1200" cap="none" spc="0" normalizeH="0" baseline="0" noProof="0" dirty="0" err="1">
                <a:ln>
                  <a:noFill/>
                </a:ln>
                <a:solidFill>
                  <a:prstClr val="black"/>
                </a:solidFill>
                <a:effectLst/>
                <a:uLnTx/>
                <a:uFillTx/>
                <a:latin typeface="Verdana" pitchFamily="34" charset="0"/>
                <a:ea typeface="黑体" pitchFamily="2" charset="-122"/>
                <a:cs typeface="+mn-cs"/>
              </a:rPr>
              <a:t>scanf</a:t>
            </a:r>
            <a:r>
              <a:rPr kumimoji="1" lang="en-US" altLang="zh-CN" sz="32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 </a:t>
            </a:r>
            <a:r>
              <a:rPr kumimoji="1" lang="zh-CN" altLang="en-US" sz="32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函数将把从键盘扫描的数据依次送到这些地址所指向的单元中去。因此对这些变量作取地址运算。取地址运算符：</a:t>
            </a:r>
            <a:r>
              <a:rPr kumimoji="1" lang="en-US" altLang="zh-CN" sz="32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&amp;</a:t>
            </a:r>
            <a:endParaRPr kumimoji="1" lang="zh-CN" altLang="en-US" sz="32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endParaRPr>
          </a:p>
        </p:txBody>
      </p:sp>
      <p:sp>
        <p:nvSpPr>
          <p:cNvPr id="7" name="Text Box 22"/>
          <p:cNvSpPr txBox="1">
            <a:spLocks noChangeArrowheads="1"/>
          </p:cNvSpPr>
          <p:nvPr/>
        </p:nvSpPr>
        <p:spPr bwMode="auto">
          <a:xfrm>
            <a:off x="1847528" y="1416607"/>
            <a:ext cx="8869441" cy="91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216000" rIns="0" bIns="32400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err="1">
                <a:ln>
                  <a:noFill/>
                </a:ln>
                <a:solidFill>
                  <a:srgbClr val="1F497D"/>
                </a:solidFill>
                <a:effectLst/>
                <a:uLnTx/>
                <a:uFillTx/>
                <a:latin typeface="Verdana" pitchFamily="34" charset="0"/>
                <a:ea typeface="宋体" charset="-122"/>
                <a:cs typeface="+mn-cs"/>
              </a:rPr>
              <a:t>scanf</a:t>
            </a:r>
            <a:r>
              <a:rPr kumimoji="1" lang="en-US" altLang="zh-CN" sz="2400" b="1" i="0" u="none" strike="noStrike" kern="1200" cap="none" spc="0" normalizeH="0" baseline="0" noProof="0" dirty="0">
                <a:ln>
                  <a:noFill/>
                </a:ln>
                <a:solidFill>
                  <a:srgbClr val="1F497D"/>
                </a:solidFill>
                <a:effectLst/>
                <a:uLnTx/>
                <a:uFillTx/>
                <a:latin typeface="Verdana" pitchFamily="34" charset="0"/>
                <a:ea typeface="宋体" charset="-122"/>
                <a:cs typeface="+mn-cs"/>
              </a:rPr>
              <a:t>(“num1=%d ,num2=%d” ,  &amp;num1, &amp;num2);</a:t>
            </a:r>
          </a:p>
        </p:txBody>
      </p:sp>
    </p:spTree>
    <p:extLst>
      <p:ext uri="{BB962C8B-B14F-4D97-AF65-F5344CB8AC3E}">
        <p14:creationId xmlns:p14="http://schemas.microsoft.com/office/powerpoint/2010/main" val="31125409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08546" name="Rectangle 2"/>
          <p:cNvSpPr>
            <a:spLocks noGrp="1" noChangeArrowheads="1"/>
          </p:cNvSpPr>
          <p:nvPr>
            <p:ph type="title" idx="4294967295"/>
          </p:nvPr>
        </p:nvSpPr>
        <p:spPr>
          <a:xfrm>
            <a:off x="577232" y="402293"/>
            <a:ext cx="9144000"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zh-CN" altLang="en-US" sz="3600" b="1" dirty="0">
                <a:solidFill>
                  <a:srgbClr val="FFFF66"/>
                </a:solidFill>
                <a:effectLst>
                  <a:outerShdw blurRad="38100" dist="38100" dir="2700000" algn="tl">
                    <a:srgbClr val="000000"/>
                  </a:outerShdw>
                </a:effectLst>
                <a:ea typeface="黑体" pitchFamily="2" charset="-122"/>
              </a:rPr>
              <a:t>格式控制字符串的说明</a:t>
            </a:r>
          </a:p>
        </p:txBody>
      </p:sp>
      <p:sp>
        <p:nvSpPr>
          <p:cNvPr id="108547" name="Text Box 3"/>
          <p:cNvSpPr txBox="1">
            <a:spLocks noChangeArrowheads="1"/>
          </p:cNvSpPr>
          <p:nvPr/>
        </p:nvSpPr>
        <p:spPr bwMode="auto">
          <a:xfrm>
            <a:off x="487092" y="2246784"/>
            <a:ext cx="10729192" cy="976999"/>
          </a:xfrm>
          <a:prstGeom prst="rect">
            <a:avLst/>
          </a:prstGeom>
          <a:noFill/>
          <a:ln w="9525">
            <a:noFill/>
            <a:miter lim="800000"/>
            <a:headEnd/>
            <a:tailEnd/>
          </a:ln>
          <a:effectLst/>
        </p:spPr>
        <p:txBody>
          <a:bodyPr wrap="square" lIns="0" tIns="0" rIns="0" bIns="0">
            <a:spAutoFit/>
          </a:bodyPr>
          <a:lstStyle>
            <a:defPPr>
              <a:defRPr lang="zh-CN"/>
            </a:defPPr>
            <a:lvl1pPr marR="0" lvl="0" indent="0" fontAlgn="base">
              <a:lnSpc>
                <a:spcPct val="120000"/>
              </a:lnSpc>
              <a:spcBef>
                <a:spcPct val="0"/>
              </a:spcBef>
              <a:spcAft>
                <a:spcPct val="0"/>
              </a:spcAft>
              <a:buClr>
                <a:srgbClr val="66FF33"/>
              </a:buClr>
              <a:buSzTx/>
              <a:buFontTx/>
              <a:buNone/>
              <a:tabLst/>
              <a:defRPr kumimoji="1" sz="2400" b="1" i="0" u="none" strike="noStrike" cap="none" spc="0" normalizeH="0" baseline="0">
                <a:ln>
                  <a:noFill/>
                </a:ln>
                <a:solidFill>
                  <a:srgbClr val="0000FF"/>
                </a:solidFill>
                <a:effectLst/>
                <a:uLnTx/>
                <a:uFillTx/>
                <a:latin typeface="Verdana" pitchFamily="34" charset="0"/>
                <a:ea typeface="黑体" pitchFamily="2" charset="-122"/>
              </a:defRPr>
            </a:lvl1pPr>
          </a:lstStyle>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en-US" altLang="zh-CN" sz="28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1</a:t>
            </a:r>
            <a:r>
              <a:rPr kumimoji="1" lang="zh-CN" altLang="en-US" sz="28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、格式说明符：由％和规定的格式字符组成，一个字符串中可以有一个或多个格式控制字符。</a:t>
            </a:r>
          </a:p>
        </p:txBody>
      </p:sp>
      <p:sp>
        <p:nvSpPr>
          <p:cNvPr id="108549" name="Text Box 5"/>
          <p:cNvSpPr txBox="1">
            <a:spLocks noChangeArrowheads="1"/>
          </p:cNvSpPr>
          <p:nvPr/>
        </p:nvSpPr>
        <p:spPr bwMode="auto">
          <a:xfrm>
            <a:off x="472271" y="1563354"/>
            <a:ext cx="8343900" cy="492443"/>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
                <a:srgbClr val="CCCCFF"/>
              </a:buClr>
              <a:buSzTx/>
              <a:buFont typeface="Wingdings" pitchFamily="2" charset="2"/>
              <a:buNone/>
              <a:tabLst/>
              <a:defRPr/>
            </a:pPr>
            <a:r>
              <a:rPr kumimoji="1" lang="zh-CN" altLang="en-US" sz="3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格式控制字符串中可能包含两类字符：</a:t>
            </a:r>
          </a:p>
        </p:txBody>
      </p:sp>
      <p:sp>
        <p:nvSpPr>
          <p:cNvPr id="108550" name="Rectangle 6"/>
          <p:cNvSpPr>
            <a:spLocks noChangeArrowheads="1"/>
          </p:cNvSpPr>
          <p:nvPr/>
        </p:nvSpPr>
        <p:spPr bwMode="auto">
          <a:xfrm>
            <a:off x="1790899" y="3429000"/>
            <a:ext cx="7131623" cy="408125"/>
          </a:xfrm>
          <a:prstGeom prst="rect">
            <a:avLst/>
          </a:prstGeom>
          <a:no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zh-CN" altLang="en-US" sz="2400" b="1" i="0" u="none" strike="noStrike" kern="1200" cap="none" spc="0" normalizeH="0" baseline="0" noProof="0" dirty="0">
                <a:ln>
                  <a:noFill/>
                </a:ln>
                <a:solidFill>
                  <a:srgbClr val="EEECE1">
                    <a:lumMod val="10000"/>
                  </a:srgbClr>
                </a:solidFill>
                <a:effectLst/>
                <a:uLnTx/>
                <a:uFillTx/>
                <a:latin typeface="华光楷体二_CNKI" panose="02000500000000000000" pitchFamily="2" charset="-122"/>
                <a:ea typeface="华光楷体二_CNKI" panose="02000500000000000000" pitchFamily="2" charset="-122"/>
                <a:cs typeface="+mn-cs"/>
              </a:rPr>
              <a:t>作用：把用户输入的数据格式化成规定类型的数据。</a:t>
            </a:r>
          </a:p>
        </p:txBody>
      </p:sp>
      <p:sp>
        <p:nvSpPr>
          <p:cNvPr id="108551" name="Text Box 7"/>
          <p:cNvSpPr txBox="1">
            <a:spLocks noChangeArrowheads="1"/>
          </p:cNvSpPr>
          <p:nvPr/>
        </p:nvSpPr>
        <p:spPr bwMode="auto">
          <a:xfrm>
            <a:off x="4994511" y="2839295"/>
            <a:ext cx="5646738" cy="369332"/>
          </a:xfrm>
          <a:prstGeom prst="rect">
            <a:avLst/>
          </a:prstGeom>
          <a:noFill/>
          <a:ln w="9525">
            <a:noFill/>
            <a:miter lim="800000"/>
            <a:headEnd/>
            <a:tailEnd/>
          </a:ln>
          <a:effectLst/>
        </p:spPr>
        <p:txBody>
          <a:bodyPr lIns="0" tIns="0" rIns="0" bIns="0">
            <a:spAutoFit/>
          </a:bodyPr>
          <a:lstStyle/>
          <a:p>
            <a:pPr marL="457200" marR="0" lvl="0" indent="-457200" algn="l" defTabSz="914400" rtl="0" eaLnBrk="1" fontAlgn="base" latinLnBrk="0" hangingPunct="1">
              <a:lnSpc>
                <a:spcPct val="100000"/>
              </a:lnSpc>
              <a:spcBef>
                <a:spcPct val="15000"/>
              </a:spcBef>
              <a:spcAft>
                <a:spcPct val="0"/>
              </a:spcAft>
              <a:buClr>
                <a:srgbClr val="CCCCFF"/>
              </a:buClr>
              <a:buSzTx/>
              <a:buFontTx/>
              <a:buNone/>
              <a:tabLst/>
              <a:defRPr/>
            </a:pPr>
            <a:r>
              <a:rPr kumimoji="1" lang="zh-CN" altLang="en-US"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黑体" pitchFamily="2" charset="-122"/>
                <a:cs typeface="+mn-cs"/>
              </a:rPr>
              <a:t>如： ％</a:t>
            </a:r>
            <a:r>
              <a:rPr kumimoji="1" lang="en-US" altLang="zh-CN"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黑体" pitchFamily="2" charset="-122"/>
                <a:cs typeface="+mn-cs"/>
              </a:rPr>
              <a:t>d    </a:t>
            </a:r>
            <a:r>
              <a:rPr kumimoji="1" lang="zh-CN" altLang="en-US"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黑体" pitchFamily="2" charset="-122"/>
                <a:cs typeface="+mn-cs"/>
              </a:rPr>
              <a:t>％</a:t>
            </a:r>
            <a:r>
              <a:rPr kumimoji="1" lang="en-US" altLang="zh-CN"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黑体" pitchFamily="2" charset="-122"/>
                <a:cs typeface="+mn-cs"/>
              </a:rPr>
              <a:t>c    </a:t>
            </a:r>
            <a:r>
              <a:rPr kumimoji="1" lang="zh-CN" altLang="en-US"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黑体" pitchFamily="2" charset="-122"/>
                <a:cs typeface="+mn-cs"/>
              </a:rPr>
              <a:t>％</a:t>
            </a:r>
            <a:r>
              <a:rPr kumimoji="1" lang="en-US" altLang="zh-CN"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黑体" pitchFamily="2" charset="-122"/>
                <a:cs typeface="+mn-cs"/>
              </a:rPr>
              <a:t>f    </a:t>
            </a:r>
            <a:r>
              <a:rPr kumimoji="1" lang="zh-CN" altLang="en-US"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黑体" pitchFamily="2" charset="-122"/>
                <a:cs typeface="+mn-cs"/>
              </a:rPr>
              <a:t>％</a:t>
            </a:r>
            <a:r>
              <a:rPr kumimoji="1" lang="en-US" altLang="zh-CN" sz="24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Verdana" pitchFamily="34" charset="0"/>
                <a:ea typeface="黑体" pitchFamily="2" charset="-122"/>
                <a:cs typeface="+mn-cs"/>
              </a:rPr>
              <a:t>s </a:t>
            </a:r>
          </a:p>
        </p:txBody>
      </p:sp>
      <p:sp>
        <p:nvSpPr>
          <p:cNvPr id="8" name="Text Box 22"/>
          <p:cNvSpPr txBox="1">
            <a:spLocks noChangeArrowheads="1"/>
          </p:cNvSpPr>
          <p:nvPr/>
        </p:nvSpPr>
        <p:spPr bwMode="auto">
          <a:xfrm>
            <a:off x="1284685" y="952712"/>
            <a:ext cx="8869441" cy="44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rIns="0" bIns="3600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err="1">
                <a:ln>
                  <a:noFill/>
                </a:ln>
                <a:solidFill>
                  <a:srgbClr val="1F497D"/>
                </a:solidFill>
                <a:effectLst/>
                <a:uLnTx/>
                <a:uFillTx/>
                <a:latin typeface="Verdana" pitchFamily="34" charset="0"/>
                <a:ea typeface="宋体" charset="-122"/>
                <a:cs typeface="+mn-cs"/>
              </a:rPr>
              <a:t>scanf</a:t>
            </a:r>
            <a:r>
              <a:rPr kumimoji="1" lang="en-US" altLang="zh-CN" sz="2400" b="1" i="0" u="none" strike="noStrike" kern="1200" cap="none" spc="0" normalizeH="0" baseline="0" noProof="0" dirty="0">
                <a:ln>
                  <a:noFill/>
                </a:ln>
                <a:solidFill>
                  <a:srgbClr val="1F497D"/>
                </a:solidFill>
                <a:effectLst/>
                <a:uLnTx/>
                <a:uFillTx/>
                <a:latin typeface="Verdana" pitchFamily="34" charset="0"/>
                <a:ea typeface="宋体" charset="-122"/>
                <a:cs typeface="+mn-cs"/>
              </a:rPr>
              <a:t>(“num1=%d ,num2=%d” ,  &amp;num1, &amp;num2);</a:t>
            </a:r>
          </a:p>
        </p:txBody>
      </p:sp>
      <p:sp>
        <p:nvSpPr>
          <p:cNvPr id="3" name="Text Box 4">
            <a:extLst>
              <a:ext uri="{FF2B5EF4-FFF2-40B4-BE49-F238E27FC236}">
                <a16:creationId xmlns:a16="http://schemas.microsoft.com/office/drawing/2014/main" id="{34067837-15C6-85F0-60F5-C3EFEBE4511E}"/>
              </a:ext>
            </a:extLst>
          </p:cNvPr>
          <p:cNvSpPr txBox="1">
            <a:spLocks noChangeArrowheads="1"/>
          </p:cNvSpPr>
          <p:nvPr/>
        </p:nvSpPr>
        <p:spPr bwMode="auto">
          <a:xfrm>
            <a:off x="571713" y="4196050"/>
            <a:ext cx="10625834" cy="2011128"/>
          </a:xfrm>
          <a:prstGeom prst="rect">
            <a:avLst/>
          </a:prstGeom>
          <a:noFill/>
          <a:ln w="9525">
            <a:noFill/>
            <a:miter lim="800000"/>
            <a:headEnd/>
            <a:tailEnd/>
          </a:ln>
          <a:effectLst/>
        </p:spPr>
        <p:txBody>
          <a:bodyPr wrap="square" lIns="0" tIns="0" rIns="0" bIns="0">
            <a:spAutoFit/>
          </a:bodyPr>
          <a:lstStyle>
            <a:defPPr>
              <a:defRPr lang="zh-CN"/>
            </a:defPPr>
            <a:lvl1pPr marR="0" lvl="0" indent="0" fontAlgn="base">
              <a:lnSpc>
                <a:spcPct val="120000"/>
              </a:lnSpc>
              <a:spcBef>
                <a:spcPct val="0"/>
              </a:spcBef>
              <a:spcAft>
                <a:spcPct val="0"/>
              </a:spcAft>
              <a:buClr>
                <a:srgbClr val="66FF33"/>
              </a:buClr>
              <a:buSzTx/>
              <a:buFontTx/>
              <a:buNone/>
              <a:tabLst/>
              <a:defRPr kumimoji="1" sz="2400" b="1" i="0" u="none" strike="noStrike" cap="none" spc="0" normalizeH="0" baseline="0">
                <a:ln>
                  <a:noFill/>
                </a:ln>
                <a:solidFill>
                  <a:srgbClr val="0000FF"/>
                </a:solidFill>
                <a:effectLst/>
                <a:uLnTx/>
                <a:uFillTx/>
                <a:latin typeface="Verdana" pitchFamily="34" charset="0"/>
                <a:ea typeface="黑体" pitchFamily="2" charset="-122"/>
              </a:defRPr>
            </a:lvl1pPr>
          </a:lstStyle>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en-US" altLang="zh-CN" sz="28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2</a:t>
            </a:r>
            <a:r>
              <a:rPr kumimoji="1" lang="zh-CN" altLang="en-US" sz="28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、普通字符：除格式字符以外的所有其它字符。它们不被显示，反而要求使用者在输入信息时照原样输入，否则函数将不能扫描到正确的数据。</a:t>
            </a:r>
          </a:p>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  因此，</a:t>
            </a:r>
            <a:r>
              <a:rPr kumimoji="1" lang="zh-CN" altLang="en-US" sz="2800" b="1" i="0" u="none" strike="noStrike" kern="1200" cap="none" spc="0" normalizeH="0" baseline="0" noProof="0" dirty="0">
                <a:ln>
                  <a:noFill/>
                </a:ln>
                <a:solidFill>
                  <a:srgbClr val="FF0000"/>
                </a:solidFill>
                <a:effectLst/>
                <a:uLnTx/>
                <a:uFillTx/>
                <a:latin typeface="方正舒体" panose="02010601030101010101" pitchFamily="2" charset="-122"/>
                <a:ea typeface="方正舒体" panose="02010601030101010101" pitchFamily="2" charset="-122"/>
                <a:cs typeface="+mn-cs"/>
              </a:rPr>
              <a:t>通常在格式字符串中，不包含任何普通字符。</a:t>
            </a:r>
          </a:p>
        </p:txBody>
      </p:sp>
    </p:spTree>
    <p:extLst>
      <p:ext uri="{BB962C8B-B14F-4D97-AF65-F5344CB8AC3E}">
        <p14:creationId xmlns:p14="http://schemas.microsoft.com/office/powerpoint/2010/main" val="23542012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a:grpSpLocks/>
          </p:cNvGrpSpPr>
          <p:nvPr/>
        </p:nvGrpSpPr>
        <p:grpSpPr bwMode="auto">
          <a:xfrm>
            <a:off x="1714501" y="1012826"/>
            <a:ext cx="8869363" cy="1778000"/>
            <a:chOff x="96" y="734"/>
            <a:chExt cx="5587" cy="1120"/>
          </a:xfrm>
        </p:grpSpPr>
        <p:sp>
          <p:nvSpPr>
            <p:cNvPr id="50208" name="Text Box 3"/>
            <p:cNvSpPr txBox="1">
              <a:spLocks noChangeArrowheads="1"/>
            </p:cNvSpPr>
            <p:nvPr/>
          </p:nvSpPr>
          <p:spPr bwMode="auto">
            <a:xfrm>
              <a:off x="123" y="734"/>
              <a:ext cx="5533"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252000" rIns="0" bIns="64800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err="1">
                  <a:ln>
                    <a:noFill/>
                  </a:ln>
                  <a:solidFill>
                    <a:prstClr val="black"/>
                  </a:solidFill>
                  <a:effectLst/>
                  <a:uLnTx/>
                  <a:uFillTx/>
                  <a:latin typeface="Verdana" pitchFamily="34" charset="0"/>
                  <a:ea typeface="宋体" charset="-122"/>
                  <a:cs typeface="+mn-cs"/>
                </a:rPr>
                <a:t>int</a:t>
              </a:r>
              <a:r>
                <a:rPr kumimoji="1" lang="en-US" altLang="zh-CN" sz="2400" b="1" i="0" u="none" strike="noStrike" kern="1200" cap="none" spc="0" normalizeH="0" baseline="0" noProof="0" dirty="0">
                  <a:ln>
                    <a:noFill/>
                  </a:ln>
                  <a:solidFill>
                    <a:prstClr val="black"/>
                  </a:solidFill>
                  <a:effectLst/>
                  <a:uLnTx/>
                  <a:uFillTx/>
                  <a:latin typeface="Verdana" pitchFamily="34" charset="0"/>
                  <a:ea typeface="宋体" charset="-122"/>
                  <a:cs typeface="+mn-cs"/>
                </a:rPr>
                <a:t>  num1, num2;</a:t>
              </a:r>
            </a:p>
          </p:txBody>
        </p:sp>
        <p:sp>
          <p:nvSpPr>
            <p:cNvPr id="50209" name="Text Box 8"/>
            <p:cNvSpPr txBox="1">
              <a:spLocks noChangeArrowheads="1"/>
            </p:cNvSpPr>
            <p:nvPr/>
          </p:nvSpPr>
          <p:spPr bwMode="auto">
            <a:xfrm>
              <a:off x="96" y="1278"/>
              <a:ext cx="558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216000" rIns="0" bIns="32400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prstClr val="black"/>
                  </a:solidFill>
                  <a:effectLst/>
                  <a:uLnTx/>
                  <a:uFillTx/>
                  <a:latin typeface="Verdana" pitchFamily="34" charset="0"/>
                  <a:ea typeface="宋体" charset="-122"/>
                  <a:cs typeface="+mn-cs"/>
                </a:rPr>
                <a:t>scanf(“num1=%d ,num2=%d” ,  &amp;num1, &amp;num2);</a:t>
              </a:r>
            </a:p>
          </p:txBody>
        </p:sp>
      </p:gr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54274" name="Rectangle 2"/>
          <p:cNvSpPr>
            <a:spLocks noGrp="1" noChangeArrowheads="1"/>
          </p:cNvSpPr>
          <p:nvPr>
            <p:ph type="title" idx="4294967295"/>
          </p:nvPr>
        </p:nvSpPr>
        <p:spPr>
          <a:xfrm>
            <a:off x="419100" y="498088"/>
            <a:ext cx="9144000"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zh-CN" altLang="en-US" sz="3600" b="1" dirty="0">
                <a:solidFill>
                  <a:srgbClr val="FFFF66"/>
                </a:solidFill>
                <a:effectLst>
                  <a:outerShdw blurRad="38100" dist="38100" dir="2700000" algn="tl">
                    <a:srgbClr val="000000"/>
                  </a:outerShdw>
                </a:effectLst>
                <a:ea typeface="黑体" pitchFamily="2" charset="-122"/>
              </a:rPr>
              <a:t>格式输入函数</a:t>
            </a:r>
            <a:r>
              <a:rPr lang="en-US" altLang="zh-CN" sz="3600" b="1" dirty="0" err="1">
                <a:solidFill>
                  <a:srgbClr val="FFFF66"/>
                </a:solidFill>
                <a:effectLst>
                  <a:outerShdw blurRad="38100" dist="38100" dir="2700000" algn="tl">
                    <a:srgbClr val="000000"/>
                  </a:outerShdw>
                </a:effectLst>
                <a:ea typeface="黑体" pitchFamily="2" charset="-122"/>
              </a:rPr>
              <a:t>scanf</a:t>
            </a:r>
            <a:r>
              <a:rPr lang="zh-CN" altLang="en-US" sz="3600" b="1" dirty="0">
                <a:solidFill>
                  <a:srgbClr val="FFFF66"/>
                </a:solidFill>
                <a:effectLst>
                  <a:outerShdw blurRad="38100" dist="38100" dir="2700000" algn="tl">
                    <a:srgbClr val="000000"/>
                  </a:outerShdw>
                </a:effectLst>
                <a:ea typeface="黑体" pitchFamily="2" charset="-122"/>
              </a:rPr>
              <a:t>的执行过程</a:t>
            </a:r>
          </a:p>
        </p:txBody>
      </p:sp>
      <p:sp>
        <p:nvSpPr>
          <p:cNvPr id="54281" name="Text Box 9"/>
          <p:cNvSpPr txBox="1">
            <a:spLocks noChangeArrowheads="1"/>
          </p:cNvSpPr>
          <p:nvPr/>
        </p:nvSpPr>
        <p:spPr bwMode="auto">
          <a:xfrm>
            <a:off x="2906714" y="4610100"/>
            <a:ext cx="1404937" cy="514738"/>
          </a:xfrm>
          <a:prstGeom prst="rect">
            <a:avLst/>
          </a:prstGeom>
          <a:noFill/>
          <a:ln w="9525">
            <a:noFill/>
            <a:miter lim="800000"/>
            <a:headEnd/>
            <a:tailEnd/>
          </a:ln>
          <a:effectLst/>
        </p:spPr>
        <p:txBody>
          <a:bodyPr lIns="72000" tIns="72000" rIns="0" bIns="72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outerShdw blurRad="38100" dist="38100" dir="2700000" algn="tl">
                    <a:srgbClr val="000000"/>
                  </a:outerShdw>
                </a:effectLst>
                <a:uLnTx/>
                <a:uFillTx/>
                <a:latin typeface="Verdana" pitchFamily="34" charset="0"/>
                <a:ea typeface="宋体" panose="02010600030101010101" pitchFamily="2" charset="-122"/>
                <a:cs typeface="+mn-cs"/>
              </a:rPr>
              <a:t>num1=</a:t>
            </a:r>
          </a:p>
        </p:txBody>
      </p:sp>
      <p:sp>
        <p:nvSpPr>
          <p:cNvPr id="54282" name="AutoShape 10"/>
          <p:cNvSpPr>
            <a:spLocks/>
          </p:cNvSpPr>
          <p:nvPr/>
        </p:nvSpPr>
        <p:spPr bwMode="auto">
          <a:xfrm rot="-5400000">
            <a:off x="3457575" y="1990725"/>
            <a:ext cx="323850" cy="1219200"/>
          </a:xfrm>
          <a:prstGeom prst="leftBrace">
            <a:avLst>
              <a:gd name="adj1" fmla="val 31373"/>
              <a:gd name="adj2" fmla="val 50000"/>
            </a:avLst>
          </a:prstGeom>
          <a:noFill/>
          <a:ln w="19050">
            <a:solidFill>
              <a:schemeClr val="tx2">
                <a:lumMod val="75000"/>
              </a:schemeClr>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54283" name="AutoShape 11"/>
          <p:cNvSpPr>
            <a:spLocks/>
          </p:cNvSpPr>
          <p:nvPr/>
        </p:nvSpPr>
        <p:spPr bwMode="auto">
          <a:xfrm rot="-5400000">
            <a:off x="5476875" y="1952625"/>
            <a:ext cx="323850" cy="1295400"/>
          </a:xfrm>
          <a:prstGeom prst="leftBrace">
            <a:avLst>
              <a:gd name="adj1" fmla="val 33333"/>
              <a:gd name="adj2" fmla="val 50000"/>
            </a:avLst>
          </a:prstGeom>
          <a:noFill/>
          <a:ln w="19050">
            <a:solidFill>
              <a:schemeClr val="tx2">
                <a:lumMod val="75000"/>
              </a:schemeClr>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54287" name="AutoShape 15"/>
          <p:cNvSpPr>
            <a:spLocks/>
          </p:cNvSpPr>
          <p:nvPr/>
        </p:nvSpPr>
        <p:spPr bwMode="auto">
          <a:xfrm rot="5400000" flipV="1">
            <a:off x="8024813" y="1471613"/>
            <a:ext cx="180975" cy="990600"/>
          </a:xfrm>
          <a:prstGeom prst="leftBracket">
            <a:avLst>
              <a:gd name="adj" fmla="val 45614"/>
            </a:avLst>
          </a:prstGeom>
          <a:noFill/>
          <a:ln w="19050">
            <a:solidFill>
              <a:schemeClr val="tx2">
                <a:lumMod val="75000"/>
              </a:schemeClr>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54288" name="AutoShape 16"/>
          <p:cNvSpPr>
            <a:spLocks/>
          </p:cNvSpPr>
          <p:nvPr/>
        </p:nvSpPr>
        <p:spPr bwMode="auto">
          <a:xfrm rot="5400000" flipV="1">
            <a:off x="9439276" y="1457326"/>
            <a:ext cx="200025" cy="1038225"/>
          </a:xfrm>
          <a:prstGeom prst="leftBracket">
            <a:avLst>
              <a:gd name="adj" fmla="val 43254"/>
            </a:avLst>
          </a:prstGeom>
          <a:noFill/>
          <a:ln w="19050">
            <a:solidFill>
              <a:schemeClr val="tx2">
                <a:lumMod val="75000"/>
              </a:schemeClr>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54289" name="Rectangle 17"/>
          <p:cNvSpPr>
            <a:spLocks noChangeArrowheads="1"/>
          </p:cNvSpPr>
          <p:nvPr/>
        </p:nvSpPr>
        <p:spPr bwMode="auto">
          <a:xfrm>
            <a:off x="4248150" y="1876426"/>
            <a:ext cx="609600" cy="733425"/>
          </a:xfrm>
          <a:prstGeom prst="rect">
            <a:avLst/>
          </a:prstGeom>
          <a:noFill/>
          <a:ln w="19050">
            <a:solidFill>
              <a:schemeClr val="tx2">
                <a:lumMod val="75000"/>
              </a:schemeClr>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1F497D"/>
              </a:solidFill>
              <a:effectLst/>
              <a:uLnTx/>
              <a:uFillTx/>
              <a:latin typeface="Calibri"/>
              <a:ea typeface="宋体" panose="02010600030101010101" pitchFamily="2" charset="-122"/>
              <a:cs typeface="+mn-cs"/>
            </a:endParaRPr>
          </a:p>
        </p:txBody>
      </p:sp>
      <p:sp>
        <p:nvSpPr>
          <p:cNvPr id="54290" name="Rectangle 18"/>
          <p:cNvSpPr>
            <a:spLocks noChangeArrowheads="1"/>
          </p:cNvSpPr>
          <p:nvPr/>
        </p:nvSpPr>
        <p:spPr bwMode="auto">
          <a:xfrm>
            <a:off x="6305550" y="1876426"/>
            <a:ext cx="609600" cy="733425"/>
          </a:xfrm>
          <a:prstGeom prst="rect">
            <a:avLst/>
          </a:prstGeom>
          <a:noFill/>
          <a:ln w="19050">
            <a:solidFill>
              <a:schemeClr val="tx2">
                <a:lumMod val="75000"/>
              </a:schemeClr>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cxnSp>
        <p:nvCxnSpPr>
          <p:cNvPr id="54295" name="AutoShape 23"/>
          <p:cNvCxnSpPr>
            <a:cxnSpLocks noChangeShapeType="1"/>
            <a:stCxn id="54296" idx="2"/>
            <a:endCxn id="54281" idx="0"/>
          </p:cNvCxnSpPr>
          <p:nvPr/>
        </p:nvCxnSpPr>
        <p:spPr bwMode="auto">
          <a:xfrm>
            <a:off x="3609182" y="3577114"/>
            <a:ext cx="0" cy="1032986"/>
          </a:xfrm>
          <a:prstGeom prst="straightConnector1">
            <a:avLst/>
          </a:prstGeom>
          <a:noFill/>
          <a:ln w="19050">
            <a:solidFill>
              <a:schemeClr val="tx2">
                <a:lumMod val="75000"/>
              </a:schemeClr>
            </a:solidFill>
            <a:round/>
            <a:headEnd type="triangle" w="med" len="med"/>
            <a:tailEnd/>
          </a:ln>
          <a:extLst>
            <a:ext uri="{909E8E84-426E-40DD-AFC4-6F175D3DCCD1}">
              <a14:hiddenFill xmlns:a14="http://schemas.microsoft.com/office/drawing/2010/main">
                <a:noFill/>
              </a14:hiddenFill>
            </a:ext>
          </a:extLst>
        </p:spPr>
      </p:cxnSp>
      <p:sp>
        <p:nvSpPr>
          <p:cNvPr id="54296" name="Text Box 24" descr="b42"/>
          <p:cNvSpPr txBox="1">
            <a:spLocks noChangeArrowheads="1"/>
          </p:cNvSpPr>
          <p:nvPr/>
        </p:nvSpPr>
        <p:spPr bwMode="auto">
          <a:xfrm>
            <a:off x="3065464" y="2838450"/>
            <a:ext cx="1087437" cy="738664"/>
          </a:xfrm>
          <a:prstGeom prst="rect">
            <a:avLst/>
          </a:prstGeom>
          <a:blipFill dpi="0" rotWithShape="0">
            <a:blip r:embed="rId2"/>
            <a:srcRect/>
            <a:tile tx="0" ty="0" sx="100000" sy="100000" flip="none" algn="tl"/>
          </a:blipFill>
          <a:ln w="9525">
            <a:no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t>普通</a:t>
            </a:r>
            <a:b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b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t>字符</a:t>
            </a:r>
            <a:endParaRPr kumimoji="1" lang="zh-CN" altLang="en-US" sz="2400" b="1" i="0" u="none" strike="noStrike" kern="1200" cap="none" spc="0" normalizeH="0" baseline="0" noProof="0">
              <a:ln>
                <a:noFill/>
              </a:ln>
              <a:solidFill>
                <a:srgbClr val="000000"/>
              </a:solidFill>
              <a:effectLst/>
              <a:uLnTx/>
              <a:uFillTx/>
              <a:latin typeface="Verdana" pitchFamily="34" charset="0"/>
              <a:ea typeface="黑体" pitchFamily="2" charset="-122"/>
              <a:cs typeface="+mn-cs"/>
            </a:endParaRPr>
          </a:p>
        </p:txBody>
      </p:sp>
      <p:sp>
        <p:nvSpPr>
          <p:cNvPr id="54297" name="Text Box 25" descr="b42"/>
          <p:cNvSpPr txBox="1">
            <a:spLocks noChangeArrowheads="1"/>
          </p:cNvSpPr>
          <p:nvPr/>
        </p:nvSpPr>
        <p:spPr bwMode="auto">
          <a:xfrm>
            <a:off x="4230688" y="2838450"/>
            <a:ext cx="684212" cy="738664"/>
          </a:xfrm>
          <a:prstGeom prst="rect">
            <a:avLst/>
          </a:prstGeom>
          <a:blipFill dpi="0" rotWithShape="0">
            <a:blip r:embed="rId2"/>
            <a:srcRect/>
            <a:tile tx="0" ty="0" sx="100000" sy="100000" flip="none" algn="tl"/>
          </a:blipFill>
          <a:ln w="9525">
            <a:no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t>格式字符</a:t>
            </a:r>
            <a:endParaRPr kumimoji="1" lang="zh-CN" altLang="en-US" sz="2400" b="1" i="0" u="none" strike="noStrike" kern="1200" cap="none" spc="0" normalizeH="0" baseline="0" noProof="0">
              <a:ln>
                <a:noFill/>
              </a:ln>
              <a:solidFill>
                <a:srgbClr val="000000"/>
              </a:solidFill>
              <a:effectLst/>
              <a:uLnTx/>
              <a:uFillTx/>
              <a:latin typeface="Verdana" pitchFamily="34" charset="0"/>
              <a:ea typeface="黑体" pitchFamily="2" charset="-122"/>
              <a:cs typeface="+mn-cs"/>
            </a:endParaRPr>
          </a:p>
        </p:txBody>
      </p:sp>
      <p:sp>
        <p:nvSpPr>
          <p:cNvPr id="54298" name="Text Box 26" descr="b42"/>
          <p:cNvSpPr txBox="1">
            <a:spLocks noChangeArrowheads="1"/>
          </p:cNvSpPr>
          <p:nvPr/>
        </p:nvSpPr>
        <p:spPr bwMode="auto">
          <a:xfrm>
            <a:off x="4991100" y="2838450"/>
            <a:ext cx="1219200" cy="738664"/>
          </a:xfrm>
          <a:prstGeom prst="rect">
            <a:avLst/>
          </a:prstGeom>
          <a:blipFill dpi="0" rotWithShape="0">
            <a:blip r:embed="rId2"/>
            <a:srcRect/>
            <a:tile tx="0" ty="0" sx="100000" sy="100000" flip="none" algn="tl"/>
          </a:blipFill>
          <a:ln w="9525">
            <a:no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t>普通</a:t>
            </a:r>
            <a:b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b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t>字符</a:t>
            </a:r>
            <a:endParaRPr kumimoji="1" lang="zh-CN" altLang="en-US" sz="2400" b="1" i="0" u="none" strike="noStrike" kern="1200" cap="none" spc="0" normalizeH="0" baseline="0" noProof="0">
              <a:ln>
                <a:noFill/>
              </a:ln>
              <a:solidFill>
                <a:srgbClr val="000000"/>
              </a:solidFill>
              <a:effectLst/>
              <a:uLnTx/>
              <a:uFillTx/>
              <a:latin typeface="Verdana" pitchFamily="34" charset="0"/>
              <a:ea typeface="黑体" pitchFamily="2" charset="-122"/>
              <a:cs typeface="+mn-cs"/>
            </a:endParaRPr>
          </a:p>
        </p:txBody>
      </p:sp>
      <p:sp>
        <p:nvSpPr>
          <p:cNvPr id="54299" name="Text Box 27" descr="b42"/>
          <p:cNvSpPr txBox="1">
            <a:spLocks noChangeArrowheads="1"/>
          </p:cNvSpPr>
          <p:nvPr/>
        </p:nvSpPr>
        <p:spPr bwMode="auto">
          <a:xfrm>
            <a:off x="6267451" y="2838450"/>
            <a:ext cx="684213" cy="738664"/>
          </a:xfrm>
          <a:prstGeom prst="rect">
            <a:avLst/>
          </a:prstGeom>
          <a:blipFill dpi="0" rotWithShape="0">
            <a:blip r:embed="rId2"/>
            <a:srcRect/>
            <a:tile tx="0" ty="0" sx="100000" sy="100000" flip="none" algn="tl"/>
          </a:blipFill>
          <a:ln w="9525">
            <a:no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t>格式字符</a:t>
            </a:r>
            <a:endParaRPr kumimoji="1" lang="zh-CN" altLang="en-US" sz="2400" b="1" i="0" u="none" strike="noStrike" kern="1200" cap="none" spc="0" normalizeH="0" baseline="0" noProof="0">
              <a:ln>
                <a:noFill/>
              </a:ln>
              <a:solidFill>
                <a:srgbClr val="000000"/>
              </a:solidFill>
              <a:effectLst/>
              <a:uLnTx/>
              <a:uFillTx/>
              <a:latin typeface="Verdana" pitchFamily="34" charset="0"/>
              <a:ea typeface="黑体" pitchFamily="2" charset="-122"/>
              <a:cs typeface="+mn-cs"/>
            </a:endParaRPr>
          </a:p>
        </p:txBody>
      </p:sp>
      <p:sp>
        <p:nvSpPr>
          <p:cNvPr id="54301" name="Text Box 29"/>
          <p:cNvSpPr txBox="1">
            <a:spLocks noChangeArrowheads="1"/>
          </p:cNvSpPr>
          <p:nvPr/>
        </p:nvSpPr>
        <p:spPr bwMode="auto">
          <a:xfrm>
            <a:off x="4248150" y="4610100"/>
            <a:ext cx="647700" cy="514738"/>
          </a:xfrm>
          <a:prstGeom prst="rect">
            <a:avLst/>
          </a:prstGeom>
          <a:noFill/>
          <a:ln w="9525">
            <a:noFill/>
            <a:miter lim="800000"/>
            <a:headEnd/>
            <a:tailEnd/>
          </a:ln>
          <a:effectLst/>
        </p:spPr>
        <p:txBody>
          <a:bodyPr lIns="0" tIns="72000" rIns="0" bIns="7200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prstClr val="black"/>
                </a:solidFill>
                <a:effectLst>
                  <a:outerShdw blurRad="38100" dist="38100" dir="2700000" algn="tl">
                    <a:srgbClr val="000000"/>
                  </a:outerShdw>
                </a:effectLst>
                <a:uLnTx/>
                <a:uFillTx/>
                <a:latin typeface="Verdana" pitchFamily="34" charset="0"/>
                <a:ea typeface="宋体" panose="02010600030101010101" pitchFamily="2" charset="-122"/>
                <a:cs typeface="+mn-cs"/>
              </a:rPr>
              <a:t>15</a:t>
            </a:r>
          </a:p>
        </p:txBody>
      </p:sp>
      <p:cxnSp>
        <p:nvCxnSpPr>
          <p:cNvPr id="54302" name="AutoShape 30"/>
          <p:cNvCxnSpPr>
            <a:cxnSpLocks noChangeShapeType="1"/>
            <a:stCxn id="54297" idx="2"/>
            <a:endCxn id="54301" idx="0"/>
          </p:cNvCxnSpPr>
          <p:nvPr/>
        </p:nvCxnSpPr>
        <p:spPr bwMode="auto">
          <a:xfrm flipH="1">
            <a:off x="4572000" y="3577114"/>
            <a:ext cx="794" cy="1032986"/>
          </a:xfrm>
          <a:prstGeom prst="straightConnector1">
            <a:avLst/>
          </a:prstGeom>
          <a:noFill/>
          <a:ln w="19050">
            <a:solidFill>
              <a:schemeClr val="tx2">
                <a:lumMod val="75000"/>
              </a:schemeClr>
            </a:solidFill>
            <a:round/>
            <a:headEnd type="triangle" w="med" len="med"/>
            <a:tailEnd/>
          </a:ln>
          <a:extLst>
            <a:ext uri="{909E8E84-426E-40DD-AFC4-6F175D3DCCD1}">
              <a14:hiddenFill xmlns:a14="http://schemas.microsoft.com/office/drawing/2010/main">
                <a:noFill/>
              </a14:hiddenFill>
            </a:ext>
          </a:extLst>
        </p:spPr>
      </p:cxnSp>
      <p:sp>
        <p:nvSpPr>
          <p:cNvPr id="54303" name="Text Box 31"/>
          <p:cNvSpPr txBox="1">
            <a:spLocks noChangeArrowheads="1"/>
          </p:cNvSpPr>
          <p:nvPr/>
        </p:nvSpPr>
        <p:spPr bwMode="auto">
          <a:xfrm>
            <a:off x="4876800" y="4610100"/>
            <a:ext cx="1466850" cy="514738"/>
          </a:xfrm>
          <a:prstGeom prst="rect">
            <a:avLst/>
          </a:prstGeom>
          <a:noFill/>
          <a:ln w="9525">
            <a:noFill/>
            <a:miter lim="800000"/>
            <a:headEnd/>
            <a:tailEnd/>
          </a:ln>
          <a:effectLst/>
        </p:spPr>
        <p:txBody>
          <a:bodyPr lIns="0" tIns="72000" rIns="0" bIns="72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prstClr val="black"/>
                </a:solidFill>
                <a:effectLst>
                  <a:outerShdw blurRad="38100" dist="38100" dir="2700000" algn="tl">
                    <a:srgbClr val="000000"/>
                  </a:outerShdw>
                </a:effectLst>
                <a:uLnTx/>
                <a:uFillTx/>
                <a:latin typeface="Verdana" pitchFamily="34" charset="0"/>
                <a:ea typeface="宋体" panose="02010600030101010101" pitchFamily="2" charset="-122"/>
                <a:cs typeface="+mn-cs"/>
              </a:rPr>
              <a:t> ,num2=  </a:t>
            </a:r>
          </a:p>
        </p:txBody>
      </p:sp>
      <p:cxnSp>
        <p:nvCxnSpPr>
          <p:cNvPr id="54304" name="AutoShape 32"/>
          <p:cNvCxnSpPr>
            <a:cxnSpLocks noChangeShapeType="1"/>
            <a:stCxn id="54298" idx="2"/>
            <a:endCxn id="54303" idx="0"/>
          </p:cNvCxnSpPr>
          <p:nvPr/>
        </p:nvCxnSpPr>
        <p:spPr bwMode="auto">
          <a:xfrm>
            <a:off x="5600701" y="3577114"/>
            <a:ext cx="9525" cy="1032986"/>
          </a:xfrm>
          <a:prstGeom prst="straightConnector1">
            <a:avLst/>
          </a:prstGeom>
          <a:noFill/>
          <a:ln w="19050">
            <a:solidFill>
              <a:schemeClr val="tx2">
                <a:lumMod val="75000"/>
              </a:schemeClr>
            </a:solidFill>
            <a:round/>
            <a:headEnd type="triangle" w="med" len="med"/>
            <a:tailEnd/>
          </a:ln>
          <a:extLst>
            <a:ext uri="{909E8E84-426E-40DD-AFC4-6F175D3DCCD1}">
              <a14:hiddenFill xmlns:a14="http://schemas.microsoft.com/office/drawing/2010/main">
                <a:noFill/>
              </a14:hiddenFill>
            </a:ext>
          </a:extLst>
        </p:spPr>
      </p:cxnSp>
      <p:sp>
        <p:nvSpPr>
          <p:cNvPr id="54305" name="Text Box 33"/>
          <p:cNvSpPr txBox="1">
            <a:spLocks noChangeArrowheads="1"/>
          </p:cNvSpPr>
          <p:nvPr/>
        </p:nvSpPr>
        <p:spPr bwMode="auto">
          <a:xfrm>
            <a:off x="6267450" y="4610100"/>
            <a:ext cx="685800" cy="514738"/>
          </a:xfrm>
          <a:prstGeom prst="rect">
            <a:avLst/>
          </a:prstGeom>
          <a:noFill/>
          <a:ln w="9525">
            <a:noFill/>
            <a:miter lim="800000"/>
            <a:headEnd/>
            <a:tailEnd/>
          </a:ln>
          <a:effectLst/>
        </p:spPr>
        <p:txBody>
          <a:bodyPr lIns="0" tIns="72000" rIns="0" bIns="7200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prstClr val="black"/>
                </a:solidFill>
                <a:effectLst>
                  <a:outerShdw blurRad="38100" dist="38100" dir="2700000" algn="tl">
                    <a:srgbClr val="000000"/>
                  </a:outerShdw>
                </a:effectLst>
                <a:uLnTx/>
                <a:uFillTx/>
                <a:latin typeface="Verdana" pitchFamily="34" charset="0"/>
                <a:ea typeface="宋体" panose="02010600030101010101" pitchFamily="2" charset="-122"/>
                <a:cs typeface="+mn-cs"/>
              </a:rPr>
              <a:t>30</a:t>
            </a:r>
          </a:p>
        </p:txBody>
      </p:sp>
      <p:cxnSp>
        <p:nvCxnSpPr>
          <p:cNvPr id="54306" name="AutoShape 34"/>
          <p:cNvCxnSpPr>
            <a:cxnSpLocks noChangeShapeType="1"/>
            <a:stCxn id="54299" idx="2"/>
            <a:endCxn id="54305" idx="0"/>
          </p:cNvCxnSpPr>
          <p:nvPr/>
        </p:nvCxnSpPr>
        <p:spPr bwMode="auto">
          <a:xfrm>
            <a:off x="6609558" y="3577114"/>
            <a:ext cx="793" cy="1032986"/>
          </a:xfrm>
          <a:prstGeom prst="straightConnector1">
            <a:avLst/>
          </a:prstGeom>
          <a:noFill/>
          <a:ln w="19050">
            <a:solidFill>
              <a:schemeClr val="tx2">
                <a:lumMod val="75000"/>
              </a:schemeClr>
            </a:solidFill>
            <a:round/>
            <a:headEnd type="triangle" w="med" len="med"/>
            <a:tailEnd/>
          </a:ln>
          <a:extLst>
            <a:ext uri="{909E8E84-426E-40DD-AFC4-6F175D3DCCD1}">
              <a14:hiddenFill xmlns:a14="http://schemas.microsoft.com/office/drawing/2010/main">
                <a:noFill/>
              </a14:hiddenFill>
            </a:ext>
          </a:extLst>
        </p:spPr>
      </p:cxnSp>
      <p:sp>
        <p:nvSpPr>
          <p:cNvPr id="54307" name="Text Box 35"/>
          <p:cNvSpPr txBox="1">
            <a:spLocks noChangeArrowheads="1"/>
          </p:cNvSpPr>
          <p:nvPr/>
        </p:nvSpPr>
        <p:spPr bwMode="auto">
          <a:xfrm>
            <a:off x="6951664" y="4610100"/>
            <a:ext cx="630237" cy="514738"/>
          </a:xfrm>
          <a:prstGeom prst="rect">
            <a:avLst/>
          </a:prstGeom>
          <a:noFill/>
          <a:ln w="9525">
            <a:noFill/>
            <a:miter lim="800000"/>
            <a:headEnd/>
            <a:tailEnd/>
          </a:ln>
          <a:effectLst/>
        </p:spPr>
        <p:txBody>
          <a:bodyPr lIns="72000" tIns="72000" rIns="0" bIns="720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prstClr val="black"/>
                </a:solidFill>
                <a:effectLst>
                  <a:outerShdw blurRad="38100" dist="38100" dir="2700000" algn="tl">
                    <a:srgbClr val="000000"/>
                  </a:outerShdw>
                </a:effectLst>
                <a:uLnTx/>
                <a:uFillTx/>
                <a:latin typeface="Verdana" pitchFamily="34" charset="0"/>
                <a:ea typeface="宋体" panose="02010600030101010101" pitchFamily="2" charset="-122"/>
                <a:cs typeface="+mn-cs"/>
              </a:rPr>
              <a:t> ↙</a:t>
            </a:r>
          </a:p>
        </p:txBody>
      </p:sp>
      <p:cxnSp>
        <p:nvCxnSpPr>
          <p:cNvPr id="54310" name="AutoShape 38"/>
          <p:cNvCxnSpPr>
            <a:cxnSpLocks noChangeShapeType="1"/>
            <a:stCxn id="54287" idx="1"/>
            <a:endCxn id="54289" idx="0"/>
          </p:cNvCxnSpPr>
          <p:nvPr/>
        </p:nvCxnSpPr>
        <p:spPr bwMode="auto">
          <a:xfrm rot="-5400000" flipH="1" flipV="1">
            <a:off x="6332538" y="77788"/>
            <a:ext cx="1588" cy="3560763"/>
          </a:xfrm>
          <a:prstGeom prst="curvedConnector3">
            <a:avLst>
              <a:gd name="adj1" fmla="val -38300014"/>
            </a:avLst>
          </a:prstGeom>
          <a:noFill/>
          <a:ln w="19050">
            <a:solidFill>
              <a:schemeClr val="tx2">
                <a:lumMod val="75000"/>
              </a:schemeClr>
            </a:solidFill>
            <a:round/>
            <a:headEnd type="triangle" w="med" len="med"/>
            <a:tailEnd/>
          </a:ln>
          <a:extLst>
            <a:ext uri="{909E8E84-426E-40DD-AFC4-6F175D3DCCD1}">
              <a14:hiddenFill xmlns:a14="http://schemas.microsoft.com/office/drawing/2010/main">
                <a:noFill/>
              </a14:hiddenFill>
            </a:ext>
          </a:extLst>
        </p:spPr>
      </p:cxnSp>
      <p:cxnSp>
        <p:nvCxnSpPr>
          <p:cNvPr id="54311" name="AutoShape 39"/>
          <p:cNvCxnSpPr>
            <a:cxnSpLocks noChangeShapeType="1"/>
            <a:stCxn id="54288" idx="1"/>
            <a:endCxn id="54290" idx="0"/>
          </p:cNvCxnSpPr>
          <p:nvPr/>
        </p:nvCxnSpPr>
        <p:spPr bwMode="auto">
          <a:xfrm rot="-5400000" flipH="1" flipV="1">
            <a:off x="8073231" y="394494"/>
            <a:ext cx="1588" cy="2927350"/>
          </a:xfrm>
          <a:prstGeom prst="curvedConnector3">
            <a:avLst>
              <a:gd name="adj1" fmla="val -37200014"/>
            </a:avLst>
          </a:prstGeom>
          <a:noFill/>
          <a:ln w="19050">
            <a:solidFill>
              <a:schemeClr val="tx2">
                <a:lumMod val="75000"/>
              </a:schemeClr>
            </a:solidFill>
            <a:round/>
            <a:headEnd type="triangle" w="med" len="med"/>
            <a:tailEnd/>
          </a:ln>
          <a:extLst>
            <a:ext uri="{909E8E84-426E-40DD-AFC4-6F175D3DCCD1}">
              <a14:hiddenFill xmlns:a14="http://schemas.microsoft.com/office/drawing/2010/main">
                <a:noFill/>
              </a14:hiddenFill>
            </a:ext>
          </a:extLst>
        </p:spPr>
      </p:cxnSp>
      <p:sp>
        <p:nvSpPr>
          <p:cNvPr id="54315" name="AutoShape 43"/>
          <p:cNvSpPr>
            <a:spLocks/>
          </p:cNvSpPr>
          <p:nvPr/>
        </p:nvSpPr>
        <p:spPr bwMode="auto">
          <a:xfrm rot="-5400000">
            <a:off x="8667750" y="1352550"/>
            <a:ext cx="342900" cy="2514600"/>
          </a:xfrm>
          <a:prstGeom prst="leftBrace">
            <a:avLst>
              <a:gd name="adj1" fmla="val 61111"/>
              <a:gd name="adj2" fmla="val 50000"/>
            </a:avLst>
          </a:prstGeom>
          <a:noFill/>
          <a:ln w="19050">
            <a:solidFill>
              <a:schemeClr val="tx2">
                <a:lumMod val="75000"/>
              </a:schemeClr>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54316" name="Text Box 44" descr="b42"/>
          <p:cNvSpPr txBox="1">
            <a:spLocks noChangeArrowheads="1"/>
          </p:cNvSpPr>
          <p:nvPr/>
        </p:nvSpPr>
        <p:spPr bwMode="auto">
          <a:xfrm>
            <a:off x="8147050" y="3021013"/>
            <a:ext cx="1454150" cy="369332"/>
          </a:xfrm>
          <a:prstGeom prst="rect">
            <a:avLst/>
          </a:prstGeom>
          <a:blipFill dpi="0" rotWithShape="0">
            <a:blip r:embed="rId2"/>
            <a:srcRect/>
            <a:tile tx="0" ty="0" sx="100000" sy="100000" flip="none" algn="tl"/>
          </a:blipFill>
          <a:ln w="9525">
            <a:noFill/>
            <a:miter lim="800000"/>
            <a:headEnd/>
            <a:tailEnd/>
          </a:ln>
          <a:effectLst>
            <a:prstShdw prst="shdw18" dist="17961" dir="13500000">
              <a:srgbClr val="E4E4E4">
                <a:gamma/>
                <a:shade val="60000"/>
                <a:invGamma/>
              </a:srgbClr>
            </a:prstShdw>
          </a:effec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
                <a:srgbClr val="66FF33"/>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Calibri"/>
                <a:ea typeface="黑体" pitchFamily="2" charset="-122"/>
                <a:cs typeface="+mn-cs"/>
              </a:rPr>
              <a:t>地址列表</a:t>
            </a:r>
            <a:endParaRPr kumimoji="1" lang="zh-CN" altLang="en-US" sz="2400" b="1" i="0" u="none" strike="noStrike" kern="1200" cap="none" spc="0" normalizeH="0" baseline="0" noProof="0">
              <a:ln>
                <a:noFill/>
              </a:ln>
              <a:solidFill>
                <a:srgbClr val="000000"/>
              </a:solidFill>
              <a:effectLst/>
              <a:uLnTx/>
              <a:uFillTx/>
              <a:latin typeface="Verdana" pitchFamily="34" charset="0"/>
              <a:ea typeface="黑体" pitchFamily="2" charset="-122"/>
              <a:cs typeface="+mn-cs"/>
            </a:endParaRPr>
          </a:p>
        </p:txBody>
      </p:sp>
      <p:sp>
        <p:nvSpPr>
          <p:cNvPr id="54318" name="Text Box 46"/>
          <p:cNvSpPr txBox="1">
            <a:spLocks noChangeArrowheads="1"/>
          </p:cNvSpPr>
          <p:nvPr/>
        </p:nvSpPr>
        <p:spPr bwMode="auto">
          <a:xfrm>
            <a:off x="8147050" y="4573588"/>
            <a:ext cx="876300" cy="749300"/>
          </a:xfrm>
          <a:prstGeom prst="rect">
            <a:avLst/>
          </a:prstGeom>
          <a:solidFill>
            <a:schemeClr val="accent2"/>
          </a:solidFill>
          <a:ln w="28575">
            <a:solidFill>
              <a:schemeClr val="bg1"/>
            </a:solidFill>
            <a:miter lim="800000"/>
            <a:headEnd/>
            <a:tailEnd/>
          </a:ln>
          <a:effectLst>
            <a:prstShdw prst="shdw18" dist="17961" dir="13500000">
              <a:schemeClr val="bg1">
                <a:gamma/>
                <a:shade val="60000"/>
                <a:invGamma/>
              </a:schemeClr>
            </a:prstShdw>
          </a:effectLst>
        </p:spPr>
        <p:txBody>
          <a:bodyPr lIns="72000" tIns="144000" rIns="72000" bIns="18000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600" b="1" i="0" u="none" strike="noStrike" kern="1200" cap="none" spc="0" normalizeH="0" baseline="0" noProof="0">
                <a:ln>
                  <a:noFill/>
                </a:ln>
                <a:solidFill>
                  <a:srgbClr val="FFFFFF"/>
                </a:solidFill>
                <a:effectLst/>
                <a:uLnTx/>
                <a:uFillTx/>
                <a:latin typeface="Verdana" pitchFamily="34" charset="0"/>
                <a:ea typeface="宋体" panose="02010600030101010101" pitchFamily="2" charset="-122"/>
                <a:cs typeface="+mn-cs"/>
              </a:rPr>
              <a:t>15</a:t>
            </a:r>
          </a:p>
        </p:txBody>
      </p:sp>
      <p:sp>
        <p:nvSpPr>
          <p:cNvPr id="54319" name="Text Box 47"/>
          <p:cNvSpPr txBox="1">
            <a:spLocks noChangeArrowheads="1"/>
          </p:cNvSpPr>
          <p:nvPr/>
        </p:nvSpPr>
        <p:spPr bwMode="auto">
          <a:xfrm>
            <a:off x="9271000" y="4573588"/>
            <a:ext cx="876300" cy="749300"/>
          </a:xfrm>
          <a:prstGeom prst="rect">
            <a:avLst/>
          </a:prstGeom>
          <a:solidFill>
            <a:schemeClr val="accent2"/>
          </a:solidFill>
          <a:ln w="28575">
            <a:solidFill>
              <a:schemeClr val="bg1"/>
            </a:solidFill>
            <a:miter lim="800000"/>
            <a:headEnd/>
            <a:tailEnd/>
          </a:ln>
          <a:effectLst>
            <a:prstShdw prst="shdw18" dist="17961" dir="13500000">
              <a:schemeClr val="bg1">
                <a:gamma/>
                <a:shade val="60000"/>
                <a:invGamma/>
              </a:schemeClr>
            </a:prstShdw>
          </a:effectLst>
        </p:spPr>
        <p:txBody>
          <a:bodyPr lIns="72000" tIns="144000" rIns="72000" bIns="18000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600" b="1" i="0" u="none" strike="noStrike" kern="1200" cap="none" spc="0" normalizeH="0" baseline="0" noProof="0">
                <a:ln>
                  <a:noFill/>
                </a:ln>
                <a:solidFill>
                  <a:srgbClr val="FFFFFF"/>
                </a:solidFill>
                <a:effectLst/>
                <a:uLnTx/>
                <a:uFillTx/>
                <a:latin typeface="Verdana" pitchFamily="34" charset="0"/>
                <a:ea typeface="宋体" panose="02010600030101010101" pitchFamily="2" charset="-122"/>
                <a:cs typeface="+mn-cs"/>
              </a:rPr>
              <a:t>30</a:t>
            </a:r>
          </a:p>
        </p:txBody>
      </p:sp>
      <p:sp>
        <p:nvSpPr>
          <p:cNvPr id="54320" name="Text Box 48"/>
          <p:cNvSpPr txBox="1">
            <a:spLocks noChangeArrowheads="1"/>
          </p:cNvSpPr>
          <p:nvPr/>
        </p:nvSpPr>
        <p:spPr bwMode="auto">
          <a:xfrm>
            <a:off x="8147050" y="4179888"/>
            <a:ext cx="958850" cy="338554"/>
          </a:xfrm>
          <a:prstGeom prst="rect">
            <a:avLst/>
          </a:prstGeom>
          <a:noFill/>
          <a:ln>
            <a:noFill/>
          </a:ln>
          <a:effectLst>
            <a:prstShdw prst="shdw17" dist="17961" dir="13500000">
              <a:srgbClr val="1F7A7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Verdana" pitchFamily="34" charset="0"/>
                <a:ea typeface="宋体" charset="-122"/>
                <a:cs typeface="+mn-cs"/>
              </a:rPr>
              <a:t>num1</a:t>
            </a:r>
          </a:p>
        </p:txBody>
      </p:sp>
      <p:sp>
        <p:nvSpPr>
          <p:cNvPr id="54321" name="Text Box 49"/>
          <p:cNvSpPr txBox="1">
            <a:spLocks noChangeArrowheads="1"/>
          </p:cNvSpPr>
          <p:nvPr/>
        </p:nvSpPr>
        <p:spPr bwMode="auto">
          <a:xfrm>
            <a:off x="9271000" y="4179888"/>
            <a:ext cx="958850" cy="338554"/>
          </a:xfrm>
          <a:prstGeom prst="rect">
            <a:avLst/>
          </a:prstGeom>
          <a:noFill/>
          <a:ln>
            <a:noFill/>
          </a:ln>
          <a:effectLst>
            <a:prstShdw prst="shdw17" dist="17961" dir="13500000">
              <a:srgbClr val="1F7A7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Verdana" pitchFamily="34" charset="0"/>
                <a:ea typeface="宋体" charset="-122"/>
                <a:cs typeface="+mn-cs"/>
              </a:rPr>
              <a:t>num2</a:t>
            </a:r>
          </a:p>
        </p:txBody>
      </p:sp>
      <p:sp>
        <p:nvSpPr>
          <p:cNvPr id="54322" name="Text Box 50"/>
          <p:cNvSpPr txBox="1">
            <a:spLocks noChangeArrowheads="1"/>
          </p:cNvSpPr>
          <p:nvPr/>
        </p:nvSpPr>
        <p:spPr bwMode="auto">
          <a:xfrm>
            <a:off x="1574800" y="5835650"/>
            <a:ext cx="9042400" cy="427038"/>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
                <a:srgbClr val="CCCCFF"/>
              </a:buClr>
              <a:buSzTx/>
              <a:buFont typeface="Wingdings" pitchFamily="2" charset="2"/>
              <a:buNone/>
              <a:tabLst/>
              <a:defRPr/>
            </a:pPr>
            <a:r>
              <a:rPr kumimoji="1" lang="zh-CN" altLang="en-US" sz="2800" b="1" i="0" u="none" strike="noStrike" kern="1200" cap="none" spc="0" normalizeH="0" baseline="0" noProof="0" dirty="0">
                <a:ln>
                  <a:noFill/>
                </a:ln>
                <a:solidFill>
                  <a:srgbClr val="FF00FF"/>
                </a:solidFill>
                <a:effectLst/>
                <a:uLnTx/>
                <a:uFillTx/>
                <a:latin typeface="黑体" pitchFamily="2" charset="-122"/>
                <a:ea typeface="黑体" pitchFamily="2" charset="-122"/>
                <a:cs typeface="+mn-cs"/>
              </a:rPr>
              <a:t>普通字符：原样输入    格式字符：格式化扫描到的数据</a:t>
            </a:r>
          </a:p>
        </p:txBody>
      </p:sp>
    </p:spTree>
    <p:extLst>
      <p:ext uri="{BB962C8B-B14F-4D97-AF65-F5344CB8AC3E}">
        <p14:creationId xmlns:p14="http://schemas.microsoft.com/office/powerpoint/2010/main" val="6140476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0B14A-6855-4C35-8517-D2B35EB7D3A4}"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61442" name="Rectangle 2"/>
          <p:cNvSpPr>
            <a:spLocks noGrp="1" noChangeArrowheads="1"/>
          </p:cNvSpPr>
          <p:nvPr>
            <p:ph type="title" idx="4294967295"/>
          </p:nvPr>
        </p:nvSpPr>
        <p:spPr>
          <a:xfrm>
            <a:off x="407368" y="260648"/>
            <a:ext cx="4082369" cy="533400"/>
          </a:xfrm>
          <a:solidFill>
            <a:srgbClr val="002060"/>
          </a:solidFill>
          <a:ln w="38100" cap="flat" cmpd="dbl">
            <a:solidFill>
              <a:schemeClr val="bg1"/>
            </a:solidFill>
          </a:ln>
        </p:spPr>
        <p:txBody>
          <a:bodyPr vert="horz" lIns="91440" tIns="0" rIns="91440" bIns="72000" rtlCol="0" anchor="ctr">
            <a:normAutofit fontScale="90000"/>
          </a:bodyPr>
          <a:lstStyle/>
          <a:p>
            <a:pPr algn="l"/>
            <a:r>
              <a:rPr lang="zh-CN" altLang="en-US" sz="3600" b="1" dirty="0">
                <a:solidFill>
                  <a:srgbClr val="FFFF66"/>
                </a:solidFill>
                <a:effectLst>
                  <a:outerShdw blurRad="38100" dist="38100" dir="2700000" algn="tl">
                    <a:srgbClr val="000000"/>
                  </a:outerShdw>
                </a:effectLst>
                <a:ea typeface="黑体" pitchFamily="2" charset="-122"/>
              </a:rPr>
              <a:t>取变量地址运算符</a:t>
            </a:r>
            <a:r>
              <a:rPr lang="en-US" altLang="zh-CN" sz="3600" b="1" dirty="0">
                <a:solidFill>
                  <a:srgbClr val="FFFF66"/>
                </a:solidFill>
                <a:effectLst>
                  <a:outerShdw blurRad="38100" dist="38100" dir="2700000" algn="tl">
                    <a:srgbClr val="000000"/>
                  </a:outerShdw>
                </a:effectLst>
                <a:ea typeface="黑体" pitchFamily="2" charset="-122"/>
              </a:rPr>
              <a:t>&amp;</a:t>
            </a:r>
          </a:p>
        </p:txBody>
      </p:sp>
      <p:sp>
        <p:nvSpPr>
          <p:cNvPr id="61448" name="Text Box 8"/>
          <p:cNvSpPr txBox="1">
            <a:spLocks noChangeArrowheads="1"/>
          </p:cNvSpPr>
          <p:nvPr/>
        </p:nvSpPr>
        <p:spPr bwMode="auto">
          <a:xfrm>
            <a:off x="911424" y="908720"/>
            <a:ext cx="9060134" cy="3302764"/>
          </a:xfrm>
          <a:prstGeom prst="rect">
            <a:avLst/>
          </a:prstGeom>
          <a:solidFill>
            <a:schemeClr val="accent3">
              <a:lumMod val="40000"/>
              <a:lumOff val="60000"/>
            </a:schemeClr>
          </a:solidFill>
          <a:ln w="9525">
            <a:noFill/>
            <a:miter lim="800000"/>
            <a:headEnd/>
            <a:tailEnd/>
          </a:ln>
          <a:effectLst/>
        </p:spPr>
        <p:txBody>
          <a:bodyPr wrap="square" lIns="0" tIns="0" rIns="0" bIns="0">
            <a:spAutoFit/>
          </a:bodyPr>
          <a:lstStyle/>
          <a:p>
            <a:pPr marL="0" marR="0" lvl="0" indent="0" algn="l" defTabSz="914400" rtl="0" eaLnBrk="1" fontAlgn="base" latinLnBrk="0" hangingPunct="1">
              <a:lnSpc>
                <a:spcPct val="110000"/>
              </a:lnSpc>
              <a:spcBef>
                <a:spcPts val="0"/>
              </a:spcBef>
              <a:spcAft>
                <a:spcPct val="0"/>
              </a:spcAft>
              <a:buClrTx/>
              <a:buSzTx/>
              <a:buFontTx/>
              <a:buNone/>
              <a:tabLst/>
              <a:defRPr/>
            </a:pPr>
            <a:r>
              <a:rPr kumimoji="1" lang="en-US" altLang="zh-CN"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 </a:t>
            </a:r>
            <a:r>
              <a:rPr kumimoji="1" lang="zh-CN" altLang="en-US"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取地址运算符（单目）</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zh-CN" altLang="en-US"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运算符： </a:t>
            </a:r>
            <a:r>
              <a:rPr kumimoji="1" lang="en-US" altLang="zh-CN"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&amp; </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zh-CN" altLang="en-US"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用  法： </a:t>
            </a:r>
            <a:r>
              <a:rPr kumimoji="1" lang="en-US" altLang="zh-CN"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&amp; </a:t>
            </a:r>
            <a:r>
              <a:rPr kumimoji="1" lang="zh-CN" altLang="en-US"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变量</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zh-CN" altLang="en-US"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优先级： 处于整个运算符优先级表中的第二级，高于所有的双目运算符</a:t>
            </a:r>
            <a:endParaRPr kumimoji="1" lang="zh-CN" altLang="en-US" sz="2800" b="1" i="0" u="sng"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endParaRP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zh-CN" altLang="en-US"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结合性： 自右向左</a:t>
            </a:r>
          </a:p>
          <a:p>
            <a:pPr marL="0" marR="0" lvl="0" indent="0" algn="l" defTabSz="914400" rtl="0" eaLnBrk="1" fontAlgn="base" latinLnBrk="0" hangingPunct="1">
              <a:lnSpc>
                <a:spcPct val="110000"/>
              </a:lnSpc>
              <a:spcBef>
                <a:spcPts val="0"/>
              </a:spcBef>
              <a:spcAft>
                <a:spcPct val="0"/>
              </a:spcAft>
              <a:buClrTx/>
              <a:buSzTx/>
              <a:buFontTx/>
              <a:buNone/>
              <a:tabLst/>
              <a:defRPr/>
            </a:pPr>
            <a:r>
              <a:rPr kumimoji="1" lang="zh-CN" altLang="en-US" sz="2800" b="1" i="0" u="none" strike="noStrike" kern="1200" cap="none" spc="0" normalizeH="0" baseline="0" noProof="0" dirty="0">
                <a:ln>
                  <a:noFill/>
                </a:ln>
                <a:solidFill>
                  <a:srgbClr val="002060"/>
                </a:solidFill>
                <a:effectLst/>
                <a:uLnTx/>
                <a:uFillTx/>
                <a:latin typeface="华光粗黑_CNKI" panose="02000500000000000000" pitchFamily="2" charset="-122"/>
                <a:ea typeface="华光粗黑_CNKI" panose="02000500000000000000" pitchFamily="2" charset="-122"/>
                <a:cs typeface="Times New Roman" pitchFamily="18" charset="0"/>
              </a:rPr>
              <a:t>作  用： 得到变量的地址</a:t>
            </a:r>
          </a:p>
        </p:txBody>
      </p:sp>
      <p:sp>
        <p:nvSpPr>
          <p:cNvPr id="3" name="Text Box 4" descr="b42">
            <a:extLst>
              <a:ext uri="{FF2B5EF4-FFF2-40B4-BE49-F238E27FC236}">
                <a16:creationId xmlns:a16="http://schemas.microsoft.com/office/drawing/2014/main" id="{81EC6A9C-7156-2A19-9052-526CE29472E5}"/>
              </a:ext>
            </a:extLst>
          </p:cNvPr>
          <p:cNvSpPr txBox="1">
            <a:spLocks noChangeArrowheads="1"/>
          </p:cNvSpPr>
          <p:nvPr/>
        </p:nvSpPr>
        <p:spPr bwMode="auto">
          <a:xfrm>
            <a:off x="623392" y="4293096"/>
            <a:ext cx="10801200" cy="459934"/>
          </a:xfrm>
          <a:prstGeom prst="rect">
            <a:avLst/>
          </a:prstGeom>
          <a:noFill/>
          <a:ln w="9525">
            <a:noFill/>
            <a:miter lim="800000"/>
            <a:headEnd/>
            <a:tailEnd/>
          </a:ln>
          <a:effectLst/>
        </p:spPr>
        <p:txBody>
          <a:bodyPr wrap="square" lIns="0" tIns="0" rIns="0" bIns="0">
            <a:spAutoFit/>
          </a:bodyPr>
          <a:lstStyle>
            <a:defPPr>
              <a:defRPr lang="zh-CN"/>
            </a:defPPr>
            <a:lvl1pPr marR="0" lvl="0" indent="0" fontAlgn="base">
              <a:lnSpc>
                <a:spcPct val="120000"/>
              </a:lnSpc>
              <a:spcBef>
                <a:spcPct val="0"/>
              </a:spcBef>
              <a:spcAft>
                <a:spcPct val="0"/>
              </a:spcAft>
              <a:buClr>
                <a:srgbClr val="66FF33"/>
              </a:buClr>
              <a:buSzTx/>
              <a:buFontTx/>
              <a:buNone/>
              <a:tabLst/>
              <a:defRPr kumimoji="1" sz="2800" b="1" i="0" u="none" strike="noStrike" cap="none" spc="0" normalizeH="0" baseline="0">
                <a:ln>
                  <a:noFill/>
                </a:ln>
                <a:solidFill>
                  <a:srgbClr val="0000FF"/>
                </a:solidFill>
                <a:effectLst/>
                <a:uLnTx/>
                <a:uFillTx/>
                <a:latin typeface="Verdana" pitchFamily="34" charset="0"/>
                <a:ea typeface="黑体" pitchFamily="2" charset="-122"/>
              </a:defRPr>
            </a:lvl1pPr>
          </a:lstStyle>
          <a:p>
            <a:pPr marL="0" marR="0" lvl="0" indent="0" algn="l" defTabSz="914400" rtl="0" eaLnBrk="1" fontAlgn="base" latinLnBrk="0" hangingPunct="1">
              <a:lnSpc>
                <a:spcPct val="120000"/>
              </a:lnSpc>
              <a:spcBef>
                <a:spcPct val="0"/>
              </a:spcBef>
              <a:spcAft>
                <a:spcPct val="0"/>
              </a:spcAft>
              <a:buClr>
                <a:srgbClr val="66FF33"/>
              </a:buClr>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注意：</a:t>
            </a:r>
            <a:r>
              <a:rPr kumimoji="1" lang="en-US" altLang="zh-CN" sz="28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&amp; </a:t>
            </a:r>
            <a:r>
              <a:rPr kumimoji="1" lang="zh-CN" altLang="en-US" sz="2800" b="1" i="0" u="none" strike="noStrike" kern="1200" cap="none" spc="0" normalizeH="0" baseline="0" noProof="0" dirty="0">
                <a:ln>
                  <a:noFill/>
                </a:ln>
                <a:solidFill>
                  <a:srgbClr val="0000FF"/>
                </a:solidFill>
                <a:effectLst/>
                <a:uLnTx/>
                <a:uFillTx/>
                <a:latin typeface="Verdana" pitchFamily="34" charset="0"/>
                <a:ea typeface="黑体" pitchFamily="2" charset="-122"/>
                <a:cs typeface="+mn-cs"/>
              </a:rPr>
              <a:t>运算符的运算量只能是变量，不能取常量或表达式的地址。</a:t>
            </a:r>
          </a:p>
        </p:txBody>
      </p:sp>
      <p:sp>
        <p:nvSpPr>
          <p:cNvPr id="4" name="Text Box 6">
            <a:extLst>
              <a:ext uri="{FF2B5EF4-FFF2-40B4-BE49-F238E27FC236}">
                <a16:creationId xmlns:a16="http://schemas.microsoft.com/office/drawing/2014/main" id="{67F694CF-30AD-9C13-3605-3B9A86FFA9BE}"/>
              </a:ext>
            </a:extLst>
          </p:cNvPr>
          <p:cNvSpPr txBox="1">
            <a:spLocks noChangeArrowheads="1"/>
          </p:cNvSpPr>
          <p:nvPr/>
        </p:nvSpPr>
        <p:spPr bwMode="auto">
          <a:xfrm>
            <a:off x="2414283" y="4833992"/>
            <a:ext cx="7486650" cy="830997"/>
          </a:xfrm>
          <a:prstGeom prst="rect">
            <a:avLst/>
          </a:prstGeom>
          <a:noFill/>
          <a:ln w="9525">
            <a:noFill/>
            <a:miter lim="800000"/>
            <a:headEnd/>
            <a:tailEnd/>
          </a:ln>
          <a:effec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如：</a:t>
            </a:r>
            <a:r>
              <a:rPr kumimoji="1" lang="en-US" altLang="zh-CN" sz="2400" b="1" i="0" u="none" strike="noStrike" kern="1200" cap="none" spc="0" normalizeH="0" baseline="0" noProof="0" dirty="0" err="1">
                <a:ln>
                  <a:noFill/>
                </a:ln>
                <a:solidFill>
                  <a:prstClr val="black"/>
                </a:solidFill>
                <a:effectLst/>
                <a:uLnTx/>
                <a:uFillTx/>
                <a:latin typeface="Verdana" pitchFamily="34" charset="0"/>
                <a:ea typeface="幼圆" pitchFamily="49" charset="-122"/>
                <a:cs typeface="+mn-cs"/>
              </a:rPr>
              <a:t>int</a:t>
            </a:r>
            <a:r>
              <a:rPr kumimoji="1" lang="en-US" altLang="zh-CN" sz="24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a;  </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&amp;a;	      /*</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取变量</a:t>
            </a:r>
            <a:r>
              <a:rPr kumimoji="1" lang="en-US" altLang="zh-CN" sz="24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a</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黑体" pitchFamily="2" charset="-122"/>
                <a:cs typeface="+mn-cs"/>
              </a:rPr>
              <a:t>的地址</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a:t>
            </a:r>
            <a:r>
              <a:rPr kumimoji="1" lang="en-US" altLang="zh-CN" sz="2400" b="1" i="0" u="none" strike="noStrike" kern="1200" cap="none" spc="0" normalizeH="0" baseline="0" noProof="0" dirty="0">
                <a:ln>
                  <a:noFill/>
                </a:ln>
                <a:solidFill>
                  <a:prstClr val="black"/>
                </a:solidFill>
                <a:effectLst/>
                <a:uLnTx/>
                <a:uFillTx/>
                <a:latin typeface="Verdana" pitchFamily="34" charset="0"/>
                <a:ea typeface="幼圆" pitchFamily="49" charset="-122"/>
                <a:cs typeface="+mn-cs"/>
              </a:rPr>
              <a:t>/      </a:t>
            </a:r>
          </a:p>
        </p:txBody>
      </p:sp>
      <p:grpSp>
        <p:nvGrpSpPr>
          <p:cNvPr id="5" name="组合 4">
            <a:extLst>
              <a:ext uri="{FF2B5EF4-FFF2-40B4-BE49-F238E27FC236}">
                <a16:creationId xmlns:a16="http://schemas.microsoft.com/office/drawing/2014/main" id="{5B2BF5E6-23E6-0BBD-0253-6CADA573D597}"/>
              </a:ext>
            </a:extLst>
          </p:cNvPr>
          <p:cNvGrpSpPr/>
          <p:nvPr/>
        </p:nvGrpSpPr>
        <p:grpSpPr>
          <a:xfrm>
            <a:off x="2484908" y="5877272"/>
            <a:ext cx="7486650" cy="599368"/>
            <a:chOff x="2484908" y="4320458"/>
            <a:chExt cx="7486650" cy="599368"/>
          </a:xfrm>
        </p:grpSpPr>
        <p:sp>
          <p:nvSpPr>
            <p:cNvPr id="6" name="Text Box 7">
              <a:extLst>
                <a:ext uri="{FF2B5EF4-FFF2-40B4-BE49-F238E27FC236}">
                  <a16:creationId xmlns:a16="http://schemas.microsoft.com/office/drawing/2014/main" id="{8F26896D-5A83-F5A7-414D-D46F884A5A01}"/>
                </a:ext>
              </a:extLst>
            </p:cNvPr>
            <p:cNvSpPr txBox="1">
              <a:spLocks noChangeArrowheads="1"/>
            </p:cNvSpPr>
            <p:nvPr/>
          </p:nvSpPr>
          <p:spPr bwMode="auto">
            <a:xfrm>
              <a:off x="2484908" y="4356150"/>
              <a:ext cx="7486650" cy="551090"/>
            </a:xfrm>
            <a:prstGeom prst="rect">
              <a:avLst/>
            </a:prstGeom>
            <a:solidFill>
              <a:srgbClr val="006699"/>
            </a:solidFill>
            <a:ln w="28575">
              <a:solidFill>
                <a:schemeClr val="bg1"/>
              </a:solidFill>
              <a:miter lim="800000"/>
              <a:headEnd/>
              <a:tailEnd/>
            </a:ln>
            <a:effectLst>
              <a:prstShdw prst="shdw18" dist="17961" dir="13500000">
                <a:schemeClr val="bg1">
                  <a:gamma/>
                  <a:shade val="60000"/>
                  <a:invGamma/>
                </a:schemeClr>
              </a:prstShdw>
            </a:effectLst>
          </p:spPr>
          <p:txBody>
            <a:bodyPr lIns="72000" tIns="72000" rIns="72000" bIns="10800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Verdana" pitchFamily="34" charset="0"/>
                  <a:ea typeface="幼圆" pitchFamily="49" charset="-122"/>
                  <a:cs typeface="+mn-cs"/>
                </a:rPr>
                <a:t>&amp;10         &amp;(x+y)</a:t>
              </a:r>
            </a:p>
          </p:txBody>
        </p:sp>
        <p:sp>
          <p:nvSpPr>
            <p:cNvPr id="7" name="Line 8">
              <a:extLst>
                <a:ext uri="{FF2B5EF4-FFF2-40B4-BE49-F238E27FC236}">
                  <a16:creationId xmlns:a16="http://schemas.microsoft.com/office/drawing/2014/main" id="{E8FDB11B-8859-1950-C519-225C79C3BA3B}"/>
                </a:ext>
              </a:extLst>
            </p:cNvPr>
            <p:cNvSpPr>
              <a:spLocks noChangeShapeType="1"/>
            </p:cNvSpPr>
            <p:nvPr/>
          </p:nvSpPr>
          <p:spPr bwMode="auto">
            <a:xfrm flipH="1">
              <a:off x="4555628" y="4330976"/>
              <a:ext cx="1279525" cy="576263"/>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8" name="Line 9">
              <a:extLst>
                <a:ext uri="{FF2B5EF4-FFF2-40B4-BE49-F238E27FC236}">
                  <a16:creationId xmlns:a16="http://schemas.microsoft.com/office/drawing/2014/main" id="{F9687408-90C1-B159-F8E6-6751EE2AC06C}"/>
                </a:ext>
              </a:extLst>
            </p:cNvPr>
            <p:cNvSpPr>
              <a:spLocks noChangeShapeType="1"/>
            </p:cNvSpPr>
            <p:nvPr/>
          </p:nvSpPr>
          <p:spPr bwMode="auto">
            <a:xfrm flipH="1">
              <a:off x="6378816" y="4320458"/>
              <a:ext cx="1581150" cy="576263"/>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9" name="Line 10">
              <a:extLst>
                <a:ext uri="{FF2B5EF4-FFF2-40B4-BE49-F238E27FC236}">
                  <a16:creationId xmlns:a16="http://schemas.microsoft.com/office/drawing/2014/main" id="{C2AD069D-8BCE-F0E6-884D-973C75CF75A4}"/>
                </a:ext>
              </a:extLst>
            </p:cNvPr>
            <p:cNvSpPr>
              <a:spLocks noChangeShapeType="1"/>
            </p:cNvSpPr>
            <p:nvPr/>
          </p:nvSpPr>
          <p:spPr bwMode="auto">
            <a:xfrm flipH="1" flipV="1">
              <a:off x="6356848" y="4343563"/>
              <a:ext cx="1581150" cy="576263"/>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0" name="Line 11">
              <a:extLst>
                <a:ext uri="{FF2B5EF4-FFF2-40B4-BE49-F238E27FC236}">
                  <a16:creationId xmlns:a16="http://schemas.microsoft.com/office/drawing/2014/main" id="{CA6FC5D3-9FA7-878F-5BEF-82F91F62DF08}"/>
                </a:ext>
              </a:extLst>
            </p:cNvPr>
            <p:cNvSpPr>
              <a:spLocks noChangeShapeType="1"/>
            </p:cNvSpPr>
            <p:nvPr/>
          </p:nvSpPr>
          <p:spPr bwMode="auto">
            <a:xfrm flipH="1" flipV="1">
              <a:off x="4555629" y="4330977"/>
              <a:ext cx="1279525" cy="576263"/>
            </a:xfrm>
            <a:prstGeom prst="line">
              <a:avLst/>
            </a:prstGeom>
            <a:noFill/>
            <a:ln w="317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5029102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5487</TotalTime>
  <Words>11422</Words>
  <Application>Microsoft Office PowerPoint</Application>
  <PresentationFormat>宽屏</PresentationFormat>
  <Paragraphs>1445</Paragraphs>
  <Slides>112</Slides>
  <Notes>7</Notes>
  <HiddenSlides>2</HiddenSlides>
  <MMClips>0</MMClips>
  <ScaleCrop>false</ScaleCrop>
  <HeadingPairs>
    <vt:vector size="8" baseType="variant">
      <vt:variant>
        <vt:lpstr>已用的字体</vt:lpstr>
      </vt:variant>
      <vt:variant>
        <vt:i4>30</vt:i4>
      </vt:variant>
      <vt:variant>
        <vt:lpstr>主题</vt:lpstr>
      </vt:variant>
      <vt:variant>
        <vt:i4>2</vt:i4>
      </vt:variant>
      <vt:variant>
        <vt:lpstr>嵌入 OLE 服务器</vt:lpstr>
      </vt:variant>
      <vt:variant>
        <vt:i4>3</vt:i4>
      </vt:variant>
      <vt:variant>
        <vt:lpstr>幻灯片标题</vt:lpstr>
      </vt:variant>
      <vt:variant>
        <vt:i4>112</vt:i4>
      </vt:variant>
    </vt:vector>
  </HeadingPairs>
  <TitlesOfParts>
    <vt:vector size="147" baseType="lpstr">
      <vt:lpstr>Adobe 黑体 Std R</vt:lpstr>
      <vt:lpstr>Meiryo</vt:lpstr>
      <vt:lpstr>Yu Gothic UI Semibold</vt:lpstr>
      <vt:lpstr>方正舒体</vt:lpstr>
      <vt:lpstr>仿宋</vt:lpstr>
      <vt:lpstr>黑体</vt:lpstr>
      <vt:lpstr>华光粗黑_CNKI</vt:lpstr>
      <vt:lpstr>华光粗圆_CNKI</vt:lpstr>
      <vt:lpstr>华光楷体_CNKI</vt:lpstr>
      <vt:lpstr>华光楷体二_CNKI</vt:lpstr>
      <vt:lpstr>华光小标宋_CNKI</vt:lpstr>
      <vt:lpstr>华光行书_CNKI</vt:lpstr>
      <vt:lpstr>华光中楷_CNKI</vt:lpstr>
      <vt:lpstr>华光中雅_CNKI</vt:lpstr>
      <vt:lpstr>华光准圆_CNKI</vt:lpstr>
      <vt:lpstr>华光综艺_CNKI</vt:lpstr>
      <vt:lpstr>华文仿宋</vt:lpstr>
      <vt:lpstr>华文行楷</vt:lpstr>
      <vt:lpstr>楷体</vt:lpstr>
      <vt:lpstr>隶书</vt:lpstr>
      <vt:lpstr>宋体</vt:lpstr>
      <vt:lpstr>微软雅黑</vt:lpstr>
      <vt:lpstr>Arial</vt:lpstr>
      <vt:lpstr>Calibri</vt:lpstr>
      <vt:lpstr>Comic Sans MS</vt:lpstr>
      <vt:lpstr>Consolas</vt:lpstr>
      <vt:lpstr>Tahoma</vt:lpstr>
      <vt:lpstr>Times New Roman</vt:lpstr>
      <vt:lpstr>Verdana</vt:lpstr>
      <vt:lpstr>Wingdings</vt:lpstr>
      <vt:lpstr>Office 主题​​</vt:lpstr>
      <vt:lpstr>默认设计模板</vt:lpstr>
      <vt:lpstr>位图图像</vt:lpstr>
      <vt:lpstr>图片</vt:lpstr>
      <vt:lpstr>Picture</vt:lpstr>
      <vt:lpstr>第二章</vt:lpstr>
      <vt:lpstr>2.1 C数据类型概述</vt:lpstr>
      <vt:lpstr>常量</vt:lpstr>
      <vt:lpstr>PowerPoint 演示文稿</vt:lpstr>
      <vt:lpstr>变量  int prod=123;</vt:lpstr>
      <vt:lpstr>标识符的命名规定</vt:lpstr>
      <vt:lpstr>Ｃ的数据类型</vt:lpstr>
      <vt:lpstr>PowerPoint 演示文稿</vt:lpstr>
      <vt:lpstr>2.整型常量</vt:lpstr>
      <vt:lpstr>PowerPoint 演示文稿</vt:lpstr>
      <vt:lpstr>3.  整型变量</vt:lpstr>
      <vt:lpstr>变量的命名习惯</vt:lpstr>
      <vt:lpstr>变量的定义和使用</vt:lpstr>
      <vt:lpstr>PowerPoint 演示文稿</vt:lpstr>
      <vt:lpstr>PowerPoint 演示文稿</vt:lpstr>
      <vt:lpstr>PowerPoint 演示文稿</vt:lpstr>
      <vt:lpstr>PowerPoint 演示文稿</vt:lpstr>
      <vt:lpstr>3.  浮点型变量</vt:lpstr>
      <vt:lpstr>PowerPoint 演示文稿</vt:lpstr>
      <vt:lpstr>PowerPoint 演示文稿</vt:lpstr>
      <vt:lpstr>PowerPoint 演示文稿</vt:lpstr>
      <vt:lpstr>汉字存储</vt:lpstr>
      <vt:lpstr>其他字符编码</vt:lpstr>
      <vt:lpstr>PowerPoint 演示文稿</vt:lpstr>
      <vt:lpstr>PowerPoint 演示文稿</vt:lpstr>
      <vt:lpstr>PowerPoint 演示文稿</vt:lpstr>
      <vt:lpstr>----字符型数据在内存中的存储方式</vt:lpstr>
      <vt:lpstr>3.  字符型变量---整型数据和字符型数据通用</vt:lpstr>
      <vt:lpstr>2.2.4 字符串常量</vt:lpstr>
      <vt:lpstr>PowerPoint 演示文稿</vt:lpstr>
      <vt:lpstr> 变量的定义</vt:lpstr>
      <vt:lpstr>变量初始化</vt:lpstr>
      <vt:lpstr>2.2.6 常变量</vt:lpstr>
      <vt:lpstr>PowerPoint 演示文稿</vt:lpstr>
      <vt:lpstr>PowerPoint 演示文稿</vt:lpstr>
      <vt:lpstr>1.运算符</vt:lpstr>
      <vt:lpstr>2.表达式和表达式语句</vt:lpstr>
      <vt:lpstr>PowerPoint 演示文稿</vt:lpstr>
      <vt:lpstr>PowerPoint 演示文稿</vt:lpstr>
      <vt:lpstr>PowerPoint 演示文稿</vt:lpstr>
      <vt:lpstr>2. 算术运算的优先级与结合性</vt:lpstr>
      <vt:lpstr>3. 自增、自减运算符</vt:lpstr>
      <vt:lpstr>PowerPoint 演示文稿</vt:lpstr>
      <vt:lpstr>使用注意事项</vt:lpstr>
      <vt:lpstr>其它注意事项</vt:lpstr>
      <vt:lpstr>1. 赋值运算符的功能、优先级和结合性</vt:lpstr>
      <vt:lpstr>PowerPoint 演示文稿</vt:lpstr>
      <vt:lpstr>PowerPoint 演示文稿</vt:lpstr>
      <vt:lpstr>赋值运算符的使用----表达式结果的类型</vt:lpstr>
      <vt:lpstr>复合运算符的运算结果是赋值后左边变量的值。  分析下列表达式a的值： int a=3; a -= a += a * a;</vt:lpstr>
      <vt:lpstr>1. 关系运算符的功能</vt:lpstr>
      <vt:lpstr>2. 关系运算符的优先级和结合性</vt:lpstr>
      <vt:lpstr>3. 关系运算符使用的注意事项-- （1）关系运算符使用左右操作数的算术运算值</vt:lpstr>
      <vt:lpstr>3. 关系运算符使用的注意事项--（2）=和==</vt:lpstr>
      <vt:lpstr>1、逻辑运算符及其功能</vt:lpstr>
      <vt:lpstr>逻辑运算—逻辑与</vt:lpstr>
      <vt:lpstr>逻辑运算符的功能-- &amp;&amp;逻辑与</vt:lpstr>
      <vt:lpstr>PowerPoint 演示文稿</vt:lpstr>
      <vt:lpstr>2、逻辑运算符的优先级和结合性</vt:lpstr>
      <vt:lpstr>3、逻辑运算符使用的注意事项一</vt:lpstr>
      <vt:lpstr>PowerPoint 演示文稿</vt:lpstr>
      <vt:lpstr>PowerPoint 演示文稿</vt:lpstr>
      <vt:lpstr>PowerPoint 演示文稿</vt:lpstr>
      <vt:lpstr>逗号运算符</vt:lpstr>
      <vt:lpstr>逗号表达式的求解过程</vt:lpstr>
      <vt:lpstr>逗号表达式：例</vt:lpstr>
      <vt:lpstr>逗号表达式：例</vt:lpstr>
      <vt:lpstr>2.4.1 自动类型转换</vt:lpstr>
      <vt:lpstr>PowerPoint 演示文稿</vt:lpstr>
      <vt:lpstr>2.4.2 强制类型转换</vt:lpstr>
      <vt:lpstr>PowerPoint 演示文稿</vt:lpstr>
      <vt:lpstr>PowerPoint 演示文稿</vt:lpstr>
      <vt:lpstr>2.5 数据的输入输出</vt:lpstr>
      <vt:lpstr>C 语言中的头文件</vt:lpstr>
      <vt:lpstr>2.5.1   使用cin和cout进行数据输入输出</vt:lpstr>
      <vt:lpstr>PowerPoint 演示文稿</vt:lpstr>
      <vt:lpstr>PowerPoint 演示文稿</vt:lpstr>
      <vt:lpstr>1. 字符输出函数putchar()</vt:lpstr>
      <vt:lpstr>PowerPoint 演示文稿</vt:lpstr>
      <vt:lpstr> 2. 字符输入函数getchar()</vt:lpstr>
      <vt:lpstr>PowerPoint 演示文稿</vt:lpstr>
      <vt:lpstr>2.5.3  数据的格式化输入输出函数</vt:lpstr>
      <vt:lpstr>格式输出函数printf</vt:lpstr>
      <vt:lpstr>格式控制字符串说明</vt:lpstr>
      <vt:lpstr>PowerPoint 演示文稿</vt:lpstr>
      <vt:lpstr>printf函数中的格式字符： %加格式字符</vt:lpstr>
      <vt:lpstr>printf函数中的格式字符： %加格式字符</vt:lpstr>
      <vt:lpstr>printf函数中的附加修饰符：%和格式字符间还可以插入附加修饰符。</vt:lpstr>
      <vt:lpstr>printf函数的使用：例</vt:lpstr>
      <vt:lpstr>printf函数的使用：例</vt:lpstr>
      <vt:lpstr>printf函数的使用：例</vt:lpstr>
      <vt:lpstr>printf函数使用中的注意事项</vt:lpstr>
      <vt:lpstr>printf函数使用中的注意事项</vt:lpstr>
      <vt:lpstr>浮点数</vt:lpstr>
      <vt:lpstr>格式输入函数scanf  例：</vt:lpstr>
      <vt:lpstr>scanf函数的参数说明</vt:lpstr>
      <vt:lpstr>格式控制字符串的说明</vt:lpstr>
      <vt:lpstr>格式输入函数scanf的执行过程</vt:lpstr>
      <vt:lpstr>取变量地址运算符&amp;</vt:lpstr>
      <vt:lpstr>scanf函数中的格式字符</vt:lpstr>
      <vt:lpstr>scanf函数中的格式字符</vt:lpstr>
      <vt:lpstr>scanf函数的使用：例</vt:lpstr>
      <vt:lpstr>scanf函数的使用：例</vt:lpstr>
      <vt:lpstr>scanf函数的使用：例</vt:lpstr>
      <vt:lpstr>scanf函数使用中的注意事项</vt:lpstr>
      <vt:lpstr>scanf函数使用中的注意事项</vt:lpstr>
      <vt:lpstr>PowerPoint 演示文稿</vt:lpstr>
      <vt:lpstr>2.6 顺序程序设计举例</vt:lpstr>
      <vt:lpstr>例</vt:lpstr>
      <vt:lpstr>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dc:title>
  <dc:creator>dell</dc:creator>
  <cp:lastModifiedBy>xxx</cp:lastModifiedBy>
  <cp:revision>267</cp:revision>
  <dcterms:created xsi:type="dcterms:W3CDTF">2019-09-08T11:18:02Z</dcterms:created>
  <dcterms:modified xsi:type="dcterms:W3CDTF">2023-09-24T15:07:21Z</dcterms:modified>
</cp:coreProperties>
</file>