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3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2" r:id="rId12"/>
    <p:sldId id="273" r:id="rId13"/>
    <p:sldId id="274" r:id="rId14"/>
    <p:sldId id="277" r:id="rId15"/>
    <p:sldId id="276" r:id="rId16"/>
    <p:sldId id="352" r:id="rId17"/>
    <p:sldId id="278" r:id="rId18"/>
    <p:sldId id="279" r:id="rId19"/>
    <p:sldId id="280" r:id="rId20"/>
    <p:sldId id="283" r:id="rId21"/>
    <p:sldId id="284" r:id="rId22"/>
    <p:sldId id="353" r:id="rId23"/>
    <p:sldId id="393" r:id="rId24"/>
    <p:sldId id="396" r:id="rId25"/>
    <p:sldId id="379" r:id="rId26"/>
    <p:sldId id="394" r:id="rId27"/>
    <p:sldId id="285" r:id="rId28"/>
    <p:sldId id="286" r:id="rId29"/>
    <p:sldId id="287" r:id="rId30"/>
    <p:sldId id="288" r:id="rId31"/>
    <p:sldId id="289" r:id="rId32"/>
    <p:sldId id="362" r:id="rId33"/>
    <p:sldId id="290" r:id="rId34"/>
    <p:sldId id="291" r:id="rId35"/>
    <p:sldId id="292" r:id="rId36"/>
    <p:sldId id="293" r:id="rId37"/>
    <p:sldId id="294" r:id="rId38"/>
    <p:sldId id="295" r:id="rId39"/>
    <p:sldId id="363" r:id="rId40"/>
    <p:sldId id="296" r:id="rId41"/>
    <p:sldId id="297" r:id="rId42"/>
    <p:sldId id="355" r:id="rId43"/>
    <p:sldId id="356" r:id="rId44"/>
    <p:sldId id="357" r:id="rId45"/>
    <p:sldId id="358" r:id="rId46"/>
    <p:sldId id="359" r:id="rId47"/>
    <p:sldId id="360" r:id="rId48"/>
    <p:sldId id="361" r:id="rId49"/>
    <p:sldId id="401" r:id="rId50"/>
    <p:sldId id="402" r:id="rId51"/>
    <p:sldId id="305" r:id="rId52"/>
    <p:sldId id="306" r:id="rId53"/>
    <p:sldId id="307" r:id="rId54"/>
    <p:sldId id="308" r:id="rId55"/>
    <p:sldId id="309" r:id="rId56"/>
    <p:sldId id="381" r:id="rId57"/>
    <p:sldId id="310" r:id="rId58"/>
    <p:sldId id="311" r:id="rId59"/>
    <p:sldId id="312" r:id="rId60"/>
    <p:sldId id="313" r:id="rId61"/>
    <p:sldId id="315" r:id="rId62"/>
    <p:sldId id="383" r:id="rId63"/>
    <p:sldId id="316" r:id="rId64"/>
    <p:sldId id="317" r:id="rId65"/>
    <p:sldId id="318" r:id="rId66"/>
    <p:sldId id="319" r:id="rId67"/>
    <p:sldId id="320" r:id="rId68"/>
    <p:sldId id="378" r:id="rId69"/>
    <p:sldId id="397" r:id="rId70"/>
    <p:sldId id="380" r:id="rId71"/>
    <p:sldId id="398" r:id="rId72"/>
    <p:sldId id="399" r:id="rId73"/>
    <p:sldId id="400" r:id="rId74"/>
    <p:sldId id="321" r:id="rId75"/>
    <p:sldId id="382" r:id="rId76"/>
    <p:sldId id="384" r:id="rId77"/>
    <p:sldId id="322" r:id="rId78"/>
    <p:sldId id="385" r:id="rId79"/>
    <p:sldId id="323" r:id="rId80"/>
    <p:sldId id="364" r:id="rId81"/>
    <p:sldId id="365" r:id="rId82"/>
    <p:sldId id="366" r:id="rId83"/>
    <p:sldId id="367" r:id="rId84"/>
    <p:sldId id="342" r:id="rId85"/>
    <p:sldId id="343" r:id="rId86"/>
    <p:sldId id="368" r:id="rId87"/>
    <p:sldId id="369" r:id="rId88"/>
    <p:sldId id="370" r:id="rId89"/>
    <p:sldId id="371" r:id="rId90"/>
    <p:sldId id="333" r:id="rId91"/>
    <p:sldId id="334" r:id="rId92"/>
    <p:sldId id="335" r:id="rId93"/>
    <p:sldId id="336" r:id="rId94"/>
    <p:sldId id="373" r:id="rId95"/>
    <p:sldId id="374" r:id="rId96"/>
    <p:sldId id="375" r:id="rId97"/>
    <p:sldId id="376" r:id="rId98"/>
    <p:sldId id="377" r:id="rId99"/>
    <p:sldId id="347" r:id="rId100"/>
    <p:sldId id="348" r:id="rId101"/>
    <p:sldId id="349" r:id="rId102"/>
  </p:sldIdLst>
  <p:sldSz cx="12192000" cy="6858000"/>
  <p:notesSz cx="6858000" cy="9144000"/>
  <p:custShowLst>
    <p:custShow name="自定义放映1" id="0">
      <p:sldLst>
        <p:sld r:id="rId2"/>
      </p:sldLst>
    </p:custShow>
  </p:custShow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0000FF"/>
    <a:srgbClr val="FF0066"/>
    <a:srgbClr val="990099"/>
    <a:srgbClr val="000066"/>
    <a:srgbClr val="3333CC"/>
    <a:srgbClr val="FF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9" d="100"/>
          <a:sy n="79" d="100"/>
        </p:scale>
        <p:origin x="744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2DFF86E-4557-4895-BF51-124765D1B299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6E3DD0-20A4-4501-9917-E2536AAAAE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757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fld id="{096E3DD0-20A4-4501-9917-E2536AAAAE8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t>90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363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39440-628F-4670-A11C-E9B2632FAB57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426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3AD1C-6918-4162-9BF4-E9B9C1015C8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399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ADC38-A417-4F8E-9BEA-96ED1B1E445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380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5DCEF-0519-4940-9377-12400EBA99A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370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17D7F-D409-4640-A872-815297D6C282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602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ACFFD-9571-4961-89E7-94080FED8506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974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C27A6-860B-4754-9C66-1B671AEA495B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486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20815-41EA-40E7-BBE4-9C89E71C62C5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735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26F7B-C780-4702-B8F3-AF9C4558E222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757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6A10-210B-46C3-BC24-FA3C42C890A7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019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AA9F9-9BF6-4A96-8C92-4C44BB73D855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321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AFD68377-C440-427E-B70A-FC34AA119086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18.tm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" Target="slide8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8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3073"/>
          <p:cNvSpPr txBox="1"/>
          <p:nvPr/>
        </p:nvSpPr>
        <p:spPr>
          <a:xfrm>
            <a:off x="3959477" y="2554207"/>
            <a:ext cx="4586287" cy="310854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charset="2"/>
              <a:buChar char="v"/>
              <a:defRPr/>
            </a:pPr>
            <a:r>
              <a:rPr lang="en-US" altLang="zh-CN" sz="2800" b="1" noProof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 </a:t>
            </a:r>
            <a:r>
              <a:rPr lang="zh-CN" altLang="en-US" sz="2800" b="1" noProof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一维数组</a:t>
            </a:r>
            <a:endParaRPr lang="zh-CN" altLang="en-US" sz="2800" b="1" noProof="1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  <a:buFont typeface="Wingdings" charset="2"/>
              <a:buChar char="v"/>
              <a:defRPr/>
            </a:pPr>
            <a:r>
              <a:rPr lang="zh-CN" altLang="en-US" sz="2800" b="1" noProof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 字符数组</a:t>
            </a:r>
            <a:endParaRPr lang="zh-CN" altLang="en-US" sz="2800" b="1" noProof="1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  <a:buFont typeface="Wingdings" charset="2"/>
              <a:buChar char="v"/>
              <a:defRPr/>
            </a:pPr>
            <a:r>
              <a:rPr lang="zh-CN" altLang="en-US" sz="2800" b="1" noProof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 结构</a:t>
            </a:r>
            <a:endParaRPr lang="zh-CN" altLang="en-US" sz="2800" b="1" noProof="1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  <a:buFont typeface="Wingdings" charset="2"/>
              <a:buChar char="v"/>
              <a:defRPr/>
            </a:pPr>
            <a:r>
              <a:rPr lang="zh-CN" altLang="en-US" sz="2800" b="1" noProof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 结构数组和二维数组</a:t>
            </a:r>
            <a:endParaRPr lang="zh-CN" altLang="en-US" sz="2800" b="1" noProof="1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  <a:buFont typeface="Wingdings" charset="2"/>
              <a:buChar char="v"/>
              <a:defRPr/>
            </a:pPr>
            <a:r>
              <a:rPr lang="zh-CN" altLang="en-US" sz="2800" b="1" noProof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 程序举例</a:t>
            </a:r>
            <a:endParaRPr lang="zh-CN" altLang="en-US" sz="2800" b="1" noProof="1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5" name="标题 3074"/>
          <p:cNvSpPr>
            <a:spLocks noGrp="1"/>
          </p:cNvSpPr>
          <p:nvPr>
            <p:ph type="title" idx="4294967295"/>
          </p:nvPr>
        </p:nvSpPr>
        <p:spPr>
          <a:xfrm>
            <a:off x="3024593" y="856417"/>
            <a:ext cx="6548437" cy="1143000"/>
          </a:xfrm>
          <a:solidFill>
            <a:schemeClr val="accent2">
              <a:alpha val="13000"/>
            </a:schemeClr>
          </a:solidFill>
          <a:ln>
            <a:miter/>
          </a:ln>
          <a:effectLst>
            <a:prstShdw prst="shdw17" dist="17961" dir="2699999">
              <a:schemeClr val="accent2">
                <a:gamma/>
                <a:shade val="60000"/>
                <a:invGamma/>
              </a:schemeClr>
            </a:prstShdw>
          </a:effec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b="1" noProof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幼圆" pitchFamily="1" charset="-122"/>
                <a:ea typeface="幼圆" pitchFamily="1" charset="-122"/>
              </a:rPr>
              <a:t>第四章  数组和结构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5480" y="3429000"/>
            <a:ext cx="2731562" cy="2731562"/>
          </a:xfrm>
          <a:prstGeom prst="rect">
            <a:avLst/>
          </a:prstGeom>
        </p:spPr>
      </p:pic>
      <p:grpSp>
        <p:nvGrpSpPr>
          <p:cNvPr id="2053" name="组合 4"/>
          <p:cNvGrpSpPr>
            <a:grpSpLocks/>
          </p:cNvGrpSpPr>
          <p:nvPr/>
        </p:nvGrpSpPr>
        <p:grpSpPr bwMode="auto">
          <a:xfrm>
            <a:off x="2943629" y="2080995"/>
            <a:ext cx="6710363" cy="4092575"/>
            <a:chOff x="3451179" y="1390003"/>
            <a:chExt cx="6709950" cy="4093085"/>
          </a:xfrm>
        </p:grpSpPr>
        <p:sp>
          <p:nvSpPr>
            <p:cNvPr id="6" name="矩形 5"/>
            <p:cNvSpPr/>
            <p:nvPr/>
          </p:nvSpPr>
          <p:spPr>
            <a:xfrm>
              <a:off x="3676590" y="1390003"/>
              <a:ext cx="6259128" cy="3916851"/>
            </a:xfrm>
            <a:prstGeom prst="rect">
              <a:avLst/>
            </a:prstGeom>
            <a:noFill/>
            <a:ln w="38100">
              <a:solidFill>
                <a:srgbClr val="46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451179" y="5295740"/>
              <a:ext cx="6709950" cy="187348"/>
            </a:xfrm>
            <a:prstGeom prst="rect">
              <a:avLst/>
            </a:prstGeom>
            <a:solidFill>
              <a:srgbClr val="4679A7"/>
            </a:solidFill>
            <a:ln>
              <a:solidFill>
                <a:srgbClr val="758EA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054" name="组合 7"/>
          <p:cNvGrpSpPr>
            <a:grpSpLocks/>
          </p:cNvGrpSpPr>
          <p:nvPr/>
        </p:nvGrpSpPr>
        <p:grpSpPr bwMode="auto">
          <a:xfrm>
            <a:off x="8667750" y="3489325"/>
            <a:ext cx="782638" cy="865188"/>
            <a:chOff x="9473648" y="1406690"/>
            <a:chExt cx="1107403" cy="1222002"/>
          </a:xfrm>
        </p:grpSpPr>
        <p:pic>
          <p:nvPicPr>
            <p:cNvPr id="2065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3648" y="1406690"/>
              <a:ext cx="589595" cy="87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6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0182251">
              <a:off x="9514159" y="1933688"/>
              <a:ext cx="1066892" cy="695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55" name="组合 10"/>
          <p:cNvGrpSpPr>
            <a:grpSpLocks/>
          </p:cNvGrpSpPr>
          <p:nvPr/>
        </p:nvGrpSpPr>
        <p:grpSpPr bwMode="auto">
          <a:xfrm>
            <a:off x="1617663" y="87313"/>
            <a:ext cx="1376362" cy="1371600"/>
            <a:chOff x="0" y="0"/>
            <a:chExt cx="1376624" cy="1371254"/>
          </a:xfrm>
        </p:grpSpPr>
        <p:sp>
          <p:nvSpPr>
            <p:cNvPr id="2058" name="Freeform 113"/>
            <p:cNvSpPr>
              <a:spLocks/>
            </p:cNvSpPr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2147483647 w 806"/>
                <a:gd name="T1" fmla="*/ 2147483647 h 806"/>
                <a:gd name="T2" fmla="*/ 0 w 806"/>
                <a:gd name="T3" fmla="*/ 0 h 806"/>
                <a:gd name="T4" fmla="*/ 2147483647 w 806"/>
                <a:gd name="T5" fmla="*/ 0 h 806"/>
                <a:gd name="T6" fmla="*/ 2147483647 w 806"/>
                <a:gd name="T7" fmla="*/ 2147483647 h 80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" name="Freeform 114"/>
            <p:cNvSpPr>
              <a:spLocks/>
            </p:cNvSpPr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2147483647 w 806"/>
                <a:gd name="T1" fmla="*/ 0 h 806"/>
                <a:gd name="T2" fmla="*/ 0 w 806"/>
                <a:gd name="T3" fmla="*/ 2147483647 h 806"/>
                <a:gd name="T4" fmla="*/ 2147483647 w 806"/>
                <a:gd name="T5" fmla="*/ 2147483647 h 806"/>
                <a:gd name="T6" fmla="*/ 2147483647 w 806"/>
                <a:gd name="T7" fmla="*/ 0 h 80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Freeform 115"/>
            <p:cNvSpPr>
              <a:spLocks/>
            </p:cNvSpPr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2147483647 w 806"/>
                <a:gd name="T1" fmla="*/ 2147483647 h 806"/>
                <a:gd name="T2" fmla="*/ 0 w 806"/>
                <a:gd name="T3" fmla="*/ 0 h 806"/>
                <a:gd name="T4" fmla="*/ 0 w 806"/>
                <a:gd name="T5" fmla="*/ 2147483647 h 806"/>
                <a:gd name="T6" fmla="*/ 2147483647 w 806"/>
                <a:gd name="T7" fmla="*/ 2147483647 h 80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Freeform 117"/>
            <p:cNvSpPr>
              <a:spLocks/>
            </p:cNvSpPr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2147483647 h 807"/>
                <a:gd name="T2" fmla="*/ 2147483647 w 806"/>
                <a:gd name="T3" fmla="*/ 0 h 807"/>
                <a:gd name="T4" fmla="*/ 0 w 806"/>
                <a:gd name="T5" fmla="*/ 0 h 807"/>
                <a:gd name="T6" fmla="*/ 0 w 806"/>
                <a:gd name="T7" fmla="*/ 2147483647 h 8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" name="Freeform 120"/>
            <p:cNvSpPr>
              <a:spLocks/>
            </p:cNvSpPr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2147483647 w 807"/>
                <a:gd name="T1" fmla="*/ 2147483647 h 807"/>
                <a:gd name="T2" fmla="*/ 0 w 807"/>
                <a:gd name="T3" fmla="*/ 0 h 807"/>
                <a:gd name="T4" fmla="*/ 2147483647 w 807"/>
                <a:gd name="T5" fmla="*/ 0 h 807"/>
                <a:gd name="T6" fmla="*/ 2147483647 w 807"/>
                <a:gd name="T7" fmla="*/ 2147483647 h 8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" name="Freeform 118"/>
            <p:cNvSpPr>
              <a:spLocks/>
            </p:cNvSpPr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2147483647 w 806"/>
                <a:gd name="T3" fmla="*/ 2147483647 h 807"/>
                <a:gd name="T4" fmla="*/ 0 w 806"/>
                <a:gd name="T5" fmla="*/ 2147483647 h 807"/>
                <a:gd name="T6" fmla="*/ 0 w 806"/>
                <a:gd name="T7" fmla="*/ 0 h 8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" name="Freeform 118"/>
            <p:cNvSpPr>
              <a:spLocks/>
            </p:cNvSpPr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2147483647 w 806"/>
                <a:gd name="T3" fmla="*/ 2147483647 h 807"/>
                <a:gd name="T4" fmla="*/ 0 w 806"/>
                <a:gd name="T5" fmla="*/ 2147483647 h 807"/>
                <a:gd name="T6" fmla="*/ 0 w 806"/>
                <a:gd name="T7" fmla="*/ 0 h 8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6" name="Freeform 116"/>
          <p:cNvSpPr>
            <a:spLocks/>
          </p:cNvSpPr>
          <p:nvPr/>
        </p:nvSpPr>
        <p:spPr bwMode="auto">
          <a:xfrm flipH="1">
            <a:off x="9363890" y="17998"/>
            <a:ext cx="1311275" cy="1311275"/>
          </a:xfrm>
          <a:custGeom>
            <a:avLst/>
            <a:gdLst>
              <a:gd name="T0" fmla="*/ 0 w 806"/>
              <a:gd name="T1" fmla="*/ 2147483647 h 806"/>
              <a:gd name="T2" fmla="*/ 2147483647 w 806"/>
              <a:gd name="T3" fmla="*/ 0 h 806"/>
              <a:gd name="T4" fmla="*/ 0 w 806"/>
              <a:gd name="T5" fmla="*/ 0 h 806"/>
              <a:gd name="T6" fmla="*/ 0 w 806"/>
              <a:gd name="T7" fmla="*/ 2147483647 h 80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06" h="806">
                <a:moveTo>
                  <a:pt x="0" y="806"/>
                </a:moveTo>
                <a:lnTo>
                  <a:pt x="806" y="0"/>
                </a:lnTo>
                <a:lnTo>
                  <a:pt x="0" y="0"/>
                </a:lnTo>
                <a:lnTo>
                  <a:pt x="0" y="806"/>
                </a:lnTo>
                <a:close/>
              </a:path>
            </a:pathLst>
          </a:custGeom>
          <a:solidFill>
            <a:srgbClr val="1F4E7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87413-FB38-4DA2-AC97-C4838F1DD1CA}" type="slidenum">
              <a:rPr lang="zh-CN" altLang="en-US"/>
              <a:pPr>
                <a:defRPr/>
              </a:pPr>
              <a:t>1</a:t>
            </a:fld>
            <a:endParaRPr lang="en-US" altLang="zh-CN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F29D411-63A6-41A3-B238-B8C6E9FAFE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189" y="265073"/>
            <a:ext cx="593662" cy="591344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AD910EF-B4D8-4070-8FA5-94B133653B47}"/>
              </a:ext>
            </a:extLst>
          </p:cNvPr>
          <p:cNvCxnSpPr>
            <a:cxnSpLocks/>
          </p:cNvCxnSpPr>
          <p:nvPr/>
        </p:nvCxnSpPr>
        <p:spPr>
          <a:xfrm>
            <a:off x="1415480" y="791917"/>
            <a:ext cx="9793088" cy="0"/>
          </a:xfrm>
          <a:prstGeom prst="line">
            <a:avLst/>
          </a:prstGeom>
          <a:ln w="73025" cmpd="thickThin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文本框 12290"/>
          <p:cNvSpPr txBox="1">
            <a:spLocks noChangeArrowheads="1"/>
          </p:cNvSpPr>
          <p:nvPr/>
        </p:nvSpPr>
        <p:spPr bwMode="auto">
          <a:xfrm>
            <a:off x="407368" y="692696"/>
            <a:ext cx="11305256" cy="3838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1000"/>
              </a:lnSpc>
              <a:spcBef>
                <a:spcPts val="600"/>
              </a:spcBef>
              <a:buClr>
                <a:schemeClr val="accent2"/>
              </a:buClr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4.1 </a:t>
            </a:r>
            <a:r>
              <a:rPr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有</a:t>
            </a:r>
            <a:r>
              <a:rPr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位学生的成绩存放在数组</a:t>
            </a:r>
            <a:r>
              <a:rPr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score</a:t>
            </a:r>
            <a:r>
              <a:rPr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中，从键盘输入</a:t>
            </a:r>
            <a:r>
              <a:rPr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个数，查找这个成绩是否在数组中，如果在，输出其下标，如果不在，输出</a:t>
            </a:r>
            <a:r>
              <a:rPr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。数组的下标</a:t>
            </a:r>
            <a:r>
              <a:rPr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表示第</a:t>
            </a:r>
            <a:r>
              <a:rPr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位学生的成绩，数组的下标</a:t>
            </a:r>
            <a:r>
              <a:rPr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处不存储成绩。 </a:t>
            </a:r>
          </a:p>
          <a:p>
            <a:pPr eaLnBrk="1" hangingPunct="1">
              <a:lnSpc>
                <a:spcPct val="121000"/>
              </a:lnSpc>
              <a:spcBef>
                <a:spcPts val="600"/>
              </a:spcBef>
              <a:buClr>
                <a:schemeClr val="accent2"/>
              </a:buClr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算法分析：</a:t>
            </a:r>
          </a:p>
          <a:p>
            <a:pPr algn="just" eaLnBrk="1" hangingPunct="1">
              <a:lnSpc>
                <a:spcPct val="121000"/>
              </a:lnSpc>
              <a:spcBef>
                <a:spcPts val="600"/>
              </a:spcBef>
              <a:buClr>
                <a:schemeClr val="accent2"/>
              </a:buClr>
              <a:buFont typeface="Arial" charset="0"/>
              <a:buChar char="•"/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将第</a:t>
            </a:r>
            <a:r>
              <a:rPr lang="en-US" altLang="zh-CN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位学生的成绩存放到下标</a:t>
            </a:r>
            <a:r>
              <a:rPr lang="en-US" altLang="zh-CN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 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处，下标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处的数组元素就不存放具体的成绩信息。这样，学生的序号和数组下标之间的对应关系更自然；</a:t>
            </a:r>
          </a:p>
          <a:p>
            <a:pPr algn="just" eaLnBrk="1" hangingPunct="1">
              <a:lnSpc>
                <a:spcPct val="121000"/>
              </a:lnSpc>
              <a:spcBef>
                <a:spcPts val="600"/>
              </a:spcBef>
              <a:buClr>
                <a:schemeClr val="accent2"/>
              </a:buClr>
              <a:buFont typeface="Arial" charset="0"/>
              <a:buChar char="•"/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可采用计数循环，依次将数组元素与输入的数进行比较，如果相等则终止循环。如果元素比较完还未找到输入的数，则输出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。 </a:t>
            </a:r>
          </a:p>
        </p:txBody>
      </p:sp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087" y="4560256"/>
            <a:ext cx="6713537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31002-47CF-4319-9F07-20B82EE00BC1}" type="slidenum">
              <a:rPr lang="zh-CN" altLang="en-US"/>
              <a:pPr>
                <a:defRPr/>
              </a:pPr>
              <a:t>10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文本框 92162"/>
          <p:cNvSpPr txBox="1">
            <a:spLocks noChangeArrowheads="1"/>
          </p:cNvSpPr>
          <p:nvPr/>
        </p:nvSpPr>
        <p:spPr bwMode="auto">
          <a:xfrm>
            <a:off x="198736" y="768597"/>
            <a:ext cx="11377264" cy="590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 </a:t>
            </a: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数组的元素可以是任何已定义的类型。如果数组的元素也是数组，则构成</a:t>
            </a:r>
            <a:r>
              <a:rPr lang="zh-CN" altLang="en-US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二维数组</a:t>
            </a: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，如果数组的元素是二维数组，则构成三维数组</a:t>
            </a:r>
            <a:r>
              <a:rPr lang="en-US" altLang="zh-CN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以此类推可以构成多维数组。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 </a:t>
            </a: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如果数组元素是字符（</a:t>
            </a:r>
            <a:r>
              <a:rPr lang="en-US" altLang="zh-CN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char</a:t>
            </a: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）型的，称为</a:t>
            </a:r>
            <a:r>
              <a:rPr lang="zh-CN" altLang="en-US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字符数组</a:t>
            </a: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，字符数组可用于存储字符串。字符数组只有在定义时才允许整体赋值，其赋值、比较都应该使用</a:t>
            </a:r>
            <a:r>
              <a:rPr lang="en-US" altLang="zh-CN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的库函数进行。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8. C</a:t>
            </a: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字符串以</a:t>
            </a:r>
            <a:r>
              <a:rPr lang="en-US" altLang="zh-CN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'\0'</a:t>
            </a:r>
            <a:r>
              <a:rPr lang="zh-CN" altLang="en-US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为结束标记</a:t>
            </a: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，而没有最大长度的制约。存储字符串的字符数组的长度必须大于字符串的长度，否则会出现数组越界错误。在使用字符串时，一定要考虑有效空间、</a:t>
            </a:r>
            <a:r>
              <a:rPr lang="en-US" altLang="zh-CN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'\0'</a:t>
            </a: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、界限这三方面的关系。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9. </a:t>
            </a:r>
            <a:r>
              <a:rPr lang="zh-CN" altLang="en-US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是若干数据元素的集合，这些数据元素可以是同一数据类型，也可以是不同的数据类型。结构一般用于描述有内在逻辑关系的多个有序属性构成的数据。它也是一种构造类型。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76320" y="6309320"/>
            <a:ext cx="3016944" cy="365125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fld id="{4A95AB75-BBB3-4396-B628-F7460BCA574A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pPr>
                <a:lnSpc>
                  <a:spcPct val="120000"/>
                </a:lnSpc>
                <a:defRPr/>
              </a:pPr>
              <a:t>100</a:t>
            </a:fld>
            <a:endParaRPr lang="en-US" altLang="zh-CN" dirty="0">
              <a:solidFill>
                <a:prstClr val="black">
                  <a:tint val="75000"/>
                </a:prst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文本框 93186"/>
          <p:cNvSpPr txBox="1">
            <a:spLocks noChangeArrowheads="1"/>
          </p:cNvSpPr>
          <p:nvPr/>
        </p:nvSpPr>
        <p:spPr bwMode="auto">
          <a:xfrm>
            <a:off x="551384" y="950052"/>
            <a:ext cx="10887000" cy="495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10. </a:t>
            </a: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结构在使用时，一般是先</a:t>
            </a:r>
            <a:r>
              <a:rPr lang="zh-CN" altLang="en-US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定义结构类型</a:t>
            </a: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，再用这个类型来定义和初始化结构变量。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11. </a:t>
            </a: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结构变量的每个成员都有自己独立的存储空间，所有</a:t>
            </a:r>
            <a:r>
              <a:rPr lang="zh-CN" altLang="en-US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成员连续存放</a:t>
            </a: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12. </a:t>
            </a: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除了赋初值外，不能将结构类型常量直接赋给某结构变量，但可以将某结构变量直接赋给另一个结构变量，在对结构变量进行输入输出时，必须通过</a:t>
            </a:r>
            <a:r>
              <a:rPr lang="zh-CN" altLang="en-US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对结构变量的各成员的访问</a:t>
            </a: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来进行。可以使用点“</a:t>
            </a:r>
            <a:r>
              <a:rPr lang="en-US" altLang="zh-CN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.”</a:t>
            </a: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操作符来</a:t>
            </a:r>
            <a:r>
              <a:rPr lang="zh-CN" altLang="en-US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引用结构的某个成员</a:t>
            </a: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eaLnBrk="1" hangingPunct="1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13. </a:t>
            </a: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元素类型为结构的数组称为</a:t>
            </a:r>
            <a:r>
              <a:rPr lang="zh-CN" altLang="en-US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结构数组</a:t>
            </a: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，在实际的程序设计中，单个结构变量的用处不大，一般使用结构数组来描述顺序存储的包含多种信息的序列，如多个学生的信息等。</a:t>
            </a:r>
            <a:endParaRPr lang="en-US" altLang="zh-CN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85985D-7227-4734-B60B-552643D666E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101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文本框 15362"/>
          <p:cNvSpPr txBox="1">
            <a:spLocks noChangeArrowheads="1"/>
          </p:cNvSpPr>
          <p:nvPr/>
        </p:nvSpPr>
        <p:spPr bwMode="auto">
          <a:xfrm>
            <a:off x="983432" y="833439"/>
            <a:ext cx="1015312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accent2"/>
              </a:buClr>
              <a:defRPr/>
            </a:pP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4.1 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算法分析</a:t>
            </a:r>
          </a:p>
          <a:p>
            <a:pPr algn="just" eaLnBrk="1" hangingPunct="1">
              <a:spcBef>
                <a:spcPct val="50000"/>
              </a:spcBef>
              <a:buClr>
                <a:schemeClr val="accent6">
                  <a:lumMod val="50000"/>
                </a:schemeClr>
              </a:buClr>
              <a:buFont typeface="Arial" charset="0"/>
              <a:buChar char="•"/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从最后一位学生到第一位学生依次与输入成绩进行比较，以下标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处的数组元素作为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监视哨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；</a:t>
            </a:r>
          </a:p>
          <a:p>
            <a:pPr algn="just" eaLnBrk="1" hangingPunct="1">
              <a:spcBef>
                <a:spcPct val="50000"/>
              </a:spcBef>
              <a:buClr>
                <a:schemeClr val="accent6">
                  <a:lumMod val="50000"/>
                </a:schemeClr>
              </a:buClr>
              <a:buFont typeface="Arial" charset="0"/>
              <a:buChar char="•"/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考虑到本例的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score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数组下标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处并未存储任何数据元素，我们可以以它作为监视哨，从而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提高程序的效率  </a:t>
            </a:r>
          </a:p>
        </p:txBody>
      </p:sp>
      <p:pic>
        <p:nvPicPr>
          <p:cNvPr id="15364" name="图片 153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696" y="3446241"/>
            <a:ext cx="45466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66AC4-8D8E-437D-B9A9-E20F57055CF3}" type="slidenum">
              <a:rPr lang="zh-CN" altLang="en-US"/>
              <a:pPr>
                <a:defRPr/>
              </a:pPr>
              <a:t>11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15CFE9-3845-4B6F-B939-479AC128E9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68" y="136524"/>
            <a:ext cx="593662" cy="59134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B0AAAA6-D03A-48D9-9616-51BE71EB20D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83432" y="727868"/>
            <a:ext cx="10521967" cy="34279"/>
          </a:xfrm>
          <a:prstGeom prst="line">
            <a:avLst/>
          </a:prstGeom>
          <a:ln w="73025" cmpd="thickThin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文本框 16386"/>
          <p:cNvSpPr txBox="1">
            <a:spLocks noChangeArrowheads="1"/>
          </p:cNvSpPr>
          <p:nvPr/>
        </p:nvSpPr>
        <p:spPr bwMode="auto">
          <a:xfrm>
            <a:off x="479376" y="369889"/>
            <a:ext cx="10729192" cy="635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180000" algn="just" eaLnBrk="1" hangingPunct="1">
              <a:lnSpc>
                <a:spcPct val="110000"/>
              </a:lnSpc>
              <a:spcBef>
                <a:spcPct val="50000"/>
              </a:spcBef>
              <a:buClr>
                <a:schemeClr val="accent2"/>
              </a:buClr>
              <a:defRPr/>
            </a:pPr>
            <a:r>
              <a:rPr lang="zh-CN" altLang="en-US" b="1" dirty="0">
                <a:solidFill>
                  <a:srgbClr val="C00000"/>
                </a:solidFill>
                <a:latin typeface="+mn-lt"/>
                <a:ea typeface="楷体" pitchFamily="49" charset="-122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latin typeface="+mn-lt"/>
                <a:ea typeface="楷体" pitchFamily="49" charset="-122"/>
              </a:rPr>
              <a:t>4.1 </a:t>
            </a:r>
            <a:r>
              <a:rPr lang="zh-CN" altLang="en-US" b="1" dirty="0">
                <a:solidFill>
                  <a:srgbClr val="C00000"/>
                </a:solidFill>
                <a:latin typeface="+mn-lt"/>
                <a:ea typeface="楷体" pitchFamily="49" charset="-122"/>
              </a:rPr>
              <a:t>算法分析</a:t>
            </a:r>
          </a:p>
          <a:p>
            <a:pPr marL="180000" algn="just" eaLnBrk="1" hangingPunct="1">
              <a:lnSpc>
                <a:spcPct val="110000"/>
              </a:lnSpc>
              <a:spcBef>
                <a:spcPct val="50000"/>
              </a:spcBef>
              <a:buClr>
                <a:schemeClr val="accent2"/>
              </a:buClr>
              <a:buFont typeface="Arial" charset="0"/>
              <a:buChar char="•"/>
              <a:defRPr/>
            </a:pPr>
            <a:r>
              <a:rPr lang="zh-CN" altLang="en-US" b="1" dirty="0">
                <a:latin typeface="+mn-lt"/>
              </a:rPr>
              <a:t>从最后一位学生到第一位学生依次与输入成绩进行比较，以下标</a:t>
            </a:r>
            <a:r>
              <a:rPr lang="en-US" altLang="zh-CN" b="1" dirty="0">
                <a:latin typeface="+mn-lt"/>
              </a:rPr>
              <a:t>0</a:t>
            </a:r>
            <a:r>
              <a:rPr lang="zh-CN" altLang="en-US" b="1" dirty="0">
                <a:latin typeface="+mn-lt"/>
              </a:rPr>
              <a:t>处的数组元素作为监视哨</a:t>
            </a:r>
          </a:p>
          <a:p>
            <a:pPr marL="180000" eaLnBrk="1" hangingPunct="1"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       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score[0] = x;     </a:t>
            </a:r>
            <a:r>
              <a:rPr lang="en-US" altLang="zh-CN" b="1" dirty="0">
                <a:solidFill>
                  <a:srgbClr val="008000"/>
                </a:solidFill>
                <a:latin typeface="+mn-lt"/>
              </a:rPr>
              <a:t>// </a:t>
            </a:r>
            <a:r>
              <a:rPr lang="zh-CN" altLang="en-US" b="1" dirty="0">
                <a:solidFill>
                  <a:srgbClr val="008000"/>
                </a:solidFill>
                <a:latin typeface="+mn-lt"/>
              </a:rPr>
              <a:t>在下标处设置监视哨</a:t>
            </a:r>
          </a:p>
          <a:p>
            <a:pPr marL="180000" eaLnBrk="1" hangingPunct="1"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       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for(i = n; score[i] != x; i--); </a:t>
            </a:r>
          </a:p>
          <a:p>
            <a:pPr marL="180000" eaLnBrk="1" hangingPunct="1">
              <a:lnSpc>
                <a:spcPct val="110000"/>
              </a:lnSpc>
              <a:defRPr/>
            </a:pPr>
            <a:r>
              <a:rPr lang="en-US" altLang="zh-CN" b="1" dirty="0">
                <a:solidFill>
                  <a:srgbClr val="008000"/>
                </a:solidFill>
                <a:latin typeface="+mn-lt"/>
              </a:rPr>
              <a:t>// </a:t>
            </a:r>
            <a:r>
              <a:rPr lang="zh-CN" altLang="en-US" b="1" dirty="0">
                <a:solidFill>
                  <a:srgbClr val="008000"/>
                </a:solidFill>
                <a:latin typeface="+mn-lt"/>
              </a:rPr>
              <a:t>计数循环，从后到前循环比较当前元素，循环体为空语句</a:t>
            </a:r>
          </a:p>
          <a:p>
            <a:pPr marL="180000" eaLnBrk="1" hangingPunct="1"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if(i &gt;= 1)</a:t>
            </a:r>
          </a:p>
          <a:p>
            <a:pPr marL="180000" eaLnBrk="1" hangingPunct="1">
              <a:lnSpc>
                <a:spcPct val="11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    {</a:t>
            </a:r>
          </a:p>
          <a:p>
            <a:pPr marL="180000" eaLnBrk="1" hangingPunct="1">
              <a:lnSpc>
                <a:spcPct val="11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        cout&lt;&lt;"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查找成功，待查找成绩是第“</a:t>
            </a:r>
          </a:p>
          <a:p>
            <a:pPr marL="180000" eaLnBrk="1" hangingPunct="1"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           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&lt;&lt;i&lt;&lt;" 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位学生的成绩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"&lt;&lt;endl;</a:t>
            </a:r>
          </a:p>
          <a:p>
            <a:pPr marL="180000" eaLnBrk="1" hangingPunct="1">
              <a:lnSpc>
                <a:spcPct val="11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    }</a:t>
            </a:r>
          </a:p>
          <a:p>
            <a:pPr marL="180000" eaLnBrk="1" hangingPunct="1">
              <a:lnSpc>
                <a:spcPct val="11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    else</a:t>
            </a:r>
          </a:p>
          <a:p>
            <a:pPr marL="180000" eaLnBrk="1" hangingPunct="1">
              <a:lnSpc>
                <a:spcPct val="11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    {</a:t>
            </a:r>
          </a:p>
          <a:p>
            <a:pPr marL="180000" eaLnBrk="1" hangingPunct="1">
              <a:lnSpc>
                <a:spcPct val="11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        cout&lt;&lt;"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未查找到该成绩！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"&lt;&lt;endl;</a:t>
            </a:r>
          </a:p>
          <a:p>
            <a:pPr marL="180000" eaLnBrk="1" hangingPunct="1">
              <a:lnSpc>
                <a:spcPct val="11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    }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F82E8-D30F-4807-BBBA-42DF2B0A1F12}" type="slidenum">
              <a:rPr lang="zh-CN" altLang="en-US"/>
              <a:pPr>
                <a:defRPr/>
              </a:pPr>
              <a:t>12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文本框 17410"/>
          <p:cNvSpPr txBox="1">
            <a:spLocks noChangeArrowheads="1"/>
          </p:cNvSpPr>
          <p:nvPr/>
        </p:nvSpPr>
        <p:spPr bwMode="auto">
          <a:xfrm>
            <a:off x="407368" y="388938"/>
            <a:ext cx="11175032" cy="578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algn="just" eaLnBrk="1" hangingPunct="1">
              <a:spcBef>
                <a:spcPct val="50000"/>
              </a:spcBef>
              <a:buClr>
                <a:schemeClr val="accent2"/>
              </a:buClr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4.2 </a:t>
            </a:r>
            <a:r>
              <a:rPr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有</a:t>
            </a:r>
            <a:r>
              <a:rPr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位学生的成绩按从大到小存放在数组</a:t>
            </a:r>
            <a:r>
              <a:rPr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score</a:t>
            </a:r>
            <a:r>
              <a:rPr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中，从键盘输入</a:t>
            </a:r>
            <a:r>
              <a:rPr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个数，使用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折半查找法</a:t>
            </a:r>
            <a:r>
              <a:rPr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查找这个成绩是否在数组中，如果在，输出其下标，如果不在，输出</a:t>
            </a:r>
            <a:r>
              <a:rPr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。数组的下标</a:t>
            </a:r>
            <a:r>
              <a:rPr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表示第</a:t>
            </a:r>
            <a:r>
              <a:rPr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位学生的成绩，数组的下标</a:t>
            </a:r>
            <a:r>
              <a:rPr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处不存储成绩。 </a:t>
            </a:r>
          </a:p>
          <a:p>
            <a:pPr marL="0" indent="0" eaLnBrk="1" hangingPunct="1">
              <a:spcBef>
                <a:spcPct val="30000"/>
              </a:spcBef>
              <a:buClr>
                <a:schemeClr val="accent2"/>
              </a:buClr>
              <a:defRPr/>
            </a:pPr>
            <a:r>
              <a:rPr lang="zh-CN" altLang="en-US" b="1" dirty="0">
                <a:latin typeface="宋体" pitchFamily="2" charset="-122"/>
              </a:rPr>
              <a:t>算法分析：</a:t>
            </a:r>
          </a:p>
          <a:p>
            <a:pPr marL="0" indent="0" algn="just" eaLnBrk="1" hangingPunct="1">
              <a:spcBef>
                <a:spcPct val="30000"/>
              </a:spcBef>
              <a:buClr>
                <a:schemeClr val="accent2"/>
              </a:buClr>
              <a:defRPr/>
            </a:pPr>
            <a:r>
              <a:rPr lang="zh-CN" altLang="en-US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先找到中间元素，再根据中间元素与待查找元素的比较结果缩小一半的待查找区间，从而提高查找的效率。</a:t>
            </a:r>
          </a:p>
          <a:p>
            <a:pPr marL="0" indent="0" algn="just" eaLnBrk="1" hangingPunct="1">
              <a:spcBef>
                <a:spcPct val="30000"/>
              </a:spcBef>
              <a:buClr>
                <a:schemeClr val="accent2"/>
              </a:buClr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如果中间元素与待查找元素相等，则查找成功</a:t>
            </a:r>
          </a:p>
          <a:p>
            <a:pPr marL="0" indent="0" algn="just" eaLnBrk="1" hangingPunct="1">
              <a:spcBef>
                <a:spcPct val="30000"/>
              </a:spcBef>
              <a:buClr>
                <a:schemeClr val="accent2"/>
              </a:buClr>
              <a:defRPr/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如果中间元素较大，则待查找元素在前半区间，查找前半区间</a:t>
            </a:r>
          </a:p>
          <a:p>
            <a:pPr marL="0" indent="0" algn="just" eaLnBrk="1" hangingPunct="1">
              <a:spcBef>
                <a:spcPct val="30000"/>
              </a:spcBef>
              <a:buClr>
                <a:schemeClr val="accent2"/>
              </a:buClr>
              <a:defRPr/>
            </a:pPr>
            <a:r>
              <a:rPr lang="zh-CN" altLang="en-US" b="1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如果中间元素较小，继续查找后半区间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。</a:t>
            </a:r>
          </a:p>
          <a:p>
            <a:pPr marL="0" indent="0" algn="just" eaLnBrk="1" hangingPunct="1">
              <a:spcBef>
                <a:spcPct val="30000"/>
              </a:spcBef>
              <a:buClr>
                <a:schemeClr val="accent2"/>
              </a:buClr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使用两个整型变量分别表示区间的</a:t>
            </a:r>
            <a:r>
              <a:rPr lang="zh-CN" altLang="en-US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上界和下界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。</a:t>
            </a:r>
          </a:p>
          <a:p>
            <a:pPr marL="0" indent="0" algn="just" eaLnBrk="1" hangingPunct="1">
              <a:spcBef>
                <a:spcPct val="30000"/>
              </a:spcBef>
              <a:buClr>
                <a:schemeClr val="accent2"/>
              </a:buClr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如果区间的上界小于下界，说明区间为空，查找失败。</a:t>
            </a:r>
          </a:p>
          <a:p>
            <a:pPr marL="0" indent="0" algn="just" eaLnBrk="1" hangingPunct="1">
              <a:spcBef>
                <a:spcPct val="30000"/>
              </a:spcBef>
              <a:buClr>
                <a:schemeClr val="accent2"/>
              </a:buClr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比较后，要查找前半区间，只需修改区间的上界；要查找后半区间，只需修改区间的下界。</a:t>
            </a:r>
          </a:p>
        </p:txBody>
      </p:sp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5" y="116632"/>
            <a:ext cx="6626225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1" name="AutoShape 5"/>
          <p:cNvSpPr>
            <a:spLocks noChangeArrowheads="1"/>
          </p:cNvSpPr>
          <p:nvPr/>
        </p:nvSpPr>
        <p:spPr bwMode="auto">
          <a:xfrm>
            <a:off x="7032104" y="911098"/>
            <a:ext cx="181193" cy="1250234"/>
          </a:xfrm>
          <a:prstGeom prst="upArrow">
            <a:avLst>
              <a:gd name="adj1" fmla="val 50000"/>
              <a:gd name="adj2" fmla="val 66745"/>
            </a:avLst>
          </a:prstGeom>
          <a:solidFill>
            <a:schemeClr val="hlink">
              <a:alpha val="30196"/>
            </a:schemeClr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4EED63-E42A-435E-9D86-72C44C8054BB}" type="slidenum">
              <a:rPr lang="zh-CN" altLang="en-US"/>
              <a:pPr>
                <a:defRPr/>
              </a:pPr>
              <a:t>13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文本框 20482"/>
          <p:cNvSpPr txBox="1">
            <a:spLocks noChangeArrowheads="1"/>
          </p:cNvSpPr>
          <p:nvPr/>
        </p:nvSpPr>
        <p:spPr bwMode="auto">
          <a:xfrm>
            <a:off x="1558925" y="778798"/>
            <a:ext cx="85153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折半查找的查找效率要远高于顺序查找</a:t>
            </a:r>
          </a:p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折半查找需要存储数据的数组已经有序  </a:t>
            </a:r>
          </a:p>
        </p:txBody>
      </p:sp>
      <p:grpSp>
        <p:nvGrpSpPr>
          <p:cNvPr id="19460" name="组合 20483"/>
          <p:cNvGrpSpPr>
            <a:grpSpLocks/>
          </p:cNvGrpSpPr>
          <p:nvPr/>
        </p:nvGrpSpPr>
        <p:grpSpPr bwMode="auto">
          <a:xfrm>
            <a:off x="1558925" y="2057400"/>
            <a:ext cx="4343400" cy="1524000"/>
            <a:chOff x="0" y="0"/>
            <a:chExt cx="2736" cy="960"/>
          </a:xfrm>
        </p:grpSpPr>
        <p:sp>
          <p:nvSpPr>
            <p:cNvPr id="19520" name="矩形 20484"/>
            <p:cNvSpPr>
              <a:spLocks noChangeArrowheads="1"/>
            </p:cNvSpPr>
            <p:nvPr/>
          </p:nvSpPr>
          <p:spPr bwMode="auto">
            <a:xfrm>
              <a:off x="96" y="288"/>
              <a:ext cx="2592" cy="28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>
                  <a:solidFill>
                    <a:prstClr val="black"/>
                  </a:solidFill>
                  <a:latin typeface="Times New Roman" pitchFamily="18" charset="0"/>
                </a:rPr>
                <a:t>5   13   17   42   46   55   70   94</a:t>
              </a:r>
            </a:p>
          </p:txBody>
        </p:sp>
        <p:sp>
          <p:nvSpPr>
            <p:cNvPr id="19521" name="直接连接符 20485"/>
            <p:cNvSpPr>
              <a:spLocks noChangeShapeType="1"/>
            </p:cNvSpPr>
            <p:nvPr/>
          </p:nvSpPr>
          <p:spPr bwMode="auto">
            <a:xfrm>
              <a:off x="336" y="2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522" name="直接连接符 20486"/>
            <p:cNvSpPr>
              <a:spLocks noChangeShapeType="1"/>
            </p:cNvSpPr>
            <p:nvPr/>
          </p:nvSpPr>
          <p:spPr bwMode="auto">
            <a:xfrm>
              <a:off x="672" y="2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523" name="直接连接符 20487"/>
            <p:cNvSpPr>
              <a:spLocks noChangeShapeType="1"/>
            </p:cNvSpPr>
            <p:nvPr/>
          </p:nvSpPr>
          <p:spPr bwMode="auto">
            <a:xfrm>
              <a:off x="1008" y="2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524" name="直接连接符 20488"/>
            <p:cNvSpPr>
              <a:spLocks noChangeShapeType="1"/>
            </p:cNvSpPr>
            <p:nvPr/>
          </p:nvSpPr>
          <p:spPr bwMode="auto">
            <a:xfrm>
              <a:off x="1344" y="2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525" name="直接连接符 20489"/>
            <p:cNvSpPr>
              <a:spLocks noChangeShapeType="1"/>
            </p:cNvSpPr>
            <p:nvPr/>
          </p:nvSpPr>
          <p:spPr bwMode="auto">
            <a:xfrm>
              <a:off x="1680" y="2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526" name="直接连接符 20490"/>
            <p:cNvSpPr>
              <a:spLocks noChangeShapeType="1"/>
            </p:cNvSpPr>
            <p:nvPr/>
          </p:nvSpPr>
          <p:spPr bwMode="auto">
            <a:xfrm>
              <a:off x="2016" y="2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527" name="直接连接符 20491"/>
            <p:cNvSpPr>
              <a:spLocks noChangeShapeType="1"/>
            </p:cNvSpPr>
            <p:nvPr/>
          </p:nvSpPr>
          <p:spPr bwMode="auto">
            <a:xfrm>
              <a:off x="2352" y="2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528" name="矩形 20492"/>
            <p:cNvSpPr>
              <a:spLocks noChangeArrowheads="1"/>
            </p:cNvSpPr>
            <p:nvPr/>
          </p:nvSpPr>
          <p:spPr bwMode="auto">
            <a:xfrm>
              <a:off x="0" y="672"/>
              <a:ext cx="2736" cy="288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>
                  <a:solidFill>
                    <a:prstClr val="black"/>
                  </a:solidFill>
                  <a:latin typeface="Times New Roman" pitchFamily="18" charset="0"/>
                </a:rPr>
                <a:t>low              mid                      high</a:t>
              </a:r>
            </a:p>
          </p:txBody>
        </p:sp>
        <p:sp>
          <p:nvSpPr>
            <p:cNvPr id="19529" name="直接连接符 20493"/>
            <p:cNvSpPr>
              <a:spLocks noChangeShapeType="1"/>
            </p:cNvSpPr>
            <p:nvPr/>
          </p:nvSpPr>
          <p:spPr bwMode="auto">
            <a:xfrm flipV="1">
              <a:off x="19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530" name="直接连接符 20494"/>
            <p:cNvSpPr>
              <a:spLocks noChangeShapeType="1"/>
            </p:cNvSpPr>
            <p:nvPr/>
          </p:nvSpPr>
          <p:spPr bwMode="auto">
            <a:xfrm flipV="1">
              <a:off x="120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531" name="直接连接符 20495"/>
            <p:cNvSpPr>
              <a:spLocks noChangeShapeType="1"/>
            </p:cNvSpPr>
            <p:nvPr/>
          </p:nvSpPr>
          <p:spPr bwMode="auto">
            <a:xfrm flipV="1">
              <a:off x="249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532" name="文本框 20496"/>
            <p:cNvSpPr txBox="1">
              <a:spLocks noChangeArrowheads="1"/>
            </p:cNvSpPr>
            <p:nvPr/>
          </p:nvSpPr>
          <p:spPr bwMode="auto">
            <a:xfrm>
              <a:off x="48" y="0"/>
              <a:ext cx="576" cy="250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prstClr val="black"/>
                  </a:solidFill>
                  <a:latin typeface="宋体" charset="-122"/>
                </a:rPr>
                <a:t>x=55</a:t>
              </a:r>
            </a:p>
          </p:txBody>
        </p:sp>
      </p:grpSp>
      <p:grpSp>
        <p:nvGrpSpPr>
          <p:cNvPr id="19461" name="组合 20497"/>
          <p:cNvGrpSpPr>
            <a:grpSpLocks/>
          </p:cNvGrpSpPr>
          <p:nvPr/>
        </p:nvGrpSpPr>
        <p:grpSpPr bwMode="auto">
          <a:xfrm>
            <a:off x="1558925" y="3875088"/>
            <a:ext cx="4343400" cy="1066800"/>
            <a:chOff x="0" y="0"/>
            <a:chExt cx="2736" cy="672"/>
          </a:xfrm>
        </p:grpSpPr>
        <p:sp>
          <p:nvSpPr>
            <p:cNvPr id="19508" name="矩形 20498"/>
            <p:cNvSpPr>
              <a:spLocks noChangeArrowheads="1"/>
            </p:cNvSpPr>
            <p:nvPr/>
          </p:nvSpPr>
          <p:spPr bwMode="auto">
            <a:xfrm>
              <a:off x="96" y="0"/>
              <a:ext cx="2592" cy="28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>
                  <a:solidFill>
                    <a:prstClr val="black"/>
                  </a:solidFill>
                  <a:latin typeface="Times New Roman" pitchFamily="18" charset="0"/>
                </a:rPr>
                <a:t>5   13   17   42   46   55   70   94</a:t>
              </a:r>
            </a:p>
          </p:txBody>
        </p:sp>
        <p:sp>
          <p:nvSpPr>
            <p:cNvPr id="19509" name="直接连接符 20499"/>
            <p:cNvSpPr>
              <a:spLocks noChangeShapeType="1"/>
            </p:cNvSpPr>
            <p:nvPr/>
          </p:nvSpPr>
          <p:spPr bwMode="auto">
            <a:xfrm>
              <a:off x="336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510" name="直接连接符 20500"/>
            <p:cNvSpPr>
              <a:spLocks noChangeShapeType="1"/>
            </p:cNvSpPr>
            <p:nvPr/>
          </p:nvSpPr>
          <p:spPr bwMode="auto">
            <a:xfrm>
              <a:off x="672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511" name="直接连接符 20501"/>
            <p:cNvSpPr>
              <a:spLocks noChangeShapeType="1"/>
            </p:cNvSpPr>
            <p:nvPr/>
          </p:nvSpPr>
          <p:spPr bwMode="auto">
            <a:xfrm>
              <a:off x="1008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512" name="直接连接符 20502"/>
            <p:cNvSpPr>
              <a:spLocks noChangeShapeType="1"/>
            </p:cNvSpPr>
            <p:nvPr/>
          </p:nvSpPr>
          <p:spPr bwMode="auto">
            <a:xfrm>
              <a:off x="1344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513" name="直接连接符 20503"/>
            <p:cNvSpPr>
              <a:spLocks noChangeShapeType="1"/>
            </p:cNvSpPr>
            <p:nvPr/>
          </p:nvSpPr>
          <p:spPr bwMode="auto">
            <a:xfrm>
              <a:off x="1680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514" name="直接连接符 20504"/>
            <p:cNvSpPr>
              <a:spLocks noChangeShapeType="1"/>
            </p:cNvSpPr>
            <p:nvPr/>
          </p:nvSpPr>
          <p:spPr bwMode="auto">
            <a:xfrm>
              <a:off x="2016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515" name="直接连接符 20505"/>
            <p:cNvSpPr>
              <a:spLocks noChangeShapeType="1"/>
            </p:cNvSpPr>
            <p:nvPr/>
          </p:nvSpPr>
          <p:spPr bwMode="auto">
            <a:xfrm>
              <a:off x="2352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516" name="矩形 20506"/>
            <p:cNvSpPr>
              <a:spLocks noChangeArrowheads="1"/>
            </p:cNvSpPr>
            <p:nvPr/>
          </p:nvSpPr>
          <p:spPr bwMode="auto">
            <a:xfrm>
              <a:off x="0" y="384"/>
              <a:ext cx="2736" cy="2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b="1" dirty="0">
                  <a:solidFill>
                    <a:prstClr val="black"/>
                  </a:solidFill>
                  <a:latin typeface="Times New Roman" pitchFamily="18" charset="0"/>
                </a:rPr>
                <a:t>		   low mid        high</a:t>
              </a:r>
            </a:p>
          </p:txBody>
        </p:sp>
        <p:sp>
          <p:nvSpPr>
            <p:cNvPr id="19517" name="直接连接符 20507"/>
            <p:cNvSpPr>
              <a:spLocks noChangeShapeType="1"/>
            </p:cNvSpPr>
            <p:nvPr/>
          </p:nvSpPr>
          <p:spPr bwMode="auto">
            <a:xfrm flipV="1">
              <a:off x="1488" y="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518" name="直接连接符 20508"/>
            <p:cNvSpPr>
              <a:spLocks noChangeShapeType="1"/>
            </p:cNvSpPr>
            <p:nvPr/>
          </p:nvSpPr>
          <p:spPr bwMode="auto">
            <a:xfrm flipV="1">
              <a:off x="1824" y="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519" name="直接连接符 20509"/>
            <p:cNvSpPr>
              <a:spLocks noChangeShapeType="1"/>
            </p:cNvSpPr>
            <p:nvPr/>
          </p:nvSpPr>
          <p:spPr bwMode="auto">
            <a:xfrm flipV="1">
              <a:off x="2496" y="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462" name="组合 20510"/>
          <p:cNvGrpSpPr>
            <a:grpSpLocks/>
          </p:cNvGrpSpPr>
          <p:nvPr/>
        </p:nvGrpSpPr>
        <p:grpSpPr bwMode="auto">
          <a:xfrm>
            <a:off x="6240463" y="2044701"/>
            <a:ext cx="4267200" cy="1514475"/>
            <a:chOff x="0" y="0"/>
            <a:chExt cx="2688" cy="954"/>
          </a:xfrm>
        </p:grpSpPr>
        <p:sp>
          <p:nvSpPr>
            <p:cNvPr id="19495" name="矩形 20511"/>
            <p:cNvSpPr>
              <a:spLocks noChangeArrowheads="1"/>
            </p:cNvSpPr>
            <p:nvPr/>
          </p:nvSpPr>
          <p:spPr bwMode="auto">
            <a:xfrm>
              <a:off x="96" y="288"/>
              <a:ext cx="2592" cy="28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>
                  <a:solidFill>
                    <a:prstClr val="black"/>
                  </a:solidFill>
                  <a:latin typeface="Times New Roman" pitchFamily="18" charset="0"/>
                </a:rPr>
                <a:t>5   13   17   42   46   55   70   94</a:t>
              </a:r>
            </a:p>
          </p:txBody>
        </p:sp>
        <p:sp>
          <p:nvSpPr>
            <p:cNvPr id="19496" name="直接连接符 20512"/>
            <p:cNvSpPr>
              <a:spLocks noChangeShapeType="1"/>
            </p:cNvSpPr>
            <p:nvPr/>
          </p:nvSpPr>
          <p:spPr bwMode="auto">
            <a:xfrm>
              <a:off x="336" y="2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497" name="直接连接符 20513"/>
            <p:cNvSpPr>
              <a:spLocks noChangeShapeType="1"/>
            </p:cNvSpPr>
            <p:nvPr/>
          </p:nvSpPr>
          <p:spPr bwMode="auto">
            <a:xfrm>
              <a:off x="672" y="2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498" name="直接连接符 20514"/>
            <p:cNvSpPr>
              <a:spLocks noChangeShapeType="1"/>
            </p:cNvSpPr>
            <p:nvPr/>
          </p:nvSpPr>
          <p:spPr bwMode="auto">
            <a:xfrm>
              <a:off x="1008" y="2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499" name="直接连接符 20515"/>
            <p:cNvSpPr>
              <a:spLocks noChangeShapeType="1"/>
            </p:cNvSpPr>
            <p:nvPr/>
          </p:nvSpPr>
          <p:spPr bwMode="auto">
            <a:xfrm>
              <a:off x="1344" y="2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500" name="直接连接符 20516"/>
            <p:cNvSpPr>
              <a:spLocks noChangeShapeType="1"/>
            </p:cNvSpPr>
            <p:nvPr/>
          </p:nvSpPr>
          <p:spPr bwMode="auto">
            <a:xfrm>
              <a:off x="1680" y="2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501" name="直接连接符 20517"/>
            <p:cNvSpPr>
              <a:spLocks noChangeShapeType="1"/>
            </p:cNvSpPr>
            <p:nvPr/>
          </p:nvSpPr>
          <p:spPr bwMode="auto">
            <a:xfrm>
              <a:off x="2016" y="2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502" name="直接连接符 20518"/>
            <p:cNvSpPr>
              <a:spLocks noChangeShapeType="1"/>
            </p:cNvSpPr>
            <p:nvPr/>
          </p:nvSpPr>
          <p:spPr bwMode="auto">
            <a:xfrm>
              <a:off x="2352" y="2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503" name="矩形 20519"/>
            <p:cNvSpPr>
              <a:spLocks noChangeArrowheads="1"/>
            </p:cNvSpPr>
            <p:nvPr/>
          </p:nvSpPr>
          <p:spPr bwMode="auto">
            <a:xfrm>
              <a:off x="0" y="666"/>
              <a:ext cx="2688" cy="288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 dirty="0">
                  <a:solidFill>
                    <a:prstClr val="black"/>
                  </a:solidFill>
                  <a:latin typeface="Times New Roman" pitchFamily="18" charset="0"/>
                </a:rPr>
                <a:t>low </a:t>
              </a:r>
              <a:r>
                <a:rPr lang="en-US" altLang="zh-CN" sz="2000" b="1" dirty="0">
                  <a:solidFill>
                    <a:srgbClr val="92D050"/>
                  </a:solidFill>
                  <a:latin typeface="Times New Roman" pitchFamily="18" charset="0"/>
                </a:rPr>
                <a:t>mid</a:t>
              </a:r>
              <a:r>
                <a:rPr lang="en-US" altLang="zh-CN" sz="2000" b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sz="2000" b="1" dirty="0">
                  <a:solidFill>
                    <a:srgbClr val="92D050"/>
                  </a:solidFill>
                  <a:latin typeface="Times New Roman" pitchFamily="18" charset="0"/>
                </a:rPr>
                <a:t>high</a:t>
              </a:r>
              <a:r>
                <a:rPr lang="en-US" altLang="zh-CN" sz="2000" b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  <a:latin typeface="Times New Roman" pitchFamily="18" charset="0"/>
                </a:rPr>
                <a:t>mid               high</a:t>
              </a:r>
            </a:p>
          </p:txBody>
        </p:sp>
        <p:sp>
          <p:nvSpPr>
            <p:cNvPr id="19504" name="直接连接符 20520"/>
            <p:cNvSpPr>
              <a:spLocks noChangeShapeType="1"/>
            </p:cNvSpPr>
            <p:nvPr/>
          </p:nvSpPr>
          <p:spPr bwMode="auto">
            <a:xfrm flipV="1">
              <a:off x="19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505" name="直接连接符 20521"/>
            <p:cNvSpPr>
              <a:spLocks noChangeShapeType="1"/>
            </p:cNvSpPr>
            <p:nvPr/>
          </p:nvSpPr>
          <p:spPr bwMode="auto">
            <a:xfrm flipV="1">
              <a:off x="120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506" name="直接连接符 20522"/>
            <p:cNvSpPr>
              <a:spLocks noChangeShapeType="1"/>
            </p:cNvSpPr>
            <p:nvPr/>
          </p:nvSpPr>
          <p:spPr bwMode="auto">
            <a:xfrm flipV="1">
              <a:off x="249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507" name="文本框 20523"/>
            <p:cNvSpPr txBox="1">
              <a:spLocks noChangeArrowheads="1"/>
            </p:cNvSpPr>
            <p:nvPr/>
          </p:nvSpPr>
          <p:spPr bwMode="auto">
            <a:xfrm>
              <a:off x="48" y="0"/>
              <a:ext cx="576" cy="250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prstClr val="black"/>
                  </a:solidFill>
                  <a:latin typeface="宋体" charset="-122"/>
                </a:rPr>
                <a:t>x=12</a:t>
              </a:r>
            </a:p>
          </p:txBody>
        </p:sp>
      </p:grpSp>
      <p:grpSp>
        <p:nvGrpSpPr>
          <p:cNvPr id="19463" name="组合 20524"/>
          <p:cNvGrpSpPr>
            <a:grpSpLocks/>
          </p:cNvGrpSpPr>
          <p:nvPr/>
        </p:nvGrpSpPr>
        <p:grpSpPr bwMode="auto">
          <a:xfrm>
            <a:off x="5964238" y="3791745"/>
            <a:ext cx="4703763" cy="1135063"/>
            <a:chOff x="36" y="0"/>
            <a:chExt cx="2963" cy="715"/>
          </a:xfrm>
        </p:grpSpPr>
        <p:sp>
          <p:nvSpPr>
            <p:cNvPr id="19479" name="矩形 20525"/>
            <p:cNvSpPr>
              <a:spLocks noChangeArrowheads="1"/>
            </p:cNvSpPr>
            <p:nvPr/>
          </p:nvSpPr>
          <p:spPr bwMode="auto">
            <a:xfrm>
              <a:off x="407" y="5"/>
              <a:ext cx="2592" cy="28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>
                  <a:solidFill>
                    <a:prstClr val="black"/>
                  </a:solidFill>
                  <a:latin typeface="Times New Roman" pitchFamily="18" charset="0"/>
                </a:rPr>
                <a:t>5   13   17   42   46   55   70   94</a:t>
              </a:r>
            </a:p>
          </p:txBody>
        </p:sp>
        <p:sp>
          <p:nvSpPr>
            <p:cNvPr id="19480" name="直接连接符 20526"/>
            <p:cNvSpPr>
              <a:spLocks noChangeShapeType="1"/>
            </p:cNvSpPr>
            <p:nvPr/>
          </p:nvSpPr>
          <p:spPr bwMode="auto">
            <a:xfrm>
              <a:off x="720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481" name="直接连接符 20527"/>
            <p:cNvSpPr>
              <a:spLocks noChangeShapeType="1"/>
            </p:cNvSpPr>
            <p:nvPr/>
          </p:nvSpPr>
          <p:spPr bwMode="auto">
            <a:xfrm>
              <a:off x="1056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482" name="直接连接符 20528"/>
            <p:cNvSpPr>
              <a:spLocks noChangeShapeType="1"/>
            </p:cNvSpPr>
            <p:nvPr/>
          </p:nvSpPr>
          <p:spPr bwMode="auto">
            <a:xfrm>
              <a:off x="1392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483" name="直接连接符 20529"/>
            <p:cNvSpPr>
              <a:spLocks noChangeShapeType="1"/>
            </p:cNvSpPr>
            <p:nvPr/>
          </p:nvSpPr>
          <p:spPr bwMode="auto">
            <a:xfrm>
              <a:off x="1728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484" name="直接连接符 20530"/>
            <p:cNvSpPr>
              <a:spLocks noChangeShapeType="1"/>
            </p:cNvSpPr>
            <p:nvPr/>
          </p:nvSpPr>
          <p:spPr bwMode="auto">
            <a:xfrm>
              <a:off x="2064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485" name="直接连接符 20531"/>
            <p:cNvSpPr>
              <a:spLocks noChangeShapeType="1"/>
            </p:cNvSpPr>
            <p:nvPr/>
          </p:nvSpPr>
          <p:spPr bwMode="auto">
            <a:xfrm>
              <a:off x="2400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486" name="直接连接符 20532"/>
            <p:cNvSpPr>
              <a:spLocks noChangeShapeType="1"/>
            </p:cNvSpPr>
            <p:nvPr/>
          </p:nvSpPr>
          <p:spPr bwMode="auto">
            <a:xfrm>
              <a:off x="2736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487" name="矩形 20533"/>
            <p:cNvSpPr>
              <a:spLocks noChangeArrowheads="1"/>
            </p:cNvSpPr>
            <p:nvPr/>
          </p:nvSpPr>
          <p:spPr bwMode="auto">
            <a:xfrm>
              <a:off x="36" y="427"/>
              <a:ext cx="2736" cy="288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 dirty="0">
                  <a:solidFill>
                    <a:prstClr val="black"/>
                  </a:solidFill>
                  <a:latin typeface="Times New Roman" pitchFamily="18" charset="0"/>
                </a:rPr>
                <a:t>low  mid  high</a:t>
              </a:r>
            </a:p>
          </p:txBody>
        </p:sp>
        <p:sp>
          <p:nvSpPr>
            <p:cNvPr id="19488" name="直接连接符 20534"/>
            <p:cNvSpPr>
              <a:spLocks noChangeShapeType="1"/>
            </p:cNvSpPr>
            <p:nvPr/>
          </p:nvSpPr>
          <p:spPr bwMode="auto">
            <a:xfrm flipV="1">
              <a:off x="528" y="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489" name="直接连接符 20535"/>
            <p:cNvSpPr>
              <a:spLocks noChangeShapeType="1"/>
            </p:cNvSpPr>
            <p:nvPr/>
          </p:nvSpPr>
          <p:spPr bwMode="auto">
            <a:xfrm flipV="1">
              <a:off x="600" y="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490" name="直接连接符 20536"/>
            <p:cNvSpPr>
              <a:spLocks noChangeShapeType="1"/>
            </p:cNvSpPr>
            <p:nvPr/>
          </p:nvSpPr>
          <p:spPr bwMode="auto">
            <a:xfrm flipV="1">
              <a:off x="672" y="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491" name="直接连接符 20537"/>
            <p:cNvSpPr>
              <a:spLocks noChangeShapeType="1"/>
            </p:cNvSpPr>
            <p:nvPr/>
          </p:nvSpPr>
          <p:spPr bwMode="auto">
            <a:xfrm flipH="1">
              <a:off x="240" y="4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492" name="直接连接符 20538"/>
            <p:cNvSpPr>
              <a:spLocks noChangeShapeType="1"/>
            </p:cNvSpPr>
            <p:nvPr/>
          </p:nvSpPr>
          <p:spPr bwMode="auto">
            <a:xfrm flipH="1">
              <a:off x="672" y="4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493" name="直接连接符 20539"/>
            <p:cNvSpPr>
              <a:spLocks noChangeShapeType="1"/>
            </p:cNvSpPr>
            <p:nvPr/>
          </p:nvSpPr>
          <p:spPr bwMode="auto">
            <a:xfrm>
              <a:off x="240" y="43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494" name="直接连接符 20540"/>
            <p:cNvSpPr>
              <a:spLocks noChangeShapeType="1"/>
            </p:cNvSpPr>
            <p:nvPr/>
          </p:nvSpPr>
          <p:spPr bwMode="auto">
            <a:xfrm>
              <a:off x="960" y="43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464" name="组合 20541"/>
          <p:cNvGrpSpPr>
            <a:grpSpLocks/>
          </p:cNvGrpSpPr>
          <p:nvPr/>
        </p:nvGrpSpPr>
        <p:grpSpPr bwMode="auto">
          <a:xfrm>
            <a:off x="6311900" y="5016500"/>
            <a:ext cx="4267200" cy="1066800"/>
            <a:chOff x="0" y="0"/>
            <a:chExt cx="2688" cy="672"/>
          </a:xfrm>
        </p:grpSpPr>
        <p:sp>
          <p:nvSpPr>
            <p:cNvPr id="19468" name="矩形 20542"/>
            <p:cNvSpPr>
              <a:spLocks noChangeArrowheads="1"/>
            </p:cNvSpPr>
            <p:nvPr/>
          </p:nvSpPr>
          <p:spPr bwMode="auto">
            <a:xfrm>
              <a:off x="96" y="0"/>
              <a:ext cx="2592" cy="28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>
                  <a:solidFill>
                    <a:prstClr val="black"/>
                  </a:solidFill>
                  <a:latin typeface="Times New Roman" pitchFamily="18" charset="0"/>
                </a:rPr>
                <a:t>5   13   17   42   46   55   70   94</a:t>
              </a:r>
            </a:p>
          </p:txBody>
        </p:sp>
        <p:sp>
          <p:nvSpPr>
            <p:cNvPr id="19469" name="直接连接符 20543"/>
            <p:cNvSpPr>
              <a:spLocks noChangeShapeType="1"/>
            </p:cNvSpPr>
            <p:nvPr/>
          </p:nvSpPr>
          <p:spPr bwMode="auto">
            <a:xfrm>
              <a:off x="336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470" name="直接连接符 20544"/>
            <p:cNvSpPr>
              <a:spLocks noChangeShapeType="1"/>
            </p:cNvSpPr>
            <p:nvPr/>
          </p:nvSpPr>
          <p:spPr bwMode="auto">
            <a:xfrm>
              <a:off x="672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471" name="直接连接符 20545"/>
            <p:cNvSpPr>
              <a:spLocks noChangeShapeType="1"/>
            </p:cNvSpPr>
            <p:nvPr/>
          </p:nvSpPr>
          <p:spPr bwMode="auto">
            <a:xfrm>
              <a:off x="1008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472" name="直接连接符 20546"/>
            <p:cNvSpPr>
              <a:spLocks noChangeShapeType="1"/>
            </p:cNvSpPr>
            <p:nvPr/>
          </p:nvSpPr>
          <p:spPr bwMode="auto">
            <a:xfrm>
              <a:off x="1344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473" name="直接连接符 20547"/>
            <p:cNvSpPr>
              <a:spLocks noChangeShapeType="1"/>
            </p:cNvSpPr>
            <p:nvPr/>
          </p:nvSpPr>
          <p:spPr bwMode="auto">
            <a:xfrm>
              <a:off x="1680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474" name="直接连接符 20548"/>
            <p:cNvSpPr>
              <a:spLocks noChangeShapeType="1"/>
            </p:cNvSpPr>
            <p:nvPr/>
          </p:nvSpPr>
          <p:spPr bwMode="auto">
            <a:xfrm>
              <a:off x="2016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475" name="直接连接符 20549"/>
            <p:cNvSpPr>
              <a:spLocks noChangeShapeType="1"/>
            </p:cNvSpPr>
            <p:nvPr/>
          </p:nvSpPr>
          <p:spPr bwMode="auto">
            <a:xfrm>
              <a:off x="2352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476" name="矩形 20550"/>
            <p:cNvSpPr>
              <a:spLocks noChangeArrowheads="1"/>
            </p:cNvSpPr>
            <p:nvPr/>
          </p:nvSpPr>
          <p:spPr bwMode="auto">
            <a:xfrm>
              <a:off x="0" y="384"/>
              <a:ext cx="2404" cy="288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>
                  <a:solidFill>
                    <a:prstClr val="black"/>
                  </a:solidFill>
                  <a:latin typeface="Times New Roman" pitchFamily="18" charset="0"/>
                </a:rPr>
                <a:t>high  low</a:t>
              </a:r>
            </a:p>
          </p:txBody>
        </p:sp>
        <p:sp>
          <p:nvSpPr>
            <p:cNvPr id="19477" name="直接连接符 20551"/>
            <p:cNvSpPr>
              <a:spLocks noChangeShapeType="1"/>
            </p:cNvSpPr>
            <p:nvPr/>
          </p:nvSpPr>
          <p:spPr bwMode="auto">
            <a:xfrm flipV="1">
              <a:off x="192" y="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478" name="直接连接符 20552"/>
            <p:cNvSpPr>
              <a:spLocks noChangeShapeType="1"/>
            </p:cNvSpPr>
            <p:nvPr/>
          </p:nvSpPr>
          <p:spPr bwMode="auto">
            <a:xfrm flipV="1">
              <a:off x="528" y="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465" name="文本框 20553"/>
          <p:cNvSpPr txBox="1">
            <a:spLocks noChangeArrowheads="1"/>
          </p:cNvSpPr>
          <p:nvPr/>
        </p:nvSpPr>
        <p:spPr bwMode="auto">
          <a:xfrm>
            <a:off x="2806700" y="59309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solidFill>
                  <a:srgbClr val="FF0066"/>
                </a:solidFill>
                <a:latin typeface="Times New Roman" pitchFamily="18" charset="0"/>
              </a:rPr>
              <a:t>查找成功</a:t>
            </a:r>
          </a:p>
        </p:txBody>
      </p:sp>
      <p:sp>
        <p:nvSpPr>
          <p:cNvPr id="19466" name="文本框 20554"/>
          <p:cNvSpPr txBox="1">
            <a:spLocks noChangeArrowheads="1"/>
          </p:cNvSpPr>
          <p:nvPr/>
        </p:nvSpPr>
        <p:spPr bwMode="auto">
          <a:xfrm>
            <a:off x="7645400" y="61595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solidFill>
                  <a:srgbClr val="FF0066"/>
                </a:solidFill>
                <a:latin typeface="Times New Roman" pitchFamily="18" charset="0"/>
              </a:rPr>
              <a:t>查找失败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39FF9F-6853-4517-9CF1-B6ACF415FB5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8" name="直接连接符 20520">
            <a:extLst>
              <a:ext uri="{FF2B5EF4-FFF2-40B4-BE49-F238E27FC236}">
                <a16:creationId xmlns:a16="http://schemas.microsoft.com/office/drawing/2014/main" id="{FD8BD31E-7F49-4981-91C4-466D32FD79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32104" y="2959100"/>
            <a:ext cx="0" cy="228600"/>
          </a:xfrm>
          <a:prstGeom prst="line">
            <a:avLst/>
          </a:prstGeom>
          <a:noFill/>
          <a:ln w="9525">
            <a:solidFill>
              <a:schemeClr val="accent3">
                <a:lumMod val="60000"/>
                <a:lumOff val="4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9" name="直接连接符 20520">
            <a:extLst>
              <a:ext uri="{FF2B5EF4-FFF2-40B4-BE49-F238E27FC236}">
                <a16:creationId xmlns:a16="http://schemas.microsoft.com/office/drawing/2014/main" id="{617BBF04-8083-4146-9AF3-A30F468C9F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80420" y="2984376"/>
            <a:ext cx="0" cy="228600"/>
          </a:xfrm>
          <a:prstGeom prst="line">
            <a:avLst/>
          </a:prstGeom>
          <a:noFill/>
          <a:ln w="9525">
            <a:solidFill>
              <a:schemeClr val="accent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43045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文本框 19458"/>
          <p:cNvSpPr txBox="1">
            <a:spLocks noChangeArrowheads="1"/>
          </p:cNvSpPr>
          <p:nvPr/>
        </p:nvSpPr>
        <p:spPr bwMode="auto">
          <a:xfrm>
            <a:off x="1524000" y="3141663"/>
            <a:ext cx="85153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zh-CN" altLang="en-US" b="1">
                <a:latin typeface="Yu Gothic UI Semibold" pitchFamily="34" charset="-128"/>
                <a:ea typeface="Yu Gothic UI Semibold" pitchFamily="34" charset="-128"/>
              </a:rPr>
              <a:t>例</a:t>
            </a:r>
            <a:r>
              <a:rPr lang="en-US" altLang="zh-CN" b="1">
                <a:latin typeface="Yu Gothic UI Semibold" pitchFamily="34" charset="-128"/>
                <a:ea typeface="Yu Gothic UI Semibold" pitchFamily="34" charset="-128"/>
              </a:rPr>
              <a:t>4.2</a:t>
            </a:r>
            <a:r>
              <a:rPr lang="zh-CN" altLang="en-US" b="1">
                <a:latin typeface="Yu Gothic UI Semibold" pitchFamily="34" charset="-128"/>
                <a:ea typeface="Yu Gothic UI Semibold" pitchFamily="34" charset="-128"/>
              </a:rPr>
              <a:t>折半查找 核心程序段</a:t>
            </a:r>
          </a:p>
          <a:p>
            <a:pPr eaLnBrk="1" hangingPunct="1"/>
            <a:r>
              <a:rPr lang="zh-CN" altLang="en-US">
                <a:latin typeface="Yu Gothic UI Semibold" pitchFamily="34" charset="-128"/>
                <a:ea typeface="Yu Gothic UI Semibold" pitchFamily="34" charset="-128"/>
              </a:rPr>
              <a:t> </a:t>
            </a:r>
            <a:r>
              <a:rPr lang="en-US" altLang="zh-CN" sz="2000" b="1">
                <a:latin typeface="Yu Gothic UI Semibold" pitchFamily="34" charset="-128"/>
                <a:ea typeface="Yu Gothic UI Semibold" pitchFamily="34" charset="-128"/>
              </a:rPr>
              <a:t>while(low &lt;= high) // </a:t>
            </a:r>
            <a:r>
              <a:rPr lang="zh-CN" altLang="en-US" sz="2000" b="1">
                <a:latin typeface="Yu Gothic UI Semibold" pitchFamily="34" charset="-128"/>
                <a:ea typeface="Yu Gothic UI Semibold" pitchFamily="34" charset="-128"/>
              </a:rPr>
              <a:t>只有待查找区间不为空，就循环</a:t>
            </a:r>
          </a:p>
          <a:p>
            <a:pPr eaLnBrk="1" hangingPunct="1"/>
            <a:r>
              <a:rPr lang="zh-CN" altLang="en-US" sz="2000" b="1">
                <a:latin typeface="Yu Gothic UI Semibold" pitchFamily="34" charset="-128"/>
                <a:ea typeface="Yu Gothic UI Semibold" pitchFamily="34" charset="-128"/>
              </a:rPr>
              <a:t>    </a:t>
            </a:r>
            <a:r>
              <a:rPr lang="en-US" altLang="zh-CN" sz="2000" b="1">
                <a:latin typeface="Yu Gothic UI Semibold" pitchFamily="34" charset="-128"/>
                <a:ea typeface="Yu Gothic UI Semibold" pitchFamily="34" charset="-128"/>
              </a:rPr>
              <a:t>{</a:t>
            </a:r>
          </a:p>
          <a:p>
            <a:pPr eaLnBrk="1" hangingPunct="1"/>
            <a:r>
              <a:rPr lang="en-US" altLang="zh-CN" sz="2000" b="1">
                <a:latin typeface="Yu Gothic UI Semibold" pitchFamily="34" charset="-128"/>
                <a:ea typeface="Yu Gothic UI Semibold" pitchFamily="34" charset="-128"/>
              </a:rPr>
              <a:t>        mid = (low + high) / 2; // </a:t>
            </a:r>
            <a:r>
              <a:rPr lang="zh-CN" altLang="en-US" sz="2000" b="1">
                <a:latin typeface="Yu Gothic UI Semibold" pitchFamily="34" charset="-128"/>
                <a:ea typeface="Yu Gothic UI Semibold" pitchFamily="34" charset="-128"/>
              </a:rPr>
              <a:t>计算中间元素下标</a:t>
            </a:r>
          </a:p>
          <a:p>
            <a:pPr eaLnBrk="1" hangingPunct="1"/>
            <a:r>
              <a:rPr lang="zh-CN" altLang="en-US" sz="2000" b="1">
                <a:latin typeface="Yu Gothic UI Semibold" pitchFamily="34" charset="-128"/>
                <a:ea typeface="Yu Gothic UI Semibold" pitchFamily="34" charset="-128"/>
              </a:rPr>
              <a:t>        </a:t>
            </a:r>
            <a:r>
              <a:rPr lang="en-US" altLang="zh-CN" sz="2000" b="1">
                <a:latin typeface="Yu Gothic UI Semibold" pitchFamily="34" charset="-128"/>
                <a:ea typeface="Yu Gothic UI Semibold" pitchFamily="34" charset="-128"/>
              </a:rPr>
              <a:t>if(score[mid] == x) // </a:t>
            </a:r>
            <a:r>
              <a:rPr lang="zh-CN" altLang="en-US" sz="2000" b="1">
                <a:latin typeface="Yu Gothic UI Semibold" pitchFamily="34" charset="-128"/>
                <a:ea typeface="Yu Gothic UI Semibold" pitchFamily="34" charset="-128"/>
              </a:rPr>
              <a:t>中间元素与待查找元素相等，查找成功</a:t>
            </a:r>
          </a:p>
          <a:p>
            <a:pPr eaLnBrk="1" hangingPunct="1"/>
            <a:r>
              <a:rPr lang="zh-CN" altLang="en-US" sz="2000" b="1">
                <a:latin typeface="Yu Gothic UI Semibold" pitchFamily="34" charset="-128"/>
                <a:ea typeface="Yu Gothic UI Semibold" pitchFamily="34" charset="-128"/>
              </a:rPr>
              <a:t>            </a:t>
            </a:r>
            <a:r>
              <a:rPr lang="en-US" altLang="zh-CN" sz="2000" b="1">
                <a:latin typeface="Yu Gothic UI Semibold" pitchFamily="34" charset="-128"/>
                <a:ea typeface="Yu Gothic UI Semibold" pitchFamily="34" charset="-128"/>
              </a:rPr>
              <a:t>break;              // </a:t>
            </a:r>
            <a:r>
              <a:rPr lang="zh-CN" altLang="en-US" sz="2000" b="1">
                <a:latin typeface="Yu Gothic UI Semibold" pitchFamily="34" charset="-128"/>
                <a:ea typeface="Yu Gothic UI Semibold" pitchFamily="34" charset="-128"/>
              </a:rPr>
              <a:t>退出循环</a:t>
            </a:r>
          </a:p>
          <a:p>
            <a:pPr eaLnBrk="1" hangingPunct="1"/>
            <a:r>
              <a:rPr lang="zh-CN" altLang="en-US" sz="2000" b="1">
                <a:latin typeface="Yu Gothic UI Semibold" pitchFamily="34" charset="-128"/>
                <a:ea typeface="Yu Gothic UI Semibold" pitchFamily="34" charset="-128"/>
              </a:rPr>
              <a:t>        </a:t>
            </a:r>
            <a:r>
              <a:rPr lang="en-US" altLang="zh-CN" sz="2000" b="1">
                <a:latin typeface="Yu Gothic UI Semibold" pitchFamily="34" charset="-128"/>
                <a:ea typeface="Yu Gothic UI Semibold" pitchFamily="34" charset="-128"/>
              </a:rPr>
              <a:t>else if(score[mid] &gt; x) // </a:t>
            </a:r>
            <a:r>
              <a:rPr lang="zh-CN" altLang="en-US" sz="2000" b="1">
                <a:latin typeface="Yu Gothic UI Semibold" pitchFamily="34" charset="-128"/>
                <a:ea typeface="Yu Gothic UI Semibold" pitchFamily="34" charset="-128"/>
              </a:rPr>
              <a:t>中间元素较大，查找前半区间</a:t>
            </a:r>
          </a:p>
          <a:p>
            <a:pPr eaLnBrk="1" hangingPunct="1"/>
            <a:r>
              <a:rPr lang="zh-CN" altLang="en-US" sz="2000" b="1">
                <a:latin typeface="Yu Gothic UI Semibold" pitchFamily="34" charset="-128"/>
                <a:ea typeface="Yu Gothic UI Semibold" pitchFamily="34" charset="-128"/>
              </a:rPr>
              <a:t>            </a:t>
            </a:r>
            <a:r>
              <a:rPr lang="en-US" altLang="zh-CN" sz="2000" b="1">
                <a:latin typeface="Yu Gothic UI Semibold" pitchFamily="34" charset="-128"/>
                <a:ea typeface="Yu Gothic UI Semibold" pitchFamily="34" charset="-128"/>
              </a:rPr>
              <a:t>high = mid - 1;     // </a:t>
            </a:r>
            <a:r>
              <a:rPr lang="zh-CN" altLang="en-US" sz="2000" b="1">
                <a:latin typeface="Yu Gothic UI Semibold" pitchFamily="34" charset="-128"/>
                <a:ea typeface="Yu Gothic UI Semibold" pitchFamily="34" charset="-128"/>
              </a:rPr>
              <a:t>修改待查找区间上界</a:t>
            </a:r>
          </a:p>
          <a:p>
            <a:pPr eaLnBrk="1" hangingPunct="1"/>
            <a:r>
              <a:rPr lang="zh-CN" altLang="en-US" sz="2000" b="1">
                <a:latin typeface="Yu Gothic UI Semibold" pitchFamily="34" charset="-128"/>
                <a:ea typeface="Yu Gothic UI Semibold" pitchFamily="34" charset="-128"/>
              </a:rPr>
              <a:t>        </a:t>
            </a:r>
            <a:r>
              <a:rPr lang="en-US" altLang="zh-CN" sz="2000" b="1">
                <a:latin typeface="Yu Gothic UI Semibold" pitchFamily="34" charset="-128"/>
                <a:ea typeface="Yu Gothic UI Semibold" pitchFamily="34" charset="-128"/>
              </a:rPr>
              <a:t>else                    // </a:t>
            </a:r>
            <a:r>
              <a:rPr lang="zh-CN" altLang="en-US" sz="2000" b="1">
                <a:latin typeface="Yu Gothic UI Semibold" pitchFamily="34" charset="-128"/>
                <a:ea typeface="Yu Gothic UI Semibold" pitchFamily="34" charset="-128"/>
              </a:rPr>
              <a:t>中间元素较小，查找后半区间</a:t>
            </a:r>
          </a:p>
          <a:p>
            <a:pPr eaLnBrk="1" hangingPunct="1"/>
            <a:r>
              <a:rPr lang="zh-CN" altLang="en-US" sz="2000" b="1">
                <a:latin typeface="Yu Gothic UI Semibold" pitchFamily="34" charset="-128"/>
                <a:ea typeface="Yu Gothic UI Semibold" pitchFamily="34" charset="-128"/>
              </a:rPr>
              <a:t>            </a:t>
            </a:r>
            <a:r>
              <a:rPr lang="en-US" altLang="zh-CN" sz="2000" b="1">
                <a:latin typeface="Yu Gothic UI Semibold" pitchFamily="34" charset="-128"/>
                <a:ea typeface="Yu Gothic UI Semibold" pitchFamily="34" charset="-128"/>
              </a:rPr>
              <a:t>low = mid + 1;      // </a:t>
            </a:r>
            <a:r>
              <a:rPr lang="zh-CN" altLang="en-US" sz="2000" b="1">
                <a:latin typeface="Yu Gothic UI Semibold" pitchFamily="34" charset="-128"/>
                <a:ea typeface="Yu Gothic UI Semibold" pitchFamily="34" charset="-128"/>
              </a:rPr>
              <a:t>修改待查找区间下界</a:t>
            </a:r>
          </a:p>
          <a:p>
            <a:pPr eaLnBrk="1" hangingPunct="1"/>
            <a:r>
              <a:rPr lang="zh-CN" altLang="en-US" sz="2000" b="1">
                <a:latin typeface="Yu Gothic UI Semibold" pitchFamily="34" charset="-128"/>
                <a:ea typeface="Yu Gothic UI Semibold" pitchFamily="34" charset="-128"/>
              </a:rPr>
              <a:t>    </a:t>
            </a:r>
            <a:r>
              <a:rPr lang="en-US" altLang="zh-CN" sz="2000" b="1">
                <a:latin typeface="Yu Gothic UI Semibold" pitchFamily="34" charset="-128"/>
                <a:ea typeface="Yu Gothic UI Semibold" pitchFamily="34" charset="-128"/>
              </a:rPr>
              <a:t>}</a:t>
            </a:r>
          </a:p>
        </p:txBody>
      </p:sp>
      <p:pic>
        <p:nvPicPr>
          <p:cNvPr id="17412" name="图片 184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39" y="28576"/>
            <a:ext cx="4090987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A22D0-EEB4-40A7-B2AE-DF885677E8C9}" type="slidenum">
              <a:rPr lang="zh-CN" altLang="en-US"/>
              <a:pPr>
                <a:defRPr/>
              </a:pPr>
              <a:t>15</a:t>
            </a:fld>
            <a:endParaRPr lang="en-US" altLang="zh-CN" dirty="0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3792539" y="836614"/>
            <a:ext cx="3095625" cy="2879725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3359151" y="1125538"/>
            <a:ext cx="3960813" cy="3167062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3143251" y="1341439"/>
            <a:ext cx="4537075" cy="3311525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143251" y="2420939"/>
            <a:ext cx="4176713" cy="2592387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3143251" y="2492375"/>
            <a:ext cx="4968875" cy="302418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3719514" y="2565401"/>
            <a:ext cx="5761037" cy="3527425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8434">
            <a:extLst>
              <a:ext uri="{FF2B5EF4-FFF2-40B4-BE49-F238E27FC236}">
                <a16:creationId xmlns:a16="http://schemas.microsoft.com/office/drawing/2014/main" id="{95F4DBC5-81F2-C9B4-E6D7-CD7D36650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464" y="535782"/>
            <a:ext cx="295232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zh-CN" altLang="en-US" b="1" dirty="0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算法的</a:t>
            </a:r>
            <a:r>
              <a:rPr lang="en-US" altLang="zh-CN" b="1" dirty="0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NS</a:t>
            </a:r>
            <a:r>
              <a:rPr lang="zh-CN" altLang="en-US" b="1" dirty="0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图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A6A8106-8475-E207-8C8F-37B00FBED920}"/>
              </a:ext>
            </a:extLst>
          </p:cNvPr>
          <p:cNvCxnSpPr>
            <a:cxnSpLocks/>
          </p:cNvCxnSpPr>
          <p:nvPr/>
        </p:nvCxnSpPr>
        <p:spPr>
          <a:xfrm>
            <a:off x="623392" y="997744"/>
            <a:ext cx="4392488" cy="0"/>
          </a:xfrm>
          <a:prstGeom prst="line">
            <a:avLst/>
          </a:prstGeom>
          <a:ln w="73025" cmpd="thickThin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2AEED7-E3FE-45D9-B8FE-DFCA752E987F}" type="slidenum">
              <a:rPr lang="zh-CN" altLang="en-US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18435" name="文本框 19458"/>
          <p:cNvSpPr txBox="1">
            <a:spLocks noChangeArrowheads="1"/>
          </p:cNvSpPr>
          <p:nvPr/>
        </p:nvSpPr>
        <p:spPr bwMode="auto">
          <a:xfrm>
            <a:off x="1774825" y="1033463"/>
            <a:ext cx="61214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000" b="1">
                <a:latin typeface="Yu Gothic UI Semibold" pitchFamily="34" charset="-128"/>
                <a:ea typeface="Yu Gothic UI Semibold" pitchFamily="34" charset="-128"/>
              </a:rPr>
              <a:t>if(low &lt;= high)</a:t>
            </a:r>
          </a:p>
          <a:p>
            <a:pPr eaLnBrk="1" hangingPunct="1"/>
            <a:r>
              <a:rPr lang="en-US" altLang="zh-CN" sz="2000" b="1">
                <a:latin typeface="Yu Gothic UI Semibold" pitchFamily="34" charset="-128"/>
                <a:ea typeface="Yu Gothic UI Semibold" pitchFamily="34" charset="-128"/>
              </a:rPr>
              <a:t>    {   // </a:t>
            </a:r>
            <a:r>
              <a:rPr lang="zh-CN" altLang="en-US" sz="2000" b="1">
                <a:latin typeface="Yu Gothic UI Semibold" pitchFamily="34" charset="-128"/>
                <a:ea typeface="Yu Gothic UI Semibold" pitchFamily="34" charset="-128"/>
              </a:rPr>
              <a:t>待查找区间不为空，查找成功</a:t>
            </a:r>
          </a:p>
          <a:p>
            <a:pPr eaLnBrk="1" hangingPunct="1"/>
            <a:r>
              <a:rPr lang="zh-CN" altLang="en-US" sz="2000" b="1">
                <a:latin typeface="Yu Gothic UI Semibold" pitchFamily="34" charset="-128"/>
                <a:ea typeface="Yu Gothic UI Semibold" pitchFamily="34" charset="-128"/>
              </a:rPr>
              <a:t>        </a:t>
            </a:r>
            <a:r>
              <a:rPr lang="en-US" altLang="zh-CN" sz="2000" b="1">
                <a:latin typeface="Yu Gothic UI Semibold" pitchFamily="34" charset="-128"/>
                <a:ea typeface="Yu Gothic UI Semibold" pitchFamily="34" charset="-128"/>
              </a:rPr>
              <a:t>cout&lt;&lt;"</a:t>
            </a:r>
            <a:r>
              <a:rPr lang="zh-CN" altLang="en-US" sz="2000" b="1">
                <a:latin typeface="Yu Gothic UI Semibold" pitchFamily="34" charset="-128"/>
                <a:ea typeface="Yu Gothic UI Semibold" pitchFamily="34" charset="-128"/>
              </a:rPr>
              <a:t>查找成功，待查找成绩是第“</a:t>
            </a:r>
          </a:p>
          <a:p>
            <a:pPr eaLnBrk="1" hangingPunct="1"/>
            <a:r>
              <a:rPr lang="zh-CN" altLang="en-US" sz="2000" b="1">
                <a:latin typeface="Yu Gothic UI Semibold" pitchFamily="34" charset="-128"/>
                <a:ea typeface="Yu Gothic UI Semibold" pitchFamily="34" charset="-128"/>
              </a:rPr>
              <a:t>            </a:t>
            </a:r>
            <a:r>
              <a:rPr lang="en-US" altLang="zh-CN" sz="2000" b="1">
                <a:latin typeface="Yu Gothic UI Semibold" pitchFamily="34" charset="-128"/>
                <a:ea typeface="Yu Gothic UI Semibold" pitchFamily="34" charset="-128"/>
              </a:rPr>
              <a:t>&lt;&lt;mid&lt;&lt;" </a:t>
            </a:r>
            <a:r>
              <a:rPr lang="zh-CN" altLang="en-US" sz="2000" b="1">
                <a:latin typeface="Yu Gothic UI Semibold" pitchFamily="34" charset="-128"/>
                <a:ea typeface="Yu Gothic UI Semibold" pitchFamily="34" charset="-128"/>
              </a:rPr>
              <a:t>位学生的成绩</a:t>
            </a:r>
            <a:r>
              <a:rPr lang="en-US" altLang="zh-CN" sz="2000" b="1">
                <a:latin typeface="Yu Gothic UI Semibold" pitchFamily="34" charset="-128"/>
                <a:ea typeface="Yu Gothic UI Semibold" pitchFamily="34" charset="-128"/>
              </a:rPr>
              <a:t>"&lt;&lt;endl;</a:t>
            </a:r>
          </a:p>
          <a:p>
            <a:pPr eaLnBrk="1" hangingPunct="1"/>
            <a:r>
              <a:rPr lang="en-US" altLang="zh-CN" sz="2000" b="1">
                <a:latin typeface="Yu Gothic UI Semibold" pitchFamily="34" charset="-128"/>
                <a:ea typeface="Yu Gothic UI Semibold" pitchFamily="34" charset="-128"/>
              </a:rPr>
              <a:t>    }</a:t>
            </a:r>
          </a:p>
          <a:p>
            <a:pPr eaLnBrk="1" hangingPunct="1"/>
            <a:r>
              <a:rPr lang="en-US" altLang="zh-CN" sz="2000" b="1">
                <a:latin typeface="Yu Gothic UI Semibold" pitchFamily="34" charset="-128"/>
                <a:ea typeface="Yu Gothic UI Semibold" pitchFamily="34" charset="-128"/>
              </a:rPr>
              <a:t>    else</a:t>
            </a:r>
          </a:p>
          <a:p>
            <a:pPr eaLnBrk="1" hangingPunct="1"/>
            <a:r>
              <a:rPr lang="en-US" altLang="zh-CN" sz="2000" b="1">
                <a:latin typeface="Yu Gothic UI Semibold" pitchFamily="34" charset="-128"/>
                <a:ea typeface="Yu Gothic UI Semibold" pitchFamily="34" charset="-128"/>
              </a:rPr>
              <a:t>    {  // </a:t>
            </a:r>
            <a:r>
              <a:rPr lang="zh-CN" altLang="en-US" sz="2000" b="1">
                <a:latin typeface="Yu Gothic UI Semibold" pitchFamily="34" charset="-128"/>
                <a:ea typeface="Yu Gothic UI Semibold" pitchFamily="34" charset="-128"/>
              </a:rPr>
              <a:t>待查找区间为空，查找不成功</a:t>
            </a:r>
          </a:p>
          <a:p>
            <a:pPr eaLnBrk="1" hangingPunct="1"/>
            <a:r>
              <a:rPr lang="zh-CN" altLang="en-US" sz="2000" b="1">
                <a:latin typeface="Yu Gothic UI Semibold" pitchFamily="34" charset="-128"/>
                <a:ea typeface="Yu Gothic UI Semibold" pitchFamily="34" charset="-128"/>
              </a:rPr>
              <a:t>        </a:t>
            </a:r>
            <a:r>
              <a:rPr lang="en-US" altLang="zh-CN" sz="2000" b="1">
                <a:latin typeface="Yu Gothic UI Semibold" pitchFamily="34" charset="-128"/>
                <a:ea typeface="Yu Gothic UI Semibold" pitchFamily="34" charset="-128"/>
              </a:rPr>
              <a:t>cout&lt;&lt;"</a:t>
            </a:r>
            <a:r>
              <a:rPr lang="zh-CN" altLang="en-US" sz="2000" b="1">
                <a:latin typeface="Yu Gothic UI Semibold" pitchFamily="34" charset="-128"/>
                <a:ea typeface="Yu Gothic UI Semibold" pitchFamily="34" charset="-128"/>
              </a:rPr>
              <a:t>未查找到该成绩！</a:t>
            </a:r>
            <a:r>
              <a:rPr lang="en-US" altLang="zh-CN" sz="2000" b="1">
                <a:latin typeface="Yu Gothic UI Semibold" pitchFamily="34" charset="-128"/>
                <a:ea typeface="Yu Gothic UI Semibold" pitchFamily="34" charset="-128"/>
              </a:rPr>
              <a:t>"&lt;&lt;endl;</a:t>
            </a:r>
          </a:p>
          <a:p>
            <a:pPr eaLnBrk="1" hangingPunct="1"/>
            <a:r>
              <a:rPr lang="en-US" altLang="zh-CN" sz="2000" b="1">
                <a:latin typeface="Yu Gothic UI Semibold" pitchFamily="34" charset="-128"/>
                <a:ea typeface="Yu Gothic UI Semibold" pitchFamily="34" charset="-128"/>
              </a:rPr>
              <a:t>    } </a:t>
            </a:r>
          </a:p>
        </p:txBody>
      </p:sp>
      <p:pic>
        <p:nvPicPr>
          <p:cNvPr id="6" name="图片 1843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35739" y="3068639"/>
            <a:ext cx="4090987" cy="355282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箭头连接符 7"/>
          <p:cNvCxnSpPr/>
          <p:nvPr/>
        </p:nvCxnSpPr>
        <p:spPr>
          <a:xfrm flipH="1" flipV="1">
            <a:off x="3648076" y="1341438"/>
            <a:ext cx="4608513" cy="4608512"/>
          </a:xfrm>
          <a:prstGeom prst="straightConnector1">
            <a:avLst/>
          </a:prstGeom>
          <a:ln w="95250">
            <a:solidFill>
              <a:schemeClr val="accent1">
                <a:shade val="95000"/>
                <a:satMod val="105000"/>
                <a:alpha val="47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2927351" y="1916114"/>
            <a:ext cx="3744913" cy="4105275"/>
          </a:xfrm>
          <a:prstGeom prst="straightConnector1">
            <a:avLst/>
          </a:prstGeom>
          <a:ln w="95250">
            <a:solidFill>
              <a:schemeClr val="accent1">
                <a:shade val="95000"/>
                <a:satMod val="105000"/>
                <a:alpha val="47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5016500" y="3490913"/>
            <a:ext cx="5183188" cy="2709862"/>
          </a:xfrm>
          <a:prstGeom prst="straightConnector1">
            <a:avLst/>
          </a:prstGeom>
          <a:ln w="95250">
            <a:solidFill>
              <a:schemeClr val="accent1">
                <a:shade val="95000"/>
                <a:satMod val="105000"/>
                <a:alpha val="47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4DD0C541-4822-440B-A033-510813A23E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584" y="332656"/>
            <a:ext cx="593662" cy="591344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6E972BF-1EDB-4682-85C5-57324C37FA63}"/>
              </a:ext>
            </a:extLst>
          </p:cNvPr>
          <p:cNvCxnSpPr>
            <a:cxnSpLocks/>
          </p:cNvCxnSpPr>
          <p:nvPr/>
        </p:nvCxnSpPr>
        <p:spPr>
          <a:xfrm>
            <a:off x="839416" y="924000"/>
            <a:ext cx="10834849" cy="0"/>
          </a:xfrm>
          <a:prstGeom prst="line">
            <a:avLst/>
          </a:prstGeom>
          <a:ln w="73025" cmpd="thickThin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文本框 21506"/>
          <p:cNvSpPr txBox="1">
            <a:spLocks noChangeArrowheads="1"/>
          </p:cNvSpPr>
          <p:nvPr/>
        </p:nvSpPr>
        <p:spPr bwMode="auto">
          <a:xfrm>
            <a:off x="263352" y="620688"/>
            <a:ext cx="11319048" cy="451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55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ts val="3375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4.3 </a:t>
            </a:r>
            <a:r>
              <a:rPr lang="zh-CN" altLang="en-US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给定由</a:t>
            </a:r>
            <a:r>
              <a:rPr lang="en-US" altLang="zh-CN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个成绩组成的序列</a:t>
            </a:r>
            <a:r>
              <a:rPr lang="en-US" altLang="zh-CN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{92</a:t>
            </a:r>
            <a:r>
              <a:rPr lang="zh-CN" altLang="en-US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88</a:t>
            </a:r>
            <a:r>
              <a:rPr lang="zh-CN" altLang="en-US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74</a:t>
            </a:r>
            <a:r>
              <a:rPr lang="zh-CN" altLang="en-US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93</a:t>
            </a:r>
            <a:r>
              <a:rPr lang="zh-CN" altLang="en-US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85</a:t>
            </a:r>
            <a:r>
              <a:rPr lang="zh-CN" altLang="en-US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79}</a:t>
            </a:r>
            <a:r>
              <a:rPr lang="zh-CN" altLang="en-US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，将其按从小到大的顺序排列。</a:t>
            </a:r>
          </a:p>
          <a:p>
            <a:pPr algn="just" eaLnBrk="1" hangingPunct="1">
              <a:lnSpc>
                <a:spcPts val="3375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算法分析： </a:t>
            </a:r>
          </a:p>
          <a:p>
            <a:pPr algn="just" eaLnBrk="1" hangingPunct="1">
              <a:lnSpc>
                <a:spcPts val="3375"/>
              </a:lnSpc>
              <a:spcBef>
                <a:spcPct val="5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冒泡排序法是一种交换排序方法，它的思路是：从序列的一端开始，依次将相邻两个元素比较，当发现它们逆序（即不合顺序）时就进行一次交换，本例需将较大的数调到后面去，所以相邻元素中前者较大即为逆序。这样就像水箱里的气泡一样，一个个地上浮到水面上，直到每个气泡都到达它的平衡位置。 </a:t>
            </a:r>
          </a:p>
          <a:p>
            <a:pPr algn="just" eaLnBrk="1" hangingPunct="1">
              <a:lnSpc>
                <a:spcPts val="3375"/>
              </a:lnSpc>
              <a:spcBef>
                <a:spcPct val="5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zh-CN" altLang="en-US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为实现这一算法，首先用一维数组</a:t>
            </a:r>
            <a:r>
              <a:rPr lang="en-US" altLang="zh-CN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score</a:t>
            </a:r>
            <a:r>
              <a:rPr lang="zh-CN" altLang="en-US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存储待排序的序列，为了以后查找的方便，成绩从下标</a:t>
            </a:r>
            <a:r>
              <a:rPr lang="en-US" altLang="zh-CN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处开始存放，下标</a:t>
            </a:r>
            <a:r>
              <a:rPr lang="en-US" altLang="zh-CN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处不存放数据。</a:t>
            </a:r>
          </a:p>
        </p:txBody>
      </p:sp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2996952"/>
            <a:ext cx="4354512" cy="305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875D2A-4981-4CF1-8EC3-718CD1A8EBFF}" type="slidenum">
              <a:rPr lang="zh-CN" altLang="en-US"/>
              <a:pPr>
                <a:defRPr/>
              </a:pPr>
              <a:t>17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文本框 22530"/>
          <p:cNvSpPr txBox="1">
            <a:spLocks noChangeArrowheads="1"/>
          </p:cNvSpPr>
          <p:nvPr/>
        </p:nvSpPr>
        <p:spPr bwMode="auto">
          <a:xfrm>
            <a:off x="1828800" y="523875"/>
            <a:ext cx="851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zh-CN" altLang="en-US" b="1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b="1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4.3 </a:t>
            </a:r>
            <a:r>
              <a:rPr lang="zh-CN" altLang="en-US" b="1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冒泡排序 算法分析 </a:t>
            </a:r>
          </a:p>
        </p:txBody>
      </p:sp>
      <p:pic>
        <p:nvPicPr>
          <p:cNvPr id="21508" name="图片 225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37" y="631334"/>
            <a:ext cx="5256584" cy="609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文本框 22532"/>
          <p:cNvSpPr txBox="1">
            <a:spLocks noChangeArrowheads="1"/>
          </p:cNvSpPr>
          <p:nvPr/>
        </p:nvSpPr>
        <p:spPr bwMode="auto">
          <a:xfrm>
            <a:off x="6110554" y="1382286"/>
            <a:ext cx="5471846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通过一遍扫描可将最大的数交换到score[6]，</a:t>
            </a:r>
          </a:p>
          <a:p>
            <a:pPr algn="just" eaLnBrk="1" hangingPunct="1">
              <a:spcBef>
                <a:spcPts val="600"/>
              </a:spcBef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再进行一遍扫描，次大的数被交换到score[5]。</a:t>
            </a:r>
          </a:p>
          <a:p>
            <a:pPr algn="just" eaLnBrk="1" hangingPunct="1">
              <a:spcBef>
                <a:spcPts val="600"/>
              </a:spcBef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如果将score[1]视为水底，score[6]视为水面，则最大的数最先浮到水面，然后次大的数也浮到水面…… </a:t>
            </a:r>
          </a:p>
          <a:p>
            <a:pPr algn="just" eaLnBrk="1" hangingPunct="1">
              <a:spcBef>
                <a:spcPts val="600"/>
              </a:spcBef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n个数排序，至多只需进行n-1遍排序 </a:t>
            </a:r>
          </a:p>
          <a:p>
            <a:pPr algn="just" eaLnBrk="1" hangingPunct="1">
              <a:spcBef>
                <a:spcPts val="600"/>
              </a:spcBef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每遍扫描中，从第1个元素开始，依次与相邻元素进行比较，逆序则交换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C3055C-98E3-4C7D-A417-FE312E64825F}" type="slidenum">
              <a:rPr lang="zh-CN" altLang="en-US"/>
              <a:pPr>
                <a:defRPr/>
              </a:pPr>
              <a:t>18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文本框 23554"/>
          <p:cNvSpPr txBox="1">
            <a:spLocks noChangeArrowheads="1"/>
          </p:cNvSpPr>
          <p:nvPr/>
        </p:nvSpPr>
        <p:spPr bwMode="auto">
          <a:xfrm>
            <a:off x="688504" y="1019505"/>
            <a:ext cx="10814992" cy="5336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zh-CN" altLang="en-US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4.3 {92</a:t>
            </a:r>
            <a:r>
              <a:rPr lang="zh-CN" altLang="en-US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88</a:t>
            </a:r>
            <a:r>
              <a:rPr lang="zh-CN" altLang="en-US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74</a:t>
            </a:r>
            <a:r>
              <a:rPr lang="zh-CN" altLang="en-US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93</a:t>
            </a:r>
            <a:r>
              <a:rPr lang="zh-CN" altLang="en-US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85</a:t>
            </a:r>
            <a:r>
              <a:rPr lang="zh-CN" altLang="en-US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79}</a:t>
            </a:r>
            <a:r>
              <a:rPr lang="zh-CN" altLang="en-US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，将其按从小到大的顺序排列。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算法分析： 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为了表述方便，定义以下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个变量</a:t>
            </a:r>
          </a:p>
          <a:p>
            <a:pPr lvl="1" eaLnBrk="1" hangingPunct="1">
              <a:spcBef>
                <a:spcPct val="20000"/>
              </a:spcBef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）待排序的数的个数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（此处为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）</a:t>
            </a:r>
          </a:p>
          <a:p>
            <a:pPr lvl="1" eaLnBrk="1" hangingPunct="1">
              <a:spcBef>
                <a:spcPct val="20000"/>
              </a:spcBef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）扫描遍数</a:t>
            </a:r>
            <a:r>
              <a:rPr lang="en-US" altLang="zh-CN" b="1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b="1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=1,2,3,…n-1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）</a:t>
            </a:r>
          </a:p>
          <a:p>
            <a:pPr lvl="1" eaLnBrk="1" hangingPunct="1">
              <a:spcBef>
                <a:spcPct val="20000"/>
              </a:spcBef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）每遍扫描时待比较元素的下标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j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j=1,2,3,…n-</a:t>
            </a:r>
            <a:r>
              <a:rPr lang="en-US" altLang="zh-CN" b="1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）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算法步骤如下</a:t>
            </a:r>
          </a:p>
          <a:p>
            <a:pPr lvl="1" eaLnBrk="1" hangingPunct="1">
              <a:spcBef>
                <a:spcPct val="20000"/>
              </a:spcBef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）将待排序的数据放入数组中</a:t>
            </a:r>
          </a:p>
          <a:p>
            <a:pPr lvl="1" eaLnBrk="1" hangingPunct="1">
              <a:spcBef>
                <a:spcPct val="20000"/>
              </a:spcBef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）让</a:t>
            </a:r>
            <a:r>
              <a:rPr lang="en-US" altLang="zh-CN" b="1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从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到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n-1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循环做步骤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(3)(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每遍扫描的循环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)</a:t>
            </a:r>
          </a:p>
          <a:p>
            <a:pPr lvl="1" eaLnBrk="1" hangingPunct="1">
              <a:spcBef>
                <a:spcPct val="20000"/>
              </a:spcBef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）让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j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从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到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n-</a:t>
            </a:r>
            <a:r>
              <a:rPr lang="en-US" altLang="zh-CN" b="1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做步骤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(4)(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依次比较两个相邻数组元素，以确定是否交换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)</a:t>
            </a:r>
          </a:p>
          <a:p>
            <a:pPr lvl="1" eaLnBrk="1" hangingPunct="1">
              <a:spcBef>
                <a:spcPct val="20000"/>
              </a:spcBef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）如果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score[j]&gt;score[j+1]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（逆序），则交换之</a:t>
            </a:r>
          </a:p>
          <a:p>
            <a:pPr lvl="1" eaLnBrk="1" hangingPunct="1">
              <a:spcBef>
                <a:spcPct val="20000"/>
              </a:spcBef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）输出排序结果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0BBCB-C636-4918-9FA4-BCA65FE86DE6}" type="slidenum">
              <a:rPr lang="zh-CN" altLang="en-US"/>
              <a:pPr>
                <a:defRPr/>
              </a:pPr>
              <a:t>19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097"/>
          <p:cNvSpPr>
            <a:spLocks noGrp="1"/>
          </p:cNvSpPr>
          <p:nvPr>
            <p:ph type="title" idx="4294967295"/>
          </p:nvPr>
        </p:nvSpPr>
        <p:spPr>
          <a:xfrm>
            <a:off x="2567608" y="3057065"/>
            <a:ext cx="5848350" cy="938213"/>
          </a:xfrm>
          <a:solidFill>
            <a:schemeClr val="accent2">
              <a:alpha val="13000"/>
            </a:schemeClr>
          </a:solidFill>
          <a:ln>
            <a:miter/>
          </a:ln>
          <a:effectLst>
            <a:prstShdw prst="shdw17" dist="17961" dir="2699999">
              <a:schemeClr val="accent2">
                <a:gamma/>
                <a:shade val="60000"/>
                <a:invGamma/>
              </a:schemeClr>
            </a:prstShdw>
          </a:effec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800" b="1" noProof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幼圆" pitchFamily="1" charset="-122"/>
                <a:ea typeface="幼圆" pitchFamily="1" charset="-122"/>
              </a:rPr>
              <a:t>4.1  </a:t>
            </a:r>
            <a:r>
              <a:rPr lang="zh-CN" altLang="en-US" sz="4800" b="1" noProof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幼圆" pitchFamily="1" charset="-122"/>
                <a:ea typeface="幼圆" pitchFamily="1" charset="-122"/>
              </a:rPr>
              <a:t>一维数组</a:t>
            </a:r>
          </a:p>
        </p:txBody>
      </p:sp>
      <p:sp>
        <p:nvSpPr>
          <p:cNvPr id="4099" name="文本框 4098"/>
          <p:cNvSpPr txBox="1"/>
          <p:nvPr/>
        </p:nvSpPr>
        <p:spPr>
          <a:xfrm>
            <a:off x="2661088" y="4104362"/>
            <a:ext cx="5900738" cy="20431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charset="2"/>
              <a:buChar char="Ø"/>
              <a:defRPr/>
            </a:pPr>
            <a:r>
              <a:rPr lang="en-US" altLang="zh-CN" sz="3200" b="1" noProof="1">
                <a:solidFill>
                  <a:srgbClr val="3333CC"/>
                </a:solidFill>
                <a:latin typeface="黑体" pitchFamily="49" charset="-122"/>
                <a:ea typeface="黑体" pitchFamily="49" charset="-122"/>
                <a:cs typeface="+mn-ea"/>
              </a:rPr>
              <a:t> </a:t>
            </a:r>
            <a:r>
              <a:rPr lang="zh-CN" altLang="en-US" sz="3200" b="1" noProof="1">
                <a:solidFill>
                  <a:srgbClr val="3333CC"/>
                </a:solidFill>
                <a:latin typeface="黑体" pitchFamily="49" charset="-122"/>
                <a:ea typeface="黑体" pitchFamily="49" charset="-122"/>
                <a:cs typeface="+mn-ea"/>
              </a:rPr>
              <a:t>一维数组的定义和初始化</a:t>
            </a:r>
            <a:endParaRPr lang="zh-CN" altLang="en-US" sz="3200" b="1" noProof="1">
              <a:solidFill>
                <a:srgbClr val="3333CC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  <a:buFont typeface="Wingdings" charset="2"/>
              <a:buChar char="Ø"/>
              <a:defRPr/>
            </a:pPr>
            <a:r>
              <a:rPr lang="zh-CN" altLang="en-US" sz="3200" b="1" noProof="1">
                <a:solidFill>
                  <a:srgbClr val="3333CC"/>
                </a:solidFill>
                <a:latin typeface="黑体" pitchFamily="49" charset="-122"/>
                <a:ea typeface="黑体" pitchFamily="49" charset="-122"/>
                <a:cs typeface="+mn-ea"/>
              </a:rPr>
              <a:t> 一维数组元素的引用</a:t>
            </a:r>
            <a:endParaRPr lang="zh-CN" altLang="en-US" sz="3200" b="1" noProof="1">
              <a:solidFill>
                <a:srgbClr val="3333CC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  <a:buFont typeface="Wingdings" charset="2"/>
              <a:buChar char="Ø"/>
              <a:defRPr/>
            </a:pPr>
            <a:r>
              <a:rPr lang="zh-CN" altLang="en-US" sz="3200" b="1" noProof="1">
                <a:solidFill>
                  <a:srgbClr val="3333CC"/>
                </a:solidFill>
                <a:latin typeface="黑体" pitchFamily="49" charset="-122"/>
                <a:ea typeface="黑体" pitchFamily="49" charset="-122"/>
                <a:cs typeface="+mn-ea"/>
              </a:rPr>
              <a:t> 一维数组的应用</a:t>
            </a:r>
            <a:endParaRPr lang="zh-CN" altLang="en-US" sz="3200" b="1" noProof="1">
              <a:solidFill>
                <a:srgbClr val="3333CC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076" name="组合 4"/>
          <p:cNvGrpSpPr>
            <a:grpSpLocks/>
          </p:cNvGrpSpPr>
          <p:nvPr/>
        </p:nvGrpSpPr>
        <p:grpSpPr bwMode="auto">
          <a:xfrm>
            <a:off x="59300" y="61736"/>
            <a:ext cx="1376362" cy="1371600"/>
            <a:chOff x="0" y="0"/>
            <a:chExt cx="1376624" cy="1371254"/>
          </a:xfrm>
        </p:grpSpPr>
        <p:sp>
          <p:nvSpPr>
            <p:cNvPr id="3083" name="Freeform 113"/>
            <p:cNvSpPr>
              <a:spLocks/>
            </p:cNvSpPr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2147483647 w 806"/>
                <a:gd name="T1" fmla="*/ 2147483647 h 806"/>
                <a:gd name="T2" fmla="*/ 0 w 806"/>
                <a:gd name="T3" fmla="*/ 0 h 806"/>
                <a:gd name="T4" fmla="*/ 2147483647 w 806"/>
                <a:gd name="T5" fmla="*/ 0 h 806"/>
                <a:gd name="T6" fmla="*/ 2147483647 w 806"/>
                <a:gd name="T7" fmla="*/ 2147483647 h 80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114"/>
            <p:cNvSpPr>
              <a:spLocks/>
            </p:cNvSpPr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2147483647 w 806"/>
                <a:gd name="T1" fmla="*/ 0 h 806"/>
                <a:gd name="T2" fmla="*/ 0 w 806"/>
                <a:gd name="T3" fmla="*/ 2147483647 h 806"/>
                <a:gd name="T4" fmla="*/ 2147483647 w 806"/>
                <a:gd name="T5" fmla="*/ 2147483647 h 806"/>
                <a:gd name="T6" fmla="*/ 2147483647 w 806"/>
                <a:gd name="T7" fmla="*/ 0 h 80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115"/>
            <p:cNvSpPr>
              <a:spLocks/>
            </p:cNvSpPr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2147483647 w 806"/>
                <a:gd name="T1" fmla="*/ 2147483647 h 806"/>
                <a:gd name="T2" fmla="*/ 0 w 806"/>
                <a:gd name="T3" fmla="*/ 0 h 806"/>
                <a:gd name="T4" fmla="*/ 0 w 806"/>
                <a:gd name="T5" fmla="*/ 2147483647 h 806"/>
                <a:gd name="T6" fmla="*/ 2147483647 w 806"/>
                <a:gd name="T7" fmla="*/ 2147483647 h 80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117"/>
            <p:cNvSpPr>
              <a:spLocks/>
            </p:cNvSpPr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2147483647 h 807"/>
                <a:gd name="T2" fmla="*/ 2147483647 w 806"/>
                <a:gd name="T3" fmla="*/ 0 h 807"/>
                <a:gd name="T4" fmla="*/ 0 w 806"/>
                <a:gd name="T5" fmla="*/ 0 h 807"/>
                <a:gd name="T6" fmla="*/ 0 w 806"/>
                <a:gd name="T7" fmla="*/ 2147483647 h 8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120"/>
            <p:cNvSpPr>
              <a:spLocks/>
            </p:cNvSpPr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2147483647 w 807"/>
                <a:gd name="T1" fmla="*/ 2147483647 h 807"/>
                <a:gd name="T2" fmla="*/ 0 w 807"/>
                <a:gd name="T3" fmla="*/ 0 h 807"/>
                <a:gd name="T4" fmla="*/ 2147483647 w 807"/>
                <a:gd name="T5" fmla="*/ 0 h 807"/>
                <a:gd name="T6" fmla="*/ 2147483647 w 807"/>
                <a:gd name="T7" fmla="*/ 2147483647 h 8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118"/>
            <p:cNvSpPr>
              <a:spLocks/>
            </p:cNvSpPr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2147483647 w 806"/>
                <a:gd name="T3" fmla="*/ 2147483647 h 807"/>
                <a:gd name="T4" fmla="*/ 0 w 806"/>
                <a:gd name="T5" fmla="*/ 2147483647 h 807"/>
                <a:gd name="T6" fmla="*/ 0 w 806"/>
                <a:gd name="T7" fmla="*/ 0 h 8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118"/>
            <p:cNvSpPr>
              <a:spLocks/>
            </p:cNvSpPr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2147483647 w 806"/>
                <a:gd name="T3" fmla="*/ 2147483647 h 807"/>
                <a:gd name="T4" fmla="*/ 0 w 806"/>
                <a:gd name="T5" fmla="*/ 2147483647 h 807"/>
                <a:gd name="T6" fmla="*/ 0 w 806"/>
                <a:gd name="T7" fmla="*/ 0 h 8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7" name="Freeform 116"/>
          <p:cNvSpPr>
            <a:spLocks/>
          </p:cNvSpPr>
          <p:nvPr/>
        </p:nvSpPr>
        <p:spPr bwMode="auto">
          <a:xfrm flipH="1">
            <a:off x="10821425" y="37058"/>
            <a:ext cx="1311275" cy="1311275"/>
          </a:xfrm>
          <a:custGeom>
            <a:avLst/>
            <a:gdLst>
              <a:gd name="T0" fmla="*/ 0 w 806"/>
              <a:gd name="T1" fmla="*/ 2147483647 h 806"/>
              <a:gd name="T2" fmla="*/ 2147483647 w 806"/>
              <a:gd name="T3" fmla="*/ 0 h 806"/>
              <a:gd name="T4" fmla="*/ 0 w 806"/>
              <a:gd name="T5" fmla="*/ 0 h 806"/>
              <a:gd name="T6" fmla="*/ 0 w 806"/>
              <a:gd name="T7" fmla="*/ 2147483647 h 80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06" h="806">
                <a:moveTo>
                  <a:pt x="0" y="806"/>
                </a:moveTo>
                <a:lnTo>
                  <a:pt x="806" y="0"/>
                </a:lnTo>
                <a:lnTo>
                  <a:pt x="0" y="0"/>
                </a:lnTo>
                <a:lnTo>
                  <a:pt x="0" y="806"/>
                </a:lnTo>
                <a:close/>
              </a:path>
            </a:pathLst>
          </a:custGeom>
          <a:solidFill>
            <a:srgbClr val="1F4E7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78" name="组合 13"/>
          <p:cNvGrpSpPr>
            <a:grpSpLocks/>
          </p:cNvGrpSpPr>
          <p:nvPr/>
        </p:nvGrpSpPr>
        <p:grpSpPr bwMode="auto">
          <a:xfrm>
            <a:off x="7392144" y="5593430"/>
            <a:ext cx="784225" cy="863600"/>
            <a:chOff x="9473648" y="1406690"/>
            <a:chExt cx="1107403" cy="1222002"/>
          </a:xfrm>
        </p:grpSpPr>
        <p:pic>
          <p:nvPicPr>
            <p:cNvPr id="3081" name="图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3648" y="1406690"/>
              <a:ext cx="589595" cy="87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图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0182251">
              <a:off x="9514159" y="1933688"/>
              <a:ext cx="1066892" cy="695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1421006" y="848087"/>
            <a:ext cx="9859570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buClr>
                <a:srgbClr val="66FF33"/>
              </a:buClr>
              <a:defRPr/>
            </a:pPr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黑体" pitchFamily="2" charset="-122"/>
              </a:rPr>
              <a:t>  数组属于一种</a:t>
            </a:r>
            <a:r>
              <a:rPr lang="zh-CN" altLang="en-US" sz="2800" b="1" dirty="0">
                <a:solidFill>
                  <a:srgbClr val="FF0066"/>
                </a:solidFill>
                <a:latin typeface="Verdana" pitchFamily="34" charset="0"/>
                <a:ea typeface="黑体" pitchFamily="2" charset="-122"/>
              </a:rPr>
              <a:t>构造数据类型</a:t>
            </a:r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黑体" pitchFamily="2" charset="-122"/>
              </a:rPr>
              <a:t>。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黑体" pitchFamily="2" charset="-122"/>
              </a:rPr>
              <a:t>C</a:t>
            </a:r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黑体" pitchFamily="2" charset="-122"/>
              </a:rPr>
              <a:t>语言的构造数据类型有数组、结构、枚举、联合等。</a:t>
            </a:r>
            <a:endParaRPr lang="en-US" altLang="zh-CN" sz="2800" b="1" dirty="0">
              <a:solidFill>
                <a:schemeClr val="accent2">
                  <a:lumMod val="50000"/>
                </a:schemeClr>
              </a:solidFill>
              <a:latin typeface="Verdana" pitchFamily="34" charset="0"/>
              <a:ea typeface="黑体" pitchFamily="2" charset="-122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黑体" pitchFamily="2" charset="-122"/>
              </a:rPr>
              <a:t>  </a:t>
            </a:r>
            <a:r>
              <a:rPr lang="zh-CN" altLang="en-US" sz="2800" b="1" dirty="0">
                <a:solidFill>
                  <a:srgbClr val="3333CC"/>
                </a:solidFill>
                <a:latin typeface="Verdana" pitchFamily="34" charset="0"/>
                <a:ea typeface="黑体" pitchFamily="2" charset="-122"/>
              </a:rPr>
              <a:t>数组</a:t>
            </a:r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黑体" pitchFamily="2" charset="-122"/>
              </a:rPr>
              <a:t>是具有</a:t>
            </a:r>
            <a:r>
              <a:rPr lang="zh-CN" altLang="en-US" sz="2800" b="1" dirty="0">
                <a:solidFill>
                  <a:srgbClr val="FF0066"/>
                </a:solidFill>
                <a:latin typeface="Verdana" pitchFamily="34" charset="0"/>
                <a:ea typeface="黑体" pitchFamily="2" charset="-122"/>
              </a:rPr>
              <a:t>相同数据类型的数据的有序集合</a:t>
            </a:r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黑体" pitchFamily="2" charset="-122"/>
              </a:rPr>
              <a:t>，具有</a:t>
            </a:r>
            <a:r>
              <a:rPr lang="zh-CN" altLang="en-US" sz="2800" b="1" dirty="0">
                <a:solidFill>
                  <a:srgbClr val="FF0066"/>
                </a:solidFill>
                <a:latin typeface="Verdana" pitchFamily="34" charset="0"/>
                <a:ea typeface="黑体" pitchFamily="2" charset="-122"/>
              </a:rPr>
              <a:t>相同的标识符</a:t>
            </a:r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黑体" pitchFamily="2" charset="-122"/>
              </a:rPr>
              <a:t>和数据类型。</a:t>
            </a:r>
            <a:endParaRPr lang="en-US" altLang="zh-CN" sz="2800" b="1" dirty="0">
              <a:solidFill>
                <a:schemeClr val="accent2">
                  <a:lumMod val="50000"/>
                </a:schemeClr>
              </a:solidFill>
              <a:latin typeface="Verdana" pitchFamily="34" charset="0"/>
              <a:ea typeface="黑体" pitchFamily="2" charset="-122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黑体" pitchFamily="2" charset="-122"/>
              </a:rPr>
              <a:t>  </a:t>
            </a:r>
            <a:r>
              <a:rPr lang="zh-CN" altLang="en-US" sz="2800" b="1" dirty="0">
                <a:solidFill>
                  <a:srgbClr val="3333CC"/>
                </a:solidFill>
                <a:latin typeface="Verdana" pitchFamily="34" charset="0"/>
                <a:ea typeface="黑体" pitchFamily="2" charset="-122"/>
              </a:rPr>
              <a:t>结构</a:t>
            </a:r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黑体" pitchFamily="2" charset="-122"/>
              </a:rPr>
              <a:t>是具有</a:t>
            </a:r>
            <a:r>
              <a:rPr lang="zh-CN" altLang="en-US" sz="2800" b="1" dirty="0">
                <a:solidFill>
                  <a:srgbClr val="FF0066"/>
                </a:solidFill>
                <a:latin typeface="Verdana" pitchFamily="34" charset="0"/>
                <a:ea typeface="黑体" pitchFamily="2" charset="-122"/>
              </a:rPr>
              <a:t>不同数据类型的数据的集合</a:t>
            </a:r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黑体" pitchFamily="2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45A4E-2AFE-422A-87AC-45B5479E1421}" type="slidenum">
              <a:rPr lang="zh-CN" altLang="en-US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2EDC772-746B-4B73-8929-2BC7F84ADE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16632"/>
            <a:ext cx="593662" cy="591344"/>
          </a:xfrm>
          <a:prstGeom prst="rect">
            <a:avLst/>
          </a:prstGeom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EBC6501-B41B-40D7-9C4F-AD6C20980A4C}"/>
              </a:ext>
            </a:extLst>
          </p:cNvPr>
          <p:cNvCxnSpPr>
            <a:cxnSpLocks/>
          </p:cNvCxnSpPr>
          <p:nvPr/>
        </p:nvCxnSpPr>
        <p:spPr>
          <a:xfrm>
            <a:off x="1900767" y="692696"/>
            <a:ext cx="8397367" cy="0"/>
          </a:xfrm>
          <a:prstGeom prst="line">
            <a:avLst/>
          </a:prstGeom>
          <a:ln w="73025" cmpd="thickThin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框 26626"/>
          <p:cNvSpPr txBox="1">
            <a:spLocks noChangeArrowheads="1"/>
          </p:cNvSpPr>
          <p:nvPr/>
        </p:nvSpPr>
        <p:spPr bwMode="auto">
          <a:xfrm>
            <a:off x="407368" y="463404"/>
            <a:ext cx="10297144" cy="6075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4.3 </a:t>
            </a:r>
            <a:r>
              <a:rPr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序列</a:t>
            </a:r>
            <a:r>
              <a:rPr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{92</a:t>
            </a:r>
            <a:r>
              <a:rPr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88</a:t>
            </a:r>
            <a:r>
              <a:rPr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74</a:t>
            </a:r>
            <a:r>
              <a:rPr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93</a:t>
            </a:r>
            <a:r>
              <a:rPr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85</a:t>
            </a:r>
            <a:r>
              <a:rPr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79}</a:t>
            </a:r>
            <a:r>
              <a:rPr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，按从小到大的顺序排列。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zh-CN" altLang="en-US" b="1" dirty="0">
                <a:latin typeface="Yu Gothic UI Semibold" pitchFamily="34" charset="-128"/>
                <a:ea typeface="Yu Gothic UI Semibold" pitchFamily="34" charset="-128"/>
              </a:rPr>
              <a:t>核心程序段（以数组首部为水面）</a:t>
            </a:r>
          </a:p>
          <a:p>
            <a:pPr eaLnBrk="1" hangingPunct="1"/>
            <a:r>
              <a:rPr lang="zh-CN" altLang="en-US" dirty="0">
                <a:latin typeface="Yu Gothic UI Semibold" pitchFamily="34" charset="-128"/>
                <a:ea typeface="Yu Gothic UI Semibold" pitchFamily="34" charset="-128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Yu Gothic UI Semibold" pitchFamily="34" charset="-128"/>
                <a:ea typeface="Yu Gothic UI Semibold" pitchFamily="34" charset="-128"/>
              </a:rPr>
              <a:t>for(i = 1; i &lt; n; i++)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Yu Gothic UI Semibold" pitchFamily="34" charset="-128"/>
                <a:ea typeface="Yu Gothic UI Semibold" pitchFamily="34" charset="-128"/>
              </a:rPr>
              <a:t>    {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Yu Gothic UI Semibold" pitchFamily="34" charset="-128"/>
                <a:ea typeface="Yu Gothic UI Semibold" pitchFamily="34" charset="-128"/>
              </a:rPr>
              <a:t>        for(j = 1; j &lt;= n-i; j++)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Yu Gothic UI Semibold" pitchFamily="34" charset="-128"/>
                <a:ea typeface="Yu Gothic UI Semibold" pitchFamily="34" charset="-128"/>
              </a:rPr>
              <a:t>        { </a:t>
            </a:r>
            <a:r>
              <a:rPr lang="en-US" altLang="zh-CN" b="1" dirty="0">
                <a:solidFill>
                  <a:srgbClr val="008000"/>
                </a:solidFill>
                <a:latin typeface="Yu Gothic UI Semibold" pitchFamily="34" charset="-128"/>
                <a:ea typeface="Yu Gothic UI Semibold" pitchFamily="34" charset="-128"/>
              </a:rPr>
              <a:t>// </a:t>
            </a:r>
            <a:r>
              <a:rPr lang="zh-CN" altLang="en-US" b="1" dirty="0">
                <a:solidFill>
                  <a:srgbClr val="008000"/>
                </a:solidFill>
                <a:latin typeface="Yu Gothic UI Semibold" pitchFamily="34" charset="-128"/>
                <a:ea typeface="Yu Gothic UI Semibold" pitchFamily="34" charset="-128"/>
              </a:rPr>
              <a:t>从后向前进行扫描</a:t>
            </a:r>
            <a:r>
              <a:rPr lang="zh-CN" altLang="en-US" dirty="0">
                <a:solidFill>
                  <a:srgbClr val="008000"/>
                </a:solidFill>
                <a:latin typeface="Yu Gothic UI Semibold" pitchFamily="34" charset="-128"/>
                <a:ea typeface="Yu Gothic UI Semibold" pitchFamily="34" charset="-128"/>
              </a:rPr>
              <a:t> </a:t>
            </a:r>
            <a:endParaRPr lang="zh-CN" altLang="en-US" b="1" dirty="0">
              <a:solidFill>
                <a:srgbClr val="008000"/>
              </a:solidFill>
              <a:latin typeface="Yu Gothic UI Semibold" pitchFamily="34" charset="-128"/>
              <a:ea typeface="Yu Gothic UI Semibold" pitchFamily="34" charset="-128"/>
            </a:endParaRPr>
          </a:p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Yu Gothic UI Semibold" pitchFamily="34" charset="-128"/>
                <a:ea typeface="Yu Gothic UI Semibold" pitchFamily="34" charset="-128"/>
              </a:rPr>
              <a:t>            </a:t>
            </a:r>
            <a:r>
              <a:rPr lang="en-US" altLang="zh-CN" b="1" dirty="0">
                <a:solidFill>
                  <a:srgbClr val="0000FF"/>
                </a:solidFill>
                <a:latin typeface="Yu Gothic UI Semibold" pitchFamily="34" charset="-128"/>
                <a:ea typeface="Yu Gothic UI Semibold" pitchFamily="34" charset="-128"/>
              </a:rPr>
              <a:t>if(score[j] &gt; score[j + 1])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Yu Gothic UI Semibold" pitchFamily="34" charset="-128"/>
                <a:ea typeface="Yu Gothic UI Semibold" pitchFamily="34" charset="-128"/>
              </a:rPr>
              <a:t>            { </a:t>
            </a:r>
            <a:r>
              <a:rPr lang="en-US" altLang="zh-CN" b="1" dirty="0">
                <a:solidFill>
                  <a:srgbClr val="008000"/>
                </a:solidFill>
                <a:latin typeface="Yu Gothic UI Semibold" pitchFamily="34" charset="-128"/>
                <a:ea typeface="Yu Gothic UI Semibold" pitchFamily="34" charset="-128"/>
              </a:rPr>
              <a:t>// </a:t>
            </a:r>
            <a:r>
              <a:rPr lang="zh-CN" altLang="en-US" b="1" dirty="0">
                <a:solidFill>
                  <a:srgbClr val="008000"/>
                </a:solidFill>
                <a:latin typeface="Yu Gothic UI Semibold" pitchFamily="34" charset="-128"/>
                <a:ea typeface="Yu Gothic UI Semibold" pitchFamily="34" charset="-128"/>
              </a:rPr>
              <a:t>相邻元素逆序，则交换</a:t>
            </a:r>
          </a:p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Yu Gothic UI Semibold" pitchFamily="34" charset="-128"/>
                <a:ea typeface="Yu Gothic UI Semibold" pitchFamily="34" charset="-128"/>
              </a:rPr>
              <a:t>                </a:t>
            </a:r>
            <a:r>
              <a:rPr lang="en-US" altLang="zh-CN" b="1" dirty="0">
                <a:solidFill>
                  <a:srgbClr val="0000FF"/>
                </a:solidFill>
                <a:latin typeface="Yu Gothic UI Semibold" pitchFamily="34" charset="-128"/>
                <a:ea typeface="Yu Gothic UI Semibold" pitchFamily="34" charset="-128"/>
              </a:rPr>
              <a:t>score[0] = score[j];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Yu Gothic UI Semibold" pitchFamily="34" charset="-128"/>
                <a:ea typeface="Yu Gothic UI Semibold" pitchFamily="34" charset="-128"/>
              </a:rPr>
              <a:t>                score[j] = score[j + 1];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Yu Gothic UI Semibold" pitchFamily="34" charset="-128"/>
                <a:ea typeface="Yu Gothic UI Semibold" pitchFamily="34" charset="-128"/>
              </a:rPr>
              <a:t>                score[j + 1] = score[0];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Yu Gothic UI Semibold" pitchFamily="34" charset="-128"/>
                <a:ea typeface="Yu Gothic UI Semibold" pitchFamily="34" charset="-128"/>
              </a:rPr>
              <a:t>            }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Yu Gothic UI Semibold" pitchFamily="34" charset="-128"/>
                <a:ea typeface="Yu Gothic UI Semibold" pitchFamily="34" charset="-128"/>
              </a:rPr>
              <a:t>        }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Yu Gothic UI Semibold" pitchFamily="34" charset="-128"/>
                <a:ea typeface="Yu Gothic UI Semibold" pitchFamily="34" charset="-128"/>
              </a:rPr>
              <a:t>    } </a:t>
            </a:r>
          </a:p>
          <a:p>
            <a:pPr marL="0" indent="0" eaLnBrk="1" hangingPunct="1"/>
            <a:r>
              <a:rPr lang="zh-CN" altLang="en-US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这个算法也可将最小元素交换到</a:t>
            </a:r>
            <a:r>
              <a:rPr lang="en-US" altLang="zh-CN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score[1]</a:t>
            </a:r>
            <a:r>
              <a:rPr lang="zh-CN" altLang="en-US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处，然后将次小元素交换到</a:t>
            </a:r>
            <a:r>
              <a:rPr lang="en-US" altLang="zh-CN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score[2]</a:t>
            </a:r>
            <a:r>
              <a:rPr lang="zh-CN" altLang="en-US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处，以此类推，最后得到排好序的数组（见</a:t>
            </a:r>
            <a:r>
              <a:rPr lang="en-US" altLang="zh-CN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p102</a:t>
            </a:r>
            <a:r>
              <a:rPr lang="zh-CN" altLang="en-US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程序）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742C34-65EC-494D-B1A3-409F5AAFC9E4}" type="slidenum">
              <a:rPr lang="zh-CN" altLang="en-US"/>
              <a:pPr>
                <a:defRPr/>
              </a:pPr>
              <a:t>20</a:t>
            </a:fld>
            <a:endParaRPr lang="en-US" altLang="zh-CN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25CCC4C-9D02-18E5-47F3-9B0F285CD3A9}"/>
              </a:ext>
            </a:extLst>
          </p:cNvPr>
          <p:cNvGrpSpPr/>
          <p:nvPr/>
        </p:nvGrpSpPr>
        <p:grpSpPr>
          <a:xfrm>
            <a:off x="6440083" y="1916832"/>
            <a:ext cx="5112568" cy="2477503"/>
            <a:chOff x="3187341" y="1969221"/>
            <a:chExt cx="5112568" cy="2477503"/>
          </a:xfrm>
        </p:grpSpPr>
        <p:pic>
          <p:nvPicPr>
            <p:cNvPr id="4" name="图片 24579">
              <a:extLst>
                <a:ext uri="{FF2B5EF4-FFF2-40B4-BE49-F238E27FC236}">
                  <a16:creationId xmlns:a16="http://schemas.microsoft.com/office/drawing/2014/main" id="{2BE9ABB5-4D7F-CD13-03A4-D5AE9DAEDD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7341" y="2332730"/>
              <a:ext cx="5112568" cy="2113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1D2B3B0-B836-FD02-530F-EC2D476BAED9}"/>
                </a:ext>
              </a:extLst>
            </p:cNvPr>
            <p:cNvSpPr txBox="1"/>
            <p:nvPr/>
          </p:nvSpPr>
          <p:spPr>
            <a:xfrm>
              <a:off x="4223792" y="1969221"/>
              <a:ext cx="187220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FF0066"/>
                  </a:solidFill>
                  <a:latin typeface="华光准圆_CNKI" panose="02000500000000000000" pitchFamily="2" charset="-122"/>
                  <a:ea typeface="华光准圆_CNKI" panose="02000500000000000000" pitchFamily="2" charset="-122"/>
                </a:rPr>
                <a:t>算法的</a:t>
              </a:r>
              <a:r>
                <a:rPr lang="en-US" altLang="zh-CN" b="1" dirty="0">
                  <a:solidFill>
                    <a:srgbClr val="FF0066"/>
                  </a:solidFill>
                  <a:latin typeface="华光准圆_CNKI" panose="02000500000000000000" pitchFamily="2" charset="-122"/>
                  <a:ea typeface="华光准圆_CNKI" panose="02000500000000000000" pitchFamily="2" charset="-122"/>
                </a:rPr>
                <a:t>NS</a:t>
              </a:r>
              <a:r>
                <a:rPr lang="zh-CN" altLang="en-US" b="1" dirty="0">
                  <a:solidFill>
                    <a:srgbClr val="FF0066"/>
                  </a:solidFill>
                  <a:latin typeface="华光准圆_CNKI" panose="02000500000000000000" pitchFamily="2" charset="-122"/>
                  <a:ea typeface="华光准圆_CNKI" panose="02000500000000000000" pitchFamily="2" charset="-122"/>
                </a:rPr>
                <a:t>图</a:t>
              </a:r>
              <a:endParaRPr lang="zh-CN" altLang="en-US" dirty="0">
                <a:latin typeface="华光准圆_CNKI" panose="02000500000000000000" pitchFamily="2" charset="-122"/>
                <a:ea typeface="华光准圆_CNKI" panose="02000500000000000000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文本框 27650"/>
          <p:cNvSpPr txBox="1">
            <a:spLocks noChangeArrowheads="1"/>
          </p:cNvSpPr>
          <p:nvPr/>
        </p:nvSpPr>
        <p:spPr bwMode="auto">
          <a:xfrm>
            <a:off x="370314" y="606304"/>
            <a:ext cx="10334197" cy="4944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defRPr/>
            </a:pPr>
            <a:endParaRPr lang="zh-CN" altLang="en-US" b="1" dirty="0">
              <a:latin typeface="黑体" pitchFamily="49" charset="-122"/>
              <a:ea typeface="黑体" pitchFamily="49" charset="-122"/>
            </a:endParaRPr>
          </a:p>
          <a:p>
            <a:pPr marL="0" indent="269875" algn="just" eaLnBrk="1" hangingPunct="1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算法分析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----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改进以提高效率：</a:t>
            </a:r>
          </a:p>
          <a:p>
            <a:pPr marL="0" indent="269875" algn="just" eaLnBrk="1" hangingPunct="1">
              <a:lnSpc>
                <a:spcPct val="120000"/>
              </a:lnSpc>
              <a:spcBef>
                <a:spcPct val="25000"/>
              </a:spcBef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本程序对无论什么样的数据都会扫描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n-1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遍，这使得程序在有些情况下效率不高。比如，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待排序序列已经排好序，而本程序也会进行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n-1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遍扫描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。实际上，本程序稍做修改，就可以避免这种无用的多余扫描。</a:t>
            </a:r>
          </a:p>
          <a:p>
            <a:pPr marL="0" indent="269875" algn="just" eaLnBrk="1" hangingPunct="1">
              <a:lnSpc>
                <a:spcPct val="120000"/>
              </a:lnSpc>
              <a:spcBef>
                <a:spcPct val="25000"/>
              </a:spcBef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只需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用一个变量</a:t>
            </a:r>
            <a:r>
              <a:rPr lang="en-US" altLang="zh-CN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changed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表示一遍扫描中是否进行了交换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。在</a:t>
            </a:r>
            <a:r>
              <a:rPr lang="zh-CN" altLang="en-US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每一遍扫描开始时，将其置为</a:t>
            </a:r>
            <a:r>
              <a:rPr lang="en-US" altLang="zh-CN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，表示未交换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；</a:t>
            </a:r>
          </a:p>
          <a:p>
            <a:pPr marL="0" indent="269875" algn="just" eaLnBrk="1" hangingPunct="1">
              <a:lnSpc>
                <a:spcPct val="120000"/>
              </a:lnSpc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在扫描中如果进行了交换，则将此变量置为</a:t>
            </a:r>
            <a:r>
              <a:rPr lang="en-US" altLang="zh-CN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。</a:t>
            </a:r>
          </a:p>
          <a:p>
            <a:pPr marL="0" indent="269875" algn="just" eaLnBrk="1" hangingPunct="1">
              <a:lnSpc>
                <a:spcPct val="120000"/>
              </a:lnSpc>
              <a:spcBef>
                <a:spcPct val="25000"/>
              </a:spcBef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本遍扫描完成后，如果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changed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的值为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，则表示本遍扫描中未进行交换，因此可退出扫描，输出结果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C183CC-A73F-4258-A584-C3B3F7A08626}" type="slidenum">
              <a:rPr lang="zh-CN" altLang="en-US"/>
              <a:pPr>
                <a:defRPr/>
              </a:pPr>
              <a:t>21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E49E83-A433-45AB-925E-223FEA1765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0" y="228113"/>
            <a:ext cx="593662" cy="591344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3A17A6A-36CF-46CE-A253-CBCA81687E54}"/>
              </a:ext>
            </a:extLst>
          </p:cNvPr>
          <p:cNvCxnSpPr>
            <a:cxnSpLocks/>
          </p:cNvCxnSpPr>
          <p:nvPr/>
        </p:nvCxnSpPr>
        <p:spPr>
          <a:xfrm>
            <a:off x="335360" y="819457"/>
            <a:ext cx="11543871" cy="41582"/>
          </a:xfrm>
          <a:prstGeom prst="line">
            <a:avLst/>
          </a:prstGeom>
          <a:ln w="73025" cmpd="thickThin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46630-1204-47C9-B294-E8512E72F801}" type="slidenum">
              <a:rPr lang="zh-CN" altLang="en-US"/>
              <a:pPr>
                <a:defRPr/>
              </a:pPr>
              <a:t>22</a:t>
            </a:fld>
            <a:endParaRPr lang="en-US" altLang="zh-CN" dirty="0"/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9" y="1412876"/>
            <a:ext cx="9005887" cy="446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矩形 4"/>
          <p:cNvSpPr>
            <a:spLocks noChangeArrowheads="1"/>
          </p:cNvSpPr>
          <p:nvPr/>
        </p:nvSpPr>
        <p:spPr bwMode="auto">
          <a:xfrm>
            <a:off x="2999656" y="456938"/>
            <a:ext cx="21637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indent="269875" algn="just">
              <a:lnSpc>
                <a:spcPct val="120000"/>
              </a:lnSpc>
              <a:spcBef>
                <a:spcPct val="25000"/>
              </a:spcBef>
            </a:pPr>
            <a:r>
              <a:rPr lang="zh-CN" altLang="en-US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程序</a:t>
            </a:r>
            <a:r>
              <a:rPr lang="en-US" altLang="zh-CN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4_4.cpp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169536-B4E4-40F4-850F-2C74EC7C2E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354292"/>
            <a:ext cx="593662" cy="59134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771B6A6-77FA-4632-9D79-524D9933A028}"/>
              </a:ext>
            </a:extLst>
          </p:cNvPr>
          <p:cNvCxnSpPr>
            <a:cxnSpLocks/>
          </p:cNvCxnSpPr>
          <p:nvPr/>
        </p:nvCxnSpPr>
        <p:spPr>
          <a:xfrm>
            <a:off x="839416" y="945636"/>
            <a:ext cx="10557607" cy="35092"/>
          </a:xfrm>
          <a:prstGeom prst="line">
            <a:avLst/>
          </a:prstGeom>
          <a:ln w="73025" cmpd="thickThin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26F7B-C780-4702-B8F3-AF9C4558E22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39281" y="498308"/>
            <a:ext cx="10153128" cy="5307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选择排序法</a:t>
            </a:r>
            <a:endParaRPr lang="en-US" altLang="zh-CN" sz="3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选择排序法指从所要排序的数组中选出最小值的数组元素，将这个数组元素与前面没有进行排序的数组元素的值互换。</a:t>
            </a:r>
            <a:endParaRPr lang="en-US" altLang="zh-CN" sz="2800" b="1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比如数字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15</a:t>
            </a: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2(</a:t>
            </a: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号元素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)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第一次，将第一个数字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(9)</a:t>
            </a: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与最小元素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进行位置互换</a:t>
            </a:r>
            <a:endParaRPr lang="en-US" altLang="zh-CN" sz="2800" b="1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   i=0:  tem=a[0];  </a:t>
            </a:r>
            <a:r>
              <a:rPr lang="en-US" altLang="zh-CN" sz="2800" b="1" dirty="0" err="1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ip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=i;   for j=1 to 4 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			{ if a[j]&lt;tem {tem=a[j]; </a:t>
            </a:r>
            <a:r>
              <a:rPr lang="en-US" altLang="zh-CN" sz="2800" b="1" dirty="0" err="1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ip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=j} }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	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第二次，将第二个元素与剩下数字中最小的数字进行位置交换，</a:t>
            </a:r>
            <a:endParaRPr lang="en-US" altLang="zh-CN" sz="2800" b="1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i=1:  tem=a[1]; </a:t>
            </a:r>
            <a:r>
              <a:rPr lang="en-US" altLang="zh-CN" sz="2800" b="1" dirty="0" err="1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ip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=i; </a:t>
            </a: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其他相同。以此类推，直至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i</a:t>
            </a: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为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800" b="1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516C4D-5EFC-CAFE-B750-3FA4963E04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498308"/>
            <a:ext cx="593662" cy="591344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95D0691-21AD-250A-A270-1D136C8D3612}"/>
              </a:ext>
            </a:extLst>
          </p:cNvPr>
          <p:cNvCxnSpPr>
            <a:cxnSpLocks/>
          </p:cNvCxnSpPr>
          <p:nvPr/>
        </p:nvCxnSpPr>
        <p:spPr>
          <a:xfrm>
            <a:off x="839416" y="1089652"/>
            <a:ext cx="10557607" cy="35092"/>
          </a:xfrm>
          <a:prstGeom prst="line">
            <a:avLst/>
          </a:prstGeom>
          <a:ln w="73025" cmpd="thickThin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70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26F7B-C780-4702-B8F3-AF9C4558E22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1" t="-3229" r="14104"/>
          <a:stretch/>
        </p:blipFill>
        <p:spPr bwMode="auto">
          <a:xfrm>
            <a:off x="2387105" y="1212668"/>
            <a:ext cx="7488832" cy="429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156899F-6DB9-6D12-BFAF-F548C92CDD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354292"/>
            <a:ext cx="593662" cy="591344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3A97FB2-4B53-D0E1-7069-B073541B0100}"/>
              </a:ext>
            </a:extLst>
          </p:cNvPr>
          <p:cNvCxnSpPr>
            <a:cxnSpLocks/>
          </p:cNvCxnSpPr>
          <p:nvPr/>
        </p:nvCxnSpPr>
        <p:spPr>
          <a:xfrm>
            <a:off x="839416" y="945636"/>
            <a:ext cx="10557607" cy="35092"/>
          </a:xfrm>
          <a:prstGeom prst="line">
            <a:avLst/>
          </a:prstGeom>
          <a:ln w="73025" cmpd="thickThin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983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文本框 89090"/>
          <p:cNvSpPr txBox="1"/>
          <p:nvPr/>
        </p:nvSpPr>
        <p:spPr>
          <a:xfrm>
            <a:off x="551384" y="1248144"/>
            <a:ext cx="10729192" cy="489364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直接插入排序 </a:t>
            </a:r>
          </a:p>
          <a:p>
            <a:pPr algn="just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算法分析：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① 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用数组</a:t>
            </a:r>
            <a:r>
              <a:rPr lang="en-US" altLang="zh-CN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存储待排序数据元素，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为学生人数；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② 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让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表示排序的遍数，其值为从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③ 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在每趟排序中，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前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位学生的身高已排序，则以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stuList[0]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为监视哨，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[i]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插入到</a:t>
            </a:r>
            <a:r>
              <a:rPr lang="en-US" altLang="zh-CN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[i-1]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至</a:t>
            </a:r>
            <a:r>
              <a:rPr lang="en-US" altLang="zh-CN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[1]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中的合适位置。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即令循环变量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j=i-1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i-2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④ </a:t>
            </a:r>
            <a:r>
              <a:rPr lang="zh-CN" altLang="en-US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b="1" dirty="0" err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altLang="zh-CN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[0]&lt;</a:t>
            </a:r>
            <a:r>
              <a:rPr lang="en-US" altLang="zh-CN" b="1" dirty="0" err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altLang="zh-CN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[j]</a:t>
            </a:r>
            <a:r>
              <a:rPr lang="zh-CN" altLang="en-US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，第</a:t>
            </a:r>
            <a:r>
              <a:rPr lang="en-US" altLang="zh-CN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位学生的身高较大，则将</a:t>
            </a:r>
            <a:r>
              <a:rPr lang="en-US" altLang="zh-CN" b="1" dirty="0" err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altLang="zh-CN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[j]</a:t>
            </a:r>
            <a:r>
              <a:rPr lang="zh-CN" altLang="en-US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后移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；否则终止此循环，此时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j+1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就是第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位学生信息应该放置的位置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⑤ 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[j+1]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的值赋为</a:t>
            </a:r>
            <a:r>
              <a:rPr lang="en-US" altLang="zh-CN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[0]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，即将原第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位学生的信息放到下标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处（找到合适的位置了）。</a:t>
            </a:r>
            <a:r>
              <a:rPr lang="zh-CN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404047-EE45-46DF-98C0-15146F987F9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909B0D-072E-457D-1465-74B86FD666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354292"/>
            <a:ext cx="593662" cy="591344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E28F464-4236-1F27-ECA7-D50E761AA115}"/>
              </a:ext>
            </a:extLst>
          </p:cNvPr>
          <p:cNvCxnSpPr>
            <a:cxnSpLocks/>
          </p:cNvCxnSpPr>
          <p:nvPr/>
        </p:nvCxnSpPr>
        <p:spPr>
          <a:xfrm>
            <a:off x="839416" y="945636"/>
            <a:ext cx="10557607" cy="35092"/>
          </a:xfrm>
          <a:prstGeom prst="line">
            <a:avLst/>
          </a:prstGeom>
          <a:ln w="73025" cmpd="thickThin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8012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26F7B-C780-4702-B8F3-AF9C4558E22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9416" y="1124744"/>
            <a:ext cx="10297144" cy="4790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选择排序法和冒泡排序法</a:t>
            </a:r>
            <a:endParaRPr lang="en-US" altLang="zh-CN" sz="3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选择排序法在排序过程中共需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n(n-1)/2</a:t>
            </a: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次比较，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n-1</a:t>
            </a: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次互相交换，方法简单，容易实现，适用于数量较小的排序。</a:t>
            </a:r>
            <a:endParaRPr lang="en-US" altLang="zh-CN" sz="2800" b="1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冒泡排序法最好的情况是已经正序，只需要比较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次，最坏的情况是逆序，需要比较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800" b="1" baseline="300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次。冒泡排序法是稳定的排序方法，当待排序列有序时，效果较好。</a:t>
            </a:r>
            <a:endParaRPr lang="en-US" altLang="zh-CN" sz="2800" b="1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插入排序法需要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n-1</a:t>
            </a: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次插入过程。在原始数据基本有序情况下，此算法具有较快的运算速度。</a:t>
            </a:r>
            <a:endParaRPr lang="en-US" altLang="zh-CN" sz="2800" b="1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此外，还有交换法排序、折半法排序等。</a:t>
            </a:r>
            <a:endParaRPr lang="en-US" altLang="zh-CN" sz="2800" b="1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0449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28673"/>
          <p:cNvSpPr>
            <a:spLocks noGrp="1"/>
          </p:cNvSpPr>
          <p:nvPr>
            <p:ph type="title" idx="4294967295"/>
          </p:nvPr>
        </p:nvSpPr>
        <p:spPr>
          <a:xfrm>
            <a:off x="2886595" y="1098210"/>
            <a:ext cx="5863040" cy="1143000"/>
          </a:xfrm>
          <a:solidFill>
            <a:schemeClr val="accent2">
              <a:alpha val="13000"/>
            </a:schemeClr>
          </a:solidFill>
          <a:ln>
            <a:noFill/>
            <a:miter/>
          </a:ln>
          <a:effectLst>
            <a:prstShdw prst="shdw17" dist="17961" dir="2699999">
              <a:schemeClr val="accent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sz="4800" b="1" noProof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幼圆" pitchFamily="1" charset="-122"/>
                <a:ea typeface="幼圆" pitchFamily="1" charset="-122"/>
              </a:rPr>
              <a:t>4.2  </a:t>
            </a:r>
            <a:r>
              <a:rPr lang="zh-CN" altLang="en-US" sz="4800" b="1" noProof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幼圆" pitchFamily="1" charset="-122"/>
                <a:ea typeface="幼圆" pitchFamily="1" charset="-122"/>
              </a:rPr>
              <a:t>字符数组</a:t>
            </a:r>
          </a:p>
        </p:txBody>
      </p:sp>
      <p:sp>
        <p:nvSpPr>
          <p:cNvPr id="27651" name="文本框 28674"/>
          <p:cNvSpPr txBox="1">
            <a:spLocks noChangeArrowheads="1"/>
          </p:cNvSpPr>
          <p:nvPr/>
        </p:nvSpPr>
        <p:spPr bwMode="auto">
          <a:xfrm>
            <a:off x="2137794" y="2519793"/>
            <a:ext cx="6119813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altLang="zh-CN" sz="3200" b="1" dirty="0">
                <a:solidFill>
                  <a:srgbClr val="3333CC"/>
                </a:solidFill>
                <a:latin typeface="黑体" pitchFamily="49" charset="-122"/>
                <a:ea typeface="黑体" pitchFamily="49" charset="-122"/>
                <a:cs typeface="宋体" charset="-122"/>
              </a:rPr>
              <a:t> </a:t>
            </a:r>
            <a:r>
              <a:rPr lang="zh-CN" altLang="en-US" sz="3200" b="1" dirty="0">
                <a:solidFill>
                  <a:srgbClr val="3333CC"/>
                </a:solidFill>
                <a:latin typeface="黑体" pitchFamily="49" charset="-122"/>
                <a:ea typeface="黑体" pitchFamily="49" charset="-122"/>
                <a:cs typeface="宋体" charset="-122"/>
              </a:rPr>
              <a:t>字符数组的定义和初始化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3333CC"/>
                </a:solidFill>
                <a:latin typeface="黑体" pitchFamily="49" charset="-122"/>
                <a:ea typeface="黑体" pitchFamily="49" charset="-122"/>
                <a:cs typeface="宋体" charset="-122"/>
              </a:rPr>
              <a:t> 字符数组的输入输出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3333CC"/>
                </a:solidFill>
                <a:latin typeface="黑体" pitchFamily="49" charset="-122"/>
                <a:ea typeface="黑体" pitchFamily="49" charset="-122"/>
                <a:cs typeface="宋体" charset="-122"/>
              </a:rPr>
              <a:t> 字符串处理函数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3333CC"/>
                </a:solidFill>
                <a:latin typeface="黑体" pitchFamily="49" charset="-122"/>
                <a:ea typeface="黑体" pitchFamily="49" charset="-122"/>
                <a:cs typeface="宋体" charset="-122"/>
              </a:rPr>
              <a:t> 字符数组的应用</a:t>
            </a:r>
          </a:p>
        </p:txBody>
      </p:sp>
      <p:grpSp>
        <p:nvGrpSpPr>
          <p:cNvPr id="27652" name="组合 3"/>
          <p:cNvGrpSpPr>
            <a:grpSpLocks/>
          </p:cNvGrpSpPr>
          <p:nvPr/>
        </p:nvGrpSpPr>
        <p:grpSpPr bwMode="auto">
          <a:xfrm>
            <a:off x="836372" y="421073"/>
            <a:ext cx="1376362" cy="1371600"/>
            <a:chOff x="0" y="0"/>
            <a:chExt cx="1376624" cy="1371254"/>
          </a:xfrm>
        </p:grpSpPr>
        <p:sp>
          <p:nvSpPr>
            <p:cNvPr id="27658" name="Freeform 113"/>
            <p:cNvSpPr>
              <a:spLocks/>
            </p:cNvSpPr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2147483647 w 806"/>
                <a:gd name="T1" fmla="*/ 2147483647 h 806"/>
                <a:gd name="T2" fmla="*/ 0 w 806"/>
                <a:gd name="T3" fmla="*/ 0 h 806"/>
                <a:gd name="T4" fmla="*/ 2147483647 w 806"/>
                <a:gd name="T5" fmla="*/ 0 h 806"/>
                <a:gd name="T6" fmla="*/ 2147483647 w 806"/>
                <a:gd name="T7" fmla="*/ 2147483647 h 80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659" name="Freeform 114"/>
            <p:cNvSpPr>
              <a:spLocks/>
            </p:cNvSpPr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2147483647 w 806"/>
                <a:gd name="T1" fmla="*/ 0 h 806"/>
                <a:gd name="T2" fmla="*/ 0 w 806"/>
                <a:gd name="T3" fmla="*/ 2147483647 h 806"/>
                <a:gd name="T4" fmla="*/ 2147483647 w 806"/>
                <a:gd name="T5" fmla="*/ 2147483647 h 806"/>
                <a:gd name="T6" fmla="*/ 2147483647 w 806"/>
                <a:gd name="T7" fmla="*/ 0 h 80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660" name="Freeform 115"/>
            <p:cNvSpPr>
              <a:spLocks/>
            </p:cNvSpPr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2147483647 w 806"/>
                <a:gd name="T1" fmla="*/ 2147483647 h 806"/>
                <a:gd name="T2" fmla="*/ 0 w 806"/>
                <a:gd name="T3" fmla="*/ 0 h 806"/>
                <a:gd name="T4" fmla="*/ 0 w 806"/>
                <a:gd name="T5" fmla="*/ 2147483647 h 806"/>
                <a:gd name="T6" fmla="*/ 2147483647 w 806"/>
                <a:gd name="T7" fmla="*/ 2147483647 h 80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661" name="Freeform 117"/>
            <p:cNvSpPr>
              <a:spLocks/>
            </p:cNvSpPr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2147483647 h 807"/>
                <a:gd name="T2" fmla="*/ 2147483647 w 806"/>
                <a:gd name="T3" fmla="*/ 0 h 807"/>
                <a:gd name="T4" fmla="*/ 0 w 806"/>
                <a:gd name="T5" fmla="*/ 0 h 807"/>
                <a:gd name="T6" fmla="*/ 0 w 806"/>
                <a:gd name="T7" fmla="*/ 2147483647 h 8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662" name="Freeform 120"/>
            <p:cNvSpPr>
              <a:spLocks/>
            </p:cNvSpPr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2147483647 w 807"/>
                <a:gd name="T1" fmla="*/ 2147483647 h 807"/>
                <a:gd name="T2" fmla="*/ 0 w 807"/>
                <a:gd name="T3" fmla="*/ 0 h 807"/>
                <a:gd name="T4" fmla="*/ 2147483647 w 807"/>
                <a:gd name="T5" fmla="*/ 0 h 807"/>
                <a:gd name="T6" fmla="*/ 2147483647 w 807"/>
                <a:gd name="T7" fmla="*/ 2147483647 h 8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663" name="Freeform 118"/>
            <p:cNvSpPr>
              <a:spLocks/>
            </p:cNvSpPr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2147483647 w 806"/>
                <a:gd name="T3" fmla="*/ 2147483647 h 807"/>
                <a:gd name="T4" fmla="*/ 0 w 806"/>
                <a:gd name="T5" fmla="*/ 2147483647 h 807"/>
                <a:gd name="T6" fmla="*/ 0 w 806"/>
                <a:gd name="T7" fmla="*/ 0 h 8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664" name="Freeform 118"/>
            <p:cNvSpPr>
              <a:spLocks/>
            </p:cNvSpPr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2147483647 w 806"/>
                <a:gd name="T3" fmla="*/ 2147483647 h 807"/>
                <a:gd name="T4" fmla="*/ 0 w 806"/>
                <a:gd name="T5" fmla="*/ 2147483647 h 807"/>
                <a:gd name="T6" fmla="*/ 0 w 806"/>
                <a:gd name="T7" fmla="*/ 0 h 8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7653" name="Freeform 116"/>
          <p:cNvSpPr>
            <a:spLocks/>
          </p:cNvSpPr>
          <p:nvPr/>
        </p:nvSpPr>
        <p:spPr bwMode="auto">
          <a:xfrm flipH="1">
            <a:off x="9087486" y="1032893"/>
            <a:ext cx="1311275" cy="1311275"/>
          </a:xfrm>
          <a:custGeom>
            <a:avLst/>
            <a:gdLst>
              <a:gd name="T0" fmla="*/ 0 w 806"/>
              <a:gd name="T1" fmla="*/ 2147483647 h 806"/>
              <a:gd name="T2" fmla="*/ 2147483647 w 806"/>
              <a:gd name="T3" fmla="*/ 0 h 806"/>
              <a:gd name="T4" fmla="*/ 0 w 806"/>
              <a:gd name="T5" fmla="*/ 0 h 806"/>
              <a:gd name="T6" fmla="*/ 0 w 806"/>
              <a:gd name="T7" fmla="*/ 2147483647 h 80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06" h="806">
                <a:moveTo>
                  <a:pt x="0" y="806"/>
                </a:moveTo>
                <a:lnTo>
                  <a:pt x="806" y="0"/>
                </a:lnTo>
                <a:lnTo>
                  <a:pt x="0" y="0"/>
                </a:lnTo>
                <a:lnTo>
                  <a:pt x="0" y="806"/>
                </a:lnTo>
                <a:close/>
              </a:path>
            </a:pathLst>
          </a:custGeom>
          <a:solidFill>
            <a:srgbClr val="1F4E7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7654" name="组合 12"/>
          <p:cNvGrpSpPr>
            <a:grpSpLocks/>
          </p:cNvGrpSpPr>
          <p:nvPr/>
        </p:nvGrpSpPr>
        <p:grpSpPr bwMode="auto">
          <a:xfrm>
            <a:off x="8759826" y="5040313"/>
            <a:ext cx="784225" cy="863600"/>
            <a:chOff x="9473648" y="1406690"/>
            <a:chExt cx="1107403" cy="1222002"/>
          </a:xfrm>
        </p:grpSpPr>
        <p:pic>
          <p:nvPicPr>
            <p:cNvPr id="27656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3648" y="1406690"/>
              <a:ext cx="589595" cy="87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57" name="图片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0182251">
              <a:off x="9514159" y="1933688"/>
              <a:ext cx="1066892" cy="695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9C915D-2DC2-42FB-8BA4-86CCE5A6BD0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CA67B89-4FC5-44ED-BE06-4B6FCD4E87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966" y="534071"/>
            <a:ext cx="593662" cy="591344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868DE4D-D813-4F88-A4ED-C719B38AD8F9}"/>
              </a:ext>
            </a:extLst>
          </p:cNvPr>
          <p:cNvCxnSpPr>
            <a:cxnSpLocks/>
          </p:cNvCxnSpPr>
          <p:nvPr/>
        </p:nvCxnSpPr>
        <p:spPr>
          <a:xfrm>
            <a:off x="1894558" y="1065551"/>
            <a:ext cx="9314010" cy="0"/>
          </a:xfrm>
          <a:prstGeom prst="line">
            <a:avLst/>
          </a:prstGeom>
          <a:ln w="73025" cmpd="thickThin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7433F6B9-999C-4306-87DD-7644658351CE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320136" y="2779906"/>
            <a:ext cx="4129810" cy="2949864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5600" rIns="355600" rtlCol="0" anchor="ctr">
            <a:noAutofit/>
          </a:bodyPr>
          <a:lstStyle/>
          <a:p>
            <a:pPr algn="ctr"/>
            <a:r>
              <a:rPr lang="zh-CN" altLang="en-US" sz="20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慕课视频片段</a:t>
            </a:r>
          </a:p>
          <a:p>
            <a:pPr algn="just"/>
            <a:endParaRPr lang="zh-CN" altLang="en-US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zh-CN" altLang="en-US" sz="1600" dirty="0">
                <a:solidFill>
                  <a:srgbClr val="F8F8F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视频名称：一维数组应用举例</a:t>
            </a:r>
          </a:p>
          <a:p>
            <a:pPr algn="just"/>
            <a:endParaRPr lang="zh-CN" altLang="en-US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zh-CN" altLang="en-US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zh-CN" altLang="en-US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zh-CN" altLang="en-US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zh-CN" altLang="en-US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zh-CN" altLang="en-US" sz="1100" dirty="0">
                <a:solidFill>
                  <a:srgbClr val="C8C8C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温馨提示：此视频框在点击“上传手机课件”时会进行转换，用手机进行观看时则会变为可点击的视频。此视频框可被拖动移位和修改大小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29698"/>
          <p:cNvSpPr txBox="1">
            <a:spLocks noChangeArrowheads="1"/>
          </p:cNvSpPr>
          <p:nvPr/>
        </p:nvSpPr>
        <p:spPr bwMode="auto">
          <a:xfrm>
            <a:off x="347990" y="898683"/>
            <a:ext cx="1107660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任务</a:t>
            </a:r>
            <a:r>
              <a:rPr lang="en-US" altLang="zh-CN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4.2 </a:t>
            </a:r>
            <a:r>
              <a:rPr lang="zh-CN" altLang="en-US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构建一个用户登录界面，输入用户名和密码，然后验证用户名和密码，如果这些信息正确，显示登录成功，否则显示出错信息。 </a:t>
            </a: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412" y="2184020"/>
            <a:ext cx="3954631" cy="179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804" y="4182688"/>
            <a:ext cx="3954631" cy="1729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椭圆 80"/>
          <p:cNvSpPr/>
          <p:nvPr/>
        </p:nvSpPr>
        <p:spPr bwMode="auto">
          <a:xfrm>
            <a:off x="3792539" y="280070"/>
            <a:ext cx="3779837" cy="628650"/>
          </a:xfrm>
          <a:prstGeom prst="rect">
            <a:avLst/>
          </a:prstGeom>
          <a:solidFill>
            <a:srgbClr val="C86477"/>
          </a:solidFill>
          <a:ln w="5715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kern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6" name="文本框 12"/>
          <p:cNvSpPr txBox="1">
            <a:spLocks noChangeArrowheads="1"/>
          </p:cNvSpPr>
          <p:nvPr/>
        </p:nvSpPr>
        <p:spPr bwMode="auto">
          <a:xfrm>
            <a:off x="3898901" y="289595"/>
            <a:ext cx="3529013" cy="5857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4.2  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字符数组</a:t>
            </a:r>
          </a:p>
        </p:txBody>
      </p:sp>
      <p:sp>
        <p:nvSpPr>
          <p:cNvPr id="8" name="椭圆 80"/>
          <p:cNvSpPr/>
          <p:nvPr/>
        </p:nvSpPr>
        <p:spPr bwMode="auto">
          <a:xfrm>
            <a:off x="1514475" y="226095"/>
            <a:ext cx="9144000" cy="165100"/>
          </a:xfrm>
          <a:prstGeom prst="rect">
            <a:avLst/>
          </a:prstGeom>
          <a:solidFill>
            <a:srgbClr val="C86477"/>
          </a:solidFill>
          <a:ln w="5715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kern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395EBA-A9F0-418D-ACE9-A8E6AC33FA4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文本框 29698">
            <a:extLst>
              <a:ext uri="{FF2B5EF4-FFF2-40B4-BE49-F238E27FC236}">
                <a16:creationId xmlns:a16="http://schemas.microsoft.com/office/drawing/2014/main" id="{5F111487-DF74-090E-73AD-79344A4EBD14}"/>
              </a:ext>
            </a:extLst>
          </p:cNvPr>
          <p:cNvSpPr txBox="1"/>
          <p:nvPr/>
        </p:nvSpPr>
        <p:spPr>
          <a:xfrm>
            <a:off x="344686" y="1865067"/>
            <a:ext cx="7479506" cy="45735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Clr>
                <a:srgbClr val="C0504D"/>
              </a:buClr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算法分析：</a:t>
            </a: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Clr>
                <a:srgbClr val="C0504D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可以使用字符串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存储用户名和密码</a:t>
            </a: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Clr>
                <a:srgbClr val="C0504D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使用字符数组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存储字符串</a:t>
            </a: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Clr>
                <a:srgbClr val="C0504D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字符数组是最常用的一维数组，因为</a:t>
            </a:r>
            <a:r>
              <a:rPr lang="en-US" altLang="zh-CN" sz="28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sz="28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语言经常用它来书写与字符或字符序列处理有关的程序。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字符数组是以字符作为元素的数组</a:t>
            </a:r>
            <a:r>
              <a:rPr lang="zh-CN" altLang="en-US" sz="28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，可用于存储和处理字符型数据。</a:t>
            </a:r>
            <a:endParaRPr lang="en-US" altLang="zh-CN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Clr>
                <a:srgbClr val="C0504D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字符数组中一个元素存放一个字符</a:t>
            </a:r>
            <a:r>
              <a:rPr lang="zh-CN" altLang="en-US" sz="28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。</a:t>
            </a:r>
            <a:r>
              <a:rPr lang="zh-CN" alt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30721"/>
          <p:cNvSpPr>
            <a:spLocks noGrp="1"/>
          </p:cNvSpPr>
          <p:nvPr>
            <p:ph type="title" idx="4294967295"/>
          </p:nvPr>
        </p:nvSpPr>
        <p:spPr>
          <a:xfrm>
            <a:off x="3403229" y="403226"/>
            <a:ext cx="5256584" cy="533400"/>
          </a:xfrm>
          <a:solidFill>
            <a:srgbClr val="7030A0"/>
          </a:solidFill>
          <a:ln w="38100" cap="flat" cmpd="dbl">
            <a:solidFill>
              <a:srgbClr val="000000"/>
            </a:solidFill>
            <a:miter/>
            <a:headEnd type="none" w="med" len="med"/>
            <a:tailEnd type="none" w="med" len="med"/>
          </a:ln>
        </p:spPr>
        <p:txBody>
          <a:bodyPr vert="horz" wrap="square" lIns="92075" tIns="46038" rIns="92075" bIns="4680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</a:pPr>
            <a:r>
              <a:rPr lang="en-US" altLang="zh-CN" sz="3200" b="1" noProof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光准圆_CNKI" panose="02000500000000000000" pitchFamily="2" charset="-122"/>
                <a:ea typeface="华光准圆_CNKI" panose="02000500000000000000" pitchFamily="2" charset="-122"/>
              </a:rPr>
              <a:t>4.2.1 </a:t>
            </a:r>
            <a:r>
              <a:rPr lang="zh-CN" altLang="en-US" sz="3200" b="1" noProof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光准圆_CNKI" panose="02000500000000000000" pitchFamily="2" charset="-122"/>
                <a:ea typeface="华光准圆_CNKI" panose="02000500000000000000" pitchFamily="2" charset="-122"/>
              </a:rPr>
              <a:t>字符数组的定义及初始化</a:t>
            </a:r>
          </a:p>
        </p:txBody>
      </p:sp>
      <p:sp>
        <p:nvSpPr>
          <p:cNvPr id="30723" name="文本框 30722"/>
          <p:cNvSpPr txBox="1">
            <a:spLocks noChangeArrowheads="1"/>
          </p:cNvSpPr>
          <p:nvPr/>
        </p:nvSpPr>
        <p:spPr bwMode="auto">
          <a:xfrm>
            <a:off x="801688" y="936626"/>
            <a:ext cx="9326760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0"/>
              </a:spcBef>
              <a:buClr>
                <a:srgbClr val="C0504D"/>
              </a:buClr>
              <a:defRPr/>
            </a:pP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1. 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用字符为字符数组赋初值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Clr>
                <a:srgbClr val="C0504D"/>
              </a:buClr>
              <a:defRPr/>
            </a:pP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char userName1[4] = {‘t’,‘r’,‘e’,‘e’};</a:t>
            </a:r>
            <a:r>
              <a:rPr lang="en-US" altLang="zh-CN" b="1" dirty="0">
                <a:solidFill>
                  <a:srgbClr val="008000"/>
                </a:solidFill>
                <a:latin typeface="宋体" charset="-122"/>
              </a:rPr>
              <a:t>//</a:t>
            </a:r>
            <a:r>
              <a:rPr lang="zh-CN" altLang="en-US" sz="18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长度为</a:t>
            </a:r>
            <a:r>
              <a:rPr lang="en-US" altLang="zh-CN" sz="18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18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！</a:t>
            </a:r>
            <a:r>
              <a:rPr lang="en-US" altLang="zh-CN" sz="1800" b="1" dirty="0">
                <a:solidFill>
                  <a:srgbClr val="FF0066"/>
                </a:solidFill>
                <a:latin typeface="宋体" charset="-122"/>
              </a:rPr>
              <a:t> 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Clr>
                <a:srgbClr val="C0504D"/>
              </a:buClr>
              <a:defRPr/>
            </a:pP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2. 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用字符串为字符数组赋初值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buClr>
                <a:srgbClr val="C0504D"/>
              </a:buClr>
              <a:defRPr/>
            </a:pP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char userName2[5] = “tree”; </a:t>
            </a:r>
            <a:r>
              <a:rPr lang="en-US" altLang="zh-CN" b="1" dirty="0">
                <a:solidFill>
                  <a:srgbClr val="008000"/>
                </a:solidFill>
                <a:latin typeface="宋体" charset="-122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长度为</a:t>
            </a:r>
            <a:r>
              <a:rPr lang="en-US" altLang="zh-CN" sz="20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0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！</a:t>
            </a:r>
            <a:endParaRPr lang="en-US" altLang="zh-CN" sz="2000" b="1" dirty="0">
              <a:solidFill>
                <a:srgbClr val="008000"/>
              </a:solidFill>
              <a:latin typeface="黑体" pitchFamily="49" charset="-122"/>
              <a:ea typeface="黑体" pitchFamily="49" charset="-122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char userName3[10] = “tree”;</a:t>
            </a:r>
            <a:r>
              <a:rPr lang="en-US" altLang="zh-CN" b="1" dirty="0">
                <a:solidFill>
                  <a:srgbClr val="008000"/>
                </a:solidFill>
                <a:latin typeface="宋体" charset="-122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宋体" charset="-122"/>
              </a:rPr>
              <a:t>长度大于初始化字符个数！多</a:t>
            </a:r>
            <a:r>
              <a:rPr lang="en-US" altLang="zh-CN" sz="2000" b="1" dirty="0">
                <a:solidFill>
                  <a:srgbClr val="008000"/>
                </a:solidFill>
                <a:latin typeface="宋体" charset="-122"/>
              </a:rPr>
              <a:t>					//</a:t>
            </a:r>
            <a:r>
              <a:rPr lang="zh-CN" altLang="en-US" sz="2000" b="1" dirty="0">
                <a:solidFill>
                  <a:srgbClr val="008000"/>
                </a:solidFill>
                <a:latin typeface="宋体" charset="-122"/>
              </a:rPr>
              <a:t>余元素自动赋值‘</a:t>
            </a:r>
            <a:r>
              <a:rPr lang="en-US" altLang="zh-CN" sz="2000" b="1" dirty="0">
                <a:solidFill>
                  <a:srgbClr val="008000"/>
                </a:solidFill>
                <a:latin typeface="宋体" charset="-122"/>
              </a:rPr>
              <a:t>\0</a:t>
            </a:r>
            <a:r>
              <a:rPr lang="zh-CN" altLang="en-US" sz="2000" b="1" dirty="0">
                <a:solidFill>
                  <a:srgbClr val="008000"/>
                </a:solidFill>
                <a:latin typeface="宋体" charset="-122"/>
              </a:rPr>
              <a:t>’</a:t>
            </a:r>
            <a:r>
              <a:rPr lang="en-US" altLang="zh-CN" sz="2000" b="1" dirty="0">
                <a:solidFill>
                  <a:srgbClr val="008000"/>
                </a:solidFill>
                <a:latin typeface="宋体" charset="-122"/>
              </a:rPr>
              <a:t>!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char userName4[] = “tree”; </a:t>
            </a:r>
            <a:r>
              <a:rPr lang="en-US" altLang="zh-CN" b="1" dirty="0">
                <a:solidFill>
                  <a:srgbClr val="008000"/>
                </a:solidFill>
                <a:latin typeface="宋体" charset="-122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省略长度，根据赋值的字符串</a:t>
            </a:r>
            <a:r>
              <a:rPr lang="en-US" altLang="zh-CN" sz="20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						//</a:t>
            </a:r>
            <a:r>
              <a:rPr lang="zh-CN" altLang="en-US" sz="20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长度自动计算数组的长度为</a:t>
            </a:r>
            <a:r>
              <a:rPr lang="en-US" altLang="zh-CN" sz="20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0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；</a:t>
            </a:r>
            <a:endParaRPr lang="en-US" altLang="zh-CN" sz="2000" b="1" dirty="0">
              <a:solidFill>
                <a:srgbClr val="008000"/>
              </a:solidFill>
              <a:latin typeface="黑体" pitchFamily="49" charset="-122"/>
              <a:ea typeface="黑体" pitchFamily="49" charset="-122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char userName5[4] = "tree";  </a:t>
            </a:r>
          </a:p>
        </p:txBody>
      </p:sp>
      <p:pic>
        <p:nvPicPr>
          <p:cNvPr id="30724" name="图片 307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4858023"/>
            <a:ext cx="3168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图片 307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9" y="4891362"/>
            <a:ext cx="3600450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图片 307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5748610"/>
            <a:ext cx="72009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圆角矩形标注 30726"/>
          <p:cNvSpPr>
            <a:spLocks noChangeArrowheads="1"/>
          </p:cNvSpPr>
          <p:nvPr/>
        </p:nvSpPr>
        <p:spPr bwMode="auto">
          <a:xfrm>
            <a:off x="8109148" y="4438651"/>
            <a:ext cx="2019300" cy="504825"/>
          </a:xfrm>
          <a:prstGeom prst="wedgeRoundRectCallout">
            <a:avLst>
              <a:gd name="adj1" fmla="val -194660"/>
              <a:gd name="adj2" fmla="val -841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b="1">
                <a:solidFill>
                  <a:prstClr val="white"/>
                </a:solidFill>
                <a:latin typeface="Times New Roman" pitchFamily="18" charset="0"/>
              </a:rPr>
              <a:t>数组越界了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E38267-9CA9-49A3-9BD1-7CB51CC890E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文本框 5122"/>
          <p:cNvSpPr txBox="1"/>
          <p:nvPr/>
        </p:nvSpPr>
        <p:spPr>
          <a:xfrm>
            <a:off x="566738" y="870744"/>
            <a:ext cx="11145886" cy="34163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defRPr/>
            </a:pPr>
            <a:r>
              <a:rPr lang="zh-CN" altLang="en-US" b="1" noProof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n-ea"/>
              </a:rPr>
              <a:t>任务</a:t>
            </a:r>
            <a:r>
              <a:rPr lang="en-US" altLang="zh-CN" b="1" noProof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n-ea"/>
              </a:rPr>
              <a:t>4.1 </a:t>
            </a:r>
            <a:r>
              <a:rPr lang="zh-CN" altLang="en-US" b="1" noProof="1">
                <a:latin typeface="华文楷体" pitchFamily="2" charset="-122"/>
                <a:ea typeface="华文楷体" pitchFamily="2" charset="-122"/>
                <a:cs typeface="+mn-ea"/>
              </a:rPr>
              <a:t>半期考试结束了，教师想看看</a:t>
            </a:r>
            <a:r>
              <a:rPr lang="en-US" altLang="zh-CN" b="1" noProof="1">
                <a:latin typeface="华文楷体" pitchFamily="2" charset="-122"/>
                <a:ea typeface="华文楷体" pitchFamily="2" charset="-122"/>
                <a:cs typeface="+mn-ea"/>
              </a:rPr>
              <a:t>C</a:t>
            </a:r>
            <a:r>
              <a:rPr lang="zh-CN" altLang="en-US" b="1" noProof="1">
                <a:latin typeface="华文楷体" pitchFamily="2" charset="-122"/>
                <a:ea typeface="华文楷体" pitchFamily="2" charset="-122"/>
                <a:cs typeface="+mn-ea"/>
              </a:rPr>
              <a:t>语言这门课程的最高分，以及有哪几位学生得到了这个最高分。试编程解决这个问题，为简单起见，假设班上共有</a:t>
            </a:r>
            <a:r>
              <a:rPr lang="en-US" altLang="zh-CN" b="1" noProof="1">
                <a:latin typeface="华文楷体" pitchFamily="2" charset="-122"/>
                <a:ea typeface="华文楷体" pitchFamily="2" charset="-122"/>
                <a:cs typeface="+mn-ea"/>
              </a:rPr>
              <a:t>10</a:t>
            </a:r>
            <a:r>
              <a:rPr lang="zh-CN" altLang="en-US" b="1" noProof="1">
                <a:latin typeface="华文楷体" pitchFamily="2" charset="-122"/>
                <a:ea typeface="华文楷体" pitchFamily="2" charset="-122"/>
                <a:cs typeface="+mn-ea"/>
              </a:rPr>
              <a:t>人。</a:t>
            </a:r>
            <a:endParaRPr lang="zh-CN" altLang="en-US" b="1" noProof="1">
              <a:latin typeface="华文楷体" pitchFamily="2" charset="-122"/>
              <a:ea typeface="华文楷体" pitchFamily="2" charset="-122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defRPr/>
            </a:pPr>
            <a:r>
              <a:rPr lang="zh-CN" altLang="en-US" b="1" noProof="1">
                <a:latin typeface="黑体" pitchFamily="49" charset="-122"/>
                <a:ea typeface="黑体" pitchFamily="49" charset="-122"/>
                <a:cs typeface="+mn-ea"/>
              </a:rPr>
              <a:t>算法分析：</a:t>
            </a:r>
            <a:endParaRPr lang="zh-CN" altLang="en-US" b="1" noProof="1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defRPr/>
            </a:pPr>
            <a:r>
              <a:rPr lang="zh-CN" altLang="en-US" b="1" noProof="1">
                <a:latin typeface="黑体" pitchFamily="49" charset="-122"/>
                <a:ea typeface="黑体" pitchFamily="49" charset="-122"/>
                <a:cs typeface="+mn-ea"/>
              </a:rPr>
              <a:t>首先需解决学生成绩的存储问题，定义相应变量。</a:t>
            </a:r>
            <a:endParaRPr lang="zh-CN" altLang="en-US" b="1" noProof="1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defRPr/>
            </a:pPr>
            <a:r>
              <a:rPr lang="zh-CN" altLang="en-US" b="1" noProof="1">
                <a:latin typeface="黑体" pitchFamily="49" charset="-122"/>
                <a:ea typeface="黑体" pitchFamily="49" charset="-122"/>
                <a:cs typeface="+mn-ea"/>
              </a:rPr>
              <a:t>可以用</a:t>
            </a:r>
            <a:r>
              <a:rPr lang="en-US" altLang="zh-CN" b="1" noProof="1">
                <a:latin typeface="黑体" pitchFamily="49" charset="-122"/>
                <a:ea typeface="黑体" pitchFamily="49" charset="-122"/>
                <a:cs typeface="+mn-ea"/>
              </a:rPr>
              <a:t>10</a:t>
            </a:r>
            <a:r>
              <a:rPr lang="zh-CN" altLang="en-US" b="1" noProof="1">
                <a:latin typeface="黑体" pitchFamily="49" charset="-122"/>
                <a:ea typeface="黑体" pitchFamily="49" charset="-122"/>
                <a:cs typeface="+mn-ea"/>
              </a:rPr>
              <a:t>个变量，分别取名为</a:t>
            </a:r>
            <a:r>
              <a:rPr lang="en-US" altLang="zh-CN" b="1" noProof="1">
                <a:latin typeface="黑体" pitchFamily="49" charset="-122"/>
                <a:ea typeface="黑体" pitchFamily="49" charset="-122"/>
                <a:cs typeface="+mn-ea"/>
              </a:rPr>
              <a:t>score1,score2,……,score10</a:t>
            </a:r>
            <a:r>
              <a:rPr lang="zh-CN" altLang="en-US" b="1" noProof="1">
                <a:latin typeface="黑体" pitchFamily="49" charset="-122"/>
                <a:ea typeface="黑体" pitchFamily="49" charset="-122"/>
                <a:cs typeface="+mn-ea"/>
              </a:rPr>
              <a:t>来存储</a:t>
            </a:r>
            <a:r>
              <a:rPr lang="en-US" altLang="zh-CN" b="1" noProof="1">
                <a:latin typeface="黑体" pitchFamily="49" charset="-122"/>
                <a:ea typeface="黑体" pitchFamily="49" charset="-122"/>
                <a:cs typeface="+mn-ea"/>
              </a:rPr>
              <a:t>10</a:t>
            </a:r>
            <a:r>
              <a:rPr lang="zh-CN" altLang="en-US" b="1" noProof="1">
                <a:latin typeface="黑体" pitchFamily="49" charset="-122"/>
                <a:ea typeface="黑体" pitchFamily="49" charset="-122"/>
                <a:cs typeface="+mn-ea"/>
              </a:rPr>
              <a:t>名学生的成绩</a:t>
            </a:r>
            <a:r>
              <a:rPr lang="en-US" altLang="zh-CN" b="1" noProof="1">
                <a:latin typeface="黑体" pitchFamily="49" charset="-122"/>
                <a:ea typeface="黑体" pitchFamily="49" charset="-122"/>
                <a:cs typeface="+mn-ea"/>
              </a:rPr>
              <a:t>, </a:t>
            </a:r>
            <a:r>
              <a:rPr lang="zh-CN" altLang="en-US" b="1" noProof="1">
                <a:latin typeface="黑体" pitchFamily="49" charset="-122"/>
                <a:ea typeface="黑体" pitchFamily="49" charset="-122"/>
                <a:cs typeface="+mn-ea"/>
              </a:rPr>
              <a:t>一个</a:t>
            </a:r>
            <a:r>
              <a:rPr lang="en-US" altLang="zh-CN" b="1" noProof="1">
                <a:latin typeface="黑体" pitchFamily="49" charset="-122"/>
                <a:ea typeface="黑体" pitchFamily="49" charset="-122"/>
                <a:cs typeface="+mn-ea"/>
              </a:rPr>
              <a:t>maxScore</a:t>
            </a:r>
            <a:r>
              <a:rPr lang="zh-CN" altLang="en-US" b="1" noProof="1">
                <a:latin typeface="黑体" pitchFamily="49" charset="-122"/>
                <a:ea typeface="黑体" pitchFamily="49" charset="-122"/>
                <a:cs typeface="+mn-ea"/>
              </a:rPr>
              <a:t>变量存放最高分，但程序扩展性很差！</a:t>
            </a:r>
            <a:endParaRPr lang="zh-CN" altLang="en-US" b="1" noProof="1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defRPr/>
            </a:pPr>
            <a:r>
              <a:rPr lang="zh-CN" altLang="en-US" b="1" noProof="1">
                <a:latin typeface="黑体" pitchFamily="49" charset="-122"/>
                <a:ea typeface="黑体" pitchFamily="49" charset="-122"/>
                <a:cs typeface="+mn-ea"/>
              </a:rPr>
              <a:t>使用一个包含</a:t>
            </a:r>
            <a:r>
              <a:rPr lang="en-US" altLang="zh-CN" b="1" noProof="1">
                <a:latin typeface="黑体" pitchFamily="49" charset="-122"/>
                <a:ea typeface="黑体" pitchFamily="49" charset="-122"/>
                <a:cs typeface="+mn-ea"/>
              </a:rPr>
              <a:t>10</a:t>
            </a:r>
            <a:r>
              <a:rPr lang="zh-CN" altLang="en-US" b="1" noProof="1">
                <a:latin typeface="黑体" pitchFamily="49" charset="-122"/>
                <a:ea typeface="黑体" pitchFamily="49" charset="-122"/>
                <a:cs typeface="+mn-ea"/>
              </a:rPr>
              <a:t>个元素的数组，将每位学生的成绩存储到相应的数组元素中 </a:t>
            </a:r>
            <a:endParaRPr lang="zh-CN" altLang="en-US" b="1" noProof="1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124" name="图片 51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1" y="4508500"/>
            <a:ext cx="37433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80"/>
          <p:cNvSpPr/>
          <p:nvPr/>
        </p:nvSpPr>
        <p:spPr bwMode="auto">
          <a:xfrm>
            <a:off x="3792539" y="63500"/>
            <a:ext cx="3779837" cy="628650"/>
          </a:xfrm>
          <a:prstGeom prst="rect">
            <a:avLst/>
          </a:prstGeom>
          <a:solidFill>
            <a:srgbClr val="C86477"/>
          </a:solidFill>
          <a:ln w="5715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  <a:defRPr/>
            </a:pPr>
            <a:endParaRPr lang="zh-CN" altLang="en-US" ker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101" name="文本框 12"/>
          <p:cNvSpPr txBox="1">
            <a:spLocks noChangeArrowheads="1"/>
          </p:cNvSpPr>
          <p:nvPr/>
        </p:nvSpPr>
        <p:spPr bwMode="auto">
          <a:xfrm>
            <a:off x="3898901" y="141289"/>
            <a:ext cx="3529013" cy="522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4.1  </a:t>
            </a:r>
            <a:r>
              <a:rPr lang="zh-CN" altLang="en-US" sz="2800" b="1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一位数组</a:t>
            </a:r>
          </a:p>
        </p:txBody>
      </p:sp>
      <p:sp>
        <p:nvSpPr>
          <p:cNvPr id="7" name="椭圆 80"/>
          <p:cNvSpPr/>
          <p:nvPr/>
        </p:nvSpPr>
        <p:spPr bwMode="auto">
          <a:xfrm>
            <a:off x="1514475" y="23540"/>
            <a:ext cx="9144000" cy="165101"/>
          </a:xfrm>
          <a:prstGeom prst="rect">
            <a:avLst/>
          </a:prstGeom>
          <a:solidFill>
            <a:srgbClr val="C86477"/>
          </a:solidFill>
          <a:ln w="5715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  <a:defRPr/>
            </a:pPr>
            <a:endParaRPr lang="zh-CN" altLang="en-US" ker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3648075" y="5575300"/>
            <a:ext cx="2160588" cy="649288"/>
            <a:chOff x="2124075" y="5575300"/>
            <a:chExt cx="2160588" cy="649288"/>
          </a:xfrm>
        </p:grpSpPr>
        <p:sp>
          <p:nvSpPr>
            <p:cNvPr id="2" name="TextBox 1"/>
            <p:cNvSpPr txBox="1"/>
            <p:nvPr/>
          </p:nvSpPr>
          <p:spPr>
            <a:xfrm>
              <a:off x="2124075" y="5576888"/>
              <a:ext cx="1439863" cy="647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800" b="1" dirty="0">
                  <a:ea typeface="宋体" pitchFamily="2" charset="-122"/>
                </a:rPr>
                <a:t>类似于</a:t>
              </a:r>
              <a:r>
                <a:rPr lang="en-US" altLang="zh-CN" sz="1800" b="1" dirty="0">
                  <a:ea typeface="宋体" pitchFamily="2" charset="-122"/>
                </a:rPr>
                <a:t>10</a:t>
              </a:r>
              <a:r>
                <a:rPr lang="zh-CN" altLang="en-US" sz="1800" b="1" dirty="0">
                  <a:ea typeface="宋体" pitchFamily="2" charset="-122"/>
                </a:rPr>
                <a:t>个文件夹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V="1">
              <a:off x="3348038" y="5575300"/>
              <a:ext cx="936625" cy="325438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8904288" y="4797425"/>
            <a:ext cx="1720850" cy="1200150"/>
            <a:chOff x="7380288" y="4797425"/>
            <a:chExt cx="1720850" cy="1200150"/>
          </a:xfrm>
        </p:grpSpPr>
        <p:sp>
          <p:nvSpPr>
            <p:cNvPr id="14" name="TextBox 13"/>
            <p:cNvSpPr txBox="1"/>
            <p:nvPr/>
          </p:nvSpPr>
          <p:spPr>
            <a:xfrm>
              <a:off x="7912100" y="4797425"/>
              <a:ext cx="1189038" cy="12001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800" b="1" dirty="0">
                  <a:ea typeface="宋体" pitchFamily="2" charset="-122"/>
                </a:rPr>
                <a:t>类似于</a:t>
              </a:r>
              <a:r>
                <a:rPr lang="en-US" altLang="zh-CN" sz="1800" b="1" dirty="0">
                  <a:ea typeface="宋体" pitchFamily="2" charset="-122"/>
                </a:rPr>
                <a:t>1</a:t>
              </a:r>
              <a:r>
                <a:rPr lang="zh-CN" altLang="en-US" sz="1800" b="1" dirty="0">
                  <a:ea typeface="宋体" pitchFamily="2" charset="-122"/>
                </a:rPr>
                <a:t>个包含</a:t>
              </a:r>
              <a:r>
                <a:rPr lang="en-US" altLang="zh-CN" sz="1800" b="1" dirty="0">
                  <a:ea typeface="宋体" pitchFamily="2" charset="-122"/>
                </a:rPr>
                <a:t>10</a:t>
              </a:r>
              <a:r>
                <a:rPr lang="zh-CN" altLang="en-US" sz="1800" b="1" dirty="0">
                  <a:ea typeface="宋体" pitchFamily="2" charset="-122"/>
                </a:rPr>
                <a:t>个间隔的文件夹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 flipV="1">
              <a:off x="7380288" y="5157788"/>
              <a:ext cx="647700" cy="239712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1B9EDF-445C-4C02-9D37-E9EAA0556B31}" type="slidenum">
              <a:rPr lang="zh-CN" altLang="en-US"/>
              <a:pPr>
                <a:defRPr/>
              </a:pPr>
              <a:t>3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文本框 31746"/>
          <p:cNvSpPr txBox="1">
            <a:spLocks noChangeArrowheads="1"/>
          </p:cNvSpPr>
          <p:nvPr/>
        </p:nvSpPr>
        <p:spPr bwMode="auto">
          <a:xfrm>
            <a:off x="528217" y="560388"/>
            <a:ext cx="9312696" cy="535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注意</a:t>
            </a:r>
            <a:r>
              <a:rPr lang="zh-CN" altLang="en-US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数组越界</a:t>
            </a:r>
            <a:r>
              <a:rPr lang="en-US" altLang="zh-CN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!</a:t>
            </a:r>
            <a:endParaRPr lang="zh-CN" altLang="en-US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  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char </a:t>
            </a:r>
            <a:r>
              <a:rPr lang="en-US" altLang="zh-CN" b="1" dirty="0" err="1">
                <a:solidFill>
                  <a:prstClr val="black"/>
                </a:solidFill>
                <a:latin typeface="宋体" charset="-122"/>
              </a:rPr>
              <a:t>userName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[] = "tree";  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  // 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存储用户名的字符数组，实际数组长度为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5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  </a:t>
            </a:r>
            <a:r>
              <a:rPr lang="en-US" altLang="zh-CN" b="1" dirty="0" err="1">
                <a:solidFill>
                  <a:prstClr val="black"/>
                </a:solidFill>
                <a:latin typeface="宋体" charset="-122"/>
              </a:rPr>
              <a:t>userName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[4] = 's';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  </a:t>
            </a:r>
            <a:r>
              <a:rPr lang="en-US" altLang="zh-CN" b="1" dirty="0" err="1">
                <a:solidFill>
                  <a:prstClr val="black"/>
                </a:solidFill>
                <a:latin typeface="宋体" charset="-122"/>
              </a:rPr>
              <a:t>userName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[5] = '\0';       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  </a:t>
            </a:r>
            <a:r>
              <a:rPr lang="en-US" altLang="zh-CN" b="1" dirty="0" err="1">
                <a:solidFill>
                  <a:prstClr val="black"/>
                </a:solidFill>
                <a:latin typeface="宋体" charset="-122"/>
              </a:rPr>
              <a:t>cout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&lt;&lt;</a:t>
            </a:r>
            <a:r>
              <a:rPr lang="en-US" altLang="zh-CN" b="1" dirty="0" err="1">
                <a:solidFill>
                  <a:prstClr val="black"/>
                </a:solidFill>
                <a:latin typeface="宋体" charset="-122"/>
              </a:rPr>
              <a:t>userName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&lt;&lt;</a:t>
            </a:r>
            <a:r>
              <a:rPr lang="en-US" altLang="zh-CN" b="1" dirty="0" err="1">
                <a:solidFill>
                  <a:prstClr val="black"/>
                </a:solidFill>
                <a:latin typeface="宋体" charset="-122"/>
              </a:rPr>
              <a:t>endl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;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altLang="zh-CN" b="1" dirty="0">
              <a:solidFill>
                <a:prstClr val="black"/>
              </a:solidFill>
              <a:latin typeface="宋体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系统会在执行完成后给出</a:t>
            </a:r>
            <a:endParaRPr lang="en-US" altLang="zh-CN" b="1" dirty="0">
              <a:solidFill>
                <a:srgbClr val="008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右图所示错误信息，而不会</a:t>
            </a:r>
            <a:endParaRPr lang="en-US" altLang="zh-CN" b="1" dirty="0">
              <a:solidFill>
                <a:srgbClr val="008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在运行时提示。</a:t>
            </a:r>
            <a:endParaRPr lang="en-US" altLang="zh-CN" b="1" dirty="0">
              <a:solidFill>
                <a:srgbClr val="008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这样的错误往往会造成误判</a:t>
            </a:r>
            <a:endParaRPr lang="en-US" altLang="zh-CN" b="1" dirty="0">
              <a:solidFill>
                <a:srgbClr val="008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或无法定位错误的位置。</a:t>
            </a:r>
            <a:endParaRPr lang="en-US" altLang="zh-CN" b="1" dirty="0">
              <a:solidFill>
                <a:srgbClr val="008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1748" name="图片 317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264" y="3590925"/>
            <a:ext cx="5483225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圆角矩形标注 31748"/>
          <p:cNvSpPr/>
          <p:nvPr/>
        </p:nvSpPr>
        <p:spPr>
          <a:xfrm>
            <a:off x="6778625" y="2133600"/>
            <a:ext cx="3062288" cy="503238"/>
          </a:xfrm>
          <a:prstGeom prst="wedgeRoundRectCallout">
            <a:avLst>
              <a:gd name="adj1" fmla="val -141778"/>
              <a:gd name="adj2" fmla="val 58719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>
              <a:defRPr/>
            </a:pPr>
            <a:r>
              <a:rPr lang="zh-CN" altLang="en-US" b="1" noProof="1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itchFamily="2" charset="0"/>
                <a:cs typeface="+mn-ea"/>
              </a:rPr>
              <a:t>数组下标越界了</a:t>
            </a:r>
            <a:endParaRPr lang="zh-CN" altLang="en-US" b="1" noProof="1">
              <a:solidFill>
                <a:srgbClr val="FF0066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itchFamily="2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3B0075-BFC8-40AB-8926-5DC390E3DD8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32769"/>
          <p:cNvSpPr>
            <a:spLocks noGrp="1"/>
          </p:cNvSpPr>
          <p:nvPr>
            <p:ph type="title" idx="4294967295"/>
          </p:nvPr>
        </p:nvSpPr>
        <p:spPr>
          <a:xfrm>
            <a:off x="1775520" y="771095"/>
            <a:ext cx="8280920" cy="533400"/>
          </a:xfrm>
          <a:solidFill>
            <a:srgbClr val="7030A0"/>
          </a:solidFill>
          <a:ln w="38100" cap="flat" cmpd="dbl">
            <a:solidFill>
              <a:srgbClr val="000000"/>
            </a:solidFill>
            <a:miter/>
            <a:headEnd type="none" w="med" len="med"/>
            <a:tailEnd type="none" w="med" len="med"/>
          </a:ln>
        </p:spPr>
        <p:txBody>
          <a:bodyPr vert="horz" wrap="square" lIns="92075" tIns="46038" rIns="92075" bIns="4680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</a:pPr>
            <a:r>
              <a:rPr lang="en-US" altLang="zh-CN" sz="3200" b="1" noProof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光准圆_CNKI" panose="02000500000000000000" pitchFamily="2" charset="-122"/>
                <a:ea typeface="华光准圆_CNKI" panose="02000500000000000000" pitchFamily="2" charset="-122"/>
              </a:rPr>
              <a:t>4.2.2 </a:t>
            </a:r>
            <a:r>
              <a:rPr lang="zh-CN" altLang="en-US" sz="3200" b="1" noProof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光准圆_CNKI" panose="02000500000000000000" pitchFamily="2" charset="-122"/>
                <a:ea typeface="华光准圆_CNKI" panose="02000500000000000000" pitchFamily="2" charset="-122"/>
              </a:rPr>
              <a:t>字符数组的输入和输出</a:t>
            </a:r>
            <a:r>
              <a:rPr lang="en-US" altLang="zh-CN" sz="3200" b="1" noProof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光准圆_CNKI" panose="02000500000000000000" pitchFamily="2" charset="-122"/>
                <a:ea typeface="华光准圆_CNKI" panose="02000500000000000000" pitchFamily="2" charset="-122"/>
              </a:rPr>
              <a:t>---</a:t>
            </a:r>
            <a:r>
              <a:rPr lang="zh-CN" altLang="en-US" sz="3200" b="1" noProof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光准圆_CNKI" panose="02000500000000000000" pitchFamily="2" charset="-122"/>
                <a:ea typeface="华光准圆_CNKI" panose="02000500000000000000" pitchFamily="2" charset="-122"/>
              </a:rPr>
              <a:t>通常用两种方式</a:t>
            </a:r>
          </a:p>
        </p:txBody>
      </p:sp>
      <p:sp>
        <p:nvSpPr>
          <p:cNvPr id="32771" name="文本框 32770"/>
          <p:cNvSpPr txBox="1">
            <a:spLocks noChangeArrowheads="1"/>
          </p:cNvSpPr>
          <p:nvPr/>
        </p:nvSpPr>
        <p:spPr bwMode="auto">
          <a:xfrm>
            <a:off x="875743" y="1700808"/>
            <a:ext cx="10225136" cy="4430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rgbClr val="C0504D"/>
              </a:buClr>
              <a:defRPr/>
            </a:pPr>
            <a:r>
              <a:rPr lang="en-US" altLang="zh-CN" b="1" dirty="0">
                <a:solidFill>
                  <a:srgbClr val="C00000"/>
                </a:solidFill>
                <a:latin typeface="Calibri"/>
                <a:ea typeface="微软雅黑" pitchFamily="34" charset="-122"/>
              </a:rPr>
              <a:t>1. </a:t>
            </a:r>
            <a:r>
              <a:rPr lang="zh-CN" altLang="en-US" b="1" dirty="0">
                <a:solidFill>
                  <a:srgbClr val="C00000"/>
                </a:solidFill>
                <a:latin typeface="Calibri"/>
                <a:ea typeface="微软雅黑" pitchFamily="34" charset="-122"/>
              </a:rPr>
              <a:t>使用</a:t>
            </a:r>
            <a:r>
              <a:rPr lang="en-US" altLang="zh-CN" b="1" dirty="0">
                <a:solidFill>
                  <a:srgbClr val="C00000"/>
                </a:solidFill>
                <a:latin typeface="Calibri"/>
                <a:ea typeface="微软雅黑" pitchFamily="34" charset="-122"/>
              </a:rPr>
              <a:t>cin</a:t>
            </a:r>
            <a:r>
              <a:rPr lang="zh-CN" altLang="en-US" b="1" dirty="0">
                <a:solidFill>
                  <a:srgbClr val="C00000"/>
                </a:solidFill>
                <a:latin typeface="Calibri"/>
                <a:ea typeface="微软雅黑" pitchFamily="34" charset="-122"/>
              </a:rPr>
              <a:t>或</a:t>
            </a:r>
            <a:r>
              <a:rPr lang="en-US" altLang="zh-CN" b="1" dirty="0">
                <a:solidFill>
                  <a:srgbClr val="C00000"/>
                </a:solidFill>
                <a:latin typeface="Calibri"/>
                <a:ea typeface="微软雅黑" pitchFamily="34" charset="-122"/>
              </a:rPr>
              <a:t>gets_s</a:t>
            </a:r>
            <a:r>
              <a:rPr lang="zh-CN" altLang="en-US" b="1" dirty="0">
                <a:solidFill>
                  <a:srgbClr val="C00000"/>
                </a:solidFill>
                <a:latin typeface="Calibri"/>
                <a:ea typeface="微软雅黑" pitchFamily="34" charset="-122"/>
              </a:rPr>
              <a:t>输入字符数组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	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cin&gt;&gt;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字符数组名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;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或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gets_s(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字符数组名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);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如：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cin&gt;&gt;userName;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功能：用于从键盘输入一个字符串，存储到数组；该字符串</a:t>
            </a:r>
            <a:r>
              <a:rPr lang="zh-CN" altLang="en-US" b="1" dirty="0">
                <a:solidFill>
                  <a:srgbClr val="0000FF"/>
                </a:solidFill>
                <a:latin typeface="Calibri"/>
              </a:rPr>
              <a:t>从第一个非空白字符开始，到字符串遇到第一个空白字符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（空格、制表符或换行符）为止，系统自动为这个字符串加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’\0’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结束标记。</a:t>
            </a:r>
            <a:endParaRPr lang="en-US" altLang="zh-CN" b="1" dirty="0">
              <a:solidFill>
                <a:prstClr val="black"/>
              </a:solidFill>
              <a:latin typeface="Calibri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rgbClr val="C0504D"/>
              </a:buClr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       gets_s(userName);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功能：用于从键盘输入一个字符串，存储到数组；该字符串</a:t>
            </a:r>
            <a:r>
              <a:rPr lang="zh-CN" altLang="en-US" b="1" dirty="0">
                <a:solidFill>
                  <a:srgbClr val="0000FF"/>
                </a:solidFill>
                <a:latin typeface="Calibri"/>
              </a:rPr>
              <a:t>由换行符以前的所有字符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组成，系统自动为这个字符加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’\0’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结束标记。</a:t>
            </a:r>
            <a:endParaRPr lang="en-US" altLang="zh-CN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DE6EF4-EFAB-4F47-A283-A11E79D0303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31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098EC-6F2F-4FDA-95FC-9FC6E6A50D4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32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文本框 32770"/>
          <p:cNvSpPr txBox="1">
            <a:spLocks noChangeArrowheads="1"/>
          </p:cNvSpPr>
          <p:nvPr/>
        </p:nvSpPr>
        <p:spPr bwMode="auto">
          <a:xfrm>
            <a:off x="1271464" y="1093788"/>
            <a:ext cx="9577064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注意事项：</a:t>
            </a:r>
            <a:endParaRPr lang="en-US" altLang="zh-CN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① 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输入字符串前，必须先定义字符数组，且字符数组的长度必须大于要输入的字符串的长度；否则，会出现字符</a:t>
            </a:r>
            <a:r>
              <a:rPr lang="zh-CN" altLang="en-US" b="1" dirty="0">
                <a:solidFill>
                  <a:srgbClr val="0000FF"/>
                </a:solidFill>
                <a:latin typeface="Calibri"/>
              </a:rPr>
              <a:t>数组越界错误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。 </a:t>
            </a:r>
          </a:p>
          <a:p>
            <a:pPr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② cin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会忽略开始的空白字符，当以后再次读取到空白字符时，就会结束读取，所以字符串中不包含空白字符。而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 gets_s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函数读到换行符为止，字符串可以包含空格。</a:t>
            </a:r>
          </a:p>
          <a:p>
            <a:pPr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例如：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char userName[10];</a:t>
            </a:r>
          </a:p>
          <a:p>
            <a:pPr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输入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abcd def&lt;CR&gt;</a:t>
            </a:r>
          </a:p>
          <a:p>
            <a:pPr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cin&gt;&gt;userName;// userName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为 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”abcd”</a:t>
            </a:r>
          </a:p>
          <a:p>
            <a:pPr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gets_s(userName);// userName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为 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”abcd def”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文本框 33794"/>
          <p:cNvSpPr txBox="1"/>
          <p:nvPr/>
        </p:nvSpPr>
        <p:spPr>
          <a:xfrm>
            <a:off x="839416" y="691090"/>
            <a:ext cx="10297144" cy="58721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Clr>
                <a:srgbClr val="C0504D"/>
              </a:buClr>
              <a:defRPr/>
            </a:pPr>
            <a:r>
              <a:rPr lang="en-US" altLang="zh-CN" b="1" dirty="0">
                <a:solidFill>
                  <a:srgbClr val="C00000"/>
                </a:solidFill>
                <a:latin typeface="Calibri"/>
                <a:ea typeface="微软雅黑" pitchFamily="34" charset="-122"/>
              </a:rPr>
              <a:t>2. </a:t>
            </a:r>
            <a:r>
              <a:rPr lang="zh-CN" altLang="en-US" b="1" dirty="0">
                <a:solidFill>
                  <a:srgbClr val="C00000"/>
                </a:solidFill>
                <a:latin typeface="Calibri"/>
                <a:ea typeface="微软雅黑" pitchFamily="34" charset="-122"/>
              </a:rPr>
              <a:t>使用</a:t>
            </a:r>
            <a:r>
              <a:rPr lang="en-US" altLang="zh-CN" b="1" dirty="0">
                <a:solidFill>
                  <a:srgbClr val="C00000"/>
                </a:solidFill>
                <a:latin typeface="Calibri"/>
                <a:ea typeface="微软雅黑" pitchFamily="34" charset="-122"/>
              </a:rPr>
              <a:t>cout</a:t>
            </a:r>
            <a:r>
              <a:rPr lang="zh-CN" altLang="en-US" b="1" dirty="0">
                <a:solidFill>
                  <a:srgbClr val="C00000"/>
                </a:solidFill>
                <a:latin typeface="Calibri"/>
                <a:ea typeface="微软雅黑" pitchFamily="34" charset="-122"/>
              </a:rPr>
              <a:t>或</a:t>
            </a:r>
            <a:r>
              <a:rPr lang="en-US" altLang="zh-CN" b="1" dirty="0">
                <a:solidFill>
                  <a:srgbClr val="C00000"/>
                </a:solidFill>
                <a:latin typeface="Calibri"/>
                <a:ea typeface="微软雅黑" pitchFamily="34" charset="-122"/>
              </a:rPr>
              <a:t>puts</a:t>
            </a:r>
            <a:r>
              <a:rPr lang="zh-CN" altLang="en-US" b="1" dirty="0">
                <a:solidFill>
                  <a:srgbClr val="C00000"/>
                </a:solidFill>
                <a:latin typeface="Calibri"/>
                <a:ea typeface="微软雅黑" pitchFamily="34" charset="-122"/>
              </a:rPr>
              <a:t>输出字符数组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  <a:ea typeface="宋体" pitchFamily="2" charset="-122"/>
              </a:rPr>
              <a:t>	</a:t>
            </a:r>
            <a:r>
              <a:rPr lang="en-US" altLang="zh-CN" b="1" dirty="0">
                <a:solidFill>
                  <a:prstClr val="black"/>
                </a:solidFill>
                <a:latin typeface="Calibri"/>
                <a:ea typeface="宋体" pitchFamily="2" charset="-122"/>
              </a:rPr>
              <a:t>cout&lt;&lt;</a:t>
            </a:r>
            <a:r>
              <a:rPr lang="zh-CN" altLang="en-US" b="1" dirty="0">
                <a:solidFill>
                  <a:prstClr val="black"/>
                </a:solidFill>
                <a:latin typeface="Calibri"/>
                <a:ea typeface="宋体" pitchFamily="2" charset="-122"/>
              </a:rPr>
              <a:t>字符串</a:t>
            </a:r>
            <a:r>
              <a:rPr lang="en-US" altLang="zh-CN" b="1" dirty="0">
                <a:solidFill>
                  <a:prstClr val="black"/>
                </a:solidFill>
                <a:latin typeface="Calibri"/>
                <a:ea typeface="宋体" pitchFamily="2" charset="-122"/>
              </a:rPr>
              <a:t>; </a:t>
            </a:r>
            <a:r>
              <a:rPr lang="zh-CN" altLang="en-US" b="1" dirty="0">
                <a:solidFill>
                  <a:prstClr val="black"/>
                </a:solidFill>
                <a:latin typeface="Calibri"/>
                <a:ea typeface="宋体" pitchFamily="2" charset="-122"/>
              </a:rPr>
              <a:t>或</a:t>
            </a:r>
            <a:r>
              <a:rPr lang="en-US" altLang="zh-CN" b="1" dirty="0">
                <a:solidFill>
                  <a:prstClr val="black"/>
                </a:solidFill>
                <a:latin typeface="Calibri"/>
                <a:ea typeface="宋体" pitchFamily="2" charset="-122"/>
              </a:rPr>
              <a:t>puts(</a:t>
            </a:r>
            <a:r>
              <a:rPr lang="zh-CN" altLang="en-US" b="1" dirty="0">
                <a:solidFill>
                  <a:prstClr val="black"/>
                </a:solidFill>
                <a:latin typeface="Calibri"/>
                <a:ea typeface="宋体" pitchFamily="2" charset="-122"/>
              </a:rPr>
              <a:t>字符串</a:t>
            </a:r>
            <a:r>
              <a:rPr lang="en-US" altLang="zh-CN" b="1" dirty="0">
                <a:solidFill>
                  <a:prstClr val="black"/>
                </a:solidFill>
                <a:latin typeface="Calibri"/>
                <a:ea typeface="宋体" pitchFamily="2" charset="-122"/>
              </a:rPr>
              <a:t>);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  <a:ea typeface="宋体" pitchFamily="2" charset="-122"/>
              </a:rPr>
              <a:t>如：</a:t>
            </a:r>
            <a:r>
              <a:rPr lang="en-US" altLang="zh-CN" b="1" dirty="0">
                <a:solidFill>
                  <a:prstClr val="black"/>
                </a:solidFill>
                <a:latin typeface="Calibri"/>
                <a:ea typeface="宋体" pitchFamily="2" charset="-122"/>
              </a:rPr>
              <a:t>cout&lt;&lt;userName;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  <a:ea typeface="宋体" pitchFamily="2" charset="-122"/>
              </a:rPr>
              <a:t>将字符数组</a:t>
            </a:r>
            <a:r>
              <a:rPr lang="en-US" altLang="zh-CN" b="1" dirty="0">
                <a:solidFill>
                  <a:prstClr val="black"/>
                </a:solidFill>
                <a:latin typeface="Calibri"/>
                <a:ea typeface="宋体" pitchFamily="2" charset="-122"/>
              </a:rPr>
              <a:t>userName</a:t>
            </a:r>
            <a:r>
              <a:rPr lang="zh-CN" altLang="en-US" b="1" dirty="0">
                <a:solidFill>
                  <a:prstClr val="black"/>
                </a:solidFill>
                <a:latin typeface="Calibri"/>
                <a:ea typeface="宋体" pitchFamily="2" charset="-122"/>
              </a:rPr>
              <a:t>以字符串形式输出，</a:t>
            </a:r>
            <a:r>
              <a:rPr lang="zh-CN" altLang="en-US" b="1" dirty="0">
                <a:solidFill>
                  <a:srgbClr val="0000FF"/>
                </a:solidFill>
                <a:latin typeface="Calibri"/>
                <a:ea typeface="宋体" pitchFamily="2" charset="-122"/>
              </a:rPr>
              <a:t>输出时第一次遇到‘</a:t>
            </a:r>
            <a:r>
              <a:rPr lang="en-US" altLang="zh-CN" b="1" dirty="0">
                <a:solidFill>
                  <a:srgbClr val="0000FF"/>
                </a:solidFill>
                <a:latin typeface="Calibri"/>
                <a:ea typeface="宋体" pitchFamily="2" charset="-122"/>
              </a:rPr>
              <a:t>\0’</a:t>
            </a:r>
            <a:r>
              <a:rPr lang="zh-CN" altLang="en-US" b="1" dirty="0">
                <a:solidFill>
                  <a:srgbClr val="0000FF"/>
                </a:solidFill>
                <a:latin typeface="Calibri"/>
                <a:ea typeface="宋体" pitchFamily="2" charset="-122"/>
              </a:rPr>
              <a:t>则停止输出</a:t>
            </a:r>
            <a:r>
              <a:rPr lang="zh-CN" altLang="en-US" b="1" dirty="0">
                <a:solidFill>
                  <a:prstClr val="black"/>
                </a:solidFill>
                <a:latin typeface="Calibri"/>
                <a:ea typeface="宋体" pitchFamily="2" charset="-122"/>
              </a:rPr>
              <a:t>。</a:t>
            </a:r>
            <a:endParaRPr lang="en-US" altLang="zh-CN" b="1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  <a:ea typeface="宋体" pitchFamily="2" charset="-122"/>
              </a:rPr>
              <a:t>      </a:t>
            </a:r>
            <a:r>
              <a:rPr lang="en-US" altLang="zh-CN" b="1" dirty="0">
                <a:solidFill>
                  <a:prstClr val="black"/>
                </a:solidFill>
                <a:latin typeface="Calibri"/>
                <a:ea typeface="宋体" pitchFamily="2" charset="-122"/>
              </a:rPr>
              <a:t>puts(userName);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rgbClr val="C0504D"/>
              </a:buClr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  <a:ea typeface="宋体" pitchFamily="2" charset="-122"/>
              </a:rPr>
              <a:t> puts</a:t>
            </a:r>
            <a:r>
              <a:rPr lang="zh-CN" altLang="en-US" b="1" dirty="0">
                <a:solidFill>
                  <a:prstClr val="black"/>
                </a:solidFill>
                <a:latin typeface="Calibri"/>
                <a:ea typeface="宋体" pitchFamily="2" charset="-122"/>
              </a:rPr>
              <a:t>将字符串输出时</a:t>
            </a:r>
            <a:r>
              <a:rPr lang="zh-CN" altLang="en-US" b="1" dirty="0">
                <a:solidFill>
                  <a:srgbClr val="0000FF"/>
                </a:solidFill>
                <a:latin typeface="Calibri"/>
                <a:ea typeface="宋体" pitchFamily="2" charset="-122"/>
              </a:rPr>
              <a:t>将字符串结束标记‘</a:t>
            </a:r>
            <a:r>
              <a:rPr lang="en-US" altLang="zh-CN" b="1" dirty="0">
                <a:solidFill>
                  <a:srgbClr val="0000FF"/>
                </a:solidFill>
                <a:latin typeface="Calibri"/>
                <a:ea typeface="宋体" pitchFamily="2" charset="-122"/>
              </a:rPr>
              <a:t>\0’</a:t>
            </a:r>
            <a:r>
              <a:rPr lang="zh-CN" altLang="en-US" b="1" dirty="0">
                <a:solidFill>
                  <a:srgbClr val="0000FF"/>
                </a:solidFill>
                <a:latin typeface="Calibri"/>
                <a:ea typeface="宋体" pitchFamily="2" charset="-122"/>
              </a:rPr>
              <a:t>处转换为</a:t>
            </a:r>
            <a:r>
              <a:rPr lang="en-US" altLang="zh-CN" b="1" dirty="0">
                <a:solidFill>
                  <a:srgbClr val="0000FF"/>
                </a:solidFill>
                <a:latin typeface="Calibri"/>
                <a:ea typeface="宋体" pitchFamily="2" charset="-122"/>
              </a:rPr>
              <a:t>’\n’</a:t>
            </a:r>
            <a:r>
              <a:rPr lang="zh-CN" altLang="en-US" b="1" dirty="0">
                <a:solidFill>
                  <a:prstClr val="black"/>
                </a:solidFill>
                <a:latin typeface="Calibri"/>
                <a:ea typeface="宋体" pitchFamily="2" charset="-122"/>
              </a:rPr>
              <a:t>，即输出字符串后再输出一个回车符。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  <a:ea typeface="宋体" pitchFamily="2" charset="-122"/>
              </a:rPr>
              <a:t>在使用</a:t>
            </a:r>
            <a:r>
              <a:rPr lang="en-US" altLang="zh-CN" b="1" dirty="0">
                <a:solidFill>
                  <a:prstClr val="black"/>
                </a:solidFill>
                <a:latin typeface="Calibri"/>
                <a:ea typeface="宋体" pitchFamily="2" charset="-122"/>
              </a:rPr>
              <a:t>cout</a:t>
            </a:r>
            <a:r>
              <a:rPr lang="zh-CN" altLang="en-US" b="1" dirty="0">
                <a:solidFill>
                  <a:prstClr val="black"/>
                </a:solidFill>
                <a:latin typeface="Calibri"/>
                <a:ea typeface="宋体" pitchFamily="2" charset="-122"/>
              </a:rPr>
              <a:t>或</a:t>
            </a:r>
            <a:r>
              <a:rPr lang="en-US" altLang="zh-CN" b="1" dirty="0">
                <a:solidFill>
                  <a:prstClr val="black"/>
                </a:solidFill>
                <a:latin typeface="Calibri"/>
                <a:ea typeface="宋体" pitchFamily="2" charset="-122"/>
              </a:rPr>
              <a:t>puts</a:t>
            </a:r>
            <a:r>
              <a:rPr lang="zh-CN" altLang="en-US" b="1" dirty="0">
                <a:solidFill>
                  <a:prstClr val="black"/>
                </a:solidFill>
                <a:latin typeface="Calibri"/>
                <a:ea typeface="宋体" pitchFamily="2" charset="-122"/>
              </a:rPr>
              <a:t>输出字符数组的值时，字符数组</a:t>
            </a:r>
            <a:r>
              <a:rPr lang="zh-CN" altLang="en-US" b="1" dirty="0">
                <a:solidFill>
                  <a:srgbClr val="FF0000"/>
                </a:solidFill>
                <a:latin typeface="Calibri"/>
                <a:ea typeface="宋体" pitchFamily="2" charset="-122"/>
              </a:rPr>
              <a:t>必须以‘</a:t>
            </a:r>
            <a:r>
              <a:rPr lang="en-US" altLang="zh-CN" b="1" dirty="0">
                <a:solidFill>
                  <a:srgbClr val="FF0000"/>
                </a:solidFill>
                <a:latin typeface="Calibri"/>
                <a:ea typeface="宋体" pitchFamily="2" charset="-122"/>
              </a:rPr>
              <a:t>\0’</a:t>
            </a:r>
            <a:r>
              <a:rPr lang="zh-CN" altLang="en-US" b="1" dirty="0">
                <a:solidFill>
                  <a:srgbClr val="FF0000"/>
                </a:solidFill>
                <a:latin typeface="Calibri"/>
                <a:ea typeface="宋体" pitchFamily="2" charset="-122"/>
              </a:rPr>
              <a:t>结束</a:t>
            </a:r>
            <a:r>
              <a:rPr lang="zh-CN" altLang="en-US" b="1" dirty="0">
                <a:solidFill>
                  <a:prstClr val="black"/>
                </a:solidFill>
                <a:latin typeface="Calibri"/>
                <a:ea typeface="宋体" pitchFamily="2" charset="-122"/>
              </a:rPr>
              <a:t>，否则可能会显示很多乱字符（系统直到遇到</a:t>
            </a:r>
            <a:r>
              <a:rPr lang="en-US" altLang="zh-CN" b="1" dirty="0">
                <a:solidFill>
                  <a:prstClr val="black"/>
                </a:solidFill>
                <a:latin typeface="Calibri"/>
                <a:ea typeface="宋体" pitchFamily="2" charset="-122"/>
              </a:rPr>
              <a:t>’\0’</a:t>
            </a:r>
            <a:r>
              <a:rPr lang="zh-CN" altLang="en-US" b="1" dirty="0">
                <a:solidFill>
                  <a:prstClr val="black"/>
                </a:solidFill>
                <a:latin typeface="Calibri"/>
                <a:ea typeface="宋体" pitchFamily="2" charset="-122"/>
              </a:rPr>
              <a:t>才会结束输出！）；</a:t>
            </a:r>
            <a:r>
              <a:rPr lang="zh-CN" altLang="en-US" b="1" dirty="0">
                <a:solidFill>
                  <a:srgbClr val="FF0000"/>
                </a:solidFill>
                <a:latin typeface="Calibri"/>
                <a:ea typeface="宋体" pitchFamily="2" charset="-122"/>
              </a:rPr>
              <a:t>对于没有使用</a:t>
            </a:r>
            <a:r>
              <a:rPr lang="en-US" altLang="zh-CN" b="1" dirty="0">
                <a:solidFill>
                  <a:srgbClr val="FF0000"/>
                </a:solidFill>
                <a:latin typeface="Calibri"/>
                <a:ea typeface="宋体" pitchFamily="2" charset="-122"/>
              </a:rPr>
              <a:t>'\0'</a:t>
            </a:r>
            <a:r>
              <a:rPr lang="zh-CN" altLang="en-US" b="1" dirty="0">
                <a:solidFill>
                  <a:srgbClr val="FF0000"/>
                </a:solidFill>
                <a:latin typeface="Calibri"/>
                <a:ea typeface="宋体" pitchFamily="2" charset="-122"/>
              </a:rPr>
              <a:t>结束的字符数组</a:t>
            </a:r>
            <a:r>
              <a:rPr lang="zh-CN" altLang="en-US" b="1" dirty="0">
                <a:solidFill>
                  <a:prstClr val="black"/>
                </a:solidFill>
                <a:latin typeface="Calibri"/>
                <a:ea typeface="宋体" pitchFamily="2" charset="-122"/>
              </a:rPr>
              <a:t>，要想正确输出，必须像其他类型的一维数组一样，使用循环依次输出其各个数组元素。</a:t>
            </a:r>
            <a:r>
              <a:rPr lang="zh-CN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  <a:ea typeface="宋体" pitchFamily="2" charset="-122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83FD4-086C-4F37-96A2-F186A68013E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33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34817"/>
          <p:cNvSpPr>
            <a:spLocks noGrp="1"/>
          </p:cNvSpPr>
          <p:nvPr>
            <p:ph type="title" idx="4294967295"/>
          </p:nvPr>
        </p:nvSpPr>
        <p:spPr>
          <a:xfrm>
            <a:off x="3424350" y="571501"/>
            <a:ext cx="4530531" cy="533400"/>
          </a:xfrm>
          <a:solidFill>
            <a:srgbClr val="7030A0"/>
          </a:solidFill>
          <a:ln w="38100" cap="flat" cmpd="dbl">
            <a:solidFill>
              <a:srgbClr val="000000"/>
            </a:solidFill>
            <a:miter/>
            <a:headEnd type="none" w="med" len="med"/>
            <a:tailEnd type="none" w="med" len="med"/>
          </a:ln>
        </p:spPr>
        <p:txBody>
          <a:bodyPr vert="horz" wrap="square" lIns="92075" tIns="46038" rIns="92075" bIns="4680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</a:pPr>
            <a:r>
              <a:rPr lang="en-US" altLang="zh-CN" sz="3200" b="1" noProof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光准圆_CNKI" panose="02000500000000000000" pitchFamily="2" charset="-122"/>
                <a:ea typeface="华光准圆_CNKI" panose="02000500000000000000" pitchFamily="2" charset="-122"/>
              </a:rPr>
              <a:t>4.2.3 </a:t>
            </a:r>
            <a:r>
              <a:rPr lang="zh-CN" altLang="en-US" sz="3200" b="1" noProof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光准圆_CNKI" panose="02000500000000000000" pitchFamily="2" charset="-122"/>
                <a:ea typeface="华光准圆_CNKI" panose="02000500000000000000" pitchFamily="2" charset="-122"/>
              </a:rPr>
              <a:t>字符串处理函数</a:t>
            </a:r>
          </a:p>
        </p:txBody>
      </p:sp>
      <p:sp>
        <p:nvSpPr>
          <p:cNvPr id="34819" name="文本框 34818"/>
          <p:cNvSpPr txBox="1">
            <a:spLocks noChangeArrowheads="1"/>
          </p:cNvSpPr>
          <p:nvPr/>
        </p:nvSpPr>
        <p:spPr bwMode="auto">
          <a:xfrm>
            <a:off x="1055440" y="1127362"/>
            <a:ext cx="10009112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en-US" altLang="zh-CN" b="1" dirty="0">
                <a:solidFill>
                  <a:srgbClr val="C00000"/>
                </a:solidFill>
                <a:latin typeface="Calibri"/>
                <a:ea typeface="微软雅黑" pitchFamily="34" charset="-122"/>
              </a:rPr>
              <a:t>1. </a:t>
            </a:r>
            <a:r>
              <a:rPr lang="zh-CN" altLang="en-US" b="1" dirty="0">
                <a:solidFill>
                  <a:srgbClr val="C00000"/>
                </a:solidFill>
                <a:latin typeface="Calibri"/>
                <a:ea typeface="微软雅黑" pitchFamily="34" charset="-122"/>
              </a:rPr>
              <a:t>字符串长度测量函数</a:t>
            </a:r>
            <a:r>
              <a:rPr lang="en-US" altLang="zh-CN" b="1" dirty="0">
                <a:solidFill>
                  <a:srgbClr val="C00000"/>
                </a:solidFill>
                <a:latin typeface="Calibri"/>
                <a:ea typeface="微软雅黑" pitchFamily="34" charset="-122"/>
              </a:rPr>
              <a:t>strlen </a:t>
            </a:r>
          </a:p>
          <a:p>
            <a:pPr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	strlen(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字符串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返回：一个整型值，其值为字符串的实际字符数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(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不包括‘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\0’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在内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)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。</a:t>
            </a:r>
            <a:endParaRPr lang="en-US" altLang="zh-CN" b="1" dirty="0">
              <a:solidFill>
                <a:prstClr val="black"/>
              </a:solidFill>
              <a:latin typeface="Calibri"/>
            </a:endParaRPr>
          </a:p>
          <a:p>
            <a:pPr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例：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char userName[10] = "abcd 123";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    cout&lt;&lt;strlen(userName);   // 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输出字符串长度 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8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    cout&lt;&lt;sizeof(userName);   // 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输出数组长度 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10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altLang="zh-CN" b="1" dirty="0">
              <a:solidFill>
                <a:prstClr val="black"/>
              </a:solidFill>
              <a:latin typeface="Calibri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990099"/>
                </a:solidFill>
                <a:latin typeface="Calibri"/>
              </a:rPr>
              <a:t>获得字节大小，这里指编译时系统分配给数组的空间大小。</a:t>
            </a:r>
            <a:endParaRPr lang="en-US" altLang="zh-CN" b="1" dirty="0">
              <a:solidFill>
                <a:srgbClr val="990099"/>
              </a:solidFill>
              <a:latin typeface="Calibri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AB3CC8-D543-4C17-B2C5-D7BECC4FCCE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34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6" name="直接箭头连接符 5"/>
          <p:cNvCxnSpPr>
            <a:cxnSpLocks/>
          </p:cNvCxnSpPr>
          <p:nvPr/>
        </p:nvCxnSpPr>
        <p:spPr>
          <a:xfrm flipV="1">
            <a:off x="2855640" y="4869160"/>
            <a:ext cx="568710" cy="719584"/>
          </a:xfrm>
          <a:prstGeom prst="straightConnector1">
            <a:avLst/>
          </a:prstGeom>
          <a:ln w="34925">
            <a:solidFill>
              <a:srgbClr val="99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文本框 35842"/>
          <p:cNvSpPr txBox="1">
            <a:spLocks noChangeArrowheads="1"/>
          </p:cNvSpPr>
          <p:nvPr/>
        </p:nvSpPr>
        <p:spPr bwMode="auto">
          <a:xfrm>
            <a:off x="911424" y="908720"/>
            <a:ext cx="10153128" cy="553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en-US" altLang="zh-CN" b="1" dirty="0">
                <a:solidFill>
                  <a:srgbClr val="C00000"/>
                </a:solidFill>
                <a:latin typeface="Calibri"/>
                <a:ea typeface="微软雅黑" pitchFamily="34" charset="-122"/>
              </a:rPr>
              <a:t>2. </a:t>
            </a:r>
            <a:r>
              <a:rPr lang="zh-CN" altLang="en-US" b="1" dirty="0">
                <a:solidFill>
                  <a:srgbClr val="C00000"/>
                </a:solidFill>
                <a:latin typeface="Calibri"/>
                <a:ea typeface="微软雅黑" pitchFamily="34" charset="-122"/>
              </a:rPr>
              <a:t>字符串复制函数</a:t>
            </a:r>
            <a:r>
              <a:rPr lang="en-US" altLang="zh-CN" b="1" dirty="0">
                <a:solidFill>
                  <a:srgbClr val="C00000"/>
                </a:solidFill>
                <a:latin typeface="Calibri"/>
                <a:ea typeface="微软雅黑" pitchFamily="34" charset="-122"/>
              </a:rPr>
              <a:t>strcpy </a:t>
            </a:r>
          </a:p>
          <a:p>
            <a:pPr eaLnBrk="1" hangingPunct="1">
              <a:spcBef>
                <a:spcPct val="25000"/>
              </a:spcBef>
              <a:buClr>
                <a:srgbClr val="C0504D"/>
              </a:buClr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	strcpy(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字符数组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1, 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字符串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2)</a:t>
            </a:r>
          </a:p>
          <a:p>
            <a:pPr eaLnBrk="1" hangingPunct="1">
              <a:spcBef>
                <a:spcPct val="25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功能：将字符串</a:t>
            </a:r>
            <a:r>
              <a:rPr lang="en-US" altLang="zh-CN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的所有字符一个一个地复制到字符数组</a:t>
            </a:r>
            <a:r>
              <a:rPr lang="en-US" altLang="zh-CN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中，直到遇到第一个结束标志</a:t>
            </a:r>
            <a:r>
              <a:rPr lang="en-US" altLang="zh-CN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'\0'</a:t>
            </a:r>
            <a:r>
              <a:rPr lang="zh-CN" altLang="en-US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为止，并把结束标志也写入到字符数组</a:t>
            </a:r>
            <a:r>
              <a:rPr lang="en-US" altLang="zh-CN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中 </a:t>
            </a:r>
          </a:p>
          <a:p>
            <a:pPr eaLnBrk="1" hangingPunct="1">
              <a:spcBef>
                <a:spcPct val="25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例： 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char userName[] = "sichuan" ;  char userName1[] = "chengdu";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    strcpy(userName, userName1);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：字符数组和数组一样只有在初始化的时候可以整体赋值，以后就只能一个元素一个元素赋值；这个函数可以实现对字符数组的整体赋值。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25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① 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不能使用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userName = userName1; 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它试图将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userName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的値改为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userName1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的地址，但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userName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是常变量，其值不能修改。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② 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使用此函数一定要保证字符数组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1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的长度要大于字符串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2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的字符数，否则字符数组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1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会发生越界错误。</a:t>
            </a:r>
            <a:r>
              <a:rPr lang="zh-CN" altLang="en-US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C110C5-097C-47AC-9B68-4F86A92AB38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35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文本框 36866"/>
          <p:cNvSpPr txBox="1">
            <a:spLocks noChangeArrowheads="1"/>
          </p:cNvSpPr>
          <p:nvPr/>
        </p:nvSpPr>
        <p:spPr bwMode="auto">
          <a:xfrm>
            <a:off x="1199456" y="1196752"/>
            <a:ext cx="8610600" cy="406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C00000"/>
                </a:solidFill>
                <a:latin typeface="Calibri"/>
                <a:ea typeface="微软雅黑" pitchFamily="34" charset="-122"/>
              </a:rPr>
              <a:t>字符串复制函数</a:t>
            </a:r>
            <a:r>
              <a:rPr lang="en-US" altLang="zh-CN" b="1" dirty="0">
                <a:solidFill>
                  <a:srgbClr val="C00000"/>
                </a:solidFill>
                <a:latin typeface="Calibri"/>
                <a:ea typeface="微软雅黑" pitchFamily="34" charset="-122"/>
              </a:rPr>
              <a:t>strncpy </a:t>
            </a:r>
          </a:p>
          <a:p>
            <a:pPr eaLnBrk="1" hangingPunct="1">
              <a:spcBef>
                <a:spcPct val="25000"/>
              </a:spcBef>
              <a:buClr>
                <a:srgbClr val="C0504D"/>
              </a:buClr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	strncpy(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字符数组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1, 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字符串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2, 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要复制的字符数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eaLnBrk="1" hangingPunct="1">
              <a:spcBef>
                <a:spcPct val="25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功能：将字符串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2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的字符一个一个地复制到字符数组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1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中，直到复制字符数达到要复制的字符数或遇到结束标志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‘\0’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为止。</a:t>
            </a:r>
          </a:p>
          <a:p>
            <a:pPr eaLnBrk="1" hangingPunct="1">
              <a:spcBef>
                <a:spcPct val="25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例：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char userName[] = "</a:t>
            </a:r>
            <a:r>
              <a:rPr lang="en-US" altLang="zh-CN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Sichuan"; 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    char userName1[] = "</a:t>
            </a:r>
            <a:r>
              <a:rPr lang="en-US" altLang="zh-CN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Chengdu";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    strncpy(userName, userName1, 3);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altLang="zh-CN" b="1" dirty="0">
                <a:solidFill>
                  <a:srgbClr val="008000"/>
                </a:solidFill>
                <a:latin typeface="Calibri"/>
              </a:rPr>
              <a:t>    // userName</a:t>
            </a:r>
            <a:r>
              <a:rPr lang="zh-CN" altLang="en-US" b="1" dirty="0">
                <a:solidFill>
                  <a:srgbClr val="008000"/>
                </a:solidFill>
                <a:latin typeface="Calibri"/>
              </a:rPr>
              <a:t>变为</a:t>
            </a:r>
            <a:r>
              <a:rPr lang="en-US" altLang="zh-CN" b="1" dirty="0">
                <a:solidFill>
                  <a:srgbClr val="008000"/>
                </a:solidFill>
                <a:latin typeface="Calibri"/>
              </a:rPr>
              <a:t>"</a:t>
            </a:r>
            <a:r>
              <a:rPr lang="en-US" altLang="zh-CN" dirty="0">
                <a:solidFill>
                  <a:srgbClr val="008000"/>
                </a:solidFill>
                <a:latin typeface="Calibri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alibri"/>
              </a:rPr>
              <a:t>Chehuan"</a:t>
            </a:r>
            <a:r>
              <a:rPr lang="en-US" altLang="zh-CN" dirty="0">
                <a:solidFill>
                  <a:srgbClr val="008000"/>
                </a:solidFill>
                <a:latin typeface="Calibri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8D56D2-4238-454A-AA58-AB7D33B0592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36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文本框 37890"/>
          <p:cNvSpPr txBox="1">
            <a:spLocks noChangeArrowheads="1"/>
          </p:cNvSpPr>
          <p:nvPr/>
        </p:nvSpPr>
        <p:spPr bwMode="auto">
          <a:xfrm>
            <a:off x="575388" y="815976"/>
            <a:ext cx="11007012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en-US" altLang="zh-CN" b="1" dirty="0">
                <a:solidFill>
                  <a:srgbClr val="C00000"/>
                </a:solidFill>
                <a:latin typeface="Calibri"/>
                <a:ea typeface="微软雅黑" pitchFamily="34" charset="-122"/>
              </a:rPr>
              <a:t>3. </a:t>
            </a:r>
            <a:r>
              <a:rPr lang="zh-CN" altLang="en-US" b="1" dirty="0">
                <a:solidFill>
                  <a:srgbClr val="C00000"/>
                </a:solidFill>
                <a:latin typeface="Calibri"/>
                <a:ea typeface="微软雅黑" pitchFamily="34" charset="-122"/>
              </a:rPr>
              <a:t>字符串连接函数</a:t>
            </a:r>
            <a:r>
              <a:rPr lang="en-US" altLang="zh-CN" b="1" dirty="0">
                <a:solidFill>
                  <a:srgbClr val="C00000"/>
                </a:solidFill>
                <a:latin typeface="Calibri"/>
                <a:ea typeface="微软雅黑" pitchFamily="34" charset="-122"/>
              </a:rPr>
              <a:t>strcat </a:t>
            </a:r>
          </a:p>
          <a:p>
            <a:pPr eaLnBrk="1" hangingPunct="1">
              <a:spcBef>
                <a:spcPct val="25000"/>
              </a:spcBef>
              <a:buClr>
                <a:srgbClr val="C0504D"/>
              </a:buClr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	strcat(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字符数组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1, 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字符串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2)</a:t>
            </a:r>
          </a:p>
          <a:p>
            <a:pPr eaLnBrk="1" hangingPunct="1">
              <a:spcBef>
                <a:spcPct val="25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功能：取消字符数组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1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中的字符串的结束标志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'\0'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，把字符串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2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拼接至字符数组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1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后面，并把拼接的结果存放到字符数组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1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中 </a:t>
            </a:r>
          </a:p>
          <a:p>
            <a:pPr eaLnBrk="1" hangingPunct="1">
              <a:spcBef>
                <a:spcPct val="25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char userName[20] = "Sichuan"; 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    char userName1[] = "Chengdu";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    strcat(userName, userName1);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    // userName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变为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"SichuanChengdu"</a:t>
            </a:r>
            <a:r>
              <a:rPr lang="en-US" altLang="zh-CN" dirty="0">
                <a:solidFill>
                  <a:prstClr val="black"/>
                </a:solidFill>
                <a:latin typeface="Calibri"/>
              </a:rPr>
              <a:t> 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注意：这个函数将两个字符串拼接后存放在第一个字符数组中，因此第一个字符数组的长度必须足够大，以便容纳拼接后的新字符串。</a:t>
            </a:r>
          </a:p>
          <a:p>
            <a:pPr eaLnBrk="1" hangingPunct="1"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char userName[10] = "Sichuan";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    strcat(userName, "Chengdu");</a:t>
            </a:r>
          </a:p>
        </p:txBody>
      </p:sp>
      <p:sp>
        <p:nvSpPr>
          <p:cNvPr id="37892" name="圆角矩形标注 37891"/>
          <p:cNvSpPr>
            <a:spLocks noChangeArrowheads="1"/>
          </p:cNvSpPr>
          <p:nvPr/>
        </p:nvSpPr>
        <p:spPr bwMode="auto">
          <a:xfrm>
            <a:off x="7248525" y="5373689"/>
            <a:ext cx="3240088" cy="504825"/>
          </a:xfrm>
          <a:prstGeom prst="wedgeRoundRectCallout">
            <a:avLst>
              <a:gd name="adj1" fmla="val -126076"/>
              <a:gd name="adj2" fmla="val 2409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b="1">
                <a:solidFill>
                  <a:prstClr val="white"/>
                </a:solidFill>
                <a:latin typeface="Times New Roman" pitchFamily="18" charset="0"/>
              </a:rPr>
              <a:t>数组越界错误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B63C22-1D8D-47C3-A78A-0414211B177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37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文本框 38914"/>
          <p:cNvSpPr txBox="1">
            <a:spLocks noChangeArrowheads="1"/>
          </p:cNvSpPr>
          <p:nvPr/>
        </p:nvSpPr>
        <p:spPr bwMode="auto">
          <a:xfrm>
            <a:off x="731404" y="561914"/>
            <a:ext cx="10729192" cy="594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en-US" altLang="zh-CN" b="1" dirty="0">
                <a:solidFill>
                  <a:srgbClr val="C00000"/>
                </a:solidFill>
                <a:latin typeface="Calibri"/>
                <a:ea typeface="微软雅黑" pitchFamily="34" charset="-122"/>
              </a:rPr>
              <a:t>4. </a:t>
            </a:r>
            <a:r>
              <a:rPr lang="zh-CN" altLang="en-US" b="1" dirty="0">
                <a:solidFill>
                  <a:srgbClr val="C00000"/>
                </a:solidFill>
                <a:latin typeface="Calibri"/>
                <a:ea typeface="微软雅黑" pitchFamily="34" charset="-122"/>
              </a:rPr>
              <a:t>字符串比较函数</a:t>
            </a:r>
            <a:r>
              <a:rPr lang="en-US" altLang="zh-CN" b="1" dirty="0">
                <a:solidFill>
                  <a:srgbClr val="C00000"/>
                </a:solidFill>
                <a:latin typeface="Calibri"/>
                <a:ea typeface="微软雅黑" pitchFamily="34" charset="-122"/>
              </a:rPr>
              <a:t>strcmp </a:t>
            </a:r>
          </a:p>
          <a:p>
            <a:pPr eaLnBrk="1" hangingPunct="1">
              <a:spcBef>
                <a:spcPct val="25000"/>
              </a:spcBef>
              <a:buClr>
                <a:srgbClr val="C0504D"/>
              </a:buClr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	strcmp(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字符串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1, 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字符串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2)</a:t>
            </a:r>
          </a:p>
          <a:p>
            <a:pPr eaLnBrk="1" hangingPunct="1">
              <a:spcBef>
                <a:spcPct val="2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功能：将两个字符串按字典排序的方式进行比较，即从字符串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1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和字符串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2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的第一个字符开始，从左至右依次按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ASCII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码值进行比较，直到出现不相同的字符或碰到结束标志‘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\0’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为止，</a:t>
            </a:r>
            <a:r>
              <a:rPr lang="zh-CN" altLang="en-US" b="1" dirty="0">
                <a:solidFill>
                  <a:srgbClr val="0000FF"/>
                </a:solidFill>
                <a:latin typeface="Calibri"/>
              </a:rPr>
              <a:t>以第一个不相等的字符的比较结果作为整个字符串的比较结果</a:t>
            </a:r>
          </a:p>
          <a:p>
            <a:pPr eaLnBrk="1" hangingPunct="1">
              <a:spcBef>
                <a:spcPct val="2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返回：整数值，其</a:t>
            </a:r>
            <a:r>
              <a:rPr lang="zh-CN" altLang="en-US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含义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为：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① 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如果字符串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1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与字符串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2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相等，即它们的长度相等，且对应的字符也相等，则返回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0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；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② 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如果字符串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1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大于字符串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2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，则函数返回一个正整数。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③ 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如果字符串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1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小于字符串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2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，则函数返回一个负整数。 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char userName[] = "Chengdu", userName1[] = "Sichuan";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cout&lt;&lt;(userName&lt;userName1)&lt;&lt;endl;         // 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输出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0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cout&lt;&lt;strcmp(userName, userName1)&lt;&lt;endl;  // 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输出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-1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AAD0AE-BDDF-47BE-9E36-42E5D87BC77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38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17F709-60B5-40A3-8B1D-3C60D94E592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39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文本框 38914"/>
          <p:cNvSpPr txBox="1">
            <a:spLocks noChangeArrowheads="1"/>
          </p:cNvSpPr>
          <p:nvPr/>
        </p:nvSpPr>
        <p:spPr bwMode="auto">
          <a:xfrm>
            <a:off x="1828800" y="692151"/>
            <a:ext cx="86106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endParaRPr lang="en-US" altLang="zh-CN" b="1" dirty="0">
              <a:solidFill>
                <a:prstClr val="black"/>
              </a:solidFill>
              <a:latin typeface="Calibri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注意：不能直接对存储字符串的数组名进行比较。</a:t>
            </a:r>
            <a:endParaRPr lang="en-US" altLang="zh-CN" b="1" dirty="0">
              <a:solidFill>
                <a:srgbClr val="FF0066"/>
              </a:solidFill>
              <a:latin typeface="Calibri"/>
            </a:endParaRPr>
          </a:p>
          <a:p>
            <a:pPr eaLnBrk="1" hangingPunct="1">
              <a:spcBef>
                <a:spcPct val="20000"/>
              </a:spcBef>
              <a:defRPr/>
            </a:pPr>
            <a:endParaRPr lang="en-US" altLang="zh-CN" b="1" dirty="0">
              <a:solidFill>
                <a:prstClr val="black"/>
              </a:solidFill>
              <a:latin typeface="Calibri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char userName[] = "Chengdu", userName1[] = "Sichuan";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cout&lt;&lt;(userName&gt;userName1)&lt;&lt;endl;         // 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输出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0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cout&lt;&lt;strcmp(userName, userName1)&lt;&lt;endl;  // 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输出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-1</a:t>
            </a:r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7991476" y="3644900"/>
            <a:ext cx="2447925" cy="1296988"/>
          </a:xfrm>
          <a:prstGeom prst="wedgeRoundRectCallout">
            <a:avLst>
              <a:gd name="adj1" fmla="val -183701"/>
              <a:gd name="adj2" fmla="val -112779"/>
              <a:gd name="adj3" fmla="val 16667"/>
            </a:avLst>
          </a:prstGeom>
          <a:solidFill>
            <a:schemeClr val="accent1">
              <a:alpha val="74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两个地址的比较，后者地址较小为假。 </a:t>
            </a:r>
          </a:p>
        </p:txBody>
      </p:sp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7032626" y="5157788"/>
            <a:ext cx="3311525" cy="1295400"/>
          </a:xfrm>
          <a:prstGeom prst="wedgeRoundRectCallout">
            <a:avLst>
              <a:gd name="adj1" fmla="val -125034"/>
              <a:gd name="adj2" fmla="val -197446"/>
              <a:gd name="adj3" fmla="val 16667"/>
            </a:avLst>
          </a:prstGeom>
          <a:solidFill>
            <a:schemeClr val="accent1">
              <a:alpha val="74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两个字符串的比较，字符串“</a:t>
            </a:r>
            <a:r>
              <a:rPr lang="en-US" altLang="zh-CN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Chengdu</a:t>
            </a:r>
            <a:r>
              <a:rPr lang="zh-CN" alt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”小于字符串“</a:t>
            </a:r>
            <a:r>
              <a:rPr lang="en-US" altLang="zh-CN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Sichuan</a:t>
            </a:r>
            <a:r>
              <a:rPr lang="zh-CN" alt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6145"/>
          <p:cNvSpPr>
            <a:spLocks noGrp="1"/>
          </p:cNvSpPr>
          <p:nvPr>
            <p:ph type="title" idx="4294967295"/>
          </p:nvPr>
        </p:nvSpPr>
        <p:spPr>
          <a:xfrm>
            <a:off x="3143672" y="422360"/>
            <a:ext cx="5593928" cy="533400"/>
          </a:xfrm>
          <a:solidFill>
            <a:srgbClr val="7030A0"/>
          </a:solidFill>
          <a:ln w="38100" cap="flat" cmpd="dbl">
            <a:solidFill>
              <a:srgbClr val="000000"/>
            </a:solidFill>
            <a:miter/>
            <a:headEnd type="none" w="med" len="med"/>
            <a:tailEnd type="none" w="med" len="med"/>
          </a:ln>
        </p:spPr>
        <p:txBody>
          <a:bodyPr vert="horz" wrap="square" lIns="92075" tIns="46038" rIns="92075" bIns="4680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b="1" noProof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光准圆_CNKI" panose="02000500000000000000" pitchFamily="2" charset="-122"/>
                <a:ea typeface="华光准圆_CNKI" panose="02000500000000000000" pitchFamily="2" charset="-122"/>
              </a:rPr>
              <a:t>4.1.1 </a:t>
            </a:r>
            <a:r>
              <a:rPr lang="zh-CN" altLang="en-US" sz="3200" b="1" noProof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光准圆_CNKI" panose="02000500000000000000" pitchFamily="2" charset="-122"/>
                <a:ea typeface="华光准圆_CNKI" panose="02000500000000000000" pitchFamily="2" charset="-122"/>
              </a:rPr>
              <a:t>一维数组的定义及初始化</a:t>
            </a:r>
          </a:p>
        </p:txBody>
      </p:sp>
      <p:sp>
        <p:nvSpPr>
          <p:cNvPr id="6147" name="文本框 6146"/>
          <p:cNvSpPr txBox="1"/>
          <p:nvPr/>
        </p:nvSpPr>
        <p:spPr>
          <a:xfrm>
            <a:off x="350986" y="801385"/>
            <a:ext cx="10425533" cy="380988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accent2"/>
              </a:buClr>
              <a:defRPr/>
            </a:pPr>
            <a:r>
              <a:rPr lang="zh-CN" altLang="zh-CN" b="1" noProof="1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b="1" noProof="1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数组的声明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b="1" noProof="1">
                <a:latin typeface="宋体" pitchFamily="2" charset="-122"/>
              </a:rPr>
              <a:t>    </a:t>
            </a:r>
            <a:endParaRPr lang="zh-CN" altLang="zh-CN" b="1" noProof="1"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  <a:latin typeface="宋体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zh-CN" b="1" noProof="1">
                <a:latin typeface="宋体" pitchFamily="2" charset="-122"/>
              </a:rPr>
              <a:t>① </a:t>
            </a:r>
            <a:r>
              <a:rPr lang="zh-CN" altLang="en-US" b="1" noProof="1">
                <a:solidFill>
                  <a:srgbClr val="FF0000"/>
                </a:solidFill>
                <a:latin typeface="宋体" pitchFamily="2" charset="-122"/>
              </a:rPr>
              <a:t>类型说明符</a:t>
            </a:r>
            <a:r>
              <a:rPr lang="zh-CN" altLang="en-US" b="1" noProof="1">
                <a:latin typeface="宋体" pitchFamily="2" charset="-122"/>
              </a:rPr>
              <a:t>定义数组的基类型，即数组中各元素的类型。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zh-CN" b="1" noProof="1">
                <a:latin typeface="Times New Roman" pitchFamily="18" charset="0"/>
              </a:rPr>
              <a:t>②  </a:t>
            </a:r>
            <a:r>
              <a:rPr lang="zh-CN" altLang="en-US" b="1" noProof="1">
                <a:solidFill>
                  <a:srgbClr val="FF0000"/>
                </a:solidFill>
                <a:latin typeface="宋体" pitchFamily="2" charset="-122"/>
              </a:rPr>
              <a:t>数组名</a:t>
            </a:r>
            <a:r>
              <a:rPr lang="zh-CN" altLang="en-US" b="1" noProof="1">
                <a:latin typeface="宋体" pitchFamily="2" charset="-122"/>
              </a:rPr>
              <a:t>的第一个字符最好为英文字母，其他要求与定义变量名时相同。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zh-CN" b="1" noProof="1">
                <a:latin typeface="Times New Roman" pitchFamily="18" charset="0"/>
              </a:rPr>
              <a:t>③</a:t>
            </a:r>
            <a:r>
              <a:rPr lang="zh-CN" altLang="zh-CN" noProof="1">
                <a:latin typeface="Times New Roman" pitchFamily="18" charset="0"/>
              </a:rPr>
              <a:t>  </a:t>
            </a:r>
            <a:r>
              <a:rPr lang="zh-CN" altLang="en-US" b="1" noProof="1">
                <a:solidFill>
                  <a:srgbClr val="FF0000"/>
                </a:solidFill>
                <a:latin typeface="Times New Roman" pitchFamily="18" charset="0"/>
              </a:rPr>
              <a:t>常量表达式</a:t>
            </a:r>
            <a:r>
              <a:rPr lang="zh-CN" altLang="en-US" b="1" noProof="1">
                <a:latin typeface="Times New Roman" pitchFamily="18" charset="0"/>
              </a:rPr>
              <a:t>定义数组中可以放多少元素。必须是整型常量。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zh-CN" b="1" noProof="1">
                <a:latin typeface="宋体" pitchFamily="2" charset="-122"/>
              </a:rPr>
              <a:t>④ </a:t>
            </a:r>
            <a:r>
              <a:rPr lang="zh-CN" altLang="en-US" b="1" noProof="1">
                <a:latin typeface="宋体" pitchFamily="2" charset="-122"/>
              </a:rPr>
              <a:t>用</a:t>
            </a:r>
            <a:r>
              <a:rPr lang="zh-CN" altLang="en-US" b="1" noProof="1">
                <a:solidFill>
                  <a:srgbClr val="0000FF"/>
                </a:solidFill>
                <a:latin typeface="宋体" pitchFamily="2" charset="-122"/>
              </a:rPr>
              <a:t>方括号</a:t>
            </a:r>
            <a:r>
              <a:rPr lang="zh-CN" altLang="en-US" b="1" noProof="1">
                <a:latin typeface="宋体" pitchFamily="2" charset="-122"/>
              </a:rPr>
              <a:t>将常量表达式括起。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zh-CN" b="1" noProof="1">
                <a:latin typeface="Times New Roman" pitchFamily="18" charset="0"/>
              </a:rPr>
              <a:t>⑤</a:t>
            </a:r>
            <a:r>
              <a:rPr lang="zh-CN" altLang="zh-CN" noProof="1">
                <a:latin typeface="Times New Roman" pitchFamily="18" charset="0"/>
              </a:rPr>
              <a:t>  </a:t>
            </a:r>
            <a:r>
              <a:rPr lang="zh-CN" altLang="en-US" b="1" noProof="1">
                <a:latin typeface="宋体" pitchFamily="2" charset="-122"/>
              </a:rPr>
              <a:t>数组</a:t>
            </a:r>
            <a:r>
              <a:rPr lang="zh-CN" altLang="en-US" b="1" noProof="1">
                <a:solidFill>
                  <a:srgbClr val="0000FF"/>
                </a:solidFill>
                <a:latin typeface="宋体" pitchFamily="2" charset="-122"/>
              </a:rPr>
              <a:t>下标</a:t>
            </a:r>
            <a:r>
              <a:rPr lang="zh-CN" altLang="en-US" b="1" noProof="1">
                <a:latin typeface="宋体" pitchFamily="2" charset="-122"/>
              </a:rPr>
              <a:t>从</a:t>
            </a:r>
            <a:r>
              <a:rPr lang="zh-CN" altLang="zh-CN" b="1" noProof="1">
                <a:latin typeface="宋体" pitchFamily="2" charset="-122"/>
              </a:rPr>
              <a:t>0</a:t>
            </a:r>
            <a:r>
              <a:rPr lang="zh-CN" altLang="en-US" b="1" noProof="1">
                <a:latin typeface="宋体" pitchFamily="2" charset="-122"/>
              </a:rPr>
              <a:t>开始。如果定义了</a:t>
            </a:r>
            <a:r>
              <a:rPr lang="zh-CN" altLang="zh-CN" b="1" noProof="1">
                <a:latin typeface="宋体" pitchFamily="2" charset="-122"/>
              </a:rPr>
              <a:t>10</a:t>
            </a:r>
            <a:r>
              <a:rPr lang="zh-CN" altLang="en-US" b="1" noProof="1">
                <a:latin typeface="宋体" pitchFamily="2" charset="-122"/>
              </a:rPr>
              <a:t>个元素，是从第</a:t>
            </a:r>
            <a:r>
              <a:rPr lang="zh-CN" altLang="zh-CN" b="1" noProof="1">
                <a:latin typeface="宋体" pitchFamily="2" charset="-122"/>
              </a:rPr>
              <a:t>0</a:t>
            </a:r>
            <a:r>
              <a:rPr lang="zh-CN" altLang="en-US" b="1" noProof="1">
                <a:latin typeface="宋体" pitchFamily="2" charset="-122"/>
              </a:rPr>
              <a:t>个元素到第</a:t>
            </a:r>
            <a:r>
              <a:rPr lang="zh-CN" altLang="zh-CN" b="1" noProof="1">
                <a:latin typeface="宋体" pitchFamily="2" charset="-122"/>
              </a:rPr>
              <a:t>9</a:t>
            </a:r>
            <a:r>
              <a:rPr lang="zh-CN" altLang="en-US" b="1" noProof="1">
                <a:latin typeface="宋体" pitchFamily="2" charset="-122"/>
              </a:rPr>
              <a:t>个元素。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 typeface="Arial" charset="0"/>
              <a:buAutoNum type="circleNumDbPlain" startAt="6"/>
              <a:defRPr/>
            </a:pPr>
            <a:r>
              <a:rPr lang="zh-CN" altLang="en-US" b="1" noProof="1">
                <a:solidFill>
                  <a:srgbClr val="0000FF"/>
                </a:solidFill>
                <a:latin typeface="宋体" pitchFamily="2" charset="-122"/>
              </a:rPr>
              <a:t>常量表达式</a:t>
            </a:r>
            <a:r>
              <a:rPr lang="zh-CN" altLang="en-US" b="1" noProof="1">
                <a:latin typeface="宋体" pitchFamily="2" charset="-122"/>
              </a:rPr>
              <a:t>中不允许包含变量，但可以使用常变量。</a:t>
            </a:r>
            <a:r>
              <a:rPr lang="zh-CN" altLang="en-US" b="1" noProof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</a:p>
        </p:txBody>
      </p:sp>
      <p:sp>
        <p:nvSpPr>
          <p:cNvPr id="6148" name="文本框 6147"/>
          <p:cNvSpPr txBox="1">
            <a:spLocks noChangeArrowheads="1"/>
          </p:cNvSpPr>
          <p:nvPr/>
        </p:nvSpPr>
        <p:spPr bwMode="auto">
          <a:xfrm>
            <a:off x="318690" y="5013084"/>
            <a:ext cx="8569325" cy="1200150"/>
          </a:xfrm>
          <a:prstGeom prst="rect">
            <a:avLst/>
          </a:prstGeom>
          <a:solidFill>
            <a:schemeClr val="accent2">
              <a:alpha val="92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>
                <a:solidFill>
                  <a:schemeClr val="bg1"/>
                </a:solidFill>
                <a:latin typeface="+mj-lt"/>
              </a:rPr>
              <a:t>int score[10];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00B0F0"/>
                </a:solidFill>
                <a:latin typeface="+mj-lt"/>
              </a:rPr>
              <a:t>int n=10; int score[n];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chemeClr val="bg1"/>
                </a:solidFill>
                <a:latin typeface="+mj-lt"/>
              </a:rPr>
              <a:t>const int n=10; int score[n];</a:t>
            </a:r>
            <a:endParaRPr lang="en-US" altLang="zh-CN" b="1" dirty="0">
              <a:latin typeface="+mj-lt"/>
            </a:endParaRPr>
          </a:p>
        </p:txBody>
      </p:sp>
      <p:pic>
        <p:nvPicPr>
          <p:cNvPr id="6149" name="图片 61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899" y="1486154"/>
            <a:ext cx="2243138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94284" y="1076768"/>
            <a:ext cx="58329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48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noProof="1">
                <a:ln>
                  <a:solidFill>
                    <a:schemeClr val="accent1">
                      <a:shade val="95000"/>
                      <a:satMod val="105000"/>
                    </a:schemeClr>
                  </a:solidFill>
                </a:ln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类型说明符  数组名</a:t>
            </a:r>
            <a:r>
              <a:rPr lang="zh-CN" altLang="zh-CN" sz="2800" b="1" noProof="1">
                <a:ln>
                  <a:solidFill>
                    <a:schemeClr val="accent1">
                      <a:shade val="95000"/>
                      <a:satMod val="105000"/>
                    </a:schemeClr>
                  </a:solidFill>
                </a:ln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2800" b="1" noProof="1">
                <a:ln>
                  <a:solidFill>
                    <a:schemeClr val="accent1">
                      <a:shade val="95000"/>
                      <a:satMod val="105000"/>
                    </a:schemeClr>
                  </a:solidFill>
                </a:ln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常量表达式</a:t>
            </a:r>
            <a:r>
              <a:rPr lang="zh-CN" altLang="zh-CN" sz="2800" b="1" noProof="1">
                <a:ln>
                  <a:solidFill>
                    <a:schemeClr val="accent1">
                      <a:shade val="95000"/>
                      <a:satMod val="105000"/>
                    </a:schemeClr>
                  </a:solidFill>
                </a:ln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]; </a:t>
            </a:r>
            <a:endParaRPr lang="zh-CN" altLang="en-US" sz="2800" dirty="0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2501856" y="5660981"/>
            <a:ext cx="885825" cy="352425"/>
            <a:chOff x="8200723" y="5042794"/>
            <a:chExt cx="885522" cy="352325"/>
          </a:xfrm>
        </p:grpSpPr>
        <p:sp>
          <p:nvSpPr>
            <p:cNvPr id="8" name="Line 1036"/>
            <p:cNvSpPr>
              <a:spLocks noChangeShapeType="1"/>
            </p:cNvSpPr>
            <p:nvPr/>
          </p:nvSpPr>
          <p:spPr bwMode="auto">
            <a:xfrm>
              <a:off x="8200723" y="5042794"/>
              <a:ext cx="885522" cy="35232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9" name="Line 1037"/>
            <p:cNvSpPr>
              <a:spLocks noChangeShapeType="1"/>
            </p:cNvSpPr>
            <p:nvPr/>
          </p:nvSpPr>
          <p:spPr bwMode="auto">
            <a:xfrm flipH="1">
              <a:off x="8200723" y="5042794"/>
              <a:ext cx="885522" cy="35232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76C064-98E7-4311-B289-44FC81ED8AB8}" type="slidenum">
              <a:rPr lang="zh-CN" altLang="en-US"/>
              <a:pPr>
                <a:defRPr/>
              </a:pPr>
              <a:t>4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文本框 39938"/>
          <p:cNvSpPr txBox="1">
            <a:spLocks noChangeArrowheads="1"/>
          </p:cNvSpPr>
          <p:nvPr/>
        </p:nvSpPr>
        <p:spPr bwMode="auto">
          <a:xfrm>
            <a:off x="983432" y="967581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zh-CN" b="1" noProof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zh-CN" altLang="en-US" b="1" noProof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常用字符串处理函数及其头文件列表</a:t>
            </a:r>
          </a:p>
        </p:txBody>
      </p:sp>
      <p:pic>
        <p:nvPicPr>
          <p:cNvPr id="41988" name="图片 399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1" y="1484314"/>
            <a:ext cx="8748713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313B28-C846-4083-B5AB-84F0F0A26CB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40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40961"/>
          <p:cNvSpPr>
            <a:spLocks noGrp="1"/>
          </p:cNvSpPr>
          <p:nvPr>
            <p:ph type="title" idx="4294967295"/>
          </p:nvPr>
        </p:nvSpPr>
        <p:spPr>
          <a:xfrm>
            <a:off x="623392" y="358775"/>
            <a:ext cx="5112568" cy="533400"/>
          </a:xfrm>
          <a:solidFill>
            <a:srgbClr val="7030A0"/>
          </a:solidFill>
          <a:ln w="38100" cap="flat" cmpd="dbl">
            <a:solidFill>
              <a:srgbClr val="000000"/>
            </a:solidFill>
            <a:miter/>
            <a:headEnd type="none" w="med" len="med"/>
            <a:tailEnd type="none" w="med" len="med"/>
          </a:ln>
        </p:spPr>
        <p:txBody>
          <a:bodyPr vert="horz" wrap="square" lIns="92075" tIns="46038" rIns="92075" bIns="4680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</a:pPr>
            <a:r>
              <a:rPr lang="en-US" altLang="zh-CN" sz="3200" b="1" noProof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光准圆_CNKI" panose="02000500000000000000" pitchFamily="2" charset="-122"/>
                <a:ea typeface="华光准圆_CNKI" panose="02000500000000000000" pitchFamily="2" charset="-122"/>
              </a:rPr>
              <a:t>4.2.4 </a:t>
            </a:r>
            <a:r>
              <a:rPr lang="zh-CN" altLang="en-US" sz="3200" b="1" noProof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光准圆_CNKI" panose="02000500000000000000" pitchFamily="2" charset="-122"/>
                <a:ea typeface="华光准圆_CNKI" panose="02000500000000000000" pitchFamily="2" charset="-122"/>
              </a:rPr>
              <a:t>字符数组的应用</a:t>
            </a:r>
          </a:p>
        </p:txBody>
      </p:sp>
      <p:sp>
        <p:nvSpPr>
          <p:cNvPr id="40963" name="文本框 40962"/>
          <p:cNvSpPr txBox="1">
            <a:spLocks noChangeArrowheads="1"/>
          </p:cNvSpPr>
          <p:nvPr/>
        </p:nvSpPr>
        <p:spPr bwMode="auto">
          <a:xfrm>
            <a:off x="760512" y="904499"/>
            <a:ext cx="10670976" cy="581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C00000"/>
                </a:solidFill>
                <a:latin typeface="Calibri"/>
                <a:ea typeface="微软雅黑" pitchFamily="34" charset="-122"/>
              </a:rPr>
              <a:t>任务</a:t>
            </a:r>
            <a:r>
              <a:rPr lang="en-US" altLang="zh-CN" b="1" dirty="0">
                <a:solidFill>
                  <a:srgbClr val="C00000"/>
                </a:solidFill>
                <a:latin typeface="Calibri"/>
                <a:ea typeface="微软雅黑" pitchFamily="34" charset="-122"/>
              </a:rPr>
              <a:t>4.2 </a:t>
            </a:r>
            <a:r>
              <a:rPr lang="zh-CN" altLang="en-US" b="1" dirty="0">
                <a:solidFill>
                  <a:srgbClr val="C00000"/>
                </a:solidFill>
                <a:latin typeface="Calibri"/>
                <a:ea typeface="微软雅黑" pitchFamily="34" charset="-122"/>
              </a:rPr>
              <a:t>算法分析</a:t>
            </a:r>
          </a:p>
          <a:p>
            <a:pPr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首先使用足够长的字符数组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userName</a:t>
            </a:r>
            <a:r>
              <a:rPr lang="zh-CN" altLang="en-US" b="1" dirty="0">
                <a:solidFill>
                  <a:srgbClr val="0000FF"/>
                </a:solidFill>
                <a:latin typeface="Calibri"/>
              </a:rPr>
              <a:t>存储用户名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，用字符数组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password</a:t>
            </a:r>
            <a:r>
              <a:rPr lang="zh-CN" altLang="en-US" b="1" dirty="0">
                <a:solidFill>
                  <a:srgbClr val="0000FF"/>
                </a:solidFill>
                <a:latin typeface="Calibri"/>
              </a:rPr>
              <a:t>存储密码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，输入它们后，与预先存储在系统中的用户名和密码进行</a:t>
            </a:r>
            <a:r>
              <a:rPr lang="zh-CN" altLang="en-US" b="1" dirty="0">
                <a:solidFill>
                  <a:srgbClr val="0000FF"/>
                </a:solidFill>
                <a:latin typeface="Calibri"/>
              </a:rPr>
              <a:t>比较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，如果</a:t>
            </a:r>
            <a:r>
              <a:rPr lang="zh-CN" altLang="en-US" b="1" dirty="0">
                <a:solidFill>
                  <a:srgbClr val="0000FF"/>
                </a:solidFill>
                <a:latin typeface="Calibri"/>
              </a:rPr>
              <a:t>均相等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，则显示登录成功，</a:t>
            </a:r>
            <a:r>
              <a:rPr lang="zh-CN" altLang="en-US" b="1" dirty="0">
                <a:solidFill>
                  <a:srgbClr val="0000FF"/>
                </a:solidFill>
                <a:latin typeface="Calibri"/>
              </a:rPr>
              <a:t>否则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显示出错信息。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(p109)</a:t>
            </a:r>
            <a:endParaRPr lang="zh-CN" altLang="en-US" b="1" dirty="0">
              <a:solidFill>
                <a:prstClr val="black"/>
              </a:solidFill>
              <a:latin typeface="Calibri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latin typeface="Calibri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Calibri"/>
              </a:rPr>
              <a:t>cout&lt;&lt;"</a:t>
            </a:r>
            <a:r>
              <a:rPr lang="zh-CN" altLang="en-US" b="1" dirty="0">
                <a:solidFill>
                  <a:srgbClr val="FF0000"/>
                </a:solidFill>
                <a:latin typeface="Calibri"/>
              </a:rPr>
              <a:t>用户名：</a:t>
            </a:r>
            <a:r>
              <a:rPr lang="en-US" altLang="zh-CN" b="1" dirty="0">
                <a:solidFill>
                  <a:srgbClr val="FF0000"/>
                </a:solidFill>
                <a:latin typeface="Calibri"/>
              </a:rPr>
              <a:t>";  cin&gt;&gt;userName;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FF0000"/>
                </a:solidFill>
                <a:latin typeface="Calibri"/>
              </a:rPr>
              <a:t>    cout&lt;&lt;"</a:t>
            </a:r>
            <a:r>
              <a:rPr lang="zh-CN" altLang="en-US" b="1" dirty="0">
                <a:solidFill>
                  <a:srgbClr val="FF0000"/>
                </a:solidFill>
                <a:latin typeface="Calibri"/>
              </a:rPr>
              <a:t>密 码：</a:t>
            </a:r>
            <a:r>
              <a:rPr lang="en-US" altLang="zh-CN" b="1" dirty="0">
                <a:solidFill>
                  <a:srgbClr val="FF0000"/>
                </a:solidFill>
                <a:latin typeface="Calibri"/>
              </a:rPr>
              <a:t>";   cin&gt;&gt;password;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FF0000"/>
                </a:solidFill>
                <a:latin typeface="Calibri"/>
              </a:rPr>
              <a:t>    if(strcmp(userName, mUserName) == 0 &amp;&amp; 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FF0000"/>
                </a:solidFill>
                <a:latin typeface="Calibri"/>
              </a:rPr>
              <a:t>        strcmp(password, mPassword) == 0)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FF0000"/>
                </a:solidFill>
                <a:latin typeface="Calibri"/>
              </a:rPr>
              <a:t>    {// </a:t>
            </a:r>
            <a:r>
              <a:rPr lang="zh-CN" altLang="en-US" b="1" dirty="0">
                <a:solidFill>
                  <a:srgbClr val="FF0000"/>
                </a:solidFill>
                <a:latin typeface="Calibri"/>
              </a:rPr>
              <a:t>将用户名、密码与预存的用户名、密码进行比较</a:t>
            </a: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latin typeface="Calibri"/>
              </a:rPr>
              <a:t>        </a:t>
            </a:r>
            <a:r>
              <a:rPr lang="en-US" altLang="zh-CN" b="1" dirty="0">
                <a:solidFill>
                  <a:srgbClr val="FF0000"/>
                </a:solidFill>
                <a:latin typeface="Calibri"/>
              </a:rPr>
              <a:t>cout&lt;&lt;"</a:t>
            </a:r>
            <a:r>
              <a:rPr lang="zh-CN" altLang="en-US" b="1" dirty="0">
                <a:solidFill>
                  <a:srgbClr val="FF0000"/>
                </a:solidFill>
                <a:latin typeface="Calibri"/>
              </a:rPr>
              <a:t>登录成功！</a:t>
            </a:r>
            <a:r>
              <a:rPr lang="en-US" altLang="zh-CN" b="1" dirty="0">
                <a:solidFill>
                  <a:srgbClr val="FF0000"/>
                </a:solidFill>
                <a:latin typeface="Calibri"/>
              </a:rPr>
              <a:t>"&lt;&lt;endl;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FF0000"/>
                </a:solidFill>
                <a:latin typeface="Calibri"/>
              </a:rPr>
              <a:t>    }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FF0000"/>
                </a:solidFill>
                <a:latin typeface="Calibri"/>
              </a:rPr>
              <a:t>    else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FF0000"/>
                </a:solidFill>
                <a:latin typeface="Calibri"/>
              </a:rPr>
              <a:t>    {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FF0000"/>
                </a:solidFill>
                <a:latin typeface="Calibri"/>
              </a:rPr>
              <a:t>        cout&lt;&lt;"</a:t>
            </a:r>
            <a:r>
              <a:rPr lang="zh-CN" altLang="en-US" b="1" dirty="0">
                <a:solidFill>
                  <a:srgbClr val="FF0000"/>
                </a:solidFill>
                <a:latin typeface="Calibri"/>
              </a:rPr>
              <a:t>用户名或密码错误，登录失败！</a:t>
            </a:r>
            <a:r>
              <a:rPr lang="en-US" altLang="zh-CN" b="1" dirty="0">
                <a:solidFill>
                  <a:srgbClr val="FF0000"/>
                </a:solidFill>
                <a:latin typeface="Calibri"/>
              </a:rPr>
              <a:t>"&lt;&lt;endl;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FF0000"/>
                </a:solidFill>
                <a:latin typeface="Calibri"/>
              </a:rPr>
              <a:t>    }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EB2CB1-4FF0-432A-B5E5-C6530B81910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41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文本框 41986"/>
          <p:cNvSpPr txBox="1">
            <a:spLocks noChangeArrowheads="1"/>
          </p:cNvSpPr>
          <p:nvPr/>
        </p:nvSpPr>
        <p:spPr bwMode="auto">
          <a:xfrm>
            <a:off x="407368" y="907715"/>
            <a:ext cx="10466164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加密算法：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任务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4.2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的密码是以明文存储在字符数组中，很容易被别人得到。为了防止密码被盗，下面我们将密码以</a:t>
            </a:r>
            <a:r>
              <a:rPr lang="zh-CN" altLang="en-US" b="1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移位加密法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进行加密，以提高系统的安全性。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① 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为所有的字母规定了一个顺序，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a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，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b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，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c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，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d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，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…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，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z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，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A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，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B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，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C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，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…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，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Z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，依次编号为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1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，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2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，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3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，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…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，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52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② 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加密方式为：将任何一个字母转为这个字母序号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3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倍的字母为序号，如果序号的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3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倍超过了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52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，则进行取余运算，以使值落在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52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内，以对应相应的字母。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例如：字母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a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的序号为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1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，转换为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"c"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，字母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b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的序号为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2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，转换为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"f"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，字母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A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的序号为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27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，转换为序号为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"27*3%52=19"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的字母，即字母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s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。以此类推，字母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Z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依然转换为字母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Z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。 </a:t>
            </a:r>
          </a:p>
        </p:txBody>
      </p:sp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5298552"/>
            <a:ext cx="3852739" cy="138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CD2D2D-B47F-4FD9-A6AD-73E78ACEF4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42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文本框 43010"/>
          <p:cNvSpPr txBox="1"/>
          <p:nvPr/>
        </p:nvSpPr>
        <p:spPr>
          <a:xfrm>
            <a:off x="1055440" y="1124744"/>
            <a:ext cx="9649072" cy="504753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66"/>
                </a:solidFill>
                <a:latin typeface="Calibri"/>
                <a:ea typeface="微软雅黑" pitchFamily="34" charset="-122"/>
              </a:rPr>
              <a:t>算法分析</a:t>
            </a:r>
          </a:p>
          <a:p>
            <a:pPr algn="just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Calibri"/>
              </a:rPr>
              <a:t>本例首先从键盘输入密码明文，再依次将明文的各字符按规律转换即可。</a:t>
            </a:r>
          </a:p>
          <a:p>
            <a:pPr algn="just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Calibri"/>
              </a:rPr>
              <a:t>要将明文的一个字符</a:t>
            </a:r>
            <a:r>
              <a:rPr lang="en-US" altLang="zh-CN" sz="2800" b="1" dirty="0">
                <a:solidFill>
                  <a:prstClr val="black"/>
                </a:solidFill>
                <a:latin typeface="Calibri"/>
              </a:rPr>
              <a:t>ch</a:t>
            </a:r>
            <a:r>
              <a:rPr lang="zh-CN" altLang="en-US" sz="2800" b="1" dirty="0">
                <a:solidFill>
                  <a:prstClr val="black"/>
                </a:solidFill>
                <a:latin typeface="Calibri"/>
              </a:rPr>
              <a:t>进行转换，首先需得到明文字符</a:t>
            </a:r>
            <a:r>
              <a:rPr lang="en-US" altLang="zh-CN" sz="2800" b="1" dirty="0">
                <a:solidFill>
                  <a:prstClr val="black"/>
                </a:solidFill>
                <a:latin typeface="Calibri"/>
              </a:rPr>
              <a:t>ch</a:t>
            </a:r>
            <a:r>
              <a:rPr lang="zh-CN" altLang="en-US" sz="2800" b="1" dirty="0">
                <a:solidFill>
                  <a:prstClr val="black"/>
                </a:solidFill>
                <a:latin typeface="Calibri"/>
              </a:rPr>
              <a:t>的序号，如</a:t>
            </a:r>
            <a:r>
              <a:rPr lang="en-US" altLang="zh-CN" sz="2800" b="1" dirty="0">
                <a:solidFill>
                  <a:prstClr val="black"/>
                </a:solidFill>
                <a:latin typeface="Calibri"/>
              </a:rPr>
              <a:t>ch</a:t>
            </a:r>
            <a:r>
              <a:rPr lang="zh-CN" altLang="en-US" sz="2800" b="1" dirty="0">
                <a:solidFill>
                  <a:prstClr val="black"/>
                </a:solidFill>
                <a:latin typeface="Calibri"/>
              </a:rPr>
              <a:t>为小写字母，则其序号为“</a:t>
            </a:r>
            <a:r>
              <a:rPr lang="en-US" altLang="zh-CN" sz="2800" b="1" dirty="0">
                <a:solidFill>
                  <a:prstClr val="black"/>
                </a:solidFill>
                <a:latin typeface="Calibri"/>
              </a:rPr>
              <a:t>ch- 'a'+1”</a:t>
            </a:r>
            <a:r>
              <a:rPr lang="zh-CN" altLang="en-US" sz="2800" b="1" dirty="0">
                <a:solidFill>
                  <a:prstClr val="black"/>
                </a:solidFill>
                <a:latin typeface="Calibri"/>
              </a:rPr>
              <a:t>；如为大写字母，则为“</a:t>
            </a:r>
            <a:r>
              <a:rPr lang="en-US" altLang="zh-CN" sz="2800" b="1" dirty="0">
                <a:solidFill>
                  <a:prstClr val="black"/>
                </a:solidFill>
                <a:latin typeface="Calibri"/>
              </a:rPr>
              <a:t>ch- 'A'+27”</a:t>
            </a:r>
            <a:r>
              <a:rPr lang="zh-CN" altLang="en-US" sz="2800" b="1" dirty="0">
                <a:solidFill>
                  <a:prstClr val="black"/>
                </a:solidFill>
                <a:latin typeface="Calibri"/>
              </a:rPr>
              <a:t>。当得到密文字符的序号</a:t>
            </a:r>
            <a:r>
              <a:rPr lang="en-US" altLang="zh-CN" sz="2800" b="1" dirty="0">
                <a:solidFill>
                  <a:prstClr val="black"/>
                </a:solidFill>
                <a:latin typeface="Calibri"/>
              </a:rPr>
              <a:t>num</a:t>
            </a:r>
            <a:r>
              <a:rPr lang="zh-CN" altLang="en-US" sz="2800" b="1" dirty="0">
                <a:solidFill>
                  <a:prstClr val="black"/>
                </a:solidFill>
                <a:latin typeface="Calibri"/>
              </a:rPr>
              <a:t>后，如其值在</a:t>
            </a:r>
            <a:r>
              <a:rPr lang="en-US" altLang="zh-CN" sz="2800" b="1" dirty="0">
                <a:solidFill>
                  <a:prstClr val="black"/>
                </a:solidFill>
                <a:latin typeface="Calibri"/>
              </a:rPr>
              <a:t>1</a:t>
            </a:r>
            <a:r>
              <a:rPr lang="zh-CN" altLang="en-US" sz="2800" b="1" dirty="0">
                <a:solidFill>
                  <a:prstClr val="black"/>
                </a:solidFill>
                <a:latin typeface="Calibri"/>
              </a:rPr>
              <a:t>～</a:t>
            </a:r>
            <a:r>
              <a:rPr lang="en-US" altLang="zh-CN" sz="2800" b="1" dirty="0">
                <a:solidFill>
                  <a:prstClr val="black"/>
                </a:solidFill>
                <a:latin typeface="Calibri"/>
              </a:rPr>
              <a:t>26</a:t>
            </a:r>
            <a:r>
              <a:rPr lang="zh-CN" altLang="en-US" sz="2800" b="1" dirty="0">
                <a:solidFill>
                  <a:prstClr val="black"/>
                </a:solidFill>
                <a:latin typeface="Calibri"/>
              </a:rPr>
              <a:t>之间，则相应的字符的</a:t>
            </a:r>
            <a:r>
              <a:rPr lang="en-US" altLang="zh-CN" sz="2800" b="1" dirty="0">
                <a:solidFill>
                  <a:prstClr val="black"/>
                </a:solidFill>
                <a:latin typeface="Calibri"/>
              </a:rPr>
              <a:t>ASCII</a:t>
            </a:r>
            <a:r>
              <a:rPr lang="zh-CN" altLang="en-US" sz="2800" b="1" dirty="0">
                <a:solidFill>
                  <a:prstClr val="black"/>
                </a:solidFill>
                <a:latin typeface="Calibri"/>
              </a:rPr>
              <a:t>码值为</a:t>
            </a:r>
            <a:r>
              <a:rPr lang="en-US" altLang="zh-CN" sz="2800" b="1" dirty="0">
                <a:solidFill>
                  <a:prstClr val="black"/>
                </a:solidFill>
                <a:latin typeface="Calibri"/>
              </a:rPr>
              <a:t>num+'a'-1</a:t>
            </a:r>
            <a:r>
              <a:rPr lang="zh-CN" altLang="en-US" sz="2800" b="1" dirty="0">
                <a:solidFill>
                  <a:prstClr val="black"/>
                </a:solidFill>
                <a:latin typeface="Calibri"/>
              </a:rPr>
              <a:t>，如果值在</a:t>
            </a:r>
            <a:r>
              <a:rPr lang="en-US" altLang="zh-CN" sz="2800" b="1" dirty="0">
                <a:solidFill>
                  <a:prstClr val="black"/>
                </a:solidFill>
                <a:latin typeface="Calibri"/>
              </a:rPr>
              <a:t>27</a:t>
            </a:r>
            <a:r>
              <a:rPr lang="zh-CN" altLang="en-US" sz="2800" b="1" dirty="0">
                <a:solidFill>
                  <a:prstClr val="black"/>
                </a:solidFill>
                <a:latin typeface="Calibri"/>
              </a:rPr>
              <a:t>～</a:t>
            </a:r>
            <a:r>
              <a:rPr lang="en-US" altLang="zh-CN" sz="2800" b="1" dirty="0">
                <a:solidFill>
                  <a:prstClr val="black"/>
                </a:solidFill>
                <a:latin typeface="Calibri"/>
              </a:rPr>
              <a:t>52</a:t>
            </a:r>
            <a:r>
              <a:rPr lang="zh-CN" altLang="en-US" sz="2800" b="1" dirty="0">
                <a:solidFill>
                  <a:prstClr val="black"/>
                </a:solidFill>
                <a:latin typeface="Calibri"/>
              </a:rPr>
              <a:t>之间，则为</a:t>
            </a:r>
            <a:r>
              <a:rPr lang="en-US" altLang="zh-CN" sz="2800" b="1" dirty="0">
                <a:solidFill>
                  <a:prstClr val="black"/>
                </a:solidFill>
                <a:latin typeface="Calibri"/>
              </a:rPr>
              <a:t>num-27+'A'</a:t>
            </a:r>
            <a:r>
              <a:rPr lang="zh-CN" altLang="en-US" sz="2800" b="1" dirty="0">
                <a:solidFill>
                  <a:prstClr val="black"/>
                </a:solidFill>
                <a:latin typeface="Calibri"/>
              </a:rPr>
              <a:t>。</a:t>
            </a:r>
          </a:p>
          <a:p>
            <a:pPr algn="just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Calibri"/>
              </a:rPr>
              <a:t>将明文的字符依次按上述规律转换便可得到密文</a:t>
            </a:r>
            <a:r>
              <a:rPr lang="en-US" altLang="zh-CN" sz="2800" b="1" dirty="0">
                <a:solidFill>
                  <a:prstClr val="black"/>
                </a:solidFill>
                <a:latin typeface="Calibri"/>
              </a:rPr>
              <a:t>,</a:t>
            </a:r>
            <a:r>
              <a:rPr lang="zh-CN" altLang="en-US" sz="2800" b="1" dirty="0">
                <a:solidFill>
                  <a:prstClr val="black"/>
                </a:solidFill>
                <a:latin typeface="Calibri"/>
              </a:rPr>
              <a:t>最后需为密文字符串加上结束标志。</a:t>
            </a:r>
            <a:r>
              <a:rPr lang="zh-CN" alt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21543-42D8-4D86-9ACF-189AF9627DF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43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文本框 44034"/>
          <p:cNvSpPr txBox="1"/>
          <p:nvPr/>
        </p:nvSpPr>
        <p:spPr>
          <a:xfrm>
            <a:off x="1487488" y="571501"/>
            <a:ext cx="8610600" cy="61499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例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4.4</a:t>
            </a:r>
            <a:r>
              <a:rPr lang="zh-CN" altLang="en-US" b="1" dirty="0">
                <a:solidFill>
                  <a:srgbClr val="0000FF"/>
                </a:solidFill>
                <a:latin typeface="Calibri"/>
              </a:rPr>
              <a:t>移位加密法 字母转序号</a:t>
            </a:r>
          </a:p>
          <a:p>
            <a:pPr>
              <a:spcBef>
                <a:spcPct val="10000"/>
              </a:spcBef>
              <a:defRPr/>
            </a:pPr>
            <a:r>
              <a:rPr lang="zh-CN" altLang="en-US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ch = password[i];        // </a:t>
            </a: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获取当前字符</a:t>
            </a:r>
          </a:p>
          <a:p>
            <a:pPr>
              <a:spcBef>
                <a:spcPct val="10000"/>
              </a:spcBef>
              <a:defRPr/>
            </a:pP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       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if(ch &gt;= 'a' &amp;&amp; ch &lt;= 'z')</a:t>
            </a:r>
          </a:p>
          <a:p>
            <a:pPr>
              <a:spcBef>
                <a:spcPct val="10000"/>
              </a:spcBef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{                        // </a:t>
            </a: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小写字母</a:t>
            </a:r>
          </a:p>
          <a:p>
            <a:pPr>
              <a:spcBef>
                <a:spcPct val="10000"/>
              </a:spcBef>
              <a:defRPr/>
            </a:pP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           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num = ch - 'a' + 1;  // </a:t>
            </a: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计算字母序号</a:t>
            </a:r>
          </a:p>
          <a:p>
            <a:pPr>
              <a:spcBef>
                <a:spcPct val="10000"/>
              </a:spcBef>
              <a:defRPr/>
            </a:pP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       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}</a:t>
            </a:r>
          </a:p>
          <a:p>
            <a:pPr>
              <a:spcBef>
                <a:spcPct val="10000"/>
              </a:spcBef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else if(ch &gt;= 'A' &amp;&amp; ch &lt;= 'Z')</a:t>
            </a:r>
          </a:p>
          <a:p>
            <a:pPr>
              <a:spcBef>
                <a:spcPct val="10000"/>
              </a:spcBef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{                        // </a:t>
            </a: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大字字母</a:t>
            </a:r>
          </a:p>
          <a:p>
            <a:pPr>
              <a:spcBef>
                <a:spcPct val="10000"/>
              </a:spcBef>
              <a:defRPr/>
            </a:pP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           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num = ch - 'A' + 27; // </a:t>
            </a: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计算字母序号</a:t>
            </a:r>
          </a:p>
          <a:p>
            <a:pPr>
              <a:spcBef>
                <a:spcPct val="10000"/>
              </a:spcBef>
              <a:defRPr/>
            </a:pP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       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}</a:t>
            </a:r>
          </a:p>
          <a:p>
            <a:pPr>
              <a:spcBef>
                <a:spcPct val="10000"/>
              </a:spcBef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else</a:t>
            </a:r>
          </a:p>
          <a:p>
            <a:pPr>
              <a:spcBef>
                <a:spcPct val="10000"/>
              </a:spcBef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{</a:t>
            </a:r>
          </a:p>
          <a:p>
            <a:pPr>
              <a:spcBef>
                <a:spcPct val="10000"/>
              </a:spcBef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    encodePass[i] = ch;  // </a:t>
            </a: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其它字符，直接复制</a:t>
            </a:r>
          </a:p>
          <a:p>
            <a:pPr>
              <a:spcBef>
                <a:spcPct val="10000"/>
              </a:spcBef>
              <a:defRPr/>
            </a:pP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           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continue;            // </a:t>
            </a: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处理下一字符</a:t>
            </a:r>
          </a:p>
          <a:p>
            <a:pPr>
              <a:spcBef>
                <a:spcPct val="10000"/>
              </a:spcBef>
              <a:defRPr/>
            </a:pP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       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EB6136-374C-4A7C-83A7-0A361B1B55C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44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文本框 45058"/>
          <p:cNvSpPr txBox="1"/>
          <p:nvPr/>
        </p:nvSpPr>
        <p:spPr>
          <a:xfrm>
            <a:off x="1828800" y="625475"/>
            <a:ext cx="8610600" cy="56324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例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4.4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移位加密法 </a:t>
            </a:r>
            <a:r>
              <a:rPr lang="zh-CN" altLang="en-US" b="1" dirty="0">
                <a:solidFill>
                  <a:srgbClr val="0000FF"/>
                </a:solidFill>
                <a:latin typeface="Calibri"/>
              </a:rPr>
              <a:t>序号转字母</a:t>
            </a:r>
          </a:p>
          <a:p>
            <a:pPr>
              <a:defRPr/>
            </a:pPr>
            <a:r>
              <a:rPr lang="zh-CN" altLang="en-US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num = num * 3 % 52; // </a:t>
            </a: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密文字母序号</a:t>
            </a:r>
          </a:p>
          <a:p>
            <a:pPr>
              <a:defRPr/>
            </a:pP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       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if(num == 0)        // </a:t>
            </a: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处理字符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Z</a:t>
            </a:r>
          </a:p>
          <a:p>
            <a:pPr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{</a:t>
            </a:r>
          </a:p>
          <a:p>
            <a:pPr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    num = 52;</a:t>
            </a:r>
          </a:p>
          <a:p>
            <a:pPr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}</a:t>
            </a:r>
          </a:p>
          <a:p>
            <a:pPr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if(num &lt;= 26)</a:t>
            </a:r>
          </a:p>
          <a:p>
            <a:pPr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{</a:t>
            </a:r>
          </a:p>
          <a:p>
            <a:pPr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    ch = 'a'+num-1;  // </a:t>
            </a: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密文序号转为小写字母</a:t>
            </a:r>
          </a:p>
          <a:p>
            <a:pPr>
              <a:defRPr/>
            </a:pP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       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}</a:t>
            </a:r>
          </a:p>
          <a:p>
            <a:pPr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else</a:t>
            </a:r>
          </a:p>
          <a:p>
            <a:pPr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{</a:t>
            </a:r>
          </a:p>
          <a:p>
            <a:pPr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    ch = 'A'+num -27;// </a:t>
            </a: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密文序号转为大写字母</a:t>
            </a:r>
          </a:p>
          <a:p>
            <a:pPr>
              <a:defRPr/>
            </a:pPr>
            <a:r>
              <a:rPr lang="zh-CN" altLang="en-US" dirty="0">
                <a:solidFill>
                  <a:srgbClr val="FF0066"/>
                </a:solidFill>
                <a:latin typeface="Calibri"/>
              </a:rPr>
              <a:t>                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}</a:t>
            </a:r>
          </a:p>
          <a:p>
            <a:pPr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encodePass[i] = ch; // </a:t>
            </a: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字符存到密文字符数组</a:t>
            </a:r>
            <a:r>
              <a:rPr lang="zh-CN" altLang="en-US" dirty="0">
                <a:solidFill>
                  <a:srgbClr val="FF0066"/>
                </a:solidFill>
                <a:latin typeface="Calibri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BC8ECC-86D4-4DC8-BEBA-4DD035274B7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45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文本框 46082"/>
          <p:cNvSpPr txBox="1"/>
          <p:nvPr/>
        </p:nvSpPr>
        <p:spPr>
          <a:xfrm>
            <a:off x="1828800" y="625476"/>
            <a:ext cx="8610600" cy="53371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例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4.4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移位加密法 核心程序段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b="1" dirty="0">
                <a:solidFill>
                  <a:prstClr val="white"/>
                </a:solidFill>
                <a:latin typeface="Calibri"/>
              </a:rPr>
              <a:t>   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cout&lt;&lt;"</a:t>
            </a: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密 码：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";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cin&gt;&gt;password;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n = strlen(password);  // </a:t>
            </a: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获取密码长度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   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for(i = 0; i &lt; n; i++)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{  // </a:t>
            </a: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计数循环，对密码字符依次进行处理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	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ch = password[i];   // </a:t>
            </a: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获取当前字符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	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// </a:t>
            </a:r>
            <a:r>
              <a:rPr lang="zh-CN" altLang="en-US" b="1" dirty="0">
                <a:solidFill>
                  <a:srgbClr val="0000FF"/>
                </a:solidFill>
                <a:latin typeface="Calibri"/>
              </a:rPr>
              <a:t>将</a:t>
            </a:r>
            <a:r>
              <a:rPr lang="en-US" altLang="zh-CN" b="1" dirty="0">
                <a:solidFill>
                  <a:srgbClr val="0000FF"/>
                </a:solidFill>
                <a:latin typeface="Calibri"/>
              </a:rPr>
              <a:t>ch</a:t>
            </a:r>
            <a:r>
              <a:rPr lang="zh-CN" altLang="en-US" b="1" dirty="0">
                <a:solidFill>
                  <a:srgbClr val="0000FF"/>
                </a:solidFill>
                <a:latin typeface="Calibri"/>
              </a:rPr>
              <a:t>转为密文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	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encodePass[i] = ch; // </a:t>
            </a: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存储密文字符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   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}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encodePass[i] = '\0';  // </a:t>
            </a: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为密文字符串加上结束标记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   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cout&lt;&lt;"</a:t>
            </a: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加密后的密码为：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"&lt;&lt;encodePass&lt;&lt;endl;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9B4678-EA95-4248-BBF7-9468B2BECBB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46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99F592B3-6A81-4917-91FB-B348E03B8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914415"/>
            <a:ext cx="4044950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文本框 47106"/>
          <p:cNvSpPr txBox="1"/>
          <p:nvPr/>
        </p:nvSpPr>
        <p:spPr>
          <a:xfrm>
            <a:off x="431041" y="733334"/>
            <a:ext cx="11151359" cy="563086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C00000"/>
                </a:solidFill>
                <a:latin typeface="Calibri"/>
                <a:ea typeface="微软雅黑" pitchFamily="34" charset="-122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latin typeface="Calibri"/>
                <a:ea typeface="微软雅黑" pitchFamily="34" charset="-122"/>
              </a:rPr>
              <a:t>4.5 </a:t>
            </a:r>
            <a:r>
              <a:rPr lang="zh-CN" altLang="en-US" b="1" dirty="0">
                <a:solidFill>
                  <a:srgbClr val="C00000"/>
                </a:solidFill>
                <a:latin typeface="Calibri"/>
                <a:ea typeface="微软雅黑" pitchFamily="34" charset="-122"/>
              </a:rPr>
              <a:t>解密算法：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将例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4.4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所得的密码密文转换为密码明文，以便进行后续对用户名和密码的检查等处理。 </a:t>
            </a:r>
          </a:p>
          <a:p>
            <a:pPr algn="just">
              <a:spcBef>
                <a:spcPts val="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算法分析：</a:t>
            </a:r>
          </a:p>
          <a:p>
            <a:pPr algn="just">
              <a:spcBef>
                <a:spcPts val="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对例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4.4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算法加密的密码，要转换</a:t>
            </a:r>
            <a:endParaRPr lang="en-US" altLang="zh-CN" b="1" dirty="0">
              <a:solidFill>
                <a:prstClr val="black"/>
              </a:solidFill>
              <a:latin typeface="Calibri"/>
            </a:endParaRPr>
          </a:p>
          <a:p>
            <a:pPr algn="just">
              <a:spcBef>
                <a:spcPts val="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为明文，只需将每个字符作与例</a:t>
            </a:r>
            <a:endParaRPr lang="en-US" altLang="zh-CN" b="1" dirty="0">
              <a:solidFill>
                <a:prstClr val="black"/>
              </a:solidFill>
              <a:latin typeface="Calibri"/>
            </a:endParaRPr>
          </a:p>
          <a:p>
            <a:pPr algn="just">
              <a:spcBef>
                <a:spcPts val="0"/>
              </a:spcBef>
              <a:buClr>
                <a:srgbClr val="C0504D"/>
              </a:buClr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4.4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互逆的处理即可。即：从密文</a:t>
            </a:r>
            <a:endParaRPr lang="en-US" altLang="zh-CN" b="1" dirty="0">
              <a:solidFill>
                <a:prstClr val="black"/>
              </a:solidFill>
              <a:latin typeface="Calibri"/>
            </a:endParaRPr>
          </a:p>
          <a:p>
            <a:pPr algn="just">
              <a:spcBef>
                <a:spcPts val="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字母得到其序号，然后再计算得</a:t>
            </a:r>
            <a:endParaRPr lang="en-US" altLang="zh-CN" b="1" dirty="0">
              <a:solidFill>
                <a:prstClr val="black"/>
              </a:solidFill>
              <a:latin typeface="Calibri"/>
            </a:endParaRPr>
          </a:p>
          <a:p>
            <a:pPr algn="just">
              <a:spcBef>
                <a:spcPts val="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到明文字母序号，转换为明文字</a:t>
            </a:r>
            <a:endParaRPr lang="en-US" altLang="zh-CN" b="1" dirty="0">
              <a:solidFill>
                <a:prstClr val="black"/>
              </a:solidFill>
              <a:latin typeface="Calibri"/>
            </a:endParaRPr>
          </a:p>
          <a:p>
            <a:pPr algn="just">
              <a:spcBef>
                <a:spcPts val="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母即可。</a:t>
            </a:r>
          </a:p>
          <a:p>
            <a:pPr algn="just">
              <a:spcBef>
                <a:spcPts val="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密文序号转明文序号</a:t>
            </a:r>
          </a:p>
          <a:p>
            <a:pPr>
              <a:spcBef>
                <a:spcPts val="0"/>
              </a:spcBef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      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while(num % 3 != 0)       // 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循环将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num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扩展为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3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的倍数</a:t>
            </a:r>
          </a:p>
          <a:p>
            <a:pPr>
              <a:spcBef>
                <a:spcPts val="0"/>
              </a:spcBef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   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{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      num = num + 52;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   }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   num = num / 3;            // 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得到明文字母序号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2132856"/>
            <a:ext cx="37973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91880D-1CEF-4341-A9EB-69DDB18190D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47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文本框 48130"/>
          <p:cNvSpPr txBox="1"/>
          <p:nvPr/>
        </p:nvSpPr>
        <p:spPr>
          <a:xfrm>
            <a:off x="1127448" y="497829"/>
            <a:ext cx="10009112" cy="60753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例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4.5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密文解密 核心程序段</a:t>
            </a:r>
          </a:p>
          <a:p>
            <a:pPr algn="just">
              <a:spcBef>
                <a:spcPct val="20000"/>
              </a:spcBef>
              <a:defRPr/>
            </a:pPr>
            <a:r>
              <a:rPr lang="zh-CN" altLang="en-US" b="1" dirty="0">
                <a:solidFill>
                  <a:prstClr val="white"/>
                </a:solidFill>
                <a:latin typeface="Calibri"/>
              </a:rPr>
              <a:t>   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for(i = 0; encodePass[i] != '\0' ; i++) </a:t>
            </a:r>
          </a:p>
          <a:p>
            <a:pPr algn="just">
              <a:spcBef>
                <a:spcPct val="20000"/>
              </a:spcBef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{ // </a:t>
            </a: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循环处理密文字符至遇到字符结束标记为止</a:t>
            </a:r>
          </a:p>
          <a:p>
            <a:pPr algn="just"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       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ch = encodePass[i];</a:t>
            </a:r>
          </a:p>
          <a:p>
            <a:pPr algn="just">
              <a:spcBef>
                <a:spcPct val="20000"/>
              </a:spcBef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// </a:t>
            </a:r>
            <a:r>
              <a:rPr lang="zh-CN" altLang="en-US" b="1" dirty="0">
                <a:solidFill>
                  <a:srgbClr val="0000FF"/>
                </a:solidFill>
                <a:latin typeface="Calibri"/>
              </a:rPr>
              <a:t>将</a:t>
            </a:r>
            <a:r>
              <a:rPr lang="en-US" altLang="zh-CN" b="1" dirty="0">
                <a:solidFill>
                  <a:srgbClr val="0000FF"/>
                </a:solidFill>
                <a:latin typeface="Calibri"/>
              </a:rPr>
              <a:t>ch</a:t>
            </a:r>
            <a:r>
              <a:rPr lang="zh-CN" altLang="en-US" b="1" dirty="0">
                <a:solidFill>
                  <a:srgbClr val="0000FF"/>
                </a:solidFill>
                <a:latin typeface="Calibri"/>
              </a:rPr>
              <a:t>由密文转为明文</a:t>
            </a:r>
          </a:p>
          <a:p>
            <a:pPr algn="just"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	 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password[i] = ch;  // </a:t>
            </a: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存储明文字符</a:t>
            </a:r>
          </a:p>
          <a:p>
            <a:pPr algn="just"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   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}</a:t>
            </a:r>
          </a:p>
          <a:p>
            <a:pPr algn="just">
              <a:spcBef>
                <a:spcPct val="20000"/>
              </a:spcBef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password[i] = ‘\0’; // </a:t>
            </a: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为明文字符串加上结束标记</a:t>
            </a:r>
          </a:p>
          <a:p>
            <a:pPr algn="just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FF0066"/>
                </a:solidFill>
                <a:latin typeface="Calibri"/>
              </a:rPr>
              <a:t>   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cout&lt;&lt;"</a:t>
            </a: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密码明文：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"&lt;&lt;password&lt;&lt;endl;</a:t>
            </a:r>
            <a:endParaRPr lang="en-US" altLang="zh-CN" b="1" dirty="0">
              <a:solidFill>
                <a:prstClr val="black"/>
              </a:solidFill>
              <a:latin typeface="Calibri"/>
            </a:endParaRPr>
          </a:p>
          <a:p>
            <a:pPr algn="just">
              <a:spcBef>
                <a:spcPct val="20000"/>
              </a:spcBef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例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4.4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与例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4.5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的字符串处理方式的比较：</a:t>
            </a:r>
          </a:p>
          <a:p>
            <a:pPr marL="342900" indent="-34290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例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4.4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是先计算得到字符串中的字符数，然后使用计数循环，由字符串长度来控制循环的次数</a:t>
            </a:r>
          </a:p>
          <a:p>
            <a:pPr marL="342900" indent="-34290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例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4.5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则不需计算字符串长度，直接以字符串当前字符是否为字符串结束标记‘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\0’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作为循环的继续条件。推荐使用此方式</a:t>
            </a:r>
            <a:r>
              <a:rPr lang="zh-CN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23006-FDDC-40A1-A02E-B687711F2E8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48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80019CE-0B2B-44EC-3108-15D04D1F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26F7B-C780-4702-B8F3-AF9C4558E222}" type="slidenum">
              <a:rPr lang="zh-CN" altLang="en-US" smtClean="0"/>
              <a:pPr>
                <a:defRPr/>
              </a:pPr>
              <a:t>49</a:t>
            </a:fld>
            <a:endParaRPr lang="en-US" altLang="zh-CN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BF2FB76-E5FE-20B0-6BDA-2979294B7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2257080"/>
            <a:ext cx="9005887" cy="446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49153">
            <a:extLst>
              <a:ext uri="{FF2B5EF4-FFF2-40B4-BE49-F238E27FC236}">
                <a16:creationId xmlns:a16="http://schemas.microsoft.com/office/drawing/2014/main" id="{649137DF-2438-062F-563F-D3DD07B5B248}"/>
              </a:ext>
            </a:extLst>
          </p:cNvPr>
          <p:cNvSpPr txBox="1">
            <a:spLocks/>
          </p:cNvSpPr>
          <p:nvPr/>
        </p:nvSpPr>
        <p:spPr bwMode="auto">
          <a:xfrm>
            <a:off x="2783632" y="502138"/>
            <a:ext cx="6192687" cy="504056"/>
          </a:xfrm>
          <a:prstGeom prst="rect">
            <a:avLst/>
          </a:prstGeom>
          <a:solidFill>
            <a:schemeClr val="accent2">
              <a:alpha val="13000"/>
            </a:schemeClr>
          </a:solidFill>
          <a:ln>
            <a:noFill/>
            <a:miter/>
          </a:ln>
          <a:effectLst>
            <a:prstShdw prst="shdw17" dist="17961" dir="2699999">
              <a:schemeClr val="accent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625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auto" hangingPunct="1">
              <a:spcAft>
                <a:spcPts val="0"/>
              </a:spcAft>
              <a:buFontTx/>
            </a:pPr>
            <a:r>
              <a:rPr lang="zh-CN" altLang="en-US" sz="4800" b="1" noProof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幼圆" pitchFamily="1" charset="-122"/>
                <a:ea typeface="幼圆" pitchFamily="1" charset="-122"/>
              </a:rPr>
              <a:t>一维数组：定义、初始化、引用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A1FE7B-2B27-B64A-FBEA-0A83414D87C8}"/>
              </a:ext>
            </a:extLst>
          </p:cNvPr>
          <p:cNvSpPr txBox="1"/>
          <p:nvPr/>
        </p:nvSpPr>
        <p:spPr>
          <a:xfrm>
            <a:off x="472480" y="1146157"/>
            <a:ext cx="11247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ea typeface="MS PGothic" pitchFamily="34" charset="-128"/>
                <a:cs typeface="+mn-cs"/>
              </a:rPr>
              <a:t>const int n = 10;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mic Sans MS" panose="030F0702030302020204" pitchFamily="66" charset="0"/>
                <a:ea typeface="MS PGothic" pitchFamily="34" charset="-128"/>
                <a:cs typeface="+mn-cs"/>
              </a:rPr>
              <a:t>//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mic Sans MS" panose="030F0702030302020204" pitchFamily="66" charset="0"/>
                <a:ea typeface="MS PGothic" pitchFamily="34" charset="-128"/>
                <a:cs typeface="+mn-cs"/>
              </a:rPr>
              <a:t>使用常变量定义学生人数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ea typeface="MS PGothic" pitchFamily="34" charset="-128"/>
                <a:cs typeface="+mn-cs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ea typeface="MS PGothic" pitchFamily="34" charset="-128"/>
                <a:cs typeface="+mn-cs"/>
              </a:rPr>
              <a:t>int score[n]=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{92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88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74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93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85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79}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ea typeface="MS PGothic" pitchFamily="34" charset="-128"/>
                <a:cs typeface="+mn-cs"/>
              </a:rPr>
              <a:t>;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mic Sans MS" panose="030F0702030302020204" pitchFamily="66" charset="0"/>
                <a:ea typeface="MS PGothic" pitchFamily="34" charset="-128"/>
                <a:cs typeface="+mn-cs"/>
              </a:rPr>
              <a:t>//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mic Sans MS" panose="030F0702030302020204" pitchFamily="66" charset="0"/>
                <a:ea typeface="MS PGothic" pitchFamily="34" charset="-128"/>
                <a:cs typeface="+mn-cs"/>
              </a:rPr>
              <a:t>定义成绩数组，有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mic Sans MS" panose="030F0702030302020204" pitchFamily="66" charset="0"/>
                <a:ea typeface="MS PGothic" pitchFamily="34" charset="-128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mic Sans MS" panose="030F0702030302020204" pitchFamily="66" charset="0"/>
                <a:ea typeface="MS PGothic" pitchFamily="34" charset="-128"/>
                <a:cs typeface="+mn-cs"/>
              </a:rPr>
              <a:t>个整型元素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8ECB89-A36C-9632-FB97-32FB4144530E}"/>
              </a:ext>
            </a:extLst>
          </p:cNvPr>
          <p:cNvSpPr/>
          <p:nvPr/>
        </p:nvSpPr>
        <p:spPr>
          <a:xfrm>
            <a:off x="767408" y="418097"/>
            <a:ext cx="201622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复习</a:t>
            </a:r>
          </a:p>
        </p:txBody>
      </p:sp>
    </p:spTree>
    <p:extLst>
      <p:ext uri="{BB962C8B-B14F-4D97-AF65-F5344CB8AC3E}">
        <p14:creationId xmlns:p14="http://schemas.microsoft.com/office/powerpoint/2010/main" val="7260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文本框 7170"/>
          <p:cNvSpPr txBox="1">
            <a:spLocks noChangeArrowheads="1"/>
          </p:cNvSpPr>
          <p:nvPr/>
        </p:nvSpPr>
        <p:spPr bwMode="auto">
          <a:xfrm>
            <a:off x="839416" y="889794"/>
            <a:ext cx="861060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en-US" altLang="zh-CN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数组元素的初始化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）给全部数组元素赋初值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	</a:t>
            </a:r>
            <a:r>
              <a:rPr lang="en-US" altLang="zh-CN" b="1" dirty="0">
                <a:latin typeface="Microsoft JhengHei" pitchFamily="34" charset="-120"/>
                <a:ea typeface="Microsoft JhengHei" pitchFamily="34" charset="-120"/>
              </a:rPr>
              <a:t>int score[3] = {78, 89, 98};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）给部分数组元素赋初值，自动给后面元素补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0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	</a:t>
            </a:r>
            <a:r>
              <a:rPr lang="en-US" altLang="zh-CN" b="1" dirty="0">
                <a:latin typeface="Microsoft JhengHei" pitchFamily="34" charset="-120"/>
                <a:ea typeface="Microsoft JhengHei" pitchFamily="34" charset="-120"/>
              </a:rPr>
              <a:t>int score[5] = {78, 89, 98};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（</a:t>
            </a:r>
            <a:r>
              <a:rPr lang="en-US" altLang="zh-CN" b="1" dirty="0">
                <a:latin typeface="Microsoft JhengHei" pitchFamily="34" charset="-120"/>
                <a:ea typeface="Microsoft JhengHei" pitchFamily="34" charset="-120"/>
              </a:rPr>
              <a:t>3</a:t>
            </a:r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）赋初值个数与数组长度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latin typeface="Microsoft JhengHei" pitchFamily="34" charset="-120"/>
                <a:ea typeface="Microsoft JhengHei" pitchFamily="34" charset="-120"/>
              </a:rPr>
              <a:t>	int score[] = {78, 89, 98};</a:t>
            </a:r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 </a:t>
            </a:r>
            <a:endParaRPr lang="en-US" altLang="zh-CN" b="1" dirty="0">
              <a:latin typeface="Microsoft JhengHei" pitchFamily="34" charset="-120"/>
              <a:ea typeface="Microsoft JhengHei" pitchFamily="34" charset="-12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注意：初值的个数不能超过数组长度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b="1" dirty="0">
                <a:latin typeface="Microsoft JhengHei" pitchFamily="34" charset="-120"/>
                <a:ea typeface="Microsoft JhengHei" pitchFamily="34" charset="-120"/>
              </a:rPr>
              <a:t>   int score[2] = {78, 89,98};</a:t>
            </a:r>
            <a:endParaRPr lang="en-US" altLang="zh-CN" b="1" dirty="0">
              <a:latin typeface="宋体" charset="-122"/>
            </a:endParaRPr>
          </a:p>
        </p:txBody>
      </p:sp>
      <p:grpSp>
        <p:nvGrpSpPr>
          <p:cNvPr id="96260" name="Group 4"/>
          <p:cNvGrpSpPr>
            <a:grpSpLocks/>
          </p:cNvGrpSpPr>
          <p:nvPr/>
        </p:nvGrpSpPr>
        <p:grpSpPr bwMode="auto">
          <a:xfrm>
            <a:off x="1766094" y="5463381"/>
            <a:ext cx="4679950" cy="504825"/>
            <a:chOff x="340" y="3067"/>
            <a:chExt cx="2948" cy="318"/>
          </a:xfrm>
        </p:grpSpPr>
        <p:sp>
          <p:nvSpPr>
            <p:cNvPr id="6152" name="Line 5"/>
            <p:cNvSpPr>
              <a:spLocks noChangeShapeType="1"/>
            </p:cNvSpPr>
            <p:nvPr/>
          </p:nvSpPr>
          <p:spPr bwMode="auto">
            <a:xfrm>
              <a:off x="385" y="3067"/>
              <a:ext cx="2903" cy="31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" name="Line 6"/>
            <p:cNvSpPr>
              <a:spLocks noChangeShapeType="1"/>
            </p:cNvSpPr>
            <p:nvPr/>
          </p:nvSpPr>
          <p:spPr bwMode="auto">
            <a:xfrm flipV="1">
              <a:off x="340" y="3067"/>
              <a:ext cx="2858" cy="31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49" name="TextBox 2"/>
          <p:cNvSpPr txBox="1">
            <a:spLocks noChangeArrowheads="1"/>
          </p:cNvSpPr>
          <p:nvPr/>
        </p:nvSpPr>
        <p:spPr bwMode="auto">
          <a:xfrm>
            <a:off x="7319964" y="3570289"/>
            <a:ext cx="2232025" cy="922337"/>
          </a:xfrm>
          <a:prstGeom prst="rect">
            <a:avLst/>
          </a:prstGeom>
          <a:solidFill>
            <a:schemeClr val="accent1">
              <a:alpha val="3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 b="1">
                <a:latin typeface="宋体" charset="-122"/>
              </a:rPr>
              <a:t>所赋初值个数与数组长度相等时可忽略数组大小</a:t>
            </a:r>
            <a:endParaRPr lang="zh-CN" altLang="en-US" sz="1800"/>
          </a:p>
        </p:txBody>
      </p:sp>
      <p:cxnSp>
        <p:nvCxnSpPr>
          <p:cNvPr id="5" name="直接箭头连接符 4"/>
          <p:cNvCxnSpPr>
            <a:cxnSpLocks/>
          </p:cNvCxnSpPr>
          <p:nvPr/>
        </p:nvCxnSpPr>
        <p:spPr>
          <a:xfrm flipV="1">
            <a:off x="5015880" y="4030663"/>
            <a:ext cx="2285033" cy="694481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EFB89C-60C8-4DAC-8B9D-20AAC674A106}" type="slidenum">
              <a:rPr lang="zh-CN" altLang="en-US"/>
              <a:pPr>
                <a:defRPr/>
              </a:pPr>
              <a:t>5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45C3F3F-FDDF-88C1-988B-38BA161C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26F7B-C780-4702-B8F3-AF9C4558E222}" type="slidenum">
              <a:rPr lang="zh-CN" altLang="en-US" smtClean="0"/>
              <a:pPr>
                <a:defRPr/>
              </a:pPr>
              <a:t>50</a:t>
            </a:fld>
            <a:endParaRPr lang="en-US" altLang="zh-CN" dirty="0"/>
          </a:p>
        </p:txBody>
      </p:sp>
      <p:sp>
        <p:nvSpPr>
          <p:cNvPr id="3" name="标题 49153">
            <a:extLst>
              <a:ext uri="{FF2B5EF4-FFF2-40B4-BE49-F238E27FC236}">
                <a16:creationId xmlns:a16="http://schemas.microsoft.com/office/drawing/2014/main" id="{63C520C3-030F-2E17-957E-FA55A0AE827F}"/>
              </a:ext>
            </a:extLst>
          </p:cNvPr>
          <p:cNvSpPr txBox="1">
            <a:spLocks/>
          </p:cNvSpPr>
          <p:nvPr/>
        </p:nvSpPr>
        <p:spPr bwMode="auto">
          <a:xfrm>
            <a:off x="1196946" y="641104"/>
            <a:ext cx="9433048" cy="504056"/>
          </a:xfrm>
          <a:prstGeom prst="rect">
            <a:avLst/>
          </a:prstGeom>
          <a:solidFill>
            <a:schemeClr val="accent2">
              <a:alpha val="13000"/>
            </a:schemeClr>
          </a:solidFill>
          <a:ln>
            <a:noFill/>
            <a:miter/>
          </a:ln>
          <a:effectLst>
            <a:prstShdw prst="shdw17" dist="17961" dir="2699999">
              <a:schemeClr val="accent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625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auto" hangingPunct="1">
              <a:spcAft>
                <a:spcPts val="0"/>
              </a:spcAft>
              <a:buFontTx/>
            </a:pPr>
            <a:r>
              <a:rPr lang="zh-CN" altLang="en-US" sz="4800" b="1" noProof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幼圆" pitchFamily="1" charset="-122"/>
                <a:ea typeface="幼圆" pitchFamily="1" charset="-122"/>
              </a:rPr>
              <a:t>字符数组：定义、初始化、引用和输入输出、处理函数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974F2B-F912-C89B-BD5F-7C40E5570CAA}"/>
              </a:ext>
            </a:extLst>
          </p:cNvPr>
          <p:cNvSpPr txBox="1"/>
          <p:nvPr/>
        </p:nvSpPr>
        <p:spPr>
          <a:xfrm>
            <a:off x="2135560" y="1208386"/>
            <a:ext cx="41764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+mn-cs"/>
              </a:rPr>
              <a:t>cin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+mn-cs"/>
              </a:rPr>
              <a:t>或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+mn-cs"/>
              </a:rPr>
              <a:t>gets_s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+mn-cs"/>
              </a:rPr>
              <a:t>输入字符数组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B9EA17-0406-A78B-42F7-BD0598D6759D}"/>
              </a:ext>
            </a:extLst>
          </p:cNvPr>
          <p:cNvSpPr txBox="1"/>
          <p:nvPr/>
        </p:nvSpPr>
        <p:spPr>
          <a:xfrm>
            <a:off x="5656066" y="1208386"/>
            <a:ext cx="45365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+mn-cs"/>
              </a:rPr>
              <a:t>cout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+mn-cs"/>
              </a:rPr>
              <a:t>或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+mn-cs"/>
              </a:rPr>
              <a:t>puts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+mn-cs"/>
              </a:rPr>
              <a:t>输出字符数组</a:t>
            </a:r>
            <a:endParaRPr lang="zh-CN" altLang="en-US" dirty="0"/>
          </a:p>
        </p:txBody>
      </p:sp>
      <p:pic>
        <p:nvPicPr>
          <p:cNvPr id="8" name="图片 39939">
            <a:extLst>
              <a:ext uri="{FF2B5EF4-FFF2-40B4-BE49-F238E27FC236}">
                <a16:creationId xmlns:a16="http://schemas.microsoft.com/office/drawing/2014/main" id="{C262A03D-51AB-D8EF-284A-A714D2238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113" y="1670051"/>
            <a:ext cx="8748713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2352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49153"/>
          <p:cNvSpPr>
            <a:spLocks noGrp="1"/>
          </p:cNvSpPr>
          <p:nvPr>
            <p:ph type="title" idx="4294967295"/>
          </p:nvPr>
        </p:nvSpPr>
        <p:spPr>
          <a:xfrm>
            <a:off x="3143672" y="1335528"/>
            <a:ext cx="4932411" cy="1008112"/>
          </a:xfrm>
          <a:solidFill>
            <a:schemeClr val="accent2">
              <a:alpha val="13000"/>
            </a:schemeClr>
          </a:solidFill>
          <a:ln>
            <a:noFill/>
            <a:miter/>
          </a:ln>
          <a:effectLst>
            <a:prstShdw prst="shdw17" dist="17961" dir="2699999">
              <a:schemeClr val="accent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sz="4800" b="1" noProof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幼圆" pitchFamily="1" charset="-122"/>
                <a:ea typeface="幼圆" pitchFamily="1" charset="-122"/>
              </a:rPr>
              <a:t>4.3  </a:t>
            </a:r>
            <a:r>
              <a:rPr lang="zh-CN" altLang="en-US" sz="4800" b="1" noProof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幼圆" pitchFamily="1" charset="-122"/>
                <a:ea typeface="幼圆" pitchFamily="1" charset="-122"/>
              </a:rPr>
              <a:t>结构</a:t>
            </a:r>
          </a:p>
        </p:txBody>
      </p:sp>
      <p:sp>
        <p:nvSpPr>
          <p:cNvPr id="51203" name="文本框 49154"/>
          <p:cNvSpPr txBox="1">
            <a:spLocks noChangeArrowheads="1"/>
          </p:cNvSpPr>
          <p:nvPr/>
        </p:nvSpPr>
        <p:spPr bwMode="auto">
          <a:xfrm>
            <a:off x="2747765" y="2814888"/>
            <a:ext cx="6696471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32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结构类型的定义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结构类型变量的定义及初始化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结构类型变量的应用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6282D-F606-4F01-8441-F4F51F359F2E}" type="slidenum">
              <a:rPr lang="zh-CN" altLang="en-US"/>
              <a:pPr>
                <a:defRPr/>
              </a:pPr>
              <a:t>51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文本框 50178"/>
          <p:cNvSpPr txBox="1"/>
          <p:nvPr/>
        </p:nvSpPr>
        <p:spPr>
          <a:xfrm>
            <a:off x="335360" y="1192937"/>
            <a:ext cx="11113629" cy="526297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Clr>
                <a:schemeClr val="accent2"/>
              </a:buClr>
              <a:defRPr/>
            </a:pPr>
            <a:r>
              <a:rPr lang="zh-CN" altLang="en-US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en-US" altLang="zh-CN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在学生选课系统中，我们需要存储学生的信息，本任务就是编程存储一个学生的信息。本系统学生信息应包括学号、姓名、密码、性别、身高、体重、电话、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E_mail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QQ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和生日等信息项。 </a:t>
            </a:r>
          </a:p>
          <a:p>
            <a:pPr algn="just">
              <a:spcBef>
                <a:spcPct val="50000"/>
              </a:spcBef>
              <a:buClr>
                <a:schemeClr val="accent2"/>
              </a:buClr>
              <a:defRPr/>
            </a:pPr>
            <a:r>
              <a:rPr lang="zh-CN" altLang="en-US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算法分析：</a:t>
            </a:r>
          </a:p>
          <a:p>
            <a:pPr algn="just">
              <a:spcBef>
                <a:spcPct val="50000"/>
              </a:spcBef>
              <a:buClr>
                <a:schemeClr val="accent2"/>
              </a:buClr>
              <a:defRPr/>
            </a:pPr>
            <a:r>
              <a:rPr lang="zh-CN" altLang="en-US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学生信息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由多个信息项组成，这些信息项可能具有不同的要求，无法用相同的数据类型来表示这些信息。</a:t>
            </a:r>
            <a:r>
              <a:rPr lang="zh-CN" altLang="en-US" b="1" dirty="0">
                <a:solidFill>
                  <a:srgbClr val="990099"/>
                </a:solidFill>
                <a:latin typeface="华光准圆_CNKI" panose="02000500000000000000" pitchFamily="2" charset="-122"/>
                <a:ea typeface="华光准圆_CNKI" panose="02000500000000000000" pitchFamily="2" charset="-122"/>
              </a:rPr>
              <a:t>如何将不同数据类型的信息组合在一起，作为一个整体，放入一个变量中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？ </a:t>
            </a:r>
          </a:p>
          <a:p>
            <a:pPr algn="just">
              <a:spcBef>
                <a:spcPct val="50000"/>
              </a:spcBef>
              <a:buClr>
                <a:schemeClr val="accent2"/>
              </a:buClr>
              <a:defRPr/>
            </a:pPr>
            <a:r>
              <a:rPr lang="zh-CN" altLang="en-US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结构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是一个或多个变量的集合，与数组不同，结构中的</a:t>
            </a:r>
            <a:r>
              <a:rPr lang="zh-CN" altLang="en-US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成员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变量可能具有</a:t>
            </a:r>
            <a:r>
              <a:rPr lang="zh-CN" altLang="en-US" b="1" dirty="0">
                <a:solidFill>
                  <a:srgbClr val="FF0066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不同的数据类型，但又相互联系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。为了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处理的方便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将这些成员变量组织在一个名字之下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。</a:t>
            </a:r>
          </a:p>
          <a:p>
            <a:pPr algn="just">
              <a:spcBef>
                <a:spcPct val="50000"/>
              </a:spcBef>
              <a:buClr>
                <a:schemeClr val="accent2"/>
              </a:buClr>
              <a:defRPr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结构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将一组相关的变量看做一个存储单元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，而不是各自独立的实体，因此它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有助于组织复杂的数据。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4" name="椭圆 80"/>
          <p:cNvSpPr/>
          <p:nvPr/>
        </p:nvSpPr>
        <p:spPr bwMode="auto">
          <a:xfrm>
            <a:off x="3792537" y="352078"/>
            <a:ext cx="3779837" cy="628650"/>
          </a:xfrm>
          <a:prstGeom prst="rect">
            <a:avLst/>
          </a:prstGeom>
          <a:solidFill>
            <a:srgbClr val="C86477"/>
          </a:solidFill>
          <a:ln w="5715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  <a:defRPr/>
            </a:pPr>
            <a:endParaRPr lang="zh-CN" altLang="en-US" ker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2228" name="文本框 12"/>
          <p:cNvSpPr txBox="1">
            <a:spLocks noChangeArrowheads="1"/>
          </p:cNvSpPr>
          <p:nvPr/>
        </p:nvSpPr>
        <p:spPr bwMode="auto">
          <a:xfrm>
            <a:off x="3917950" y="402084"/>
            <a:ext cx="3529013" cy="522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C86477"/>
                </a:solidFill>
                <a:latin typeface="Calibri" pitchFamily="34" charset="0"/>
              </a:rPr>
              <a:t>4.3  </a:t>
            </a:r>
            <a:r>
              <a:rPr lang="zh-CN" altLang="en-US" sz="2800" b="1">
                <a:solidFill>
                  <a:srgbClr val="C86477"/>
                </a:solidFill>
                <a:latin typeface="Calibri" pitchFamily="34" charset="0"/>
              </a:rPr>
              <a:t>结构</a:t>
            </a:r>
          </a:p>
        </p:txBody>
      </p:sp>
      <p:sp>
        <p:nvSpPr>
          <p:cNvPr id="6" name="椭圆 80"/>
          <p:cNvSpPr/>
          <p:nvPr/>
        </p:nvSpPr>
        <p:spPr bwMode="auto">
          <a:xfrm>
            <a:off x="0" y="330949"/>
            <a:ext cx="12192000" cy="45719"/>
          </a:xfrm>
          <a:prstGeom prst="rect">
            <a:avLst/>
          </a:prstGeom>
          <a:solidFill>
            <a:srgbClr val="C86477"/>
          </a:solidFill>
          <a:ln w="5715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  <a:defRPr/>
            </a:pPr>
            <a:endParaRPr lang="zh-CN" altLang="en-US" ker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79F0F-587C-4255-83FE-A78A84690607}" type="slidenum">
              <a:rPr lang="zh-CN" altLang="en-US"/>
              <a:pPr>
                <a:defRPr/>
              </a:pPr>
              <a:t>52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51201"/>
          <p:cNvSpPr>
            <a:spLocks noGrp="1"/>
          </p:cNvSpPr>
          <p:nvPr>
            <p:ph type="title" idx="4294967295"/>
          </p:nvPr>
        </p:nvSpPr>
        <p:spPr>
          <a:xfrm>
            <a:off x="3954016" y="742534"/>
            <a:ext cx="4139952" cy="533400"/>
          </a:xfrm>
          <a:solidFill>
            <a:srgbClr val="7030A0"/>
          </a:solidFill>
          <a:ln w="38100" cap="flat" cmpd="dbl">
            <a:solidFill>
              <a:srgbClr val="000000"/>
            </a:solidFill>
            <a:miter/>
            <a:headEnd type="none" w="med" len="med"/>
            <a:tailEnd type="none" w="med" len="med"/>
          </a:ln>
        </p:spPr>
        <p:txBody>
          <a:bodyPr vert="horz" wrap="square" lIns="92075" tIns="46038" rIns="92075" bIns="4680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</a:pPr>
            <a:r>
              <a:rPr lang="en-US" altLang="zh-CN" sz="3200" b="1" noProof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光准圆_CNKI" panose="02000500000000000000" pitchFamily="2" charset="-122"/>
                <a:ea typeface="华光准圆_CNKI" panose="02000500000000000000" pitchFamily="2" charset="-122"/>
              </a:rPr>
              <a:t>4.3.1 </a:t>
            </a:r>
            <a:r>
              <a:rPr lang="zh-CN" altLang="en-US" sz="3200" b="1" noProof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光准圆_CNKI" panose="02000500000000000000" pitchFamily="2" charset="-122"/>
                <a:ea typeface="华光准圆_CNKI" panose="02000500000000000000" pitchFamily="2" charset="-122"/>
              </a:rPr>
              <a:t>结构类型的定义</a:t>
            </a:r>
          </a:p>
        </p:txBody>
      </p:sp>
      <p:sp>
        <p:nvSpPr>
          <p:cNvPr id="51203" name="文本框 51202"/>
          <p:cNvSpPr txBox="1"/>
          <p:nvPr/>
        </p:nvSpPr>
        <p:spPr>
          <a:xfrm>
            <a:off x="335360" y="1275934"/>
            <a:ext cx="11377264" cy="526297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buClr>
                <a:schemeClr val="accent2"/>
              </a:buClr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结构类型定义的一般格式：</a:t>
            </a:r>
            <a:endParaRPr lang="en-US" altLang="zh-CN" b="1" dirty="0">
              <a:latin typeface="黑体" pitchFamily="49" charset="-122"/>
              <a:ea typeface="黑体" pitchFamily="49" charset="-122"/>
            </a:endParaRPr>
          </a:p>
          <a:p>
            <a:pPr algn="just">
              <a:spcBef>
                <a:spcPts val="0"/>
              </a:spcBef>
              <a:buClr>
                <a:schemeClr val="accent2"/>
              </a:buClr>
              <a:defRPr/>
            </a:pPr>
            <a:r>
              <a:rPr lang="en-US" altLang="zh-CN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struct </a:t>
            </a:r>
            <a:r>
              <a:rPr lang="zh-CN" altLang="en-US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结构类型名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{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    </a:t>
            </a:r>
            <a:r>
              <a:rPr lang="zh-CN" altLang="en-US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类型名</a:t>
            </a:r>
            <a:r>
              <a:rPr lang="en-US" altLang="zh-CN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1  </a:t>
            </a:r>
            <a:r>
              <a:rPr lang="zh-CN" altLang="en-US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成员名</a:t>
            </a:r>
            <a:r>
              <a:rPr lang="en-US" altLang="zh-CN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1;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    </a:t>
            </a:r>
            <a:r>
              <a:rPr lang="zh-CN" altLang="en-US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类型名</a:t>
            </a:r>
            <a:r>
              <a:rPr lang="en-US" altLang="zh-CN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2  </a:t>
            </a:r>
            <a:r>
              <a:rPr lang="zh-CN" altLang="en-US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成员名</a:t>
            </a:r>
            <a:r>
              <a:rPr lang="en-US" altLang="zh-CN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2;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    ……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    </a:t>
            </a:r>
            <a:r>
              <a:rPr lang="zh-CN" altLang="en-US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类型名</a:t>
            </a:r>
            <a:r>
              <a:rPr lang="en-US" altLang="zh-CN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n  </a:t>
            </a:r>
            <a:r>
              <a:rPr lang="zh-CN" altLang="en-US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成员名</a:t>
            </a:r>
            <a:r>
              <a:rPr lang="en-US" altLang="zh-CN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n;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};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宋体" pitchFamily="2" charset="-122"/>
              </a:rPr>
              <a:t> </a:t>
            </a:r>
          </a:p>
          <a:p>
            <a:pPr algn="just">
              <a:spcBef>
                <a:spcPts val="0"/>
              </a:spcBef>
              <a:defRPr/>
            </a:pPr>
            <a:r>
              <a:rPr lang="en-US" altLang="zh-CN" b="1" dirty="0">
                <a:latin typeface="+mj-lt"/>
                <a:ea typeface="宋体" pitchFamily="2" charset="-122"/>
              </a:rPr>
              <a:t>① </a:t>
            </a:r>
            <a:r>
              <a:rPr lang="zh-CN" altLang="en-US" b="1" dirty="0">
                <a:solidFill>
                  <a:srgbClr val="FF0000"/>
                </a:solidFill>
                <a:latin typeface="+mj-lt"/>
                <a:ea typeface="宋体" pitchFamily="2" charset="-122"/>
              </a:rPr>
              <a:t>结构类型名和各成员名</a:t>
            </a:r>
            <a:r>
              <a:rPr lang="zh-CN" altLang="en-US" b="1" dirty="0">
                <a:latin typeface="+mj-lt"/>
                <a:ea typeface="宋体" pitchFamily="2" charset="-122"/>
              </a:rPr>
              <a:t>都应是</a:t>
            </a:r>
            <a:r>
              <a:rPr lang="en-US" altLang="zh-CN" b="1" dirty="0">
                <a:latin typeface="+mj-lt"/>
                <a:ea typeface="宋体" pitchFamily="2" charset="-122"/>
              </a:rPr>
              <a:t>C</a:t>
            </a:r>
            <a:r>
              <a:rPr lang="zh-CN" altLang="en-US" b="1" dirty="0">
                <a:latin typeface="+mj-lt"/>
                <a:ea typeface="宋体" pitchFamily="2" charset="-122"/>
              </a:rPr>
              <a:t>语言合法的标识符，</a:t>
            </a:r>
            <a:r>
              <a:rPr lang="zh-CN" altLang="en-US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结构类型名不得与其它类型、变量的名字相同，但成员名可以与变量名相同</a:t>
            </a:r>
            <a:r>
              <a:rPr lang="zh-CN" altLang="en-US" b="1" dirty="0">
                <a:latin typeface="+mj-lt"/>
                <a:ea typeface="宋体" pitchFamily="2" charset="-122"/>
              </a:rPr>
              <a:t> </a:t>
            </a:r>
          </a:p>
          <a:p>
            <a:pPr algn="just">
              <a:spcBef>
                <a:spcPts val="0"/>
              </a:spcBef>
              <a:defRPr/>
            </a:pPr>
            <a:r>
              <a:rPr lang="en-US" altLang="zh-CN" b="1" dirty="0">
                <a:latin typeface="+mj-lt"/>
                <a:ea typeface="宋体" pitchFamily="2" charset="-122"/>
              </a:rPr>
              <a:t>② </a:t>
            </a:r>
            <a:r>
              <a:rPr lang="zh-CN" altLang="en-US" b="1" dirty="0">
                <a:latin typeface="+mj-lt"/>
                <a:ea typeface="宋体" pitchFamily="2" charset="-122"/>
              </a:rPr>
              <a:t>结构类型定义之后一定要跟一个</a:t>
            </a:r>
            <a:r>
              <a:rPr lang="zh-CN" altLang="en-US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分号</a:t>
            </a:r>
            <a:r>
              <a:rPr lang="zh-CN" altLang="en-US" b="1" dirty="0">
                <a:latin typeface="+mj-lt"/>
                <a:ea typeface="宋体" pitchFamily="2" charset="-122"/>
              </a:rPr>
              <a:t> </a:t>
            </a:r>
          </a:p>
          <a:p>
            <a:pPr algn="just">
              <a:spcBef>
                <a:spcPts val="0"/>
              </a:spcBef>
              <a:defRPr/>
            </a:pPr>
            <a:r>
              <a:rPr lang="en-US" altLang="zh-CN" b="1" dirty="0">
                <a:latin typeface="+mj-lt"/>
                <a:ea typeface="宋体" pitchFamily="2" charset="-122"/>
              </a:rPr>
              <a:t>③ </a:t>
            </a:r>
            <a:r>
              <a:rPr lang="zh-CN" altLang="en-US" b="1" dirty="0">
                <a:latin typeface="+mj-lt"/>
                <a:ea typeface="宋体" pitchFamily="2" charset="-122"/>
              </a:rPr>
              <a:t>与数组的定义不同，定义数组时直接声明变量，并为变量分配了相应的内存空间；而这里</a:t>
            </a:r>
            <a:r>
              <a:rPr lang="zh-CN" altLang="en-US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定义的是结构类型，不是变量</a:t>
            </a:r>
            <a:r>
              <a:rPr lang="zh-CN" altLang="en-US" b="1" dirty="0">
                <a:latin typeface="+mj-lt"/>
                <a:ea typeface="宋体" pitchFamily="2" charset="-122"/>
              </a:rPr>
              <a:t>。结构类型名的用法与</a:t>
            </a:r>
            <a:r>
              <a:rPr lang="en-US" altLang="zh-CN" b="1" dirty="0">
                <a:latin typeface="+mj-lt"/>
                <a:ea typeface="宋体" pitchFamily="2" charset="-122"/>
              </a:rPr>
              <a:t>C</a:t>
            </a:r>
            <a:r>
              <a:rPr lang="zh-CN" altLang="en-US" b="1" dirty="0">
                <a:latin typeface="+mj-lt"/>
                <a:ea typeface="宋体" pitchFamily="2" charset="-122"/>
              </a:rPr>
              <a:t>的预定义类型名</a:t>
            </a:r>
            <a:r>
              <a:rPr lang="en-US" altLang="zh-CN" b="1" dirty="0">
                <a:latin typeface="+mj-lt"/>
                <a:ea typeface="宋体" pitchFamily="2" charset="-122"/>
              </a:rPr>
              <a:t>int</a:t>
            </a:r>
            <a:r>
              <a:rPr lang="zh-CN" altLang="en-US" b="1" dirty="0">
                <a:latin typeface="+mj-lt"/>
                <a:ea typeface="宋体" pitchFamily="2" charset="-122"/>
              </a:rPr>
              <a:t>、</a:t>
            </a:r>
            <a:r>
              <a:rPr lang="en-US" altLang="zh-CN" b="1" dirty="0">
                <a:latin typeface="+mj-lt"/>
                <a:ea typeface="宋体" pitchFamily="2" charset="-122"/>
              </a:rPr>
              <a:t>float</a:t>
            </a:r>
            <a:r>
              <a:rPr lang="zh-CN" altLang="en-US" b="1" dirty="0">
                <a:latin typeface="+mj-lt"/>
                <a:ea typeface="宋体" pitchFamily="2" charset="-122"/>
              </a:rPr>
              <a:t>、</a:t>
            </a:r>
            <a:r>
              <a:rPr lang="en-US" altLang="zh-CN" b="1" dirty="0">
                <a:latin typeface="+mj-lt"/>
                <a:ea typeface="宋体" pitchFamily="2" charset="-122"/>
              </a:rPr>
              <a:t>char</a:t>
            </a:r>
            <a:r>
              <a:rPr lang="zh-CN" altLang="en-US" b="1" dirty="0">
                <a:latin typeface="+mj-lt"/>
                <a:ea typeface="宋体" pitchFamily="2" charset="-122"/>
              </a:rPr>
              <a:t>等相同，都是一个模板，以后的程序可以用它来定义变量 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DC459-F191-4AFE-ABCD-B355E9EA707C}" type="slidenum">
              <a:rPr lang="zh-CN" altLang="en-US"/>
              <a:pPr>
                <a:defRPr/>
              </a:pPr>
              <a:t>53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文本框 52226"/>
          <p:cNvSpPr txBox="1"/>
          <p:nvPr/>
        </p:nvSpPr>
        <p:spPr>
          <a:xfrm>
            <a:off x="1847850" y="476250"/>
            <a:ext cx="8610600" cy="63500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algn="just">
              <a:lnSpc>
                <a:spcPct val="95000"/>
              </a:lnSpc>
              <a:buClr>
                <a:schemeClr val="accent2"/>
              </a:buClr>
              <a:defRPr/>
            </a:pPr>
            <a:r>
              <a:rPr lang="zh-CN" altLang="en-US" b="1" dirty="0">
                <a:latin typeface="+mj-lt"/>
                <a:ea typeface="仿宋" pitchFamily="49" charset="-122"/>
              </a:rPr>
              <a:t>日期类型</a:t>
            </a:r>
          </a:p>
          <a:p>
            <a:pPr>
              <a:lnSpc>
                <a:spcPct val="95000"/>
              </a:lnSpc>
              <a:defRPr/>
            </a:pPr>
            <a:r>
              <a:rPr lang="en-US" altLang="zh-CN" sz="2000" b="1" dirty="0">
                <a:latin typeface="+mj-lt"/>
                <a:ea typeface="宋体" pitchFamily="2" charset="-122"/>
              </a:rPr>
              <a:t>struct Date                         </a:t>
            </a:r>
            <a:r>
              <a:rPr lang="en-US" altLang="zh-CN" sz="2000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// </a:t>
            </a:r>
            <a:r>
              <a:rPr lang="zh-CN" altLang="en-US" sz="2000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定义日期类型</a:t>
            </a:r>
          </a:p>
          <a:p>
            <a:pPr>
              <a:lnSpc>
                <a:spcPct val="95000"/>
              </a:lnSpc>
              <a:defRPr/>
            </a:pPr>
            <a:r>
              <a:rPr lang="en-US" altLang="zh-CN" sz="2000" b="1" dirty="0">
                <a:latin typeface="+mj-lt"/>
                <a:ea typeface="宋体" pitchFamily="2" charset="-122"/>
              </a:rPr>
              <a:t>{</a:t>
            </a:r>
          </a:p>
          <a:p>
            <a:pPr>
              <a:lnSpc>
                <a:spcPct val="95000"/>
              </a:lnSpc>
              <a:defRPr/>
            </a:pPr>
            <a:r>
              <a:rPr lang="en-US" altLang="zh-CN" sz="2000" b="1" dirty="0">
                <a:latin typeface="+mj-lt"/>
                <a:ea typeface="宋体" pitchFamily="2" charset="-122"/>
              </a:rPr>
              <a:t>    int year;                       </a:t>
            </a:r>
            <a:r>
              <a:rPr lang="en-US" altLang="zh-CN" sz="2000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// </a:t>
            </a:r>
            <a:r>
              <a:rPr lang="zh-CN" altLang="en-US" sz="2000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年</a:t>
            </a:r>
          </a:p>
          <a:p>
            <a:pPr>
              <a:lnSpc>
                <a:spcPct val="95000"/>
              </a:lnSpc>
              <a:defRPr/>
            </a:pPr>
            <a:r>
              <a:rPr lang="zh-CN" altLang="en-US" sz="2000" b="1" dirty="0">
                <a:latin typeface="+mj-lt"/>
                <a:ea typeface="宋体" pitchFamily="2" charset="-122"/>
              </a:rPr>
              <a:t>    </a:t>
            </a:r>
            <a:r>
              <a:rPr lang="en-US" altLang="zh-CN" sz="2000" b="1" dirty="0">
                <a:latin typeface="+mj-lt"/>
                <a:ea typeface="宋体" pitchFamily="2" charset="-122"/>
              </a:rPr>
              <a:t>int month;                      </a:t>
            </a:r>
            <a:r>
              <a:rPr lang="en-US" altLang="zh-CN" sz="2000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// </a:t>
            </a:r>
            <a:r>
              <a:rPr lang="zh-CN" altLang="en-US" sz="2000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月</a:t>
            </a:r>
          </a:p>
          <a:p>
            <a:pPr>
              <a:lnSpc>
                <a:spcPct val="95000"/>
              </a:lnSpc>
              <a:defRPr/>
            </a:pPr>
            <a:r>
              <a:rPr lang="zh-CN" altLang="en-US" sz="2000" b="1" dirty="0">
                <a:latin typeface="+mj-lt"/>
                <a:ea typeface="宋体" pitchFamily="2" charset="-122"/>
              </a:rPr>
              <a:t>    </a:t>
            </a:r>
            <a:r>
              <a:rPr lang="en-US" altLang="zh-CN" sz="2000" b="1" dirty="0">
                <a:latin typeface="+mj-lt"/>
                <a:ea typeface="宋体" pitchFamily="2" charset="-122"/>
              </a:rPr>
              <a:t>int day;                        </a:t>
            </a:r>
            <a:r>
              <a:rPr lang="en-US" altLang="zh-CN" sz="2000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// </a:t>
            </a:r>
            <a:r>
              <a:rPr lang="zh-CN" altLang="en-US" sz="2000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日</a:t>
            </a:r>
          </a:p>
          <a:p>
            <a:pPr>
              <a:lnSpc>
                <a:spcPct val="95000"/>
              </a:lnSpc>
              <a:defRPr/>
            </a:pPr>
            <a:r>
              <a:rPr lang="en-US" altLang="zh-CN" sz="2000" b="1" dirty="0">
                <a:latin typeface="+mj-lt"/>
                <a:ea typeface="宋体" pitchFamily="2" charset="-122"/>
              </a:rPr>
              <a:t>};</a:t>
            </a:r>
          </a:p>
          <a:p>
            <a:pPr>
              <a:lnSpc>
                <a:spcPct val="95000"/>
              </a:lnSpc>
              <a:defRPr/>
            </a:pP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学生类型 </a:t>
            </a:r>
          </a:p>
          <a:p>
            <a:pPr>
              <a:lnSpc>
                <a:spcPct val="95000"/>
              </a:lnSpc>
              <a:defRPr/>
            </a:pPr>
            <a:r>
              <a:rPr lang="en-US" altLang="zh-CN" sz="2000" b="1" dirty="0">
                <a:latin typeface="+mj-lt"/>
                <a:ea typeface="宋体" pitchFamily="2" charset="-122"/>
              </a:rPr>
              <a:t>struct StudentInfo          </a:t>
            </a:r>
            <a:r>
              <a:rPr lang="en-US" altLang="zh-CN" sz="2000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// </a:t>
            </a:r>
            <a:r>
              <a:rPr lang="zh-CN" altLang="en-US" sz="2000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定义学生信息结构类型</a:t>
            </a:r>
          </a:p>
          <a:p>
            <a:pPr>
              <a:lnSpc>
                <a:spcPct val="95000"/>
              </a:lnSpc>
              <a:defRPr/>
            </a:pPr>
            <a:r>
              <a:rPr lang="en-US" altLang="zh-CN" sz="2000" b="1" dirty="0">
                <a:latin typeface="+mj-lt"/>
                <a:ea typeface="宋体" pitchFamily="2" charset="-122"/>
              </a:rPr>
              <a:t>{</a:t>
            </a:r>
          </a:p>
          <a:p>
            <a:pPr>
              <a:lnSpc>
                <a:spcPct val="95000"/>
              </a:lnSpc>
              <a:defRPr/>
            </a:pPr>
            <a:r>
              <a:rPr lang="en-US" altLang="zh-CN" sz="2000" b="1" dirty="0">
                <a:latin typeface="+mj-lt"/>
                <a:ea typeface="宋体" pitchFamily="2" charset="-122"/>
              </a:rPr>
              <a:t>    char no[20];                    </a:t>
            </a:r>
            <a:r>
              <a:rPr lang="en-US" altLang="zh-CN" sz="2000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// </a:t>
            </a:r>
            <a:r>
              <a:rPr lang="zh-CN" altLang="en-US" sz="2000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学号</a:t>
            </a:r>
          </a:p>
          <a:p>
            <a:pPr>
              <a:lnSpc>
                <a:spcPct val="95000"/>
              </a:lnSpc>
              <a:defRPr/>
            </a:pPr>
            <a:r>
              <a:rPr lang="zh-CN" altLang="en-US" sz="2000" b="1" dirty="0">
                <a:latin typeface="+mj-lt"/>
                <a:ea typeface="宋体" pitchFamily="2" charset="-122"/>
              </a:rPr>
              <a:t>    </a:t>
            </a:r>
            <a:r>
              <a:rPr lang="en-US" altLang="zh-CN" sz="2000" b="1" dirty="0">
                <a:latin typeface="+mj-lt"/>
                <a:ea typeface="宋体" pitchFamily="2" charset="-122"/>
              </a:rPr>
              <a:t>char name[20];                 </a:t>
            </a:r>
            <a:r>
              <a:rPr lang="en-US" altLang="zh-CN" sz="2000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 // </a:t>
            </a:r>
            <a:r>
              <a:rPr lang="zh-CN" altLang="en-US" sz="2000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姓名</a:t>
            </a:r>
          </a:p>
          <a:p>
            <a:pPr>
              <a:lnSpc>
                <a:spcPct val="95000"/>
              </a:lnSpc>
              <a:defRPr/>
            </a:pPr>
            <a:r>
              <a:rPr lang="zh-CN" altLang="en-US" sz="2000" b="1" dirty="0">
                <a:latin typeface="+mj-lt"/>
                <a:ea typeface="宋体" pitchFamily="2" charset="-122"/>
              </a:rPr>
              <a:t>    </a:t>
            </a:r>
            <a:r>
              <a:rPr lang="en-US" altLang="zh-CN" sz="2000" b="1" dirty="0">
                <a:latin typeface="+mj-lt"/>
                <a:ea typeface="宋体" pitchFamily="2" charset="-122"/>
              </a:rPr>
              <a:t>char password[20];              </a:t>
            </a:r>
            <a:r>
              <a:rPr lang="en-US" altLang="zh-CN" sz="2000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// </a:t>
            </a:r>
            <a:r>
              <a:rPr lang="zh-CN" altLang="en-US" sz="2000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密码</a:t>
            </a:r>
          </a:p>
          <a:p>
            <a:pPr>
              <a:lnSpc>
                <a:spcPct val="95000"/>
              </a:lnSpc>
              <a:defRPr/>
            </a:pPr>
            <a:r>
              <a:rPr lang="zh-CN" altLang="en-US" sz="2000" b="1" dirty="0">
                <a:latin typeface="+mj-lt"/>
                <a:ea typeface="宋体" pitchFamily="2" charset="-122"/>
              </a:rPr>
              <a:t>    </a:t>
            </a:r>
            <a:r>
              <a:rPr lang="en-US" altLang="zh-CN" sz="2000" b="1" dirty="0">
                <a:latin typeface="+mj-lt"/>
                <a:ea typeface="宋体" pitchFamily="2" charset="-122"/>
              </a:rPr>
              <a:t>int sexy;               </a:t>
            </a:r>
            <a:r>
              <a:rPr lang="en-US" altLang="zh-CN" sz="2000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// </a:t>
            </a:r>
            <a:r>
              <a:rPr lang="zh-CN" altLang="en-US" sz="2000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性别（</a:t>
            </a:r>
            <a:r>
              <a:rPr lang="en-US" altLang="zh-CN" sz="2000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1</a:t>
            </a:r>
            <a:r>
              <a:rPr lang="zh-CN" altLang="en-US" sz="2000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为男，</a:t>
            </a:r>
            <a:r>
              <a:rPr lang="en-US" altLang="zh-CN" sz="2000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0</a:t>
            </a:r>
            <a:r>
              <a:rPr lang="zh-CN" altLang="en-US" sz="2000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为女）</a:t>
            </a:r>
          </a:p>
          <a:p>
            <a:pPr>
              <a:lnSpc>
                <a:spcPct val="95000"/>
              </a:lnSpc>
              <a:defRPr/>
            </a:pPr>
            <a:r>
              <a:rPr lang="zh-CN" altLang="en-US" sz="2000" b="1" dirty="0">
                <a:latin typeface="+mj-lt"/>
                <a:ea typeface="宋体" pitchFamily="2" charset="-122"/>
              </a:rPr>
              <a:t>    </a:t>
            </a:r>
            <a:r>
              <a:rPr lang="en-US" altLang="zh-CN" sz="2000" b="1" dirty="0">
                <a:latin typeface="+mj-lt"/>
                <a:ea typeface="宋体" pitchFamily="2" charset="-122"/>
              </a:rPr>
              <a:t>double height;                  </a:t>
            </a:r>
            <a:r>
              <a:rPr lang="en-US" altLang="zh-CN" sz="2000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// </a:t>
            </a:r>
            <a:r>
              <a:rPr lang="zh-CN" altLang="en-US" sz="2000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身高</a:t>
            </a:r>
          </a:p>
          <a:p>
            <a:pPr>
              <a:lnSpc>
                <a:spcPct val="95000"/>
              </a:lnSpc>
              <a:defRPr/>
            </a:pPr>
            <a:r>
              <a:rPr lang="zh-CN" altLang="en-US" sz="2000" b="1" dirty="0">
                <a:latin typeface="+mj-lt"/>
                <a:ea typeface="宋体" pitchFamily="2" charset="-122"/>
              </a:rPr>
              <a:t>    </a:t>
            </a:r>
            <a:r>
              <a:rPr lang="en-US" altLang="zh-CN" sz="2000" b="1" dirty="0">
                <a:latin typeface="+mj-lt"/>
                <a:ea typeface="宋体" pitchFamily="2" charset="-122"/>
              </a:rPr>
              <a:t>double weight;                  </a:t>
            </a:r>
            <a:r>
              <a:rPr lang="en-US" altLang="zh-CN" sz="2000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// </a:t>
            </a:r>
            <a:r>
              <a:rPr lang="zh-CN" altLang="en-US" sz="2000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体重</a:t>
            </a:r>
          </a:p>
          <a:p>
            <a:pPr>
              <a:lnSpc>
                <a:spcPct val="95000"/>
              </a:lnSpc>
              <a:defRPr/>
            </a:pPr>
            <a:r>
              <a:rPr lang="zh-CN" altLang="en-US" sz="2000" b="1" dirty="0">
                <a:latin typeface="+mj-lt"/>
                <a:ea typeface="宋体" pitchFamily="2" charset="-122"/>
              </a:rPr>
              <a:t>    </a:t>
            </a:r>
            <a:r>
              <a:rPr lang="en-US" altLang="zh-CN" sz="2000" b="1" dirty="0">
                <a:latin typeface="+mj-lt"/>
                <a:ea typeface="宋体" pitchFamily="2" charset="-122"/>
              </a:rPr>
              <a:t>char telephone[20];             </a:t>
            </a:r>
            <a:r>
              <a:rPr lang="en-US" altLang="zh-CN" sz="2000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// </a:t>
            </a:r>
            <a:r>
              <a:rPr lang="zh-CN" altLang="en-US" sz="2000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电话</a:t>
            </a:r>
          </a:p>
          <a:p>
            <a:pPr>
              <a:lnSpc>
                <a:spcPct val="95000"/>
              </a:lnSpc>
              <a:defRPr/>
            </a:pPr>
            <a:r>
              <a:rPr lang="zh-CN" altLang="en-US" sz="2000" b="1" dirty="0">
                <a:latin typeface="+mj-lt"/>
                <a:ea typeface="宋体" pitchFamily="2" charset="-122"/>
              </a:rPr>
              <a:t>    </a:t>
            </a:r>
            <a:r>
              <a:rPr lang="en-US" altLang="zh-CN" sz="2000" b="1" dirty="0">
                <a:latin typeface="+mj-lt"/>
                <a:ea typeface="宋体" pitchFamily="2" charset="-122"/>
              </a:rPr>
              <a:t>char e_mail[40];                </a:t>
            </a:r>
            <a:r>
              <a:rPr lang="en-US" altLang="zh-CN" sz="2000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// E_mail</a:t>
            </a:r>
          </a:p>
          <a:p>
            <a:pPr>
              <a:lnSpc>
                <a:spcPct val="95000"/>
              </a:lnSpc>
              <a:defRPr/>
            </a:pPr>
            <a:r>
              <a:rPr lang="en-US" altLang="zh-CN" sz="2000" b="1" dirty="0">
                <a:latin typeface="+mj-lt"/>
                <a:ea typeface="宋体" pitchFamily="2" charset="-122"/>
              </a:rPr>
              <a:t>    char qq[20];                    </a:t>
            </a:r>
            <a:r>
              <a:rPr lang="en-US" altLang="zh-CN" sz="2000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// QQ</a:t>
            </a:r>
            <a:r>
              <a:rPr lang="zh-CN" altLang="en-US" sz="2000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号</a:t>
            </a:r>
          </a:p>
          <a:p>
            <a:pPr>
              <a:lnSpc>
                <a:spcPct val="95000"/>
              </a:lnSpc>
              <a:defRPr/>
            </a:pPr>
            <a:r>
              <a:rPr lang="zh-CN" altLang="en-US" sz="2000" b="1" dirty="0">
                <a:latin typeface="+mj-lt"/>
                <a:ea typeface="宋体" pitchFamily="2" charset="-122"/>
              </a:rPr>
              <a:t>    </a:t>
            </a:r>
            <a:r>
              <a:rPr lang="en-US" altLang="zh-CN" sz="2000" b="1" dirty="0">
                <a:latin typeface="+mj-lt"/>
                <a:ea typeface="宋体" pitchFamily="2" charset="-122"/>
              </a:rPr>
              <a:t>Date birthday;                 </a:t>
            </a:r>
            <a:r>
              <a:rPr lang="en-US" altLang="zh-CN" sz="2000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 // </a:t>
            </a:r>
            <a:r>
              <a:rPr lang="zh-CN" altLang="en-US" sz="2000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生日；成员类型也可以是已定义的结构类型</a:t>
            </a:r>
          </a:p>
          <a:p>
            <a:pPr>
              <a:lnSpc>
                <a:spcPct val="95000"/>
              </a:lnSpc>
              <a:defRPr/>
            </a:pPr>
            <a:r>
              <a:rPr lang="en-US" altLang="zh-CN" sz="2000" b="1" dirty="0">
                <a:latin typeface="+mj-lt"/>
                <a:ea typeface="宋体" pitchFamily="2" charset="-122"/>
              </a:rPr>
              <a:t>};</a:t>
            </a:r>
          </a:p>
        </p:txBody>
      </p:sp>
      <p:sp>
        <p:nvSpPr>
          <p:cNvPr id="52228" name="圆角矩形标注 52227"/>
          <p:cNvSpPr>
            <a:spLocks noChangeArrowheads="1"/>
          </p:cNvSpPr>
          <p:nvPr/>
        </p:nvSpPr>
        <p:spPr bwMode="auto">
          <a:xfrm>
            <a:off x="7104063" y="3573463"/>
            <a:ext cx="3421062" cy="900112"/>
          </a:xfrm>
          <a:prstGeom prst="wedgeRoundRectCallout">
            <a:avLst>
              <a:gd name="adj1" fmla="val -3250"/>
              <a:gd name="adj2" fmla="val 22716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宋体" charset="-122"/>
              </a:rPr>
              <a:t>注意：</a:t>
            </a:r>
            <a:r>
              <a:rPr lang="en-US" altLang="zh-CN" b="1">
                <a:solidFill>
                  <a:schemeClr val="bg1"/>
                </a:solidFill>
                <a:latin typeface="宋体" charset="-122"/>
              </a:rPr>
              <a:t>Date</a:t>
            </a:r>
            <a:r>
              <a:rPr lang="zh-CN" altLang="en-US" b="1">
                <a:solidFill>
                  <a:schemeClr val="bg1"/>
                </a:solidFill>
                <a:latin typeface="宋体" charset="-122"/>
              </a:rPr>
              <a:t>一定要在</a:t>
            </a:r>
            <a:r>
              <a:rPr lang="en-US" altLang="zh-CN" b="1">
                <a:solidFill>
                  <a:schemeClr val="bg1"/>
                </a:solidFill>
                <a:latin typeface="宋体" charset="-122"/>
              </a:rPr>
              <a:t>StudentInfo</a:t>
            </a:r>
            <a:r>
              <a:rPr lang="zh-CN" altLang="en-US" b="1">
                <a:solidFill>
                  <a:schemeClr val="bg1"/>
                </a:solidFill>
                <a:latin typeface="宋体" charset="-122"/>
              </a:rPr>
              <a:t>之前定义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6F3294-EFA5-4F8A-98A7-DFEA8A68966B}" type="slidenum">
              <a:rPr lang="zh-CN" altLang="en-US"/>
              <a:pPr>
                <a:defRPr/>
              </a:pPr>
              <a:t>54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53249"/>
          <p:cNvSpPr>
            <a:spLocks noGrp="1"/>
          </p:cNvSpPr>
          <p:nvPr>
            <p:ph type="title" idx="4294967295"/>
          </p:nvPr>
        </p:nvSpPr>
        <p:spPr>
          <a:xfrm>
            <a:off x="551384" y="714376"/>
            <a:ext cx="6232128" cy="533400"/>
          </a:xfrm>
          <a:solidFill>
            <a:srgbClr val="7030A0"/>
          </a:solidFill>
          <a:ln w="38100" cap="flat" cmpd="dbl">
            <a:solidFill>
              <a:srgbClr val="000000"/>
            </a:solidFill>
            <a:miter/>
            <a:headEnd type="none" w="med" len="med"/>
            <a:tailEnd type="none" w="med" len="med"/>
          </a:ln>
        </p:spPr>
        <p:txBody>
          <a:bodyPr vert="horz" wrap="square" lIns="92075" tIns="46038" rIns="92075" bIns="4680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</a:pPr>
            <a:r>
              <a:rPr lang="en-US" altLang="zh-CN" sz="3200" b="1" noProof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光准圆_CNKI" panose="02000500000000000000" pitchFamily="2" charset="-122"/>
                <a:ea typeface="华光准圆_CNKI" panose="02000500000000000000" pitchFamily="2" charset="-122"/>
              </a:rPr>
              <a:t>4.3.2 </a:t>
            </a:r>
            <a:r>
              <a:rPr lang="zh-CN" altLang="en-US" sz="3200" b="1" noProof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光准圆_CNKI" panose="02000500000000000000" pitchFamily="2" charset="-122"/>
                <a:ea typeface="华光准圆_CNKI" panose="02000500000000000000" pitchFamily="2" charset="-122"/>
              </a:rPr>
              <a:t>结构类型变量的定义及初始化</a:t>
            </a:r>
          </a:p>
        </p:txBody>
      </p:sp>
      <p:sp>
        <p:nvSpPr>
          <p:cNvPr id="53251" name="文本框 53250"/>
          <p:cNvSpPr txBox="1"/>
          <p:nvPr/>
        </p:nvSpPr>
        <p:spPr>
          <a:xfrm>
            <a:off x="1343472" y="2330451"/>
            <a:ext cx="8610600" cy="267652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chemeClr val="accent2"/>
              </a:buCl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宋体" pitchFamily="2" charset="-122"/>
              </a:rPr>
              <a:t>定义变量</a:t>
            </a:r>
          </a:p>
          <a:p>
            <a:pPr algn="just">
              <a:spcBef>
                <a:spcPct val="50000"/>
              </a:spcBef>
              <a:buClr>
                <a:schemeClr val="accent2"/>
              </a:buCl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宋体" pitchFamily="2" charset="-122"/>
              </a:rPr>
              <a:t>    </a:t>
            </a:r>
            <a:r>
              <a:rPr lang="en-US" altLang="zh-CN" b="1" dirty="0">
                <a:latin typeface="+mj-lt"/>
                <a:ea typeface="宋体" pitchFamily="2" charset="-122"/>
              </a:rPr>
              <a:t>StudentInfo stu;</a:t>
            </a:r>
          </a:p>
          <a:p>
            <a:pPr algn="just">
              <a:spcBef>
                <a:spcPct val="50000"/>
              </a:spcBef>
              <a:buClr>
                <a:schemeClr val="accent2"/>
              </a:buClr>
              <a:defRPr/>
            </a:pPr>
            <a:r>
              <a:rPr lang="en-US" altLang="zh-CN" b="1" dirty="0">
                <a:latin typeface="+mj-lt"/>
                <a:ea typeface="宋体" pitchFamily="2" charset="-122"/>
              </a:rPr>
              <a:t>//</a:t>
            </a:r>
            <a:r>
              <a:rPr lang="zh-CN" altLang="en-US" b="1" dirty="0">
                <a:latin typeface="+mj-lt"/>
                <a:ea typeface="宋体" pitchFamily="2" charset="-122"/>
              </a:rPr>
              <a:t>定义变量</a:t>
            </a:r>
            <a:r>
              <a:rPr lang="en-US" altLang="zh-CN" b="1" dirty="0">
                <a:latin typeface="+mj-lt"/>
                <a:ea typeface="宋体" pitchFamily="2" charset="-122"/>
              </a:rPr>
              <a:t>stu</a:t>
            </a:r>
            <a:r>
              <a:rPr lang="zh-CN" altLang="en-US" b="1" dirty="0">
                <a:latin typeface="+mj-lt"/>
                <a:ea typeface="宋体" pitchFamily="2" charset="-122"/>
              </a:rPr>
              <a:t>并为它</a:t>
            </a:r>
            <a:endParaRPr lang="en-US" altLang="zh-CN" b="1" dirty="0">
              <a:latin typeface="+mj-lt"/>
              <a:ea typeface="宋体" pitchFamily="2" charset="-122"/>
            </a:endParaRPr>
          </a:p>
          <a:p>
            <a:pPr algn="just">
              <a:spcBef>
                <a:spcPct val="50000"/>
              </a:spcBef>
              <a:buClr>
                <a:schemeClr val="accent2"/>
              </a:buClr>
              <a:defRPr/>
            </a:pPr>
            <a:r>
              <a:rPr lang="zh-CN" altLang="en-US" b="1" dirty="0">
                <a:latin typeface="+mj-lt"/>
                <a:ea typeface="宋体" pitchFamily="2" charset="-122"/>
              </a:rPr>
              <a:t>分配相应内存空间，</a:t>
            </a:r>
            <a:endParaRPr lang="en-US" altLang="zh-CN" b="1" dirty="0">
              <a:latin typeface="+mj-lt"/>
              <a:ea typeface="宋体" pitchFamily="2" charset="-122"/>
            </a:endParaRPr>
          </a:p>
          <a:p>
            <a:pPr algn="just">
              <a:spcBef>
                <a:spcPct val="50000"/>
              </a:spcBef>
              <a:buClr>
                <a:schemeClr val="accent2"/>
              </a:buClr>
              <a:defRPr/>
            </a:pPr>
            <a:r>
              <a:rPr lang="zh-CN" altLang="en-US" b="1" dirty="0">
                <a:latin typeface="+mj-lt"/>
                <a:ea typeface="宋体" pitchFamily="2" charset="-122"/>
              </a:rPr>
              <a:t>内存占用如图所示。</a:t>
            </a:r>
            <a:r>
              <a:rPr lang="en-US" altLang="zh-CN" dirty="0">
                <a:latin typeface="+mj-lt"/>
                <a:ea typeface="宋体" pitchFamily="2" charset="-122"/>
              </a:rPr>
              <a:t> </a:t>
            </a:r>
          </a:p>
        </p:txBody>
      </p:sp>
      <p:pic>
        <p:nvPicPr>
          <p:cNvPr id="53252" name="图片 532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981076"/>
            <a:ext cx="4773613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E46F-3BA9-467E-A74C-27D5B8376390}" type="slidenum">
              <a:rPr lang="zh-CN" altLang="en-US"/>
              <a:pPr>
                <a:defRPr/>
              </a:pPr>
              <a:t>55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文本框 53250"/>
          <p:cNvSpPr txBox="1"/>
          <p:nvPr/>
        </p:nvSpPr>
        <p:spPr>
          <a:xfrm>
            <a:off x="839416" y="889843"/>
            <a:ext cx="10513168" cy="54476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FF0066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初始化</a:t>
            </a:r>
            <a:endParaRPr lang="en-US" altLang="zh-CN" b="1" dirty="0">
              <a:solidFill>
                <a:srgbClr val="FF0066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algn="just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结构类型的变量可以在定义的同时使用初值表进行初始化。例如：</a:t>
            </a:r>
          </a:p>
          <a:p>
            <a:pPr algn="just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 </a:t>
            </a:r>
            <a:r>
              <a:rPr lang="en-US" altLang="zh-CN" b="1" dirty="0">
                <a:solidFill>
                  <a:prstClr val="black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Date birthday = {1990, 1, 1};</a:t>
            </a:r>
          </a:p>
          <a:p>
            <a:pPr algn="just">
              <a:spcBef>
                <a:spcPct val="50000"/>
              </a:spcBef>
              <a:buClr>
                <a:srgbClr val="C0504D"/>
              </a:buClr>
              <a:defRPr/>
            </a:pPr>
            <a:r>
              <a:rPr lang="en-US" altLang="zh-CN" b="1" dirty="0">
                <a:solidFill>
                  <a:prstClr val="black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lang="zh-CN" altLang="en-US" b="1" dirty="0">
                <a:solidFill>
                  <a:prstClr val="black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将定义结构类型、定义结构类型变量并初始化结合在一起，如：</a:t>
            </a:r>
            <a:endParaRPr lang="en-US" altLang="zh-CN" b="1" dirty="0">
              <a:solidFill>
                <a:prstClr val="black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prstClr val="black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 struct Date                     // </a:t>
            </a:r>
            <a:r>
              <a:rPr lang="zh-CN" altLang="en-US" b="1" dirty="0">
                <a:solidFill>
                  <a:prstClr val="black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定义日期类型</a:t>
            </a:r>
          </a:p>
          <a:p>
            <a:pPr>
              <a:defRPr/>
            </a:pPr>
            <a:r>
              <a:rPr lang="zh-CN" altLang="en-US" b="1" dirty="0">
                <a:solidFill>
                  <a:prstClr val="black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 </a:t>
            </a:r>
            <a:r>
              <a:rPr lang="en-US" altLang="zh-CN" b="1" dirty="0">
                <a:solidFill>
                  <a:prstClr val="black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{</a:t>
            </a:r>
          </a:p>
          <a:p>
            <a:pPr>
              <a:defRPr/>
            </a:pPr>
            <a:r>
              <a:rPr lang="en-US" altLang="zh-CN" b="1" dirty="0">
                <a:solidFill>
                  <a:prstClr val="black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     int year;                   // </a:t>
            </a:r>
            <a:r>
              <a:rPr lang="zh-CN" altLang="en-US" b="1" dirty="0">
                <a:solidFill>
                  <a:prstClr val="black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年</a:t>
            </a:r>
          </a:p>
          <a:p>
            <a:pPr>
              <a:defRPr/>
            </a:pPr>
            <a:r>
              <a:rPr lang="zh-CN" altLang="en-US" b="1" dirty="0">
                <a:solidFill>
                  <a:prstClr val="black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     </a:t>
            </a:r>
            <a:r>
              <a:rPr lang="en-US" altLang="zh-CN" b="1" dirty="0">
                <a:solidFill>
                  <a:prstClr val="black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int month;                  // </a:t>
            </a:r>
            <a:r>
              <a:rPr lang="zh-CN" altLang="en-US" b="1" dirty="0">
                <a:solidFill>
                  <a:prstClr val="black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月</a:t>
            </a:r>
          </a:p>
          <a:p>
            <a:pPr>
              <a:defRPr/>
            </a:pPr>
            <a:r>
              <a:rPr lang="zh-CN" altLang="en-US" b="1" dirty="0">
                <a:solidFill>
                  <a:prstClr val="black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     </a:t>
            </a:r>
            <a:r>
              <a:rPr lang="en-US" altLang="zh-CN" b="1" dirty="0">
                <a:solidFill>
                  <a:prstClr val="black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int day;                    // </a:t>
            </a:r>
            <a:r>
              <a:rPr lang="zh-CN" altLang="en-US" b="1" dirty="0">
                <a:solidFill>
                  <a:prstClr val="black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日</a:t>
            </a:r>
          </a:p>
          <a:p>
            <a:pPr>
              <a:defRPr/>
            </a:pPr>
            <a:r>
              <a:rPr lang="zh-CN" altLang="en-US" b="1" dirty="0">
                <a:solidFill>
                  <a:prstClr val="black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 </a:t>
            </a:r>
            <a:r>
              <a:rPr lang="en-US" altLang="zh-CN" b="1" dirty="0">
                <a:solidFill>
                  <a:prstClr val="black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}birthday = {1990, 1, 1}; </a:t>
            </a:r>
          </a:p>
          <a:p>
            <a:pPr>
              <a:defRPr/>
            </a:pPr>
            <a:endParaRPr lang="en-US" altLang="zh-CN" b="1" dirty="0">
              <a:solidFill>
                <a:srgbClr val="FF0066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defRPr/>
            </a:pPr>
            <a:r>
              <a:rPr lang="zh-CN" altLang="en-US" b="1" dirty="0">
                <a:solidFill>
                  <a:srgbClr val="FF0066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注意</a:t>
            </a:r>
            <a:r>
              <a:rPr lang="zh-CN" altLang="en-US" b="1" dirty="0">
                <a:solidFill>
                  <a:prstClr val="black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：</a:t>
            </a:r>
            <a:r>
              <a:rPr lang="zh-CN" altLang="en-US" b="1" dirty="0">
                <a:solidFill>
                  <a:srgbClr val="990099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初始化时若初值个数少于成员个数，则没有对应初值的成员将会被初始化为</a:t>
            </a:r>
            <a:r>
              <a:rPr lang="en-US" altLang="zh-CN" b="1" dirty="0">
                <a:solidFill>
                  <a:srgbClr val="990099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0</a:t>
            </a:r>
            <a:r>
              <a:rPr lang="zh-CN" altLang="en-US" b="1" dirty="0">
                <a:solidFill>
                  <a:srgbClr val="990099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；若初值个数多于结构成员数，则编译时报错。</a:t>
            </a:r>
            <a:endParaRPr lang="en-US" altLang="zh-CN" b="1" dirty="0">
              <a:solidFill>
                <a:srgbClr val="990099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5632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AFF0561-9AEF-4D14-AD3D-035E61D9D4E7}" type="slidenum">
              <a:rPr lang="zh-CN" altLang="en-US" sz="1200">
                <a:solidFill>
                  <a:srgbClr val="898989"/>
                </a:solidFill>
              </a:rPr>
              <a:pPr eaLnBrk="1" hangingPunct="1"/>
              <a:t>56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54273"/>
          <p:cNvSpPr>
            <a:spLocks noGrp="1"/>
          </p:cNvSpPr>
          <p:nvPr>
            <p:ph type="title" idx="4294967295"/>
          </p:nvPr>
        </p:nvSpPr>
        <p:spPr>
          <a:xfrm>
            <a:off x="1524000" y="361175"/>
            <a:ext cx="4572000" cy="533400"/>
          </a:xfrm>
          <a:solidFill>
            <a:srgbClr val="7030A0"/>
          </a:solidFill>
          <a:ln w="38100" cap="flat" cmpd="dbl">
            <a:solidFill>
              <a:srgbClr val="000000"/>
            </a:solidFill>
            <a:miter/>
            <a:headEnd type="none" w="med" len="med"/>
            <a:tailEnd type="none" w="med" len="med"/>
          </a:ln>
        </p:spPr>
        <p:txBody>
          <a:bodyPr vert="horz" wrap="square" lIns="92075" tIns="46038" rIns="92075" bIns="4680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</a:pPr>
            <a:r>
              <a:rPr lang="en-US" altLang="zh-CN" sz="3200" b="1" noProof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光准圆_CNKI" panose="02000500000000000000" pitchFamily="2" charset="-122"/>
                <a:ea typeface="华光准圆_CNKI" panose="02000500000000000000" pitchFamily="2" charset="-122"/>
              </a:rPr>
              <a:t>4.3.3 </a:t>
            </a:r>
            <a:r>
              <a:rPr lang="zh-CN" altLang="en-US" sz="3200" b="1" noProof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光准圆_CNKI" panose="02000500000000000000" pitchFamily="2" charset="-122"/>
                <a:ea typeface="华光准圆_CNKI" panose="02000500000000000000" pitchFamily="2" charset="-122"/>
              </a:rPr>
              <a:t>结构类型变量的使用</a:t>
            </a:r>
          </a:p>
        </p:txBody>
      </p:sp>
      <p:sp>
        <p:nvSpPr>
          <p:cNvPr id="54275" name="文本框 54274"/>
          <p:cNvSpPr txBox="1"/>
          <p:nvPr/>
        </p:nvSpPr>
        <p:spPr>
          <a:xfrm>
            <a:off x="1199456" y="1086832"/>
            <a:ext cx="10382944" cy="544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Clr>
                <a:schemeClr val="accent2"/>
              </a:buCl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宋体" pitchFamily="2" charset="-122"/>
              </a:rPr>
              <a:t>    </a:t>
            </a:r>
            <a:r>
              <a:rPr lang="zh-CN" altLang="en-US" b="1" dirty="0">
                <a:latin typeface="+mj-lt"/>
                <a:ea typeface="宋体" pitchFamily="2" charset="-122"/>
              </a:rPr>
              <a:t>结构变量名</a:t>
            </a:r>
            <a:r>
              <a:rPr lang="en-US" altLang="zh-CN" b="1" dirty="0">
                <a:latin typeface="+mj-lt"/>
                <a:ea typeface="宋体" pitchFamily="2" charset="-122"/>
              </a:rPr>
              <a:t>.</a:t>
            </a:r>
            <a:r>
              <a:rPr lang="zh-CN" altLang="en-US" b="1" dirty="0">
                <a:latin typeface="+mj-lt"/>
                <a:ea typeface="宋体" pitchFamily="2" charset="-122"/>
              </a:rPr>
              <a:t>成员名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宋体" pitchFamily="2" charset="-122"/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宋体" pitchFamily="2" charset="-122"/>
              </a:rPr>
              <a:t>// 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宋体" pitchFamily="2" charset="-122"/>
              </a:rPr>
              <a:t>“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宋体" pitchFamily="2" charset="-122"/>
              </a:rPr>
              <a:t>.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宋体" pitchFamily="2" charset="-122"/>
              </a:rPr>
              <a:t>”是成员运算符读作“的”</a:t>
            </a:r>
          </a:p>
          <a:p>
            <a:pPr algn="just">
              <a:spcBef>
                <a:spcPct val="50000"/>
              </a:spcBef>
              <a:buClr>
                <a:schemeClr val="accent2"/>
              </a:buCl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宋体" pitchFamily="2" charset="-122"/>
              </a:rPr>
              <a:t>    </a:t>
            </a:r>
            <a:r>
              <a:rPr lang="en-US" altLang="zh-CN" b="1" dirty="0">
                <a:latin typeface="+mj-lt"/>
                <a:ea typeface="宋体" pitchFamily="2" charset="-122"/>
              </a:rPr>
              <a:t>cout&lt;&lt;birthday.year; </a:t>
            </a:r>
          </a:p>
          <a:p>
            <a:pPr algn="just">
              <a:spcBef>
                <a:spcPct val="50000"/>
              </a:spcBef>
              <a:buClr>
                <a:schemeClr val="accent2"/>
              </a:buClr>
              <a:defRPr/>
            </a:pPr>
            <a:r>
              <a:rPr lang="en-US" altLang="zh-CN" b="1" dirty="0">
                <a:latin typeface="+mj-lt"/>
                <a:ea typeface="宋体" pitchFamily="2" charset="-122"/>
              </a:rPr>
              <a:t>    // </a:t>
            </a:r>
            <a:r>
              <a:rPr lang="zh-CN" altLang="en-US" b="1" dirty="0">
                <a:latin typeface="+mj-lt"/>
                <a:ea typeface="宋体" pitchFamily="2" charset="-122"/>
              </a:rPr>
              <a:t>输出</a:t>
            </a:r>
            <a:r>
              <a:rPr lang="en-US" altLang="zh-CN" b="1" dirty="0">
                <a:latin typeface="+mj-lt"/>
                <a:ea typeface="宋体" pitchFamily="2" charset="-122"/>
              </a:rPr>
              <a:t>birthday</a:t>
            </a:r>
            <a:r>
              <a:rPr lang="zh-CN" altLang="en-US" b="1" dirty="0">
                <a:latin typeface="+mj-lt"/>
                <a:ea typeface="宋体" pitchFamily="2" charset="-122"/>
              </a:rPr>
              <a:t>的</a:t>
            </a:r>
            <a:r>
              <a:rPr lang="en-US" altLang="zh-CN" b="1" dirty="0">
                <a:latin typeface="+mj-lt"/>
                <a:ea typeface="宋体" pitchFamily="2" charset="-122"/>
              </a:rPr>
              <a:t>year</a:t>
            </a:r>
            <a:r>
              <a:rPr lang="zh-CN" altLang="en-US" b="1" dirty="0">
                <a:latin typeface="+mj-lt"/>
                <a:ea typeface="宋体" pitchFamily="2" charset="-122"/>
              </a:rPr>
              <a:t>成员，即输出出生年份</a:t>
            </a:r>
            <a:r>
              <a:rPr lang="zh-CN" altLang="en-US" dirty="0">
                <a:latin typeface="+mj-lt"/>
                <a:ea typeface="宋体" pitchFamily="2" charset="-122"/>
              </a:rPr>
              <a:t> </a:t>
            </a:r>
          </a:p>
          <a:p>
            <a:pPr algn="just">
              <a:spcBef>
                <a:spcPct val="50000"/>
              </a:spcBef>
              <a:buClr>
                <a:schemeClr val="accent2"/>
              </a:buClr>
              <a:defRPr/>
            </a:pPr>
            <a:r>
              <a:rPr lang="zh-CN" altLang="en-US" b="1" dirty="0">
                <a:latin typeface="+mj-lt"/>
                <a:ea typeface="宋体" pitchFamily="2" charset="-122"/>
              </a:rPr>
              <a:t>    </a:t>
            </a:r>
            <a:r>
              <a:rPr lang="en-US" altLang="zh-CN" b="1" dirty="0">
                <a:latin typeface="+mj-lt"/>
                <a:ea typeface="宋体" pitchFamily="2" charset="-122"/>
              </a:rPr>
              <a:t>cout&lt;&lt;stu.birthday.year;</a:t>
            </a:r>
          </a:p>
          <a:p>
            <a:pPr algn="just">
              <a:spcBef>
                <a:spcPct val="50000"/>
              </a:spcBef>
              <a:buClr>
                <a:schemeClr val="accent2"/>
              </a:buClr>
              <a:defRPr/>
            </a:pPr>
            <a:r>
              <a:rPr lang="en-US" altLang="zh-CN" b="1" dirty="0">
                <a:latin typeface="+mj-lt"/>
                <a:ea typeface="宋体" pitchFamily="2" charset="-122"/>
              </a:rPr>
              <a:t>    // </a:t>
            </a:r>
            <a:r>
              <a:rPr lang="zh-CN" altLang="en-US" b="1" dirty="0">
                <a:latin typeface="+mj-lt"/>
                <a:ea typeface="宋体" pitchFamily="2" charset="-122"/>
              </a:rPr>
              <a:t>输出</a:t>
            </a:r>
            <a:r>
              <a:rPr lang="en-US" altLang="zh-CN" b="1" dirty="0">
                <a:latin typeface="+mj-lt"/>
                <a:ea typeface="宋体" pitchFamily="2" charset="-122"/>
              </a:rPr>
              <a:t>stu</a:t>
            </a:r>
            <a:r>
              <a:rPr lang="zh-CN" altLang="en-US" b="1" dirty="0">
                <a:latin typeface="+mj-lt"/>
                <a:ea typeface="宋体" pitchFamily="2" charset="-122"/>
              </a:rPr>
              <a:t>的</a:t>
            </a:r>
            <a:r>
              <a:rPr lang="en-US" altLang="zh-CN" b="1" dirty="0">
                <a:latin typeface="+mj-lt"/>
                <a:ea typeface="宋体" pitchFamily="2" charset="-122"/>
              </a:rPr>
              <a:t>birthday</a:t>
            </a:r>
            <a:r>
              <a:rPr lang="zh-CN" altLang="en-US" b="1" dirty="0">
                <a:latin typeface="+mj-lt"/>
                <a:ea typeface="宋体" pitchFamily="2" charset="-122"/>
              </a:rPr>
              <a:t>的成员</a:t>
            </a:r>
            <a:r>
              <a:rPr lang="en-US" altLang="zh-CN" b="1" dirty="0">
                <a:latin typeface="+mj-lt"/>
                <a:ea typeface="宋体" pitchFamily="2" charset="-122"/>
              </a:rPr>
              <a:t>year,</a:t>
            </a:r>
            <a:r>
              <a:rPr lang="zh-CN" altLang="en-US" b="1" dirty="0">
                <a:latin typeface="+mj-lt"/>
                <a:ea typeface="宋体" pitchFamily="2" charset="-122"/>
              </a:rPr>
              <a:t>即出生年份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latin typeface="+mj-lt"/>
                <a:ea typeface="宋体" pitchFamily="2" charset="-122"/>
              </a:rPr>
              <a:t>    </a:t>
            </a:r>
            <a:r>
              <a:rPr lang="en-US" altLang="zh-CN" b="1" dirty="0">
                <a:latin typeface="+mj-lt"/>
                <a:ea typeface="宋体" pitchFamily="2" charset="-122"/>
              </a:rPr>
              <a:t>cin&gt;&gt;stu;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latin typeface="+mj-lt"/>
                <a:ea typeface="宋体" pitchFamily="2" charset="-122"/>
              </a:rPr>
              <a:t>    cout&lt;&lt;stu;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latin typeface="+mj-lt"/>
                <a:ea typeface="宋体" pitchFamily="2" charset="-122"/>
              </a:rPr>
              <a:t>    birthday = {1990, 1, 1};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latin typeface="+mj-lt"/>
                <a:ea typeface="宋体" pitchFamily="2" charset="-122"/>
              </a:rPr>
              <a:t>    stu1 = stu2;//</a:t>
            </a:r>
            <a:r>
              <a:rPr lang="zh-CN" altLang="en-US" b="1" dirty="0">
                <a:solidFill>
                  <a:srgbClr val="990099"/>
                </a:solidFill>
                <a:latin typeface="黑体" pitchFamily="49" charset="-122"/>
                <a:ea typeface="黑体" pitchFamily="49" charset="-122"/>
              </a:rPr>
              <a:t>两个同类型的结构变量之间可以直接相互赋值。</a:t>
            </a:r>
            <a:endParaRPr lang="en-US" altLang="zh-CN" b="1" dirty="0">
              <a:solidFill>
                <a:srgbClr val="990099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990099"/>
                </a:solidFill>
                <a:latin typeface="黑体" pitchFamily="49" charset="-122"/>
                <a:ea typeface="黑体" pitchFamily="49" charset="-122"/>
              </a:rPr>
              <a:t>此外，</a:t>
            </a:r>
            <a:r>
              <a:rPr lang="zh-CN" altLang="en-US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输入、输出或赋值给结构变量都需对结构成员进行引用！</a:t>
            </a:r>
            <a:endParaRPr lang="en-US" altLang="zh-CN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43364" name="Group 4"/>
          <p:cNvGrpSpPr>
            <a:grpSpLocks/>
          </p:cNvGrpSpPr>
          <p:nvPr/>
        </p:nvGrpSpPr>
        <p:grpSpPr bwMode="auto">
          <a:xfrm>
            <a:off x="1524000" y="4005064"/>
            <a:ext cx="4085028" cy="1249416"/>
            <a:chOff x="476" y="2205"/>
            <a:chExt cx="3311" cy="998"/>
          </a:xfrm>
        </p:grpSpPr>
        <p:sp>
          <p:nvSpPr>
            <p:cNvPr id="57350" name="Line 5"/>
            <p:cNvSpPr>
              <a:spLocks noChangeShapeType="1"/>
            </p:cNvSpPr>
            <p:nvPr/>
          </p:nvSpPr>
          <p:spPr bwMode="auto">
            <a:xfrm>
              <a:off x="476" y="2205"/>
              <a:ext cx="3311" cy="998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1" name="Line 6"/>
            <p:cNvSpPr>
              <a:spLocks noChangeShapeType="1"/>
            </p:cNvSpPr>
            <p:nvPr/>
          </p:nvSpPr>
          <p:spPr bwMode="auto">
            <a:xfrm flipV="1">
              <a:off x="476" y="2205"/>
              <a:ext cx="3311" cy="908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AFE0A-C770-4839-992D-57F26BD837C0}" type="slidenum">
              <a:rPr lang="zh-CN" altLang="en-US"/>
              <a:pPr>
                <a:defRPr/>
              </a:pPr>
              <a:t>57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55297"/>
          <p:cNvSpPr>
            <a:spLocks noGrp="1"/>
          </p:cNvSpPr>
          <p:nvPr>
            <p:ph type="title" idx="4294967295"/>
          </p:nvPr>
        </p:nvSpPr>
        <p:spPr>
          <a:xfrm>
            <a:off x="330257" y="87289"/>
            <a:ext cx="2952328" cy="533400"/>
          </a:xfrm>
          <a:solidFill>
            <a:srgbClr val="7030A0"/>
          </a:solidFill>
          <a:ln w="38100" cap="flat" cmpd="dbl">
            <a:solidFill>
              <a:srgbClr val="000000"/>
            </a:solidFill>
            <a:miter/>
            <a:headEnd type="none" w="med" len="med"/>
            <a:tailEnd type="none" w="med" len="med"/>
          </a:ln>
        </p:spPr>
        <p:txBody>
          <a:bodyPr vert="horz" wrap="square" lIns="92075" tIns="46038" rIns="92075" bIns="4680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</a:pPr>
            <a:r>
              <a:rPr lang="en-US" altLang="zh-CN" sz="3200" b="1" noProof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光准圆_CNKI" panose="02000500000000000000" pitchFamily="2" charset="-122"/>
                <a:ea typeface="华光准圆_CNKI" panose="02000500000000000000" pitchFamily="2" charset="-122"/>
              </a:rPr>
              <a:t>4.3.4 </a:t>
            </a:r>
            <a:r>
              <a:rPr lang="zh-CN" altLang="en-US" sz="3200" b="1" noProof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光准圆_CNKI" panose="02000500000000000000" pitchFamily="2" charset="-122"/>
                <a:ea typeface="华光准圆_CNKI" panose="02000500000000000000" pitchFamily="2" charset="-122"/>
              </a:rPr>
              <a:t>结构的应用</a:t>
            </a:r>
          </a:p>
        </p:txBody>
      </p:sp>
      <p:sp>
        <p:nvSpPr>
          <p:cNvPr id="55299" name="文本框 55298"/>
          <p:cNvSpPr txBox="1"/>
          <p:nvPr/>
        </p:nvSpPr>
        <p:spPr>
          <a:xfrm>
            <a:off x="1559496" y="620689"/>
            <a:ext cx="8610600" cy="621982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chemeClr val="accent2"/>
              </a:buClr>
              <a:defRPr/>
            </a:pPr>
            <a:r>
              <a:rPr lang="zh-CN" altLang="en-US" b="1" dirty="0">
                <a:latin typeface="+mj-lt"/>
                <a:ea typeface="宋体" pitchFamily="2" charset="-122"/>
              </a:rPr>
              <a:t>任务</a:t>
            </a:r>
            <a:r>
              <a:rPr lang="en-US" altLang="zh-CN" b="1" dirty="0">
                <a:latin typeface="+mj-lt"/>
                <a:ea typeface="宋体" pitchFamily="2" charset="-122"/>
              </a:rPr>
              <a:t>4.3 </a:t>
            </a:r>
            <a:r>
              <a:rPr lang="zh-CN" altLang="en-US" b="1" dirty="0">
                <a:latin typeface="+mj-lt"/>
                <a:ea typeface="宋体" pitchFamily="2" charset="-122"/>
              </a:rPr>
              <a:t>核心程序段</a:t>
            </a:r>
            <a:r>
              <a:rPr lang="en-US" altLang="zh-CN" b="1" dirty="0">
                <a:latin typeface="+mj-lt"/>
                <a:ea typeface="宋体" pitchFamily="2" charset="-122"/>
              </a:rPr>
              <a:t>——</a:t>
            </a:r>
            <a:r>
              <a:rPr lang="zh-CN" altLang="en-US" b="1" dirty="0">
                <a:latin typeface="+mj-lt"/>
                <a:ea typeface="宋体" pitchFamily="2" charset="-122"/>
              </a:rPr>
              <a:t>学生信息的输入</a:t>
            </a:r>
          </a:p>
          <a:p>
            <a:pPr>
              <a:spcBef>
                <a:spcPct val="5000"/>
              </a:spcBef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宋体" pitchFamily="2" charset="-122"/>
              </a:rPr>
              <a:t>    </a:t>
            </a:r>
            <a:r>
              <a:rPr lang="en-US" altLang="zh-CN" b="1" dirty="0">
                <a:latin typeface="+mj-lt"/>
                <a:ea typeface="宋体" pitchFamily="2" charset="-122"/>
              </a:rPr>
              <a:t>StudentInfo stu;        // </a:t>
            </a:r>
            <a:r>
              <a:rPr lang="zh-CN" altLang="en-US" b="1" dirty="0">
                <a:latin typeface="+mj-lt"/>
                <a:ea typeface="宋体" pitchFamily="2" charset="-122"/>
              </a:rPr>
              <a:t>定义学生类型变量</a:t>
            </a:r>
          </a:p>
          <a:p>
            <a:pPr>
              <a:spcBef>
                <a:spcPct val="5000"/>
              </a:spcBef>
              <a:defRPr/>
            </a:pPr>
            <a:r>
              <a:rPr lang="zh-CN" altLang="en-US" b="1" dirty="0">
                <a:latin typeface="+mj-lt"/>
                <a:ea typeface="宋体" pitchFamily="2" charset="-122"/>
              </a:rPr>
              <a:t>    </a:t>
            </a:r>
            <a:r>
              <a:rPr lang="en-US" altLang="zh-CN" b="1" dirty="0">
                <a:latin typeface="+mj-lt"/>
                <a:ea typeface="宋体" pitchFamily="2" charset="-122"/>
              </a:rPr>
              <a:t>cout&lt;&lt;"</a:t>
            </a:r>
            <a:r>
              <a:rPr lang="zh-CN" altLang="en-US" b="1" dirty="0">
                <a:latin typeface="+mj-lt"/>
                <a:ea typeface="宋体" pitchFamily="2" charset="-122"/>
              </a:rPr>
              <a:t>请输入学生信息：</a:t>
            </a:r>
            <a:r>
              <a:rPr lang="en-US" altLang="zh-CN" b="1" dirty="0">
                <a:latin typeface="+mj-lt"/>
                <a:ea typeface="宋体" pitchFamily="2" charset="-122"/>
              </a:rPr>
              <a:t>"&lt;&lt;endl;</a:t>
            </a:r>
          </a:p>
          <a:p>
            <a:pPr>
              <a:spcBef>
                <a:spcPct val="5000"/>
              </a:spcBef>
              <a:defRPr/>
            </a:pPr>
            <a:r>
              <a:rPr lang="en-US" altLang="zh-CN" b="1" dirty="0">
                <a:latin typeface="+mj-lt"/>
                <a:ea typeface="宋体" pitchFamily="2" charset="-122"/>
              </a:rPr>
              <a:t>    cout&lt;&lt;"  </a:t>
            </a:r>
            <a:r>
              <a:rPr lang="zh-CN" altLang="en-US" b="1" dirty="0">
                <a:latin typeface="+mj-lt"/>
                <a:ea typeface="宋体" pitchFamily="2" charset="-122"/>
              </a:rPr>
              <a:t>姓名：</a:t>
            </a:r>
            <a:r>
              <a:rPr lang="en-US" altLang="zh-CN" b="1" dirty="0">
                <a:latin typeface="+mj-lt"/>
                <a:ea typeface="宋体" pitchFamily="2" charset="-122"/>
              </a:rPr>
              <a:t>\t\t";   gets_s(stu.name);</a:t>
            </a:r>
          </a:p>
          <a:p>
            <a:pPr>
              <a:spcBef>
                <a:spcPct val="5000"/>
              </a:spcBef>
              <a:defRPr/>
            </a:pPr>
            <a:r>
              <a:rPr lang="en-US" altLang="zh-CN" b="1" dirty="0">
                <a:latin typeface="+mj-lt"/>
                <a:ea typeface="宋体" pitchFamily="2" charset="-122"/>
              </a:rPr>
              <a:t>    cout&lt;&lt;"  </a:t>
            </a:r>
            <a:r>
              <a:rPr lang="zh-CN" altLang="en-US" b="1" dirty="0">
                <a:latin typeface="+mj-lt"/>
                <a:ea typeface="宋体" pitchFamily="2" charset="-122"/>
              </a:rPr>
              <a:t>学号：</a:t>
            </a:r>
            <a:r>
              <a:rPr lang="en-US" altLang="zh-CN" b="1" dirty="0">
                <a:latin typeface="+mj-lt"/>
                <a:ea typeface="宋体" pitchFamily="2" charset="-122"/>
              </a:rPr>
              <a:t>\t\t";   cin&gt;&gt;stu.no;</a:t>
            </a:r>
          </a:p>
          <a:p>
            <a:pPr>
              <a:spcBef>
                <a:spcPct val="5000"/>
              </a:spcBef>
              <a:defRPr/>
            </a:pPr>
            <a:r>
              <a:rPr lang="en-US" altLang="zh-CN" b="1" dirty="0">
                <a:latin typeface="+mj-lt"/>
                <a:ea typeface="宋体" pitchFamily="2" charset="-122"/>
              </a:rPr>
              <a:t>    cout&lt;&lt;"  </a:t>
            </a:r>
            <a:r>
              <a:rPr lang="zh-CN" altLang="en-US" b="1" dirty="0">
                <a:latin typeface="+mj-lt"/>
                <a:ea typeface="宋体" pitchFamily="2" charset="-122"/>
              </a:rPr>
              <a:t>密码：</a:t>
            </a:r>
            <a:r>
              <a:rPr lang="en-US" altLang="zh-CN" b="1" dirty="0">
                <a:latin typeface="+mj-lt"/>
                <a:ea typeface="宋体" pitchFamily="2" charset="-122"/>
              </a:rPr>
              <a:t>\t\t";   cin&gt;&gt;stu.password;</a:t>
            </a:r>
          </a:p>
          <a:p>
            <a:pPr>
              <a:spcBef>
                <a:spcPct val="5000"/>
              </a:spcBef>
              <a:defRPr/>
            </a:pPr>
            <a:r>
              <a:rPr lang="en-US" altLang="zh-CN" b="1" dirty="0">
                <a:latin typeface="+mj-lt"/>
                <a:ea typeface="宋体" pitchFamily="2" charset="-122"/>
              </a:rPr>
              <a:t>    cout&lt;&lt;"  </a:t>
            </a:r>
            <a:r>
              <a:rPr lang="zh-CN" altLang="en-US" b="1" dirty="0">
                <a:latin typeface="+mj-lt"/>
                <a:ea typeface="宋体" pitchFamily="2" charset="-122"/>
              </a:rPr>
              <a:t>性别</a:t>
            </a:r>
            <a:r>
              <a:rPr lang="en-US" altLang="zh-CN" b="1" dirty="0">
                <a:latin typeface="+mj-lt"/>
                <a:ea typeface="宋体" pitchFamily="2" charset="-122"/>
              </a:rPr>
              <a:t>(0</a:t>
            </a:r>
            <a:r>
              <a:rPr lang="zh-CN" altLang="en-US" b="1" dirty="0">
                <a:latin typeface="+mj-lt"/>
                <a:ea typeface="宋体" pitchFamily="2" charset="-122"/>
              </a:rPr>
              <a:t>为女</a:t>
            </a:r>
            <a:r>
              <a:rPr lang="en-US" altLang="zh-CN" b="1" dirty="0">
                <a:latin typeface="+mj-lt"/>
                <a:ea typeface="宋体" pitchFamily="2" charset="-122"/>
              </a:rPr>
              <a:t>, 1</a:t>
            </a:r>
            <a:r>
              <a:rPr lang="zh-CN" altLang="en-US" b="1" dirty="0">
                <a:latin typeface="+mj-lt"/>
                <a:ea typeface="宋体" pitchFamily="2" charset="-122"/>
              </a:rPr>
              <a:t>为男</a:t>
            </a:r>
            <a:r>
              <a:rPr lang="en-US" altLang="zh-CN" b="1" dirty="0">
                <a:latin typeface="+mj-lt"/>
                <a:ea typeface="宋体" pitchFamily="2" charset="-122"/>
              </a:rPr>
              <a:t>)</a:t>
            </a:r>
            <a:r>
              <a:rPr lang="zh-CN" altLang="en-US" b="1" dirty="0">
                <a:latin typeface="+mj-lt"/>
                <a:ea typeface="宋体" pitchFamily="2" charset="-122"/>
              </a:rPr>
              <a:t>：</a:t>
            </a:r>
            <a:r>
              <a:rPr lang="en-US" altLang="zh-CN" b="1" dirty="0">
                <a:latin typeface="+mj-lt"/>
                <a:ea typeface="宋体" pitchFamily="2" charset="-122"/>
              </a:rPr>
              <a:t>\t";  cin&gt;&gt;stu.sexy;</a:t>
            </a:r>
          </a:p>
          <a:p>
            <a:pPr>
              <a:spcBef>
                <a:spcPct val="5000"/>
              </a:spcBef>
              <a:defRPr/>
            </a:pPr>
            <a:r>
              <a:rPr lang="en-US" altLang="zh-CN" b="1" dirty="0">
                <a:latin typeface="+mj-lt"/>
                <a:ea typeface="宋体" pitchFamily="2" charset="-122"/>
              </a:rPr>
              <a:t>    cout&lt;&lt;"  </a:t>
            </a:r>
            <a:r>
              <a:rPr lang="zh-CN" altLang="en-US" b="1" dirty="0">
                <a:latin typeface="+mj-lt"/>
                <a:ea typeface="宋体" pitchFamily="2" charset="-122"/>
              </a:rPr>
              <a:t>生日：</a:t>
            </a:r>
            <a:r>
              <a:rPr lang="en-US" altLang="zh-CN" b="1" dirty="0">
                <a:latin typeface="+mj-lt"/>
                <a:ea typeface="宋体" pitchFamily="2" charset="-122"/>
              </a:rPr>
              <a:t>"&lt;&lt;endl;</a:t>
            </a:r>
          </a:p>
          <a:p>
            <a:pPr>
              <a:spcBef>
                <a:spcPct val="5000"/>
              </a:spcBef>
              <a:defRPr/>
            </a:pPr>
            <a:r>
              <a:rPr lang="en-US" altLang="zh-CN" b="1" dirty="0">
                <a:latin typeface="+mj-lt"/>
                <a:ea typeface="宋体" pitchFamily="2" charset="-122"/>
              </a:rPr>
              <a:t>    cout&lt;&lt;"    </a:t>
            </a:r>
            <a:r>
              <a:rPr lang="zh-CN" altLang="en-US" b="1" dirty="0">
                <a:latin typeface="+mj-lt"/>
                <a:ea typeface="宋体" pitchFamily="2" charset="-122"/>
              </a:rPr>
              <a:t>年：</a:t>
            </a:r>
            <a:r>
              <a:rPr lang="en-US" altLang="zh-CN" b="1" dirty="0">
                <a:latin typeface="+mj-lt"/>
                <a:ea typeface="宋体" pitchFamily="2" charset="-122"/>
              </a:rPr>
              <a:t>\t\t";   cin&gt;&gt;stu.birthday.year;</a:t>
            </a:r>
          </a:p>
          <a:p>
            <a:pPr>
              <a:spcBef>
                <a:spcPct val="5000"/>
              </a:spcBef>
              <a:defRPr/>
            </a:pPr>
            <a:r>
              <a:rPr lang="en-US" altLang="zh-CN" b="1" dirty="0">
                <a:latin typeface="+mj-lt"/>
                <a:ea typeface="宋体" pitchFamily="2" charset="-122"/>
              </a:rPr>
              <a:t>    cout&lt;&lt;"    </a:t>
            </a:r>
            <a:r>
              <a:rPr lang="zh-CN" altLang="en-US" b="1" dirty="0">
                <a:latin typeface="+mj-lt"/>
                <a:ea typeface="宋体" pitchFamily="2" charset="-122"/>
              </a:rPr>
              <a:t>月：</a:t>
            </a:r>
            <a:r>
              <a:rPr lang="en-US" altLang="zh-CN" b="1" dirty="0">
                <a:latin typeface="+mj-lt"/>
                <a:ea typeface="宋体" pitchFamily="2" charset="-122"/>
              </a:rPr>
              <a:t>\t\t";   cin&gt;&gt;stu.birthday.month;</a:t>
            </a:r>
          </a:p>
          <a:p>
            <a:pPr>
              <a:spcBef>
                <a:spcPct val="5000"/>
              </a:spcBef>
              <a:defRPr/>
            </a:pPr>
            <a:r>
              <a:rPr lang="en-US" altLang="zh-CN" b="1" dirty="0">
                <a:latin typeface="+mj-lt"/>
                <a:ea typeface="宋体" pitchFamily="2" charset="-122"/>
              </a:rPr>
              <a:t>    cout&lt;&lt;"    </a:t>
            </a:r>
            <a:r>
              <a:rPr lang="zh-CN" altLang="en-US" b="1" dirty="0">
                <a:latin typeface="+mj-lt"/>
                <a:ea typeface="宋体" pitchFamily="2" charset="-122"/>
              </a:rPr>
              <a:t>日：</a:t>
            </a:r>
            <a:r>
              <a:rPr lang="en-US" altLang="zh-CN" b="1" dirty="0">
                <a:latin typeface="+mj-lt"/>
                <a:ea typeface="宋体" pitchFamily="2" charset="-122"/>
              </a:rPr>
              <a:t>\t\t";   cin&gt;&gt;stu.birthday.day;</a:t>
            </a:r>
          </a:p>
          <a:p>
            <a:pPr>
              <a:spcBef>
                <a:spcPct val="5000"/>
              </a:spcBef>
              <a:defRPr/>
            </a:pPr>
            <a:r>
              <a:rPr lang="en-US" altLang="zh-CN" b="1" dirty="0">
                <a:latin typeface="+mj-lt"/>
                <a:ea typeface="宋体" pitchFamily="2" charset="-122"/>
              </a:rPr>
              <a:t>    cout&lt;&lt;"  </a:t>
            </a:r>
            <a:r>
              <a:rPr lang="zh-CN" altLang="en-US" b="1" dirty="0">
                <a:latin typeface="+mj-lt"/>
                <a:ea typeface="宋体" pitchFamily="2" charset="-122"/>
              </a:rPr>
              <a:t>身高：</a:t>
            </a:r>
            <a:r>
              <a:rPr lang="en-US" altLang="zh-CN" b="1" dirty="0">
                <a:latin typeface="+mj-lt"/>
                <a:ea typeface="宋体" pitchFamily="2" charset="-122"/>
              </a:rPr>
              <a:t>\t\t";   cin&gt;&gt;stu.height;</a:t>
            </a:r>
          </a:p>
          <a:p>
            <a:pPr>
              <a:spcBef>
                <a:spcPct val="5000"/>
              </a:spcBef>
              <a:defRPr/>
            </a:pPr>
            <a:r>
              <a:rPr lang="en-US" altLang="zh-CN" b="1" dirty="0">
                <a:latin typeface="+mj-lt"/>
                <a:ea typeface="宋体" pitchFamily="2" charset="-122"/>
              </a:rPr>
              <a:t>    cout&lt;&lt;"  </a:t>
            </a:r>
            <a:r>
              <a:rPr lang="zh-CN" altLang="en-US" b="1" dirty="0">
                <a:latin typeface="+mj-lt"/>
                <a:ea typeface="宋体" pitchFamily="2" charset="-122"/>
              </a:rPr>
              <a:t>体重：</a:t>
            </a:r>
            <a:r>
              <a:rPr lang="en-US" altLang="zh-CN" b="1" dirty="0">
                <a:latin typeface="+mj-lt"/>
                <a:ea typeface="宋体" pitchFamily="2" charset="-122"/>
              </a:rPr>
              <a:t>\t\t";   cin&gt;&gt;stu.weight;</a:t>
            </a:r>
          </a:p>
          <a:p>
            <a:pPr>
              <a:spcBef>
                <a:spcPct val="5000"/>
              </a:spcBef>
              <a:defRPr/>
            </a:pPr>
            <a:r>
              <a:rPr lang="en-US" altLang="zh-CN" b="1" dirty="0">
                <a:latin typeface="+mj-lt"/>
                <a:ea typeface="宋体" pitchFamily="2" charset="-122"/>
              </a:rPr>
              <a:t>    cout&lt;&lt;"  </a:t>
            </a:r>
            <a:r>
              <a:rPr lang="zh-CN" altLang="en-US" b="1" dirty="0">
                <a:latin typeface="+mj-lt"/>
                <a:ea typeface="宋体" pitchFamily="2" charset="-122"/>
              </a:rPr>
              <a:t>电话：</a:t>
            </a:r>
            <a:r>
              <a:rPr lang="en-US" altLang="zh-CN" b="1" dirty="0">
                <a:latin typeface="+mj-lt"/>
                <a:ea typeface="宋体" pitchFamily="2" charset="-122"/>
              </a:rPr>
              <a:t>\t\t";   cin&gt;&gt;stu.telephone;</a:t>
            </a:r>
          </a:p>
          <a:p>
            <a:pPr>
              <a:spcBef>
                <a:spcPct val="5000"/>
              </a:spcBef>
              <a:defRPr/>
            </a:pPr>
            <a:r>
              <a:rPr lang="en-US" altLang="zh-CN" b="1" dirty="0">
                <a:latin typeface="+mj-lt"/>
                <a:ea typeface="宋体" pitchFamily="2" charset="-122"/>
              </a:rPr>
              <a:t>    cout&lt;&lt;"  E_mail</a:t>
            </a:r>
            <a:r>
              <a:rPr lang="zh-CN" altLang="en-US" b="1" dirty="0">
                <a:latin typeface="+mj-lt"/>
                <a:ea typeface="宋体" pitchFamily="2" charset="-122"/>
              </a:rPr>
              <a:t>：</a:t>
            </a:r>
            <a:r>
              <a:rPr lang="en-US" altLang="zh-CN" b="1" dirty="0">
                <a:latin typeface="+mj-lt"/>
                <a:ea typeface="宋体" pitchFamily="2" charset="-122"/>
              </a:rPr>
              <a:t>\t\t"; cin&gt;&gt;stu.e_mail;</a:t>
            </a:r>
          </a:p>
          <a:p>
            <a:pPr>
              <a:spcBef>
                <a:spcPct val="5000"/>
              </a:spcBef>
              <a:defRPr/>
            </a:pPr>
            <a:r>
              <a:rPr lang="en-US" altLang="zh-CN" b="1" dirty="0">
                <a:latin typeface="+mj-lt"/>
                <a:ea typeface="宋体" pitchFamily="2" charset="-122"/>
              </a:rPr>
              <a:t>    cout&lt;&lt;"  QQ</a:t>
            </a:r>
            <a:r>
              <a:rPr lang="zh-CN" altLang="en-US" b="1" dirty="0">
                <a:latin typeface="+mj-lt"/>
                <a:ea typeface="宋体" pitchFamily="2" charset="-122"/>
              </a:rPr>
              <a:t>号：</a:t>
            </a:r>
            <a:r>
              <a:rPr lang="en-US" altLang="zh-CN" b="1" dirty="0">
                <a:latin typeface="+mj-lt"/>
                <a:ea typeface="宋体" pitchFamily="2" charset="-122"/>
              </a:rPr>
              <a:t>\t\t";   cin&gt;&gt;stu.qq;</a:t>
            </a:r>
          </a:p>
        </p:txBody>
      </p:sp>
      <p:sp>
        <p:nvSpPr>
          <p:cNvPr id="55300" name="圆角矩形标注 55299"/>
          <p:cNvSpPr>
            <a:spLocks noChangeArrowheads="1"/>
          </p:cNvSpPr>
          <p:nvPr/>
        </p:nvSpPr>
        <p:spPr bwMode="auto">
          <a:xfrm>
            <a:off x="5005674" y="78696"/>
            <a:ext cx="4402695" cy="758016"/>
          </a:xfrm>
          <a:prstGeom prst="wedgeRoundRectCallout">
            <a:avLst>
              <a:gd name="adj1" fmla="val -76423"/>
              <a:gd name="adj2" fmla="val 6338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6000" tIns="0" rIns="36000" bIns="36000"/>
          <a:lstStyle/>
          <a:p>
            <a:pPr algn="just"/>
            <a:r>
              <a:rPr lang="zh-CN" altLang="en-US" b="1" dirty="0">
                <a:solidFill>
                  <a:schemeClr val="bg1"/>
                </a:solidFill>
                <a:latin typeface="宋体" charset="-122"/>
              </a:rPr>
              <a:t>系统不为</a:t>
            </a:r>
            <a:r>
              <a:rPr lang="en-US" altLang="zh-CN" b="1" dirty="0" err="1">
                <a:solidFill>
                  <a:schemeClr val="bg1"/>
                </a:solidFill>
                <a:latin typeface="宋体" charset="-122"/>
              </a:rPr>
              <a:t>StudentInfo</a:t>
            </a:r>
            <a:r>
              <a:rPr lang="zh-CN" altLang="en-US" b="1" dirty="0">
                <a:solidFill>
                  <a:schemeClr val="bg1"/>
                </a:solidFill>
                <a:latin typeface="宋体" charset="-122"/>
              </a:rPr>
              <a:t>分配空间</a:t>
            </a:r>
          </a:p>
          <a:p>
            <a:pPr algn="just"/>
            <a:r>
              <a:rPr lang="zh-CN" altLang="en-US" b="1" dirty="0">
                <a:solidFill>
                  <a:schemeClr val="bg1"/>
                </a:solidFill>
                <a:latin typeface="宋体" charset="-122"/>
              </a:rPr>
              <a:t>会为</a:t>
            </a:r>
            <a:r>
              <a:rPr lang="en-US" altLang="zh-CN" b="1" dirty="0" err="1">
                <a:solidFill>
                  <a:schemeClr val="bg1"/>
                </a:solidFill>
                <a:latin typeface="宋体" charset="-122"/>
              </a:rPr>
              <a:t>stu</a:t>
            </a:r>
            <a:r>
              <a:rPr lang="zh-CN" altLang="en-US" b="1" dirty="0">
                <a:solidFill>
                  <a:schemeClr val="bg1"/>
                </a:solidFill>
                <a:latin typeface="宋体" charset="-122"/>
              </a:rPr>
              <a:t>分配</a:t>
            </a:r>
            <a:r>
              <a:rPr lang="en-US" altLang="zh-CN" b="1" dirty="0">
                <a:solidFill>
                  <a:schemeClr val="bg1"/>
                </a:solidFill>
                <a:latin typeface="宋体" charset="-122"/>
              </a:rPr>
              <a:t>176</a:t>
            </a:r>
            <a:r>
              <a:rPr lang="zh-CN" altLang="en-US" b="1" dirty="0">
                <a:solidFill>
                  <a:schemeClr val="bg1"/>
                </a:solidFill>
                <a:latin typeface="宋体" charset="-122"/>
              </a:rPr>
              <a:t>字节的空间</a:t>
            </a:r>
          </a:p>
        </p:txBody>
      </p:sp>
      <p:pic>
        <p:nvPicPr>
          <p:cNvPr id="144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688" y="1628800"/>
            <a:ext cx="4476552" cy="4266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2AEDB-311C-4D7A-8593-E06AFFEC206B}" type="slidenum">
              <a:rPr lang="zh-CN" altLang="en-US"/>
              <a:pPr>
                <a:defRPr/>
              </a:pPr>
              <a:t>58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文本框 56322"/>
          <p:cNvSpPr txBox="1">
            <a:spLocks noChangeArrowheads="1"/>
          </p:cNvSpPr>
          <p:nvPr/>
        </p:nvSpPr>
        <p:spPr bwMode="auto">
          <a:xfrm>
            <a:off x="1559496" y="548680"/>
            <a:ext cx="8610600" cy="622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accent2"/>
              </a:buClr>
              <a:defRPr/>
            </a:pPr>
            <a:r>
              <a:rPr lang="zh-CN" altLang="en-US" b="1" dirty="0">
                <a:latin typeface="+mj-lt"/>
              </a:rPr>
              <a:t>任务</a:t>
            </a:r>
            <a:r>
              <a:rPr lang="en-US" altLang="zh-CN" b="1" dirty="0">
                <a:latin typeface="+mj-lt"/>
              </a:rPr>
              <a:t>4.3 </a:t>
            </a:r>
            <a:r>
              <a:rPr lang="zh-CN" altLang="en-US" b="1" dirty="0">
                <a:latin typeface="+mj-lt"/>
              </a:rPr>
              <a:t>核心程序段</a:t>
            </a:r>
            <a:r>
              <a:rPr lang="en-US" altLang="zh-CN" b="1" dirty="0">
                <a:latin typeface="+mj-lt"/>
              </a:rPr>
              <a:t>——</a:t>
            </a:r>
            <a:r>
              <a:rPr lang="zh-CN" altLang="en-US" b="1" dirty="0">
                <a:latin typeface="+mj-lt"/>
              </a:rPr>
              <a:t>学生信息的输出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dirty="0">
                <a:latin typeface="+mj-lt"/>
              </a:rPr>
              <a:t>    </a:t>
            </a:r>
            <a:r>
              <a:rPr lang="en-US" altLang="zh-CN" b="1" dirty="0">
                <a:latin typeface="+mj-lt"/>
              </a:rPr>
              <a:t>cout&lt;&lt;"</a:t>
            </a:r>
            <a:r>
              <a:rPr lang="zh-CN" altLang="en-US" b="1" dirty="0">
                <a:latin typeface="+mj-lt"/>
              </a:rPr>
              <a:t>您输入的个人信息如下：</a:t>
            </a:r>
            <a:r>
              <a:rPr lang="en-US" altLang="zh-CN" b="1" dirty="0">
                <a:latin typeface="+mj-lt"/>
              </a:rPr>
              <a:t>"&lt;&lt;endl;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b="1" dirty="0">
                <a:latin typeface="+mj-lt"/>
              </a:rPr>
              <a:t>    cout&lt;&lt;"  </a:t>
            </a:r>
            <a:r>
              <a:rPr lang="zh-CN" altLang="en-US" b="1" dirty="0">
                <a:latin typeface="+mj-lt"/>
              </a:rPr>
              <a:t>姓名：</a:t>
            </a:r>
            <a:r>
              <a:rPr lang="en-US" altLang="zh-CN" b="1" dirty="0">
                <a:latin typeface="+mj-lt"/>
              </a:rPr>
              <a:t>\t\t"&lt;&lt;stu.name&lt;&lt;endl;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b="1" dirty="0">
                <a:latin typeface="+mj-lt"/>
              </a:rPr>
              <a:t>    cout&lt;&lt;"  </a:t>
            </a:r>
            <a:r>
              <a:rPr lang="zh-CN" altLang="en-US" b="1" dirty="0">
                <a:latin typeface="+mj-lt"/>
              </a:rPr>
              <a:t>学号：</a:t>
            </a:r>
            <a:r>
              <a:rPr lang="en-US" altLang="zh-CN" b="1" dirty="0">
                <a:latin typeface="+mj-lt"/>
              </a:rPr>
              <a:t>\t\t"&lt;&lt;stu.no&lt;&lt;endl;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b="1" dirty="0">
                <a:latin typeface="+mj-lt"/>
              </a:rPr>
              <a:t>    cout&lt;&lt;"  </a:t>
            </a:r>
            <a:r>
              <a:rPr lang="zh-CN" altLang="en-US" b="1" dirty="0">
                <a:latin typeface="+mj-lt"/>
              </a:rPr>
              <a:t>性别：</a:t>
            </a:r>
            <a:r>
              <a:rPr lang="en-US" altLang="zh-CN" b="1" dirty="0">
                <a:latin typeface="+mj-lt"/>
              </a:rPr>
              <a:t>\t\t“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b="1" dirty="0">
                <a:latin typeface="+mj-lt"/>
              </a:rPr>
              <a:t>        &lt;&lt;(stu.sexy==1?"</a:t>
            </a:r>
            <a:r>
              <a:rPr lang="zh-CN" altLang="en-US" b="1" dirty="0">
                <a:latin typeface="+mj-lt"/>
              </a:rPr>
              <a:t>男</a:t>
            </a:r>
            <a:r>
              <a:rPr lang="en-US" altLang="zh-CN" b="1" dirty="0">
                <a:latin typeface="+mj-lt"/>
              </a:rPr>
              <a:t>":"</a:t>
            </a:r>
            <a:r>
              <a:rPr lang="zh-CN" altLang="en-US" b="1" dirty="0">
                <a:latin typeface="+mj-lt"/>
              </a:rPr>
              <a:t>女</a:t>
            </a:r>
            <a:r>
              <a:rPr lang="en-US" altLang="zh-CN" b="1" dirty="0">
                <a:latin typeface="+mj-lt"/>
              </a:rPr>
              <a:t>")&lt;&lt;endl;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b="1" dirty="0">
                <a:latin typeface="+mj-lt"/>
              </a:rPr>
              <a:t>    cout&lt;&lt;"  </a:t>
            </a:r>
            <a:r>
              <a:rPr lang="zh-CN" altLang="en-US" b="1" dirty="0">
                <a:latin typeface="+mj-lt"/>
              </a:rPr>
              <a:t>生日：</a:t>
            </a:r>
            <a:r>
              <a:rPr lang="en-US" altLang="zh-CN" b="1" dirty="0">
                <a:latin typeface="+mj-lt"/>
              </a:rPr>
              <a:t>\t\t"&lt;&lt;stu.birthday.year&lt;&lt;"</a:t>
            </a:r>
            <a:r>
              <a:rPr lang="zh-CN" altLang="en-US" b="1" dirty="0">
                <a:latin typeface="+mj-lt"/>
              </a:rPr>
              <a:t>年</a:t>
            </a:r>
            <a:r>
              <a:rPr lang="en-US" altLang="zh-CN" b="1" dirty="0">
                <a:latin typeface="+mj-lt"/>
              </a:rPr>
              <a:t>"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b="1" dirty="0">
                <a:latin typeface="+mj-lt"/>
              </a:rPr>
              <a:t>        &lt;&lt;stu.birthday.month&lt;&lt;"</a:t>
            </a:r>
            <a:r>
              <a:rPr lang="zh-CN" altLang="en-US" b="1" dirty="0">
                <a:latin typeface="+mj-lt"/>
              </a:rPr>
              <a:t>月“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b="1" dirty="0">
                <a:latin typeface="+mj-lt"/>
              </a:rPr>
              <a:t>        </a:t>
            </a:r>
            <a:r>
              <a:rPr lang="en-US" altLang="zh-CN" b="1" dirty="0">
                <a:latin typeface="+mj-lt"/>
              </a:rPr>
              <a:t>&lt;&lt;stu.birthday.day&lt;&lt;"</a:t>
            </a:r>
            <a:r>
              <a:rPr lang="zh-CN" altLang="en-US" b="1" dirty="0">
                <a:latin typeface="+mj-lt"/>
              </a:rPr>
              <a:t>日</a:t>
            </a:r>
            <a:r>
              <a:rPr lang="en-US" altLang="zh-CN" b="1" dirty="0">
                <a:latin typeface="+mj-lt"/>
              </a:rPr>
              <a:t>"&lt;&lt;endl;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b="1" dirty="0">
                <a:latin typeface="+mj-lt"/>
              </a:rPr>
              <a:t>    cout&lt;&lt;"  </a:t>
            </a:r>
            <a:r>
              <a:rPr lang="zh-CN" altLang="en-US" b="1" dirty="0">
                <a:latin typeface="+mj-lt"/>
              </a:rPr>
              <a:t>身高：</a:t>
            </a:r>
            <a:r>
              <a:rPr lang="en-US" altLang="zh-CN" b="1" dirty="0">
                <a:latin typeface="+mj-lt"/>
              </a:rPr>
              <a:t>\t\t"&lt;&lt;stu.height&lt;&lt;endl;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b="1" dirty="0">
                <a:latin typeface="+mj-lt"/>
              </a:rPr>
              <a:t>    cout&lt;&lt;"  </a:t>
            </a:r>
            <a:r>
              <a:rPr lang="zh-CN" altLang="en-US" b="1" dirty="0">
                <a:latin typeface="+mj-lt"/>
              </a:rPr>
              <a:t>体重：</a:t>
            </a:r>
            <a:r>
              <a:rPr lang="en-US" altLang="zh-CN" b="1" dirty="0">
                <a:latin typeface="+mj-lt"/>
              </a:rPr>
              <a:t>\t\t"&lt;&lt;stu.weight&lt;&lt;endl;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b="1" dirty="0">
                <a:latin typeface="+mj-lt"/>
              </a:rPr>
              <a:t>    cout&lt;&lt;"  </a:t>
            </a:r>
            <a:r>
              <a:rPr lang="zh-CN" altLang="en-US" b="1" dirty="0">
                <a:latin typeface="+mj-lt"/>
              </a:rPr>
              <a:t>电话：</a:t>
            </a:r>
            <a:r>
              <a:rPr lang="en-US" altLang="zh-CN" b="1" dirty="0">
                <a:latin typeface="+mj-lt"/>
              </a:rPr>
              <a:t>\t\t"&lt;&lt;stu.telephone&lt;&lt;endl;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b="1" dirty="0">
                <a:latin typeface="+mj-lt"/>
              </a:rPr>
              <a:t>    cout&lt;&lt;"  E_mail</a:t>
            </a:r>
            <a:r>
              <a:rPr lang="zh-CN" altLang="en-US" b="1" dirty="0">
                <a:latin typeface="+mj-lt"/>
              </a:rPr>
              <a:t>：</a:t>
            </a:r>
            <a:r>
              <a:rPr lang="en-US" altLang="zh-CN" b="1" dirty="0">
                <a:latin typeface="+mj-lt"/>
              </a:rPr>
              <a:t>\t\t"&lt;&lt;stu.e_mail&lt;&lt;endl;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b="1" dirty="0">
                <a:latin typeface="+mj-lt"/>
              </a:rPr>
              <a:t>    cout&lt;&lt;"  QQ</a:t>
            </a:r>
            <a:r>
              <a:rPr lang="zh-CN" altLang="en-US" b="1" dirty="0">
                <a:latin typeface="+mj-lt"/>
              </a:rPr>
              <a:t>号：</a:t>
            </a:r>
            <a:r>
              <a:rPr lang="en-US" altLang="zh-CN" b="1" dirty="0">
                <a:latin typeface="+mj-lt"/>
              </a:rPr>
              <a:t>\t\t"&lt;&lt;stu.qq&lt;&lt;endl;</a:t>
            </a:r>
          </a:p>
        </p:txBody>
      </p:sp>
      <p:pic>
        <p:nvPicPr>
          <p:cNvPr id="145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5" y="2276872"/>
            <a:ext cx="3546915" cy="3002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ADB324-0DFF-4E12-8C20-2ECC1CA2642D}" type="slidenum">
              <a:rPr lang="zh-CN" altLang="en-US"/>
              <a:pPr>
                <a:defRPr/>
              </a:pPr>
              <a:t>59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8193"/>
          <p:cNvSpPr>
            <a:spLocks noGrp="1"/>
          </p:cNvSpPr>
          <p:nvPr>
            <p:ph type="title" idx="4294967295"/>
          </p:nvPr>
        </p:nvSpPr>
        <p:spPr>
          <a:xfrm>
            <a:off x="3503712" y="692696"/>
            <a:ext cx="4743400" cy="533400"/>
          </a:xfrm>
          <a:solidFill>
            <a:srgbClr val="7030A0"/>
          </a:solidFill>
          <a:ln w="38100" cap="flat" cmpd="dbl">
            <a:solidFill>
              <a:srgbClr val="000000"/>
            </a:solidFill>
            <a:miter/>
            <a:headEnd type="none" w="med" len="med"/>
            <a:tailEnd type="none" w="med" len="med"/>
          </a:ln>
        </p:spPr>
        <p:txBody>
          <a:bodyPr vert="horz" wrap="square" lIns="92075" tIns="46038" rIns="92075" bIns="4680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</a:pPr>
            <a:r>
              <a:rPr lang="en-US" altLang="zh-CN" sz="3200" b="1" noProof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光准圆_CNKI" panose="02000500000000000000" pitchFamily="2" charset="-122"/>
                <a:ea typeface="华光准圆_CNKI" panose="02000500000000000000" pitchFamily="2" charset="-122"/>
              </a:rPr>
              <a:t>4.1.2 </a:t>
            </a:r>
            <a:r>
              <a:rPr lang="zh-CN" altLang="en-US" sz="3200" b="1" noProof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光准圆_CNKI" panose="02000500000000000000" pitchFamily="2" charset="-122"/>
                <a:ea typeface="华光准圆_CNKI" panose="02000500000000000000" pitchFamily="2" charset="-122"/>
              </a:rPr>
              <a:t>一维数组元素的引用</a:t>
            </a:r>
          </a:p>
        </p:txBody>
      </p:sp>
      <p:sp>
        <p:nvSpPr>
          <p:cNvPr id="7171" name="文本框 8194"/>
          <p:cNvSpPr txBox="1">
            <a:spLocks noChangeArrowheads="1"/>
          </p:cNvSpPr>
          <p:nvPr/>
        </p:nvSpPr>
        <p:spPr bwMode="auto">
          <a:xfrm>
            <a:off x="609600" y="1339287"/>
            <a:ext cx="10972800" cy="508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69875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zh-CN" altLang="en-US" b="1" dirty="0">
                <a:latin typeface="宋体" charset="-122"/>
              </a:rPr>
              <a:t>数组也必须</a:t>
            </a:r>
            <a:r>
              <a:rPr lang="zh-CN" altLang="en-US" b="1" dirty="0">
                <a:solidFill>
                  <a:srgbClr val="FF0066"/>
                </a:solidFill>
                <a:latin typeface="宋体" charset="-122"/>
              </a:rPr>
              <a:t>先定义后引用</a:t>
            </a:r>
            <a:r>
              <a:rPr lang="zh-CN" altLang="en-US" b="1" dirty="0">
                <a:latin typeface="宋体" charset="-122"/>
              </a:rPr>
              <a:t>，而且</a:t>
            </a:r>
            <a:r>
              <a:rPr lang="zh-CN" altLang="en-US" b="1" dirty="0">
                <a:solidFill>
                  <a:srgbClr val="FF0066"/>
                </a:solidFill>
                <a:latin typeface="宋体" charset="-122"/>
              </a:rPr>
              <a:t>只能引用单个数组元素</a:t>
            </a:r>
            <a:r>
              <a:rPr lang="zh-CN" altLang="en-US" b="1" dirty="0">
                <a:latin typeface="宋体" charset="-122"/>
              </a:rPr>
              <a:t>。</a:t>
            </a:r>
            <a:endParaRPr lang="en-US" altLang="zh-CN" b="1" dirty="0">
              <a:latin typeface="宋体" charset="-122"/>
            </a:endParaRPr>
          </a:p>
          <a:p>
            <a:pPr algn="just" eaLnBrk="1" hangingPunct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一维数组下标变量的格式 </a:t>
            </a:r>
          </a:p>
          <a:p>
            <a:pPr algn="just" eaLnBrk="1" hangingPunct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zh-CN" altLang="en-US" b="1" dirty="0">
                <a:latin typeface="宋体" charset="-122"/>
              </a:rPr>
              <a:t>	数组名</a:t>
            </a:r>
            <a:r>
              <a:rPr lang="en-US" altLang="zh-CN" b="1" dirty="0">
                <a:latin typeface="宋体" charset="-122"/>
              </a:rPr>
              <a:t>[</a:t>
            </a:r>
            <a:r>
              <a:rPr lang="zh-CN" altLang="en-US" b="1" dirty="0">
                <a:latin typeface="宋体" charset="-122"/>
              </a:rPr>
              <a:t>下标</a:t>
            </a:r>
            <a:r>
              <a:rPr lang="en-US" altLang="zh-CN" b="1" dirty="0">
                <a:latin typeface="宋体" charset="-122"/>
              </a:rPr>
              <a:t>]   </a:t>
            </a:r>
            <a:r>
              <a:rPr lang="en-US" altLang="zh-CN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*下标可以是常量、变量和表达式</a:t>
            </a:r>
            <a:endParaRPr lang="en-US" altLang="zh-CN" b="1" dirty="0">
              <a:solidFill>
                <a:srgbClr val="008000"/>
              </a:solidFill>
              <a:latin typeface="黑体" pitchFamily="49" charset="-122"/>
              <a:ea typeface="黑体" pitchFamily="49" charset="-122"/>
            </a:endParaRPr>
          </a:p>
          <a:p>
            <a:pPr algn="just" eaLnBrk="1" hangingPunct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zh-CN" altLang="en-US" b="1" dirty="0">
                <a:latin typeface="宋体" charset="-122"/>
              </a:rPr>
              <a:t>例如：	</a:t>
            </a:r>
            <a:r>
              <a:rPr lang="en-US" altLang="zh-CN" b="1" dirty="0">
                <a:latin typeface="Yu Gothic UI Semibold" pitchFamily="34" charset="-128"/>
                <a:ea typeface="Yu Gothic UI Semibold" pitchFamily="34" charset="-128"/>
              </a:rPr>
              <a:t>int score[10]={0}, </a:t>
            </a:r>
            <a:r>
              <a:rPr lang="en-US" altLang="zh-CN" b="1" dirty="0" err="1">
                <a:latin typeface="Yu Gothic UI Semibold" pitchFamily="34" charset="-128"/>
                <a:ea typeface="Yu Gothic UI Semibold" pitchFamily="34" charset="-128"/>
              </a:rPr>
              <a:t>i</a:t>
            </a:r>
            <a:r>
              <a:rPr lang="en-US" altLang="zh-CN" b="1" dirty="0">
                <a:latin typeface="Yu Gothic UI Semibold" pitchFamily="34" charset="-128"/>
                <a:ea typeface="Yu Gothic UI Semibold" pitchFamily="34" charset="-128"/>
              </a:rPr>
              <a:t>=1; </a:t>
            </a:r>
          </a:p>
          <a:p>
            <a:pPr algn="just" eaLnBrk="1" hangingPunct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altLang="zh-CN" b="1" dirty="0">
                <a:latin typeface="Yu Gothic UI Semibold" pitchFamily="34" charset="-128"/>
                <a:ea typeface="Yu Gothic UI Semibold" pitchFamily="34" charset="-128"/>
              </a:rPr>
              <a:t>		score[1];</a:t>
            </a:r>
          </a:p>
          <a:p>
            <a:pPr algn="just" eaLnBrk="1" hangingPunct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altLang="zh-CN" b="1" dirty="0">
                <a:latin typeface="Yu Gothic UI Semibold" pitchFamily="34" charset="-128"/>
                <a:ea typeface="Yu Gothic UI Semibold" pitchFamily="34" charset="-128"/>
              </a:rPr>
              <a:t>		score[</a:t>
            </a:r>
            <a:r>
              <a:rPr lang="en-US" altLang="zh-CN" b="1" dirty="0" err="1">
                <a:latin typeface="Yu Gothic UI Semibold" pitchFamily="34" charset="-128"/>
                <a:ea typeface="Yu Gothic UI Semibold" pitchFamily="34" charset="-128"/>
              </a:rPr>
              <a:t>i</a:t>
            </a:r>
            <a:r>
              <a:rPr lang="en-US" altLang="zh-CN" b="1" dirty="0">
                <a:latin typeface="Yu Gothic UI Semibold" pitchFamily="34" charset="-128"/>
                <a:ea typeface="Yu Gothic UI Semibold" pitchFamily="34" charset="-128"/>
              </a:rPr>
              <a:t>];</a:t>
            </a:r>
          </a:p>
          <a:p>
            <a:pPr algn="just" eaLnBrk="1" hangingPunct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altLang="zh-CN" b="1" dirty="0">
                <a:latin typeface="Yu Gothic UI Semibold" pitchFamily="34" charset="-128"/>
                <a:ea typeface="Yu Gothic UI Semibold" pitchFamily="34" charset="-128"/>
              </a:rPr>
              <a:t>		score[10];</a:t>
            </a:r>
          </a:p>
          <a:p>
            <a:pPr algn="just" eaLnBrk="1" hangingPunct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zh-CN" altLang="en-US" b="1" dirty="0">
                <a:solidFill>
                  <a:srgbClr val="FF0066"/>
                </a:solidFill>
                <a:latin typeface="华文楷体" pitchFamily="2" charset="-122"/>
                <a:ea typeface="华文楷体" pitchFamily="2" charset="-122"/>
              </a:rPr>
              <a:t>注意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语言不检查数组边界，程序可以在数组两边越界。如果使用了负数下标或超过数组长度的下标，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仍计算这个下标的位置，并使用它，在编译时也不给出错误提示，程序继续运行，并访问别的变量的存储空间或根本不存在的存储空间。因此，</a:t>
            </a:r>
            <a:r>
              <a:rPr lang="zh-CN" altLang="en-US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编程者在引用数组元素时一定要确保下标在有效范围内。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D3390A-B12B-4EE8-BA0A-E788AF429986}" type="slidenum">
              <a:rPr lang="zh-CN" altLang="en-US"/>
              <a:pPr>
                <a:defRPr/>
              </a:pPr>
              <a:t>6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57345"/>
          <p:cNvSpPr>
            <a:spLocks noGrp="1"/>
          </p:cNvSpPr>
          <p:nvPr>
            <p:ph type="title" idx="4294967295"/>
          </p:nvPr>
        </p:nvSpPr>
        <p:spPr>
          <a:xfrm>
            <a:off x="1487488" y="764704"/>
            <a:ext cx="7690165" cy="1067448"/>
          </a:xfrm>
          <a:solidFill>
            <a:schemeClr val="accent2">
              <a:alpha val="13000"/>
            </a:schemeClr>
          </a:solidFill>
          <a:ln>
            <a:noFill/>
            <a:miter/>
          </a:ln>
          <a:effectLst>
            <a:prstShdw prst="shdw17" dist="17961" dir="2699999">
              <a:schemeClr val="accent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sz="4800" b="1" noProof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幼圆" pitchFamily="1" charset="-122"/>
                <a:ea typeface="幼圆" pitchFamily="1" charset="-122"/>
              </a:rPr>
              <a:t>4.4  </a:t>
            </a:r>
            <a:r>
              <a:rPr lang="zh-CN" altLang="en-US" sz="4800" b="1" noProof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幼圆" pitchFamily="1" charset="-122"/>
                <a:ea typeface="幼圆" pitchFamily="1" charset="-122"/>
              </a:rPr>
              <a:t>结构数组和二维数组</a:t>
            </a:r>
          </a:p>
        </p:txBody>
      </p:sp>
      <p:sp>
        <p:nvSpPr>
          <p:cNvPr id="60419" name="文本框 57346"/>
          <p:cNvSpPr txBox="1">
            <a:spLocks noChangeArrowheads="1"/>
          </p:cNvSpPr>
          <p:nvPr/>
        </p:nvSpPr>
        <p:spPr bwMode="auto">
          <a:xfrm>
            <a:off x="2063552" y="2066979"/>
            <a:ext cx="7488238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ts val="600"/>
              </a:spcBef>
              <a:buFont typeface="Wingdings" pitchFamily="2" charset="2"/>
              <a:buChar char="Ø"/>
            </a:pPr>
            <a:r>
              <a:rPr lang="en-US" altLang="zh-CN" sz="3200" b="1" dirty="0">
                <a:solidFill>
                  <a:srgbClr val="0000FF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结构数组的定义、初始化和应用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0000FF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二维数组的定义、初始化和应用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0000FF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复杂数组的应用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353E72-E011-429A-BB09-BF542B5EC5F8}" type="slidenum">
              <a:rPr lang="zh-CN" altLang="en-US"/>
              <a:pPr>
                <a:defRPr/>
              </a:pPr>
              <a:t>60</a:t>
            </a:fld>
            <a:endParaRPr lang="en-US" altLang="zh-CN" dirty="0"/>
          </a:p>
        </p:txBody>
      </p:sp>
      <p:sp>
        <p:nvSpPr>
          <p:cNvPr id="3" name="文本框 58370">
            <a:extLst>
              <a:ext uri="{FF2B5EF4-FFF2-40B4-BE49-F238E27FC236}">
                <a16:creationId xmlns:a16="http://schemas.microsoft.com/office/drawing/2014/main" id="{B3E53747-2E81-5CB1-4643-589423721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448" y="4149080"/>
            <a:ext cx="10598968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ts val="600"/>
              </a:spcBef>
              <a:buClr>
                <a:schemeClr val="accent2"/>
              </a:buClr>
            </a:pPr>
            <a:r>
              <a:rPr lang="zh-CN" altLang="en-US" sz="2800" dirty="0">
                <a:solidFill>
                  <a:srgbClr val="0000FF"/>
                </a:solidFill>
                <a:latin typeface="华光粗圆_CNKI" panose="02000500000000000000" pitchFamily="2" charset="-122"/>
                <a:ea typeface="华光粗圆_CNKI" panose="02000500000000000000" pitchFamily="2" charset="-122"/>
              </a:rPr>
              <a:t>数组元素的类型可以是任何合法的数据类型</a:t>
            </a:r>
          </a:p>
          <a:p>
            <a:pPr algn="just" eaLnBrk="1" hangingPunct="1">
              <a:spcBef>
                <a:spcPts val="600"/>
              </a:spcBef>
              <a:buClr>
                <a:schemeClr val="accent2"/>
              </a:buClr>
            </a:pPr>
            <a:r>
              <a:rPr lang="zh-CN" altLang="en-US" sz="2800" dirty="0">
                <a:solidFill>
                  <a:srgbClr val="FF0066"/>
                </a:solidFill>
                <a:latin typeface="华光粗圆_CNKI" panose="02000500000000000000" pitchFamily="2" charset="-122"/>
                <a:ea typeface="华光粗圆_CNKI" panose="02000500000000000000" pitchFamily="2" charset="-122"/>
              </a:rPr>
              <a:t>结构数组</a:t>
            </a:r>
            <a:r>
              <a:rPr lang="zh-CN" altLang="en-US" sz="2800" dirty="0">
                <a:latin typeface="华光粗圆_CNKI" panose="02000500000000000000" pitchFamily="2" charset="-122"/>
                <a:ea typeface="华光粗圆_CNKI" panose="02000500000000000000" pitchFamily="2" charset="-122"/>
              </a:rPr>
              <a:t>：数组元素是结构的数组，用于表示多个学生的信息</a:t>
            </a:r>
          </a:p>
          <a:p>
            <a:pPr algn="just" eaLnBrk="1" hangingPunct="1">
              <a:spcBef>
                <a:spcPts val="600"/>
              </a:spcBef>
              <a:buClr>
                <a:schemeClr val="accent2"/>
              </a:buClr>
            </a:pPr>
            <a:r>
              <a:rPr lang="zh-CN" altLang="en-US" sz="2800" dirty="0">
                <a:solidFill>
                  <a:srgbClr val="FF0066"/>
                </a:solidFill>
                <a:latin typeface="华光粗圆_CNKI" panose="02000500000000000000" pitchFamily="2" charset="-122"/>
                <a:ea typeface="华光粗圆_CNKI" panose="02000500000000000000" pitchFamily="2" charset="-122"/>
              </a:rPr>
              <a:t>二维数组</a:t>
            </a:r>
            <a:r>
              <a:rPr lang="zh-CN" altLang="en-US" sz="2800" dirty="0">
                <a:latin typeface="华光粗圆_CNKI" panose="02000500000000000000" pitchFamily="2" charset="-122"/>
                <a:ea typeface="华光粗圆_CNKI" panose="02000500000000000000" pitchFamily="2" charset="-122"/>
              </a:rPr>
              <a:t>：数组元素是一维数组的数组，用于表示矩阵、行列式</a:t>
            </a:r>
          </a:p>
          <a:p>
            <a:pPr algn="just" eaLnBrk="1" hangingPunct="1">
              <a:spcBef>
                <a:spcPts val="600"/>
              </a:spcBef>
              <a:buClr>
                <a:schemeClr val="accent2"/>
              </a:buClr>
            </a:pPr>
            <a:r>
              <a:rPr lang="zh-CN" altLang="en-US" sz="2800" dirty="0">
                <a:solidFill>
                  <a:srgbClr val="FF0066"/>
                </a:solidFill>
                <a:latin typeface="华光粗圆_CNKI" panose="02000500000000000000" pitchFamily="2" charset="-122"/>
                <a:ea typeface="华光粗圆_CNKI" panose="02000500000000000000" pitchFamily="2" charset="-122"/>
              </a:rPr>
              <a:t>高维数组</a:t>
            </a:r>
            <a:r>
              <a:rPr lang="zh-CN" altLang="en-US" sz="2800" dirty="0">
                <a:latin typeface="华光粗圆_CNKI" panose="02000500000000000000" pitchFamily="2" charset="-122"/>
                <a:ea typeface="华光粗圆_CNKI" panose="02000500000000000000" pitchFamily="2" charset="-122"/>
              </a:rPr>
              <a:t>：数组元素是多维数组的数组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59393"/>
          <p:cNvSpPr>
            <a:spLocks noGrp="1"/>
          </p:cNvSpPr>
          <p:nvPr>
            <p:ph type="title" idx="4294967295"/>
          </p:nvPr>
        </p:nvSpPr>
        <p:spPr>
          <a:xfrm>
            <a:off x="2585864" y="744318"/>
            <a:ext cx="7020272" cy="533400"/>
          </a:xfrm>
          <a:solidFill>
            <a:srgbClr val="7030A0"/>
          </a:solidFill>
          <a:ln w="38100" cap="flat" cmpd="dbl">
            <a:solidFill>
              <a:srgbClr val="000000"/>
            </a:solidFill>
            <a:miter/>
            <a:headEnd type="none" w="med" len="med"/>
            <a:tailEnd type="none" w="med" len="med"/>
          </a:ln>
        </p:spPr>
        <p:txBody>
          <a:bodyPr vert="horz" wrap="square" lIns="92075" tIns="46038" rIns="92075" bIns="4680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</a:pPr>
            <a:r>
              <a:rPr lang="en-US" altLang="zh-CN" sz="3200" b="1" noProof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光准圆_CNKI" panose="02000500000000000000" pitchFamily="2" charset="-122"/>
                <a:ea typeface="华光准圆_CNKI" panose="02000500000000000000" pitchFamily="2" charset="-122"/>
              </a:rPr>
              <a:t>4.4.1 </a:t>
            </a:r>
            <a:r>
              <a:rPr lang="zh-CN" altLang="en-US" sz="3200" b="1" noProof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光准圆_CNKI" panose="02000500000000000000" pitchFamily="2" charset="-122"/>
                <a:ea typeface="华光准圆_CNKI" panose="02000500000000000000" pitchFamily="2" charset="-122"/>
              </a:rPr>
              <a:t>结构数组的定义、初始化和使用</a:t>
            </a:r>
          </a:p>
        </p:txBody>
      </p:sp>
      <p:sp>
        <p:nvSpPr>
          <p:cNvPr id="59395" name="文本框 59394"/>
          <p:cNvSpPr txBox="1">
            <a:spLocks noChangeArrowheads="1"/>
          </p:cNvSpPr>
          <p:nvPr/>
        </p:nvSpPr>
        <p:spPr bwMode="auto">
          <a:xfrm>
            <a:off x="407368" y="1412776"/>
            <a:ext cx="11377264" cy="4765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defRPr/>
            </a:pPr>
            <a:r>
              <a:rPr lang="zh-CN" altLang="en-US" b="1" dirty="0">
                <a:solidFill>
                  <a:srgbClr val="C00000"/>
                </a:solidFill>
                <a:latin typeface="+mj-lt"/>
                <a:ea typeface="微软雅黑" pitchFamily="34" charset="-122"/>
              </a:rPr>
              <a:t>任务</a:t>
            </a:r>
            <a:r>
              <a:rPr lang="en-US" altLang="zh-CN" b="1" dirty="0">
                <a:solidFill>
                  <a:srgbClr val="C00000"/>
                </a:solidFill>
                <a:latin typeface="+mj-lt"/>
                <a:ea typeface="微软雅黑" pitchFamily="34" charset="-122"/>
              </a:rPr>
              <a:t>4.4 </a:t>
            </a:r>
            <a:r>
              <a:rPr lang="zh-CN" altLang="en-US" b="1" dirty="0">
                <a:solidFill>
                  <a:srgbClr val="C00000"/>
                </a:solidFill>
                <a:latin typeface="+mj-lt"/>
                <a:ea typeface="微软雅黑" pitchFamily="34" charset="-122"/>
              </a:rPr>
              <a:t>多位学生信息的表示和存储问题。</a:t>
            </a:r>
            <a:endParaRPr lang="en-US" altLang="zh-CN" b="1" dirty="0">
              <a:solidFill>
                <a:srgbClr val="C00000"/>
              </a:solidFill>
              <a:latin typeface="+mj-lt"/>
              <a:ea typeface="微软雅黑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defRPr/>
            </a:pPr>
            <a:r>
              <a:rPr lang="zh-CN" altLang="en-US" b="1" dirty="0">
                <a:latin typeface="+mj-lt"/>
                <a:ea typeface="仿宋" pitchFamily="49" charset="-122"/>
              </a:rPr>
              <a:t>假设我们的学生选课系统中共有</a:t>
            </a:r>
            <a:r>
              <a:rPr lang="en-US" altLang="zh-CN" b="1" dirty="0">
                <a:latin typeface="+mj-lt"/>
                <a:ea typeface="仿宋" pitchFamily="49" charset="-122"/>
              </a:rPr>
              <a:t>40</a:t>
            </a:r>
            <a:r>
              <a:rPr lang="zh-CN" altLang="en-US" b="1" dirty="0">
                <a:latin typeface="+mj-lt"/>
                <a:ea typeface="仿宋" pitchFamily="49" charset="-122"/>
              </a:rPr>
              <a:t>位学生，编写程序输入这些学生的信息，并按身高从低到高的顺序对这</a:t>
            </a:r>
            <a:r>
              <a:rPr lang="en-US" altLang="zh-CN" b="1" dirty="0">
                <a:latin typeface="+mj-lt"/>
                <a:ea typeface="仿宋" pitchFamily="49" charset="-122"/>
              </a:rPr>
              <a:t>40</a:t>
            </a:r>
            <a:r>
              <a:rPr lang="zh-CN" altLang="en-US" b="1" dirty="0">
                <a:latin typeface="+mj-lt"/>
                <a:ea typeface="仿宋" pitchFamily="49" charset="-122"/>
              </a:rPr>
              <a:t>位学生排序，然后按这个顺序输出这些学生的姓名和身高。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defRPr/>
            </a:pPr>
            <a:r>
              <a:rPr lang="zh-CN" altLang="en-US" b="1" dirty="0">
                <a:latin typeface="+mj-lt"/>
              </a:rPr>
              <a:t>算法分析：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defRPr/>
            </a:pPr>
            <a:r>
              <a:rPr lang="zh-CN" altLang="en-US" b="1" dirty="0">
                <a:latin typeface="+mj-lt"/>
              </a:rPr>
              <a:t>首先需解决多位学生信息的存储问题。</a:t>
            </a:r>
            <a:endParaRPr lang="zh-CN" altLang="en-US" dirty="0">
              <a:latin typeface="+mj-lt"/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defRPr/>
            </a:pPr>
            <a:r>
              <a:rPr lang="zh-CN" altLang="en-US" b="1" dirty="0">
                <a:latin typeface="+mj-lt"/>
              </a:rPr>
              <a:t>可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华光准圆_CNKI" panose="02000500000000000000" pitchFamily="2" charset="-122"/>
                <a:ea typeface="华光准圆_CNKI" panose="02000500000000000000" pitchFamily="2" charset="-122"/>
                <a:cs typeface="+mj-cs"/>
              </a:rPr>
              <a:t>定义</a:t>
            </a:r>
            <a:r>
              <a:rPr lang="zh-CN" altLang="en-US" b="1" dirty="0">
                <a:latin typeface="+mj-lt"/>
              </a:rPr>
              <a:t>结构数组存储多位学生的信息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defRPr/>
            </a:pPr>
            <a:r>
              <a:rPr lang="zh-CN" altLang="en-US" b="1" dirty="0">
                <a:latin typeface="+mj-lt"/>
              </a:rPr>
              <a:t>    </a:t>
            </a:r>
            <a:r>
              <a:rPr lang="en-US" altLang="zh-CN" b="1" dirty="0">
                <a:latin typeface="+mj-lt"/>
              </a:rPr>
              <a:t>StudentInfo stuList[41]; 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defRPr/>
            </a:pPr>
            <a:r>
              <a:rPr lang="zh-CN" altLang="en-US" b="1" dirty="0">
                <a:solidFill>
                  <a:srgbClr val="FF0066"/>
                </a:solidFill>
                <a:latin typeface="+mj-lt"/>
              </a:rPr>
              <a:t>定义</a:t>
            </a:r>
            <a:r>
              <a:rPr lang="zh-CN" altLang="en-US" b="1" dirty="0">
                <a:latin typeface="+mj-lt"/>
              </a:rPr>
              <a:t>了一个数组长度为</a:t>
            </a:r>
            <a:r>
              <a:rPr lang="en-US" altLang="zh-CN" b="1" dirty="0">
                <a:latin typeface="+mj-lt"/>
              </a:rPr>
              <a:t>41</a:t>
            </a:r>
            <a:r>
              <a:rPr lang="zh-CN" altLang="en-US" b="1" dirty="0">
                <a:latin typeface="+mj-lt"/>
              </a:rPr>
              <a:t>的</a:t>
            </a:r>
            <a:r>
              <a:rPr lang="en-US" altLang="zh-CN" b="1" dirty="0">
                <a:solidFill>
                  <a:srgbClr val="FF0066"/>
                </a:solidFill>
                <a:latin typeface="+mj-lt"/>
              </a:rPr>
              <a:t>StudentInfo</a:t>
            </a:r>
            <a:r>
              <a:rPr lang="zh-CN" altLang="en-US" b="1" dirty="0">
                <a:solidFill>
                  <a:srgbClr val="FF0066"/>
                </a:solidFill>
                <a:latin typeface="+mj-lt"/>
              </a:rPr>
              <a:t>类型的结构数组</a:t>
            </a:r>
            <a:r>
              <a:rPr lang="en-US" altLang="zh-CN" b="1" dirty="0">
                <a:latin typeface="+mj-lt"/>
              </a:rPr>
              <a:t>stuList</a:t>
            </a:r>
            <a:r>
              <a:rPr lang="zh-CN" altLang="en-US" b="1" dirty="0">
                <a:latin typeface="+mj-lt"/>
              </a:rPr>
              <a:t>，用于存放</a:t>
            </a:r>
            <a:r>
              <a:rPr lang="en-US" altLang="zh-CN" b="1" dirty="0">
                <a:latin typeface="+mj-lt"/>
              </a:rPr>
              <a:t>40</a:t>
            </a:r>
            <a:r>
              <a:rPr lang="zh-CN" altLang="en-US" b="1" dirty="0">
                <a:latin typeface="+mj-lt"/>
              </a:rPr>
              <a:t>位学生的信息，与任务</a:t>
            </a:r>
            <a:r>
              <a:rPr lang="en-US" altLang="zh-CN" b="1" dirty="0">
                <a:latin typeface="+mj-lt"/>
              </a:rPr>
              <a:t>4.1</a:t>
            </a:r>
            <a:r>
              <a:rPr lang="zh-CN" altLang="en-US" b="1" dirty="0">
                <a:latin typeface="+mj-lt"/>
              </a:rPr>
              <a:t>类似，下标</a:t>
            </a:r>
            <a:r>
              <a:rPr lang="en-US" altLang="zh-CN" b="1" dirty="0">
                <a:latin typeface="+mj-lt"/>
              </a:rPr>
              <a:t>0</a:t>
            </a:r>
            <a:r>
              <a:rPr lang="zh-CN" altLang="en-US" b="1" dirty="0">
                <a:latin typeface="+mj-lt"/>
              </a:rPr>
              <a:t>处的数组元素不存储实际数据，学生的序号与数组下标相同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10674-D5F1-4A18-BDEC-3428DD0253CF}" type="slidenum">
              <a:rPr lang="zh-CN" altLang="en-US"/>
              <a:pPr>
                <a:defRPr/>
              </a:pPr>
              <a:t>61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文本框 59394"/>
          <p:cNvSpPr txBox="1">
            <a:spLocks noChangeArrowheads="1"/>
          </p:cNvSpPr>
          <p:nvPr/>
        </p:nvSpPr>
        <p:spPr bwMode="auto">
          <a:xfrm>
            <a:off x="911424" y="1700808"/>
            <a:ext cx="9721080" cy="452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Clr>
                <a:srgbClr val="C0504D"/>
              </a:buClr>
            </a:pPr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结构数组也可以在</a:t>
            </a:r>
            <a:r>
              <a:rPr lang="zh-CN" altLang="en-US" sz="2800" b="1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定义的同时进行初始化</a:t>
            </a:r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，如：</a:t>
            </a:r>
            <a:endParaRPr lang="en-US" altLang="zh-CN" sz="2800" b="1" dirty="0">
              <a:solidFill>
                <a:srgbClr val="000000"/>
              </a:solidFill>
              <a:latin typeface="Calibri" pitchFamily="34" charset="0"/>
            </a:endParaRPr>
          </a:p>
          <a:p>
            <a:pPr algn="just" eaLnBrk="1" hangingPunct="1">
              <a:lnSpc>
                <a:spcPct val="130000"/>
              </a:lnSpc>
              <a:buClr>
                <a:srgbClr val="C0504D"/>
              </a:buClr>
            </a:pPr>
            <a:r>
              <a:rPr lang="en-US" altLang="zh-CN" sz="2800" b="1" dirty="0">
                <a:solidFill>
                  <a:srgbClr val="000000"/>
                </a:solidFill>
                <a:latin typeface="Calibri" pitchFamily="34" charset="0"/>
              </a:rPr>
              <a:t>Date </a:t>
            </a:r>
            <a:r>
              <a:rPr lang="en-US" altLang="zh-CN" sz="2800" b="1" dirty="0" err="1">
                <a:solidFill>
                  <a:srgbClr val="000000"/>
                </a:solidFill>
                <a:latin typeface="Calibri" pitchFamily="34" charset="0"/>
              </a:rPr>
              <a:t>birthList</a:t>
            </a:r>
            <a:r>
              <a:rPr lang="en-US" altLang="zh-CN" sz="2800" b="1" dirty="0">
                <a:solidFill>
                  <a:srgbClr val="000000"/>
                </a:solidFill>
                <a:latin typeface="Calibri" pitchFamily="34" charset="0"/>
              </a:rPr>
              <a:t>[4] = {{1980,1,1},{1981,2,2},</a:t>
            </a:r>
          </a:p>
          <a:p>
            <a:pPr algn="just" eaLnBrk="1" hangingPunct="1">
              <a:lnSpc>
                <a:spcPct val="130000"/>
              </a:lnSpc>
              <a:buClr>
                <a:srgbClr val="C0504D"/>
              </a:buClr>
            </a:pPr>
            <a:r>
              <a:rPr lang="en-US" altLang="zh-CN" sz="2800" b="1" dirty="0">
                <a:solidFill>
                  <a:srgbClr val="000000"/>
                </a:solidFill>
                <a:latin typeface="Calibri" pitchFamily="34" charset="0"/>
              </a:rPr>
              <a:t>			   {1982,3,3},{1983,4,4}}; </a:t>
            </a:r>
          </a:p>
          <a:p>
            <a:pPr algn="just" eaLnBrk="1" hangingPunct="1">
              <a:lnSpc>
                <a:spcPct val="130000"/>
              </a:lnSpc>
              <a:buClr>
                <a:srgbClr val="C0504D"/>
              </a:buClr>
            </a:pPr>
            <a:r>
              <a:rPr lang="zh-CN" altLang="en-US" sz="2800" b="1" dirty="0">
                <a:solidFill>
                  <a:srgbClr val="0000FF"/>
                </a:solidFill>
                <a:latin typeface="Calibri" pitchFamily="34" charset="0"/>
              </a:rPr>
              <a:t>定义生日数组并初始化</a:t>
            </a:r>
            <a:endParaRPr lang="en-US" altLang="zh-CN" sz="2800" b="1" dirty="0">
              <a:solidFill>
                <a:srgbClr val="0000FF"/>
              </a:solidFill>
              <a:latin typeface="Calibri" pitchFamily="34" charset="0"/>
            </a:endParaRPr>
          </a:p>
          <a:p>
            <a:pPr algn="just" eaLnBrk="1" hangingPunct="1">
              <a:lnSpc>
                <a:spcPct val="130000"/>
              </a:lnSpc>
              <a:buClr>
                <a:srgbClr val="C0504D"/>
              </a:buClr>
            </a:pPr>
            <a:r>
              <a:rPr lang="zh-CN" altLang="en-US" sz="2800" b="1" dirty="0">
                <a:latin typeface="Calibri" pitchFamily="34" charset="0"/>
              </a:rPr>
              <a:t>这里，每个数组元素均为</a:t>
            </a:r>
            <a:r>
              <a:rPr lang="en-US" altLang="zh-CN" sz="2800" b="1" dirty="0">
                <a:latin typeface="Calibri" pitchFamily="34" charset="0"/>
              </a:rPr>
              <a:t>Date</a:t>
            </a:r>
            <a:r>
              <a:rPr lang="zh-CN" altLang="en-US" sz="2800" b="1" dirty="0">
                <a:latin typeface="Calibri" pitchFamily="34" charset="0"/>
              </a:rPr>
              <a:t>类型，在内存占用</a:t>
            </a:r>
            <a:r>
              <a:rPr lang="en-US" altLang="zh-CN" sz="2800" b="1" dirty="0">
                <a:latin typeface="Calibri" pitchFamily="34" charset="0"/>
              </a:rPr>
              <a:t>12</a:t>
            </a:r>
            <a:r>
              <a:rPr lang="zh-CN" altLang="en-US" sz="2800" b="1" dirty="0">
                <a:latin typeface="Calibri" pitchFamily="34" charset="0"/>
              </a:rPr>
              <a:t>个字节，数组</a:t>
            </a:r>
            <a:r>
              <a:rPr lang="en-US" altLang="zh-CN" sz="2800" b="1" dirty="0" err="1">
                <a:latin typeface="Calibri" pitchFamily="34" charset="0"/>
              </a:rPr>
              <a:t>birthList</a:t>
            </a:r>
            <a:r>
              <a:rPr lang="zh-CN" altLang="en-US" sz="2800" b="1" dirty="0">
                <a:latin typeface="Calibri" pitchFamily="34" charset="0"/>
              </a:rPr>
              <a:t>共占用</a:t>
            </a:r>
            <a:r>
              <a:rPr lang="en-US" altLang="zh-CN" sz="2800" b="1" dirty="0">
                <a:latin typeface="Calibri" pitchFamily="34" charset="0"/>
              </a:rPr>
              <a:t>48</a:t>
            </a:r>
            <a:r>
              <a:rPr lang="zh-CN" altLang="en-US" sz="2800" b="1" dirty="0">
                <a:latin typeface="Calibri" pitchFamily="34" charset="0"/>
              </a:rPr>
              <a:t>个字节的连续内存空间。</a:t>
            </a:r>
            <a:endParaRPr lang="en-US" altLang="zh-CN" sz="2800" b="1" dirty="0">
              <a:latin typeface="Calibri" pitchFamily="34" charset="0"/>
            </a:endParaRPr>
          </a:p>
          <a:p>
            <a:pPr algn="just" eaLnBrk="1" hangingPunct="1">
              <a:lnSpc>
                <a:spcPct val="130000"/>
              </a:lnSpc>
              <a:buClr>
                <a:srgbClr val="C0504D"/>
              </a:buClr>
            </a:pPr>
            <a:r>
              <a:rPr lang="zh-CN" altLang="en-US" sz="2800" b="1" dirty="0">
                <a:solidFill>
                  <a:srgbClr val="0000FF"/>
                </a:solidFill>
                <a:latin typeface="Calibri" pitchFamily="34" charset="0"/>
              </a:rPr>
              <a:t>注意</a:t>
            </a:r>
            <a:r>
              <a:rPr lang="zh-CN" altLang="en-US" sz="2800" b="1" dirty="0">
                <a:latin typeface="Calibri" pitchFamily="34" charset="0"/>
              </a:rPr>
              <a:t>：</a:t>
            </a:r>
            <a:r>
              <a:rPr lang="zh-CN" altLang="en-US" sz="2800" b="1" dirty="0">
                <a:solidFill>
                  <a:srgbClr val="990099"/>
                </a:solidFill>
                <a:latin typeface="Calibri" pitchFamily="34" charset="0"/>
              </a:rPr>
              <a:t>初始化时，初值项少于数组长度，多出来的数组元素成员被赋值</a:t>
            </a:r>
            <a:r>
              <a:rPr lang="en-US" altLang="zh-CN" sz="2800" b="1" dirty="0">
                <a:solidFill>
                  <a:srgbClr val="990099"/>
                </a:solidFill>
                <a:latin typeface="Calibri" pitchFamily="34" charset="0"/>
              </a:rPr>
              <a:t>0</a:t>
            </a:r>
            <a:r>
              <a:rPr lang="zh-CN" altLang="en-US" sz="2800" b="1" dirty="0">
                <a:solidFill>
                  <a:srgbClr val="990099"/>
                </a:solidFill>
                <a:latin typeface="Calibri" pitchFamily="34" charset="0"/>
              </a:rPr>
              <a:t>；若多于数组长度，则在编译时报错 。</a:t>
            </a:r>
            <a:endParaRPr lang="en-US" altLang="zh-CN" sz="2800" b="1" dirty="0">
              <a:solidFill>
                <a:srgbClr val="990099"/>
              </a:solidFill>
              <a:latin typeface="Calibri" pitchFamily="34" charset="0"/>
            </a:endParaRPr>
          </a:p>
        </p:txBody>
      </p:sp>
      <p:sp>
        <p:nvSpPr>
          <p:cNvPr id="6349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FCA7F6E-A824-4BCC-90E5-BAEBE6EE32CB}" type="slidenum">
              <a:rPr lang="zh-CN" altLang="en-US" sz="1200">
                <a:solidFill>
                  <a:srgbClr val="898989"/>
                </a:solidFill>
              </a:rPr>
              <a:pPr eaLnBrk="1" hangingPunct="1"/>
              <a:t>62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6438F2-6918-05F3-DAD8-DB40AF65F745}"/>
              </a:ext>
            </a:extLst>
          </p:cNvPr>
          <p:cNvSpPr txBox="1"/>
          <p:nvPr/>
        </p:nvSpPr>
        <p:spPr>
          <a:xfrm>
            <a:off x="4223792" y="981792"/>
            <a:ext cx="28083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光准圆_CNKI" panose="02000500000000000000" pitchFamily="2" charset="-122"/>
                <a:ea typeface="华光准圆_CNKI" panose="02000500000000000000" pitchFamily="2" charset="-122"/>
              </a:rPr>
              <a:t>初始化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文本框 60418"/>
          <p:cNvSpPr txBox="1">
            <a:spLocks noChangeArrowheads="1"/>
          </p:cNvSpPr>
          <p:nvPr/>
        </p:nvSpPr>
        <p:spPr bwMode="auto">
          <a:xfrm>
            <a:off x="299356" y="966606"/>
            <a:ext cx="11593288" cy="5389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defRPr/>
            </a:pP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结构数组元素的引用</a:t>
            </a:r>
            <a:r>
              <a:rPr lang="zh-CN" altLang="en-US" sz="2800" b="1" dirty="0">
                <a:latin typeface="+mj-lt"/>
              </a:rPr>
              <a:t>：</a:t>
            </a:r>
            <a:r>
              <a:rPr lang="zh-CN" altLang="en-US" sz="2800" b="1" dirty="0">
                <a:solidFill>
                  <a:srgbClr val="0000FF"/>
                </a:solidFill>
                <a:latin typeface="+mj-lt"/>
              </a:rPr>
              <a:t>引用数组元素和引用结构的成员两种方式的结合</a:t>
            </a:r>
            <a:r>
              <a:rPr lang="zh-CN" altLang="en-US" sz="2800" b="1" dirty="0">
                <a:latin typeface="+mj-lt"/>
              </a:rPr>
              <a:t>。</a:t>
            </a:r>
          </a:p>
          <a:p>
            <a:pPr algn="just" eaLnBrk="1" hangingPunct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defRPr/>
            </a:pPr>
            <a:r>
              <a:rPr lang="zh-CN" altLang="en-US" sz="2800" b="1" dirty="0">
                <a:latin typeface="+mj-lt"/>
              </a:rPr>
              <a:t>    </a:t>
            </a:r>
            <a:r>
              <a:rPr lang="en-US" altLang="zh-CN" sz="2800" b="1" dirty="0">
                <a:latin typeface="+mj-lt"/>
              </a:rPr>
              <a:t>cout&lt;&lt;stuList[1].name;</a:t>
            </a:r>
            <a:r>
              <a:rPr lang="en-US" altLang="zh-CN" sz="2800" dirty="0">
                <a:latin typeface="+mj-lt"/>
              </a:rPr>
              <a:t> </a:t>
            </a:r>
            <a:r>
              <a:rPr lang="en-US" altLang="zh-CN" sz="2800" b="1" dirty="0">
                <a:latin typeface="+mj-lt"/>
              </a:rPr>
              <a:t>   // </a:t>
            </a:r>
            <a:r>
              <a:rPr lang="zh-CN" altLang="en-US" sz="2800" b="1" dirty="0">
                <a:latin typeface="+mj-lt"/>
              </a:rPr>
              <a:t>输出</a:t>
            </a:r>
            <a:r>
              <a:rPr lang="en-US" altLang="zh-CN" sz="2800" b="1" dirty="0">
                <a:latin typeface="+mj-lt"/>
              </a:rPr>
              <a:t>stuList</a:t>
            </a:r>
            <a:r>
              <a:rPr lang="zh-CN" altLang="en-US" sz="2800" b="1" dirty="0">
                <a:latin typeface="+mj-lt"/>
              </a:rPr>
              <a:t>数组的第</a:t>
            </a:r>
            <a:r>
              <a:rPr lang="en-US" altLang="zh-CN" sz="2800" b="1" dirty="0">
                <a:latin typeface="+mj-lt"/>
              </a:rPr>
              <a:t>2</a:t>
            </a:r>
            <a:r>
              <a:rPr lang="zh-CN" altLang="en-US" sz="2800" b="1" dirty="0">
                <a:latin typeface="+mj-lt"/>
              </a:rPr>
              <a:t>个数组元素的</a:t>
            </a:r>
            <a:r>
              <a:rPr lang="en-US" altLang="zh-CN" sz="2800" b="1" dirty="0">
                <a:latin typeface="+mj-lt"/>
              </a:rPr>
              <a:t>name</a:t>
            </a:r>
            <a:r>
              <a:rPr lang="zh-CN" altLang="en-US" sz="2800" b="1" dirty="0">
                <a:latin typeface="+mj-lt"/>
              </a:rPr>
              <a:t>成员 </a:t>
            </a:r>
          </a:p>
          <a:p>
            <a:pPr algn="just" eaLnBrk="1" hangingPunct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defRPr/>
            </a:pPr>
            <a:r>
              <a:rPr lang="zh-CN" altLang="en-US" sz="2800" b="1" dirty="0">
                <a:latin typeface="+mj-lt"/>
              </a:rPr>
              <a:t>    </a:t>
            </a:r>
            <a:r>
              <a:rPr lang="en-US" altLang="zh-CN" sz="2800" b="1" dirty="0">
                <a:latin typeface="+mj-lt"/>
              </a:rPr>
              <a:t>cout&lt;&lt;stuList.name[1]; // </a:t>
            </a:r>
            <a:r>
              <a:rPr lang="zh-CN" altLang="en-US" sz="2800" b="1" dirty="0">
                <a:latin typeface="+mj-lt"/>
              </a:rPr>
              <a:t>错误！</a:t>
            </a:r>
          </a:p>
          <a:p>
            <a:pPr algn="just" eaLnBrk="1" hangingPunct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defRPr/>
            </a:pPr>
            <a:r>
              <a:rPr lang="zh-CN" altLang="en-US" sz="2800" b="1" dirty="0">
                <a:latin typeface="+mj-lt"/>
              </a:rPr>
              <a:t>    </a:t>
            </a:r>
            <a:r>
              <a:rPr lang="en-US" altLang="zh-CN" sz="2800" b="1" dirty="0">
                <a:latin typeface="+mj-lt"/>
              </a:rPr>
              <a:t>// </a:t>
            </a:r>
            <a:r>
              <a:rPr lang="zh-CN" altLang="en-US" sz="2800" b="1" dirty="0">
                <a:latin typeface="+mj-lt"/>
              </a:rPr>
              <a:t>输出结构变量</a:t>
            </a:r>
            <a:r>
              <a:rPr lang="en-US" altLang="zh-CN" sz="2800" b="1" dirty="0">
                <a:latin typeface="+mj-lt"/>
              </a:rPr>
              <a:t>stuList</a:t>
            </a:r>
            <a:r>
              <a:rPr lang="zh-CN" altLang="en-US" sz="2800" b="1" dirty="0">
                <a:latin typeface="+mj-lt"/>
              </a:rPr>
              <a:t>的</a:t>
            </a:r>
            <a:r>
              <a:rPr lang="en-US" altLang="zh-CN" sz="2800" b="1" dirty="0">
                <a:latin typeface="+mj-lt"/>
              </a:rPr>
              <a:t>name</a:t>
            </a:r>
            <a:r>
              <a:rPr lang="zh-CN" altLang="en-US" sz="2800" b="1" dirty="0">
                <a:latin typeface="+mj-lt"/>
              </a:rPr>
              <a:t>成员的下标为</a:t>
            </a:r>
            <a:r>
              <a:rPr lang="en-US" altLang="zh-CN" sz="2800" b="1" dirty="0">
                <a:latin typeface="+mj-lt"/>
              </a:rPr>
              <a:t>1</a:t>
            </a:r>
            <a:r>
              <a:rPr lang="zh-CN" altLang="en-US" sz="2800" b="1" dirty="0">
                <a:latin typeface="+mj-lt"/>
              </a:rPr>
              <a:t>的字符 ，根据定义这样引用是错误的。</a:t>
            </a:r>
          </a:p>
          <a:p>
            <a:pPr algn="just" eaLnBrk="1" hangingPunct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en-US" altLang="zh-CN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算法分析</a:t>
            </a:r>
          </a:p>
          <a:p>
            <a:pPr algn="just" eaLnBrk="1" hangingPunct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defRPr/>
            </a:pPr>
            <a:r>
              <a:rPr lang="zh-CN" altLang="en-US" sz="2800" b="1" dirty="0">
                <a:latin typeface="+mj-lt"/>
              </a:rPr>
              <a:t>先顺序输入这</a:t>
            </a:r>
            <a:r>
              <a:rPr lang="en-US" altLang="zh-CN" sz="2800" b="1" dirty="0">
                <a:latin typeface="+mj-lt"/>
              </a:rPr>
              <a:t>40</a:t>
            </a:r>
            <a:r>
              <a:rPr lang="zh-CN" altLang="en-US" sz="2800" b="1" dirty="0">
                <a:latin typeface="+mj-lt"/>
              </a:rPr>
              <a:t>位学生的信息，</a:t>
            </a:r>
          </a:p>
          <a:p>
            <a:pPr algn="just" eaLnBrk="1" hangingPunct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defRPr/>
            </a:pPr>
            <a:r>
              <a:rPr lang="zh-CN" altLang="en-US" sz="2800" b="1" dirty="0">
                <a:latin typeface="+mj-lt"/>
              </a:rPr>
              <a:t>再使用冒泡排序法按身高从低到高排序，</a:t>
            </a:r>
          </a:p>
          <a:p>
            <a:pPr algn="just" eaLnBrk="1" hangingPunct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defRPr/>
            </a:pPr>
            <a:r>
              <a:rPr lang="zh-CN" altLang="en-US" sz="2800" b="1" dirty="0">
                <a:latin typeface="+mj-lt"/>
              </a:rPr>
              <a:t>最后输出排好序的结果。</a:t>
            </a:r>
          </a:p>
          <a:p>
            <a:pPr algn="just" eaLnBrk="1" hangingPunct="1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defRPr/>
            </a:pPr>
            <a:r>
              <a:rPr lang="zh-CN" altLang="en-US" sz="2800" b="1" dirty="0">
                <a:solidFill>
                  <a:srgbClr val="990099"/>
                </a:solidFill>
                <a:latin typeface="黑体" pitchFamily="49" charset="-122"/>
                <a:ea typeface="黑体" pitchFamily="49" charset="-122"/>
              </a:rPr>
              <a:t>注意需按数组元素的</a:t>
            </a:r>
            <a:r>
              <a:rPr lang="en-US" altLang="zh-CN" sz="2800" b="1" dirty="0">
                <a:solidFill>
                  <a:srgbClr val="990099"/>
                </a:solidFill>
                <a:latin typeface="黑体" pitchFamily="49" charset="-122"/>
                <a:ea typeface="黑体" pitchFamily="49" charset="-122"/>
              </a:rPr>
              <a:t>height</a:t>
            </a:r>
            <a:r>
              <a:rPr lang="zh-CN" altLang="en-US" sz="2800" b="1" dirty="0">
                <a:solidFill>
                  <a:srgbClr val="990099"/>
                </a:solidFill>
                <a:latin typeface="黑体" pitchFamily="49" charset="-122"/>
                <a:ea typeface="黑体" pitchFamily="49" charset="-122"/>
              </a:rPr>
              <a:t>成员的值从小到大排序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3F5D48-A142-4912-831F-DC91DE2B6176}" type="slidenum">
              <a:rPr lang="zh-CN" altLang="en-US"/>
              <a:pPr>
                <a:defRPr/>
              </a:pPr>
              <a:t>63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文本框 61442"/>
          <p:cNvSpPr txBox="1">
            <a:spLocks noChangeArrowheads="1"/>
          </p:cNvSpPr>
          <p:nvPr/>
        </p:nvSpPr>
        <p:spPr bwMode="auto">
          <a:xfrm>
            <a:off x="1919536" y="945136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zh-CN" altLang="en-US" b="1" noProof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en-US" altLang="zh-CN" b="1" noProof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4.4 NS</a:t>
            </a:r>
            <a:r>
              <a:rPr lang="zh-CN" altLang="en-US" b="1" noProof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图</a:t>
            </a:r>
          </a:p>
        </p:txBody>
      </p:sp>
      <p:pic>
        <p:nvPicPr>
          <p:cNvPr id="65540" name="图片 614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409" y="1571896"/>
            <a:ext cx="6193433" cy="4617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8D8E09-7DDA-402E-95A1-9B469C17A50F}" type="slidenum">
              <a:rPr lang="zh-CN" altLang="en-US"/>
              <a:pPr>
                <a:defRPr/>
              </a:pPr>
              <a:t>64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文本框 62466"/>
          <p:cNvSpPr txBox="1">
            <a:spLocks noChangeArrowheads="1"/>
          </p:cNvSpPr>
          <p:nvPr/>
        </p:nvSpPr>
        <p:spPr bwMode="auto">
          <a:xfrm>
            <a:off x="493168" y="404664"/>
            <a:ext cx="11089232" cy="618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ts val="0"/>
              </a:spcBef>
              <a:buClr>
                <a:schemeClr val="accent2"/>
              </a:buClr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任务</a:t>
            </a:r>
            <a:r>
              <a:rPr lang="en-US" altLang="zh-CN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4.4 </a:t>
            </a:r>
            <a: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程序</a:t>
            </a:r>
            <a:r>
              <a:rPr lang="en-US" altLang="zh-CN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——</a:t>
            </a:r>
            <a: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输入各位同学的信息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defRPr/>
            </a:pPr>
            <a:r>
              <a:rPr lang="zh-CN" altLang="en-US" b="1" dirty="0">
                <a:latin typeface="+mj-lt"/>
              </a:rPr>
              <a:t>    </a:t>
            </a:r>
            <a:r>
              <a:rPr lang="en-US" altLang="zh-CN" b="1" dirty="0">
                <a:latin typeface="+mj-lt"/>
              </a:rPr>
              <a:t>for(i = 1; i &lt;= n; i++)  // </a:t>
            </a:r>
            <a:r>
              <a:rPr lang="zh-CN" altLang="en-US" b="1" dirty="0">
                <a:latin typeface="+mj-lt"/>
              </a:rPr>
              <a:t>循环输入每位学生的信息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defRPr/>
            </a:pPr>
            <a:r>
              <a:rPr lang="zh-CN" altLang="en-US" b="1" dirty="0">
                <a:latin typeface="+mj-lt"/>
              </a:rPr>
              <a:t>    </a:t>
            </a:r>
            <a:r>
              <a:rPr lang="en-US" altLang="zh-CN" b="1" dirty="0">
                <a:latin typeface="+mj-lt"/>
              </a:rPr>
              <a:t>{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defRPr/>
            </a:pPr>
            <a:r>
              <a:rPr lang="en-US" altLang="zh-CN" b="1" dirty="0">
                <a:latin typeface="+mj-lt"/>
              </a:rPr>
              <a:t>        cout&lt;&lt;"</a:t>
            </a:r>
            <a:r>
              <a:rPr lang="zh-CN" altLang="en-US" b="1" dirty="0">
                <a:latin typeface="+mj-lt"/>
              </a:rPr>
              <a:t>请输入第</a:t>
            </a:r>
            <a:r>
              <a:rPr lang="en-US" altLang="zh-CN" b="1" dirty="0">
                <a:latin typeface="+mj-lt"/>
              </a:rPr>
              <a:t>"&lt;&lt;i&lt;&lt;" </a:t>
            </a:r>
            <a:r>
              <a:rPr lang="zh-CN" altLang="en-US" b="1" dirty="0">
                <a:latin typeface="+mj-lt"/>
              </a:rPr>
              <a:t>位学生信息：</a:t>
            </a:r>
            <a:r>
              <a:rPr lang="en-US" altLang="zh-CN" b="1" dirty="0">
                <a:latin typeface="+mj-lt"/>
              </a:rPr>
              <a:t>"&lt;&lt;endl;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defRPr/>
            </a:pPr>
            <a:r>
              <a:rPr lang="en-US" altLang="zh-CN" b="1" dirty="0">
                <a:latin typeface="+mj-lt"/>
              </a:rPr>
              <a:t>        </a:t>
            </a:r>
            <a:r>
              <a:rPr lang="en-US" altLang="zh-CN" b="1" dirty="0" err="1">
                <a:latin typeface="+mj-lt"/>
              </a:rPr>
              <a:t>cout</a:t>
            </a:r>
            <a:r>
              <a:rPr lang="en-US" altLang="zh-CN" b="1" dirty="0">
                <a:latin typeface="+mj-lt"/>
              </a:rPr>
              <a:t>&lt;&lt;“  </a:t>
            </a:r>
            <a:r>
              <a:rPr lang="zh-CN" altLang="en-US" b="1" dirty="0">
                <a:latin typeface="+mj-lt"/>
              </a:rPr>
              <a:t>姓名：</a:t>
            </a:r>
            <a:r>
              <a:rPr lang="en-US" altLang="zh-CN" b="1" dirty="0">
                <a:latin typeface="+mj-lt"/>
              </a:rPr>
              <a:t>\t\t”;  fflush(stdin); </a:t>
            </a:r>
            <a:r>
              <a:rPr lang="en-US" altLang="zh-CN" b="1" dirty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+mj-lt"/>
              </a:rPr>
              <a:t>清空输入缓冲</a:t>
            </a:r>
            <a:r>
              <a:rPr lang="en-US" altLang="zh-CN" b="1" dirty="0" err="1">
                <a:solidFill>
                  <a:srgbClr val="008000"/>
                </a:solidFill>
                <a:latin typeface="+mj-lt"/>
              </a:rPr>
              <a:t>stdin:standard</a:t>
            </a:r>
            <a:r>
              <a:rPr lang="en-US" altLang="zh-CN" b="1" dirty="0">
                <a:solidFill>
                  <a:srgbClr val="008000"/>
                </a:solidFill>
                <a:latin typeface="+mj-lt"/>
              </a:rPr>
              <a:t> input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defRPr/>
            </a:pPr>
            <a:r>
              <a:rPr lang="en-US" altLang="zh-CN" b="1" dirty="0">
                <a:latin typeface="+mj-lt"/>
              </a:rPr>
              <a:t>        gets_s(stuList[i].name);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defRPr/>
            </a:pPr>
            <a:r>
              <a:rPr lang="en-US" altLang="zh-CN" b="1" dirty="0">
                <a:latin typeface="+mj-lt"/>
              </a:rPr>
              <a:t>        cout&lt;&lt;"  </a:t>
            </a:r>
            <a:r>
              <a:rPr lang="zh-CN" altLang="en-US" b="1" dirty="0">
                <a:latin typeface="+mj-lt"/>
              </a:rPr>
              <a:t>学号：</a:t>
            </a:r>
            <a:r>
              <a:rPr lang="en-US" altLang="zh-CN" b="1" dirty="0">
                <a:latin typeface="+mj-lt"/>
              </a:rPr>
              <a:t>\t\t"; cin&gt;&gt;stuList[i].no;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defRPr/>
            </a:pPr>
            <a:r>
              <a:rPr lang="en-US" altLang="zh-CN" b="1" dirty="0">
                <a:latin typeface="+mj-lt"/>
              </a:rPr>
              <a:t>        cout&lt;&lt;"  </a:t>
            </a:r>
            <a:r>
              <a:rPr lang="zh-CN" altLang="en-US" b="1" dirty="0">
                <a:latin typeface="+mj-lt"/>
              </a:rPr>
              <a:t>密码：</a:t>
            </a:r>
            <a:r>
              <a:rPr lang="en-US" altLang="zh-CN" b="1" dirty="0">
                <a:latin typeface="+mj-lt"/>
              </a:rPr>
              <a:t>\t\t"; cin&gt;&gt;stuList[i].password;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defRPr/>
            </a:pPr>
            <a:r>
              <a:rPr lang="en-US" altLang="zh-CN" b="1" dirty="0">
                <a:latin typeface="+mj-lt"/>
              </a:rPr>
              <a:t>        cout&lt;&lt;"  </a:t>
            </a:r>
            <a:r>
              <a:rPr lang="zh-CN" altLang="en-US" b="1" dirty="0">
                <a:latin typeface="+mj-lt"/>
              </a:rPr>
              <a:t>性别：</a:t>
            </a:r>
            <a:r>
              <a:rPr lang="en-US" altLang="zh-CN" b="1" dirty="0">
                <a:latin typeface="+mj-lt"/>
              </a:rPr>
              <a:t>\t";   cin&gt;&gt;stuList[i].sexy;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defRPr/>
            </a:pPr>
            <a:r>
              <a:rPr lang="en-US" altLang="zh-CN" b="1" dirty="0">
                <a:latin typeface="+mj-lt"/>
              </a:rPr>
              <a:t>        cout&lt;&lt;"  </a:t>
            </a:r>
            <a:r>
              <a:rPr lang="zh-CN" altLang="en-US" b="1" dirty="0">
                <a:latin typeface="+mj-lt"/>
              </a:rPr>
              <a:t>生日：</a:t>
            </a:r>
            <a:r>
              <a:rPr lang="en-US" altLang="zh-CN" b="1" dirty="0">
                <a:latin typeface="+mj-lt"/>
              </a:rPr>
              <a:t>"&lt;&lt;endl;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defRPr/>
            </a:pPr>
            <a:r>
              <a:rPr lang="en-US" altLang="zh-CN" b="1" dirty="0">
                <a:latin typeface="+mj-lt"/>
              </a:rPr>
              <a:t>        cout&lt;&lt;"\t</a:t>
            </a:r>
            <a:r>
              <a:rPr lang="zh-CN" altLang="en-US" b="1" dirty="0">
                <a:latin typeface="+mj-lt"/>
              </a:rPr>
              <a:t>年：</a:t>
            </a:r>
            <a:r>
              <a:rPr lang="en-US" altLang="zh-CN" b="1" dirty="0">
                <a:latin typeface="+mj-lt"/>
              </a:rPr>
              <a:t>\t\t";cin&gt;&gt;stuList[i].birthday.year;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defRPr/>
            </a:pPr>
            <a:r>
              <a:rPr lang="en-US" altLang="zh-CN" b="1" dirty="0">
                <a:latin typeface="+mj-lt"/>
              </a:rPr>
              <a:t>        cout&lt;&lt;"\t</a:t>
            </a:r>
            <a:r>
              <a:rPr lang="zh-CN" altLang="en-US" b="1" dirty="0">
                <a:latin typeface="+mj-lt"/>
              </a:rPr>
              <a:t>月：</a:t>
            </a:r>
            <a:r>
              <a:rPr lang="en-US" altLang="zh-CN" b="1" dirty="0">
                <a:latin typeface="+mj-lt"/>
              </a:rPr>
              <a:t>\t\t";cin&gt;&gt;stuList[i].birthday.month;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defRPr/>
            </a:pPr>
            <a:r>
              <a:rPr lang="en-US" altLang="zh-CN" b="1" dirty="0">
                <a:latin typeface="+mj-lt"/>
              </a:rPr>
              <a:t>        cout&lt;&lt;"\t</a:t>
            </a:r>
            <a:r>
              <a:rPr lang="zh-CN" altLang="en-US" b="1" dirty="0">
                <a:latin typeface="+mj-lt"/>
              </a:rPr>
              <a:t>日：</a:t>
            </a:r>
            <a:r>
              <a:rPr lang="en-US" altLang="zh-CN" b="1" dirty="0">
                <a:latin typeface="+mj-lt"/>
              </a:rPr>
              <a:t>\t\t";cin&gt;&gt;stuList[i].birthday.day;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defRPr/>
            </a:pPr>
            <a:r>
              <a:rPr lang="en-US" altLang="zh-CN" b="1" dirty="0">
                <a:latin typeface="+mj-lt"/>
              </a:rPr>
              <a:t>        cout&lt;&lt;"  </a:t>
            </a:r>
            <a:r>
              <a:rPr lang="zh-CN" altLang="en-US" b="1" dirty="0">
                <a:latin typeface="+mj-lt"/>
              </a:rPr>
              <a:t>身高：</a:t>
            </a:r>
            <a:r>
              <a:rPr lang="en-US" altLang="zh-CN" b="1" dirty="0">
                <a:latin typeface="+mj-lt"/>
              </a:rPr>
              <a:t>\t\t"; cin&gt;&gt;stuList[i].height;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defRPr/>
            </a:pPr>
            <a:r>
              <a:rPr lang="en-US" altLang="zh-CN" b="1" dirty="0">
                <a:latin typeface="+mj-lt"/>
              </a:rPr>
              <a:t>        cout&lt;&lt;"  </a:t>
            </a:r>
            <a:r>
              <a:rPr lang="zh-CN" altLang="en-US" b="1" dirty="0">
                <a:latin typeface="+mj-lt"/>
              </a:rPr>
              <a:t>体重：</a:t>
            </a:r>
            <a:r>
              <a:rPr lang="en-US" altLang="zh-CN" b="1" dirty="0">
                <a:latin typeface="+mj-lt"/>
              </a:rPr>
              <a:t>\t\t"; cin&gt;&gt;stuList[i].weight;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defRPr/>
            </a:pPr>
            <a:r>
              <a:rPr lang="en-US" altLang="zh-CN" b="1" dirty="0">
                <a:latin typeface="+mj-lt"/>
              </a:rPr>
              <a:t>        cout&lt;&lt;"  </a:t>
            </a:r>
            <a:r>
              <a:rPr lang="zh-CN" altLang="en-US" b="1" dirty="0">
                <a:latin typeface="+mj-lt"/>
              </a:rPr>
              <a:t>电话：</a:t>
            </a:r>
            <a:r>
              <a:rPr lang="en-US" altLang="zh-CN" b="1" dirty="0">
                <a:latin typeface="+mj-lt"/>
              </a:rPr>
              <a:t>\t\t"; cin&gt;&gt;stuList[i].telephone;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defRPr/>
            </a:pPr>
            <a:r>
              <a:rPr lang="en-US" altLang="zh-CN" b="1" dirty="0">
                <a:latin typeface="+mj-lt"/>
              </a:rPr>
              <a:t>        cout&lt;&lt;"  E_mail</a:t>
            </a:r>
            <a:r>
              <a:rPr lang="zh-CN" altLang="en-US" b="1" dirty="0">
                <a:latin typeface="+mj-lt"/>
              </a:rPr>
              <a:t>：</a:t>
            </a:r>
            <a:r>
              <a:rPr lang="en-US" altLang="zh-CN" b="1" dirty="0">
                <a:latin typeface="+mj-lt"/>
              </a:rPr>
              <a:t>\t\t"; cin&gt;&gt;stuList[i].e_mail;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defRPr/>
            </a:pPr>
            <a:r>
              <a:rPr lang="en-US" altLang="zh-CN" b="1" dirty="0">
                <a:latin typeface="+mj-lt"/>
              </a:rPr>
              <a:t>        cout&lt;&lt;"  QQ</a:t>
            </a:r>
            <a:r>
              <a:rPr lang="zh-CN" altLang="en-US" b="1" dirty="0">
                <a:latin typeface="+mj-lt"/>
              </a:rPr>
              <a:t>号：</a:t>
            </a:r>
            <a:r>
              <a:rPr lang="en-US" altLang="zh-CN" b="1" dirty="0">
                <a:latin typeface="+mj-lt"/>
              </a:rPr>
              <a:t>\t\t"; cin&gt;&gt;stuList[i].qq;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defRPr/>
            </a:pPr>
            <a:r>
              <a:rPr lang="en-US" altLang="zh-CN" b="1" dirty="0">
                <a:latin typeface="+mj-lt"/>
              </a:rPr>
              <a:t>    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D263F3-40A4-4D20-A7E1-9547D01CFF25}" type="slidenum">
              <a:rPr lang="zh-CN" altLang="en-US"/>
              <a:pPr>
                <a:defRPr/>
              </a:pPr>
              <a:t>65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文本框 63490"/>
          <p:cNvSpPr txBox="1">
            <a:spLocks noChangeArrowheads="1"/>
          </p:cNvSpPr>
          <p:nvPr/>
        </p:nvSpPr>
        <p:spPr bwMode="auto">
          <a:xfrm>
            <a:off x="1631951" y="603250"/>
            <a:ext cx="8785225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任务</a:t>
            </a:r>
            <a:r>
              <a:rPr lang="en-US" altLang="zh-CN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4.4 </a:t>
            </a:r>
            <a: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程序</a:t>
            </a:r>
            <a:r>
              <a:rPr lang="en-US" altLang="zh-CN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——</a:t>
            </a:r>
            <a: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学生信息按身高排序（冒泡法）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zh-CN" altLang="en-US" dirty="0">
                <a:latin typeface="+mj-lt"/>
              </a:rPr>
              <a:t>    </a:t>
            </a:r>
            <a:r>
              <a:rPr lang="en-US" altLang="zh-CN" b="1" dirty="0">
                <a:latin typeface="+mj-lt"/>
              </a:rPr>
              <a:t>for(i = 1; i &lt; n; i++) 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b="1" dirty="0">
                <a:latin typeface="+mj-lt"/>
              </a:rPr>
              <a:t>    {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b="1" dirty="0">
                <a:latin typeface="+mj-lt"/>
              </a:rPr>
              <a:t>        changed = 0;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b="1" dirty="0">
                <a:latin typeface="+mj-lt"/>
              </a:rPr>
              <a:t>        for(j = 1; j &lt;= n - i; j++)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b="1" dirty="0">
                <a:latin typeface="+mj-lt"/>
              </a:rPr>
              <a:t>        {</a:t>
            </a:r>
          </a:p>
          <a:p>
            <a:pPr eaLnBrk="1" hangingPunct="1">
              <a:lnSpc>
                <a:spcPts val="2880"/>
              </a:lnSpc>
              <a:spcBef>
                <a:spcPts val="0"/>
              </a:spcBef>
              <a:defRPr/>
            </a:pPr>
            <a:r>
              <a:rPr lang="en-US" altLang="zh-CN" b="1" dirty="0">
                <a:latin typeface="+mj-lt"/>
              </a:rPr>
              <a:t>            if(stuList[j].height &gt; stuList[j+1].height)</a:t>
            </a:r>
          </a:p>
          <a:p>
            <a:pPr eaLnBrk="1" hangingPunct="1">
              <a:lnSpc>
                <a:spcPts val="2880"/>
              </a:lnSpc>
              <a:spcBef>
                <a:spcPts val="0"/>
              </a:spcBef>
              <a:defRPr/>
            </a:pPr>
            <a:r>
              <a:rPr lang="en-US" altLang="zh-CN" b="1" dirty="0">
                <a:latin typeface="+mj-lt"/>
              </a:rPr>
              <a:t>            {// </a:t>
            </a:r>
            <a:r>
              <a:rPr lang="zh-CN" altLang="en-US" b="1" dirty="0">
                <a:latin typeface="+mj-lt"/>
              </a:rPr>
              <a:t>如果身高逆序</a:t>
            </a:r>
            <a:r>
              <a:rPr lang="en-US" altLang="zh-CN" b="1" dirty="0">
                <a:latin typeface="+mj-lt"/>
              </a:rPr>
              <a:t>,</a:t>
            </a:r>
            <a:r>
              <a:rPr lang="zh-CN" altLang="en-US" b="1" dirty="0">
                <a:latin typeface="+mj-lt"/>
              </a:rPr>
              <a:t>则交换之</a:t>
            </a:r>
          </a:p>
          <a:p>
            <a:pPr eaLnBrk="1" hangingPunct="1">
              <a:lnSpc>
                <a:spcPts val="2880"/>
              </a:lnSpc>
              <a:spcBef>
                <a:spcPts val="0"/>
              </a:spcBef>
              <a:defRPr/>
            </a:pPr>
            <a:r>
              <a:rPr lang="zh-CN" altLang="en-US" b="1" dirty="0">
                <a:latin typeface="+mj-lt"/>
              </a:rPr>
              <a:t>                </a:t>
            </a:r>
            <a:r>
              <a:rPr lang="en-US" altLang="zh-CN" b="1" dirty="0">
                <a:latin typeface="+mj-lt"/>
              </a:rPr>
              <a:t>stuList[0] = stuList[j];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b="1" dirty="0">
                <a:latin typeface="+mj-lt"/>
              </a:rPr>
              <a:t>	   stuList[j] = stuList[j + 1];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b="1" dirty="0">
                <a:latin typeface="+mj-lt"/>
              </a:rPr>
              <a:t>                stuList[j + 1] = stuList[0];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b="1" dirty="0">
                <a:latin typeface="+mj-lt"/>
              </a:rPr>
              <a:t>                changed = 1;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b="1" dirty="0">
                <a:latin typeface="+mj-lt"/>
              </a:rPr>
              <a:t>            }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b="1" dirty="0">
                <a:latin typeface="+mj-lt"/>
              </a:rPr>
              <a:t>        }</a:t>
            </a:r>
          </a:p>
          <a:p>
            <a:pPr eaLnBrk="1" hangingPunct="1">
              <a:lnSpc>
                <a:spcPts val="2600"/>
              </a:lnSpc>
              <a:spcBef>
                <a:spcPts val="0"/>
              </a:spcBef>
              <a:defRPr/>
            </a:pPr>
            <a:r>
              <a:rPr lang="en-US" altLang="zh-CN" b="1" dirty="0">
                <a:latin typeface="+mj-lt"/>
              </a:rPr>
              <a:t>        if(!changed) </a:t>
            </a:r>
          </a:p>
          <a:p>
            <a:pPr eaLnBrk="1" hangingPunct="1">
              <a:lnSpc>
                <a:spcPts val="2600"/>
              </a:lnSpc>
              <a:spcBef>
                <a:spcPts val="0"/>
              </a:spcBef>
              <a:defRPr/>
            </a:pPr>
            <a:r>
              <a:rPr lang="en-US" altLang="zh-CN" b="1" dirty="0">
                <a:latin typeface="+mj-lt"/>
              </a:rPr>
              <a:t>        {// </a:t>
            </a:r>
            <a:r>
              <a:rPr lang="zh-CN" altLang="en-US" b="1" dirty="0">
                <a:latin typeface="+mj-lt"/>
              </a:rPr>
              <a:t>如果一趟扫描未发生交换，则退出排序</a:t>
            </a:r>
          </a:p>
          <a:p>
            <a:pPr eaLnBrk="1" hangingPunct="1">
              <a:lnSpc>
                <a:spcPts val="2600"/>
              </a:lnSpc>
              <a:spcBef>
                <a:spcPts val="0"/>
              </a:spcBef>
              <a:defRPr/>
            </a:pPr>
            <a:r>
              <a:rPr lang="zh-CN" altLang="en-US" b="1" dirty="0">
                <a:latin typeface="+mj-lt"/>
              </a:rPr>
              <a:t>            </a:t>
            </a:r>
            <a:r>
              <a:rPr lang="en-US" altLang="zh-CN" b="1" dirty="0">
                <a:latin typeface="+mj-lt"/>
              </a:rPr>
              <a:t>break;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b="1" dirty="0">
                <a:latin typeface="+mj-lt"/>
              </a:rPr>
              <a:t>        }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b="1" dirty="0">
                <a:latin typeface="+mj-lt"/>
              </a:rPr>
              <a:t>    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B0B88D-F1FD-4A5D-9260-18A6AA38ABFE}" type="slidenum">
              <a:rPr lang="zh-CN" altLang="en-US"/>
              <a:pPr>
                <a:defRPr/>
              </a:pPr>
              <a:t>66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文本框 64514"/>
          <p:cNvSpPr txBox="1">
            <a:spLocks noChangeArrowheads="1"/>
          </p:cNvSpPr>
          <p:nvPr/>
        </p:nvSpPr>
        <p:spPr bwMode="auto">
          <a:xfrm>
            <a:off x="1774825" y="692150"/>
            <a:ext cx="8610600" cy="394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accent2"/>
              </a:buClr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任务</a:t>
            </a:r>
            <a:r>
              <a:rPr lang="en-US" altLang="zh-CN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4.4 </a:t>
            </a:r>
            <a: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程序</a:t>
            </a:r>
            <a:r>
              <a:rPr lang="en-US" altLang="zh-CN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——</a:t>
            </a:r>
            <a: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输出学生信息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zh-CN" altLang="en-US" b="1" dirty="0">
                <a:latin typeface="+mj-lt"/>
              </a:rPr>
              <a:t>    </a:t>
            </a:r>
            <a:r>
              <a:rPr lang="en-US" altLang="zh-CN" b="1" dirty="0">
                <a:latin typeface="+mj-lt"/>
              </a:rPr>
              <a:t>cout&lt;&lt;"</a:t>
            </a:r>
            <a:r>
              <a:rPr lang="zh-CN" altLang="en-US" b="1" dirty="0">
                <a:latin typeface="+mj-lt"/>
              </a:rPr>
              <a:t>序号</a:t>
            </a:r>
            <a:r>
              <a:rPr lang="en-US" altLang="zh-CN" b="1" dirty="0">
                <a:latin typeface="+mj-lt"/>
              </a:rPr>
              <a:t>\t</a:t>
            </a:r>
            <a:r>
              <a:rPr lang="zh-CN" altLang="en-US" b="1" dirty="0">
                <a:latin typeface="+mj-lt"/>
              </a:rPr>
              <a:t>姓名</a:t>
            </a:r>
            <a:r>
              <a:rPr lang="en-US" altLang="zh-CN" b="1" dirty="0">
                <a:latin typeface="+mj-lt"/>
              </a:rPr>
              <a:t>\t</a:t>
            </a:r>
            <a:r>
              <a:rPr lang="zh-CN" altLang="en-US" b="1" dirty="0">
                <a:latin typeface="+mj-lt"/>
              </a:rPr>
              <a:t>身高</a:t>
            </a:r>
            <a:r>
              <a:rPr lang="en-US" altLang="zh-CN" b="1" dirty="0">
                <a:latin typeface="+mj-lt"/>
              </a:rPr>
              <a:t>"&lt;&lt;endl;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altLang="zh-CN" b="1" dirty="0">
                <a:latin typeface="+mj-lt"/>
              </a:rPr>
              <a:t>    for(i = 1; i &lt;= n; i++) 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altLang="zh-CN" b="1" dirty="0">
                <a:latin typeface="+mj-lt"/>
              </a:rPr>
              <a:t>    {// </a:t>
            </a:r>
            <a:r>
              <a:rPr lang="zh-CN" altLang="en-US" b="1" dirty="0">
                <a:latin typeface="+mj-lt"/>
              </a:rPr>
              <a:t>顺序输出各位学生的姓名和身高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zh-CN" altLang="en-US" b="1" dirty="0">
                <a:latin typeface="+mj-lt"/>
              </a:rPr>
              <a:t>        </a:t>
            </a:r>
            <a:r>
              <a:rPr lang="en-US" altLang="zh-CN" b="1" dirty="0">
                <a:latin typeface="+mj-lt"/>
              </a:rPr>
              <a:t>cout&lt;&lt;i&lt;&lt;"\t";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altLang="zh-CN" b="1" dirty="0">
                <a:latin typeface="+mj-lt"/>
              </a:rPr>
              <a:t>        cout&lt;&lt;stuList[i].name&lt;&lt;"\t";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altLang="zh-CN" b="1" dirty="0">
                <a:latin typeface="+mj-lt"/>
              </a:rPr>
              <a:t>        cout&lt;&lt;stuList[i].height&lt;&lt;endl;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altLang="zh-CN" b="1" dirty="0">
                <a:latin typeface="+mj-lt"/>
              </a:rPr>
              <a:t>    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9A1EB-C678-4374-B604-FD1E2D9873F7}" type="slidenum">
              <a:rPr lang="zh-CN" altLang="en-US"/>
              <a:pPr>
                <a:defRPr/>
              </a:pPr>
              <a:t>67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88065"/>
          <p:cNvSpPr>
            <a:spLocks noGrp="1"/>
          </p:cNvSpPr>
          <p:nvPr>
            <p:ph type="title" idx="4294967295"/>
          </p:nvPr>
        </p:nvSpPr>
        <p:spPr>
          <a:xfrm>
            <a:off x="8910526" y="626848"/>
            <a:ext cx="2520280" cy="517933"/>
          </a:xfrm>
          <a:solidFill>
            <a:schemeClr val="accent2">
              <a:alpha val="13000"/>
            </a:schemeClr>
          </a:solidFill>
          <a:ln>
            <a:noFill/>
            <a:miter/>
          </a:ln>
          <a:effectLst>
            <a:prstShdw prst="shdw17" dist="17961" dir="2699999">
              <a:schemeClr val="accent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sz="2400" b="1" noProof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幼圆" pitchFamily="1" charset="-122"/>
                <a:ea typeface="幼圆" pitchFamily="1" charset="-122"/>
              </a:rPr>
              <a:t>4.5 </a:t>
            </a:r>
            <a:r>
              <a:rPr lang="zh-CN" altLang="en-US" sz="2400" b="1" noProof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幼圆" pitchFamily="1" charset="-122"/>
                <a:ea typeface="幼圆" pitchFamily="1" charset="-122"/>
              </a:rPr>
              <a:t>程序举例</a:t>
            </a:r>
          </a:p>
        </p:txBody>
      </p:sp>
      <p:sp>
        <p:nvSpPr>
          <p:cNvPr id="88067" name="文本框 88066"/>
          <p:cNvSpPr txBox="1">
            <a:spLocks noChangeArrowheads="1"/>
          </p:cNvSpPr>
          <p:nvPr/>
        </p:nvSpPr>
        <p:spPr bwMode="auto">
          <a:xfrm>
            <a:off x="453301" y="1249468"/>
            <a:ext cx="11129099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4.12 </a:t>
            </a:r>
            <a:r>
              <a:rPr lang="zh-CN" altLang="en-US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输入</a:t>
            </a:r>
            <a:r>
              <a:rPr lang="en-US" altLang="zh-CN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40</a:t>
            </a:r>
            <a:r>
              <a:rPr lang="zh-CN" altLang="en-US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位学生的信息，然后使用直接插入排序法将其按身高从小到大的顺序排序后输出。</a:t>
            </a:r>
            <a:r>
              <a:rPr lang="zh-CN" altLang="en-US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 </a:t>
            </a:r>
            <a:r>
              <a:rPr lang="zh-CN" altLang="en-US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 </a:t>
            </a:r>
          </a:p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算法分析：</a:t>
            </a:r>
          </a:p>
          <a:p>
            <a:pPr algn="just" eaLnBrk="1" hangingPunct="1">
              <a:spcBef>
                <a:spcPct val="2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用一个结构数组</a:t>
            </a:r>
            <a:r>
              <a:rPr lang="en-US" altLang="zh-CN" b="1" dirty="0" err="1">
                <a:solidFill>
                  <a:prstClr val="black"/>
                </a:solidFill>
                <a:latin typeface="宋体" charset="-122"/>
              </a:rPr>
              <a:t>stuList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存储学生的信息。</a:t>
            </a:r>
          </a:p>
          <a:p>
            <a:pPr algn="just" eaLnBrk="1" hangingPunct="1">
              <a:spcBef>
                <a:spcPct val="2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数组元素</a:t>
            </a:r>
            <a:r>
              <a:rPr lang="en-US" altLang="zh-CN" b="1" dirty="0" err="1">
                <a:solidFill>
                  <a:prstClr val="black"/>
                </a:solidFill>
                <a:latin typeface="宋体" charset="-122"/>
              </a:rPr>
              <a:t>stuList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[i]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存储第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i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位学生的信息。</a:t>
            </a:r>
          </a:p>
        </p:txBody>
      </p:sp>
      <p:pic>
        <p:nvPicPr>
          <p:cNvPr id="88068" name="图片 880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831" y="2729707"/>
            <a:ext cx="4752975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9" name="文本框 88068"/>
          <p:cNvSpPr txBox="1">
            <a:spLocks noChangeArrowheads="1"/>
          </p:cNvSpPr>
          <p:nvPr/>
        </p:nvSpPr>
        <p:spPr bwMode="auto">
          <a:xfrm>
            <a:off x="911424" y="4198646"/>
            <a:ext cx="4752974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直接插入排序法是最简单的排序方法之一</a:t>
            </a:r>
          </a:p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基本操作是将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—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个元素插入到已排好序的序列中，从而得到一个新的、元素个数增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l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的有序序列。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6A75D8-D7F0-4CEF-A658-E66E3E8E080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68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560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8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文本框 89090"/>
          <p:cNvSpPr txBox="1"/>
          <p:nvPr/>
        </p:nvSpPr>
        <p:spPr>
          <a:xfrm>
            <a:off x="911424" y="720120"/>
            <a:ext cx="10153128" cy="56324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4.12 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直接插入排序 </a:t>
            </a:r>
          </a:p>
          <a:p>
            <a:pPr algn="just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算法分析：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① 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用数组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stuList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存储待排序数据元素，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为学生人数；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② 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让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表示排序的遍数，其值为从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③ 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在每趟排序中，前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位学生的身高已排序，则以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stuList[0]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为监视哨，将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stuList[i]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插入到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stuList[i-1]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至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stuList[1]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中的合适位置。即令循环变量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j=i-1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i-2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④ 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stuList[0].height&lt;stuList[j].height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，第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位学生的身高较大，则将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stuList[j]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后移；否则终止此循环，此时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j+1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就是第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位学生信息应该放置的位置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⑤ 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stuList[j+1]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的值赋为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stuList[0]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，即将原第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位学生的信息放到下标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处（找到合适的位置了）。</a:t>
            </a:r>
            <a:r>
              <a:rPr lang="zh-CN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404047-EE45-46DF-98C0-15146F987F9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69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95876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9217"/>
          <p:cNvSpPr>
            <a:spLocks noGrp="1"/>
          </p:cNvSpPr>
          <p:nvPr>
            <p:ph type="title" idx="4294967295"/>
          </p:nvPr>
        </p:nvSpPr>
        <p:spPr>
          <a:xfrm>
            <a:off x="841126" y="679304"/>
            <a:ext cx="4608512" cy="567369"/>
          </a:xfrm>
          <a:solidFill>
            <a:srgbClr val="7030A0"/>
          </a:solidFill>
          <a:ln w="38100" cap="flat" cmpd="dbl">
            <a:solidFill>
              <a:srgbClr val="000000"/>
            </a:solidFill>
            <a:miter/>
            <a:headEnd type="none" w="med" len="med"/>
            <a:tailEnd type="none" w="med" len="med"/>
          </a:ln>
        </p:spPr>
        <p:txBody>
          <a:bodyPr vert="horz" wrap="square" lIns="92075" tIns="46038" rIns="92075" bIns="4680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</a:pPr>
            <a:r>
              <a:rPr lang="en-US" altLang="zh-CN" sz="3200" b="1" noProof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光准圆_CNKI" panose="02000500000000000000" pitchFamily="2" charset="-122"/>
                <a:ea typeface="华光准圆_CNKI" panose="02000500000000000000" pitchFamily="2" charset="-122"/>
              </a:rPr>
              <a:t>4.1.3 </a:t>
            </a:r>
            <a:r>
              <a:rPr lang="zh-CN" altLang="en-US" sz="3200" b="1" noProof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光准圆_CNKI" panose="02000500000000000000" pitchFamily="2" charset="-122"/>
                <a:ea typeface="华光准圆_CNKI" panose="02000500000000000000" pitchFamily="2" charset="-122"/>
              </a:rPr>
              <a:t>一维数组的应用</a:t>
            </a:r>
          </a:p>
        </p:txBody>
      </p:sp>
      <p:sp>
        <p:nvSpPr>
          <p:cNvPr id="8195" name="文本框 9218"/>
          <p:cNvSpPr txBox="1">
            <a:spLocks noChangeArrowheads="1"/>
          </p:cNvSpPr>
          <p:nvPr/>
        </p:nvSpPr>
        <p:spPr bwMode="auto">
          <a:xfrm>
            <a:off x="657470" y="1556792"/>
            <a:ext cx="5116420" cy="382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任务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4.1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算法分析 </a:t>
            </a: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先用键盘输入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位学生的成绩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，分别存放到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score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数组的相应下标变量中，并找出</a:t>
            </a:r>
            <a:r>
              <a:rPr lang="zh-CN" altLang="en-US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最高分；</a:t>
            </a:r>
            <a:endParaRPr lang="en-US" altLang="zh-CN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然后再依次将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位学生的成绩与最高分比较，输出得分为最高分的学生的序号；</a:t>
            </a: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最后输出获得最高分的</a:t>
            </a:r>
            <a:r>
              <a:rPr lang="zh-CN" altLang="en-US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学生人数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。 </a:t>
            </a:r>
          </a:p>
        </p:txBody>
      </p:sp>
      <p:pic>
        <p:nvPicPr>
          <p:cNvPr id="8196" name="图片 92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936" y="1246673"/>
            <a:ext cx="4108676" cy="42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679304"/>
            <a:ext cx="4318770" cy="5859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1D753-AC19-466E-9F8D-24AE2881CF00}" type="slidenum">
              <a:rPr lang="zh-CN" altLang="en-US"/>
              <a:pPr>
                <a:defRPr/>
              </a:pPr>
              <a:t>7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文本框 90114"/>
          <p:cNvSpPr txBox="1">
            <a:spLocks noChangeArrowheads="1"/>
          </p:cNvSpPr>
          <p:nvPr/>
        </p:nvSpPr>
        <p:spPr bwMode="auto">
          <a:xfrm>
            <a:off x="983432" y="661988"/>
            <a:ext cx="72009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0000FF"/>
                </a:solidFill>
                <a:latin typeface="Calibri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latin typeface="Calibri"/>
              </a:rPr>
              <a:t>4.12 </a:t>
            </a:r>
            <a:r>
              <a:rPr lang="zh-CN" altLang="en-US" b="1" dirty="0">
                <a:solidFill>
                  <a:srgbClr val="0000FF"/>
                </a:solidFill>
                <a:latin typeface="Calibri"/>
              </a:rPr>
              <a:t>直接插入排序 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for(i = 2; i &lt;= n; i++)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{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stuList[0] = stuList[i];    </a:t>
            </a:r>
            <a:r>
              <a:rPr lang="en-US" altLang="zh-CN" b="1" dirty="0">
                <a:solidFill>
                  <a:srgbClr val="008000"/>
                </a:solidFill>
                <a:latin typeface="Calibri"/>
              </a:rPr>
              <a:t>// </a:t>
            </a:r>
            <a:r>
              <a:rPr lang="zh-CN" altLang="en-US" b="1" dirty="0">
                <a:solidFill>
                  <a:srgbClr val="008000"/>
                </a:solidFill>
                <a:latin typeface="Calibri"/>
              </a:rPr>
              <a:t>设置监视哨</a:t>
            </a: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   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for(j = i - 1; 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stuList[0].height &lt; stuList[j].height; j--)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{ </a:t>
            </a:r>
            <a:r>
              <a:rPr lang="en-US" altLang="zh-CN" b="1" dirty="0">
                <a:solidFill>
                  <a:srgbClr val="008000"/>
                </a:solidFill>
                <a:latin typeface="Calibri"/>
              </a:rPr>
              <a:t>// </a:t>
            </a:r>
            <a:r>
              <a:rPr lang="zh-CN" altLang="en-US" b="1" dirty="0">
                <a:solidFill>
                  <a:srgbClr val="008000"/>
                </a:solidFill>
                <a:latin typeface="Calibri"/>
              </a:rPr>
              <a:t>如果第</a:t>
            </a:r>
            <a:r>
              <a:rPr lang="en-US" altLang="zh-CN" b="1" dirty="0">
                <a:solidFill>
                  <a:srgbClr val="008000"/>
                </a:solidFill>
                <a:latin typeface="Calibri"/>
              </a:rPr>
              <a:t>j</a:t>
            </a:r>
            <a:r>
              <a:rPr lang="zh-CN" altLang="en-US" b="1" dirty="0">
                <a:solidFill>
                  <a:srgbClr val="008000"/>
                </a:solidFill>
                <a:latin typeface="Calibri"/>
              </a:rPr>
              <a:t>位学生的身高较大，则后移</a:t>
            </a: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       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stuList[j+1]  = stuList[j];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}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stuList[j+1] = stuList[0]; 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008000"/>
                </a:solidFill>
                <a:latin typeface="Calibri"/>
              </a:rPr>
              <a:t>// </a:t>
            </a:r>
            <a:r>
              <a:rPr lang="zh-CN" altLang="en-US" b="1" dirty="0">
                <a:solidFill>
                  <a:srgbClr val="008000"/>
                </a:solidFill>
                <a:latin typeface="Calibri"/>
              </a:rPr>
              <a:t>第</a:t>
            </a:r>
            <a:r>
              <a:rPr lang="en-US" altLang="zh-CN" b="1" dirty="0">
                <a:solidFill>
                  <a:srgbClr val="008000"/>
                </a:solidFill>
                <a:latin typeface="Calibri"/>
              </a:rPr>
              <a:t>i</a:t>
            </a:r>
            <a:r>
              <a:rPr lang="zh-CN" altLang="en-US" b="1" dirty="0">
                <a:solidFill>
                  <a:srgbClr val="008000"/>
                </a:solidFill>
                <a:latin typeface="Calibri"/>
              </a:rPr>
              <a:t>位学生的信息就位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}</a:t>
            </a:r>
          </a:p>
        </p:txBody>
      </p:sp>
      <p:pic>
        <p:nvPicPr>
          <p:cNvPr id="90116" name="图片 901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1" y="3754438"/>
            <a:ext cx="5375275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CC533-5297-43D4-8B48-FA72263D837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70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47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0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26F7B-C780-4702-B8F3-AF9C4558E22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71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1424" y="908720"/>
            <a:ext cx="9937104" cy="5307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选择排序法</a:t>
            </a:r>
            <a:endParaRPr lang="en-US" altLang="zh-CN" sz="3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选择排序法指从所要排序的数组中选出最小值的数组元素，将这个数组元素与前面没有没有进行排序的数组元素的值互换。</a:t>
            </a:r>
            <a:endParaRPr lang="en-US" altLang="zh-CN" sz="2800" b="1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比如数字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15</a:t>
            </a: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2(</a:t>
            </a: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号元素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)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第一次，将第一个数字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(9)</a:t>
            </a: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与最小元素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进行位置互换</a:t>
            </a:r>
            <a:endParaRPr lang="en-US" altLang="zh-CN" sz="2800" b="1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   i=0:  tem=a[0];  </a:t>
            </a:r>
            <a:r>
              <a:rPr lang="en-US" altLang="zh-CN" sz="2800" b="1" dirty="0" err="1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ip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=i;   for j=1 to 4 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			{ if a[j]&lt;tem {tem=a[j]; </a:t>
            </a:r>
            <a:r>
              <a:rPr lang="en-US" altLang="zh-CN" sz="2800" b="1" dirty="0" err="1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ip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=j} }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	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第二次，将第二个元素与剩下数字中最小的数字进行位置交换，</a:t>
            </a:r>
            <a:endParaRPr lang="en-US" altLang="zh-CN" sz="2800" b="1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i=1:  tem=a[1]; </a:t>
            </a:r>
            <a:r>
              <a:rPr lang="en-US" altLang="zh-CN" sz="2800" b="1" dirty="0" err="1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ip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=i; </a:t>
            </a: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其他相同。以此类推，直至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i</a:t>
            </a: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为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800" b="1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32076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26F7B-C780-4702-B8F3-AF9C4558E22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72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1" t="-3229" r="14104"/>
          <a:stretch/>
        </p:blipFill>
        <p:spPr bwMode="auto">
          <a:xfrm>
            <a:off x="1449867" y="1508431"/>
            <a:ext cx="8710133" cy="4998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75538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26F7B-C780-4702-B8F3-AF9C4558E22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73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3432" y="836712"/>
            <a:ext cx="10081120" cy="4790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选择排序法和冒泡排序法</a:t>
            </a:r>
            <a:endParaRPr lang="en-US" altLang="zh-CN" sz="3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选择排序法在排序过程中共需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n(n-1)/2</a:t>
            </a: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次比较，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n-1</a:t>
            </a: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次互相交换，方法简单，容易实现，适用于数量较小的排序。</a:t>
            </a:r>
            <a:endParaRPr lang="en-US" altLang="zh-CN" sz="2800" b="1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冒泡排序法最好的情况是已经正序，只需要比较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次，最坏的情况是逆序，需要比较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800" b="1" baseline="300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次。冒泡排序法是稳定的排序方法，当待排序列有序时，效果较好。</a:t>
            </a:r>
            <a:endParaRPr lang="en-US" altLang="zh-CN" sz="2800" b="1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插入排序法需要</a:t>
            </a:r>
            <a:r>
              <a:rPr lang="en-US" altLang="zh-CN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n-1</a:t>
            </a: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次插入过程。在原始数据基本有序情况下，此算法具有较快的运算速度。</a:t>
            </a:r>
            <a:endParaRPr lang="en-US" altLang="zh-CN" sz="2800" b="1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此外，还有交换法排序、折半法排序等。</a:t>
            </a:r>
            <a:endParaRPr lang="en-US" altLang="zh-CN" sz="2800" b="1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21178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65537"/>
          <p:cNvSpPr>
            <a:spLocks noGrp="1"/>
          </p:cNvSpPr>
          <p:nvPr>
            <p:ph type="title" idx="4294967295"/>
          </p:nvPr>
        </p:nvSpPr>
        <p:spPr>
          <a:xfrm>
            <a:off x="2063553" y="478146"/>
            <a:ext cx="6674048" cy="533400"/>
          </a:xfrm>
          <a:solidFill>
            <a:srgbClr val="7030A0"/>
          </a:solidFill>
          <a:ln w="38100" cap="flat" cmpd="dbl">
            <a:solidFill>
              <a:srgbClr val="000000"/>
            </a:solidFill>
            <a:miter/>
            <a:headEnd type="none" w="med" len="med"/>
            <a:tailEnd type="none" w="med" len="med"/>
          </a:ln>
        </p:spPr>
        <p:txBody>
          <a:bodyPr vert="horz" wrap="square" lIns="92075" tIns="46038" rIns="92075" bIns="4680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</a:pPr>
            <a:r>
              <a:rPr lang="en-US" altLang="zh-CN" sz="3200" b="1" noProof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光准圆_CNKI" panose="02000500000000000000" pitchFamily="2" charset="-122"/>
                <a:ea typeface="华光准圆_CNKI" panose="02000500000000000000" pitchFamily="2" charset="-122"/>
              </a:rPr>
              <a:t>4.4.2 </a:t>
            </a:r>
            <a:r>
              <a:rPr lang="zh-CN" altLang="en-US" sz="3200" b="1" noProof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光准圆_CNKI" panose="02000500000000000000" pitchFamily="2" charset="-122"/>
                <a:ea typeface="华光准圆_CNKI" panose="02000500000000000000" pitchFamily="2" charset="-122"/>
              </a:rPr>
              <a:t>二维数组的定义、初始化和使用</a:t>
            </a:r>
          </a:p>
        </p:txBody>
      </p:sp>
      <p:sp>
        <p:nvSpPr>
          <p:cNvPr id="65539" name="文本框 65538"/>
          <p:cNvSpPr txBox="1">
            <a:spLocks noChangeArrowheads="1"/>
          </p:cNvSpPr>
          <p:nvPr/>
        </p:nvSpPr>
        <p:spPr bwMode="auto">
          <a:xfrm>
            <a:off x="263352" y="1217287"/>
            <a:ext cx="11391056" cy="516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ts val="3400"/>
              </a:lnSpc>
              <a:spcBef>
                <a:spcPts val="6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FF0000"/>
                </a:solidFill>
                <a:latin typeface="Calibri"/>
                <a:ea typeface="微软雅黑" pitchFamily="34" charset="-122"/>
              </a:rPr>
              <a:t>多维数组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：以一维数组作元素构成二维数组，用二维数组作元素构成三维数组，以三维数组作元素构成四维数组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……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以此类推，构成多维数组。</a:t>
            </a:r>
          </a:p>
          <a:p>
            <a:pPr algn="just" eaLnBrk="1" hangingPunct="1">
              <a:lnSpc>
                <a:spcPts val="3400"/>
              </a:lnSpc>
              <a:spcBef>
                <a:spcPts val="6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C00000"/>
                </a:solidFill>
                <a:latin typeface="Calibri"/>
                <a:ea typeface="微软雅黑" pitchFamily="34" charset="-122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latin typeface="Calibri"/>
                <a:ea typeface="微软雅黑" pitchFamily="34" charset="-122"/>
              </a:rPr>
              <a:t>4.6 </a:t>
            </a:r>
            <a:r>
              <a:rPr lang="zh-CN" altLang="en-US" b="1" dirty="0">
                <a:solidFill>
                  <a:srgbClr val="990099"/>
                </a:solidFill>
                <a:latin typeface="Calibri"/>
                <a:ea typeface="仿宋" pitchFamily="49" charset="-122"/>
              </a:rPr>
              <a:t>科考队员在北极发现了一座新的冰山，他们想算出冰山在水面上的体积，为此需测量冰山的高度。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冰山上各处的高度不同，可以在图上给冰山打上格子，如图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4-4-2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所示。以海面为参照，测量出冰山上每个格子处的平均高度，就可以从整体上描述冰山的地貌，从而计算出它的体积。图中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0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表示海面，数字表示高度，单位为米。设每一格的大小为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10m×10m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。 </a:t>
            </a:r>
          </a:p>
          <a:p>
            <a:pPr algn="just" eaLnBrk="1" hangingPunct="1">
              <a:lnSpc>
                <a:spcPts val="3400"/>
              </a:lnSpc>
              <a:spcBef>
                <a:spcPts val="6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C00000"/>
                </a:solidFill>
                <a:latin typeface="Calibri"/>
                <a:ea typeface="微软雅黑" pitchFamily="34" charset="-122"/>
              </a:rPr>
              <a:t>算法分析：</a:t>
            </a:r>
          </a:p>
          <a:p>
            <a:pPr algn="just" eaLnBrk="1" hangingPunct="1">
              <a:lnSpc>
                <a:spcPts val="3400"/>
              </a:lnSpc>
              <a:spcBef>
                <a:spcPts val="6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本例首先需解决冰山高度分布数据的存储问题。采用二维数组定义，其数组元素有两个小标。</a:t>
            </a:r>
            <a:endParaRPr lang="zh-CN" altLang="en-US" dirty="0">
              <a:solidFill>
                <a:prstClr val="black"/>
              </a:solidFill>
              <a:latin typeface="Calibri"/>
            </a:endParaRPr>
          </a:p>
          <a:p>
            <a:pPr algn="just" eaLnBrk="1" hangingPunct="1">
              <a:lnSpc>
                <a:spcPts val="3400"/>
              </a:lnSpc>
              <a:spcBef>
                <a:spcPts val="6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Calibri"/>
              </a:rPr>
              <a:t>类型标识符  数组名</a:t>
            </a:r>
            <a:r>
              <a:rPr lang="en-US" altLang="zh-CN" b="1" dirty="0">
                <a:solidFill>
                  <a:srgbClr val="990099"/>
                </a:solidFill>
                <a:latin typeface="Calibri"/>
              </a:rPr>
              <a:t>[</a:t>
            </a:r>
            <a:r>
              <a:rPr lang="zh-CN" altLang="en-US" b="1" dirty="0">
                <a:solidFill>
                  <a:srgbClr val="990099"/>
                </a:solidFill>
                <a:latin typeface="Calibri"/>
              </a:rPr>
              <a:t>常量表达式</a:t>
            </a:r>
            <a:r>
              <a:rPr lang="en-US" altLang="zh-CN" b="1" dirty="0">
                <a:solidFill>
                  <a:srgbClr val="990099"/>
                </a:solidFill>
                <a:latin typeface="Calibri"/>
              </a:rPr>
              <a:t>1][</a:t>
            </a:r>
            <a:r>
              <a:rPr lang="zh-CN" altLang="en-US" b="1" dirty="0">
                <a:solidFill>
                  <a:srgbClr val="990099"/>
                </a:solidFill>
                <a:latin typeface="Calibri"/>
              </a:rPr>
              <a:t>常量表达式</a:t>
            </a:r>
            <a:r>
              <a:rPr lang="en-US" altLang="zh-CN" b="1" dirty="0">
                <a:solidFill>
                  <a:srgbClr val="990099"/>
                </a:solidFill>
                <a:latin typeface="Calibri"/>
              </a:rPr>
              <a:t>2]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414310-5D0B-4A3E-A7A3-B1F017755C0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74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9" name="图片 655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620714"/>
            <a:ext cx="446405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0" name="图片 655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620714"/>
            <a:ext cx="3854450" cy="554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fld id="{9C2B0966-9FCB-4285-AB7F-7333A317073C}" type="slidenum">
              <a:rPr lang="zh-CN" altLang="en-US" sz="1200">
                <a:solidFill>
                  <a:srgbClr val="898989"/>
                </a:solidFill>
              </a:rPr>
              <a:pPr eaLnBrk="1" hangingPunct="1">
                <a:defRPr/>
              </a:pPr>
              <a:t>75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486400" y="4724400"/>
            <a:ext cx="501015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000000"/>
                </a:solidFill>
                <a:latin typeface="Calibri" pitchFamily="34" charset="0"/>
              </a:rPr>
              <a:t>定义冰山高度数组：</a:t>
            </a:r>
            <a:r>
              <a:rPr lang="en-US" altLang="zh-CN" b="1">
                <a:solidFill>
                  <a:srgbClr val="000000"/>
                </a:solidFill>
                <a:latin typeface="Calibri" pitchFamily="34" charset="0"/>
              </a:rPr>
              <a:t> </a:t>
            </a: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Calibri" pitchFamily="34" charset="0"/>
              </a:rPr>
              <a:t>int ice[5][7]; </a:t>
            </a:r>
            <a:r>
              <a:rPr lang="en-US" altLang="zh-CN" b="1">
                <a:solidFill>
                  <a:srgbClr val="008000"/>
                </a:solidFill>
                <a:latin typeface="Calibri" pitchFamily="34" charset="0"/>
              </a:rPr>
              <a:t>// </a:t>
            </a:r>
            <a:r>
              <a:rPr lang="zh-CN" altLang="en-US" b="1">
                <a:solidFill>
                  <a:srgbClr val="008000"/>
                </a:solidFill>
                <a:latin typeface="Calibri" pitchFamily="34" charset="0"/>
              </a:rPr>
              <a:t>定义有</a:t>
            </a:r>
            <a:r>
              <a:rPr lang="en-US" altLang="zh-CN" b="1">
                <a:solidFill>
                  <a:srgbClr val="008000"/>
                </a:solidFill>
                <a:latin typeface="Calibri" pitchFamily="34" charset="0"/>
              </a:rPr>
              <a:t>5*7=35</a:t>
            </a:r>
            <a:r>
              <a:rPr lang="zh-CN" altLang="en-US" b="1">
                <a:solidFill>
                  <a:srgbClr val="008000"/>
                </a:solidFill>
                <a:latin typeface="Calibri" pitchFamily="34" charset="0"/>
              </a:rPr>
              <a:t>个整型元素的二维数组</a:t>
            </a:r>
            <a:endParaRPr lang="en-US" altLang="zh-CN" b="1">
              <a:solidFill>
                <a:srgbClr val="008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32A6BA-D238-4589-AB07-211FF89E27B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76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1683" name="矩形 2"/>
          <p:cNvSpPr>
            <a:spLocks noChangeArrowheads="1"/>
          </p:cNvSpPr>
          <p:nvPr/>
        </p:nvSpPr>
        <p:spPr bwMode="auto">
          <a:xfrm>
            <a:off x="609600" y="479425"/>
            <a:ext cx="10526960" cy="564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b="1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zh-CN" altLang="en-US" b="1" dirty="0">
                <a:solidFill>
                  <a:srgbClr val="990099"/>
                </a:solidFill>
                <a:latin typeface="Calibri" pitchFamily="34" charset="0"/>
              </a:rPr>
              <a:t>：</a:t>
            </a:r>
            <a:r>
              <a:rPr lang="zh-CN" altLang="en-US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第一个下标是行号第二个小标是列号。</a:t>
            </a:r>
            <a:r>
              <a:rPr lang="en-US" altLang="zh-CN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语言中二维数组</a:t>
            </a:r>
            <a:r>
              <a:rPr lang="zh-CN" altLang="en-US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按行主序存储</a:t>
            </a:r>
            <a:r>
              <a:rPr lang="zh-CN" altLang="en-US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ts val="3200"/>
              </a:lnSpc>
              <a:defRPr/>
            </a:pPr>
            <a:r>
              <a:rPr lang="en-US" altLang="zh-CN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二维数组一经定义，系统就为其分配一片存储区域，这片存储区域有一个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首地址</a:t>
            </a:r>
            <a:r>
              <a:rPr lang="zh-CN" altLang="en-US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，比如</a:t>
            </a:r>
            <a:r>
              <a:rPr lang="en-US" altLang="zh-CN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ice</a:t>
            </a:r>
            <a:r>
              <a:rPr lang="zh-CN" altLang="en-US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即为这个首地址的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符号地址</a:t>
            </a:r>
            <a:r>
              <a:rPr lang="zh-CN" altLang="en-US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ts val="32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二维数组在定义的同时初始化：按行主序进行。例如：</a:t>
            </a:r>
            <a:endParaRPr lang="en-US" altLang="zh-CN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ts val="3200"/>
              </a:lnSpc>
              <a:spcBef>
                <a:spcPct val="10000"/>
              </a:spcBef>
              <a:defRPr/>
            </a:pPr>
            <a:r>
              <a:rPr lang="en-US" altLang="zh-CN" b="1" dirty="0" err="1">
                <a:solidFill>
                  <a:prstClr val="black"/>
                </a:solidFill>
              </a:rPr>
              <a:t>int</a:t>
            </a:r>
            <a:r>
              <a:rPr lang="en-US" altLang="zh-CN" b="1" dirty="0">
                <a:solidFill>
                  <a:prstClr val="black"/>
                </a:solidFill>
              </a:rPr>
              <a:t> ice[5][7] = {</a:t>
            </a:r>
          </a:p>
          <a:p>
            <a:pPr>
              <a:lnSpc>
                <a:spcPts val="3200"/>
              </a:lnSpc>
              <a:spcBef>
                <a:spcPct val="1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</a:rPr>
              <a:t>    {0, 1, 1, 2, 1, 2, 1},</a:t>
            </a:r>
          </a:p>
          <a:p>
            <a:pPr>
              <a:lnSpc>
                <a:spcPts val="3200"/>
              </a:lnSpc>
              <a:spcBef>
                <a:spcPct val="1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</a:rPr>
              <a:t>    {1, 4, 2, 1, 4, 3, 1},</a:t>
            </a:r>
          </a:p>
          <a:p>
            <a:pPr>
              <a:lnSpc>
                <a:spcPts val="3200"/>
              </a:lnSpc>
              <a:spcBef>
                <a:spcPct val="1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</a:rPr>
              <a:t>    {2, 5, 3, 5, 2, 2, 3},</a:t>
            </a:r>
          </a:p>
          <a:p>
            <a:pPr>
              <a:lnSpc>
                <a:spcPts val="3200"/>
              </a:lnSpc>
              <a:spcBef>
                <a:spcPct val="1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</a:rPr>
              <a:t>    {2, 3, 4, 1, 2, 1, 0},</a:t>
            </a:r>
          </a:p>
          <a:p>
            <a:pPr>
              <a:lnSpc>
                <a:spcPts val="3200"/>
              </a:lnSpc>
              <a:spcBef>
                <a:spcPct val="1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</a:rPr>
              <a:t>    {1, 0, 3, 0, 1, 0, 0}</a:t>
            </a:r>
          </a:p>
          <a:p>
            <a:pPr>
              <a:lnSpc>
                <a:spcPts val="3200"/>
              </a:lnSpc>
              <a:spcBef>
                <a:spcPct val="1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</a:rPr>
              <a:t>}; </a:t>
            </a:r>
            <a:r>
              <a:rPr lang="en-US" altLang="zh-CN" b="1" dirty="0">
                <a:solidFill>
                  <a:srgbClr val="008000"/>
                </a:solidFill>
              </a:rPr>
              <a:t>//</a:t>
            </a:r>
            <a:r>
              <a:rPr lang="zh-CN" altLang="en-US" b="1" dirty="0">
                <a:solidFill>
                  <a:srgbClr val="008000"/>
                </a:solidFill>
              </a:rPr>
              <a:t>清晰明了，可读性好。</a:t>
            </a:r>
            <a:endParaRPr lang="en-US" altLang="zh-CN" b="1" dirty="0">
              <a:solidFill>
                <a:srgbClr val="008000"/>
              </a:solidFill>
            </a:endParaRPr>
          </a:p>
          <a:p>
            <a:pPr>
              <a:lnSpc>
                <a:spcPts val="3200"/>
              </a:lnSpc>
              <a:defRPr/>
            </a:pPr>
            <a:r>
              <a:rPr lang="en-US" altLang="zh-CN" b="1" dirty="0" err="1">
                <a:solidFill>
                  <a:prstClr val="black"/>
                </a:solidFill>
              </a:rPr>
              <a:t>int</a:t>
            </a:r>
            <a:r>
              <a:rPr lang="en-US" altLang="zh-CN" b="1" dirty="0">
                <a:solidFill>
                  <a:prstClr val="black"/>
                </a:solidFill>
              </a:rPr>
              <a:t> ice[5][7] = {0, 1, 1, 2, 1, 2, 1, 1, 4, 2, 1, 4, 3, 1, 2, 5, 3, 5, 2, 2, 3, 2, 3, 4, 1, 2, 1, 0, 1, 0, 3, 0, 1, 0, 0}; </a:t>
            </a:r>
            <a:r>
              <a:rPr lang="en-US" altLang="zh-CN" b="1" dirty="0">
                <a:solidFill>
                  <a:srgbClr val="008000"/>
                </a:solidFill>
              </a:rPr>
              <a:t>//</a:t>
            </a:r>
            <a:r>
              <a:rPr lang="zh-CN" altLang="en-US" b="1" dirty="0">
                <a:solidFill>
                  <a:srgbClr val="008000"/>
                </a:solidFill>
              </a:rPr>
              <a:t>与上述方法等价。</a:t>
            </a:r>
            <a:endParaRPr lang="zh-CN" altLang="en-US" dirty="0">
              <a:solidFill>
                <a:srgbClr val="008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71685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2492896"/>
            <a:ext cx="5040312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文本框 66562"/>
          <p:cNvSpPr txBox="1">
            <a:spLocks noChangeArrowheads="1"/>
          </p:cNvSpPr>
          <p:nvPr/>
        </p:nvSpPr>
        <p:spPr bwMode="auto">
          <a:xfrm>
            <a:off x="623392" y="539751"/>
            <a:ext cx="86106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1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对二维数组的部分元素赋初值，则剩余元素的初值为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0.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Calibri"/>
              </a:rPr>
              <a:t>int ice[3][3] = {{1}, {2, 3}};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Calibri"/>
              </a:rPr>
              <a:t>int ice[3][3] = {1, 2, 3};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对数组全部元素赋初值时，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语言规定可以省略第一维的长度，但不能省略第二维的长度。</a:t>
            </a:r>
            <a:endParaRPr lang="en-US" altLang="zh-CN" sz="28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Calibri"/>
              </a:rPr>
              <a:t>int ice[][2] = {1, 2, 3, 4};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Calibri"/>
              </a:rPr>
              <a:t>int a[2][] = {1, 2, 3, 4}; </a:t>
            </a:r>
          </a:p>
        </p:txBody>
      </p:sp>
      <p:pic>
        <p:nvPicPr>
          <p:cNvPr id="66565" name="图片 66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952500"/>
            <a:ext cx="3744912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图片 665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363" y="2205038"/>
            <a:ext cx="3744912" cy="218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图片 6656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3" y="4221163"/>
            <a:ext cx="3816350" cy="217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8" name="矩形标注 66567"/>
          <p:cNvSpPr>
            <a:spLocks noChangeArrowheads="1"/>
          </p:cNvSpPr>
          <p:nvPr/>
        </p:nvSpPr>
        <p:spPr bwMode="auto">
          <a:xfrm>
            <a:off x="4439817" y="6092826"/>
            <a:ext cx="1440061" cy="576263"/>
          </a:xfrm>
          <a:prstGeom prst="wedgeRectCallout">
            <a:avLst>
              <a:gd name="adj1" fmla="val -166319"/>
              <a:gd name="adj2" fmla="val -16857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b="1" dirty="0">
                <a:solidFill>
                  <a:srgbClr val="FF0066"/>
                </a:solidFill>
                <a:latin typeface="Times New Roman" pitchFamily="18" charset="0"/>
              </a:rPr>
              <a:t>错误！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B485FF-46DF-4FEE-B1C1-F550F003635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77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F49455-C881-47ED-90F8-8F9B9224286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78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文本框 66562"/>
          <p:cNvSpPr txBox="1">
            <a:spLocks noChangeArrowheads="1"/>
          </p:cNvSpPr>
          <p:nvPr/>
        </p:nvSpPr>
        <p:spPr bwMode="auto">
          <a:xfrm>
            <a:off x="1830388" y="1412876"/>
            <a:ext cx="86106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10000"/>
              </a:spcBef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对二维数组的处理通过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对其下标变量的处理</a:t>
            </a:r>
            <a:r>
              <a:rPr lang="zh-CN" altLang="en-US" sz="28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来完成。</a:t>
            </a:r>
            <a:endParaRPr lang="en-US" altLang="zh-CN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表示方法为</a:t>
            </a:r>
            <a:endParaRPr lang="en-US" altLang="zh-CN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800" b="1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数组名</a:t>
            </a:r>
            <a:r>
              <a:rPr lang="en-US" altLang="zh-CN" sz="2800" b="1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[</a:t>
            </a:r>
            <a:r>
              <a:rPr lang="zh-CN" altLang="en-US" sz="2800" b="1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下标</a:t>
            </a:r>
            <a:r>
              <a:rPr lang="en-US" altLang="zh-CN" sz="2800" b="1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1][</a:t>
            </a:r>
            <a:r>
              <a:rPr lang="zh-CN" altLang="en-US" sz="2800" b="1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下标</a:t>
            </a:r>
            <a:r>
              <a:rPr lang="en-US" altLang="zh-CN" sz="2800" b="1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2]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defRPr/>
            </a:pPr>
            <a:r>
              <a:rPr lang="en-US" altLang="zh-CN" sz="28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//</a:t>
            </a:r>
            <a:r>
              <a:rPr lang="zh-CN" altLang="en-US" sz="28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下标</a:t>
            </a:r>
            <a:r>
              <a:rPr lang="en-US" altLang="zh-CN" sz="28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和下标</a:t>
            </a:r>
            <a:r>
              <a:rPr lang="en-US" altLang="zh-CN" sz="28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可以是常量、变量或表达式。</a:t>
            </a:r>
            <a:endParaRPr lang="en-US" altLang="zh-CN" sz="2800" b="1" dirty="0">
              <a:solidFill>
                <a:srgbClr val="008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zh-CN" altLang="en-US" sz="28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：引用二维数组时注意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下标越界</a:t>
            </a:r>
            <a:r>
              <a:rPr lang="zh-CN" altLang="en-US" sz="28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问题。</a:t>
            </a:r>
            <a:endParaRPr lang="en-US" altLang="zh-CN" sz="2800" b="1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文本框 67586"/>
          <p:cNvSpPr txBox="1">
            <a:spLocks noChangeArrowheads="1"/>
          </p:cNvSpPr>
          <p:nvPr/>
        </p:nvSpPr>
        <p:spPr bwMode="auto">
          <a:xfrm>
            <a:off x="1055440" y="612075"/>
            <a:ext cx="10225136" cy="56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3100"/>
              </a:lnSpc>
              <a:spcBef>
                <a:spcPts val="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C00000"/>
                </a:solidFill>
                <a:latin typeface="Calibri"/>
                <a:ea typeface="微软雅黑" pitchFamily="34" charset="-122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latin typeface="Calibri"/>
                <a:ea typeface="微软雅黑" pitchFamily="34" charset="-122"/>
              </a:rPr>
              <a:t>4.6 </a:t>
            </a:r>
            <a:r>
              <a:rPr lang="zh-CN" altLang="en-US" b="1" dirty="0">
                <a:solidFill>
                  <a:srgbClr val="C00000"/>
                </a:solidFill>
                <a:latin typeface="Calibri"/>
                <a:ea typeface="微软雅黑" pitchFamily="34" charset="-122"/>
              </a:rPr>
              <a:t>算法分析</a:t>
            </a:r>
          </a:p>
          <a:p>
            <a:pPr algn="just" eaLnBrk="1" hangingPunct="1">
              <a:lnSpc>
                <a:spcPts val="3100"/>
              </a:lnSpc>
              <a:spcBef>
                <a:spcPts val="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思路是累加冰山每格的高度，再乘以每格的面积即可得到冰山的体积。为此，定义一个整型变量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totalHeight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，用两重计数型循环来累加总高度。</a:t>
            </a:r>
            <a:r>
              <a:rPr lang="zh-CN" altLang="en-US" dirty="0">
                <a:solidFill>
                  <a:prstClr val="black"/>
                </a:solidFill>
                <a:latin typeface="Calibri"/>
              </a:rPr>
              <a:t> </a:t>
            </a:r>
          </a:p>
          <a:p>
            <a:pPr algn="just" eaLnBrk="1" hangingPunct="1">
              <a:lnSpc>
                <a:spcPts val="3100"/>
              </a:lnSpc>
              <a:spcBef>
                <a:spcPts val="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核心程序：</a:t>
            </a:r>
          </a:p>
          <a:p>
            <a:pPr eaLnBrk="1" hangingPunct="1">
              <a:lnSpc>
                <a:spcPts val="3100"/>
              </a:lnSpc>
              <a:spcBef>
                <a:spcPts val="0"/>
              </a:spcBef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  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int totalHeight = 0;    // 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存储高度的累加和</a:t>
            </a:r>
          </a:p>
          <a:p>
            <a:pPr eaLnBrk="1" hangingPunct="1">
              <a:lnSpc>
                <a:spcPts val="3100"/>
              </a:lnSpc>
              <a:spcBef>
                <a:spcPts val="0"/>
              </a:spcBef>
              <a:defRPr/>
            </a:pPr>
            <a:r>
              <a:rPr lang="zh-CN" altLang="en-US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for(i = 0; i &lt; m; i++)</a:t>
            </a:r>
          </a:p>
          <a:p>
            <a:pPr eaLnBrk="1" hangingPunct="1">
              <a:lnSpc>
                <a:spcPts val="3100"/>
              </a:lnSpc>
              <a:spcBef>
                <a:spcPts val="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    {                     // 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循环处理每一行</a:t>
            </a:r>
          </a:p>
          <a:p>
            <a:pPr eaLnBrk="1" hangingPunct="1">
              <a:lnSpc>
                <a:spcPts val="3100"/>
              </a:lnSpc>
              <a:spcBef>
                <a:spcPts val="0"/>
              </a:spcBef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for(j = 0; j &lt; n; j++)</a:t>
            </a:r>
          </a:p>
          <a:p>
            <a:pPr eaLnBrk="1" hangingPunct="1">
              <a:lnSpc>
                <a:spcPts val="3100"/>
              </a:lnSpc>
              <a:spcBef>
                <a:spcPts val="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        {                 // 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循环累加每一列的高度</a:t>
            </a:r>
          </a:p>
          <a:p>
            <a:pPr eaLnBrk="1" hangingPunct="1">
              <a:lnSpc>
                <a:spcPts val="3100"/>
              </a:lnSpc>
              <a:spcBef>
                <a:spcPts val="0"/>
              </a:spcBef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            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totalHeight = totalHeight + ice[i][j];</a:t>
            </a:r>
          </a:p>
          <a:p>
            <a:pPr eaLnBrk="1" hangingPunct="1">
              <a:lnSpc>
                <a:spcPts val="3100"/>
              </a:lnSpc>
              <a:spcBef>
                <a:spcPts val="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        }</a:t>
            </a:r>
          </a:p>
          <a:p>
            <a:pPr eaLnBrk="1" hangingPunct="1">
              <a:lnSpc>
                <a:spcPts val="3100"/>
              </a:lnSpc>
              <a:spcBef>
                <a:spcPts val="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    }</a:t>
            </a:r>
          </a:p>
          <a:p>
            <a:pPr eaLnBrk="1" hangingPunct="1">
              <a:lnSpc>
                <a:spcPts val="3100"/>
              </a:lnSpc>
              <a:spcBef>
                <a:spcPts val="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    cout&lt;&lt;"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冰山的体积为：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"</a:t>
            </a:r>
          </a:p>
          <a:p>
            <a:pPr eaLnBrk="1" hangingPunct="1">
              <a:lnSpc>
                <a:spcPts val="3100"/>
              </a:lnSpc>
              <a:spcBef>
                <a:spcPts val="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        &lt;&lt;totalHeight*100&lt;&lt;"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立方米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"&lt;&lt;endl;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7A5E57-A128-41C1-809E-39B23ECD2C0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79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7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文本框 10242"/>
          <p:cNvSpPr txBox="1">
            <a:spLocks noChangeArrowheads="1"/>
          </p:cNvSpPr>
          <p:nvPr/>
        </p:nvSpPr>
        <p:spPr bwMode="auto">
          <a:xfrm>
            <a:off x="1919288" y="579439"/>
            <a:ext cx="8515350" cy="618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zh-CN" altLang="en-US" b="1" dirty="0">
                <a:latin typeface="MS PGothic" pitchFamily="34" charset="-128"/>
                <a:ea typeface="MS PGothic" pitchFamily="34" charset="-128"/>
              </a:rPr>
              <a:t>任务</a:t>
            </a:r>
            <a:r>
              <a:rPr lang="en-US" altLang="zh-CN" b="1" dirty="0">
                <a:latin typeface="MS PGothic" pitchFamily="34" charset="-128"/>
                <a:ea typeface="MS PGothic" pitchFamily="34" charset="-128"/>
              </a:rPr>
              <a:t>4.1 </a:t>
            </a:r>
            <a:r>
              <a:rPr lang="zh-CN" altLang="en-US" b="1" dirty="0">
                <a:latin typeface="MS PGothic" pitchFamily="34" charset="-128"/>
                <a:ea typeface="MS PGothic" pitchFamily="34" charset="-128"/>
              </a:rPr>
              <a:t>程序</a:t>
            </a:r>
            <a:r>
              <a:rPr lang="en-US" altLang="zh-CN" b="1" dirty="0">
                <a:latin typeface="MS PGothic" pitchFamily="34" charset="-128"/>
                <a:ea typeface="MS PGothic" pitchFamily="34" charset="-128"/>
              </a:rPr>
              <a:t>4_1.cpp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zh-CN" altLang="en-US" b="1" dirty="0">
                <a:latin typeface="MS PGothic" pitchFamily="34" charset="-128"/>
                <a:ea typeface="MS PGothic" pitchFamily="34" charset="-128"/>
              </a:rPr>
              <a:t>变量定义及数组元素输入</a:t>
            </a:r>
          </a:p>
          <a:p>
            <a:pPr eaLnBrk="1" hangingPunct="1"/>
            <a:r>
              <a:rPr lang="zh-CN" altLang="en-US" b="1" dirty="0">
                <a:latin typeface="MS PGothic" pitchFamily="34" charset="-128"/>
                <a:ea typeface="MS PGothic" pitchFamily="34" charset="-128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const int n = 10;   </a:t>
            </a:r>
            <a:r>
              <a:rPr lang="en-US" altLang="zh-CN" b="1" dirty="0">
                <a:solidFill>
                  <a:srgbClr val="00B050"/>
                </a:solidFill>
                <a:latin typeface="Comic Sans MS" panose="030F0702030302020204" pitchFamily="66" charset="0"/>
                <a:ea typeface="MS PGothic" pitchFamily="34" charset="-128"/>
              </a:rPr>
              <a:t>// </a:t>
            </a:r>
            <a:r>
              <a:rPr lang="zh-CN" altLang="en-US" b="1" dirty="0">
                <a:solidFill>
                  <a:srgbClr val="00B050"/>
                </a:solidFill>
                <a:latin typeface="Comic Sans MS" panose="030F0702030302020204" pitchFamily="66" charset="0"/>
                <a:ea typeface="MS PGothic" pitchFamily="34" charset="-128"/>
              </a:rPr>
              <a:t>使用常变量定义学生人数</a:t>
            </a:r>
          </a:p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int score[n];       </a:t>
            </a:r>
            <a:r>
              <a:rPr lang="en-US" altLang="zh-CN" b="1" dirty="0">
                <a:solidFill>
                  <a:srgbClr val="00B050"/>
                </a:solidFill>
                <a:latin typeface="Comic Sans MS" panose="030F0702030302020204" pitchFamily="66" charset="0"/>
                <a:ea typeface="MS PGothic" pitchFamily="34" charset="-128"/>
              </a:rPr>
              <a:t>// </a:t>
            </a:r>
            <a:r>
              <a:rPr lang="zh-CN" altLang="en-US" b="1" dirty="0">
                <a:solidFill>
                  <a:srgbClr val="00B050"/>
                </a:solidFill>
                <a:latin typeface="Comic Sans MS" panose="030F0702030302020204" pitchFamily="66" charset="0"/>
                <a:ea typeface="MS PGothic" pitchFamily="34" charset="-128"/>
              </a:rPr>
              <a:t>定义成绩数组，有</a:t>
            </a:r>
            <a:r>
              <a:rPr lang="en-US" altLang="zh-CN" b="1" dirty="0">
                <a:solidFill>
                  <a:srgbClr val="00B050"/>
                </a:solidFill>
                <a:latin typeface="Comic Sans MS" panose="030F0702030302020204" pitchFamily="66" charset="0"/>
                <a:ea typeface="MS PGothic" pitchFamily="34" charset="-128"/>
              </a:rPr>
              <a:t>n</a:t>
            </a:r>
            <a:r>
              <a:rPr lang="zh-CN" altLang="en-US" b="1" dirty="0">
                <a:solidFill>
                  <a:srgbClr val="00B050"/>
                </a:solidFill>
                <a:latin typeface="Comic Sans MS" panose="030F0702030302020204" pitchFamily="66" charset="0"/>
                <a:ea typeface="MS PGothic" pitchFamily="34" charset="-128"/>
              </a:rPr>
              <a:t>个整型元素</a:t>
            </a:r>
          </a:p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int </a:t>
            </a:r>
            <a:r>
              <a:rPr lang="en-US" altLang="zh-CN" b="1" dirty="0" err="1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maxScore</a:t>
            </a: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 = 0;   </a:t>
            </a:r>
            <a:r>
              <a:rPr lang="en-US" altLang="zh-CN" b="1" dirty="0">
                <a:solidFill>
                  <a:srgbClr val="00B050"/>
                </a:solidFill>
                <a:latin typeface="Comic Sans MS" panose="030F0702030302020204" pitchFamily="66" charset="0"/>
                <a:ea typeface="MS PGothic" pitchFamily="34" charset="-128"/>
              </a:rPr>
              <a:t>// </a:t>
            </a:r>
            <a:r>
              <a:rPr lang="zh-CN" altLang="en-US" b="1" dirty="0">
                <a:solidFill>
                  <a:srgbClr val="00B050"/>
                </a:solidFill>
                <a:latin typeface="Comic Sans MS" panose="030F0702030302020204" pitchFamily="66" charset="0"/>
                <a:ea typeface="MS PGothic" pitchFamily="34" charset="-128"/>
              </a:rPr>
              <a:t>最高分，并初始化为</a:t>
            </a:r>
            <a:r>
              <a:rPr lang="en-US" altLang="zh-CN" b="1" dirty="0">
                <a:solidFill>
                  <a:srgbClr val="00B050"/>
                </a:solidFill>
                <a:latin typeface="Comic Sans MS" panose="030F0702030302020204" pitchFamily="66" charset="0"/>
                <a:ea typeface="MS PGothic" pitchFamily="34" charset="-128"/>
              </a:rPr>
              <a:t>0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    int </a:t>
            </a:r>
            <a:r>
              <a:rPr lang="en-US" altLang="zh-CN" b="1" dirty="0" err="1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maxStudent</a:t>
            </a: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 = 0; </a:t>
            </a:r>
            <a:r>
              <a:rPr lang="en-US" altLang="zh-CN" b="1" dirty="0">
                <a:solidFill>
                  <a:srgbClr val="00B050"/>
                </a:solidFill>
                <a:latin typeface="Comic Sans MS" panose="030F0702030302020204" pitchFamily="66" charset="0"/>
                <a:ea typeface="MS PGothic" pitchFamily="34" charset="-128"/>
              </a:rPr>
              <a:t>// </a:t>
            </a:r>
            <a:r>
              <a:rPr lang="zh-CN" altLang="en-US" b="1" dirty="0">
                <a:solidFill>
                  <a:srgbClr val="00B050"/>
                </a:solidFill>
                <a:latin typeface="Comic Sans MS" panose="030F0702030302020204" pitchFamily="66" charset="0"/>
                <a:ea typeface="MS PGothic" pitchFamily="34" charset="-128"/>
              </a:rPr>
              <a:t>得到最高分的学生人数</a:t>
            </a:r>
          </a:p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int </a:t>
            </a:r>
            <a:r>
              <a:rPr lang="en-US" altLang="zh-CN" b="1" dirty="0" err="1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;              </a:t>
            </a:r>
            <a:r>
              <a:rPr lang="en-US" altLang="zh-CN" b="1" dirty="0">
                <a:solidFill>
                  <a:srgbClr val="00B050"/>
                </a:solidFill>
                <a:latin typeface="Comic Sans MS" panose="030F0702030302020204" pitchFamily="66" charset="0"/>
                <a:ea typeface="MS PGothic" pitchFamily="34" charset="-128"/>
              </a:rPr>
              <a:t>// </a:t>
            </a:r>
            <a:r>
              <a:rPr lang="zh-CN" altLang="en-US" b="1" dirty="0">
                <a:solidFill>
                  <a:srgbClr val="00B050"/>
                </a:solidFill>
                <a:latin typeface="Comic Sans MS" panose="030F0702030302020204" pitchFamily="66" charset="0"/>
                <a:ea typeface="MS PGothic" pitchFamily="34" charset="-128"/>
              </a:rPr>
              <a:t>循环变量</a:t>
            </a:r>
          </a:p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for(</a:t>
            </a:r>
            <a:r>
              <a:rPr lang="en-US" altLang="zh-CN" b="1" dirty="0" err="1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 = 0; </a:t>
            </a:r>
            <a:r>
              <a:rPr lang="en-US" altLang="zh-CN" b="1" dirty="0" err="1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 &lt; n; </a:t>
            </a:r>
            <a:r>
              <a:rPr lang="en-US" altLang="zh-CN" b="1" dirty="0" err="1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++) </a:t>
            </a:r>
            <a:r>
              <a:rPr lang="en-US" altLang="zh-CN" b="1" dirty="0">
                <a:solidFill>
                  <a:srgbClr val="00B050"/>
                </a:solidFill>
                <a:latin typeface="Comic Sans MS" panose="030F0702030302020204" pitchFamily="66" charset="0"/>
                <a:ea typeface="MS PGothic" pitchFamily="34" charset="-128"/>
              </a:rPr>
              <a:t>// </a:t>
            </a:r>
            <a:r>
              <a:rPr lang="zh-CN" altLang="en-US" b="1" dirty="0">
                <a:solidFill>
                  <a:srgbClr val="00B050"/>
                </a:solidFill>
                <a:latin typeface="Comic Sans MS" panose="030F0702030302020204" pitchFamily="66" charset="0"/>
                <a:ea typeface="MS PGothic" pitchFamily="34" charset="-128"/>
              </a:rPr>
              <a:t>计数循环</a:t>
            </a:r>
          </a:p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{                      </a:t>
            </a:r>
            <a:r>
              <a:rPr lang="en-US" altLang="zh-CN" b="1" dirty="0">
                <a:solidFill>
                  <a:srgbClr val="00B050"/>
                </a:solidFill>
                <a:latin typeface="Comic Sans MS" panose="030F0702030302020204" pitchFamily="66" charset="0"/>
                <a:ea typeface="MS PGothic" pitchFamily="34" charset="-128"/>
              </a:rPr>
              <a:t>// </a:t>
            </a:r>
            <a:r>
              <a:rPr lang="zh-CN" altLang="en-US" b="1" dirty="0">
                <a:solidFill>
                  <a:srgbClr val="00B050"/>
                </a:solidFill>
                <a:latin typeface="Comic Sans MS" panose="030F0702030302020204" pitchFamily="66" charset="0"/>
                <a:ea typeface="MS PGothic" pitchFamily="34" charset="-128"/>
              </a:rPr>
              <a:t>开始循环</a:t>
            </a:r>
          </a:p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        </a:t>
            </a:r>
            <a:r>
              <a:rPr lang="en-US" altLang="zh-CN" b="1" dirty="0" err="1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cout</a:t>
            </a: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&lt;&lt;"</a:t>
            </a:r>
            <a:r>
              <a:rPr lang="zh-CN" altLang="en-US" b="1" dirty="0">
                <a:solidFill>
                  <a:schemeClr val="accent2"/>
                </a:solidFill>
                <a:latin typeface="Comic Sans MS" panose="030F0702030302020204" pitchFamily="66" charset="0"/>
                <a:ea typeface="MS PGothic" pitchFamily="34" charset="-128"/>
              </a:rPr>
              <a:t>请输入第</a:t>
            </a:r>
            <a:r>
              <a:rPr lang="en-US" altLang="zh-CN" b="1" dirty="0">
                <a:solidFill>
                  <a:schemeClr val="accent2"/>
                </a:solidFill>
                <a:latin typeface="Comic Sans MS" panose="030F0702030302020204" pitchFamily="66" charset="0"/>
                <a:ea typeface="MS PGothic" pitchFamily="34" charset="-128"/>
              </a:rPr>
              <a:t>"&lt;&lt;</a:t>
            </a:r>
            <a:r>
              <a:rPr lang="en-US" altLang="zh-CN" b="1" dirty="0" err="1">
                <a:solidFill>
                  <a:schemeClr val="accent2"/>
                </a:solidFill>
                <a:latin typeface="Comic Sans MS" panose="030F0702030302020204" pitchFamily="66" charset="0"/>
                <a:ea typeface="MS PGothic" pitchFamily="34" charset="-128"/>
              </a:rPr>
              <a:t>i</a:t>
            </a:r>
            <a:r>
              <a:rPr lang="en-US" altLang="zh-CN" b="1" dirty="0">
                <a:solidFill>
                  <a:schemeClr val="accent2"/>
                </a:solidFill>
                <a:latin typeface="Comic Sans MS" panose="030F0702030302020204" pitchFamily="66" charset="0"/>
                <a:ea typeface="MS PGothic" pitchFamily="34" charset="-128"/>
              </a:rPr>
              <a:t>&lt;&lt;"</a:t>
            </a:r>
            <a:r>
              <a:rPr lang="zh-CN" altLang="en-US" b="1" dirty="0">
                <a:solidFill>
                  <a:schemeClr val="accent2"/>
                </a:solidFill>
                <a:latin typeface="Comic Sans MS" panose="030F0702030302020204" pitchFamily="66" charset="0"/>
                <a:ea typeface="MS PGothic" pitchFamily="34" charset="-128"/>
              </a:rPr>
              <a:t>位学生的成绩</a:t>
            </a:r>
            <a:r>
              <a:rPr lang="zh-CN" altLang="en-US" b="1" dirty="0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：</a:t>
            </a: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";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        </a:t>
            </a:r>
            <a:r>
              <a:rPr lang="en-US" altLang="zh-CN" b="1" dirty="0" err="1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cin</a:t>
            </a: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&gt;&gt;score[</a:t>
            </a:r>
            <a:r>
              <a:rPr lang="en-US" altLang="zh-CN" b="1" dirty="0" err="1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];  </a:t>
            </a:r>
            <a:r>
              <a:rPr lang="en-US" altLang="zh-CN" b="1" dirty="0">
                <a:solidFill>
                  <a:srgbClr val="00B050"/>
                </a:solidFill>
                <a:latin typeface="Comic Sans MS" panose="030F0702030302020204" pitchFamily="66" charset="0"/>
                <a:ea typeface="MS PGothic" pitchFamily="34" charset="-128"/>
              </a:rPr>
              <a:t>// </a:t>
            </a:r>
            <a:r>
              <a:rPr lang="zh-CN" altLang="en-US" b="1" dirty="0">
                <a:solidFill>
                  <a:srgbClr val="00B050"/>
                </a:solidFill>
                <a:latin typeface="Comic Sans MS" panose="030F0702030302020204" pitchFamily="66" charset="0"/>
                <a:ea typeface="MS PGothic" pitchFamily="34" charset="-128"/>
              </a:rPr>
              <a:t>输入第</a:t>
            </a:r>
            <a:r>
              <a:rPr lang="en-US" altLang="zh-CN" b="1" dirty="0" err="1">
                <a:solidFill>
                  <a:srgbClr val="00B050"/>
                </a:solidFill>
                <a:latin typeface="Comic Sans MS" panose="030F0702030302020204" pitchFamily="66" charset="0"/>
                <a:ea typeface="MS PGothic" pitchFamily="34" charset="-128"/>
              </a:rPr>
              <a:t>i</a:t>
            </a:r>
            <a:r>
              <a:rPr lang="zh-CN" altLang="en-US" b="1" dirty="0">
                <a:solidFill>
                  <a:srgbClr val="00B050"/>
                </a:solidFill>
                <a:latin typeface="Comic Sans MS" panose="030F0702030302020204" pitchFamily="66" charset="0"/>
                <a:ea typeface="MS PGothic" pitchFamily="34" charset="-128"/>
              </a:rPr>
              <a:t>位学生的成绩</a:t>
            </a:r>
          </a:p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        </a:t>
            </a: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if(</a:t>
            </a:r>
            <a:r>
              <a:rPr lang="en-US" altLang="zh-CN" b="1" dirty="0" err="1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maxScore</a:t>
            </a: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 &lt; score[</a:t>
            </a:r>
            <a:r>
              <a:rPr lang="en-US" altLang="zh-CN" b="1" dirty="0" err="1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]) </a:t>
            </a:r>
          </a:p>
          <a:p>
            <a:pPr eaLnBrk="1" hangingPunct="1"/>
            <a:r>
              <a:rPr lang="en-US" altLang="zh-CN" dirty="0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        </a:t>
            </a: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{ </a:t>
            </a:r>
            <a:r>
              <a:rPr lang="en-US" altLang="zh-CN" b="1" dirty="0">
                <a:solidFill>
                  <a:srgbClr val="00B050"/>
                </a:solidFill>
                <a:latin typeface="Comic Sans MS" panose="030F0702030302020204" pitchFamily="66" charset="0"/>
                <a:ea typeface="MS PGothic" pitchFamily="34" charset="-128"/>
              </a:rPr>
              <a:t>// </a:t>
            </a:r>
            <a:r>
              <a:rPr lang="zh-CN" altLang="en-US" b="1" dirty="0">
                <a:solidFill>
                  <a:srgbClr val="00B050"/>
                </a:solidFill>
                <a:latin typeface="Comic Sans MS" panose="030F0702030302020204" pitchFamily="66" charset="0"/>
                <a:ea typeface="MS PGothic" pitchFamily="34" charset="-128"/>
              </a:rPr>
              <a:t>如果第</a:t>
            </a:r>
            <a:r>
              <a:rPr lang="en-US" altLang="zh-CN" b="1" dirty="0" err="1">
                <a:solidFill>
                  <a:srgbClr val="00B050"/>
                </a:solidFill>
                <a:latin typeface="Comic Sans MS" panose="030F0702030302020204" pitchFamily="66" charset="0"/>
                <a:ea typeface="MS PGothic" pitchFamily="34" charset="-128"/>
              </a:rPr>
              <a:t>i</a:t>
            </a:r>
            <a:r>
              <a:rPr lang="zh-CN" altLang="en-US" b="1" dirty="0">
                <a:solidFill>
                  <a:srgbClr val="00B050"/>
                </a:solidFill>
                <a:latin typeface="Comic Sans MS" panose="030F0702030302020204" pitchFamily="66" charset="0"/>
                <a:ea typeface="MS PGothic" pitchFamily="34" charset="-128"/>
              </a:rPr>
              <a:t>位学生的成绩高于原最高分 </a:t>
            </a:r>
          </a:p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            </a:t>
            </a:r>
            <a:r>
              <a:rPr lang="en-US" altLang="zh-CN" b="1" dirty="0" err="1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maxScore</a:t>
            </a: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 = score[</a:t>
            </a:r>
            <a:r>
              <a:rPr lang="en-US" altLang="zh-CN" b="1" dirty="0" err="1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]; </a:t>
            </a:r>
            <a:r>
              <a:rPr lang="en-US" altLang="zh-CN" b="1" dirty="0">
                <a:solidFill>
                  <a:srgbClr val="00B050"/>
                </a:solidFill>
                <a:latin typeface="Comic Sans MS" panose="030F0702030302020204" pitchFamily="66" charset="0"/>
                <a:ea typeface="MS PGothic" pitchFamily="34" charset="-128"/>
              </a:rPr>
              <a:t>// </a:t>
            </a:r>
            <a:r>
              <a:rPr lang="zh-CN" altLang="en-US" b="1" dirty="0">
                <a:solidFill>
                  <a:srgbClr val="00B050"/>
                </a:solidFill>
                <a:latin typeface="Comic Sans MS" panose="030F0702030302020204" pitchFamily="66" charset="0"/>
                <a:ea typeface="MS PGothic" pitchFamily="34" charset="-128"/>
              </a:rPr>
              <a:t>修改最高分</a:t>
            </a:r>
          </a:p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        </a:t>
            </a: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}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  <a:ea typeface="MS PGothic" pitchFamily="34" charset="-128"/>
              </a:rPr>
              <a:t>    }                  </a:t>
            </a:r>
            <a:r>
              <a:rPr lang="en-US" altLang="zh-CN" b="1" dirty="0">
                <a:latin typeface="Comic Sans MS" panose="030F0702030302020204" pitchFamily="66" charset="0"/>
                <a:ea typeface="MS PGothic" pitchFamily="34" charset="-128"/>
              </a:rPr>
              <a:t>/</a:t>
            </a:r>
            <a:r>
              <a:rPr lang="en-US" altLang="zh-CN" b="1" dirty="0">
                <a:latin typeface="MS PGothic" pitchFamily="34" charset="-128"/>
                <a:ea typeface="MS PGothic" pitchFamily="34" charset="-128"/>
              </a:rPr>
              <a:t>/ </a:t>
            </a:r>
            <a:r>
              <a:rPr lang="zh-CN" altLang="en-US" b="1" dirty="0">
                <a:latin typeface="MS PGothic" pitchFamily="34" charset="-128"/>
                <a:ea typeface="MS PGothic" pitchFamily="34" charset="-128"/>
              </a:rPr>
              <a:t>结束循环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AE55C7-2036-4216-BA36-7A6ACD4941FC}" type="slidenum">
              <a:rPr lang="zh-CN" altLang="en-US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7256464" y="3470276"/>
            <a:ext cx="2232025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altLang="zh-CN" b="1">
                <a:latin typeface="楷体" pitchFamily="49" charset="-122"/>
                <a:ea typeface="楷体" pitchFamily="49" charset="-122"/>
              </a:rPr>
              <a:t>——</a:t>
            </a:r>
            <a:r>
              <a:rPr lang="zh-CN" altLang="en-US" b="1">
                <a:latin typeface="楷体" pitchFamily="49" charset="-122"/>
                <a:ea typeface="楷体" pitchFamily="49" charset="-122"/>
              </a:rPr>
              <a:t>求最高分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68609"/>
          <p:cNvSpPr>
            <a:spLocks noGrp="1"/>
          </p:cNvSpPr>
          <p:nvPr>
            <p:ph type="title" idx="4294967295"/>
          </p:nvPr>
        </p:nvSpPr>
        <p:spPr>
          <a:xfrm>
            <a:off x="3863752" y="692696"/>
            <a:ext cx="4104456" cy="533400"/>
          </a:xfrm>
          <a:solidFill>
            <a:srgbClr val="7030A0"/>
          </a:solidFill>
          <a:ln w="38100" cap="flat" cmpd="dbl">
            <a:solidFill>
              <a:srgbClr val="000000"/>
            </a:solidFill>
            <a:miter/>
            <a:headEnd type="none" w="med" len="med"/>
            <a:tailEnd type="none" w="med" len="med"/>
          </a:ln>
        </p:spPr>
        <p:txBody>
          <a:bodyPr vert="horz" wrap="square" lIns="92075" tIns="46038" rIns="92075" bIns="4680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</a:pPr>
            <a:r>
              <a:rPr lang="en-US" altLang="zh-CN" sz="3200" b="1" noProof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光准圆_CNKI" panose="02000500000000000000" pitchFamily="2" charset="-122"/>
                <a:ea typeface="华光准圆_CNKI" panose="02000500000000000000" pitchFamily="2" charset="-122"/>
              </a:rPr>
              <a:t>4.4.3 </a:t>
            </a:r>
            <a:r>
              <a:rPr lang="zh-CN" altLang="en-US" sz="3200" b="1" noProof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光准圆_CNKI" panose="02000500000000000000" pitchFamily="2" charset="-122"/>
                <a:ea typeface="华光准圆_CNKI" panose="02000500000000000000" pitchFamily="2" charset="-122"/>
              </a:rPr>
              <a:t>复杂数组的应用</a:t>
            </a:r>
          </a:p>
        </p:txBody>
      </p:sp>
      <p:sp>
        <p:nvSpPr>
          <p:cNvPr id="68611" name="文本框 68610"/>
          <p:cNvSpPr txBox="1">
            <a:spLocks noChangeArrowheads="1"/>
          </p:cNvSpPr>
          <p:nvPr/>
        </p:nvSpPr>
        <p:spPr bwMode="auto">
          <a:xfrm>
            <a:off x="635690" y="1307949"/>
            <a:ext cx="11305256" cy="4857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ts val="3000"/>
              </a:lnSpc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4.7 </a:t>
            </a:r>
            <a:r>
              <a:rPr lang="zh-CN" altLang="en-US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输入所有学生的信息，然后输入一个字符串，查找学号为这个字符串的学生，如果成功，则输出这位学生的信息，否则输出查询不成功的信息。在学生选课系统中，所有学生的学号均不相同，所以，如果查找成功，则只有唯一的一位学生的学号是相符的。 </a:t>
            </a:r>
          </a:p>
          <a:p>
            <a:pPr algn="just" eaLnBrk="1" hangingPunct="1">
              <a:lnSpc>
                <a:spcPts val="3000"/>
              </a:lnSpc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算法分析：</a:t>
            </a:r>
          </a:p>
          <a:p>
            <a:pPr algn="just" eaLnBrk="1" hangingPunct="1">
              <a:lnSpc>
                <a:spcPts val="3000"/>
              </a:lnSpc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本例学生信息采用任务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4.4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所示的结构数组存储，相关数据类型定义存储在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student.h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中，直接引用即可。</a:t>
            </a:r>
            <a:endParaRPr lang="en-US" altLang="zh-CN" b="1" dirty="0">
              <a:solidFill>
                <a:prstClr val="black"/>
              </a:solidFill>
              <a:latin typeface="Calibri"/>
            </a:endParaRPr>
          </a:p>
          <a:p>
            <a:pPr algn="just" eaLnBrk="1" hangingPunct="1">
              <a:lnSpc>
                <a:spcPts val="3000"/>
              </a:lnSpc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头文件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定义日期类型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Date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、学生类型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StudentInfo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等数据类型；学生信息输入函数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StudentInfo readStudent()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用于从键盘输入一个学生的信息返回到一个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StudentInfo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类型的变量中；学生信息输出函数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void writeStudent(StudentInfo stu)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用于在屏幕上输出变量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stu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中存储的学生信息。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14FE25-4D44-4948-8FFF-EEE654613EA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80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文本框 69634"/>
          <p:cNvSpPr txBox="1">
            <a:spLocks noChangeArrowheads="1"/>
          </p:cNvSpPr>
          <p:nvPr/>
        </p:nvSpPr>
        <p:spPr bwMode="auto">
          <a:xfrm>
            <a:off x="767408" y="980728"/>
            <a:ext cx="1044116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C00000"/>
                </a:solidFill>
                <a:latin typeface="Calibri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latin typeface="Calibri"/>
              </a:rPr>
              <a:t>4.7 </a:t>
            </a:r>
            <a:r>
              <a:rPr lang="zh-CN" altLang="en-US" b="1" dirty="0">
                <a:solidFill>
                  <a:srgbClr val="C00000"/>
                </a:solidFill>
                <a:latin typeface="Calibri"/>
              </a:rPr>
              <a:t>根据学号查询学生信息</a:t>
            </a:r>
          </a:p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算法分析：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因为在输入信息时，一般不能保证学生信息是按学号有序的，所以本例使用</a:t>
            </a:r>
            <a:r>
              <a:rPr lang="zh-CN" altLang="en-US" b="1" dirty="0">
                <a:solidFill>
                  <a:srgbClr val="0000FF"/>
                </a:solidFill>
                <a:latin typeface="Calibri"/>
              </a:rPr>
              <a:t>顺序查找法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进行查找，为了不进行数组的越界处理，减少比较次数，本例也和例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4.1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一样，学生信息数组的</a:t>
            </a:r>
            <a:r>
              <a:rPr lang="zh-CN" altLang="en-US" b="1" dirty="0">
                <a:solidFill>
                  <a:srgbClr val="0000FF"/>
                </a:solidFill>
                <a:latin typeface="Calibri"/>
              </a:rPr>
              <a:t>下标</a:t>
            </a:r>
            <a:r>
              <a:rPr lang="en-US" altLang="zh-CN" b="1" dirty="0">
                <a:solidFill>
                  <a:srgbClr val="0000FF"/>
                </a:solidFill>
                <a:latin typeface="Calibri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latin typeface="Calibri"/>
              </a:rPr>
              <a:t>处不存储数据元素，用作监视哨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主要算法：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用结构数组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stuList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存储学生的信息，结构的定义与任务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4.4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相同。存储时，数组元素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stuList[i]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存储第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i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位学生的信息，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stuList[0]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不存储学生信息，用作监视哨。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对于学号的比较，因其是字符串，需</a:t>
            </a:r>
            <a:r>
              <a:rPr lang="zh-CN" altLang="en-US" b="1" dirty="0">
                <a:solidFill>
                  <a:srgbClr val="0000FF"/>
                </a:solidFill>
                <a:latin typeface="Calibri"/>
              </a:rPr>
              <a:t>使用</a:t>
            </a:r>
            <a:r>
              <a:rPr lang="en-US" altLang="zh-CN" b="1" dirty="0">
                <a:solidFill>
                  <a:srgbClr val="0000FF"/>
                </a:solidFill>
                <a:latin typeface="Calibri"/>
              </a:rPr>
              <a:t>strcmp</a:t>
            </a:r>
            <a:r>
              <a:rPr lang="zh-CN" altLang="en-US" b="1" dirty="0">
                <a:solidFill>
                  <a:srgbClr val="0000FF"/>
                </a:solidFill>
                <a:latin typeface="Calibri"/>
              </a:rPr>
              <a:t>函数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，而不是直接对两者进行相等比较。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54DF96-6F77-4E1F-A394-04FF56B1672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81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文本框 70658"/>
          <p:cNvSpPr txBox="1">
            <a:spLocks noChangeArrowheads="1"/>
          </p:cNvSpPr>
          <p:nvPr/>
        </p:nvSpPr>
        <p:spPr bwMode="auto">
          <a:xfrm>
            <a:off x="983432" y="620688"/>
            <a:ext cx="10225136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C00000"/>
                </a:solidFill>
                <a:latin typeface="Calibri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latin typeface="Calibri"/>
              </a:rPr>
              <a:t>4.7 </a:t>
            </a:r>
            <a:r>
              <a:rPr lang="zh-CN" altLang="en-US" b="1" dirty="0">
                <a:solidFill>
                  <a:srgbClr val="C00000"/>
                </a:solidFill>
                <a:latin typeface="Calibri"/>
              </a:rPr>
              <a:t>根据学号查询学生信息</a:t>
            </a:r>
          </a:p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核心程序：输入学生信息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3333CC"/>
                </a:solidFill>
                <a:latin typeface="Calibri"/>
              </a:rPr>
              <a:t>  </a:t>
            </a:r>
            <a:r>
              <a:rPr lang="en-US" altLang="zh-CN" b="1" dirty="0">
                <a:solidFill>
                  <a:srgbClr val="3333CC"/>
                </a:solidFill>
                <a:latin typeface="Calibri"/>
              </a:rPr>
              <a:t>const int n = 40;           // </a:t>
            </a:r>
            <a:r>
              <a:rPr lang="zh-CN" altLang="en-US" b="1" dirty="0">
                <a:solidFill>
                  <a:srgbClr val="3333CC"/>
                </a:solidFill>
                <a:latin typeface="Calibri"/>
              </a:rPr>
              <a:t>定义学生人数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3333CC"/>
                </a:solidFill>
                <a:latin typeface="Calibri"/>
              </a:rPr>
              <a:t>  </a:t>
            </a:r>
            <a:r>
              <a:rPr lang="en-US" altLang="zh-CN" b="1" dirty="0">
                <a:solidFill>
                  <a:srgbClr val="3333CC"/>
                </a:solidFill>
                <a:latin typeface="Calibri"/>
              </a:rPr>
              <a:t>StudentInfo stuList[n + 1]; // </a:t>
            </a:r>
            <a:r>
              <a:rPr lang="zh-CN" altLang="en-US" b="1" dirty="0">
                <a:solidFill>
                  <a:srgbClr val="3333CC"/>
                </a:solidFill>
                <a:latin typeface="Calibri"/>
              </a:rPr>
              <a:t>存储所有学生信息的结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3333CC"/>
                </a:solidFill>
                <a:latin typeface="Calibri"/>
              </a:rPr>
              <a:t>  </a:t>
            </a:r>
            <a:r>
              <a:rPr lang="en-US" altLang="zh-CN" b="1" dirty="0">
                <a:solidFill>
                  <a:srgbClr val="3333CC"/>
                </a:solidFill>
                <a:latin typeface="Calibri"/>
              </a:rPr>
              <a:t>// </a:t>
            </a:r>
            <a:r>
              <a:rPr lang="zh-CN" altLang="en-US" b="1" dirty="0">
                <a:solidFill>
                  <a:srgbClr val="3333CC"/>
                </a:solidFill>
                <a:latin typeface="Calibri"/>
              </a:rPr>
              <a:t>构数组，下标</a:t>
            </a:r>
            <a:r>
              <a:rPr lang="en-US" altLang="zh-CN" b="1" dirty="0">
                <a:solidFill>
                  <a:srgbClr val="3333CC"/>
                </a:solidFill>
                <a:latin typeface="Calibri"/>
              </a:rPr>
              <a:t>0</a:t>
            </a:r>
            <a:r>
              <a:rPr lang="zh-CN" altLang="en-US" b="1" dirty="0">
                <a:solidFill>
                  <a:srgbClr val="3333CC"/>
                </a:solidFill>
                <a:latin typeface="Calibri"/>
              </a:rPr>
              <a:t>不使用，第</a:t>
            </a:r>
            <a:r>
              <a:rPr lang="en-US" altLang="zh-CN" b="1" dirty="0">
                <a:solidFill>
                  <a:srgbClr val="3333CC"/>
                </a:solidFill>
                <a:latin typeface="Calibri"/>
              </a:rPr>
              <a:t>i</a:t>
            </a:r>
            <a:r>
              <a:rPr lang="zh-CN" altLang="en-US" b="1" dirty="0">
                <a:solidFill>
                  <a:srgbClr val="3333CC"/>
                </a:solidFill>
                <a:latin typeface="Calibri"/>
              </a:rPr>
              <a:t>位学生信息存储在下标</a:t>
            </a:r>
            <a:r>
              <a:rPr lang="en-US" altLang="zh-CN" b="1" dirty="0">
                <a:solidFill>
                  <a:srgbClr val="3333CC"/>
                </a:solidFill>
                <a:latin typeface="Calibri"/>
              </a:rPr>
              <a:t>i</a:t>
            </a:r>
            <a:r>
              <a:rPr lang="zh-CN" altLang="en-US" b="1" dirty="0">
                <a:solidFill>
                  <a:srgbClr val="3333CC"/>
                </a:solidFill>
                <a:latin typeface="Calibri"/>
              </a:rPr>
              <a:t>处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3333CC"/>
                </a:solidFill>
                <a:latin typeface="Calibri"/>
              </a:rPr>
              <a:t>  </a:t>
            </a:r>
            <a:r>
              <a:rPr lang="en-US" altLang="zh-CN" b="1" dirty="0">
                <a:solidFill>
                  <a:srgbClr val="3333CC"/>
                </a:solidFill>
                <a:latin typeface="Calibri"/>
              </a:rPr>
              <a:t>int i = 0;                  // </a:t>
            </a:r>
            <a:r>
              <a:rPr lang="zh-CN" altLang="en-US" b="1" dirty="0">
                <a:solidFill>
                  <a:srgbClr val="3333CC"/>
                </a:solidFill>
                <a:latin typeface="Calibri"/>
              </a:rPr>
              <a:t>循环变量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3333CC"/>
                </a:solidFill>
                <a:latin typeface="Calibri"/>
              </a:rPr>
              <a:t>  </a:t>
            </a:r>
            <a:r>
              <a:rPr lang="en-US" altLang="zh-CN" b="1" dirty="0">
                <a:solidFill>
                  <a:srgbClr val="3333CC"/>
                </a:solidFill>
                <a:latin typeface="Calibri"/>
              </a:rPr>
              <a:t>for(i = 1; i &lt;= n; i++)     // </a:t>
            </a:r>
            <a:r>
              <a:rPr lang="zh-CN" altLang="en-US" b="1" dirty="0">
                <a:solidFill>
                  <a:srgbClr val="3333CC"/>
                </a:solidFill>
                <a:latin typeface="Calibri"/>
              </a:rPr>
              <a:t>循环输入每位学生信息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3333CC"/>
                </a:solidFill>
                <a:latin typeface="Calibri"/>
              </a:rPr>
              <a:t>  </a:t>
            </a:r>
            <a:r>
              <a:rPr lang="en-US" altLang="zh-CN" b="1" dirty="0">
                <a:solidFill>
                  <a:srgbClr val="3333CC"/>
                </a:solidFill>
                <a:latin typeface="Calibri"/>
              </a:rPr>
              <a:t>{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3333CC"/>
                </a:solidFill>
                <a:latin typeface="Calibri"/>
              </a:rPr>
              <a:t>      cout&lt;&lt;"</a:t>
            </a:r>
            <a:r>
              <a:rPr lang="zh-CN" altLang="en-US" b="1" dirty="0">
                <a:solidFill>
                  <a:srgbClr val="3333CC"/>
                </a:solidFill>
                <a:latin typeface="Calibri"/>
              </a:rPr>
              <a:t>请输入第</a:t>
            </a:r>
            <a:r>
              <a:rPr lang="en-US" altLang="zh-CN" b="1" dirty="0">
                <a:solidFill>
                  <a:srgbClr val="3333CC"/>
                </a:solidFill>
                <a:latin typeface="Calibri"/>
              </a:rPr>
              <a:t>"&lt;&lt;i&lt;&lt;" </a:t>
            </a:r>
            <a:r>
              <a:rPr lang="zh-CN" altLang="en-US" b="1" dirty="0">
                <a:solidFill>
                  <a:srgbClr val="3333CC"/>
                </a:solidFill>
                <a:latin typeface="Calibri"/>
              </a:rPr>
              <a:t>位学生信息：</a:t>
            </a:r>
            <a:r>
              <a:rPr lang="en-US" altLang="zh-CN" b="1" dirty="0">
                <a:solidFill>
                  <a:srgbClr val="3333CC"/>
                </a:solidFill>
                <a:latin typeface="Calibri"/>
              </a:rPr>
              <a:t>"&lt;&lt;endl;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3333CC"/>
                </a:solidFill>
                <a:latin typeface="Calibri"/>
              </a:rPr>
              <a:t>      </a:t>
            </a:r>
            <a:r>
              <a:rPr lang="en-US" altLang="zh-CN" b="1" dirty="0">
                <a:solidFill>
                  <a:srgbClr val="FF0000"/>
                </a:solidFill>
                <a:latin typeface="Calibri"/>
              </a:rPr>
              <a:t>stuList[i] = readStudent();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3333CC"/>
                </a:solidFill>
                <a:latin typeface="Calibri"/>
              </a:rPr>
              <a:t>  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BC1D5B-8DF4-41FE-B7CC-60A677B6056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82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文本框 71682"/>
          <p:cNvSpPr txBox="1">
            <a:spLocks noChangeArrowheads="1"/>
          </p:cNvSpPr>
          <p:nvPr/>
        </p:nvSpPr>
        <p:spPr bwMode="auto">
          <a:xfrm>
            <a:off x="1271464" y="550192"/>
            <a:ext cx="9505056" cy="627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C00000"/>
                </a:solidFill>
                <a:latin typeface="Calibri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latin typeface="Calibri"/>
              </a:rPr>
              <a:t>4.7 </a:t>
            </a:r>
            <a:r>
              <a:rPr lang="zh-CN" altLang="en-US" b="1" dirty="0">
                <a:solidFill>
                  <a:srgbClr val="C00000"/>
                </a:solidFill>
                <a:latin typeface="Calibri"/>
              </a:rPr>
              <a:t>根据学号查询学生信息</a:t>
            </a:r>
          </a:p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核心程序：查找学生信息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altLang="zh-CN" b="1" dirty="0">
                <a:solidFill>
                  <a:srgbClr val="002060"/>
                </a:solidFill>
                <a:latin typeface="Calibri"/>
              </a:rPr>
              <a:t>char no[20] = “”;           </a:t>
            </a:r>
            <a:r>
              <a:rPr lang="en-US" altLang="zh-CN" b="1" dirty="0">
                <a:solidFill>
                  <a:schemeClr val="accent3"/>
                </a:solidFill>
                <a:latin typeface="Calibri"/>
              </a:rPr>
              <a:t>// </a:t>
            </a:r>
            <a:r>
              <a:rPr lang="zh-CN" altLang="en-US" b="1" dirty="0">
                <a:solidFill>
                  <a:schemeClr val="accent3"/>
                </a:solidFill>
                <a:latin typeface="Calibri"/>
              </a:rPr>
              <a:t>学号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Calibri"/>
              </a:rPr>
              <a:t>    </a:t>
            </a:r>
            <a:r>
              <a:rPr lang="en-US" altLang="zh-CN" b="1" dirty="0">
                <a:solidFill>
                  <a:srgbClr val="002060"/>
                </a:solidFill>
                <a:latin typeface="Calibri"/>
              </a:rPr>
              <a:t>cout&lt;&lt;"</a:t>
            </a:r>
            <a:r>
              <a:rPr lang="zh-CN" altLang="en-US" b="1" dirty="0">
                <a:solidFill>
                  <a:srgbClr val="002060"/>
                </a:solidFill>
                <a:latin typeface="Calibri"/>
              </a:rPr>
              <a:t>请输入待查找学号：</a:t>
            </a:r>
            <a:r>
              <a:rPr lang="en-US" altLang="zh-CN" b="1" dirty="0">
                <a:solidFill>
                  <a:srgbClr val="002060"/>
                </a:solidFill>
                <a:latin typeface="Calibri"/>
              </a:rPr>
              <a:t>";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Calibri"/>
              </a:rPr>
              <a:t>    cin&gt;&gt;no;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</a:t>
            </a:r>
            <a:r>
              <a:rPr lang="en-US" altLang="zh-CN" b="1" dirty="0">
                <a:solidFill>
                  <a:srgbClr val="990099"/>
                </a:solidFill>
                <a:latin typeface="Calibri"/>
              </a:rPr>
              <a:t>strcpy(stuList[0].no, no);   </a:t>
            </a:r>
            <a:r>
              <a:rPr lang="en-US" altLang="zh-CN" b="1" dirty="0">
                <a:solidFill>
                  <a:schemeClr val="accent3"/>
                </a:solidFill>
                <a:latin typeface="Calibri"/>
              </a:rPr>
              <a:t>// </a:t>
            </a:r>
            <a:r>
              <a:rPr lang="zh-CN" altLang="en-US" b="1" dirty="0">
                <a:solidFill>
                  <a:schemeClr val="accent3"/>
                </a:solidFill>
                <a:latin typeface="Calibri"/>
              </a:rPr>
              <a:t>设置监视哨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    </a:t>
            </a:r>
            <a:r>
              <a:rPr lang="en-US" altLang="zh-CN" b="1" dirty="0">
                <a:solidFill>
                  <a:srgbClr val="3333CC"/>
                </a:solidFill>
                <a:latin typeface="Calibri"/>
              </a:rPr>
              <a:t>for(i = n; strcmp(stuList[i].no, no) != 0; i--)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CN" b="1" dirty="0">
                <a:solidFill>
                  <a:srgbClr val="3333CC"/>
                </a:solidFill>
                <a:latin typeface="Calibri"/>
              </a:rPr>
              <a:t>	;</a:t>
            </a:r>
            <a:r>
              <a:rPr lang="en-US" altLang="zh-CN" b="1" dirty="0">
                <a:solidFill>
                  <a:schemeClr val="accent3"/>
                </a:solidFill>
                <a:latin typeface="Calibri"/>
              </a:rPr>
              <a:t>                 // </a:t>
            </a:r>
            <a:r>
              <a:rPr lang="zh-CN" altLang="en-US" b="1" dirty="0">
                <a:solidFill>
                  <a:schemeClr val="accent3"/>
                </a:solidFill>
                <a:latin typeface="Calibri"/>
              </a:rPr>
              <a:t>按学号顺序查找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zh-CN" altLang="en-US" b="1" dirty="0">
                <a:solidFill>
                  <a:srgbClr val="3333CC"/>
                </a:solidFill>
                <a:latin typeface="Calibri"/>
              </a:rPr>
              <a:t>    </a:t>
            </a:r>
            <a:r>
              <a:rPr lang="en-US" altLang="zh-CN" b="1" dirty="0">
                <a:solidFill>
                  <a:srgbClr val="3333CC"/>
                </a:solidFill>
                <a:latin typeface="Calibri"/>
              </a:rPr>
              <a:t>if(i &gt; 0)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CN" b="1" dirty="0">
                <a:solidFill>
                  <a:srgbClr val="3333CC"/>
                </a:solidFill>
                <a:latin typeface="Calibri"/>
              </a:rPr>
              <a:t>    {                            </a:t>
            </a:r>
            <a:r>
              <a:rPr lang="en-US" altLang="zh-CN" b="1" dirty="0">
                <a:solidFill>
                  <a:schemeClr val="accent3"/>
                </a:solidFill>
                <a:latin typeface="Calibri"/>
              </a:rPr>
              <a:t>// </a:t>
            </a:r>
            <a:r>
              <a:rPr lang="zh-CN" altLang="en-US" b="1" dirty="0">
                <a:solidFill>
                  <a:schemeClr val="accent3"/>
                </a:solidFill>
                <a:latin typeface="Calibri"/>
              </a:rPr>
              <a:t>查找成功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zh-CN" altLang="en-US" b="1" dirty="0">
                <a:solidFill>
                  <a:srgbClr val="3333CC"/>
                </a:solidFill>
                <a:latin typeface="Calibri"/>
              </a:rPr>
              <a:t>        </a:t>
            </a:r>
            <a:r>
              <a:rPr lang="en-US" altLang="zh-CN" b="1" dirty="0">
                <a:solidFill>
                  <a:srgbClr val="3333CC"/>
                </a:solidFill>
                <a:latin typeface="Calibri"/>
              </a:rPr>
              <a:t>cout&lt;&lt;"</a:t>
            </a:r>
            <a:r>
              <a:rPr lang="zh-CN" altLang="en-US" b="1" dirty="0">
                <a:solidFill>
                  <a:srgbClr val="3333CC"/>
                </a:solidFill>
                <a:latin typeface="Calibri"/>
              </a:rPr>
              <a:t>查找成功！学生信息为：</a:t>
            </a:r>
            <a:r>
              <a:rPr lang="en-US" altLang="zh-CN" b="1" dirty="0">
                <a:solidFill>
                  <a:srgbClr val="3333CC"/>
                </a:solidFill>
                <a:latin typeface="Calibri"/>
              </a:rPr>
              <a:t>"&lt;&lt;endl;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CN" b="1" dirty="0">
                <a:solidFill>
                  <a:srgbClr val="3333CC"/>
                </a:solidFill>
                <a:latin typeface="Calibri"/>
              </a:rPr>
              <a:t>        </a:t>
            </a:r>
            <a:r>
              <a:rPr lang="en-US" altLang="zh-CN" b="1" dirty="0">
                <a:solidFill>
                  <a:srgbClr val="FF0000"/>
                </a:solidFill>
                <a:latin typeface="Calibri"/>
              </a:rPr>
              <a:t>writeStudent(stuList[i]);    </a:t>
            </a:r>
            <a:r>
              <a:rPr lang="en-US" altLang="zh-CN" b="1" dirty="0">
                <a:solidFill>
                  <a:schemeClr val="accent3"/>
                </a:solidFill>
                <a:latin typeface="Calibri"/>
              </a:rPr>
              <a:t>// </a:t>
            </a:r>
            <a:r>
              <a:rPr lang="zh-CN" altLang="en-US" b="1" dirty="0">
                <a:solidFill>
                  <a:schemeClr val="accent3"/>
                </a:solidFill>
                <a:latin typeface="Calibri"/>
              </a:rPr>
              <a:t>输出学生信息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zh-CN" altLang="en-US" b="1" dirty="0">
                <a:solidFill>
                  <a:srgbClr val="3333CC"/>
                </a:solidFill>
                <a:latin typeface="Calibri"/>
              </a:rPr>
              <a:t>    </a:t>
            </a:r>
            <a:r>
              <a:rPr lang="en-US" altLang="zh-CN" b="1" dirty="0">
                <a:solidFill>
                  <a:srgbClr val="3333CC"/>
                </a:solidFill>
                <a:latin typeface="Calibri"/>
              </a:rPr>
              <a:t>}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CN" b="1" dirty="0">
                <a:solidFill>
                  <a:srgbClr val="3333CC"/>
                </a:solidFill>
                <a:latin typeface="Calibri"/>
              </a:rPr>
              <a:t>    else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CN" b="1" dirty="0">
                <a:solidFill>
                  <a:srgbClr val="3333CC"/>
                </a:solidFill>
                <a:latin typeface="Calibri"/>
              </a:rPr>
              <a:t>    {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CN" b="1" dirty="0">
                <a:solidFill>
                  <a:srgbClr val="3333CC"/>
                </a:solidFill>
                <a:latin typeface="Calibri"/>
              </a:rPr>
              <a:t>        cout&lt;&lt;"</a:t>
            </a:r>
            <a:r>
              <a:rPr lang="zh-CN" altLang="en-US" b="1" dirty="0">
                <a:solidFill>
                  <a:srgbClr val="3333CC"/>
                </a:solidFill>
                <a:latin typeface="Calibri"/>
              </a:rPr>
              <a:t>未查找到您所输入的学号！</a:t>
            </a:r>
            <a:r>
              <a:rPr lang="en-US" altLang="zh-CN" b="1" dirty="0">
                <a:solidFill>
                  <a:srgbClr val="3333CC"/>
                </a:solidFill>
                <a:latin typeface="Calibri"/>
              </a:rPr>
              <a:t>"&lt;&lt;endl;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CN" b="1" dirty="0">
                <a:solidFill>
                  <a:srgbClr val="3333CC"/>
                </a:solidFill>
                <a:latin typeface="Calibri"/>
              </a:rPr>
              <a:t>    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90CF7-A086-461A-AB30-19EF119E356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83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文本框 86018"/>
          <p:cNvSpPr txBox="1"/>
          <p:nvPr/>
        </p:nvSpPr>
        <p:spPr>
          <a:xfrm>
            <a:off x="659396" y="1362906"/>
            <a:ext cx="10873208" cy="470898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4.11 </a:t>
            </a:r>
            <a:r>
              <a:rPr lang="zh-CN" altLang="en-US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输入</a:t>
            </a:r>
            <a:r>
              <a:rPr lang="en-US" altLang="zh-CN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40</a:t>
            </a:r>
            <a:r>
              <a:rPr lang="zh-CN" altLang="en-US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位学生的信息，然后输入一个字符串，</a:t>
            </a:r>
            <a:r>
              <a:rPr lang="zh-CN" altLang="en-US" b="1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查找姓名为这个字符串的所有学生的位置</a:t>
            </a:r>
            <a:r>
              <a:rPr lang="zh-CN" altLang="en-US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，如果成功，则输出这些学生的信息，否则输出查询不成功的信息。本例希望能进行模糊查找，即可以只输入姓名的一部分来进行查找，所有查找到的结果均需输出。 </a:t>
            </a:r>
          </a:p>
          <a:p>
            <a:pPr algn="just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算法分析：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用一个结构数组</a:t>
            </a:r>
            <a:r>
              <a:rPr lang="en-US" altLang="zh-CN" b="1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stuList</a:t>
            </a:r>
            <a:r>
              <a:rPr lang="zh-CN" altLang="en-US" b="1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存储学生的信息，结构的定义与例</a:t>
            </a:r>
            <a:r>
              <a:rPr lang="en-US" altLang="zh-CN" b="1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4.7</a:t>
            </a:r>
            <a:r>
              <a:rPr lang="zh-CN" altLang="en-US" b="1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相同。数组元素</a:t>
            </a:r>
            <a:r>
              <a:rPr lang="en-US" altLang="zh-CN" b="1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stuList[i]</a:t>
            </a:r>
            <a:r>
              <a:rPr lang="zh-CN" altLang="en-US" b="1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存储第</a:t>
            </a:r>
            <a:r>
              <a:rPr lang="en-US" altLang="zh-CN" b="1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b="1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位学生的信息。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在输入学生的信息后，输入要查找的字符串。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然后从数组头部向后依次与要查找的字符串比较，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如果待查找的字符串在当前学生的姓名中，则输出其信息。</a:t>
            </a:r>
            <a:r>
              <a:rPr lang="zh-CN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0B5EBE-5473-48E2-8DF7-BA13BBB088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84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标题 90113"/>
          <p:cNvSpPr txBox="1">
            <a:spLocks/>
          </p:cNvSpPr>
          <p:nvPr/>
        </p:nvSpPr>
        <p:spPr bwMode="auto">
          <a:xfrm>
            <a:off x="8544272" y="545042"/>
            <a:ext cx="2592288" cy="533400"/>
          </a:xfrm>
          <a:prstGeom prst="rect">
            <a:avLst/>
          </a:prstGeom>
          <a:solidFill>
            <a:schemeClr val="accent2">
              <a:alpha val="13000"/>
            </a:schemeClr>
          </a:solidFill>
          <a:ln>
            <a:noFill/>
            <a:miter/>
          </a:ln>
          <a:effectLst>
            <a:prstShdw prst="shdw17" dist="17961" dir="2699999">
              <a:schemeClr val="accent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fontAlgn="auto" hangingPunct="1">
              <a:spcAft>
                <a:spcPts val="0"/>
              </a:spcAft>
              <a:defRPr b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幼圆" pitchFamily="1" charset="-122"/>
                <a:ea typeface="幼圆" pitchFamily="1" charset="-122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</a:defRPr>
            </a:lvl2pPr>
            <a:lvl3pPr algn="ctr" eaLnBrk="0" hangingPunct="0">
              <a:defRPr sz="4400">
                <a:latin typeface="Calibri" pitchFamily="34" charset="0"/>
              </a:defRPr>
            </a:lvl3pPr>
            <a:lvl4pPr algn="ctr" eaLnBrk="0" hangingPunct="0">
              <a:defRPr sz="4400">
                <a:latin typeface="Calibri" pitchFamily="34" charset="0"/>
              </a:defRPr>
            </a:lvl4pPr>
            <a:lvl5pPr algn="ctr" eaLnBrk="0" hangingPunct="0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en-US" altLang="zh-CN" noProof="1"/>
              <a:t>4.5 </a:t>
            </a:r>
            <a:r>
              <a:rPr lang="zh-CN" altLang="en-US" noProof="1"/>
              <a:t>程序举例</a:t>
            </a:r>
          </a:p>
        </p:txBody>
      </p:sp>
    </p:spTree>
    <p:extLst>
      <p:ext uri="{BB962C8B-B14F-4D97-AF65-F5344CB8AC3E}">
        <p14:creationId xmlns:p14="http://schemas.microsoft.com/office/powerpoint/2010/main" val="26724629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文本框 87042"/>
          <p:cNvSpPr txBox="1">
            <a:spLocks noChangeArrowheads="1"/>
          </p:cNvSpPr>
          <p:nvPr/>
        </p:nvSpPr>
        <p:spPr bwMode="auto">
          <a:xfrm>
            <a:off x="1741488" y="549275"/>
            <a:ext cx="8610600" cy="622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C00000"/>
                </a:solidFill>
                <a:latin typeface="Calibri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latin typeface="Calibri"/>
              </a:rPr>
              <a:t>4.11 </a:t>
            </a:r>
            <a:r>
              <a:rPr lang="zh-CN" altLang="en-US" b="1" dirty="0">
                <a:solidFill>
                  <a:srgbClr val="C00000"/>
                </a:solidFill>
                <a:latin typeface="Calibri"/>
              </a:rPr>
              <a:t>学生信息的模糊查询</a:t>
            </a:r>
          </a:p>
          <a:p>
            <a:pPr algn="just" eaLnBrk="1" hangingPunct="1">
              <a:spcBef>
                <a:spcPct val="3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FF0000"/>
                </a:solidFill>
                <a:latin typeface="Calibri"/>
                <a:ea typeface="黑体" pitchFamily="49" charset="-122"/>
              </a:rPr>
              <a:t>核心程序：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gets_s(name);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 cout&lt;&lt;"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查找结果：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"&lt;&lt;endl;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writeStudentInfoTitle();        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// 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输出学生信息标题行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for(i = 1; i &lt;= n; i++)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 {// 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依次查找各位学生的姓名是否符合条件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     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if(strstr(stuList[i].name, name))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     {// 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查找成功，则输出当前学生信息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        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writelnStudent(stuList[i]);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         count++;                // 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查找到的学生数增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1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     }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 }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65EEE2-84AC-475A-95D2-3F4A10EFC58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85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158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文本框 72706"/>
          <p:cNvSpPr txBox="1"/>
          <p:nvPr/>
        </p:nvSpPr>
        <p:spPr>
          <a:xfrm>
            <a:off x="983432" y="762001"/>
            <a:ext cx="9865096" cy="12731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4.8 </a:t>
            </a:r>
            <a:r>
              <a:rPr lang="zh-CN" altLang="en-US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输入两个矩阵，计算并输出它们的乘积。</a:t>
            </a:r>
            <a:r>
              <a:rPr lang="en-US" altLang="zh-CN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n×p</a:t>
            </a:r>
            <a:r>
              <a:rPr lang="zh-CN" altLang="en-US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阶矩阵</a:t>
            </a:r>
            <a:r>
              <a:rPr lang="en-US" altLang="zh-CN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A</a:t>
            </a:r>
            <a:r>
              <a:rPr lang="zh-CN" altLang="en-US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与</a:t>
            </a:r>
            <a:r>
              <a:rPr lang="en-US" altLang="zh-CN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p×m</a:t>
            </a:r>
            <a:r>
              <a:rPr lang="zh-CN" altLang="en-US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阶矩阵</a:t>
            </a:r>
            <a:r>
              <a:rPr lang="en-US" altLang="zh-CN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B</a:t>
            </a:r>
            <a:r>
              <a:rPr lang="zh-CN" altLang="en-US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的乘积</a:t>
            </a:r>
            <a:r>
              <a:rPr lang="en-US" altLang="zh-CN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C</a:t>
            </a:r>
            <a:r>
              <a:rPr lang="zh-CN" altLang="en-US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是一个</a:t>
            </a:r>
            <a:r>
              <a:rPr lang="en-US" altLang="zh-CN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n×m</a:t>
            </a:r>
            <a:r>
              <a:rPr lang="zh-CN" altLang="en-US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阶矩阵，</a:t>
            </a:r>
            <a:r>
              <a:rPr lang="en-US" altLang="zh-CN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C</a:t>
            </a:r>
            <a:r>
              <a:rPr lang="zh-CN" altLang="en-US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的任一个元素</a:t>
            </a:r>
            <a:r>
              <a:rPr lang="en-US" altLang="zh-CN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Cij</a:t>
            </a:r>
            <a:r>
              <a:rPr lang="zh-CN" altLang="en-US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的值为</a:t>
            </a:r>
            <a:r>
              <a:rPr lang="en-US" altLang="zh-CN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A</a:t>
            </a:r>
            <a:r>
              <a:rPr lang="zh-CN" altLang="en-US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矩阵的第</a:t>
            </a:r>
            <a:r>
              <a:rPr lang="en-US" altLang="zh-CN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I</a:t>
            </a:r>
            <a:r>
              <a:rPr lang="zh-CN" altLang="en-US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行与</a:t>
            </a:r>
            <a:r>
              <a:rPr lang="en-US" altLang="zh-CN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B</a:t>
            </a:r>
            <a:r>
              <a:rPr lang="zh-CN" altLang="en-US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矩阵的第</a:t>
            </a:r>
            <a:r>
              <a:rPr lang="en-US" altLang="zh-CN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j</a:t>
            </a:r>
            <a:r>
              <a:rPr lang="zh-CN" altLang="en-US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列对应元素的乘积的和，即</a:t>
            </a:r>
            <a:r>
              <a:rPr lang="zh-CN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" pitchFamily="49" charset="-122"/>
                <a:ea typeface="仿宋" pitchFamily="49" charset="-122"/>
              </a:rPr>
              <a:t> </a:t>
            </a:r>
          </a:p>
        </p:txBody>
      </p:sp>
      <p:graphicFrame>
        <p:nvGraphicFramePr>
          <p:cNvPr id="72708" name="对象 727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28623"/>
              </p:ext>
            </p:extLst>
          </p:nvPr>
        </p:nvGraphicFramePr>
        <p:xfrm>
          <a:off x="6672064" y="1814896"/>
          <a:ext cx="17843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02092" imgH="444693" progId="Equation.3">
                  <p:embed/>
                </p:oleObj>
              </mc:Choice>
              <mc:Fallback>
                <p:oleObj r:id="rId2" imgW="902092" imgH="444693" progId="Equation.3">
                  <p:embed/>
                  <p:pic>
                    <p:nvPicPr>
                      <p:cNvPr id="72708" name="对象 727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064" y="1814896"/>
                        <a:ext cx="1784350" cy="885825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41176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文本框 72708"/>
          <p:cNvSpPr txBox="1">
            <a:spLocks noChangeArrowheads="1"/>
          </p:cNvSpPr>
          <p:nvPr/>
        </p:nvSpPr>
        <p:spPr bwMode="auto">
          <a:xfrm>
            <a:off x="983432" y="2924944"/>
            <a:ext cx="972108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算法分析：</a:t>
            </a:r>
          </a:p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可以使用二维数组来存储矩阵。</a:t>
            </a:r>
          </a:p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我们希望能通过键盘输入矩阵的大小，动态地改变数组的长度 </a:t>
            </a:r>
          </a:p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预先定义较大的数组，然后只使用数组的一部分来存储矩阵 </a:t>
            </a:r>
          </a:p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比如我们定义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10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行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10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列的二维数组来存储矩阵，规定两个矩阵的行列数均不能超过</a:t>
            </a:r>
            <a:r>
              <a:rPr lang="en-US" altLang="zh-CN" b="1" dirty="0">
                <a:solidFill>
                  <a:prstClr val="black"/>
                </a:solidFill>
                <a:latin typeface="宋体" charset="-122"/>
              </a:rPr>
              <a:t>10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</a:rPr>
              <a:t>即可。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F5127-A31E-420C-9800-DA98E96C4AD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86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文本框 73730"/>
          <p:cNvSpPr txBox="1">
            <a:spLocks noChangeArrowheads="1"/>
          </p:cNvSpPr>
          <p:nvPr/>
        </p:nvSpPr>
        <p:spPr bwMode="auto">
          <a:xfrm>
            <a:off x="335360" y="829469"/>
            <a:ext cx="4896544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4.8  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求矩阵的积</a:t>
            </a:r>
          </a:p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算法分析：</a:t>
            </a:r>
          </a:p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首先需</a:t>
            </a:r>
            <a:r>
              <a:rPr lang="zh-CN" altLang="en-US" b="1" dirty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</a:rPr>
              <a:t>输入矩阵</a:t>
            </a:r>
            <a:r>
              <a:rPr lang="en-US" altLang="zh-CN" b="1" dirty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b="1" dirty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b="1" dirty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的行、列数</a:t>
            </a:r>
          </a:p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依次输入两个矩阵的元素</a:t>
            </a:r>
          </a:p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根据矩阵乘法的定义，计算矩阵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，其实就是对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的所有可能取值</a:t>
            </a:r>
            <a:r>
              <a:rPr lang="zh-CN" altLang="en-US" b="1" dirty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</a:rPr>
              <a:t>计算</a:t>
            </a:r>
            <a:r>
              <a:rPr lang="en-US" altLang="zh-CN" b="1" dirty="0" err="1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b="1" i="1" baseline="-25000" dirty="0" err="1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需要以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为循环变量，计算每一个</a:t>
            </a:r>
            <a:r>
              <a:rPr lang="en-US" altLang="zh-CN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，其中要以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为循环变量，累加</a:t>
            </a:r>
            <a:r>
              <a:rPr lang="en-US" altLang="zh-CN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ik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i="1" baseline="-25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kj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，得到</a:t>
            </a:r>
            <a:r>
              <a:rPr lang="en-US" altLang="zh-CN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最后</a:t>
            </a:r>
            <a:r>
              <a:rPr lang="zh-CN" altLang="en-US" b="1" dirty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</a:rPr>
              <a:t>输出结果矩阵</a:t>
            </a:r>
            <a:r>
              <a:rPr lang="en-US" altLang="zh-CN" b="1" dirty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。 </a:t>
            </a:r>
          </a:p>
        </p:txBody>
      </p:sp>
      <p:pic>
        <p:nvPicPr>
          <p:cNvPr id="73732" name="图片 737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612" y="829469"/>
            <a:ext cx="4162425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3725CE-C1BE-4122-AEEC-604123FDB2C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87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文本框 74754"/>
          <p:cNvSpPr txBox="1">
            <a:spLocks noChangeArrowheads="1"/>
          </p:cNvSpPr>
          <p:nvPr/>
        </p:nvSpPr>
        <p:spPr bwMode="auto">
          <a:xfrm>
            <a:off x="983432" y="567493"/>
            <a:ext cx="9073008" cy="629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C00000"/>
                </a:solidFill>
                <a:latin typeface="Calibri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latin typeface="Calibri"/>
              </a:rPr>
              <a:t>4.8 </a:t>
            </a:r>
            <a:r>
              <a:rPr lang="zh-CN" altLang="en-US" b="1" dirty="0">
                <a:solidFill>
                  <a:srgbClr val="C00000"/>
                </a:solidFill>
                <a:latin typeface="Calibri"/>
              </a:rPr>
              <a:t>求矩阵乘积</a:t>
            </a:r>
          </a:p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核心程序：矩阵的输入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altLang="zh-CN" b="1" dirty="0">
                <a:latin typeface="Calibri"/>
              </a:rPr>
              <a:t>const int N = 10;    // </a:t>
            </a:r>
            <a:r>
              <a:rPr lang="zh-CN" altLang="en-US" b="1" dirty="0">
                <a:latin typeface="Calibri"/>
              </a:rPr>
              <a:t>定义矩阵行、列数的最大值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zh-CN" altLang="en-US" b="1" dirty="0">
                <a:latin typeface="Calibri"/>
              </a:rPr>
              <a:t>    </a:t>
            </a:r>
            <a:r>
              <a:rPr lang="en-US" altLang="zh-CN" b="1" dirty="0">
                <a:latin typeface="Calibri"/>
              </a:rPr>
              <a:t>int A[N][N] = {0}, B[N][N] = {0}, C[N][N] = {0};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en-US" altLang="zh-CN" b="1" dirty="0">
                <a:latin typeface="Calibri"/>
              </a:rPr>
              <a:t>    int m1 = 0, n1 = 0;  // A</a:t>
            </a:r>
            <a:r>
              <a:rPr lang="zh-CN" altLang="en-US" b="1" dirty="0">
                <a:latin typeface="Calibri"/>
              </a:rPr>
              <a:t>矩阵的行、列数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zh-CN" altLang="en-US" b="1" dirty="0">
                <a:latin typeface="Calibri"/>
              </a:rPr>
              <a:t>    </a:t>
            </a:r>
            <a:r>
              <a:rPr lang="en-US" altLang="zh-CN" b="1" dirty="0">
                <a:latin typeface="Calibri"/>
              </a:rPr>
              <a:t>int m2 = 0, n2 = 0;  // B</a:t>
            </a:r>
            <a:r>
              <a:rPr lang="zh-CN" altLang="en-US" b="1" dirty="0">
                <a:latin typeface="Calibri"/>
              </a:rPr>
              <a:t>矩阵的行、列数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zh-CN" altLang="en-US" b="1" dirty="0">
                <a:latin typeface="Calibri"/>
              </a:rPr>
              <a:t>    </a:t>
            </a:r>
            <a:r>
              <a:rPr lang="en-US" altLang="zh-CN" b="1" dirty="0">
                <a:latin typeface="Calibri"/>
              </a:rPr>
              <a:t>cout&lt;&lt;"</a:t>
            </a:r>
            <a:r>
              <a:rPr lang="zh-CN" altLang="en-US" b="1" dirty="0">
                <a:latin typeface="Calibri"/>
              </a:rPr>
              <a:t>请输入</a:t>
            </a:r>
            <a:r>
              <a:rPr lang="en-US" altLang="zh-CN" b="1" dirty="0">
                <a:latin typeface="Calibri"/>
              </a:rPr>
              <a:t>A</a:t>
            </a:r>
            <a:r>
              <a:rPr lang="zh-CN" altLang="en-US" b="1" dirty="0">
                <a:latin typeface="Calibri"/>
              </a:rPr>
              <a:t>矩阵的行、列数（不超过</a:t>
            </a:r>
            <a:r>
              <a:rPr lang="en-US" altLang="zh-CN" b="1" dirty="0">
                <a:latin typeface="Calibri"/>
              </a:rPr>
              <a:t>10</a:t>
            </a:r>
            <a:r>
              <a:rPr lang="zh-CN" altLang="en-US" b="1" dirty="0">
                <a:latin typeface="Calibri"/>
              </a:rPr>
              <a:t>）：</a:t>
            </a:r>
            <a:r>
              <a:rPr lang="en-US" altLang="zh-CN" b="1" dirty="0">
                <a:latin typeface="Calibri"/>
              </a:rPr>
              <a:t>";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en-US" altLang="zh-CN" b="1" dirty="0">
                <a:latin typeface="Calibri"/>
              </a:rPr>
              <a:t>    cin&gt;&gt;m1&gt;&gt;n1;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en-US" altLang="zh-CN" b="1" dirty="0">
                <a:latin typeface="Calibri"/>
              </a:rPr>
              <a:t>    cout&lt;&lt;"</a:t>
            </a:r>
            <a:r>
              <a:rPr lang="zh-CN" altLang="en-US" b="1" dirty="0">
                <a:latin typeface="Calibri"/>
              </a:rPr>
              <a:t>请输入</a:t>
            </a:r>
            <a:r>
              <a:rPr lang="en-US" altLang="zh-CN" b="1" dirty="0">
                <a:latin typeface="Calibri"/>
              </a:rPr>
              <a:t>B</a:t>
            </a:r>
            <a:r>
              <a:rPr lang="zh-CN" altLang="en-US" b="1" dirty="0">
                <a:latin typeface="Calibri"/>
              </a:rPr>
              <a:t>矩阵的行、列数（不超过</a:t>
            </a:r>
            <a:r>
              <a:rPr lang="en-US" altLang="zh-CN" b="1" dirty="0">
                <a:latin typeface="Calibri"/>
              </a:rPr>
              <a:t>10</a:t>
            </a:r>
            <a:r>
              <a:rPr lang="zh-CN" altLang="en-US" b="1" dirty="0">
                <a:latin typeface="Calibri"/>
              </a:rPr>
              <a:t>）：</a:t>
            </a:r>
            <a:r>
              <a:rPr lang="en-US" altLang="zh-CN" b="1" dirty="0">
                <a:latin typeface="Calibri"/>
              </a:rPr>
              <a:t>";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en-US" altLang="zh-CN" b="1" dirty="0">
                <a:latin typeface="Calibri"/>
              </a:rPr>
              <a:t>    cin&gt;&gt;m2&gt;&gt;n2;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en-US" altLang="zh-CN" b="1" dirty="0">
                <a:latin typeface="Calibri"/>
              </a:rPr>
              <a:t>    cout&lt;&lt;"</a:t>
            </a:r>
            <a:r>
              <a:rPr lang="zh-CN" altLang="en-US" b="1" dirty="0">
                <a:latin typeface="Calibri"/>
              </a:rPr>
              <a:t>请输入</a:t>
            </a:r>
            <a:r>
              <a:rPr lang="en-US" altLang="zh-CN" b="1" dirty="0">
                <a:latin typeface="Calibri"/>
              </a:rPr>
              <a:t>A</a:t>
            </a:r>
            <a:r>
              <a:rPr lang="zh-CN" altLang="en-US" b="1" dirty="0">
                <a:latin typeface="Calibri"/>
              </a:rPr>
              <a:t>矩阵：</a:t>
            </a:r>
            <a:r>
              <a:rPr lang="en-US" altLang="zh-CN" b="1" dirty="0">
                <a:latin typeface="Calibri"/>
              </a:rPr>
              <a:t>"&lt;&lt;endl;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Calibri"/>
              </a:rPr>
              <a:t>for(i = 0; i &lt; m1; i++)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latin typeface="Calibri"/>
              </a:rPr>
              <a:t>    {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latin typeface="Calibri"/>
              </a:rPr>
              <a:t>        for(j = 0; j &lt; n1; j++)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latin typeface="Calibri"/>
              </a:rPr>
              <a:t>        {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latin typeface="Calibri"/>
              </a:rPr>
              <a:t>            cout&lt;&lt;"A["&lt;&lt;i&lt;&lt;"]["&lt;&lt;j&lt;&lt;"]=";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latin typeface="Calibri"/>
              </a:rPr>
              <a:t>            cin&gt;&gt;A[i][j];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latin typeface="Calibri"/>
              </a:rPr>
              <a:t>        }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latin typeface="Calibri"/>
              </a:rPr>
              <a:t>    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9CC186-DA02-4CCB-97D2-8021B499AD7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88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文本框 75778"/>
          <p:cNvSpPr txBox="1">
            <a:spLocks noChangeArrowheads="1"/>
          </p:cNvSpPr>
          <p:nvPr/>
        </p:nvSpPr>
        <p:spPr bwMode="auto">
          <a:xfrm>
            <a:off x="622436" y="483393"/>
            <a:ext cx="5918709" cy="589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C00000"/>
                </a:solidFill>
                <a:latin typeface="Calibri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latin typeface="Calibri"/>
              </a:rPr>
              <a:t>4.8 </a:t>
            </a:r>
            <a:r>
              <a:rPr lang="zh-CN" altLang="en-US" b="1" dirty="0">
                <a:solidFill>
                  <a:srgbClr val="C00000"/>
                </a:solidFill>
                <a:latin typeface="Calibri"/>
              </a:rPr>
              <a:t>求矩阵乘积</a:t>
            </a:r>
          </a:p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核心程序：计算矩阵的乘积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// 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计算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A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、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B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矩阵的乘积，结果存入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C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矩阵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   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for(i = 0; i &lt; m1; i++)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{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for(j = 0; j &lt; n2; j++)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{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    C[i][j] = 0;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    for(k = 0; k &lt; n1; k++)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    {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        C[i][j] = C[i][j] + A[i][k] * B[k][j];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    }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}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B4392F-1001-4963-B357-08C256689BF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89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98D2D9-C220-A7F4-B93A-63CEC50E6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064" y="1878202"/>
            <a:ext cx="5041255" cy="44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ts val="6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输出结果矩阵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   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cout&lt;&lt;"</a:t>
            </a: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结果矩阵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C="&lt;&lt;endl;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for(i = 0; i &lt; m1; i++)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{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for(j = 0; j &lt; n2; j++)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{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    cout&lt;&lt;"\t"&lt;&lt;C[i][j];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}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cout&lt;&lt;endl;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框 11266"/>
          <p:cNvSpPr txBox="1">
            <a:spLocks noChangeArrowheads="1"/>
          </p:cNvSpPr>
          <p:nvPr/>
        </p:nvSpPr>
        <p:spPr bwMode="auto">
          <a:xfrm>
            <a:off x="1828800" y="620714"/>
            <a:ext cx="851535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zh-CN" altLang="en-US" b="1" dirty="0">
                <a:latin typeface="Yu Gothic UI Semibold" pitchFamily="34" charset="-128"/>
                <a:ea typeface="Yu Gothic UI Semibold" pitchFamily="34" charset="-128"/>
              </a:rPr>
              <a:t>任务</a:t>
            </a:r>
            <a:r>
              <a:rPr lang="en-US" altLang="zh-CN" b="1" dirty="0">
                <a:latin typeface="Yu Gothic UI Semibold" pitchFamily="34" charset="-128"/>
                <a:ea typeface="Yu Gothic UI Semibold" pitchFamily="34" charset="-128"/>
              </a:rPr>
              <a:t>4.1 </a:t>
            </a:r>
            <a:r>
              <a:rPr lang="zh-CN" altLang="en-US" b="1" dirty="0">
                <a:latin typeface="Yu Gothic UI Semibold" pitchFamily="34" charset="-128"/>
                <a:ea typeface="Yu Gothic UI Semibold" pitchFamily="34" charset="-128"/>
              </a:rPr>
              <a:t>程序</a:t>
            </a:r>
            <a:r>
              <a:rPr lang="en-US" altLang="zh-CN" b="1" dirty="0">
                <a:latin typeface="Yu Gothic UI Semibold" pitchFamily="34" charset="-128"/>
                <a:ea typeface="Yu Gothic UI Semibold" pitchFamily="34" charset="-128"/>
              </a:rPr>
              <a:t>4_1.cpp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zh-CN" altLang="en-US" b="1" dirty="0">
                <a:latin typeface="Yu Gothic UI Semibold" pitchFamily="34" charset="-128"/>
                <a:ea typeface="Yu Gothic UI Semibold" pitchFamily="34" charset="-128"/>
              </a:rPr>
              <a:t>求最高分人数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Yu Gothic UI Semibold" pitchFamily="34" charset="-128"/>
                <a:ea typeface="Yu Gothic UI Semibold" pitchFamily="34" charset="-128"/>
              </a:rPr>
              <a:t>for(</a:t>
            </a:r>
            <a:r>
              <a:rPr lang="en-US" altLang="zh-CN" b="1" dirty="0" err="1">
                <a:solidFill>
                  <a:srgbClr val="0000FF"/>
                </a:solidFill>
                <a:latin typeface="Yu Gothic UI Semibold" pitchFamily="34" charset="-128"/>
                <a:ea typeface="Yu Gothic UI Semibold" pitchFamily="34" charset="-128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Yu Gothic UI Semibold" pitchFamily="34" charset="-128"/>
                <a:ea typeface="Yu Gothic UI Semibold" pitchFamily="34" charset="-128"/>
              </a:rPr>
              <a:t> = 0; </a:t>
            </a:r>
            <a:r>
              <a:rPr lang="en-US" altLang="zh-CN" b="1" dirty="0" err="1">
                <a:solidFill>
                  <a:srgbClr val="0000FF"/>
                </a:solidFill>
                <a:latin typeface="Yu Gothic UI Semibold" pitchFamily="34" charset="-128"/>
                <a:ea typeface="Yu Gothic UI Semibold" pitchFamily="34" charset="-128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Yu Gothic UI Semibold" pitchFamily="34" charset="-128"/>
                <a:ea typeface="Yu Gothic UI Semibold" pitchFamily="34" charset="-128"/>
              </a:rPr>
              <a:t> &lt; n; </a:t>
            </a:r>
            <a:r>
              <a:rPr lang="en-US" altLang="zh-CN" b="1" dirty="0" err="1">
                <a:solidFill>
                  <a:srgbClr val="0000FF"/>
                </a:solidFill>
                <a:latin typeface="Yu Gothic UI Semibold" pitchFamily="34" charset="-128"/>
                <a:ea typeface="Yu Gothic UI Semibold" pitchFamily="34" charset="-128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Yu Gothic UI Semibold" pitchFamily="34" charset="-128"/>
                <a:ea typeface="Yu Gothic UI Semibold" pitchFamily="34" charset="-128"/>
              </a:rPr>
              <a:t>++)     </a:t>
            </a:r>
            <a:r>
              <a:rPr lang="en-US" altLang="zh-CN" b="1" dirty="0">
                <a:solidFill>
                  <a:srgbClr val="008000"/>
                </a:solidFill>
                <a:latin typeface="Yu Gothic UI Semibold" pitchFamily="34" charset="-128"/>
                <a:ea typeface="Yu Gothic UI Semibold" pitchFamily="34" charset="-128"/>
              </a:rPr>
              <a:t>// </a:t>
            </a:r>
            <a:r>
              <a:rPr lang="zh-CN" altLang="en-US" b="1" dirty="0">
                <a:solidFill>
                  <a:srgbClr val="008000"/>
                </a:solidFill>
                <a:latin typeface="Yu Gothic UI Semibold" pitchFamily="34" charset="-128"/>
                <a:ea typeface="Yu Gothic UI Semibold" pitchFamily="34" charset="-128"/>
              </a:rPr>
              <a:t>计数循环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Yu Gothic UI Semibold" pitchFamily="34" charset="-128"/>
                <a:ea typeface="Yu Gothic UI Semibold" pitchFamily="34" charset="-128"/>
              </a:rPr>
              <a:t>{                          </a:t>
            </a:r>
            <a:r>
              <a:rPr lang="en-US" altLang="zh-CN" b="1" dirty="0">
                <a:solidFill>
                  <a:srgbClr val="008000"/>
                </a:solidFill>
                <a:latin typeface="Yu Gothic UI Semibold" pitchFamily="34" charset="-128"/>
                <a:ea typeface="Yu Gothic UI Semibold" pitchFamily="34" charset="-128"/>
              </a:rPr>
              <a:t>// </a:t>
            </a:r>
            <a:r>
              <a:rPr lang="zh-CN" altLang="en-US" b="1" dirty="0">
                <a:solidFill>
                  <a:srgbClr val="008000"/>
                </a:solidFill>
                <a:latin typeface="Yu Gothic UI Semibold" pitchFamily="34" charset="-128"/>
                <a:ea typeface="Yu Gothic UI Semibold" pitchFamily="34" charset="-128"/>
              </a:rPr>
              <a:t>循环开始</a:t>
            </a:r>
          </a:p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Yu Gothic UI Semibold" pitchFamily="34" charset="-128"/>
                <a:ea typeface="Yu Gothic UI Semibold" pitchFamily="34" charset="-128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latin typeface="Yu Gothic UI Semibold" pitchFamily="34" charset="-128"/>
                <a:ea typeface="Yu Gothic UI Semibold" pitchFamily="34" charset="-128"/>
              </a:rPr>
              <a:t>if(score[</a:t>
            </a:r>
            <a:r>
              <a:rPr lang="en-US" altLang="zh-CN" b="1" dirty="0" err="1">
                <a:solidFill>
                  <a:srgbClr val="0000FF"/>
                </a:solidFill>
                <a:latin typeface="Yu Gothic UI Semibold" pitchFamily="34" charset="-128"/>
                <a:ea typeface="Yu Gothic UI Semibold" pitchFamily="34" charset="-128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Yu Gothic UI Semibold" pitchFamily="34" charset="-128"/>
                <a:ea typeface="Yu Gothic UI Semibold" pitchFamily="34" charset="-128"/>
              </a:rPr>
              <a:t>] == </a:t>
            </a:r>
            <a:r>
              <a:rPr lang="en-US" altLang="zh-CN" b="1" dirty="0" err="1">
                <a:solidFill>
                  <a:srgbClr val="0000FF"/>
                </a:solidFill>
                <a:latin typeface="Yu Gothic UI Semibold" pitchFamily="34" charset="-128"/>
                <a:ea typeface="Yu Gothic UI Semibold" pitchFamily="34" charset="-128"/>
              </a:rPr>
              <a:t>maxScore</a:t>
            </a:r>
            <a:r>
              <a:rPr lang="en-US" altLang="zh-CN" b="1" dirty="0">
                <a:solidFill>
                  <a:srgbClr val="0000FF"/>
                </a:solidFill>
                <a:latin typeface="Yu Gothic UI Semibold" pitchFamily="34" charset="-128"/>
                <a:ea typeface="Yu Gothic UI Semibold" pitchFamily="34" charset="-128"/>
              </a:rPr>
              <a:t>) 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Yu Gothic UI Semibold" pitchFamily="34" charset="-128"/>
                <a:ea typeface="Yu Gothic UI Semibold" pitchFamily="34" charset="-128"/>
              </a:rPr>
              <a:t>   { </a:t>
            </a:r>
            <a:r>
              <a:rPr lang="en-US" altLang="zh-CN" b="1" dirty="0">
                <a:solidFill>
                  <a:srgbClr val="008000"/>
                </a:solidFill>
                <a:latin typeface="Yu Gothic UI Semibold" pitchFamily="34" charset="-128"/>
                <a:ea typeface="Yu Gothic UI Semibold" pitchFamily="34" charset="-128"/>
              </a:rPr>
              <a:t>// </a:t>
            </a:r>
            <a:r>
              <a:rPr lang="zh-CN" altLang="en-US" b="1" dirty="0">
                <a:solidFill>
                  <a:srgbClr val="008000"/>
                </a:solidFill>
                <a:latin typeface="Yu Gothic UI Semibold" pitchFamily="34" charset="-128"/>
                <a:ea typeface="Yu Gothic UI Semibold" pitchFamily="34" charset="-128"/>
              </a:rPr>
              <a:t>如果第</a:t>
            </a:r>
            <a:r>
              <a:rPr lang="en-US" altLang="zh-CN" b="1" dirty="0" err="1">
                <a:solidFill>
                  <a:srgbClr val="008000"/>
                </a:solidFill>
                <a:latin typeface="Yu Gothic UI Semibold" pitchFamily="34" charset="-128"/>
                <a:ea typeface="Yu Gothic UI Semibold" pitchFamily="34" charset="-128"/>
              </a:rPr>
              <a:t>i</a:t>
            </a:r>
            <a:r>
              <a:rPr lang="zh-CN" altLang="en-US" b="1" dirty="0">
                <a:solidFill>
                  <a:srgbClr val="008000"/>
                </a:solidFill>
                <a:latin typeface="Yu Gothic UI Semibold" pitchFamily="34" charset="-128"/>
                <a:ea typeface="Yu Gothic UI Semibold" pitchFamily="34" charset="-128"/>
              </a:rPr>
              <a:t>位学生的成绩等于最高分</a:t>
            </a:r>
          </a:p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Yu Gothic UI Semibold" pitchFamily="34" charset="-128"/>
                <a:ea typeface="Yu Gothic UI Semibold" pitchFamily="34" charset="-128"/>
              </a:rPr>
              <a:t>       </a:t>
            </a:r>
            <a:r>
              <a:rPr lang="en-US" altLang="zh-CN" b="1" dirty="0" err="1">
                <a:solidFill>
                  <a:srgbClr val="0000FF"/>
                </a:solidFill>
                <a:latin typeface="Yu Gothic UI Semibold" pitchFamily="34" charset="-128"/>
                <a:ea typeface="Yu Gothic UI Semibold" pitchFamily="34" charset="-128"/>
              </a:rPr>
              <a:t>maxStudent</a:t>
            </a:r>
            <a:r>
              <a:rPr lang="en-US" altLang="zh-CN" b="1" dirty="0">
                <a:solidFill>
                  <a:srgbClr val="0000FF"/>
                </a:solidFill>
                <a:latin typeface="Yu Gothic UI Semibold" pitchFamily="34" charset="-128"/>
                <a:ea typeface="Yu Gothic UI Semibold" pitchFamily="34" charset="-128"/>
              </a:rPr>
              <a:t>++;     </a:t>
            </a:r>
            <a:r>
              <a:rPr lang="en-US" altLang="zh-CN" b="1" dirty="0">
                <a:solidFill>
                  <a:srgbClr val="008000"/>
                </a:solidFill>
                <a:latin typeface="Yu Gothic UI Semibold" pitchFamily="34" charset="-128"/>
                <a:ea typeface="Yu Gothic UI Semibold" pitchFamily="34" charset="-128"/>
              </a:rPr>
              <a:t>// </a:t>
            </a:r>
            <a:r>
              <a:rPr lang="zh-CN" altLang="en-US" b="1" dirty="0">
                <a:solidFill>
                  <a:srgbClr val="008000"/>
                </a:solidFill>
                <a:latin typeface="Yu Gothic UI Semibold" pitchFamily="34" charset="-128"/>
                <a:ea typeface="Yu Gothic UI Semibold" pitchFamily="34" charset="-128"/>
              </a:rPr>
              <a:t>得最高分的学生人数增</a:t>
            </a:r>
            <a:r>
              <a:rPr lang="en-US" altLang="zh-CN" b="1" dirty="0">
                <a:solidFill>
                  <a:srgbClr val="008000"/>
                </a:solidFill>
                <a:latin typeface="Yu Gothic UI Semibold" pitchFamily="34" charset="-128"/>
                <a:ea typeface="Yu Gothic UI Semibold" pitchFamily="34" charset="-128"/>
              </a:rPr>
              <a:t>1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Yu Gothic UI Semibold" pitchFamily="34" charset="-128"/>
                <a:ea typeface="Yu Gothic UI Semibold" pitchFamily="34" charset="-128"/>
              </a:rPr>
              <a:t>       </a:t>
            </a:r>
            <a:r>
              <a:rPr lang="en-US" altLang="zh-CN" b="1" dirty="0" err="1">
                <a:solidFill>
                  <a:srgbClr val="0000FF"/>
                </a:solidFill>
                <a:latin typeface="Yu Gothic UI Semibold" pitchFamily="34" charset="-128"/>
                <a:ea typeface="Yu Gothic UI Semibold" pitchFamily="34" charset="-128"/>
              </a:rPr>
              <a:t>cout</a:t>
            </a:r>
            <a:r>
              <a:rPr lang="en-US" altLang="zh-CN" b="1" dirty="0">
                <a:solidFill>
                  <a:srgbClr val="0000FF"/>
                </a:solidFill>
                <a:latin typeface="Yu Gothic UI Semibold" pitchFamily="34" charset="-128"/>
                <a:ea typeface="Yu Gothic UI Semibold" pitchFamily="34" charset="-128"/>
              </a:rPr>
              <a:t>&lt;&lt;</a:t>
            </a:r>
            <a:r>
              <a:rPr lang="en-US" altLang="zh-CN" b="1" dirty="0" err="1">
                <a:solidFill>
                  <a:srgbClr val="0000FF"/>
                </a:solidFill>
                <a:latin typeface="Yu Gothic UI Semibold" pitchFamily="34" charset="-128"/>
                <a:ea typeface="Yu Gothic UI Semibold" pitchFamily="34" charset="-128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Yu Gothic UI Semibold" pitchFamily="34" charset="-128"/>
                <a:ea typeface="Yu Gothic UI Semibold" pitchFamily="34" charset="-128"/>
              </a:rPr>
              <a:t>&lt;&lt;</a:t>
            </a:r>
            <a:r>
              <a:rPr lang="en-US" altLang="zh-CN" b="1" dirty="0" err="1">
                <a:solidFill>
                  <a:srgbClr val="0000FF"/>
                </a:solidFill>
                <a:latin typeface="Yu Gothic UI Semibold" pitchFamily="34" charset="-128"/>
                <a:ea typeface="Yu Gothic UI Semibold" pitchFamily="34" charset="-128"/>
              </a:rPr>
              <a:t>endl</a:t>
            </a:r>
            <a:r>
              <a:rPr lang="en-US" altLang="zh-CN" b="1" dirty="0">
                <a:solidFill>
                  <a:srgbClr val="0000FF"/>
                </a:solidFill>
                <a:latin typeface="Yu Gothic UI Semibold" pitchFamily="34" charset="-128"/>
                <a:ea typeface="Yu Gothic UI Semibold" pitchFamily="34" charset="-128"/>
              </a:rPr>
              <a:t>;    </a:t>
            </a:r>
            <a:r>
              <a:rPr lang="en-US" altLang="zh-CN" b="1" dirty="0">
                <a:solidFill>
                  <a:srgbClr val="008000"/>
                </a:solidFill>
                <a:latin typeface="Yu Gothic UI Semibold" pitchFamily="34" charset="-128"/>
                <a:ea typeface="Yu Gothic UI Semibold" pitchFamily="34" charset="-128"/>
              </a:rPr>
              <a:t>// </a:t>
            </a:r>
            <a:r>
              <a:rPr lang="zh-CN" altLang="en-US" b="1" dirty="0">
                <a:solidFill>
                  <a:srgbClr val="008000"/>
                </a:solidFill>
                <a:latin typeface="Yu Gothic UI Semibold" pitchFamily="34" charset="-128"/>
                <a:ea typeface="Yu Gothic UI Semibold" pitchFamily="34" charset="-128"/>
              </a:rPr>
              <a:t>输出该生序号</a:t>
            </a:r>
          </a:p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Yu Gothic UI Semibold" pitchFamily="34" charset="-128"/>
                <a:ea typeface="Yu Gothic UI Semibold" pitchFamily="34" charset="-128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latin typeface="Yu Gothic UI Semibold" pitchFamily="34" charset="-128"/>
                <a:ea typeface="Yu Gothic UI Semibold" pitchFamily="34" charset="-128"/>
              </a:rPr>
              <a:t>}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Yu Gothic UI Semibold" pitchFamily="34" charset="-128"/>
                <a:ea typeface="Yu Gothic UI Semibold" pitchFamily="34" charset="-128"/>
              </a:rPr>
              <a:t>}                         </a:t>
            </a:r>
            <a:r>
              <a:rPr lang="en-US" altLang="zh-CN" b="1" dirty="0">
                <a:solidFill>
                  <a:srgbClr val="008000"/>
                </a:solidFill>
                <a:latin typeface="Yu Gothic UI Semibold" pitchFamily="34" charset="-128"/>
                <a:ea typeface="Yu Gothic UI Semibold" pitchFamily="34" charset="-128"/>
              </a:rPr>
              <a:t>// </a:t>
            </a:r>
            <a:r>
              <a:rPr lang="zh-CN" altLang="en-US" b="1" dirty="0">
                <a:solidFill>
                  <a:srgbClr val="008000"/>
                </a:solidFill>
                <a:latin typeface="Yu Gothic UI Semibold" pitchFamily="34" charset="-128"/>
                <a:ea typeface="Yu Gothic UI Semibold" pitchFamily="34" charset="-128"/>
              </a:rPr>
              <a:t>循环结束</a:t>
            </a:r>
          </a:p>
          <a:p>
            <a:pPr eaLnBrk="1" hangingPunct="1"/>
            <a:r>
              <a:rPr lang="en-US" altLang="zh-CN" b="1" noProof="1">
                <a:solidFill>
                  <a:srgbClr val="0000FF"/>
                </a:solidFill>
                <a:latin typeface="Yu Gothic UI Semibold" pitchFamily="34" charset="-128"/>
                <a:ea typeface="Yu Gothic UI Semibold" pitchFamily="34" charset="-128"/>
              </a:rPr>
              <a:t>cout&lt;&lt;"</a:t>
            </a:r>
            <a:r>
              <a:rPr lang="zh-CN" altLang="en-US" b="1" noProof="1">
                <a:solidFill>
                  <a:srgbClr val="C00000"/>
                </a:solidFill>
                <a:latin typeface="Yu Gothic UI Semibold" pitchFamily="34" charset="-128"/>
                <a:ea typeface="Yu Gothic UI Semibold" pitchFamily="34" charset="-128"/>
              </a:rPr>
              <a:t>共有</a:t>
            </a:r>
            <a:r>
              <a:rPr lang="en-US" altLang="zh-CN" b="1" noProof="1">
                <a:solidFill>
                  <a:srgbClr val="0000FF"/>
                </a:solidFill>
                <a:latin typeface="Yu Gothic UI Semibold" pitchFamily="34" charset="-128"/>
                <a:ea typeface="Yu Gothic UI Semibold" pitchFamily="34" charset="-128"/>
              </a:rPr>
              <a:t>"&lt;&lt;maxStudent&lt;&lt;"</a:t>
            </a:r>
            <a:r>
              <a:rPr lang="zh-CN" altLang="en-US" b="1" noProof="1">
                <a:solidFill>
                  <a:srgbClr val="C00000"/>
                </a:solidFill>
                <a:latin typeface="Yu Gothic UI Semibold" pitchFamily="34" charset="-128"/>
                <a:ea typeface="Yu Gothic UI Semibold" pitchFamily="34" charset="-128"/>
              </a:rPr>
              <a:t>位学生得到最高分</a:t>
            </a:r>
            <a:r>
              <a:rPr lang="en-US" altLang="zh-CN" b="1" noProof="1">
                <a:solidFill>
                  <a:srgbClr val="0000FF"/>
                </a:solidFill>
                <a:latin typeface="Yu Gothic UI Semibold" pitchFamily="34" charset="-128"/>
                <a:ea typeface="Yu Gothic UI Semibold" pitchFamily="34" charset="-128"/>
              </a:rPr>
              <a:t>"&lt;&lt;endl;</a:t>
            </a:r>
            <a:endParaRPr lang="zh-CN" altLang="en-US" b="1" dirty="0">
              <a:solidFill>
                <a:srgbClr val="0000FF"/>
              </a:solidFill>
              <a:latin typeface="Yu Gothic UI Semibold" pitchFamily="34" charset="-128"/>
              <a:ea typeface="Yu Gothic UI Semibold" pitchFamily="34" charset="-128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20BDF-8C21-4800-B636-1FDE5AC3FC7C}" type="slidenum">
              <a:rPr lang="zh-CN" altLang="en-US"/>
              <a:pPr>
                <a:defRPr/>
              </a:pPr>
              <a:t>9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77825"/>
          <p:cNvSpPr>
            <a:spLocks noGrp="1"/>
          </p:cNvSpPr>
          <p:nvPr>
            <p:ph type="title" idx="4294967295"/>
          </p:nvPr>
        </p:nvSpPr>
        <p:spPr>
          <a:xfrm>
            <a:off x="2855640" y="908720"/>
            <a:ext cx="5686888" cy="918046"/>
          </a:xfrm>
          <a:solidFill>
            <a:schemeClr val="accent2">
              <a:alpha val="13000"/>
            </a:schemeClr>
          </a:solidFill>
          <a:ln>
            <a:noFill/>
            <a:miter/>
          </a:ln>
          <a:effectLst>
            <a:prstShdw prst="shdw17" dist="17961" dir="2699999">
              <a:schemeClr val="accent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sz="4800" b="1" noProof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幼圆" pitchFamily="1" charset="-122"/>
                <a:ea typeface="幼圆" pitchFamily="1" charset="-122"/>
              </a:rPr>
              <a:t>4.5 </a:t>
            </a:r>
            <a:r>
              <a:rPr lang="zh-CN" altLang="en-US" sz="4800" b="1" noProof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幼圆" pitchFamily="1" charset="-122"/>
                <a:ea typeface="幼圆" pitchFamily="1" charset="-122"/>
              </a:rPr>
              <a:t>程序举例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73F6D-443A-430F-8F02-4D5EE8A28B3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90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文本框 77826"/>
          <p:cNvSpPr txBox="1"/>
          <p:nvPr/>
        </p:nvSpPr>
        <p:spPr>
          <a:xfrm>
            <a:off x="2351584" y="2420888"/>
            <a:ext cx="8280400" cy="27749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32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4.9  </a:t>
            </a:r>
            <a:r>
              <a:rPr lang="zh-CN" altLang="en-US" sz="32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灯的明灭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例</a:t>
            </a:r>
            <a:r>
              <a:rPr lang="en-US" altLang="zh-CN" sz="32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4.10 </a:t>
            </a:r>
            <a:r>
              <a:rPr lang="zh-CN" altLang="en-US" sz="32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求元音数最多的单词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hlinkClick r:id="rId3" action="ppaction://hlinksldjump"/>
              </a:rPr>
              <a:t>例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hlinkClick r:id="rId3" action="ppaction://hlinksldjump"/>
              </a:rPr>
              <a:t>4.11 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hlinkClick r:id="rId3" action="ppaction://hlinksldjump"/>
              </a:rPr>
              <a:t>学生姓名的模糊查询</a:t>
            </a:r>
            <a:endParaRPr lang="zh-CN" altLang="en-US" sz="32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hlinkClick r:id="rId4" action="ppaction://hlinksldjump"/>
              </a:rPr>
              <a:t>例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hlinkClick r:id="rId4" action="ppaction://hlinksldjump"/>
              </a:rPr>
              <a:t>4.12 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hlinkClick r:id="rId4" action="ppaction://hlinksldjump"/>
              </a:rPr>
              <a:t>直接插入排序</a:t>
            </a:r>
            <a:endParaRPr lang="zh-CN" altLang="en-US" sz="32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文本框 78850"/>
          <p:cNvSpPr txBox="1">
            <a:spLocks noChangeArrowheads="1"/>
          </p:cNvSpPr>
          <p:nvPr/>
        </p:nvSpPr>
        <p:spPr bwMode="auto">
          <a:xfrm>
            <a:off x="577926" y="1156677"/>
            <a:ext cx="10801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4.9  </a:t>
            </a:r>
            <a:r>
              <a:rPr lang="en-US" altLang="zh-CN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n</a:t>
            </a:r>
            <a:r>
              <a:rPr lang="zh-CN" altLang="en-US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盏灯排成一排，从</a:t>
            </a:r>
            <a:r>
              <a:rPr lang="en-US" altLang="zh-CN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1</a:t>
            </a:r>
            <a:r>
              <a:rPr lang="zh-CN" altLang="en-US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到</a:t>
            </a:r>
            <a:r>
              <a:rPr lang="en-US" altLang="zh-CN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n</a:t>
            </a:r>
            <a:r>
              <a:rPr lang="zh-CN" altLang="en-US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依次编号。有</a:t>
            </a:r>
            <a:r>
              <a:rPr lang="en-US" altLang="zh-CN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n</a:t>
            </a:r>
            <a:r>
              <a:rPr lang="zh-CN" altLang="en-US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个人也从</a:t>
            </a:r>
            <a:r>
              <a:rPr lang="en-US" altLang="zh-CN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1</a:t>
            </a:r>
            <a:r>
              <a:rPr lang="zh-CN" altLang="en-US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到</a:t>
            </a:r>
            <a:r>
              <a:rPr lang="en-US" altLang="zh-CN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n</a:t>
            </a:r>
            <a:r>
              <a:rPr lang="zh-CN" altLang="en-US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依次编号。第一个人（</a:t>
            </a:r>
            <a:r>
              <a:rPr lang="en-US" altLang="zh-CN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1</a:t>
            </a:r>
            <a:r>
              <a:rPr lang="zh-CN" altLang="en-US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号）将灯全部打开，第二个人（</a:t>
            </a:r>
            <a:r>
              <a:rPr lang="en-US" altLang="zh-CN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2</a:t>
            </a:r>
            <a:r>
              <a:rPr lang="zh-CN" altLang="en-US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号）将凡是</a:t>
            </a:r>
            <a:r>
              <a:rPr lang="en-US" altLang="zh-CN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2</a:t>
            </a:r>
            <a:r>
              <a:rPr lang="zh-CN" altLang="en-US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和</a:t>
            </a:r>
            <a:r>
              <a:rPr lang="en-US" altLang="zh-CN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2</a:t>
            </a:r>
            <a:r>
              <a:rPr lang="zh-CN" altLang="en-US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的倍数的灯关闭。第三个人（</a:t>
            </a:r>
            <a:r>
              <a:rPr lang="en-US" altLang="zh-CN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3</a:t>
            </a:r>
            <a:r>
              <a:rPr lang="zh-CN" altLang="en-US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号）将凡是</a:t>
            </a:r>
            <a:r>
              <a:rPr lang="en-US" altLang="zh-CN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3</a:t>
            </a:r>
            <a:r>
              <a:rPr lang="zh-CN" altLang="en-US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和</a:t>
            </a:r>
            <a:r>
              <a:rPr lang="en-US" altLang="zh-CN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3</a:t>
            </a:r>
            <a:r>
              <a:rPr lang="zh-CN" altLang="en-US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的倍数的灯做相反处理（即将打开的灯关闭，关闭的灯打开），以后的人都和</a:t>
            </a:r>
            <a:r>
              <a:rPr lang="en-US" altLang="zh-CN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3</a:t>
            </a:r>
            <a:r>
              <a:rPr lang="zh-CN" altLang="en-US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号一样，将凡是与自己编号相同的灯和是自己编号倍数的灯做相反处理，请问当第</a:t>
            </a:r>
            <a:r>
              <a:rPr lang="en-US" altLang="zh-CN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n</a:t>
            </a:r>
            <a:r>
              <a:rPr lang="zh-CN" altLang="en-US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个人操作之后，哪几盏灯是点亮的？试编程求解这个问题，</a:t>
            </a:r>
            <a:r>
              <a:rPr lang="en-US" altLang="zh-CN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n</a:t>
            </a:r>
            <a:r>
              <a:rPr lang="zh-CN" altLang="en-US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由键盘输入。 </a:t>
            </a:r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1909764" y="3513138"/>
            <a:ext cx="8137525" cy="308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66"/>
                </a:solidFill>
                <a:latin typeface="宋体" charset="-122"/>
              </a:rPr>
              <a:t>第</a:t>
            </a:r>
            <a:r>
              <a:rPr lang="en-US" altLang="zh-CN" sz="2800" b="1" dirty="0">
                <a:solidFill>
                  <a:srgbClr val="FF0066"/>
                </a:solidFill>
                <a:latin typeface="宋体" charset="-122"/>
              </a:rPr>
              <a:t>1</a:t>
            </a:r>
            <a:r>
              <a:rPr lang="zh-CN" altLang="en-US" sz="2800" b="1" dirty="0">
                <a:solidFill>
                  <a:srgbClr val="FF0066"/>
                </a:solidFill>
                <a:latin typeface="宋体" charset="-122"/>
              </a:rPr>
              <a:t>次</a:t>
            </a:r>
            <a:r>
              <a:rPr lang="en-US" altLang="zh-CN" sz="2800" b="1" dirty="0">
                <a:solidFill>
                  <a:srgbClr val="FF0066"/>
                </a:solidFill>
                <a:latin typeface="宋体" charset="-122"/>
              </a:rPr>
              <a:t>:1 2 3 4 5 6 7 8 9 10 11 12 13 14 15 16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66"/>
                </a:solidFill>
                <a:latin typeface="宋体" charset="-122"/>
              </a:rPr>
              <a:t>第</a:t>
            </a:r>
            <a:r>
              <a:rPr lang="en-US" altLang="zh-CN" sz="2800" b="1" dirty="0">
                <a:solidFill>
                  <a:srgbClr val="FF0066"/>
                </a:solidFill>
                <a:latin typeface="宋体" charset="-122"/>
              </a:rPr>
              <a:t>2</a:t>
            </a:r>
            <a:r>
              <a:rPr lang="zh-CN" altLang="en-US" sz="2800" b="1" dirty="0">
                <a:solidFill>
                  <a:srgbClr val="FF0066"/>
                </a:solidFill>
                <a:latin typeface="宋体" charset="-122"/>
              </a:rPr>
              <a:t>次</a:t>
            </a:r>
            <a:r>
              <a:rPr lang="en-US" altLang="zh-CN" sz="2800" b="1" dirty="0">
                <a:solidFill>
                  <a:srgbClr val="FF0066"/>
                </a:solidFill>
                <a:latin typeface="宋体" charset="-122"/>
              </a:rPr>
              <a:t>:1 </a:t>
            </a:r>
            <a:r>
              <a:rPr lang="en-US" altLang="zh-CN" sz="2800" b="1" dirty="0">
                <a:solidFill>
                  <a:srgbClr val="EEECE1"/>
                </a:solidFill>
                <a:latin typeface="宋体" charset="-122"/>
              </a:rPr>
              <a:t>2</a:t>
            </a:r>
            <a:r>
              <a:rPr lang="en-US" altLang="zh-CN" sz="2800" b="1" dirty="0">
                <a:solidFill>
                  <a:srgbClr val="FF0066"/>
                </a:solidFill>
                <a:latin typeface="宋体" charset="-122"/>
              </a:rPr>
              <a:t> 3 </a:t>
            </a:r>
            <a:r>
              <a:rPr lang="en-US" altLang="zh-CN" sz="2800" b="1" dirty="0">
                <a:solidFill>
                  <a:srgbClr val="EEECE1"/>
                </a:solidFill>
                <a:latin typeface="宋体" charset="-122"/>
              </a:rPr>
              <a:t>4</a:t>
            </a:r>
            <a:r>
              <a:rPr lang="en-US" altLang="zh-CN" sz="2800" b="1" dirty="0">
                <a:solidFill>
                  <a:srgbClr val="FF0066"/>
                </a:solidFill>
                <a:latin typeface="宋体" charset="-122"/>
              </a:rPr>
              <a:t> 5 </a:t>
            </a:r>
            <a:r>
              <a:rPr lang="en-US" altLang="zh-CN" sz="2800" b="1" dirty="0">
                <a:solidFill>
                  <a:srgbClr val="EEECE1"/>
                </a:solidFill>
                <a:latin typeface="宋体" charset="-122"/>
              </a:rPr>
              <a:t>6</a:t>
            </a:r>
            <a:r>
              <a:rPr lang="en-US" altLang="zh-CN" sz="2800" b="1" dirty="0">
                <a:solidFill>
                  <a:srgbClr val="FF0066"/>
                </a:solidFill>
                <a:latin typeface="宋体" charset="-122"/>
              </a:rPr>
              <a:t> 7 </a:t>
            </a:r>
            <a:r>
              <a:rPr lang="en-US" altLang="zh-CN" sz="2800" b="1" dirty="0">
                <a:solidFill>
                  <a:srgbClr val="EEECE1"/>
                </a:solidFill>
                <a:latin typeface="宋体" charset="-122"/>
              </a:rPr>
              <a:t>8</a:t>
            </a:r>
            <a:r>
              <a:rPr lang="en-US" altLang="zh-CN" sz="2800" b="1" dirty="0">
                <a:solidFill>
                  <a:srgbClr val="FF0066"/>
                </a:solidFill>
                <a:latin typeface="宋体" charset="-122"/>
              </a:rPr>
              <a:t> 9 </a:t>
            </a:r>
            <a:r>
              <a:rPr lang="en-US" altLang="zh-CN" sz="2800" b="1" dirty="0">
                <a:solidFill>
                  <a:srgbClr val="EEECE1"/>
                </a:solidFill>
                <a:latin typeface="宋体" charset="-122"/>
              </a:rPr>
              <a:t>10</a:t>
            </a:r>
            <a:r>
              <a:rPr lang="en-US" altLang="zh-CN" sz="2800" b="1" dirty="0">
                <a:solidFill>
                  <a:srgbClr val="FF0066"/>
                </a:solidFill>
                <a:latin typeface="宋体" charset="-122"/>
              </a:rPr>
              <a:t> 11 </a:t>
            </a:r>
            <a:r>
              <a:rPr lang="en-US" altLang="zh-CN" sz="2800" b="1" dirty="0">
                <a:solidFill>
                  <a:srgbClr val="EEECE1"/>
                </a:solidFill>
                <a:latin typeface="宋体" charset="-122"/>
              </a:rPr>
              <a:t>12</a:t>
            </a:r>
            <a:r>
              <a:rPr lang="en-US" altLang="zh-CN" sz="2800" b="1" dirty="0">
                <a:solidFill>
                  <a:srgbClr val="FF0066"/>
                </a:solidFill>
                <a:latin typeface="宋体" charset="-122"/>
              </a:rPr>
              <a:t> 13 </a:t>
            </a:r>
            <a:r>
              <a:rPr lang="en-US" altLang="zh-CN" sz="2800" b="1" dirty="0">
                <a:solidFill>
                  <a:srgbClr val="EEECE1"/>
                </a:solidFill>
                <a:latin typeface="宋体" charset="-122"/>
              </a:rPr>
              <a:t>14</a:t>
            </a:r>
            <a:r>
              <a:rPr lang="en-US" altLang="zh-CN" sz="2800" b="1" dirty="0">
                <a:solidFill>
                  <a:srgbClr val="FF0066"/>
                </a:solidFill>
                <a:latin typeface="宋体" charset="-122"/>
              </a:rPr>
              <a:t> 15 </a:t>
            </a:r>
            <a:r>
              <a:rPr lang="en-US" altLang="zh-CN" sz="2800" b="1" dirty="0">
                <a:solidFill>
                  <a:srgbClr val="EEECE1"/>
                </a:solidFill>
                <a:latin typeface="宋体" charset="-122"/>
              </a:rPr>
              <a:t>16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66"/>
                </a:solidFill>
                <a:latin typeface="宋体" charset="-122"/>
              </a:rPr>
              <a:t>第</a:t>
            </a:r>
            <a:r>
              <a:rPr lang="en-US" altLang="zh-CN" sz="2800" b="1" dirty="0">
                <a:solidFill>
                  <a:srgbClr val="FF0066"/>
                </a:solidFill>
                <a:latin typeface="宋体" charset="-122"/>
              </a:rPr>
              <a:t>3</a:t>
            </a:r>
            <a:r>
              <a:rPr lang="zh-CN" altLang="en-US" sz="2800" b="1" dirty="0">
                <a:solidFill>
                  <a:srgbClr val="FF0066"/>
                </a:solidFill>
                <a:latin typeface="宋体" charset="-122"/>
              </a:rPr>
              <a:t>次</a:t>
            </a:r>
            <a:r>
              <a:rPr lang="en-US" altLang="zh-CN" sz="2800" b="1" dirty="0">
                <a:solidFill>
                  <a:srgbClr val="FF0066"/>
                </a:solidFill>
                <a:latin typeface="宋体" charset="-122"/>
              </a:rPr>
              <a:t>:1 </a:t>
            </a:r>
            <a:r>
              <a:rPr lang="en-US" altLang="zh-CN" sz="2800" b="1" dirty="0">
                <a:solidFill>
                  <a:srgbClr val="EEECE1"/>
                </a:solidFill>
                <a:latin typeface="宋体" charset="-122"/>
              </a:rPr>
              <a:t>2</a:t>
            </a:r>
            <a:r>
              <a:rPr lang="en-US" altLang="zh-CN" sz="2800" b="1" dirty="0">
                <a:solidFill>
                  <a:srgbClr val="FF0066"/>
                </a:solidFill>
                <a:latin typeface="宋体" charset="-122"/>
              </a:rPr>
              <a:t> </a:t>
            </a:r>
            <a:r>
              <a:rPr lang="en-US" altLang="zh-CN" sz="2800" b="1" dirty="0">
                <a:solidFill>
                  <a:srgbClr val="EEECE1"/>
                </a:solidFill>
                <a:latin typeface="宋体" charset="-122"/>
              </a:rPr>
              <a:t>3</a:t>
            </a:r>
            <a:r>
              <a:rPr lang="en-US" altLang="zh-CN" sz="2800" b="1" dirty="0">
                <a:solidFill>
                  <a:srgbClr val="FF0066"/>
                </a:solidFill>
                <a:latin typeface="宋体" charset="-122"/>
              </a:rPr>
              <a:t> </a:t>
            </a:r>
            <a:r>
              <a:rPr lang="en-US" altLang="zh-CN" sz="2800" b="1" dirty="0">
                <a:solidFill>
                  <a:srgbClr val="EEECE1"/>
                </a:solidFill>
                <a:latin typeface="宋体" charset="-122"/>
              </a:rPr>
              <a:t>4</a:t>
            </a:r>
            <a:r>
              <a:rPr lang="en-US" altLang="zh-CN" sz="2800" b="1" dirty="0">
                <a:solidFill>
                  <a:srgbClr val="FF0066"/>
                </a:solidFill>
                <a:latin typeface="宋体" charset="-122"/>
              </a:rPr>
              <a:t> 5 6 7 </a:t>
            </a:r>
            <a:r>
              <a:rPr lang="en-US" altLang="zh-CN" sz="2800" b="1" dirty="0">
                <a:solidFill>
                  <a:srgbClr val="EEECE1"/>
                </a:solidFill>
                <a:latin typeface="宋体" charset="-122"/>
              </a:rPr>
              <a:t>8</a:t>
            </a:r>
            <a:r>
              <a:rPr lang="en-US" altLang="zh-CN" sz="2800" b="1" dirty="0">
                <a:solidFill>
                  <a:srgbClr val="FF0066"/>
                </a:solidFill>
                <a:latin typeface="宋体" charset="-122"/>
              </a:rPr>
              <a:t> </a:t>
            </a:r>
            <a:r>
              <a:rPr lang="en-US" altLang="zh-CN" sz="2800" b="1" dirty="0">
                <a:solidFill>
                  <a:srgbClr val="EEECE1"/>
                </a:solidFill>
                <a:latin typeface="宋体" charset="-122"/>
              </a:rPr>
              <a:t>9</a:t>
            </a:r>
            <a:r>
              <a:rPr lang="en-US" altLang="zh-CN" sz="2800" b="1" dirty="0">
                <a:solidFill>
                  <a:srgbClr val="FF0066"/>
                </a:solidFill>
                <a:latin typeface="宋体" charset="-122"/>
              </a:rPr>
              <a:t> </a:t>
            </a:r>
            <a:r>
              <a:rPr lang="en-US" altLang="zh-CN" sz="2800" b="1" dirty="0">
                <a:solidFill>
                  <a:srgbClr val="EEECE1"/>
                </a:solidFill>
                <a:latin typeface="宋体" charset="-122"/>
              </a:rPr>
              <a:t>10</a:t>
            </a:r>
            <a:r>
              <a:rPr lang="en-US" altLang="zh-CN" sz="2800" b="1" dirty="0">
                <a:solidFill>
                  <a:srgbClr val="FF0066"/>
                </a:solidFill>
                <a:latin typeface="宋体" charset="-122"/>
              </a:rPr>
              <a:t> 11 12 13 </a:t>
            </a:r>
            <a:r>
              <a:rPr lang="en-US" altLang="zh-CN" sz="2800" b="1" dirty="0">
                <a:solidFill>
                  <a:srgbClr val="EEECE1"/>
                </a:solidFill>
                <a:latin typeface="宋体" charset="-122"/>
              </a:rPr>
              <a:t>14</a:t>
            </a:r>
            <a:r>
              <a:rPr lang="en-US" altLang="zh-CN" sz="2800" b="1" dirty="0">
                <a:solidFill>
                  <a:srgbClr val="FF0066"/>
                </a:solidFill>
                <a:latin typeface="宋体" charset="-122"/>
              </a:rPr>
              <a:t> </a:t>
            </a:r>
            <a:r>
              <a:rPr lang="en-US" altLang="zh-CN" sz="2800" b="1" dirty="0">
                <a:solidFill>
                  <a:srgbClr val="EEECE1"/>
                </a:solidFill>
                <a:latin typeface="宋体" charset="-122"/>
              </a:rPr>
              <a:t>15</a:t>
            </a:r>
            <a:r>
              <a:rPr lang="en-US" altLang="zh-CN" sz="2800" b="1" dirty="0">
                <a:solidFill>
                  <a:srgbClr val="FF0066"/>
                </a:solidFill>
                <a:latin typeface="宋体" charset="-122"/>
              </a:rPr>
              <a:t> </a:t>
            </a:r>
            <a:r>
              <a:rPr lang="en-US" altLang="zh-CN" sz="2800" b="1" dirty="0">
                <a:solidFill>
                  <a:srgbClr val="EEECE1"/>
                </a:solidFill>
                <a:latin typeface="宋体" charset="-122"/>
              </a:rPr>
              <a:t>16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66"/>
                </a:solidFill>
                <a:latin typeface="宋体" charset="-122"/>
              </a:rPr>
              <a:t>第</a:t>
            </a:r>
            <a:r>
              <a:rPr lang="en-US" altLang="zh-CN" sz="2800" b="1" dirty="0">
                <a:solidFill>
                  <a:srgbClr val="FF0066"/>
                </a:solidFill>
                <a:latin typeface="宋体" charset="-122"/>
              </a:rPr>
              <a:t>4</a:t>
            </a:r>
            <a:r>
              <a:rPr lang="zh-CN" altLang="en-US" sz="2800" b="1" dirty="0">
                <a:solidFill>
                  <a:srgbClr val="FF0066"/>
                </a:solidFill>
                <a:latin typeface="宋体" charset="-122"/>
              </a:rPr>
              <a:t>次</a:t>
            </a:r>
            <a:r>
              <a:rPr lang="en-US" altLang="zh-CN" sz="2800" b="1" dirty="0">
                <a:solidFill>
                  <a:srgbClr val="FF0066"/>
                </a:solidFill>
                <a:latin typeface="宋体" charset="-122"/>
              </a:rPr>
              <a:t>:1 </a:t>
            </a:r>
            <a:r>
              <a:rPr lang="en-US" altLang="zh-CN" sz="2800" b="1" dirty="0">
                <a:solidFill>
                  <a:srgbClr val="EEECE1"/>
                </a:solidFill>
                <a:latin typeface="宋体" charset="-122"/>
              </a:rPr>
              <a:t>2</a:t>
            </a:r>
            <a:r>
              <a:rPr lang="en-US" altLang="zh-CN" sz="2800" b="1" dirty="0">
                <a:solidFill>
                  <a:srgbClr val="FF0066"/>
                </a:solidFill>
                <a:latin typeface="宋体" charset="-122"/>
              </a:rPr>
              <a:t> </a:t>
            </a:r>
            <a:r>
              <a:rPr lang="en-US" altLang="zh-CN" sz="2800" b="1" dirty="0">
                <a:solidFill>
                  <a:srgbClr val="EEECE1"/>
                </a:solidFill>
                <a:latin typeface="宋体" charset="-122"/>
              </a:rPr>
              <a:t>3</a:t>
            </a:r>
            <a:r>
              <a:rPr lang="en-US" altLang="zh-CN" sz="2800" b="1" dirty="0">
                <a:solidFill>
                  <a:srgbClr val="FF0066"/>
                </a:solidFill>
                <a:latin typeface="宋体" charset="-122"/>
              </a:rPr>
              <a:t> 4 5 6 7 8 </a:t>
            </a:r>
            <a:r>
              <a:rPr lang="en-US" altLang="zh-CN" sz="2800" b="1" dirty="0">
                <a:solidFill>
                  <a:srgbClr val="EEECE1"/>
                </a:solidFill>
                <a:latin typeface="宋体" charset="-122"/>
              </a:rPr>
              <a:t>9</a:t>
            </a:r>
            <a:r>
              <a:rPr lang="en-US" altLang="zh-CN" sz="2800" b="1" dirty="0">
                <a:solidFill>
                  <a:srgbClr val="FF0066"/>
                </a:solidFill>
                <a:latin typeface="宋体" charset="-122"/>
              </a:rPr>
              <a:t> </a:t>
            </a:r>
            <a:r>
              <a:rPr lang="en-US" altLang="zh-CN" sz="2800" b="1" dirty="0">
                <a:solidFill>
                  <a:srgbClr val="EEECE1"/>
                </a:solidFill>
                <a:latin typeface="宋体" charset="-122"/>
              </a:rPr>
              <a:t>10</a:t>
            </a:r>
            <a:r>
              <a:rPr lang="en-US" altLang="zh-CN" sz="2800" b="1" dirty="0">
                <a:solidFill>
                  <a:srgbClr val="FF0066"/>
                </a:solidFill>
                <a:latin typeface="宋体" charset="-122"/>
              </a:rPr>
              <a:t> 11 </a:t>
            </a:r>
            <a:r>
              <a:rPr lang="en-US" altLang="zh-CN" sz="2800" b="1" dirty="0">
                <a:solidFill>
                  <a:srgbClr val="EEECE1"/>
                </a:solidFill>
                <a:latin typeface="宋体" charset="-122"/>
              </a:rPr>
              <a:t>12</a:t>
            </a:r>
            <a:r>
              <a:rPr lang="en-US" altLang="zh-CN" sz="2800" b="1" dirty="0">
                <a:solidFill>
                  <a:srgbClr val="FF0066"/>
                </a:solidFill>
                <a:latin typeface="宋体" charset="-122"/>
              </a:rPr>
              <a:t> 13 </a:t>
            </a:r>
            <a:r>
              <a:rPr lang="en-US" altLang="zh-CN" sz="2800" b="1" dirty="0">
                <a:solidFill>
                  <a:srgbClr val="EEECE1"/>
                </a:solidFill>
                <a:latin typeface="宋体" charset="-122"/>
              </a:rPr>
              <a:t>14</a:t>
            </a:r>
            <a:r>
              <a:rPr lang="en-US" altLang="zh-CN" sz="2800" b="1" dirty="0">
                <a:solidFill>
                  <a:srgbClr val="FF0066"/>
                </a:solidFill>
                <a:latin typeface="宋体" charset="-122"/>
              </a:rPr>
              <a:t> </a:t>
            </a:r>
            <a:r>
              <a:rPr lang="en-US" altLang="zh-CN" sz="2800" b="1" dirty="0">
                <a:solidFill>
                  <a:srgbClr val="EEECE1"/>
                </a:solidFill>
                <a:latin typeface="宋体" charset="-122"/>
              </a:rPr>
              <a:t>15</a:t>
            </a:r>
            <a:r>
              <a:rPr lang="en-US" altLang="zh-CN" sz="2800" b="1" dirty="0">
                <a:solidFill>
                  <a:srgbClr val="FF0066"/>
                </a:solidFill>
                <a:latin typeface="宋体" charset="-122"/>
              </a:rPr>
              <a:t> 16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66"/>
                </a:solidFill>
                <a:latin typeface="宋体" charset="-122"/>
              </a:rPr>
              <a:t>结果：</a:t>
            </a:r>
            <a:r>
              <a:rPr lang="en-US" altLang="zh-CN" sz="2800" b="1" dirty="0">
                <a:solidFill>
                  <a:srgbClr val="FF0066"/>
                </a:solidFill>
                <a:latin typeface="宋体" charset="-122"/>
              </a:rPr>
              <a:t>1 </a:t>
            </a:r>
            <a:r>
              <a:rPr lang="en-US" altLang="zh-CN" sz="2800" b="1" dirty="0">
                <a:solidFill>
                  <a:srgbClr val="EEECE1"/>
                </a:solidFill>
                <a:latin typeface="宋体" charset="-122"/>
              </a:rPr>
              <a:t>2 3</a:t>
            </a:r>
            <a:r>
              <a:rPr lang="en-US" altLang="zh-CN" sz="2800" b="1" dirty="0">
                <a:solidFill>
                  <a:srgbClr val="FF0066"/>
                </a:solidFill>
                <a:latin typeface="宋体" charset="-122"/>
              </a:rPr>
              <a:t> 4 </a:t>
            </a:r>
            <a:r>
              <a:rPr lang="en-US" altLang="zh-CN" sz="2800" b="1" dirty="0">
                <a:solidFill>
                  <a:srgbClr val="EEECE1"/>
                </a:solidFill>
                <a:latin typeface="宋体" charset="-122"/>
              </a:rPr>
              <a:t>5 6 7 8</a:t>
            </a:r>
            <a:r>
              <a:rPr lang="en-US" altLang="zh-CN" sz="2800" b="1" dirty="0">
                <a:solidFill>
                  <a:srgbClr val="FF0066"/>
                </a:solidFill>
                <a:latin typeface="宋体" charset="-122"/>
              </a:rPr>
              <a:t> 9 </a:t>
            </a:r>
            <a:r>
              <a:rPr lang="en-US" altLang="zh-CN" sz="2800" b="1" dirty="0">
                <a:solidFill>
                  <a:srgbClr val="EEECE1"/>
                </a:solidFill>
                <a:latin typeface="宋体" charset="-122"/>
              </a:rPr>
              <a:t>10 11 12 13 14 15</a:t>
            </a:r>
            <a:r>
              <a:rPr lang="en-US" altLang="zh-CN" sz="2800" b="1" dirty="0">
                <a:solidFill>
                  <a:srgbClr val="FF0066"/>
                </a:solidFill>
                <a:latin typeface="宋体" charset="-122"/>
              </a:rPr>
              <a:t> 16</a:t>
            </a:r>
            <a:endParaRPr lang="zh-CN" altLang="en-US" sz="2800" b="1" dirty="0">
              <a:solidFill>
                <a:srgbClr val="FF0066"/>
              </a:solidFill>
              <a:latin typeface="宋体" charset="-122"/>
            </a:endParaRPr>
          </a:p>
        </p:txBody>
      </p:sp>
      <p:sp>
        <p:nvSpPr>
          <p:cNvPr id="5" name="椭圆 80"/>
          <p:cNvSpPr/>
          <p:nvPr/>
        </p:nvSpPr>
        <p:spPr bwMode="auto">
          <a:xfrm>
            <a:off x="3792539" y="424086"/>
            <a:ext cx="3779837" cy="628650"/>
          </a:xfrm>
          <a:prstGeom prst="rect">
            <a:avLst/>
          </a:prstGeom>
          <a:solidFill>
            <a:srgbClr val="C86477"/>
          </a:solidFill>
          <a:ln w="5715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kern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21" name="文本框 12"/>
          <p:cNvSpPr txBox="1">
            <a:spLocks noChangeArrowheads="1"/>
          </p:cNvSpPr>
          <p:nvPr/>
        </p:nvSpPr>
        <p:spPr bwMode="auto">
          <a:xfrm>
            <a:off x="3898901" y="468536"/>
            <a:ext cx="3529013" cy="522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800" b="1">
                <a:solidFill>
                  <a:srgbClr val="C86477"/>
                </a:solidFill>
                <a:latin typeface="Calibri" pitchFamily="34" charset="0"/>
              </a:rPr>
              <a:t>4.5  </a:t>
            </a:r>
            <a:r>
              <a:rPr lang="zh-CN" altLang="en-US" sz="2800" b="1">
                <a:solidFill>
                  <a:srgbClr val="C86477"/>
                </a:solidFill>
                <a:latin typeface="Calibri" pitchFamily="34" charset="0"/>
              </a:rPr>
              <a:t>程序举例</a:t>
            </a:r>
          </a:p>
        </p:txBody>
      </p:sp>
      <p:sp>
        <p:nvSpPr>
          <p:cNvPr id="7" name="椭圆 80"/>
          <p:cNvSpPr/>
          <p:nvPr/>
        </p:nvSpPr>
        <p:spPr bwMode="auto">
          <a:xfrm>
            <a:off x="1514475" y="370111"/>
            <a:ext cx="9144000" cy="165100"/>
          </a:xfrm>
          <a:prstGeom prst="rect">
            <a:avLst/>
          </a:prstGeom>
          <a:solidFill>
            <a:srgbClr val="C86477"/>
          </a:solidFill>
          <a:ln w="5715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kern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9DC0A-4D04-4018-AF81-1FDB7C816FA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91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7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7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7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文本框 78850"/>
          <p:cNvSpPr txBox="1">
            <a:spLocks noChangeArrowheads="1"/>
          </p:cNvSpPr>
          <p:nvPr/>
        </p:nvSpPr>
        <p:spPr bwMode="auto">
          <a:xfrm>
            <a:off x="911424" y="467886"/>
            <a:ext cx="10225136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算法分析：</a:t>
            </a:r>
          </a:p>
          <a:p>
            <a:pPr algn="just" eaLnBrk="1" hangingPunct="1">
              <a:spcBef>
                <a:spcPct val="3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用一维数组</a:t>
            </a:r>
            <a:r>
              <a:rPr lang="en-US" altLang="zh-CN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lamp</a:t>
            </a:r>
            <a:r>
              <a:rPr lang="zh-CN" altLang="en-US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表示每盏灯的状态，</a:t>
            </a:r>
            <a:r>
              <a:rPr lang="en-US" altLang="zh-CN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lamp[i]=0</a:t>
            </a:r>
            <a:r>
              <a:rPr lang="zh-CN" altLang="en-US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表示第</a:t>
            </a:r>
            <a:r>
              <a:rPr lang="en-US" altLang="zh-CN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i</a:t>
            </a:r>
            <a:r>
              <a:rPr lang="zh-CN" altLang="en-US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盏灯是关闭的，为</a:t>
            </a:r>
            <a:r>
              <a:rPr lang="en-US" altLang="zh-CN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表示第</a:t>
            </a:r>
            <a:r>
              <a:rPr lang="en-US" altLang="zh-CN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i</a:t>
            </a:r>
            <a:r>
              <a:rPr lang="zh-CN" altLang="en-US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盏灯是打开的。以下标</a:t>
            </a:r>
            <a:r>
              <a:rPr lang="en-US" altLang="zh-CN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i</a:t>
            </a:r>
            <a:r>
              <a:rPr lang="zh-CN" altLang="en-US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存储第</a:t>
            </a:r>
            <a:r>
              <a:rPr lang="en-US" altLang="zh-CN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i</a:t>
            </a:r>
            <a:r>
              <a:rPr lang="zh-CN" altLang="en-US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盏的状态；</a:t>
            </a:r>
          </a:p>
          <a:p>
            <a:pPr algn="just" eaLnBrk="1" hangingPunct="1">
              <a:spcBef>
                <a:spcPct val="3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因为灯的数量可以由键盘输入，所以，需将</a:t>
            </a:r>
            <a:r>
              <a:rPr lang="en-US" altLang="zh-CN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lamp</a:t>
            </a:r>
            <a:r>
              <a:rPr lang="zh-CN" altLang="en-US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的数组长度定义得大一些，只使用其中的一部分数组元素来表示灯的状态。 </a:t>
            </a:r>
          </a:p>
          <a:p>
            <a:pPr algn="just" eaLnBrk="1" hangingPunct="1">
              <a:spcBef>
                <a:spcPct val="3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开始时所有的灯都是关闭的，所以先把</a:t>
            </a:r>
            <a:r>
              <a:rPr lang="en-US" altLang="zh-CN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lamp</a:t>
            </a:r>
            <a:r>
              <a:rPr lang="zh-CN" altLang="en-US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数组的所有元素初始化为</a:t>
            </a:r>
            <a:r>
              <a:rPr lang="en-US" altLang="zh-CN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0</a:t>
            </a:r>
            <a:r>
              <a:rPr lang="zh-CN" altLang="en-US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。 接着使用计数循环依次处理每个人的操作。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76A995-DCD5-4692-890D-47F8F5BA132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92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9" name="Group 5"/>
          <p:cNvGraphicFramePr>
            <a:graphicFrameLocks noGrp="1"/>
          </p:cNvGraphicFramePr>
          <p:nvPr/>
        </p:nvGraphicFramePr>
        <p:xfrm>
          <a:off x="1927225" y="3716338"/>
          <a:ext cx="8458200" cy="2743200"/>
        </p:xfrm>
        <a:graphic>
          <a:graphicData uri="http://schemas.openxmlformats.org/drawingml/2006/table">
            <a:tbl>
              <a:tblPr/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下标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初始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第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第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次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第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次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第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次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文本框 79874"/>
          <p:cNvSpPr txBox="1"/>
          <p:nvPr/>
        </p:nvSpPr>
        <p:spPr>
          <a:xfrm>
            <a:off x="983432" y="948111"/>
            <a:ext cx="4681538" cy="434022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4.9 </a:t>
            </a:r>
            <a:r>
              <a:rPr lang="zh-CN" altLang="en-US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灯的明灭问题</a:t>
            </a:r>
          </a:p>
          <a:p>
            <a:pPr algn="just">
              <a:spcBef>
                <a:spcPct val="50000"/>
              </a:spcBef>
              <a:defRPr/>
            </a:pPr>
            <a:r>
              <a:rPr lang="zh-CN" altLang="en-US" b="1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算法分析：</a:t>
            </a:r>
          </a:p>
          <a:p>
            <a:pPr algn="just">
              <a:spcBef>
                <a:spcPct val="50000"/>
              </a:spcBef>
              <a:defRPr/>
            </a:pPr>
            <a:r>
              <a:rPr lang="zh-CN" altLang="en-US" b="1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    使用</a:t>
            </a:r>
            <a:r>
              <a:rPr lang="zh-CN" altLang="en-US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计数循环</a:t>
            </a:r>
            <a:r>
              <a:rPr lang="zh-CN" altLang="en-US" b="1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，依次处理每个人的操作：使用计数循环，依次对第</a:t>
            </a:r>
            <a:r>
              <a:rPr lang="en-US" altLang="zh-CN" b="1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j</a:t>
            </a:r>
            <a:r>
              <a:rPr lang="zh-CN" altLang="en-US" b="1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号灯进行处理，将第</a:t>
            </a:r>
            <a:r>
              <a:rPr lang="en-US" altLang="zh-CN" b="1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j</a:t>
            </a:r>
            <a:r>
              <a:rPr lang="zh-CN" altLang="en-US" b="1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号灯的状态作相反处理，即将其由</a:t>
            </a:r>
            <a:r>
              <a:rPr lang="en-US" altLang="zh-CN" b="1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b="1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变为</a:t>
            </a:r>
            <a:r>
              <a:rPr lang="en-US" altLang="zh-CN" b="1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b="1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，由</a:t>
            </a:r>
            <a:r>
              <a:rPr lang="en-US" altLang="zh-CN" b="1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b="1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变为</a:t>
            </a:r>
            <a:r>
              <a:rPr lang="en-US" altLang="zh-CN" b="1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b="1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。使用</a:t>
            </a:r>
            <a:r>
              <a:rPr lang="en-US" altLang="zh-CN" b="1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lamp[j]=!lamp[j] </a:t>
            </a:r>
            <a:r>
              <a:rPr lang="zh-CN" altLang="en-US" b="1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。</a:t>
            </a:r>
          </a:p>
          <a:p>
            <a:pPr algn="just">
              <a:spcBef>
                <a:spcPct val="50000"/>
              </a:spcBef>
              <a:defRPr/>
            </a:pPr>
            <a:r>
              <a:rPr lang="zh-CN" altLang="en-US" b="1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    最后用一个</a:t>
            </a:r>
            <a:r>
              <a:rPr lang="zh-CN" altLang="en-US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计数循环</a:t>
            </a:r>
            <a:r>
              <a:rPr lang="zh-CN" altLang="en-US" b="1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，输出亮着的灯的序号。</a:t>
            </a:r>
            <a:r>
              <a:rPr lang="zh-CN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pic>
        <p:nvPicPr>
          <p:cNvPr id="88067" name="图片 798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730" y="825222"/>
            <a:ext cx="3935412" cy="554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971354-581B-4DA9-8139-A338174C2DB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93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文本框 80898"/>
          <p:cNvSpPr txBox="1">
            <a:spLocks noChangeArrowheads="1"/>
          </p:cNvSpPr>
          <p:nvPr/>
        </p:nvSpPr>
        <p:spPr bwMode="auto">
          <a:xfrm>
            <a:off x="1595438" y="563564"/>
            <a:ext cx="8610600" cy="629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ts val="2300"/>
              </a:lnSpc>
              <a:spcBef>
                <a:spcPts val="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4.9  </a:t>
            </a:r>
            <a:r>
              <a:rPr lang="zh-CN" altLang="en-US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灯的明灭 </a:t>
            </a:r>
            <a:r>
              <a:rPr lang="en-US" altLang="zh-CN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---</a:t>
            </a:r>
            <a:r>
              <a:rPr lang="zh-CN" altLang="en-US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核心程序</a:t>
            </a:r>
          </a:p>
          <a:p>
            <a:pPr eaLnBrk="1" hangingPunct="1">
              <a:lnSpc>
                <a:spcPts val="2300"/>
              </a:lnSpc>
              <a:spcBef>
                <a:spcPts val="0"/>
              </a:spcBef>
              <a:defRPr/>
            </a:pPr>
            <a:r>
              <a:rPr lang="zh-CN" altLang="en-US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for(i = 1; i &lt;= n; i++)   </a:t>
            </a:r>
            <a:r>
              <a:rPr lang="en-US" altLang="zh-CN" b="1" dirty="0">
                <a:solidFill>
                  <a:srgbClr val="008000"/>
                </a:solidFill>
                <a:latin typeface="Calibri"/>
              </a:rPr>
              <a:t>// </a:t>
            </a:r>
            <a:r>
              <a:rPr lang="zh-CN" altLang="en-US" b="1" dirty="0">
                <a:solidFill>
                  <a:srgbClr val="008000"/>
                </a:solidFill>
                <a:latin typeface="Calibri"/>
              </a:rPr>
              <a:t>依次处理每个人的操作</a:t>
            </a:r>
          </a:p>
          <a:p>
            <a:pPr eaLnBrk="1" hangingPunct="1">
              <a:lnSpc>
                <a:spcPts val="2300"/>
              </a:lnSpc>
              <a:spcBef>
                <a:spcPts val="0"/>
              </a:spcBef>
              <a:defRPr/>
            </a:pP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   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{ </a:t>
            </a:r>
          </a:p>
          <a:p>
            <a:pPr eaLnBrk="1" hangingPunct="1">
              <a:lnSpc>
                <a:spcPts val="2300"/>
              </a:lnSpc>
              <a:spcBef>
                <a:spcPts val="0"/>
              </a:spcBef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for(j = i; j &lt;= n; j = j + i)</a:t>
            </a:r>
          </a:p>
          <a:p>
            <a:pPr eaLnBrk="1" hangingPunct="1">
              <a:lnSpc>
                <a:spcPts val="2300"/>
              </a:lnSpc>
              <a:spcBef>
                <a:spcPts val="0"/>
              </a:spcBef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{                    </a:t>
            </a:r>
            <a:r>
              <a:rPr lang="en-US" altLang="zh-CN" b="1" dirty="0">
                <a:solidFill>
                  <a:srgbClr val="008000"/>
                </a:solidFill>
                <a:latin typeface="Calibri"/>
              </a:rPr>
              <a:t>// </a:t>
            </a:r>
            <a:r>
              <a:rPr lang="zh-CN" altLang="en-US" b="1" dirty="0">
                <a:solidFill>
                  <a:srgbClr val="008000"/>
                </a:solidFill>
                <a:latin typeface="Calibri"/>
              </a:rPr>
              <a:t>依次处理第</a:t>
            </a:r>
            <a:r>
              <a:rPr lang="en-US" altLang="zh-CN" b="1" dirty="0">
                <a:solidFill>
                  <a:srgbClr val="008000"/>
                </a:solidFill>
                <a:latin typeface="Calibri"/>
              </a:rPr>
              <a:t>i</a:t>
            </a:r>
            <a:r>
              <a:rPr lang="zh-CN" altLang="en-US" b="1" dirty="0">
                <a:solidFill>
                  <a:srgbClr val="008000"/>
                </a:solidFill>
                <a:latin typeface="Calibri"/>
              </a:rPr>
              <a:t>个人</a:t>
            </a:r>
          </a:p>
          <a:p>
            <a:pPr eaLnBrk="1" hangingPunct="1">
              <a:lnSpc>
                <a:spcPts val="2300"/>
              </a:lnSpc>
              <a:spcBef>
                <a:spcPts val="0"/>
              </a:spcBef>
              <a:defRPr/>
            </a:pP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           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lamp[j] = !lamp[j];  </a:t>
            </a:r>
            <a:r>
              <a:rPr lang="en-US" altLang="zh-CN" b="1" dirty="0">
                <a:solidFill>
                  <a:srgbClr val="008000"/>
                </a:solidFill>
                <a:latin typeface="Calibri"/>
              </a:rPr>
              <a:t>// j</a:t>
            </a:r>
            <a:r>
              <a:rPr lang="zh-CN" altLang="en-US" b="1" dirty="0">
                <a:solidFill>
                  <a:srgbClr val="008000"/>
                </a:solidFill>
                <a:latin typeface="Calibri"/>
              </a:rPr>
              <a:t>号灯作相反处理</a:t>
            </a:r>
          </a:p>
          <a:p>
            <a:pPr eaLnBrk="1" hangingPunct="1">
              <a:lnSpc>
                <a:spcPts val="2300"/>
              </a:lnSpc>
              <a:spcBef>
                <a:spcPts val="0"/>
              </a:spcBef>
              <a:defRPr/>
            </a:pP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       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}</a:t>
            </a:r>
          </a:p>
          <a:p>
            <a:pPr eaLnBrk="1" hangingPunct="1">
              <a:lnSpc>
                <a:spcPts val="2300"/>
              </a:lnSpc>
              <a:spcBef>
                <a:spcPts val="0"/>
              </a:spcBef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}</a:t>
            </a:r>
          </a:p>
          <a:p>
            <a:pPr eaLnBrk="1" hangingPunct="1">
              <a:lnSpc>
                <a:spcPts val="2300"/>
              </a:lnSpc>
              <a:spcBef>
                <a:spcPts val="0"/>
              </a:spcBef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i = 0;                   </a:t>
            </a:r>
            <a:r>
              <a:rPr lang="en-US" altLang="zh-CN" b="1" dirty="0">
                <a:solidFill>
                  <a:srgbClr val="008000"/>
                </a:solidFill>
                <a:latin typeface="Calibri"/>
              </a:rPr>
              <a:t>// </a:t>
            </a:r>
            <a:r>
              <a:rPr lang="zh-CN" altLang="en-US" b="1" dirty="0">
                <a:solidFill>
                  <a:srgbClr val="008000"/>
                </a:solidFill>
                <a:latin typeface="Calibri"/>
              </a:rPr>
              <a:t>亮着的灯的数量</a:t>
            </a:r>
          </a:p>
          <a:p>
            <a:pPr eaLnBrk="1" hangingPunct="1">
              <a:lnSpc>
                <a:spcPts val="2300"/>
              </a:lnSpc>
              <a:spcBef>
                <a:spcPts val="0"/>
              </a:spcBef>
              <a:defRPr/>
            </a:pP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   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for(j = 1; j &lt;= n; j++)</a:t>
            </a:r>
          </a:p>
          <a:p>
            <a:pPr eaLnBrk="1" hangingPunct="1">
              <a:lnSpc>
                <a:spcPts val="2300"/>
              </a:lnSpc>
              <a:spcBef>
                <a:spcPts val="0"/>
              </a:spcBef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{</a:t>
            </a:r>
          </a:p>
          <a:p>
            <a:pPr eaLnBrk="1" hangingPunct="1">
              <a:lnSpc>
                <a:spcPts val="2300"/>
              </a:lnSpc>
              <a:spcBef>
                <a:spcPts val="0"/>
              </a:spcBef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if(lamp[j])      </a:t>
            </a:r>
            <a:r>
              <a:rPr lang="en-US" altLang="zh-CN" b="1" dirty="0">
                <a:solidFill>
                  <a:srgbClr val="008000"/>
                </a:solidFill>
                <a:latin typeface="Calibri"/>
              </a:rPr>
              <a:t>// </a:t>
            </a:r>
            <a:r>
              <a:rPr lang="zh-CN" altLang="en-US" b="1" dirty="0">
                <a:solidFill>
                  <a:srgbClr val="008000"/>
                </a:solidFill>
                <a:latin typeface="Calibri"/>
              </a:rPr>
              <a:t>如果第</a:t>
            </a:r>
            <a:r>
              <a:rPr lang="en-US" altLang="zh-CN" b="1" dirty="0">
                <a:solidFill>
                  <a:srgbClr val="008000"/>
                </a:solidFill>
                <a:latin typeface="Calibri"/>
              </a:rPr>
              <a:t>j</a:t>
            </a:r>
            <a:r>
              <a:rPr lang="zh-CN" altLang="en-US" b="1" dirty="0">
                <a:solidFill>
                  <a:srgbClr val="008000"/>
                </a:solidFill>
                <a:latin typeface="Calibri"/>
              </a:rPr>
              <a:t>号灯是亮着的</a:t>
            </a:r>
          </a:p>
          <a:p>
            <a:pPr eaLnBrk="1" hangingPunct="1">
              <a:lnSpc>
                <a:spcPts val="2300"/>
              </a:lnSpc>
              <a:spcBef>
                <a:spcPts val="0"/>
              </a:spcBef>
              <a:defRPr/>
            </a:pP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       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{</a:t>
            </a:r>
          </a:p>
          <a:p>
            <a:pPr eaLnBrk="1" hangingPunct="1">
              <a:lnSpc>
                <a:spcPts val="2300"/>
              </a:lnSpc>
              <a:spcBef>
                <a:spcPts val="0"/>
              </a:spcBef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    cout&lt;&lt;j&lt;&lt;"\t";   </a:t>
            </a:r>
            <a:r>
              <a:rPr lang="en-US" altLang="zh-CN" b="1" dirty="0">
                <a:solidFill>
                  <a:srgbClr val="008000"/>
                </a:solidFill>
                <a:latin typeface="Calibri"/>
              </a:rPr>
              <a:t>// </a:t>
            </a:r>
            <a:r>
              <a:rPr lang="zh-CN" altLang="en-US" b="1" dirty="0">
                <a:solidFill>
                  <a:srgbClr val="008000"/>
                </a:solidFill>
                <a:latin typeface="Calibri"/>
              </a:rPr>
              <a:t>输出灯号</a:t>
            </a:r>
          </a:p>
          <a:p>
            <a:pPr eaLnBrk="1" hangingPunct="1">
              <a:lnSpc>
                <a:spcPts val="2300"/>
              </a:lnSpc>
              <a:spcBef>
                <a:spcPts val="0"/>
              </a:spcBef>
              <a:defRPr/>
            </a:pP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           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i++;              </a:t>
            </a:r>
            <a:r>
              <a:rPr lang="en-US" altLang="zh-CN" b="1" dirty="0">
                <a:solidFill>
                  <a:srgbClr val="008000"/>
                </a:solidFill>
                <a:latin typeface="Calibri"/>
              </a:rPr>
              <a:t>// </a:t>
            </a:r>
            <a:r>
              <a:rPr lang="zh-CN" altLang="en-US" b="1" dirty="0">
                <a:solidFill>
                  <a:srgbClr val="008000"/>
                </a:solidFill>
                <a:latin typeface="Calibri"/>
              </a:rPr>
              <a:t>亮着的灯数增</a:t>
            </a:r>
          </a:p>
          <a:p>
            <a:pPr eaLnBrk="1" hangingPunct="1">
              <a:lnSpc>
                <a:spcPts val="2300"/>
              </a:lnSpc>
              <a:spcBef>
                <a:spcPts val="0"/>
              </a:spcBef>
              <a:defRPr/>
            </a:pP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           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if(i % 5 == 0)   </a:t>
            </a:r>
            <a:r>
              <a:rPr lang="en-US" altLang="zh-CN" b="1" dirty="0">
                <a:solidFill>
                  <a:srgbClr val="008000"/>
                </a:solidFill>
                <a:latin typeface="Calibri"/>
              </a:rPr>
              <a:t>// </a:t>
            </a:r>
            <a:r>
              <a:rPr lang="zh-CN" altLang="en-US" b="1" dirty="0">
                <a:solidFill>
                  <a:srgbClr val="008000"/>
                </a:solidFill>
                <a:latin typeface="Calibri"/>
              </a:rPr>
              <a:t>输出格式控制</a:t>
            </a:r>
          </a:p>
          <a:p>
            <a:pPr eaLnBrk="1" hangingPunct="1">
              <a:lnSpc>
                <a:spcPts val="2300"/>
              </a:lnSpc>
              <a:spcBef>
                <a:spcPts val="0"/>
              </a:spcBef>
              <a:defRPr/>
            </a:pP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           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{</a:t>
            </a:r>
          </a:p>
          <a:p>
            <a:pPr eaLnBrk="1" hangingPunct="1">
              <a:lnSpc>
                <a:spcPts val="2300"/>
              </a:lnSpc>
              <a:spcBef>
                <a:spcPts val="0"/>
              </a:spcBef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        cout&lt;&lt;endl;</a:t>
            </a:r>
          </a:p>
          <a:p>
            <a:pPr eaLnBrk="1" hangingPunct="1">
              <a:lnSpc>
                <a:spcPts val="2300"/>
              </a:lnSpc>
              <a:spcBef>
                <a:spcPts val="0"/>
              </a:spcBef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    }</a:t>
            </a:r>
          </a:p>
          <a:p>
            <a:pPr eaLnBrk="1" hangingPunct="1">
              <a:lnSpc>
                <a:spcPts val="2300"/>
              </a:lnSpc>
              <a:spcBef>
                <a:spcPts val="0"/>
              </a:spcBef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}</a:t>
            </a:r>
          </a:p>
          <a:p>
            <a:pPr eaLnBrk="1" hangingPunct="1">
              <a:lnSpc>
                <a:spcPts val="2300"/>
              </a:lnSpc>
              <a:spcBef>
                <a:spcPts val="0"/>
              </a:spcBef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}</a:t>
            </a:r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39" y="5229225"/>
            <a:ext cx="4664075" cy="145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AC8BE2-DB8D-4918-84F9-9D394611591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94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7896225" y="1822451"/>
            <a:ext cx="2520950" cy="30464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zh-CN" altLang="en-US" b="1">
                <a:solidFill>
                  <a:srgbClr val="990099"/>
                </a:solidFill>
                <a:latin typeface="华文楷体" pitchFamily="2" charset="-122"/>
                <a:ea typeface="华文楷体" pitchFamily="2" charset="-122"/>
              </a:rPr>
              <a:t>根据数论知识：完全平方数的约数有奇数个，其它数的约数为偶数个，所以只有灯号为完全平方数的的灯被开关奇数次后变为开。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0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089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0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08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08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08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08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08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08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808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8089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文本框 81922"/>
          <p:cNvSpPr txBox="1">
            <a:spLocks noChangeArrowheads="1"/>
          </p:cNvSpPr>
          <p:nvPr/>
        </p:nvSpPr>
        <p:spPr bwMode="auto">
          <a:xfrm>
            <a:off x="623392" y="476672"/>
            <a:ext cx="1095900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例4.10 </a:t>
            </a:r>
            <a:r>
              <a:rPr lang="zh-CN" altLang="en-US" sz="2800" b="1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假定一个单词是由一串不含有空格、换行及制表符的字符组成的，编写一个程序，找到输入正文中有元音字母最多的那个单词，输出该单词和它所含元音字母的个数。</a:t>
            </a:r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620688"/>
            <a:ext cx="74295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6884F-BFEA-481B-9C6A-F82CDF06EAF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95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文本框 81922">
            <a:extLst>
              <a:ext uri="{FF2B5EF4-FFF2-40B4-BE49-F238E27FC236}">
                <a16:creationId xmlns:a16="http://schemas.microsoft.com/office/drawing/2014/main" id="{6D980DC6-0979-717F-CCE1-08B574EBA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534" y="2014538"/>
            <a:ext cx="10225136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算法分析：</a:t>
            </a:r>
          </a:p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000000"/>
                </a:solidFill>
                <a:latin typeface="宋体" charset="-122"/>
              </a:rPr>
              <a:t>本例所有字符均由键盘输入，所以，采用循环，每次读入一个字符，至读到结束字符（设为‘#’）为止。</a:t>
            </a:r>
          </a:p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000000"/>
                </a:solidFill>
                <a:latin typeface="宋体" charset="-122"/>
              </a:rPr>
              <a:t>在输入时，判断当前字符是否为空格、换行符或制表符，</a:t>
            </a:r>
          </a:p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000000"/>
                </a:solidFill>
                <a:latin typeface="宋体" charset="-122"/>
              </a:rPr>
              <a:t>如否，存储当前字符，并统计当前单词的元音数；</a:t>
            </a:r>
          </a:p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000000"/>
                </a:solidFill>
                <a:latin typeface="宋体" charset="-122"/>
              </a:rPr>
              <a:t>如是，开始新的单词，并判断前一单词的元音数是否为最多的</a:t>
            </a:r>
          </a:p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000000"/>
                </a:solidFill>
                <a:latin typeface="宋体" charset="-122"/>
              </a:rPr>
              <a:t>如是，则保存前一单词为当前最多元音数的单词及其元音数。</a:t>
            </a:r>
          </a:p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000000"/>
                </a:solidFill>
                <a:latin typeface="宋体" charset="-122"/>
              </a:rPr>
              <a:t>元音字母，即为“a”、“e”、“i”、“o”、“u”五个字母，不区分大小写。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文本框 82946"/>
          <p:cNvSpPr txBox="1">
            <a:spLocks noChangeArrowheads="1"/>
          </p:cNvSpPr>
          <p:nvPr/>
        </p:nvSpPr>
        <p:spPr bwMode="auto">
          <a:xfrm>
            <a:off x="695400" y="620688"/>
            <a:ext cx="504056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4.10 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求元音数最多的单词</a:t>
            </a:r>
          </a:p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算法分析：</a:t>
            </a:r>
          </a:p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需要变量存储当前字符</a:t>
            </a:r>
            <a:r>
              <a:rPr lang="en-US" altLang="zh-CN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、当前单词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word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、最多元音数单词</a:t>
            </a:r>
            <a:r>
              <a:rPr lang="en-US" altLang="zh-CN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maxWord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、当前单词元音数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、最多元音数</a:t>
            </a:r>
            <a:r>
              <a:rPr lang="en-US" altLang="zh-CN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maxNum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等。</a:t>
            </a:r>
          </a:p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然后使用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do while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循环，循环到当前字符为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‘#’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为止，在循环中进行相应的判断和处理。</a:t>
            </a:r>
            <a:endParaRPr lang="en-US" altLang="zh-CN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-----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分类统计程序</a:t>
            </a:r>
          </a:p>
        </p:txBody>
      </p:sp>
      <p:pic>
        <p:nvPicPr>
          <p:cNvPr id="82948" name="图片 829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14042"/>
            <a:ext cx="4298950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430877-43CC-4DAA-80BC-FB81F4A7F45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96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文本框 83970"/>
          <p:cNvSpPr txBox="1"/>
          <p:nvPr/>
        </p:nvSpPr>
        <p:spPr>
          <a:xfrm>
            <a:off x="1774825" y="549275"/>
            <a:ext cx="8610600" cy="56324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4.10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求元音数最多的单词</a:t>
            </a:r>
          </a:p>
          <a:p>
            <a:pPr>
              <a:defRPr/>
            </a:pPr>
            <a:r>
              <a:rPr lang="zh-CN" altLang="en-US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</a:rPr>
              <a:t>  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do</a:t>
            </a:r>
          </a:p>
          <a:p>
            <a:pPr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{</a:t>
            </a:r>
          </a:p>
          <a:p>
            <a:pPr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ch = getchar(); </a:t>
            </a:r>
          </a:p>
          <a:p>
            <a:pPr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if(ch==' '||ch=='\t'||ch=='\n'||ch=='#')</a:t>
            </a:r>
          </a:p>
          <a:p>
            <a:pPr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{ </a:t>
            </a:r>
            <a:r>
              <a:rPr lang="en-US" altLang="zh-CN" b="1" dirty="0">
                <a:solidFill>
                  <a:srgbClr val="008000"/>
                </a:solidFill>
                <a:latin typeface="Calibri"/>
              </a:rPr>
              <a:t>// </a:t>
            </a:r>
            <a:r>
              <a:rPr lang="zh-CN" altLang="en-US" b="1" dirty="0">
                <a:solidFill>
                  <a:srgbClr val="008000"/>
                </a:solidFill>
                <a:latin typeface="Calibri"/>
              </a:rPr>
              <a:t>读到单词间的分隔符或结束符</a:t>
            </a:r>
          </a:p>
          <a:p>
            <a:pPr>
              <a:defRPr/>
            </a:pP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           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word[index] = '\0'; </a:t>
            </a:r>
            <a:r>
              <a:rPr lang="en-US" altLang="zh-CN" b="1" dirty="0">
                <a:solidFill>
                  <a:srgbClr val="008000"/>
                </a:solidFill>
                <a:latin typeface="Calibri"/>
              </a:rPr>
              <a:t>// </a:t>
            </a:r>
            <a:r>
              <a:rPr lang="zh-CN" altLang="en-US" b="1" dirty="0">
                <a:solidFill>
                  <a:srgbClr val="008000"/>
                </a:solidFill>
                <a:latin typeface="Calibri"/>
              </a:rPr>
              <a:t>当前单词加结束符</a:t>
            </a:r>
          </a:p>
          <a:p>
            <a:pPr>
              <a:defRPr/>
            </a:pP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           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if(num &gt; maxNum)</a:t>
            </a:r>
          </a:p>
          <a:p>
            <a:pPr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    {  </a:t>
            </a:r>
            <a:r>
              <a:rPr lang="en-US" altLang="zh-CN" b="1" dirty="0">
                <a:solidFill>
                  <a:srgbClr val="008000"/>
                </a:solidFill>
                <a:latin typeface="Calibri"/>
              </a:rPr>
              <a:t>// </a:t>
            </a:r>
            <a:r>
              <a:rPr lang="zh-CN" altLang="en-US" b="1" dirty="0">
                <a:solidFill>
                  <a:srgbClr val="008000"/>
                </a:solidFill>
                <a:latin typeface="Calibri"/>
              </a:rPr>
              <a:t>元音数大于最大元音数，则保存之</a:t>
            </a:r>
          </a:p>
          <a:p>
            <a:pPr>
              <a:defRPr/>
            </a:pP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               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maxNum = num;</a:t>
            </a:r>
          </a:p>
          <a:p>
            <a:pPr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        strcpy(maxWord, word);</a:t>
            </a:r>
          </a:p>
          <a:p>
            <a:pPr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    }</a:t>
            </a:r>
          </a:p>
          <a:p>
            <a:pPr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    num = 0;        </a:t>
            </a:r>
            <a:r>
              <a:rPr lang="en-US" altLang="zh-CN" b="1" dirty="0">
                <a:solidFill>
                  <a:srgbClr val="008000"/>
                </a:solidFill>
                <a:latin typeface="Calibri"/>
              </a:rPr>
              <a:t>// </a:t>
            </a:r>
            <a:r>
              <a:rPr lang="zh-CN" altLang="en-US" b="1" dirty="0">
                <a:solidFill>
                  <a:srgbClr val="008000"/>
                </a:solidFill>
                <a:latin typeface="Calibri"/>
              </a:rPr>
              <a:t>当前单词元音数置为</a:t>
            </a:r>
            <a:r>
              <a:rPr lang="en-US" altLang="zh-CN" b="1" dirty="0">
                <a:solidFill>
                  <a:srgbClr val="008000"/>
                </a:solidFill>
                <a:latin typeface="Calibri"/>
              </a:rPr>
              <a:t>0</a:t>
            </a:r>
          </a:p>
          <a:p>
            <a:pPr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    index = 0;      </a:t>
            </a:r>
            <a:r>
              <a:rPr lang="en-US" altLang="zh-CN" b="1" dirty="0">
                <a:solidFill>
                  <a:srgbClr val="008000"/>
                </a:solidFill>
                <a:latin typeface="Calibri"/>
              </a:rPr>
              <a:t>// </a:t>
            </a:r>
            <a:r>
              <a:rPr lang="zh-CN" altLang="en-US" b="1" dirty="0">
                <a:solidFill>
                  <a:srgbClr val="008000"/>
                </a:solidFill>
                <a:latin typeface="Calibri"/>
              </a:rPr>
              <a:t>当前字符下标置为</a:t>
            </a:r>
            <a:r>
              <a:rPr lang="en-US" altLang="zh-CN" b="1" dirty="0">
                <a:solidFill>
                  <a:srgbClr val="008000"/>
                </a:solidFill>
                <a:latin typeface="Calibri"/>
              </a:rPr>
              <a:t>0</a:t>
            </a:r>
          </a:p>
          <a:p>
            <a:pPr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77914A-1E3D-46D5-8D95-46EF7C65119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97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文本框 84994"/>
          <p:cNvSpPr txBox="1">
            <a:spLocks noChangeArrowheads="1"/>
          </p:cNvSpPr>
          <p:nvPr/>
        </p:nvSpPr>
        <p:spPr bwMode="auto">
          <a:xfrm>
            <a:off x="1774825" y="549276"/>
            <a:ext cx="86106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C0504D"/>
              </a:buClr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例</a:t>
            </a:r>
            <a:r>
              <a:rPr lang="en-US" altLang="zh-CN" b="1" dirty="0">
                <a:solidFill>
                  <a:prstClr val="black"/>
                </a:solidFill>
                <a:latin typeface="Calibri"/>
              </a:rPr>
              <a:t>4.10 </a:t>
            </a:r>
            <a:r>
              <a:rPr lang="zh-CN" altLang="en-US" b="1" dirty="0">
                <a:solidFill>
                  <a:prstClr val="black"/>
                </a:solidFill>
                <a:latin typeface="Calibri"/>
              </a:rPr>
              <a:t>求元音数最多的单词</a:t>
            </a:r>
          </a:p>
          <a:p>
            <a:pPr eaLnBrk="1" hangingPunct="1">
              <a:defRPr/>
            </a:pPr>
            <a:r>
              <a:rPr lang="zh-CN" altLang="en-US" b="1" dirty="0">
                <a:solidFill>
                  <a:prstClr val="white"/>
                </a:solidFill>
                <a:latin typeface="Calibri"/>
              </a:rPr>
              <a:t>   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else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{                     </a:t>
            </a:r>
            <a:r>
              <a:rPr lang="en-US" altLang="zh-CN" b="1" dirty="0">
                <a:solidFill>
                  <a:srgbClr val="008000"/>
                </a:solidFill>
                <a:latin typeface="Calibri"/>
              </a:rPr>
              <a:t>// </a:t>
            </a:r>
            <a:r>
              <a:rPr lang="zh-CN" altLang="en-US" b="1" dirty="0">
                <a:solidFill>
                  <a:srgbClr val="008000"/>
                </a:solidFill>
                <a:latin typeface="Calibri"/>
              </a:rPr>
              <a:t>读到普通字符</a:t>
            </a: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       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word[index] = ch; </a:t>
            </a:r>
            <a:r>
              <a:rPr lang="en-US" altLang="zh-CN" b="1" dirty="0">
                <a:solidFill>
                  <a:srgbClr val="008000"/>
                </a:solidFill>
                <a:latin typeface="Calibri"/>
              </a:rPr>
              <a:t>// </a:t>
            </a:r>
            <a:r>
              <a:rPr lang="zh-CN" altLang="en-US" b="1" dirty="0">
                <a:solidFill>
                  <a:srgbClr val="008000"/>
                </a:solidFill>
                <a:latin typeface="Calibri"/>
              </a:rPr>
              <a:t>将当前字符写入到当前单词</a:t>
            </a: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       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index ++;        </a:t>
            </a:r>
            <a:r>
              <a:rPr lang="en-US" altLang="zh-CN" b="1" dirty="0">
                <a:solidFill>
                  <a:srgbClr val="008000"/>
                </a:solidFill>
                <a:latin typeface="Calibri"/>
              </a:rPr>
              <a:t> // </a:t>
            </a:r>
            <a:r>
              <a:rPr lang="zh-CN" altLang="en-US" b="1" dirty="0">
                <a:solidFill>
                  <a:srgbClr val="008000"/>
                </a:solidFill>
                <a:latin typeface="Calibri"/>
              </a:rPr>
              <a:t>数组下标增</a:t>
            </a:r>
            <a:r>
              <a:rPr lang="en-US" altLang="zh-CN" b="1" dirty="0">
                <a:solidFill>
                  <a:srgbClr val="008000"/>
                </a:solidFill>
                <a:latin typeface="Calibri"/>
              </a:rPr>
              <a:t>1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if(ch=='a'||ch=='e'||ch=='i'||ch=='o‘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   ||ch=='u'||ch=='A'||ch=='E'||ch=='I‘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   ||ch=='O'||ch=='U')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{                 </a:t>
            </a:r>
            <a:r>
              <a:rPr lang="en-US" altLang="zh-CN" b="1" dirty="0">
                <a:solidFill>
                  <a:srgbClr val="008000"/>
                </a:solidFill>
                <a:latin typeface="Calibri"/>
              </a:rPr>
              <a:t>// </a:t>
            </a:r>
            <a:r>
              <a:rPr lang="zh-CN" altLang="en-US" b="1" dirty="0">
                <a:solidFill>
                  <a:srgbClr val="008000"/>
                </a:solidFill>
                <a:latin typeface="Calibri"/>
              </a:rPr>
              <a:t>如果当前字符是元音字母</a:t>
            </a: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FF0066"/>
                </a:solidFill>
                <a:latin typeface="Calibri"/>
              </a:rPr>
              <a:t>            </a:t>
            </a: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num++;        </a:t>
            </a:r>
            <a:r>
              <a:rPr lang="en-US" altLang="zh-CN" b="1" dirty="0">
                <a:solidFill>
                  <a:srgbClr val="008000"/>
                </a:solidFill>
                <a:latin typeface="Calibri"/>
              </a:rPr>
              <a:t>// </a:t>
            </a:r>
            <a:r>
              <a:rPr lang="zh-CN" altLang="en-US" b="1" dirty="0">
                <a:solidFill>
                  <a:srgbClr val="008000"/>
                </a:solidFill>
                <a:latin typeface="Calibri"/>
              </a:rPr>
              <a:t>则元音数增</a:t>
            </a:r>
            <a:r>
              <a:rPr lang="en-US" altLang="zh-CN" b="1" dirty="0">
                <a:solidFill>
                  <a:srgbClr val="008000"/>
                </a:solidFill>
                <a:latin typeface="Calibri"/>
              </a:rPr>
              <a:t>1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    }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    }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FF0066"/>
                </a:solidFill>
                <a:latin typeface="Calibri"/>
              </a:rPr>
              <a:t>}while(ch != '#');</a:t>
            </a:r>
          </a:p>
        </p:txBody>
      </p:sp>
      <p:grpSp>
        <p:nvGrpSpPr>
          <p:cNvPr id="84996" name="组合 84995"/>
          <p:cNvGrpSpPr>
            <a:grpSpLocks/>
          </p:cNvGrpSpPr>
          <p:nvPr/>
        </p:nvGrpSpPr>
        <p:grpSpPr bwMode="auto">
          <a:xfrm>
            <a:off x="4799856" y="4394819"/>
            <a:ext cx="6336704" cy="2097440"/>
            <a:chOff x="0" y="0"/>
            <a:chExt cx="6732" cy="2164"/>
          </a:xfrm>
        </p:grpSpPr>
        <p:pic>
          <p:nvPicPr>
            <p:cNvPr id="94214" name="图片 8499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732" cy="1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215" name="文本框 84997"/>
            <p:cNvSpPr txBox="1">
              <a:spLocks noChangeArrowheads="1"/>
            </p:cNvSpPr>
            <p:nvPr/>
          </p:nvSpPr>
          <p:spPr bwMode="auto">
            <a:xfrm>
              <a:off x="948" y="2033"/>
              <a:ext cx="5065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900">
                  <a:solidFill>
                    <a:prstClr val="black"/>
                  </a:solidFill>
                  <a:latin typeface="Times New Roman" pitchFamily="18" charset="0"/>
                </a:rPr>
                <a:t>图</a:t>
              </a:r>
              <a:r>
                <a:rPr lang="en-US" altLang="zh-CN" sz="900">
                  <a:solidFill>
                    <a:prstClr val="black"/>
                  </a:solidFill>
                  <a:latin typeface="Times New Roman" pitchFamily="18" charset="0"/>
                </a:rPr>
                <a:t>4-5-4 </a:t>
              </a:r>
              <a:r>
                <a:rPr lang="zh-CN" altLang="en-US" sz="900">
                  <a:solidFill>
                    <a:prstClr val="black"/>
                  </a:solidFill>
                  <a:latin typeface="Times New Roman" pitchFamily="18" charset="0"/>
                </a:rPr>
                <a:t>例</a:t>
              </a:r>
              <a:r>
                <a:rPr lang="en-US" altLang="zh-CN" sz="900">
                  <a:solidFill>
                    <a:prstClr val="black"/>
                  </a:solidFill>
                  <a:latin typeface="Times New Roman" pitchFamily="18" charset="0"/>
                </a:rPr>
                <a:t>4.10</a:t>
              </a:r>
              <a:r>
                <a:rPr lang="zh-CN" altLang="en-US" sz="900">
                  <a:solidFill>
                    <a:prstClr val="black"/>
                  </a:solidFill>
                  <a:latin typeface="Times New Roman" pitchFamily="18" charset="0"/>
                </a:rPr>
                <a:t>运行结果</a:t>
              </a:r>
              <a:endParaRPr lang="zh-CN" alt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A817E-3EEA-494E-8727-C92270AF6EE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98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4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4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文本框 91138"/>
          <p:cNvSpPr txBox="1">
            <a:spLocks noChangeArrowheads="1"/>
          </p:cNvSpPr>
          <p:nvPr/>
        </p:nvSpPr>
        <p:spPr bwMode="auto">
          <a:xfrm>
            <a:off x="583571" y="1301004"/>
            <a:ext cx="10945216" cy="523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en-US" b="1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是一个顺序排列的由相同类型的若干个元素构成的集合，用于描述同一种类型的数据的集合，属于构造类型的数据结构。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数组的所有元素均按顺序存放在一个连续的存储空间中，</a:t>
            </a:r>
            <a:r>
              <a:rPr lang="zh-CN" altLang="en-US" b="1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数组名</a:t>
            </a: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就是这个存储空间的首地址（即第一个元素的存放地址）的符号地址。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 </a:t>
            </a: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下标访问法是常见的数组访问方法。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 </a:t>
            </a: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定义数组时需要有确定的空间大小，因此，在定义时必须用常量表达式来定义数组元素的个数。个数一经确定，在程序中不得更改。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 </a:t>
            </a: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语言中，数组的</a:t>
            </a:r>
            <a:r>
              <a:rPr lang="zh-CN" altLang="en-US" b="1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下标是从</a:t>
            </a:r>
            <a:r>
              <a:rPr lang="en-US" altLang="zh-CN" b="1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b="1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开始</a:t>
            </a: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，最后一个下标是数组的长度减</a:t>
            </a:r>
            <a:r>
              <a:rPr lang="en-US" altLang="zh-CN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。在使用时，数组下标不能超过这个范围，否则会出现数组越界错误。而这种错误，</a:t>
            </a:r>
            <a:r>
              <a:rPr lang="en-US" altLang="zh-CN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的编译器并不报告，</a:t>
            </a:r>
            <a:r>
              <a:rPr lang="zh-CN" altLang="en-US" b="1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执行时才会报错</a:t>
            </a: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，因此更要当心。</a:t>
            </a:r>
          </a:p>
        </p:txBody>
      </p:sp>
      <p:sp>
        <p:nvSpPr>
          <p:cNvPr id="4" name="椭圆 80"/>
          <p:cNvSpPr/>
          <p:nvPr/>
        </p:nvSpPr>
        <p:spPr bwMode="auto">
          <a:xfrm>
            <a:off x="3802064" y="530647"/>
            <a:ext cx="3779837" cy="628650"/>
          </a:xfrm>
          <a:prstGeom prst="rect">
            <a:avLst/>
          </a:prstGeom>
          <a:solidFill>
            <a:srgbClr val="C86477"/>
          </a:solidFill>
          <a:ln w="5715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kern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356" name="文本框 12"/>
          <p:cNvSpPr txBox="1">
            <a:spLocks noChangeArrowheads="1"/>
          </p:cNvSpPr>
          <p:nvPr/>
        </p:nvSpPr>
        <p:spPr bwMode="auto">
          <a:xfrm>
            <a:off x="3908426" y="575097"/>
            <a:ext cx="3529013" cy="522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800" b="1">
                <a:solidFill>
                  <a:srgbClr val="C86477"/>
                </a:solidFill>
                <a:latin typeface="Calibri" pitchFamily="34" charset="0"/>
              </a:rPr>
              <a:t>4.6  </a:t>
            </a:r>
            <a:r>
              <a:rPr lang="zh-CN" altLang="en-US" sz="2800" b="1">
                <a:solidFill>
                  <a:srgbClr val="C86477"/>
                </a:solidFill>
                <a:latin typeface="Calibri" pitchFamily="34" charset="0"/>
              </a:rPr>
              <a:t>本章小结</a:t>
            </a:r>
          </a:p>
        </p:txBody>
      </p:sp>
      <p:sp>
        <p:nvSpPr>
          <p:cNvPr id="6" name="椭圆 80"/>
          <p:cNvSpPr/>
          <p:nvPr/>
        </p:nvSpPr>
        <p:spPr bwMode="auto">
          <a:xfrm>
            <a:off x="1524000" y="476672"/>
            <a:ext cx="9144000" cy="165100"/>
          </a:xfrm>
          <a:prstGeom prst="rect">
            <a:avLst/>
          </a:prstGeom>
          <a:solidFill>
            <a:srgbClr val="C86477"/>
          </a:solidFill>
          <a:ln w="5715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kern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9D224-A722-40D3-972A-F797EC72B8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99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OOCVIDEO" val="1907471501"/>
  <p:tag name="MOOCFILE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sz="2400" b="0" i="0" u="none" strike="noStrike" kern="1200" cap="none" spc="0" normalizeH="0" baseline="0" noProof="0">
            <a:ln>
              <a:noFill/>
            </a:ln>
            <a:solidFill>
              <a:prstClr val="black"/>
            </a:solidFill>
            <a:effectLst/>
            <a:uLnTx/>
            <a:uFillTx/>
            <a:latin typeface="Arial" charset="0"/>
            <a:ea typeface="宋体" charset="-122"/>
            <a:cs typeface="+mn-cs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7146</TotalTime>
  <Pages>0</Pages>
  <Words>12904</Words>
  <Characters>0</Characters>
  <Application>Microsoft Office PowerPoint</Application>
  <DocSecurity>0</DocSecurity>
  <PresentationFormat>宽屏</PresentationFormat>
  <Lines>0</Lines>
  <Paragraphs>1122</Paragraphs>
  <Slides>101</Slides>
  <Notes>1</Notes>
  <HiddenSlides>0</HiddenSlides>
  <MMClips>0</MMClips>
  <ScaleCrop>false</ScaleCrop>
  <HeadingPairs>
    <vt:vector size="10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101</vt:i4>
      </vt:variant>
      <vt:variant>
        <vt:lpstr>自定义放映</vt:lpstr>
      </vt:variant>
      <vt:variant>
        <vt:i4>1</vt:i4>
      </vt:variant>
    </vt:vector>
  </HeadingPairs>
  <TitlesOfParts>
    <vt:vector size="128" baseType="lpstr">
      <vt:lpstr>Adobe 黑体 Std R</vt:lpstr>
      <vt:lpstr>Microsoft JhengHei</vt:lpstr>
      <vt:lpstr>MS PGothic</vt:lpstr>
      <vt:lpstr>Yu Gothic UI Semibold</vt:lpstr>
      <vt:lpstr>方正舒体</vt:lpstr>
      <vt:lpstr>仿宋</vt:lpstr>
      <vt:lpstr>黑体</vt:lpstr>
      <vt:lpstr>华光粗圆_CNKI</vt:lpstr>
      <vt:lpstr>华光中雅_CNKI</vt:lpstr>
      <vt:lpstr>华光准圆_CNKI</vt:lpstr>
      <vt:lpstr>华文楷体</vt:lpstr>
      <vt:lpstr>华文新魏</vt:lpstr>
      <vt:lpstr>楷体</vt:lpstr>
      <vt:lpstr>隶书</vt:lpstr>
      <vt:lpstr>宋体</vt:lpstr>
      <vt:lpstr>Microsoft Yahei</vt:lpstr>
      <vt:lpstr>Microsoft Yahei</vt:lpstr>
      <vt:lpstr>幼圆</vt:lpstr>
      <vt:lpstr>Arial</vt:lpstr>
      <vt:lpstr>Calibri</vt:lpstr>
      <vt:lpstr>Comic Sans MS</vt:lpstr>
      <vt:lpstr>Times New Roman</vt:lpstr>
      <vt:lpstr>Verdana</vt:lpstr>
      <vt:lpstr>Wingdings</vt:lpstr>
      <vt:lpstr>Office 主题​​</vt:lpstr>
      <vt:lpstr>Equation.3</vt:lpstr>
      <vt:lpstr>第四章  数组和结构</vt:lpstr>
      <vt:lpstr>4.1  一维数组</vt:lpstr>
      <vt:lpstr>PowerPoint 演示文稿</vt:lpstr>
      <vt:lpstr>4.1.1 一维数组的定义及初始化</vt:lpstr>
      <vt:lpstr>PowerPoint 演示文稿</vt:lpstr>
      <vt:lpstr>4.1.2 一维数组元素的引用</vt:lpstr>
      <vt:lpstr>4.1.3 一维数组的应用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4.2  字符数组</vt:lpstr>
      <vt:lpstr>PowerPoint 演示文稿</vt:lpstr>
      <vt:lpstr>4.2.1 字符数组的定义及初始化</vt:lpstr>
      <vt:lpstr>PowerPoint 演示文稿</vt:lpstr>
      <vt:lpstr>4.2.2 字符数组的输入和输出---通常用两种方式</vt:lpstr>
      <vt:lpstr>PowerPoint 演示文稿</vt:lpstr>
      <vt:lpstr>PowerPoint 演示文稿</vt:lpstr>
      <vt:lpstr>4.2.3 字符串处理函数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4.2.4 字符数组的应用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4.3  结构</vt:lpstr>
      <vt:lpstr>PowerPoint 演示文稿</vt:lpstr>
      <vt:lpstr>4.3.1 结构类型的定义</vt:lpstr>
      <vt:lpstr>PowerPoint 演示文稿</vt:lpstr>
      <vt:lpstr>4.3.2 结构类型变量的定义及初始化</vt:lpstr>
      <vt:lpstr>PowerPoint 演示文稿</vt:lpstr>
      <vt:lpstr>4.3.3 结构类型变量的使用</vt:lpstr>
      <vt:lpstr>4.3.4 结构的应用</vt:lpstr>
      <vt:lpstr>PowerPoint 演示文稿</vt:lpstr>
      <vt:lpstr>4.4  结构数组和二维数组</vt:lpstr>
      <vt:lpstr>4.4.1 结构数组的定义、初始化和使用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4.5 程序举例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4.4.2 二维数组的定义、初始化和使用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4.4.3 复杂数组的应用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4.5 程序举例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自定义放映1</vt:lpstr>
    </vt:vector>
  </TitlesOfParts>
  <Company>四川大学电气信息学院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[C程序设计]电子教案--CH01--概述</dc:title>
  <dc:creator>李长松</dc:creator>
  <dc:description>作者：李长松_x000d_
      单位：四川大学电气信息学院_x000d_
      时间：2001.11.15  12:00_x000d_
_x000d_
      版权所有 严禁非法复制和传播_x000d_
      未经作者同意 不得使用和修改_x000d_
_x000d_
      Copyright 2001.保留一切权利</dc:description>
  <cp:lastModifiedBy>ren xiaomei</cp:lastModifiedBy>
  <cp:revision>625</cp:revision>
  <dcterms:created xsi:type="dcterms:W3CDTF">2001-02-26T09:36:01Z</dcterms:created>
  <dcterms:modified xsi:type="dcterms:W3CDTF">2022-11-14T14:41:48Z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