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9" r:id="rId3"/>
    <p:sldId id="290" r:id="rId4"/>
    <p:sldId id="291" r:id="rId5"/>
    <p:sldId id="293" r:id="rId6"/>
    <p:sldId id="288" r:id="rId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033" autoAdjust="0"/>
  </p:normalViewPr>
  <p:slideViewPr>
    <p:cSldViewPr>
      <p:cViewPr varScale="1">
        <p:scale>
          <a:sx n="79" d="100"/>
          <a:sy n="79" d="100"/>
        </p:scale>
        <p:origin x="12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D96E76-517F-B468-04D8-38EFA4494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78D0B9-782A-7C16-D731-EEB7F991F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F8DC-35B0-48E6-A86E-42F1F08DD00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E7B1C-60E2-8A48-EEE0-6715FC30A8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8D795-4EA2-62F0-B78A-5F215C828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A549-763A-4A89-A454-A94BAF5139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47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DC12-F39B-4B97-8F4D-6734F9D366F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23B9-C868-4436-87D9-1A3152E115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21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53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711-C157-AA5E-1EA1-9F4C3F40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A117F6-F66D-FFD4-422F-EBD94B31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B512FE-9F6C-4ABD-23FA-CA518B45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4E7A5-CBFC-658B-8E88-8AF8084D5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3B86-D15F-9CD8-C5EA-3EAAD8BAC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73881A-26A5-ECF9-C6F2-3DEFA77AE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7AFC79-4973-3930-959B-AEF8810CF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45D0F3-6273-0338-FCDA-175B73D7C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3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0.2. COUPLERS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550" y="206752"/>
            <a:ext cx="10991850" cy="307777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52910"/>
            <a:ext cx="10972800" cy="395071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457057"/>
            <a:ext cx="2743200" cy="184666"/>
          </a:xfrm>
        </p:spPr>
        <p:txBody>
          <a:bodyPr lIns="0" tIns="0" rIns="0" bIns="0" anchor="ctr"/>
          <a:lstStyle>
            <a:lvl1pPr>
              <a:defRPr sz="1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0.2. COUPLERS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36520"/>
            <a:ext cx="3944620" cy="1584960"/>
          </a:xfrm>
          <a:custGeom>
            <a:avLst/>
            <a:gdLst/>
            <a:ahLst/>
            <a:cxnLst/>
            <a:rect l="l" t="t" r="r" b="b"/>
            <a:pathLst>
              <a:path w="3944620" h="1584960">
                <a:moveTo>
                  <a:pt x="0" y="1584959"/>
                </a:moveTo>
                <a:lnTo>
                  <a:pt x="3944112" y="1584959"/>
                </a:lnTo>
                <a:lnTo>
                  <a:pt x="3944112" y="0"/>
                </a:lnTo>
                <a:lnTo>
                  <a:pt x="0" y="0"/>
                </a:lnTo>
                <a:lnTo>
                  <a:pt x="0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1144" y="2951988"/>
            <a:ext cx="2403348" cy="95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2964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5CB4B75-CC85-5F87-B13B-97FD63FFBC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1213" y="6357666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4327" y="4722313"/>
            <a:ext cx="1521016" cy="12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726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F3DE434-B07E-429D-5547-0D42DA9B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1539" y="5283707"/>
            <a:ext cx="2624328" cy="1574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10" y="1699005"/>
            <a:ext cx="2599054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95950" y="6465068"/>
            <a:ext cx="121094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0.2. COUPLERS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9676" y="4919853"/>
            <a:ext cx="610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b="1" dirty="0" err="1">
                <a:latin typeface="Lucida Sans"/>
                <a:cs typeface="Lucida Sans"/>
              </a:rPr>
              <a:t>Lab</a:t>
            </a:r>
            <a:r>
              <a:rPr lang="es-ES" sz="3200" b="1" dirty="0">
                <a:latin typeface="Lucida Sans"/>
                <a:cs typeface="Lucida Sans"/>
              </a:rPr>
              <a:t> Book 0.2. </a:t>
            </a:r>
            <a:r>
              <a:rPr lang="es-ES" sz="3200" b="1" dirty="0" err="1">
                <a:latin typeface="Lucida Sans"/>
                <a:cs typeface="Lucida Sans"/>
              </a:rPr>
              <a:t>Couplers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676" y="5610250"/>
            <a:ext cx="8223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165" dirty="0" err="1">
                <a:latin typeface="Arial"/>
                <a:cs typeface="Arial"/>
              </a:rPr>
              <a:t>Student</a:t>
            </a:r>
            <a:r>
              <a:rPr lang="es-ES" spc="165" dirty="0">
                <a:latin typeface="Arial"/>
                <a:cs typeface="Arial"/>
              </a:rPr>
              <a:t>: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418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66F51-9238-50FE-85C2-BAC3DA79D7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A4D4-C3C4-085B-A7AD-EA04D83F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1B7433F1-7A0E-D925-6140-7305139D0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61537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500" u="sng" spc="-5" dirty="0" err="1">
                <a:latin typeface="+mj-lt"/>
                <a:cs typeface="Lucida Sans"/>
              </a:rPr>
              <a:t>Instructions</a:t>
            </a:r>
            <a:br>
              <a:rPr lang="es-ES" sz="2400" spc="-5" dirty="0">
                <a:latin typeface="+mj-lt"/>
                <a:cs typeface="Lucida Sans"/>
              </a:rPr>
            </a:br>
            <a:r>
              <a:rPr lang="es-ES" b="0" spc="-5" dirty="0">
                <a:latin typeface="+mj-lt"/>
                <a:cs typeface="Lucida Sans"/>
              </a:rPr>
              <a:t>General</a:t>
            </a:r>
            <a:endParaRPr sz="24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E518E73B-CE22-A00C-9C86-634FB762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1E163A6B-DFE4-C67D-5F3E-A56ACEF2E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FC84FF-30D3-FDAB-0A5A-0F07F8EE11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F7BC140-B3D8-C3CB-55AD-9064C7CDE9CA}"/>
              </a:ext>
            </a:extLst>
          </p:cNvPr>
          <p:cNvSpPr txBox="1">
            <a:spLocks/>
          </p:cNvSpPr>
          <p:nvPr/>
        </p:nvSpPr>
        <p:spPr>
          <a:xfrm>
            <a:off x="608011" y="1163263"/>
            <a:ext cx="11048999" cy="49581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ysClr val="windowText" lastClr="000000"/>
                </a:solidFill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Python notebook supplied by instructors</a:t>
            </a:r>
            <a:endParaRPr lang="en-US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endParaRPr lang="en-US" sz="2000" b="1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r>
              <a:rPr lang="en-US" sz="2000" b="1" kern="0" dirty="0">
                <a:solidFill>
                  <a:sysClr val="windowText" lastClr="000000"/>
                </a:solidFill>
                <a:sym typeface="Wingdings" pitchFamily="2" charset="2"/>
              </a:rPr>
              <a:t>SCRIPTS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From </a:t>
            </a:r>
            <a:r>
              <a:rPr lang="en-US" kern="0" dirty="0" err="1">
                <a:solidFill>
                  <a:sysClr val="windowText" lastClr="000000"/>
                </a:solidFill>
                <a:sym typeface="Wingdings" pitchFamily="2" charset="2"/>
              </a:rPr>
              <a:t>Poliformat</a:t>
            </a: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  download the 020_COUPLERS_v2025_Student.ipynb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Either run locally or at Google Collaboratory 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Cross-Sections </a:t>
            </a:r>
            <a:r>
              <a:rPr lang="en-US" i="1" dirty="0"/>
              <a:t>to be studied:</a:t>
            </a:r>
            <a:endParaRPr lang="en-US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object 7">
            <a:extLst>
              <a:ext uri="{FF2B5EF4-FFF2-40B4-BE49-F238E27FC236}">
                <a16:creationId xmlns:a16="http://schemas.microsoft.com/office/drawing/2014/main" id="{BB459788-0671-D4BA-B6DB-A3544D24EA92}"/>
              </a:ext>
            </a:extLst>
          </p:cNvPr>
          <p:cNvSpPr/>
          <p:nvPr/>
        </p:nvSpPr>
        <p:spPr>
          <a:xfrm>
            <a:off x="1241591" y="3685362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62">
            <a:extLst>
              <a:ext uri="{FF2B5EF4-FFF2-40B4-BE49-F238E27FC236}">
                <a16:creationId xmlns:a16="http://schemas.microsoft.com/office/drawing/2014/main" id="{13E0425E-CEDF-CBC4-B34B-0CC3951920EA}"/>
              </a:ext>
            </a:extLst>
          </p:cNvPr>
          <p:cNvSpPr/>
          <p:nvPr/>
        </p:nvSpPr>
        <p:spPr>
          <a:xfrm>
            <a:off x="1795778" y="4331380"/>
            <a:ext cx="67949" cy="610424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3">
            <a:extLst>
              <a:ext uri="{FF2B5EF4-FFF2-40B4-BE49-F238E27FC236}">
                <a16:creationId xmlns:a16="http://schemas.microsoft.com/office/drawing/2014/main" id="{FDE45797-C0E3-ACE0-F66B-057BDEDB9070}"/>
              </a:ext>
            </a:extLst>
          </p:cNvPr>
          <p:cNvSpPr txBox="1"/>
          <p:nvPr/>
        </p:nvSpPr>
        <p:spPr>
          <a:xfrm>
            <a:off x="1229760" y="4389164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</a:t>
            </a: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(h</a:t>
            </a:r>
            <a:r>
              <a:rPr sz="1400" dirty="0">
                <a:latin typeface="Calibri"/>
                <a:cs typeface="Calibri"/>
              </a:rPr>
              <a:t>eig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99" name="object 64">
            <a:extLst>
              <a:ext uri="{FF2B5EF4-FFF2-40B4-BE49-F238E27FC236}">
                <a16:creationId xmlns:a16="http://schemas.microsoft.com/office/drawing/2014/main" id="{ABAAA5DD-56CA-BF94-2180-F0866658B6B3}"/>
              </a:ext>
            </a:extLst>
          </p:cNvPr>
          <p:cNvSpPr/>
          <p:nvPr/>
        </p:nvSpPr>
        <p:spPr>
          <a:xfrm>
            <a:off x="1948179" y="4155787"/>
            <a:ext cx="914400" cy="89266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5">
            <a:extLst>
              <a:ext uri="{FF2B5EF4-FFF2-40B4-BE49-F238E27FC236}">
                <a16:creationId xmlns:a16="http://schemas.microsoft.com/office/drawing/2014/main" id="{A1EF013C-5123-D9A7-DC76-FEFD731E96E2}"/>
              </a:ext>
            </a:extLst>
          </p:cNvPr>
          <p:cNvSpPr txBox="1"/>
          <p:nvPr/>
        </p:nvSpPr>
        <p:spPr>
          <a:xfrm>
            <a:off x="2073955" y="3856694"/>
            <a:ext cx="7334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s-ES"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1" name="object 73">
            <a:extLst>
              <a:ext uri="{FF2B5EF4-FFF2-40B4-BE49-F238E27FC236}">
                <a16:creationId xmlns:a16="http://schemas.microsoft.com/office/drawing/2014/main" id="{4C5C0871-D9B5-E642-7661-FFBCAD75720B}"/>
              </a:ext>
            </a:extLst>
          </p:cNvPr>
          <p:cNvSpPr txBox="1"/>
          <p:nvPr/>
        </p:nvSpPr>
        <p:spPr>
          <a:xfrm>
            <a:off x="3523559" y="4331380"/>
            <a:ext cx="984979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2" name="object 74">
            <a:extLst>
              <a:ext uri="{FF2B5EF4-FFF2-40B4-BE49-F238E27FC236}">
                <a16:creationId xmlns:a16="http://schemas.microsoft.com/office/drawing/2014/main" id="{10CC4DBA-05F4-4CDC-BA0E-6200AF622CA9}"/>
              </a:ext>
            </a:extLst>
          </p:cNvPr>
          <p:cNvSpPr txBox="1"/>
          <p:nvPr/>
        </p:nvSpPr>
        <p:spPr>
          <a:xfrm>
            <a:off x="4421819" y="5309818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1" name="object 7">
            <a:extLst>
              <a:ext uri="{FF2B5EF4-FFF2-40B4-BE49-F238E27FC236}">
                <a16:creationId xmlns:a16="http://schemas.microsoft.com/office/drawing/2014/main" id="{06801468-6F27-A16A-64E3-D7AD4B6B6B96}"/>
              </a:ext>
            </a:extLst>
          </p:cNvPr>
          <p:cNvSpPr/>
          <p:nvPr/>
        </p:nvSpPr>
        <p:spPr>
          <a:xfrm>
            <a:off x="7239000" y="3685362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64">
            <a:extLst>
              <a:ext uri="{FF2B5EF4-FFF2-40B4-BE49-F238E27FC236}">
                <a16:creationId xmlns:a16="http://schemas.microsoft.com/office/drawing/2014/main" id="{D9E5D738-CA47-1898-E0D8-DFBC514F5A50}"/>
              </a:ext>
            </a:extLst>
          </p:cNvPr>
          <p:cNvSpPr/>
          <p:nvPr/>
        </p:nvSpPr>
        <p:spPr>
          <a:xfrm>
            <a:off x="7663179" y="4163346"/>
            <a:ext cx="3165333" cy="48374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5">
            <a:extLst>
              <a:ext uri="{FF2B5EF4-FFF2-40B4-BE49-F238E27FC236}">
                <a16:creationId xmlns:a16="http://schemas.microsoft.com/office/drawing/2014/main" id="{74A4CAE1-BC33-1BCD-6F24-54F1DFA8AEDB}"/>
              </a:ext>
            </a:extLst>
          </p:cNvPr>
          <p:cNvSpPr txBox="1"/>
          <p:nvPr/>
        </p:nvSpPr>
        <p:spPr>
          <a:xfrm>
            <a:off x="8910954" y="3926878"/>
            <a:ext cx="7334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s-ES"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6" name="object 73">
            <a:extLst>
              <a:ext uri="{FF2B5EF4-FFF2-40B4-BE49-F238E27FC236}">
                <a16:creationId xmlns:a16="http://schemas.microsoft.com/office/drawing/2014/main" id="{CC9D2269-0CA8-143F-4E45-F3AF594A2ED3}"/>
              </a:ext>
            </a:extLst>
          </p:cNvPr>
          <p:cNvSpPr txBox="1"/>
          <p:nvPr/>
        </p:nvSpPr>
        <p:spPr>
          <a:xfrm>
            <a:off x="7663179" y="4325314"/>
            <a:ext cx="3165333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lang="es-ES" sz="1600" b="1" spc="-10" dirty="0">
                <a:latin typeface="Calibri"/>
                <a:cs typeface="Calibri"/>
              </a:rPr>
              <a:t>MMI </a:t>
            </a:r>
            <a:r>
              <a:rPr lang="es-ES" sz="1600" b="1" spc="-10" dirty="0" err="1">
                <a:latin typeface="Calibri"/>
                <a:cs typeface="Calibri"/>
              </a:rPr>
              <a:t>Body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7" name="object 74">
            <a:extLst>
              <a:ext uri="{FF2B5EF4-FFF2-40B4-BE49-F238E27FC236}">
                <a16:creationId xmlns:a16="http://schemas.microsoft.com/office/drawing/2014/main" id="{8A3332FF-25D4-1955-323F-BBD1D30324AC}"/>
              </a:ext>
            </a:extLst>
          </p:cNvPr>
          <p:cNvSpPr txBox="1"/>
          <p:nvPr/>
        </p:nvSpPr>
        <p:spPr>
          <a:xfrm>
            <a:off x="7284458" y="5303772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9AFBE-EF33-9078-9CE3-5C8B079B0C36}"/>
              </a:ext>
            </a:extLst>
          </p:cNvPr>
          <p:cNvSpPr txBox="1"/>
          <p:nvPr/>
        </p:nvSpPr>
        <p:spPr>
          <a:xfrm>
            <a:off x="7377675" y="5580458"/>
            <a:ext cx="395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Multimode Interference (MMI) </a:t>
            </a:r>
            <a:r>
              <a:rPr lang="en-US" dirty="0"/>
              <a:t>coupler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36B5D8-2D70-3E7A-336D-AF55EC49DEB8}"/>
              </a:ext>
            </a:extLst>
          </p:cNvPr>
          <p:cNvSpPr txBox="1"/>
          <p:nvPr/>
        </p:nvSpPr>
        <p:spPr>
          <a:xfrm>
            <a:off x="1168826" y="5579058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Directional </a:t>
            </a:r>
            <a:r>
              <a:rPr lang="en-US" dirty="0"/>
              <a:t>coupler (DC)</a:t>
            </a:r>
          </a:p>
        </p:txBody>
      </p:sp>
      <p:sp>
        <p:nvSpPr>
          <p:cNvPr id="7" name="object 73">
            <a:extLst>
              <a:ext uri="{FF2B5EF4-FFF2-40B4-BE49-F238E27FC236}">
                <a16:creationId xmlns:a16="http://schemas.microsoft.com/office/drawing/2014/main" id="{9404A65A-9F07-371B-17B4-56EE1381567B}"/>
              </a:ext>
            </a:extLst>
          </p:cNvPr>
          <p:cNvSpPr txBox="1"/>
          <p:nvPr/>
        </p:nvSpPr>
        <p:spPr>
          <a:xfrm>
            <a:off x="1948179" y="4331380"/>
            <a:ext cx="984979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64">
            <a:extLst>
              <a:ext uri="{FF2B5EF4-FFF2-40B4-BE49-F238E27FC236}">
                <a16:creationId xmlns:a16="http://schemas.microsoft.com/office/drawing/2014/main" id="{B06C28EB-4BF4-A40B-513B-ACC7E468CDC3}"/>
              </a:ext>
            </a:extLst>
          </p:cNvPr>
          <p:cNvSpPr/>
          <p:nvPr/>
        </p:nvSpPr>
        <p:spPr>
          <a:xfrm flipV="1">
            <a:off x="2911079" y="5067632"/>
            <a:ext cx="590401" cy="45719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3">
            <a:extLst>
              <a:ext uri="{FF2B5EF4-FFF2-40B4-BE49-F238E27FC236}">
                <a16:creationId xmlns:a16="http://schemas.microsoft.com/office/drawing/2014/main" id="{4601CBDA-CF6C-DA98-1398-C31497498862}"/>
              </a:ext>
            </a:extLst>
          </p:cNvPr>
          <p:cNvSpPr txBox="1"/>
          <p:nvPr/>
        </p:nvSpPr>
        <p:spPr>
          <a:xfrm>
            <a:off x="2939643" y="5090491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lang="es-ES" sz="1400" dirty="0">
                <a:latin typeface="Calibri"/>
                <a:cs typeface="Calibri"/>
              </a:rPr>
              <a:t>g</a:t>
            </a:r>
            <a:endParaRPr sz="1400" dirty="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</a:t>
            </a:r>
            <a:r>
              <a:rPr lang="es-ES" sz="1400" spc="-10" dirty="0">
                <a:latin typeface="Calibri"/>
                <a:cs typeface="Calibri"/>
              </a:rPr>
              <a:t>gap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1" name="object 62">
            <a:extLst>
              <a:ext uri="{FF2B5EF4-FFF2-40B4-BE49-F238E27FC236}">
                <a16:creationId xmlns:a16="http://schemas.microsoft.com/office/drawing/2014/main" id="{F1DAA8E2-74AD-BD39-C248-2324458F6D54}"/>
              </a:ext>
            </a:extLst>
          </p:cNvPr>
          <p:cNvSpPr/>
          <p:nvPr/>
        </p:nvSpPr>
        <p:spPr>
          <a:xfrm>
            <a:off x="7448782" y="4331380"/>
            <a:ext cx="67949" cy="610424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3">
            <a:extLst>
              <a:ext uri="{FF2B5EF4-FFF2-40B4-BE49-F238E27FC236}">
                <a16:creationId xmlns:a16="http://schemas.microsoft.com/office/drawing/2014/main" id="{FCE9BE8C-E2F4-7CBE-236B-A2E5451F5C01}"/>
              </a:ext>
            </a:extLst>
          </p:cNvPr>
          <p:cNvSpPr txBox="1"/>
          <p:nvPr/>
        </p:nvSpPr>
        <p:spPr>
          <a:xfrm>
            <a:off x="6882764" y="4389164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</a:t>
            </a: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(h</a:t>
            </a:r>
            <a:r>
              <a:rPr sz="1400" dirty="0">
                <a:latin typeface="Calibri"/>
                <a:cs typeface="Calibri"/>
              </a:rPr>
              <a:t>eig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2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DA9C-35AF-A1D7-01E5-BFD9DEF15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471E1424-6C4B-2D9A-1352-30AFB987A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#1 – Directional coupler cross-section in </a:t>
            </a:r>
            <a:r>
              <a:rPr lang="en-US" sz="2500" dirty="0" err="1"/>
              <a:t>GDSFactory</a:t>
            </a:r>
            <a:br>
              <a:rPr lang="es-ES" sz="2500" spc="-5" dirty="0">
                <a:latin typeface="+mj-lt"/>
                <a:cs typeface="Lucida Sans"/>
              </a:rPr>
            </a:b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9DCFD462-4416-65F8-5696-B0135B632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293F5C1D-AFFF-4EA6-CA59-6503F34EB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13AC1-9668-7266-DF5B-D7CE084AB0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AA9E72FF-B948-6B7A-8909-97C6BE95D6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INSTRUCTOR: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Present Python and </a:t>
                </a:r>
                <a:r>
                  <a:rPr lang="en-US" sz="2000" dirty="0" err="1"/>
                  <a:t>GDSFactory</a:t>
                </a:r>
                <a:r>
                  <a:rPr lang="en-US" sz="2000" dirty="0"/>
                  <a:t> implementation of DC cross-section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how to obtain the beating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the outputs.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ALL EXAMPLE #1: </a:t>
                </a:r>
                <a:r>
                  <a:rPr lang="en-US" sz="2000" dirty="0"/>
                  <a:t>waveguide width 1.2 µm, gap between waveguides 0.6 µm, deep </a:t>
                </a:r>
                <a:r>
                  <a:rPr lang="en-US" sz="2000" dirty="0" err="1"/>
                  <a:t>wvg</a:t>
                </a:r>
                <a:r>
                  <a:rPr lang="en-US" sz="2000" dirty="0"/>
                  <a:t>, wavelength start and end same 1.55 µm </a:t>
                </a:r>
                <a:r>
                  <a:rPr lang="en-US" sz="2000" dirty="0">
                    <a:sym typeface="Wingdings" pitchFamily="2" charset="2"/>
                  </a:rPr>
                  <a:t> all ”Run”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ALL: </a:t>
                </a:r>
                <a:r>
                  <a:rPr lang="en-US" sz="2000" dirty="0"/>
                  <a:t>Follow</a:t>
                </a:r>
                <a:r>
                  <a:rPr lang="en-US" sz="2000" b="1" dirty="0"/>
                  <a:t> </a:t>
                </a:r>
                <a:r>
                  <a:rPr lang="en-US" sz="2000" dirty="0"/>
                  <a:t>instructor, that will show how to 1) plot mode, 2) explore the results (neff …)</a:t>
                </a:r>
              </a:p>
              <a:p>
                <a:pPr algn="just"/>
                <a:endParaRPr lang="en-US" sz="2000" b="1" i="1" dirty="0"/>
              </a:p>
              <a:p>
                <a:pPr algn="just"/>
                <a:endParaRPr lang="en-US" sz="20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AA9E72FF-B948-6B7A-8909-97C6BE95D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  <a:blipFill>
                <a:blip r:embed="rId5"/>
                <a:stretch>
                  <a:fillRect l="-607" t="-738" r="-5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D0F8CF3B-B920-DBFC-F825-0C87B51EADA7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Document all your results (neff, plot fields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 different modes,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different polarizations…)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56EC-E197-239C-60DD-C11F7BA4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5431EA70-9578-8BF1-5A05-77CDC2678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#2 – Directional coupler length and coupling coefficient</a:t>
            </a:r>
            <a:br>
              <a:rPr lang="en-US" sz="2500" spc="-5" dirty="0">
                <a:latin typeface="+mj-lt"/>
                <a:cs typeface="Lucida Sans"/>
              </a:rPr>
            </a:br>
            <a:r>
              <a:rPr lang="en-US" b="0" dirty="0"/>
              <a:t>Wavelength 1.5 µm – width 1.2 µm – gap 0.6 µm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B6A02C28-9CC3-6E88-B695-04A48E5F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FB7F118F-AD79-0ED0-CE53-A8EE4409B4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46C9D-3FE3-8524-3349-96E1AD1712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5F0FDF-2A95-453B-4ECA-AEB637FF2694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(distance needed for a complete energy transfer between waveguides, distance needed for splitting power in half.. 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F754A5-65BC-14A3-5F55-75716FFA9027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C65D4-5494-F5CE-1094-CB0A32C33876}"/>
              </a:ext>
            </a:extLst>
          </p:cNvPr>
          <p:cNvSpPr txBox="1"/>
          <p:nvPr/>
        </p:nvSpPr>
        <p:spPr>
          <a:xfrm>
            <a:off x="3909688" y="2609722"/>
            <a:ext cx="45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L/</a:t>
            </a:r>
            <a:r>
              <a:rPr lang="en-US" dirty="0" err="1"/>
              <a:t>Lpi</a:t>
            </a:r>
            <a:r>
              <a:rPr lang="en-US" dirty="0"/>
              <a:t> vs K plot here</a:t>
            </a:r>
          </a:p>
        </p:txBody>
      </p:sp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380A8455-6386-C7D5-7BB6-B79D8D91F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1626040"/>
            <a:ext cx="3383313" cy="9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4E70-43B1-3881-1771-20FB4358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742C31CE-19F0-B995-0997-9A2D6A879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#4 – Multimode Interference (MMI) Coupler cross-section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D688A609-F3DC-EE34-C536-683E70F32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B6C672C6-89D4-7E67-2B94-811D081786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1F4313-D710-7A3E-7A8F-EB77DEE3C1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D838A93A-BFC8-0124-93CE-FDC193435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INSTRUCTOR: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Present Python and </a:t>
                </a:r>
                <a:r>
                  <a:rPr lang="en-US" sz="2000" dirty="0" err="1"/>
                  <a:t>GDSFactory</a:t>
                </a:r>
                <a:r>
                  <a:rPr lang="en-US" sz="2000" dirty="0"/>
                  <a:t> implementation of DC cross-section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how to obtain the beating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the outputs.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ALL EXAMPLE #1: </a:t>
                </a:r>
                <a:r>
                  <a:rPr lang="en-US" sz="2000" dirty="0"/>
                  <a:t>waveguide width 12 µm, gap between waveguides 0.6 µm, deep </a:t>
                </a:r>
                <a:r>
                  <a:rPr lang="en-US" sz="2000" dirty="0" err="1"/>
                  <a:t>wvg</a:t>
                </a:r>
                <a:r>
                  <a:rPr lang="en-US" sz="2000" dirty="0"/>
                  <a:t>, wavelength start and end same 1.55 µm </a:t>
                </a:r>
                <a:r>
                  <a:rPr lang="en-US" sz="2000" dirty="0">
                    <a:sym typeface="Wingdings" pitchFamily="2" charset="2"/>
                  </a:rPr>
                  <a:t> all ”Run”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ALL: </a:t>
                </a:r>
                <a:r>
                  <a:rPr lang="en-US" sz="2000" dirty="0"/>
                  <a:t>Follow</a:t>
                </a:r>
                <a:r>
                  <a:rPr lang="en-US" sz="2000" b="1" dirty="0"/>
                  <a:t> </a:t>
                </a:r>
                <a:r>
                  <a:rPr lang="en-US" sz="2000" dirty="0"/>
                  <a:t>instructor, that will show how to 1) plot mode, 2) explore the results (neff …)</a:t>
                </a:r>
              </a:p>
              <a:p>
                <a:pPr algn="just"/>
                <a:endParaRPr lang="en-US" sz="2000" b="1" i="1" dirty="0"/>
              </a:p>
              <a:p>
                <a:pPr algn="just"/>
                <a:endParaRPr lang="en-US" sz="20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D838A93A-BFC8-0124-93CE-FDC193435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  <a:blipFill>
                <a:blip r:embed="rId5"/>
                <a:stretch>
                  <a:fillRect l="-607" t="-738" r="-5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FDE3A197-9508-F9F1-1FEB-FF883D78C151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Document all your results (neff, plot fields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 different modes,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different polarizations…)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3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5635" y="2636520"/>
            <a:ext cx="8246363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3326" y="3165729"/>
            <a:ext cx="2233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Lucida Sans"/>
                <a:cs typeface="Lucida Sans"/>
              </a:rPr>
              <a:t>Thank</a:t>
            </a:r>
            <a:r>
              <a:rPr sz="3200" b="1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ucida Sans"/>
                <a:cs typeface="Lucida Sans"/>
              </a:rPr>
              <a:t>you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52DA19-AD24-7D24-2AE9-51F8F5A7F5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373</Words>
  <Application>Microsoft Office PowerPoint</Application>
  <PresentationFormat>Panorámica</PresentationFormat>
  <Paragraphs>73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Cambria Math</vt:lpstr>
      <vt:lpstr>Lucida Sans</vt:lpstr>
      <vt:lpstr>Times New Roman</vt:lpstr>
      <vt:lpstr>Wingdings</vt:lpstr>
      <vt:lpstr>Office Theme</vt:lpstr>
      <vt:lpstr>Presentación de PowerPoint</vt:lpstr>
      <vt:lpstr>Instructions General</vt:lpstr>
      <vt:lpstr>Learning outcome #1 – Directional coupler cross-section in GDSFactory </vt:lpstr>
      <vt:lpstr>Learning outcome #2 – Directional coupler length and coupling coefficient Wavelength 1.5 µm – width 1.2 µm – gap 0.6 µm</vt:lpstr>
      <vt:lpstr>Learning outcome #4 – Multimode Interference (MMI) Coupler cross-section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Mª Ester Calataytud</dc:creator>
  <cp:lastModifiedBy>Christian Camilo Cano Vasquez</cp:lastModifiedBy>
  <cp:revision>8</cp:revision>
  <dcterms:created xsi:type="dcterms:W3CDTF">2025-01-27T02:46:57Z</dcterms:created>
  <dcterms:modified xsi:type="dcterms:W3CDTF">2025-09-23T19:09:28Z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</Properties>
</file>