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5" r:id="rId3"/>
    <p:sldId id="290" r:id="rId4"/>
    <p:sldId id="296" r:id="rId5"/>
    <p:sldId id="292" r:id="rId6"/>
    <p:sldId id="297" r:id="rId7"/>
    <p:sldId id="293" r:id="rId8"/>
    <p:sldId id="288" r:id="rId9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38" autoAdjust="0"/>
    <p:restoredTop sz="95033" autoAdjust="0"/>
  </p:normalViewPr>
  <p:slideViewPr>
    <p:cSldViewPr>
      <p:cViewPr varScale="1">
        <p:scale>
          <a:sx n="79" d="100"/>
          <a:sy n="79" d="100"/>
        </p:scale>
        <p:origin x="12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DD96E76-517F-B468-04D8-38EFA44947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78D0B9-782A-7C16-D731-EEB7F991F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8F8DC-35B0-48E6-A86E-42F1F08DD00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2E7B1C-60E2-8A48-EEE0-6715FC30A8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8D795-4EA2-62F0-B78A-5F215C828C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6A549-763A-4A89-A454-A94BAF5139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47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BDC12-F39B-4B97-8F4D-6734F9D366F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223B9-C868-4436-87D9-1A3152E115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21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53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711-C157-AA5E-1EA1-9F4C3F40B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A117F6-F66D-FFD4-422F-EBD94B31F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B512FE-9F6C-4ABD-23FA-CA518B458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24E7A5-CBFC-658B-8E88-8AF8084D5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96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3BBE-3704-D894-1C10-5488EE611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BB04E2-F70F-42F7-9964-3D274C49F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664AEC-7D1D-9DDC-3B94-3AE8450C7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F62EEB-2D30-2026-D252-4267AF688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07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AA65-166B-474B-A6C9-9858D86A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158223-A8BA-05F6-464C-EC03A9FB8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ECB4DF-C329-8F47-9ECE-661B5B2BF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B2276-A4E2-DFBF-0088-6997E86C9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315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3B86-D15F-9CD8-C5EA-3EAAD8BA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73881A-26A5-ECF9-C6F2-3DEFA77A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7AFC79-4973-3930-959B-AEF8810CF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5D0F3-6273-0338-FCDA-175B73D7C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223B9-C868-4436-87D9-1A3152E1157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3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1.0. WAVEGUIDES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0550" y="206752"/>
            <a:ext cx="10991850" cy="307777"/>
          </a:xfrm>
        </p:spPr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52910"/>
            <a:ext cx="10972800" cy="395071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9600" y="6457057"/>
            <a:ext cx="2743200" cy="184666"/>
          </a:xfrm>
        </p:spPr>
        <p:txBody>
          <a:bodyPr lIns="0" tIns="0" rIns="0" bIns="0" anchor="ctr"/>
          <a:lstStyle>
            <a:lvl1pPr>
              <a:defRPr sz="12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1.0. WAVEGUIDES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636520"/>
            <a:ext cx="3944620" cy="1584960"/>
          </a:xfrm>
          <a:custGeom>
            <a:avLst/>
            <a:gdLst/>
            <a:ahLst/>
            <a:cxnLst/>
            <a:rect l="l" t="t" r="r" b="b"/>
            <a:pathLst>
              <a:path w="3944620" h="1584960">
                <a:moveTo>
                  <a:pt x="0" y="1584959"/>
                </a:moveTo>
                <a:lnTo>
                  <a:pt x="3944112" y="1584959"/>
                </a:lnTo>
                <a:lnTo>
                  <a:pt x="3944112" y="0"/>
                </a:lnTo>
                <a:lnTo>
                  <a:pt x="0" y="0"/>
                </a:lnTo>
                <a:lnTo>
                  <a:pt x="0" y="1584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1144" y="2951988"/>
            <a:ext cx="2403348" cy="954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92964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5CB4B75-CC85-5F87-B13B-97FD63FFBC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91213" y="6357666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94327" y="4722313"/>
            <a:ext cx="1521016" cy="1253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9372600" y="6377940"/>
            <a:ext cx="2804160" cy="34290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F3DE434-B07E-429D-5547-0D42DA9B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91539" y="5283707"/>
            <a:ext cx="2624328" cy="15742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10" y="1699005"/>
            <a:ext cx="2599054" cy="269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95950" y="6465068"/>
            <a:ext cx="121094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s-ES" spc="-5"/>
              <a:t>LAB 1.0. WAVEGUIDES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16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49676" y="4919853"/>
            <a:ext cx="6106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3200" b="1" dirty="0" err="1">
                <a:latin typeface="Lucida Sans"/>
                <a:cs typeface="Lucida Sans"/>
              </a:rPr>
              <a:t>Lab</a:t>
            </a:r>
            <a:r>
              <a:rPr lang="es-ES" sz="3200" b="1" dirty="0">
                <a:latin typeface="Lucida Sans"/>
                <a:cs typeface="Lucida Sans"/>
              </a:rPr>
              <a:t> Book 1.0. </a:t>
            </a:r>
            <a:r>
              <a:rPr lang="es-ES" sz="3200" b="1" dirty="0" err="1">
                <a:latin typeface="Lucida Sans"/>
                <a:cs typeface="Lucida Sans"/>
              </a:rPr>
              <a:t>Waveguides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9676" y="5610250"/>
            <a:ext cx="822312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165" dirty="0" err="1">
                <a:latin typeface="Arial"/>
                <a:cs typeface="Arial"/>
              </a:rPr>
              <a:t>Student</a:t>
            </a:r>
            <a:r>
              <a:rPr lang="es-ES" spc="165" dirty="0">
                <a:latin typeface="Arial"/>
                <a:cs typeface="Arial"/>
              </a:rPr>
              <a:t>: 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4189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F66F51-9238-50FE-85C2-BAC3DA79D7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A4D4-C3C4-085B-A7AD-EA04D83F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1B7433F1-7A0E-D925-6140-7305139D05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61537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500" u="sng" spc="-5" dirty="0" err="1">
                <a:latin typeface="+mj-lt"/>
                <a:cs typeface="Lucida Sans"/>
              </a:rPr>
              <a:t>Instructions</a:t>
            </a:r>
            <a:br>
              <a:rPr lang="es-ES" sz="2400" spc="-5" dirty="0">
                <a:latin typeface="+mj-lt"/>
                <a:cs typeface="Lucida Sans"/>
              </a:rPr>
            </a:br>
            <a:r>
              <a:rPr lang="es-ES" b="0" spc="-5" dirty="0">
                <a:latin typeface="+mj-lt"/>
                <a:cs typeface="Lucida Sans"/>
              </a:rPr>
              <a:t>General</a:t>
            </a:r>
            <a:endParaRPr sz="24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E518E73B-CE22-A00C-9C86-634FB762E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1E163A6B-DFE4-C67D-5F3E-A56ACEF2EA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FC84FF-30D3-FDAB-0A5A-0F07F8EE116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9F7BC140-B3D8-C3CB-55AD-9064C7CDE9CA}"/>
              </a:ext>
            </a:extLst>
          </p:cNvPr>
          <p:cNvSpPr txBox="1">
            <a:spLocks/>
          </p:cNvSpPr>
          <p:nvPr/>
        </p:nvSpPr>
        <p:spPr>
          <a:xfrm>
            <a:off x="608011" y="1163263"/>
            <a:ext cx="11048999" cy="4958137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kern="0" dirty="0">
                <a:solidFill>
                  <a:sysClr val="windowText" lastClr="000000"/>
                </a:solidFill>
              </a:rPr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Python notebook supplied by instructors</a:t>
            </a:r>
            <a:endParaRPr lang="en-US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endParaRPr lang="en-US" sz="2000" b="1" kern="0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pPr algn="just"/>
            <a:r>
              <a:rPr lang="en-US" sz="2000" b="1" kern="0" dirty="0">
                <a:solidFill>
                  <a:sysClr val="windowText" lastClr="000000"/>
                </a:solidFill>
                <a:sym typeface="Wingdings" pitchFamily="2" charset="2"/>
              </a:rPr>
              <a:t>SCRIPTS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From </a:t>
            </a:r>
            <a:r>
              <a:rPr lang="en-US" kern="0" dirty="0" err="1">
                <a:solidFill>
                  <a:sysClr val="windowText" lastClr="000000"/>
                </a:solidFill>
                <a:sym typeface="Wingdings" pitchFamily="2" charset="2"/>
              </a:rPr>
              <a:t>Poliformat</a:t>
            </a:r>
            <a:r>
              <a:rPr lang="en-US" kern="0" dirty="0">
                <a:solidFill>
                  <a:sysClr val="windowText" lastClr="000000"/>
                </a:solidFill>
                <a:sym typeface="Wingdings" pitchFamily="2" charset="2"/>
              </a:rPr>
              <a:t>  download the 10_WAVEGUIDES_v2025_Student.ipynb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ysClr val="windowText" lastClr="000000"/>
                </a:solidFill>
              </a:rPr>
              <a:t>Either run locally or at Google Collaboratory </a:t>
            </a:r>
          </a:p>
          <a:p>
            <a:pPr algn="just"/>
            <a:endParaRPr lang="en-US" sz="2000" b="1" i="1" dirty="0"/>
          </a:p>
          <a:p>
            <a:pPr algn="just"/>
            <a:endParaRPr 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96" name="object 7">
            <a:extLst>
              <a:ext uri="{FF2B5EF4-FFF2-40B4-BE49-F238E27FC236}">
                <a16:creationId xmlns:a16="http://schemas.microsoft.com/office/drawing/2014/main" id="{BB459788-0671-D4BA-B6DB-A3544D24EA92}"/>
              </a:ext>
            </a:extLst>
          </p:cNvPr>
          <p:cNvSpPr/>
          <p:nvPr/>
        </p:nvSpPr>
        <p:spPr>
          <a:xfrm>
            <a:off x="902765" y="3422925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62">
            <a:extLst>
              <a:ext uri="{FF2B5EF4-FFF2-40B4-BE49-F238E27FC236}">
                <a16:creationId xmlns:a16="http://schemas.microsoft.com/office/drawing/2014/main" id="{13E0425E-CEDF-CBC4-B34B-0CC3951920EA}"/>
              </a:ext>
            </a:extLst>
          </p:cNvPr>
          <p:cNvSpPr/>
          <p:nvPr/>
        </p:nvSpPr>
        <p:spPr>
          <a:xfrm>
            <a:off x="1747061" y="3983757"/>
            <a:ext cx="76200" cy="986155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3">
            <a:extLst>
              <a:ext uri="{FF2B5EF4-FFF2-40B4-BE49-F238E27FC236}">
                <a16:creationId xmlns:a16="http://schemas.microsoft.com/office/drawing/2014/main" id="{FDE45797-C0E3-ACE0-F66B-057BDEDB9070}"/>
              </a:ext>
            </a:extLst>
          </p:cNvPr>
          <p:cNvSpPr txBox="1"/>
          <p:nvPr/>
        </p:nvSpPr>
        <p:spPr>
          <a:xfrm>
            <a:off x="1091131" y="4210910"/>
            <a:ext cx="57785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h</a:t>
            </a:r>
            <a:endParaRPr sz="14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(h</a:t>
            </a:r>
            <a:r>
              <a:rPr sz="1400" dirty="0">
                <a:latin typeface="Calibri"/>
                <a:cs typeface="Calibri"/>
              </a:rPr>
              <a:t>eig</a:t>
            </a:r>
            <a:r>
              <a:rPr sz="1400" spc="-25" dirty="0">
                <a:latin typeface="Calibri"/>
                <a:cs typeface="Calibri"/>
              </a:rPr>
              <a:t>h</a:t>
            </a:r>
            <a:r>
              <a:rPr sz="1400" spc="-5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9" name="object 64">
            <a:extLst>
              <a:ext uri="{FF2B5EF4-FFF2-40B4-BE49-F238E27FC236}">
                <a16:creationId xmlns:a16="http://schemas.microsoft.com/office/drawing/2014/main" id="{ABAAA5DD-56CA-BF94-2180-F0866658B6B3}"/>
              </a:ext>
            </a:extLst>
          </p:cNvPr>
          <p:cNvSpPr/>
          <p:nvPr/>
        </p:nvSpPr>
        <p:spPr>
          <a:xfrm>
            <a:off x="1984805" y="3773445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65">
            <a:extLst>
              <a:ext uri="{FF2B5EF4-FFF2-40B4-BE49-F238E27FC236}">
                <a16:creationId xmlns:a16="http://schemas.microsoft.com/office/drawing/2014/main" id="{A1EF013C-5123-D9A7-DC76-FEFD731E96E2}"/>
              </a:ext>
            </a:extLst>
          </p:cNvPr>
          <p:cNvSpPr txBox="1"/>
          <p:nvPr/>
        </p:nvSpPr>
        <p:spPr>
          <a:xfrm>
            <a:off x="2504743" y="3532730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1" name="object 73">
            <a:extLst>
              <a:ext uri="{FF2B5EF4-FFF2-40B4-BE49-F238E27FC236}">
                <a16:creationId xmlns:a16="http://schemas.microsoft.com/office/drawing/2014/main" id="{4C5C0871-D9B5-E642-7661-FFBCAD75720B}"/>
              </a:ext>
            </a:extLst>
          </p:cNvPr>
          <p:cNvSpPr txBox="1"/>
          <p:nvPr/>
        </p:nvSpPr>
        <p:spPr>
          <a:xfrm>
            <a:off x="1984805" y="3983757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2" name="object 74">
            <a:extLst>
              <a:ext uri="{FF2B5EF4-FFF2-40B4-BE49-F238E27FC236}">
                <a16:creationId xmlns:a16="http://schemas.microsoft.com/office/drawing/2014/main" id="{10CC4DBA-05F4-4CDC-BA0E-6200AF622CA9}"/>
              </a:ext>
            </a:extLst>
          </p:cNvPr>
          <p:cNvSpPr txBox="1"/>
          <p:nvPr/>
        </p:nvSpPr>
        <p:spPr>
          <a:xfrm>
            <a:off x="3983988" y="4338253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1" name="object 7">
            <a:extLst>
              <a:ext uri="{FF2B5EF4-FFF2-40B4-BE49-F238E27FC236}">
                <a16:creationId xmlns:a16="http://schemas.microsoft.com/office/drawing/2014/main" id="{06801468-6F27-A16A-64E3-D7AD4B6B6B96}"/>
              </a:ext>
            </a:extLst>
          </p:cNvPr>
          <p:cNvSpPr/>
          <p:nvPr/>
        </p:nvSpPr>
        <p:spPr>
          <a:xfrm>
            <a:off x="7391400" y="3422925"/>
            <a:ext cx="3929379" cy="1902460"/>
          </a:xfrm>
          <a:custGeom>
            <a:avLst/>
            <a:gdLst/>
            <a:ahLst/>
            <a:cxnLst/>
            <a:rect l="l" t="t" r="r" b="b"/>
            <a:pathLst>
              <a:path w="3929379" h="1902460">
                <a:moveTo>
                  <a:pt x="0" y="1901952"/>
                </a:moveTo>
                <a:lnTo>
                  <a:pt x="3928872" y="1901952"/>
                </a:lnTo>
                <a:lnTo>
                  <a:pt x="3928872" y="0"/>
                </a:lnTo>
                <a:lnTo>
                  <a:pt x="0" y="0"/>
                </a:lnTo>
                <a:lnTo>
                  <a:pt x="0" y="190195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64">
            <a:extLst>
              <a:ext uri="{FF2B5EF4-FFF2-40B4-BE49-F238E27FC236}">
                <a16:creationId xmlns:a16="http://schemas.microsoft.com/office/drawing/2014/main" id="{D9E5D738-CA47-1898-E0D8-DFBC514F5A50}"/>
              </a:ext>
            </a:extLst>
          </p:cNvPr>
          <p:cNvSpPr/>
          <p:nvPr/>
        </p:nvSpPr>
        <p:spPr>
          <a:xfrm>
            <a:off x="8473440" y="3773445"/>
            <a:ext cx="1758314" cy="76200"/>
          </a:xfrm>
          <a:custGeom>
            <a:avLst/>
            <a:gdLst/>
            <a:ahLst/>
            <a:cxnLst/>
            <a:rect l="l" t="t" r="r" b="b"/>
            <a:pathLst>
              <a:path w="175831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758314" h="76200">
                <a:moveTo>
                  <a:pt x="1682114" y="0"/>
                </a:moveTo>
                <a:lnTo>
                  <a:pt x="1682114" y="76200"/>
                </a:lnTo>
                <a:lnTo>
                  <a:pt x="1745614" y="44450"/>
                </a:lnTo>
                <a:lnTo>
                  <a:pt x="1694814" y="44450"/>
                </a:lnTo>
                <a:lnTo>
                  <a:pt x="1694814" y="31750"/>
                </a:lnTo>
                <a:lnTo>
                  <a:pt x="1745614" y="31750"/>
                </a:lnTo>
                <a:lnTo>
                  <a:pt x="1682114" y="0"/>
                </a:lnTo>
                <a:close/>
              </a:path>
              <a:path w="1758314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758314" h="76200">
                <a:moveTo>
                  <a:pt x="1682114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82114" y="44450"/>
                </a:lnTo>
                <a:lnTo>
                  <a:pt x="1682114" y="31750"/>
                </a:lnTo>
                <a:close/>
              </a:path>
              <a:path w="1758314" h="76200">
                <a:moveTo>
                  <a:pt x="1745614" y="31750"/>
                </a:moveTo>
                <a:lnTo>
                  <a:pt x="1694814" y="31750"/>
                </a:lnTo>
                <a:lnTo>
                  <a:pt x="1694814" y="44450"/>
                </a:lnTo>
                <a:lnTo>
                  <a:pt x="1745614" y="44450"/>
                </a:lnTo>
                <a:lnTo>
                  <a:pt x="1758314" y="38100"/>
                </a:lnTo>
                <a:lnTo>
                  <a:pt x="174561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65">
            <a:extLst>
              <a:ext uri="{FF2B5EF4-FFF2-40B4-BE49-F238E27FC236}">
                <a16:creationId xmlns:a16="http://schemas.microsoft.com/office/drawing/2014/main" id="{74A4CAE1-BC33-1BCD-6F24-54F1DFA8AEDB}"/>
              </a:ext>
            </a:extLst>
          </p:cNvPr>
          <p:cNvSpPr txBox="1"/>
          <p:nvPr/>
        </p:nvSpPr>
        <p:spPr>
          <a:xfrm>
            <a:off x="8993378" y="3532730"/>
            <a:ext cx="73342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Calibri"/>
                <a:cs typeface="Calibri"/>
              </a:rPr>
              <a:t>W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(width)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6" name="object 73">
            <a:extLst>
              <a:ext uri="{FF2B5EF4-FFF2-40B4-BE49-F238E27FC236}">
                <a16:creationId xmlns:a16="http://schemas.microsoft.com/office/drawing/2014/main" id="{CC9D2269-0CA8-143F-4E45-F3AF594A2ED3}"/>
              </a:ext>
            </a:extLst>
          </p:cNvPr>
          <p:cNvSpPr txBox="1"/>
          <p:nvPr/>
        </p:nvSpPr>
        <p:spPr>
          <a:xfrm>
            <a:off x="8473440" y="3983757"/>
            <a:ext cx="1758950" cy="986155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8415" algn="ctr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Core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7" name="object 74">
            <a:extLst>
              <a:ext uri="{FF2B5EF4-FFF2-40B4-BE49-F238E27FC236}">
                <a16:creationId xmlns:a16="http://schemas.microsoft.com/office/drawing/2014/main" id="{8A3332FF-25D4-1955-323F-BBD1D30324AC}"/>
              </a:ext>
            </a:extLst>
          </p:cNvPr>
          <p:cNvSpPr txBox="1"/>
          <p:nvPr/>
        </p:nvSpPr>
        <p:spPr>
          <a:xfrm>
            <a:off x="10472623" y="4338253"/>
            <a:ext cx="7410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alibri"/>
                <a:cs typeface="Calibri"/>
              </a:rPr>
              <a:t>Cladding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20" name="object 73">
            <a:extLst>
              <a:ext uri="{FF2B5EF4-FFF2-40B4-BE49-F238E27FC236}">
                <a16:creationId xmlns:a16="http://schemas.microsoft.com/office/drawing/2014/main" id="{C699977C-9138-F9B9-E43D-0CCB01AEB75F}"/>
              </a:ext>
            </a:extLst>
          </p:cNvPr>
          <p:cNvSpPr txBox="1"/>
          <p:nvPr/>
        </p:nvSpPr>
        <p:spPr>
          <a:xfrm>
            <a:off x="7391400" y="4690819"/>
            <a:ext cx="3906179" cy="610424"/>
          </a:xfrm>
          <a:prstGeom prst="rect">
            <a:avLst/>
          </a:prstGeom>
          <a:solidFill>
            <a:srgbClr val="CCB657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lang="es-ES" sz="2350" dirty="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lang="es-ES" sz="1600" b="1" spc="-10" dirty="0" err="1">
                <a:latin typeface="Calibri"/>
                <a:cs typeface="Calibri"/>
              </a:rPr>
              <a:t>Slab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2" name="object 62">
            <a:extLst>
              <a:ext uri="{FF2B5EF4-FFF2-40B4-BE49-F238E27FC236}">
                <a16:creationId xmlns:a16="http://schemas.microsoft.com/office/drawing/2014/main" id="{04561701-4B4F-F208-98F6-2DAB5C1138D3}"/>
              </a:ext>
            </a:extLst>
          </p:cNvPr>
          <p:cNvSpPr/>
          <p:nvPr/>
        </p:nvSpPr>
        <p:spPr>
          <a:xfrm>
            <a:off x="8575910" y="3994221"/>
            <a:ext cx="56259" cy="694989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CCA3B0D6-0C9E-B4A6-FA43-1AB5F1821674}"/>
              </a:ext>
            </a:extLst>
          </p:cNvPr>
          <p:cNvSpPr/>
          <p:nvPr/>
        </p:nvSpPr>
        <p:spPr>
          <a:xfrm>
            <a:off x="8233207" y="4689210"/>
            <a:ext cx="55008" cy="613272"/>
          </a:xfrm>
          <a:custGeom>
            <a:avLst/>
            <a:gdLst/>
            <a:ahLst/>
            <a:cxnLst/>
            <a:rect l="l" t="t" r="r" b="b"/>
            <a:pathLst>
              <a:path w="76200" h="986155">
                <a:moveTo>
                  <a:pt x="31750" y="909827"/>
                </a:moveTo>
                <a:lnTo>
                  <a:pt x="0" y="909827"/>
                </a:lnTo>
                <a:lnTo>
                  <a:pt x="38100" y="986027"/>
                </a:lnTo>
                <a:lnTo>
                  <a:pt x="69850" y="922527"/>
                </a:lnTo>
                <a:lnTo>
                  <a:pt x="31750" y="922527"/>
                </a:lnTo>
                <a:lnTo>
                  <a:pt x="31750" y="909827"/>
                </a:lnTo>
                <a:close/>
              </a:path>
              <a:path w="76200" h="986155">
                <a:moveTo>
                  <a:pt x="44450" y="63500"/>
                </a:moveTo>
                <a:lnTo>
                  <a:pt x="31750" y="63500"/>
                </a:lnTo>
                <a:lnTo>
                  <a:pt x="31750" y="922527"/>
                </a:lnTo>
                <a:lnTo>
                  <a:pt x="44450" y="922527"/>
                </a:lnTo>
                <a:lnTo>
                  <a:pt x="44450" y="63500"/>
                </a:lnTo>
                <a:close/>
              </a:path>
              <a:path w="76200" h="986155">
                <a:moveTo>
                  <a:pt x="76200" y="909827"/>
                </a:moveTo>
                <a:lnTo>
                  <a:pt x="44450" y="909827"/>
                </a:lnTo>
                <a:lnTo>
                  <a:pt x="44450" y="922527"/>
                </a:lnTo>
                <a:lnTo>
                  <a:pt x="69850" y="922527"/>
                </a:lnTo>
                <a:lnTo>
                  <a:pt x="76200" y="909827"/>
                </a:lnTo>
                <a:close/>
              </a:path>
              <a:path w="76200" h="98615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98615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63">
            <a:extLst>
              <a:ext uri="{FF2B5EF4-FFF2-40B4-BE49-F238E27FC236}">
                <a16:creationId xmlns:a16="http://schemas.microsoft.com/office/drawing/2014/main" id="{6394166D-0522-24AD-E666-39FE8A3FDC24}"/>
              </a:ext>
            </a:extLst>
          </p:cNvPr>
          <p:cNvSpPr txBox="1"/>
          <p:nvPr/>
        </p:nvSpPr>
        <p:spPr>
          <a:xfrm>
            <a:off x="8351994" y="4887127"/>
            <a:ext cx="674053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dirty="0" err="1">
                <a:latin typeface="Calibri"/>
                <a:cs typeface="Calibri"/>
              </a:rPr>
              <a:t>h_slab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2" name="object 63">
            <a:extLst>
              <a:ext uri="{FF2B5EF4-FFF2-40B4-BE49-F238E27FC236}">
                <a16:creationId xmlns:a16="http://schemas.microsoft.com/office/drawing/2014/main" id="{B589EB7D-B26E-4239-A5C2-F96DBBE82162}"/>
              </a:ext>
            </a:extLst>
          </p:cNvPr>
          <p:cNvSpPr txBox="1"/>
          <p:nvPr/>
        </p:nvSpPr>
        <p:spPr>
          <a:xfrm>
            <a:off x="8706378" y="3990085"/>
            <a:ext cx="138017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175">
              <a:lnSpc>
                <a:spcPct val="100000"/>
              </a:lnSpc>
              <a:spcBef>
                <a:spcPts val="105"/>
              </a:spcBef>
            </a:pPr>
            <a:r>
              <a:rPr lang="es-ES" sz="1400" spc="-10" dirty="0" err="1">
                <a:latin typeface="Calibri"/>
                <a:cs typeface="Calibri"/>
              </a:rPr>
              <a:t>h_core</a:t>
            </a:r>
            <a:r>
              <a:rPr lang="es-ES" sz="1400" spc="-10" dirty="0">
                <a:latin typeface="Calibri"/>
                <a:cs typeface="Calibri"/>
              </a:rPr>
              <a:t> 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D9AFBE-EF33-9078-9CE3-5C8B079B0C36}"/>
              </a:ext>
            </a:extLst>
          </p:cNvPr>
          <p:cNvSpPr txBox="1"/>
          <p:nvPr/>
        </p:nvSpPr>
        <p:spPr>
          <a:xfrm>
            <a:off x="9306491" y="5257071"/>
            <a:ext cx="19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36B5D8-2D70-3E7A-336D-AF55EC49DEB8}"/>
              </a:ext>
            </a:extLst>
          </p:cNvPr>
          <p:cNvSpPr txBox="1"/>
          <p:nvPr/>
        </p:nvSpPr>
        <p:spPr>
          <a:xfrm>
            <a:off x="2969899" y="5257071"/>
            <a:ext cx="215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</p:txBody>
      </p:sp>
    </p:spTree>
    <p:extLst>
      <p:ext uri="{BB962C8B-B14F-4D97-AF65-F5344CB8AC3E}">
        <p14:creationId xmlns:p14="http://schemas.microsoft.com/office/powerpoint/2010/main" val="4739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0DA9C-35AF-A1D7-01E5-BFD9DEF15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471E1424-6C4B-2D9A-1352-30AFB987A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#1 – Convergence tests</a:t>
            </a:r>
            <a:br>
              <a:rPr lang="en-US" sz="2500" dirty="0"/>
            </a:br>
            <a:r>
              <a:rPr lang="nl-NL" b="0" dirty="0"/>
              <a:t>SH &amp; DE waveguide, w = 1.2 µm, neff_TE0, wvl 1.55 µm. Change grid_resolution </a:t>
            </a:r>
            <a:r>
              <a:rPr lang="nl-NL" b="0"/>
              <a:t>from 6 </a:t>
            </a:r>
            <a:r>
              <a:rPr lang="nl-NL" b="0" dirty="0"/>
              <a:t>to 150 (Set your own spacing between points). </a:t>
            </a:r>
            <a:endParaRPr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9DCFD462-4416-65F8-5696-B0135B632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293F5C1D-AFFF-4EA6-CA59-6503F34EB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F13AC1-9668-7266-DF5B-D7CE084AB04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7C6D40-33EE-D9BE-7F58-8D96221D0D59}"/>
              </a:ext>
            </a:extLst>
          </p:cNvPr>
          <p:cNvSpPr/>
          <p:nvPr/>
        </p:nvSpPr>
        <p:spPr>
          <a:xfrm>
            <a:off x="609441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17B3AA-589C-A90A-EE95-EE60C6D04663}"/>
              </a:ext>
            </a:extLst>
          </p:cNvPr>
          <p:cNvSpPr/>
          <p:nvPr/>
        </p:nvSpPr>
        <p:spPr>
          <a:xfrm>
            <a:off x="6321424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A5ECC9-91D2-2918-1681-822F99EB31CD}"/>
              </a:ext>
            </a:extLst>
          </p:cNvPr>
          <p:cNvSpPr txBox="1"/>
          <p:nvPr/>
        </p:nvSpPr>
        <p:spPr>
          <a:xfrm>
            <a:off x="1079403" y="2709096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neff_TE0 vs </a:t>
            </a:r>
            <a:r>
              <a:rPr lang="en-US" dirty="0" err="1"/>
              <a:t>grid_resolution</a:t>
            </a:r>
            <a:r>
              <a:rPr lang="en-US" dirty="0"/>
              <a:t> plot here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3F5757-34AB-6F24-0981-9F1F15A0ADF8}"/>
              </a:ext>
            </a:extLst>
          </p:cNvPr>
          <p:cNvSpPr txBox="1"/>
          <p:nvPr/>
        </p:nvSpPr>
        <p:spPr>
          <a:xfrm>
            <a:off x="6883366" y="2709096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neff_TE0 vs </a:t>
            </a:r>
            <a:r>
              <a:rPr lang="en-US" dirty="0" err="1"/>
              <a:t>grid_resolution</a:t>
            </a:r>
            <a:r>
              <a:rPr lang="en-US" dirty="0"/>
              <a:t> plot here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814CDD6-2B59-8488-4EB8-82801B4D3F22}"/>
              </a:ext>
            </a:extLst>
          </p:cNvPr>
          <p:cNvSpPr txBox="1"/>
          <p:nvPr/>
        </p:nvSpPr>
        <p:spPr>
          <a:xfrm>
            <a:off x="609441" y="4860334"/>
            <a:ext cx="1119997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results, determine above which grid value the effective index calculation does not change significantly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D4C233-B5D9-B6AA-93A8-CF2F130CFF9C}"/>
              </a:ext>
            </a:extLst>
          </p:cNvPr>
          <p:cNvSpPr txBox="1"/>
          <p:nvPr/>
        </p:nvSpPr>
        <p:spPr>
          <a:xfrm>
            <a:off x="6331152" y="4342178"/>
            <a:ext cx="226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slab = 150nm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05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56EC-E197-239C-60DD-C11F7BA4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5431EA70-9578-8BF1-5A05-77CDC2678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#2 – Mode confinement with wavelength</a:t>
            </a:r>
            <a:br>
              <a:rPr lang="en-US" sz="2500" spc="-5" dirty="0">
                <a:latin typeface="+mj-lt"/>
                <a:cs typeface="Lucida Sans"/>
              </a:rPr>
            </a:br>
            <a:r>
              <a:rPr lang="en-US" b="0" dirty="0"/>
              <a:t>deep waveguide (w=0.8 µm) - wavelengths from 1.5 µm to 1.8 µm. Use the .</a:t>
            </a:r>
            <a:r>
              <a:rPr lang="en-US" b="0" dirty="0" err="1"/>
              <a:t>mode_area</a:t>
            </a:r>
            <a:r>
              <a:rPr lang="en-US" b="0" dirty="0"/>
              <a:t>() parameter of the </a:t>
            </a:r>
            <a:r>
              <a:rPr lang="en-US" b="0" dirty="0" err="1"/>
              <a:t>gt.modes.Waveguide</a:t>
            </a:r>
            <a:r>
              <a:rPr lang="en-US" b="0" dirty="0"/>
              <a:t>() function for this analysis.</a:t>
            </a: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B6A02C28-9CC3-6E88-B695-04A48E5FD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FB7F118F-AD79-0ED0-CE53-A8EE4409B4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846C9D-3FE3-8524-3349-96E1AD1712B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 dirty="0"/>
              <a:t>LAB 0.1. MODESOLVER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5F0FDF-2A95-453B-4ECA-AEB637FF2694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results, not only graphic ones, but also the associated effective index with respect to the core and cladding material indices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8F19863-7091-B8CA-F848-DBEA5CEEA027}"/>
              </a:ext>
            </a:extLst>
          </p:cNvPr>
          <p:cNvSpPr/>
          <p:nvPr/>
        </p:nvSpPr>
        <p:spPr>
          <a:xfrm>
            <a:off x="6094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4E7A47-20E2-3C27-D841-5A665642F6E2}"/>
              </a:ext>
            </a:extLst>
          </p:cNvPr>
          <p:cNvSpPr txBox="1"/>
          <p:nvPr/>
        </p:nvSpPr>
        <p:spPr>
          <a:xfrm>
            <a:off x="1294711" y="2671278"/>
            <a:ext cx="3962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modal plots at 1.5 </a:t>
            </a:r>
            <a:r>
              <a:rPr lang="en-US" b="0" dirty="0"/>
              <a:t>µm and 1.8 µm</a:t>
            </a:r>
            <a:endParaRPr lang="en-U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F754A5-65BC-14A3-5F55-75716FFA9027}"/>
              </a:ext>
            </a:extLst>
          </p:cNvPr>
          <p:cNvSpPr/>
          <p:nvPr/>
        </p:nvSpPr>
        <p:spPr>
          <a:xfrm>
            <a:off x="6476841" y="1418373"/>
            <a:ext cx="53325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9C65D4-5494-F5CE-1094-CB0A32C33876}"/>
              </a:ext>
            </a:extLst>
          </p:cNvPr>
          <p:cNvSpPr txBox="1"/>
          <p:nvPr/>
        </p:nvSpPr>
        <p:spPr>
          <a:xfrm>
            <a:off x="7117736" y="2671278"/>
            <a:ext cx="4050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Mode area vs wavelength plot here</a:t>
            </a:r>
          </a:p>
        </p:txBody>
      </p:sp>
    </p:spTree>
    <p:extLst>
      <p:ext uri="{BB962C8B-B14F-4D97-AF65-F5344CB8AC3E}">
        <p14:creationId xmlns:p14="http://schemas.microsoft.com/office/powerpoint/2010/main" val="124518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AC3D-36B7-D786-3825-B4DD6EADD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2E789-F7AE-F068-274C-E0F13A22DB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#3 – Group index calculation</a:t>
            </a:r>
            <a:br>
              <a:rPr lang="en-US" sz="2500" spc="-5" dirty="0">
                <a:latin typeface="+mj-lt"/>
                <a:cs typeface="Lucida Sans"/>
              </a:rPr>
            </a:br>
            <a:r>
              <a:rPr lang="en-US" b="0" dirty="0"/>
              <a:t>LO#2 Lab 0.1. Wavelength 1.5-1.6 µm (step 0.02 µm), width 0.8-1.2 µm (0.1 µm step). Calculate ng </a:t>
            </a:r>
            <a:br>
              <a:rPr lang="en-US" b="0" dirty="0"/>
            </a:b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3AEAD01B-7604-8009-5694-A556497AE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696E3846-1BD2-4F23-48AA-C7AF2A1EE6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32C0E2B-75B6-4768-A4C7-F165A264DA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A62DD6-5488-72A1-9926-0CAEE59089A9}"/>
              </a:ext>
            </a:extLst>
          </p:cNvPr>
          <p:cNvSpPr txBox="1"/>
          <p:nvPr/>
        </p:nvSpPr>
        <p:spPr>
          <a:xfrm>
            <a:off x="609441" y="4860334"/>
            <a:ext cx="939513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results, group index variation over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wvl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(if any) then comparison of values between shallow and deep waveguide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FA0AAA-71A1-8DCB-70D2-88FE3AF72A64}"/>
                  </a:ext>
                </a:extLst>
              </p:cNvPr>
              <p:cNvSpPr txBox="1"/>
              <p:nvPr/>
            </p:nvSpPr>
            <p:spPr>
              <a:xfrm>
                <a:off x="9906000" y="5123995"/>
                <a:ext cx="2120709" cy="673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𝜕𝜆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6FA0AAA-71A1-8DCB-70D2-88FE3AF72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0" y="5123995"/>
                <a:ext cx="2120709" cy="6730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59944736-4BCC-F690-E713-804423E259CF}"/>
              </a:ext>
            </a:extLst>
          </p:cNvPr>
          <p:cNvSpPr/>
          <p:nvPr/>
        </p:nvSpPr>
        <p:spPr>
          <a:xfrm>
            <a:off x="609441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48E5FA-C1C6-F80B-0482-77D8DD976560}"/>
              </a:ext>
            </a:extLst>
          </p:cNvPr>
          <p:cNvSpPr/>
          <p:nvPr/>
        </p:nvSpPr>
        <p:spPr>
          <a:xfrm>
            <a:off x="6321424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0260BF-E151-3555-DBCF-6AA9542BE3F0}"/>
              </a:ext>
            </a:extLst>
          </p:cNvPr>
          <p:cNvSpPr txBox="1"/>
          <p:nvPr/>
        </p:nvSpPr>
        <p:spPr>
          <a:xfrm>
            <a:off x="1079403" y="2709096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ng vs wavelength plot here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3864F5-B4CF-DDE6-1445-0823159251ED}"/>
              </a:ext>
            </a:extLst>
          </p:cNvPr>
          <p:cNvSpPr txBox="1"/>
          <p:nvPr/>
        </p:nvSpPr>
        <p:spPr>
          <a:xfrm>
            <a:off x="6883366" y="2709096"/>
            <a:ext cx="454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shallow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ng vs wavelength plot here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8D5F9B-0148-3384-FE67-9C287FA3C44B}"/>
              </a:ext>
            </a:extLst>
          </p:cNvPr>
          <p:cNvSpPr txBox="1"/>
          <p:nvPr/>
        </p:nvSpPr>
        <p:spPr>
          <a:xfrm>
            <a:off x="6331152" y="4342178"/>
            <a:ext cx="2269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slab = 150nm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011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DA0F9-B230-D9FC-3CE7-03BD08CF5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4400B4-EE16-8E85-AB54-E82FE3B29345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685800" y="408883"/>
                <a:ext cx="10994410" cy="107125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500" dirty="0"/>
                  <a:t>Learning outcome #4 – Waveguide compact model</a:t>
                </a:r>
                <a:br>
                  <a:rPr lang="en-US" sz="2500" spc="-5" dirty="0">
                    <a:latin typeface="+mj-lt"/>
                    <a:cs typeface="Lucida Sans"/>
                  </a:rPr>
                </a:br>
                <a:r>
                  <a:rPr lang="en-US" b="0" dirty="0"/>
                  <a:t>Let’s model the waveguide using a second order polynomial: 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b="0" dirty="0"/>
                </a:br>
                <a:endParaRPr lang="en-US" sz="2500" b="0" dirty="0">
                  <a:latin typeface="+mj-lt"/>
                  <a:cs typeface="Lucida Sans"/>
                </a:endParaRPr>
              </a:p>
            </p:txBody>
          </p:sp>
        </mc:Choice>
        <mc:Fallback>
          <p:sp>
            <p:nvSpPr>
              <p:cNvPr id="16" name="object 16">
                <a:extLst>
                  <a:ext uri="{FF2B5EF4-FFF2-40B4-BE49-F238E27FC236}">
                    <a16:creationId xmlns:a16="http://schemas.microsoft.com/office/drawing/2014/main" id="{394400B4-EE16-8E85-AB54-E82FE3B2934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408883"/>
                <a:ext cx="10994410" cy="1071255"/>
              </a:xfrm>
              <a:prstGeom prst="rect">
                <a:avLst/>
              </a:prstGeom>
              <a:blipFill>
                <a:blip r:embed="rId3"/>
                <a:stretch>
                  <a:fillRect l="-1664" t="-7386" b="-454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Gráfico 82">
            <a:extLst>
              <a:ext uri="{FF2B5EF4-FFF2-40B4-BE49-F238E27FC236}">
                <a16:creationId xmlns:a16="http://schemas.microsoft.com/office/drawing/2014/main" id="{4D53B68D-17ED-7EFB-F2B4-10DA7A772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09AB8697-C1EE-6E9A-6550-ACA2C3AE66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6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0D4A6C-5B37-EDF5-6242-74B16127E9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40F587-93A3-E474-C0B0-883BB9DAFD85}"/>
                  </a:ext>
                </a:extLst>
              </p:cNvPr>
              <p:cNvSpPr txBox="1"/>
              <p:nvPr/>
            </p:nvSpPr>
            <p:spPr>
              <a:xfrm>
                <a:off x="609441" y="4860334"/>
                <a:ext cx="11198542" cy="13619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E0700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second-degree polynomial coefficients and relate them with the group index and the dispersion parameter.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s-E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  <m:r>
                              <a:rPr lang="es-ES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s-ES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s-ES" sz="12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ES" sz="12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s-ES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just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Comment on the results found for the TE0 and TM0 for both deep and shallow waveguides. </a:t>
                </a:r>
              </a:p>
              <a:p>
                <a:pPr algn="just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440F587-93A3-E474-C0B0-883BB9DAF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" y="4860334"/>
                <a:ext cx="11198542" cy="1361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E0700D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A6B92C76-6772-2E00-346F-532321092C04}"/>
              </a:ext>
            </a:extLst>
          </p:cNvPr>
          <p:cNvSpPr/>
          <p:nvPr/>
        </p:nvSpPr>
        <p:spPr>
          <a:xfrm>
            <a:off x="609441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86628E-6E58-1F7E-B6C6-432B9A228397}"/>
              </a:ext>
            </a:extLst>
          </p:cNvPr>
          <p:cNvSpPr/>
          <p:nvPr/>
        </p:nvSpPr>
        <p:spPr>
          <a:xfrm>
            <a:off x="6321424" y="1447800"/>
            <a:ext cx="5486559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59B6428-4395-242F-54D8-A9FC610F2D7A}"/>
                  </a:ext>
                </a:extLst>
              </p:cNvPr>
              <p:cNvSpPr txBox="1"/>
              <p:nvPr/>
            </p:nvSpPr>
            <p:spPr>
              <a:xfrm>
                <a:off x="609440" y="2709096"/>
                <a:ext cx="54865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deep</a:t>
                </a:r>
                <a:r>
                  <a:rPr lang="en-US" dirty="0"/>
                  <a:t> waveguide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neff_TE0 vs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 </a:t>
                </a:r>
              </a:p>
              <a:p>
                <a:pPr algn="ctr"/>
                <a:r>
                  <a:rPr lang="en-US" dirty="0"/>
                  <a:t>&amp; </a:t>
                </a:r>
                <a:r>
                  <a:rPr lang="en-US" b="1" dirty="0"/>
                  <a:t>neff_TM0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</a:t>
                </a: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C59B6428-4395-242F-54D8-A9FC610F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0" y="2709096"/>
                <a:ext cx="5486559" cy="1200329"/>
              </a:xfrm>
              <a:prstGeom prst="rect">
                <a:avLst/>
              </a:prstGeom>
              <a:blipFill>
                <a:blip r:embed="rId7"/>
                <a:stretch>
                  <a:fillRect t="-2538" r="-55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20AF78-1FC6-19F4-8E0B-8A414F20C6DE}"/>
                  </a:ext>
                </a:extLst>
              </p:cNvPr>
              <p:cNvSpPr txBox="1"/>
              <p:nvPr/>
            </p:nvSpPr>
            <p:spPr>
              <a:xfrm>
                <a:off x="6321421" y="2709096"/>
                <a:ext cx="54865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shallow</a:t>
                </a:r>
                <a:r>
                  <a:rPr lang="en-US" dirty="0"/>
                  <a:t> waveguide</a:t>
                </a:r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neff_TE0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 </a:t>
                </a:r>
              </a:p>
              <a:p>
                <a:pPr algn="ctr"/>
                <a:r>
                  <a:rPr lang="en-US" dirty="0"/>
                  <a:t>&amp; </a:t>
                </a:r>
                <a:r>
                  <a:rPr lang="en-US" b="1" dirty="0"/>
                  <a:t>neff_TM0 vs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the second-degree polynomial fit 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320AF78-1FC6-19F4-8E0B-8A414F20C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421" y="2709096"/>
                <a:ext cx="5486559" cy="1200329"/>
              </a:xfrm>
              <a:prstGeom prst="rect">
                <a:avLst/>
              </a:prstGeom>
              <a:blipFill>
                <a:blip r:embed="rId8"/>
                <a:stretch>
                  <a:fillRect t="-2538" r="-556" b="-710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F38E924-A0E7-A039-C837-916BA77FE89B}"/>
              </a:ext>
            </a:extLst>
          </p:cNvPr>
          <p:cNvSpPr txBox="1"/>
          <p:nvPr/>
        </p:nvSpPr>
        <p:spPr>
          <a:xfrm>
            <a:off x="6347361" y="4498712"/>
            <a:ext cx="5486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slab: 150nm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34E70-43B1-3881-1771-20FB4358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742C31CE-19F0-B995-0997-9A2D6A879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08883"/>
            <a:ext cx="1099441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dirty="0"/>
              <a:t>Learning outcome #5 – Bend waveguide radius vs. loss – deep</a:t>
            </a:r>
            <a:br>
              <a:rPr lang="en-US" sz="2500" dirty="0"/>
            </a:br>
            <a:r>
              <a:rPr lang="en-US" b="0" dirty="0"/>
              <a:t>Find  neff_TE0 &amp; neff_TM0 for </a:t>
            </a:r>
            <a:r>
              <a:rPr lang="en-US" b="0" dirty="0" err="1"/>
              <a:t>wvl</a:t>
            </a:r>
            <a:r>
              <a:rPr lang="en-US" b="0" dirty="0"/>
              <a:t> 1.55 µm, width 1.0 µm for R=25,50,75,100, 125,150 µm</a:t>
            </a:r>
            <a:br>
              <a:rPr lang="en-US" sz="2500" dirty="0"/>
            </a:br>
            <a:endParaRPr lang="en-US" sz="2500" b="0" dirty="0">
              <a:latin typeface="+mj-lt"/>
              <a:cs typeface="Lucida Sans"/>
            </a:endParaRPr>
          </a:p>
        </p:txBody>
      </p:sp>
      <p:pic>
        <p:nvPicPr>
          <p:cNvPr id="83" name="Gráfico 82">
            <a:extLst>
              <a:ext uri="{FF2B5EF4-FFF2-40B4-BE49-F238E27FC236}">
                <a16:creationId xmlns:a16="http://schemas.microsoft.com/office/drawing/2014/main" id="{D688A609-F3DC-EE34-C536-683E70F32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006" y="6356057"/>
            <a:ext cx="6409575" cy="363174"/>
          </a:xfrm>
          <a:prstGeom prst="rect">
            <a:avLst/>
          </a:prstGeom>
        </p:spPr>
      </p:pic>
      <p:sp>
        <p:nvSpPr>
          <p:cNvPr id="84" name="Marcador de número de diapositiva 83">
            <a:extLst>
              <a:ext uri="{FF2B5EF4-FFF2-40B4-BE49-F238E27FC236}">
                <a16:creationId xmlns:a16="http://schemas.microsoft.com/office/drawing/2014/main" id="{B6C672C6-89D4-7E67-2B94-811D081786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A1F4313-D710-7A3E-7A8F-EB77DEE3C1A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spcBef>
                <a:spcPts val="15"/>
              </a:spcBef>
            </a:pPr>
            <a:r>
              <a:rPr lang="es-ES" spc="-5"/>
              <a:t>LAB 1.0. WAVEGUIDES</a:t>
            </a:r>
            <a:endParaRPr lang="es-ES" spc="-5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E3A197-9508-F9F1-1FEB-FF883D78C151}"/>
              </a:ext>
            </a:extLst>
          </p:cNvPr>
          <p:cNvSpPr txBox="1"/>
          <p:nvPr/>
        </p:nvSpPr>
        <p:spPr>
          <a:xfrm>
            <a:off x="609441" y="4860334"/>
            <a:ext cx="11199971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E0700D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Comment results, which is the safe radius, consider safe means less than 0.1 dB/90º.</a:t>
            </a: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9FBBBB-69CA-B7E5-7176-8227F2788CF5}"/>
                  </a:ext>
                </a:extLst>
              </p:cNvPr>
              <p:cNvSpPr txBox="1"/>
              <p:nvPr/>
            </p:nvSpPr>
            <p:spPr>
              <a:xfrm>
                <a:off x="9941529" y="4179383"/>
                <a:ext cx="1856534" cy="439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den>
                        </m:f>
                      </m:e>
                    </m:d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800" b="0" i="0" smtClean="0">
                        <a:latin typeface="Cambria Math" panose="02040503050406030204" pitchFamily="18" charset="0"/>
                      </a:rPr>
                      <m:t>R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E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s-E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𝑑𝐵</m:t>
                            </m:r>
                          </m:num>
                          <m:den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µ</m:t>
                            </m:r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09FBBBB-69CA-B7E5-7176-8227F278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529" y="4179383"/>
                <a:ext cx="1856534" cy="439608"/>
              </a:xfrm>
              <a:prstGeom prst="rect">
                <a:avLst/>
              </a:prstGeom>
              <a:blipFill>
                <a:blip r:embed="rId5"/>
                <a:stretch>
                  <a:fillRect l="-3289" b="-13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FE8755-B0BF-14B7-64E6-4BBB2560B9A6}"/>
              </a:ext>
            </a:extLst>
          </p:cNvPr>
          <p:cNvSpPr/>
          <p:nvPr/>
        </p:nvSpPr>
        <p:spPr>
          <a:xfrm>
            <a:off x="609441" y="1418373"/>
            <a:ext cx="11199971" cy="3306028"/>
          </a:xfrm>
          <a:prstGeom prst="rect">
            <a:avLst/>
          </a:prstGeom>
          <a:noFill/>
          <a:ln w="28575">
            <a:solidFill>
              <a:srgbClr val="E0700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31EBD86-BA6C-68C9-2D38-FC8CFBA7ADC4}"/>
              </a:ext>
            </a:extLst>
          </p:cNvPr>
          <p:cNvSpPr txBox="1"/>
          <p:nvPr/>
        </p:nvSpPr>
        <p:spPr>
          <a:xfrm>
            <a:off x="2978141" y="2784355"/>
            <a:ext cx="623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deep</a:t>
            </a:r>
            <a:r>
              <a:rPr lang="en-US" dirty="0"/>
              <a:t> waveguide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Paste dB/90º neff_TE0 &amp; neff_TM0 vs R</a:t>
            </a:r>
          </a:p>
        </p:txBody>
      </p:sp>
    </p:spTree>
    <p:extLst>
      <p:ext uri="{BB962C8B-B14F-4D97-AF65-F5344CB8AC3E}">
        <p14:creationId xmlns:p14="http://schemas.microsoft.com/office/powerpoint/2010/main" val="366043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945635" y="2636520"/>
            <a:ext cx="8246363" cy="15849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3326" y="3165729"/>
            <a:ext cx="2233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Lucida Sans"/>
                <a:cs typeface="Lucida Sans"/>
              </a:rPr>
              <a:t>Thank</a:t>
            </a:r>
            <a:r>
              <a:rPr sz="3200" b="1" spc="-5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200" b="1" dirty="0">
                <a:solidFill>
                  <a:srgbClr val="FFFFFF"/>
                </a:solidFill>
                <a:latin typeface="Lucida Sans"/>
                <a:cs typeface="Lucida Sans"/>
              </a:rPr>
              <a:t>you</a:t>
            </a:r>
            <a:endParaRPr sz="3200">
              <a:latin typeface="Lucida Sans"/>
              <a:cs typeface="Lucida Sans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52DA19-AD24-7D24-2AE9-51F8F5A7F5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555</Words>
  <Application>Microsoft Office PowerPoint</Application>
  <PresentationFormat>Panorámica</PresentationFormat>
  <Paragraphs>104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Cambria Math</vt:lpstr>
      <vt:lpstr>Lucida Sans</vt:lpstr>
      <vt:lpstr>Times New Roman</vt:lpstr>
      <vt:lpstr>Wingdings</vt:lpstr>
      <vt:lpstr>Office Theme</vt:lpstr>
      <vt:lpstr>Presentación de PowerPoint</vt:lpstr>
      <vt:lpstr>Instructions General</vt:lpstr>
      <vt:lpstr>Learning outcome #1 – Convergence tests SH &amp; DE waveguide, w = 1.2 µm, neff_TE0, wvl 1.55 µm. Change grid_resolution from 6 to 150 (Set your own spacing between points). </vt:lpstr>
      <vt:lpstr>Learning outcome #2 – Mode confinement with wavelength deep waveguide (w=0.8 µm) - wavelengths from 1.5 µm to 1.8 µm. Use the .mode_area() parameter of the gt.modes.Waveguide() function for this analysis.</vt:lpstr>
      <vt:lpstr>Learning outcome #3 – Group index calculation LO#2 Lab 0.1. Wavelength 1.5-1.6 µm (step 0.02 µm), width 0.8-1.2 µm (0.1 µm step). Calculate ng  </vt:lpstr>
      <vt:lpstr>Learning outcome #4 – Waveguide compact model Let’s model the waveguide using a second order polynomial:  n_eff (λ)=n_1+n_2 (λ-λ_0 )+n_3 (λ-λ_0 )^2 </vt:lpstr>
      <vt:lpstr>Learning outcome #5 – Bend waveguide radius vs. loss – deep Find  neff_TE0 &amp; neff_TM0 for wvl 1.55 µm, width 1.0 µm for R=25,50,75,100, 125,150 µm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Mª Ester Calataytud</dc:creator>
  <cp:lastModifiedBy>Christian Camilo Cano Vasquez</cp:lastModifiedBy>
  <cp:revision>9</cp:revision>
  <dcterms:created xsi:type="dcterms:W3CDTF">2025-01-27T02:46:57Z</dcterms:created>
  <dcterms:modified xsi:type="dcterms:W3CDTF">2025-09-23T19:38:27Z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</Properties>
</file>