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16"/>
  </p:handoutMasterIdLst>
  <p:sldIdLst>
    <p:sldId id="256" r:id="rId2"/>
    <p:sldId id="289" r:id="rId3"/>
    <p:sldId id="295" r:id="rId4"/>
    <p:sldId id="297" r:id="rId5"/>
    <p:sldId id="290" r:id="rId6"/>
    <p:sldId id="291" r:id="rId7"/>
    <p:sldId id="296" r:id="rId8"/>
    <p:sldId id="292" r:id="rId9"/>
    <p:sldId id="298" r:id="rId10"/>
    <p:sldId id="294" r:id="rId11"/>
    <p:sldId id="299" r:id="rId12"/>
    <p:sldId id="300" r:id="rId13"/>
    <p:sldId id="288" r:id="rId14"/>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5033" autoAdjust="0"/>
  </p:normalViewPr>
  <p:slideViewPr>
    <p:cSldViewPr>
      <p:cViewPr varScale="1">
        <p:scale>
          <a:sx n="79" d="100"/>
          <a:sy n="79" d="100"/>
        </p:scale>
        <p:origin x="1210" y="72"/>
      </p:cViewPr>
      <p:guideLst>
        <p:guide orient="horz" pos="2880"/>
        <p:guide pos="2160"/>
      </p:guideLst>
    </p:cSldViewPr>
  </p:slideViewPr>
  <p:notesTextViewPr>
    <p:cViewPr>
      <p:scale>
        <a:sx n="100" d="100"/>
        <a:sy n="100" d="100"/>
      </p:scale>
      <p:origin x="0" y="0"/>
    </p:cViewPr>
  </p:notesTextViewPr>
  <p:notesViewPr>
    <p:cSldViewPr>
      <p:cViewPr varScale="1">
        <p:scale>
          <a:sx n="83" d="100"/>
          <a:sy n="83" d="100"/>
        </p:scale>
        <p:origin x="139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DD96E76-517F-B468-04D8-38EFA44947EB}"/>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8678D0B9-782A-7C16-D731-EEB7F991FA76}"/>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8438F8DC-35B0-48E6-A86E-42F1F08DD00F}" type="datetimeFigureOut">
              <a:rPr lang="es-ES" smtClean="0"/>
              <a:t>23/09/2025</a:t>
            </a:fld>
            <a:endParaRPr lang="es-ES"/>
          </a:p>
        </p:txBody>
      </p:sp>
      <p:sp>
        <p:nvSpPr>
          <p:cNvPr id="4" name="Marcador de pie de página 3">
            <a:extLst>
              <a:ext uri="{FF2B5EF4-FFF2-40B4-BE49-F238E27FC236}">
                <a16:creationId xmlns:a16="http://schemas.microsoft.com/office/drawing/2014/main" id="{2F2E7B1C-60E2-8A48-EEE0-6715FC30A8B7}"/>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428D795-4EA2-62F0-B78A-5F215C828C50}"/>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116A549-763A-4A89-A454-A94BAF51395E}" type="slidenum">
              <a:rPr lang="es-ES" smtClean="0"/>
              <a:t>‹Nº›</a:t>
            </a:fld>
            <a:endParaRPr lang="es-ES"/>
          </a:p>
        </p:txBody>
      </p:sp>
    </p:spTree>
    <p:extLst>
      <p:ext uri="{BB962C8B-B14F-4D97-AF65-F5344CB8AC3E}">
        <p14:creationId xmlns:p14="http://schemas.microsoft.com/office/powerpoint/2010/main" val="140347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ACBDC12-F39B-4B97-8F4D-6734F9D366FF}" type="datetimeFigureOut">
              <a:rPr lang="es-ES" smtClean="0"/>
              <a:t>23/09/2025</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6223B9-C868-4436-87D9-1A3152E1157A}" type="slidenum">
              <a:rPr lang="es-ES" smtClean="0"/>
              <a:t>‹Nº›</a:t>
            </a:fld>
            <a:endParaRPr lang="es-ES"/>
          </a:p>
        </p:txBody>
      </p:sp>
    </p:spTree>
    <p:extLst>
      <p:ext uri="{BB962C8B-B14F-4D97-AF65-F5344CB8AC3E}">
        <p14:creationId xmlns:p14="http://schemas.microsoft.com/office/powerpoint/2010/main" val="283421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9112F-7FB7-4F49-F4F6-C1D0DC6ADB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190F532-536D-B583-3561-FD0C56234D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C233B1A-142E-BC7B-FE19-6D22CE4082B2}"/>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85087E6-8FC6-B2E3-2D74-B3C5168F5568}"/>
              </a:ext>
            </a:extLst>
          </p:cNvPr>
          <p:cNvSpPr>
            <a:spLocks noGrp="1"/>
          </p:cNvSpPr>
          <p:nvPr>
            <p:ph type="sldNum" sz="quarter" idx="5"/>
          </p:nvPr>
        </p:nvSpPr>
        <p:spPr/>
        <p:txBody>
          <a:bodyPr/>
          <a:lstStyle/>
          <a:p>
            <a:fld id="{676223B9-C868-4436-87D9-1A3152E1157A}" type="slidenum">
              <a:rPr lang="es-ES" smtClean="0"/>
              <a:t>4</a:t>
            </a:fld>
            <a:endParaRPr lang="es-ES"/>
          </a:p>
        </p:txBody>
      </p:sp>
    </p:spTree>
    <p:extLst>
      <p:ext uri="{BB962C8B-B14F-4D97-AF65-F5344CB8AC3E}">
        <p14:creationId xmlns:p14="http://schemas.microsoft.com/office/powerpoint/2010/main" val="206443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76223B9-C868-4436-87D9-1A3152E1157A}" type="slidenum">
              <a:rPr lang="es-ES" smtClean="0"/>
              <a:t>5</a:t>
            </a:fld>
            <a:endParaRPr lang="es-ES"/>
          </a:p>
        </p:txBody>
      </p:sp>
    </p:spTree>
    <p:extLst>
      <p:ext uri="{BB962C8B-B14F-4D97-AF65-F5344CB8AC3E}">
        <p14:creationId xmlns:p14="http://schemas.microsoft.com/office/powerpoint/2010/main" val="209253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C5711-C157-AA5E-1EA1-9F4C3F40B90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FA117F6-F66D-FFD4-422F-EBD94B31F3F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2B512FE-9F6C-4ABD-23FA-CA518B458D1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624E7A5-CBFC-658B-8E88-8AF8084D5BC4}"/>
              </a:ext>
            </a:extLst>
          </p:cNvPr>
          <p:cNvSpPr>
            <a:spLocks noGrp="1"/>
          </p:cNvSpPr>
          <p:nvPr>
            <p:ph type="sldNum" sz="quarter" idx="5"/>
          </p:nvPr>
        </p:nvSpPr>
        <p:spPr/>
        <p:txBody>
          <a:bodyPr/>
          <a:lstStyle/>
          <a:p>
            <a:fld id="{676223B9-C868-4436-87D9-1A3152E1157A}" type="slidenum">
              <a:rPr lang="es-ES" smtClean="0"/>
              <a:t>6</a:t>
            </a:fld>
            <a:endParaRPr lang="es-ES"/>
          </a:p>
        </p:txBody>
      </p:sp>
    </p:spTree>
    <p:extLst>
      <p:ext uri="{BB962C8B-B14F-4D97-AF65-F5344CB8AC3E}">
        <p14:creationId xmlns:p14="http://schemas.microsoft.com/office/powerpoint/2010/main" val="183296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93BBE-3704-D894-1C10-5488EE611F0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9BB04E2-F70F-42F7-9964-3D274C49FB9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664AEC-7D1D-9DDC-3B94-3AE8450C7E5E}"/>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E8F62EEB-2D30-2026-D252-4267AF688251}"/>
              </a:ext>
            </a:extLst>
          </p:cNvPr>
          <p:cNvSpPr>
            <a:spLocks noGrp="1"/>
          </p:cNvSpPr>
          <p:nvPr>
            <p:ph type="sldNum" sz="quarter" idx="5"/>
          </p:nvPr>
        </p:nvSpPr>
        <p:spPr/>
        <p:txBody>
          <a:bodyPr/>
          <a:lstStyle/>
          <a:p>
            <a:fld id="{676223B9-C868-4436-87D9-1A3152E1157A}" type="slidenum">
              <a:rPr lang="es-ES" smtClean="0"/>
              <a:t>8</a:t>
            </a:fld>
            <a:endParaRPr lang="es-ES"/>
          </a:p>
        </p:txBody>
      </p:sp>
    </p:spTree>
    <p:extLst>
      <p:ext uri="{BB962C8B-B14F-4D97-AF65-F5344CB8AC3E}">
        <p14:creationId xmlns:p14="http://schemas.microsoft.com/office/powerpoint/2010/main" val="411607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3BE0A-4FED-FF2A-A29F-A3D3BA9386A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78D4508-C900-33E0-69A9-12D9A5EC8BE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678FD2-F52A-F464-A6DC-9AE4044DCA67}"/>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6FF2B29-AFFB-903E-D5AD-4E4E99BA5701}"/>
              </a:ext>
            </a:extLst>
          </p:cNvPr>
          <p:cNvSpPr>
            <a:spLocks noGrp="1"/>
          </p:cNvSpPr>
          <p:nvPr>
            <p:ph type="sldNum" sz="quarter" idx="5"/>
          </p:nvPr>
        </p:nvSpPr>
        <p:spPr/>
        <p:txBody>
          <a:bodyPr/>
          <a:lstStyle/>
          <a:p>
            <a:fld id="{676223B9-C868-4436-87D9-1A3152E1157A}" type="slidenum">
              <a:rPr lang="es-ES" smtClean="0"/>
              <a:t>9</a:t>
            </a:fld>
            <a:endParaRPr lang="es-ES"/>
          </a:p>
        </p:txBody>
      </p:sp>
    </p:spTree>
    <p:extLst>
      <p:ext uri="{BB962C8B-B14F-4D97-AF65-F5344CB8AC3E}">
        <p14:creationId xmlns:p14="http://schemas.microsoft.com/office/powerpoint/2010/main" val="124777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12144-FCBE-6A8A-A0AE-4B9D57DA8E1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8B7E8D5-CF3D-FB31-A479-FE9B4678B4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E98ECD-779C-B147-FA65-387301E8BDD7}"/>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4D029A2-BBAC-779C-5358-BB9C7A2A122B}"/>
              </a:ext>
            </a:extLst>
          </p:cNvPr>
          <p:cNvSpPr>
            <a:spLocks noGrp="1"/>
          </p:cNvSpPr>
          <p:nvPr>
            <p:ph type="sldNum" sz="quarter" idx="5"/>
          </p:nvPr>
        </p:nvSpPr>
        <p:spPr/>
        <p:txBody>
          <a:bodyPr/>
          <a:lstStyle/>
          <a:p>
            <a:fld id="{676223B9-C868-4436-87D9-1A3152E1157A}" type="slidenum">
              <a:rPr lang="es-ES" smtClean="0"/>
              <a:t>10</a:t>
            </a:fld>
            <a:endParaRPr lang="es-ES"/>
          </a:p>
        </p:txBody>
      </p:sp>
    </p:spTree>
    <p:extLst>
      <p:ext uri="{BB962C8B-B14F-4D97-AF65-F5344CB8AC3E}">
        <p14:creationId xmlns:p14="http://schemas.microsoft.com/office/powerpoint/2010/main" val="3664519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6B1C6-3682-4180-87C4-06A6C4E801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AAE3208-A690-FD1F-E94C-D310F334A7E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8F7B85C-6C72-3DDD-289B-E766AA64E93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91AFB1E-8F28-1193-6909-CAB4A27B11F0}"/>
              </a:ext>
            </a:extLst>
          </p:cNvPr>
          <p:cNvSpPr>
            <a:spLocks noGrp="1"/>
          </p:cNvSpPr>
          <p:nvPr>
            <p:ph type="sldNum" sz="quarter" idx="5"/>
          </p:nvPr>
        </p:nvSpPr>
        <p:spPr/>
        <p:txBody>
          <a:bodyPr/>
          <a:lstStyle/>
          <a:p>
            <a:fld id="{676223B9-C868-4436-87D9-1A3152E1157A}" type="slidenum">
              <a:rPr lang="es-ES" smtClean="0"/>
              <a:t>11</a:t>
            </a:fld>
            <a:endParaRPr lang="es-ES"/>
          </a:p>
        </p:txBody>
      </p:sp>
    </p:spTree>
    <p:extLst>
      <p:ext uri="{BB962C8B-B14F-4D97-AF65-F5344CB8AC3E}">
        <p14:creationId xmlns:p14="http://schemas.microsoft.com/office/powerpoint/2010/main" val="283517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0BA22-DBA9-14F1-E21B-ACB4C6B7F3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316E6B2-214F-F40F-258D-FF87081027D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DB75D3B-42C9-35E9-99BA-0268BA71467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A531B01-1E40-9F79-3CC8-FA6E8156BAFE}"/>
              </a:ext>
            </a:extLst>
          </p:cNvPr>
          <p:cNvSpPr>
            <a:spLocks noGrp="1"/>
          </p:cNvSpPr>
          <p:nvPr>
            <p:ph type="sldNum" sz="quarter" idx="5"/>
          </p:nvPr>
        </p:nvSpPr>
        <p:spPr/>
        <p:txBody>
          <a:bodyPr/>
          <a:lstStyle/>
          <a:p>
            <a:fld id="{676223B9-C868-4436-87D9-1A3152E1157A}" type="slidenum">
              <a:rPr lang="es-ES" smtClean="0"/>
              <a:t>12</a:t>
            </a:fld>
            <a:endParaRPr lang="es-ES"/>
          </a:p>
        </p:txBody>
      </p:sp>
    </p:spTree>
    <p:extLst>
      <p:ext uri="{BB962C8B-B14F-4D97-AF65-F5344CB8AC3E}">
        <p14:creationId xmlns:p14="http://schemas.microsoft.com/office/powerpoint/2010/main" val="71495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585858"/>
                </a:solidFill>
                <a:latin typeface="Arial"/>
                <a:cs typeface="Arial"/>
              </a:defRPr>
            </a:lvl1pPr>
          </a:lstStyle>
          <a:p>
            <a:pPr marL="12700">
              <a:lnSpc>
                <a:spcPct val="100000"/>
              </a:lnSpc>
              <a:spcBef>
                <a:spcPts val="15"/>
              </a:spcBef>
            </a:pPr>
            <a:r>
              <a:rPr lang="es-ES" spc="-5"/>
              <a:t>LAB 2.0. COUPLERS</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90550" y="206752"/>
            <a:ext cx="10991850" cy="307777"/>
          </a:xfrm>
        </p:spPr>
        <p:txBody>
          <a:bodyPr lIns="0" tIns="0" rIns="0" bIns="0"/>
          <a:lstStyle>
            <a:lvl1pPr>
              <a:defRPr sz="2000" b="1" i="0">
                <a:solidFill>
                  <a:schemeClr val="tx1"/>
                </a:solidFill>
                <a:latin typeface="Calibri"/>
                <a:cs typeface="Calibri"/>
              </a:defRPr>
            </a:lvl1pPr>
          </a:lstStyle>
          <a:p>
            <a:endParaRPr dirty="0"/>
          </a:p>
        </p:txBody>
      </p:sp>
      <p:sp>
        <p:nvSpPr>
          <p:cNvPr id="3" name="Holder 3"/>
          <p:cNvSpPr>
            <a:spLocks noGrp="1"/>
          </p:cNvSpPr>
          <p:nvPr>
            <p:ph type="body" idx="1"/>
          </p:nvPr>
        </p:nvSpPr>
        <p:spPr>
          <a:xfrm>
            <a:off x="609600" y="2152910"/>
            <a:ext cx="10972800" cy="3950710"/>
          </a:xfrm>
        </p:spPr>
        <p:txBody>
          <a:bodyPr lIns="0" tIns="0" rIns="0" bIns="0"/>
          <a:lstStyle>
            <a:lvl1pPr>
              <a:defRPr/>
            </a:lvl1pPr>
          </a:lstStyle>
          <a:p>
            <a:endParaRPr dirty="0"/>
          </a:p>
        </p:txBody>
      </p:sp>
      <p:sp>
        <p:nvSpPr>
          <p:cNvPr id="4" name="Holder 4"/>
          <p:cNvSpPr>
            <a:spLocks noGrp="1"/>
          </p:cNvSpPr>
          <p:nvPr>
            <p:ph type="ftr" sz="quarter" idx="5"/>
          </p:nvPr>
        </p:nvSpPr>
        <p:spPr>
          <a:xfrm>
            <a:off x="609600" y="6457057"/>
            <a:ext cx="2743200" cy="184666"/>
          </a:xfrm>
        </p:spPr>
        <p:txBody>
          <a:bodyPr lIns="0" tIns="0" rIns="0" bIns="0" anchor="ctr"/>
          <a:lstStyle>
            <a:lvl1pPr>
              <a:defRPr sz="1200" b="0" i="0">
                <a:solidFill>
                  <a:srgbClr val="585858"/>
                </a:solidFill>
                <a:latin typeface="Arial"/>
                <a:cs typeface="Arial"/>
              </a:defRPr>
            </a:lvl1pPr>
          </a:lstStyle>
          <a:p>
            <a:pPr marL="12700">
              <a:spcBef>
                <a:spcPts val="15"/>
              </a:spcBef>
            </a:pPr>
            <a:r>
              <a:rPr lang="es-ES" spc="-5"/>
              <a:t>LAB 2.0. COUPLERS</a:t>
            </a:r>
            <a:endParaRPr lang="es-ES" spc="-5" dirty="0"/>
          </a:p>
        </p:txBody>
      </p:sp>
      <p:sp>
        <p:nvSpPr>
          <p:cNvPr id="6" name="Holder 6"/>
          <p:cNvSpPr>
            <a:spLocks noGrp="1"/>
          </p:cNvSpPr>
          <p:nvPr>
            <p:ph type="sldNum" sz="quarter" idx="7"/>
          </p:nvPr>
        </p:nvSpPr>
        <p:spPr>
          <a:xfrm>
            <a:off x="931164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585858"/>
                </a:solidFill>
                <a:latin typeface="Arial"/>
                <a:cs typeface="Arial"/>
              </a:defRPr>
            </a:lvl1pPr>
          </a:lstStyle>
          <a:p>
            <a:pPr marL="12700">
              <a:lnSpc>
                <a:spcPct val="100000"/>
              </a:lnSpc>
              <a:spcBef>
                <a:spcPts val="15"/>
              </a:spcBef>
            </a:pPr>
            <a:r>
              <a:rPr lang="es-ES" spc="-5"/>
              <a:t>LAB 2.0. COUPLERS</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636520"/>
            <a:ext cx="3944620" cy="1584960"/>
          </a:xfrm>
          <a:custGeom>
            <a:avLst/>
            <a:gdLst/>
            <a:ahLst/>
            <a:cxnLst/>
            <a:rect l="l" t="t" r="r" b="b"/>
            <a:pathLst>
              <a:path w="3944620" h="1584960">
                <a:moveTo>
                  <a:pt x="0" y="1584959"/>
                </a:moveTo>
                <a:lnTo>
                  <a:pt x="3944112" y="1584959"/>
                </a:lnTo>
                <a:lnTo>
                  <a:pt x="3944112" y="0"/>
                </a:lnTo>
                <a:lnTo>
                  <a:pt x="0" y="0"/>
                </a:lnTo>
                <a:lnTo>
                  <a:pt x="0" y="1584959"/>
                </a:lnTo>
                <a:close/>
              </a:path>
            </a:pathLst>
          </a:custGeom>
          <a:solidFill>
            <a:srgbClr val="000000"/>
          </a:solidFill>
        </p:spPr>
        <p:txBody>
          <a:bodyPr wrap="square" lIns="0" tIns="0" rIns="0" bIns="0" rtlCol="0"/>
          <a:lstStyle/>
          <a:p>
            <a:endParaRPr/>
          </a:p>
        </p:txBody>
      </p:sp>
      <p:sp>
        <p:nvSpPr>
          <p:cNvPr id="17" name="bk object 17"/>
          <p:cNvSpPr/>
          <p:nvPr/>
        </p:nvSpPr>
        <p:spPr>
          <a:xfrm>
            <a:off x="771144" y="2951988"/>
            <a:ext cx="2403348" cy="95402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a:xfrm>
            <a:off x="929640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6" name="Gráfico 5">
            <a:extLst>
              <a:ext uri="{FF2B5EF4-FFF2-40B4-BE49-F238E27FC236}">
                <a16:creationId xmlns:a16="http://schemas.microsoft.com/office/drawing/2014/main" id="{F5CB4B75-CC85-5F87-B13B-97FD63FFBC5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891213" y="6357666"/>
            <a:ext cx="6409575" cy="3631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94327" y="4722313"/>
            <a:ext cx="1521016" cy="1253853"/>
          </a:xfrm>
          <a:prstGeom prst="rect">
            <a:avLst/>
          </a:prstGeom>
          <a:blipFill>
            <a:blip r:embed="rId2" cstate="print"/>
            <a:stretch>
              <a:fillRect/>
            </a:stretch>
          </a:blipFill>
        </p:spPr>
        <p:txBody>
          <a:bodyPr wrap="square" lIns="0" tIns="0" rIns="0" bIns="0" rtlCol="0"/>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937260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5" name="Gráfico 4">
            <a:extLst>
              <a:ext uri="{FF2B5EF4-FFF2-40B4-BE49-F238E27FC236}">
                <a16:creationId xmlns:a16="http://schemas.microsoft.com/office/drawing/2014/main" id="{9F3DE434-B07E-429D-5547-0D42DA9B05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1539" y="5283707"/>
            <a:ext cx="2624328" cy="157428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86910" y="1699005"/>
            <a:ext cx="2599054" cy="269239"/>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695950" y="6465068"/>
            <a:ext cx="1210945" cy="153670"/>
          </a:xfrm>
          <a:prstGeom prst="rect">
            <a:avLst/>
          </a:prstGeom>
        </p:spPr>
        <p:txBody>
          <a:bodyPr wrap="square" lIns="0" tIns="0" rIns="0" bIns="0">
            <a:spAutoFit/>
          </a:bodyPr>
          <a:lstStyle>
            <a:lvl1pPr>
              <a:defRPr sz="900" b="0" i="0">
                <a:solidFill>
                  <a:srgbClr val="585858"/>
                </a:solidFill>
                <a:latin typeface="Arial"/>
                <a:cs typeface="Arial"/>
              </a:defRPr>
            </a:lvl1pPr>
          </a:lstStyle>
          <a:p>
            <a:pPr marL="12700">
              <a:lnSpc>
                <a:spcPct val="100000"/>
              </a:lnSpc>
              <a:spcBef>
                <a:spcPts val="15"/>
              </a:spcBef>
            </a:pPr>
            <a:r>
              <a:rPr lang="es-ES" spc="-5"/>
              <a:t>LAB 2.0. COUPLERS</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93116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749676" y="4919853"/>
            <a:ext cx="6106795" cy="513715"/>
          </a:xfrm>
          <a:prstGeom prst="rect">
            <a:avLst/>
          </a:prstGeom>
        </p:spPr>
        <p:txBody>
          <a:bodyPr vert="horz" wrap="square" lIns="0" tIns="12700" rIns="0" bIns="0" rtlCol="0">
            <a:spAutoFit/>
          </a:bodyPr>
          <a:lstStyle/>
          <a:p>
            <a:pPr marL="12700">
              <a:lnSpc>
                <a:spcPct val="100000"/>
              </a:lnSpc>
              <a:spcBef>
                <a:spcPts val="100"/>
              </a:spcBef>
            </a:pPr>
            <a:r>
              <a:rPr lang="es-ES" sz="3200" b="1" dirty="0" err="1">
                <a:latin typeface="Lucida Sans"/>
                <a:cs typeface="Lucida Sans"/>
              </a:rPr>
              <a:t>Lab</a:t>
            </a:r>
            <a:r>
              <a:rPr lang="es-ES" sz="3200" b="1" dirty="0">
                <a:latin typeface="Lucida Sans"/>
                <a:cs typeface="Lucida Sans"/>
              </a:rPr>
              <a:t> Book 2.0. </a:t>
            </a:r>
            <a:r>
              <a:rPr lang="es-ES" sz="3200" b="1" dirty="0" err="1">
                <a:latin typeface="Lucida Sans"/>
                <a:cs typeface="Lucida Sans"/>
              </a:rPr>
              <a:t>Couplers</a:t>
            </a:r>
            <a:endParaRPr sz="3200" dirty="0">
              <a:latin typeface="Lucida Sans"/>
              <a:cs typeface="Lucida Sans"/>
            </a:endParaRPr>
          </a:p>
        </p:txBody>
      </p:sp>
      <p:sp>
        <p:nvSpPr>
          <p:cNvPr id="4" name="object 4"/>
          <p:cNvSpPr txBox="1"/>
          <p:nvPr/>
        </p:nvSpPr>
        <p:spPr>
          <a:xfrm>
            <a:off x="2749676" y="5610250"/>
            <a:ext cx="8223124" cy="289823"/>
          </a:xfrm>
          <a:prstGeom prst="rect">
            <a:avLst/>
          </a:prstGeom>
        </p:spPr>
        <p:txBody>
          <a:bodyPr vert="horz" wrap="square" lIns="0" tIns="12700" rIns="0" bIns="0" rtlCol="0">
            <a:spAutoFit/>
          </a:bodyPr>
          <a:lstStyle/>
          <a:p>
            <a:pPr marL="12700">
              <a:lnSpc>
                <a:spcPct val="100000"/>
              </a:lnSpc>
              <a:spcBef>
                <a:spcPts val="100"/>
              </a:spcBef>
            </a:pPr>
            <a:r>
              <a:rPr lang="es-ES" spc="165" dirty="0" err="1">
                <a:latin typeface="Arial"/>
                <a:cs typeface="Arial"/>
              </a:rPr>
              <a:t>Student</a:t>
            </a:r>
            <a:r>
              <a:rPr lang="es-ES" spc="165" dirty="0">
                <a:latin typeface="Arial"/>
                <a:cs typeface="Arial"/>
              </a:rPr>
              <a:t>: </a:t>
            </a:r>
            <a:endParaRPr sz="1800" dirty="0">
              <a:latin typeface="Arial"/>
              <a:cs typeface="Arial"/>
            </a:endParaRPr>
          </a:p>
        </p:txBody>
      </p:sp>
      <p:sp>
        <p:nvSpPr>
          <p:cNvPr id="5" name="object 5"/>
          <p:cNvSpPr/>
          <p:nvPr/>
        </p:nvSpPr>
        <p:spPr>
          <a:xfrm>
            <a:off x="0" y="0"/>
            <a:ext cx="12192000" cy="4189476"/>
          </a:xfrm>
          <a:prstGeom prst="rect">
            <a:avLst/>
          </a:prstGeom>
          <a:blipFill>
            <a:blip r:embed="rId2" cstate="print"/>
            <a:stretch>
              <a:fillRect/>
            </a:stretch>
          </a:blipFill>
        </p:spPr>
        <p:txBody>
          <a:bodyPr wrap="square" lIns="0" tIns="0" rIns="0" bIns="0" rtlCol="0"/>
          <a:lstStyle/>
          <a:p>
            <a:endParaRPr/>
          </a:p>
        </p:txBody>
      </p:sp>
      <p:sp>
        <p:nvSpPr>
          <p:cNvPr id="7" name="Marcador de número de diapositiva 6">
            <a:extLst>
              <a:ext uri="{FF2B5EF4-FFF2-40B4-BE49-F238E27FC236}">
                <a16:creationId xmlns:a16="http://schemas.microsoft.com/office/drawing/2014/main" id="{F6F66F51-9238-50FE-85C2-BAC3DA79D767}"/>
              </a:ext>
            </a:extLst>
          </p:cNvPr>
          <p:cNvSpPr>
            <a:spLocks noGrp="1"/>
          </p:cNvSpPr>
          <p:nvPr>
            <p:ph type="sldNum" sz="quarter" idx="7"/>
          </p:nvPr>
        </p:nvSpPr>
        <p:spPr/>
        <p:txBody>
          <a:bodyPr/>
          <a:lstStyle/>
          <a:p>
            <a:fld id="{B6F15528-21DE-4FAA-801E-634DDDAF4B2B}" type="slidenum">
              <a:rPr lang="es-ES" smtClean="0"/>
              <a:t>1</a:t>
            </a:fld>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F7C0E-2677-BADF-D636-6F9B71E665FA}"/>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2B8D44BF-A3B5-6BED-C39C-FA8260E83536}"/>
              </a:ext>
            </a:extLst>
          </p:cNvPr>
          <p:cNvSpPr txBox="1">
            <a:spLocks noGrp="1"/>
          </p:cNvSpPr>
          <p:nvPr>
            <p:ph type="title"/>
          </p:nvPr>
        </p:nvSpPr>
        <p:spPr>
          <a:xfrm>
            <a:off x="685800" y="408883"/>
            <a:ext cx="10994410" cy="705321"/>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#6 – 2x2 Multimode Interference Coupler </a:t>
            </a:r>
            <a:br>
              <a:rPr lang="en-US" sz="2500" dirty="0"/>
            </a:br>
            <a:r>
              <a:rPr lang="en-US" b="0" dirty="0"/>
              <a:t>Wavelength 1.55 µm, </a:t>
            </a:r>
            <a:r>
              <a:rPr lang="en-US" b="0" dirty="0" err="1"/>
              <a:t>wMMI</a:t>
            </a:r>
            <a:r>
              <a:rPr lang="en-US" b="0" dirty="0"/>
              <a:t> = 6.6 µm</a:t>
            </a:r>
            <a:endParaRPr lang="en-US" sz="2500" b="0" dirty="0">
              <a:latin typeface="+mj-lt"/>
              <a:cs typeface="Lucida Sans"/>
            </a:endParaRPr>
          </a:p>
        </p:txBody>
      </p:sp>
      <p:pic>
        <p:nvPicPr>
          <p:cNvPr id="83" name="Gráfico 82">
            <a:extLst>
              <a:ext uri="{FF2B5EF4-FFF2-40B4-BE49-F238E27FC236}">
                <a16:creationId xmlns:a16="http://schemas.microsoft.com/office/drawing/2014/main" id="{5DFCF1AD-6B06-F914-AC0B-80F0ED838E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4A656CCE-66E0-EAE0-5C63-DF1315DF6299}"/>
              </a:ext>
            </a:extLst>
          </p:cNvPr>
          <p:cNvSpPr>
            <a:spLocks noGrp="1"/>
          </p:cNvSpPr>
          <p:nvPr>
            <p:ph type="sldNum" sz="quarter" idx="7"/>
          </p:nvPr>
        </p:nvSpPr>
        <p:spPr/>
        <p:txBody>
          <a:bodyPr/>
          <a:lstStyle/>
          <a:p>
            <a:fld id="{B6F15528-21DE-4FAA-801E-634DDDAF4B2B}" type="slidenum">
              <a:rPr lang="es-ES" smtClean="0"/>
              <a:t>10</a:t>
            </a:fld>
            <a:endParaRPr lang="es-ES"/>
          </a:p>
        </p:txBody>
      </p:sp>
      <p:sp>
        <p:nvSpPr>
          <p:cNvPr id="3" name="Marcador de pie de página 2">
            <a:extLst>
              <a:ext uri="{FF2B5EF4-FFF2-40B4-BE49-F238E27FC236}">
                <a16:creationId xmlns:a16="http://schemas.microsoft.com/office/drawing/2014/main" id="{D3AB6581-C493-80EB-A67F-5289454DAA28}"/>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2" name="CuadroTexto 1">
            <a:extLst>
              <a:ext uri="{FF2B5EF4-FFF2-40B4-BE49-F238E27FC236}">
                <a16:creationId xmlns:a16="http://schemas.microsoft.com/office/drawing/2014/main" id="{B5029729-ADF3-3B30-4FF9-83BE1DB82BD7}"/>
              </a:ext>
            </a:extLst>
          </p:cNvPr>
          <p:cNvSpPr txBox="1"/>
          <p:nvPr/>
        </p:nvSpPr>
        <p:spPr>
          <a:xfrm>
            <a:off x="609441" y="4819471"/>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(Coupling relationship, </a:t>
            </a:r>
            <a:r>
              <a:rPr lang="en-US" sz="1200" dirty="0" err="1">
                <a:latin typeface="Arial" panose="020B0604020202020204" pitchFamily="34" charset="0"/>
                <a:cs typeface="Arial" panose="020B0604020202020204" pitchFamily="34" charset="0"/>
              </a:rPr>
              <a:t>Lpi</a:t>
            </a:r>
            <a:r>
              <a:rPr lang="en-US" sz="1200" dirty="0">
                <a:latin typeface="Arial" panose="020B0604020202020204" pitchFamily="34" charset="0"/>
                <a:cs typeface="Arial" panose="020B0604020202020204" pitchFamily="34" charset="0"/>
              </a:rPr>
              <a:t>,  losses, comparison with Directional Coupler… )</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98DE5FDA-4E91-E843-E84A-1467BFAA9986}"/>
              </a:ext>
            </a:extLst>
          </p:cNvPr>
          <p:cNvSpPr/>
          <p:nvPr/>
        </p:nvSpPr>
        <p:spPr>
          <a:xfrm>
            <a:off x="609441" y="1377510"/>
            <a:ext cx="111999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0DA14DBA-172E-DA2C-0573-6A00BF18F4A5}"/>
              </a:ext>
            </a:extLst>
          </p:cNvPr>
          <p:cNvSpPr txBox="1"/>
          <p:nvPr/>
        </p:nvSpPr>
        <p:spPr>
          <a:xfrm>
            <a:off x="2286000" y="2630415"/>
            <a:ext cx="7718580" cy="923330"/>
          </a:xfrm>
          <a:prstGeom prst="rect">
            <a:avLst/>
          </a:prstGeom>
          <a:noFill/>
        </p:spPr>
        <p:txBody>
          <a:bodyPr wrap="square" rtlCol="0">
            <a:spAutoFit/>
          </a:bodyPr>
          <a:lstStyle/>
          <a:p>
            <a:pPr algn="ctr"/>
            <a:r>
              <a:rPr lang="en-US" b="1" dirty="0"/>
              <a:t>deep</a:t>
            </a:r>
            <a:r>
              <a:rPr lang="en-US" dirty="0"/>
              <a:t> waveguide</a:t>
            </a:r>
          </a:p>
          <a:p>
            <a:pPr algn="ctr"/>
            <a:endParaRPr lang="en-US" dirty="0"/>
          </a:p>
          <a:p>
            <a:pPr algn="ctr"/>
            <a:r>
              <a:rPr lang="en-US" dirty="0"/>
              <a:t>Paste propagation plots and console results</a:t>
            </a:r>
          </a:p>
        </p:txBody>
      </p:sp>
    </p:spTree>
    <p:extLst>
      <p:ext uri="{BB962C8B-B14F-4D97-AF65-F5344CB8AC3E}">
        <p14:creationId xmlns:p14="http://schemas.microsoft.com/office/powerpoint/2010/main" val="281567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11DBE-A482-7036-60B2-70B7E2318F46}"/>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C096193E-AB86-E3CD-BDAC-0F9156C1A3F0}"/>
              </a:ext>
            </a:extLst>
          </p:cNvPr>
          <p:cNvSpPr txBox="1">
            <a:spLocks noGrp="1"/>
          </p:cNvSpPr>
          <p:nvPr>
            <p:ph type="title"/>
          </p:nvPr>
        </p:nvSpPr>
        <p:spPr>
          <a:xfrm>
            <a:off x="685800" y="408883"/>
            <a:ext cx="10994410" cy="705321"/>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#7 – 2x2 Multimode Interference Coupler - Optimization</a:t>
            </a:r>
            <a:br>
              <a:rPr lang="en-US" sz="2500" dirty="0"/>
            </a:br>
            <a:r>
              <a:rPr lang="en-US" b="0" dirty="0"/>
              <a:t>Wavelength 1.55 µm, </a:t>
            </a:r>
            <a:r>
              <a:rPr lang="en-US" b="0" dirty="0" err="1"/>
              <a:t>wMMI</a:t>
            </a:r>
            <a:r>
              <a:rPr lang="en-US" b="0" dirty="0"/>
              <a:t> = 6.6 µm</a:t>
            </a:r>
            <a:endParaRPr lang="en-US" sz="2500" b="0" dirty="0">
              <a:latin typeface="+mj-lt"/>
              <a:cs typeface="Lucida Sans"/>
            </a:endParaRPr>
          </a:p>
        </p:txBody>
      </p:sp>
      <p:pic>
        <p:nvPicPr>
          <p:cNvPr id="83" name="Gráfico 82">
            <a:extLst>
              <a:ext uri="{FF2B5EF4-FFF2-40B4-BE49-F238E27FC236}">
                <a16:creationId xmlns:a16="http://schemas.microsoft.com/office/drawing/2014/main" id="{2D17DCD6-D851-E62D-D95C-A9F9954602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4891046F-11DC-B7FC-54F7-9583E688DC0E}"/>
              </a:ext>
            </a:extLst>
          </p:cNvPr>
          <p:cNvSpPr>
            <a:spLocks noGrp="1"/>
          </p:cNvSpPr>
          <p:nvPr>
            <p:ph type="sldNum" sz="quarter" idx="7"/>
          </p:nvPr>
        </p:nvSpPr>
        <p:spPr/>
        <p:txBody>
          <a:bodyPr/>
          <a:lstStyle/>
          <a:p>
            <a:fld id="{B6F15528-21DE-4FAA-801E-634DDDAF4B2B}" type="slidenum">
              <a:rPr lang="es-ES" smtClean="0"/>
              <a:t>11</a:t>
            </a:fld>
            <a:endParaRPr lang="es-ES"/>
          </a:p>
        </p:txBody>
      </p:sp>
      <p:sp>
        <p:nvSpPr>
          <p:cNvPr id="3" name="Marcador de pie de página 2">
            <a:extLst>
              <a:ext uri="{FF2B5EF4-FFF2-40B4-BE49-F238E27FC236}">
                <a16:creationId xmlns:a16="http://schemas.microsoft.com/office/drawing/2014/main" id="{4C9BAA39-017F-D602-6705-A6CF44830139}"/>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2" name="CuadroTexto 1">
            <a:extLst>
              <a:ext uri="{FF2B5EF4-FFF2-40B4-BE49-F238E27FC236}">
                <a16:creationId xmlns:a16="http://schemas.microsoft.com/office/drawing/2014/main" id="{43D7D9E5-DAC3-2BB8-7377-826863CBAD4E}"/>
              </a:ext>
            </a:extLst>
          </p:cNvPr>
          <p:cNvSpPr txBox="1"/>
          <p:nvPr/>
        </p:nvSpPr>
        <p:spPr>
          <a:xfrm>
            <a:off x="609441" y="4819471"/>
            <a:ext cx="11199971" cy="1384995"/>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9772491E-4FFB-FFC3-C855-72A4B15F3E73}"/>
              </a:ext>
            </a:extLst>
          </p:cNvPr>
          <p:cNvSpPr/>
          <p:nvPr/>
        </p:nvSpPr>
        <p:spPr>
          <a:xfrm>
            <a:off x="609441" y="1377510"/>
            <a:ext cx="111999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643565A9-7DB6-D6EE-152F-2852C8BA7986}"/>
              </a:ext>
            </a:extLst>
          </p:cNvPr>
          <p:cNvSpPr txBox="1"/>
          <p:nvPr/>
        </p:nvSpPr>
        <p:spPr>
          <a:xfrm>
            <a:off x="640245" y="1942909"/>
            <a:ext cx="11199972" cy="2708434"/>
          </a:xfrm>
          <a:prstGeom prst="rect">
            <a:avLst/>
          </a:prstGeom>
          <a:noFill/>
        </p:spPr>
        <p:txBody>
          <a:bodyPr wrap="square" rtlCol="0">
            <a:spAutoFit/>
          </a:bodyPr>
          <a:lstStyle/>
          <a:p>
            <a:pPr algn="ctr"/>
            <a:r>
              <a:rPr lang="en-US" b="1" dirty="0"/>
              <a:t>deep</a:t>
            </a:r>
            <a:r>
              <a:rPr lang="en-US" dirty="0"/>
              <a:t> waveguide</a:t>
            </a:r>
          </a:p>
          <a:p>
            <a:pPr algn="ctr"/>
            <a:endParaRPr lang="en-US" dirty="0"/>
          </a:p>
          <a:p>
            <a:pPr algn="ctr"/>
            <a:r>
              <a:rPr lang="en-US" dirty="0"/>
              <a:t>Paste propagation plot and console results</a:t>
            </a:r>
          </a:p>
          <a:p>
            <a:pPr algn="ctr"/>
            <a:endParaRPr lang="en-US" dirty="0"/>
          </a:p>
          <a:p>
            <a:pPr algn="ctr"/>
            <a:endParaRPr lang="en-US" dirty="0"/>
          </a:p>
          <a:p>
            <a:pPr algn="r"/>
            <a:r>
              <a:rPr lang="en-US" sz="1600" b="1" dirty="0"/>
              <a:t>Target</a:t>
            </a:r>
            <a:r>
              <a:rPr lang="en-US" sz="1600" dirty="0"/>
              <a:t>: make equal ratio over outputs (even if not 0.5) and minimize excess loss (even if not 0.0 dB)</a:t>
            </a:r>
          </a:p>
          <a:p>
            <a:pPr algn="r"/>
            <a:r>
              <a:rPr lang="en-US" sz="1600" dirty="0"/>
              <a:t>With same settings of previous LO, now adjust try to manually optimize the MMI by changing iteratively:</a:t>
            </a:r>
          </a:p>
          <a:p>
            <a:pPr algn="r"/>
            <a:r>
              <a:rPr lang="en-US" sz="1600" dirty="0"/>
              <a:t>- Change </a:t>
            </a:r>
            <a:r>
              <a:rPr lang="en-US" sz="1600" dirty="0" err="1"/>
              <a:t>dL_MMI</a:t>
            </a:r>
            <a:endParaRPr lang="en-US" sz="1600" dirty="0"/>
          </a:p>
          <a:p>
            <a:pPr algn="r"/>
            <a:r>
              <a:rPr lang="en-US" sz="1600" dirty="0"/>
              <a:t>- Change I/O waveguide position +/- </a:t>
            </a:r>
            <a:r>
              <a:rPr lang="en-US" sz="1600" dirty="0" err="1"/>
              <a:t>dy</a:t>
            </a:r>
            <a:endParaRPr lang="en-US" sz="1600" dirty="0"/>
          </a:p>
          <a:p>
            <a:pPr algn="r"/>
            <a:r>
              <a:rPr lang="en-US" sz="1600" b="1" dirty="0"/>
              <a:t>Hints</a:t>
            </a:r>
            <a:r>
              <a:rPr lang="en-US" sz="1600" dirty="0"/>
              <a:t>: observe the 2D EME propagation results to guide you to the best settings of a) and b).</a:t>
            </a:r>
          </a:p>
        </p:txBody>
      </p:sp>
    </p:spTree>
    <p:extLst>
      <p:ext uri="{BB962C8B-B14F-4D97-AF65-F5344CB8AC3E}">
        <p14:creationId xmlns:p14="http://schemas.microsoft.com/office/powerpoint/2010/main" val="2685215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A9819-E058-DC4F-FB99-88F20442D9F4}"/>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E1662E38-DE72-ADF3-A38E-08ED40DCC2AD}"/>
              </a:ext>
            </a:extLst>
          </p:cNvPr>
          <p:cNvSpPr txBox="1">
            <a:spLocks noGrp="1"/>
          </p:cNvSpPr>
          <p:nvPr>
            <p:ph type="title"/>
          </p:nvPr>
        </p:nvSpPr>
        <p:spPr>
          <a:xfrm>
            <a:off x="685800" y="408883"/>
            <a:ext cx="10994410" cy="705321"/>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#8 – 2x2 Multimode Interference Coupler – Optimization (II)</a:t>
            </a:r>
            <a:br>
              <a:rPr lang="en-US" sz="2500" dirty="0"/>
            </a:br>
            <a:r>
              <a:rPr lang="en-US" b="0" dirty="0"/>
              <a:t>Wavelength 1.55 µm, </a:t>
            </a:r>
            <a:r>
              <a:rPr lang="en-US" b="0" dirty="0" err="1"/>
              <a:t>wMMI</a:t>
            </a:r>
            <a:r>
              <a:rPr lang="en-US" b="0" dirty="0"/>
              <a:t> = 6.6 µm</a:t>
            </a:r>
            <a:endParaRPr lang="en-US" sz="2500" b="0" dirty="0">
              <a:latin typeface="+mj-lt"/>
              <a:cs typeface="Lucida Sans"/>
            </a:endParaRPr>
          </a:p>
        </p:txBody>
      </p:sp>
      <p:pic>
        <p:nvPicPr>
          <p:cNvPr id="83" name="Gráfico 82">
            <a:extLst>
              <a:ext uri="{FF2B5EF4-FFF2-40B4-BE49-F238E27FC236}">
                <a16:creationId xmlns:a16="http://schemas.microsoft.com/office/drawing/2014/main" id="{1CD4B005-DA76-DF7C-8A51-CA16DFD2CA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0B06F952-20FD-3223-6AB8-83339507AFE8}"/>
              </a:ext>
            </a:extLst>
          </p:cNvPr>
          <p:cNvSpPr>
            <a:spLocks noGrp="1"/>
          </p:cNvSpPr>
          <p:nvPr>
            <p:ph type="sldNum" sz="quarter" idx="7"/>
          </p:nvPr>
        </p:nvSpPr>
        <p:spPr/>
        <p:txBody>
          <a:bodyPr/>
          <a:lstStyle/>
          <a:p>
            <a:fld id="{B6F15528-21DE-4FAA-801E-634DDDAF4B2B}" type="slidenum">
              <a:rPr lang="es-ES" smtClean="0"/>
              <a:t>12</a:t>
            </a:fld>
            <a:endParaRPr lang="es-ES"/>
          </a:p>
        </p:txBody>
      </p:sp>
      <p:sp>
        <p:nvSpPr>
          <p:cNvPr id="3" name="Marcador de pie de página 2">
            <a:extLst>
              <a:ext uri="{FF2B5EF4-FFF2-40B4-BE49-F238E27FC236}">
                <a16:creationId xmlns:a16="http://schemas.microsoft.com/office/drawing/2014/main" id="{8B06152F-2A2C-A19B-581F-494FDFF33752}"/>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2" name="CuadroTexto 1">
            <a:extLst>
              <a:ext uri="{FF2B5EF4-FFF2-40B4-BE49-F238E27FC236}">
                <a16:creationId xmlns:a16="http://schemas.microsoft.com/office/drawing/2014/main" id="{EF5B7948-A25A-9043-7061-DD15A9023924}"/>
              </a:ext>
            </a:extLst>
          </p:cNvPr>
          <p:cNvSpPr txBox="1"/>
          <p:nvPr/>
        </p:nvSpPr>
        <p:spPr>
          <a:xfrm>
            <a:off x="609441" y="4819471"/>
            <a:ext cx="11199971" cy="1384995"/>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C8036B97-F577-1F3C-3CE2-BD45F7D1FFC2}"/>
              </a:ext>
            </a:extLst>
          </p:cNvPr>
          <p:cNvSpPr/>
          <p:nvPr/>
        </p:nvSpPr>
        <p:spPr>
          <a:xfrm>
            <a:off x="609441" y="1377510"/>
            <a:ext cx="111999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adroTexto 7">
            <a:extLst>
              <a:ext uri="{FF2B5EF4-FFF2-40B4-BE49-F238E27FC236}">
                <a16:creationId xmlns:a16="http://schemas.microsoft.com/office/drawing/2014/main" id="{B0CFB20A-64F3-A296-71E8-F4FA17D35314}"/>
              </a:ext>
            </a:extLst>
          </p:cNvPr>
          <p:cNvSpPr txBox="1"/>
          <p:nvPr/>
        </p:nvSpPr>
        <p:spPr>
          <a:xfrm>
            <a:off x="640245" y="1942909"/>
            <a:ext cx="11199972" cy="2708434"/>
          </a:xfrm>
          <a:prstGeom prst="rect">
            <a:avLst/>
          </a:prstGeom>
          <a:noFill/>
        </p:spPr>
        <p:txBody>
          <a:bodyPr wrap="square" rtlCol="0">
            <a:spAutoFit/>
          </a:bodyPr>
          <a:lstStyle/>
          <a:p>
            <a:pPr algn="ctr"/>
            <a:r>
              <a:rPr lang="en-US" b="1" dirty="0"/>
              <a:t>deep</a:t>
            </a:r>
            <a:r>
              <a:rPr lang="en-US" dirty="0"/>
              <a:t> waveguide</a:t>
            </a:r>
          </a:p>
          <a:p>
            <a:pPr algn="ctr"/>
            <a:endParaRPr lang="en-US" dirty="0"/>
          </a:p>
          <a:p>
            <a:pPr algn="ctr"/>
            <a:r>
              <a:rPr lang="en-US" dirty="0"/>
              <a:t>Paste propagation plot and console results</a:t>
            </a:r>
          </a:p>
          <a:p>
            <a:pPr algn="ctr"/>
            <a:endParaRPr lang="en-US" dirty="0"/>
          </a:p>
          <a:p>
            <a:pPr algn="ctr"/>
            <a:endParaRPr lang="en-US" dirty="0"/>
          </a:p>
          <a:p>
            <a:pPr algn="r"/>
            <a:r>
              <a:rPr lang="en-US" sz="1600" b="1" dirty="0"/>
              <a:t>Target</a:t>
            </a:r>
            <a:r>
              <a:rPr lang="en-US" sz="1600" dirty="0"/>
              <a:t>: make ratio over outputs 0.5 + excess loss &lt; 0.1 dB</a:t>
            </a:r>
          </a:p>
          <a:p>
            <a:pPr algn="r"/>
            <a:r>
              <a:rPr lang="en-US" sz="1600" dirty="0"/>
              <a:t>With same settings of previous LO, now modify the notebook so I/O waveguides have a different width. </a:t>
            </a:r>
          </a:p>
          <a:p>
            <a:pPr algn="r"/>
            <a:r>
              <a:rPr lang="en-US" sz="1600" u="sng" dirty="0"/>
              <a:t>- The nominal I/O waveguide width you have been using is 1.0 µm, increase it.</a:t>
            </a:r>
          </a:p>
          <a:p>
            <a:pPr algn="r"/>
            <a:r>
              <a:rPr lang="en-US" sz="1600" b="1" dirty="0"/>
              <a:t>(Warning</a:t>
            </a:r>
            <a:r>
              <a:rPr lang="en-US" sz="1600" dirty="0"/>
              <a:t>! Every time you change the I/O waveguide width you have to re-run modes calculation)</a:t>
            </a:r>
          </a:p>
          <a:p>
            <a:pPr algn="r"/>
            <a:r>
              <a:rPr lang="en-US" sz="1600" b="1" dirty="0"/>
              <a:t>Hints</a:t>
            </a:r>
            <a:r>
              <a:rPr lang="en-US" sz="1600" dirty="0"/>
              <a:t>: observe the 2D EME propagation results to guide you to the best settings of a) and b).</a:t>
            </a:r>
          </a:p>
        </p:txBody>
      </p:sp>
    </p:spTree>
    <p:extLst>
      <p:ext uri="{BB962C8B-B14F-4D97-AF65-F5344CB8AC3E}">
        <p14:creationId xmlns:p14="http://schemas.microsoft.com/office/powerpoint/2010/main" val="102373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45635" y="2636520"/>
            <a:ext cx="8246363" cy="158495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13326" y="3165729"/>
            <a:ext cx="223329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FFFF"/>
                </a:solidFill>
                <a:latin typeface="Lucida Sans"/>
                <a:cs typeface="Lucida Sans"/>
              </a:rPr>
              <a:t>Thank</a:t>
            </a:r>
            <a:r>
              <a:rPr sz="3200" b="1" spc="-55" dirty="0">
                <a:solidFill>
                  <a:srgbClr val="FFFFFF"/>
                </a:solidFill>
                <a:latin typeface="Lucida Sans"/>
                <a:cs typeface="Lucida Sans"/>
              </a:rPr>
              <a:t> </a:t>
            </a:r>
            <a:r>
              <a:rPr sz="3200" b="1" dirty="0">
                <a:solidFill>
                  <a:srgbClr val="FFFFFF"/>
                </a:solidFill>
                <a:latin typeface="Lucida Sans"/>
                <a:cs typeface="Lucida Sans"/>
              </a:rPr>
              <a:t>you</a:t>
            </a:r>
            <a:endParaRPr sz="3200">
              <a:latin typeface="Lucida Sans"/>
              <a:cs typeface="Lucida Sans"/>
            </a:endParaRPr>
          </a:p>
        </p:txBody>
      </p:sp>
      <p:sp>
        <p:nvSpPr>
          <p:cNvPr id="5" name="Marcador de número de diapositiva 4">
            <a:extLst>
              <a:ext uri="{FF2B5EF4-FFF2-40B4-BE49-F238E27FC236}">
                <a16:creationId xmlns:a16="http://schemas.microsoft.com/office/drawing/2014/main" id="{B052DA19-AD24-7D24-2AE9-51F8F5A7F5E0}"/>
              </a:ext>
            </a:extLst>
          </p:cNvPr>
          <p:cNvSpPr>
            <a:spLocks noGrp="1"/>
          </p:cNvSpPr>
          <p:nvPr>
            <p:ph type="sldNum" sz="quarter" idx="7"/>
          </p:nvPr>
        </p:nvSpPr>
        <p:spPr/>
        <p:txBody>
          <a:bodyPr/>
          <a:lstStyle/>
          <a:p>
            <a:fld id="{B6F15528-21DE-4FAA-801E-634DDDAF4B2B}" type="slidenum">
              <a:rPr lang="es-ES" smtClean="0"/>
              <a:t>13</a:t>
            </a:fld>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8A4D4-C3C4-085B-A7AD-EA04D83F480F}"/>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1B7433F1-7A0E-D925-6140-7305139D053A}"/>
              </a:ext>
            </a:extLst>
          </p:cNvPr>
          <p:cNvSpPr txBox="1">
            <a:spLocks noGrp="1"/>
          </p:cNvSpPr>
          <p:nvPr>
            <p:ph type="title"/>
          </p:nvPr>
        </p:nvSpPr>
        <p:spPr>
          <a:xfrm>
            <a:off x="685800" y="408883"/>
            <a:ext cx="6153785" cy="705321"/>
          </a:xfrm>
          <a:prstGeom prst="rect">
            <a:avLst/>
          </a:prstGeom>
        </p:spPr>
        <p:txBody>
          <a:bodyPr vert="horz" wrap="square" lIns="0" tIns="12700" rIns="0" bIns="0" rtlCol="0">
            <a:spAutoFit/>
          </a:bodyPr>
          <a:lstStyle/>
          <a:p>
            <a:pPr marL="12700">
              <a:lnSpc>
                <a:spcPct val="100000"/>
              </a:lnSpc>
              <a:spcBef>
                <a:spcPts val="100"/>
              </a:spcBef>
            </a:pPr>
            <a:r>
              <a:rPr lang="es-ES" sz="2500" u="sng" spc="-5" dirty="0" err="1">
                <a:latin typeface="+mj-lt"/>
                <a:cs typeface="Lucida Sans"/>
              </a:rPr>
              <a:t>Instructions</a:t>
            </a:r>
            <a:br>
              <a:rPr lang="es-ES" sz="2400" spc="-5" dirty="0">
                <a:latin typeface="+mj-lt"/>
                <a:cs typeface="Lucida Sans"/>
              </a:rPr>
            </a:br>
            <a:r>
              <a:rPr lang="es-ES" b="0" spc="-5" dirty="0">
                <a:latin typeface="+mj-lt"/>
                <a:cs typeface="Lucida Sans"/>
              </a:rPr>
              <a:t>General</a:t>
            </a:r>
            <a:endParaRPr sz="2400" b="0" dirty="0">
              <a:latin typeface="+mj-lt"/>
              <a:cs typeface="Lucida Sans"/>
            </a:endParaRPr>
          </a:p>
        </p:txBody>
      </p:sp>
      <p:pic>
        <p:nvPicPr>
          <p:cNvPr id="83" name="Gráfico 82">
            <a:extLst>
              <a:ext uri="{FF2B5EF4-FFF2-40B4-BE49-F238E27FC236}">
                <a16:creationId xmlns:a16="http://schemas.microsoft.com/office/drawing/2014/main" id="{E518E73B-CE22-A00C-9C86-634FB762EE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1E163A6B-DFE4-C67D-5F3E-A56ACEF2EA4C}"/>
              </a:ext>
            </a:extLst>
          </p:cNvPr>
          <p:cNvSpPr>
            <a:spLocks noGrp="1"/>
          </p:cNvSpPr>
          <p:nvPr>
            <p:ph type="sldNum" sz="quarter" idx="7"/>
          </p:nvPr>
        </p:nvSpPr>
        <p:spPr/>
        <p:txBody>
          <a:bodyPr/>
          <a:lstStyle/>
          <a:p>
            <a:fld id="{B6F15528-21DE-4FAA-801E-634DDDAF4B2B}" type="slidenum">
              <a:rPr lang="es-ES" smtClean="0"/>
              <a:t>2</a:t>
            </a:fld>
            <a:endParaRPr lang="es-ES"/>
          </a:p>
        </p:txBody>
      </p:sp>
      <p:sp>
        <p:nvSpPr>
          <p:cNvPr id="3" name="Marcador de pie de página 2">
            <a:extLst>
              <a:ext uri="{FF2B5EF4-FFF2-40B4-BE49-F238E27FC236}">
                <a16:creationId xmlns:a16="http://schemas.microsoft.com/office/drawing/2014/main" id="{95FC84FF-30D3-FDAB-0A5A-0F07F8EE1161}"/>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4" name="Marcador de texto 2">
            <a:extLst>
              <a:ext uri="{FF2B5EF4-FFF2-40B4-BE49-F238E27FC236}">
                <a16:creationId xmlns:a16="http://schemas.microsoft.com/office/drawing/2014/main" id="{9F7BC140-B3D8-C3CB-55AD-9064C7CDE9CA}"/>
              </a:ext>
            </a:extLst>
          </p:cNvPr>
          <p:cNvSpPr txBox="1">
            <a:spLocks/>
          </p:cNvSpPr>
          <p:nvPr/>
        </p:nvSpPr>
        <p:spPr>
          <a:xfrm>
            <a:off x="608011" y="1163263"/>
            <a:ext cx="11048999" cy="495813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b="1" kern="0" dirty="0">
                <a:solidFill>
                  <a:sysClr val="windowText" lastClr="000000"/>
                </a:solidFill>
              </a:rPr>
              <a:t>SOFTWARE</a:t>
            </a:r>
          </a:p>
          <a:p>
            <a:pPr marL="342900" indent="-342900">
              <a:buFont typeface="Arial" panose="020B0604020202020204" pitchFamily="34" charset="0"/>
              <a:buChar char="•"/>
            </a:pPr>
            <a:r>
              <a:rPr lang="en-US" kern="0" dirty="0">
                <a:solidFill>
                  <a:sysClr val="windowText" lastClr="000000"/>
                </a:solidFill>
              </a:rPr>
              <a:t>Python notebook supplied by instructors</a:t>
            </a:r>
            <a:endParaRPr lang="en-US" kern="0" dirty="0">
              <a:solidFill>
                <a:sysClr val="windowText" lastClr="000000"/>
              </a:solidFill>
              <a:sym typeface="Wingdings" pitchFamily="2" charset="2"/>
            </a:endParaRPr>
          </a:p>
          <a:p>
            <a:pPr algn="just"/>
            <a:endParaRPr lang="en-US" sz="2000" b="1" kern="0" dirty="0">
              <a:solidFill>
                <a:sysClr val="windowText" lastClr="000000"/>
              </a:solidFill>
              <a:sym typeface="Wingdings" pitchFamily="2" charset="2"/>
            </a:endParaRPr>
          </a:p>
          <a:p>
            <a:pPr algn="just"/>
            <a:r>
              <a:rPr lang="en-US" sz="2000" b="1" kern="0" dirty="0">
                <a:solidFill>
                  <a:sysClr val="windowText" lastClr="000000"/>
                </a:solidFill>
                <a:sym typeface="Wingdings" pitchFamily="2" charset="2"/>
              </a:rPr>
              <a:t>SCRIPTS</a:t>
            </a:r>
          </a:p>
          <a:p>
            <a:pPr marL="342900" indent="-342900" algn="just">
              <a:buFont typeface="Arial" panose="020B0604020202020204" pitchFamily="34" charset="0"/>
              <a:buChar char="•"/>
            </a:pPr>
            <a:r>
              <a:rPr lang="en-US" kern="0" dirty="0">
                <a:solidFill>
                  <a:sysClr val="windowText" lastClr="000000"/>
                </a:solidFill>
                <a:sym typeface="Wingdings" pitchFamily="2" charset="2"/>
              </a:rPr>
              <a:t>From </a:t>
            </a:r>
            <a:r>
              <a:rPr lang="en-US" kern="0" dirty="0" err="1">
                <a:solidFill>
                  <a:sysClr val="windowText" lastClr="000000"/>
                </a:solidFill>
                <a:sym typeface="Wingdings" pitchFamily="2" charset="2"/>
              </a:rPr>
              <a:t>Poliformat</a:t>
            </a:r>
            <a:r>
              <a:rPr lang="en-US" kern="0" dirty="0">
                <a:solidFill>
                  <a:sysClr val="windowText" lastClr="000000"/>
                </a:solidFill>
                <a:sym typeface="Wingdings" pitchFamily="2" charset="2"/>
              </a:rPr>
              <a:t>  download the 20_COUPLERS_v2025_Student.ipynb</a:t>
            </a:r>
          </a:p>
          <a:p>
            <a:pPr marL="342900" indent="-342900" algn="just">
              <a:buFont typeface="Arial" panose="020B0604020202020204" pitchFamily="34" charset="0"/>
              <a:buChar char="•"/>
            </a:pPr>
            <a:r>
              <a:rPr lang="en-US" kern="0" dirty="0">
                <a:solidFill>
                  <a:sysClr val="windowText" lastClr="000000"/>
                </a:solidFill>
              </a:rPr>
              <a:t>Either run locally or at Google Collaboratory </a:t>
            </a:r>
          </a:p>
          <a:p>
            <a:pPr algn="just"/>
            <a:endParaRPr lang="en-US" b="1" i="1" dirty="0"/>
          </a:p>
          <a:p>
            <a:pPr algn="just"/>
            <a:r>
              <a:rPr lang="en-US" b="1" i="1" dirty="0"/>
              <a:t>Cross-Sections </a:t>
            </a:r>
            <a:r>
              <a:rPr lang="en-US" i="1" dirty="0"/>
              <a:t>to be studied:</a:t>
            </a:r>
            <a:endParaRPr lang="en-US" b="1" i="1" dirty="0"/>
          </a:p>
          <a:p>
            <a:pPr algn="just"/>
            <a:endParaRPr lang="en-US" sz="2000" b="1" i="1" dirty="0"/>
          </a:p>
          <a:p>
            <a:pPr algn="just"/>
            <a:endParaRPr lang="en-US" sz="2000" kern="0" dirty="0">
              <a:solidFill>
                <a:sysClr val="windowText" lastClr="000000"/>
              </a:solidFill>
            </a:endParaRPr>
          </a:p>
        </p:txBody>
      </p:sp>
      <p:sp>
        <p:nvSpPr>
          <p:cNvPr id="96" name="object 7">
            <a:extLst>
              <a:ext uri="{FF2B5EF4-FFF2-40B4-BE49-F238E27FC236}">
                <a16:creationId xmlns:a16="http://schemas.microsoft.com/office/drawing/2014/main" id="{BB459788-0671-D4BA-B6DB-A3544D24EA92}"/>
              </a:ext>
            </a:extLst>
          </p:cNvPr>
          <p:cNvSpPr/>
          <p:nvPr/>
        </p:nvSpPr>
        <p:spPr>
          <a:xfrm>
            <a:off x="1241591" y="3685362"/>
            <a:ext cx="3929379" cy="1902460"/>
          </a:xfrm>
          <a:custGeom>
            <a:avLst/>
            <a:gdLst/>
            <a:ahLst/>
            <a:cxnLst/>
            <a:rect l="l" t="t" r="r" b="b"/>
            <a:pathLst>
              <a:path w="3929379" h="1902460">
                <a:moveTo>
                  <a:pt x="0" y="1901952"/>
                </a:moveTo>
                <a:lnTo>
                  <a:pt x="3928872" y="1901952"/>
                </a:lnTo>
                <a:lnTo>
                  <a:pt x="3928872" y="0"/>
                </a:lnTo>
                <a:lnTo>
                  <a:pt x="0" y="0"/>
                </a:lnTo>
                <a:lnTo>
                  <a:pt x="0" y="1901952"/>
                </a:lnTo>
                <a:close/>
              </a:path>
            </a:pathLst>
          </a:custGeom>
          <a:solidFill>
            <a:srgbClr val="F1F1F1"/>
          </a:solidFill>
        </p:spPr>
        <p:txBody>
          <a:bodyPr wrap="square" lIns="0" tIns="0" rIns="0" bIns="0" rtlCol="0"/>
          <a:lstStyle/>
          <a:p>
            <a:endParaRPr dirty="0"/>
          </a:p>
        </p:txBody>
      </p:sp>
      <p:sp>
        <p:nvSpPr>
          <p:cNvPr id="97" name="object 62">
            <a:extLst>
              <a:ext uri="{FF2B5EF4-FFF2-40B4-BE49-F238E27FC236}">
                <a16:creationId xmlns:a16="http://schemas.microsoft.com/office/drawing/2014/main" id="{13E0425E-CEDF-CBC4-B34B-0CC3951920EA}"/>
              </a:ext>
            </a:extLst>
          </p:cNvPr>
          <p:cNvSpPr/>
          <p:nvPr/>
        </p:nvSpPr>
        <p:spPr>
          <a:xfrm>
            <a:off x="1795778" y="4331380"/>
            <a:ext cx="67949" cy="610424"/>
          </a:xfrm>
          <a:custGeom>
            <a:avLst/>
            <a:gdLst/>
            <a:ahLst/>
            <a:cxnLst/>
            <a:rect l="l" t="t" r="r" b="b"/>
            <a:pathLst>
              <a:path w="76200" h="986155">
                <a:moveTo>
                  <a:pt x="31750" y="909827"/>
                </a:moveTo>
                <a:lnTo>
                  <a:pt x="0" y="909827"/>
                </a:lnTo>
                <a:lnTo>
                  <a:pt x="38100" y="986027"/>
                </a:lnTo>
                <a:lnTo>
                  <a:pt x="69850" y="922527"/>
                </a:lnTo>
                <a:lnTo>
                  <a:pt x="31750" y="922527"/>
                </a:lnTo>
                <a:lnTo>
                  <a:pt x="31750" y="909827"/>
                </a:lnTo>
                <a:close/>
              </a:path>
              <a:path w="76200" h="986155">
                <a:moveTo>
                  <a:pt x="44450" y="63500"/>
                </a:moveTo>
                <a:lnTo>
                  <a:pt x="31750" y="63500"/>
                </a:lnTo>
                <a:lnTo>
                  <a:pt x="31750" y="922527"/>
                </a:lnTo>
                <a:lnTo>
                  <a:pt x="44450" y="922527"/>
                </a:lnTo>
                <a:lnTo>
                  <a:pt x="44450" y="63500"/>
                </a:lnTo>
                <a:close/>
              </a:path>
              <a:path w="76200" h="986155">
                <a:moveTo>
                  <a:pt x="76200" y="909827"/>
                </a:moveTo>
                <a:lnTo>
                  <a:pt x="44450" y="909827"/>
                </a:lnTo>
                <a:lnTo>
                  <a:pt x="44450" y="922527"/>
                </a:lnTo>
                <a:lnTo>
                  <a:pt x="69850" y="922527"/>
                </a:lnTo>
                <a:lnTo>
                  <a:pt x="76200" y="909827"/>
                </a:lnTo>
                <a:close/>
              </a:path>
              <a:path w="76200" h="986155">
                <a:moveTo>
                  <a:pt x="38100" y="0"/>
                </a:moveTo>
                <a:lnTo>
                  <a:pt x="0" y="76200"/>
                </a:lnTo>
                <a:lnTo>
                  <a:pt x="31750" y="76200"/>
                </a:lnTo>
                <a:lnTo>
                  <a:pt x="31750" y="63500"/>
                </a:lnTo>
                <a:lnTo>
                  <a:pt x="69850" y="63500"/>
                </a:lnTo>
                <a:lnTo>
                  <a:pt x="38100" y="0"/>
                </a:lnTo>
                <a:close/>
              </a:path>
              <a:path w="76200" h="986155">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98" name="object 63">
            <a:extLst>
              <a:ext uri="{FF2B5EF4-FFF2-40B4-BE49-F238E27FC236}">
                <a16:creationId xmlns:a16="http://schemas.microsoft.com/office/drawing/2014/main" id="{FDE45797-C0E3-ACE0-F66B-057BDEDB9070}"/>
              </a:ext>
            </a:extLst>
          </p:cNvPr>
          <p:cNvSpPr txBox="1"/>
          <p:nvPr/>
        </p:nvSpPr>
        <p:spPr>
          <a:xfrm>
            <a:off x="1229760" y="4389164"/>
            <a:ext cx="577850" cy="454025"/>
          </a:xfrm>
          <a:prstGeom prst="rect">
            <a:avLst/>
          </a:prstGeom>
        </p:spPr>
        <p:txBody>
          <a:bodyPr vert="horz" wrap="square" lIns="0" tIns="13335" rIns="0" bIns="0" rtlCol="0">
            <a:spAutoFit/>
          </a:bodyPr>
          <a:lstStyle/>
          <a:p>
            <a:pPr marR="3175" algn="ctr">
              <a:lnSpc>
                <a:spcPct val="100000"/>
              </a:lnSpc>
              <a:spcBef>
                <a:spcPts val="105"/>
              </a:spcBef>
            </a:pPr>
            <a:r>
              <a:rPr sz="1400" dirty="0">
                <a:latin typeface="Calibri"/>
                <a:cs typeface="Calibri"/>
              </a:rPr>
              <a:t>h</a:t>
            </a:r>
          </a:p>
          <a:p>
            <a:pPr marR="5080" algn="ctr">
              <a:lnSpc>
                <a:spcPct val="100000"/>
              </a:lnSpc>
              <a:spcBef>
                <a:spcPts val="5"/>
              </a:spcBef>
            </a:pPr>
            <a:r>
              <a:rPr sz="1400" spc="-10" dirty="0">
                <a:latin typeface="Calibri"/>
                <a:cs typeface="Calibri"/>
              </a:rPr>
              <a:t>(h</a:t>
            </a:r>
            <a:r>
              <a:rPr sz="1400" dirty="0">
                <a:latin typeface="Calibri"/>
                <a:cs typeface="Calibri"/>
              </a:rPr>
              <a:t>eig</a:t>
            </a:r>
            <a:r>
              <a:rPr sz="1400" spc="-25" dirty="0">
                <a:latin typeface="Calibri"/>
                <a:cs typeface="Calibri"/>
              </a:rPr>
              <a:t>h</a:t>
            </a:r>
            <a:r>
              <a:rPr sz="1400" spc="-5" dirty="0">
                <a:latin typeface="Calibri"/>
                <a:cs typeface="Calibri"/>
              </a:rPr>
              <a:t>t</a:t>
            </a:r>
            <a:r>
              <a:rPr sz="1400" dirty="0">
                <a:latin typeface="Calibri"/>
                <a:cs typeface="Calibri"/>
              </a:rPr>
              <a:t>)</a:t>
            </a:r>
          </a:p>
        </p:txBody>
      </p:sp>
      <p:sp>
        <p:nvSpPr>
          <p:cNvPr id="99" name="object 64">
            <a:extLst>
              <a:ext uri="{FF2B5EF4-FFF2-40B4-BE49-F238E27FC236}">
                <a16:creationId xmlns:a16="http://schemas.microsoft.com/office/drawing/2014/main" id="{ABAAA5DD-56CA-BF94-2180-F0866658B6B3}"/>
              </a:ext>
            </a:extLst>
          </p:cNvPr>
          <p:cNvSpPr/>
          <p:nvPr/>
        </p:nvSpPr>
        <p:spPr>
          <a:xfrm>
            <a:off x="1948179" y="4155787"/>
            <a:ext cx="914400" cy="89266"/>
          </a:xfrm>
          <a:custGeom>
            <a:avLst/>
            <a:gdLst/>
            <a:ahLst/>
            <a:cxnLst/>
            <a:rect l="l" t="t" r="r" b="b"/>
            <a:pathLst>
              <a:path w="1758314" h="76200">
                <a:moveTo>
                  <a:pt x="76200" y="0"/>
                </a:moveTo>
                <a:lnTo>
                  <a:pt x="0" y="38100"/>
                </a:lnTo>
                <a:lnTo>
                  <a:pt x="76200" y="76200"/>
                </a:lnTo>
                <a:lnTo>
                  <a:pt x="76200" y="44450"/>
                </a:lnTo>
                <a:lnTo>
                  <a:pt x="63500" y="44450"/>
                </a:lnTo>
                <a:lnTo>
                  <a:pt x="63500" y="31750"/>
                </a:lnTo>
                <a:lnTo>
                  <a:pt x="76200" y="31750"/>
                </a:lnTo>
                <a:lnTo>
                  <a:pt x="76200" y="0"/>
                </a:lnTo>
                <a:close/>
              </a:path>
              <a:path w="1758314" h="76200">
                <a:moveTo>
                  <a:pt x="1682114" y="0"/>
                </a:moveTo>
                <a:lnTo>
                  <a:pt x="1682114" y="76200"/>
                </a:lnTo>
                <a:lnTo>
                  <a:pt x="1745614" y="44450"/>
                </a:lnTo>
                <a:lnTo>
                  <a:pt x="1694814" y="44450"/>
                </a:lnTo>
                <a:lnTo>
                  <a:pt x="1694814" y="31750"/>
                </a:lnTo>
                <a:lnTo>
                  <a:pt x="1745614" y="31750"/>
                </a:lnTo>
                <a:lnTo>
                  <a:pt x="1682114" y="0"/>
                </a:lnTo>
                <a:close/>
              </a:path>
              <a:path w="1758314" h="76200">
                <a:moveTo>
                  <a:pt x="76200" y="31750"/>
                </a:moveTo>
                <a:lnTo>
                  <a:pt x="63500" y="31750"/>
                </a:lnTo>
                <a:lnTo>
                  <a:pt x="63500" y="44450"/>
                </a:lnTo>
                <a:lnTo>
                  <a:pt x="76200" y="44450"/>
                </a:lnTo>
                <a:lnTo>
                  <a:pt x="76200" y="31750"/>
                </a:lnTo>
                <a:close/>
              </a:path>
              <a:path w="1758314" h="76200">
                <a:moveTo>
                  <a:pt x="1682114" y="31750"/>
                </a:moveTo>
                <a:lnTo>
                  <a:pt x="76200" y="31750"/>
                </a:lnTo>
                <a:lnTo>
                  <a:pt x="76200" y="44450"/>
                </a:lnTo>
                <a:lnTo>
                  <a:pt x="1682114" y="44450"/>
                </a:lnTo>
                <a:lnTo>
                  <a:pt x="1682114" y="31750"/>
                </a:lnTo>
                <a:close/>
              </a:path>
              <a:path w="1758314" h="76200">
                <a:moveTo>
                  <a:pt x="1745614" y="31750"/>
                </a:moveTo>
                <a:lnTo>
                  <a:pt x="1694814" y="31750"/>
                </a:lnTo>
                <a:lnTo>
                  <a:pt x="1694814" y="44450"/>
                </a:lnTo>
                <a:lnTo>
                  <a:pt x="1745614" y="44450"/>
                </a:lnTo>
                <a:lnTo>
                  <a:pt x="1758314" y="38100"/>
                </a:lnTo>
                <a:lnTo>
                  <a:pt x="1745614" y="31750"/>
                </a:lnTo>
                <a:close/>
              </a:path>
            </a:pathLst>
          </a:custGeom>
          <a:solidFill>
            <a:srgbClr val="000000"/>
          </a:solidFill>
        </p:spPr>
        <p:txBody>
          <a:bodyPr wrap="square" lIns="0" tIns="0" rIns="0" bIns="0" rtlCol="0"/>
          <a:lstStyle/>
          <a:p>
            <a:endParaRPr/>
          </a:p>
        </p:txBody>
      </p:sp>
      <p:sp>
        <p:nvSpPr>
          <p:cNvPr id="100" name="object 65">
            <a:extLst>
              <a:ext uri="{FF2B5EF4-FFF2-40B4-BE49-F238E27FC236}">
                <a16:creationId xmlns:a16="http://schemas.microsoft.com/office/drawing/2014/main" id="{A1EF013C-5123-D9A7-DC76-FEFD731E96E2}"/>
              </a:ext>
            </a:extLst>
          </p:cNvPr>
          <p:cNvSpPr txBox="1"/>
          <p:nvPr/>
        </p:nvSpPr>
        <p:spPr>
          <a:xfrm>
            <a:off x="2073955" y="3856694"/>
            <a:ext cx="733425" cy="228909"/>
          </a:xfrm>
          <a:prstGeom prst="rect">
            <a:avLst/>
          </a:prstGeom>
        </p:spPr>
        <p:txBody>
          <a:bodyPr vert="horz" wrap="square" lIns="0" tIns="13335" rIns="0" bIns="0" rtlCol="0">
            <a:spAutoFit/>
          </a:bodyPr>
          <a:lstStyle/>
          <a:p>
            <a:pPr>
              <a:lnSpc>
                <a:spcPct val="100000"/>
              </a:lnSpc>
              <a:spcBef>
                <a:spcPts val="105"/>
              </a:spcBef>
            </a:pPr>
            <a:r>
              <a:rPr lang="es-ES" sz="1400" spc="5" dirty="0">
                <a:latin typeface="Calibri"/>
                <a:cs typeface="Calibri"/>
              </a:rPr>
              <a:t>w</a:t>
            </a:r>
            <a:r>
              <a:rPr sz="1400" spc="-65" dirty="0">
                <a:latin typeface="Calibri"/>
                <a:cs typeface="Calibri"/>
              </a:rPr>
              <a:t> </a:t>
            </a:r>
            <a:r>
              <a:rPr sz="1400" spc="-5" dirty="0">
                <a:latin typeface="Calibri"/>
                <a:cs typeface="Calibri"/>
              </a:rPr>
              <a:t>(width)</a:t>
            </a:r>
            <a:endParaRPr sz="1400" dirty="0">
              <a:latin typeface="Calibri"/>
              <a:cs typeface="Calibri"/>
            </a:endParaRPr>
          </a:p>
        </p:txBody>
      </p:sp>
      <p:sp>
        <p:nvSpPr>
          <p:cNvPr id="101" name="object 73">
            <a:extLst>
              <a:ext uri="{FF2B5EF4-FFF2-40B4-BE49-F238E27FC236}">
                <a16:creationId xmlns:a16="http://schemas.microsoft.com/office/drawing/2014/main" id="{4C5C0871-D9B5-E642-7661-FFBCAD75720B}"/>
              </a:ext>
            </a:extLst>
          </p:cNvPr>
          <p:cNvSpPr txBox="1"/>
          <p:nvPr/>
        </p:nvSpPr>
        <p:spPr>
          <a:xfrm>
            <a:off x="3523559" y="4331380"/>
            <a:ext cx="984979" cy="610424"/>
          </a:xfrm>
          <a:prstGeom prst="rect">
            <a:avLst/>
          </a:prstGeom>
          <a:solidFill>
            <a:srgbClr val="CCB657"/>
          </a:solidFill>
        </p:spPr>
        <p:txBody>
          <a:bodyPr vert="horz" wrap="square" lIns="0" tIns="2540" rIns="0" bIns="0" rtlCol="0">
            <a:spAutoFit/>
          </a:bodyPr>
          <a:lstStyle/>
          <a:p>
            <a:pPr>
              <a:lnSpc>
                <a:spcPct val="100000"/>
              </a:lnSpc>
              <a:spcBef>
                <a:spcPts val="20"/>
              </a:spcBef>
            </a:pPr>
            <a:endParaRPr sz="2350" dirty="0">
              <a:latin typeface="Times New Roman"/>
              <a:cs typeface="Times New Roman"/>
            </a:endParaRPr>
          </a:p>
          <a:p>
            <a:pPr marL="18415" algn="ctr">
              <a:lnSpc>
                <a:spcPct val="100000"/>
              </a:lnSpc>
            </a:pPr>
            <a:r>
              <a:rPr sz="1600" b="1" spc="-10" dirty="0">
                <a:latin typeface="Calibri"/>
                <a:cs typeface="Calibri"/>
              </a:rPr>
              <a:t>Core</a:t>
            </a:r>
            <a:endParaRPr sz="1600" dirty="0">
              <a:latin typeface="Calibri"/>
              <a:cs typeface="Calibri"/>
            </a:endParaRPr>
          </a:p>
        </p:txBody>
      </p:sp>
      <p:sp>
        <p:nvSpPr>
          <p:cNvPr id="102" name="object 74">
            <a:extLst>
              <a:ext uri="{FF2B5EF4-FFF2-40B4-BE49-F238E27FC236}">
                <a16:creationId xmlns:a16="http://schemas.microsoft.com/office/drawing/2014/main" id="{10CC4DBA-05F4-4CDC-BA0E-6200AF622CA9}"/>
              </a:ext>
            </a:extLst>
          </p:cNvPr>
          <p:cNvSpPr txBox="1"/>
          <p:nvPr/>
        </p:nvSpPr>
        <p:spPr>
          <a:xfrm>
            <a:off x="4421819" y="5309818"/>
            <a:ext cx="741045" cy="269240"/>
          </a:xfrm>
          <a:prstGeom prst="rect">
            <a:avLst/>
          </a:prstGeom>
        </p:spPr>
        <p:txBody>
          <a:bodyPr vert="horz" wrap="square" lIns="0" tIns="12065" rIns="0" bIns="0" rtlCol="0">
            <a:spAutoFit/>
          </a:bodyPr>
          <a:lstStyle/>
          <a:p>
            <a:pPr>
              <a:lnSpc>
                <a:spcPct val="100000"/>
              </a:lnSpc>
              <a:spcBef>
                <a:spcPts val="95"/>
              </a:spcBef>
            </a:pPr>
            <a:r>
              <a:rPr sz="1600" b="1" spc="-10" dirty="0">
                <a:latin typeface="Calibri"/>
                <a:cs typeface="Calibri"/>
              </a:rPr>
              <a:t>Cladding</a:t>
            </a:r>
            <a:endParaRPr sz="1600" dirty="0">
              <a:latin typeface="Calibri"/>
              <a:cs typeface="Calibri"/>
            </a:endParaRPr>
          </a:p>
        </p:txBody>
      </p:sp>
      <p:sp>
        <p:nvSpPr>
          <p:cNvPr id="111" name="object 7">
            <a:extLst>
              <a:ext uri="{FF2B5EF4-FFF2-40B4-BE49-F238E27FC236}">
                <a16:creationId xmlns:a16="http://schemas.microsoft.com/office/drawing/2014/main" id="{06801468-6F27-A16A-64E3-D7AD4B6B6B96}"/>
              </a:ext>
            </a:extLst>
          </p:cNvPr>
          <p:cNvSpPr/>
          <p:nvPr/>
        </p:nvSpPr>
        <p:spPr>
          <a:xfrm>
            <a:off x="7239000" y="3685362"/>
            <a:ext cx="3929379" cy="1902460"/>
          </a:xfrm>
          <a:custGeom>
            <a:avLst/>
            <a:gdLst/>
            <a:ahLst/>
            <a:cxnLst/>
            <a:rect l="l" t="t" r="r" b="b"/>
            <a:pathLst>
              <a:path w="3929379" h="1902460">
                <a:moveTo>
                  <a:pt x="0" y="1901952"/>
                </a:moveTo>
                <a:lnTo>
                  <a:pt x="3928872" y="1901952"/>
                </a:lnTo>
                <a:lnTo>
                  <a:pt x="3928872" y="0"/>
                </a:lnTo>
                <a:lnTo>
                  <a:pt x="0" y="0"/>
                </a:lnTo>
                <a:lnTo>
                  <a:pt x="0" y="1901952"/>
                </a:lnTo>
                <a:close/>
              </a:path>
            </a:pathLst>
          </a:custGeom>
          <a:solidFill>
            <a:srgbClr val="F1F1F1"/>
          </a:solidFill>
        </p:spPr>
        <p:txBody>
          <a:bodyPr wrap="square" lIns="0" tIns="0" rIns="0" bIns="0" rtlCol="0"/>
          <a:lstStyle/>
          <a:p>
            <a:endParaRPr dirty="0"/>
          </a:p>
        </p:txBody>
      </p:sp>
      <p:sp>
        <p:nvSpPr>
          <p:cNvPr id="114" name="object 64">
            <a:extLst>
              <a:ext uri="{FF2B5EF4-FFF2-40B4-BE49-F238E27FC236}">
                <a16:creationId xmlns:a16="http://schemas.microsoft.com/office/drawing/2014/main" id="{D9E5D738-CA47-1898-E0D8-DFBC514F5A50}"/>
              </a:ext>
            </a:extLst>
          </p:cNvPr>
          <p:cNvSpPr/>
          <p:nvPr/>
        </p:nvSpPr>
        <p:spPr>
          <a:xfrm>
            <a:off x="7663179" y="4163346"/>
            <a:ext cx="3165333" cy="48374"/>
          </a:xfrm>
          <a:custGeom>
            <a:avLst/>
            <a:gdLst/>
            <a:ahLst/>
            <a:cxnLst/>
            <a:rect l="l" t="t" r="r" b="b"/>
            <a:pathLst>
              <a:path w="1758314" h="76200">
                <a:moveTo>
                  <a:pt x="76200" y="0"/>
                </a:moveTo>
                <a:lnTo>
                  <a:pt x="0" y="38100"/>
                </a:lnTo>
                <a:lnTo>
                  <a:pt x="76200" y="76200"/>
                </a:lnTo>
                <a:lnTo>
                  <a:pt x="76200" y="44450"/>
                </a:lnTo>
                <a:lnTo>
                  <a:pt x="63500" y="44450"/>
                </a:lnTo>
                <a:lnTo>
                  <a:pt x="63500" y="31750"/>
                </a:lnTo>
                <a:lnTo>
                  <a:pt x="76200" y="31750"/>
                </a:lnTo>
                <a:lnTo>
                  <a:pt x="76200" y="0"/>
                </a:lnTo>
                <a:close/>
              </a:path>
              <a:path w="1758314" h="76200">
                <a:moveTo>
                  <a:pt x="1682114" y="0"/>
                </a:moveTo>
                <a:lnTo>
                  <a:pt x="1682114" y="76200"/>
                </a:lnTo>
                <a:lnTo>
                  <a:pt x="1745614" y="44450"/>
                </a:lnTo>
                <a:lnTo>
                  <a:pt x="1694814" y="44450"/>
                </a:lnTo>
                <a:lnTo>
                  <a:pt x="1694814" y="31750"/>
                </a:lnTo>
                <a:lnTo>
                  <a:pt x="1745614" y="31750"/>
                </a:lnTo>
                <a:lnTo>
                  <a:pt x="1682114" y="0"/>
                </a:lnTo>
                <a:close/>
              </a:path>
              <a:path w="1758314" h="76200">
                <a:moveTo>
                  <a:pt x="76200" y="31750"/>
                </a:moveTo>
                <a:lnTo>
                  <a:pt x="63500" y="31750"/>
                </a:lnTo>
                <a:lnTo>
                  <a:pt x="63500" y="44450"/>
                </a:lnTo>
                <a:lnTo>
                  <a:pt x="76200" y="44450"/>
                </a:lnTo>
                <a:lnTo>
                  <a:pt x="76200" y="31750"/>
                </a:lnTo>
                <a:close/>
              </a:path>
              <a:path w="1758314" h="76200">
                <a:moveTo>
                  <a:pt x="1682114" y="31750"/>
                </a:moveTo>
                <a:lnTo>
                  <a:pt x="76200" y="31750"/>
                </a:lnTo>
                <a:lnTo>
                  <a:pt x="76200" y="44450"/>
                </a:lnTo>
                <a:lnTo>
                  <a:pt x="1682114" y="44450"/>
                </a:lnTo>
                <a:lnTo>
                  <a:pt x="1682114" y="31750"/>
                </a:lnTo>
                <a:close/>
              </a:path>
              <a:path w="1758314" h="76200">
                <a:moveTo>
                  <a:pt x="1745614" y="31750"/>
                </a:moveTo>
                <a:lnTo>
                  <a:pt x="1694814" y="31750"/>
                </a:lnTo>
                <a:lnTo>
                  <a:pt x="1694814" y="44450"/>
                </a:lnTo>
                <a:lnTo>
                  <a:pt x="1745614" y="44450"/>
                </a:lnTo>
                <a:lnTo>
                  <a:pt x="1758314" y="38100"/>
                </a:lnTo>
                <a:lnTo>
                  <a:pt x="1745614" y="31750"/>
                </a:lnTo>
                <a:close/>
              </a:path>
            </a:pathLst>
          </a:custGeom>
          <a:solidFill>
            <a:srgbClr val="000000"/>
          </a:solidFill>
        </p:spPr>
        <p:txBody>
          <a:bodyPr wrap="square" lIns="0" tIns="0" rIns="0" bIns="0" rtlCol="0"/>
          <a:lstStyle/>
          <a:p>
            <a:endParaRPr/>
          </a:p>
        </p:txBody>
      </p:sp>
      <p:sp>
        <p:nvSpPr>
          <p:cNvPr id="115" name="object 65">
            <a:extLst>
              <a:ext uri="{FF2B5EF4-FFF2-40B4-BE49-F238E27FC236}">
                <a16:creationId xmlns:a16="http://schemas.microsoft.com/office/drawing/2014/main" id="{74A4CAE1-BC33-1BCD-6F24-54F1DFA8AEDB}"/>
              </a:ext>
            </a:extLst>
          </p:cNvPr>
          <p:cNvSpPr txBox="1"/>
          <p:nvPr/>
        </p:nvSpPr>
        <p:spPr>
          <a:xfrm>
            <a:off x="8910954" y="3926878"/>
            <a:ext cx="733425" cy="228909"/>
          </a:xfrm>
          <a:prstGeom prst="rect">
            <a:avLst/>
          </a:prstGeom>
        </p:spPr>
        <p:txBody>
          <a:bodyPr vert="horz" wrap="square" lIns="0" tIns="13335" rIns="0" bIns="0" rtlCol="0">
            <a:spAutoFit/>
          </a:bodyPr>
          <a:lstStyle/>
          <a:p>
            <a:pPr>
              <a:lnSpc>
                <a:spcPct val="100000"/>
              </a:lnSpc>
              <a:spcBef>
                <a:spcPts val="105"/>
              </a:spcBef>
            </a:pPr>
            <a:r>
              <a:rPr lang="es-ES" sz="1400" spc="5" dirty="0">
                <a:latin typeface="Calibri"/>
                <a:cs typeface="Calibri"/>
              </a:rPr>
              <a:t>w</a:t>
            </a:r>
            <a:r>
              <a:rPr sz="1400" spc="-65" dirty="0">
                <a:latin typeface="Calibri"/>
                <a:cs typeface="Calibri"/>
              </a:rPr>
              <a:t> </a:t>
            </a:r>
            <a:r>
              <a:rPr sz="1400" spc="-5" dirty="0">
                <a:latin typeface="Calibri"/>
                <a:cs typeface="Calibri"/>
              </a:rPr>
              <a:t>(width)</a:t>
            </a:r>
            <a:endParaRPr sz="1400" dirty="0">
              <a:latin typeface="Calibri"/>
              <a:cs typeface="Calibri"/>
            </a:endParaRPr>
          </a:p>
        </p:txBody>
      </p:sp>
      <p:sp>
        <p:nvSpPr>
          <p:cNvPr id="116" name="object 73">
            <a:extLst>
              <a:ext uri="{FF2B5EF4-FFF2-40B4-BE49-F238E27FC236}">
                <a16:creationId xmlns:a16="http://schemas.microsoft.com/office/drawing/2014/main" id="{CC9D2269-0CA8-143F-4E45-F3AF594A2ED3}"/>
              </a:ext>
            </a:extLst>
          </p:cNvPr>
          <p:cNvSpPr txBox="1"/>
          <p:nvPr/>
        </p:nvSpPr>
        <p:spPr>
          <a:xfrm>
            <a:off x="7663179" y="4325314"/>
            <a:ext cx="3165333" cy="610424"/>
          </a:xfrm>
          <a:prstGeom prst="rect">
            <a:avLst/>
          </a:prstGeom>
          <a:solidFill>
            <a:srgbClr val="CCB657"/>
          </a:solidFill>
        </p:spPr>
        <p:txBody>
          <a:bodyPr vert="horz" wrap="square" lIns="0" tIns="2540" rIns="0" bIns="0" rtlCol="0">
            <a:spAutoFit/>
          </a:bodyPr>
          <a:lstStyle/>
          <a:p>
            <a:pPr>
              <a:lnSpc>
                <a:spcPct val="100000"/>
              </a:lnSpc>
              <a:spcBef>
                <a:spcPts val="20"/>
              </a:spcBef>
            </a:pPr>
            <a:endParaRPr sz="2350" dirty="0">
              <a:latin typeface="Times New Roman"/>
              <a:cs typeface="Times New Roman"/>
            </a:endParaRPr>
          </a:p>
          <a:p>
            <a:pPr marL="18415" algn="ctr">
              <a:lnSpc>
                <a:spcPct val="100000"/>
              </a:lnSpc>
            </a:pPr>
            <a:r>
              <a:rPr lang="es-ES" sz="1600" b="1" spc="-10" dirty="0">
                <a:latin typeface="Calibri"/>
                <a:cs typeface="Calibri"/>
              </a:rPr>
              <a:t>MMI </a:t>
            </a:r>
            <a:r>
              <a:rPr lang="es-ES" sz="1600" b="1" spc="-10" dirty="0" err="1">
                <a:latin typeface="Calibri"/>
                <a:cs typeface="Calibri"/>
              </a:rPr>
              <a:t>Body</a:t>
            </a:r>
            <a:endParaRPr sz="1600" dirty="0">
              <a:latin typeface="Calibri"/>
              <a:cs typeface="Calibri"/>
            </a:endParaRPr>
          </a:p>
        </p:txBody>
      </p:sp>
      <p:sp>
        <p:nvSpPr>
          <p:cNvPr id="117" name="object 74">
            <a:extLst>
              <a:ext uri="{FF2B5EF4-FFF2-40B4-BE49-F238E27FC236}">
                <a16:creationId xmlns:a16="http://schemas.microsoft.com/office/drawing/2014/main" id="{8A3332FF-25D4-1955-323F-BBD1D30324AC}"/>
              </a:ext>
            </a:extLst>
          </p:cNvPr>
          <p:cNvSpPr txBox="1"/>
          <p:nvPr/>
        </p:nvSpPr>
        <p:spPr>
          <a:xfrm>
            <a:off x="7284458" y="5303772"/>
            <a:ext cx="741045" cy="269240"/>
          </a:xfrm>
          <a:prstGeom prst="rect">
            <a:avLst/>
          </a:prstGeom>
        </p:spPr>
        <p:txBody>
          <a:bodyPr vert="horz" wrap="square" lIns="0" tIns="12065" rIns="0" bIns="0" rtlCol="0">
            <a:spAutoFit/>
          </a:bodyPr>
          <a:lstStyle/>
          <a:p>
            <a:pPr>
              <a:lnSpc>
                <a:spcPct val="100000"/>
              </a:lnSpc>
              <a:spcBef>
                <a:spcPts val="95"/>
              </a:spcBef>
            </a:pPr>
            <a:r>
              <a:rPr sz="1600" b="1" spc="-10" dirty="0">
                <a:latin typeface="Calibri"/>
                <a:cs typeface="Calibri"/>
              </a:rPr>
              <a:t>Cladding</a:t>
            </a:r>
            <a:endParaRPr sz="1600" dirty="0">
              <a:latin typeface="Calibri"/>
              <a:cs typeface="Calibri"/>
            </a:endParaRPr>
          </a:p>
        </p:txBody>
      </p:sp>
      <p:sp>
        <p:nvSpPr>
          <p:cNvPr id="2" name="CuadroTexto 1">
            <a:extLst>
              <a:ext uri="{FF2B5EF4-FFF2-40B4-BE49-F238E27FC236}">
                <a16:creationId xmlns:a16="http://schemas.microsoft.com/office/drawing/2014/main" id="{57D9AFBE-EF33-9078-9CE3-5C8B079B0C36}"/>
              </a:ext>
            </a:extLst>
          </p:cNvPr>
          <p:cNvSpPr txBox="1"/>
          <p:nvPr/>
        </p:nvSpPr>
        <p:spPr>
          <a:xfrm>
            <a:off x="7377675" y="5580458"/>
            <a:ext cx="3954288" cy="369332"/>
          </a:xfrm>
          <a:prstGeom prst="rect">
            <a:avLst/>
          </a:prstGeom>
          <a:noFill/>
        </p:spPr>
        <p:txBody>
          <a:bodyPr wrap="none" rtlCol="0">
            <a:spAutoFit/>
          </a:bodyPr>
          <a:lstStyle/>
          <a:p>
            <a:pPr algn="r"/>
            <a:r>
              <a:rPr lang="en-US" b="1" dirty="0"/>
              <a:t>Multimode Interference (MMI) </a:t>
            </a:r>
            <a:r>
              <a:rPr lang="en-US" dirty="0"/>
              <a:t>coupler</a:t>
            </a:r>
            <a:r>
              <a:rPr lang="en-US" b="1" dirty="0"/>
              <a:t> </a:t>
            </a:r>
            <a:endParaRPr lang="en-US" dirty="0"/>
          </a:p>
        </p:txBody>
      </p:sp>
      <p:sp>
        <p:nvSpPr>
          <p:cNvPr id="8" name="CuadroTexto 7">
            <a:extLst>
              <a:ext uri="{FF2B5EF4-FFF2-40B4-BE49-F238E27FC236}">
                <a16:creationId xmlns:a16="http://schemas.microsoft.com/office/drawing/2014/main" id="{7336B5D8-2D70-3E7A-336D-AF55EC49DEB8}"/>
              </a:ext>
            </a:extLst>
          </p:cNvPr>
          <p:cNvSpPr txBox="1"/>
          <p:nvPr/>
        </p:nvSpPr>
        <p:spPr>
          <a:xfrm>
            <a:off x="1168826" y="5579058"/>
            <a:ext cx="2743199" cy="369332"/>
          </a:xfrm>
          <a:prstGeom prst="rect">
            <a:avLst/>
          </a:prstGeom>
          <a:noFill/>
        </p:spPr>
        <p:txBody>
          <a:bodyPr wrap="square">
            <a:spAutoFit/>
          </a:bodyPr>
          <a:lstStyle/>
          <a:p>
            <a:r>
              <a:rPr lang="en-US" b="1" dirty="0"/>
              <a:t>Directional </a:t>
            </a:r>
            <a:r>
              <a:rPr lang="en-US" dirty="0"/>
              <a:t>coupler (DC)</a:t>
            </a:r>
          </a:p>
        </p:txBody>
      </p:sp>
      <p:sp>
        <p:nvSpPr>
          <p:cNvPr id="7" name="object 73">
            <a:extLst>
              <a:ext uri="{FF2B5EF4-FFF2-40B4-BE49-F238E27FC236}">
                <a16:creationId xmlns:a16="http://schemas.microsoft.com/office/drawing/2014/main" id="{9404A65A-9F07-371B-17B4-56EE1381567B}"/>
              </a:ext>
            </a:extLst>
          </p:cNvPr>
          <p:cNvSpPr txBox="1"/>
          <p:nvPr/>
        </p:nvSpPr>
        <p:spPr>
          <a:xfrm>
            <a:off x="1948179" y="4331380"/>
            <a:ext cx="984979" cy="610424"/>
          </a:xfrm>
          <a:prstGeom prst="rect">
            <a:avLst/>
          </a:prstGeom>
          <a:solidFill>
            <a:srgbClr val="CCB657"/>
          </a:solidFill>
        </p:spPr>
        <p:txBody>
          <a:bodyPr vert="horz" wrap="square" lIns="0" tIns="2540" rIns="0" bIns="0" rtlCol="0">
            <a:spAutoFit/>
          </a:bodyPr>
          <a:lstStyle/>
          <a:p>
            <a:pPr>
              <a:lnSpc>
                <a:spcPct val="100000"/>
              </a:lnSpc>
              <a:spcBef>
                <a:spcPts val="20"/>
              </a:spcBef>
            </a:pPr>
            <a:endParaRPr sz="2350" dirty="0">
              <a:latin typeface="Times New Roman"/>
              <a:cs typeface="Times New Roman"/>
            </a:endParaRPr>
          </a:p>
          <a:p>
            <a:pPr marL="18415" algn="ctr">
              <a:lnSpc>
                <a:spcPct val="100000"/>
              </a:lnSpc>
            </a:pPr>
            <a:r>
              <a:rPr sz="1600" b="1" spc="-10" dirty="0">
                <a:latin typeface="Calibri"/>
                <a:cs typeface="Calibri"/>
              </a:rPr>
              <a:t>Core</a:t>
            </a:r>
            <a:endParaRPr sz="1600" dirty="0">
              <a:latin typeface="Calibri"/>
              <a:cs typeface="Calibri"/>
            </a:endParaRPr>
          </a:p>
        </p:txBody>
      </p:sp>
      <p:sp>
        <p:nvSpPr>
          <p:cNvPr id="9" name="object 64">
            <a:extLst>
              <a:ext uri="{FF2B5EF4-FFF2-40B4-BE49-F238E27FC236}">
                <a16:creationId xmlns:a16="http://schemas.microsoft.com/office/drawing/2014/main" id="{B06C28EB-4BF4-A40B-513B-ACC7E468CDC3}"/>
              </a:ext>
            </a:extLst>
          </p:cNvPr>
          <p:cNvSpPr/>
          <p:nvPr/>
        </p:nvSpPr>
        <p:spPr>
          <a:xfrm flipV="1">
            <a:off x="2911079" y="5067632"/>
            <a:ext cx="590401" cy="45719"/>
          </a:xfrm>
          <a:custGeom>
            <a:avLst/>
            <a:gdLst/>
            <a:ahLst/>
            <a:cxnLst/>
            <a:rect l="l" t="t" r="r" b="b"/>
            <a:pathLst>
              <a:path w="1758314" h="76200">
                <a:moveTo>
                  <a:pt x="76200" y="0"/>
                </a:moveTo>
                <a:lnTo>
                  <a:pt x="0" y="38100"/>
                </a:lnTo>
                <a:lnTo>
                  <a:pt x="76200" y="76200"/>
                </a:lnTo>
                <a:lnTo>
                  <a:pt x="76200" y="44450"/>
                </a:lnTo>
                <a:lnTo>
                  <a:pt x="63500" y="44450"/>
                </a:lnTo>
                <a:lnTo>
                  <a:pt x="63500" y="31750"/>
                </a:lnTo>
                <a:lnTo>
                  <a:pt x="76200" y="31750"/>
                </a:lnTo>
                <a:lnTo>
                  <a:pt x="76200" y="0"/>
                </a:lnTo>
                <a:close/>
              </a:path>
              <a:path w="1758314" h="76200">
                <a:moveTo>
                  <a:pt x="1682114" y="0"/>
                </a:moveTo>
                <a:lnTo>
                  <a:pt x="1682114" y="76200"/>
                </a:lnTo>
                <a:lnTo>
                  <a:pt x="1745614" y="44450"/>
                </a:lnTo>
                <a:lnTo>
                  <a:pt x="1694814" y="44450"/>
                </a:lnTo>
                <a:lnTo>
                  <a:pt x="1694814" y="31750"/>
                </a:lnTo>
                <a:lnTo>
                  <a:pt x="1745614" y="31750"/>
                </a:lnTo>
                <a:lnTo>
                  <a:pt x="1682114" y="0"/>
                </a:lnTo>
                <a:close/>
              </a:path>
              <a:path w="1758314" h="76200">
                <a:moveTo>
                  <a:pt x="76200" y="31750"/>
                </a:moveTo>
                <a:lnTo>
                  <a:pt x="63500" y="31750"/>
                </a:lnTo>
                <a:lnTo>
                  <a:pt x="63500" y="44450"/>
                </a:lnTo>
                <a:lnTo>
                  <a:pt x="76200" y="44450"/>
                </a:lnTo>
                <a:lnTo>
                  <a:pt x="76200" y="31750"/>
                </a:lnTo>
                <a:close/>
              </a:path>
              <a:path w="1758314" h="76200">
                <a:moveTo>
                  <a:pt x="1682114" y="31750"/>
                </a:moveTo>
                <a:lnTo>
                  <a:pt x="76200" y="31750"/>
                </a:lnTo>
                <a:lnTo>
                  <a:pt x="76200" y="44450"/>
                </a:lnTo>
                <a:lnTo>
                  <a:pt x="1682114" y="44450"/>
                </a:lnTo>
                <a:lnTo>
                  <a:pt x="1682114" y="31750"/>
                </a:lnTo>
                <a:close/>
              </a:path>
              <a:path w="1758314" h="76200">
                <a:moveTo>
                  <a:pt x="1745614" y="31750"/>
                </a:moveTo>
                <a:lnTo>
                  <a:pt x="1694814" y="31750"/>
                </a:lnTo>
                <a:lnTo>
                  <a:pt x="1694814" y="44450"/>
                </a:lnTo>
                <a:lnTo>
                  <a:pt x="1745614" y="44450"/>
                </a:lnTo>
                <a:lnTo>
                  <a:pt x="1758314" y="38100"/>
                </a:lnTo>
                <a:lnTo>
                  <a:pt x="1745614" y="31750"/>
                </a:lnTo>
                <a:close/>
              </a:path>
            </a:pathLst>
          </a:custGeom>
          <a:solidFill>
            <a:srgbClr val="000000"/>
          </a:solidFill>
        </p:spPr>
        <p:txBody>
          <a:bodyPr wrap="square" lIns="0" tIns="0" rIns="0" bIns="0" rtlCol="0"/>
          <a:lstStyle/>
          <a:p>
            <a:endParaRPr/>
          </a:p>
        </p:txBody>
      </p:sp>
      <p:sp>
        <p:nvSpPr>
          <p:cNvPr id="10" name="object 63">
            <a:extLst>
              <a:ext uri="{FF2B5EF4-FFF2-40B4-BE49-F238E27FC236}">
                <a16:creationId xmlns:a16="http://schemas.microsoft.com/office/drawing/2014/main" id="{4601CBDA-CF6C-DA98-1398-C31497498862}"/>
              </a:ext>
            </a:extLst>
          </p:cNvPr>
          <p:cNvSpPr txBox="1"/>
          <p:nvPr/>
        </p:nvSpPr>
        <p:spPr>
          <a:xfrm>
            <a:off x="2939643" y="5090491"/>
            <a:ext cx="577850" cy="454025"/>
          </a:xfrm>
          <a:prstGeom prst="rect">
            <a:avLst/>
          </a:prstGeom>
        </p:spPr>
        <p:txBody>
          <a:bodyPr vert="horz" wrap="square" lIns="0" tIns="13335" rIns="0" bIns="0" rtlCol="0">
            <a:spAutoFit/>
          </a:bodyPr>
          <a:lstStyle/>
          <a:p>
            <a:pPr marR="3175" algn="ctr">
              <a:lnSpc>
                <a:spcPct val="100000"/>
              </a:lnSpc>
              <a:spcBef>
                <a:spcPts val="105"/>
              </a:spcBef>
            </a:pPr>
            <a:r>
              <a:rPr lang="es-ES" sz="1400" dirty="0">
                <a:latin typeface="Calibri"/>
                <a:cs typeface="Calibri"/>
              </a:rPr>
              <a:t>g</a:t>
            </a:r>
            <a:endParaRPr sz="1400" dirty="0">
              <a:latin typeface="Calibri"/>
              <a:cs typeface="Calibri"/>
            </a:endParaRPr>
          </a:p>
          <a:p>
            <a:pPr marR="5080" algn="ctr">
              <a:lnSpc>
                <a:spcPct val="100000"/>
              </a:lnSpc>
              <a:spcBef>
                <a:spcPts val="5"/>
              </a:spcBef>
            </a:pPr>
            <a:r>
              <a:rPr sz="1400" spc="-10" dirty="0">
                <a:latin typeface="Calibri"/>
                <a:cs typeface="Calibri"/>
              </a:rPr>
              <a:t>(</a:t>
            </a:r>
            <a:r>
              <a:rPr lang="es-ES" sz="1400" spc="-10" dirty="0">
                <a:latin typeface="Calibri"/>
                <a:cs typeface="Calibri"/>
              </a:rPr>
              <a:t>gap</a:t>
            </a:r>
            <a:r>
              <a:rPr sz="1400" dirty="0">
                <a:latin typeface="Calibri"/>
                <a:cs typeface="Calibri"/>
              </a:rPr>
              <a:t>)</a:t>
            </a:r>
          </a:p>
        </p:txBody>
      </p:sp>
      <p:sp>
        <p:nvSpPr>
          <p:cNvPr id="11" name="object 62">
            <a:extLst>
              <a:ext uri="{FF2B5EF4-FFF2-40B4-BE49-F238E27FC236}">
                <a16:creationId xmlns:a16="http://schemas.microsoft.com/office/drawing/2014/main" id="{F1DAA8E2-74AD-BD39-C248-2324458F6D54}"/>
              </a:ext>
            </a:extLst>
          </p:cNvPr>
          <p:cNvSpPr/>
          <p:nvPr/>
        </p:nvSpPr>
        <p:spPr>
          <a:xfrm>
            <a:off x="7448782" y="4331380"/>
            <a:ext cx="67949" cy="610424"/>
          </a:xfrm>
          <a:custGeom>
            <a:avLst/>
            <a:gdLst/>
            <a:ahLst/>
            <a:cxnLst/>
            <a:rect l="l" t="t" r="r" b="b"/>
            <a:pathLst>
              <a:path w="76200" h="986155">
                <a:moveTo>
                  <a:pt x="31750" y="909827"/>
                </a:moveTo>
                <a:lnTo>
                  <a:pt x="0" y="909827"/>
                </a:lnTo>
                <a:lnTo>
                  <a:pt x="38100" y="986027"/>
                </a:lnTo>
                <a:lnTo>
                  <a:pt x="69850" y="922527"/>
                </a:lnTo>
                <a:lnTo>
                  <a:pt x="31750" y="922527"/>
                </a:lnTo>
                <a:lnTo>
                  <a:pt x="31750" y="909827"/>
                </a:lnTo>
                <a:close/>
              </a:path>
              <a:path w="76200" h="986155">
                <a:moveTo>
                  <a:pt x="44450" y="63500"/>
                </a:moveTo>
                <a:lnTo>
                  <a:pt x="31750" y="63500"/>
                </a:lnTo>
                <a:lnTo>
                  <a:pt x="31750" y="922527"/>
                </a:lnTo>
                <a:lnTo>
                  <a:pt x="44450" y="922527"/>
                </a:lnTo>
                <a:lnTo>
                  <a:pt x="44450" y="63500"/>
                </a:lnTo>
                <a:close/>
              </a:path>
              <a:path w="76200" h="986155">
                <a:moveTo>
                  <a:pt x="76200" y="909827"/>
                </a:moveTo>
                <a:lnTo>
                  <a:pt x="44450" y="909827"/>
                </a:lnTo>
                <a:lnTo>
                  <a:pt x="44450" y="922527"/>
                </a:lnTo>
                <a:lnTo>
                  <a:pt x="69850" y="922527"/>
                </a:lnTo>
                <a:lnTo>
                  <a:pt x="76200" y="909827"/>
                </a:lnTo>
                <a:close/>
              </a:path>
              <a:path w="76200" h="986155">
                <a:moveTo>
                  <a:pt x="38100" y="0"/>
                </a:moveTo>
                <a:lnTo>
                  <a:pt x="0" y="76200"/>
                </a:lnTo>
                <a:lnTo>
                  <a:pt x="31750" y="76200"/>
                </a:lnTo>
                <a:lnTo>
                  <a:pt x="31750" y="63500"/>
                </a:lnTo>
                <a:lnTo>
                  <a:pt x="69850" y="63500"/>
                </a:lnTo>
                <a:lnTo>
                  <a:pt x="38100" y="0"/>
                </a:lnTo>
                <a:close/>
              </a:path>
              <a:path w="76200" h="986155">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12" name="object 63">
            <a:extLst>
              <a:ext uri="{FF2B5EF4-FFF2-40B4-BE49-F238E27FC236}">
                <a16:creationId xmlns:a16="http://schemas.microsoft.com/office/drawing/2014/main" id="{FCE9BE8C-E2F4-7CBE-236B-A2E5451F5C01}"/>
              </a:ext>
            </a:extLst>
          </p:cNvPr>
          <p:cNvSpPr txBox="1"/>
          <p:nvPr/>
        </p:nvSpPr>
        <p:spPr>
          <a:xfrm>
            <a:off x="6882764" y="4389164"/>
            <a:ext cx="577850" cy="454025"/>
          </a:xfrm>
          <a:prstGeom prst="rect">
            <a:avLst/>
          </a:prstGeom>
        </p:spPr>
        <p:txBody>
          <a:bodyPr vert="horz" wrap="square" lIns="0" tIns="13335" rIns="0" bIns="0" rtlCol="0">
            <a:spAutoFit/>
          </a:bodyPr>
          <a:lstStyle/>
          <a:p>
            <a:pPr marR="3175" algn="ctr">
              <a:lnSpc>
                <a:spcPct val="100000"/>
              </a:lnSpc>
              <a:spcBef>
                <a:spcPts val="105"/>
              </a:spcBef>
            </a:pPr>
            <a:r>
              <a:rPr sz="1400" dirty="0">
                <a:latin typeface="Calibri"/>
                <a:cs typeface="Calibri"/>
              </a:rPr>
              <a:t>h</a:t>
            </a:r>
          </a:p>
          <a:p>
            <a:pPr marR="5080" algn="ctr">
              <a:lnSpc>
                <a:spcPct val="100000"/>
              </a:lnSpc>
              <a:spcBef>
                <a:spcPts val="5"/>
              </a:spcBef>
            </a:pPr>
            <a:r>
              <a:rPr sz="1400" spc="-10" dirty="0">
                <a:latin typeface="Calibri"/>
                <a:cs typeface="Calibri"/>
              </a:rPr>
              <a:t>(h</a:t>
            </a:r>
            <a:r>
              <a:rPr sz="1400" dirty="0">
                <a:latin typeface="Calibri"/>
                <a:cs typeface="Calibri"/>
              </a:rPr>
              <a:t>eig</a:t>
            </a:r>
            <a:r>
              <a:rPr sz="1400" spc="-25" dirty="0">
                <a:latin typeface="Calibri"/>
                <a:cs typeface="Calibri"/>
              </a:rPr>
              <a:t>h</a:t>
            </a:r>
            <a:r>
              <a:rPr sz="1400" spc="-5" dirty="0">
                <a:latin typeface="Calibri"/>
                <a:cs typeface="Calibri"/>
              </a:rPr>
              <a:t>t</a:t>
            </a:r>
            <a:r>
              <a:rPr sz="1400" dirty="0">
                <a:latin typeface="Calibri"/>
                <a:cs typeface="Calibri"/>
              </a:rPr>
              <a:t>)</a:t>
            </a:r>
          </a:p>
        </p:txBody>
      </p:sp>
    </p:spTree>
    <p:extLst>
      <p:ext uri="{BB962C8B-B14F-4D97-AF65-F5344CB8AC3E}">
        <p14:creationId xmlns:p14="http://schemas.microsoft.com/office/powerpoint/2010/main" val="56023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1F74687F-7302-3F32-F9D1-0566D05F33AE}"/>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5" name="Marcador de número de diapositiva 4">
            <a:extLst>
              <a:ext uri="{FF2B5EF4-FFF2-40B4-BE49-F238E27FC236}">
                <a16:creationId xmlns:a16="http://schemas.microsoft.com/office/drawing/2014/main" id="{78335A49-ACE2-C055-50CA-8DD755D2E76D}"/>
              </a:ext>
            </a:extLst>
          </p:cNvPr>
          <p:cNvSpPr>
            <a:spLocks noGrp="1"/>
          </p:cNvSpPr>
          <p:nvPr>
            <p:ph type="sldNum" sz="quarter" idx="7"/>
          </p:nvPr>
        </p:nvSpPr>
        <p:spPr/>
        <p:txBody>
          <a:bodyPr/>
          <a:lstStyle/>
          <a:p>
            <a:fld id="{B6F15528-21DE-4FAA-801E-634DDDAF4B2B}" type="slidenum">
              <a:rPr lang="es-ES" smtClean="0"/>
              <a:t>3</a:t>
            </a:fld>
            <a:endParaRPr lang="es-ES"/>
          </a:p>
        </p:txBody>
      </p:sp>
      <p:sp>
        <p:nvSpPr>
          <p:cNvPr id="6" name="Título 4">
            <a:extLst>
              <a:ext uri="{FF2B5EF4-FFF2-40B4-BE49-F238E27FC236}">
                <a16:creationId xmlns:a16="http://schemas.microsoft.com/office/drawing/2014/main" id="{AF6692CA-D0D0-2BAF-E673-933E02AE2BB8}"/>
              </a:ext>
            </a:extLst>
          </p:cNvPr>
          <p:cNvSpPr>
            <a:spLocks noGrp="1"/>
          </p:cNvSpPr>
          <p:nvPr>
            <p:ph type="body" idx="1"/>
          </p:nvPr>
        </p:nvSpPr>
        <p:spPr>
          <a:xfrm>
            <a:off x="609600" y="2152650"/>
            <a:ext cx="10972800" cy="430887"/>
          </a:xfrm>
        </p:spPr>
        <p:txBody>
          <a:bodyPr/>
          <a:lstStyle/>
          <a:p>
            <a:pPr algn="ctr"/>
            <a:r>
              <a:rPr lang="en-US" sz="2800" b="1" dirty="0">
                <a:effectLst>
                  <a:outerShdw blurRad="38100" dist="38100" dir="2700000" algn="tl">
                    <a:srgbClr val="000000">
                      <a:alpha val="43137"/>
                    </a:srgbClr>
                  </a:outerShdw>
                </a:effectLst>
              </a:rPr>
              <a:t>Directional coupler</a:t>
            </a:r>
          </a:p>
        </p:txBody>
      </p:sp>
    </p:spTree>
    <p:extLst>
      <p:ext uri="{BB962C8B-B14F-4D97-AF65-F5344CB8AC3E}">
        <p14:creationId xmlns:p14="http://schemas.microsoft.com/office/powerpoint/2010/main" val="164001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60F79-E2ED-1B1B-6289-A1259E808584}"/>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5AC39480-E3E5-69B1-401F-A50C45531EF2}"/>
              </a:ext>
            </a:extLst>
          </p:cNvPr>
          <p:cNvSpPr txBox="1">
            <a:spLocks noGrp="1"/>
          </p:cNvSpPr>
          <p:nvPr>
            <p:ph type="title"/>
          </p:nvPr>
        </p:nvSpPr>
        <p:spPr>
          <a:xfrm>
            <a:off x="685800" y="408883"/>
            <a:ext cx="10994410" cy="1474763"/>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#1 – Directional wavelength dependence</a:t>
            </a:r>
            <a:br>
              <a:rPr lang="en-US" sz="2500" dirty="0"/>
            </a:br>
            <a:r>
              <a:rPr lang="en-US" b="0" dirty="0"/>
              <a:t>Wavelengths </a:t>
            </a:r>
            <a:r>
              <a:rPr lang="en-US" dirty="0"/>
              <a:t>from 1.5 to 1.7 µm</a:t>
            </a:r>
            <a:r>
              <a:rPr lang="en-US" b="0" dirty="0"/>
              <a:t>, gap = 0.6 µm, width 1.0 µm</a:t>
            </a:r>
            <a:br>
              <a:rPr lang="en-US" b="0" dirty="0"/>
            </a:br>
            <a:br>
              <a:rPr lang="es-ES" sz="2500" spc="-5" dirty="0">
                <a:latin typeface="+mj-lt"/>
                <a:cs typeface="Lucida Sans"/>
              </a:rPr>
            </a:br>
            <a:endParaRPr sz="2500" b="0" dirty="0">
              <a:latin typeface="+mj-lt"/>
              <a:cs typeface="Lucida Sans"/>
            </a:endParaRPr>
          </a:p>
        </p:txBody>
      </p:sp>
      <p:pic>
        <p:nvPicPr>
          <p:cNvPr id="83" name="Gráfico 82">
            <a:extLst>
              <a:ext uri="{FF2B5EF4-FFF2-40B4-BE49-F238E27FC236}">
                <a16:creationId xmlns:a16="http://schemas.microsoft.com/office/drawing/2014/main" id="{4BEE8680-2E49-EF52-0E73-7736679A4D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73F99BBB-5F10-0BE4-E2DE-E78EAA82F552}"/>
              </a:ext>
            </a:extLst>
          </p:cNvPr>
          <p:cNvSpPr>
            <a:spLocks noGrp="1"/>
          </p:cNvSpPr>
          <p:nvPr>
            <p:ph type="sldNum" sz="quarter" idx="7"/>
          </p:nvPr>
        </p:nvSpPr>
        <p:spPr/>
        <p:txBody>
          <a:bodyPr/>
          <a:lstStyle/>
          <a:p>
            <a:fld id="{B6F15528-21DE-4FAA-801E-634DDDAF4B2B}" type="slidenum">
              <a:rPr lang="es-ES" smtClean="0"/>
              <a:t>4</a:t>
            </a:fld>
            <a:endParaRPr lang="es-ES"/>
          </a:p>
        </p:txBody>
      </p:sp>
      <p:sp>
        <p:nvSpPr>
          <p:cNvPr id="3" name="Marcador de pie de página 2">
            <a:extLst>
              <a:ext uri="{FF2B5EF4-FFF2-40B4-BE49-F238E27FC236}">
                <a16:creationId xmlns:a16="http://schemas.microsoft.com/office/drawing/2014/main" id="{52B2FA4B-8D15-84DC-29D1-94F9F8504763}"/>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2" name="CuadroTexto 1">
            <a:extLst>
              <a:ext uri="{FF2B5EF4-FFF2-40B4-BE49-F238E27FC236}">
                <a16:creationId xmlns:a16="http://schemas.microsoft.com/office/drawing/2014/main" id="{181326FD-308E-2C47-D5D2-57B3357241AA}"/>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B42E1AD9-10D4-8ACB-526F-2DA1DD2B9881}"/>
              </a:ext>
            </a:extLst>
          </p:cNvPr>
          <p:cNvSpPr/>
          <p:nvPr/>
        </p:nvSpPr>
        <p:spPr>
          <a:xfrm>
            <a:off x="609441" y="14478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5ED9C7E-0684-E2B9-7FD6-9BCF17CC000A}"/>
              </a:ext>
            </a:extLst>
          </p:cNvPr>
          <p:cNvSpPr/>
          <p:nvPr/>
        </p:nvSpPr>
        <p:spPr>
          <a:xfrm>
            <a:off x="6321424" y="14478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5F16E403-DF61-C9A0-D57F-2E61BEFA8887}"/>
              </a:ext>
            </a:extLst>
          </p:cNvPr>
          <p:cNvSpPr txBox="1"/>
          <p:nvPr/>
        </p:nvSpPr>
        <p:spPr>
          <a:xfrm>
            <a:off x="6331152" y="4342178"/>
            <a:ext cx="2269787" cy="369332"/>
          </a:xfrm>
          <a:prstGeom prst="rect">
            <a:avLst/>
          </a:prstGeom>
          <a:noFill/>
        </p:spPr>
        <p:txBody>
          <a:bodyPr wrap="square">
            <a:spAutoFit/>
          </a:bodyPr>
          <a:lstStyle/>
          <a:p>
            <a:r>
              <a:rPr lang="en-US" dirty="0"/>
              <a:t>slab = 150nm</a:t>
            </a:r>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08C2240-8810-4E0A-7DCF-E62A8271EA2E}"/>
                  </a:ext>
                </a:extLst>
              </p:cNvPr>
              <p:cNvSpPr txBox="1"/>
              <p:nvPr/>
            </p:nvSpPr>
            <p:spPr>
              <a:xfrm>
                <a:off x="1079403" y="2709096"/>
                <a:ext cx="4546634" cy="923330"/>
              </a:xfrm>
              <a:prstGeom prst="rect">
                <a:avLst/>
              </a:prstGeom>
              <a:noFill/>
            </p:spPr>
            <p:txBody>
              <a:bodyPr wrap="square" rtlCol="0">
                <a:spAutoFit/>
              </a:bodyPr>
              <a:lstStyle/>
              <a:p>
                <a:pPr algn="ctr"/>
                <a:r>
                  <a:rPr lang="en-US" b="1" dirty="0"/>
                  <a:t>deep</a:t>
                </a:r>
                <a:r>
                  <a:rPr lang="en-US" dirty="0"/>
                  <a:t> waveguide</a:t>
                </a:r>
              </a:p>
              <a:p>
                <a:pPr algn="ctr"/>
                <a:endParaRPr lang="en-US" dirty="0"/>
              </a:p>
              <a:p>
                <a:pPr algn="ctr"/>
                <a:r>
                  <a:rPr lang="en-US" dirty="0"/>
                  <a:t>Paste </a:t>
                </a:r>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𝜋</m:t>
                        </m:r>
                      </m:sub>
                    </m:sSub>
                  </m:oMath>
                </a14:m>
                <a:r>
                  <a:rPr lang="en-US" dirty="0"/>
                  <a:t> vs </a:t>
                </a:r>
                <a:r>
                  <a:rPr lang="en-US" dirty="0" err="1"/>
                  <a:t>wvl</a:t>
                </a:r>
                <a:r>
                  <a:rPr lang="en-US" dirty="0"/>
                  <a:t> for TE and TM plot here</a:t>
                </a:r>
              </a:p>
            </p:txBody>
          </p:sp>
        </mc:Choice>
        <mc:Fallback xmlns="">
          <p:sp>
            <p:nvSpPr>
              <p:cNvPr id="8" name="CuadroTexto 7">
                <a:extLst>
                  <a:ext uri="{FF2B5EF4-FFF2-40B4-BE49-F238E27FC236}">
                    <a16:creationId xmlns:a16="http://schemas.microsoft.com/office/drawing/2014/main" id="{B08C2240-8810-4E0A-7DCF-E62A8271EA2E}"/>
                  </a:ext>
                </a:extLst>
              </p:cNvPr>
              <p:cNvSpPr txBox="1">
                <a:spLocks noRot="1" noChangeAspect="1" noMove="1" noResize="1" noEditPoints="1" noAdjustHandles="1" noChangeArrowheads="1" noChangeShapeType="1" noTextEdit="1"/>
              </p:cNvSpPr>
              <p:nvPr/>
            </p:nvSpPr>
            <p:spPr>
              <a:xfrm>
                <a:off x="1079403" y="2709096"/>
                <a:ext cx="4546634" cy="923330"/>
              </a:xfrm>
              <a:prstGeom prst="rect">
                <a:avLst/>
              </a:prstGeom>
              <a:blipFill>
                <a:blip r:embed="rId5"/>
                <a:stretch>
                  <a:fillRect t="-3289"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BBDDC809-0F06-CBE2-4D1A-3A2FA36C33A8}"/>
                  </a:ext>
                </a:extLst>
              </p:cNvPr>
              <p:cNvSpPr txBox="1"/>
              <p:nvPr/>
            </p:nvSpPr>
            <p:spPr>
              <a:xfrm>
                <a:off x="6883366" y="2709096"/>
                <a:ext cx="4546634" cy="923330"/>
              </a:xfrm>
              <a:prstGeom prst="rect">
                <a:avLst/>
              </a:prstGeom>
              <a:noFill/>
            </p:spPr>
            <p:txBody>
              <a:bodyPr wrap="square" rtlCol="0">
                <a:spAutoFit/>
              </a:bodyPr>
              <a:lstStyle/>
              <a:p>
                <a:pPr algn="ctr"/>
                <a:r>
                  <a:rPr lang="en-US" b="1" dirty="0"/>
                  <a:t>shallow</a:t>
                </a:r>
                <a:r>
                  <a:rPr lang="en-US" dirty="0"/>
                  <a:t> waveguide</a:t>
                </a:r>
              </a:p>
              <a:p>
                <a:pPr algn="ctr"/>
                <a:endParaRPr lang="en-US" dirty="0"/>
              </a:p>
              <a:p>
                <a:pPr algn="ctr"/>
                <a:r>
                  <a:rPr lang="en-US" dirty="0"/>
                  <a:t>Paste </a:t>
                </a:r>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𝜋</m:t>
                        </m:r>
                      </m:sub>
                    </m:sSub>
                  </m:oMath>
                </a14:m>
                <a:r>
                  <a:rPr lang="en-US" dirty="0"/>
                  <a:t> vs </a:t>
                </a:r>
                <a:r>
                  <a:rPr lang="en-US" dirty="0" err="1"/>
                  <a:t>wvl</a:t>
                </a:r>
                <a:r>
                  <a:rPr lang="en-US" dirty="0"/>
                  <a:t> for TE and TM plot here</a:t>
                </a:r>
              </a:p>
            </p:txBody>
          </p:sp>
        </mc:Choice>
        <mc:Fallback xmlns="">
          <p:sp>
            <p:nvSpPr>
              <p:cNvPr id="9" name="CuadroTexto 8">
                <a:extLst>
                  <a:ext uri="{FF2B5EF4-FFF2-40B4-BE49-F238E27FC236}">
                    <a16:creationId xmlns:a16="http://schemas.microsoft.com/office/drawing/2014/main" id="{BBDDC809-0F06-CBE2-4D1A-3A2FA36C33A8}"/>
                  </a:ext>
                </a:extLst>
              </p:cNvPr>
              <p:cNvSpPr txBox="1">
                <a:spLocks noRot="1" noChangeAspect="1" noMove="1" noResize="1" noEditPoints="1" noAdjustHandles="1" noChangeArrowheads="1" noChangeShapeType="1" noTextEdit="1"/>
              </p:cNvSpPr>
              <p:nvPr/>
            </p:nvSpPr>
            <p:spPr>
              <a:xfrm>
                <a:off x="6883366" y="2709096"/>
                <a:ext cx="4546634" cy="923330"/>
              </a:xfrm>
              <a:prstGeom prst="rect">
                <a:avLst/>
              </a:prstGeom>
              <a:blipFill>
                <a:blip r:embed="rId6"/>
                <a:stretch>
                  <a:fillRect t="-3289" b="-9211"/>
                </a:stretch>
              </a:blipFill>
            </p:spPr>
            <p:txBody>
              <a:bodyPr/>
              <a:lstStyle/>
              <a:p>
                <a:r>
                  <a:rPr lang="es-ES">
                    <a:noFill/>
                  </a:rPr>
                  <a:t> </a:t>
                </a:r>
              </a:p>
            </p:txBody>
          </p:sp>
        </mc:Fallback>
      </mc:AlternateContent>
    </p:spTree>
    <p:extLst>
      <p:ext uri="{BB962C8B-B14F-4D97-AF65-F5344CB8AC3E}">
        <p14:creationId xmlns:p14="http://schemas.microsoft.com/office/powerpoint/2010/main" val="345403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0DA9C-35AF-A1D7-01E5-BFD9DEF1550F}"/>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471E1424-6C4B-2D9A-1352-30AFB987AD41}"/>
              </a:ext>
            </a:extLst>
          </p:cNvPr>
          <p:cNvSpPr txBox="1">
            <a:spLocks noGrp="1"/>
          </p:cNvSpPr>
          <p:nvPr>
            <p:ph type="title"/>
          </p:nvPr>
        </p:nvSpPr>
        <p:spPr>
          <a:xfrm>
            <a:off x="685800" y="408883"/>
            <a:ext cx="10994410" cy="1090042"/>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#2 – Directional coupler gap dependence</a:t>
            </a:r>
            <a:br>
              <a:rPr lang="en-US" sz="2500" dirty="0"/>
            </a:br>
            <a:r>
              <a:rPr lang="en-US" b="0" dirty="0"/>
              <a:t>Wavelength 1.55 µm, width 1.0 µm, </a:t>
            </a:r>
            <a:r>
              <a:rPr lang="en-US" dirty="0"/>
              <a:t>gap 0.2-2.4 µm </a:t>
            </a:r>
            <a:r>
              <a:rPr lang="en-US" b="0" dirty="0"/>
              <a:t>(step 0.2 µm)</a:t>
            </a:r>
            <a:br>
              <a:rPr lang="es-ES" sz="2500" spc="-5" dirty="0">
                <a:latin typeface="+mj-lt"/>
                <a:cs typeface="Lucida Sans"/>
              </a:rPr>
            </a:br>
            <a:endParaRPr sz="2500" b="0" dirty="0">
              <a:latin typeface="+mj-lt"/>
              <a:cs typeface="Lucida Sans"/>
            </a:endParaRPr>
          </a:p>
        </p:txBody>
      </p:sp>
      <p:pic>
        <p:nvPicPr>
          <p:cNvPr id="83" name="Gráfico 82">
            <a:extLst>
              <a:ext uri="{FF2B5EF4-FFF2-40B4-BE49-F238E27FC236}">
                <a16:creationId xmlns:a16="http://schemas.microsoft.com/office/drawing/2014/main" id="{9DCFD462-4416-65F8-5696-B0135B6327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293F5C1D-AFFF-4EA6-CA59-6503F34EBF5F}"/>
              </a:ext>
            </a:extLst>
          </p:cNvPr>
          <p:cNvSpPr>
            <a:spLocks noGrp="1"/>
          </p:cNvSpPr>
          <p:nvPr>
            <p:ph type="sldNum" sz="quarter" idx="7"/>
          </p:nvPr>
        </p:nvSpPr>
        <p:spPr/>
        <p:txBody>
          <a:bodyPr/>
          <a:lstStyle/>
          <a:p>
            <a:fld id="{B6F15528-21DE-4FAA-801E-634DDDAF4B2B}" type="slidenum">
              <a:rPr lang="es-ES" smtClean="0"/>
              <a:t>5</a:t>
            </a:fld>
            <a:endParaRPr lang="es-ES"/>
          </a:p>
        </p:txBody>
      </p:sp>
      <p:sp>
        <p:nvSpPr>
          <p:cNvPr id="3" name="Marcador de pie de página 2">
            <a:extLst>
              <a:ext uri="{FF2B5EF4-FFF2-40B4-BE49-F238E27FC236}">
                <a16:creationId xmlns:a16="http://schemas.microsoft.com/office/drawing/2014/main" id="{34F13AC1-9668-7266-DF5B-D7CE084AB044}"/>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2" name="CuadroTexto 1">
            <a:extLst>
              <a:ext uri="{FF2B5EF4-FFF2-40B4-BE49-F238E27FC236}">
                <a16:creationId xmlns:a16="http://schemas.microsoft.com/office/drawing/2014/main" id="{D0F8CF3B-B920-DBFC-F825-0C87B51EADA7}"/>
              </a:ext>
            </a:extLst>
          </p:cNvPr>
          <p:cNvSpPr txBox="1"/>
          <p:nvPr/>
        </p:nvSpPr>
        <p:spPr>
          <a:xfrm>
            <a:off x="609441" y="4860334"/>
            <a:ext cx="11199971" cy="1015663"/>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Make conclusions and observations from your results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E7488849-10A1-FB48-F511-E57B062CD7E2}"/>
              </a:ext>
            </a:extLst>
          </p:cNvPr>
          <p:cNvSpPr/>
          <p:nvPr/>
        </p:nvSpPr>
        <p:spPr>
          <a:xfrm>
            <a:off x="609441" y="14478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68726DAB-1B5F-39D1-63A0-BB708EA6E17F}"/>
              </a:ext>
            </a:extLst>
          </p:cNvPr>
          <p:cNvSpPr/>
          <p:nvPr/>
        </p:nvSpPr>
        <p:spPr>
          <a:xfrm>
            <a:off x="6321424" y="14478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6D309BFB-98FD-0CBA-3C6A-346D8859893B}"/>
              </a:ext>
            </a:extLst>
          </p:cNvPr>
          <p:cNvSpPr txBox="1"/>
          <p:nvPr/>
        </p:nvSpPr>
        <p:spPr>
          <a:xfrm>
            <a:off x="6331152" y="4342178"/>
            <a:ext cx="2269787" cy="369332"/>
          </a:xfrm>
          <a:prstGeom prst="rect">
            <a:avLst/>
          </a:prstGeom>
          <a:noFill/>
        </p:spPr>
        <p:txBody>
          <a:bodyPr wrap="square">
            <a:spAutoFit/>
          </a:bodyPr>
          <a:lstStyle/>
          <a:p>
            <a:r>
              <a:rPr lang="en-US" dirty="0"/>
              <a:t>slab = 150nm</a:t>
            </a:r>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9BD6C85-02F1-7B54-41E3-E3D9883786D8}"/>
                  </a:ext>
                </a:extLst>
              </p:cNvPr>
              <p:cNvSpPr txBox="1"/>
              <p:nvPr/>
            </p:nvSpPr>
            <p:spPr>
              <a:xfrm>
                <a:off x="1079403" y="2709096"/>
                <a:ext cx="4546634" cy="923330"/>
              </a:xfrm>
              <a:prstGeom prst="rect">
                <a:avLst/>
              </a:prstGeom>
              <a:noFill/>
            </p:spPr>
            <p:txBody>
              <a:bodyPr wrap="square" rtlCol="0">
                <a:spAutoFit/>
              </a:bodyPr>
              <a:lstStyle/>
              <a:p>
                <a:pPr algn="ctr"/>
                <a:r>
                  <a:rPr lang="en-US" b="1" dirty="0"/>
                  <a:t>deep</a:t>
                </a:r>
                <a:r>
                  <a:rPr lang="en-US" dirty="0"/>
                  <a:t> waveguide</a:t>
                </a:r>
              </a:p>
              <a:p>
                <a:pPr algn="ctr"/>
                <a:endParaRPr lang="en-US" dirty="0"/>
              </a:p>
              <a:p>
                <a:pPr algn="ctr"/>
                <a:r>
                  <a:rPr lang="en-US" dirty="0"/>
                  <a:t>Paste </a:t>
                </a:r>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𝜋</m:t>
                        </m:r>
                      </m:sub>
                    </m:sSub>
                  </m:oMath>
                </a14:m>
                <a:r>
                  <a:rPr lang="en-US" dirty="0"/>
                  <a:t> vs gap for TE and TM plot here</a:t>
                </a:r>
              </a:p>
            </p:txBody>
          </p:sp>
        </mc:Choice>
        <mc:Fallback xmlns="">
          <p:sp>
            <p:nvSpPr>
              <p:cNvPr id="8" name="CuadroTexto 7">
                <a:extLst>
                  <a:ext uri="{FF2B5EF4-FFF2-40B4-BE49-F238E27FC236}">
                    <a16:creationId xmlns:a16="http://schemas.microsoft.com/office/drawing/2014/main" id="{E9BD6C85-02F1-7B54-41E3-E3D9883786D8}"/>
                  </a:ext>
                </a:extLst>
              </p:cNvPr>
              <p:cNvSpPr txBox="1">
                <a:spLocks noRot="1" noChangeAspect="1" noMove="1" noResize="1" noEditPoints="1" noAdjustHandles="1" noChangeArrowheads="1" noChangeShapeType="1" noTextEdit="1"/>
              </p:cNvSpPr>
              <p:nvPr/>
            </p:nvSpPr>
            <p:spPr>
              <a:xfrm>
                <a:off x="1079403" y="2709096"/>
                <a:ext cx="4546634" cy="923330"/>
              </a:xfrm>
              <a:prstGeom prst="rect">
                <a:avLst/>
              </a:prstGeom>
              <a:blipFill>
                <a:blip r:embed="rId5"/>
                <a:stretch>
                  <a:fillRect t="-3289"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7431A41C-EEB3-44D0-4622-A915E258C8F0}"/>
                  </a:ext>
                </a:extLst>
              </p:cNvPr>
              <p:cNvSpPr txBox="1"/>
              <p:nvPr/>
            </p:nvSpPr>
            <p:spPr>
              <a:xfrm>
                <a:off x="6883366" y="2709096"/>
                <a:ext cx="4546634" cy="923330"/>
              </a:xfrm>
              <a:prstGeom prst="rect">
                <a:avLst/>
              </a:prstGeom>
              <a:noFill/>
            </p:spPr>
            <p:txBody>
              <a:bodyPr wrap="square" rtlCol="0">
                <a:spAutoFit/>
              </a:bodyPr>
              <a:lstStyle/>
              <a:p>
                <a:pPr algn="ctr"/>
                <a:r>
                  <a:rPr lang="en-US" b="1" dirty="0"/>
                  <a:t>shallow</a:t>
                </a:r>
                <a:r>
                  <a:rPr lang="en-US" dirty="0"/>
                  <a:t> waveguide</a:t>
                </a:r>
              </a:p>
              <a:p>
                <a:pPr algn="ctr"/>
                <a:endParaRPr lang="en-US" dirty="0"/>
              </a:p>
              <a:p>
                <a:pPr algn="ctr"/>
                <a:r>
                  <a:rPr lang="en-US" dirty="0"/>
                  <a:t>Paste </a:t>
                </a:r>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𝜋</m:t>
                        </m:r>
                      </m:sub>
                    </m:sSub>
                  </m:oMath>
                </a14:m>
                <a:r>
                  <a:rPr lang="en-US" dirty="0"/>
                  <a:t> vs gap for TE and TM plot here</a:t>
                </a:r>
              </a:p>
            </p:txBody>
          </p:sp>
        </mc:Choice>
        <mc:Fallback xmlns="">
          <p:sp>
            <p:nvSpPr>
              <p:cNvPr id="9" name="CuadroTexto 8">
                <a:extLst>
                  <a:ext uri="{FF2B5EF4-FFF2-40B4-BE49-F238E27FC236}">
                    <a16:creationId xmlns:a16="http://schemas.microsoft.com/office/drawing/2014/main" id="{7431A41C-EEB3-44D0-4622-A915E258C8F0}"/>
                  </a:ext>
                </a:extLst>
              </p:cNvPr>
              <p:cNvSpPr txBox="1">
                <a:spLocks noRot="1" noChangeAspect="1" noMove="1" noResize="1" noEditPoints="1" noAdjustHandles="1" noChangeArrowheads="1" noChangeShapeType="1" noTextEdit="1"/>
              </p:cNvSpPr>
              <p:nvPr/>
            </p:nvSpPr>
            <p:spPr>
              <a:xfrm>
                <a:off x="6883366" y="2709096"/>
                <a:ext cx="4546634" cy="923330"/>
              </a:xfrm>
              <a:prstGeom prst="rect">
                <a:avLst/>
              </a:prstGeom>
              <a:blipFill>
                <a:blip r:embed="rId6"/>
                <a:stretch>
                  <a:fillRect t="-3289" b="-9211"/>
                </a:stretch>
              </a:blipFill>
            </p:spPr>
            <p:txBody>
              <a:bodyPr/>
              <a:lstStyle/>
              <a:p>
                <a:r>
                  <a:rPr lang="es-ES">
                    <a:noFill/>
                  </a:rPr>
                  <a:t> </a:t>
                </a:r>
              </a:p>
            </p:txBody>
          </p:sp>
        </mc:Fallback>
      </mc:AlternateContent>
    </p:spTree>
    <p:extLst>
      <p:ext uri="{BB962C8B-B14F-4D97-AF65-F5344CB8AC3E}">
        <p14:creationId xmlns:p14="http://schemas.microsoft.com/office/powerpoint/2010/main" val="73050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656EC-E197-239C-60DD-C11F7BA4B44A}"/>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5431EA70-9578-8BF1-5A05-77CDC26788B4}"/>
              </a:ext>
            </a:extLst>
          </p:cNvPr>
          <p:cNvSpPr txBox="1">
            <a:spLocks noGrp="1"/>
          </p:cNvSpPr>
          <p:nvPr>
            <p:ph type="title"/>
          </p:nvPr>
        </p:nvSpPr>
        <p:spPr>
          <a:xfrm>
            <a:off x="685800" y="408883"/>
            <a:ext cx="10994410" cy="705321"/>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#3 – Parallel uncoupled waveguides</a:t>
            </a:r>
            <a:br>
              <a:rPr lang="en-US" sz="2500" spc="-5" dirty="0">
                <a:latin typeface="+mj-lt"/>
                <a:cs typeface="Lucida Sans"/>
              </a:rPr>
            </a:br>
            <a:r>
              <a:rPr lang="en-US" b="0" dirty="0"/>
              <a:t>Wavelength 1.55 µm, width 1.0 µm, gap to be found for uncoupled </a:t>
            </a:r>
            <a:r>
              <a:rPr lang="en-US" b="0" dirty="0" err="1"/>
              <a:t>wvgs</a:t>
            </a:r>
            <a:endParaRPr lang="en-US" sz="2500" b="0" dirty="0">
              <a:latin typeface="+mj-lt"/>
              <a:cs typeface="Lucida Sans"/>
            </a:endParaRPr>
          </a:p>
        </p:txBody>
      </p:sp>
      <p:pic>
        <p:nvPicPr>
          <p:cNvPr id="83" name="Gráfico 82">
            <a:extLst>
              <a:ext uri="{FF2B5EF4-FFF2-40B4-BE49-F238E27FC236}">
                <a16:creationId xmlns:a16="http://schemas.microsoft.com/office/drawing/2014/main" id="{B6A02C28-9CC3-6E88-B695-04A48E5FDE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FB7F118F-AD79-0ED0-CE53-A8EE4409B4F8}"/>
              </a:ext>
            </a:extLst>
          </p:cNvPr>
          <p:cNvSpPr>
            <a:spLocks noGrp="1"/>
          </p:cNvSpPr>
          <p:nvPr>
            <p:ph type="sldNum" sz="quarter" idx="7"/>
          </p:nvPr>
        </p:nvSpPr>
        <p:spPr/>
        <p:txBody>
          <a:bodyPr/>
          <a:lstStyle/>
          <a:p>
            <a:fld id="{B6F15528-21DE-4FAA-801E-634DDDAF4B2B}" type="slidenum">
              <a:rPr lang="es-ES" smtClean="0"/>
              <a:t>6</a:t>
            </a:fld>
            <a:endParaRPr lang="es-ES"/>
          </a:p>
        </p:txBody>
      </p:sp>
      <p:sp>
        <p:nvSpPr>
          <p:cNvPr id="3" name="Marcador de pie de página 2">
            <a:extLst>
              <a:ext uri="{FF2B5EF4-FFF2-40B4-BE49-F238E27FC236}">
                <a16:creationId xmlns:a16="http://schemas.microsoft.com/office/drawing/2014/main" id="{10846C9D-3FE3-8524-3349-96E1AD1712B3}"/>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2" name="CuadroTexto 1">
            <a:extLst>
              <a:ext uri="{FF2B5EF4-FFF2-40B4-BE49-F238E27FC236}">
                <a16:creationId xmlns:a16="http://schemas.microsoft.com/office/drawing/2014/main" id="{CA5F0FDF-2A95-453B-4ECA-AEB637FF2694}"/>
              </a:ext>
            </a:extLst>
          </p:cNvPr>
          <p:cNvSpPr txBox="1"/>
          <p:nvPr/>
        </p:nvSpPr>
        <p:spPr>
          <a:xfrm>
            <a:off x="609441" y="4627196"/>
            <a:ext cx="11199971" cy="2123658"/>
          </a:xfrm>
          <a:prstGeom prst="rect">
            <a:avLst/>
          </a:prstGeom>
          <a:solidFill>
            <a:schemeClr val="bg1">
              <a:lumMod val="95000"/>
            </a:schemeClr>
          </a:solidFill>
          <a:ln w="28575">
            <a:solidFill>
              <a:srgbClr val="E0700D"/>
            </a:solidFill>
          </a:ln>
        </p:spPr>
        <p:txBody>
          <a:bodyPr wrap="square" rtlCol="0">
            <a:spAutoFit/>
          </a:bodyPr>
          <a:lstStyle/>
          <a:p>
            <a:pPr algn="just"/>
            <a:r>
              <a:rPr lang="en-US" sz="1200" b="1" dirty="0">
                <a:latin typeface="Arial" panose="020B0604020202020204" pitchFamily="34" charset="0"/>
                <a:cs typeface="Arial" panose="020B0604020202020204" pitchFamily="34" charset="0"/>
              </a:rPr>
              <a:t>Hints:</a:t>
            </a:r>
          </a:p>
          <a:p>
            <a:pPr algn="just"/>
            <a:r>
              <a:rPr lang="en-US" sz="1200" dirty="0">
                <a:latin typeface="Arial" panose="020B0604020202020204" pitchFamily="34" charset="0"/>
                <a:cs typeface="Arial" panose="020B0604020202020204" pitchFamily="34" charset="0"/>
              </a:rPr>
              <a:t>All waveguides running in parallel are coupled somehow. Controlling the degree of coupling is key for those waveguides you don’t want coupling over certain level (i.e. uncoupled waveguides). Uncoupled waveguide definition, we will use K&lt;0.01. Parallel waveguide length = 10 mm (typical length of a chip). Find minimum gap shallow / deep w=1.0µm </a:t>
            </a:r>
            <a:r>
              <a:rPr lang="en-US" sz="1200" dirty="0" err="1">
                <a:latin typeface="Arial" panose="020B0604020202020204" pitchFamily="34" charset="0"/>
                <a:cs typeface="Arial" panose="020B0604020202020204" pitchFamily="34" charset="0"/>
              </a:rPr>
              <a:t>wvl</a:t>
            </a:r>
            <a:r>
              <a:rPr lang="en-US" sz="1200" dirty="0">
                <a:latin typeface="Arial" panose="020B0604020202020204" pitchFamily="34" charset="0"/>
                <a:cs typeface="Arial" panose="020B0604020202020204" pitchFamily="34" charset="0"/>
              </a:rPr>
              <a:t> 1.55 µm.</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FB4B77A0-B37C-3130-FB52-4E560C66946F}"/>
              </a:ext>
            </a:extLst>
          </p:cNvPr>
          <p:cNvSpPr/>
          <p:nvPr/>
        </p:nvSpPr>
        <p:spPr>
          <a:xfrm>
            <a:off x="609441" y="12192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DA7ECAA3-0876-C0FB-D7E5-448FCC5ED226}"/>
              </a:ext>
            </a:extLst>
          </p:cNvPr>
          <p:cNvSpPr/>
          <p:nvPr/>
        </p:nvSpPr>
        <p:spPr>
          <a:xfrm>
            <a:off x="6321424" y="12192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C1467207-8D05-D4C6-EBD2-209F796AE977}"/>
                  </a:ext>
                </a:extLst>
              </p:cNvPr>
              <p:cNvSpPr txBox="1"/>
              <p:nvPr/>
            </p:nvSpPr>
            <p:spPr>
              <a:xfrm>
                <a:off x="1079403" y="2480496"/>
                <a:ext cx="4546634" cy="1477328"/>
              </a:xfrm>
              <a:prstGeom prst="rect">
                <a:avLst/>
              </a:prstGeom>
              <a:noFill/>
            </p:spPr>
            <p:txBody>
              <a:bodyPr wrap="square" rtlCol="0">
                <a:spAutoFit/>
              </a:bodyPr>
              <a:lstStyle/>
              <a:p>
                <a:pPr algn="ctr"/>
                <a:r>
                  <a:rPr lang="en-US" b="1" dirty="0"/>
                  <a:t>deep</a:t>
                </a:r>
                <a:r>
                  <a:rPr lang="en-US" dirty="0"/>
                  <a:t> waveguide</a:t>
                </a:r>
              </a:p>
              <a:p>
                <a:pPr algn="ctr"/>
                <a:endParaRPr lang="en-US" dirty="0"/>
              </a:p>
              <a:p>
                <a:pPr algn="ctr"/>
                <a:r>
                  <a:rPr lang="en-US" dirty="0"/>
                  <a:t>Paste </a:t>
                </a:r>
                <a14:m>
                  <m:oMath xmlns:m="http://schemas.openxmlformats.org/officeDocument/2006/math">
                    <m:r>
                      <a:rPr lang="es-ES" b="0" i="1" smtClean="0">
                        <a:latin typeface="Cambria Math" panose="02040503050406030204" pitchFamily="18" charset="0"/>
                      </a:rPr>
                      <m:t>𝐾</m:t>
                    </m:r>
                  </m:oMath>
                </a14:m>
                <a:r>
                  <a:rPr lang="en-US" dirty="0"/>
                  <a:t> vs gap for 10 mm </a:t>
                </a:r>
                <a:r>
                  <a:rPr lang="en-US" dirty="0" err="1"/>
                  <a:t>wvgs</a:t>
                </a:r>
                <a:r>
                  <a:rPr lang="en-US" dirty="0"/>
                  <a:t> to be uncoupled</a:t>
                </a:r>
              </a:p>
              <a:p>
                <a:pPr algn="ctr"/>
                <a:endParaRPr lang="en-US" dirty="0"/>
              </a:p>
            </p:txBody>
          </p:sp>
        </mc:Choice>
        <mc:Fallback xmlns="">
          <p:sp>
            <p:nvSpPr>
              <p:cNvPr id="9" name="CuadroTexto 8">
                <a:extLst>
                  <a:ext uri="{FF2B5EF4-FFF2-40B4-BE49-F238E27FC236}">
                    <a16:creationId xmlns:a16="http://schemas.microsoft.com/office/drawing/2014/main" id="{C1467207-8D05-D4C6-EBD2-209F796AE977}"/>
                  </a:ext>
                </a:extLst>
              </p:cNvPr>
              <p:cNvSpPr txBox="1">
                <a:spLocks noRot="1" noChangeAspect="1" noMove="1" noResize="1" noEditPoints="1" noAdjustHandles="1" noChangeArrowheads="1" noChangeShapeType="1" noTextEdit="1"/>
              </p:cNvSpPr>
              <p:nvPr/>
            </p:nvSpPr>
            <p:spPr>
              <a:xfrm>
                <a:off x="1079403" y="2480496"/>
                <a:ext cx="4546634" cy="1477328"/>
              </a:xfrm>
              <a:prstGeom prst="rect">
                <a:avLst/>
              </a:prstGeom>
              <a:blipFill>
                <a:blip r:embed="rId5"/>
                <a:stretch>
                  <a:fillRect t="-247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32E39C0C-95E1-ED90-891A-5D634D9DB76B}"/>
                  </a:ext>
                </a:extLst>
              </p:cNvPr>
              <p:cNvSpPr txBox="1"/>
              <p:nvPr/>
            </p:nvSpPr>
            <p:spPr>
              <a:xfrm>
                <a:off x="6883366" y="2480496"/>
                <a:ext cx="4546634" cy="1200329"/>
              </a:xfrm>
              <a:prstGeom prst="rect">
                <a:avLst/>
              </a:prstGeom>
              <a:noFill/>
            </p:spPr>
            <p:txBody>
              <a:bodyPr wrap="square" rtlCol="0">
                <a:spAutoFit/>
              </a:bodyPr>
              <a:lstStyle/>
              <a:p>
                <a:pPr algn="ctr"/>
                <a:r>
                  <a:rPr lang="en-US" b="1" dirty="0"/>
                  <a:t>shallow</a:t>
                </a:r>
                <a:r>
                  <a:rPr lang="en-US" dirty="0"/>
                  <a:t> waveguide</a:t>
                </a:r>
              </a:p>
              <a:p>
                <a:pPr algn="ctr"/>
                <a:endParaRPr lang="en-US" dirty="0"/>
              </a:p>
              <a:p>
                <a:pPr algn="ctr"/>
                <a:r>
                  <a:rPr lang="en-US" dirty="0"/>
                  <a:t>Paste </a:t>
                </a:r>
                <a14:m>
                  <m:oMath xmlns:m="http://schemas.openxmlformats.org/officeDocument/2006/math">
                    <m:r>
                      <a:rPr lang="es-ES" i="1">
                        <a:latin typeface="Cambria Math" panose="02040503050406030204" pitchFamily="18" charset="0"/>
                      </a:rPr>
                      <m:t>𝐾</m:t>
                    </m:r>
                  </m:oMath>
                </a14:m>
                <a:r>
                  <a:rPr lang="en-US" dirty="0"/>
                  <a:t> vs gap for 10 mm </a:t>
                </a:r>
                <a:r>
                  <a:rPr lang="en-US" dirty="0" err="1"/>
                  <a:t>wvgs</a:t>
                </a:r>
                <a:r>
                  <a:rPr lang="en-US" dirty="0"/>
                  <a:t> to be uncoupled</a:t>
                </a:r>
              </a:p>
            </p:txBody>
          </p:sp>
        </mc:Choice>
        <mc:Fallback xmlns="">
          <p:sp>
            <p:nvSpPr>
              <p:cNvPr id="10" name="CuadroTexto 9">
                <a:extLst>
                  <a:ext uri="{FF2B5EF4-FFF2-40B4-BE49-F238E27FC236}">
                    <a16:creationId xmlns:a16="http://schemas.microsoft.com/office/drawing/2014/main" id="{32E39C0C-95E1-ED90-891A-5D634D9DB76B}"/>
                  </a:ext>
                </a:extLst>
              </p:cNvPr>
              <p:cNvSpPr txBox="1">
                <a:spLocks noRot="1" noChangeAspect="1" noMove="1" noResize="1" noEditPoints="1" noAdjustHandles="1" noChangeArrowheads="1" noChangeShapeType="1" noTextEdit="1"/>
              </p:cNvSpPr>
              <p:nvPr/>
            </p:nvSpPr>
            <p:spPr>
              <a:xfrm>
                <a:off x="6883366" y="2480496"/>
                <a:ext cx="4546634" cy="1200329"/>
              </a:xfrm>
              <a:prstGeom prst="rect">
                <a:avLst/>
              </a:prstGeom>
              <a:blipFill>
                <a:blip r:embed="rId6"/>
                <a:stretch>
                  <a:fillRect t="-3046" b="-7107"/>
                </a:stretch>
              </a:blipFill>
            </p:spPr>
            <p:txBody>
              <a:bodyPr/>
              <a:lstStyle/>
              <a:p>
                <a:r>
                  <a:rPr lang="es-ES">
                    <a:noFill/>
                  </a:rPr>
                  <a:t> </a:t>
                </a:r>
              </a:p>
            </p:txBody>
          </p:sp>
        </mc:Fallback>
      </mc:AlternateContent>
    </p:spTree>
    <p:extLst>
      <p:ext uri="{BB962C8B-B14F-4D97-AF65-F5344CB8AC3E}">
        <p14:creationId xmlns:p14="http://schemas.microsoft.com/office/powerpoint/2010/main" val="371235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D4982-2E99-3EE0-CEBE-CEF54821C335}"/>
            </a:ext>
          </a:extLst>
        </p:cNvPr>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A60D29C4-F13C-8947-EF1D-2CBDDD14AC5C}"/>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5" name="Marcador de número de diapositiva 4">
            <a:extLst>
              <a:ext uri="{FF2B5EF4-FFF2-40B4-BE49-F238E27FC236}">
                <a16:creationId xmlns:a16="http://schemas.microsoft.com/office/drawing/2014/main" id="{28A4EFD1-1AF6-F17D-1B27-5115800F99B0}"/>
              </a:ext>
            </a:extLst>
          </p:cNvPr>
          <p:cNvSpPr>
            <a:spLocks noGrp="1"/>
          </p:cNvSpPr>
          <p:nvPr>
            <p:ph type="sldNum" sz="quarter" idx="7"/>
          </p:nvPr>
        </p:nvSpPr>
        <p:spPr/>
        <p:txBody>
          <a:bodyPr/>
          <a:lstStyle/>
          <a:p>
            <a:fld id="{B6F15528-21DE-4FAA-801E-634DDDAF4B2B}" type="slidenum">
              <a:rPr lang="es-ES" smtClean="0"/>
              <a:t>7</a:t>
            </a:fld>
            <a:endParaRPr lang="es-ES"/>
          </a:p>
        </p:txBody>
      </p:sp>
      <p:sp>
        <p:nvSpPr>
          <p:cNvPr id="6" name="Título 4">
            <a:extLst>
              <a:ext uri="{FF2B5EF4-FFF2-40B4-BE49-F238E27FC236}">
                <a16:creationId xmlns:a16="http://schemas.microsoft.com/office/drawing/2014/main" id="{8111062F-F9A0-241E-6CCB-6E8BE4D8C60A}"/>
              </a:ext>
            </a:extLst>
          </p:cNvPr>
          <p:cNvSpPr>
            <a:spLocks noGrp="1"/>
          </p:cNvSpPr>
          <p:nvPr>
            <p:ph type="body" idx="1"/>
          </p:nvPr>
        </p:nvSpPr>
        <p:spPr>
          <a:xfrm>
            <a:off x="609600" y="2152650"/>
            <a:ext cx="10972800" cy="430887"/>
          </a:xfrm>
        </p:spPr>
        <p:txBody>
          <a:bodyPr/>
          <a:lstStyle/>
          <a:p>
            <a:pPr algn="ctr"/>
            <a:r>
              <a:rPr lang="en-US" sz="2800" b="1" dirty="0">
                <a:effectLst>
                  <a:outerShdw blurRad="38100" dist="38100" dir="2700000" algn="tl">
                    <a:srgbClr val="000000">
                      <a:alpha val="43137"/>
                    </a:srgbClr>
                  </a:outerShdw>
                </a:effectLst>
              </a:rPr>
              <a:t>Multimode Interferometer (MMI) Coupler</a:t>
            </a:r>
          </a:p>
        </p:txBody>
      </p:sp>
    </p:spTree>
    <p:extLst>
      <p:ext uri="{BB962C8B-B14F-4D97-AF65-F5344CB8AC3E}">
        <p14:creationId xmlns:p14="http://schemas.microsoft.com/office/powerpoint/2010/main" val="387331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0AC3D-36B7-D786-3825-B4DD6EADD689}"/>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6AA2E789-F7AE-F068-274C-E0F13A22DBCA}"/>
              </a:ext>
            </a:extLst>
          </p:cNvPr>
          <p:cNvSpPr txBox="1">
            <a:spLocks noGrp="1"/>
          </p:cNvSpPr>
          <p:nvPr>
            <p:ph type="title"/>
          </p:nvPr>
        </p:nvSpPr>
        <p:spPr>
          <a:xfrm>
            <a:off x="685800" y="408883"/>
            <a:ext cx="10994410" cy="705321"/>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#4 – MMI coupler wavelength dependence</a:t>
            </a:r>
            <a:br>
              <a:rPr lang="en-US" sz="2500" spc="-5" dirty="0">
                <a:latin typeface="+mj-lt"/>
                <a:cs typeface="Lucida Sans"/>
              </a:rPr>
            </a:br>
            <a:r>
              <a:rPr lang="en-US" b="0" dirty="0"/>
              <a:t>Wavelengths from 1.5 to 1.7 µm, </a:t>
            </a:r>
            <a:r>
              <a:rPr lang="en-US" b="0" dirty="0" err="1"/>
              <a:t>wMMI</a:t>
            </a:r>
            <a:r>
              <a:rPr lang="en-US" b="0" dirty="0"/>
              <a:t> = 6.6 µm</a:t>
            </a:r>
            <a:endParaRPr lang="en-US" sz="2500" b="0" dirty="0">
              <a:latin typeface="+mj-lt"/>
              <a:cs typeface="Lucida Sans"/>
            </a:endParaRPr>
          </a:p>
        </p:txBody>
      </p:sp>
      <p:pic>
        <p:nvPicPr>
          <p:cNvPr id="83" name="Gráfico 82">
            <a:extLst>
              <a:ext uri="{FF2B5EF4-FFF2-40B4-BE49-F238E27FC236}">
                <a16:creationId xmlns:a16="http://schemas.microsoft.com/office/drawing/2014/main" id="{3AEAD01B-7604-8009-5694-A556497AEF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696E3846-1BD2-4F23-48AA-C7AF2A1EE6EB}"/>
              </a:ext>
            </a:extLst>
          </p:cNvPr>
          <p:cNvSpPr>
            <a:spLocks noGrp="1"/>
          </p:cNvSpPr>
          <p:nvPr>
            <p:ph type="sldNum" sz="quarter" idx="7"/>
          </p:nvPr>
        </p:nvSpPr>
        <p:spPr/>
        <p:txBody>
          <a:bodyPr/>
          <a:lstStyle/>
          <a:p>
            <a:fld id="{B6F15528-21DE-4FAA-801E-634DDDAF4B2B}" type="slidenum">
              <a:rPr lang="es-ES" smtClean="0"/>
              <a:t>8</a:t>
            </a:fld>
            <a:endParaRPr lang="es-ES"/>
          </a:p>
        </p:txBody>
      </p:sp>
      <p:sp>
        <p:nvSpPr>
          <p:cNvPr id="3" name="Marcador de pie de página 2">
            <a:extLst>
              <a:ext uri="{FF2B5EF4-FFF2-40B4-BE49-F238E27FC236}">
                <a16:creationId xmlns:a16="http://schemas.microsoft.com/office/drawing/2014/main" id="{E32C0E2B-75B6-4768-A4C7-F165A264DA0B}"/>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2" name="CuadroTexto 1">
            <a:extLst>
              <a:ext uri="{FF2B5EF4-FFF2-40B4-BE49-F238E27FC236}">
                <a16:creationId xmlns:a16="http://schemas.microsoft.com/office/drawing/2014/main" id="{82A62DD6-5488-72A1-9926-0CAEE59089A9}"/>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(Important. Compare with Directional Coupler)</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796EDE51-D41E-C23B-F402-2F7357DE8714}"/>
              </a:ext>
            </a:extLst>
          </p:cNvPr>
          <p:cNvSpPr/>
          <p:nvPr/>
        </p:nvSpPr>
        <p:spPr>
          <a:xfrm>
            <a:off x="609441" y="14478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5A3233C9-FE6F-52D8-4D87-224222BDA8E1}"/>
              </a:ext>
            </a:extLst>
          </p:cNvPr>
          <p:cNvSpPr/>
          <p:nvPr/>
        </p:nvSpPr>
        <p:spPr>
          <a:xfrm>
            <a:off x="6321424" y="14478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0C016548-01A2-6E58-B80D-148384B98EB3}"/>
              </a:ext>
            </a:extLst>
          </p:cNvPr>
          <p:cNvSpPr txBox="1"/>
          <p:nvPr/>
        </p:nvSpPr>
        <p:spPr>
          <a:xfrm>
            <a:off x="6331152" y="4342178"/>
            <a:ext cx="2269787" cy="369332"/>
          </a:xfrm>
          <a:prstGeom prst="rect">
            <a:avLst/>
          </a:prstGeom>
          <a:noFill/>
        </p:spPr>
        <p:txBody>
          <a:bodyPr wrap="square">
            <a:spAutoFit/>
          </a:bodyPr>
          <a:lstStyle/>
          <a:p>
            <a:r>
              <a:rPr lang="en-US" dirty="0"/>
              <a:t>slab = 150nm</a:t>
            </a:r>
            <a:endParaRPr lang="es-ES"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75D03BE-0D6A-89E5-3C68-D7BD97B4676E}"/>
                  </a:ext>
                </a:extLst>
              </p:cNvPr>
              <p:cNvSpPr txBox="1"/>
              <p:nvPr/>
            </p:nvSpPr>
            <p:spPr>
              <a:xfrm>
                <a:off x="1079403" y="2709096"/>
                <a:ext cx="4546634" cy="923330"/>
              </a:xfrm>
              <a:prstGeom prst="rect">
                <a:avLst/>
              </a:prstGeom>
              <a:noFill/>
            </p:spPr>
            <p:txBody>
              <a:bodyPr wrap="square" rtlCol="0">
                <a:spAutoFit/>
              </a:bodyPr>
              <a:lstStyle/>
              <a:p>
                <a:pPr algn="ctr"/>
                <a:r>
                  <a:rPr lang="en-US" b="1" dirty="0"/>
                  <a:t>deep</a:t>
                </a:r>
                <a:r>
                  <a:rPr lang="en-US" dirty="0"/>
                  <a:t> waveguide</a:t>
                </a:r>
              </a:p>
              <a:p>
                <a:pPr algn="ctr"/>
                <a:endParaRPr lang="en-US" dirty="0"/>
              </a:p>
              <a:p>
                <a:pPr algn="ctr"/>
                <a:r>
                  <a:rPr lang="en-US" dirty="0"/>
                  <a:t>Paste </a:t>
                </a:r>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𝜋</m:t>
                        </m:r>
                      </m:sub>
                    </m:sSub>
                  </m:oMath>
                </a14:m>
                <a:r>
                  <a:rPr lang="en-US" dirty="0"/>
                  <a:t> vs </a:t>
                </a:r>
                <a:r>
                  <a:rPr lang="en-US" dirty="0" err="1"/>
                  <a:t>wvl</a:t>
                </a:r>
                <a:r>
                  <a:rPr lang="en-US" dirty="0"/>
                  <a:t> for TE and TM plot here</a:t>
                </a:r>
              </a:p>
            </p:txBody>
          </p:sp>
        </mc:Choice>
        <mc:Fallback xmlns="">
          <p:sp>
            <p:nvSpPr>
              <p:cNvPr id="9" name="CuadroTexto 8">
                <a:extLst>
                  <a:ext uri="{FF2B5EF4-FFF2-40B4-BE49-F238E27FC236}">
                    <a16:creationId xmlns:a16="http://schemas.microsoft.com/office/drawing/2014/main" id="{075D03BE-0D6A-89E5-3C68-D7BD97B4676E}"/>
                  </a:ext>
                </a:extLst>
              </p:cNvPr>
              <p:cNvSpPr txBox="1">
                <a:spLocks noRot="1" noChangeAspect="1" noMove="1" noResize="1" noEditPoints="1" noAdjustHandles="1" noChangeArrowheads="1" noChangeShapeType="1" noTextEdit="1"/>
              </p:cNvSpPr>
              <p:nvPr/>
            </p:nvSpPr>
            <p:spPr>
              <a:xfrm>
                <a:off x="1079403" y="2709096"/>
                <a:ext cx="4546634" cy="923330"/>
              </a:xfrm>
              <a:prstGeom prst="rect">
                <a:avLst/>
              </a:prstGeom>
              <a:blipFill>
                <a:blip r:embed="rId5"/>
                <a:stretch>
                  <a:fillRect t="-3289"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AC01EDEE-71CC-C570-700B-076F03FCF7E1}"/>
                  </a:ext>
                </a:extLst>
              </p:cNvPr>
              <p:cNvSpPr txBox="1"/>
              <p:nvPr/>
            </p:nvSpPr>
            <p:spPr>
              <a:xfrm>
                <a:off x="6883366" y="2709096"/>
                <a:ext cx="4546634" cy="923330"/>
              </a:xfrm>
              <a:prstGeom prst="rect">
                <a:avLst/>
              </a:prstGeom>
              <a:noFill/>
            </p:spPr>
            <p:txBody>
              <a:bodyPr wrap="square" rtlCol="0">
                <a:spAutoFit/>
              </a:bodyPr>
              <a:lstStyle/>
              <a:p>
                <a:pPr algn="ctr"/>
                <a:r>
                  <a:rPr lang="en-US" b="1" dirty="0"/>
                  <a:t>shallow</a:t>
                </a:r>
                <a:r>
                  <a:rPr lang="en-US" dirty="0"/>
                  <a:t> waveguide</a:t>
                </a:r>
              </a:p>
              <a:p>
                <a:pPr algn="ctr"/>
                <a:endParaRPr lang="en-US" dirty="0"/>
              </a:p>
              <a:p>
                <a:pPr algn="ctr"/>
                <a:r>
                  <a:rPr lang="en-US" dirty="0"/>
                  <a:t>Paste </a:t>
                </a:r>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𝜋</m:t>
                        </m:r>
                      </m:sub>
                    </m:sSub>
                  </m:oMath>
                </a14:m>
                <a:r>
                  <a:rPr lang="en-US" dirty="0"/>
                  <a:t> vs </a:t>
                </a:r>
                <a:r>
                  <a:rPr lang="en-US" dirty="0" err="1"/>
                  <a:t>wvl</a:t>
                </a:r>
                <a:r>
                  <a:rPr lang="en-US" dirty="0"/>
                  <a:t> for TE and TM plot here</a:t>
                </a:r>
              </a:p>
            </p:txBody>
          </p:sp>
        </mc:Choice>
        <mc:Fallback xmlns="">
          <p:sp>
            <p:nvSpPr>
              <p:cNvPr id="10" name="CuadroTexto 9">
                <a:extLst>
                  <a:ext uri="{FF2B5EF4-FFF2-40B4-BE49-F238E27FC236}">
                    <a16:creationId xmlns:a16="http://schemas.microsoft.com/office/drawing/2014/main" id="{AC01EDEE-71CC-C570-700B-076F03FCF7E1}"/>
                  </a:ext>
                </a:extLst>
              </p:cNvPr>
              <p:cNvSpPr txBox="1">
                <a:spLocks noRot="1" noChangeAspect="1" noMove="1" noResize="1" noEditPoints="1" noAdjustHandles="1" noChangeArrowheads="1" noChangeShapeType="1" noTextEdit="1"/>
              </p:cNvSpPr>
              <p:nvPr/>
            </p:nvSpPr>
            <p:spPr>
              <a:xfrm>
                <a:off x="6883366" y="2709096"/>
                <a:ext cx="4546634" cy="923330"/>
              </a:xfrm>
              <a:prstGeom prst="rect">
                <a:avLst/>
              </a:prstGeom>
              <a:blipFill>
                <a:blip r:embed="rId6"/>
                <a:stretch>
                  <a:fillRect t="-3289" b="-9211"/>
                </a:stretch>
              </a:blipFill>
            </p:spPr>
            <p:txBody>
              <a:bodyPr/>
              <a:lstStyle/>
              <a:p>
                <a:r>
                  <a:rPr lang="es-ES">
                    <a:noFill/>
                  </a:rPr>
                  <a:t> </a:t>
                </a:r>
              </a:p>
            </p:txBody>
          </p:sp>
        </mc:Fallback>
      </mc:AlternateContent>
    </p:spTree>
    <p:extLst>
      <p:ext uri="{BB962C8B-B14F-4D97-AF65-F5344CB8AC3E}">
        <p14:creationId xmlns:p14="http://schemas.microsoft.com/office/powerpoint/2010/main" val="290011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5C897-D580-E5C1-161C-F8E072695C0C}"/>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53FFBD12-4EFF-41C1-4765-2AD268B2BD94}"/>
              </a:ext>
            </a:extLst>
          </p:cNvPr>
          <p:cNvSpPr txBox="1">
            <a:spLocks noGrp="1"/>
          </p:cNvSpPr>
          <p:nvPr>
            <p:ph type="title"/>
          </p:nvPr>
        </p:nvSpPr>
        <p:spPr>
          <a:xfrm>
            <a:off x="685800" y="408883"/>
            <a:ext cx="10994410" cy="705321"/>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#5 – MMI coupler body width dependence</a:t>
            </a:r>
            <a:br>
              <a:rPr lang="en-US" sz="2500" spc="-5" dirty="0">
                <a:latin typeface="+mj-lt"/>
                <a:cs typeface="Lucida Sans"/>
              </a:rPr>
            </a:br>
            <a:r>
              <a:rPr lang="en-US" b="0" dirty="0"/>
              <a:t>Wavelength 1.55 µm, </a:t>
            </a:r>
            <a:r>
              <a:rPr lang="en-US" b="0" dirty="0" err="1"/>
              <a:t>wMMI</a:t>
            </a:r>
            <a:r>
              <a:rPr lang="en-US" b="0" dirty="0"/>
              <a:t> = 5-10 µm (steps 0.5 µm)</a:t>
            </a:r>
            <a:endParaRPr lang="en-US" sz="2500" b="0" dirty="0">
              <a:latin typeface="+mj-lt"/>
              <a:cs typeface="Lucida Sans"/>
            </a:endParaRPr>
          </a:p>
        </p:txBody>
      </p:sp>
      <p:pic>
        <p:nvPicPr>
          <p:cNvPr id="83" name="Gráfico 82">
            <a:extLst>
              <a:ext uri="{FF2B5EF4-FFF2-40B4-BE49-F238E27FC236}">
                <a16:creationId xmlns:a16="http://schemas.microsoft.com/office/drawing/2014/main" id="{C14AF521-052E-A1FA-D63D-CB0826C48D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6C87B233-8A68-967F-55BC-3A828B5F39BA}"/>
              </a:ext>
            </a:extLst>
          </p:cNvPr>
          <p:cNvSpPr>
            <a:spLocks noGrp="1"/>
          </p:cNvSpPr>
          <p:nvPr>
            <p:ph type="sldNum" sz="quarter" idx="7"/>
          </p:nvPr>
        </p:nvSpPr>
        <p:spPr/>
        <p:txBody>
          <a:bodyPr/>
          <a:lstStyle/>
          <a:p>
            <a:fld id="{B6F15528-21DE-4FAA-801E-634DDDAF4B2B}" type="slidenum">
              <a:rPr lang="es-ES" smtClean="0"/>
              <a:t>9</a:t>
            </a:fld>
            <a:endParaRPr lang="es-ES"/>
          </a:p>
        </p:txBody>
      </p:sp>
      <p:sp>
        <p:nvSpPr>
          <p:cNvPr id="3" name="Marcador de pie de página 2">
            <a:extLst>
              <a:ext uri="{FF2B5EF4-FFF2-40B4-BE49-F238E27FC236}">
                <a16:creationId xmlns:a16="http://schemas.microsoft.com/office/drawing/2014/main" id="{DB1B524E-0E15-1C98-31B0-C98BD07BFBE8}"/>
              </a:ext>
            </a:extLst>
          </p:cNvPr>
          <p:cNvSpPr>
            <a:spLocks noGrp="1"/>
          </p:cNvSpPr>
          <p:nvPr>
            <p:ph type="ftr" sz="quarter" idx="5"/>
          </p:nvPr>
        </p:nvSpPr>
        <p:spPr/>
        <p:txBody>
          <a:bodyPr/>
          <a:lstStyle/>
          <a:p>
            <a:pPr marL="12700">
              <a:spcBef>
                <a:spcPts val="15"/>
              </a:spcBef>
            </a:pPr>
            <a:r>
              <a:rPr lang="es-ES" spc="-5"/>
              <a:t>LAB 2.0. COUPLERS</a:t>
            </a:r>
            <a:endParaRPr lang="es-ES" spc="-5" dirty="0"/>
          </a:p>
        </p:txBody>
      </p:sp>
      <p:sp>
        <p:nvSpPr>
          <p:cNvPr id="2" name="CuadroTexto 1">
            <a:extLst>
              <a:ext uri="{FF2B5EF4-FFF2-40B4-BE49-F238E27FC236}">
                <a16:creationId xmlns:a16="http://schemas.microsoft.com/office/drawing/2014/main" id="{8D88CB07-C5F5-9BB7-9F41-E171F0F0E2B9}"/>
              </a:ext>
            </a:extLst>
          </p:cNvPr>
          <p:cNvSpPr txBox="1"/>
          <p:nvPr/>
        </p:nvSpPr>
        <p:spPr>
          <a:xfrm>
            <a:off x="609441" y="4860334"/>
            <a:ext cx="11199971" cy="1384995"/>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Polarization independent coupler: is there any point for which the MMI coupler can work identically for TE and TM? Answer yes / no and explain why?</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B58B1BB0-E248-0BA3-D1B3-93649227103E}"/>
              </a:ext>
            </a:extLst>
          </p:cNvPr>
          <p:cNvSpPr/>
          <p:nvPr/>
        </p:nvSpPr>
        <p:spPr>
          <a:xfrm>
            <a:off x="609441" y="14478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8E0E2533-B1CA-72C4-3859-1CBDD5887887}"/>
              </a:ext>
            </a:extLst>
          </p:cNvPr>
          <p:cNvSpPr/>
          <p:nvPr/>
        </p:nvSpPr>
        <p:spPr>
          <a:xfrm>
            <a:off x="6321424" y="1447800"/>
            <a:ext cx="5486559"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154B5534-E510-6404-1E30-B73FDF73AD42}"/>
              </a:ext>
            </a:extLst>
          </p:cNvPr>
          <p:cNvSpPr txBox="1"/>
          <p:nvPr/>
        </p:nvSpPr>
        <p:spPr>
          <a:xfrm>
            <a:off x="6331152" y="4342178"/>
            <a:ext cx="2269787" cy="369332"/>
          </a:xfrm>
          <a:prstGeom prst="rect">
            <a:avLst/>
          </a:prstGeom>
          <a:noFill/>
        </p:spPr>
        <p:txBody>
          <a:bodyPr wrap="square">
            <a:spAutoFit/>
          </a:bodyPr>
          <a:lstStyle/>
          <a:p>
            <a:r>
              <a:rPr lang="en-US" dirty="0"/>
              <a:t>slab = 150nm</a:t>
            </a:r>
            <a:endParaRPr lang="es-ES"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2BDFECD2-156D-6697-CFBF-8CD783F9B986}"/>
                  </a:ext>
                </a:extLst>
              </p:cNvPr>
              <p:cNvSpPr txBox="1"/>
              <p:nvPr/>
            </p:nvSpPr>
            <p:spPr>
              <a:xfrm>
                <a:off x="1079403" y="2709096"/>
                <a:ext cx="4546634" cy="923330"/>
              </a:xfrm>
              <a:prstGeom prst="rect">
                <a:avLst/>
              </a:prstGeom>
              <a:noFill/>
            </p:spPr>
            <p:txBody>
              <a:bodyPr wrap="square" rtlCol="0">
                <a:spAutoFit/>
              </a:bodyPr>
              <a:lstStyle/>
              <a:p>
                <a:pPr algn="ctr"/>
                <a:r>
                  <a:rPr lang="en-US" b="1" dirty="0"/>
                  <a:t>deep</a:t>
                </a:r>
                <a:r>
                  <a:rPr lang="en-US" dirty="0"/>
                  <a:t> waveguide</a:t>
                </a:r>
              </a:p>
              <a:p>
                <a:pPr algn="ctr"/>
                <a:endParaRPr lang="en-US" dirty="0"/>
              </a:p>
              <a:p>
                <a:pPr algn="ctr"/>
                <a:r>
                  <a:rPr lang="en-US" dirty="0"/>
                  <a:t>Paste </a:t>
                </a:r>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𝜋</m:t>
                        </m:r>
                      </m:sub>
                    </m:sSub>
                  </m:oMath>
                </a14:m>
                <a:r>
                  <a:rPr lang="en-US" dirty="0"/>
                  <a:t> vs width for TE and TM plot here</a:t>
                </a:r>
              </a:p>
            </p:txBody>
          </p:sp>
        </mc:Choice>
        <mc:Fallback xmlns="">
          <p:sp>
            <p:nvSpPr>
              <p:cNvPr id="9" name="CuadroTexto 8">
                <a:extLst>
                  <a:ext uri="{FF2B5EF4-FFF2-40B4-BE49-F238E27FC236}">
                    <a16:creationId xmlns:a16="http://schemas.microsoft.com/office/drawing/2014/main" id="{2BDFECD2-156D-6697-CFBF-8CD783F9B986}"/>
                  </a:ext>
                </a:extLst>
              </p:cNvPr>
              <p:cNvSpPr txBox="1">
                <a:spLocks noRot="1" noChangeAspect="1" noMove="1" noResize="1" noEditPoints="1" noAdjustHandles="1" noChangeArrowheads="1" noChangeShapeType="1" noTextEdit="1"/>
              </p:cNvSpPr>
              <p:nvPr/>
            </p:nvSpPr>
            <p:spPr>
              <a:xfrm>
                <a:off x="1079403" y="2709096"/>
                <a:ext cx="4546634" cy="923330"/>
              </a:xfrm>
              <a:prstGeom prst="rect">
                <a:avLst/>
              </a:prstGeom>
              <a:blipFill>
                <a:blip r:embed="rId5"/>
                <a:stretch>
                  <a:fillRect t="-3289"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3BFC64CA-DE35-A528-CF09-36A26DB3DEE4}"/>
                  </a:ext>
                </a:extLst>
              </p:cNvPr>
              <p:cNvSpPr txBox="1"/>
              <p:nvPr/>
            </p:nvSpPr>
            <p:spPr>
              <a:xfrm>
                <a:off x="6883366" y="2709096"/>
                <a:ext cx="4546634" cy="923330"/>
              </a:xfrm>
              <a:prstGeom prst="rect">
                <a:avLst/>
              </a:prstGeom>
              <a:noFill/>
            </p:spPr>
            <p:txBody>
              <a:bodyPr wrap="square" rtlCol="0">
                <a:spAutoFit/>
              </a:bodyPr>
              <a:lstStyle/>
              <a:p>
                <a:pPr algn="ctr"/>
                <a:r>
                  <a:rPr lang="en-US" b="1" dirty="0"/>
                  <a:t>shallow</a:t>
                </a:r>
                <a:r>
                  <a:rPr lang="en-US" dirty="0"/>
                  <a:t> waveguide</a:t>
                </a:r>
              </a:p>
              <a:p>
                <a:pPr algn="ctr"/>
                <a:endParaRPr lang="en-US" dirty="0"/>
              </a:p>
              <a:p>
                <a:pPr algn="ctr"/>
                <a:r>
                  <a:rPr lang="en-US" dirty="0"/>
                  <a:t>Paste </a:t>
                </a:r>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𝐿</m:t>
                        </m:r>
                      </m:e>
                      <m:sub>
                        <m:r>
                          <a:rPr lang="es-ES" sz="1800" b="0" i="1" smtClean="0">
                            <a:latin typeface="Cambria Math" panose="02040503050406030204" pitchFamily="18" charset="0"/>
                          </a:rPr>
                          <m:t>𝜋</m:t>
                        </m:r>
                      </m:sub>
                    </m:sSub>
                  </m:oMath>
                </a14:m>
                <a:r>
                  <a:rPr lang="en-US" dirty="0"/>
                  <a:t> vs width for TE and TM plot here</a:t>
                </a:r>
              </a:p>
            </p:txBody>
          </p:sp>
        </mc:Choice>
        <mc:Fallback xmlns="">
          <p:sp>
            <p:nvSpPr>
              <p:cNvPr id="10" name="CuadroTexto 9">
                <a:extLst>
                  <a:ext uri="{FF2B5EF4-FFF2-40B4-BE49-F238E27FC236}">
                    <a16:creationId xmlns:a16="http://schemas.microsoft.com/office/drawing/2014/main" id="{3BFC64CA-DE35-A528-CF09-36A26DB3DEE4}"/>
                  </a:ext>
                </a:extLst>
              </p:cNvPr>
              <p:cNvSpPr txBox="1">
                <a:spLocks noRot="1" noChangeAspect="1" noMove="1" noResize="1" noEditPoints="1" noAdjustHandles="1" noChangeArrowheads="1" noChangeShapeType="1" noTextEdit="1"/>
              </p:cNvSpPr>
              <p:nvPr/>
            </p:nvSpPr>
            <p:spPr>
              <a:xfrm>
                <a:off x="6883366" y="2709096"/>
                <a:ext cx="4546634" cy="923330"/>
              </a:xfrm>
              <a:prstGeom prst="rect">
                <a:avLst/>
              </a:prstGeom>
              <a:blipFill>
                <a:blip r:embed="rId6"/>
                <a:stretch>
                  <a:fillRect t="-3289" b="-9211"/>
                </a:stretch>
              </a:blipFill>
            </p:spPr>
            <p:txBody>
              <a:bodyPr/>
              <a:lstStyle/>
              <a:p>
                <a:r>
                  <a:rPr lang="es-ES">
                    <a:noFill/>
                  </a:rPr>
                  <a:t> </a:t>
                </a:r>
              </a:p>
            </p:txBody>
          </p:sp>
        </mc:Fallback>
      </mc:AlternateContent>
    </p:spTree>
    <p:extLst>
      <p:ext uri="{BB962C8B-B14F-4D97-AF65-F5344CB8AC3E}">
        <p14:creationId xmlns:p14="http://schemas.microsoft.com/office/powerpoint/2010/main" val="2103719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776</TotalTime>
  <Words>809</Words>
  <Application>Microsoft Office PowerPoint</Application>
  <PresentationFormat>Panorámica</PresentationFormat>
  <Paragraphs>166</Paragraphs>
  <Slides>13</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Aptos</vt:lpstr>
      <vt:lpstr>Arial</vt:lpstr>
      <vt:lpstr>Calibri</vt:lpstr>
      <vt:lpstr>Cambria Math</vt:lpstr>
      <vt:lpstr>Lucida Sans</vt:lpstr>
      <vt:lpstr>Times New Roman</vt:lpstr>
      <vt:lpstr>Wingdings</vt:lpstr>
      <vt:lpstr>Office Theme</vt:lpstr>
      <vt:lpstr>Presentación de PowerPoint</vt:lpstr>
      <vt:lpstr>Instructions General</vt:lpstr>
      <vt:lpstr>Presentación de PowerPoint</vt:lpstr>
      <vt:lpstr>Learning outcome #1 – Directional wavelength dependence Wavelengths from 1.5 to 1.7 µm, gap = 0.6 µm, width 1.0 µm  </vt:lpstr>
      <vt:lpstr>Learning outcome #2 – Directional coupler gap dependence Wavelength 1.55 µm, width 1.0 µm, gap 0.2-2.4 µm (step 0.2 µm) </vt:lpstr>
      <vt:lpstr>Learning outcome #3 – Parallel uncoupled waveguides Wavelength 1.55 µm, width 1.0 µm, gap to be found for uncoupled wvgs</vt:lpstr>
      <vt:lpstr>Presentación de PowerPoint</vt:lpstr>
      <vt:lpstr>Learning outcome #4 – MMI coupler wavelength dependence Wavelengths from 1.5 to 1.7 µm, wMMI = 6.6 µm</vt:lpstr>
      <vt:lpstr>Learning outcome #5 – MMI coupler body width dependence Wavelength 1.55 µm, wMMI = 5-10 µm (steps 0.5 µm)</vt:lpstr>
      <vt:lpstr>Learning outcome #6 – 2x2 Multimode Interference Coupler  Wavelength 1.55 µm, wMMI = 6.6 µm</vt:lpstr>
      <vt:lpstr>Learning outcome #7 – 2x2 Multimode Interference Coupler - Optimization Wavelength 1.55 µm, wMMI = 6.6 µm</vt:lpstr>
      <vt:lpstr>Learning outcome #8 – 2x2 Multimode Interference Coupler – Optimization (II) Wavelength 1.55 µm, wMMI = 6.6 µm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Mª Ester Calataytud</dc:creator>
  <cp:lastModifiedBy>Christian Camilo Cano Vasquez</cp:lastModifiedBy>
  <cp:revision>9</cp:revision>
  <dcterms:created xsi:type="dcterms:W3CDTF">2025-01-27T02:46:57Z</dcterms:created>
  <dcterms:modified xsi:type="dcterms:W3CDTF">2025-09-23T19:46:50Z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2024-09-16T00:00:00Z</vt:filetime>
  </property>
  <property fmtid="{D5CDD505-2E9C-101B-9397-08002B2CF9AE}" pid="3" name="Creator">
    <vt:lpwstr>Microsoft® PowerPoint® 2016</vt:lpwstr>
  </property>
  <property fmtid="{D5CDD505-2E9C-101B-9397-08002B2CF9AE}" pid="4" name="LastSaved">
    <vt:filetime>2025-01-27T00:00:00Z</vt:filetime>
  </property>
</Properties>
</file>