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10"/>
  </p:handoutMasterIdLst>
  <p:sldIdLst>
    <p:sldId id="256" r:id="rId2"/>
    <p:sldId id="289" r:id="rId3"/>
    <p:sldId id="290" r:id="rId4"/>
    <p:sldId id="295" r:id="rId5"/>
    <p:sldId id="296" r:id="rId6"/>
    <p:sldId id="293" r:id="rId7"/>
    <p:sldId id="288" r:id="rId8"/>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5033" autoAdjust="0"/>
  </p:normalViewPr>
  <p:slideViewPr>
    <p:cSldViewPr>
      <p:cViewPr varScale="1">
        <p:scale>
          <a:sx n="79" d="100"/>
          <a:sy n="79" d="100"/>
        </p:scale>
        <p:origin x="1210" y="72"/>
      </p:cViewPr>
      <p:guideLst>
        <p:guide orient="horz" pos="2880"/>
        <p:guide pos="2160"/>
      </p:guideLst>
    </p:cSldViewPr>
  </p:slideViewPr>
  <p:notesTextViewPr>
    <p:cViewPr>
      <p:scale>
        <a:sx n="100" d="100"/>
        <a:sy n="100" d="100"/>
      </p:scale>
      <p:origin x="0" y="0"/>
    </p:cViewPr>
  </p:notesTextViewPr>
  <p:notesViewPr>
    <p:cSldViewPr>
      <p:cViewPr varScale="1">
        <p:scale>
          <a:sx n="83" d="100"/>
          <a:sy n="83" d="100"/>
        </p:scale>
        <p:origin x="139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DD96E76-517F-B468-04D8-38EFA44947EB}"/>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8678D0B9-782A-7C16-D731-EEB7F991FA76}"/>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8438F8DC-35B0-48E6-A86E-42F1F08DD00F}" type="datetimeFigureOut">
              <a:rPr lang="es-ES" smtClean="0"/>
              <a:t>23/09/2025</a:t>
            </a:fld>
            <a:endParaRPr lang="es-ES"/>
          </a:p>
        </p:txBody>
      </p:sp>
      <p:sp>
        <p:nvSpPr>
          <p:cNvPr id="4" name="Marcador de pie de página 3">
            <a:extLst>
              <a:ext uri="{FF2B5EF4-FFF2-40B4-BE49-F238E27FC236}">
                <a16:creationId xmlns:a16="http://schemas.microsoft.com/office/drawing/2014/main" id="{2F2E7B1C-60E2-8A48-EEE0-6715FC30A8B7}"/>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428D795-4EA2-62F0-B78A-5F215C828C50}"/>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4116A549-763A-4A89-A454-A94BAF51395E}" type="slidenum">
              <a:rPr lang="es-ES" smtClean="0"/>
              <a:t>‹Nº›</a:t>
            </a:fld>
            <a:endParaRPr lang="es-ES"/>
          </a:p>
        </p:txBody>
      </p:sp>
    </p:spTree>
    <p:extLst>
      <p:ext uri="{BB962C8B-B14F-4D97-AF65-F5344CB8AC3E}">
        <p14:creationId xmlns:p14="http://schemas.microsoft.com/office/powerpoint/2010/main" val="140347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ACBDC12-F39B-4B97-8F4D-6734F9D366FF}" type="datetimeFigureOut">
              <a:rPr lang="es-ES" smtClean="0"/>
              <a:t>23/09/2025</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6223B9-C868-4436-87D9-1A3152E1157A}" type="slidenum">
              <a:rPr lang="es-ES" smtClean="0"/>
              <a:t>‹Nº›</a:t>
            </a:fld>
            <a:endParaRPr lang="es-ES"/>
          </a:p>
        </p:txBody>
      </p:sp>
    </p:spTree>
    <p:extLst>
      <p:ext uri="{BB962C8B-B14F-4D97-AF65-F5344CB8AC3E}">
        <p14:creationId xmlns:p14="http://schemas.microsoft.com/office/powerpoint/2010/main" val="283421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76223B9-C868-4436-87D9-1A3152E1157A}" type="slidenum">
              <a:rPr lang="es-ES" smtClean="0"/>
              <a:t>3</a:t>
            </a:fld>
            <a:endParaRPr lang="es-ES"/>
          </a:p>
        </p:txBody>
      </p:sp>
    </p:spTree>
    <p:extLst>
      <p:ext uri="{BB962C8B-B14F-4D97-AF65-F5344CB8AC3E}">
        <p14:creationId xmlns:p14="http://schemas.microsoft.com/office/powerpoint/2010/main" val="209253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B2A21-C6A2-C5B9-2DCA-3754617037C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C95D30-E081-8AAE-817B-40A03306A70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A6FC665-BCC5-C316-DC0F-D9DFBC44401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4DB17553-B500-6323-E98B-E84BE727295F}"/>
              </a:ext>
            </a:extLst>
          </p:cNvPr>
          <p:cNvSpPr>
            <a:spLocks noGrp="1"/>
          </p:cNvSpPr>
          <p:nvPr>
            <p:ph type="sldNum" sz="quarter" idx="5"/>
          </p:nvPr>
        </p:nvSpPr>
        <p:spPr/>
        <p:txBody>
          <a:bodyPr/>
          <a:lstStyle/>
          <a:p>
            <a:fld id="{676223B9-C868-4436-87D9-1A3152E1157A}" type="slidenum">
              <a:rPr lang="es-ES" smtClean="0"/>
              <a:t>4</a:t>
            </a:fld>
            <a:endParaRPr lang="es-ES"/>
          </a:p>
        </p:txBody>
      </p:sp>
    </p:spTree>
    <p:extLst>
      <p:ext uri="{BB962C8B-B14F-4D97-AF65-F5344CB8AC3E}">
        <p14:creationId xmlns:p14="http://schemas.microsoft.com/office/powerpoint/2010/main" val="253767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DDBC6-7EB2-AE62-0F4B-A0A0672ADDB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98084C1-6F54-16C8-7D2F-21346675C89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869975-D523-6D26-7FF4-105B03035773}"/>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0561EB6-B461-33D1-E122-96F4761D22F7}"/>
              </a:ext>
            </a:extLst>
          </p:cNvPr>
          <p:cNvSpPr>
            <a:spLocks noGrp="1"/>
          </p:cNvSpPr>
          <p:nvPr>
            <p:ph type="sldNum" sz="quarter" idx="5"/>
          </p:nvPr>
        </p:nvSpPr>
        <p:spPr/>
        <p:txBody>
          <a:bodyPr/>
          <a:lstStyle/>
          <a:p>
            <a:fld id="{676223B9-C868-4436-87D9-1A3152E1157A}" type="slidenum">
              <a:rPr lang="es-ES" smtClean="0"/>
              <a:t>5</a:t>
            </a:fld>
            <a:endParaRPr lang="es-ES"/>
          </a:p>
        </p:txBody>
      </p:sp>
    </p:spTree>
    <p:extLst>
      <p:ext uri="{BB962C8B-B14F-4D97-AF65-F5344CB8AC3E}">
        <p14:creationId xmlns:p14="http://schemas.microsoft.com/office/powerpoint/2010/main" val="1073773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23B86-D15F-9CD8-C5EA-3EAAD8BACCF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C73881A-26A5-ECF9-C6F2-3DEFA77AEFC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B7AFC79-4973-3930-959B-AEF8810CFE6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8345D0F3-6273-0338-FCDA-175B73D7C9EB}"/>
              </a:ext>
            </a:extLst>
          </p:cNvPr>
          <p:cNvSpPr>
            <a:spLocks noGrp="1"/>
          </p:cNvSpPr>
          <p:nvPr>
            <p:ph type="sldNum" sz="quarter" idx="5"/>
          </p:nvPr>
        </p:nvSpPr>
        <p:spPr/>
        <p:txBody>
          <a:bodyPr/>
          <a:lstStyle/>
          <a:p>
            <a:fld id="{676223B9-C868-4436-87D9-1A3152E1157A}" type="slidenum">
              <a:rPr lang="es-ES" smtClean="0"/>
              <a:t>6</a:t>
            </a:fld>
            <a:endParaRPr lang="es-ES"/>
          </a:p>
        </p:txBody>
      </p:sp>
    </p:spTree>
    <p:extLst>
      <p:ext uri="{BB962C8B-B14F-4D97-AF65-F5344CB8AC3E}">
        <p14:creationId xmlns:p14="http://schemas.microsoft.com/office/powerpoint/2010/main" val="291738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
        <p:nvSpPr>
          <p:cNvPr id="8" name="Holder 4">
            <a:extLst>
              <a:ext uri="{FF2B5EF4-FFF2-40B4-BE49-F238E27FC236}">
                <a16:creationId xmlns:a16="http://schemas.microsoft.com/office/drawing/2014/main" id="{4A8576ED-D269-3C6B-30E8-402BA30F4741}"/>
              </a:ext>
            </a:extLst>
          </p:cNvPr>
          <p:cNvSpPr>
            <a:spLocks noGrp="1"/>
          </p:cNvSpPr>
          <p:nvPr>
            <p:ph type="ftr" sz="quarter" idx="5"/>
          </p:nvPr>
        </p:nvSpPr>
        <p:spPr>
          <a:xfrm>
            <a:off x="5486400" y="6465069"/>
            <a:ext cx="1676400" cy="138499"/>
          </a:xfrm>
          <a:prstGeom prst="rect">
            <a:avLst/>
          </a:prstGeom>
        </p:spPr>
        <p:txBody>
          <a:bodyPr wrap="square" lIns="0" tIns="0" rIns="0" bIns="0">
            <a:spAutoFit/>
          </a:bodyPr>
          <a:lstStyle>
            <a:lvl1pPr>
              <a:defRPr sz="900" b="0" i="0">
                <a:solidFill>
                  <a:srgbClr val="585858"/>
                </a:solidFill>
                <a:latin typeface="Arial"/>
                <a:cs typeface="Arial"/>
              </a:defRPr>
            </a:lvl1pPr>
          </a:lstStyle>
          <a:p>
            <a:pPr marL="12700">
              <a:lnSpc>
                <a:spcPct val="100000"/>
              </a:lnSpc>
              <a:spcBef>
                <a:spcPts val="15"/>
              </a:spcBef>
            </a:pPr>
            <a:r>
              <a:rPr lang="es-ES" spc="-5"/>
              <a:t>LAB 3. INTERFEROMETERS I</a:t>
            </a:r>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90550" y="206752"/>
            <a:ext cx="10991850" cy="307777"/>
          </a:xfrm>
        </p:spPr>
        <p:txBody>
          <a:bodyPr lIns="0" tIns="0" rIns="0" bIns="0"/>
          <a:lstStyle>
            <a:lvl1pPr>
              <a:defRPr sz="2000" b="1" i="0">
                <a:solidFill>
                  <a:schemeClr val="tx1"/>
                </a:solidFill>
                <a:latin typeface="Calibri"/>
                <a:cs typeface="Calibri"/>
              </a:defRPr>
            </a:lvl1pPr>
          </a:lstStyle>
          <a:p>
            <a:endParaRPr dirty="0"/>
          </a:p>
        </p:txBody>
      </p:sp>
      <p:sp>
        <p:nvSpPr>
          <p:cNvPr id="3" name="Holder 3"/>
          <p:cNvSpPr>
            <a:spLocks noGrp="1"/>
          </p:cNvSpPr>
          <p:nvPr>
            <p:ph type="body" idx="1"/>
          </p:nvPr>
        </p:nvSpPr>
        <p:spPr>
          <a:xfrm>
            <a:off x="609600" y="2152910"/>
            <a:ext cx="10972800" cy="3950710"/>
          </a:xfrm>
        </p:spPr>
        <p:txBody>
          <a:bodyPr lIns="0" tIns="0" rIns="0" bIns="0"/>
          <a:lstStyle>
            <a:lvl1pPr>
              <a:defRPr/>
            </a:lvl1pPr>
          </a:lstStyle>
          <a:p>
            <a:endParaRPr dirty="0"/>
          </a:p>
        </p:txBody>
      </p:sp>
      <p:sp>
        <p:nvSpPr>
          <p:cNvPr id="4" name="Holder 4"/>
          <p:cNvSpPr>
            <a:spLocks noGrp="1"/>
          </p:cNvSpPr>
          <p:nvPr>
            <p:ph type="ftr" sz="quarter" idx="5"/>
          </p:nvPr>
        </p:nvSpPr>
        <p:spPr>
          <a:xfrm>
            <a:off x="609600" y="6457057"/>
            <a:ext cx="2743200" cy="184666"/>
          </a:xfrm>
        </p:spPr>
        <p:txBody>
          <a:bodyPr lIns="0" tIns="0" rIns="0" bIns="0" anchor="ctr"/>
          <a:lstStyle>
            <a:lvl1pPr>
              <a:defRPr sz="1200" b="0" i="0">
                <a:solidFill>
                  <a:srgbClr val="585858"/>
                </a:solidFill>
                <a:latin typeface="Arial"/>
                <a:cs typeface="Arial"/>
              </a:defRPr>
            </a:lvl1pPr>
          </a:lstStyle>
          <a:p>
            <a:pPr marL="12700">
              <a:spcBef>
                <a:spcPts val="15"/>
              </a:spcBef>
            </a:pPr>
            <a:r>
              <a:rPr lang="es-ES" spc="-5"/>
              <a:t>LAB 3. INTERFEROMETERS I</a:t>
            </a:r>
            <a:endParaRPr lang="es-ES" spc="-5" dirty="0"/>
          </a:p>
        </p:txBody>
      </p:sp>
      <p:sp>
        <p:nvSpPr>
          <p:cNvPr id="6" name="Holder 6"/>
          <p:cNvSpPr>
            <a:spLocks noGrp="1"/>
          </p:cNvSpPr>
          <p:nvPr>
            <p:ph type="sldNum" sz="quarter" idx="7"/>
          </p:nvPr>
        </p:nvSpPr>
        <p:spPr>
          <a:xfrm>
            <a:off x="931164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
        <p:nvSpPr>
          <p:cNvPr id="8" name="Holder 4">
            <a:extLst>
              <a:ext uri="{FF2B5EF4-FFF2-40B4-BE49-F238E27FC236}">
                <a16:creationId xmlns:a16="http://schemas.microsoft.com/office/drawing/2014/main" id="{085B3A29-7AE1-3DAD-3BD8-A0E9707EE888}"/>
              </a:ext>
            </a:extLst>
          </p:cNvPr>
          <p:cNvSpPr>
            <a:spLocks noGrp="1"/>
          </p:cNvSpPr>
          <p:nvPr>
            <p:ph type="ftr" sz="quarter" idx="5"/>
          </p:nvPr>
        </p:nvSpPr>
        <p:spPr>
          <a:xfrm>
            <a:off x="5486400" y="6465069"/>
            <a:ext cx="1676400" cy="138499"/>
          </a:xfrm>
          <a:prstGeom prst="rect">
            <a:avLst/>
          </a:prstGeom>
        </p:spPr>
        <p:txBody>
          <a:bodyPr wrap="square" lIns="0" tIns="0" rIns="0" bIns="0">
            <a:spAutoFit/>
          </a:bodyPr>
          <a:lstStyle>
            <a:lvl1pPr>
              <a:defRPr sz="900" b="0" i="0">
                <a:solidFill>
                  <a:srgbClr val="585858"/>
                </a:solidFill>
                <a:latin typeface="Arial"/>
                <a:cs typeface="Arial"/>
              </a:defRPr>
            </a:lvl1pPr>
          </a:lstStyle>
          <a:p>
            <a:pPr marL="12700">
              <a:lnSpc>
                <a:spcPct val="100000"/>
              </a:lnSpc>
              <a:spcBef>
                <a:spcPts val="15"/>
              </a:spcBef>
            </a:pPr>
            <a:r>
              <a:rPr lang="es-ES" spc="-5"/>
              <a:t>LAB 3. INTERFEROMETERS I</a:t>
            </a:r>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636520"/>
            <a:ext cx="3944620" cy="1584960"/>
          </a:xfrm>
          <a:custGeom>
            <a:avLst/>
            <a:gdLst/>
            <a:ahLst/>
            <a:cxnLst/>
            <a:rect l="l" t="t" r="r" b="b"/>
            <a:pathLst>
              <a:path w="3944620" h="1584960">
                <a:moveTo>
                  <a:pt x="0" y="1584959"/>
                </a:moveTo>
                <a:lnTo>
                  <a:pt x="3944112" y="1584959"/>
                </a:lnTo>
                <a:lnTo>
                  <a:pt x="3944112" y="0"/>
                </a:lnTo>
                <a:lnTo>
                  <a:pt x="0" y="0"/>
                </a:lnTo>
                <a:lnTo>
                  <a:pt x="0" y="1584959"/>
                </a:lnTo>
                <a:close/>
              </a:path>
            </a:pathLst>
          </a:custGeom>
          <a:solidFill>
            <a:srgbClr val="000000"/>
          </a:solidFill>
        </p:spPr>
        <p:txBody>
          <a:bodyPr wrap="square" lIns="0" tIns="0" rIns="0" bIns="0" rtlCol="0"/>
          <a:lstStyle/>
          <a:p>
            <a:endParaRPr/>
          </a:p>
        </p:txBody>
      </p:sp>
      <p:sp>
        <p:nvSpPr>
          <p:cNvPr id="17" name="bk object 17"/>
          <p:cNvSpPr/>
          <p:nvPr/>
        </p:nvSpPr>
        <p:spPr>
          <a:xfrm>
            <a:off x="771144" y="2951988"/>
            <a:ext cx="2403348" cy="954024"/>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a:xfrm>
            <a:off x="929640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6" name="Gráfico 5">
            <a:extLst>
              <a:ext uri="{FF2B5EF4-FFF2-40B4-BE49-F238E27FC236}">
                <a16:creationId xmlns:a16="http://schemas.microsoft.com/office/drawing/2014/main" id="{F5CB4B75-CC85-5F87-B13B-97FD63FFBC5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891213" y="6357666"/>
            <a:ext cx="6409575" cy="3631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94327" y="4722313"/>
            <a:ext cx="1521016" cy="1253853"/>
          </a:xfrm>
          <a:prstGeom prst="rect">
            <a:avLst/>
          </a:prstGeom>
          <a:blipFill>
            <a:blip r:embed="rId2" cstate="print"/>
            <a:stretch>
              <a:fillRect/>
            </a:stretch>
          </a:blipFill>
        </p:spPr>
        <p:txBody>
          <a:bodyPr wrap="square" lIns="0" tIns="0" rIns="0" bIns="0" rtlCol="0"/>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a:xfrm>
            <a:off x="937260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5" name="Gráfico 4">
            <a:extLst>
              <a:ext uri="{FF2B5EF4-FFF2-40B4-BE49-F238E27FC236}">
                <a16:creationId xmlns:a16="http://schemas.microsoft.com/office/drawing/2014/main" id="{9F3DE434-B07E-429D-5547-0D42DA9B05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1539" y="5283707"/>
            <a:ext cx="2624328" cy="157428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86910" y="1699005"/>
            <a:ext cx="2599054" cy="269239"/>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486400" y="6465069"/>
            <a:ext cx="1676400" cy="138499"/>
          </a:xfrm>
          <a:prstGeom prst="rect">
            <a:avLst/>
          </a:prstGeom>
        </p:spPr>
        <p:txBody>
          <a:bodyPr wrap="square" lIns="0" tIns="0" rIns="0" bIns="0">
            <a:spAutoFit/>
          </a:bodyPr>
          <a:lstStyle>
            <a:lvl1pPr>
              <a:defRPr sz="900" b="0" i="0">
                <a:solidFill>
                  <a:srgbClr val="585858"/>
                </a:solidFill>
                <a:latin typeface="Arial"/>
                <a:cs typeface="Arial"/>
              </a:defRPr>
            </a:lvl1pPr>
          </a:lstStyle>
          <a:p>
            <a:pPr marL="12700">
              <a:lnSpc>
                <a:spcPct val="100000"/>
              </a:lnSpc>
              <a:spcBef>
                <a:spcPts val="15"/>
              </a:spcBef>
            </a:pPr>
            <a:r>
              <a:rPr lang="es-ES" spc="-5"/>
              <a:t>LAB 3. INTERFEROMETERS I</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93116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749676" y="4919853"/>
            <a:ext cx="8299324" cy="505267"/>
          </a:xfrm>
          <a:prstGeom prst="rect">
            <a:avLst/>
          </a:prstGeom>
        </p:spPr>
        <p:txBody>
          <a:bodyPr vert="horz" wrap="square" lIns="0" tIns="12700" rIns="0" bIns="0" rtlCol="0">
            <a:spAutoFit/>
          </a:bodyPr>
          <a:lstStyle/>
          <a:p>
            <a:pPr marL="12700">
              <a:lnSpc>
                <a:spcPct val="100000"/>
              </a:lnSpc>
              <a:spcBef>
                <a:spcPts val="100"/>
              </a:spcBef>
            </a:pPr>
            <a:r>
              <a:rPr lang="es-ES" sz="3200" b="1" dirty="0" err="1">
                <a:latin typeface="Lucida Sans"/>
                <a:cs typeface="Lucida Sans"/>
              </a:rPr>
              <a:t>Lab</a:t>
            </a:r>
            <a:r>
              <a:rPr lang="es-ES" sz="3200" b="1" dirty="0">
                <a:latin typeface="Lucida Sans"/>
                <a:cs typeface="Lucida Sans"/>
              </a:rPr>
              <a:t> Book 3. </a:t>
            </a:r>
            <a:r>
              <a:rPr lang="es-ES" sz="3200" b="1" dirty="0" err="1">
                <a:latin typeface="Lucida Sans"/>
                <a:cs typeface="Lucida Sans"/>
              </a:rPr>
              <a:t>Interferometers</a:t>
            </a:r>
            <a:r>
              <a:rPr lang="es-ES" sz="3200" b="1" dirty="0">
                <a:latin typeface="Lucida Sans"/>
                <a:cs typeface="Lucida Sans"/>
              </a:rPr>
              <a:t> I - MZI</a:t>
            </a:r>
            <a:endParaRPr sz="3200" dirty="0">
              <a:latin typeface="Lucida Sans"/>
              <a:cs typeface="Lucida Sans"/>
            </a:endParaRPr>
          </a:p>
        </p:txBody>
      </p:sp>
      <p:sp>
        <p:nvSpPr>
          <p:cNvPr id="4" name="object 4"/>
          <p:cNvSpPr txBox="1"/>
          <p:nvPr/>
        </p:nvSpPr>
        <p:spPr>
          <a:xfrm>
            <a:off x="2749676" y="5610250"/>
            <a:ext cx="8223124" cy="289823"/>
          </a:xfrm>
          <a:prstGeom prst="rect">
            <a:avLst/>
          </a:prstGeom>
        </p:spPr>
        <p:txBody>
          <a:bodyPr vert="horz" wrap="square" lIns="0" tIns="12700" rIns="0" bIns="0" rtlCol="0">
            <a:spAutoFit/>
          </a:bodyPr>
          <a:lstStyle/>
          <a:p>
            <a:pPr marL="12700">
              <a:lnSpc>
                <a:spcPct val="100000"/>
              </a:lnSpc>
              <a:spcBef>
                <a:spcPts val="100"/>
              </a:spcBef>
            </a:pPr>
            <a:r>
              <a:rPr lang="es-ES" spc="165" dirty="0" err="1">
                <a:latin typeface="Arial"/>
                <a:cs typeface="Arial"/>
              </a:rPr>
              <a:t>Student</a:t>
            </a:r>
            <a:r>
              <a:rPr lang="es-ES" spc="165" dirty="0">
                <a:latin typeface="Arial"/>
                <a:cs typeface="Arial"/>
              </a:rPr>
              <a:t>: </a:t>
            </a:r>
            <a:endParaRPr sz="1800" dirty="0">
              <a:latin typeface="Arial"/>
              <a:cs typeface="Arial"/>
            </a:endParaRPr>
          </a:p>
        </p:txBody>
      </p:sp>
      <p:sp>
        <p:nvSpPr>
          <p:cNvPr id="5" name="object 5"/>
          <p:cNvSpPr/>
          <p:nvPr/>
        </p:nvSpPr>
        <p:spPr>
          <a:xfrm>
            <a:off x="0" y="0"/>
            <a:ext cx="12192000" cy="4189476"/>
          </a:xfrm>
          <a:prstGeom prst="rect">
            <a:avLst/>
          </a:prstGeom>
          <a:blipFill>
            <a:blip r:embed="rId2" cstate="print"/>
            <a:stretch>
              <a:fillRect/>
            </a:stretch>
          </a:blipFill>
        </p:spPr>
        <p:txBody>
          <a:bodyPr wrap="square" lIns="0" tIns="0" rIns="0" bIns="0" rtlCol="0"/>
          <a:lstStyle/>
          <a:p>
            <a:endParaRPr/>
          </a:p>
        </p:txBody>
      </p:sp>
      <p:sp>
        <p:nvSpPr>
          <p:cNvPr id="7" name="Marcador de número de diapositiva 6">
            <a:extLst>
              <a:ext uri="{FF2B5EF4-FFF2-40B4-BE49-F238E27FC236}">
                <a16:creationId xmlns:a16="http://schemas.microsoft.com/office/drawing/2014/main" id="{F6F66F51-9238-50FE-85C2-BAC3DA79D767}"/>
              </a:ext>
            </a:extLst>
          </p:cNvPr>
          <p:cNvSpPr>
            <a:spLocks noGrp="1"/>
          </p:cNvSpPr>
          <p:nvPr>
            <p:ph type="sldNum" sz="quarter" idx="7"/>
          </p:nvPr>
        </p:nvSpPr>
        <p:spPr/>
        <p:txBody>
          <a:bodyPr/>
          <a:lstStyle/>
          <a:p>
            <a:fld id="{B6F15528-21DE-4FAA-801E-634DDDAF4B2B}" type="slidenum">
              <a:rPr lang="es-ES" smtClean="0"/>
              <a:t>1</a:t>
            </a:fld>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8A4D4-C3C4-085B-A7AD-EA04D83F480F}"/>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1B7433F1-7A0E-D925-6140-7305139D053A}"/>
              </a:ext>
            </a:extLst>
          </p:cNvPr>
          <p:cNvSpPr txBox="1">
            <a:spLocks noGrp="1"/>
          </p:cNvSpPr>
          <p:nvPr>
            <p:ph type="title"/>
          </p:nvPr>
        </p:nvSpPr>
        <p:spPr>
          <a:xfrm>
            <a:off x="685800" y="408883"/>
            <a:ext cx="6153785" cy="705321"/>
          </a:xfrm>
          <a:prstGeom prst="rect">
            <a:avLst/>
          </a:prstGeom>
        </p:spPr>
        <p:txBody>
          <a:bodyPr vert="horz" wrap="square" lIns="0" tIns="12700" rIns="0" bIns="0" rtlCol="0">
            <a:spAutoFit/>
          </a:bodyPr>
          <a:lstStyle/>
          <a:p>
            <a:pPr marL="12700">
              <a:lnSpc>
                <a:spcPct val="100000"/>
              </a:lnSpc>
              <a:spcBef>
                <a:spcPts val="100"/>
              </a:spcBef>
            </a:pPr>
            <a:r>
              <a:rPr lang="es-ES" sz="2500" u="sng" spc="-5" dirty="0" err="1">
                <a:latin typeface="+mj-lt"/>
                <a:cs typeface="Lucida Sans"/>
              </a:rPr>
              <a:t>Instructions</a:t>
            </a:r>
            <a:br>
              <a:rPr lang="es-ES" sz="2400" spc="-5" dirty="0">
                <a:latin typeface="+mj-lt"/>
                <a:cs typeface="Lucida Sans"/>
              </a:rPr>
            </a:br>
            <a:r>
              <a:rPr lang="es-ES" b="0" spc="-5" dirty="0">
                <a:latin typeface="+mj-lt"/>
                <a:cs typeface="Lucida Sans"/>
              </a:rPr>
              <a:t>General</a:t>
            </a:r>
            <a:endParaRPr sz="2400" b="0" dirty="0">
              <a:latin typeface="+mj-lt"/>
              <a:cs typeface="Lucida Sans"/>
            </a:endParaRPr>
          </a:p>
        </p:txBody>
      </p:sp>
      <p:pic>
        <p:nvPicPr>
          <p:cNvPr id="83" name="Gráfico 82">
            <a:extLst>
              <a:ext uri="{FF2B5EF4-FFF2-40B4-BE49-F238E27FC236}">
                <a16:creationId xmlns:a16="http://schemas.microsoft.com/office/drawing/2014/main" id="{E518E73B-CE22-A00C-9C86-634FB762EE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1E163A6B-DFE4-C67D-5F3E-A56ACEF2EA4C}"/>
              </a:ext>
            </a:extLst>
          </p:cNvPr>
          <p:cNvSpPr>
            <a:spLocks noGrp="1"/>
          </p:cNvSpPr>
          <p:nvPr>
            <p:ph type="sldNum" sz="quarter" idx="7"/>
          </p:nvPr>
        </p:nvSpPr>
        <p:spPr/>
        <p:txBody>
          <a:bodyPr/>
          <a:lstStyle/>
          <a:p>
            <a:fld id="{B6F15528-21DE-4FAA-801E-634DDDAF4B2B}" type="slidenum">
              <a:rPr lang="es-ES" smtClean="0"/>
              <a:t>2</a:t>
            </a:fld>
            <a:endParaRPr lang="es-ES"/>
          </a:p>
        </p:txBody>
      </p:sp>
      <p:sp>
        <p:nvSpPr>
          <p:cNvPr id="3" name="Marcador de pie de página 2">
            <a:extLst>
              <a:ext uri="{FF2B5EF4-FFF2-40B4-BE49-F238E27FC236}">
                <a16:creationId xmlns:a16="http://schemas.microsoft.com/office/drawing/2014/main" id="{95FC84FF-30D3-FDAB-0A5A-0F07F8EE1161}"/>
              </a:ext>
            </a:extLst>
          </p:cNvPr>
          <p:cNvSpPr>
            <a:spLocks noGrp="1"/>
          </p:cNvSpPr>
          <p:nvPr>
            <p:ph type="ftr" sz="quarter" idx="5"/>
          </p:nvPr>
        </p:nvSpPr>
        <p:spPr/>
        <p:txBody>
          <a:bodyPr/>
          <a:lstStyle/>
          <a:p>
            <a:pPr marL="12700">
              <a:spcBef>
                <a:spcPts val="15"/>
              </a:spcBef>
            </a:pPr>
            <a:r>
              <a:rPr lang="es-ES" spc="-5"/>
              <a:t>LAB 3. INTERFEROMETERS I</a:t>
            </a:r>
            <a:endParaRPr lang="es-ES" spc="-5" dirty="0"/>
          </a:p>
        </p:txBody>
      </p:sp>
      <p:sp>
        <p:nvSpPr>
          <p:cNvPr id="4" name="Marcador de texto 2">
            <a:extLst>
              <a:ext uri="{FF2B5EF4-FFF2-40B4-BE49-F238E27FC236}">
                <a16:creationId xmlns:a16="http://schemas.microsoft.com/office/drawing/2014/main" id="{9F7BC140-B3D8-C3CB-55AD-9064C7CDE9CA}"/>
              </a:ext>
            </a:extLst>
          </p:cNvPr>
          <p:cNvSpPr txBox="1">
            <a:spLocks/>
          </p:cNvSpPr>
          <p:nvPr/>
        </p:nvSpPr>
        <p:spPr>
          <a:xfrm>
            <a:off x="608011" y="1163263"/>
            <a:ext cx="11048999" cy="4958137"/>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b="1" kern="0" dirty="0">
                <a:solidFill>
                  <a:sysClr val="windowText" lastClr="000000"/>
                </a:solidFill>
              </a:rPr>
              <a:t>SOFTWARE</a:t>
            </a:r>
          </a:p>
          <a:p>
            <a:pPr marL="342900" indent="-342900">
              <a:buFont typeface="Arial" panose="020B0604020202020204" pitchFamily="34" charset="0"/>
              <a:buChar char="•"/>
            </a:pPr>
            <a:r>
              <a:rPr lang="en-US" kern="0" dirty="0">
                <a:solidFill>
                  <a:sysClr val="windowText" lastClr="000000"/>
                </a:solidFill>
              </a:rPr>
              <a:t>Python notebook supplied by instructors</a:t>
            </a:r>
            <a:endParaRPr lang="en-US" kern="0" dirty="0">
              <a:solidFill>
                <a:sysClr val="windowText" lastClr="000000"/>
              </a:solidFill>
              <a:sym typeface="Wingdings" pitchFamily="2" charset="2"/>
            </a:endParaRPr>
          </a:p>
          <a:p>
            <a:pPr algn="just"/>
            <a:endParaRPr lang="en-US" sz="2000" b="1" kern="0" dirty="0">
              <a:solidFill>
                <a:sysClr val="windowText" lastClr="000000"/>
              </a:solidFill>
              <a:sym typeface="Wingdings" pitchFamily="2" charset="2"/>
            </a:endParaRPr>
          </a:p>
          <a:p>
            <a:pPr algn="just"/>
            <a:r>
              <a:rPr lang="en-US" sz="2000" b="1" kern="0" dirty="0">
                <a:solidFill>
                  <a:sysClr val="windowText" lastClr="000000"/>
                </a:solidFill>
                <a:sym typeface="Wingdings" pitchFamily="2" charset="2"/>
              </a:rPr>
              <a:t>SCRIPTS</a:t>
            </a:r>
          </a:p>
          <a:p>
            <a:pPr marL="342900" indent="-342900" algn="just">
              <a:buFont typeface="Arial" panose="020B0604020202020204" pitchFamily="34" charset="0"/>
              <a:buChar char="•"/>
            </a:pPr>
            <a:r>
              <a:rPr lang="en-US" kern="0" dirty="0">
                <a:solidFill>
                  <a:sysClr val="windowText" lastClr="000000"/>
                </a:solidFill>
                <a:sym typeface="Wingdings" pitchFamily="2" charset="2"/>
              </a:rPr>
              <a:t>From </a:t>
            </a:r>
            <a:r>
              <a:rPr lang="en-US" kern="0" dirty="0" err="1">
                <a:solidFill>
                  <a:sysClr val="windowText" lastClr="000000"/>
                </a:solidFill>
                <a:sym typeface="Wingdings" pitchFamily="2" charset="2"/>
              </a:rPr>
              <a:t>Poliformat</a:t>
            </a:r>
            <a:r>
              <a:rPr lang="en-US" kern="0" dirty="0">
                <a:solidFill>
                  <a:sysClr val="windowText" lastClr="000000"/>
                </a:solidFill>
                <a:sym typeface="Wingdings" pitchFamily="2" charset="2"/>
              </a:rPr>
              <a:t>  download the 030_INTERFEROMETERS_v2025_Student.ipynb</a:t>
            </a:r>
          </a:p>
          <a:p>
            <a:pPr marL="342900" indent="-342900" algn="just">
              <a:buFont typeface="Arial" panose="020B0604020202020204" pitchFamily="34" charset="0"/>
              <a:buChar char="•"/>
            </a:pPr>
            <a:r>
              <a:rPr lang="en-US" kern="0" dirty="0">
                <a:solidFill>
                  <a:sysClr val="windowText" lastClr="000000"/>
                </a:solidFill>
              </a:rPr>
              <a:t>Either run locally or at </a:t>
            </a:r>
            <a:r>
              <a:rPr lang="en-US" kern="0">
                <a:solidFill>
                  <a:sysClr val="windowText" lastClr="000000"/>
                </a:solidFill>
              </a:rPr>
              <a:t>Cloud workspace</a:t>
            </a:r>
            <a:endParaRPr lang="en-US" kern="0" dirty="0">
              <a:solidFill>
                <a:sysClr val="windowText" lastClr="000000"/>
              </a:solidFill>
            </a:endParaRPr>
          </a:p>
          <a:p>
            <a:pPr algn="just"/>
            <a:endParaRPr lang="en-US" b="1" i="1" dirty="0"/>
          </a:p>
          <a:p>
            <a:pPr algn="just"/>
            <a:r>
              <a:rPr lang="en-US" b="1" i="1" dirty="0"/>
              <a:t>COMPONENT </a:t>
            </a:r>
            <a:r>
              <a:rPr lang="en-US" i="1" dirty="0"/>
              <a:t>to be studied: Mach-</a:t>
            </a:r>
            <a:r>
              <a:rPr lang="en-US" i="1" dirty="0" err="1"/>
              <a:t>Zendher</a:t>
            </a:r>
            <a:r>
              <a:rPr lang="en-US" i="1" dirty="0"/>
              <a:t> Interferometer (MZI)</a:t>
            </a:r>
            <a:endParaRPr lang="en-US" b="1" i="1" dirty="0"/>
          </a:p>
          <a:p>
            <a:pPr algn="just"/>
            <a:endParaRPr lang="en-US" sz="2000" b="1" i="1" dirty="0"/>
          </a:p>
          <a:p>
            <a:pPr algn="just"/>
            <a:endParaRPr lang="en-US" sz="2000" kern="0" dirty="0">
              <a:solidFill>
                <a:sysClr val="windowText" lastClr="000000"/>
              </a:solidFill>
            </a:endParaRPr>
          </a:p>
        </p:txBody>
      </p:sp>
      <p:sp>
        <p:nvSpPr>
          <p:cNvPr id="6" name="Rectángulo 5">
            <a:extLst>
              <a:ext uri="{FF2B5EF4-FFF2-40B4-BE49-F238E27FC236}">
                <a16:creationId xmlns:a16="http://schemas.microsoft.com/office/drawing/2014/main" id="{35FA208B-932F-D4ED-88E9-25FD18EC7B01}"/>
              </a:ext>
            </a:extLst>
          </p:cNvPr>
          <p:cNvSpPr/>
          <p:nvPr/>
        </p:nvSpPr>
        <p:spPr>
          <a:xfrm>
            <a:off x="4561100" y="4664608"/>
            <a:ext cx="3222171" cy="4789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lumMod val="65000"/>
                </a:schemeClr>
              </a:solidFill>
            </a:endParaRPr>
          </a:p>
        </p:txBody>
      </p:sp>
      <p:sp>
        <p:nvSpPr>
          <p:cNvPr id="13" name="Rectángulo 12">
            <a:extLst>
              <a:ext uri="{FF2B5EF4-FFF2-40B4-BE49-F238E27FC236}">
                <a16:creationId xmlns:a16="http://schemas.microsoft.com/office/drawing/2014/main" id="{C4EDD22A-FE36-2345-71E2-5ADFA2129F2D}"/>
              </a:ext>
            </a:extLst>
          </p:cNvPr>
          <p:cNvSpPr/>
          <p:nvPr/>
        </p:nvSpPr>
        <p:spPr>
          <a:xfrm>
            <a:off x="4561099" y="5095683"/>
            <a:ext cx="3222171" cy="4789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lumMod val="65000"/>
                </a:schemeClr>
              </a:solidFill>
            </a:endParaRP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0D94160E-A324-6E21-DC14-0EE2D556E973}"/>
                  </a:ext>
                </a:extLst>
              </p:cNvPr>
              <p:cNvSpPr txBox="1"/>
              <p:nvPr/>
            </p:nvSpPr>
            <p:spPr>
              <a:xfrm>
                <a:off x="5634197" y="4293214"/>
                <a:ext cx="1245321" cy="369332"/>
              </a:xfrm>
              <a:prstGeom prst="rect">
                <a:avLst/>
              </a:prstGeom>
              <a:noFill/>
            </p:spPr>
            <p:txBody>
              <a:bodyPr wrap="square" rtlCol="0">
                <a:spAutoFit/>
              </a:bodyPr>
              <a:lstStyle/>
              <a:p>
                <a:pPr algn="ct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s-ES" b="0" i="1" dirty="0" smtClean="0">
                            <a:solidFill>
                              <a:schemeClr val="tx1"/>
                            </a:solidFill>
                            <a:latin typeface="Cambria Math" panose="02040503050406030204" pitchFamily="18" charset="0"/>
                          </a:rPr>
                          <m:t>𝛽</m:t>
                        </m:r>
                      </m:e>
                      <m:sub>
                        <m:r>
                          <a:rPr lang="es-ES" b="0" i="1" dirty="0" smtClean="0">
                            <a:solidFill>
                              <a:schemeClr val="tx1"/>
                            </a:solidFill>
                            <a:latin typeface="Cambria Math" panose="02040503050406030204" pitchFamily="18" charset="0"/>
                          </a:rPr>
                          <m:t>𝑢</m:t>
                        </m:r>
                      </m:sub>
                    </m:sSub>
                  </m:oMath>
                </a14:m>
                <a:r>
                  <a:rPr lang="en-US" dirty="0">
                    <a:solidFill>
                      <a:schemeClr val="tx1"/>
                    </a:solidFill>
                  </a:rPr>
                  <a:t>, </a:t>
                </a:r>
                <a14:m>
                  <m:oMath xmlns:m="http://schemas.openxmlformats.org/officeDocument/2006/math">
                    <m:sSub>
                      <m:sSubPr>
                        <m:ctrlPr>
                          <a:rPr lang="en-US" i="1" dirty="0">
                            <a:solidFill>
                              <a:schemeClr val="tx1"/>
                            </a:solidFill>
                            <a:latin typeface="Cambria Math" panose="02040503050406030204" pitchFamily="18" charset="0"/>
                          </a:rPr>
                        </m:ctrlPr>
                      </m:sSubPr>
                      <m:e>
                        <m:r>
                          <a:rPr lang="es-ES" b="0" i="1" dirty="0" smtClean="0">
                            <a:solidFill>
                              <a:schemeClr val="tx1"/>
                            </a:solidFill>
                            <a:latin typeface="Cambria Math" panose="02040503050406030204" pitchFamily="18" charset="0"/>
                          </a:rPr>
                          <m:t>𝐿</m:t>
                        </m:r>
                      </m:e>
                      <m:sub>
                        <m:r>
                          <a:rPr lang="es-ES" i="1" dirty="0">
                            <a:solidFill>
                              <a:schemeClr val="tx1"/>
                            </a:solidFill>
                            <a:latin typeface="Cambria Math" panose="02040503050406030204" pitchFamily="18" charset="0"/>
                          </a:rPr>
                          <m:t>𝑢</m:t>
                        </m:r>
                      </m:sub>
                    </m:sSub>
                  </m:oMath>
                </a14:m>
                <a:r>
                  <a:rPr lang="en-US" dirty="0">
                    <a:solidFill>
                      <a:schemeClr val="tx1"/>
                    </a:solidFill>
                  </a:rPr>
                  <a:t> </a:t>
                </a:r>
              </a:p>
            </p:txBody>
          </p:sp>
        </mc:Choice>
        <mc:Fallback xmlns="">
          <p:sp>
            <p:nvSpPr>
              <p:cNvPr id="22" name="CuadroTexto 21">
                <a:extLst>
                  <a:ext uri="{FF2B5EF4-FFF2-40B4-BE49-F238E27FC236}">
                    <a16:creationId xmlns:a16="http://schemas.microsoft.com/office/drawing/2014/main" id="{0D94160E-A324-6E21-DC14-0EE2D556E973}"/>
                  </a:ext>
                </a:extLst>
              </p:cNvPr>
              <p:cNvSpPr txBox="1">
                <a:spLocks noRot="1" noChangeAspect="1" noMove="1" noResize="1" noEditPoints="1" noAdjustHandles="1" noChangeArrowheads="1" noChangeShapeType="1" noTextEdit="1"/>
              </p:cNvSpPr>
              <p:nvPr/>
            </p:nvSpPr>
            <p:spPr>
              <a:xfrm>
                <a:off x="5634197" y="4293214"/>
                <a:ext cx="1245321" cy="369332"/>
              </a:xfrm>
              <a:prstGeom prst="rect">
                <a:avLst/>
              </a:prstGeom>
              <a:blipFill>
                <a:blip r:embed="rId4"/>
                <a:stretch>
                  <a:fillRect t="-8197" b="-24590"/>
                </a:stretch>
              </a:blipFill>
            </p:spPr>
            <p:txBody>
              <a:bodyPr/>
              <a:lstStyle/>
              <a:p>
                <a:r>
                  <a:rPr lang="es-ES">
                    <a:noFill/>
                  </a:rPr>
                  <a:t> </a:t>
                </a:r>
              </a:p>
            </p:txBody>
          </p:sp>
        </mc:Fallback>
      </mc:AlternateContent>
      <p:sp>
        <p:nvSpPr>
          <p:cNvPr id="14" name="Rectángulo 13">
            <a:extLst>
              <a:ext uri="{FF2B5EF4-FFF2-40B4-BE49-F238E27FC236}">
                <a16:creationId xmlns:a16="http://schemas.microsoft.com/office/drawing/2014/main" id="{ECE69EBF-757C-A9D1-FFC8-627784359781}"/>
              </a:ext>
            </a:extLst>
          </p:cNvPr>
          <p:cNvSpPr/>
          <p:nvPr/>
        </p:nvSpPr>
        <p:spPr>
          <a:xfrm>
            <a:off x="2642165" y="4667484"/>
            <a:ext cx="1886532" cy="4789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lumMod val="65000"/>
                </a:schemeClr>
              </a:solidFill>
            </a:endParaRPr>
          </a:p>
        </p:txBody>
      </p:sp>
      <p:sp>
        <p:nvSpPr>
          <p:cNvPr id="15" name="Rectángulo 14">
            <a:extLst>
              <a:ext uri="{FF2B5EF4-FFF2-40B4-BE49-F238E27FC236}">
                <a16:creationId xmlns:a16="http://schemas.microsoft.com/office/drawing/2014/main" id="{EE13A858-EE2A-8624-F13C-636DED623D27}"/>
              </a:ext>
            </a:extLst>
          </p:cNvPr>
          <p:cNvSpPr/>
          <p:nvPr/>
        </p:nvSpPr>
        <p:spPr>
          <a:xfrm>
            <a:off x="2642164" y="5098559"/>
            <a:ext cx="1886532" cy="4789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lumMod val="65000"/>
                </a:schemeClr>
              </a:solidFill>
            </a:endParaRPr>
          </a:p>
        </p:txBody>
      </p:sp>
      <p:sp>
        <p:nvSpPr>
          <p:cNvPr id="19" name="Rectángulo 18">
            <a:extLst>
              <a:ext uri="{FF2B5EF4-FFF2-40B4-BE49-F238E27FC236}">
                <a16:creationId xmlns:a16="http://schemas.microsoft.com/office/drawing/2014/main" id="{C1076A0B-8DBA-DB5F-DC0F-1CF449A81D38}"/>
              </a:ext>
            </a:extLst>
          </p:cNvPr>
          <p:cNvSpPr/>
          <p:nvPr/>
        </p:nvSpPr>
        <p:spPr>
          <a:xfrm>
            <a:off x="2856086" y="4458476"/>
            <a:ext cx="1375954" cy="914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bg1">
                  <a:lumMod val="65000"/>
                </a:schemeClr>
              </a:solidFill>
            </a:endParaRP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EF5E72A5-F125-01A3-6239-44DD988AC98A}"/>
                  </a:ext>
                </a:extLst>
              </p:cNvPr>
              <p:cNvSpPr txBox="1"/>
              <p:nvPr/>
            </p:nvSpPr>
            <p:spPr>
              <a:xfrm>
                <a:off x="2919955" y="4694053"/>
                <a:ext cx="12916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𝑘</m:t>
                          </m:r>
                        </m:e>
                        <m:sub>
                          <m:r>
                            <a:rPr lang="es-ES" b="0" i="1" smtClean="0">
                              <a:solidFill>
                                <a:schemeClr val="tx1"/>
                              </a:solidFill>
                              <a:latin typeface="Cambria Math" panose="02040503050406030204" pitchFamily="18" charset="0"/>
                            </a:rPr>
                            <m:t>𝑎</m:t>
                          </m:r>
                        </m:sub>
                      </m:sSub>
                    </m:oMath>
                  </m:oMathPara>
                </a14:m>
                <a:endParaRPr lang="en-US" dirty="0">
                  <a:solidFill>
                    <a:schemeClr val="tx1"/>
                  </a:solidFill>
                </a:endParaRPr>
              </a:p>
            </p:txBody>
          </p:sp>
        </mc:Choice>
        <mc:Fallback xmlns="">
          <p:sp>
            <p:nvSpPr>
              <p:cNvPr id="20" name="CuadroTexto 19">
                <a:extLst>
                  <a:ext uri="{FF2B5EF4-FFF2-40B4-BE49-F238E27FC236}">
                    <a16:creationId xmlns:a16="http://schemas.microsoft.com/office/drawing/2014/main" id="{EF5E72A5-F125-01A3-6239-44DD988AC98A}"/>
                  </a:ext>
                </a:extLst>
              </p:cNvPr>
              <p:cNvSpPr txBox="1">
                <a:spLocks noRot="1" noChangeAspect="1" noMove="1" noResize="1" noEditPoints="1" noAdjustHandles="1" noChangeArrowheads="1" noChangeShapeType="1" noTextEdit="1"/>
              </p:cNvSpPr>
              <p:nvPr/>
            </p:nvSpPr>
            <p:spPr>
              <a:xfrm>
                <a:off x="2919955" y="4694053"/>
                <a:ext cx="1291674" cy="369332"/>
              </a:xfrm>
              <a:prstGeom prst="rect">
                <a:avLst/>
              </a:prstGeom>
              <a:blipFill>
                <a:blip r:embed="rId5"/>
                <a:stretch>
                  <a:fillRect/>
                </a:stretch>
              </a:blipFill>
            </p:spPr>
            <p:txBody>
              <a:bodyPr/>
              <a:lstStyle/>
              <a:p>
                <a:r>
                  <a:rPr lang="es-ES">
                    <a:noFill/>
                  </a:rPr>
                  <a:t> </a:t>
                </a:r>
              </a:p>
            </p:txBody>
          </p:sp>
        </mc:Fallback>
      </mc:AlternateContent>
      <p:sp>
        <p:nvSpPr>
          <p:cNvPr id="24" name="CuadroTexto 23">
            <a:extLst>
              <a:ext uri="{FF2B5EF4-FFF2-40B4-BE49-F238E27FC236}">
                <a16:creationId xmlns:a16="http://schemas.microsoft.com/office/drawing/2014/main" id="{E82D8A99-C12E-9B5A-D44F-DC39CF2187E7}"/>
              </a:ext>
            </a:extLst>
          </p:cNvPr>
          <p:cNvSpPr txBox="1"/>
          <p:nvPr/>
        </p:nvSpPr>
        <p:spPr>
          <a:xfrm>
            <a:off x="1422486" y="4934965"/>
            <a:ext cx="1245321" cy="369332"/>
          </a:xfrm>
          <a:prstGeom prst="rect">
            <a:avLst/>
          </a:prstGeom>
          <a:noFill/>
        </p:spPr>
        <p:txBody>
          <a:bodyPr wrap="square" rtlCol="0">
            <a:spAutoFit/>
          </a:bodyPr>
          <a:lstStyle/>
          <a:p>
            <a:pPr algn="r"/>
            <a:r>
              <a:rPr lang="en-US" dirty="0">
                <a:solidFill>
                  <a:schemeClr val="bg1">
                    <a:lumMod val="65000"/>
                  </a:schemeClr>
                </a:solidFill>
              </a:rPr>
              <a:t>In1</a:t>
            </a:r>
          </a:p>
        </p:txBody>
      </p:sp>
      <p:sp>
        <p:nvSpPr>
          <p:cNvPr id="25" name="CuadroTexto 24">
            <a:extLst>
              <a:ext uri="{FF2B5EF4-FFF2-40B4-BE49-F238E27FC236}">
                <a16:creationId xmlns:a16="http://schemas.microsoft.com/office/drawing/2014/main" id="{AF3AEF45-E8B3-D1F2-8A9B-3A0585B1DA38}"/>
              </a:ext>
            </a:extLst>
          </p:cNvPr>
          <p:cNvSpPr txBox="1"/>
          <p:nvPr/>
        </p:nvSpPr>
        <p:spPr>
          <a:xfrm>
            <a:off x="1438475" y="4491415"/>
            <a:ext cx="1245321" cy="369332"/>
          </a:xfrm>
          <a:prstGeom prst="rect">
            <a:avLst/>
          </a:prstGeom>
          <a:noFill/>
        </p:spPr>
        <p:txBody>
          <a:bodyPr wrap="square" rtlCol="0">
            <a:spAutoFit/>
          </a:bodyPr>
          <a:lstStyle/>
          <a:p>
            <a:pPr algn="r"/>
            <a:r>
              <a:rPr lang="en-US" dirty="0">
                <a:solidFill>
                  <a:schemeClr val="bg1">
                    <a:lumMod val="65000"/>
                  </a:schemeClr>
                </a:solidFill>
              </a:rPr>
              <a:t>In2</a:t>
            </a:r>
          </a:p>
        </p:txBody>
      </p:sp>
      <p:sp>
        <p:nvSpPr>
          <p:cNvPr id="17" name="Rectángulo 16">
            <a:extLst>
              <a:ext uri="{FF2B5EF4-FFF2-40B4-BE49-F238E27FC236}">
                <a16:creationId xmlns:a16="http://schemas.microsoft.com/office/drawing/2014/main" id="{6C1DD7CE-5AFF-6AAD-ABB0-7F12BBFDC181}"/>
              </a:ext>
            </a:extLst>
          </p:cNvPr>
          <p:cNvSpPr/>
          <p:nvPr/>
        </p:nvSpPr>
        <p:spPr>
          <a:xfrm>
            <a:off x="7822666" y="4652133"/>
            <a:ext cx="1818832" cy="4789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lumMod val="65000"/>
                </a:schemeClr>
              </a:solidFill>
            </a:endParaRPr>
          </a:p>
        </p:txBody>
      </p:sp>
      <p:sp>
        <p:nvSpPr>
          <p:cNvPr id="18" name="Rectángulo 17">
            <a:extLst>
              <a:ext uri="{FF2B5EF4-FFF2-40B4-BE49-F238E27FC236}">
                <a16:creationId xmlns:a16="http://schemas.microsoft.com/office/drawing/2014/main" id="{BF18895E-AB87-954B-BE18-94A83ABEF83B}"/>
              </a:ext>
            </a:extLst>
          </p:cNvPr>
          <p:cNvSpPr/>
          <p:nvPr/>
        </p:nvSpPr>
        <p:spPr>
          <a:xfrm>
            <a:off x="7822665" y="5083208"/>
            <a:ext cx="1818832" cy="4789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lumMod val="65000"/>
                </a:schemeClr>
              </a:solidFill>
            </a:endParaRPr>
          </a:p>
        </p:txBody>
      </p:sp>
      <p:sp>
        <p:nvSpPr>
          <p:cNvPr id="21" name="Rectángulo 20">
            <a:extLst>
              <a:ext uri="{FF2B5EF4-FFF2-40B4-BE49-F238E27FC236}">
                <a16:creationId xmlns:a16="http://schemas.microsoft.com/office/drawing/2014/main" id="{EC9EBD3D-98EF-BFF4-3EF2-FB53BDFDC1B9}"/>
              </a:ext>
            </a:extLst>
          </p:cNvPr>
          <p:cNvSpPr/>
          <p:nvPr/>
        </p:nvSpPr>
        <p:spPr>
          <a:xfrm>
            <a:off x="8037575" y="4467074"/>
            <a:ext cx="1375954" cy="9144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bg1">
                  <a:lumMod val="65000"/>
                </a:schemeClr>
              </a:solidFill>
            </a:endParaRPr>
          </a:p>
        </p:txBody>
      </p:sp>
      <p:sp>
        <p:nvSpPr>
          <p:cNvPr id="34" name="CuadroTexto 33">
            <a:extLst>
              <a:ext uri="{FF2B5EF4-FFF2-40B4-BE49-F238E27FC236}">
                <a16:creationId xmlns:a16="http://schemas.microsoft.com/office/drawing/2014/main" id="{1C2F6896-54D4-8706-AA99-764079F2D35D}"/>
              </a:ext>
            </a:extLst>
          </p:cNvPr>
          <p:cNvSpPr txBox="1"/>
          <p:nvPr/>
        </p:nvSpPr>
        <p:spPr>
          <a:xfrm>
            <a:off x="9659709" y="4916768"/>
            <a:ext cx="1245321" cy="369332"/>
          </a:xfrm>
          <a:prstGeom prst="rect">
            <a:avLst/>
          </a:prstGeom>
          <a:noFill/>
        </p:spPr>
        <p:txBody>
          <a:bodyPr wrap="square" rtlCol="0">
            <a:spAutoFit/>
          </a:bodyPr>
          <a:lstStyle/>
          <a:p>
            <a:r>
              <a:rPr lang="en-US" dirty="0">
                <a:solidFill>
                  <a:schemeClr val="bg1">
                    <a:lumMod val="65000"/>
                  </a:schemeClr>
                </a:solidFill>
              </a:rPr>
              <a:t>Out1</a:t>
            </a:r>
          </a:p>
        </p:txBody>
      </p:sp>
      <p:sp>
        <p:nvSpPr>
          <p:cNvPr id="36" name="CuadroTexto 35">
            <a:extLst>
              <a:ext uri="{FF2B5EF4-FFF2-40B4-BE49-F238E27FC236}">
                <a16:creationId xmlns:a16="http://schemas.microsoft.com/office/drawing/2014/main" id="{5006711D-654E-EB6C-E90D-0190AA8EE20A}"/>
              </a:ext>
            </a:extLst>
          </p:cNvPr>
          <p:cNvSpPr txBox="1"/>
          <p:nvPr/>
        </p:nvSpPr>
        <p:spPr>
          <a:xfrm>
            <a:off x="9680893" y="4458476"/>
            <a:ext cx="1245321" cy="369332"/>
          </a:xfrm>
          <a:prstGeom prst="rect">
            <a:avLst/>
          </a:prstGeom>
          <a:noFill/>
        </p:spPr>
        <p:txBody>
          <a:bodyPr wrap="square" rtlCol="0">
            <a:spAutoFit/>
          </a:bodyPr>
          <a:lstStyle/>
          <a:p>
            <a:r>
              <a:rPr lang="en-US" dirty="0">
                <a:solidFill>
                  <a:schemeClr val="bg1">
                    <a:lumMod val="65000"/>
                  </a:schemeClr>
                </a:solidFill>
              </a:rPr>
              <a:t>Out2</a:t>
            </a:r>
          </a:p>
        </p:txBody>
      </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979C4EB3-5014-92C7-FAAB-64D3285CF6AC}"/>
                  </a:ext>
                </a:extLst>
              </p:cNvPr>
              <p:cNvSpPr txBox="1"/>
              <p:nvPr/>
            </p:nvSpPr>
            <p:spPr>
              <a:xfrm>
                <a:off x="8119322" y="4706953"/>
                <a:ext cx="129167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𝑘</m:t>
                          </m:r>
                        </m:e>
                        <m:sub>
                          <m:r>
                            <a:rPr lang="es-ES" b="0" i="1" smtClean="0">
                              <a:solidFill>
                                <a:schemeClr val="tx1"/>
                              </a:solidFill>
                              <a:latin typeface="Cambria Math" panose="02040503050406030204" pitchFamily="18" charset="0"/>
                            </a:rPr>
                            <m:t>𝑏</m:t>
                          </m:r>
                        </m:sub>
                      </m:sSub>
                    </m:oMath>
                  </m:oMathPara>
                </a14:m>
                <a:endParaRPr lang="en-US" dirty="0">
                  <a:solidFill>
                    <a:schemeClr val="tx1"/>
                  </a:solidFill>
                </a:endParaRPr>
              </a:p>
            </p:txBody>
          </p:sp>
        </mc:Choice>
        <mc:Fallback xmlns="">
          <p:sp>
            <p:nvSpPr>
              <p:cNvPr id="39" name="CuadroTexto 38">
                <a:extLst>
                  <a:ext uri="{FF2B5EF4-FFF2-40B4-BE49-F238E27FC236}">
                    <a16:creationId xmlns:a16="http://schemas.microsoft.com/office/drawing/2014/main" id="{979C4EB3-5014-92C7-FAAB-64D3285CF6AC}"/>
                  </a:ext>
                </a:extLst>
              </p:cNvPr>
              <p:cNvSpPr txBox="1">
                <a:spLocks noRot="1" noChangeAspect="1" noMove="1" noResize="1" noEditPoints="1" noAdjustHandles="1" noChangeArrowheads="1" noChangeShapeType="1" noTextEdit="1"/>
              </p:cNvSpPr>
              <p:nvPr/>
            </p:nvSpPr>
            <p:spPr>
              <a:xfrm>
                <a:off x="8119322" y="4706953"/>
                <a:ext cx="1291674" cy="369332"/>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72F4EC49-F7E4-B921-90B7-75679E5144D1}"/>
                  </a:ext>
                </a:extLst>
              </p:cNvPr>
              <p:cNvSpPr txBox="1"/>
              <p:nvPr/>
            </p:nvSpPr>
            <p:spPr>
              <a:xfrm>
                <a:off x="5653085" y="5192639"/>
                <a:ext cx="1245321" cy="369332"/>
              </a:xfrm>
              <a:prstGeom prst="rect">
                <a:avLst/>
              </a:prstGeom>
              <a:noFill/>
            </p:spPr>
            <p:txBody>
              <a:bodyPr wrap="square" rtlCol="0">
                <a:spAutoFit/>
              </a:bodyPr>
              <a:lstStyle/>
              <a:p>
                <a:pPr algn="ct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s-ES" b="0" i="1" dirty="0" smtClean="0">
                            <a:solidFill>
                              <a:schemeClr val="tx1"/>
                            </a:solidFill>
                            <a:latin typeface="Cambria Math" panose="02040503050406030204" pitchFamily="18" charset="0"/>
                          </a:rPr>
                          <m:t>𝛽</m:t>
                        </m:r>
                      </m:e>
                      <m:sub>
                        <m:r>
                          <a:rPr lang="es-ES" b="0" i="1" dirty="0" smtClean="0">
                            <a:solidFill>
                              <a:schemeClr val="tx1"/>
                            </a:solidFill>
                            <a:latin typeface="Cambria Math" panose="02040503050406030204" pitchFamily="18" charset="0"/>
                          </a:rPr>
                          <m:t>𝑑</m:t>
                        </m:r>
                      </m:sub>
                    </m:sSub>
                  </m:oMath>
                </a14:m>
                <a:r>
                  <a:rPr lang="en-US" dirty="0">
                    <a:solidFill>
                      <a:schemeClr val="tx1"/>
                    </a:solidFill>
                  </a:rPr>
                  <a:t>, </a:t>
                </a:r>
                <a14:m>
                  <m:oMath xmlns:m="http://schemas.openxmlformats.org/officeDocument/2006/math">
                    <m:sSub>
                      <m:sSubPr>
                        <m:ctrlPr>
                          <a:rPr lang="en-US" i="1" dirty="0">
                            <a:solidFill>
                              <a:schemeClr val="tx1"/>
                            </a:solidFill>
                            <a:latin typeface="Cambria Math" panose="02040503050406030204" pitchFamily="18" charset="0"/>
                          </a:rPr>
                        </m:ctrlPr>
                      </m:sSubPr>
                      <m:e>
                        <m:r>
                          <a:rPr lang="es-ES" b="0" i="1" dirty="0" smtClean="0">
                            <a:solidFill>
                              <a:schemeClr val="tx1"/>
                            </a:solidFill>
                            <a:latin typeface="Cambria Math" panose="02040503050406030204" pitchFamily="18" charset="0"/>
                          </a:rPr>
                          <m:t>𝐿</m:t>
                        </m:r>
                      </m:e>
                      <m:sub>
                        <m:r>
                          <a:rPr lang="es-ES" b="0" i="1" dirty="0" smtClean="0">
                            <a:solidFill>
                              <a:schemeClr val="tx1"/>
                            </a:solidFill>
                            <a:latin typeface="Cambria Math" panose="02040503050406030204" pitchFamily="18" charset="0"/>
                          </a:rPr>
                          <m:t>𝑑</m:t>
                        </m:r>
                      </m:sub>
                    </m:sSub>
                  </m:oMath>
                </a14:m>
                <a:r>
                  <a:rPr lang="en-US" dirty="0">
                    <a:solidFill>
                      <a:schemeClr val="tx1"/>
                    </a:solidFill>
                  </a:rPr>
                  <a:t> </a:t>
                </a:r>
              </a:p>
            </p:txBody>
          </p:sp>
        </mc:Choice>
        <mc:Fallback xmlns="">
          <p:sp>
            <p:nvSpPr>
              <p:cNvPr id="40" name="CuadroTexto 39">
                <a:extLst>
                  <a:ext uri="{FF2B5EF4-FFF2-40B4-BE49-F238E27FC236}">
                    <a16:creationId xmlns:a16="http://schemas.microsoft.com/office/drawing/2014/main" id="{72F4EC49-F7E4-B921-90B7-75679E5144D1}"/>
                  </a:ext>
                </a:extLst>
              </p:cNvPr>
              <p:cNvSpPr txBox="1">
                <a:spLocks noRot="1" noChangeAspect="1" noMove="1" noResize="1" noEditPoints="1" noAdjustHandles="1" noChangeArrowheads="1" noChangeShapeType="1" noTextEdit="1"/>
              </p:cNvSpPr>
              <p:nvPr/>
            </p:nvSpPr>
            <p:spPr>
              <a:xfrm>
                <a:off x="5653085" y="5192639"/>
                <a:ext cx="1245321" cy="369332"/>
              </a:xfrm>
              <a:prstGeom prst="rect">
                <a:avLst/>
              </a:prstGeom>
              <a:blipFill>
                <a:blip r:embed="rId7"/>
                <a:stretch>
                  <a:fillRect t="-10000" b="-26667"/>
                </a:stretch>
              </a:blipFill>
            </p:spPr>
            <p:txBody>
              <a:bodyPr/>
              <a:lstStyle/>
              <a:p>
                <a:r>
                  <a:rPr lang="es-ES">
                    <a:noFill/>
                  </a:rPr>
                  <a:t> </a:t>
                </a:r>
              </a:p>
            </p:txBody>
          </p:sp>
        </mc:Fallback>
      </mc:AlternateContent>
    </p:spTree>
    <p:extLst>
      <p:ext uri="{BB962C8B-B14F-4D97-AF65-F5344CB8AC3E}">
        <p14:creationId xmlns:p14="http://schemas.microsoft.com/office/powerpoint/2010/main" val="56023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0DA9C-35AF-A1D7-01E5-BFD9DEF1550F}"/>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471E1424-6C4B-2D9A-1352-30AFB987AD41}"/>
              </a:ext>
            </a:extLst>
          </p:cNvPr>
          <p:cNvSpPr txBox="1">
            <a:spLocks noGrp="1"/>
          </p:cNvSpPr>
          <p:nvPr>
            <p:ph type="title"/>
          </p:nvPr>
        </p:nvSpPr>
        <p:spPr>
          <a:xfrm>
            <a:off x="685800" y="408883"/>
            <a:ext cx="10994410" cy="782265"/>
          </a:xfrm>
          <a:prstGeom prst="rect">
            <a:avLst/>
          </a:prstGeom>
        </p:spPr>
        <p:txBody>
          <a:bodyPr vert="horz" wrap="square" lIns="0" tIns="12700" rIns="0" bIns="0" rtlCol="0">
            <a:spAutoFit/>
          </a:bodyPr>
          <a:lstStyle/>
          <a:p>
            <a:pPr marL="12700">
              <a:lnSpc>
                <a:spcPct val="100000"/>
              </a:lnSpc>
              <a:spcBef>
                <a:spcPts val="100"/>
              </a:spcBef>
            </a:pPr>
            <a:r>
              <a:rPr lang="en-US" sz="2400" b="1" dirty="0"/>
              <a:t>ASSESSMENT #1 </a:t>
            </a:r>
            <a:r>
              <a:rPr lang="en-US" sz="2500" dirty="0"/>
              <a:t>– Recap from theory – MZI configurations</a:t>
            </a:r>
            <a:br>
              <a:rPr lang="es-ES" sz="2500" spc="-5" dirty="0">
                <a:latin typeface="+mj-lt"/>
                <a:cs typeface="Lucida Sans"/>
              </a:rPr>
            </a:br>
            <a:endParaRPr sz="2500" b="0" dirty="0">
              <a:latin typeface="+mj-lt"/>
              <a:cs typeface="Lucida Sans"/>
            </a:endParaRPr>
          </a:p>
        </p:txBody>
      </p:sp>
      <p:pic>
        <p:nvPicPr>
          <p:cNvPr id="83" name="Gráfico 82">
            <a:extLst>
              <a:ext uri="{FF2B5EF4-FFF2-40B4-BE49-F238E27FC236}">
                <a16:creationId xmlns:a16="http://schemas.microsoft.com/office/drawing/2014/main" id="{9DCFD462-4416-65F8-5696-B0135B6327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293F5C1D-AFFF-4EA6-CA59-6503F34EBF5F}"/>
              </a:ext>
            </a:extLst>
          </p:cNvPr>
          <p:cNvSpPr>
            <a:spLocks noGrp="1"/>
          </p:cNvSpPr>
          <p:nvPr>
            <p:ph type="sldNum" sz="quarter" idx="7"/>
          </p:nvPr>
        </p:nvSpPr>
        <p:spPr/>
        <p:txBody>
          <a:bodyPr/>
          <a:lstStyle/>
          <a:p>
            <a:fld id="{B6F15528-21DE-4FAA-801E-634DDDAF4B2B}" type="slidenum">
              <a:rPr lang="es-ES" smtClean="0"/>
              <a:t>3</a:t>
            </a:fld>
            <a:endParaRPr lang="es-ES"/>
          </a:p>
        </p:txBody>
      </p:sp>
      <mc:AlternateContent xmlns:mc="http://schemas.openxmlformats.org/markup-compatibility/2006" xmlns:a14="http://schemas.microsoft.com/office/drawing/2010/main">
        <mc:Choice Requires="a14">
          <p:sp>
            <p:nvSpPr>
              <p:cNvPr id="4" name="Marcador de texto 2">
                <a:extLst>
                  <a:ext uri="{FF2B5EF4-FFF2-40B4-BE49-F238E27FC236}">
                    <a16:creationId xmlns:a16="http://schemas.microsoft.com/office/drawing/2014/main" id="{AA9E72FF-B948-6B7A-8909-97C6BE95D6FB}"/>
                  </a:ext>
                </a:extLst>
              </p:cNvPr>
              <p:cNvSpPr txBox="1">
                <a:spLocks/>
              </p:cNvSpPr>
              <p:nvPr/>
            </p:nvSpPr>
            <p:spPr>
              <a:xfrm>
                <a:off x="608012" y="1295400"/>
                <a:ext cx="11048999" cy="4958137"/>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t>Provide one example of implementation for each one of the configurations studied during MZI lecture:</a:t>
                </a:r>
              </a:p>
              <a:p>
                <a:pPr lvl="1"/>
                <a:r>
                  <a:rPr lang="en-US" sz="2000" dirty="0"/>
                  <a:t>1. Balanced configuration</a:t>
                </a:r>
              </a:p>
              <a:p>
                <a:pPr lvl="1"/>
                <a:r>
                  <a:rPr lang="en-US" sz="2000" dirty="0"/>
                  <a:t>2. Unbalanced configuration:</a:t>
                </a:r>
              </a:p>
              <a:p>
                <a:pPr lvl="1"/>
                <a:r>
                  <a:rPr lang="en-US" sz="2000" dirty="0"/>
                  <a:t>  2.1.   Phase difference </a:t>
                </a:r>
              </a:p>
              <a:p>
                <a:pPr lvl="1"/>
                <a:r>
                  <a:rPr lang="en-US" sz="2000" dirty="0"/>
                  <a:t>  2.2.   Delay imbalance</a:t>
                </a:r>
              </a:p>
              <a:p>
                <a:r>
                  <a:rPr lang="en-US" sz="2000" dirty="0"/>
                  <a:t>Compute also some examples with </a:t>
                </a:r>
                <a14:m>
                  <m:oMath xmlns:m="http://schemas.openxmlformats.org/officeDocument/2006/math">
                    <m:r>
                      <m:rPr>
                        <m:sty m:val="p"/>
                      </m:rPr>
                      <a:rPr lang="es-ES" sz="2000" b="0" i="1" smtClean="0">
                        <a:latin typeface="Cambria Math" panose="02040503050406030204" pitchFamily="18" charset="0"/>
                      </a:rPr>
                      <m:t>α</m:t>
                    </m:r>
                    <m:r>
                      <a:rPr lang="es-ES" sz="2000" i="1">
                        <a:latin typeface="Cambria Math" panose="02040503050406030204" pitchFamily="18" charset="0"/>
                        <a:ea typeface="Cambria Math" panose="02040503050406030204" pitchFamily="18" charset="0"/>
                      </a:rPr>
                      <m:t>≠0</m:t>
                    </m:r>
                  </m:oMath>
                </a14:m>
                <a:r>
                  <a:rPr lang="en-US" sz="2000" kern="0" dirty="0">
                    <a:solidFill>
                      <a:sysClr val="windowText" lastClr="000000"/>
                    </a:solidFill>
                  </a:rPr>
                  <a:t> and </a:t>
                </a:r>
                <a14:m>
                  <m:oMath xmlns:m="http://schemas.openxmlformats.org/officeDocument/2006/math">
                    <m:r>
                      <m:rPr>
                        <m:sty m:val="p"/>
                      </m:rPr>
                      <a:rPr lang="es-ES" sz="2000" i="1">
                        <a:latin typeface="Cambria Math" panose="02040503050406030204" pitchFamily="18" charset="0"/>
                      </a:rPr>
                      <m:t>γ</m:t>
                    </m:r>
                    <m:r>
                      <a:rPr lang="es-ES" sz="2000" i="1">
                        <a:latin typeface="Cambria Math" panose="02040503050406030204" pitchFamily="18" charset="0"/>
                        <a:ea typeface="Cambria Math" panose="02040503050406030204" pitchFamily="18" charset="0"/>
                      </a:rPr>
                      <m:t>≠0</m:t>
                    </m:r>
                  </m:oMath>
                </a14:m>
                <a:endParaRPr lang="es-ES" sz="2000" dirty="0"/>
              </a:p>
              <a:p>
                <a:r>
                  <a:rPr lang="en-US" sz="2000" dirty="0"/>
                  <a:t> </a:t>
                </a:r>
              </a:p>
              <a:p>
                <a:pPr algn="just"/>
                <a:endParaRPr lang="en-US" sz="2000" dirty="0"/>
              </a:p>
              <a:p>
                <a:pPr algn="just"/>
                <a:endParaRPr lang="en-US" sz="2000" b="1" i="1" dirty="0"/>
              </a:p>
              <a:p>
                <a:pPr algn="just"/>
                <a:endParaRPr lang="en-US" sz="2000" kern="0" dirty="0">
                  <a:solidFill>
                    <a:sysClr val="windowText" lastClr="000000"/>
                  </a:solidFill>
                </a:endParaRPr>
              </a:p>
              <a:p>
                <a:endParaRPr lang="en-US" sz="2000" kern="0" dirty="0">
                  <a:solidFill>
                    <a:sysClr val="windowText" lastClr="000000"/>
                  </a:solidFill>
                </a:endParaRPr>
              </a:p>
            </p:txBody>
          </p:sp>
        </mc:Choice>
        <mc:Fallback xmlns="">
          <p:sp>
            <p:nvSpPr>
              <p:cNvPr id="4" name="Marcador de texto 2">
                <a:extLst>
                  <a:ext uri="{FF2B5EF4-FFF2-40B4-BE49-F238E27FC236}">
                    <a16:creationId xmlns:a16="http://schemas.microsoft.com/office/drawing/2014/main" id="{AA9E72FF-B948-6B7A-8909-97C6BE95D6FB}"/>
                  </a:ext>
                </a:extLst>
              </p:cNvPr>
              <p:cNvSpPr txBox="1">
                <a:spLocks noRot="1" noChangeAspect="1" noMove="1" noResize="1" noEditPoints="1" noAdjustHandles="1" noChangeArrowheads="1" noChangeShapeType="1" noTextEdit="1"/>
              </p:cNvSpPr>
              <p:nvPr/>
            </p:nvSpPr>
            <p:spPr>
              <a:xfrm>
                <a:off x="608012" y="1295400"/>
                <a:ext cx="11048999" cy="4958137"/>
              </a:xfrm>
              <a:prstGeom prst="rect">
                <a:avLst/>
              </a:prstGeom>
              <a:blipFill>
                <a:blip r:embed="rId5"/>
                <a:stretch>
                  <a:fillRect l="-607" t="-738"/>
                </a:stretch>
              </a:blipFill>
            </p:spPr>
            <p:txBody>
              <a:bodyPr/>
              <a:lstStyle/>
              <a:p>
                <a:r>
                  <a:rPr lang="es-ES">
                    <a:noFill/>
                  </a:rPr>
                  <a:t> </a:t>
                </a:r>
              </a:p>
            </p:txBody>
          </p:sp>
        </mc:Fallback>
      </mc:AlternateContent>
      <p:sp>
        <p:nvSpPr>
          <p:cNvPr id="2" name="CuadroTexto 1">
            <a:extLst>
              <a:ext uri="{FF2B5EF4-FFF2-40B4-BE49-F238E27FC236}">
                <a16:creationId xmlns:a16="http://schemas.microsoft.com/office/drawing/2014/main" id="{D0F8CF3B-B920-DBFC-F825-0C87B51EADA7}"/>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Document all your results (</a:t>
            </a:r>
            <a:r>
              <a:rPr lang="en-US" sz="1200" dirty="0" err="1">
                <a:latin typeface="Arial" panose="020B0604020202020204" pitchFamily="34" charset="0"/>
                <a:cs typeface="Arial" panose="020B0604020202020204" pitchFamily="34" charset="0"/>
              </a:rPr>
              <a:t>neff</a:t>
            </a:r>
            <a:r>
              <a:rPr lang="en-US" sz="1200" dirty="0">
                <a:latin typeface="Arial" panose="020B0604020202020204" pitchFamily="34" charset="0"/>
                <a:cs typeface="Arial" panose="020B0604020202020204" pitchFamily="34" charset="0"/>
              </a:rPr>
              <a:t>, alpha, gamma, transfer function plots, etc.) and comment on the obtained results (in terms of FSR, amplitude, losses, etc.).</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5" name="Marcador de pie de página 2">
            <a:extLst>
              <a:ext uri="{FF2B5EF4-FFF2-40B4-BE49-F238E27FC236}">
                <a16:creationId xmlns:a16="http://schemas.microsoft.com/office/drawing/2014/main" id="{14E1523F-57E7-BC79-8739-6F62FB1C8B3D}"/>
              </a:ext>
            </a:extLst>
          </p:cNvPr>
          <p:cNvSpPr>
            <a:spLocks noGrp="1"/>
          </p:cNvSpPr>
          <p:nvPr>
            <p:ph type="ftr" sz="quarter" idx="5"/>
          </p:nvPr>
        </p:nvSpPr>
        <p:spPr>
          <a:xfrm>
            <a:off x="609600" y="6457057"/>
            <a:ext cx="2743200" cy="184666"/>
          </a:xfrm>
        </p:spPr>
        <p:txBody>
          <a:bodyPr/>
          <a:lstStyle/>
          <a:p>
            <a:pPr marL="12700">
              <a:spcBef>
                <a:spcPts val="15"/>
              </a:spcBef>
            </a:pPr>
            <a:r>
              <a:rPr lang="es-ES" spc="-5"/>
              <a:t>LAB 3. INTERFEROMETERS I</a:t>
            </a:r>
            <a:endParaRPr lang="es-ES" spc="-5" dirty="0"/>
          </a:p>
        </p:txBody>
      </p:sp>
    </p:spTree>
    <p:extLst>
      <p:ext uri="{BB962C8B-B14F-4D97-AF65-F5344CB8AC3E}">
        <p14:creationId xmlns:p14="http://schemas.microsoft.com/office/powerpoint/2010/main" val="73050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5AB88-A787-2C84-3A44-2B634D87FB5B}"/>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object 16">
                <a:extLst>
                  <a:ext uri="{FF2B5EF4-FFF2-40B4-BE49-F238E27FC236}">
                    <a16:creationId xmlns:a16="http://schemas.microsoft.com/office/drawing/2014/main" id="{A153D08B-B860-A163-3940-83AD64444D01}"/>
                  </a:ext>
                </a:extLst>
              </p:cNvPr>
              <p:cNvSpPr txBox="1">
                <a:spLocks noGrp="1"/>
              </p:cNvSpPr>
              <p:nvPr>
                <p:ph type="title"/>
              </p:nvPr>
            </p:nvSpPr>
            <p:spPr>
              <a:xfrm>
                <a:off x="685800" y="408883"/>
                <a:ext cx="10994410" cy="782265"/>
              </a:xfrm>
              <a:prstGeom prst="rect">
                <a:avLst/>
              </a:prstGeom>
            </p:spPr>
            <p:txBody>
              <a:bodyPr vert="horz" wrap="square" lIns="0" tIns="12700" rIns="0" bIns="0" rtlCol="0">
                <a:spAutoFit/>
              </a:bodyPr>
              <a:lstStyle/>
              <a:p>
                <a:pPr marL="12700">
                  <a:lnSpc>
                    <a:spcPct val="100000"/>
                  </a:lnSpc>
                  <a:spcBef>
                    <a:spcPts val="100"/>
                  </a:spcBef>
                </a:pPr>
                <a:r>
                  <a:rPr lang="en-US" sz="2400" b="1" dirty="0"/>
                  <a:t>ASSESSMENT #2 </a:t>
                </a:r>
                <a:r>
                  <a:rPr lang="en-US" sz="2500" dirty="0"/>
                  <a:t>– Recap from theory – Calculation of </a:t>
                </a:r>
                <a14:m>
                  <m:oMath xmlns:m="http://schemas.openxmlformats.org/officeDocument/2006/math">
                    <m:r>
                      <a:rPr lang="es-ES" sz="2500" b="1" i="0" smtClean="0">
                        <a:latin typeface="Cambria Math" panose="02040503050406030204" pitchFamily="18" charset="0"/>
                      </a:rPr>
                      <m:t>𝚫</m:t>
                    </m:r>
                    <m:r>
                      <a:rPr lang="es-ES" sz="2500" b="1" i="0" smtClean="0">
                        <a:latin typeface="Cambria Math" panose="02040503050406030204" pitchFamily="18" charset="0"/>
                      </a:rPr>
                      <m:t>𝐋</m:t>
                    </m:r>
                  </m:oMath>
                </a14:m>
                <a:r>
                  <a:rPr lang="es-ES" sz="2500" spc="-5" dirty="0">
                    <a:latin typeface="+mj-lt"/>
                    <a:cs typeface="Lucida Sans"/>
                  </a:rPr>
                  <a:t> </a:t>
                </a:r>
                <a:br>
                  <a:rPr lang="es-ES" sz="2500" spc="-5" dirty="0">
                    <a:latin typeface="+mj-lt"/>
                    <a:cs typeface="Lucida Sans"/>
                  </a:rPr>
                </a:br>
                <a:endParaRPr sz="2500" b="0" dirty="0">
                  <a:latin typeface="+mj-lt"/>
                  <a:cs typeface="Lucida Sans"/>
                </a:endParaRPr>
              </a:p>
            </p:txBody>
          </p:sp>
        </mc:Choice>
        <mc:Fallback>
          <p:sp>
            <p:nvSpPr>
              <p:cNvPr id="16" name="object 16">
                <a:extLst>
                  <a:ext uri="{FF2B5EF4-FFF2-40B4-BE49-F238E27FC236}">
                    <a16:creationId xmlns:a16="http://schemas.microsoft.com/office/drawing/2014/main" id="{A153D08B-B860-A163-3940-83AD64444D01}"/>
                  </a:ext>
                </a:extLst>
              </p:cNvPr>
              <p:cNvSpPr txBox="1">
                <a:spLocks noGrp="1" noRot="1" noChangeAspect="1" noMove="1" noResize="1" noEditPoints="1" noAdjustHandles="1" noChangeArrowheads="1" noChangeShapeType="1" noTextEdit="1"/>
              </p:cNvSpPr>
              <p:nvPr>
                <p:ph type="title"/>
              </p:nvPr>
            </p:nvSpPr>
            <p:spPr>
              <a:xfrm>
                <a:off x="685800" y="408883"/>
                <a:ext cx="10994410" cy="782265"/>
              </a:xfrm>
              <a:prstGeom prst="rect">
                <a:avLst/>
              </a:prstGeom>
              <a:blipFill>
                <a:blip r:embed="rId3"/>
                <a:stretch>
                  <a:fillRect l="-1608" t="-10156"/>
                </a:stretch>
              </a:blipFill>
            </p:spPr>
            <p:txBody>
              <a:bodyPr/>
              <a:lstStyle/>
              <a:p>
                <a:r>
                  <a:rPr lang="es-ES">
                    <a:noFill/>
                  </a:rPr>
                  <a:t> </a:t>
                </a:r>
              </a:p>
            </p:txBody>
          </p:sp>
        </mc:Fallback>
      </mc:AlternateContent>
      <p:pic>
        <p:nvPicPr>
          <p:cNvPr id="83" name="Gráfico 82">
            <a:extLst>
              <a:ext uri="{FF2B5EF4-FFF2-40B4-BE49-F238E27FC236}">
                <a16:creationId xmlns:a16="http://schemas.microsoft.com/office/drawing/2014/main" id="{333888A9-82BA-4688-F856-37AB661A7D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F1891475-ED60-D0D2-1AD0-4F80E3D89439}"/>
              </a:ext>
            </a:extLst>
          </p:cNvPr>
          <p:cNvSpPr>
            <a:spLocks noGrp="1"/>
          </p:cNvSpPr>
          <p:nvPr>
            <p:ph type="sldNum" sz="quarter" idx="7"/>
          </p:nvPr>
        </p:nvSpPr>
        <p:spPr/>
        <p:txBody>
          <a:bodyPr/>
          <a:lstStyle/>
          <a:p>
            <a:fld id="{B6F15528-21DE-4FAA-801E-634DDDAF4B2B}" type="slidenum">
              <a:rPr lang="es-ES" smtClean="0"/>
              <a:t>4</a:t>
            </a:fld>
            <a:endParaRPr lang="es-ES"/>
          </a:p>
        </p:txBody>
      </p:sp>
      <mc:AlternateContent xmlns:mc="http://schemas.openxmlformats.org/markup-compatibility/2006" xmlns:a14="http://schemas.microsoft.com/office/drawing/2010/main">
        <mc:Choice Requires="a14">
          <p:sp>
            <p:nvSpPr>
              <p:cNvPr id="4" name="Marcador de texto 2">
                <a:extLst>
                  <a:ext uri="{FF2B5EF4-FFF2-40B4-BE49-F238E27FC236}">
                    <a16:creationId xmlns:a16="http://schemas.microsoft.com/office/drawing/2014/main" id="{BBBE28D8-49EC-3B49-29AC-FD2FDAF3B0AF}"/>
                  </a:ext>
                </a:extLst>
              </p:cNvPr>
              <p:cNvSpPr txBox="1">
                <a:spLocks/>
              </p:cNvSpPr>
              <p:nvPr/>
            </p:nvSpPr>
            <p:spPr>
              <a:xfrm>
                <a:off x="608012" y="1295400"/>
                <a:ext cx="11048999" cy="4958137"/>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dirty="0"/>
                  <a:t>Considering the n_{eff} values for the SOI cross-section, what would be the path difference (</a:t>
                </a:r>
                <a14:m>
                  <m:oMath xmlns:m="http://schemas.openxmlformats.org/officeDocument/2006/math">
                    <m:r>
                      <m:rPr>
                        <m:sty m:val="p"/>
                      </m:rPr>
                      <a:rPr lang="es-ES" sz="2000" b="0" i="0" smtClean="0">
                        <a:latin typeface="Cambria Math" panose="02040503050406030204" pitchFamily="18" charset="0"/>
                      </a:rPr>
                      <m:t>ΔL</m:t>
                    </m:r>
                    <m:r>
                      <a:rPr lang="es-ES" sz="2000" b="0" i="1" smtClean="0">
                        <a:latin typeface="Cambria Math" panose="02040503050406030204" pitchFamily="18" charset="0"/>
                      </a:rPr>
                      <m:t>= </m:t>
                    </m:r>
                    <m:sSub>
                      <m:sSubPr>
                        <m:ctrlPr>
                          <a:rPr lang="es-ES" sz="2000" i="1" smtClean="0">
                            <a:latin typeface="Cambria Math" panose="02040503050406030204" pitchFamily="18" charset="0"/>
                          </a:rPr>
                        </m:ctrlPr>
                      </m:sSubPr>
                      <m:e>
                        <m:r>
                          <a:rPr lang="es-ES" sz="2000" b="0" i="1" smtClean="0">
                            <a:latin typeface="Cambria Math" panose="02040503050406030204" pitchFamily="18" charset="0"/>
                          </a:rPr>
                          <m:t>𝐿</m:t>
                        </m:r>
                      </m:e>
                      <m:sub>
                        <m:r>
                          <a:rPr lang="es-ES" sz="2000" b="0" i="1" smtClean="0">
                            <a:latin typeface="Cambria Math" panose="02040503050406030204" pitchFamily="18" charset="0"/>
                          </a:rPr>
                          <m:t>𝑢</m:t>
                        </m:r>
                      </m:sub>
                    </m:sSub>
                    <m:r>
                      <a:rPr lang="es-ES" sz="2000" b="0" i="1" smtClean="0">
                        <a:latin typeface="Cambria Math" panose="02040503050406030204" pitchFamily="18" charset="0"/>
                      </a:rPr>
                      <m:t> −</m:t>
                    </m:r>
                    <m:sSub>
                      <m:sSubPr>
                        <m:ctrlPr>
                          <a:rPr lang="es-ES" sz="2000" i="1">
                            <a:latin typeface="Cambria Math" panose="02040503050406030204" pitchFamily="18" charset="0"/>
                          </a:rPr>
                        </m:ctrlPr>
                      </m:sSubPr>
                      <m:e>
                        <m:r>
                          <a:rPr lang="es-ES" sz="2000" b="0" i="1">
                            <a:latin typeface="Cambria Math" panose="02040503050406030204" pitchFamily="18" charset="0"/>
                          </a:rPr>
                          <m:t>𝐿</m:t>
                        </m:r>
                      </m:e>
                      <m:sub>
                        <m:r>
                          <a:rPr lang="es-ES" sz="2000" b="0" i="1" smtClean="0">
                            <a:latin typeface="Cambria Math" panose="02040503050406030204" pitchFamily="18" charset="0"/>
                          </a:rPr>
                          <m:t>𝑑</m:t>
                        </m:r>
                      </m:sub>
                    </m:sSub>
                  </m:oMath>
                </a14:m>
                <a:r>
                  <a:rPr lang="en-US" sz="2000" dirty="0"/>
                  <a:t>) needed to obtain a Free Spectral Range of 40 nm? Introduce the obtained value in the model to check the MZI response. </a:t>
                </a:r>
              </a:p>
              <a:p>
                <a:endParaRPr lang="en-US" sz="2000" dirty="0"/>
              </a:p>
              <a:p>
                <a:r>
                  <a:rPr lang="en-US" sz="2000" dirty="0"/>
                  <a:t>Hint: We assume 1550 nm as the central design wavelength (</a:t>
                </a:r>
                <a14:m>
                  <m:oMath xmlns:m="http://schemas.openxmlformats.org/officeDocument/2006/math">
                    <m:sSub>
                      <m:sSubPr>
                        <m:ctrlPr>
                          <a:rPr lang="es-ES" sz="2000" i="1" smtClean="0">
                            <a:latin typeface="Cambria Math" panose="02040503050406030204" pitchFamily="18" charset="0"/>
                          </a:rPr>
                        </m:ctrlPr>
                      </m:sSubPr>
                      <m:e>
                        <m:r>
                          <a:rPr lang="es-ES" sz="2000" i="1">
                            <a:latin typeface="Cambria Math" panose="02040503050406030204" pitchFamily="18" charset="0"/>
                          </a:rPr>
                          <m:t>𝜆</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 </m:t>
                    </m:r>
                  </m:oMath>
                </a14:m>
                <a:r>
                  <a:rPr lang="en-US" sz="2000" dirty="0"/>
                  <a:t>1550 nm).</a:t>
                </a:r>
              </a:p>
              <a:p>
                <a:endParaRPr lang="en-US" sz="2000" dirty="0"/>
              </a:p>
              <a:p>
                <a:pPr algn="just"/>
                <a:endParaRPr lang="en-US" sz="2000" dirty="0"/>
              </a:p>
              <a:p>
                <a:pPr algn="just"/>
                <a:endParaRPr lang="en-US" sz="2000" b="1" i="1" dirty="0"/>
              </a:p>
              <a:p>
                <a:pPr algn="just"/>
                <a:endParaRPr lang="en-US" sz="2000" kern="0" dirty="0">
                  <a:solidFill>
                    <a:sysClr val="windowText" lastClr="000000"/>
                  </a:solidFill>
                </a:endParaRPr>
              </a:p>
              <a:p>
                <a:endParaRPr lang="en-US" sz="2000" kern="0" dirty="0">
                  <a:solidFill>
                    <a:sysClr val="windowText" lastClr="000000"/>
                  </a:solidFill>
                </a:endParaRPr>
              </a:p>
            </p:txBody>
          </p:sp>
        </mc:Choice>
        <mc:Fallback xmlns="">
          <p:sp>
            <p:nvSpPr>
              <p:cNvPr id="4" name="Marcador de texto 2">
                <a:extLst>
                  <a:ext uri="{FF2B5EF4-FFF2-40B4-BE49-F238E27FC236}">
                    <a16:creationId xmlns:a16="http://schemas.microsoft.com/office/drawing/2014/main" id="{BBBE28D8-49EC-3B49-29AC-FD2FDAF3B0AF}"/>
                  </a:ext>
                </a:extLst>
              </p:cNvPr>
              <p:cNvSpPr txBox="1">
                <a:spLocks noRot="1" noChangeAspect="1" noMove="1" noResize="1" noEditPoints="1" noAdjustHandles="1" noChangeArrowheads="1" noChangeShapeType="1" noTextEdit="1"/>
              </p:cNvSpPr>
              <p:nvPr/>
            </p:nvSpPr>
            <p:spPr>
              <a:xfrm>
                <a:off x="608012" y="1295400"/>
                <a:ext cx="11048999" cy="4958137"/>
              </a:xfrm>
              <a:prstGeom prst="rect">
                <a:avLst/>
              </a:prstGeom>
              <a:blipFill>
                <a:blip r:embed="rId6"/>
                <a:stretch>
                  <a:fillRect l="-607" t="-738"/>
                </a:stretch>
              </a:blipFill>
            </p:spPr>
            <p:txBody>
              <a:bodyPr/>
              <a:lstStyle/>
              <a:p>
                <a:r>
                  <a:rPr lang="es-ES">
                    <a:noFill/>
                  </a:rPr>
                  <a:t> </a:t>
                </a:r>
              </a:p>
            </p:txBody>
          </p:sp>
        </mc:Fallback>
      </mc:AlternateContent>
      <p:sp>
        <p:nvSpPr>
          <p:cNvPr id="2" name="CuadroTexto 1">
            <a:extLst>
              <a:ext uri="{FF2B5EF4-FFF2-40B4-BE49-F238E27FC236}">
                <a16:creationId xmlns:a16="http://schemas.microsoft.com/office/drawing/2014/main" id="{CFDBBA6B-3646-055F-7A9C-EE01830137BE}"/>
              </a:ext>
            </a:extLst>
          </p:cNvPr>
          <p:cNvSpPr txBox="1"/>
          <p:nvPr/>
        </p:nvSpPr>
        <p:spPr>
          <a:xfrm>
            <a:off x="609441" y="4860334"/>
            <a:ext cx="11199971" cy="1384995"/>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Document all your results (copy here the code employed to obtain the corresponding value)</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5" name="Marcador de pie de página 2">
            <a:extLst>
              <a:ext uri="{FF2B5EF4-FFF2-40B4-BE49-F238E27FC236}">
                <a16:creationId xmlns:a16="http://schemas.microsoft.com/office/drawing/2014/main" id="{97B81335-0738-3406-18D4-5D88EB0C7954}"/>
              </a:ext>
            </a:extLst>
          </p:cNvPr>
          <p:cNvSpPr>
            <a:spLocks noGrp="1"/>
          </p:cNvSpPr>
          <p:nvPr>
            <p:ph type="ftr" sz="quarter" idx="5"/>
          </p:nvPr>
        </p:nvSpPr>
        <p:spPr>
          <a:xfrm>
            <a:off x="609600" y="6457057"/>
            <a:ext cx="2743200" cy="184666"/>
          </a:xfrm>
        </p:spPr>
        <p:txBody>
          <a:bodyPr/>
          <a:lstStyle/>
          <a:p>
            <a:pPr marL="12700">
              <a:spcBef>
                <a:spcPts val="15"/>
              </a:spcBef>
            </a:pPr>
            <a:r>
              <a:rPr lang="es-ES" spc="-5"/>
              <a:t>LAB 3. INTERFEROMETERS I</a:t>
            </a:r>
            <a:endParaRPr lang="es-ES" spc="-5" dirty="0"/>
          </a:p>
        </p:txBody>
      </p:sp>
    </p:spTree>
    <p:extLst>
      <p:ext uri="{BB962C8B-B14F-4D97-AF65-F5344CB8AC3E}">
        <p14:creationId xmlns:p14="http://schemas.microsoft.com/office/powerpoint/2010/main" val="233709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B9552-DF22-1310-10FA-4D2D2AF77601}"/>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B0632A48-0384-0EF1-389E-FBF3F9C3E7CE}"/>
              </a:ext>
            </a:extLst>
          </p:cNvPr>
          <p:cNvSpPr txBox="1">
            <a:spLocks noGrp="1"/>
          </p:cNvSpPr>
          <p:nvPr>
            <p:ph type="title"/>
          </p:nvPr>
        </p:nvSpPr>
        <p:spPr>
          <a:xfrm>
            <a:off x="685800" y="408883"/>
            <a:ext cx="10994410" cy="782265"/>
          </a:xfrm>
          <a:prstGeom prst="rect">
            <a:avLst/>
          </a:prstGeom>
        </p:spPr>
        <p:txBody>
          <a:bodyPr vert="horz" wrap="square" lIns="0" tIns="12700" rIns="0" bIns="0" rtlCol="0">
            <a:spAutoFit/>
          </a:bodyPr>
          <a:lstStyle/>
          <a:p>
            <a:pPr marL="12700">
              <a:lnSpc>
                <a:spcPct val="100000"/>
              </a:lnSpc>
              <a:spcBef>
                <a:spcPts val="100"/>
              </a:spcBef>
            </a:pPr>
            <a:r>
              <a:rPr lang="en-US" sz="2400" b="1" dirty="0"/>
              <a:t>ASSESSMENT #3 </a:t>
            </a:r>
            <a:r>
              <a:rPr lang="en-US" sz="2500" dirty="0"/>
              <a:t>– SAX implementation </a:t>
            </a:r>
            <a:br>
              <a:rPr lang="es-ES" sz="2500" spc="-5" dirty="0">
                <a:latin typeface="+mj-lt"/>
                <a:cs typeface="Lucida Sans"/>
              </a:rPr>
            </a:br>
            <a:endParaRPr sz="2500" b="0" dirty="0">
              <a:latin typeface="+mj-lt"/>
              <a:cs typeface="Lucida Sans"/>
            </a:endParaRPr>
          </a:p>
        </p:txBody>
      </p:sp>
      <p:pic>
        <p:nvPicPr>
          <p:cNvPr id="83" name="Gráfico 82">
            <a:extLst>
              <a:ext uri="{FF2B5EF4-FFF2-40B4-BE49-F238E27FC236}">
                <a16:creationId xmlns:a16="http://schemas.microsoft.com/office/drawing/2014/main" id="{1F43E6A6-5CC3-9B99-14AC-997478150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DFC09DB6-1DF7-C8F9-7414-27BC280DEA0F}"/>
              </a:ext>
            </a:extLst>
          </p:cNvPr>
          <p:cNvSpPr>
            <a:spLocks noGrp="1"/>
          </p:cNvSpPr>
          <p:nvPr>
            <p:ph type="sldNum" sz="quarter" idx="7"/>
          </p:nvPr>
        </p:nvSpPr>
        <p:spPr/>
        <p:txBody>
          <a:bodyPr/>
          <a:lstStyle/>
          <a:p>
            <a:fld id="{B6F15528-21DE-4FAA-801E-634DDDAF4B2B}" type="slidenum">
              <a:rPr lang="es-ES" smtClean="0"/>
              <a:t>5</a:t>
            </a:fld>
            <a:endParaRPr lang="es-ES"/>
          </a:p>
        </p:txBody>
      </p:sp>
      <p:sp>
        <p:nvSpPr>
          <p:cNvPr id="4" name="Marcador de texto 2">
            <a:extLst>
              <a:ext uri="{FF2B5EF4-FFF2-40B4-BE49-F238E27FC236}">
                <a16:creationId xmlns:a16="http://schemas.microsoft.com/office/drawing/2014/main" id="{EBC8DCFA-5565-A757-1F8D-F4CCCF573A63}"/>
              </a:ext>
            </a:extLst>
          </p:cNvPr>
          <p:cNvSpPr txBox="1">
            <a:spLocks/>
          </p:cNvSpPr>
          <p:nvPr/>
        </p:nvSpPr>
        <p:spPr>
          <a:xfrm>
            <a:off x="571500" y="1066800"/>
            <a:ext cx="11048999" cy="4958137"/>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dirty="0"/>
              <a:t>Now, we are going to implement the design parameters in the MZI model developed in SAX and compare the response obtained with the one simulated by mathematical formulation. This will help us to identify any error in the definition of the SAX model single components. </a:t>
            </a:r>
          </a:p>
          <a:p>
            <a:br>
              <a:rPr lang="en-US" dirty="0"/>
            </a:br>
            <a:r>
              <a:rPr lang="en-US" dirty="0"/>
              <a:t>In order to implement the SAX model, take as example the following lines:</a:t>
            </a:r>
          </a:p>
          <a:p>
            <a:endParaRPr lang="en-US" dirty="0"/>
          </a:p>
          <a:p>
            <a:pPr lvl="2">
              <a:lnSpc>
                <a:spcPts val="1425"/>
              </a:lnSpc>
            </a:pPr>
            <a:r>
              <a:rPr lang="es-ES" sz="1400" b="0" dirty="0">
                <a:effectLst/>
                <a:latin typeface="Courier New" panose="02070309020205020404" pitchFamily="49" charset="0"/>
              </a:rPr>
              <a:t> </a:t>
            </a:r>
            <a:r>
              <a:rPr lang="es-ES" sz="1400" b="0" dirty="0" err="1">
                <a:effectLst/>
                <a:latin typeface="Courier New" panose="02070309020205020404" pitchFamily="49" charset="0"/>
              </a:rPr>
              <a:t>mzi_test</a:t>
            </a:r>
            <a:r>
              <a:rPr lang="es-ES" sz="1400" b="0" dirty="0">
                <a:effectLst/>
                <a:latin typeface="Courier New" panose="02070309020205020404" pitchFamily="49" charset="0"/>
              </a:rPr>
              <a:t> = </a:t>
            </a:r>
            <a:r>
              <a:rPr lang="es-ES" sz="1400" b="0" dirty="0" err="1">
                <a:effectLst/>
                <a:latin typeface="Courier New" panose="02070309020205020404" pitchFamily="49" charset="0"/>
              </a:rPr>
              <a:t>mzi</a:t>
            </a:r>
            <a:r>
              <a:rPr lang="es-ES" sz="1400" b="0" dirty="0">
                <a:effectLst/>
                <a:latin typeface="Courier New" panose="02070309020205020404" pitchFamily="49" charset="0"/>
              </a:rPr>
              <a:t>(</a:t>
            </a:r>
            <a:r>
              <a:rPr lang="es-ES" sz="1400" b="0" dirty="0" err="1">
                <a:effectLst/>
                <a:latin typeface="Courier New" panose="02070309020205020404" pitchFamily="49" charset="0"/>
              </a:rPr>
              <a:t>wl</a:t>
            </a:r>
            <a:r>
              <a:rPr lang="es-ES" sz="1400" b="0" dirty="0">
                <a:effectLst/>
                <a:latin typeface="Courier New" panose="02070309020205020404" pitchFamily="49" charset="0"/>
              </a:rPr>
              <a:t>=</a:t>
            </a:r>
            <a:r>
              <a:rPr lang="es-ES" sz="1400" b="0" dirty="0" err="1">
                <a:effectLst/>
                <a:latin typeface="Courier New" panose="02070309020205020404" pitchFamily="49" charset="0"/>
              </a:rPr>
              <a:t>wl</a:t>
            </a:r>
            <a:r>
              <a:rPr lang="es-ES" sz="1400" b="0" dirty="0">
                <a:effectLst/>
                <a:latin typeface="Courier New" panose="02070309020205020404" pitchFamily="49" charset="0"/>
              </a:rPr>
              <a:t>, </a:t>
            </a:r>
          </a:p>
          <a:p>
            <a:pPr lvl="2">
              <a:lnSpc>
                <a:spcPts val="1425"/>
              </a:lnSpc>
            </a:pPr>
            <a:r>
              <a:rPr lang="es-ES" sz="1400" b="0" dirty="0">
                <a:effectLst/>
                <a:latin typeface="Courier New" panose="02070309020205020404" pitchFamily="49" charset="0"/>
              </a:rPr>
              <a:t>    </a:t>
            </a:r>
            <a:r>
              <a:rPr lang="es-ES" sz="1400" b="0" dirty="0" err="1">
                <a:effectLst/>
                <a:latin typeface="Courier New" panose="02070309020205020404" pitchFamily="49" charset="0"/>
              </a:rPr>
              <a:t>coup_a</a:t>
            </a:r>
            <a:r>
              <a:rPr lang="es-ES" sz="1400" b="0" dirty="0">
                <a:effectLst/>
                <a:latin typeface="Courier New" panose="02070309020205020404" pitchFamily="49" charset="0"/>
              </a:rPr>
              <a:t> = ...</a:t>
            </a:r>
          </a:p>
          <a:p>
            <a:pPr lvl="2">
              <a:lnSpc>
                <a:spcPts val="1425"/>
              </a:lnSpc>
            </a:pPr>
            <a:r>
              <a:rPr lang="es-ES" sz="1400" b="0" dirty="0">
                <a:effectLst/>
                <a:latin typeface="Courier New" panose="02070309020205020404" pitchFamily="49" charset="0"/>
              </a:rPr>
              <a:t>    </a:t>
            </a:r>
            <a:r>
              <a:rPr lang="es-ES" sz="1400" b="0" dirty="0" err="1">
                <a:effectLst/>
                <a:latin typeface="Courier New" panose="02070309020205020404" pitchFamily="49" charset="0"/>
              </a:rPr>
              <a:t>wvg_d</a:t>
            </a:r>
            <a:r>
              <a:rPr lang="es-ES" sz="1400" b="0" dirty="0">
                <a:effectLst/>
                <a:latin typeface="Courier New" panose="02070309020205020404" pitchFamily="49" charset="0"/>
              </a:rPr>
              <a:t>={"</a:t>
            </a:r>
            <a:r>
              <a:rPr lang="es-ES" sz="1400" b="0" dirty="0" err="1">
                <a:effectLst/>
                <a:latin typeface="Courier New" panose="02070309020205020404" pitchFamily="49" charset="0"/>
              </a:rPr>
              <a:t>length</a:t>
            </a:r>
            <a:r>
              <a:rPr lang="es-ES" sz="1400" b="0" dirty="0">
                <a:effectLst/>
                <a:latin typeface="Courier New" panose="02070309020205020404" pitchFamily="49" charset="0"/>
              </a:rPr>
              <a:t>": </a:t>
            </a:r>
            <a:r>
              <a:rPr lang="es-ES" sz="1400" b="0" dirty="0" err="1">
                <a:effectLst/>
                <a:latin typeface="Courier New" panose="02070309020205020404" pitchFamily="49" charset="0"/>
              </a:rPr>
              <a:t>l_d</a:t>
            </a:r>
            <a:r>
              <a:rPr lang="es-ES" sz="1400" b="0" dirty="0">
                <a:effectLst/>
                <a:latin typeface="Courier New" panose="02070309020205020404" pitchFamily="49" charset="0"/>
              </a:rPr>
              <a:t>, "</a:t>
            </a:r>
            <a:r>
              <a:rPr lang="es-ES" sz="1400" b="0" dirty="0" err="1">
                <a:effectLst/>
                <a:latin typeface="Courier New" panose="02070309020205020404" pitchFamily="49" charset="0"/>
              </a:rPr>
              <a:t>neff</a:t>
            </a:r>
            <a:r>
              <a:rPr lang="es-ES" sz="1400" b="0" dirty="0">
                <a:effectLst/>
                <a:latin typeface="Courier New" panose="02070309020205020404" pitchFamily="49" charset="0"/>
              </a:rPr>
              <a:t>": ...}, </a:t>
            </a:r>
          </a:p>
          <a:p>
            <a:pPr lvl="2">
              <a:lnSpc>
                <a:spcPts val="1425"/>
              </a:lnSpc>
            </a:pPr>
            <a:r>
              <a:rPr lang="es-ES" sz="1400" b="0" dirty="0">
                <a:effectLst/>
                <a:latin typeface="Courier New" panose="02070309020205020404" pitchFamily="49" charset="0"/>
              </a:rPr>
              <a:t>    </a:t>
            </a:r>
            <a:r>
              <a:rPr lang="es-ES" sz="1400" b="0" dirty="0" err="1">
                <a:effectLst/>
                <a:latin typeface="Courier New" panose="02070309020205020404" pitchFamily="49" charset="0"/>
              </a:rPr>
              <a:t>wvg_u</a:t>
            </a:r>
            <a:r>
              <a:rPr lang="es-ES" sz="1400" b="0" dirty="0">
                <a:effectLst/>
                <a:latin typeface="Courier New" panose="02070309020205020404" pitchFamily="49" charset="0"/>
              </a:rPr>
              <a:t>={"</a:t>
            </a:r>
            <a:r>
              <a:rPr lang="es-ES" sz="1400" b="0" dirty="0" err="1">
                <a:effectLst/>
                <a:latin typeface="Courier New" panose="02070309020205020404" pitchFamily="49" charset="0"/>
              </a:rPr>
              <a:t>length</a:t>
            </a:r>
            <a:r>
              <a:rPr lang="es-ES" sz="1400" b="0" dirty="0">
                <a:effectLst/>
                <a:latin typeface="Courier New" panose="02070309020205020404" pitchFamily="49" charset="0"/>
              </a:rPr>
              <a:t>": </a:t>
            </a:r>
            <a:r>
              <a:rPr lang="es-ES" sz="1400" b="0" dirty="0" err="1">
                <a:effectLst/>
                <a:latin typeface="Courier New" panose="02070309020205020404" pitchFamily="49" charset="0"/>
              </a:rPr>
              <a:t>l_u</a:t>
            </a:r>
            <a:r>
              <a:rPr lang="es-ES" sz="1400" b="0" dirty="0">
                <a:effectLst/>
                <a:latin typeface="Courier New" panose="02070309020205020404" pitchFamily="49" charset="0"/>
              </a:rPr>
              <a:t>, "</a:t>
            </a:r>
            <a:r>
              <a:rPr lang="es-ES" sz="1400" b="0" dirty="0" err="1">
                <a:effectLst/>
                <a:latin typeface="Courier New" panose="02070309020205020404" pitchFamily="49" charset="0"/>
              </a:rPr>
              <a:t>neff</a:t>
            </a:r>
            <a:r>
              <a:rPr lang="es-ES" sz="1400" b="0" dirty="0">
                <a:effectLst/>
                <a:latin typeface="Courier New" panose="02070309020205020404" pitchFamily="49" charset="0"/>
              </a:rPr>
              <a:t>": ...},</a:t>
            </a:r>
          </a:p>
          <a:p>
            <a:pPr lvl="2">
              <a:lnSpc>
                <a:spcPts val="1425"/>
              </a:lnSpc>
            </a:pPr>
            <a:r>
              <a:rPr lang="es-ES" sz="1400" b="0" dirty="0">
                <a:effectLst/>
                <a:latin typeface="Courier New" panose="02070309020205020404" pitchFamily="49" charset="0"/>
              </a:rPr>
              <a:t>    </a:t>
            </a:r>
            <a:r>
              <a:rPr lang="es-ES" sz="1400" b="0" dirty="0" err="1">
                <a:effectLst/>
                <a:latin typeface="Courier New" panose="02070309020205020404" pitchFamily="49" charset="0"/>
              </a:rPr>
              <a:t>coup_b</a:t>
            </a:r>
            <a:r>
              <a:rPr lang="es-ES" sz="1400" b="0" dirty="0">
                <a:effectLst/>
                <a:latin typeface="Courier New" panose="02070309020205020404" pitchFamily="49" charset="0"/>
              </a:rPr>
              <a:t> = ... )</a:t>
            </a:r>
          </a:p>
          <a:p>
            <a:pPr lvl="2">
              <a:lnSpc>
                <a:spcPts val="1425"/>
              </a:lnSpc>
            </a:pPr>
            <a:br>
              <a:rPr lang="es-ES" sz="1400" b="0" dirty="0">
                <a:effectLst/>
                <a:latin typeface="Courier New" panose="02070309020205020404" pitchFamily="49" charset="0"/>
              </a:rPr>
            </a:br>
            <a:r>
              <a:rPr lang="es-ES" sz="1400" b="0" dirty="0">
                <a:effectLst/>
                <a:latin typeface="Courier New" panose="02070309020205020404" pitchFamily="49" charset="0"/>
              </a:rPr>
              <a:t>    H00 = </a:t>
            </a:r>
            <a:r>
              <a:rPr lang="es-ES" sz="1400" b="0" dirty="0" err="1">
                <a:effectLst/>
                <a:latin typeface="Courier New" panose="02070309020205020404" pitchFamily="49" charset="0"/>
              </a:rPr>
              <a:t>mzi_test</a:t>
            </a:r>
            <a:r>
              <a:rPr lang="es-ES" sz="1400" b="0" dirty="0">
                <a:effectLst/>
                <a:latin typeface="Courier New" panose="02070309020205020404" pitchFamily="49" charset="0"/>
              </a:rPr>
              <a:t>["in0", "out0"]</a:t>
            </a:r>
          </a:p>
          <a:p>
            <a:endParaRPr lang="en-US" sz="2000" dirty="0"/>
          </a:p>
          <a:p>
            <a:pPr algn="just"/>
            <a:endParaRPr lang="en-US" sz="2000" dirty="0"/>
          </a:p>
          <a:p>
            <a:pPr algn="just"/>
            <a:endParaRPr lang="en-US" sz="2000" b="1" i="1" dirty="0"/>
          </a:p>
          <a:p>
            <a:pPr algn="just"/>
            <a:endParaRPr lang="en-US" sz="2000" kern="0" dirty="0">
              <a:solidFill>
                <a:sysClr val="windowText" lastClr="000000"/>
              </a:solidFill>
            </a:endParaRPr>
          </a:p>
          <a:p>
            <a:endParaRPr lang="en-US" sz="2000" kern="0" dirty="0">
              <a:solidFill>
                <a:sysClr val="windowText" lastClr="000000"/>
              </a:solidFill>
            </a:endParaRPr>
          </a:p>
        </p:txBody>
      </p:sp>
      <p:sp>
        <p:nvSpPr>
          <p:cNvPr id="2" name="CuadroTexto 1">
            <a:extLst>
              <a:ext uri="{FF2B5EF4-FFF2-40B4-BE49-F238E27FC236}">
                <a16:creationId xmlns:a16="http://schemas.microsoft.com/office/drawing/2014/main" id="{CA4A2D6E-5993-52B3-D251-1ADF2B0C8355}"/>
              </a:ext>
            </a:extLst>
          </p:cNvPr>
          <p:cNvSpPr txBox="1"/>
          <p:nvPr/>
        </p:nvSpPr>
        <p:spPr>
          <a:xfrm>
            <a:off x="609441" y="4860334"/>
            <a:ext cx="11199971" cy="1384995"/>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Document all your results (copy here the code employed to obtain the transfer function employing SAX modeling and include the comparative plot of the models)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5" name="Marcador de pie de página 2">
            <a:extLst>
              <a:ext uri="{FF2B5EF4-FFF2-40B4-BE49-F238E27FC236}">
                <a16:creationId xmlns:a16="http://schemas.microsoft.com/office/drawing/2014/main" id="{ED97C9D0-256C-D4CA-42E7-79330F040B30}"/>
              </a:ext>
            </a:extLst>
          </p:cNvPr>
          <p:cNvSpPr>
            <a:spLocks noGrp="1"/>
          </p:cNvSpPr>
          <p:nvPr>
            <p:ph type="ftr" sz="quarter" idx="5"/>
          </p:nvPr>
        </p:nvSpPr>
        <p:spPr>
          <a:xfrm>
            <a:off x="609600" y="6457057"/>
            <a:ext cx="2743200" cy="184666"/>
          </a:xfrm>
        </p:spPr>
        <p:txBody>
          <a:bodyPr/>
          <a:lstStyle/>
          <a:p>
            <a:pPr marL="12700">
              <a:spcBef>
                <a:spcPts val="15"/>
              </a:spcBef>
            </a:pPr>
            <a:r>
              <a:rPr lang="es-ES" spc="-5"/>
              <a:t>LAB 3. INTERFEROMETERS I</a:t>
            </a:r>
            <a:endParaRPr lang="es-ES" spc="-5" dirty="0"/>
          </a:p>
        </p:txBody>
      </p:sp>
    </p:spTree>
    <p:extLst>
      <p:ext uri="{BB962C8B-B14F-4D97-AF65-F5344CB8AC3E}">
        <p14:creationId xmlns:p14="http://schemas.microsoft.com/office/powerpoint/2010/main" val="366643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34E70-43B1-3881-1771-20FB4358471D}"/>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742C31CE-19F0-B995-0997-9A2D6A879BF7}"/>
              </a:ext>
            </a:extLst>
          </p:cNvPr>
          <p:cNvSpPr txBox="1">
            <a:spLocks noGrp="1"/>
          </p:cNvSpPr>
          <p:nvPr>
            <p:ph type="title"/>
          </p:nvPr>
        </p:nvSpPr>
        <p:spPr>
          <a:xfrm>
            <a:off x="685800" y="408883"/>
            <a:ext cx="10994410" cy="397545"/>
          </a:xfrm>
          <a:prstGeom prst="rect">
            <a:avLst/>
          </a:prstGeom>
        </p:spPr>
        <p:txBody>
          <a:bodyPr vert="horz" wrap="square" lIns="0" tIns="12700" rIns="0" bIns="0" rtlCol="0">
            <a:spAutoFit/>
          </a:bodyPr>
          <a:lstStyle/>
          <a:p>
            <a:pPr marL="12700">
              <a:lnSpc>
                <a:spcPct val="100000"/>
              </a:lnSpc>
              <a:spcBef>
                <a:spcPts val="100"/>
              </a:spcBef>
            </a:pPr>
            <a:r>
              <a:rPr lang="en-US" sz="2500" dirty="0"/>
              <a:t>Extra assessments </a:t>
            </a:r>
            <a:endParaRPr lang="en-US" sz="2500" b="0" dirty="0">
              <a:latin typeface="+mj-lt"/>
              <a:cs typeface="Lucida Sans"/>
            </a:endParaRPr>
          </a:p>
        </p:txBody>
      </p:sp>
      <p:pic>
        <p:nvPicPr>
          <p:cNvPr id="83" name="Gráfico 82">
            <a:extLst>
              <a:ext uri="{FF2B5EF4-FFF2-40B4-BE49-F238E27FC236}">
                <a16:creationId xmlns:a16="http://schemas.microsoft.com/office/drawing/2014/main" id="{D688A609-F3DC-EE34-C536-683E70F32E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B6C672C6-89D4-7E67-2B94-811D081786A7}"/>
              </a:ext>
            </a:extLst>
          </p:cNvPr>
          <p:cNvSpPr>
            <a:spLocks noGrp="1"/>
          </p:cNvSpPr>
          <p:nvPr>
            <p:ph type="sldNum" sz="quarter" idx="7"/>
          </p:nvPr>
        </p:nvSpPr>
        <p:spPr/>
        <p:txBody>
          <a:bodyPr/>
          <a:lstStyle/>
          <a:p>
            <a:fld id="{B6F15528-21DE-4FAA-801E-634DDDAF4B2B}" type="slidenum">
              <a:rPr lang="es-ES" smtClean="0"/>
              <a:t>6</a:t>
            </a:fld>
            <a:endParaRPr lang="es-ES"/>
          </a:p>
        </p:txBody>
      </p:sp>
      <p:sp>
        <p:nvSpPr>
          <p:cNvPr id="4" name="Marcador de texto 2">
            <a:extLst>
              <a:ext uri="{FF2B5EF4-FFF2-40B4-BE49-F238E27FC236}">
                <a16:creationId xmlns:a16="http://schemas.microsoft.com/office/drawing/2014/main" id="{D838A93A-BFC8-0124-93CE-FDC193435A0C}"/>
              </a:ext>
            </a:extLst>
          </p:cNvPr>
          <p:cNvSpPr txBox="1">
            <a:spLocks/>
          </p:cNvSpPr>
          <p:nvPr/>
        </p:nvSpPr>
        <p:spPr>
          <a:xfrm>
            <a:off x="608012" y="1295400"/>
            <a:ext cx="11048999" cy="4958137"/>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a:buNone/>
            </a:pPr>
            <a:r>
              <a:rPr lang="en-US" b="1" dirty="0"/>
              <a:t>Assessment 4</a:t>
            </a:r>
            <a:r>
              <a:rPr lang="en-US" dirty="0"/>
              <a:t>. Design an MZI for filtering at a specific wavelength. Calculate and adjust the arm lengths to configure the MZI to have a maximum transmission at 1550 nm.</a:t>
            </a:r>
          </a:p>
          <a:p>
            <a:endParaRPr lang="en-US" b="1" dirty="0"/>
          </a:p>
          <a:p>
            <a:r>
              <a:rPr lang="en-US" b="1" dirty="0"/>
              <a:t>Assessment 5. </a:t>
            </a:r>
            <a:r>
              <a:rPr lang="en-US" dirty="0"/>
              <a:t>Let's see how the response of the MZI varies with the effective index. Vary the effective index of one of the arms and analyze how the spectrum shifts. To do this, you can use the data provided in the .txt files entitled ‘</a:t>
            </a:r>
            <a:r>
              <a:rPr lang="en-US" dirty="0" err="1"/>
              <a:t>SiN</a:t>
            </a:r>
            <a:r>
              <a:rPr lang="en-US" dirty="0"/>
              <a:t>’. Can you give an example of an application where this configuration is used?</a:t>
            </a:r>
          </a:p>
          <a:p>
            <a:pPr marL="0" indent="0">
              <a:buNone/>
            </a:pPr>
            <a:endParaRPr lang="en-US" dirty="0"/>
          </a:p>
          <a:p>
            <a:r>
              <a:rPr lang="en-US" b="1" dirty="0"/>
              <a:t>Advanced level assessment.</a:t>
            </a:r>
            <a:r>
              <a:rPr lang="en-US" dirty="0"/>
              <a:t> Explore how cascading two MZIs affects the transmission spectrum. To do so, design a system in which two MZIs are cascaded. Simulate and observe the spectrum, explaining how the transmission peaks behave</a:t>
            </a:r>
            <a:r>
              <a:rPr lang="en-US" b="1" dirty="0"/>
              <a:t>.</a:t>
            </a:r>
          </a:p>
          <a:p>
            <a:pPr algn="just"/>
            <a:endParaRPr lang="en-US" sz="2000" kern="0" dirty="0">
              <a:solidFill>
                <a:sysClr val="windowText" lastClr="000000"/>
              </a:solidFill>
            </a:endParaRPr>
          </a:p>
        </p:txBody>
      </p:sp>
      <p:sp>
        <p:nvSpPr>
          <p:cNvPr id="2" name="CuadroTexto 1">
            <a:extLst>
              <a:ext uri="{FF2B5EF4-FFF2-40B4-BE49-F238E27FC236}">
                <a16:creationId xmlns:a16="http://schemas.microsoft.com/office/drawing/2014/main" id="{FDE3A197-9508-F9F1-1FEB-FF883D78C151}"/>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Document all your results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6" name="Marcador de pie de página 2">
            <a:extLst>
              <a:ext uri="{FF2B5EF4-FFF2-40B4-BE49-F238E27FC236}">
                <a16:creationId xmlns:a16="http://schemas.microsoft.com/office/drawing/2014/main" id="{04C1A7E9-6C33-172D-E7B9-CCF643221E6A}"/>
              </a:ext>
            </a:extLst>
          </p:cNvPr>
          <p:cNvSpPr>
            <a:spLocks noGrp="1"/>
          </p:cNvSpPr>
          <p:nvPr>
            <p:ph type="ftr" sz="quarter" idx="5"/>
          </p:nvPr>
        </p:nvSpPr>
        <p:spPr>
          <a:xfrm>
            <a:off x="609600" y="6457057"/>
            <a:ext cx="2743200" cy="184666"/>
          </a:xfrm>
        </p:spPr>
        <p:txBody>
          <a:bodyPr/>
          <a:lstStyle/>
          <a:p>
            <a:pPr marL="12700">
              <a:spcBef>
                <a:spcPts val="15"/>
              </a:spcBef>
            </a:pPr>
            <a:r>
              <a:rPr lang="es-ES" spc="-5"/>
              <a:t>LAB 3. INTERFEROMETERS I</a:t>
            </a:r>
            <a:endParaRPr lang="es-ES" spc="-5" dirty="0"/>
          </a:p>
        </p:txBody>
      </p:sp>
    </p:spTree>
    <p:extLst>
      <p:ext uri="{BB962C8B-B14F-4D97-AF65-F5344CB8AC3E}">
        <p14:creationId xmlns:p14="http://schemas.microsoft.com/office/powerpoint/2010/main" val="366043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45635" y="2636520"/>
            <a:ext cx="8246363" cy="158495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13326" y="3165729"/>
            <a:ext cx="223329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FFFF"/>
                </a:solidFill>
                <a:latin typeface="Lucida Sans"/>
                <a:cs typeface="Lucida Sans"/>
              </a:rPr>
              <a:t>Thank</a:t>
            </a:r>
            <a:r>
              <a:rPr sz="3200" b="1" spc="-55" dirty="0">
                <a:solidFill>
                  <a:srgbClr val="FFFFFF"/>
                </a:solidFill>
                <a:latin typeface="Lucida Sans"/>
                <a:cs typeface="Lucida Sans"/>
              </a:rPr>
              <a:t> </a:t>
            </a:r>
            <a:r>
              <a:rPr sz="3200" b="1" dirty="0">
                <a:solidFill>
                  <a:srgbClr val="FFFFFF"/>
                </a:solidFill>
                <a:latin typeface="Lucida Sans"/>
                <a:cs typeface="Lucida Sans"/>
              </a:rPr>
              <a:t>you</a:t>
            </a:r>
            <a:endParaRPr sz="3200">
              <a:latin typeface="Lucida Sans"/>
              <a:cs typeface="Lucida Sans"/>
            </a:endParaRPr>
          </a:p>
        </p:txBody>
      </p:sp>
      <p:sp>
        <p:nvSpPr>
          <p:cNvPr id="5" name="Marcador de número de diapositiva 4">
            <a:extLst>
              <a:ext uri="{FF2B5EF4-FFF2-40B4-BE49-F238E27FC236}">
                <a16:creationId xmlns:a16="http://schemas.microsoft.com/office/drawing/2014/main" id="{B052DA19-AD24-7D24-2AE9-51F8F5A7F5E0}"/>
              </a:ext>
            </a:extLst>
          </p:cNvPr>
          <p:cNvSpPr>
            <a:spLocks noGrp="1"/>
          </p:cNvSpPr>
          <p:nvPr>
            <p:ph type="sldNum" sz="quarter" idx="7"/>
          </p:nvPr>
        </p:nvSpPr>
        <p:spPr/>
        <p:txBody>
          <a:bodyPr/>
          <a:lstStyle/>
          <a:p>
            <a:fld id="{B6F15528-21DE-4FAA-801E-634DDDAF4B2B}" type="slidenum">
              <a:rPr lang="es-ES" smtClean="0"/>
              <a:t>7</a:t>
            </a:fld>
            <a:endParaRPr lang="es-E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975</TotalTime>
  <Words>599</Words>
  <Application>Microsoft Office PowerPoint</Application>
  <PresentationFormat>Panorámica</PresentationFormat>
  <Paragraphs>90</Paragraphs>
  <Slides>7</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Aptos</vt:lpstr>
      <vt:lpstr>Arial</vt:lpstr>
      <vt:lpstr>Calibri</vt:lpstr>
      <vt:lpstr>Cambria Math</vt:lpstr>
      <vt:lpstr>Courier New</vt:lpstr>
      <vt:lpstr>Lucida Sans</vt:lpstr>
      <vt:lpstr>Wingdings</vt:lpstr>
      <vt:lpstr>Office Theme</vt:lpstr>
      <vt:lpstr>Presentación de PowerPoint</vt:lpstr>
      <vt:lpstr>Instructions General</vt:lpstr>
      <vt:lpstr>ASSESSMENT #1 – Recap from theory – MZI configurations </vt:lpstr>
      <vt:lpstr>ASSESSMENT #2 – Recap from theory – Calculation of ΔL  </vt:lpstr>
      <vt:lpstr>ASSESSMENT #3 – SAX implementation  </vt:lpstr>
      <vt:lpstr>Extra assessments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Mª Ester Calataytud</dc:creator>
  <cp:lastModifiedBy>Christian Camilo Cano Vasquez</cp:lastModifiedBy>
  <cp:revision>18</cp:revision>
  <dcterms:created xsi:type="dcterms:W3CDTF">2025-01-27T02:46:57Z</dcterms:created>
  <dcterms:modified xsi:type="dcterms:W3CDTF">2025-09-23T19:59:37Z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2024-09-16T00:00:00Z</vt:filetime>
  </property>
  <property fmtid="{D5CDD505-2E9C-101B-9397-08002B2CF9AE}" pid="3" name="Creator">
    <vt:lpwstr>Microsoft® PowerPoint® 2016</vt:lpwstr>
  </property>
  <property fmtid="{D5CDD505-2E9C-101B-9397-08002B2CF9AE}" pid="4" name="LastSaved">
    <vt:filetime>2025-01-27T00:00:00Z</vt:filetime>
  </property>
</Properties>
</file>