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6" r:id="rId5"/>
    <p:sldId id="271" r:id="rId6"/>
    <p:sldId id="279" r:id="rId7"/>
    <p:sldId id="290" r:id="rId8"/>
    <p:sldId id="291" r:id="rId9"/>
    <p:sldId id="288" r:id="rId10"/>
    <p:sldId id="280" r:id="rId11"/>
    <p:sldId id="286" r:id="rId12"/>
    <p:sldId id="281" r:id="rId13"/>
    <p:sldId id="275" r:id="rId14"/>
    <p:sldId id="283" r:id="rId15"/>
    <p:sldId id="292" r:id="rId16"/>
    <p:sldId id="257" r:id="rId17"/>
    <p:sldId id="276" r:id="rId18"/>
    <p:sldId id="289" r:id="rId19"/>
    <p:sldId id="285"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 id="271"/>
            <p14:sldId id="279"/>
            <p14:sldId id="290"/>
            <p14:sldId id="291"/>
            <p14:sldId id="288"/>
            <p14:sldId id="280"/>
            <p14:sldId id="286"/>
            <p14:sldId id="281"/>
            <p14:sldId id="275"/>
            <p14:sldId id="283"/>
            <p14:sldId id="292"/>
            <p14:sldId id="257"/>
            <p14:sldId id="276"/>
            <p14:sldId id="289"/>
            <p14:sldId id="2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241" autoAdjust="0"/>
  </p:normalViewPr>
  <p:slideViewPr>
    <p:cSldViewPr snapToGrid="0">
      <p:cViewPr varScale="1">
        <p:scale>
          <a:sx n="86" d="100"/>
          <a:sy n="86" d="100"/>
        </p:scale>
        <p:origin x="55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22/07/2021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22/07/2021</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2</a:t>
            </a:fld>
            <a:endParaRPr lang="fr-FR" noProof="1"/>
          </a:p>
        </p:txBody>
      </p:sp>
    </p:spTree>
    <p:extLst>
      <p:ext uri="{BB962C8B-B14F-4D97-AF65-F5344CB8AC3E}">
        <p14:creationId xmlns:p14="http://schemas.microsoft.com/office/powerpoint/2010/main" val="223353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3</a:t>
            </a:fld>
            <a:endParaRPr lang="fr-FR" noProof="1"/>
          </a:p>
        </p:txBody>
      </p:sp>
    </p:spTree>
    <p:extLst>
      <p:ext uri="{BB962C8B-B14F-4D97-AF65-F5344CB8AC3E}">
        <p14:creationId xmlns:p14="http://schemas.microsoft.com/office/powerpoint/2010/main" val="247895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7</a:t>
            </a:fld>
            <a:endParaRPr lang="fr-FR" noProof="1"/>
          </a:p>
        </p:txBody>
      </p:sp>
    </p:spTree>
    <p:extLst>
      <p:ext uri="{BB962C8B-B14F-4D97-AF65-F5344CB8AC3E}">
        <p14:creationId xmlns:p14="http://schemas.microsoft.com/office/powerpoint/2010/main" val="138672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9</a:t>
            </a:fld>
            <a:endParaRPr lang="fr-FR" noProof="1"/>
          </a:p>
        </p:txBody>
      </p:sp>
    </p:spTree>
    <p:extLst>
      <p:ext uri="{BB962C8B-B14F-4D97-AF65-F5344CB8AC3E}">
        <p14:creationId xmlns:p14="http://schemas.microsoft.com/office/powerpoint/2010/main" val="124388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10</a:t>
            </a:fld>
            <a:endParaRPr lang="fr-FR" noProof="1"/>
          </a:p>
        </p:txBody>
      </p:sp>
    </p:spTree>
    <p:extLst>
      <p:ext uri="{BB962C8B-B14F-4D97-AF65-F5344CB8AC3E}">
        <p14:creationId xmlns:p14="http://schemas.microsoft.com/office/powerpoint/2010/main" val="2451194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11</a:t>
            </a:fld>
            <a:endParaRPr lang="fr-FR" noProof="1"/>
          </a:p>
        </p:txBody>
      </p:sp>
    </p:spTree>
    <p:extLst>
      <p:ext uri="{BB962C8B-B14F-4D97-AF65-F5344CB8AC3E}">
        <p14:creationId xmlns:p14="http://schemas.microsoft.com/office/powerpoint/2010/main" val="2276403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13</a:t>
            </a:fld>
            <a:endParaRPr lang="fr-FR" noProof="1"/>
          </a:p>
        </p:txBody>
      </p:sp>
    </p:spTree>
    <p:extLst>
      <p:ext uri="{BB962C8B-B14F-4D97-AF65-F5344CB8AC3E}">
        <p14:creationId xmlns:p14="http://schemas.microsoft.com/office/powerpoint/2010/main" val="2680941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14</a:t>
            </a:fld>
            <a:endParaRPr lang="fr-FR" noProof="1"/>
          </a:p>
        </p:txBody>
      </p:sp>
    </p:spTree>
    <p:extLst>
      <p:ext uri="{BB962C8B-B14F-4D97-AF65-F5344CB8AC3E}">
        <p14:creationId xmlns:p14="http://schemas.microsoft.com/office/powerpoint/2010/main" val="124329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22/07/2021</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02CD4F2-526B-4131-B91B-856C46007FC5}" type="datetime1">
              <a:rPr lang="fr-FR" noProof="0" smtClean="0"/>
              <a:t>22/07/2021</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rowdfarming.com/fr/manifest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164324"/>
            <a:ext cx="10515600" cy="2387600"/>
          </a:xfrm>
        </p:spPr>
        <p:txBody>
          <a:bodyPr rtlCol="0" anchor="ctr" anchorCtr="0">
            <a:normAutofit/>
          </a:bodyPr>
          <a:lstStyle/>
          <a:p>
            <a:pPr rtl="0"/>
            <a:r>
              <a:rPr lang="fr-FR" sz="4800" b="1" dirty="0">
                <a:solidFill>
                  <a:schemeClr val="bg1"/>
                </a:solidFill>
              </a:rPr>
              <a:t>PROJET SUSTCOOP</a:t>
            </a:r>
          </a:p>
        </p:txBody>
      </p:sp>
      <p:sp>
        <p:nvSpPr>
          <p:cNvPr id="3" name="Sous-titre 2"/>
          <p:cNvSpPr>
            <a:spLocks noGrp="1"/>
          </p:cNvSpPr>
          <p:nvPr>
            <p:ph type="subTitle" idx="4294967295"/>
          </p:nvPr>
        </p:nvSpPr>
        <p:spPr>
          <a:xfrm>
            <a:off x="838200" y="2983027"/>
            <a:ext cx="9582736" cy="1137793"/>
          </a:xfrm>
        </p:spPr>
        <p:txBody>
          <a:bodyPr rtlCol="0">
            <a:normAutofit/>
          </a:bodyPr>
          <a:lstStyle/>
          <a:p>
            <a:pPr marL="0" indent="0" rtl="0">
              <a:buNone/>
            </a:pPr>
            <a:r>
              <a:rPr lang="fr-FR" sz="2400" dirty="0">
                <a:solidFill>
                  <a:schemeClr val="bg1"/>
                </a:solidFill>
                <a:latin typeface="+mj-lt"/>
              </a:rPr>
              <a:t>ETUDE DE L’EXISTANT</a:t>
            </a:r>
          </a:p>
        </p:txBody>
      </p:sp>
      <p:pic>
        <p:nvPicPr>
          <p:cNvPr id="1026" name="Picture 2" descr="Illustration du concept Win-win-winner de CrowdFarming">
            <a:extLst>
              <a:ext uri="{FF2B5EF4-FFF2-40B4-BE49-F238E27FC236}">
                <a16:creationId xmlns:a16="http://schemas.microsoft.com/office/drawing/2014/main" id="{7A58317B-F802-4425-A51C-20157E2C1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192" y="2144047"/>
            <a:ext cx="4171364" cy="3666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21207" y="448056"/>
            <a:ext cx="10904439" cy="640080"/>
          </a:xfrm>
        </p:spPr>
        <p:txBody>
          <a:bodyPr rtlCol="0">
            <a:normAutofit/>
          </a:bodyPr>
          <a:lstStyle/>
          <a:p>
            <a:pPr rtl="0"/>
            <a:r>
              <a:rPr lang="fr-FR" dirty="0">
                <a:latin typeface="Segoe UI Light" panose="020B0502040204020203" pitchFamily="34" charset="0"/>
                <a:cs typeface="Segoe UI Light" panose="020B0502040204020203" pitchFamily="34" charset="0"/>
              </a:rPr>
              <a:t>DATA FOOD CONSORTIUM &amp; INTEROPÉRABILITÉ NUMÉRIQUE</a:t>
            </a:r>
          </a:p>
        </p:txBody>
      </p:sp>
      <p:sp>
        <p:nvSpPr>
          <p:cNvPr id="38" name="Espace réservé du contenu 17"/>
          <p:cNvSpPr txBox="1">
            <a:spLocks/>
          </p:cNvSpPr>
          <p:nvPr/>
        </p:nvSpPr>
        <p:spPr>
          <a:xfrm>
            <a:off x="541609" y="1296100"/>
            <a:ext cx="5878660"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dirty="0">
              <a:latin typeface="Segoe UI" panose="020B0502040204020203" pitchFamily="34" charset="0"/>
              <a:cs typeface="Segoe UI" panose="020B0502040204020203" pitchFamily="34" charset="0"/>
            </a:endParaRPr>
          </a:p>
        </p:txBody>
      </p:sp>
      <p:sp>
        <p:nvSpPr>
          <p:cNvPr id="8" name="ZoneTexte 7">
            <a:extLst>
              <a:ext uri="{FF2B5EF4-FFF2-40B4-BE49-F238E27FC236}">
                <a16:creationId xmlns:a16="http://schemas.microsoft.com/office/drawing/2014/main" id="{0509E066-E723-4323-A658-E89F8295B699}"/>
              </a:ext>
            </a:extLst>
          </p:cNvPr>
          <p:cNvSpPr txBox="1"/>
          <p:nvPr/>
        </p:nvSpPr>
        <p:spPr>
          <a:xfrm>
            <a:off x="630315" y="1535837"/>
            <a:ext cx="4900473" cy="5478423"/>
          </a:xfrm>
          <a:prstGeom prst="rect">
            <a:avLst/>
          </a:prstGeom>
          <a:noFill/>
        </p:spPr>
        <p:txBody>
          <a:bodyPr wrap="square" rtlCol="0">
            <a:spAutoFit/>
          </a:bodyPr>
          <a:lstStyle/>
          <a:p>
            <a:pPr algn="l"/>
            <a:r>
              <a:rPr lang="fr-FR" sz="1600" i="0" dirty="0">
                <a:solidFill>
                  <a:srgbClr val="444444"/>
                </a:solidFill>
                <a:effectLst/>
              </a:rPr>
              <a:t>Avec le développement de la </a:t>
            </a:r>
            <a:r>
              <a:rPr lang="fr-FR" sz="1600" i="0" dirty="0" err="1">
                <a:solidFill>
                  <a:srgbClr val="444444"/>
                </a:solidFill>
                <a:effectLst/>
              </a:rPr>
              <a:t>foodtech</a:t>
            </a:r>
            <a:r>
              <a:rPr lang="fr-FR" sz="1600" i="0" dirty="0">
                <a:solidFill>
                  <a:srgbClr val="444444"/>
                </a:solidFill>
                <a:effectLst/>
              </a:rPr>
              <a:t>, de plus en plus de services des circuits courts alimentaires s’opèrent via des outils informatisés: suivi de la production, gestion des parcelles, gestion des catalogues produits, vente en ligne via des outils de e-commerce, facturation, comptabilité, etc.</a:t>
            </a:r>
          </a:p>
          <a:p>
            <a:pPr algn="l"/>
            <a:endParaRPr lang="fr-FR" sz="1600" i="0" dirty="0">
              <a:solidFill>
                <a:srgbClr val="444444"/>
              </a:solidFill>
              <a:effectLst/>
            </a:endParaRPr>
          </a:p>
          <a:p>
            <a:pPr algn="l"/>
            <a:r>
              <a:rPr lang="fr-FR" sz="1600" i="0" dirty="0">
                <a:solidFill>
                  <a:srgbClr val="444444"/>
                </a:solidFill>
                <a:effectLst/>
              </a:rPr>
              <a:t>Aujourd’hui, ces outils fonctionnent globalement dans une logique de silos et malgré l’existence de quelques API (coûteuses à maintenir), ils ne communiquent pas assez entre eux (ils ne sont pas assez « </a:t>
            </a:r>
            <a:r>
              <a:rPr lang="fr-FR" sz="1600" b="1" i="0" dirty="0">
                <a:solidFill>
                  <a:srgbClr val="444444"/>
                </a:solidFill>
                <a:effectLst/>
              </a:rPr>
              <a:t>interopérables</a:t>
            </a:r>
            <a:r>
              <a:rPr lang="fr-FR" sz="1600" i="0" dirty="0">
                <a:solidFill>
                  <a:srgbClr val="444444"/>
                </a:solidFill>
                <a:effectLst/>
              </a:rPr>
              <a:t> ») .</a:t>
            </a:r>
          </a:p>
          <a:p>
            <a:pPr algn="l"/>
            <a:r>
              <a:rPr lang="fr-FR" sz="1600" i="0" dirty="0">
                <a:solidFill>
                  <a:srgbClr val="444444"/>
                </a:solidFill>
                <a:effectLst/>
              </a:rPr>
              <a:t>Par conséquent, les acteurs du système alimentaire sont confrontés à des nécessités de saisies multiples, à des problématiques de gestion de stocks et à de nombreuses opérations manuelles pour compenser ces incapacités de communication inter-plateformes.</a:t>
            </a:r>
          </a:p>
          <a:p>
            <a:pPr algn="l"/>
            <a:endParaRPr lang="fr-FR" sz="1600" dirty="0">
              <a:solidFill>
                <a:srgbClr val="444444"/>
              </a:solidFill>
            </a:endParaRPr>
          </a:p>
          <a:p>
            <a:pPr algn="l"/>
            <a:r>
              <a:rPr lang="fr-FR" sz="1600" i="0" dirty="0">
                <a:solidFill>
                  <a:srgbClr val="444444"/>
                </a:solidFill>
                <a:effectLst/>
              </a:rPr>
              <a:t>La solution pour contrer les silos qui empêchent l’échange de données entre les plateformes numériques : </a:t>
            </a:r>
            <a:r>
              <a:rPr lang="fr-FR" sz="1600" i="0" dirty="0">
                <a:solidFill>
                  <a:schemeClr val="tx1">
                    <a:lumMod val="75000"/>
                    <a:lumOff val="25000"/>
                  </a:schemeClr>
                </a:solidFill>
                <a:effectLst/>
              </a:rPr>
              <a:t>l’interopérabilité. </a:t>
            </a:r>
          </a:p>
          <a:p>
            <a:pPr algn="l"/>
            <a:endParaRPr lang="fr-FR" sz="1400" b="0" i="0" dirty="0">
              <a:solidFill>
                <a:srgbClr val="444444"/>
              </a:solidFill>
              <a:effectLst/>
              <a:latin typeface="Poppins"/>
            </a:endParaRPr>
          </a:p>
        </p:txBody>
      </p:sp>
      <p:pic>
        <p:nvPicPr>
          <p:cNvPr id="26" name="Picture 12">
            <a:extLst>
              <a:ext uri="{FF2B5EF4-FFF2-40B4-BE49-F238E27FC236}">
                <a16:creationId xmlns:a16="http://schemas.microsoft.com/office/drawing/2014/main" id="{C46C3811-E77E-4201-913E-3819A4994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554" y="3841011"/>
            <a:ext cx="19050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893082D0-FB68-4FD2-BC1D-CDF16C2708BA}"/>
              </a:ext>
            </a:extLst>
          </p:cNvPr>
          <p:cNvSpPr txBox="1"/>
          <p:nvPr/>
        </p:nvSpPr>
        <p:spPr>
          <a:xfrm>
            <a:off x="5973426" y="1532687"/>
            <a:ext cx="5307291" cy="2123658"/>
          </a:xfrm>
          <a:prstGeom prst="rect">
            <a:avLst/>
          </a:prstGeom>
          <a:noFill/>
        </p:spPr>
        <p:txBody>
          <a:bodyPr wrap="square" rtlCol="0">
            <a:spAutoFit/>
          </a:bodyPr>
          <a:lstStyle/>
          <a:p>
            <a:r>
              <a:rPr lang="fr-FR" sz="1600" dirty="0">
                <a:solidFill>
                  <a:schemeClr val="tx1">
                    <a:lumMod val="75000"/>
                    <a:lumOff val="25000"/>
                  </a:schemeClr>
                </a:solidFill>
              </a:rPr>
              <a:t>A l’heure actuelle, la construction d’un langage numérique commun a été validé et est en cours de construction. </a:t>
            </a:r>
          </a:p>
          <a:p>
            <a:r>
              <a:rPr lang="fr-FR" sz="1600" dirty="0">
                <a:solidFill>
                  <a:schemeClr val="tx1">
                    <a:lumMod val="75000"/>
                    <a:lumOff val="25000"/>
                  </a:schemeClr>
                </a:solidFill>
              </a:rPr>
              <a:t>Pour suivre l’évolution du projet:</a:t>
            </a:r>
          </a:p>
          <a:p>
            <a:endParaRPr lang="fr-FR" sz="1600" dirty="0">
              <a:solidFill>
                <a:schemeClr val="tx1">
                  <a:lumMod val="75000"/>
                  <a:lumOff val="25000"/>
                </a:schemeClr>
              </a:solidFill>
            </a:endParaRPr>
          </a:p>
          <a:p>
            <a:r>
              <a:rPr lang="fr-FR" sz="1600" dirty="0">
                <a:solidFill>
                  <a:schemeClr val="tx1">
                    <a:lumMod val="75000"/>
                    <a:lumOff val="25000"/>
                  </a:schemeClr>
                </a:solidFill>
              </a:rPr>
              <a:t>www.datafoodconsortium.org</a:t>
            </a:r>
          </a:p>
          <a:p>
            <a:endParaRPr lang="fr-FR" dirty="0"/>
          </a:p>
          <a:p>
            <a:endParaRPr lang="fr-FR"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LA CHARETTE</a:t>
            </a:r>
          </a:p>
        </p:txBody>
      </p:sp>
      <p:sp>
        <p:nvSpPr>
          <p:cNvPr id="6" name="ZoneTexte 5">
            <a:extLst>
              <a:ext uri="{FF2B5EF4-FFF2-40B4-BE49-F238E27FC236}">
                <a16:creationId xmlns:a16="http://schemas.microsoft.com/office/drawing/2014/main" id="{5805864F-F3F9-4A53-A9B1-3E36EABEF565}"/>
              </a:ext>
            </a:extLst>
          </p:cNvPr>
          <p:cNvSpPr txBox="1"/>
          <p:nvPr/>
        </p:nvSpPr>
        <p:spPr>
          <a:xfrm>
            <a:off x="5098774" y="1431010"/>
            <a:ext cx="6374167" cy="830997"/>
          </a:xfrm>
          <a:prstGeom prst="rect">
            <a:avLst/>
          </a:prstGeom>
          <a:noFill/>
        </p:spPr>
        <p:txBody>
          <a:bodyPr wrap="square" rtlCol="0">
            <a:spAutoFit/>
          </a:bodyPr>
          <a:lstStyle/>
          <a:p>
            <a:endParaRPr lang="fr-FR" sz="1200" dirty="0"/>
          </a:p>
          <a:p>
            <a:endParaRPr lang="fr-FR" sz="1200" dirty="0"/>
          </a:p>
          <a:p>
            <a:endParaRPr lang="fr-FR" sz="1200" dirty="0"/>
          </a:p>
          <a:p>
            <a:endParaRPr lang="fr-FR" sz="1200" dirty="0"/>
          </a:p>
        </p:txBody>
      </p:sp>
      <p:sp>
        <p:nvSpPr>
          <p:cNvPr id="2" name="ZoneTexte 1">
            <a:extLst>
              <a:ext uri="{FF2B5EF4-FFF2-40B4-BE49-F238E27FC236}">
                <a16:creationId xmlns:a16="http://schemas.microsoft.com/office/drawing/2014/main" id="{AB8C6A56-93AD-4476-B1D5-8CB91EBA8455}"/>
              </a:ext>
            </a:extLst>
          </p:cNvPr>
          <p:cNvSpPr txBox="1"/>
          <p:nvPr/>
        </p:nvSpPr>
        <p:spPr>
          <a:xfrm>
            <a:off x="621437" y="1562470"/>
            <a:ext cx="10949126" cy="4247317"/>
          </a:xfrm>
          <a:prstGeom prst="rect">
            <a:avLst/>
          </a:prstGeom>
          <a:noFill/>
        </p:spPr>
        <p:txBody>
          <a:bodyPr wrap="square" rtlCol="0">
            <a:spAutoFit/>
          </a:bodyPr>
          <a:lstStyle/>
          <a:p>
            <a:r>
              <a:rPr lang="fr-FR" dirty="0">
                <a:solidFill>
                  <a:schemeClr val="tx1">
                    <a:lumMod val="75000"/>
                    <a:lumOff val="25000"/>
                  </a:schemeClr>
                </a:solidFill>
              </a:rPr>
              <a:t>Créer en 2017 , le site lacharette.org aborde les problèmes de la logistique alimentaire locale. La Charrette propose de mutualiser les livraisons entre producteurs et professionnels de l’alimentation. C’est une sorte de « </a:t>
            </a:r>
            <a:r>
              <a:rPr lang="fr-FR" dirty="0" err="1">
                <a:solidFill>
                  <a:schemeClr val="tx1">
                    <a:lumMod val="75000"/>
                    <a:lumOff val="25000"/>
                  </a:schemeClr>
                </a:solidFill>
              </a:rPr>
              <a:t>blablacar</a:t>
            </a:r>
            <a:r>
              <a:rPr lang="fr-FR" dirty="0">
                <a:solidFill>
                  <a:schemeClr val="tx1">
                    <a:lumMod val="75000"/>
                    <a:lumOff val="25000"/>
                  </a:schemeClr>
                </a:solidFill>
              </a:rPr>
              <a:t> » du circuit court. La Charrette repose sur un réseau de livreurs indépendants.</a:t>
            </a:r>
          </a:p>
          <a:p>
            <a:endParaRPr lang="fr-FR" dirty="0">
              <a:solidFill>
                <a:schemeClr val="tx1">
                  <a:lumMod val="75000"/>
                  <a:lumOff val="25000"/>
                </a:schemeClr>
              </a:solidFill>
            </a:endParaRPr>
          </a:p>
          <a:p>
            <a:r>
              <a:rPr lang="fr-FR" dirty="0">
                <a:solidFill>
                  <a:schemeClr val="tx1">
                    <a:lumMod val="75000"/>
                    <a:lumOff val="25000"/>
                  </a:schemeClr>
                </a:solidFill>
              </a:rPr>
              <a:t>Fort de leur expérience, l’équipe de la Charrette propose plusieurs axes de réflexions:</a:t>
            </a:r>
          </a:p>
          <a:p>
            <a:endParaRPr lang="fr-FR" dirty="0">
              <a:solidFill>
                <a:schemeClr val="tx1">
                  <a:lumMod val="75000"/>
                  <a:lumOff val="25000"/>
                </a:schemeClr>
              </a:solidFill>
            </a:endParaRPr>
          </a:p>
          <a:p>
            <a:endParaRPr lang="fr-FR" dirty="0">
              <a:solidFill>
                <a:schemeClr val="tx1">
                  <a:lumMod val="75000"/>
                  <a:lumOff val="25000"/>
                </a:schemeClr>
              </a:solidFill>
            </a:endParaRPr>
          </a:p>
          <a:p>
            <a:pPr marL="285750" indent="-285750">
              <a:buFontTx/>
              <a:buChar char="-"/>
            </a:pPr>
            <a:r>
              <a:rPr lang="fr-FR" dirty="0">
                <a:solidFill>
                  <a:schemeClr val="tx1">
                    <a:lumMod val="75000"/>
                    <a:lumOff val="25000"/>
                  </a:schemeClr>
                </a:solidFill>
              </a:rPr>
              <a:t>Le circuit court est une notion multiple;</a:t>
            </a:r>
          </a:p>
          <a:p>
            <a:endParaRPr lang="fr-FR" dirty="0">
              <a:solidFill>
                <a:schemeClr val="tx1">
                  <a:lumMod val="75000"/>
                  <a:lumOff val="25000"/>
                </a:schemeClr>
              </a:solidFill>
            </a:endParaRPr>
          </a:p>
          <a:p>
            <a:pPr marL="285750" indent="-285750">
              <a:buFontTx/>
              <a:buChar char="-"/>
            </a:pPr>
            <a:r>
              <a:rPr lang="fr-FR" dirty="0">
                <a:solidFill>
                  <a:schemeClr val="tx1">
                    <a:lumMod val="75000"/>
                    <a:lumOff val="25000"/>
                  </a:schemeClr>
                </a:solidFill>
              </a:rPr>
              <a:t>Un ancrage local, basé sur une connaissance des hommes et des territoires est essentiel;</a:t>
            </a:r>
          </a:p>
          <a:p>
            <a:endParaRPr lang="fr-FR" dirty="0">
              <a:solidFill>
                <a:schemeClr val="tx1">
                  <a:lumMod val="75000"/>
                  <a:lumOff val="25000"/>
                </a:schemeClr>
              </a:solidFill>
            </a:endParaRPr>
          </a:p>
          <a:p>
            <a:pPr marL="285750" indent="-285750">
              <a:buFontTx/>
              <a:buChar char="-"/>
            </a:pPr>
            <a:r>
              <a:rPr lang="fr-FR" dirty="0">
                <a:solidFill>
                  <a:schemeClr val="tx1">
                    <a:lumMod val="75000"/>
                    <a:lumOff val="25000"/>
                  </a:schemeClr>
                </a:solidFill>
              </a:rPr>
              <a:t>Créer et animer une communauté est essentiel dans la réussite d’un projet numérique de ce type;</a:t>
            </a:r>
          </a:p>
          <a:p>
            <a:endParaRPr lang="fr-FR" dirty="0">
              <a:solidFill>
                <a:schemeClr val="tx1">
                  <a:lumMod val="75000"/>
                  <a:lumOff val="25000"/>
                </a:schemeClr>
              </a:solidFill>
            </a:endParaRPr>
          </a:p>
          <a:p>
            <a:pPr marL="285750" indent="-285750">
              <a:buFontTx/>
              <a:buChar char="-"/>
            </a:pPr>
            <a:r>
              <a:rPr lang="fr-FR" dirty="0">
                <a:solidFill>
                  <a:schemeClr val="tx1">
                    <a:lumMod val="75000"/>
                    <a:lumOff val="25000"/>
                  </a:schemeClr>
                </a:solidFill>
              </a:rPr>
              <a:t>Dans le domaine de la consommation alternative, très peu de projets se transforment en véritables réussite par manque de réalisme;</a:t>
            </a:r>
          </a:p>
        </p:txBody>
      </p:sp>
    </p:spTree>
    <p:extLst>
      <p:ext uri="{BB962C8B-B14F-4D97-AF65-F5344CB8AC3E}">
        <p14:creationId xmlns:p14="http://schemas.microsoft.com/office/powerpoint/2010/main" val="4288799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6144F-4612-45A9-AC65-1650221CEB0F}"/>
              </a:ext>
            </a:extLst>
          </p:cNvPr>
          <p:cNvSpPr>
            <a:spLocks noGrp="1"/>
          </p:cNvSpPr>
          <p:nvPr>
            <p:ph type="title"/>
          </p:nvPr>
        </p:nvSpPr>
        <p:spPr>
          <a:xfrm>
            <a:off x="2793892" y="2924926"/>
            <a:ext cx="6876288" cy="640080"/>
          </a:xfrm>
        </p:spPr>
        <p:txBody>
          <a:bodyPr/>
          <a:lstStyle/>
          <a:p>
            <a:pPr algn="ctr"/>
            <a:r>
              <a:rPr lang="fr-FR" dirty="0">
                <a:solidFill>
                  <a:schemeClr val="bg1">
                    <a:lumMod val="95000"/>
                  </a:schemeClr>
                </a:solidFill>
              </a:rPr>
              <a:t>LES AXES DE REFLEXION</a:t>
            </a:r>
          </a:p>
        </p:txBody>
      </p:sp>
    </p:spTree>
    <p:extLst>
      <p:ext uri="{BB962C8B-B14F-4D97-AF65-F5344CB8AC3E}">
        <p14:creationId xmlns:p14="http://schemas.microsoft.com/office/powerpoint/2010/main" val="209046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lvl="0" rtl="0"/>
            <a:r>
              <a:rPr lang="fr-FR" dirty="0">
                <a:latin typeface="Segoe UI Light" panose="020B0502040204020203" pitchFamily="34" charset="0"/>
                <a:cs typeface="Segoe UI Light" panose="020B0502040204020203" pitchFamily="34" charset="0"/>
              </a:rPr>
              <a:t>LA TRANSPARENCE &amp; LA GOUVERNANCE</a:t>
            </a:r>
          </a:p>
        </p:txBody>
      </p:sp>
      <p:sp>
        <p:nvSpPr>
          <p:cNvPr id="4" name="ZoneTexte 3">
            <a:extLst>
              <a:ext uri="{FF2B5EF4-FFF2-40B4-BE49-F238E27FC236}">
                <a16:creationId xmlns:a16="http://schemas.microsoft.com/office/drawing/2014/main" id="{72AE9799-A15E-4678-A6A1-DC015853EA38}"/>
              </a:ext>
            </a:extLst>
          </p:cNvPr>
          <p:cNvSpPr txBox="1"/>
          <p:nvPr/>
        </p:nvSpPr>
        <p:spPr>
          <a:xfrm>
            <a:off x="641023" y="1630837"/>
            <a:ext cx="10972800" cy="4843827"/>
          </a:xfrm>
          <a:prstGeom prst="rect">
            <a:avLst/>
          </a:prstGeom>
          <a:noFill/>
        </p:spPr>
        <p:txBody>
          <a:bodyPr wrap="square" rtlCol="0">
            <a:spAutoFit/>
          </a:bodyPr>
          <a:lstStyle/>
          <a:p>
            <a:pPr>
              <a:lnSpc>
                <a:spcPct val="107000"/>
              </a:lnSpc>
              <a:spcAft>
                <a:spcPts val="800"/>
              </a:spcAft>
            </a:pPr>
            <a:r>
              <a:rPr lang="fr-FR" sz="1800" dirty="0">
                <a:solidFill>
                  <a:schemeClr val="tx1">
                    <a:lumMod val="75000"/>
                    <a:lumOff val="25000"/>
                  </a:schemeClr>
                </a:solidFill>
                <a:effectLst/>
                <a:latin typeface="Montserrat"/>
                <a:ea typeface="Calibri" panose="020F0502020204030204" pitchFamily="34" charset="0"/>
                <a:cs typeface="Arial" panose="020B0604020202020204" pitchFamily="34" charset="0"/>
              </a:rPr>
              <a:t>Dans une société qui fonctionne bien, les consommateurs doivent avoir le pouvoir de s’informer sur comment, où et par qui la production de ce qu’ils achètent a été faite. Ce pouvoir leur permet d’ajouter un impact positif à leur achat motivé initialement par une nécessité. </a:t>
            </a:r>
            <a:endParaRPr lang="fr-FR" sz="18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solidFill>
                  <a:schemeClr val="tx1">
                    <a:lumMod val="75000"/>
                    <a:lumOff val="25000"/>
                  </a:schemeClr>
                </a:solidFill>
                <a:effectLst/>
                <a:latin typeface="Montserrat"/>
                <a:ea typeface="Calibri" panose="020F0502020204030204" pitchFamily="34" charset="0"/>
                <a:cs typeface="Arial" panose="020B0604020202020204" pitchFamily="34" charset="0"/>
              </a:rPr>
              <a:t>« Pour qu’un impact soit profond et durable dans le temps, il ne devrait pas naître d’une campagne de marketing. Il doit faire partie de l’ADN de l’entreprise (ou du projet) et être visible dans tous les domaines de son activité ». </a:t>
            </a:r>
          </a:p>
          <a:p>
            <a:pPr>
              <a:lnSpc>
                <a:spcPct val="107000"/>
              </a:lnSpc>
              <a:spcAft>
                <a:spcPts val="800"/>
              </a:spcAft>
            </a:pPr>
            <a:r>
              <a:rPr lang="fr-FR" sz="1800" dirty="0">
                <a:solidFill>
                  <a:schemeClr val="tx1">
                    <a:lumMod val="75000"/>
                    <a:lumOff val="25000"/>
                  </a:schemeClr>
                </a:solidFill>
                <a:effectLst/>
                <a:latin typeface="Montserrat"/>
                <a:ea typeface="Calibri" panose="020F0502020204030204" pitchFamily="34" charset="0"/>
                <a:cs typeface="Arial" panose="020B0604020202020204" pitchFamily="34" charset="0"/>
              </a:rPr>
              <a:t>Cela ne signifie pas qu’une entreprise ne puisse pas se “mettre en avant” (toujours avec humilité) et communiquer à ses clients l’impact positif créé par son activité. » </a:t>
            </a:r>
          </a:p>
          <a:p>
            <a:pPr>
              <a:lnSpc>
                <a:spcPct val="107000"/>
              </a:lnSpc>
              <a:spcAft>
                <a:spcPts val="800"/>
              </a:spcAft>
            </a:pPr>
            <a:r>
              <a:rPr lang="fr-FR" sz="1800" dirty="0">
                <a:solidFill>
                  <a:schemeClr val="tx1">
                    <a:lumMod val="75000"/>
                    <a:lumOff val="25000"/>
                  </a:schemeClr>
                </a:solidFill>
                <a:effectLst/>
                <a:latin typeface="Montserrat"/>
                <a:ea typeface="Calibri" panose="020F0502020204030204" pitchFamily="34" charset="0"/>
                <a:cs typeface="Arial" panose="020B0604020202020204" pitchFamily="34" charset="0"/>
              </a:rPr>
              <a:t>Partager des informations et expliquer comment on les a obtenues est une preuve de transparence qui enrichit la relation entre les acteurs.</a:t>
            </a:r>
            <a:endParaRPr lang="fr-FR" dirty="0">
              <a:solidFill>
                <a:schemeClr val="tx1">
                  <a:lumMod val="75000"/>
                  <a:lumOff val="25000"/>
                </a:schemeClr>
              </a:solidFill>
              <a:latin typeface="Montserrat"/>
              <a:ea typeface="Calibri" panose="020F0502020204030204" pitchFamily="34" charset="0"/>
              <a:cs typeface="Arial" panose="020B0604020202020204" pitchFamily="34" charset="0"/>
            </a:endParaRPr>
          </a:p>
          <a:p>
            <a:pPr>
              <a:lnSpc>
                <a:spcPct val="107000"/>
              </a:lnSpc>
              <a:spcAft>
                <a:spcPts val="800"/>
              </a:spcAft>
            </a:pPr>
            <a:r>
              <a:rPr lang="fr-FR" sz="1800" dirty="0">
                <a:solidFill>
                  <a:schemeClr val="tx1">
                    <a:lumMod val="75000"/>
                    <a:lumOff val="25000"/>
                  </a:schemeClr>
                </a:solidFill>
                <a:effectLst/>
                <a:latin typeface="Montserrat"/>
                <a:ea typeface="Calibri" panose="020F0502020204030204" pitchFamily="34" charset="0"/>
                <a:cs typeface="Arial" panose="020B0604020202020204" pitchFamily="34" charset="0"/>
              </a:rPr>
              <a:t>La transparence</a:t>
            </a:r>
            <a:r>
              <a:rPr lang="fr-FR" dirty="0">
                <a:solidFill>
                  <a:schemeClr val="tx1">
                    <a:lumMod val="75000"/>
                    <a:lumOff val="25000"/>
                  </a:schemeClr>
                </a:solidFill>
                <a:latin typeface="Montserrat"/>
                <a:ea typeface="Calibri" panose="020F0502020204030204" pitchFamily="34" charset="0"/>
                <a:cs typeface="Arial" panose="020B0604020202020204" pitchFamily="34" charset="0"/>
              </a:rPr>
              <a:t>, le partage de connaissance, l’accès à tous les contenus en open source sont autant de facteurs qui entrainent compréhension mutuelle, confiance et bienveillance entre producteurs et acheteurs.</a:t>
            </a:r>
            <a:endParaRPr lang="fr-FR" sz="18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dirty="0">
              <a:solidFill>
                <a:schemeClr val="tx1">
                  <a:lumMod val="75000"/>
                  <a:lumOff val="25000"/>
                </a:schemeClr>
              </a:solidFill>
              <a:latin typeface="Montserrat"/>
              <a:ea typeface="Calibri" panose="020F0502020204030204" pitchFamily="34" charset="0"/>
              <a:cs typeface="Arial" panose="020B0604020202020204" pitchFamily="34" charset="0"/>
            </a:endParaRPr>
          </a:p>
          <a:p>
            <a:pPr>
              <a:lnSpc>
                <a:spcPct val="107000"/>
              </a:lnSpc>
              <a:spcAft>
                <a:spcPts val="800"/>
              </a:spcAft>
            </a:pPr>
            <a:r>
              <a:rPr lang="fr-FR" dirty="0">
                <a:solidFill>
                  <a:schemeClr val="tx1">
                    <a:lumMod val="75000"/>
                    <a:lumOff val="25000"/>
                  </a:schemeClr>
                </a:solidFill>
                <a:latin typeface="Montserrat"/>
                <a:ea typeface="Calibri" panose="020F0502020204030204" pitchFamily="34" charset="0"/>
                <a:cs typeface="Arial" panose="020B0604020202020204" pitchFamily="34" charset="0"/>
              </a:rPr>
              <a:t>La notion de gouvernance combinée aux méthodes agiles, apparait souvent </a:t>
            </a:r>
            <a:r>
              <a:rPr lang="fr-FR" dirty="0" err="1">
                <a:solidFill>
                  <a:schemeClr val="tx1">
                    <a:lumMod val="75000"/>
                    <a:lumOff val="25000"/>
                  </a:schemeClr>
                </a:solidFill>
                <a:latin typeface="Montserrat"/>
                <a:ea typeface="Calibri" panose="020F0502020204030204" pitchFamily="34" charset="0"/>
                <a:cs typeface="Arial" panose="020B0604020202020204" pitchFamily="34" charset="0"/>
              </a:rPr>
              <a:t>etre</a:t>
            </a:r>
            <a:r>
              <a:rPr lang="fr-FR" dirty="0">
                <a:solidFill>
                  <a:schemeClr val="tx1">
                    <a:lumMod val="75000"/>
                    <a:lumOff val="25000"/>
                  </a:schemeClr>
                </a:solidFill>
                <a:latin typeface="Montserrat"/>
                <a:ea typeface="Calibri" panose="020F0502020204030204" pitchFamily="34" charset="0"/>
                <a:cs typeface="Arial" panose="020B0604020202020204" pitchFamily="34" charset="0"/>
              </a:rPr>
              <a:t> un outil clé dans la réussite des projets étudiés.</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48056"/>
            <a:ext cx="7832680" cy="640080"/>
          </a:xfrm>
        </p:spPr>
        <p:txBody>
          <a:bodyPr rtlCol="0">
            <a:normAutofit fontScale="90000"/>
          </a:bodyPr>
          <a:lstStyle/>
          <a:p>
            <a:pPr rtl="0"/>
            <a:r>
              <a:rPr lang="fr-FR" dirty="0">
                <a:latin typeface="Segoe UI Light" panose="020B0502040204020203" pitchFamily="34" charset="0"/>
                <a:cs typeface="Segoe UI Light" panose="020B0502040204020203" pitchFamily="34" charset="0"/>
              </a:rPr>
              <a:t>IMPACT DU NUMÉRIQUE SUR LES CIRCUITS COURTS</a:t>
            </a:r>
          </a:p>
        </p:txBody>
      </p:sp>
      <p:sp>
        <p:nvSpPr>
          <p:cNvPr id="16" name="Espace réservé du contenu 17"/>
          <p:cNvSpPr txBox="1">
            <a:spLocks/>
          </p:cNvSpPr>
          <p:nvPr/>
        </p:nvSpPr>
        <p:spPr>
          <a:xfrm>
            <a:off x="541608" y="1296100"/>
            <a:ext cx="9847717"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dirty="0">
              <a:latin typeface="Segoe UI" panose="020B0502040204020203" pitchFamily="34" charset="0"/>
              <a:cs typeface="Segoe UI" panose="020B0502040204020203" pitchFamily="34" charset="0"/>
            </a:endParaRPr>
          </a:p>
        </p:txBody>
      </p:sp>
      <p:sp>
        <p:nvSpPr>
          <p:cNvPr id="42" name="Espace réservé du contenu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Espace réservé du contenu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dirty="0">
              <a:solidFill>
                <a:srgbClr val="D24726"/>
              </a:solidFill>
              <a:latin typeface="Segoe UI" panose="020B0502040204020203" pitchFamily="34" charset="0"/>
              <a:cs typeface="Segoe UI" panose="020B0502040204020203" pitchFamily="34" charset="0"/>
            </a:endParaRPr>
          </a:p>
        </p:txBody>
      </p:sp>
      <p:sp>
        <p:nvSpPr>
          <p:cNvPr id="44" name="Espace réservé du contenu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dirty="0">
              <a:solidFill>
                <a:prstClr val="black">
                  <a:lumMod val="75000"/>
                  <a:lumOff val="25000"/>
                </a:prstClr>
              </a:solidFill>
            </a:endParaRPr>
          </a:p>
        </p:txBody>
      </p:sp>
      <p:sp>
        <p:nvSpPr>
          <p:cNvPr id="2" name="ZoneTexte 1">
            <a:extLst>
              <a:ext uri="{FF2B5EF4-FFF2-40B4-BE49-F238E27FC236}">
                <a16:creationId xmlns:a16="http://schemas.microsoft.com/office/drawing/2014/main" id="{7C9E247B-D828-41E8-8E31-BCC9D5D941EF}"/>
              </a:ext>
            </a:extLst>
          </p:cNvPr>
          <p:cNvSpPr txBox="1"/>
          <p:nvPr/>
        </p:nvSpPr>
        <p:spPr>
          <a:xfrm>
            <a:off x="639192" y="1606858"/>
            <a:ext cx="10897812" cy="5247590"/>
          </a:xfrm>
          <a:prstGeom prst="rect">
            <a:avLst/>
          </a:prstGeom>
          <a:noFill/>
        </p:spPr>
        <p:txBody>
          <a:bodyPr wrap="square" rtlCol="0">
            <a:spAutoFit/>
          </a:bodyPr>
          <a:lstStyle/>
          <a:p>
            <a:pPr algn="l" rtl="0" fontAlgn="base">
              <a:buFont typeface="Arial" panose="020B0604020202020204" pitchFamily="34" charset="0"/>
              <a:buChar char="•"/>
            </a:pPr>
            <a:r>
              <a:rPr lang="fr-FR" b="0" i="0" dirty="0">
                <a:solidFill>
                  <a:schemeClr val="tx1">
                    <a:lumMod val="75000"/>
                    <a:lumOff val="25000"/>
                  </a:schemeClr>
                </a:solidFill>
                <a:effectLst/>
              </a:rPr>
              <a:t>Le numérique permet d’atteindre et de gérer une masse critique d’acheteurs ou de vendeurs à un coût minime, permettant d’équilibrer économiquement le système, et contribuant ainsi à la sécurité des producteurs et distributeurs.</a:t>
            </a:r>
          </a:p>
          <a:p>
            <a:pPr algn="l" rtl="0" fontAlgn="base"/>
            <a:endParaRPr lang="fr-FR" b="0" i="0" dirty="0">
              <a:solidFill>
                <a:schemeClr val="tx1">
                  <a:lumMod val="75000"/>
                  <a:lumOff val="25000"/>
                </a:schemeClr>
              </a:solidFill>
              <a:effectLst/>
            </a:endParaRPr>
          </a:p>
          <a:p>
            <a:pPr algn="l" rtl="0" fontAlgn="base">
              <a:buFont typeface="Arial" panose="020B0604020202020204" pitchFamily="34" charset="0"/>
              <a:buChar char="•"/>
            </a:pPr>
            <a:r>
              <a:rPr lang="fr-FR" b="0" i="0" dirty="0">
                <a:solidFill>
                  <a:schemeClr val="tx1">
                    <a:lumMod val="75000"/>
                    <a:lumOff val="25000"/>
                  </a:schemeClr>
                </a:solidFill>
                <a:effectLst/>
              </a:rPr>
              <a:t>Le numérique permet d’atteindre une plus grande efficacité de gestion, soulageant ainsi l’humain, renforçant la traçabilité, la transparence et la confiance, et contribuant à la pérennité économique des circuits courts.</a:t>
            </a:r>
          </a:p>
          <a:p>
            <a:pPr algn="l" rtl="0" fontAlgn="base"/>
            <a:endParaRPr lang="fr-FR" b="0" i="0" dirty="0">
              <a:solidFill>
                <a:schemeClr val="tx1">
                  <a:lumMod val="75000"/>
                  <a:lumOff val="25000"/>
                </a:schemeClr>
              </a:solidFill>
              <a:effectLst/>
            </a:endParaRPr>
          </a:p>
          <a:p>
            <a:pPr algn="l" rtl="0" fontAlgn="base">
              <a:buFont typeface="Arial" panose="020B0604020202020204" pitchFamily="34" charset="0"/>
              <a:buChar char="•"/>
            </a:pPr>
            <a:r>
              <a:rPr lang="fr-FR" b="0" i="0" dirty="0">
                <a:solidFill>
                  <a:schemeClr val="tx1">
                    <a:lumMod val="75000"/>
                    <a:lumOff val="25000"/>
                  </a:schemeClr>
                </a:solidFill>
                <a:effectLst/>
              </a:rPr>
              <a:t>Le numérique permet de rassembler et partager des données pour optimiser la logistique et limiter ainsi les émissions carbones, le coût, et le temps passé sur les routes.</a:t>
            </a:r>
          </a:p>
          <a:p>
            <a:pPr algn="l" rtl="0" fontAlgn="base"/>
            <a:endParaRPr lang="fr-FR" b="0" i="0" dirty="0">
              <a:solidFill>
                <a:schemeClr val="tx1">
                  <a:lumMod val="75000"/>
                  <a:lumOff val="25000"/>
                </a:schemeClr>
              </a:solidFill>
              <a:effectLst/>
            </a:endParaRPr>
          </a:p>
          <a:p>
            <a:pPr algn="l" rtl="0" fontAlgn="base">
              <a:buFont typeface="Arial" panose="020B0604020202020204" pitchFamily="34" charset="0"/>
              <a:buChar char="•"/>
            </a:pPr>
            <a:r>
              <a:rPr lang="fr-FR" b="0" i="0" dirty="0">
                <a:solidFill>
                  <a:schemeClr val="tx1">
                    <a:lumMod val="75000"/>
                    <a:lumOff val="25000"/>
                  </a:schemeClr>
                </a:solidFill>
                <a:effectLst/>
              </a:rPr>
              <a:t>Le numérique permet un plus grand partage de l’information et une possibilité de participation plus forte à la gouvernance des projets, renforçant ainsi la démocratie alimentaire.</a:t>
            </a:r>
          </a:p>
          <a:p>
            <a:pPr algn="l" rtl="0" fontAlgn="base"/>
            <a:endParaRPr lang="fr-FR" b="0" i="0" dirty="0">
              <a:solidFill>
                <a:srgbClr val="414141"/>
              </a:solidFill>
              <a:effectLst/>
            </a:endParaRPr>
          </a:p>
          <a:p>
            <a:pPr algn="l" rtl="0" fontAlgn="base">
              <a:buFont typeface="Arial" panose="020B0604020202020204" pitchFamily="34" charset="0"/>
              <a:buChar char="•"/>
            </a:pPr>
            <a:r>
              <a:rPr lang="fr-FR" b="0" i="0" dirty="0">
                <a:solidFill>
                  <a:srgbClr val="FF0000"/>
                </a:solidFill>
                <a:effectLst/>
              </a:rPr>
              <a:t>Le numérique peut renforcer l'exclusion des populations moins aisées et moins éduquées, ainsi que des personnes âgées, de la consommation en circuits courts.</a:t>
            </a:r>
          </a:p>
          <a:p>
            <a:pPr algn="l" rtl="0" fontAlgn="base"/>
            <a:endParaRPr lang="fr-FR" b="0" i="0" dirty="0">
              <a:solidFill>
                <a:srgbClr val="FF0000"/>
              </a:solidFill>
              <a:effectLst/>
            </a:endParaRPr>
          </a:p>
          <a:p>
            <a:pPr algn="l" rtl="0" fontAlgn="base"/>
            <a:r>
              <a:rPr lang="fr-FR" sz="1100" dirty="0">
                <a:solidFill>
                  <a:srgbClr val="FF0000"/>
                </a:solidFill>
              </a:rPr>
              <a:t>(source: rapport d’étude </a:t>
            </a:r>
            <a:r>
              <a:rPr lang="fr-FR" sz="1100" dirty="0"/>
              <a:t>Diversité des usages du numérique dans les circuits courts alimentaires et impacts potentiels sur leur durabilité, 2019)</a:t>
            </a:r>
            <a:endParaRPr lang="fr-FR" sz="1100" b="0" i="0" dirty="0">
              <a:solidFill>
                <a:srgbClr val="FF0000"/>
              </a:solidFill>
              <a:effectLst/>
            </a:endParaRPr>
          </a:p>
          <a:p>
            <a:endParaRPr lang="fr-FR" dirty="0"/>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9FCD6-B704-42F4-9A52-5C247B219899}"/>
              </a:ext>
            </a:extLst>
          </p:cNvPr>
          <p:cNvSpPr>
            <a:spLocks noGrp="1"/>
          </p:cNvSpPr>
          <p:nvPr>
            <p:ph type="title"/>
          </p:nvPr>
        </p:nvSpPr>
        <p:spPr/>
        <p:txBody>
          <a:bodyPr/>
          <a:lstStyle/>
          <a:p>
            <a:r>
              <a:rPr lang="fr-FR" dirty="0"/>
              <a:t>PRODUIRE MOINS MAIS PRODUIRE MIEUX</a:t>
            </a:r>
          </a:p>
        </p:txBody>
      </p:sp>
      <p:sp>
        <p:nvSpPr>
          <p:cNvPr id="3" name="ZoneTexte 2">
            <a:extLst>
              <a:ext uri="{FF2B5EF4-FFF2-40B4-BE49-F238E27FC236}">
                <a16:creationId xmlns:a16="http://schemas.microsoft.com/office/drawing/2014/main" id="{5645DA96-756E-4952-9706-10D1322A5E18}"/>
              </a:ext>
            </a:extLst>
          </p:cNvPr>
          <p:cNvSpPr txBox="1"/>
          <p:nvPr/>
        </p:nvSpPr>
        <p:spPr>
          <a:xfrm>
            <a:off x="603682" y="1384917"/>
            <a:ext cx="11008310" cy="6005490"/>
          </a:xfrm>
          <a:prstGeom prst="rect">
            <a:avLst/>
          </a:prstGeom>
          <a:noFill/>
        </p:spPr>
        <p:txBody>
          <a:bodyPr wrap="square" rtlCol="0">
            <a:spAutoFit/>
          </a:bodyPr>
          <a:lstStyle/>
          <a:p>
            <a:pPr>
              <a:lnSpc>
                <a:spcPct val="107000"/>
              </a:lnSpc>
              <a:spcAft>
                <a:spcPts val="800"/>
              </a:spcAft>
            </a:pPr>
            <a:r>
              <a:rPr lang="fr-FR" sz="1400" dirty="0">
                <a:solidFill>
                  <a:schemeClr val="tx1">
                    <a:lumMod val="75000"/>
                    <a:lumOff val="25000"/>
                  </a:schemeClr>
                </a:solidFill>
                <a:effectLst/>
                <a:ea typeface="Calibri" panose="020F0502020204030204" pitchFamily="34" charset="0"/>
                <a:cs typeface="Arial" panose="020B0604020202020204" pitchFamily="34" charset="0"/>
              </a:rPr>
              <a:t>l’Union Européenne a publié en 2012 un rapport indiquant qu’un tiers de la nourriture produite est gaspillée ou finit directement à la poubelle.</a:t>
            </a:r>
          </a:p>
          <a:p>
            <a:pPr>
              <a:lnSpc>
                <a:spcPct val="107000"/>
              </a:lnSpc>
              <a:spcAft>
                <a:spcPts val="800"/>
              </a:spcAft>
            </a:pPr>
            <a:r>
              <a:rPr lang="fr-FR" sz="1400" b="1" dirty="0">
                <a:solidFill>
                  <a:schemeClr val="tx1">
                    <a:lumMod val="75000"/>
                    <a:lumOff val="25000"/>
                  </a:schemeClr>
                </a:solidFill>
                <a:effectLst/>
                <a:ea typeface="Calibri" panose="020F0502020204030204" pitchFamily="34" charset="0"/>
                <a:cs typeface="Arial" panose="020B0604020202020204" pitchFamily="34" charset="0"/>
              </a:rPr>
              <a:t>53% des déchets sont le fait des ménages</a:t>
            </a:r>
            <a:r>
              <a:rPr lang="fr-FR" sz="1400" b="1" dirty="0">
                <a:solidFill>
                  <a:schemeClr val="tx1">
                    <a:lumMod val="75000"/>
                    <a:lumOff val="25000"/>
                  </a:schemeClr>
                </a:solidFill>
                <a:ea typeface="Calibri" panose="020F0502020204030204" pitchFamily="34" charset="0"/>
                <a:cs typeface="Arial" panose="020B0604020202020204" pitchFamily="34" charset="0"/>
              </a:rPr>
              <a:t>.</a:t>
            </a:r>
          </a:p>
          <a:p>
            <a:pPr>
              <a:lnSpc>
                <a:spcPct val="107000"/>
              </a:lnSpc>
              <a:spcAft>
                <a:spcPts val="800"/>
              </a:spcAft>
            </a:pPr>
            <a:r>
              <a:rPr lang="fr-FR" sz="1400" b="1" dirty="0">
                <a:solidFill>
                  <a:schemeClr val="tx1">
                    <a:lumMod val="75000"/>
                    <a:lumOff val="25000"/>
                  </a:schemeClr>
                </a:solidFill>
                <a:effectLst/>
                <a:ea typeface="Calibri" panose="020F0502020204030204" pitchFamily="34" charset="0"/>
                <a:cs typeface="Arial" panose="020B0604020202020204" pitchFamily="34" charset="0"/>
              </a:rPr>
              <a:t>11% des déchets sont produits à la source.</a:t>
            </a:r>
            <a:r>
              <a:rPr lang="fr-FR" sz="1400" dirty="0">
                <a:solidFill>
                  <a:schemeClr val="tx1">
                    <a:lumMod val="75000"/>
                    <a:lumOff val="25000"/>
                  </a:schemeClr>
                </a:solidFill>
                <a:effectLst/>
                <a:ea typeface="Calibri" panose="020F0502020204030204" pitchFamily="34" charset="0"/>
                <a:cs typeface="Arial" panose="020B0604020202020204" pitchFamily="34" charset="0"/>
              </a:rPr>
              <a:t> Les agriculteurs ne parviennent pas à vendre les produits alimentaires ne respectant pas les normes de beauté définies par des « experts » en marketing alimentaire.  </a:t>
            </a:r>
          </a:p>
          <a:p>
            <a:pPr>
              <a:lnSpc>
                <a:spcPct val="107000"/>
              </a:lnSpc>
              <a:spcAft>
                <a:spcPts val="800"/>
              </a:spcAft>
            </a:pPr>
            <a:r>
              <a:rPr lang="fr-FR" sz="1400" b="1" dirty="0">
                <a:solidFill>
                  <a:schemeClr val="tx1">
                    <a:lumMod val="75000"/>
                    <a:lumOff val="25000"/>
                  </a:schemeClr>
                </a:solidFill>
                <a:effectLst/>
                <a:ea typeface="Calibri" panose="020F0502020204030204" pitchFamily="34" charset="0"/>
                <a:cs typeface="Arial" panose="020B0604020202020204" pitchFamily="34" charset="0"/>
              </a:rPr>
              <a:t>19% pendant le processus de conditionnement et de vente au distributeur.</a:t>
            </a:r>
            <a:r>
              <a:rPr lang="fr-FR" sz="1400" dirty="0">
                <a:solidFill>
                  <a:schemeClr val="tx1">
                    <a:lumMod val="75000"/>
                    <a:lumOff val="25000"/>
                  </a:schemeClr>
                </a:solidFill>
                <a:effectLst/>
                <a:ea typeface="Calibri" panose="020F0502020204030204" pitchFamily="34" charset="0"/>
                <a:cs typeface="Arial" panose="020B0604020202020204" pitchFamily="34" charset="0"/>
              </a:rPr>
              <a:t> Pendant la saison des récoltes, les entrepôts remplissent leurs chambres froides en attendant que les supermarchés les commandent. Chaque jour, les aliments perdent de leur fraîcheur. Les supermarchés profitent de cette position de force et les coopératives se voient obligées de baisser leurs prix de vente.</a:t>
            </a:r>
          </a:p>
          <a:p>
            <a:pPr>
              <a:lnSpc>
                <a:spcPct val="107000"/>
              </a:lnSpc>
              <a:spcAft>
                <a:spcPts val="800"/>
              </a:spcAft>
            </a:pPr>
            <a:r>
              <a:rPr lang="fr-FR" sz="1400" b="1" dirty="0">
                <a:solidFill>
                  <a:schemeClr val="tx1">
                    <a:lumMod val="75000"/>
                    <a:lumOff val="25000"/>
                  </a:schemeClr>
                </a:solidFill>
                <a:effectLst/>
                <a:ea typeface="Calibri" panose="020F0502020204030204" pitchFamily="34" charset="0"/>
                <a:cs typeface="Arial" panose="020B0604020202020204" pitchFamily="34" charset="0"/>
              </a:rPr>
              <a:t>5% des déchets se produisent en point de vente</a:t>
            </a:r>
            <a:r>
              <a:rPr lang="fr-FR" sz="1400" dirty="0">
                <a:solidFill>
                  <a:schemeClr val="tx1">
                    <a:lumMod val="75000"/>
                    <a:lumOff val="25000"/>
                  </a:schemeClr>
                </a:solidFill>
                <a:effectLst/>
                <a:ea typeface="Calibri" panose="020F0502020204030204" pitchFamily="34" charset="0"/>
                <a:cs typeface="Arial" panose="020B0604020202020204" pitchFamily="34" charset="0"/>
              </a:rPr>
              <a:t>, lorsque les aliments sont à la vue des consommateurs et attendent que quelqu’un les choisisse pour être consommés.</a:t>
            </a:r>
          </a:p>
          <a:p>
            <a:pPr>
              <a:lnSpc>
                <a:spcPct val="107000"/>
              </a:lnSpc>
              <a:spcAft>
                <a:spcPts val="800"/>
              </a:spcAft>
            </a:pPr>
            <a:r>
              <a:rPr lang="fr-FR" sz="1400" b="1" dirty="0">
                <a:solidFill>
                  <a:schemeClr val="tx1">
                    <a:lumMod val="75000"/>
                    <a:lumOff val="25000"/>
                  </a:schemeClr>
                </a:solidFill>
                <a:effectLst/>
                <a:ea typeface="Calibri" panose="020F0502020204030204" pitchFamily="34" charset="0"/>
                <a:cs typeface="Arial" panose="020B0604020202020204" pitchFamily="34" charset="0"/>
              </a:rPr>
              <a:t>12% sont produits par les hôtels, restaurants et cafés… </a:t>
            </a:r>
          </a:p>
          <a:p>
            <a:pPr>
              <a:lnSpc>
                <a:spcPct val="107000"/>
              </a:lnSpc>
              <a:spcAft>
                <a:spcPts val="800"/>
              </a:spcAft>
            </a:pPr>
            <a:endParaRPr lang="fr-FR" sz="1400" b="1" dirty="0">
              <a:solidFill>
                <a:schemeClr val="tx1">
                  <a:lumMod val="75000"/>
                  <a:lumOff val="25000"/>
                </a:schemeClr>
              </a:solidFill>
              <a:effectLst/>
              <a:ea typeface="Calibri" panose="020F0502020204030204" pitchFamily="34" charset="0"/>
              <a:cs typeface="Arial" panose="020B0604020202020204" pitchFamily="34" charset="0"/>
            </a:endParaRPr>
          </a:p>
          <a:p>
            <a:pPr>
              <a:lnSpc>
                <a:spcPct val="107000"/>
              </a:lnSpc>
              <a:spcAft>
                <a:spcPts val="800"/>
              </a:spcAft>
            </a:pPr>
            <a:r>
              <a:rPr lang="fr-FR" sz="1400" dirty="0">
                <a:solidFill>
                  <a:schemeClr val="tx1">
                    <a:lumMod val="75000"/>
                    <a:lumOff val="25000"/>
                  </a:schemeClr>
                </a:solidFill>
                <a:effectLst/>
                <a:ea typeface="Calibri" panose="020F0502020204030204" pitchFamily="34" charset="0"/>
                <a:cs typeface="Arial" panose="020B0604020202020204" pitchFamily="34" charset="0"/>
              </a:rPr>
              <a:t>Comparativement à d’autres secteurs, les chaines d’approvisionnement agroalimentaires sont parmi les plus inefficaces. Les producteurs produisent « à l’aveugle », isolés de la demande réelle et du prix de ventes de leur production. S’agissant de denrées périssables, ils ne disposent que d’un temps très court pour écouler leurs récoltes et ne sont pas en position de force pour négocier les prix.  Il serait impossible d’imaginer par exemple, que dans l’industrie automobile, 33 véhicules sur 100 soit produits « pour rien ».</a:t>
            </a:r>
          </a:p>
          <a:p>
            <a:pPr>
              <a:lnSpc>
                <a:spcPct val="107000"/>
              </a:lnSpc>
              <a:spcAft>
                <a:spcPts val="800"/>
              </a:spcAft>
            </a:pPr>
            <a:r>
              <a:rPr lang="fr-FR" sz="1400" dirty="0">
                <a:solidFill>
                  <a:schemeClr val="tx1">
                    <a:lumMod val="75000"/>
                    <a:lumOff val="25000"/>
                  </a:schemeClr>
                </a:solidFill>
                <a:cs typeface="Arial" panose="020B0604020202020204" pitchFamily="34" charset="0"/>
              </a:rPr>
              <a:t>Le nombre d’intermédiaires et les intérêts bien souvent conflictuels de chacun d’entre eux expliquent pourquoi la filière agroalimentaire est l’une des plus opaque. </a:t>
            </a:r>
            <a:r>
              <a:rPr lang="fr-FR" sz="1400" b="1" dirty="0">
                <a:solidFill>
                  <a:schemeClr val="tx1">
                    <a:lumMod val="75000"/>
                    <a:lumOff val="25000"/>
                  </a:schemeClr>
                </a:solidFill>
                <a:cs typeface="Arial" panose="020B0604020202020204" pitchFamily="34" charset="0"/>
              </a:rPr>
              <a:t>Le producteur n’est quasiment jamais le vendeur. </a:t>
            </a:r>
            <a:r>
              <a:rPr lang="fr-FR" sz="1400" dirty="0">
                <a:solidFill>
                  <a:schemeClr val="tx1">
                    <a:lumMod val="75000"/>
                    <a:lumOff val="25000"/>
                  </a:schemeClr>
                </a:solidFill>
                <a:cs typeface="Arial" panose="020B0604020202020204" pitchFamily="34" charset="0"/>
              </a:rPr>
              <a:t>Ce manque de contact explique en grande partie que la production ne colle pas à la demande réelle. </a:t>
            </a:r>
            <a:endParaRPr lang="fr-FR" sz="1400" dirty="0">
              <a:solidFill>
                <a:schemeClr val="tx1">
                  <a:lumMod val="75000"/>
                  <a:lumOff val="25000"/>
                </a:schemeClr>
              </a:solidFill>
            </a:endParaRPr>
          </a:p>
          <a:p>
            <a:pPr>
              <a:lnSpc>
                <a:spcPct val="107000"/>
              </a:lnSpc>
              <a:spcAft>
                <a:spcPts val="800"/>
              </a:spcAft>
            </a:pPr>
            <a:endParaRPr lang="fr-FR" sz="14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45280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888B10-4EA8-4AD4-963F-8B813A0787F1}"/>
              </a:ext>
            </a:extLst>
          </p:cNvPr>
          <p:cNvSpPr>
            <a:spLocks noGrp="1"/>
          </p:cNvSpPr>
          <p:nvPr>
            <p:ph type="title"/>
          </p:nvPr>
        </p:nvSpPr>
        <p:spPr/>
        <p:txBody>
          <a:bodyPr/>
          <a:lstStyle/>
          <a:p>
            <a:r>
              <a:rPr lang="fr-FR" dirty="0"/>
              <a:t>Quelques pistes pour notre projet:</a:t>
            </a:r>
          </a:p>
        </p:txBody>
      </p:sp>
      <p:sp>
        <p:nvSpPr>
          <p:cNvPr id="5" name="ZoneTexte 4">
            <a:extLst>
              <a:ext uri="{FF2B5EF4-FFF2-40B4-BE49-F238E27FC236}">
                <a16:creationId xmlns:a16="http://schemas.microsoft.com/office/drawing/2014/main" id="{3983C416-6FB2-4B61-BC89-BCE68ED14517}"/>
              </a:ext>
            </a:extLst>
          </p:cNvPr>
          <p:cNvSpPr txBox="1"/>
          <p:nvPr/>
        </p:nvSpPr>
        <p:spPr>
          <a:xfrm>
            <a:off x="301658" y="2564091"/>
            <a:ext cx="11642103" cy="3416320"/>
          </a:xfrm>
          <a:prstGeom prst="rect">
            <a:avLst/>
          </a:prstGeom>
          <a:noFill/>
        </p:spPr>
        <p:txBody>
          <a:bodyPr wrap="square" rtlCol="0">
            <a:spAutoFit/>
          </a:bodyPr>
          <a:lstStyle/>
          <a:p>
            <a:r>
              <a:rPr lang="fr-FR" dirty="0"/>
              <a:t>Définir notre positionnement et nos fonctions;</a:t>
            </a:r>
          </a:p>
          <a:p>
            <a:endParaRPr lang="fr-FR" dirty="0"/>
          </a:p>
          <a:p>
            <a:r>
              <a:rPr lang="fr-FR" dirty="0"/>
              <a:t>Démarrer à l’échelle locale en répondant à un besoin précis;</a:t>
            </a:r>
          </a:p>
          <a:p>
            <a:endParaRPr lang="fr-FR" dirty="0"/>
          </a:p>
          <a:p>
            <a:r>
              <a:rPr lang="fr-FR" dirty="0"/>
              <a:t>Construire une communauté ouverte et bienveillante;</a:t>
            </a:r>
          </a:p>
          <a:p>
            <a:endParaRPr lang="fr-FR" dirty="0"/>
          </a:p>
          <a:p>
            <a:r>
              <a:rPr lang="fr-FR" dirty="0"/>
              <a:t>Faire évoluer cette communauté en mode agile pour effectuer les ajustements nécessaires et coller au plus près des besoins (apprendre de ses erreurs);</a:t>
            </a:r>
          </a:p>
          <a:p>
            <a:r>
              <a:rPr lang="fr-FR" dirty="0"/>
              <a:t> </a:t>
            </a:r>
          </a:p>
          <a:p>
            <a:r>
              <a:rPr lang="fr-FR" dirty="0"/>
              <a:t>progresser autour des échanges d’idées et de la notion de gouvernance;</a:t>
            </a:r>
          </a:p>
          <a:p>
            <a:endParaRPr lang="fr-FR" dirty="0"/>
          </a:p>
          <a:p>
            <a:r>
              <a:rPr lang="fr-FR" dirty="0"/>
              <a:t>Créer des liens avec les autres acteurs du secteur;</a:t>
            </a:r>
          </a:p>
        </p:txBody>
      </p:sp>
    </p:spTree>
    <p:extLst>
      <p:ext uri="{BB962C8B-B14F-4D97-AF65-F5344CB8AC3E}">
        <p14:creationId xmlns:p14="http://schemas.microsoft.com/office/powerpoint/2010/main" val="209099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30301"/>
            <a:ext cx="11200530" cy="640080"/>
          </a:xfrm>
        </p:spPr>
        <p:txBody>
          <a:bodyPr rtlCol="0">
            <a:noAutofit/>
          </a:bodyPr>
          <a:lstStyle/>
          <a:p>
            <a:pPr rtl="0"/>
            <a:r>
              <a:rPr lang="fr-FR" dirty="0">
                <a:latin typeface="Segoe UI Light" panose="020B0502040204020203" pitchFamily="34" charset="0"/>
                <a:cs typeface="Segoe UI Light" panose="020B0502040204020203" pitchFamily="34" charset="0"/>
              </a:rPr>
              <a:t>INTRODUCTION</a:t>
            </a:r>
          </a:p>
        </p:txBody>
      </p:sp>
      <p:sp>
        <p:nvSpPr>
          <p:cNvPr id="38" name="Espace réservé du contenu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fr-FR" dirty="0">
              <a:latin typeface="Segoe UI" panose="020B0502040204020203" pitchFamily="34" charset="0"/>
              <a:cs typeface="Segoe UI" panose="020B0502040204020203" pitchFamily="34" charset="0"/>
            </a:endParaRPr>
          </a:p>
        </p:txBody>
      </p:sp>
      <p:sp>
        <p:nvSpPr>
          <p:cNvPr id="2" name="ZoneTexte 1">
            <a:extLst>
              <a:ext uri="{FF2B5EF4-FFF2-40B4-BE49-F238E27FC236}">
                <a16:creationId xmlns:a16="http://schemas.microsoft.com/office/drawing/2014/main" id="{0EA6101C-F036-4C86-9576-3635C772A807}"/>
              </a:ext>
            </a:extLst>
          </p:cNvPr>
          <p:cNvSpPr txBox="1"/>
          <p:nvPr/>
        </p:nvSpPr>
        <p:spPr>
          <a:xfrm>
            <a:off x="656948" y="1623217"/>
            <a:ext cx="4598633" cy="4431983"/>
          </a:xfrm>
          <a:prstGeom prst="rect">
            <a:avLst/>
          </a:prstGeom>
          <a:noFill/>
        </p:spPr>
        <p:txBody>
          <a:bodyPr wrap="square" rtlCol="0">
            <a:spAutoFit/>
          </a:bodyPr>
          <a:lstStyle/>
          <a:p>
            <a:r>
              <a:rPr lang="fr-FR" b="0" i="1" dirty="0">
                <a:solidFill>
                  <a:srgbClr val="242424"/>
                </a:solidFill>
                <a:effectLst/>
              </a:rPr>
              <a:t>“Faire les courses est l’acte quotidien le plus efficace à la portée de tous pour avoir un impact social et environnemental positif.”</a:t>
            </a:r>
          </a:p>
          <a:p>
            <a:endParaRPr lang="fr-FR" i="1" dirty="0">
              <a:solidFill>
                <a:srgbClr val="242424"/>
              </a:solidFill>
            </a:endParaRPr>
          </a:p>
          <a:p>
            <a:r>
              <a:rPr lang="fr-FR" sz="1400" dirty="0">
                <a:solidFill>
                  <a:srgbClr val="242424"/>
                </a:solidFill>
              </a:rPr>
              <a:t>De prime abord, les solutions pour consommer mieux semblent simples et faciles à mettre en œuvre. </a:t>
            </a:r>
          </a:p>
          <a:p>
            <a:r>
              <a:rPr lang="fr-FR" sz="1400" dirty="0">
                <a:solidFill>
                  <a:srgbClr val="242424"/>
                </a:solidFill>
              </a:rPr>
              <a:t>Ainsi, selon les médias, il suffirait de privilégier les producteurs locaux, les produits de saisons ainsi que les circuits courts. </a:t>
            </a:r>
          </a:p>
          <a:p>
            <a:endParaRPr lang="fr-FR" sz="1400" dirty="0">
              <a:solidFill>
                <a:srgbClr val="242424"/>
              </a:solidFill>
            </a:endParaRPr>
          </a:p>
          <a:p>
            <a:r>
              <a:rPr lang="fr-FR" sz="1400" dirty="0">
                <a:solidFill>
                  <a:srgbClr val="242424"/>
                </a:solidFill>
              </a:rPr>
              <a:t>Mais pour qui se plonge dans cette thématique constate rapidement que tous ces concepts sont beaucoup plus complexes et intriqués qu’il n’y parait.</a:t>
            </a:r>
          </a:p>
          <a:p>
            <a:r>
              <a:rPr lang="fr-FR" sz="1400" dirty="0">
                <a:solidFill>
                  <a:srgbClr val="242424"/>
                </a:solidFill>
              </a:rPr>
              <a:t>L’idée ici est de retracer notre découverte de la consommation alternative, ses notions clés, ses thématiques et ses acteurs.</a:t>
            </a:r>
          </a:p>
          <a:p>
            <a:endParaRPr lang="fr-FR" sz="1400" dirty="0">
              <a:solidFill>
                <a:srgbClr val="242424"/>
              </a:solidFill>
            </a:endParaRPr>
          </a:p>
          <a:p>
            <a:r>
              <a:rPr lang="fr-FR" sz="1400" dirty="0">
                <a:solidFill>
                  <a:srgbClr val="242424"/>
                </a:solidFill>
              </a:rPr>
              <a:t>Cela nous permettra de mieux comprendre les besoins qui existent ainsi que les solutions possibles.</a:t>
            </a:r>
          </a:p>
        </p:txBody>
      </p:sp>
      <p:pic>
        <p:nvPicPr>
          <p:cNvPr id="2052" name="Picture 4" descr="Infographie qui montre les différents éléments qui influencent le prix des denrées alimentaires.">
            <a:extLst>
              <a:ext uri="{FF2B5EF4-FFF2-40B4-BE49-F238E27FC236}">
                <a16:creationId xmlns:a16="http://schemas.microsoft.com/office/drawing/2014/main" id="{7BCB419E-4692-44D1-8142-3FBC7E209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217" y="1524708"/>
            <a:ext cx="4736977" cy="473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lstStyle/>
          <a:p>
            <a:pPr rtl="0"/>
            <a:r>
              <a:rPr lang="fr-FR" noProof="1">
                <a:latin typeface="Segoe UI Light" panose="020B0502040204020203" pitchFamily="34" charset="0"/>
                <a:cs typeface="Segoe UI Light" panose="020B0502040204020203" pitchFamily="34" charset="0"/>
              </a:rPr>
              <a:t>LES CIRCUITS COURTS</a:t>
            </a:r>
          </a:p>
        </p:txBody>
      </p:sp>
      <p:sp>
        <p:nvSpPr>
          <p:cNvPr id="2" name="ZoneTexte 1">
            <a:extLst>
              <a:ext uri="{FF2B5EF4-FFF2-40B4-BE49-F238E27FC236}">
                <a16:creationId xmlns:a16="http://schemas.microsoft.com/office/drawing/2014/main" id="{6D1C879F-B954-4AA3-9DA6-4559D5186FBE}"/>
              </a:ext>
            </a:extLst>
          </p:cNvPr>
          <p:cNvSpPr txBox="1"/>
          <p:nvPr/>
        </p:nvSpPr>
        <p:spPr>
          <a:xfrm>
            <a:off x="612742" y="1404594"/>
            <a:ext cx="5363852" cy="5139869"/>
          </a:xfrm>
          <a:prstGeom prst="rect">
            <a:avLst/>
          </a:prstGeom>
          <a:noFill/>
        </p:spPr>
        <p:txBody>
          <a:bodyPr wrap="square" rtlCol="0">
            <a:spAutoFit/>
          </a:bodyPr>
          <a:lstStyle/>
          <a:p>
            <a:pPr fontAlgn="base">
              <a:lnSpc>
                <a:spcPts val="1560"/>
              </a:lnSpc>
              <a:spcAft>
                <a:spcPts val="800"/>
              </a:spcAft>
            </a:pPr>
            <a:r>
              <a:rPr lang="fr-FR" sz="1600" b="1" dirty="0"/>
              <a:t>Comment définir le “consommer local”?</a:t>
            </a:r>
          </a:p>
          <a:p>
            <a:pPr fontAlgn="base">
              <a:spcAft>
                <a:spcPts val="800"/>
              </a:spcAft>
            </a:pPr>
            <a:br>
              <a:rPr lang="fr-FR" sz="1600" dirty="0">
                <a:solidFill>
                  <a:srgbClr val="242424"/>
                </a:solidFill>
                <a:effectLst/>
                <a:ea typeface="Times New Roman" panose="02020603050405020304" pitchFamily="18" charset="0"/>
              </a:rPr>
            </a:br>
            <a:r>
              <a:rPr lang="fr-FR" sz="1600" dirty="0">
                <a:solidFill>
                  <a:srgbClr val="242424"/>
                </a:solidFill>
                <a:effectLst/>
                <a:ea typeface="Times New Roman" panose="02020603050405020304" pitchFamily="18" charset="0"/>
              </a:rPr>
              <a:t>Les circuits courts font référence à l’achat des aliments par le consommateur directement au producteur, en évitant les intermédiaires. </a:t>
            </a:r>
          </a:p>
          <a:p>
            <a:pPr fontAlgn="base">
              <a:spcAft>
                <a:spcPts val="800"/>
              </a:spcAft>
            </a:pPr>
            <a:r>
              <a:rPr lang="fr-FR" sz="1600" dirty="0">
                <a:solidFill>
                  <a:srgbClr val="242424"/>
                </a:solidFill>
                <a:effectLst/>
                <a:ea typeface="Times New Roman" panose="02020603050405020304" pitchFamily="18" charset="0"/>
              </a:rPr>
              <a:t>Pour qu’une chaîne d’approvisionnement puisse exister, il suffit seulement d’avoir un producteur et un consommateur, rien de plus. Le circuit court ou direct ne signifie pas forcément proximité territoriale.</a:t>
            </a:r>
            <a:endParaRPr lang="fr-FR" sz="1600" dirty="0">
              <a:effectLst/>
              <a:ea typeface="Times New Roman" panose="02020603050405020304" pitchFamily="18" charset="0"/>
            </a:endParaRPr>
          </a:p>
          <a:p>
            <a:pPr fontAlgn="base">
              <a:spcAft>
                <a:spcPts val="800"/>
              </a:spcAft>
            </a:pPr>
            <a:br>
              <a:rPr lang="fr-FR" sz="1600" dirty="0"/>
            </a:br>
            <a:r>
              <a:rPr lang="fr-FR" sz="1600" dirty="0"/>
              <a:t>Lorsque l’on parle de consommation locale, la majorité des cas évoquent la distance parcourue par les aliments.</a:t>
            </a:r>
          </a:p>
          <a:p>
            <a:pPr fontAlgn="base">
              <a:spcAft>
                <a:spcPts val="800"/>
              </a:spcAft>
            </a:pPr>
            <a:r>
              <a:rPr lang="fr-FR" sz="1600" dirty="0"/>
              <a:t>Chaque association ou organisme en définit ses propres limites: le Congrès des États-Unis l’arrête à  400 miles (644 km), le mouvement Locavore le fixe à 100 miles (161 km). D’autres personnes en revanche, considèrent que la consommation n’est pas essentiellement liée à la distance mais au fait que le producteur ait son activité dans le même pays ou la même région que le consommateur. </a:t>
            </a:r>
          </a:p>
        </p:txBody>
      </p:sp>
      <p:sp>
        <p:nvSpPr>
          <p:cNvPr id="5" name="ZoneTexte 4">
            <a:extLst>
              <a:ext uri="{FF2B5EF4-FFF2-40B4-BE49-F238E27FC236}">
                <a16:creationId xmlns:a16="http://schemas.microsoft.com/office/drawing/2014/main" id="{60CDEA3B-3DB8-4F53-988E-F82A7C81FD15}"/>
              </a:ext>
            </a:extLst>
          </p:cNvPr>
          <p:cNvSpPr txBox="1"/>
          <p:nvPr/>
        </p:nvSpPr>
        <p:spPr>
          <a:xfrm>
            <a:off x="6215408" y="1404594"/>
            <a:ext cx="5458120" cy="4789901"/>
          </a:xfrm>
          <a:prstGeom prst="rect">
            <a:avLst/>
          </a:prstGeom>
          <a:noFill/>
        </p:spPr>
        <p:txBody>
          <a:bodyPr wrap="square" rtlCol="0">
            <a:spAutoFit/>
          </a:bodyPr>
          <a:lstStyle/>
          <a:p>
            <a:pPr fontAlgn="base">
              <a:lnSpc>
                <a:spcPts val="1560"/>
              </a:lnSpc>
            </a:pPr>
            <a:r>
              <a:rPr lang="fr-FR" sz="1600" dirty="0">
                <a:solidFill>
                  <a:srgbClr val="242424"/>
                </a:solidFill>
                <a:effectLst/>
                <a:ea typeface="Times New Roman" panose="02020603050405020304" pitchFamily="18" charset="0"/>
              </a:rPr>
              <a:t>Nous devons faire attention lorsque nous affirmons que plus les producteurs sont proches plus notre consommation sera durable. </a:t>
            </a:r>
          </a:p>
          <a:p>
            <a:pPr fontAlgn="base">
              <a:lnSpc>
                <a:spcPts val="1560"/>
              </a:lnSpc>
            </a:pPr>
            <a:endParaRPr lang="fr-FR" sz="1600" dirty="0">
              <a:solidFill>
                <a:srgbClr val="242424"/>
              </a:solidFill>
              <a:effectLst/>
              <a:ea typeface="Times New Roman" panose="02020603050405020304" pitchFamily="18" charset="0"/>
            </a:endParaRPr>
          </a:p>
          <a:p>
            <a:pPr fontAlgn="base">
              <a:lnSpc>
                <a:spcPts val="1560"/>
              </a:lnSpc>
            </a:pPr>
            <a:r>
              <a:rPr lang="fr-FR" sz="1600" dirty="0">
                <a:solidFill>
                  <a:srgbClr val="242424"/>
                </a:solidFill>
                <a:effectLst/>
                <a:ea typeface="Times New Roman" panose="02020603050405020304" pitchFamily="18" charset="0"/>
              </a:rPr>
              <a:t>La </a:t>
            </a:r>
            <a:r>
              <a:rPr lang="fr-FR" sz="1600" b="1" dirty="0">
                <a:solidFill>
                  <a:srgbClr val="242424"/>
                </a:solidFill>
                <a:effectLst/>
                <a:ea typeface="Times New Roman" panose="02020603050405020304" pitchFamily="18" charset="0"/>
              </a:rPr>
              <a:t>distance parcourue par nos aliments n’est pas la seule variable </a:t>
            </a:r>
            <a:r>
              <a:rPr lang="fr-FR" sz="1600" dirty="0">
                <a:solidFill>
                  <a:srgbClr val="242424"/>
                </a:solidFill>
                <a:effectLst/>
                <a:ea typeface="Times New Roman" panose="02020603050405020304" pitchFamily="18" charset="0"/>
              </a:rPr>
              <a:t>qui a un impact sur notre environnement. </a:t>
            </a:r>
          </a:p>
          <a:p>
            <a:pPr fontAlgn="base">
              <a:lnSpc>
                <a:spcPts val="1560"/>
              </a:lnSpc>
            </a:pPr>
            <a:endParaRPr lang="fr-FR" sz="1600" dirty="0">
              <a:solidFill>
                <a:srgbClr val="242424"/>
              </a:solidFill>
              <a:ea typeface="Times New Roman" panose="02020603050405020304" pitchFamily="18" charset="0"/>
            </a:endParaRPr>
          </a:p>
          <a:p>
            <a:pPr fontAlgn="base">
              <a:lnSpc>
                <a:spcPts val="1560"/>
              </a:lnSpc>
            </a:pPr>
            <a:r>
              <a:rPr lang="fr-FR" sz="1600" dirty="0">
                <a:solidFill>
                  <a:srgbClr val="242424"/>
                </a:solidFill>
                <a:effectLst/>
                <a:ea typeface="Times New Roman" panose="02020603050405020304" pitchFamily="18" charset="0"/>
              </a:rPr>
              <a:t>Des </a:t>
            </a:r>
            <a:r>
              <a:rPr lang="fr-FR" sz="1600" dirty="0"/>
              <a:t>articles s’appuyant sur des bases scientifiques </a:t>
            </a:r>
            <a:r>
              <a:rPr lang="fr-FR" sz="1600" dirty="0">
                <a:solidFill>
                  <a:srgbClr val="242424"/>
                </a:solidFill>
                <a:effectLst/>
                <a:ea typeface="Times New Roman" panose="02020603050405020304" pitchFamily="18" charset="0"/>
              </a:rPr>
              <a:t>ont été publiés au cours de ces dernières années pour évaluer la relation entre “distance” et “durabilité”.</a:t>
            </a:r>
            <a:endParaRPr lang="fr-FR" sz="1600" dirty="0">
              <a:effectLst/>
              <a:ea typeface="Times New Roman" panose="02020603050405020304" pitchFamily="18" charset="0"/>
            </a:endParaRPr>
          </a:p>
          <a:p>
            <a:pPr algn="l" fontAlgn="base"/>
            <a:br>
              <a:rPr lang="fr-FR" sz="1600" dirty="0">
                <a:solidFill>
                  <a:srgbClr val="242424"/>
                </a:solidFill>
                <a:effectLst/>
                <a:ea typeface="Times New Roman" panose="02020603050405020304" pitchFamily="18" charset="0"/>
              </a:rPr>
            </a:br>
            <a:r>
              <a:rPr lang="fr-FR" sz="1600" dirty="0">
                <a:solidFill>
                  <a:srgbClr val="242424"/>
                </a:solidFill>
                <a:effectLst/>
                <a:ea typeface="Times New Roman" panose="02020603050405020304" pitchFamily="18" charset="0"/>
              </a:rPr>
              <a:t>Certaines de ces études montrent que la distance parcourue par les aliments n’est pas la variable la plus pertinente en termes de consommation énergétique.</a:t>
            </a:r>
          </a:p>
          <a:p>
            <a:pPr algn="l" fontAlgn="base"/>
            <a:endParaRPr lang="fr-FR" sz="1600" dirty="0">
              <a:solidFill>
                <a:srgbClr val="242424"/>
              </a:solidFill>
              <a:ea typeface="Times New Roman" panose="02020603050405020304" pitchFamily="18" charset="0"/>
            </a:endParaRPr>
          </a:p>
          <a:p>
            <a:pPr algn="l" fontAlgn="base"/>
            <a:r>
              <a:rPr lang="fr-FR" sz="1600" dirty="0">
                <a:solidFill>
                  <a:srgbClr val="242424"/>
                </a:solidFill>
                <a:ea typeface="Times New Roman" panose="02020603050405020304" pitchFamily="18" charset="0"/>
              </a:rPr>
              <a:t>L</a:t>
            </a:r>
            <a:r>
              <a:rPr lang="fr-FR" sz="1600" dirty="0">
                <a:solidFill>
                  <a:srgbClr val="242424"/>
                </a:solidFill>
                <a:effectLst/>
                <a:ea typeface="Times New Roman" panose="02020603050405020304" pitchFamily="18" charset="0"/>
              </a:rPr>
              <a:t>’impact du transport du producteur au point de vente est de 4% (</a:t>
            </a:r>
            <a:r>
              <a:rPr lang="fr-FR" sz="1600" u="none" strike="noStrike" dirty="0">
                <a:solidFill>
                  <a:srgbClr val="121212"/>
                </a:solidFill>
                <a:effectLst/>
                <a:ea typeface="Times New Roman" panose="02020603050405020304" pitchFamily="18" charset="0"/>
              </a:rPr>
              <a:t>Environ. </a:t>
            </a:r>
            <a:r>
              <a:rPr lang="fr-FR" sz="1600" u="none" strike="noStrike" dirty="0" err="1">
                <a:solidFill>
                  <a:srgbClr val="121212"/>
                </a:solidFill>
                <a:effectLst/>
                <a:ea typeface="Times New Roman" panose="02020603050405020304" pitchFamily="18" charset="0"/>
              </a:rPr>
              <a:t>Sci</a:t>
            </a:r>
            <a:r>
              <a:rPr lang="fr-FR" sz="1600" u="none" strike="noStrike" dirty="0">
                <a:solidFill>
                  <a:srgbClr val="121212"/>
                </a:solidFill>
                <a:effectLst/>
                <a:ea typeface="Times New Roman" panose="02020603050405020304" pitchFamily="18" charset="0"/>
              </a:rPr>
              <a:t>. Technol.2008,42,10,3508-3513</a:t>
            </a:r>
            <a:r>
              <a:rPr lang="fr-FR" sz="1600" dirty="0">
                <a:solidFill>
                  <a:srgbClr val="242424"/>
                </a:solidFill>
                <a:effectLst/>
                <a:ea typeface="Times New Roman" panose="02020603050405020304" pitchFamily="18" charset="0"/>
              </a:rPr>
              <a:t>) sur l’impact global de la chaîne alimentaire.</a:t>
            </a:r>
            <a:endParaRPr lang="fr-FR" sz="1600" dirty="0">
              <a:effectLst/>
              <a:ea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p>
          <a:p>
            <a:endParaRPr lang="fr-FR"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08E002-287B-4B67-9E0F-B784356E7B53}"/>
              </a:ext>
            </a:extLst>
          </p:cNvPr>
          <p:cNvSpPr>
            <a:spLocks noGrp="1"/>
          </p:cNvSpPr>
          <p:nvPr>
            <p:ph type="title"/>
          </p:nvPr>
        </p:nvSpPr>
        <p:spPr>
          <a:xfrm>
            <a:off x="521207" y="448056"/>
            <a:ext cx="9359640" cy="640080"/>
          </a:xfrm>
        </p:spPr>
        <p:txBody>
          <a:bodyPr>
            <a:noAutofit/>
          </a:bodyPr>
          <a:lstStyle/>
          <a:p>
            <a:r>
              <a:rPr lang="fr-FR" dirty="0"/>
              <a:t>SYNERGIES ENVIRONNEMENTALES DE LA VENTE DIRECTE</a:t>
            </a:r>
          </a:p>
        </p:txBody>
      </p:sp>
      <p:sp>
        <p:nvSpPr>
          <p:cNvPr id="4" name="ZoneTexte 3">
            <a:extLst>
              <a:ext uri="{FF2B5EF4-FFF2-40B4-BE49-F238E27FC236}">
                <a16:creationId xmlns:a16="http://schemas.microsoft.com/office/drawing/2014/main" id="{110F94E9-26D6-46DA-AED6-445CAB596BE9}"/>
              </a:ext>
            </a:extLst>
          </p:cNvPr>
          <p:cNvSpPr txBox="1"/>
          <p:nvPr/>
        </p:nvSpPr>
        <p:spPr>
          <a:xfrm>
            <a:off x="627355" y="1376040"/>
            <a:ext cx="10937289" cy="5409558"/>
          </a:xfrm>
          <a:prstGeom prst="rect">
            <a:avLst/>
          </a:prstGeom>
          <a:noFill/>
        </p:spPr>
        <p:txBody>
          <a:bodyPr wrap="square" rtlCol="0">
            <a:spAutoFit/>
          </a:bodyPr>
          <a:lstStyle/>
          <a:p>
            <a:pPr fontAlgn="base">
              <a:spcAft>
                <a:spcPts val="1350"/>
              </a:spcAft>
            </a:pPr>
            <a:r>
              <a:rPr lang="fr-FR" sz="1600" dirty="0">
                <a:solidFill>
                  <a:srgbClr val="242424"/>
                </a:solidFill>
                <a:effectLst/>
                <a:ea typeface="Times New Roman" panose="02020603050405020304" pitchFamily="18" charset="0"/>
              </a:rPr>
              <a:t>Au niveau de l’impact environnemental, la vente directe du producteur au consommateur </a:t>
            </a:r>
            <a:r>
              <a:rPr lang="fr-FR" sz="1600" dirty="0">
                <a:solidFill>
                  <a:srgbClr val="242424"/>
                </a:solidFill>
                <a:ea typeface="Times New Roman" panose="02020603050405020304" pitchFamily="18" charset="0"/>
              </a:rPr>
              <a:t>a </a:t>
            </a:r>
            <a:r>
              <a:rPr lang="fr-FR" sz="1600" dirty="0">
                <a:solidFill>
                  <a:srgbClr val="242424"/>
                </a:solidFill>
                <a:effectLst/>
                <a:ea typeface="Times New Roman" panose="02020603050405020304" pitchFamily="18" charset="0"/>
              </a:rPr>
              <a:t>les avantages suivants par rapport à la vente avec intermédiaires de la grande distribution :</a:t>
            </a:r>
          </a:p>
          <a:p>
            <a:pPr fontAlgn="base">
              <a:spcAft>
                <a:spcPts val="1350"/>
              </a:spcAft>
            </a:pPr>
            <a:endParaRPr lang="fr-FR" sz="1600" dirty="0">
              <a:effectLst/>
              <a:ea typeface="Times New Roman" panose="02020603050405020304" pitchFamily="18" charset="0"/>
            </a:endParaRPr>
          </a:p>
          <a:p>
            <a:pPr marL="342900" lvl="0" indent="-342900" fontAlgn="base">
              <a:lnSpc>
                <a:spcPct val="107000"/>
              </a:lnSpc>
              <a:spcAft>
                <a:spcPts val="1350"/>
              </a:spcAft>
              <a:buSzPts val="1000"/>
              <a:buFont typeface="Symbol" panose="05050102010706020507" pitchFamily="18" charset="2"/>
              <a:buChar char=""/>
              <a:tabLst>
                <a:tab pos="457200" algn="l"/>
              </a:tabLst>
            </a:pPr>
            <a:r>
              <a:rPr lang="fr-FR" sz="1600" b="1" dirty="0">
                <a:solidFill>
                  <a:srgbClr val="242424"/>
                </a:solidFill>
                <a:effectLst/>
                <a:ea typeface="Calibri" panose="020F0502020204030204" pitchFamily="34" charset="0"/>
                <a:cs typeface="Arial" panose="020B0604020202020204" pitchFamily="34" charset="0"/>
              </a:rPr>
              <a:t>Diminuer le temps écoulé entre la récolte et la consommation, en évitant l’entreposage d’aliments en grandes chaînes de distribution et l’attente sur l’étalage des supermarchés avant d’être achetés.</a:t>
            </a:r>
          </a:p>
          <a:p>
            <a:pPr lvl="0" fontAlgn="base">
              <a:lnSpc>
                <a:spcPct val="107000"/>
              </a:lnSpc>
              <a:spcAft>
                <a:spcPts val="1350"/>
              </a:spcAft>
              <a:buSzPts val="1000"/>
              <a:tabLst>
                <a:tab pos="457200" algn="l"/>
              </a:tabLst>
            </a:pPr>
            <a:endParaRPr lang="fr-FR" sz="1600" dirty="0">
              <a:solidFill>
                <a:srgbClr val="242424"/>
              </a:solidFill>
              <a:effectLst/>
              <a:ea typeface="Calibri" panose="020F0502020204030204" pitchFamily="34" charset="0"/>
              <a:cs typeface="Arial" panose="020B0604020202020204" pitchFamily="34" charset="0"/>
            </a:endParaRPr>
          </a:p>
          <a:p>
            <a:pPr marL="342900" lvl="0" indent="-342900" fontAlgn="base">
              <a:lnSpc>
                <a:spcPct val="107000"/>
              </a:lnSpc>
              <a:spcAft>
                <a:spcPts val="1350"/>
              </a:spcAft>
              <a:buSzPts val="1000"/>
              <a:buFont typeface="Symbol" panose="05050102010706020507" pitchFamily="18" charset="2"/>
              <a:buChar char=""/>
              <a:tabLst>
                <a:tab pos="457200" algn="l"/>
              </a:tabLst>
            </a:pPr>
            <a:r>
              <a:rPr lang="fr-FR" sz="1600" b="1" dirty="0">
                <a:solidFill>
                  <a:srgbClr val="242424"/>
                </a:solidFill>
                <a:effectLst/>
                <a:ea typeface="Calibri" panose="020F0502020204030204" pitchFamily="34" charset="0"/>
                <a:cs typeface="Arial" panose="020B0604020202020204" pitchFamily="34" charset="0"/>
              </a:rPr>
              <a:t>Réduire la distance parcourue lors du transport: les produits s’envoient directement au consommateur depuis le point de production, des routes de distribution optimisées, en se servant des réseaux des entreprises de transport et de leur grande ramification.</a:t>
            </a:r>
          </a:p>
          <a:p>
            <a:pPr lvl="0" fontAlgn="base">
              <a:lnSpc>
                <a:spcPct val="107000"/>
              </a:lnSpc>
              <a:spcAft>
                <a:spcPts val="1350"/>
              </a:spcAft>
              <a:buSzPts val="1000"/>
              <a:tabLst>
                <a:tab pos="457200" algn="l"/>
              </a:tabLst>
            </a:pPr>
            <a:endParaRPr lang="fr-FR" sz="1600" dirty="0">
              <a:solidFill>
                <a:srgbClr val="242424"/>
              </a:solidFill>
              <a:effectLst/>
              <a:ea typeface="Calibri" panose="020F0502020204030204" pitchFamily="34" charset="0"/>
              <a:cs typeface="Arial" panose="020B0604020202020204" pitchFamily="34" charset="0"/>
            </a:endParaRPr>
          </a:p>
          <a:p>
            <a:pPr marL="342900" lvl="0" indent="-342900" fontAlgn="base">
              <a:lnSpc>
                <a:spcPct val="107000"/>
              </a:lnSpc>
              <a:spcAft>
                <a:spcPts val="1350"/>
              </a:spcAft>
              <a:buSzPts val="1000"/>
              <a:buFont typeface="Symbol" panose="05050102010706020507" pitchFamily="18" charset="2"/>
              <a:buChar char=""/>
              <a:tabLst>
                <a:tab pos="457200" algn="l"/>
              </a:tabLst>
            </a:pPr>
            <a:r>
              <a:rPr lang="fr-FR" sz="1600" b="1" dirty="0">
                <a:solidFill>
                  <a:srgbClr val="242424"/>
                </a:solidFill>
                <a:effectLst/>
                <a:ea typeface="Calibri" panose="020F0502020204030204" pitchFamily="34" charset="0"/>
                <a:cs typeface="Arial" panose="020B0604020202020204" pitchFamily="34" charset="0"/>
              </a:rPr>
              <a:t>Éviter les traitements de conservation de la peau et les fongicides car les produits frais n’ont pas à endurer un long voyage.</a:t>
            </a:r>
          </a:p>
          <a:p>
            <a:pPr lvl="0" fontAlgn="base">
              <a:lnSpc>
                <a:spcPct val="107000"/>
              </a:lnSpc>
              <a:spcAft>
                <a:spcPts val="1350"/>
              </a:spcAft>
              <a:buSzPts val="1000"/>
              <a:tabLst>
                <a:tab pos="457200" algn="l"/>
              </a:tabLst>
            </a:pPr>
            <a:endParaRPr lang="fr-FR" sz="1600" dirty="0">
              <a:solidFill>
                <a:srgbClr val="242424"/>
              </a:solidFill>
              <a:effectLst/>
              <a:ea typeface="Calibri" panose="020F0502020204030204" pitchFamily="34" charset="0"/>
              <a:cs typeface="Arial" panose="020B060402020202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fr-FR" sz="1600" b="1" dirty="0">
                <a:solidFill>
                  <a:srgbClr val="242424"/>
                </a:solidFill>
                <a:effectLst/>
                <a:ea typeface="Calibri" panose="020F0502020204030204" pitchFamily="34" charset="0"/>
                <a:cs typeface="Arial" panose="020B0604020202020204" pitchFamily="34" charset="0"/>
              </a:rPr>
              <a:t>Éviter la consommation d’énergie car les fruits sont récoltés mûrs et envoyés directement. Ils n’ont pas à passer par des chambres de maturation ou de réfrigération.</a:t>
            </a:r>
          </a:p>
        </p:txBody>
      </p:sp>
    </p:spTree>
    <p:extLst>
      <p:ext uri="{BB962C8B-B14F-4D97-AF65-F5344CB8AC3E}">
        <p14:creationId xmlns:p14="http://schemas.microsoft.com/office/powerpoint/2010/main" val="409835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6144F-4612-45A9-AC65-1650221CEB0F}"/>
              </a:ext>
            </a:extLst>
          </p:cNvPr>
          <p:cNvSpPr>
            <a:spLocks noGrp="1"/>
          </p:cNvSpPr>
          <p:nvPr>
            <p:ph type="title"/>
          </p:nvPr>
        </p:nvSpPr>
        <p:spPr>
          <a:xfrm>
            <a:off x="2962568" y="2942681"/>
            <a:ext cx="6876288" cy="640080"/>
          </a:xfrm>
        </p:spPr>
        <p:txBody>
          <a:bodyPr/>
          <a:lstStyle/>
          <a:p>
            <a:r>
              <a:rPr lang="fr-FR" dirty="0">
                <a:solidFill>
                  <a:schemeClr val="bg1">
                    <a:lumMod val="95000"/>
                  </a:schemeClr>
                </a:solidFill>
              </a:rPr>
              <a:t>QUELQUES ACTEURS INTERRESSANTS</a:t>
            </a:r>
          </a:p>
        </p:txBody>
      </p:sp>
    </p:spTree>
    <p:extLst>
      <p:ext uri="{BB962C8B-B14F-4D97-AF65-F5344CB8AC3E}">
        <p14:creationId xmlns:p14="http://schemas.microsoft.com/office/powerpoint/2010/main" val="356892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4A29ED-5B32-4643-85B9-D5F393F029DC}"/>
              </a:ext>
            </a:extLst>
          </p:cNvPr>
          <p:cNvSpPr>
            <a:spLocks noGrp="1"/>
          </p:cNvSpPr>
          <p:nvPr>
            <p:ph type="title"/>
          </p:nvPr>
        </p:nvSpPr>
        <p:spPr>
          <a:xfrm>
            <a:off x="539496" y="456933"/>
            <a:ext cx="6877119" cy="640080"/>
          </a:xfrm>
        </p:spPr>
        <p:txBody>
          <a:bodyPr/>
          <a:lstStyle/>
          <a:p>
            <a:r>
              <a:rPr lang="fr-FR" dirty="0"/>
              <a:t>LES AMAPS</a:t>
            </a:r>
          </a:p>
        </p:txBody>
      </p:sp>
      <p:sp>
        <p:nvSpPr>
          <p:cNvPr id="4" name="ZoneTexte 3">
            <a:extLst>
              <a:ext uri="{FF2B5EF4-FFF2-40B4-BE49-F238E27FC236}">
                <a16:creationId xmlns:a16="http://schemas.microsoft.com/office/drawing/2014/main" id="{D023B890-F229-4AF5-BAE9-4DE9950183A3}"/>
              </a:ext>
            </a:extLst>
          </p:cNvPr>
          <p:cNvSpPr txBox="1"/>
          <p:nvPr/>
        </p:nvSpPr>
        <p:spPr>
          <a:xfrm>
            <a:off x="656948" y="1535837"/>
            <a:ext cx="10866268" cy="5245539"/>
          </a:xfrm>
          <a:prstGeom prst="rect">
            <a:avLst/>
          </a:prstGeom>
          <a:noFill/>
        </p:spPr>
        <p:txBody>
          <a:bodyPr wrap="square" rtlCol="0">
            <a:spAutoFit/>
          </a:bodyPr>
          <a:lstStyle/>
          <a:p>
            <a:pPr>
              <a:lnSpc>
                <a:spcPct val="107000"/>
              </a:lnSpc>
              <a:spcAft>
                <a:spcPts val="800"/>
              </a:spcAft>
            </a:pPr>
            <a:r>
              <a:rPr lang="fr-FR" dirty="0">
                <a:effectLst/>
                <a:ea typeface="Calibri" panose="020F0502020204030204" pitchFamily="34" charset="0"/>
                <a:cs typeface="Arial" panose="020B0604020202020204" pitchFamily="34" charset="0"/>
              </a:rPr>
              <a:t>Une </a:t>
            </a:r>
            <a:r>
              <a:rPr lang="fr-FR" b="1" dirty="0">
                <a:effectLst/>
                <a:ea typeface="Calibri" panose="020F0502020204030204" pitchFamily="34" charset="0"/>
                <a:cs typeface="Arial" panose="020B0604020202020204" pitchFamily="34" charset="0"/>
              </a:rPr>
              <a:t>Association pour le Maintien d’une Agriculture Paysanne</a:t>
            </a:r>
            <a:r>
              <a:rPr lang="fr-FR" b="1" dirty="0">
                <a:ea typeface="Calibri" panose="020F0502020204030204" pitchFamily="34" charset="0"/>
                <a:cs typeface="Arial" panose="020B0604020202020204" pitchFamily="34" charset="0"/>
              </a:rPr>
              <a:t> </a:t>
            </a:r>
            <a:r>
              <a:rPr lang="fr-FR" dirty="0">
                <a:effectLst/>
                <a:ea typeface="Calibri" panose="020F0502020204030204" pitchFamily="34" charset="0"/>
                <a:cs typeface="Arial" panose="020B0604020202020204" pitchFamily="34" charset="0"/>
              </a:rPr>
              <a:t>se caractérise par une entente entre un groupe de consommateurs et un producteur, incluant une notion de solidarité (partage des risques climatiques par exemple) et de développement sur le long terme. </a:t>
            </a:r>
          </a:p>
          <a:p>
            <a:pPr>
              <a:lnSpc>
                <a:spcPct val="107000"/>
              </a:lnSpc>
              <a:spcAft>
                <a:spcPts val="800"/>
              </a:spcAft>
            </a:pPr>
            <a:endParaRPr lang="fr-FR" dirty="0">
              <a:ea typeface="Calibri" panose="020F0502020204030204" pitchFamily="34" charset="0"/>
              <a:cs typeface="Arial" panose="020B0604020202020204" pitchFamily="34" charset="0"/>
            </a:endParaRPr>
          </a:p>
          <a:p>
            <a:pPr>
              <a:lnSpc>
                <a:spcPct val="107000"/>
              </a:lnSpc>
              <a:spcAft>
                <a:spcPts val="800"/>
              </a:spcAft>
            </a:pPr>
            <a:r>
              <a:rPr lang="fr-FR" dirty="0">
                <a:effectLst/>
                <a:ea typeface="Calibri" panose="020F0502020204030204" pitchFamily="34" charset="0"/>
                <a:cs typeface="Arial" panose="020B0604020202020204" pitchFamily="34" charset="0"/>
              </a:rPr>
              <a:t>Une AMAP est souvent gérée au niveau micro local. </a:t>
            </a:r>
          </a:p>
          <a:p>
            <a:pPr>
              <a:lnSpc>
                <a:spcPct val="107000"/>
              </a:lnSpc>
              <a:spcAft>
                <a:spcPts val="800"/>
              </a:spcAft>
            </a:pPr>
            <a:r>
              <a:rPr lang="fr-FR" dirty="0">
                <a:effectLst/>
                <a:ea typeface="Calibri" panose="020F0502020204030204" pitchFamily="34" charset="0"/>
                <a:cs typeface="Arial" panose="020B0604020202020204" pitchFamily="34" charset="0"/>
              </a:rPr>
              <a:t>Historiquement, c’est l’une des premières tentatives de consommation responsable citoyenne et collective (au début des années 2000).</a:t>
            </a:r>
          </a:p>
          <a:p>
            <a:pPr>
              <a:lnSpc>
                <a:spcPct val="107000"/>
              </a:lnSpc>
              <a:spcAft>
                <a:spcPts val="800"/>
              </a:spcAft>
            </a:pPr>
            <a:endParaRPr lang="fr-FR" dirty="0">
              <a:effectLst/>
              <a:ea typeface="Calibri" panose="020F0502020204030204" pitchFamily="34" charset="0"/>
              <a:cs typeface="Arial" panose="020B0604020202020204" pitchFamily="34" charset="0"/>
            </a:endParaRPr>
          </a:p>
          <a:p>
            <a:pPr>
              <a:lnSpc>
                <a:spcPct val="107000"/>
              </a:lnSpc>
              <a:spcAft>
                <a:spcPts val="800"/>
              </a:spcAft>
            </a:pPr>
            <a:r>
              <a:rPr lang="fr-FR" dirty="0">
                <a:ea typeface="Calibri" panose="020F0502020204030204" pitchFamily="34" charset="0"/>
                <a:cs typeface="Arial" panose="020B0604020202020204" pitchFamily="34" charset="0"/>
              </a:rPr>
              <a:t>Très diverses dans leurs formes, la France compte plus de 3000 </a:t>
            </a:r>
          </a:p>
          <a:p>
            <a:pPr>
              <a:lnSpc>
                <a:spcPct val="107000"/>
              </a:lnSpc>
              <a:spcAft>
                <a:spcPts val="800"/>
              </a:spcAft>
            </a:pPr>
            <a:r>
              <a:rPr lang="fr-FR" dirty="0" err="1">
                <a:ea typeface="Calibri" panose="020F0502020204030204" pitchFamily="34" charset="0"/>
                <a:cs typeface="Arial" panose="020B0604020202020204" pitchFamily="34" charset="0"/>
              </a:rPr>
              <a:t>AMAPs</a:t>
            </a:r>
            <a:r>
              <a:rPr lang="fr-FR" dirty="0">
                <a:ea typeface="Calibri" panose="020F0502020204030204" pitchFamily="34" charset="0"/>
                <a:cs typeface="Arial" panose="020B0604020202020204" pitchFamily="34" charset="0"/>
              </a:rPr>
              <a:t> en 2020, dont un tiers réparties entre l’Ile-de-France et </a:t>
            </a:r>
          </a:p>
          <a:p>
            <a:pPr>
              <a:lnSpc>
                <a:spcPct val="107000"/>
              </a:lnSpc>
              <a:spcAft>
                <a:spcPts val="800"/>
              </a:spcAft>
            </a:pPr>
            <a:r>
              <a:rPr lang="fr-FR" dirty="0">
                <a:ea typeface="Calibri" panose="020F0502020204030204" pitchFamily="34" charset="0"/>
                <a:cs typeface="Arial" panose="020B0604020202020204" pitchFamily="34" charset="0"/>
              </a:rPr>
              <a:t>la région Auvergne-Rhône-Alpes. </a:t>
            </a:r>
            <a:endParaRPr lang="fr-FR" dirty="0">
              <a:effectLst/>
              <a:ea typeface="Calibri" panose="020F0502020204030204" pitchFamily="34" charset="0"/>
              <a:cs typeface="Arial" panose="020B0604020202020204" pitchFamily="34" charset="0"/>
            </a:endParaRPr>
          </a:p>
          <a:p>
            <a:pPr>
              <a:lnSpc>
                <a:spcPct val="107000"/>
              </a:lnSpc>
              <a:spcAft>
                <a:spcPts val="800"/>
              </a:spcAft>
            </a:pPr>
            <a:r>
              <a:rPr lang="fr-FR" dirty="0">
                <a:effectLst/>
                <a:ea typeface="Calibri" panose="020F0502020204030204" pitchFamily="34" charset="0"/>
                <a:cs typeface="Arial" panose="020B0604020202020204" pitchFamily="34" charset="0"/>
              </a:rPr>
              <a:t>Intégrer une AMAP est souvent long et fastidieux, ce qui constitue</a:t>
            </a:r>
          </a:p>
          <a:p>
            <a:pPr>
              <a:lnSpc>
                <a:spcPct val="107000"/>
              </a:lnSpc>
              <a:spcAft>
                <a:spcPts val="800"/>
              </a:spcAft>
            </a:pPr>
            <a:r>
              <a:rPr lang="fr-FR" dirty="0">
                <a:effectLst/>
                <a:ea typeface="Calibri" panose="020F0502020204030204" pitchFamily="34" charset="0"/>
                <a:cs typeface="Arial" panose="020B0604020202020204" pitchFamily="34" charset="0"/>
              </a:rPr>
              <a:t>un frein pour beaucoup de consommateurs.</a:t>
            </a:r>
            <a:endParaRPr lang="fr-FR" dirty="0">
              <a:ea typeface="Calibri" panose="020F0502020204030204" pitchFamily="34" charset="0"/>
              <a:cs typeface="Arial" panose="020B0604020202020204" pitchFamily="34" charset="0"/>
            </a:endParaRPr>
          </a:p>
          <a:p>
            <a:pPr>
              <a:lnSpc>
                <a:spcPct val="107000"/>
              </a:lnSpc>
              <a:spcAft>
                <a:spcPts val="800"/>
              </a:spcAft>
            </a:pPr>
            <a:r>
              <a:rPr lang="fr-FR" sz="1400" dirty="0">
                <a:effectLst/>
                <a:ea typeface="Calibri" panose="020F0502020204030204" pitchFamily="34" charset="0"/>
                <a:cs typeface="Arial" panose="020B0604020202020204" pitchFamily="34" charset="0"/>
              </a:rPr>
              <a:t>http://www.reseau-amap.org/</a:t>
            </a:r>
          </a:p>
        </p:txBody>
      </p:sp>
      <p:pic>
        <p:nvPicPr>
          <p:cNvPr id="3076" name="Picture 4" descr="Circuit court paysan : osons les AMAP à Paris – Le Cri du Zèbre">
            <a:extLst>
              <a:ext uri="{FF2B5EF4-FFF2-40B4-BE49-F238E27FC236}">
                <a16:creationId xmlns:a16="http://schemas.microsoft.com/office/drawing/2014/main" id="{CC72CA49-BA7A-4FDB-9BF1-FB0FA067D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2220" y="4443530"/>
            <a:ext cx="4277326" cy="213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6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noProof="1"/>
              <a:t>LA RUCHE QUI DIT OUI </a:t>
            </a:r>
            <a:endParaRPr lang="fr-FR" noProof="1">
              <a:latin typeface="Segoe UI Light" panose="020B0502040204020203" pitchFamily="34" charset="0"/>
              <a:cs typeface="Segoe UI Light" panose="020B0502040204020203" pitchFamily="34" charset="0"/>
            </a:endParaRPr>
          </a:p>
        </p:txBody>
      </p:sp>
      <p:sp>
        <p:nvSpPr>
          <p:cNvPr id="30" name="Espace réservé du contenu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noProof="1"/>
          </a:p>
        </p:txBody>
      </p:sp>
      <p:sp>
        <p:nvSpPr>
          <p:cNvPr id="17" name="Espace réservé du contenu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fr-FR" noProof="1">
              <a:solidFill>
                <a:prstClr val="black">
                  <a:lumMod val="75000"/>
                  <a:lumOff val="25000"/>
                </a:prstClr>
              </a:solidFill>
            </a:endParaRPr>
          </a:p>
        </p:txBody>
      </p:sp>
      <p:sp>
        <p:nvSpPr>
          <p:cNvPr id="8" name="ZoneTexte 7">
            <a:extLst>
              <a:ext uri="{FF2B5EF4-FFF2-40B4-BE49-F238E27FC236}">
                <a16:creationId xmlns:a16="http://schemas.microsoft.com/office/drawing/2014/main" id="{11538EF1-B22A-45B4-8CE3-D2E3DE3A4156}"/>
              </a:ext>
            </a:extLst>
          </p:cNvPr>
          <p:cNvSpPr txBox="1"/>
          <p:nvPr/>
        </p:nvSpPr>
        <p:spPr>
          <a:xfrm>
            <a:off x="628962" y="1455491"/>
            <a:ext cx="11041831" cy="5112682"/>
          </a:xfrm>
          <a:prstGeom prst="rect">
            <a:avLst/>
          </a:prstGeom>
          <a:noFill/>
        </p:spPr>
        <p:txBody>
          <a:bodyPr wrap="square" rtlCol="0">
            <a:spAutoFit/>
          </a:bodyPr>
          <a:lstStyle/>
          <a:p>
            <a:pPr>
              <a:lnSpc>
                <a:spcPct val="107000"/>
              </a:lnSpc>
              <a:spcAft>
                <a:spcPts val="800"/>
              </a:spcAft>
            </a:pPr>
            <a:r>
              <a:rPr lang="fr-FR" sz="1500" dirty="0">
                <a:solidFill>
                  <a:schemeClr val="tx1">
                    <a:lumMod val="75000"/>
                    <a:lumOff val="25000"/>
                  </a:schemeClr>
                </a:solidFill>
                <a:effectLst/>
                <a:ea typeface="Calibri" panose="020F0502020204030204" pitchFamily="34" charset="0"/>
                <a:cs typeface="Arial" panose="020B0604020202020204" pitchFamily="34" charset="0"/>
              </a:rPr>
              <a:t>Cette start up financée par Xavier Niel et Marc </a:t>
            </a:r>
            <a:r>
              <a:rPr lang="fr-FR" sz="1500" dirty="0" err="1">
                <a:solidFill>
                  <a:schemeClr val="tx1">
                    <a:lumMod val="75000"/>
                    <a:lumOff val="25000"/>
                  </a:schemeClr>
                </a:solidFill>
                <a:effectLst/>
                <a:ea typeface="Calibri" panose="020F0502020204030204" pitchFamily="34" charset="0"/>
                <a:cs typeface="Arial" panose="020B0604020202020204" pitchFamily="34" charset="0"/>
              </a:rPr>
              <a:t>Simoncini</a:t>
            </a:r>
            <a:r>
              <a:rPr lang="fr-FR" sz="1500" dirty="0">
                <a:solidFill>
                  <a:schemeClr val="tx1">
                    <a:lumMod val="75000"/>
                    <a:lumOff val="25000"/>
                  </a:schemeClr>
                </a:solidFill>
                <a:effectLst/>
                <a:ea typeface="Calibri" panose="020F0502020204030204" pitchFamily="34" charset="0"/>
                <a:cs typeface="Arial" panose="020B0604020202020204" pitchFamily="34" charset="0"/>
              </a:rPr>
              <a:t> a le vent en poupe à grand renfort de communication.</a:t>
            </a:r>
          </a:p>
          <a:p>
            <a:pPr>
              <a:lnSpc>
                <a:spcPct val="107000"/>
              </a:lnSpc>
              <a:spcAft>
                <a:spcPts val="800"/>
              </a:spcAft>
            </a:pPr>
            <a:endParaRPr lang="fr-FR" sz="1500" dirty="0">
              <a:solidFill>
                <a:schemeClr val="tx1">
                  <a:lumMod val="75000"/>
                  <a:lumOff val="25000"/>
                </a:schemeClr>
              </a:solidFill>
              <a:effectLst/>
              <a:ea typeface="Calibri" panose="020F0502020204030204" pitchFamily="34" charset="0"/>
              <a:cs typeface="Arial" panose="020B0604020202020204" pitchFamily="34" charset="0"/>
            </a:endParaRPr>
          </a:p>
          <a:p>
            <a:pPr>
              <a:lnSpc>
                <a:spcPct val="107000"/>
              </a:lnSpc>
              <a:spcAft>
                <a:spcPts val="800"/>
              </a:spcAft>
            </a:pPr>
            <a:r>
              <a:rPr lang="fr-FR" sz="1500" dirty="0">
                <a:solidFill>
                  <a:schemeClr val="tx1">
                    <a:lumMod val="75000"/>
                    <a:lumOff val="25000"/>
                  </a:schemeClr>
                </a:solidFill>
                <a:effectLst/>
                <a:ea typeface="Calibri" panose="020F0502020204030204" pitchFamily="34" charset="0"/>
                <a:cs typeface="Arial" panose="020B0604020202020204" pitchFamily="34" charset="0"/>
              </a:rPr>
              <a:t>Le site se présente comme un groupement de consommateurs qui s’organisent en « ruches » pour faire du </a:t>
            </a:r>
            <a:r>
              <a:rPr lang="fr-FR" sz="1500" dirty="0" err="1">
                <a:solidFill>
                  <a:schemeClr val="tx1">
                    <a:lumMod val="75000"/>
                    <a:lumOff val="25000"/>
                  </a:schemeClr>
                </a:solidFill>
                <a:effectLst/>
                <a:ea typeface="Calibri" panose="020F0502020204030204" pitchFamily="34" charset="0"/>
                <a:cs typeface="Arial" panose="020B0604020202020204" pitchFamily="34" charset="0"/>
              </a:rPr>
              <a:t>sourcing</a:t>
            </a:r>
            <a:r>
              <a:rPr lang="fr-FR" sz="1500" dirty="0">
                <a:solidFill>
                  <a:schemeClr val="tx1">
                    <a:lumMod val="75000"/>
                    <a:lumOff val="25000"/>
                  </a:schemeClr>
                </a:solidFill>
                <a:effectLst/>
                <a:ea typeface="Calibri" panose="020F0502020204030204" pitchFamily="34" charset="0"/>
                <a:cs typeface="Arial" panose="020B0604020202020204" pitchFamily="34" charset="0"/>
              </a:rPr>
              <a:t> local.</a:t>
            </a:r>
          </a:p>
          <a:p>
            <a:pPr>
              <a:lnSpc>
                <a:spcPct val="107000"/>
              </a:lnSpc>
              <a:spcAft>
                <a:spcPts val="800"/>
              </a:spcAft>
            </a:pPr>
            <a:endParaRPr lang="fr-FR" sz="1500" dirty="0">
              <a:solidFill>
                <a:schemeClr val="tx1">
                  <a:lumMod val="75000"/>
                  <a:lumOff val="25000"/>
                </a:schemeClr>
              </a:solidFill>
              <a:effectLst/>
              <a:ea typeface="Calibri" panose="020F0502020204030204" pitchFamily="34" charset="0"/>
              <a:cs typeface="Arial" panose="020B0604020202020204" pitchFamily="34" charset="0"/>
            </a:endParaRPr>
          </a:p>
          <a:p>
            <a:pPr>
              <a:lnSpc>
                <a:spcPct val="107000"/>
              </a:lnSpc>
              <a:spcAft>
                <a:spcPts val="800"/>
              </a:spcAft>
            </a:pPr>
            <a:r>
              <a:rPr lang="fr-FR" sz="1500" dirty="0">
                <a:solidFill>
                  <a:schemeClr val="tx1">
                    <a:lumMod val="75000"/>
                    <a:lumOff val="25000"/>
                  </a:schemeClr>
                </a:solidFill>
                <a:effectLst/>
                <a:ea typeface="Calibri" panose="020F0502020204030204" pitchFamily="34" charset="0"/>
                <a:cs typeface="Arial" panose="020B0604020202020204" pitchFamily="34" charset="0"/>
              </a:rPr>
              <a:t>Dans les faits il s’agit d’une plateforme de mise en relation client/point de vente (ruche). </a:t>
            </a:r>
          </a:p>
          <a:p>
            <a:pPr>
              <a:lnSpc>
                <a:spcPct val="107000"/>
              </a:lnSpc>
              <a:spcAft>
                <a:spcPts val="800"/>
              </a:spcAft>
            </a:pPr>
            <a:r>
              <a:rPr lang="fr-FR" sz="1500" dirty="0">
                <a:solidFill>
                  <a:schemeClr val="tx1">
                    <a:lumMod val="75000"/>
                    <a:lumOff val="25000"/>
                  </a:schemeClr>
                </a:solidFill>
                <a:effectLst/>
                <a:ea typeface="Calibri" panose="020F0502020204030204" pitchFamily="34" charset="0"/>
                <a:cs typeface="Arial" panose="020B0604020202020204" pitchFamily="34" charset="0"/>
              </a:rPr>
              <a:t>La plateforme est clairement orientée client et le producteur n’est pas directement au centre du processus. En effet c’est au responsable de la ruche (qui est souvent une personne tierce) de trouver ses producteurs, locaux de préférence. </a:t>
            </a:r>
          </a:p>
          <a:p>
            <a:pPr>
              <a:lnSpc>
                <a:spcPct val="107000"/>
              </a:lnSpc>
              <a:spcAft>
                <a:spcPts val="800"/>
              </a:spcAft>
            </a:pPr>
            <a:r>
              <a:rPr lang="fr-FR" sz="1500" dirty="0">
                <a:solidFill>
                  <a:schemeClr val="tx1">
                    <a:lumMod val="75000"/>
                    <a:lumOff val="25000"/>
                  </a:schemeClr>
                </a:solidFill>
                <a:effectLst/>
                <a:ea typeface="Calibri" panose="020F0502020204030204" pitchFamily="34" charset="0"/>
                <a:cs typeface="Arial" panose="020B0604020202020204" pitchFamily="34" charset="0"/>
              </a:rPr>
              <a:t>C’est un peu le Uber du « manger local ». On n’est donc pas réellement dans le direc</a:t>
            </a:r>
            <a:r>
              <a:rPr lang="fr-FR" sz="1500" dirty="0">
                <a:solidFill>
                  <a:schemeClr val="tx1">
                    <a:lumMod val="75000"/>
                    <a:lumOff val="25000"/>
                  </a:schemeClr>
                </a:solidFill>
                <a:ea typeface="Calibri" panose="020F0502020204030204" pitchFamily="34" charset="0"/>
                <a:cs typeface="Arial" panose="020B0604020202020204" pitchFamily="34" charset="0"/>
              </a:rPr>
              <a:t>t producteur comme le promet le site.</a:t>
            </a:r>
          </a:p>
          <a:p>
            <a:pPr>
              <a:lnSpc>
                <a:spcPct val="107000"/>
              </a:lnSpc>
              <a:spcAft>
                <a:spcPts val="800"/>
              </a:spcAft>
            </a:pPr>
            <a:endParaRPr lang="fr-FR" sz="1500" dirty="0">
              <a:solidFill>
                <a:schemeClr val="tx1">
                  <a:lumMod val="75000"/>
                  <a:lumOff val="25000"/>
                </a:schemeClr>
              </a:solidFill>
              <a:effectLst/>
              <a:ea typeface="Calibri" panose="020F0502020204030204" pitchFamily="34" charset="0"/>
              <a:cs typeface="Arial" panose="020B0604020202020204" pitchFamily="34" charset="0"/>
            </a:endParaRPr>
          </a:p>
          <a:p>
            <a:pPr>
              <a:lnSpc>
                <a:spcPct val="107000"/>
              </a:lnSpc>
              <a:spcAft>
                <a:spcPts val="800"/>
              </a:spcAft>
            </a:pPr>
            <a:r>
              <a:rPr lang="fr-FR" sz="1500" dirty="0">
                <a:solidFill>
                  <a:schemeClr val="tx1">
                    <a:lumMod val="75000"/>
                    <a:lumOff val="25000"/>
                  </a:schemeClr>
                </a:solidFill>
                <a:effectLst/>
                <a:ea typeface="Calibri" panose="020F0502020204030204" pitchFamily="34" charset="0"/>
                <a:cs typeface="Arial" panose="020B0604020202020204" pitchFamily="34" charset="0"/>
              </a:rPr>
              <a:t>En plus des frais d’acheminement des produits et de sa présence au </a:t>
            </a:r>
          </a:p>
          <a:p>
            <a:pPr>
              <a:lnSpc>
                <a:spcPct val="107000"/>
              </a:lnSpc>
              <a:spcAft>
                <a:spcPts val="800"/>
              </a:spcAft>
            </a:pPr>
            <a:r>
              <a:rPr lang="fr-FR" sz="1500" dirty="0">
                <a:solidFill>
                  <a:schemeClr val="tx1">
                    <a:lumMod val="75000"/>
                    <a:lumOff val="25000"/>
                  </a:schemeClr>
                </a:solidFill>
                <a:effectLst/>
                <a:ea typeface="Calibri" panose="020F0502020204030204" pitchFamily="34" charset="0"/>
                <a:cs typeface="Arial" panose="020B0604020202020204" pitchFamily="34" charset="0"/>
              </a:rPr>
              <a:t>moment de la distribution, le producteur reverse 20% de son chiffre </a:t>
            </a:r>
          </a:p>
          <a:p>
            <a:pPr>
              <a:lnSpc>
                <a:spcPct val="107000"/>
              </a:lnSpc>
              <a:spcAft>
                <a:spcPts val="800"/>
              </a:spcAft>
            </a:pPr>
            <a:r>
              <a:rPr lang="fr-FR" sz="1500" dirty="0">
                <a:solidFill>
                  <a:schemeClr val="tx1">
                    <a:lumMod val="75000"/>
                    <a:lumOff val="25000"/>
                  </a:schemeClr>
                </a:solidFill>
                <a:effectLst/>
                <a:ea typeface="Calibri" panose="020F0502020204030204" pitchFamily="34" charset="0"/>
                <a:cs typeface="Arial" panose="020B0604020202020204" pitchFamily="34" charset="0"/>
              </a:rPr>
              <a:t>d’affaire. </a:t>
            </a:r>
            <a:endParaRPr lang="fr-FR" sz="1500" dirty="0">
              <a:solidFill>
                <a:schemeClr val="tx1">
                  <a:lumMod val="75000"/>
                  <a:lumOff val="25000"/>
                </a:schemeClr>
              </a:solidFill>
              <a:ea typeface="Calibri" panose="020F0502020204030204" pitchFamily="34" charset="0"/>
              <a:cs typeface="Arial" panose="020B0604020202020204" pitchFamily="34" charset="0"/>
            </a:endParaRPr>
          </a:p>
          <a:p>
            <a:pPr>
              <a:lnSpc>
                <a:spcPct val="107000"/>
              </a:lnSpc>
              <a:spcAft>
                <a:spcPts val="800"/>
              </a:spcAft>
            </a:pPr>
            <a:r>
              <a:rPr lang="fr-FR" sz="1500" dirty="0">
                <a:solidFill>
                  <a:schemeClr val="tx1">
                    <a:lumMod val="75000"/>
                    <a:lumOff val="25000"/>
                  </a:schemeClr>
                </a:solidFill>
                <a:effectLst/>
                <a:ea typeface="Calibri" panose="020F0502020204030204" pitchFamily="34" charset="0"/>
                <a:cs typeface="Arial" panose="020B0604020202020204" pitchFamily="34" charset="0"/>
              </a:rPr>
              <a:t>L’accent est clairement mis sur le marketing (vidéos YouTube, </a:t>
            </a:r>
          </a:p>
          <a:p>
            <a:pPr>
              <a:lnSpc>
                <a:spcPct val="107000"/>
              </a:lnSpc>
              <a:spcAft>
                <a:spcPts val="800"/>
              </a:spcAft>
            </a:pPr>
            <a:r>
              <a:rPr lang="fr-FR" sz="1500" dirty="0">
                <a:solidFill>
                  <a:schemeClr val="tx1">
                    <a:lumMod val="75000"/>
                    <a:lumOff val="25000"/>
                  </a:schemeClr>
                </a:solidFill>
                <a:ea typeface="Calibri" panose="020F0502020204030204" pitchFamily="34" charset="0"/>
                <a:cs typeface="Arial" panose="020B0604020202020204" pitchFamily="34" charset="0"/>
              </a:rPr>
              <a:t>Imagerie…) au détriment de la transparence sur le fonctionnement</a:t>
            </a:r>
          </a:p>
          <a:p>
            <a:pPr>
              <a:lnSpc>
                <a:spcPct val="107000"/>
              </a:lnSpc>
              <a:spcAft>
                <a:spcPts val="800"/>
              </a:spcAft>
            </a:pPr>
            <a:r>
              <a:rPr lang="fr-FR" sz="1500" dirty="0">
                <a:solidFill>
                  <a:schemeClr val="tx1">
                    <a:lumMod val="75000"/>
                    <a:lumOff val="25000"/>
                  </a:schemeClr>
                </a:solidFill>
                <a:ea typeface="Calibri" panose="020F0502020204030204" pitchFamily="34" charset="0"/>
                <a:cs typeface="Arial" panose="020B0604020202020204" pitchFamily="34" charset="0"/>
              </a:rPr>
              <a:t>du site et ses financeurs. </a:t>
            </a:r>
            <a:endParaRPr lang="fr-FR" sz="1500" dirty="0">
              <a:solidFill>
                <a:schemeClr val="tx1">
                  <a:lumMod val="75000"/>
                  <a:lumOff val="25000"/>
                </a:schemeClr>
              </a:solidFill>
              <a:effectLst/>
              <a:ea typeface="Calibri" panose="020F0502020204030204" pitchFamily="34" charset="0"/>
              <a:cs typeface="Arial" panose="020B0604020202020204" pitchFamily="34" charset="0"/>
            </a:endParaRPr>
          </a:p>
        </p:txBody>
      </p:sp>
      <p:pic>
        <p:nvPicPr>
          <p:cNvPr id="31" name="Image 30">
            <a:extLst>
              <a:ext uri="{FF2B5EF4-FFF2-40B4-BE49-F238E27FC236}">
                <a16:creationId xmlns:a16="http://schemas.microsoft.com/office/drawing/2014/main" id="{8D77EAC7-0592-4A8E-896A-87D8E2834716}"/>
              </a:ext>
            </a:extLst>
          </p:cNvPr>
          <p:cNvPicPr>
            <a:picLocks noChangeAspect="1"/>
          </p:cNvPicPr>
          <p:nvPr/>
        </p:nvPicPr>
        <p:blipFill>
          <a:blip r:embed="rId3"/>
          <a:stretch>
            <a:fillRect/>
          </a:stretch>
        </p:blipFill>
        <p:spPr>
          <a:xfrm>
            <a:off x="6994048" y="4216712"/>
            <a:ext cx="4426947" cy="2193232"/>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9FCD6-B704-42F4-9A52-5C247B219899}"/>
              </a:ext>
            </a:extLst>
          </p:cNvPr>
          <p:cNvSpPr>
            <a:spLocks noGrp="1"/>
          </p:cNvSpPr>
          <p:nvPr>
            <p:ph type="title"/>
          </p:nvPr>
        </p:nvSpPr>
        <p:spPr/>
        <p:txBody>
          <a:bodyPr/>
          <a:lstStyle/>
          <a:p>
            <a:r>
              <a:rPr lang="fr-FR" dirty="0"/>
              <a:t>CROWDFARMING.COM</a:t>
            </a:r>
          </a:p>
        </p:txBody>
      </p:sp>
      <p:sp>
        <p:nvSpPr>
          <p:cNvPr id="6" name="ZoneTexte 5">
            <a:extLst>
              <a:ext uri="{FF2B5EF4-FFF2-40B4-BE49-F238E27FC236}">
                <a16:creationId xmlns:a16="http://schemas.microsoft.com/office/drawing/2014/main" id="{B4C5D386-1EEC-403C-A40F-A757E8802C46}"/>
              </a:ext>
            </a:extLst>
          </p:cNvPr>
          <p:cNvSpPr txBox="1"/>
          <p:nvPr/>
        </p:nvSpPr>
        <p:spPr>
          <a:xfrm>
            <a:off x="630315" y="1509204"/>
            <a:ext cx="5353235" cy="5198603"/>
          </a:xfrm>
          <a:prstGeom prst="rect">
            <a:avLst/>
          </a:prstGeom>
          <a:noFill/>
        </p:spPr>
        <p:txBody>
          <a:bodyPr wrap="square" rtlCol="0">
            <a:spAutoFit/>
          </a:bodyPr>
          <a:lstStyle/>
          <a:p>
            <a:pPr>
              <a:lnSpc>
                <a:spcPct val="107000"/>
              </a:lnSpc>
              <a:spcAft>
                <a:spcPts val="800"/>
              </a:spcAft>
            </a:pPr>
            <a:r>
              <a:rPr lang="fr-FR" sz="1400" dirty="0">
                <a:solidFill>
                  <a:srgbClr val="242424"/>
                </a:solidFill>
                <a:effectLst/>
                <a:ea typeface="Calibri" panose="020F0502020204030204" pitchFamily="34" charset="0"/>
                <a:cs typeface="Arial" panose="020B0604020202020204" pitchFamily="34" charset="0"/>
              </a:rPr>
              <a:t>Initié en 2017 par un groupe d’agriculteurs franco-espagnols, Crowdfarming.com est un canal de distribution innovant fait par des producteurs pour des producteurs.</a:t>
            </a:r>
          </a:p>
          <a:p>
            <a:pPr>
              <a:lnSpc>
                <a:spcPct val="107000"/>
              </a:lnSpc>
              <a:spcAft>
                <a:spcPts val="800"/>
              </a:spcAft>
            </a:pPr>
            <a:endParaRPr lang="fr-FR" sz="1400" dirty="0">
              <a:solidFill>
                <a:srgbClr val="242424"/>
              </a:solidFill>
              <a:effectLst/>
              <a:ea typeface="Calibri" panose="020F0502020204030204" pitchFamily="34" charset="0"/>
              <a:cs typeface="Arial" panose="020B0604020202020204" pitchFamily="34" charset="0"/>
            </a:endParaRPr>
          </a:p>
          <a:p>
            <a:pPr>
              <a:lnSpc>
                <a:spcPct val="107000"/>
              </a:lnSpc>
              <a:spcAft>
                <a:spcPts val="800"/>
              </a:spcAft>
            </a:pPr>
            <a:r>
              <a:rPr lang="fr-FR" sz="1400" dirty="0">
                <a:solidFill>
                  <a:srgbClr val="242424"/>
                </a:solidFill>
                <a:effectLst/>
                <a:ea typeface="Calibri" panose="020F0502020204030204" pitchFamily="34" charset="0"/>
                <a:cs typeface="Arial" panose="020B0604020202020204" pitchFamily="34" charset="0"/>
              </a:rPr>
              <a:t>Ce sont les producteurs qui décident du prix d’adoption et de vente de leurs récoltes.</a:t>
            </a:r>
            <a:br>
              <a:rPr lang="fr-FR" sz="1400" dirty="0">
                <a:solidFill>
                  <a:srgbClr val="242424"/>
                </a:solidFill>
                <a:effectLst/>
                <a:ea typeface="Calibri" panose="020F0502020204030204" pitchFamily="34" charset="0"/>
                <a:cs typeface="Arial" panose="020B0604020202020204" pitchFamily="34" charset="0"/>
              </a:rPr>
            </a:br>
            <a:br>
              <a:rPr lang="fr-FR" sz="1400" dirty="0">
                <a:solidFill>
                  <a:srgbClr val="242424"/>
                </a:solidFill>
                <a:effectLst/>
                <a:ea typeface="Calibri" panose="020F0502020204030204" pitchFamily="34" charset="0"/>
                <a:cs typeface="Arial" panose="020B0604020202020204" pitchFamily="34" charset="0"/>
              </a:rPr>
            </a:br>
            <a:r>
              <a:rPr lang="fr-FR" sz="1400" dirty="0">
                <a:solidFill>
                  <a:srgbClr val="242424"/>
                </a:solidFill>
                <a:effectLst/>
                <a:ea typeface="Calibri" panose="020F0502020204030204" pitchFamily="34" charset="0"/>
                <a:cs typeface="Arial" panose="020B0604020202020204" pitchFamily="34" charset="0"/>
              </a:rPr>
              <a:t>Le système est basé sur l’engagement des personnes qui</a:t>
            </a:r>
            <a:r>
              <a:rPr lang="fr-FR" sz="1400" b="1" dirty="0">
                <a:solidFill>
                  <a:srgbClr val="242424"/>
                </a:solidFill>
                <a:ea typeface="Calibri" panose="020F0502020204030204" pitchFamily="34" charset="0"/>
                <a:cs typeface="Arial" panose="020B0604020202020204" pitchFamily="34" charset="0"/>
              </a:rPr>
              <a:t> adoptent </a:t>
            </a:r>
            <a:r>
              <a:rPr lang="fr-FR" sz="1400" dirty="0">
                <a:solidFill>
                  <a:srgbClr val="242424"/>
                </a:solidFill>
                <a:ea typeface="Calibri" panose="020F0502020204030204" pitchFamily="34" charset="0"/>
                <a:cs typeface="Arial" panose="020B0604020202020204" pitchFamily="34" charset="0"/>
              </a:rPr>
              <a:t>(un arbre fruitier, une ruche…). Cette démarche permet aux agriculteurs de </a:t>
            </a:r>
            <a:r>
              <a:rPr lang="fr-FR" sz="1400" dirty="0">
                <a:solidFill>
                  <a:srgbClr val="242424"/>
                </a:solidFill>
                <a:effectLst/>
                <a:ea typeface="Calibri" panose="020F0502020204030204" pitchFamily="34" charset="0"/>
                <a:cs typeface="Arial" panose="020B0604020202020204" pitchFamily="34" charset="0"/>
              </a:rPr>
              <a:t>produire en connaissant le prix de vente final de leurs récoltes (prix d’adoption). C </a:t>
            </a:r>
            <a:endParaRPr lang="fr-FR" sz="1400" dirty="0">
              <a:effectLst/>
              <a:ea typeface="Calibri" panose="020F0502020204030204" pitchFamily="34" charset="0"/>
              <a:cs typeface="Arial" panose="020B0604020202020204" pitchFamily="34" charset="0"/>
            </a:endParaRPr>
          </a:p>
          <a:p>
            <a:pPr>
              <a:lnSpc>
                <a:spcPct val="107000"/>
              </a:lnSpc>
              <a:spcAft>
                <a:spcPts val="800"/>
              </a:spcAft>
            </a:pPr>
            <a:r>
              <a:rPr lang="fr-FR" sz="1400" dirty="0">
                <a:solidFill>
                  <a:srgbClr val="242424"/>
                </a:solidFill>
                <a:effectLst/>
                <a:ea typeface="Calibri" panose="020F0502020204030204" pitchFamily="34" charset="0"/>
                <a:cs typeface="Arial" panose="020B0604020202020204" pitchFamily="34" charset="0"/>
              </a:rPr>
              <a:t>L’équipe de </a:t>
            </a:r>
            <a:r>
              <a:rPr lang="fr-FR" sz="1400" dirty="0" err="1">
                <a:solidFill>
                  <a:srgbClr val="242424"/>
                </a:solidFill>
                <a:effectLst/>
                <a:ea typeface="Calibri" panose="020F0502020204030204" pitchFamily="34" charset="0"/>
                <a:cs typeface="Arial" panose="020B0604020202020204" pitchFamily="34" charset="0"/>
              </a:rPr>
              <a:t>CrowdFarming</a:t>
            </a:r>
            <a:r>
              <a:rPr lang="fr-FR" sz="1400" dirty="0">
                <a:solidFill>
                  <a:srgbClr val="242424"/>
                </a:solidFill>
                <a:effectLst/>
                <a:ea typeface="Calibri" panose="020F0502020204030204" pitchFamily="34" charset="0"/>
                <a:cs typeface="Arial" panose="020B0604020202020204" pitchFamily="34" charset="0"/>
              </a:rPr>
              <a:t> s’efforce </a:t>
            </a:r>
            <a:r>
              <a:rPr lang="fr-FR" sz="1400" dirty="0">
                <a:solidFill>
                  <a:srgbClr val="242424"/>
                </a:solidFill>
                <a:ea typeface="Calibri" panose="020F0502020204030204" pitchFamily="34" charset="0"/>
                <a:cs typeface="Arial" panose="020B0604020202020204" pitchFamily="34" charset="0"/>
              </a:rPr>
              <a:t>d’é</a:t>
            </a:r>
            <a:r>
              <a:rPr lang="fr-FR" sz="1400" dirty="0">
                <a:solidFill>
                  <a:srgbClr val="242424"/>
                </a:solidFill>
                <a:effectLst/>
                <a:ea typeface="Calibri" panose="020F0502020204030204" pitchFamily="34" charset="0"/>
                <a:cs typeface="Arial" panose="020B0604020202020204" pitchFamily="34" charset="0"/>
              </a:rPr>
              <a:t>liminer les intermédiaires de la chaîne d’approvisionnement alimentaire. </a:t>
            </a:r>
          </a:p>
          <a:p>
            <a:pPr>
              <a:lnSpc>
                <a:spcPct val="107000"/>
              </a:lnSpc>
              <a:spcAft>
                <a:spcPts val="800"/>
              </a:spcAft>
            </a:pPr>
            <a:r>
              <a:rPr lang="fr-FR" sz="1400" dirty="0">
                <a:solidFill>
                  <a:srgbClr val="FF0000"/>
                </a:solidFill>
                <a:effectLst/>
                <a:ea typeface="Calibri" panose="020F0502020204030204" pitchFamily="34" charset="0"/>
                <a:cs typeface="Arial" panose="020B0604020202020204" pitchFamily="34" charset="0"/>
              </a:rPr>
              <a:t>Mais comment réussir cela sans devenir un intermédiaire ? La réponse est simple: </a:t>
            </a:r>
            <a:r>
              <a:rPr lang="fr-FR" sz="1400" b="1" dirty="0">
                <a:solidFill>
                  <a:srgbClr val="FF0000"/>
                </a:solidFill>
                <a:effectLst/>
                <a:ea typeface="Calibri" panose="020F0502020204030204" pitchFamily="34" charset="0"/>
                <a:cs typeface="Arial" panose="020B0604020202020204" pitchFamily="34" charset="0"/>
              </a:rPr>
              <a:t>fournir des services à valeur ajoutée.</a:t>
            </a:r>
          </a:p>
          <a:p>
            <a:pPr>
              <a:lnSpc>
                <a:spcPct val="107000"/>
              </a:lnSpc>
              <a:spcAft>
                <a:spcPts val="800"/>
              </a:spcAft>
            </a:pPr>
            <a:r>
              <a:rPr lang="fr-FR" sz="1400" dirty="0">
                <a:solidFill>
                  <a:srgbClr val="242424"/>
                </a:solidFill>
                <a:effectLst/>
                <a:ea typeface="Calibri" panose="020F0502020204030204" pitchFamily="34" charset="0"/>
                <a:cs typeface="Arial" panose="020B0604020202020204" pitchFamily="34" charset="0"/>
              </a:rPr>
              <a:t>La vente directe d’aliments entre producteurs et consommateurs a besoin de services pour fonctionner : une plate-forme où ils peuvent offrir et vendre des produits, de la logistique pour déplacer les colis, du service client et des outils de diffusion pour se promouvoir: 4 services proposer aux producteurs.</a:t>
            </a:r>
            <a:endParaRPr lang="fr-FR" sz="1400" dirty="0">
              <a:effectLst/>
              <a:ea typeface="Calibri" panose="020F050202020403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723DBF21-AB74-48B6-B456-F09B545CC660}"/>
              </a:ext>
            </a:extLst>
          </p:cNvPr>
          <p:cNvSpPr txBox="1"/>
          <p:nvPr/>
        </p:nvSpPr>
        <p:spPr>
          <a:xfrm>
            <a:off x="6084162" y="1438183"/>
            <a:ext cx="5477523" cy="3269934"/>
          </a:xfrm>
          <a:prstGeom prst="rect">
            <a:avLst/>
          </a:prstGeom>
          <a:noFill/>
        </p:spPr>
        <p:txBody>
          <a:bodyPr wrap="square" rtlCol="0">
            <a:spAutoFit/>
          </a:bodyPr>
          <a:lstStyle/>
          <a:p>
            <a:pPr>
              <a:lnSpc>
                <a:spcPts val="3000"/>
              </a:lnSpc>
              <a:spcBef>
                <a:spcPts val="200"/>
              </a:spcBef>
            </a:pPr>
            <a:r>
              <a:rPr lang="fr-FR" sz="1400" b="1" dirty="0">
                <a:solidFill>
                  <a:srgbClr val="242424"/>
                </a:solidFill>
                <a:effectLst/>
                <a:latin typeface="Montserrat"/>
                <a:ea typeface="Times New Roman" panose="02020603050405020304" pitchFamily="18" charset="0"/>
                <a:cs typeface="Times New Roman" panose="02020603050405020304" pitchFamily="18" charset="0"/>
              </a:rPr>
              <a:t>Extraits du manifeste </a:t>
            </a:r>
            <a:r>
              <a:rPr lang="fr-FR" sz="1400" b="1" dirty="0" err="1">
                <a:solidFill>
                  <a:srgbClr val="242424"/>
                </a:solidFill>
                <a:effectLst/>
                <a:latin typeface="Montserrat"/>
                <a:ea typeface="Times New Roman" panose="02020603050405020304" pitchFamily="18" charset="0"/>
                <a:cs typeface="Times New Roman" panose="02020603050405020304" pitchFamily="18" charset="0"/>
              </a:rPr>
              <a:t>Crowdfarming</a:t>
            </a:r>
            <a:r>
              <a:rPr lang="fr-FR" sz="1400" b="1" dirty="0">
                <a:solidFill>
                  <a:srgbClr val="242424"/>
                </a:solidFill>
                <a:latin typeface="Montserrat"/>
                <a:ea typeface="Times New Roman" panose="02020603050405020304" pitchFamily="18" charset="0"/>
                <a:cs typeface="Times New Roman" panose="02020603050405020304" pitchFamily="18" charset="0"/>
              </a:rPr>
              <a:t> </a:t>
            </a:r>
            <a:r>
              <a:rPr lang="fr-FR" sz="1000" b="1" dirty="0">
                <a:solidFill>
                  <a:srgbClr val="242424"/>
                </a:solidFill>
                <a:latin typeface="Montserrat"/>
                <a:ea typeface="Times New Roman" panose="02020603050405020304" pitchFamily="18" charset="0"/>
                <a:cs typeface="Times New Roman" panose="02020603050405020304" pitchFamily="18" charset="0"/>
              </a:rPr>
              <a:t>(</a:t>
            </a:r>
            <a:r>
              <a:rPr lang="fr-FR" sz="1000" b="1" dirty="0">
                <a:solidFill>
                  <a:srgbClr val="242424"/>
                </a:solidFill>
                <a:latin typeface="Montserrat"/>
                <a:ea typeface="Times New Roman" panose="02020603050405020304" pitchFamily="18" charset="0"/>
                <a:cs typeface="Times New Roman" panose="02020603050405020304" pitchFamily="18" charset="0"/>
                <a:hlinkClick r:id="rId2"/>
              </a:rPr>
              <a:t>https://www.crowdfarming.com/fr/manifeste</a:t>
            </a:r>
            <a:r>
              <a:rPr lang="fr-FR" sz="1000" b="1" dirty="0">
                <a:solidFill>
                  <a:srgbClr val="242424"/>
                </a:solidFill>
                <a:latin typeface="Montserrat"/>
                <a:ea typeface="Times New Roman" panose="02020603050405020304" pitchFamily="18" charset="0"/>
                <a:cs typeface="Times New Roman" panose="02020603050405020304" pitchFamily="18" charset="0"/>
              </a:rPr>
              <a:t>)</a:t>
            </a:r>
          </a:p>
          <a:p>
            <a:pPr>
              <a:lnSpc>
                <a:spcPts val="3000"/>
              </a:lnSpc>
              <a:spcBef>
                <a:spcPts val="200"/>
              </a:spcBef>
            </a:pPr>
            <a:r>
              <a:rPr lang="fr-FR" sz="1400" dirty="0">
                <a:solidFill>
                  <a:srgbClr val="242424"/>
                </a:solidFill>
                <a:latin typeface="Montserrat"/>
                <a:ea typeface="Times New Roman" panose="02020603050405020304" pitchFamily="18" charset="0"/>
                <a:cs typeface="Times New Roman" panose="02020603050405020304" pitchFamily="18" charset="0"/>
              </a:rPr>
              <a:t>-    </a:t>
            </a:r>
            <a:r>
              <a:rPr lang="fr-FR" sz="1400" b="1" dirty="0">
                <a:solidFill>
                  <a:srgbClr val="242424"/>
                </a:solidFill>
                <a:latin typeface="Montserrat"/>
                <a:ea typeface="Times New Roman" panose="02020603050405020304" pitchFamily="18" charset="0"/>
                <a:cs typeface="Times New Roman" panose="02020603050405020304" pitchFamily="18" charset="0"/>
              </a:rPr>
              <a:t>  </a:t>
            </a:r>
            <a:r>
              <a:rPr lang="fr-FR" sz="1400" b="1" dirty="0">
                <a:solidFill>
                  <a:srgbClr val="242424"/>
                </a:solidFill>
                <a:effectLst/>
                <a:latin typeface="Montserrat"/>
                <a:ea typeface="Times New Roman" panose="02020603050405020304" pitchFamily="18" charset="0"/>
                <a:cs typeface="Times New Roman" panose="02020603050405020304" pitchFamily="18" charset="0"/>
              </a:rPr>
              <a:t>Nous ne sommes pas un supermarché en ligne</a:t>
            </a:r>
            <a:endParaRPr lang="fr-FR"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nSpc>
                <a:spcPts val="3000"/>
              </a:lnSpc>
              <a:spcBef>
                <a:spcPts val="200"/>
              </a:spcBef>
              <a:buFontTx/>
              <a:buChar char="-"/>
            </a:pPr>
            <a:r>
              <a:rPr lang="fr-FR" sz="1400" b="1" dirty="0">
                <a:solidFill>
                  <a:srgbClr val="242424"/>
                </a:solidFill>
                <a:effectLst/>
                <a:latin typeface="Montserrat"/>
                <a:ea typeface="Times New Roman" panose="02020603050405020304" pitchFamily="18" charset="0"/>
                <a:cs typeface="Times New Roman" panose="02020603050405020304" pitchFamily="18" charset="0"/>
              </a:rPr>
              <a:t>Amoureux des fruits moches</a:t>
            </a:r>
          </a:p>
          <a:p>
            <a:pPr marL="285750" indent="-285750">
              <a:lnSpc>
                <a:spcPts val="3000"/>
              </a:lnSpc>
              <a:spcBef>
                <a:spcPts val="200"/>
              </a:spcBef>
              <a:buFontTx/>
              <a:buChar char="-"/>
            </a:pPr>
            <a:r>
              <a:rPr lang="fr-FR" sz="1400" b="1" dirty="0">
                <a:solidFill>
                  <a:srgbClr val="242424"/>
                </a:solidFill>
                <a:latin typeface="Montserrat"/>
                <a:ea typeface="Times New Roman" panose="02020603050405020304" pitchFamily="18" charset="0"/>
                <a:cs typeface="Times New Roman" panose="02020603050405020304" pitchFamily="18" charset="0"/>
              </a:rPr>
              <a:t>Lutter contre le </a:t>
            </a:r>
            <a:r>
              <a:rPr lang="fr-FR" sz="1400" b="1" dirty="0">
                <a:solidFill>
                  <a:srgbClr val="242424"/>
                </a:solidFill>
                <a:effectLst/>
                <a:latin typeface="Montserrat"/>
                <a:ea typeface="Times New Roman" panose="02020603050405020304" pitchFamily="18" charset="0"/>
                <a:cs typeface="Times New Roman" panose="02020603050405020304" pitchFamily="18" charset="0"/>
              </a:rPr>
              <a:t>gaspillage à la source</a:t>
            </a:r>
            <a:endParaRPr lang="fr-FR" sz="1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nSpc>
                <a:spcPts val="3000"/>
              </a:lnSpc>
              <a:spcBef>
                <a:spcPts val="200"/>
              </a:spcBef>
              <a:buFontTx/>
              <a:buChar char="-"/>
            </a:pPr>
            <a:r>
              <a:rPr lang="fr-FR" sz="1400" dirty="0">
                <a:solidFill>
                  <a:srgbClr val="31353A"/>
                </a:solidFill>
                <a:latin typeface="Montserrat"/>
                <a:ea typeface="Times New Roman" panose="02020603050405020304" pitchFamily="18" charset="0"/>
              </a:rPr>
              <a:t> </a:t>
            </a:r>
            <a:r>
              <a:rPr lang="fr-FR" sz="1400" b="1" dirty="0">
                <a:solidFill>
                  <a:srgbClr val="31353A"/>
                </a:solidFill>
                <a:effectLst/>
                <a:latin typeface="Montserrat"/>
                <a:ea typeface="Times New Roman" panose="02020603050405020304" pitchFamily="18" charset="0"/>
              </a:rPr>
              <a:t>Permettre au « Farmer » de cultiver avec la certitude que quelqu'un consommera la récolte produite. </a:t>
            </a:r>
          </a:p>
          <a:p>
            <a:pPr marL="285750" indent="-285750">
              <a:lnSpc>
                <a:spcPts val="3000"/>
              </a:lnSpc>
              <a:spcBef>
                <a:spcPts val="200"/>
              </a:spcBef>
              <a:buFontTx/>
              <a:buChar char="-"/>
            </a:pPr>
            <a:r>
              <a:rPr lang="fr-FR" sz="1400" b="1" dirty="0">
                <a:solidFill>
                  <a:srgbClr val="31353A"/>
                </a:solidFill>
                <a:latin typeface="Montserrat"/>
                <a:ea typeface="Times New Roman" panose="02020603050405020304" pitchFamily="18" charset="0"/>
              </a:rPr>
              <a:t>Etre ouvert d’esprit, transparent </a:t>
            </a:r>
            <a:r>
              <a:rPr lang="fr-FR" sz="1400" dirty="0">
                <a:solidFill>
                  <a:srgbClr val="31353A"/>
                </a:solidFill>
                <a:latin typeface="Montserrat"/>
                <a:ea typeface="Times New Roman" panose="02020603050405020304" pitchFamily="18" charset="0"/>
              </a:rPr>
              <a:t>(rapport publié annuellement).</a:t>
            </a:r>
          </a:p>
          <a:p>
            <a:pPr marL="285750" indent="-285750">
              <a:lnSpc>
                <a:spcPts val="3000"/>
              </a:lnSpc>
              <a:spcBef>
                <a:spcPts val="200"/>
              </a:spcBef>
              <a:buFontTx/>
              <a:buChar char="-"/>
            </a:pPr>
            <a:r>
              <a:rPr lang="fr-FR" sz="1400" b="1" dirty="0">
                <a:solidFill>
                  <a:srgbClr val="31353A"/>
                </a:solidFill>
                <a:effectLst/>
                <a:latin typeface="Montserrat"/>
                <a:ea typeface="Times New Roman" panose="02020603050405020304" pitchFamily="18" charset="0"/>
              </a:rPr>
              <a:t>Avoir recourt à la gouvernance dans la prise de décision.</a:t>
            </a:r>
            <a:endParaRPr lang="fr-FR" sz="1400" b="1" dirty="0">
              <a:effectLst/>
              <a:latin typeface="Times New Roman" panose="02020603050405020304" pitchFamily="18" charset="0"/>
              <a:ea typeface="Times New Roman" panose="02020603050405020304" pitchFamily="18" charset="0"/>
            </a:endParaRPr>
          </a:p>
        </p:txBody>
      </p:sp>
      <p:sp>
        <p:nvSpPr>
          <p:cNvPr id="11" name="ZoneTexte 10">
            <a:extLst>
              <a:ext uri="{FF2B5EF4-FFF2-40B4-BE49-F238E27FC236}">
                <a16:creationId xmlns:a16="http://schemas.microsoft.com/office/drawing/2014/main" id="{F84E99B0-1661-48FB-A7C3-3107419F9C58}"/>
              </a:ext>
            </a:extLst>
          </p:cNvPr>
          <p:cNvSpPr txBox="1"/>
          <p:nvPr/>
        </p:nvSpPr>
        <p:spPr>
          <a:xfrm>
            <a:off x="12739456" y="2827716"/>
            <a:ext cx="5477523" cy="4971761"/>
          </a:xfrm>
          <a:prstGeom prst="rect">
            <a:avLst/>
          </a:prstGeom>
          <a:noFill/>
        </p:spPr>
        <p:txBody>
          <a:bodyPr wrap="square" rtlCol="0">
            <a:spAutoFit/>
          </a:bodyPr>
          <a:lstStyle/>
          <a:p>
            <a:endParaRPr lang="fr-FR"/>
          </a:p>
        </p:txBody>
      </p:sp>
      <p:sp>
        <p:nvSpPr>
          <p:cNvPr id="12" name="Rectangle 2">
            <a:extLst>
              <a:ext uri="{FF2B5EF4-FFF2-40B4-BE49-F238E27FC236}">
                <a16:creationId xmlns:a16="http://schemas.microsoft.com/office/drawing/2014/main" id="{FF9E1E0B-D488-40CD-9A16-4AC619690F09}"/>
              </a:ext>
            </a:extLst>
          </p:cNvPr>
          <p:cNvSpPr>
            <a:spLocks noChangeArrowheads="1"/>
          </p:cNvSpPr>
          <p:nvPr/>
        </p:nvSpPr>
        <p:spPr bwMode="auto">
          <a:xfrm>
            <a:off x="6560598" y="13895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3" name="Image 18">
            <a:extLst>
              <a:ext uri="{FF2B5EF4-FFF2-40B4-BE49-F238E27FC236}">
                <a16:creationId xmlns:a16="http://schemas.microsoft.com/office/drawing/2014/main" id="{869DA67E-9E2B-48AF-87C4-09C9A4021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610" y="572063"/>
            <a:ext cx="1997075" cy="58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70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21207" y="448056"/>
            <a:ext cx="9430661" cy="640080"/>
          </a:xfrm>
        </p:spPr>
        <p:txBody>
          <a:bodyPr rtlCol="0"/>
          <a:lstStyle/>
          <a:p>
            <a:pPr rtl="0"/>
            <a:r>
              <a:rPr lang="fr-FR" dirty="0">
                <a:latin typeface="Segoe UI Light" panose="020B0502040204020203" pitchFamily="34" charset="0"/>
                <a:cs typeface="Segoe UI Light" panose="020B0502040204020203" pitchFamily="34" charset="0"/>
              </a:rPr>
              <a:t>OPEN FOOD FRANCE &amp; COOPCIRCUITS</a:t>
            </a:r>
          </a:p>
        </p:txBody>
      </p:sp>
      <p:sp>
        <p:nvSpPr>
          <p:cNvPr id="6" name="ZoneTexte 5">
            <a:extLst>
              <a:ext uri="{FF2B5EF4-FFF2-40B4-BE49-F238E27FC236}">
                <a16:creationId xmlns:a16="http://schemas.microsoft.com/office/drawing/2014/main" id="{5805864F-F3F9-4A53-A9B1-3E36EABEF565}"/>
              </a:ext>
            </a:extLst>
          </p:cNvPr>
          <p:cNvSpPr txBox="1"/>
          <p:nvPr/>
        </p:nvSpPr>
        <p:spPr>
          <a:xfrm>
            <a:off x="5903650" y="1502031"/>
            <a:ext cx="5569291" cy="5232202"/>
          </a:xfrm>
          <a:prstGeom prst="rect">
            <a:avLst/>
          </a:prstGeom>
          <a:noFill/>
        </p:spPr>
        <p:txBody>
          <a:bodyPr wrap="square" rtlCol="0">
            <a:spAutoFit/>
          </a:bodyPr>
          <a:lstStyle/>
          <a:p>
            <a:r>
              <a:rPr lang="fr-FR" sz="1400" b="1" dirty="0"/>
              <a:t>La raison d’être des réseaux Open Food à travers le monde est de redonner aux populations leur souveraineté et leur sécurité alimentaire. </a:t>
            </a:r>
          </a:p>
          <a:p>
            <a:endParaRPr lang="fr-FR" sz="1400" b="1" dirty="0"/>
          </a:p>
          <a:p>
            <a:r>
              <a:rPr lang="fr-FR" sz="1400" dirty="0"/>
              <a:t>Cela en accédant à « un système alimentaire décentralisé, composé de multiples producteurs et distributeurs indépendants, reconnectant producteurs et mangeurs, maillant</a:t>
            </a:r>
            <a:r>
              <a:rPr lang="fr-FR" sz="1400" b="0" i="0" dirty="0">
                <a:solidFill>
                  <a:srgbClr val="333333"/>
                </a:solidFill>
                <a:effectLst/>
              </a:rPr>
              <a:t> les territoires, divers par leur nature, mais aussi reliés les uns aux autres. </a:t>
            </a:r>
            <a:r>
              <a:rPr lang="fr-FR" sz="1400" dirty="0">
                <a:solidFill>
                  <a:srgbClr val="333333"/>
                </a:solidFill>
              </a:rPr>
              <a:t>C</a:t>
            </a:r>
            <a:r>
              <a:rPr lang="fr-FR" sz="1400" b="0" i="0" dirty="0">
                <a:solidFill>
                  <a:srgbClr val="333333"/>
                </a:solidFill>
                <a:effectLst/>
              </a:rPr>
              <a:t>e qui leur permet de s’entraider et de coopérer dès que cela est pertinent. »</a:t>
            </a:r>
          </a:p>
          <a:p>
            <a:endParaRPr lang="fr-FR" sz="1400" dirty="0">
              <a:solidFill>
                <a:srgbClr val="333333"/>
              </a:solidFill>
            </a:endParaRPr>
          </a:p>
          <a:p>
            <a:r>
              <a:rPr lang="fr-FR" sz="1400" dirty="0">
                <a:solidFill>
                  <a:srgbClr val="333333"/>
                </a:solidFill>
              </a:rPr>
              <a:t>L’objectif final, très ambitieux, est une modification systémique en profondeur des modes de consommation, de distribution et de production.</a:t>
            </a:r>
          </a:p>
          <a:p>
            <a:endParaRPr lang="fr-FR" sz="1400" dirty="0"/>
          </a:p>
          <a:p>
            <a:r>
              <a:rPr lang="fr-FR" sz="1400" dirty="0"/>
              <a:t>Open Food Network est basé sur un effort communautaire et met à disposition l’intégralité du code nécessaire pour développer des outils de distribution en ligne, librement personnalisables.</a:t>
            </a:r>
          </a:p>
          <a:p>
            <a:endParaRPr lang="fr-FR" sz="1400" dirty="0"/>
          </a:p>
          <a:p>
            <a:endParaRPr lang="fr-FR" sz="1400" dirty="0"/>
          </a:p>
          <a:p>
            <a:r>
              <a:rPr lang="fr-FR" sz="1400" dirty="0"/>
              <a:t>CoopCircuits propose une formule clé en main pour se lancer dans la vente en ligne. L’adhésion en tant que producteur et/ou revendeur permet d’être référencé sur le réseau CoopCircuits. Une participation de 1% du montant total des ventes HT est demandé.</a:t>
            </a:r>
          </a:p>
          <a:p>
            <a:endParaRPr lang="fr-FR" sz="1200" dirty="0"/>
          </a:p>
        </p:txBody>
      </p:sp>
      <p:sp>
        <p:nvSpPr>
          <p:cNvPr id="10" name="ZoneTexte 9">
            <a:extLst>
              <a:ext uri="{FF2B5EF4-FFF2-40B4-BE49-F238E27FC236}">
                <a16:creationId xmlns:a16="http://schemas.microsoft.com/office/drawing/2014/main" id="{0590B7D5-738A-46AC-A7F9-4DDDF2ADB6F5}"/>
              </a:ext>
            </a:extLst>
          </p:cNvPr>
          <p:cNvSpPr txBox="1"/>
          <p:nvPr/>
        </p:nvSpPr>
        <p:spPr>
          <a:xfrm>
            <a:off x="612559" y="1502031"/>
            <a:ext cx="4486215" cy="4968091"/>
          </a:xfrm>
          <a:prstGeom prst="rect">
            <a:avLst/>
          </a:prstGeom>
          <a:noFill/>
        </p:spPr>
        <p:txBody>
          <a:bodyPr wrap="square" rtlCol="0">
            <a:spAutoFit/>
          </a:bodyPr>
          <a:lstStyle/>
          <a:p>
            <a:pPr>
              <a:lnSpc>
                <a:spcPct val="107000"/>
              </a:lnSpc>
              <a:spcAft>
                <a:spcPts val="800"/>
              </a:spcAft>
            </a:pPr>
            <a:r>
              <a:rPr lang="fr-FR" sz="1400" dirty="0">
                <a:effectLst/>
                <a:ea typeface="Calibri" panose="020F0502020204030204" pitchFamily="34" charset="0"/>
                <a:cs typeface="Arial" panose="020B0604020202020204" pitchFamily="34" charset="0"/>
              </a:rPr>
              <a:t>Open Food France est la branche française du réseau mondial Open Food Network. Son but était initialement de mettre à disposition des organisateurs de circuits courts français </a:t>
            </a:r>
            <a:r>
              <a:rPr lang="fr-FR" sz="1400" dirty="0">
                <a:ea typeface="Calibri" panose="020F0502020204030204" pitchFamily="34" charset="0"/>
                <a:cs typeface="Arial" panose="020B0604020202020204" pitchFamily="34" charset="0"/>
              </a:rPr>
              <a:t>une</a:t>
            </a:r>
            <a:r>
              <a:rPr lang="fr-FR" sz="1400" dirty="0">
                <a:effectLst/>
                <a:ea typeface="Calibri" panose="020F0502020204030204" pitchFamily="34" charset="0"/>
                <a:cs typeface="Arial" panose="020B0604020202020204" pitchFamily="34" charset="0"/>
              </a:rPr>
              <a:t> plateforme de vente en ligne, sous licence libre, développée par le réseau international. </a:t>
            </a:r>
          </a:p>
          <a:p>
            <a:pPr>
              <a:lnSpc>
                <a:spcPct val="107000"/>
              </a:lnSpc>
              <a:spcAft>
                <a:spcPts val="800"/>
              </a:spcAft>
            </a:pPr>
            <a:r>
              <a:rPr lang="fr-FR" sz="1400" dirty="0">
                <a:effectLst/>
                <a:ea typeface="Calibri" panose="020F0502020204030204" pitchFamily="34" charset="0"/>
                <a:cs typeface="Arial" panose="020B0604020202020204" pitchFamily="34" charset="0"/>
              </a:rPr>
              <a:t>Depuis 2020, cette plateforme est gérée par la Société Coopérative d’Intérêt Collectif </a:t>
            </a:r>
            <a:r>
              <a:rPr lang="fr-FR" sz="1400" b="1" dirty="0">
                <a:ea typeface="Calibri" panose="020F0502020204030204" pitchFamily="34" charset="0"/>
                <a:cs typeface="Arial" panose="020B0604020202020204" pitchFamily="34" charset="0"/>
              </a:rPr>
              <a:t>CoopCircuits.</a:t>
            </a:r>
          </a:p>
          <a:p>
            <a:pPr>
              <a:lnSpc>
                <a:spcPct val="107000"/>
              </a:lnSpc>
              <a:spcAft>
                <a:spcPts val="800"/>
              </a:spcAft>
            </a:pPr>
            <a:r>
              <a:rPr lang="fr-FR" sz="1400" dirty="0">
                <a:effectLst/>
                <a:ea typeface="Calibri" panose="020F0502020204030204" pitchFamily="34" charset="0"/>
                <a:cs typeface="Arial" panose="020B0604020202020204" pitchFamily="34" charset="0"/>
              </a:rPr>
              <a:t>L’association Open Food France se concentre désormais sur l’accompagnement opérationnel à la création et au développement des circuits courts en France au travers de trois missions clés :</a:t>
            </a:r>
          </a:p>
          <a:p>
            <a:pPr>
              <a:lnSpc>
                <a:spcPct val="107000"/>
              </a:lnSpc>
              <a:spcAft>
                <a:spcPts val="800"/>
              </a:spcAft>
            </a:pPr>
            <a:r>
              <a:rPr lang="fr-FR" sz="1400" dirty="0">
                <a:effectLst/>
                <a:ea typeface="Calibri" panose="020F0502020204030204" pitchFamily="34" charset="0"/>
                <a:cs typeface="Arial" panose="020B0604020202020204" pitchFamily="34" charset="0"/>
              </a:rPr>
              <a:t>- Favoriser le partage d’informations et la </a:t>
            </a:r>
            <a:r>
              <a:rPr lang="fr-FR" sz="1400" dirty="0" err="1">
                <a:effectLst/>
                <a:ea typeface="Calibri" panose="020F0502020204030204" pitchFamily="34" charset="0"/>
                <a:cs typeface="Arial" panose="020B0604020202020204" pitchFamily="34" charset="0"/>
              </a:rPr>
              <a:t>co</a:t>
            </a:r>
            <a:r>
              <a:rPr lang="fr-FR" sz="1400" dirty="0">
                <a:effectLst/>
                <a:ea typeface="Calibri" panose="020F0502020204030204" pitchFamily="34" charset="0"/>
                <a:cs typeface="Arial" panose="020B0604020202020204" pitchFamily="34" charset="0"/>
              </a:rPr>
              <a:t>-résolution de problèmes entre les porteurs de projets.</a:t>
            </a:r>
          </a:p>
          <a:p>
            <a:pPr>
              <a:lnSpc>
                <a:spcPct val="107000"/>
              </a:lnSpc>
              <a:spcAft>
                <a:spcPts val="800"/>
              </a:spcAft>
            </a:pPr>
            <a:r>
              <a:rPr lang="fr-FR" sz="1400" dirty="0">
                <a:effectLst/>
                <a:ea typeface="Calibri" panose="020F0502020204030204" pitchFamily="34" charset="0"/>
                <a:cs typeface="Arial" panose="020B0604020202020204" pitchFamily="34" charset="0"/>
              </a:rPr>
              <a:t>- Soutenir les porteurs de projet au quotidien, notamment via des guides et outils opérationnels et des accompagnements individualisés.</a:t>
            </a:r>
          </a:p>
          <a:p>
            <a:pPr>
              <a:lnSpc>
                <a:spcPct val="107000"/>
              </a:lnSpc>
              <a:spcAft>
                <a:spcPts val="800"/>
              </a:spcAft>
            </a:pPr>
            <a:r>
              <a:rPr lang="fr-FR" sz="1400" dirty="0">
                <a:effectLst/>
                <a:ea typeface="Calibri" panose="020F0502020204030204" pitchFamily="34" charset="0"/>
                <a:cs typeface="Arial" panose="020B0604020202020204" pitchFamily="34" charset="0"/>
              </a:rPr>
              <a:t>- Faire le pont entre les réseaux d’experts des circuits-courts et les porteurs de projet</a:t>
            </a:r>
            <a:r>
              <a:rPr lang="fr-FR" sz="1400" dirty="0">
                <a:ea typeface="Calibri" panose="020F0502020204030204" pitchFamily="34" charset="0"/>
                <a:cs typeface="Arial" panose="020B0604020202020204" pitchFamily="34" charset="0"/>
              </a:rPr>
              <a:t>.</a:t>
            </a:r>
            <a:endParaRPr lang="fr-FR" sz="1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9_TF10001108" id="{0F4DAE25-207A-47CE-9E2B-3598C2DA80C7}" vid="{5BACCDA3-61AD-4862-913E-13CB4EF92D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{A34FC685-19A5-4292-B131-B1E9C3390A11}tf10001108_win32</Template>
  <TotalTime>620</TotalTime>
  <Words>2590</Words>
  <Application>Microsoft Office PowerPoint</Application>
  <PresentationFormat>Grand écran</PresentationFormat>
  <Paragraphs>174</Paragraphs>
  <Slides>16</Slides>
  <Notes>9</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16</vt:i4>
      </vt:variant>
    </vt:vector>
  </HeadingPairs>
  <TitlesOfParts>
    <vt:vector size="26" baseType="lpstr">
      <vt:lpstr>Arial</vt:lpstr>
      <vt:lpstr>Calibri</vt:lpstr>
      <vt:lpstr>Calibri Light</vt:lpstr>
      <vt:lpstr>Montserrat</vt:lpstr>
      <vt:lpstr>Poppins</vt:lpstr>
      <vt:lpstr>Segoe UI</vt:lpstr>
      <vt:lpstr>Segoe UI Light</vt:lpstr>
      <vt:lpstr>Symbol</vt:lpstr>
      <vt:lpstr>Times New Roman</vt:lpstr>
      <vt:lpstr>DocBienvenue</vt:lpstr>
      <vt:lpstr>PROJET SUSTCOOP</vt:lpstr>
      <vt:lpstr>INTRODUCTION</vt:lpstr>
      <vt:lpstr>LES CIRCUITS COURTS</vt:lpstr>
      <vt:lpstr>SYNERGIES ENVIRONNEMENTALES DE LA VENTE DIRECTE</vt:lpstr>
      <vt:lpstr>QUELQUES ACTEURS INTERRESSANTS</vt:lpstr>
      <vt:lpstr>LES AMAPS</vt:lpstr>
      <vt:lpstr>LA RUCHE QUI DIT OUI </vt:lpstr>
      <vt:lpstr>CROWDFARMING.COM</vt:lpstr>
      <vt:lpstr>OPEN FOOD FRANCE &amp; COOPCIRCUITS</vt:lpstr>
      <vt:lpstr>DATA FOOD CONSORTIUM &amp; INTEROPÉRABILITÉ NUMÉRIQUE</vt:lpstr>
      <vt:lpstr>LA CHARETTE</vt:lpstr>
      <vt:lpstr>LES AXES DE REFLEXION</vt:lpstr>
      <vt:lpstr>LA TRANSPARENCE &amp; LA GOUVERNANCE</vt:lpstr>
      <vt:lpstr>IMPACT DU NUMÉRIQUE SUR LES CIRCUITS COURTS</vt:lpstr>
      <vt:lpstr>PRODUIRE MOINS MAIS PRODUIRE MIEUX</vt:lpstr>
      <vt:lpstr>Quelques pistes pour notre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SUSTCOOP</dc:title>
  <dc:creator>YOUNES YOUSFI</dc:creator>
  <cp:keywords/>
  <cp:lastModifiedBy>YOUNES YOUSFI</cp:lastModifiedBy>
  <cp:revision>61</cp:revision>
  <dcterms:created xsi:type="dcterms:W3CDTF">2021-07-21T20:30:37Z</dcterms:created>
  <dcterms:modified xsi:type="dcterms:W3CDTF">2021-07-22T14:23:32Z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