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7" r:id="rId6"/>
    <p:sldId id="261" r:id="rId7"/>
    <p:sldId id="260" r:id="rId8"/>
    <p:sldId id="278" r:id="rId9"/>
    <p:sldId id="262" r:id="rId10"/>
    <p:sldId id="282" r:id="rId11"/>
    <p:sldId id="283" r:id="rId12"/>
    <p:sldId id="284" r:id="rId13"/>
    <p:sldId id="287" r:id="rId14"/>
    <p:sldId id="288" r:id="rId15"/>
    <p:sldId id="266" r:id="rId16"/>
    <p:sldId id="267" r:id="rId17"/>
    <p:sldId id="268" r:id="rId18"/>
    <p:sldId id="269" r:id="rId19"/>
    <p:sldId id="281" r:id="rId20"/>
    <p:sldId id="270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rA" initials="P" lastIdx="1" clrIdx="0">
    <p:extLst>
      <p:ext uri="{19B8F6BF-5375-455C-9EA6-DF929625EA0E}">
        <p15:presenceInfo xmlns:p15="http://schemas.microsoft.com/office/powerpoint/2012/main" userId="PeT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1" autoAdjust="0"/>
    <p:restoredTop sz="94660"/>
  </p:normalViewPr>
  <p:slideViewPr>
    <p:cSldViewPr snapToGrid="0">
      <p:cViewPr>
        <p:scale>
          <a:sx n="100" d="100"/>
          <a:sy n="100" d="100"/>
        </p:scale>
        <p:origin x="10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F7EFB-3C6F-4371-B680-DE9F4AA8A78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56D0A-A8F2-4FE9-A85E-D44EF98ED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8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CECD5-BACB-40B8-8180-987A819B6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15EEF3-ABC9-48CC-86C5-977A2F3FA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4A3BA-CBE7-418D-97A6-5A74E5B4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344-3837-40E0-9C4D-9FCB6ABBF97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B0479-C74F-4370-AB5B-3258C7E3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8B0E2-1175-4A84-A10B-2414AB85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23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27FD9-3B95-40BD-A723-F0C565BC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343C9-EB68-41A6-8E8D-ECC2DC05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887B9-CF31-4CBE-8FAF-C3A6E421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344-3837-40E0-9C4D-9FCB6ABBF97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6309F-0544-4D53-9E3F-17E0D8A5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FD7CD-FE73-4FDA-8F0F-B8D0EF16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97879C-1332-40A7-82BC-A15EC3824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8970C2-40EA-4663-8587-994C66410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4CB19-A45E-4F18-B778-BBA9FC61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344-3837-40E0-9C4D-9FCB6ABBF97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5A51C-4590-4325-AAEA-B0BEBE2D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C2FE0-9915-4442-B266-3104E9ED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9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962F7-ACCB-4DF1-825B-35C92A5B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4E596-B696-4A35-93D7-EB53FBEF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C293B-5910-4165-89DB-CF6BBD83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344-3837-40E0-9C4D-9FCB6ABBF97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6EA5A-9A72-45FF-A882-FE50CBA2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C675A-F8E0-43D3-A7B2-FEA6D54B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64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0B3E4-2C5B-4327-A7A2-FB94E540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21FDBA-4B65-48E2-9A35-18133B8ED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7EA77-708E-4EC2-9A8B-61B65CBC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344-3837-40E0-9C4D-9FCB6ABBF97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4EF40-9FBC-41AA-97A8-0B89097E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47BC3-5380-4C0A-BBC2-6FBEE6BB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4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8E160-A784-4576-9641-D724299C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57F52-A67E-450A-85E2-AFD00DEBC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9A92B1-79BB-4D0A-983E-9857B1828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4DFBF-E4AE-45EE-9EE5-99F3B662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344-3837-40E0-9C4D-9FCB6ABBF97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95E9E2-5057-44DA-B82C-64463B05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99FAD7-7FA0-4A09-A3A2-49ACCAF6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2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2F71A-31A0-4611-A239-736794EE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33A2E8-C459-461E-809A-F1A58683C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C7180C-201D-49DB-B1A1-026191696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7E59A4-2C7A-46D6-83EB-CE5EC5DF6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8C50CB-69F5-4299-B21F-B7D6B4F31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5C38C3-5090-4B60-A9E7-72C6FE47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344-3837-40E0-9C4D-9FCB6ABBF97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9BC5F3-17EC-4A22-8064-448967C9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AC16D6-95E5-4C31-A4CD-D3992B06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6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3EE91-7D4C-4AE0-BB30-65F38264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B74E59-7CDF-47CB-8692-AC0A3393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344-3837-40E0-9C4D-9FCB6ABBF97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62EE93-8CAB-4D29-94AC-6428A59C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11B4D7-94BF-4889-B874-5C02FF6B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82D417-6B0C-4A28-ADA1-E1955690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344-3837-40E0-9C4D-9FCB6ABBF97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BA8DC7-E66A-431C-9EF4-E1D6842B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C288AB-6C69-40E1-A07D-D3DE6D97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29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286BB-E60E-4F2B-8FC9-65F052F3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D7AE5-5EBB-434C-9E78-92DDB175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E9D05-E3B3-442D-A21F-D96CA41EE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C72E49-FF2C-44F5-AEB5-B99D7636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344-3837-40E0-9C4D-9FCB6ABBF97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72510A-39E7-49C1-9852-99A67950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9EFE79-625B-4889-A1FC-6AD36054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7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FA01A-FA80-4F4B-ABEB-A9A8F0D8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3FC9BB-FA1D-423C-8F25-64BCDD29A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1B6B82-DF4E-49CB-9906-8926BFB51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7421A5-6706-45A4-8057-4A222C50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A344-3837-40E0-9C4D-9FCB6ABBF97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D5AE7-BFF8-4A01-95A2-1F5F9484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25A6DE-3994-4132-918F-33E3DCF9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1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D627EB-3FDD-499C-B1A6-FCF459F5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471A3-4693-4B74-86AE-711697255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59E80-CE30-4EE0-A799-49F8249DA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A344-3837-40E0-9C4D-9FCB6ABBF97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F8255-EE4E-4A5D-A461-BD024E085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270F6-680B-4C2C-9B04-414C165C3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AD21-92F6-4908-8423-A7768B3D4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4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04213026-D9B9-474E-9EFF-60718022C671}"/>
              </a:ext>
            </a:extLst>
          </p:cNvPr>
          <p:cNvSpPr/>
          <p:nvPr/>
        </p:nvSpPr>
        <p:spPr>
          <a:xfrm rot="10800000">
            <a:off x="1957361" y="-2"/>
            <a:ext cx="10234637" cy="6858001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4F4C2F4D-54C6-4E6E-9136-CBD9C721651B}"/>
              </a:ext>
            </a:extLst>
          </p:cNvPr>
          <p:cNvSpPr/>
          <p:nvPr/>
        </p:nvSpPr>
        <p:spPr>
          <a:xfrm rot="16200000">
            <a:off x="6491514" y="1157515"/>
            <a:ext cx="6857999" cy="4542968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330BA2-7473-4188-8925-1DDFE636A747}"/>
              </a:ext>
            </a:extLst>
          </p:cNvPr>
          <p:cNvGrpSpPr/>
          <p:nvPr/>
        </p:nvGrpSpPr>
        <p:grpSpPr>
          <a:xfrm rot="1317647">
            <a:off x="1530362" y="1772372"/>
            <a:ext cx="886919" cy="2068762"/>
            <a:chOff x="2246051" y="1961965"/>
            <a:chExt cx="1376039" cy="336463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A4E3745-78CE-4048-9593-447F3E37571B}"/>
                </a:ext>
              </a:extLst>
            </p:cNvPr>
            <p:cNvCxnSpPr/>
            <p:nvPr/>
          </p:nvCxnSpPr>
          <p:spPr>
            <a:xfrm flipH="1">
              <a:off x="2343705" y="1961965"/>
              <a:ext cx="1029810" cy="24147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D715CB4-135C-4C4E-BC36-56432C8DD31B}"/>
                </a:ext>
              </a:extLst>
            </p:cNvPr>
            <p:cNvCxnSpPr/>
            <p:nvPr/>
          </p:nvCxnSpPr>
          <p:spPr>
            <a:xfrm>
              <a:off x="2246051" y="3045041"/>
              <a:ext cx="1376039" cy="2281562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5CF509F-A031-4A4B-AFF9-7D62CDB587D6}"/>
              </a:ext>
            </a:extLst>
          </p:cNvPr>
          <p:cNvSpPr txBox="1"/>
          <p:nvPr/>
        </p:nvSpPr>
        <p:spPr>
          <a:xfrm>
            <a:off x="1849301" y="2530785"/>
            <a:ext cx="3616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Pet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Plant</a:t>
            </a:r>
            <a:r>
              <a:rPr lang="en-US" altLang="ko-KR" sz="3200" dirty="0"/>
              <a:t> </a:t>
            </a:r>
            <a:r>
              <a:rPr lang="en-US" altLang="ko-KR" sz="3200" b="1" dirty="0"/>
              <a:t>P</a:t>
            </a:r>
            <a:r>
              <a:rPr lang="en-US" altLang="ko-KR" sz="3200" dirty="0"/>
              <a:t>roject</a:t>
            </a:r>
            <a:endParaRPr lang="ko-KR" altLang="en-US" sz="3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607AC00-0F9C-46EA-BCAC-10D434937FCE}"/>
              </a:ext>
            </a:extLst>
          </p:cNvPr>
          <p:cNvCxnSpPr/>
          <p:nvPr/>
        </p:nvCxnSpPr>
        <p:spPr>
          <a:xfrm>
            <a:off x="2522893" y="3186581"/>
            <a:ext cx="8131109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0C00D0-4354-489F-9391-F968B2EEC047}"/>
              </a:ext>
            </a:extLst>
          </p:cNvPr>
          <p:cNvSpPr txBox="1"/>
          <p:nvPr/>
        </p:nvSpPr>
        <p:spPr>
          <a:xfrm>
            <a:off x="5209031" y="2817473"/>
            <a:ext cx="4909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Konkuk University CSE 2018 </a:t>
            </a:r>
            <a:endParaRPr lang="ko-KR" altLang="en-US" sz="1100" i="1" dirty="0">
              <a:latin typeface="Bahnschrift" panose="020B0502040204020203" pitchFamily="34" charset="0"/>
              <a:cs typeface="Arabic Typesetting" panose="020B0604020202020204" pitchFamily="66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D880D-A0DC-48E9-975D-1C461BC846FB}"/>
              </a:ext>
            </a:extLst>
          </p:cNvPr>
          <p:cNvSpPr txBox="1"/>
          <p:nvPr/>
        </p:nvSpPr>
        <p:spPr>
          <a:xfrm>
            <a:off x="5840826" y="3234966"/>
            <a:ext cx="4909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201311315 </a:t>
            </a:r>
            <a:r>
              <a:rPr lang="ko-KR" altLang="en-US" sz="105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김상원  </a:t>
            </a:r>
            <a:r>
              <a:rPr lang="en-US" altLang="ko-KR" sz="105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201311267 </a:t>
            </a:r>
            <a:r>
              <a:rPr lang="ko-KR" altLang="en-US" sz="105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김수영  </a:t>
            </a:r>
            <a:r>
              <a:rPr lang="en-US" altLang="ko-KR" sz="105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201311297 </a:t>
            </a:r>
            <a:r>
              <a:rPr lang="ko-KR" altLang="en-US" sz="105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이상명  </a:t>
            </a:r>
            <a:r>
              <a:rPr lang="en-US" altLang="ko-KR" sz="105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201311315</a:t>
            </a:r>
            <a:r>
              <a:rPr lang="ko-KR" altLang="en-US" sz="105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 조희권</a:t>
            </a:r>
            <a:endParaRPr lang="en-US" altLang="ko-KR" sz="1050" i="1" dirty="0">
              <a:latin typeface="Bahnschrift" panose="020B0502040204020203" pitchFamily="34" charset="0"/>
              <a:cs typeface="Arabic Typesetting" panose="020B0604020202020204" pitchFamily="66" charset="-78"/>
            </a:endParaRPr>
          </a:p>
          <a:p>
            <a:pPr algn="r"/>
            <a:r>
              <a:rPr lang="ko-KR" altLang="en-US" sz="105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담당교수 </a:t>
            </a:r>
            <a:r>
              <a:rPr lang="en-US" altLang="ko-KR" sz="105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: </a:t>
            </a:r>
            <a:r>
              <a:rPr lang="ko-KR" altLang="en-US" sz="105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김기천 교수님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07DCF8D-5724-4490-AD15-03E4051B425F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E985C3A-C7F2-4A5C-A7C4-F32DF5D95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6A3B13-3CAB-4645-B74F-119CDB696E9B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B1A8A1A5-BDE5-44B3-A34C-4DCB10A7BFC5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679" y="2602589"/>
            <a:ext cx="512971" cy="512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130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0C59707-57BC-4DA8-9AB6-81CE983CE76A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F086B6E-ABCD-4FB4-8C80-C4CCADA15F06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BCA3AAB-32AE-402D-B557-9A8CF9E836FC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6E770864-5247-4028-A488-6FF499C4FEDA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2765A8-8C50-4153-896D-952DFE6DA3D0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FRONT-END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프론트엔드 이미지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693259-2D0A-46F7-9050-EF931045EC80}"/>
              </a:ext>
            </a:extLst>
          </p:cNvPr>
          <p:cNvCxnSpPr>
            <a:cxnSpLocks/>
          </p:cNvCxnSpPr>
          <p:nvPr/>
        </p:nvCxnSpPr>
        <p:spPr>
          <a:xfrm>
            <a:off x="609600" y="1000634"/>
            <a:ext cx="11582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4C79CB1-785F-4910-AACC-C0A648DD8F4C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383" y="58529"/>
            <a:ext cx="865871" cy="86587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D73386-8D78-4434-ADE5-B584A3DFCA40}"/>
              </a:ext>
            </a:extLst>
          </p:cNvPr>
          <p:cNvSpPr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D4223C-079A-42C5-9B5A-4098E943DB40}"/>
              </a:ext>
            </a:extLst>
          </p:cNvPr>
          <p:cNvGrpSpPr/>
          <p:nvPr/>
        </p:nvGrpSpPr>
        <p:grpSpPr>
          <a:xfrm>
            <a:off x="4237218" y="6026215"/>
            <a:ext cx="3746377" cy="839479"/>
            <a:chOff x="4237219" y="6052149"/>
            <a:chExt cx="3746377" cy="83947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2669F68-CACB-42AA-819A-EC201BA44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F1AECF-C4FF-4859-B1BD-90BE62D8AFEF}"/>
                </a:ext>
              </a:extLst>
            </p:cNvPr>
            <p:cNvSpPr txBox="1"/>
            <p:nvPr/>
          </p:nvSpPr>
          <p:spPr>
            <a:xfrm>
              <a:off x="4237219" y="6660796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</a:rPr>
                <a:t>Copyright 2018 PetPlant. All rights reserved</a:t>
              </a:r>
              <a:endParaRPr lang="ko-KR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93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0C59707-57BC-4DA8-9AB6-81CE983CE76A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F086B6E-ABCD-4FB4-8C80-C4CCADA15F06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BCA3AAB-32AE-402D-B557-9A8CF9E836FC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6E770864-5247-4028-A488-6FF499C4FEDA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2765A8-8C50-4153-896D-952DFE6DA3D0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FRONT-END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프론트엔드 이미지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693259-2D0A-46F7-9050-EF931045EC80}"/>
              </a:ext>
            </a:extLst>
          </p:cNvPr>
          <p:cNvCxnSpPr>
            <a:cxnSpLocks/>
          </p:cNvCxnSpPr>
          <p:nvPr/>
        </p:nvCxnSpPr>
        <p:spPr>
          <a:xfrm>
            <a:off x="609600" y="1000634"/>
            <a:ext cx="11582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4C79CB1-785F-4910-AACC-C0A648DD8F4C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383" y="58529"/>
            <a:ext cx="865871" cy="86587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D73386-8D78-4434-ADE5-B584A3DFCA40}"/>
              </a:ext>
            </a:extLst>
          </p:cNvPr>
          <p:cNvSpPr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D4223C-079A-42C5-9B5A-4098E943DB40}"/>
              </a:ext>
            </a:extLst>
          </p:cNvPr>
          <p:cNvGrpSpPr/>
          <p:nvPr/>
        </p:nvGrpSpPr>
        <p:grpSpPr>
          <a:xfrm>
            <a:off x="4237218" y="6026215"/>
            <a:ext cx="3746377" cy="839479"/>
            <a:chOff x="4237219" y="6052149"/>
            <a:chExt cx="3746377" cy="83947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2669F68-CACB-42AA-819A-EC201BA44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F1AECF-C4FF-4859-B1BD-90BE62D8AFEF}"/>
                </a:ext>
              </a:extLst>
            </p:cNvPr>
            <p:cNvSpPr txBox="1"/>
            <p:nvPr/>
          </p:nvSpPr>
          <p:spPr>
            <a:xfrm>
              <a:off x="4237219" y="6660796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</a:rPr>
                <a:t>Copyright 2018 PetPlant. All rights reserved</a:t>
              </a:r>
              <a:endParaRPr lang="ko-KR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97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0C59707-57BC-4DA8-9AB6-81CE983CE76A}"/>
              </a:ext>
            </a:extLst>
          </p:cNvPr>
          <p:cNvGrpSpPr/>
          <p:nvPr/>
        </p:nvGrpSpPr>
        <p:grpSpPr>
          <a:xfrm>
            <a:off x="420318" y="170591"/>
            <a:ext cx="4170732" cy="1102190"/>
            <a:chOff x="420318" y="170591"/>
            <a:chExt cx="4170732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F086B6E-ABCD-4FB4-8C80-C4CCADA15F06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BCA3AAB-32AE-402D-B557-9A8CF9E836FC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6E770864-5247-4028-A488-6FF499C4FEDA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2765A8-8C50-4153-896D-952DFE6DA3D0}"/>
                </a:ext>
              </a:extLst>
            </p:cNvPr>
            <p:cNvSpPr txBox="1"/>
            <p:nvPr/>
          </p:nvSpPr>
          <p:spPr>
            <a:xfrm>
              <a:off x="690736" y="631302"/>
              <a:ext cx="3900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IMAGE-RECOGNITION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이미지 처리 모듈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693259-2D0A-46F7-9050-EF931045EC80}"/>
              </a:ext>
            </a:extLst>
          </p:cNvPr>
          <p:cNvCxnSpPr>
            <a:cxnSpLocks/>
          </p:cNvCxnSpPr>
          <p:nvPr/>
        </p:nvCxnSpPr>
        <p:spPr>
          <a:xfrm>
            <a:off x="609600" y="1000634"/>
            <a:ext cx="11582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4C79CB1-785F-4910-AACC-C0A648DD8F4C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383" y="58529"/>
            <a:ext cx="865871" cy="86587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D73386-8D78-4434-ADE5-B584A3DFCA40}"/>
              </a:ext>
            </a:extLst>
          </p:cNvPr>
          <p:cNvSpPr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D4223C-079A-42C5-9B5A-4098E943DB40}"/>
              </a:ext>
            </a:extLst>
          </p:cNvPr>
          <p:cNvGrpSpPr/>
          <p:nvPr/>
        </p:nvGrpSpPr>
        <p:grpSpPr>
          <a:xfrm>
            <a:off x="4237218" y="6026215"/>
            <a:ext cx="3746377" cy="839479"/>
            <a:chOff x="4237219" y="6052149"/>
            <a:chExt cx="3746377" cy="83947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2669F68-CACB-42AA-819A-EC201BA44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F1AECF-C4FF-4859-B1BD-90BE62D8AFEF}"/>
                </a:ext>
              </a:extLst>
            </p:cNvPr>
            <p:cNvSpPr txBox="1"/>
            <p:nvPr/>
          </p:nvSpPr>
          <p:spPr>
            <a:xfrm>
              <a:off x="4237219" y="6660796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</a:rPr>
                <a:t>Copyright 2018 PetPlant. All rights reserved</a:t>
              </a:r>
              <a:endParaRPr lang="ko-KR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460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0C59707-57BC-4DA8-9AB6-81CE983CE76A}"/>
              </a:ext>
            </a:extLst>
          </p:cNvPr>
          <p:cNvGrpSpPr/>
          <p:nvPr/>
        </p:nvGrpSpPr>
        <p:grpSpPr>
          <a:xfrm>
            <a:off x="420318" y="170591"/>
            <a:ext cx="4170732" cy="1102190"/>
            <a:chOff x="420318" y="170591"/>
            <a:chExt cx="4170732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F086B6E-ABCD-4FB4-8C80-C4CCADA15F06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BCA3AAB-32AE-402D-B557-9A8CF9E836FC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6E770864-5247-4028-A488-6FF499C4FEDA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2765A8-8C50-4153-896D-952DFE6DA3D0}"/>
                </a:ext>
              </a:extLst>
            </p:cNvPr>
            <p:cNvSpPr txBox="1"/>
            <p:nvPr/>
          </p:nvSpPr>
          <p:spPr>
            <a:xfrm>
              <a:off x="690736" y="631302"/>
              <a:ext cx="3900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IMAGE-RECOGNITION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이미지 처리 모듈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693259-2D0A-46F7-9050-EF931045EC80}"/>
              </a:ext>
            </a:extLst>
          </p:cNvPr>
          <p:cNvCxnSpPr>
            <a:cxnSpLocks/>
          </p:cNvCxnSpPr>
          <p:nvPr/>
        </p:nvCxnSpPr>
        <p:spPr>
          <a:xfrm>
            <a:off x="609600" y="1000634"/>
            <a:ext cx="11582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4C79CB1-785F-4910-AACC-C0A648DD8F4C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383" y="58529"/>
            <a:ext cx="865871" cy="86587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D73386-8D78-4434-ADE5-B584A3DFCA40}"/>
              </a:ext>
            </a:extLst>
          </p:cNvPr>
          <p:cNvSpPr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D4223C-079A-42C5-9B5A-4098E943DB40}"/>
              </a:ext>
            </a:extLst>
          </p:cNvPr>
          <p:cNvGrpSpPr/>
          <p:nvPr/>
        </p:nvGrpSpPr>
        <p:grpSpPr>
          <a:xfrm>
            <a:off x="4237218" y="6026215"/>
            <a:ext cx="3746377" cy="839479"/>
            <a:chOff x="4237219" y="6052149"/>
            <a:chExt cx="3746377" cy="83947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2669F68-CACB-42AA-819A-EC201BA44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F1AECF-C4FF-4859-B1BD-90BE62D8AFEF}"/>
                </a:ext>
              </a:extLst>
            </p:cNvPr>
            <p:cNvSpPr txBox="1"/>
            <p:nvPr/>
          </p:nvSpPr>
          <p:spPr>
            <a:xfrm>
              <a:off x="4237219" y="6660796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</a:rPr>
                <a:t>Copyright 2018 PetPlant. All rights reserved</a:t>
              </a:r>
              <a:endParaRPr lang="ko-KR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111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0C59707-57BC-4DA8-9AB6-81CE983CE76A}"/>
              </a:ext>
            </a:extLst>
          </p:cNvPr>
          <p:cNvGrpSpPr/>
          <p:nvPr/>
        </p:nvGrpSpPr>
        <p:grpSpPr>
          <a:xfrm>
            <a:off x="420318" y="170591"/>
            <a:ext cx="4170732" cy="1102190"/>
            <a:chOff x="420318" y="170591"/>
            <a:chExt cx="4170732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F086B6E-ABCD-4FB4-8C80-C4CCADA15F06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BCA3AAB-32AE-402D-B557-9A8CF9E836FC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6E770864-5247-4028-A488-6FF499C4FEDA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2765A8-8C50-4153-896D-952DFE6DA3D0}"/>
                </a:ext>
              </a:extLst>
            </p:cNvPr>
            <p:cNvSpPr txBox="1"/>
            <p:nvPr/>
          </p:nvSpPr>
          <p:spPr>
            <a:xfrm>
              <a:off x="690736" y="631302"/>
              <a:ext cx="3900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IMAGE-RECOGNITION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이미지 처리 모듈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693259-2D0A-46F7-9050-EF931045EC80}"/>
              </a:ext>
            </a:extLst>
          </p:cNvPr>
          <p:cNvCxnSpPr>
            <a:cxnSpLocks/>
          </p:cNvCxnSpPr>
          <p:nvPr/>
        </p:nvCxnSpPr>
        <p:spPr>
          <a:xfrm>
            <a:off x="609600" y="1000634"/>
            <a:ext cx="11582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4C79CB1-785F-4910-AACC-C0A648DD8F4C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383" y="58529"/>
            <a:ext cx="865871" cy="86587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D73386-8D78-4434-ADE5-B584A3DFCA40}"/>
              </a:ext>
            </a:extLst>
          </p:cNvPr>
          <p:cNvSpPr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D4223C-079A-42C5-9B5A-4098E943DB40}"/>
              </a:ext>
            </a:extLst>
          </p:cNvPr>
          <p:cNvGrpSpPr/>
          <p:nvPr/>
        </p:nvGrpSpPr>
        <p:grpSpPr>
          <a:xfrm>
            <a:off x="4237218" y="6026215"/>
            <a:ext cx="3746377" cy="839479"/>
            <a:chOff x="4237219" y="6052149"/>
            <a:chExt cx="3746377" cy="83947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2669F68-CACB-42AA-819A-EC201BA44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F1AECF-C4FF-4859-B1BD-90BE62D8AFEF}"/>
                </a:ext>
              </a:extLst>
            </p:cNvPr>
            <p:cNvSpPr txBox="1"/>
            <p:nvPr/>
          </p:nvSpPr>
          <p:spPr>
            <a:xfrm>
              <a:off x="4237219" y="6660796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</a:rPr>
                <a:t>Copyright 2018 PetPlant. All rights reserved</a:t>
              </a:r>
              <a:endParaRPr lang="ko-KR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6384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394E4B8-7973-41BC-ABB9-EEA800CDBF15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9614DDD-DACB-49E0-9B58-456250BD3D2F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D1AAC41A-6CAE-4D67-BFCF-9FFB92E9B4D4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A09D2877-6C1D-4D64-B845-30103423A5D3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A128B-0913-4603-84F2-C64F930E3E42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HARDWARE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하드웨어 구성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A78A111-A8B3-4A89-A000-00C987D3E708}"/>
              </a:ext>
            </a:extLst>
          </p:cNvPr>
          <p:cNvCxnSpPr>
            <a:cxnSpLocks/>
          </p:cNvCxnSpPr>
          <p:nvPr/>
        </p:nvCxnSpPr>
        <p:spPr>
          <a:xfrm>
            <a:off x="609600" y="1000634"/>
            <a:ext cx="11582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2E0B32D-2EE3-43F5-8160-FA522AFE1A3A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383" y="58529"/>
            <a:ext cx="865871" cy="86587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1AA0CC-88BE-4D61-BB92-7320C799EBA7}"/>
              </a:ext>
            </a:extLst>
          </p:cNvPr>
          <p:cNvSpPr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016DBA5-5176-414A-96B7-772A12A94268}"/>
              </a:ext>
            </a:extLst>
          </p:cNvPr>
          <p:cNvGrpSpPr/>
          <p:nvPr/>
        </p:nvGrpSpPr>
        <p:grpSpPr>
          <a:xfrm>
            <a:off x="4237218" y="6026215"/>
            <a:ext cx="3746377" cy="839479"/>
            <a:chOff x="4237219" y="6052149"/>
            <a:chExt cx="3746377" cy="83947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A5AADD6-368E-4471-89FE-DDF2F4880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700610-220D-47FD-9F89-F9AA4FFF96CD}"/>
                </a:ext>
              </a:extLst>
            </p:cNvPr>
            <p:cNvSpPr txBox="1"/>
            <p:nvPr/>
          </p:nvSpPr>
          <p:spPr>
            <a:xfrm>
              <a:off x="4237219" y="6660796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</a:rPr>
                <a:t>Copyright 2018 PetPlant. All rights reserved</a:t>
              </a:r>
              <a:endParaRPr lang="ko-KR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DBF2805-C740-4546-BCE8-C138B549F0F1}"/>
              </a:ext>
            </a:extLst>
          </p:cNvPr>
          <p:cNvSpPr/>
          <p:nvPr/>
        </p:nvSpPr>
        <p:spPr>
          <a:xfrm>
            <a:off x="2989501" y="2891660"/>
            <a:ext cx="2390862" cy="10746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Bahnschrift SemiBold Condensed" panose="020B0502040204020203" pitchFamily="34" charset="0"/>
              </a:rPr>
              <a:t>Arduino</a:t>
            </a:r>
            <a:endParaRPr lang="ko-KR" alt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AA14C6-A7BD-4E59-98C6-5FBE195799F6}"/>
              </a:ext>
            </a:extLst>
          </p:cNvPr>
          <p:cNvSpPr txBox="1"/>
          <p:nvPr/>
        </p:nvSpPr>
        <p:spPr>
          <a:xfrm>
            <a:off x="5991225" y="2660520"/>
            <a:ext cx="5112158" cy="15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HARDWARE</a:t>
            </a:r>
            <a:r>
              <a:rPr lang="ko-KR" altLang="en-US" b="1" dirty="0"/>
              <a:t> 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Physical System Module</a:t>
            </a:r>
          </a:p>
          <a:p>
            <a:endParaRPr lang="en-US" altLang="ko-KR" sz="12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Arduino NANO Board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ESP8266-01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MH-Sensor Module Flying Fish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SEN-0114</a:t>
            </a:r>
          </a:p>
        </p:txBody>
      </p:sp>
    </p:spTree>
    <p:extLst>
      <p:ext uri="{BB962C8B-B14F-4D97-AF65-F5344CB8AC3E}">
        <p14:creationId xmlns:p14="http://schemas.microsoft.com/office/powerpoint/2010/main" val="104435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CFE18F9-9FEB-4B01-A830-47988B2E0357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7D5B7A-F403-48F4-8B07-A0D392D2182D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5D67D99D-A33E-4B5B-AEC7-1392F627967B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36F9A521-D0A8-435D-B64A-CD8DE3CED50F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D726B8-FB3F-45DE-86DD-1F0B80AE2C0E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HARDWARE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하드웨어 구성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C4185D-6923-4AF7-B2E0-725EA985A8D8}"/>
              </a:ext>
            </a:extLst>
          </p:cNvPr>
          <p:cNvCxnSpPr>
            <a:cxnSpLocks/>
          </p:cNvCxnSpPr>
          <p:nvPr/>
        </p:nvCxnSpPr>
        <p:spPr>
          <a:xfrm>
            <a:off x="609600" y="1000634"/>
            <a:ext cx="11582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C82B699-3AC0-4C63-B203-DE3EA6A5B4AC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383" y="58529"/>
            <a:ext cx="865871" cy="86587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94BD9E-3C4E-4F34-8655-BD42BE506938}"/>
              </a:ext>
            </a:extLst>
          </p:cNvPr>
          <p:cNvSpPr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E377738-AA5A-4C89-A33C-20E06D2A1607}"/>
              </a:ext>
            </a:extLst>
          </p:cNvPr>
          <p:cNvGrpSpPr/>
          <p:nvPr/>
        </p:nvGrpSpPr>
        <p:grpSpPr>
          <a:xfrm>
            <a:off x="4237218" y="6026215"/>
            <a:ext cx="3746377" cy="839479"/>
            <a:chOff x="4237219" y="6052149"/>
            <a:chExt cx="3746377" cy="83947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ED10DB3-78B8-4AF2-8ED2-13B744A7D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C06B24-274E-4761-90F6-EA555583459B}"/>
                </a:ext>
              </a:extLst>
            </p:cNvPr>
            <p:cNvSpPr txBox="1"/>
            <p:nvPr/>
          </p:nvSpPr>
          <p:spPr>
            <a:xfrm>
              <a:off x="4237219" y="6660796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</a:rPr>
                <a:t>Copyright 2018 PetPlant. All rights reserved</a:t>
              </a:r>
              <a:endParaRPr lang="ko-KR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954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71F8E5A-AE01-4D30-B6C5-B5AD0281B5AB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3CD3258-4E24-4DFC-A120-92260711C7DE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04FA6F40-A6B4-4C92-896D-F2415FD6316D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9D30E1A7-F011-4F1D-9160-713E3BF4C65E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71BA6D-0DD9-4369-85B4-0B7FC8814DC7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HARDWARE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하드웨어 구성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CDDA28-45D9-4981-8512-586659F0C64F}"/>
              </a:ext>
            </a:extLst>
          </p:cNvPr>
          <p:cNvCxnSpPr>
            <a:cxnSpLocks/>
          </p:cNvCxnSpPr>
          <p:nvPr/>
        </p:nvCxnSpPr>
        <p:spPr>
          <a:xfrm>
            <a:off x="609600" y="1000634"/>
            <a:ext cx="11582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95270B7-F75E-47FF-8BDC-842AA2C0E52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383" y="58529"/>
            <a:ext cx="865871" cy="86587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73D4CA-EAE2-496B-819D-D376C4E05FA5}"/>
              </a:ext>
            </a:extLst>
          </p:cNvPr>
          <p:cNvSpPr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6E6B4C5-A12E-4A6D-9FEF-AF89CF057BEE}"/>
              </a:ext>
            </a:extLst>
          </p:cNvPr>
          <p:cNvGrpSpPr/>
          <p:nvPr/>
        </p:nvGrpSpPr>
        <p:grpSpPr>
          <a:xfrm>
            <a:off x="4237218" y="6026215"/>
            <a:ext cx="3746377" cy="839479"/>
            <a:chOff x="4237219" y="6052149"/>
            <a:chExt cx="3746377" cy="83947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FB6F3D0-78ED-4350-B532-76074FFA0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8B6987-BEDB-49A4-BD7F-55C9E87DF745}"/>
                </a:ext>
              </a:extLst>
            </p:cNvPr>
            <p:cNvSpPr txBox="1"/>
            <p:nvPr/>
          </p:nvSpPr>
          <p:spPr>
            <a:xfrm>
              <a:off x="4237219" y="6660796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</a:rPr>
                <a:t>Copyright 2018 PetPlant. All rights reserved</a:t>
              </a:r>
              <a:endParaRPr lang="ko-KR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A653CA-8BDA-4442-968E-0C2DEF60C5CA}"/>
              </a:ext>
            </a:extLst>
          </p:cNvPr>
          <p:cNvGrpSpPr/>
          <p:nvPr/>
        </p:nvGrpSpPr>
        <p:grpSpPr>
          <a:xfrm>
            <a:off x="978817" y="1788378"/>
            <a:ext cx="10234360" cy="1956272"/>
            <a:chOff x="955008" y="2312253"/>
            <a:chExt cx="10234360" cy="195627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4D6CDE5-C5C9-48D7-89E0-61A89C8CE3D1}"/>
                </a:ext>
              </a:extLst>
            </p:cNvPr>
            <p:cNvGrpSpPr/>
            <p:nvPr/>
          </p:nvGrpSpPr>
          <p:grpSpPr>
            <a:xfrm>
              <a:off x="4746956" y="2312253"/>
              <a:ext cx="2650464" cy="378857"/>
              <a:chOff x="4793323" y="2293203"/>
              <a:chExt cx="2650464" cy="378857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672DB4D0-04A2-4E1C-87BF-436779CF8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0137" y="2672060"/>
                <a:ext cx="2533650" cy="0"/>
              </a:xfrm>
              <a:prstGeom prst="line">
                <a:avLst/>
              </a:prstGeom>
              <a:ln w="1905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C567E0-E15A-4B52-A7CC-275976C64810}"/>
                  </a:ext>
                </a:extLst>
              </p:cNvPr>
              <p:cNvSpPr txBox="1"/>
              <p:nvPr/>
            </p:nvSpPr>
            <p:spPr>
              <a:xfrm>
                <a:off x="4793323" y="2293203"/>
                <a:ext cx="2628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6">
                        <a:lumMod val="50000"/>
                      </a:schemeClr>
                    </a:solidFill>
                  </a:rPr>
                  <a:t>Node.js</a:t>
                </a:r>
                <a:endParaRPr lang="ko-KR" alt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9B3D1FC-19EE-480E-B6A5-DFD1849779C3}"/>
                </a:ext>
              </a:extLst>
            </p:cNvPr>
            <p:cNvGrpSpPr/>
            <p:nvPr/>
          </p:nvGrpSpPr>
          <p:grpSpPr>
            <a:xfrm>
              <a:off x="955008" y="2312253"/>
              <a:ext cx="2628900" cy="378857"/>
              <a:chOff x="1002634" y="2302728"/>
              <a:chExt cx="2628900" cy="378857"/>
            </a:xfrm>
          </p:grpSpPr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0E0F1100-C7E1-46F0-AABC-DF41C3AC5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59" y="2681585"/>
                <a:ext cx="2533650" cy="0"/>
              </a:xfrm>
              <a:prstGeom prst="line">
                <a:avLst/>
              </a:prstGeom>
              <a:ln w="1905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AE1D11-1C96-4834-A6B0-FCE312E0A2FC}"/>
                  </a:ext>
                </a:extLst>
              </p:cNvPr>
              <p:cNvSpPr txBox="1"/>
              <p:nvPr/>
            </p:nvSpPr>
            <p:spPr>
              <a:xfrm>
                <a:off x="1002634" y="2302728"/>
                <a:ext cx="2628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6">
                        <a:lumMod val="50000"/>
                      </a:schemeClr>
                    </a:solidFill>
                  </a:rPr>
                  <a:t>Express.js</a:t>
                </a:r>
                <a:endParaRPr lang="ko-KR" alt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775A8BD-D82B-4746-B48F-F51CBB12FAEA}"/>
                </a:ext>
              </a:extLst>
            </p:cNvPr>
            <p:cNvCxnSpPr>
              <a:cxnSpLocks/>
            </p:cNvCxnSpPr>
            <p:nvPr/>
          </p:nvCxnSpPr>
          <p:spPr>
            <a:xfrm>
              <a:off x="8608093" y="2691110"/>
              <a:ext cx="2533650" cy="0"/>
            </a:xfrm>
            <a:prstGeom prst="line">
              <a:avLst/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A9D0E8-8249-4727-8D46-7B14EFFB5810}"/>
                </a:ext>
              </a:extLst>
            </p:cNvPr>
            <p:cNvSpPr txBox="1"/>
            <p:nvPr/>
          </p:nvSpPr>
          <p:spPr>
            <a:xfrm>
              <a:off x="8560468" y="2312253"/>
              <a:ext cx="262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50000"/>
                    </a:schemeClr>
                  </a:solidFill>
                </a:rPr>
                <a:t>My-SQL</a:t>
              </a:r>
              <a:endParaRPr lang="ko-KR" alt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2C7684-A2E7-4DD2-A8B3-97DFBD29BD7E}"/>
                </a:ext>
              </a:extLst>
            </p:cNvPr>
            <p:cNvSpPr txBox="1"/>
            <p:nvPr/>
          </p:nvSpPr>
          <p:spPr>
            <a:xfrm>
              <a:off x="955008" y="2698805"/>
              <a:ext cx="2628900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6">
                      <a:lumMod val="75000"/>
                    </a:schemeClr>
                  </a:solidFill>
                </a:rPr>
                <a:t>Back-End Server</a:t>
              </a:r>
            </a:p>
            <a:p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데이터베이스 생성 </a:t>
              </a:r>
              <a:r>
                <a:rPr lang="en-US" altLang="ko-KR" sz="1100" dirty="0"/>
                <a:t>&amp; </a:t>
              </a:r>
              <a:r>
                <a:rPr lang="ko-KR" altLang="en-US" sz="1100" dirty="0"/>
                <a:t>수정 </a:t>
              </a:r>
              <a:r>
                <a:rPr lang="en-US" altLang="ko-KR" sz="1100" dirty="0"/>
                <a:t>&amp; </a:t>
              </a:r>
              <a:r>
                <a:rPr lang="ko-KR" altLang="en-US" sz="1100" dirty="0"/>
                <a:t>삭제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프론트 </a:t>
              </a:r>
              <a:r>
                <a:rPr lang="en-US" altLang="ko-KR" sz="1100" dirty="0"/>
                <a:t>API </a:t>
              </a:r>
              <a:r>
                <a:rPr lang="ko-KR" altLang="en-US" sz="1100" dirty="0"/>
                <a:t>제공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아두이노 정보 수신</a:t>
              </a:r>
              <a:endParaRPr lang="en-US" altLang="ko-KR" sz="1100" dirty="0"/>
            </a:p>
            <a:p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ED7A37-F2CA-43B8-BD46-7BCD820F061D}"/>
                </a:ext>
              </a:extLst>
            </p:cNvPr>
            <p:cNvSpPr txBox="1"/>
            <p:nvPr/>
          </p:nvSpPr>
          <p:spPr>
            <a:xfrm>
              <a:off x="4746956" y="2752725"/>
              <a:ext cx="2628900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6">
                      <a:lumMod val="75000"/>
                    </a:schemeClr>
                  </a:solidFill>
                </a:rPr>
                <a:t>Back-End</a:t>
              </a:r>
              <a:r>
                <a:rPr lang="ko-KR" alt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ko-KR" sz="1400" b="1" dirty="0">
                  <a:solidFill>
                    <a:schemeClr val="accent6">
                      <a:lumMod val="75000"/>
                    </a:schemeClr>
                  </a:solidFill>
                </a:rPr>
                <a:t>Module Manager</a:t>
              </a:r>
            </a:p>
            <a:p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백엔드 모듈 제어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데이터 흐름 조율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이벤트 처리 </a:t>
              </a:r>
              <a:r>
                <a:rPr lang="en-US" altLang="ko-KR" sz="1100" dirty="0"/>
                <a:t>I/O </a:t>
              </a:r>
              <a:r>
                <a:rPr lang="ko-KR" altLang="en-US" sz="1100" dirty="0"/>
                <a:t>프레임워크</a:t>
              </a:r>
              <a:endParaRPr lang="en-US" altLang="ko-KR" sz="1100" dirty="0"/>
            </a:p>
            <a:p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A86C70-E07D-4739-8E41-9C796F0796EB}"/>
                </a:ext>
              </a:extLst>
            </p:cNvPr>
            <p:cNvSpPr txBox="1"/>
            <p:nvPr/>
          </p:nvSpPr>
          <p:spPr>
            <a:xfrm>
              <a:off x="8560468" y="2752725"/>
              <a:ext cx="2628900" cy="1206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  <a:p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데이터베이스 구성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식물 정보 </a:t>
              </a:r>
              <a:r>
                <a:rPr lang="en-US" altLang="ko-KR" sz="1100" dirty="0"/>
                <a:t>&amp; </a:t>
              </a:r>
              <a:r>
                <a:rPr lang="ko-KR" altLang="en-US" sz="1100" dirty="0"/>
                <a:t>환경 정보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사용자 정보 관리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5359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183CBB-8174-496F-905E-B2CE75098D3F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1891700-C904-4042-818C-0296064B3E1A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5446F802-EE64-4094-A8C8-1CC2F67F77DB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4A64C016-A7B0-48D1-B1D0-614F8AB6E034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94FB5A-98DB-4E00-976A-A3A348437975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RESULT </a:t>
              </a: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PetPlant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완성 모듈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602B17B-FF28-43F5-80A6-F442C7F9A296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EFA2146-2A04-494C-85B7-C81D8E7F6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E00770-B474-4051-87FF-3324BEE656FC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1948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183CBB-8174-496F-905E-B2CE75098D3F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1891700-C904-4042-818C-0296064B3E1A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5446F802-EE64-4094-A8C8-1CC2F67F77DB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4A64C016-A7B0-48D1-B1D0-614F8AB6E034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94FB5A-98DB-4E00-976A-A3A348437975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RESULT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시연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602B17B-FF28-43F5-80A6-F442C7F9A296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EFA2146-2A04-494C-85B7-C81D8E7F6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E00770-B474-4051-87FF-3324BEE656FC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63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각 삼각형 52">
            <a:extLst>
              <a:ext uri="{FF2B5EF4-FFF2-40B4-BE49-F238E27FC236}">
                <a16:creationId xmlns:a16="http://schemas.microsoft.com/office/drawing/2014/main" id="{467953C5-9647-4417-B0AA-1288FB648CFC}"/>
              </a:ext>
            </a:extLst>
          </p:cNvPr>
          <p:cNvSpPr/>
          <p:nvPr/>
        </p:nvSpPr>
        <p:spPr>
          <a:xfrm rot="10800000">
            <a:off x="1957361" y="-2"/>
            <a:ext cx="10234637" cy="6858001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A5AE30-C697-4C3B-B08D-890B72253D34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F7E51CA-7A39-4D36-9B4C-DBF792EE321D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4CECFE98-8E35-464C-B473-B2AD8C3A4715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CF8CA67F-1FE1-46AC-A320-A70D54F33453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9238AE-AF08-4EA4-9887-C32F8BC8CC9F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INDEX</a:t>
              </a:r>
              <a:endParaRPr lang="ko-KR" altLang="en-US" b="1" dirty="0">
                <a:latin typeface="Bell MT" panose="02020503060305020303" pitchFamily="18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C57D349-9222-49CB-AD37-D0FA9C8F628D}"/>
              </a:ext>
            </a:extLst>
          </p:cNvPr>
          <p:cNvSpPr txBox="1"/>
          <p:nvPr/>
        </p:nvSpPr>
        <p:spPr>
          <a:xfrm>
            <a:off x="1262577" y="2844225"/>
            <a:ext cx="3616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Pet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Plant</a:t>
            </a:r>
            <a:r>
              <a:rPr lang="en-US" altLang="ko-KR" sz="3200" dirty="0"/>
              <a:t> </a:t>
            </a:r>
            <a:r>
              <a:rPr lang="en-US" altLang="ko-KR" sz="3200" b="1" dirty="0"/>
              <a:t>P</a:t>
            </a:r>
            <a:r>
              <a:rPr lang="en-US" altLang="ko-KR" sz="3200" dirty="0"/>
              <a:t>roject</a:t>
            </a:r>
            <a:endParaRPr lang="ko-KR" altLang="en-US" sz="32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60670D8-31A8-4426-A0F6-75C40AFCADE1}"/>
              </a:ext>
            </a:extLst>
          </p:cNvPr>
          <p:cNvSpPr/>
          <p:nvPr/>
        </p:nvSpPr>
        <p:spPr>
          <a:xfrm>
            <a:off x="3587990" y="826102"/>
            <a:ext cx="865871" cy="8658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80AFC4E-A331-458A-A715-0211C32962C3}"/>
              </a:ext>
            </a:extLst>
          </p:cNvPr>
          <p:cNvSpPr/>
          <p:nvPr/>
        </p:nvSpPr>
        <p:spPr>
          <a:xfrm>
            <a:off x="4596236" y="1551632"/>
            <a:ext cx="865871" cy="8658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5889543-65A4-47E2-8F8C-863C428CA77E}"/>
              </a:ext>
            </a:extLst>
          </p:cNvPr>
          <p:cNvSpPr/>
          <p:nvPr/>
        </p:nvSpPr>
        <p:spPr>
          <a:xfrm>
            <a:off x="5649046" y="2337556"/>
            <a:ext cx="865871" cy="8658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58569FA-350C-4516-8249-0BDD507AF74B}"/>
              </a:ext>
            </a:extLst>
          </p:cNvPr>
          <p:cNvSpPr/>
          <p:nvPr/>
        </p:nvSpPr>
        <p:spPr>
          <a:xfrm>
            <a:off x="6757949" y="3100903"/>
            <a:ext cx="865871" cy="8658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D9A32B8-EDE4-495F-BFBD-61CF463A872A}"/>
              </a:ext>
            </a:extLst>
          </p:cNvPr>
          <p:cNvSpPr/>
          <p:nvPr/>
        </p:nvSpPr>
        <p:spPr>
          <a:xfrm>
            <a:off x="7911415" y="3932056"/>
            <a:ext cx="865871" cy="8658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FB0B58-C384-40A7-A0E0-CDA6A3452D91}"/>
              </a:ext>
            </a:extLst>
          </p:cNvPr>
          <p:cNvSpPr txBox="1"/>
          <p:nvPr/>
        </p:nvSpPr>
        <p:spPr>
          <a:xfrm>
            <a:off x="4453860" y="768143"/>
            <a:ext cx="432342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ldhabi" panose="020B0604020202020204" pitchFamily="2" charset="-78"/>
                <a:cs typeface="Aldhabi" panose="020B0604020202020204" pitchFamily="2" charset="-78"/>
              </a:rPr>
              <a:t>INTRODUCE</a:t>
            </a:r>
          </a:p>
          <a:p>
            <a:r>
              <a:rPr lang="ko-KR" altLang="en-US" sz="900" dirty="0"/>
              <a:t>프로젝트 소개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0C358D-2856-43A6-B717-FC6535436217}"/>
              </a:ext>
            </a:extLst>
          </p:cNvPr>
          <p:cNvSpPr txBox="1"/>
          <p:nvPr/>
        </p:nvSpPr>
        <p:spPr>
          <a:xfrm>
            <a:off x="5462107" y="1551632"/>
            <a:ext cx="432342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ldhabi" panose="020B0604020202020204" pitchFamily="2" charset="-78"/>
                <a:cs typeface="Aldhabi" panose="020B0604020202020204" pitchFamily="2" charset="-78"/>
              </a:rPr>
              <a:t>BACK-END</a:t>
            </a:r>
          </a:p>
          <a:p>
            <a:r>
              <a:rPr lang="ko-KR" altLang="en-US" sz="900" dirty="0"/>
              <a:t>백엔드 구성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9BFFE0-2343-43E6-8FFF-55D3191F50DC}"/>
              </a:ext>
            </a:extLst>
          </p:cNvPr>
          <p:cNvSpPr txBox="1"/>
          <p:nvPr/>
        </p:nvSpPr>
        <p:spPr>
          <a:xfrm>
            <a:off x="6514917" y="2337556"/>
            <a:ext cx="432342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ldhabi" panose="020B0604020202020204" pitchFamily="2" charset="-78"/>
                <a:cs typeface="Aldhabi" panose="020B0604020202020204" pitchFamily="2" charset="-78"/>
              </a:rPr>
              <a:t>FRONT-END</a:t>
            </a:r>
          </a:p>
          <a:p>
            <a:r>
              <a:rPr lang="ko-KR" altLang="en-US" sz="900" dirty="0"/>
              <a:t>프론트엔드 구성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5483E3-D1D1-444B-B95B-3794D2A1387E}"/>
              </a:ext>
            </a:extLst>
          </p:cNvPr>
          <p:cNvSpPr txBox="1"/>
          <p:nvPr/>
        </p:nvSpPr>
        <p:spPr>
          <a:xfrm>
            <a:off x="7623820" y="3111608"/>
            <a:ext cx="432342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ldhabi" panose="020B0604020202020204" pitchFamily="2" charset="-78"/>
                <a:cs typeface="Aldhabi" panose="020B0604020202020204" pitchFamily="2" charset="-78"/>
              </a:rPr>
              <a:t>IMAGE-RECOGNITION</a:t>
            </a:r>
          </a:p>
          <a:p>
            <a:r>
              <a:rPr lang="ko-KR" altLang="en-US" sz="900" dirty="0"/>
              <a:t>이미지 처리 모듈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6B2E83-6EF6-4CA4-886F-2AC1AC122C85}"/>
              </a:ext>
            </a:extLst>
          </p:cNvPr>
          <p:cNvSpPr txBox="1"/>
          <p:nvPr/>
        </p:nvSpPr>
        <p:spPr>
          <a:xfrm>
            <a:off x="8777286" y="3942761"/>
            <a:ext cx="432342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ldhabi" panose="020B0604020202020204" pitchFamily="2" charset="-78"/>
                <a:cs typeface="Aldhabi" panose="020B0604020202020204" pitchFamily="2" charset="-78"/>
              </a:rPr>
              <a:t>HARDWARE</a:t>
            </a:r>
          </a:p>
          <a:p>
            <a:r>
              <a:rPr lang="ko-KR" altLang="en-US" sz="900" dirty="0"/>
              <a:t>하드웨어 구성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0D75C6E-A7ED-4A9E-840A-141C3C520EDC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773389E-C6F7-4C91-AD01-23A386AA5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3645C0-72E3-4756-9204-D2E0E176F490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C65226A2-3363-4029-9A72-C3357B2E4E07}"/>
              </a:ext>
            </a:extLst>
          </p:cNvPr>
          <p:cNvSpPr/>
          <p:nvPr/>
        </p:nvSpPr>
        <p:spPr>
          <a:xfrm>
            <a:off x="9135508" y="4733266"/>
            <a:ext cx="865871" cy="8658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6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58584E-FF27-48ED-9EE9-D68C8638EA05}"/>
              </a:ext>
            </a:extLst>
          </p:cNvPr>
          <p:cNvSpPr txBox="1"/>
          <p:nvPr/>
        </p:nvSpPr>
        <p:spPr>
          <a:xfrm>
            <a:off x="10001379" y="4743971"/>
            <a:ext cx="432342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ldhabi" panose="020B0604020202020204" pitchFamily="2" charset="-78"/>
                <a:cs typeface="Aldhabi" panose="020B0604020202020204" pitchFamily="2" charset="-78"/>
              </a:rPr>
              <a:t>RESULT</a:t>
            </a:r>
          </a:p>
          <a:p>
            <a:r>
              <a:rPr lang="ko-KR" altLang="en-US" sz="900" dirty="0"/>
              <a:t>결과물 및 질의응답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A78E68-4824-4CE0-A88E-E8515A88FD7F}"/>
              </a:ext>
            </a:extLst>
          </p:cNvPr>
          <p:cNvSpPr txBox="1"/>
          <p:nvPr/>
        </p:nvSpPr>
        <p:spPr>
          <a:xfrm>
            <a:off x="2809222" y="3374022"/>
            <a:ext cx="4909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latin typeface="Bahnschrift" panose="020B0502040204020203" pitchFamily="34" charset="0"/>
                <a:cs typeface="Arabic Typesetting" panose="020B0604020202020204" pitchFamily="66" charset="-78"/>
              </a:rPr>
              <a:t>Konkuk University CSE 2018 </a:t>
            </a:r>
            <a:endParaRPr lang="ko-KR" altLang="en-US" sz="1100" i="1" dirty="0">
              <a:latin typeface="Bahnschrift" panose="020B0502040204020203" pitchFamily="34" charset="0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411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F49EA91-DCD4-47BE-9A5D-C40EA63B0DD8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1DA2FE5-A0F2-4A1B-AD6E-3902307F1227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28FFDA49-6BCA-4DD1-A757-18992D6DB069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ECD0B469-BBC8-476E-892D-4DE005F5FA73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9BEBC2-BBD7-48E8-BDBB-BEF1D715B0DF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RESULT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논문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7301838-D0C4-4BF7-9A0E-5383BC7E6806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F91E1C0-FF4B-4D23-88A3-734822677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9CF854-C6FC-4C2B-90F7-4B5E7DADF5BF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4066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6AAD5FE-7F8D-4E7B-B432-34EF897C66BA}"/>
              </a:ext>
            </a:extLst>
          </p:cNvPr>
          <p:cNvGrpSpPr/>
          <p:nvPr/>
        </p:nvGrpSpPr>
        <p:grpSpPr>
          <a:xfrm>
            <a:off x="4537967" y="2597260"/>
            <a:ext cx="3116062" cy="1397150"/>
            <a:chOff x="4351538" y="2877905"/>
            <a:chExt cx="3116062" cy="139715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091105-FC70-4988-A359-7416ED020134}"/>
                </a:ext>
              </a:extLst>
            </p:cNvPr>
            <p:cNvGrpSpPr/>
            <p:nvPr/>
          </p:nvGrpSpPr>
          <p:grpSpPr>
            <a:xfrm>
              <a:off x="4351538" y="2877905"/>
              <a:ext cx="3116062" cy="1102190"/>
              <a:chOff x="-87297" y="170591"/>
              <a:chExt cx="3116062" cy="110219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15062CD-1E14-4C9F-B0E0-314D4323EBB0}"/>
                  </a:ext>
                </a:extLst>
              </p:cNvPr>
              <p:cNvGrpSpPr/>
              <p:nvPr/>
            </p:nvGrpSpPr>
            <p:grpSpPr>
              <a:xfrm rot="1317647">
                <a:off x="420318" y="170591"/>
                <a:ext cx="472531" cy="1102190"/>
                <a:chOff x="2246051" y="1961965"/>
                <a:chExt cx="1376039" cy="3364638"/>
              </a:xfrm>
            </p:grpSpPr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2C72DB13-59D8-47F8-98BB-252B6695E587}"/>
                    </a:ext>
                  </a:extLst>
                </p:cNvPr>
                <p:cNvCxnSpPr/>
                <p:nvPr/>
              </p:nvCxnSpPr>
              <p:spPr>
                <a:xfrm flipH="1">
                  <a:off x="2343705" y="1961965"/>
                  <a:ext cx="1029810" cy="241472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직선 연결선 5">
                  <a:extLst>
                    <a:ext uri="{FF2B5EF4-FFF2-40B4-BE49-F238E27FC236}">
                      <a16:creationId xmlns:a16="http://schemas.microsoft.com/office/drawing/2014/main" id="{CF35D3E9-1B15-4709-BA68-B3B03417898D}"/>
                    </a:ext>
                  </a:extLst>
                </p:cNvPr>
                <p:cNvCxnSpPr/>
                <p:nvPr/>
              </p:nvCxnSpPr>
              <p:spPr>
                <a:xfrm>
                  <a:off x="2246051" y="3045041"/>
                  <a:ext cx="1376039" cy="2281562"/>
                </a:xfrm>
                <a:prstGeom prst="line">
                  <a:avLst/>
                </a:pr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8DF81B-2AB9-4A49-B61E-8F62DBF66CD9}"/>
                  </a:ext>
                </a:extLst>
              </p:cNvPr>
              <p:cNvSpPr txBox="1"/>
              <p:nvPr/>
            </p:nvSpPr>
            <p:spPr>
              <a:xfrm>
                <a:off x="-87297" y="631302"/>
                <a:ext cx="3116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Bell MT" panose="02020503060305020303" pitchFamily="18" charset="0"/>
                  </a:rPr>
                  <a:t>Q &amp; A</a:t>
                </a:r>
                <a:endPara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8A87AEB-B151-43D7-875D-BCE657938582}"/>
                </a:ext>
              </a:extLst>
            </p:cNvPr>
            <p:cNvGrpSpPr/>
            <p:nvPr/>
          </p:nvGrpSpPr>
          <p:grpSpPr>
            <a:xfrm rot="11247857">
              <a:off x="6533245" y="3187336"/>
              <a:ext cx="513578" cy="1087719"/>
              <a:chOff x="4945211" y="3031904"/>
              <a:chExt cx="513578" cy="108771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93C3842-5B59-4BDF-9A7B-6B34FC12B187}"/>
                  </a:ext>
                </a:extLst>
              </p:cNvPr>
              <p:cNvCxnSpPr/>
              <p:nvPr/>
            </p:nvCxnSpPr>
            <p:spPr>
              <a:xfrm rot="1317647" flipH="1">
                <a:off x="5105153" y="3031904"/>
                <a:ext cx="353636" cy="79101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CD5C44A-F158-4E4C-9718-5658AF8D13F7}"/>
                  </a:ext>
                </a:extLst>
              </p:cNvPr>
              <p:cNvCxnSpPr/>
              <p:nvPr/>
            </p:nvCxnSpPr>
            <p:spPr>
              <a:xfrm rot="1317647">
                <a:off x="4945211" y="3372228"/>
                <a:ext cx="472531" cy="74739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0331345-E607-4322-9964-CC46E122E1C5}"/>
              </a:ext>
            </a:extLst>
          </p:cNvPr>
          <p:cNvGrpSpPr/>
          <p:nvPr/>
        </p:nvGrpSpPr>
        <p:grpSpPr>
          <a:xfrm>
            <a:off x="4237219" y="6052149"/>
            <a:ext cx="3746377" cy="697613"/>
            <a:chOff x="4237219" y="6052149"/>
            <a:chExt cx="3746377" cy="69761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7B65927-4ECF-4BBC-A41A-1D78C717D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CAD2D6-AC89-4C16-9688-93077AA3D53E}"/>
                </a:ext>
              </a:extLst>
            </p:cNvPr>
            <p:cNvSpPr txBox="1"/>
            <p:nvPr/>
          </p:nvSpPr>
          <p:spPr>
            <a:xfrm>
              <a:off x="4237219" y="6518930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Copyright 2018 PetPlant. All rights reserved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96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3DCC59-9718-4607-9467-4DBF34740625}"/>
              </a:ext>
            </a:extLst>
          </p:cNvPr>
          <p:cNvSpPr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4F0EC9-89F2-4A70-825E-CCE6A31DC36D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D411EB9-0929-41E8-966A-BD0F9EF4E67C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8F2E0184-F607-4959-B218-8391965BE913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01F27A84-CE0B-42F1-A035-C8BFC114D9C2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48AFDB9-EA82-43B0-9DB1-480AC883C10F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INTRODUCE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프로젝트 개요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340562-5C96-4AAE-B98F-CF3FA026C66F}"/>
              </a:ext>
            </a:extLst>
          </p:cNvPr>
          <p:cNvGrpSpPr/>
          <p:nvPr/>
        </p:nvGrpSpPr>
        <p:grpSpPr>
          <a:xfrm>
            <a:off x="4237218" y="6026215"/>
            <a:ext cx="3746377" cy="839479"/>
            <a:chOff x="4237219" y="6052149"/>
            <a:chExt cx="3746377" cy="83947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959E41A-76EA-4171-94D8-A0F7EACDC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9A582-1DB7-4F22-A68C-687A2944A682}"/>
                </a:ext>
              </a:extLst>
            </p:cNvPr>
            <p:cNvSpPr txBox="1"/>
            <p:nvPr/>
          </p:nvSpPr>
          <p:spPr>
            <a:xfrm>
              <a:off x="4237219" y="6660796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</a:rPr>
                <a:t>Copyright 2018 PetPlant. All rights reserved</a:t>
              </a:r>
              <a:endParaRPr lang="ko-KR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10" name="그림 9" descr="EMB000017686190">
            <a:extLst>
              <a:ext uri="{FF2B5EF4-FFF2-40B4-BE49-F238E27FC236}">
                <a16:creationId xmlns:a16="http://schemas.microsoft.com/office/drawing/2014/main" id="{DA07AD23-1525-4C30-86F0-7CBD5695E6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33" y="3429000"/>
            <a:ext cx="3575431" cy="170119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14" name="그림 13" descr="EMB000017686193">
            <a:extLst>
              <a:ext uri="{FF2B5EF4-FFF2-40B4-BE49-F238E27FC236}">
                <a16:creationId xmlns:a16="http://schemas.microsoft.com/office/drawing/2014/main" id="{53FF0181-0B78-4374-8C9E-2F0DBD52637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06" y="3429000"/>
            <a:ext cx="3575431" cy="170119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C3AD84-AD7F-467D-A023-990D5F512797}"/>
              </a:ext>
            </a:extLst>
          </p:cNvPr>
          <p:cNvSpPr txBox="1"/>
          <p:nvPr/>
        </p:nvSpPr>
        <p:spPr>
          <a:xfrm>
            <a:off x="2179138" y="5130194"/>
            <a:ext cx="2827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highlight>
                  <a:srgbClr val="000000"/>
                </a:highlight>
              </a:rPr>
              <a:t>삼성경제연구소 </a:t>
            </a:r>
            <a:r>
              <a:rPr lang="en-US" altLang="ko-KR" sz="800" dirty="0"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  <a:r>
              <a:rPr lang="ko-KR" altLang="en-US" sz="800" dirty="0">
                <a:solidFill>
                  <a:schemeClr val="bg1"/>
                </a:solidFill>
                <a:highlight>
                  <a:srgbClr val="000000"/>
                </a:highlight>
              </a:rPr>
              <a:t>인 가구 추이 그래프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613CAB-B54E-411B-A61F-9D927D3D919D}"/>
              </a:ext>
            </a:extLst>
          </p:cNvPr>
          <p:cNvSpPr txBox="1"/>
          <p:nvPr/>
        </p:nvSpPr>
        <p:spPr>
          <a:xfrm>
            <a:off x="7294111" y="5130194"/>
            <a:ext cx="2827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highlight>
                  <a:srgbClr val="000000"/>
                </a:highlight>
              </a:rPr>
              <a:t>트렌드 모니터 조사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5FF4B-3D25-4B4A-92EE-174C56AFBB32}"/>
              </a:ext>
            </a:extLst>
          </p:cNvPr>
          <p:cNvSpPr txBox="1"/>
          <p:nvPr/>
        </p:nvSpPr>
        <p:spPr>
          <a:xfrm>
            <a:off x="2844949" y="1668563"/>
            <a:ext cx="6530916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국내 애완식물 반려식물 수요 증가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식물 키움에 대한 어려움 존재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● 습도</a:t>
            </a:r>
            <a:r>
              <a:rPr lang="en-US" altLang="ko-KR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온도에 따른 물 조절  ● 식물의 정보 및 노하우 부족</a:t>
            </a:r>
            <a:endParaRPr lang="en-US" altLang="ko-KR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6">
                    <a:lumMod val="50000"/>
                  </a:schemeClr>
                </a:solidFill>
              </a:rPr>
              <a:t>반려식물 도우미의 필요성 증가</a:t>
            </a:r>
            <a:endParaRPr lang="en-US" altLang="ko-K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6472D76-BD9E-4B72-8257-B2AD5FE95DD1}"/>
              </a:ext>
            </a:extLst>
          </p:cNvPr>
          <p:cNvCxnSpPr>
            <a:cxnSpLocks/>
          </p:cNvCxnSpPr>
          <p:nvPr/>
        </p:nvCxnSpPr>
        <p:spPr>
          <a:xfrm>
            <a:off x="609600" y="1000634"/>
            <a:ext cx="11582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99C737FE-4764-4F86-96CD-C2B4D5CB8D9E}"/>
              </a:ext>
            </a:extLst>
          </p:cNvPr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neDrawing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383" y="58529"/>
            <a:ext cx="865871" cy="865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142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25FB95C-220B-4B0A-A19C-0A62692BAEB8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6529D8D-B6B0-4DF0-9BBB-E58CB1BC4129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FCC4C1D-50CB-473D-A2BA-BE2E646CD2C9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B2B19189-03AA-46A4-ADFE-3E70F0FFE715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28671F-BC6C-4623-8A6F-FD31FD592497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INTRODUCE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프로젝트 목표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A86E596-0E30-49B6-84DF-3D78478F18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01643" y="1940235"/>
            <a:ext cx="6188710" cy="16376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890A4C-A7C2-46C8-B395-6A6F7C97CDC8}"/>
              </a:ext>
            </a:extLst>
          </p:cNvPr>
          <p:cNvSpPr txBox="1"/>
          <p:nvPr/>
        </p:nvSpPr>
        <p:spPr>
          <a:xfrm>
            <a:off x="4696897" y="3530863"/>
            <a:ext cx="2827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highlight>
                  <a:srgbClr val="000000"/>
                </a:highlight>
              </a:rPr>
              <a:t>사용자 입장 결과물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CD9DD5-F5C1-407F-B3CE-F4F01F49BD4E}"/>
              </a:ext>
            </a:extLst>
          </p:cNvPr>
          <p:cNvSpPr txBox="1"/>
          <p:nvPr/>
        </p:nvSpPr>
        <p:spPr>
          <a:xfrm>
            <a:off x="2830540" y="3975891"/>
            <a:ext cx="6530916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반려식물 실시간 모니터링 기능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식물 양육에 대한 다양한 정보 제공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● 화분상태  ● 화분과의 교감  ● 최적환경 제안</a:t>
            </a:r>
            <a:endParaRPr lang="en-US" altLang="ko-KR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4D8FDEC-9330-4D48-91E9-D342C0AAA1FC}"/>
              </a:ext>
            </a:extLst>
          </p:cNvPr>
          <p:cNvCxnSpPr>
            <a:cxnSpLocks/>
          </p:cNvCxnSpPr>
          <p:nvPr/>
        </p:nvCxnSpPr>
        <p:spPr>
          <a:xfrm>
            <a:off x="609600" y="1000634"/>
            <a:ext cx="11582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1CD8D0-4B9A-4886-ACBE-C6CF993E28A7}"/>
              </a:ext>
            </a:extLst>
          </p:cNvPr>
          <p:cNvSpPr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B70E9F-3349-45BB-A7C9-AFF125812CFF}"/>
              </a:ext>
            </a:extLst>
          </p:cNvPr>
          <p:cNvGrpSpPr/>
          <p:nvPr/>
        </p:nvGrpSpPr>
        <p:grpSpPr>
          <a:xfrm>
            <a:off x="4237218" y="6026215"/>
            <a:ext cx="3746377" cy="839479"/>
            <a:chOff x="4237219" y="6052149"/>
            <a:chExt cx="3746377" cy="839479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25A5438-45F8-4E23-BDAC-ECD7AB575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2B4B3B-63F6-4649-9AB2-9AA98D0CE827}"/>
                </a:ext>
              </a:extLst>
            </p:cNvPr>
            <p:cNvSpPr txBox="1"/>
            <p:nvPr/>
          </p:nvSpPr>
          <p:spPr>
            <a:xfrm>
              <a:off x="4237219" y="6660796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</a:rPr>
                <a:t>Copyright 2018 PetPlant. All rights reserved</a:t>
              </a:r>
              <a:endParaRPr lang="ko-KR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395E6CBC-C205-43E2-8098-2FEA0D7BB86B}"/>
              </a:ext>
            </a:extLst>
          </p:cNvPr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383" y="58529"/>
            <a:ext cx="865871" cy="865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048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25FB95C-220B-4B0A-A19C-0A62692BAEB8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6529D8D-B6B0-4DF0-9BBB-E58CB1BC4129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FCC4C1D-50CB-473D-A2BA-BE2E646CD2C9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B2B19189-03AA-46A4-ADFE-3E70F0FFE715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28671F-BC6C-4623-8A6F-FD31FD592497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INTRODUCE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시스템 구성도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7E42CDC-BCAB-4C2C-84C2-E927398FF47E}"/>
              </a:ext>
            </a:extLst>
          </p:cNvPr>
          <p:cNvGrpSpPr/>
          <p:nvPr/>
        </p:nvGrpSpPr>
        <p:grpSpPr>
          <a:xfrm>
            <a:off x="2359575" y="1818012"/>
            <a:ext cx="8086007" cy="4077471"/>
            <a:chOff x="2130804" y="1157681"/>
            <a:chExt cx="8086007" cy="407747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D327BD-F2C9-421D-96D2-D088E684F3B9}"/>
                </a:ext>
              </a:extLst>
            </p:cNvPr>
            <p:cNvSpPr/>
            <p:nvPr/>
          </p:nvSpPr>
          <p:spPr>
            <a:xfrm>
              <a:off x="2130804" y="1157681"/>
              <a:ext cx="7556566" cy="407747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FCCBB21-DD78-4A68-9934-50F7F0217899}"/>
                </a:ext>
              </a:extLst>
            </p:cNvPr>
            <p:cNvGrpSpPr/>
            <p:nvPr/>
          </p:nvGrpSpPr>
          <p:grpSpPr>
            <a:xfrm>
              <a:off x="2273416" y="1375795"/>
              <a:ext cx="7943395" cy="3665007"/>
              <a:chOff x="226502" y="151002"/>
              <a:chExt cx="7943395" cy="366500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2A42BCC-537F-44A8-9A2D-5C12684EA6B4}"/>
                  </a:ext>
                </a:extLst>
              </p:cNvPr>
              <p:cNvSpPr/>
              <p:nvPr/>
            </p:nvSpPr>
            <p:spPr>
              <a:xfrm>
                <a:off x="226502" y="151002"/>
                <a:ext cx="2281806" cy="2281806"/>
              </a:xfrm>
              <a:prstGeom prst="ellipse">
                <a:avLst/>
              </a:prstGeom>
              <a:solidFill>
                <a:schemeClr val="accent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7F61AC6B-D599-4A3F-A9CA-3C9B64BDB013}"/>
                  </a:ext>
                </a:extLst>
              </p:cNvPr>
              <p:cNvSpPr/>
              <p:nvPr/>
            </p:nvSpPr>
            <p:spPr>
              <a:xfrm>
                <a:off x="827108" y="870517"/>
                <a:ext cx="1483799" cy="1483799"/>
              </a:xfrm>
              <a:prstGeom prst="ellipse">
                <a:avLst/>
              </a:prstGeom>
              <a:solidFill>
                <a:schemeClr val="accent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Bahnschrift Condensed" panose="020B0502040204020203" pitchFamily="34" charset="0"/>
                  </a:rPr>
                  <a:t>Android Native</a:t>
                </a:r>
                <a:endParaRPr lang="ko-KR" altLang="en-US" sz="20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611F84-C4E0-4E19-A275-10D2F9C99419}"/>
                  </a:ext>
                </a:extLst>
              </p:cNvPr>
              <p:cNvSpPr txBox="1"/>
              <p:nvPr/>
            </p:nvSpPr>
            <p:spPr>
              <a:xfrm>
                <a:off x="330456" y="470407"/>
                <a:ext cx="2073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Bahnschrift Condensed" panose="020B0502040204020203" pitchFamily="34" charset="0"/>
                  </a:rPr>
                  <a:t>Front</a:t>
                </a:r>
                <a:endParaRPr lang="ko-KR" altLang="en-US" sz="2000" dirty="0">
                  <a:solidFill>
                    <a:schemeClr val="bg1"/>
                  </a:solidFill>
                  <a:latin typeface="Bahnschrift Condensed" panose="020B0502040204020203" pitchFamily="34" charset="0"/>
                </a:endParaRPr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010B5D99-C592-4EF8-9138-3A16CDBC8D46}"/>
                  </a:ext>
                </a:extLst>
              </p:cNvPr>
              <p:cNvCxnSpPr/>
              <p:nvPr/>
            </p:nvCxnSpPr>
            <p:spPr>
              <a:xfrm>
                <a:off x="2008601" y="1612416"/>
                <a:ext cx="1819373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36918DBF-BDC0-4F6E-863B-3AC51A7E1BE7}"/>
                  </a:ext>
                </a:extLst>
              </p:cNvPr>
              <p:cNvSpPr/>
              <p:nvPr/>
            </p:nvSpPr>
            <p:spPr>
              <a:xfrm>
                <a:off x="3492400" y="151003"/>
                <a:ext cx="3949831" cy="2203314"/>
              </a:xfrm>
              <a:prstGeom prst="roundRect">
                <a:avLst/>
              </a:prstGeom>
              <a:solidFill>
                <a:schemeClr val="accent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EF7B09C6-0623-4029-9990-8588B4A4989B}"/>
                  </a:ext>
                </a:extLst>
              </p:cNvPr>
              <p:cNvSpPr/>
              <p:nvPr/>
            </p:nvSpPr>
            <p:spPr>
              <a:xfrm>
                <a:off x="3576679" y="1027415"/>
                <a:ext cx="2127229" cy="1170001"/>
              </a:xfrm>
              <a:prstGeom prst="roundRect">
                <a:avLst/>
              </a:prstGeom>
              <a:solidFill>
                <a:schemeClr val="accent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Bahnschrift Condensed" panose="020B0502040204020203" pitchFamily="34" charset="0"/>
                  </a:rPr>
                  <a:t>Node.js</a:t>
                </a:r>
              </a:p>
              <a:p>
                <a:pPr algn="ctr"/>
                <a:r>
                  <a:rPr lang="en-US" altLang="ko-KR" dirty="0">
                    <a:latin typeface="Bahnschrift Condensed" panose="020B0502040204020203" pitchFamily="34" charset="0"/>
                  </a:rPr>
                  <a:t>Express.js</a:t>
                </a:r>
                <a:endParaRPr lang="ko-KR" altLang="en-US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18E2D7-46BD-4DC2-986C-320DE002F0AB}"/>
                  </a:ext>
                </a:extLst>
              </p:cNvPr>
              <p:cNvSpPr txBox="1"/>
              <p:nvPr/>
            </p:nvSpPr>
            <p:spPr>
              <a:xfrm>
                <a:off x="2962959" y="448869"/>
                <a:ext cx="2073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Bahnschrift Condensed" panose="020B0502040204020203" pitchFamily="34" charset="0"/>
                  </a:rPr>
                  <a:t>Back_end</a:t>
                </a:r>
                <a:endParaRPr lang="ko-KR" altLang="en-US" sz="2000" dirty="0">
                  <a:solidFill>
                    <a:schemeClr val="bg1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9C4F350B-998A-4E4E-B7CE-4DAE281AD059}"/>
                  </a:ext>
                </a:extLst>
              </p:cNvPr>
              <p:cNvSpPr/>
              <p:nvPr/>
            </p:nvSpPr>
            <p:spPr>
              <a:xfrm>
                <a:off x="5801124" y="398055"/>
                <a:ext cx="1505341" cy="927233"/>
              </a:xfrm>
              <a:prstGeom prst="roundRect">
                <a:avLst/>
              </a:prstGeom>
              <a:solidFill>
                <a:schemeClr val="accent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Bahnschrift Condensed" panose="020B0502040204020203" pitchFamily="34" charset="0"/>
                  </a:rPr>
                  <a:t>Kakao API</a:t>
                </a:r>
                <a:endParaRPr lang="ko-KR" altLang="en-US" dirty="0">
                  <a:latin typeface="Bahnschrift Condensed" panose="020B0502040204020203" pitchFamily="34" charset="0"/>
                </a:endParaRPr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441B77EA-0FDE-4AB8-BDA2-46031CDB9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3908" y="1657955"/>
                <a:ext cx="866034" cy="1849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479E4413-6E7D-4D1E-B3C7-6B7FF3F5B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9942" y="1411889"/>
                <a:ext cx="538475" cy="538475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9D2C26-33B9-471F-A29B-D308FFB68EE6}"/>
                  </a:ext>
                </a:extLst>
              </p:cNvPr>
              <p:cNvSpPr txBox="1"/>
              <p:nvPr/>
            </p:nvSpPr>
            <p:spPr>
              <a:xfrm>
                <a:off x="6096000" y="1676448"/>
                <a:ext cx="2073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Bahnschrift Condensed" panose="020B0502040204020203" pitchFamily="34" charset="0"/>
                  </a:rPr>
                  <a:t>MySQL</a:t>
                </a:r>
                <a:endParaRPr lang="ko-KR" altLang="en-US" sz="2000" dirty="0">
                  <a:solidFill>
                    <a:schemeClr val="bg1"/>
                  </a:solidFill>
                  <a:highlight>
                    <a:srgbClr val="000000"/>
                  </a:highlight>
                  <a:latin typeface="Bahnschrift Condensed" panose="020B0502040204020203" pitchFamily="34" charset="0"/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A9163F4E-B24B-412E-9823-A75BEB029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7974" y="2988147"/>
                <a:ext cx="771811" cy="771811"/>
              </a:xfrm>
              <a:prstGeom prst="rect">
                <a:avLst/>
              </a:prstGeom>
            </p:spPr>
          </p:pic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535DB320-7A48-4D0A-A94C-148D7D865821}"/>
                  </a:ext>
                </a:extLst>
              </p:cNvPr>
              <p:cNvSpPr/>
              <p:nvPr/>
            </p:nvSpPr>
            <p:spPr>
              <a:xfrm>
                <a:off x="5051369" y="2741329"/>
                <a:ext cx="2390862" cy="107468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Bahnschrift SemiBold Condensed" panose="020B0502040204020203" pitchFamily="34" charset="0"/>
                  </a:rPr>
                  <a:t>Arduino</a:t>
                </a:r>
                <a:endParaRPr lang="ko-KR" altLang="en-US" dirty="0"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29446A72-81FA-4CBE-9C6E-ED65394902BB}"/>
                  </a:ext>
                </a:extLst>
              </p:cNvPr>
              <p:cNvSpPr/>
              <p:nvPr/>
            </p:nvSpPr>
            <p:spPr>
              <a:xfrm>
                <a:off x="5783179" y="1950365"/>
                <a:ext cx="691343" cy="403951"/>
              </a:xfrm>
              <a:prstGeom prst="roundRect">
                <a:avLst/>
              </a:prstGeom>
              <a:solidFill>
                <a:schemeClr val="accent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Bahnschrift Condensed" panose="020B0502040204020203" pitchFamily="34" charset="0"/>
                  </a:rPr>
                  <a:t>UDP</a:t>
                </a:r>
                <a:endParaRPr lang="ko-KR" altLang="en-US" sz="1600" dirty="0">
                  <a:latin typeface="Bahnschrift Condensed" panose="020B0502040204020203" pitchFamily="34" charset="0"/>
                </a:endParaRPr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2E1901DE-5C24-47D7-861C-97DB1FB099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2373" y="2425858"/>
                <a:ext cx="0" cy="562289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F21FD648-AEBC-4F40-B014-100998B1D0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3374052"/>
                <a:ext cx="1268502" cy="3189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C1A532D9-0D1F-41B1-98A1-78A47D2A6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716" y="3200403"/>
                <a:ext cx="559555" cy="559555"/>
              </a:xfrm>
              <a:prstGeom prst="rect">
                <a:avLst/>
              </a:prstGeom>
            </p:spPr>
          </p:pic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A256C856-3CC3-49BF-9F98-0E6E3B13B1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494" y="1916433"/>
                <a:ext cx="0" cy="123278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AF21C3-A199-44B6-A619-57E37B951486}"/>
                  </a:ext>
                </a:extLst>
              </p:cNvPr>
              <p:cNvSpPr txBox="1"/>
              <p:nvPr/>
            </p:nvSpPr>
            <p:spPr>
              <a:xfrm>
                <a:off x="237010" y="3278669"/>
                <a:ext cx="2073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Bahnschrift Condensed" panose="020B0502040204020203" pitchFamily="34" charset="0"/>
                  </a:rPr>
                  <a:t>USER</a:t>
                </a:r>
                <a:endParaRPr lang="ko-KR" altLang="en-US" sz="2000" dirty="0">
                  <a:solidFill>
                    <a:schemeClr val="bg1"/>
                  </a:solidFill>
                  <a:highlight>
                    <a:srgbClr val="000000"/>
                  </a:highlight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C01A26-4F2A-48BE-8E21-8C46C1DFDAD2}"/>
                  </a:ext>
                </a:extLst>
              </p:cNvPr>
              <p:cNvSpPr txBox="1"/>
              <p:nvPr/>
            </p:nvSpPr>
            <p:spPr>
              <a:xfrm>
                <a:off x="2491594" y="3278669"/>
                <a:ext cx="2073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Bahnschrift Condensed" panose="020B0502040204020203" pitchFamily="34" charset="0"/>
                  </a:rPr>
                  <a:t>PLANT</a:t>
                </a:r>
                <a:endParaRPr lang="ko-KR" altLang="en-US" sz="2000" dirty="0">
                  <a:solidFill>
                    <a:schemeClr val="bg1"/>
                  </a:solidFill>
                  <a:highlight>
                    <a:srgbClr val="000000"/>
                  </a:highlight>
                  <a:latin typeface="Bahnschrift Condensed" panose="020B0502040204020203" pitchFamily="34" charset="0"/>
                </a:endParaRPr>
              </a:p>
            </p:txBody>
          </p:sp>
        </p:grp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13694E9-0184-4F7C-9C5F-897133B0BD5B}"/>
                </a:ext>
              </a:extLst>
            </p:cNvPr>
            <p:cNvSpPr/>
            <p:nvPr/>
          </p:nvSpPr>
          <p:spPr>
            <a:xfrm>
              <a:off x="6576323" y="1514768"/>
              <a:ext cx="1089945" cy="648222"/>
            </a:xfrm>
            <a:prstGeom prst="roundRect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Bahnschrift Condensed" panose="020B0502040204020203" pitchFamily="34" charset="0"/>
                </a:rPr>
                <a:t>VGG16</a:t>
              </a:r>
              <a:endParaRPr lang="ko-KR" altLang="en-US" dirty="0"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E35BCE4F-5BF3-428D-AE25-3F24C9A9E7A9}"/>
              </a:ext>
            </a:extLst>
          </p:cNvPr>
          <p:cNvSpPr/>
          <p:nvPr/>
        </p:nvSpPr>
        <p:spPr>
          <a:xfrm>
            <a:off x="7303569" y="2266403"/>
            <a:ext cx="107913" cy="1079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ED26421D-63C0-4266-89F6-276D7C3C3BE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62469" y="1471345"/>
            <a:ext cx="924353" cy="66576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BD0860FA-D5A9-437A-B894-68723035D23E}"/>
              </a:ext>
            </a:extLst>
          </p:cNvPr>
          <p:cNvSpPr/>
          <p:nvPr/>
        </p:nvSpPr>
        <p:spPr>
          <a:xfrm>
            <a:off x="9339071" y="2449721"/>
            <a:ext cx="107913" cy="1079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03CB5D2-CB3C-428C-952B-40E620B7FD0A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93027" y="1568257"/>
            <a:ext cx="1" cy="881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3ABBFE36-D4E6-4E71-9BBB-1DAECF699F39}"/>
              </a:ext>
            </a:extLst>
          </p:cNvPr>
          <p:cNvSpPr/>
          <p:nvPr/>
        </p:nvSpPr>
        <p:spPr>
          <a:xfrm>
            <a:off x="6637806" y="1298620"/>
            <a:ext cx="107913" cy="1079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F98C12E-2C0A-4B7B-9720-1C0CB2014B1B}"/>
              </a:ext>
            </a:extLst>
          </p:cNvPr>
          <p:cNvSpPr/>
          <p:nvPr/>
        </p:nvSpPr>
        <p:spPr>
          <a:xfrm>
            <a:off x="9347795" y="1524093"/>
            <a:ext cx="107913" cy="1079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AA91F9-A643-4335-A3A1-5658E8375A07}"/>
              </a:ext>
            </a:extLst>
          </p:cNvPr>
          <p:cNvSpPr txBox="1"/>
          <p:nvPr/>
        </p:nvSpPr>
        <p:spPr>
          <a:xfrm>
            <a:off x="6702375" y="1190869"/>
            <a:ext cx="2058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Image Recognition Module</a:t>
            </a:r>
            <a:r>
              <a:rPr lang="ko-KR" altLang="en-US" sz="900" dirty="0"/>
              <a:t>이미지 비교 모듈</a:t>
            </a:r>
            <a:r>
              <a:rPr lang="en-US" altLang="ko-KR" sz="900" dirty="0"/>
              <a:t>  </a:t>
            </a:r>
            <a:endParaRPr lang="ko-KR" altLang="en-US" sz="9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C045AD-C0E8-42B2-B479-DDFE046BF478}"/>
              </a:ext>
            </a:extLst>
          </p:cNvPr>
          <p:cNvSpPr txBox="1"/>
          <p:nvPr/>
        </p:nvSpPr>
        <p:spPr>
          <a:xfrm>
            <a:off x="8903767" y="1129000"/>
            <a:ext cx="2058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Chatbot Module</a:t>
            </a:r>
          </a:p>
          <a:p>
            <a:r>
              <a:rPr lang="ko-KR" altLang="en-US" sz="900" dirty="0"/>
              <a:t>챗봇 모듈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2E60334-BD04-4432-ADA8-6EEAA4BFF073}"/>
              </a:ext>
            </a:extLst>
          </p:cNvPr>
          <p:cNvSpPr/>
          <p:nvPr/>
        </p:nvSpPr>
        <p:spPr>
          <a:xfrm>
            <a:off x="9528502" y="5160649"/>
            <a:ext cx="107913" cy="1079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AC62E38-E7F4-47D3-82DA-5670A69240C7}"/>
              </a:ext>
            </a:extLst>
          </p:cNvPr>
          <p:cNvCxnSpPr>
            <a:cxnSpLocks/>
          </p:cNvCxnSpPr>
          <p:nvPr/>
        </p:nvCxnSpPr>
        <p:spPr>
          <a:xfrm flipV="1">
            <a:off x="9591630" y="5212308"/>
            <a:ext cx="1150643" cy="22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34810528-07B6-4037-832A-A9BC22FE9C5D}"/>
              </a:ext>
            </a:extLst>
          </p:cNvPr>
          <p:cNvSpPr/>
          <p:nvPr/>
        </p:nvSpPr>
        <p:spPr>
          <a:xfrm>
            <a:off x="10702096" y="5148444"/>
            <a:ext cx="107913" cy="1079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1E74DC-0B05-465C-B87C-23CC1E10490B}"/>
              </a:ext>
            </a:extLst>
          </p:cNvPr>
          <p:cNvSpPr txBox="1"/>
          <p:nvPr/>
        </p:nvSpPr>
        <p:spPr>
          <a:xfrm>
            <a:off x="10742273" y="5012253"/>
            <a:ext cx="2058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Hardware Module</a:t>
            </a:r>
          </a:p>
          <a:p>
            <a:r>
              <a:rPr lang="ko-KR" altLang="en-US" sz="900" dirty="0"/>
              <a:t>하드웨어 모듈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DBAC91A-D2D9-4A1B-BADC-7C0E18488BF4}"/>
              </a:ext>
            </a:extLst>
          </p:cNvPr>
          <p:cNvSpPr/>
          <p:nvPr/>
        </p:nvSpPr>
        <p:spPr>
          <a:xfrm>
            <a:off x="8632609" y="4031652"/>
            <a:ext cx="107913" cy="1079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3FA40DE-FC94-4F04-870C-B0FCF76EF9CC}"/>
              </a:ext>
            </a:extLst>
          </p:cNvPr>
          <p:cNvCxnSpPr>
            <a:cxnSpLocks/>
          </p:cNvCxnSpPr>
          <p:nvPr/>
        </p:nvCxnSpPr>
        <p:spPr>
          <a:xfrm flipV="1">
            <a:off x="8725740" y="4076557"/>
            <a:ext cx="1860526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4E859698-7ACF-4DBC-A209-8CEC2E2F65DA}"/>
              </a:ext>
            </a:extLst>
          </p:cNvPr>
          <p:cNvSpPr/>
          <p:nvPr/>
        </p:nvSpPr>
        <p:spPr>
          <a:xfrm>
            <a:off x="10507931" y="4022600"/>
            <a:ext cx="107913" cy="1079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5021EB-B8AC-4121-A5BE-DB6C0DE6F0AF}"/>
              </a:ext>
            </a:extLst>
          </p:cNvPr>
          <p:cNvSpPr txBox="1"/>
          <p:nvPr/>
        </p:nvSpPr>
        <p:spPr>
          <a:xfrm>
            <a:off x="10655207" y="3890323"/>
            <a:ext cx="2058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UDP Socket Link</a:t>
            </a:r>
          </a:p>
          <a:p>
            <a:r>
              <a:rPr lang="en-US" altLang="ko-KR" sz="900" dirty="0"/>
              <a:t>UDP </a:t>
            </a:r>
            <a:r>
              <a:rPr lang="ko-KR" altLang="en-US" sz="900" dirty="0"/>
              <a:t>소켓 통신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64B19AC-159A-4FCD-88DF-31FA5F78DCA1}"/>
              </a:ext>
            </a:extLst>
          </p:cNvPr>
          <p:cNvSpPr/>
          <p:nvPr/>
        </p:nvSpPr>
        <p:spPr>
          <a:xfrm>
            <a:off x="9255460" y="3407926"/>
            <a:ext cx="107913" cy="1079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4F74A9E-8493-4216-B0AB-7EB5A1474E3B}"/>
              </a:ext>
            </a:extLst>
          </p:cNvPr>
          <p:cNvCxnSpPr>
            <a:cxnSpLocks/>
          </p:cNvCxnSpPr>
          <p:nvPr/>
        </p:nvCxnSpPr>
        <p:spPr>
          <a:xfrm flipV="1">
            <a:off x="9343515" y="3455167"/>
            <a:ext cx="1150643" cy="22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299EEA6D-3ADB-407D-8F6A-C77A3F1093AF}"/>
              </a:ext>
            </a:extLst>
          </p:cNvPr>
          <p:cNvSpPr/>
          <p:nvPr/>
        </p:nvSpPr>
        <p:spPr>
          <a:xfrm>
            <a:off x="10466755" y="3398028"/>
            <a:ext cx="107913" cy="1079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B6F8A5-9E9B-4433-964D-5164A1AA027B}"/>
              </a:ext>
            </a:extLst>
          </p:cNvPr>
          <p:cNvSpPr txBox="1"/>
          <p:nvPr/>
        </p:nvSpPr>
        <p:spPr>
          <a:xfrm>
            <a:off x="10533338" y="3251929"/>
            <a:ext cx="2058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DataBase</a:t>
            </a:r>
          </a:p>
          <a:p>
            <a:r>
              <a:rPr lang="ko-KR" altLang="en-US" sz="900" dirty="0"/>
              <a:t>데이터베이스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F32F569-A054-44E2-B61B-51F161BC0945}"/>
              </a:ext>
            </a:extLst>
          </p:cNvPr>
          <p:cNvSpPr txBox="1"/>
          <p:nvPr/>
        </p:nvSpPr>
        <p:spPr>
          <a:xfrm>
            <a:off x="181499" y="2877230"/>
            <a:ext cx="2058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Smart-phone App Service</a:t>
            </a:r>
          </a:p>
          <a:p>
            <a:r>
              <a:rPr lang="ko-KR" altLang="en-US" sz="900" dirty="0"/>
              <a:t>스마트폰 앱 서비스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022E7B4-95D1-4F24-A3D0-40068DF20C46}"/>
              </a:ext>
            </a:extLst>
          </p:cNvPr>
          <p:cNvSpPr/>
          <p:nvPr/>
        </p:nvSpPr>
        <p:spPr>
          <a:xfrm>
            <a:off x="2888170" y="2969372"/>
            <a:ext cx="107913" cy="1079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2A7FB09-261B-4357-AC3C-912532E9BD80}"/>
              </a:ext>
            </a:extLst>
          </p:cNvPr>
          <p:cNvCxnSpPr>
            <a:cxnSpLocks/>
          </p:cNvCxnSpPr>
          <p:nvPr/>
        </p:nvCxnSpPr>
        <p:spPr>
          <a:xfrm>
            <a:off x="2138637" y="3023328"/>
            <a:ext cx="831811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9DB1E24C-F1E0-4406-8EF0-DC5005C8437D}"/>
              </a:ext>
            </a:extLst>
          </p:cNvPr>
          <p:cNvSpPr/>
          <p:nvPr/>
        </p:nvSpPr>
        <p:spPr>
          <a:xfrm>
            <a:off x="2100188" y="2975303"/>
            <a:ext cx="107913" cy="1079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C1B9D83-F445-40AD-AFD7-5653719CBF17}"/>
              </a:ext>
            </a:extLst>
          </p:cNvPr>
          <p:cNvCxnSpPr>
            <a:cxnSpLocks/>
          </p:cNvCxnSpPr>
          <p:nvPr/>
        </p:nvCxnSpPr>
        <p:spPr>
          <a:xfrm>
            <a:off x="609600" y="1000634"/>
            <a:ext cx="11582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9CE6585-5AC8-4664-8EC5-F98BC8BB8DF5}"/>
              </a:ext>
            </a:extLst>
          </p:cNvPr>
          <p:cNvSpPr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07662950-EFFA-49F8-9FAF-85FB077B6B4D}"/>
              </a:ext>
            </a:extLst>
          </p:cNvPr>
          <p:cNvGrpSpPr/>
          <p:nvPr/>
        </p:nvGrpSpPr>
        <p:grpSpPr>
          <a:xfrm>
            <a:off x="4237218" y="6026215"/>
            <a:ext cx="3746377" cy="839479"/>
            <a:chOff x="4237219" y="6052149"/>
            <a:chExt cx="3746377" cy="839479"/>
          </a:xfrm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C831B32C-5B74-45AA-9020-FC3D1CC84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2953293-31C1-4A92-8559-8EE2878B4CE9}"/>
                </a:ext>
              </a:extLst>
            </p:cNvPr>
            <p:cNvSpPr txBox="1"/>
            <p:nvPr/>
          </p:nvSpPr>
          <p:spPr>
            <a:xfrm>
              <a:off x="4237219" y="6660796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</a:rPr>
                <a:t>Copyright 2018 PetPlant. All rights reserved</a:t>
              </a:r>
              <a:endParaRPr lang="ko-KR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83" name="그림 82">
            <a:extLst>
              <a:ext uri="{FF2B5EF4-FFF2-40B4-BE49-F238E27FC236}">
                <a16:creationId xmlns:a16="http://schemas.microsoft.com/office/drawing/2014/main" id="{2C730D29-562E-4046-AA4C-6A72884CDD85}"/>
              </a:ext>
            </a:extLst>
          </p:cNvPr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383" y="58529"/>
            <a:ext cx="865871" cy="865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859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7BCC1D4-0E0B-4707-A8F9-504C4AC57441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B77988F-5A2F-404D-B5A5-A82946CBD97E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0DF6D6CF-0ADC-422A-AFE6-4499B4379E21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BD2BEAE9-3A80-43D6-AF24-17AD0CEF3B40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1896251-931D-47BD-BBB4-8981D88A39C3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BACK-END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백엔드 구성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0A342F2-9126-424D-9449-349C69AAB3CE}"/>
              </a:ext>
            </a:extLst>
          </p:cNvPr>
          <p:cNvGrpSpPr/>
          <p:nvPr/>
        </p:nvGrpSpPr>
        <p:grpSpPr>
          <a:xfrm>
            <a:off x="1109836" y="2411767"/>
            <a:ext cx="5206938" cy="2203314"/>
            <a:chOff x="3591643" y="1497173"/>
            <a:chExt cx="5206938" cy="2203314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60E2C9E-04AF-40C3-B5D6-02FD9ACFEE30}"/>
                </a:ext>
              </a:extLst>
            </p:cNvPr>
            <p:cNvSpPr/>
            <p:nvPr/>
          </p:nvSpPr>
          <p:spPr>
            <a:xfrm>
              <a:off x="4121084" y="1497173"/>
              <a:ext cx="3949831" cy="2203314"/>
            </a:xfrm>
            <a:prstGeom prst="roundRect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7961B8B-10D7-46D5-B197-CB053E4D7EAE}"/>
                </a:ext>
              </a:extLst>
            </p:cNvPr>
            <p:cNvSpPr/>
            <p:nvPr/>
          </p:nvSpPr>
          <p:spPr>
            <a:xfrm>
              <a:off x="4205363" y="2373585"/>
              <a:ext cx="2127229" cy="1170001"/>
            </a:xfrm>
            <a:prstGeom prst="roundRect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Bahnschrift Condensed" panose="020B0502040204020203" pitchFamily="34" charset="0"/>
                </a:rPr>
                <a:t>Node.js</a:t>
              </a:r>
            </a:p>
            <a:p>
              <a:pPr algn="ctr"/>
              <a:r>
                <a:rPr lang="en-US" altLang="ko-KR" dirty="0">
                  <a:latin typeface="Bahnschrift Condensed" panose="020B0502040204020203" pitchFamily="34" charset="0"/>
                </a:rPr>
                <a:t>Express.js</a:t>
              </a:r>
              <a:endParaRPr lang="ko-KR" altLang="en-US" dirty="0">
                <a:latin typeface="Bahnschrift Condensed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975CE0-281C-4E78-B263-59189C1B3B2F}"/>
                </a:ext>
              </a:extLst>
            </p:cNvPr>
            <p:cNvSpPr txBox="1"/>
            <p:nvPr/>
          </p:nvSpPr>
          <p:spPr>
            <a:xfrm>
              <a:off x="3591643" y="1795039"/>
              <a:ext cx="207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Back_end</a:t>
              </a:r>
              <a:endParaRPr lang="ko-KR" altLang="en-US" sz="20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03F9734-4AF0-4DAF-B32E-772E04DCCEEA}"/>
                </a:ext>
              </a:extLst>
            </p:cNvPr>
            <p:cNvSpPr/>
            <p:nvPr/>
          </p:nvSpPr>
          <p:spPr>
            <a:xfrm>
              <a:off x="6429808" y="1744225"/>
              <a:ext cx="1505341" cy="927233"/>
            </a:xfrm>
            <a:prstGeom prst="roundRect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Bahnschrift Condensed" panose="020B0502040204020203" pitchFamily="34" charset="0"/>
                </a:rPr>
                <a:t>Kakao API</a:t>
              </a:r>
              <a:endParaRPr lang="ko-KR" altLang="en-US" dirty="0">
                <a:latin typeface="Bahnschrift Condensed" panose="020B0502040204020203" pitchFamily="34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E8ECF41-5C5B-420E-AEA7-ACCCC20200AB}"/>
                </a:ext>
              </a:extLst>
            </p:cNvPr>
            <p:cNvCxnSpPr>
              <a:cxnSpLocks/>
            </p:cNvCxnSpPr>
            <p:nvPr/>
          </p:nvCxnSpPr>
          <p:spPr>
            <a:xfrm>
              <a:off x="6332592" y="3004125"/>
              <a:ext cx="866034" cy="18493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655D624-C116-4524-8E27-506276E9D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8626" y="2758059"/>
              <a:ext cx="538475" cy="5384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07B931-0867-46A7-BBF8-3663D5666B6F}"/>
                </a:ext>
              </a:extLst>
            </p:cNvPr>
            <p:cNvSpPr txBox="1"/>
            <p:nvPr/>
          </p:nvSpPr>
          <p:spPr>
            <a:xfrm>
              <a:off x="6724684" y="3022618"/>
              <a:ext cx="207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highlight>
                    <a:srgbClr val="000000"/>
                  </a:highlight>
                  <a:latin typeface="Bahnschrift Condensed" panose="020B0502040204020203" pitchFamily="34" charset="0"/>
                </a:rPr>
                <a:t>MySQL</a:t>
              </a:r>
              <a:endParaRPr lang="ko-KR" altLang="en-US" sz="2000" dirty="0">
                <a:solidFill>
                  <a:schemeClr val="bg1"/>
                </a:solidFill>
                <a:highlight>
                  <a:srgbClr val="000000"/>
                </a:highlight>
                <a:latin typeface="Bahnschrift Condensed" panose="020B0502040204020203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51ED99F-7AB3-439C-9DBC-B79CAFAAA64E}"/>
                </a:ext>
              </a:extLst>
            </p:cNvPr>
            <p:cNvSpPr/>
            <p:nvPr/>
          </p:nvSpPr>
          <p:spPr>
            <a:xfrm>
              <a:off x="6411863" y="3296535"/>
              <a:ext cx="691343" cy="403951"/>
            </a:xfrm>
            <a:prstGeom prst="roundRect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Bahnschrift Condensed" panose="020B0502040204020203" pitchFamily="34" charset="0"/>
                </a:rPr>
                <a:t>UDP</a:t>
              </a:r>
              <a:endParaRPr lang="ko-KR" altLang="en-US" sz="1600" dirty="0">
                <a:latin typeface="Bahnschrift Condensed" panose="020B0502040204020203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9B3B76-771F-458E-9269-76B838E302EB}"/>
                </a:ext>
              </a:extLst>
            </p:cNvPr>
            <p:cNvSpPr/>
            <p:nvPr/>
          </p:nvSpPr>
          <p:spPr>
            <a:xfrm>
              <a:off x="5158093" y="1636145"/>
              <a:ext cx="1089945" cy="648222"/>
            </a:xfrm>
            <a:prstGeom prst="roundRect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Bahnschrift Condensed" panose="020B0502040204020203" pitchFamily="34" charset="0"/>
                </a:rPr>
                <a:t>VGG16</a:t>
              </a:r>
              <a:endParaRPr lang="ko-KR" altLang="en-US" dirty="0">
                <a:latin typeface="Bahnschrift Condensed" panose="020B0502040204020203" pitchFamily="34" charset="0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DBA369C-D640-4DF9-A067-DF040530B51C}"/>
              </a:ext>
            </a:extLst>
          </p:cNvPr>
          <p:cNvCxnSpPr>
            <a:cxnSpLocks/>
          </p:cNvCxnSpPr>
          <p:nvPr/>
        </p:nvCxnSpPr>
        <p:spPr>
          <a:xfrm>
            <a:off x="609600" y="1000634"/>
            <a:ext cx="11582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AC6BD5-B022-4719-B9D9-E37E1F75A06E}"/>
              </a:ext>
            </a:extLst>
          </p:cNvPr>
          <p:cNvSpPr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267E70F-5572-4F95-8F2A-5558190A36AD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383" y="58529"/>
            <a:ext cx="865871" cy="8658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830123F-7139-4C94-8E38-4E202300A36C}"/>
              </a:ext>
            </a:extLst>
          </p:cNvPr>
          <p:cNvGrpSpPr/>
          <p:nvPr/>
        </p:nvGrpSpPr>
        <p:grpSpPr>
          <a:xfrm>
            <a:off x="4237218" y="6026215"/>
            <a:ext cx="3746377" cy="839479"/>
            <a:chOff x="4237219" y="6052149"/>
            <a:chExt cx="3746377" cy="839479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B0C19B6-9B23-4E4A-B0AD-63E62F937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4EEF81-FB15-4F60-B26A-3A2F9491E164}"/>
                </a:ext>
              </a:extLst>
            </p:cNvPr>
            <p:cNvSpPr txBox="1"/>
            <p:nvPr/>
          </p:nvSpPr>
          <p:spPr>
            <a:xfrm>
              <a:off x="4237219" y="6660796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</a:rPr>
                <a:t>Copyright 2018 PetPlant. All rights reserved</a:t>
              </a:r>
              <a:endParaRPr lang="ko-KR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68D15A3-BFBC-4E97-89B3-B579560B6310}"/>
              </a:ext>
            </a:extLst>
          </p:cNvPr>
          <p:cNvSpPr txBox="1"/>
          <p:nvPr/>
        </p:nvSpPr>
        <p:spPr>
          <a:xfrm>
            <a:off x="6316774" y="2550739"/>
            <a:ext cx="5112158" cy="15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BACK-END</a:t>
            </a:r>
            <a:r>
              <a:rPr lang="ko-KR" altLang="en-US" b="1" dirty="0"/>
              <a:t> 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Internal System Structure</a:t>
            </a:r>
          </a:p>
          <a:p>
            <a:endParaRPr lang="en-US" altLang="ko-KR" sz="12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Windows Server : Windows 10 Education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Express.js &amp; Node.js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Image Recognition Module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Chatbot Module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586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3489133-E524-4D28-8A8B-E53E6F428883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F853753-FEE0-4BFA-85C0-87D264918D3B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8FA2C14B-00E0-4E19-8B07-EEF6E56F4BE8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7054F5C1-1942-48CB-BDD5-14549079DC88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F8AF0D-8E8B-45E9-A646-B8E62AC887A4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BACK-END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백엔드 구성</a:t>
              </a: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64C14F7-967A-487D-8700-28CE8E65F231}"/>
              </a:ext>
            </a:extLst>
          </p:cNvPr>
          <p:cNvCxnSpPr>
            <a:cxnSpLocks/>
          </p:cNvCxnSpPr>
          <p:nvPr/>
        </p:nvCxnSpPr>
        <p:spPr>
          <a:xfrm>
            <a:off x="609600" y="1000634"/>
            <a:ext cx="11582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9A05041-1D69-4053-9118-024DA2817B26}"/>
              </a:ext>
            </a:extLst>
          </p:cNvPr>
          <p:cNvSpPr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ADE58E6-A678-4D17-9EE1-5677490ABCE4}"/>
              </a:ext>
            </a:extLst>
          </p:cNvPr>
          <p:cNvGrpSpPr/>
          <p:nvPr/>
        </p:nvGrpSpPr>
        <p:grpSpPr>
          <a:xfrm>
            <a:off x="4237218" y="6026215"/>
            <a:ext cx="3746377" cy="839479"/>
            <a:chOff x="4237219" y="6052149"/>
            <a:chExt cx="3746377" cy="839479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3C4C90C-B5E9-4AC4-8F3C-A7B0E17C3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34513B-406D-4E10-BE4D-1C18AFAA83A4}"/>
                </a:ext>
              </a:extLst>
            </p:cNvPr>
            <p:cNvSpPr txBox="1"/>
            <p:nvPr/>
          </p:nvSpPr>
          <p:spPr>
            <a:xfrm>
              <a:off x="4237219" y="6660796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</a:rPr>
                <a:t>Copyright 2018 PetPlant. All rights reserved</a:t>
              </a:r>
              <a:endParaRPr lang="ko-KR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B32620F-0A56-4038-9F71-EC4DC90EF05B}"/>
              </a:ext>
            </a:extLst>
          </p:cNvPr>
          <p:cNvGrpSpPr/>
          <p:nvPr/>
        </p:nvGrpSpPr>
        <p:grpSpPr>
          <a:xfrm>
            <a:off x="978817" y="1788378"/>
            <a:ext cx="10234360" cy="1956272"/>
            <a:chOff x="955008" y="2312253"/>
            <a:chExt cx="10234360" cy="195627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4DC467E-FF60-4809-9415-23F218F0F93E}"/>
                </a:ext>
              </a:extLst>
            </p:cNvPr>
            <p:cNvGrpSpPr/>
            <p:nvPr/>
          </p:nvGrpSpPr>
          <p:grpSpPr>
            <a:xfrm>
              <a:off x="4746956" y="2312253"/>
              <a:ext cx="2650464" cy="378857"/>
              <a:chOff x="4793323" y="2293203"/>
              <a:chExt cx="2650464" cy="378857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310FDA07-A9E0-43A5-A8A9-D724C33016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0137" y="2672060"/>
                <a:ext cx="2533650" cy="0"/>
              </a:xfrm>
              <a:prstGeom prst="line">
                <a:avLst/>
              </a:prstGeom>
              <a:ln w="1905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E6C178-A235-439D-BFDB-253B93C9FEE6}"/>
                  </a:ext>
                </a:extLst>
              </p:cNvPr>
              <p:cNvSpPr txBox="1"/>
              <p:nvPr/>
            </p:nvSpPr>
            <p:spPr>
              <a:xfrm>
                <a:off x="4793323" y="2293203"/>
                <a:ext cx="2628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6">
                        <a:lumMod val="50000"/>
                      </a:schemeClr>
                    </a:solidFill>
                  </a:rPr>
                  <a:t>Node.js</a:t>
                </a:r>
                <a:endParaRPr lang="ko-KR" alt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65937D7-7B10-4FCD-8169-AE4862D7B0CA}"/>
                </a:ext>
              </a:extLst>
            </p:cNvPr>
            <p:cNvGrpSpPr/>
            <p:nvPr/>
          </p:nvGrpSpPr>
          <p:grpSpPr>
            <a:xfrm>
              <a:off x="955008" y="2312253"/>
              <a:ext cx="2628900" cy="378857"/>
              <a:chOff x="1002634" y="2302728"/>
              <a:chExt cx="2628900" cy="378857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DBFCACB5-87F6-4680-8079-7CCAFE293A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59" y="2681585"/>
                <a:ext cx="2533650" cy="0"/>
              </a:xfrm>
              <a:prstGeom prst="line">
                <a:avLst/>
              </a:prstGeom>
              <a:ln w="1905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6752910-F33A-4672-B5A4-77B80EB0046D}"/>
                  </a:ext>
                </a:extLst>
              </p:cNvPr>
              <p:cNvSpPr txBox="1"/>
              <p:nvPr/>
            </p:nvSpPr>
            <p:spPr>
              <a:xfrm>
                <a:off x="1002634" y="2302728"/>
                <a:ext cx="2628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6">
                        <a:lumMod val="50000"/>
                      </a:schemeClr>
                    </a:solidFill>
                  </a:rPr>
                  <a:t>Express.js</a:t>
                </a:r>
                <a:endParaRPr lang="ko-KR" alt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A76293E-5E8E-40C3-833D-9D3D42CD347B}"/>
                </a:ext>
              </a:extLst>
            </p:cNvPr>
            <p:cNvCxnSpPr>
              <a:cxnSpLocks/>
            </p:cNvCxnSpPr>
            <p:nvPr/>
          </p:nvCxnSpPr>
          <p:spPr>
            <a:xfrm>
              <a:off x="8608093" y="2691110"/>
              <a:ext cx="2533650" cy="0"/>
            </a:xfrm>
            <a:prstGeom prst="line">
              <a:avLst/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B225CF-EAA8-4BC1-8F18-93005C6EFABE}"/>
                </a:ext>
              </a:extLst>
            </p:cNvPr>
            <p:cNvSpPr txBox="1"/>
            <p:nvPr/>
          </p:nvSpPr>
          <p:spPr>
            <a:xfrm>
              <a:off x="8560468" y="2312253"/>
              <a:ext cx="262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50000"/>
                    </a:schemeClr>
                  </a:solidFill>
                </a:rPr>
                <a:t>My-SQL</a:t>
              </a:r>
              <a:endParaRPr lang="ko-KR" alt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F3AEEB-134D-45E2-AB33-6B2A90A5809F}"/>
                </a:ext>
              </a:extLst>
            </p:cNvPr>
            <p:cNvSpPr txBox="1"/>
            <p:nvPr/>
          </p:nvSpPr>
          <p:spPr>
            <a:xfrm>
              <a:off x="955008" y="2698805"/>
              <a:ext cx="2628900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6">
                      <a:lumMod val="75000"/>
                    </a:schemeClr>
                  </a:solidFill>
                </a:rPr>
                <a:t>Back-End Server</a:t>
              </a:r>
            </a:p>
            <a:p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데이터베이스 생성 </a:t>
              </a:r>
              <a:r>
                <a:rPr lang="en-US" altLang="ko-KR" sz="1100" dirty="0"/>
                <a:t>&amp; </a:t>
              </a:r>
              <a:r>
                <a:rPr lang="ko-KR" altLang="en-US" sz="1100" dirty="0"/>
                <a:t>수정 </a:t>
              </a:r>
              <a:r>
                <a:rPr lang="en-US" altLang="ko-KR" sz="1100" dirty="0"/>
                <a:t>&amp; </a:t>
              </a:r>
              <a:r>
                <a:rPr lang="ko-KR" altLang="en-US" sz="1100" dirty="0"/>
                <a:t>삭제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프론트 </a:t>
              </a:r>
              <a:r>
                <a:rPr lang="en-US" altLang="ko-KR" sz="1100" dirty="0"/>
                <a:t>API </a:t>
              </a:r>
              <a:r>
                <a:rPr lang="ko-KR" altLang="en-US" sz="1100" dirty="0"/>
                <a:t>제공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아두이노 정보 수신</a:t>
              </a:r>
              <a:endParaRPr lang="en-US" altLang="ko-KR" sz="1100" dirty="0"/>
            </a:p>
            <a:p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77EC4A-5939-4B55-AEE3-40219A2975AA}"/>
                </a:ext>
              </a:extLst>
            </p:cNvPr>
            <p:cNvSpPr txBox="1"/>
            <p:nvPr/>
          </p:nvSpPr>
          <p:spPr>
            <a:xfrm>
              <a:off x="4746956" y="2752725"/>
              <a:ext cx="2628900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6">
                      <a:lumMod val="75000"/>
                    </a:schemeClr>
                  </a:solidFill>
                </a:rPr>
                <a:t>Back-End</a:t>
              </a:r>
              <a:r>
                <a:rPr lang="ko-KR" alt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ko-KR" sz="1400" b="1" dirty="0">
                  <a:solidFill>
                    <a:schemeClr val="accent6">
                      <a:lumMod val="75000"/>
                    </a:schemeClr>
                  </a:solidFill>
                </a:rPr>
                <a:t>Module Manager</a:t>
              </a:r>
            </a:p>
            <a:p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백엔드 모듈 제어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데이터 흐름 조율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이벤트 처리 </a:t>
              </a:r>
              <a:r>
                <a:rPr lang="en-US" altLang="ko-KR" sz="1100" dirty="0"/>
                <a:t>I/O </a:t>
              </a:r>
              <a:r>
                <a:rPr lang="ko-KR" altLang="en-US" sz="1100" dirty="0"/>
                <a:t>프레임워크</a:t>
              </a:r>
              <a:endParaRPr lang="en-US" altLang="ko-KR" sz="1100" dirty="0"/>
            </a:p>
            <a:p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F2B7E1-1998-4B87-BA9C-157D177177FF}"/>
                </a:ext>
              </a:extLst>
            </p:cNvPr>
            <p:cNvSpPr txBox="1"/>
            <p:nvPr/>
          </p:nvSpPr>
          <p:spPr>
            <a:xfrm>
              <a:off x="8560468" y="2752725"/>
              <a:ext cx="2628900" cy="1206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  <a:p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데이터베이스 구성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식물 정보 </a:t>
              </a:r>
              <a:r>
                <a:rPr lang="en-US" altLang="ko-KR" sz="1100" dirty="0"/>
                <a:t>&amp; </a:t>
              </a:r>
              <a:r>
                <a:rPr lang="ko-KR" altLang="en-US" sz="1100" dirty="0"/>
                <a:t>환경 정보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사용자 정보 관리</a:t>
              </a:r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E81A827-3D6E-4A44-974B-EEBBFCAEF464}"/>
              </a:ext>
            </a:extLst>
          </p:cNvPr>
          <p:cNvGrpSpPr/>
          <p:nvPr/>
        </p:nvGrpSpPr>
        <p:grpSpPr>
          <a:xfrm>
            <a:off x="1037224" y="3760242"/>
            <a:ext cx="10234360" cy="2156267"/>
            <a:chOff x="955008" y="2312253"/>
            <a:chExt cx="10234360" cy="215626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2D27E99-7163-45C7-BA7B-B73B202E87EF}"/>
                </a:ext>
              </a:extLst>
            </p:cNvPr>
            <p:cNvGrpSpPr/>
            <p:nvPr/>
          </p:nvGrpSpPr>
          <p:grpSpPr>
            <a:xfrm>
              <a:off x="4688549" y="2312253"/>
              <a:ext cx="2708871" cy="378857"/>
              <a:chOff x="4734916" y="2293203"/>
              <a:chExt cx="2708871" cy="378857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193E4FDA-7D22-4945-8EC9-807486A02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0137" y="2672060"/>
                <a:ext cx="2533650" cy="0"/>
              </a:xfrm>
              <a:prstGeom prst="line">
                <a:avLst/>
              </a:prstGeom>
              <a:ln w="1905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9B20F6A-887D-401A-8096-FA7CFB4DA138}"/>
                  </a:ext>
                </a:extLst>
              </p:cNvPr>
              <p:cNvSpPr txBox="1"/>
              <p:nvPr/>
            </p:nvSpPr>
            <p:spPr>
              <a:xfrm>
                <a:off x="4734916" y="2293203"/>
                <a:ext cx="2628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6">
                        <a:lumMod val="50000"/>
                      </a:schemeClr>
                    </a:solidFill>
                  </a:rPr>
                  <a:t>Keras</a:t>
                </a:r>
                <a:endParaRPr lang="ko-KR" alt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BF33079-3070-446C-A879-30AFF59728A5}"/>
                </a:ext>
              </a:extLst>
            </p:cNvPr>
            <p:cNvGrpSpPr/>
            <p:nvPr/>
          </p:nvGrpSpPr>
          <p:grpSpPr>
            <a:xfrm>
              <a:off x="955008" y="2312253"/>
              <a:ext cx="2628900" cy="378857"/>
              <a:chOff x="1002634" y="2302728"/>
              <a:chExt cx="2628900" cy="378857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C044A289-A1F3-494D-9CE5-12842F757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59" y="2681585"/>
                <a:ext cx="2533650" cy="0"/>
              </a:xfrm>
              <a:prstGeom prst="line">
                <a:avLst/>
              </a:prstGeom>
              <a:ln w="1905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201FDA-B183-45D0-A3FF-980C6D4DA066}"/>
                  </a:ext>
                </a:extLst>
              </p:cNvPr>
              <p:cNvSpPr txBox="1"/>
              <p:nvPr/>
            </p:nvSpPr>
            <p:spPr>
              <a:xfrm>
                <a:off x="1002634" y="2302728"/>
                <a:ext cx="2628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6">
                        <a:lumMod val="50000"/>
                      </a:schemeClr>
                    </a:solidFill>
                  </a:rPr>
                  <a:t>Kakao-API</a:t>
                </a:r>
                <a:endParaRPr lang="ko-KR" alt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109C651-D60A-4E95-A6F2-7FB7C5B463E2}"/>
                </a:ext>
              </a:extLst>
            </p:cNvPr>
            <p:cNvCxnSpPr>
              <a:cxnSpLocks/>
            </p:cNvCxnSpPr>
            <p:nvPr/>
          </p:nvCxnSpPr>
          <p:spPr>
            <a:xfrm>
              <a:off x="8608093" y="2691110"/>
              <a:ext cx="2533650" cy="0"/>
            </a:xfrm>
            <a:prstGeom prst="line">
              <a:avLst/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83DF47A-CC21-4FAD-8258-DAF8AF274247}"/>
                </a:ext>
              </a:extLst>
            </p:cNvPr>
            <p:cNvSpPr txBox="1"/>
            <p:nvPr/>
          </p:nvSpPr>
          <p:spPr>
            <a:xfrm>
              <a:off x="8560468" y="2312253"/>
              <a:ext cx="262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50000"/>
                    </a:schemeClr>
                  </a:solidFill>
                </a:rPr>
                <a:t>VGG16</a:t>
              </a:r>
              <a:endParaRPr lang="ko-KR" alt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BAF227-3BF7-4888-9831-E061BB15DDEE}"/>
                </a:ext>
              </a:extLst>
            </p:cNvPr>
            <p:cNvSpPr txBox="1"/>
            <p:nvPr/>
          </p:nvSpPr>
          <p:spPr>
            <a:xfrm>
              <a:off x="955008" y="2698805"/>
              <a:ext cx="2628900" cy="176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6">
                      <a:lumMod val="75000"/>
                    </a:schemeClr>
                  </a:solidFill>
                </a:rPr>
                <a:t>Chatbot Module</a:t>
              </a:r>
            </a:p>
            <a:p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카카오톡 챗봇 서비스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실시간 식물정보 확인 기능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식물과의 정서적 교감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100" dirty="0"/>
            </a:p>
            <a:p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4FB6E6-1041-405F-BF92-0F855FE0BAE8}"/>
                </a:ext>
              </a:extLst>
            </p:cNvPr>
            <p:cNvSpPr txBox="1"/>
            <p:nvPr/>
          </p:nvSpPr>
          <p:spPr>
            <a:xfrm>
              <a:off x="4688549" y="2752725"/>
              <a:ext cx="2628900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6">
                      <a:lumMod val="75000"/>
                    </a:schemeClr>
                  </a:solidFill>
                </a:rPr>
                <a:t>Neural Network Library</a:t>
              </a:r>
            </a:p>
            <a:p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오픈소스 신경망 라이브러리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텐서플로 내부 동작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신경망 기반 기계학습 구현</a:t>
              </a:r>
              <a:endParaRPr lang="en-US" altLang="ko-KR" sz="1100" dirty="0"/>
            </a:p>
            <a:p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49A2F3B-1197-4C4E-BE6B-CC1ACD8F3695}"/>
                </a:ext>
              </a:extLst>
            </p:cNvPr>
            <p:cNvSpPr txBox="1"/>
            <p:nvPr/>
          </p:nvSpPr>
          <p:spPr>
            <a:xfrm>
              <a:off x="8560468" y="2752725"/>
              <a:ext cx="2628900" cy="1206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6">
                      <a:lumMod val="75000"/>
                    </a:schemeClr>
                  </a:solidFill>
                </a:rPr>
                <a:t>Image Recognition Module</a:t>
              </a:r>
            </a:p>
            <a:p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식물 이미지 인식 모듈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딥러닝 사용</a:t>
              </a:r>
              <a:endParaRPr lang="en-US" altLang="ko-KR" sz="11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기계학습을 통한 식물 사진 학습</a:t>
              </a:r>
              <a:endParaRPr lang="en-US" altLang="ko-KR" sz="1100" dirty="0"/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6BDB435F-58BA-4D79-AE18-4D974432A283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383" y="58529"/>
            <a:ext cx="865871" cy="865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03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7BCC1D4-0E0B-4707-A8F9-504C4AC57441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B77988F-5A2F-404D-B5A5-A82946CBD97E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0DF6D6CF-0ADC-422A-AFE6-4499B4379E21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BD2BEAE9-3A80-43D6-AF24-17AD0CEF3B40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1896251-931D-47BD-BBB4-8981D88A39C3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BACK-END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백엔드 구성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DF0C329-8379-453F-8A53-1636BFDD2646}"/>
              </a:ext>
            </a:extLst>
          </p:cNvPr>
          <p:cNvCxnSpPr>
            <a:cxnSpLocks/>
          </p:cNvCxnSpPr>
          <p:nvPr/>
        </p:nvCxnSpPr>
        <p:spPr>
          <a:xfrm>
            <a:off x="609600" y="1000634"/>
            <a:ext cx="11582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BBCF19-410B-4B46-935B-B70EAD746E84}"/>
              </a:ext>
            </a:extLst>
          </p:cNvPr>
          <p:cNvSpPr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04A8A4-D19D-4E56-AFE9-4399B0423A58}"/>
              </a:ext>
            </a:extLst>
          </p:cNvPr>
          <p:cNvGrpSpPr/>
          <p:nvPr/>
        </p:nvGrpSpPr>
        <p:grpSpPr>
          <a:xfrm>
            <a:off x="4237218" y="6026215"/>
            <a:ext cx="3746377" cy="839479"/>
            <a:chOff x="4237219" y="6052149"/>
            <a:chExt cx="3746377" cy="83947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0B86B24-8F3F-4CE5-9FA0-EF8EABDA3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2F46A9-7101-4DAD-AB31-C84CCCE1ABD4}"/>
                </a:ext>
              </a:extLst>
            </p:cNvPr>
            <p:cNvSpPr txBox="1"/>
            <p:nvPr/>
          </p:nvSpPr>
          <p:spPr>
            <a:xfrm>
              <a:off x="4237219" y="6660796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</a:rPr>
                <a:t>Copyright 2018 PetPlant. All rights reserved</a:t>
              </a:r>
              <a:endParaRPr lang="ko-KR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DAF4160-3140-49CD-A4AA-275F8AC1B815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383" y="58529"/>
            <a:ext cx="865871" cy="86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060A3BC-E425-432A-9841-C6F72678C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1" y="1926192"/>
            <a:ext cx="5791200" cy="625744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5E1D9A-2C42-4ECA-9F08-A5C5A277E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2867892"/>
            <a:ext cx="5791200" cy="952500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DC9719F-470B-40E3-8168-B2A4D1EFD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4136348"/>
            <a:ext cx="5810559" cy="10854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B804B9-0739-43CA-9EAE-811E75256174}"/>
              </a:ext>
            </a:extLst>
          </p:cNvPr>
          <p:cNvSpPr txBox="1"/>
          <p:nvPr/>
        </p:nvSpPr>
        <p:spPr>
          <a:xfrm>
            <a:off x="6811632" y="1883880"/>
            <a:ext cx="5112158" cy="3106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PROCESS CONNECTION</a:t>
            </a:r>
            <a:r>
              <a:rPr lang="ko-KR" altLang="en-US" b="1" dirty="0"/>
              <a:t> </a:t>
            </a:r>
            <a:endParaRPr lang="en-US" altLang="ko-KR" b="1" dirty="0"/>
          </a:p>
          <a:p>
            <a:endParaRPr lang="en-US" altLang="ko-KR" sz="1200" b="1" dirty="0"/>
          </a:p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Arduino Network Communication</a:t>
            </a:r>
            <a:endParaRPr lang="en-US" altLang="ko-KR" sz="12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Using UDP (User Datagram Protocol) packet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SID :: MoistureData :: Illuminance :: Temperature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SID : Unique of Arduino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Using 8080 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App Network Communication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Using TCP</a:t>
            </a:r>
            <a:r>
              <a:rPr lang="ko-KR" altLang="en-US" sz="1100" dirty="0"/>
              <a:t> </a:t>
            </a:r>
            <a:r>
              <a:rPr lang="en-US" altLang="ko-KR" sz="1100" dirty="0"/>
              <a:t>(Transmission Control Protocol)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App &amp; Server 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Using 8080 port</a:t>
            </a:r>
          </a:p>
        </p:txBody>
      </p:sp>
    </p:spTree>
    <p:extLst>
      <p:ext uri="{BB962C8B-B14F-4D97-AF65-F5344CB8AC3E}">
        <p14:creationId xmlns:p14="http://schemas.microsoft.com/office/powerpoint/2010/main" val="376491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0C59707-57BC-4DA8-9AB6-81CE983CE76A}"/>
              </a:ext>
            </a:extLst>
          </p:cNvPr>
          <p:cNvGrpSpPr/>
          <p:nvPr/>
        </p:nvGrpSpPr>
        <p:grpSpPr>
          <a:xfrm>
            <a:off x="420318" y="170591"/>
            <a:ext cx="3386480" cy="1102190"/>
            <a:chOff x="420318" y="170591"/>
            <a:chExt cx="3386480" cy="110219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F086B6E-ABCD-4FB4-8C80-C4CCADA15F06}"/>
                </a:ext>
              </a:extLst>
            </p:cNvPr>
            <p:cNvGrpSpPr/>
            <p:nvPr/>
          </p:nvGrpSpPr>
          <p:grpSpPr>
            <a:xfrm rot="1317647">
              <a:off x="420318" y="170591"/>
              <a:ext cx="472531" cy="1102190"/>
              <a:chOff x="2246051" y="1961965"/>
              <a:chExt cx="1376039" cy="336463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BCA3AAB-32AE-402D-B557-9A8CF9E836FC}"/>
                  </a:ext>
                </a:extLst>
              </p:cNvPr>
              <p:cNvCxnSpPr/>
              <p:nvPr/>
            </p:nvCxnSpPr>
            <p:spPr>
              <a:xfrm flipH="1">
                <a:off x="2343705" y="1961965"/>
                <a:ext cx="1029810" cy="24147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6E770864-5247-4028-A488-6FF499C4FEDA}"/>
                  </a:ext>
                </a:extLst>
              </p:cNvPr>
              <p:cNvCxnSpPr/>
              <p:nvPr/>
            </p:nvCxnSpPr>
            <p:spPr>
              <a:xfrm>
                <a:off x="2246051" y="3045041"/>
                <a:ext cx="1376039" cy="228156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2765A8-8C50-4153-896D-952DFE6DA3D0}"/>
                </a:ext>
              </a:extLst>
            </p:cNvPr>
            <p:cNvSpPr txBox="1"/>
            <p:nvPr/>
          </p:nvSpPr>
          <p:spPr>
            <a:xfrm>
              <a:off x="690736" y="631302"/>
              <a:ext cx="311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Bell MT" panose="02020503060305020303" pitchFamily="18" charset="0"/>
                </a:rPr>
                <a:t>FRONT-END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Bell MT" panose="02020503060305020303" pitchFamily="18" charset="0"/>
                </a:rPr>
                <a:t>프론트엔드 구성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693259-2D0A-46F7-9050-EF931045EC80}"/>
              </a:ext>
            </a:extLst>
          </p:cNvPr>
          <p:cNvCxnSpPr>
            <a:cxnSpLocks/>
          </p:cNvCxnSpPr>
          <p:nvPr/>
        </p:nvCxnSpPr>
        <p:spPr>
          <a:xfrm>
            <a:off x="609600" y="1000634"/>
            <a:ext cx="11582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4C79CB1-785F-4910-AACC-C0A648DD8F4C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383" y="58529"/>
            <a:ext cx="865871" cy="86587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D73386-8D78-4434-ADE5-B584A3DFCA40}"/>
              </a:ext>
            </a:extLst>
          </p:cNvPr>
          <p:cNvSpPr/>
          <p:nvPr/>
        </p:nvSpPr>
        <p:spPr>
          <a:xfrm>
            <a:off x="0" y="6642556"/>
            <a:ext cx="1219200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D4223C-079A-42C5-9B5A-4098E943DB40}"/>
              </a:ext>
            </a:extLst>
          </p:cNvPr>
          <p:cNvGrpSpPr/>
          <p:nvPr/>
        </p:nvGrpSpPr>
        <p:grpSpPr>
          <a:xfrm>
            <a:off x="4237218" y="6026215"/>
            <a:ext cx="3746377" cy="839479"/>
            <a:chOff x="4237219" y="6052149"/>
            <a:chExt cx="3746377" cy="83947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2669F68-CACB-42AA-819A-EC201BA44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0364" y="6052149"/>
              <a:ext cx="1431269" cy="53750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F1AECF-C4FF-4859-B1BD-90BE62D8AFEF}"/>
                </a:ext>
              </a:extLst>
            </p:cNvPr>
            <p:cNvSpPr txBox="1"/>
            <p:nvPr/>
          </p:nvSpPr>
          <p:spPr>
            <a:xfrm>
              <a:off x="4237219" y="6660796"/>
              <a:ext cx="37463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accent6">
                      <a:lumMod val="75000"/>
                    </a:schemeClr>
                  </a:solidFill>
                </a:rPr>
                <a:t>Copyright 2018 PetPlant. All rights reserved</a:t>
              </a:r>
              <a:endParaRPr lang="ko-KR" altLang="en-U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07F1C14F-7336-47A5-94ED-64E6630FAD49}"/>
              </a:ext>
            </a:extLst>
          </p:cNvPr>
          <p:cNvSpPr/>
          <p:nvPr/>
        </p:nvSpPr>
        <p:spPr>
          <a:xfrm>
            <a:off x="2949862" y="2372521"/>
            <a:ext cx="2281806" cy="2281806"/>
          </a:xfrm>
          <a:prstGeom prst="ellipse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BBD3748-7049-4ED3-BDAC-640B006AF330}"/>
              </a:ext>
            </a:extLst>
          </p:cNvPr>
          <p:cNvSpPr/>
          <p:nvPr/>
        </p:nvSpPr>
        <p:spPr>
          <a:xfrm>
            <a:off x="3550468" y="3092036"/>
            <a:ext cx="1483799" cy="1483799"/>
          </a:xfrm>
          <a:prstGeom prst="ellipse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Bahnschrift Condensed" panose="020B0502040204020203" pitchFamily="34" charset="0"/>
              </a:rPr>
              <a:t>Android Native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10504-2FD1-4FA2-8B9B-291FF3B346DE}"/>
              </a:ext>
            </a:extLst>
          </p:cNvPr>
          <p:cNvSpPr txBox="1"/>
          <p:nvPr/>
        </p:nvSpPr>
        <p:spPr>
          <a:xfrm>
            <a:off x="3053816" y="2691926"/>
            <a:ext cx="207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Front</a:t>
            </a:r>
            <a:endParaRPr lang="ko-KR" alt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2E075B-1D2A-46DC-AD40-F5761B40DEDE}"/>
              </a:ext>
            </a:extLst>
          </p:cNvPr>
          <p:cNvSpPr txBox="1"/>
          <p:nvPr/>
        </p:nvSpPr>
        <p:spPr>
          <a:xfrm>
            <a:off x="5830999" y="2801824"/>
            <a:ext cx="5112158" cy="128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FRONT-END</a:t>
            </a:r>
            <a:r>
              <a:rPr lang="ko-KR" altLang="en-US" b="1" dirty="0"/>
              <a:t> 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External System Structure</a:t>
            </a:r>
          </a:p>
          <a:p>
            <a:endParaRPr lang="en-US" altLang="ko-KR" sz="12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Service on Android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Android Native Develop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Communication with Server by TCP Protocol</a:t>
            </a:r>
          </a:p>
        </p:txBody>
      </p:sp>
    </p:spTree>
    <p:extLst>
      <p:ext uri="{BB962C8B-B14F-4D97-AF65-F5344CB8AC3E}">
        <p14:creationId xmlns:p14="http://schemas.microsoft.com/office/powerpoint/2010/main" val="23073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614</Words>
  <Application>Microsoft Office PowerPoint</Application>
  <PresentationFormat>와이드스크린</PresentationFormat>
  <Paragraphs>193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맑은 고딕</vt:lpstr>
      <vt:lpstr>Aldhabi</vt:lpstr>
      <vt:lpstr>Arabic Typesetting</vt:lpstr>
      <vt:lpstr>Arial</vt:lpstr>
      <vt:lpstr>Bahnschrift</vt:lpstr>
      <vt:lpstr>Bahnschrift Condensed</vt:lpstr>
      <vt:lpstr>Bahnschrift SemiBold Condensed</vt:lpstr>
      <vt:lpstr>Bell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PeTrA</dc:creator>
  <cp:lastModifiedBy>PeTrA</cp:lastModifiedBy>
  <cp:revision>47</cp:revision>
  <dcterms:created xsi:type="dcterms:W3CDTF">2018-10-24T07:18:50Z</dcterms:created>
  <dcterms:modified xsi:type="dcterms:W3CDTF">2018-10-26T08:44:39Z</dcterms:modified>
</cp:coreProperties>
</file>