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7" r:id="rId2"/>
    <p:sldId id="268" r:id="rId3"/>
    <p:sldId id="288" r:id="rId4"/>
    <p:sldId id="289" r:id="rId5"/>
    <p:sldId id="276" r:id="rId6"/>
    <p:sldId id="278" r:id="rId7"/>
    <p:sldId id="277" r:id="rId8"/>
    <p:sldId id="279" r:id="rId9"/>
    <p:sldId id="280" r:id="rId10"/>
    <p:sldId id="281" r:id="rId11"/>
    <p:sldId id="282" r:id="rId12"/>
    <p:sldId id="287" r:id="rId13"/>
    <p:sldId id="284" r:id="rId14"/>
    <p:sldId id="283" r:id="rId15"/>
    <p:sldId id="285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>
        <p:scale>
          <a:sx n="80" d="100"/>
          <a:sy n="80" d="100"/>
        </p:scale>
        <p:origin x="-10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1806162-97FF-4D36-AB21-CAE7493FC1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BB8D93-5F13-4225-BE47-27856FDFAE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9325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DC68EC-119A-4D67-A51F-B75351B60908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3926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29C9F7-FDE0-4431-8514-F90DDACA877B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6668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8"/>
          <p:cNvSpPr>
            <a:spLocks/>
          </p:cNvSpPr>
          <p:nvPr/>
        </p:nvSpPr>
        <p:spPr bwMode="auto">
          <a:xfrm>
            <a:off x="-33338" y="-33338"/>
            <a:ext cx="9577388" cy="6818313"/>
          </a:xfrm>
          <a:custGeom>
            <a:avLst/>
            <a:gdLst>
              <a:gd name="T0" fmla="*/ 7938 w 6033"/>
              <a:gd name="T1" fmla="*/ 0 h 4295"/>
              <a:gd name="T2" fmla="*/ 9210675 w 6033"/>
              <a:gd name="T3" fmla="*/ 22225 h 4295"/>
              <a:gd name="T4" fmla="*/ 9210675 w 6033"/>
              <a:gd name="T5" fmla="*/ 6199188 h 4295"/>
              <a:gd name="T6" fmla="*/ 8042275 w 6033"/>
              <a:gd name="T7" fmla="*/ 3733800 h 4295"/>
              <a:gd name="T8" fmla="*/ 0 w 6033"/>
              <a:gd name="T9" fmla="*/ 4930775 h 4295"/>
              <a:gd name="T10" fmla="*/ 7938 w 6033"/>
              <a:gd name="T11" fmla="*/ 0 h 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33" h="4295">
                <a:moveTo>
                  <a:pt x="5" y="0"/>
                </a:moveTo>
                <a:lnTo>
                  <a:pt x="5802" y="14"/>
                </a:lnTo>
                <a:lnTo>
                  <a:pt x="5802" y="3905"/>
                </a:lnTo>
                <a:cubicBezTo>
                  <a:pt x="5679" y="4295"/>
                  <a:pt x="6033" y="2484"/>
                  <a:pt x="5066" y="2352"/>
                </a:cubicBezTo>
                <a:cubicBezTo>
                  <a:pt x="4099" y="2221"/>
                  <a:pt x="843" y="3497"/>
                  <a:pt x="0" y="3106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endParaRPr lang="en-GB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6076950" y="152400"/>
            <a:ext cx="2846388" cy="3313113"/>
            <a:chOff x="3107" y="1003"/>
            <a:chExt cx="2495" cy="2903"/>
          </a:xfrm>
        </p:grpSpPr>
        <p:grpSp>
          <p:nvGrpSpPr>
            <p:cNvPr id="6" name="Group 84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3" name="AutoShape 85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4" name="AutoShape 86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7" name="Group 87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1" name="AutoShape 88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2" name="AutoShape 89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8" name="Group 90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9" name="AutoShape 91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" name="AutoShape 92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92163" y="1881188"/>
            <a:ext cx="558006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689475"/>
            <a:ext cx="4319587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7705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C79CE-829D-49EA-9002-D6F3E21A1F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91894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C98C3-23EE-4460-A84B-26B71B4E4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70500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C17ED-E06D-4FF9-B632-4B43FE4E8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34273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16113"/>
            <a:ext cx="8291513" cy="37099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ADE39-D4B6-48B0-89FA-06BC594C0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70870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916113"/>
            <a:ext cx="8291513" cy="37099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5BBEA-F95F-4B59-9595-EFCE77FAA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186793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D4B42-94E6-4755-97CC-E880542A0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624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6F606-55ED-4A14-A715-3B57B184B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6042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01538-7E94-416C-A4FF-BE09BE1A8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70392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284-FC78-44B7-A08D-3B40FC26F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626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FC537-9739-4CF9-943D-E4BEF7FF9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43643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3133-3629-4F73-82FF-63ADCCB67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33727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6FC25-BCFA-42B0-B523-9385C81A0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63539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F26BC-7C50-45A4-9407-C7C893B00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5918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C44E-D56E-4FB9-A9CC-E39F706F59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35706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>
              <a:gd name="T0" fmla="*/ 9161463 w 5778"/>
              <a:gd name="T1" fmla="*/ 639763 h 417"/>
              <a:gd name="T2" fmla="*/ 6350 w 5778"/>
              <a:gd name="T3" fmla="*/ 661988 h 417"/>
              <a:gd name="T4" fmla="*/ 0 w 5778"/>
              <a:gd name="T5" fmla="*/ 38100 h 417"/>
              <a:gd name="T6" fmla="*/ 3521075 w 5778"/>
              <a:gd name="T7" fmla="*/ 431800 h 417"/>
              <a:gd name="T8" fmla="*/ 9172576 w 5778"/>
              <a:gd name="T9" fmla="*/ 144463 h 417"/>
              <a:gd name="T10" fmla="*/ 9161463 w 5778"/>
              <a:gd name="T11" fmla="*/ 639763 h 4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89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>
              <a:gd name="T0" fmla="*/ 7938 w 6035"/>
              <a:gd name="T1" fmla="*/ 11113 h 1369"/>
              <a:gd name="T2" fmla="*/ 9232900 w 6035"/>
              <a:gd name="T3" fmla="*/ 0 h 1369"/>
              <a:gd name="T4" fmla="*/ 9232900 w 6035"/>
              <a:gd name="T5" fmla="*/ 1982788 h 1369"/>
              <a:gd name="T6" fmla="*/ 8042275 w 6035"/>
              <a:gd name="T7" fmla="*/ 1146175 h 1369"/>
              <a:gd name="T8" fmla="*/ 0 w 6035"/>
              <a:gd name="T9" fmla="*/ 1509713 h 1369"/>
              <a:gd name="T10" fmla="*/ 7938 w 6035"/>
              <a:gd name="T11" fmla="*/ 11113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48FEA3D-961F-419C-94EA-34DB94B13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1033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040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41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1034" name="Group 116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038" name="AutoShape 117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39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1035" name="Group 119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1036" name="AutoShape 120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37" name="AutoShape 121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1032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91513" cy="3709987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Project Presentation</a:t>
            </a:r>
            <a:br>
              <a:rPr lang="en-GB" altLang="en-US" dirty="0" smtClean="0"/>
            </a:br>
            <a:r>
              <a:rPr lang="en-GB" altLang="en-US" sz="2400" dirty="0" smtClean="0"/>
              <a:t>Noreen Ward</a:t>
            </a:r>
            <a:br>
              <a:rPr lang="en-GB" altLang="en-US" sz="2400" dirty="0" smtClean="0"/>
            </a:br>
            <a:r>
              <a:rPr lang="en-GB" altLang="en-US" sz="1800" dirty="0" smtClean="0"/>
              <a:t>25 April 2015</a:t>
            </a:r>
            <a:endParaRPr lang="en-US" altLang="en-US" sz="1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761483"/>
            <a:ext cx="4319587" cy="1547837"/>
          </a:xfrm>
          <a:noFill/>
        </p:spPr>
        <p:txBody>
          <a:bodyPr/>
          <a:lstStyle/>
          <a:p>
            <a:pPr eaLnBrk="1" hangingPunct="1"/>
            <a:r>
              <a:rPr lang="en-GB" altLang="en-US" b="1" u="sng" dirty="0" smtClean="0"/>
              <a:t>Main technologies explored: </a:t>
            </a:r>
          </a:p>
          <a:p>
            <a:pPr eaLnBrk="1" hangingPunct="1"/>
            <a:r>
              <a:rPr lang="en-GB" altLang="en-US" sz="1800" dirty="0" err="1" smtClean="0"/>
              <a:t>Xamarin</a:t>
            </a:r>
            <a:r>
              <a:rPr lang="en-GB" altLang="en-US" sz="1800" dirty="0" smtClean="0"/>
              <a:t> Studio, Visual Studio, REST, SOAP, SQLite, GitHub, Postman, C#, ASP.NET MVC, WCF</a:t>
            </a:r>
            <a:r>
              <a:rPr lang="en-GB" altLang="en-US" sz="1800" smtClean="0"/>
              <a:t>, JSON, </a:t>
            </a:r>
            <a:r>
              <a:rPr lang="en-GB" altLang="en-US" sz="1800" dirty="0" smtClean="0"/>
              <a:t>JavaScript, XML.</a:t>
            </a:r>
            <a:endParaRPr lang="en-US" altLang="en-US" sz="1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SOAP Vs REST</a:t>
            </a:r>
            <a:endParaRPr lang="en-I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84419"/>
            <a:ext cx="3651526" cy="293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6" y="2284419"/>
            <a:ext cx="4956562" cy="29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6055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400" dirty="0"/>
              <a:t>SQLite is a </a:t>
            </a:r>
            <a:r>
              <a:rPr lang="en-IE" sz="1400" b="1" dirty="0"/>
              <a:t>software library </a:t>
            </a:r>
            <a:r>
              <a:rPr lang="en-IE" sz="1400" dirty="0"/>
              <a:t>that implements a self-contained, </a:t>
            </a:r>
            <a:r>
              <a:rPr lang="en-IE" sz="1400" dirty="0" smtClean="0"/>
              <a:t>server-less</a:t>
            </a:r>
            <a:r>
              <a:rPr lang="en-IE" sz="1400" dirty="0"/>
              <a:t>, zero-configuration, transactional SQL database </a:t>
            </a:r>
            <a:r>
              <a:rPr lang="en-IE" sz="1400" dirty="0" smtClean="0"/>
              <a:t>engine</a:t>
            </a:r>
          </a:p>
          <a:p>
            <a:r>
              <a:rPr lang="en-IE" sz="1400" dirty="0" smtClean="0"/>
              <a:t>SQLite </a:t>
            </a:r>
            <a:r>
              <a:rPr lang="en-IE" sz="1400" dirty="0"/>
              <a:t>is the </a:t>
            </a:r>
            <a:r>
              <a:rPr lang="en-IE" sz="1400" b="1" dirty="0"/>
              <a:t>most widely deployed </a:t>
            </a:r>
            <a:r>
              <a:rPr lang="en-IE" sz="1400" dirty="0"/>
              <a:t>SQL database engine in the </a:t>
            </a:r>
            <a:r>
              <a:rPr lang="en-IE" sz="1400" dirty="0" smtClean="0"/>
              <a:t>world and the </a:t>
            </a:r>
            <a:r>
              <a:rPr lang="en-IE" sz="1400" dirty="0"/>
              <a:t>source code for SQLite is in the public </a:t>
            </a:r>
            <a:r>
              <a:rPr lang="en-IE" sz="1400" dirty="0" smtClean="0"/>
              <a:t>domain</a:t>
            </a:r>
          </a:p>
          <a:p>
            <a:r>
              <a:rPr lang="en-IE" sz="1400" dirty="0" smtClean="0"/>
              <a:t>Used from the </a:t>
            </a:r>
            <a:r>
              <a:rPr lang="en-IE" sz="1400" b="1" dirty="0" smtClean="0"/>
              <a:t>command line </a:t>
            </a:r>
            <a:r>
              <a:rPr lang="en-IE" sz="1400" dirty="0" smtClean="0"/>
              <a:t>but you can also use </a:t>
            </a:r>
            <a:r>
              <a:rPr lang="en-IE" sz="1400" b="1" dirty="0" smtClean="0"/>
              <a:t>plug ins </a:t>
            </a:r>
            <a:r>
              <a:rPr lang="en-IE" sz="1400" dirty="0" smtClean="0"/>
              <a:t>to provide a GUI interface for you databases. I used the Firefox one as the Chrome one was very poorly built. Makes sense as </a:t>
            </a:r>
            <a:r>
              <a:rPr lang="en-IE" sz="1400" b="1" dirty="0"/>
              <a:t>Mozilla</a:t>
            </a:r>
            <a:r>
              <a:rPr lang="en-IE" sz="1400" dirty="0"/>
              <a:t> </a:t>
            </a:r>
            <a:r>
              <a:rPr lang="en-IE" sz="1400" dirty="0" smtClean="0"/>
              <a:t>sponsors it’s ongoing </a:t>
            </a:r>
            <a:r>
              <a:rPr lang="en-IE" sz="1400" dirty="0"/>
              <a:t>development and </a:t>
            </a:r>
            <a:r>
              <a:rPr lang="en-IE" sz="1400" dirty="0" smtClean="0"/>
              <a:t>maintenance</a:t>
            </a:r>
          </a:p>
          <a:p>
            <a:r>
              <a:rPr lang="en-IE" sz="1400" dirty="0"/>
              <a:t>Why SQLite? </a:t>
            </a:r>
            <a:r>
              <a:rPr lang="en-IE" sz="1400" dirty="0" smtClean="0"/>
              <a:t>It wouldn’t put pressure on my laptops resources.</a:t>
            </a:r>
          </a:p>
          <a:p>
            <a:pPr marL="0" indent="0">
              <a:buNone/>
            </a:pPr>
            <a:r>
              <a:rPr lang="en-IE" sz="1400" dirty="0"/>
              <a:t>	</a:t>
            </a:r>
            <a:r>
              <a:rPr lang="en-IE" sz="1400" dirty="0" smtClean="0"/>
              <a:t>- Client/server </a:t>
            </a:r>
            <a:r>
              <a:rPr lang="en-IE" sz="1400" dirty="0"/>
              <a:t>SQL database engines such as MySQL, Oracle, </a:t>
            </a:r>
            <a:r>
              <a:rPr lang="en-IE" sz="1400" dirty="0" smtClean="0"/>
              <a:t>PostgreSQL strive </a:t>
            </a:r>
            <a:r>
              <a:rPr lang="en-IE" sz="1400" dirty="0"/>
              <a:t>to </a:t>
            </a:r>
            <a:r>
              <a:rPr lang="en-IE" sz="1400" dirty="0" smtClean="0"/>
              <a:t>	implement </a:t>
            </a:r>
            <a:r>
              <a:rPr lang="en-IE" sz="1400" dirty="0"/>
              <a:t>a shared repository of enterprise data. They emphasis scalability, </a:t>
            </a:r>
            <a:r>
              <a:rPr lang="en-IE" sz="1400" dirty="0" smtClean="0"/>
              <a:t>	concurrency</a:t>
            </a:r>
            <a:r>
              <a:rPr lang="en-IE" sz="1400" dirty="0"/>
              <a:t>, centralization, and control. </a:t>
            </a:r>
            <a:endParaRPr lang="en-IE" sz="1400" dirty="0" smtClean="0"/>
          </a:p>
          <a:p>
            <a:pPr marL="0" indent="0">
              <a:buNone/>
            </a:pPr>
            <a:r>
              <a:rPr lang="en-IE" sz="1400" dirty="0"/>
              <a:t>	</a:t>
            </a:r>
            <a:r>
              <a:rPr lang="en-IE" sz="1400" dirty="0" smtClean="0"/>
              <a:t>- </a:t>
            </a:r>
            <a:r>
              <a:rPr lang="en-IE" sz="1400" b="1" dirty="0" smtClean="0"/>
              <a:t>SQLite </a:t>
            </a:r>
            <a:r>
              <a:rPr lang="en-IE" sz="1400" b="1" dirty="0"/>
              <a:t>strives to provide local data storage for individual applications and </a:t>
            </a:r>
            <a:r>
              <a:rPr lang="en-IE" sz="1400" b="1" dirty="0" smtClean="0"/>
              <a:t>	devices</a:t>
            </a:r>
            <a:r>
              <a:rPr lang="en-IE" sz="1400" b="1" dirty="0"/>
              <a:t>. </a:t>
            </a:r>
            <a:r>
              <a:rPr lang="en-IE" sz="1400" b="1" dirty="0" smtClean="0"/>
              <a:t>SQLite </a:t>
            </a:r>
            <a:r>
              <a:rPr lang="en-IE" sz="1400" b="1" dirty="0"/>
              <a:t>emphasizes economy, efficiency, reliability, independence, and </a:t>
            </a:r>
            <a:r>
              <a:rPr lang="en-IE" sz="1400" b="1" dirty="0" smtClean="0"/>
              <a:t>	simplicity</a:t>
            </a:r>
            <a:r>
              <a:rPr lang="en-IE" sz="1400" b="1" dirty="0"/>
              <a:t>.</a:t>
            </a:r>
            <a:endParaRPr lang="en-IE" sz="1400" b="1" dirty="0" smtClean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40"/>
            <a:ext cx="2736304" cy="10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63212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7" t="5906" r="8872" b="44423"/>
          <a:stretch/>
        </p:blipFill>
        <p:spPr>
          <a:xfrm>
            <a:off x="1115616" y="1628800"/>
            <a:ext cx="6819853" cy="4032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44472" y="595382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smtClean="0"/>
              <a:t>**Demo**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2534519615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Methodology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400" dirty="0" smtClean="0"/>
              <a:t>I adopted </a:t>
            </a:r>
            <a:r>
              <a:rPr lang="en-IE" sz="1400" dirty="0"/>
              <a:t>the </a:t>
            </a:r>
            <a:r>
              <a:rPr lang="en-IE" sz="1400" dirty="0" smtClean="0"/>
              <a:t>minimum viable product (MVP) approach </a:t>
            </a:r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2708920"/>
            <a:ext cx="6645275" cy="185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976143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Learning curves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1800" b="1" dirty="0"/>
              <a:t>Three Tier Architecture</a:t>
            </a:r>
          </a:p>
          <a:p>
            <a:r>
              <a:rPr lang="en-IE" sz="1400" dirty="0" smtClean="0"/>
              <a:t>UI/Presentation </a:t>
            </a:r>
            <a:r>
              <a:rPr lang="en-IE" sz="1400" dirty="0"/>
              <a:t>Layer, Business/Logic Layer, Data Access Layer </a:t>
            </a:r>
          </a:p>
          <a:p>
            <a:pPr marL="0" indent="0">
              <a:buNone/>
            </a:pPr>
            <a:r>
              <a:rPr lang="en-IE" sz="1400" dirty="0" smtClean="0"/>
              <a:t>	Layer </a:t>
            </a:r>
            <a:r>
              <a:rPr lang="en-IE" sz="1400" dirty="0"/>
              <a:t>1: Presents data to the user, optional data entry. </a:t>
            </a:r>
            <a:endParaRPr lang="en-IE" sz="1400" dirty="0" smtClean="0"/>
          </a:p>
          <a:p>
            <a:pPr marL="0" indent="0">
              <a:buNone/>
            </a:pPr>
            <a:r>
              <a:rPr lang="en-IE" sz="1400" dirty="0"/>
              <a:t>	</a:t>
            </a:r>
            <a:r>
              <a:rPr lang="en-IE" sz="1400" dirty="0" smtClean="0"/>
              <a:t>Layer </a:t>
            </a:r>
            <a:r>
              <a:rPr lang="en-IE" sz="1400" dirty="0"/>
              <a:t>2: Not tied to a specific client- exists on server, contains the code i.e. algorithms, </a:t>
            </a:r>
            <a:r>
              <a:rPr lang="en-IE" sz="1400" dirty="0" smtClean="0"/>
              <a:t>	              business </a:t>
            </a:r>
            <a:r>
              <a:rPr lang="en-IE" sz="1400" dirty="0"/>
              <a:t>rules etc. </a:t>
            </a:r>
            <a:endParaRPr lang="en-IE" sz="1400" dirty="0" smtClean="0"/>
          </a:p>
          <a:p>
            <a:pPr marL="0" indent="0">
              <a:buNone/>
            </a:pPr>
            <a:r>
              <a:rPr lang="en-IE" sz="1400" dirty="0"/>
              <a:t>	</a:t>
            </a:r>
            <a:r>
              <a:rPr lang="en-IE" sz="1400" dirty="0" smtClean="0"/>
              <a:t>Layer </a:t>
            </a:r>
            <a:r>
              <a:rPr lang="en-IE" sz="1400" dirty="0"/>
              <a:t>3: Consists of data access components </a:t>
            </a:r>
          </a:p>
          <a:p>
            <a:r>
              <a:rPr lang="en-IE" sz="1400" dirty="0"/>
              <a:t>Separate functionality benefits: reusability results in quick development. Easy to maintain, transform system. Parallel development of tiers.</a:t>
            </a:r>
          </a:p>
          <a:p>
            <a:endParaRPr lang="en-IE" sz="1400" dirty="0" smtClean="0"/>
          </a:p>
          <a:p>
            <a:pPr marL="0" lvl="0" indent="0">
              <a:buNone/>
            </a:pPr>
            <a:r>
              <a:rPr lang="en-IE" sz="1800" b="1" dirty="0">
                <a:solidFill>
                  <a:srgbClr val="FFFFFF"/>
                </a:solidFill>
              </a:rPr>
              <a:t>Debugging</a:t>
            </a:r>
          </a:p>
          <a:p>
            <a:pPr lvl="0"/>
            <a:r>
              <a:rPr lang="en-IE" sz="1400" dirty="0" smtClean="0">
                <a:solidFill>
                  <a:srgbClr val="FFFFFF"/>
                </a:solidFill>
              </a:rPr>
              <a:t>Learned how to use break points</a:t>
            </a:r>
            <a:endParaRPr lang="en-IE" sz="1400" dirty="0">
              <a:solidFill>
                <a:srgbClr val="FFFFFF"/>
              </a:solidFill>
            </a:endParaRPr>
          </a:p>
          <a:p>
            <a:pPr lvl="0"/>
            <a:r>
              <a:rPr lang="en-IE" sz="1400" dirty="0">
                <a:solidFill>
                  <a:srgbClr val="FFFFFF"/>
                </a:solidFill>
              </a:rPr>
              <a:t>Made it easier to pinpoint bugs in the code</a:t>
            </a:r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68161389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technologies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1800" b="1" dirty="0" smtClean="0"/>
              <a:t>GitHub</a:t>
            </a:r>
          </a:p>
          <a:p>
            <a:r>
              <a:rPr lang="en-IE" sz="1400" dirty="0" smtClean="0"/>
              <a:t>Open </a:t>
            </a:r>
            <a:r>
              <a:rPr lang="en-IE" sz="1400" dirty="0"/>
              <a:t>source version control, </a:t>
            </a:r>
            <a:r>
              <a:rPr lang="en-IE" sz="1400" dirty="0" smtClean="0"/>
              <a:t>promotes code </a:t>
            </a:r>
            <a:r>
              <a:rPr lang="en-IE" sz="1400" dirty="0"/>
              <a:t>sharing, largest code host in the </a:t>
            </a:r>
            <a:r>
              <a:rPr lang="en-IE" sz="1400" dirty="0" smtClean="0"/>
              <a:t>world</a:t>
            </a:r>
          </a:p>
          <a:p>
            <a:r>
              <a:rPr lang="en-IE" sz="1400" dirty="0" smtClean="0"/>
              <a:t>Started using it on 30 January and have regularly pushed my code to repositories</a:t>
            </a:r>
          </a:p>
          <a:p>
            <a:endParaRPr lang="en-IE" sz="1400" dirty="0"/>
          </a:p>
          <a:p>
            <a:pPr marL="0" indent="0">
              <a:buNone/>
            </a:pPr>
            <a:r>
              <a:rPr lang="en-IE" sz="1800" b="1" dirty="0" smtClean="0"/>
              <a:t>Postman- REST Client</a:t>
            </a:r>
          </a:p>
          <a:p>
            <a:r>
              <a:rPr lang="en-IE" sz="1400" dirty="0" smtClean="0"/>
              <a:t>Helped me test my API </a:t>
            </a:r>
          </a:p>
          <a:p>
            <a:r>
              <a:rPr lang="en-IE" sz="1400" dirty="0" smtClean="0"/>
              <a:t>Introduced me to status codes</a:t>
            </a:r>
          </a:p>
          <a:p>
            <a:endParaRPr lang="en-IE" sz="1400" dirty="0" smtClean="0"/>
          </a:p>
          <a:p>
            <a:pPr marL="0" indent="0">
              <a:buNone/>
            </a:pPr>
            <a:r>
              <a:rPr lang="en-IE" sz="1800" u="sng" dirty="0" smtClean="0"/>
              <a:t>Briefly:</a:t>
            </a:r>
          </a:p>
          <a:p>
            <a:r>
              <a:rPr lang="en-IE" sz="1400" b="1" dirty="0" err="1" smtClean="0"/>
              <a:t>MongoDB</a:t>
            </a:r>
            <a:r>
              <a:rPr lang="en-IE" sz="1400" dirty="0" smtClean="0"/>
              <a:t>- Non-SQL database</a:t>
            </a:r>
          </a:p>
          <a:p>
            <a:r>
              <a:rPr lang="en-IE" sz="1400" b="1" dirty="0"/>
              <a:t>Fiddler</a:t>
            </a:r>
            <a:r>
              <a:rPr lang="en-IE" sz="1400" dirty="0"/>
              <a:t>- </a:t>
            </a:r>
            <a:r>
              <a:rPr lang="en-IE" sz="1400" dirty="0" smtClean="0"/>
              <a:t>a free </a:t>
            </a:r>
            <a:r>
              <a:rPr lang="en-IE" sz="1400" dirty="0"/>
              <a:t>web debugging proxy </a:t>
            </a:r>
            <a:r>
              <a:rPr lang="en-IE" sz="1400" dirty="0" smtClean="0"/>
              <a:t>for </a:t>
            </a:r>
            <a:r>
              <a:rPr lang="en-IE" sz="1400" dirty="0"/>
              <a:t>any browser, system or </a:t>
            </a:r>
            <a:r>
              <a:rPr lang="en-IE" sz="1400" dirty="0" smtClean="0"/>
              <a:t>platform</a:t>
            </a:r>
          </a:p>
          <a:p>
            <a:r>
              <a:rPr lang="en-IE" sz="1400" b="1" dirty="0" smtClean="0"/>
              <a:t>Pair programming- </a:t>
            </a:r>
            <a:r>
              <a:rPr lang="en-IE" sz="1400" dirty="0" smtClean="0"/>
              <a:t>sat in on some work with Marta</a:t>
            </a:r>
            <a:endParaRPr lang="en-IE" sz="1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171146"/>
            <a:ext cx="1512168" cy="125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90371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110538" cy="1512168"/>
          </a:xfrm>
        </p:spPr>
        <p:txBody>
          <a:bodyPr/>
          <a:lstStyle/>
          <a:p>
            <a:pPr algn="ctr"/>
            <a:r>
              <a:rPr lang="en-IE" dirty="0" smtClean="0"/>
              <a:t>Special t</a:t>
            </a:r>
            <a:r>
              <a:rPr lang="en-IE" dirty="0" smtClean="0"/>
              <a:t>hanks to Catherine and Marta </a:t>
            </a:r>
            <a:r>
              <a:rPr lang="en-IE" dirty="0" smtClean="0">
                <a:sym typeface="Wingdings" panose="05000000000000000000" pitchFamily="2" charset="2"/>
              </a:rPr>
              <a:t>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825816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     </a:t>
            </a:r>
            <a:r>
              <a:rPr lang="en-GB" altLang="en-US" dirty="0" err="1" smtClean="0"/>
              <a:t>amarin</a:t>
            </a:r>
            <a:r>
              <a:rPr lang="en-GB" altLang="en-US" dirty="0" smtClean="0"/>
              <a:t> </a:t>
            </a:r>
            <a:endParaRPr lang="en-US" altLang="en-US" dirty="0" smtClean="0"/>
          </a:p>
        </p:txBody>
      </p:sp>
      <p:sp>
        <p:nvSpPr>
          <p:cNvPr id="717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58474"/>
            <a:ext cx="8291513" cy="2130566"/>
          </a:xfrm>
        </p:spPr>
        <p:txBody>
          <a:bodyPr/>
          <a:lstStyle/>
          <a:p>
            <a:pPr eaLnBrk="1" hangingPunct="1"/>
            <a:r>
              <a:rPr lang="en-US" altLang="en-US" sz="1400" dirty="0" smtClean="0"/>
              <a:t>Founded 2011 by </a:t>
            </a:r>
            <a:r>
              <a:rPr lang="en-IE" altLang="en-US" sz="1400" b="1" dirty="0"/>
              <a:t>Nat Friedman </a:t>
            </a:r>
            <a:r>
              <a:rPr lang="en-IE" altLang="en-US" sz="1400" dirty="0"/>
              <a:t>(CEO and </a:t>
            </a:r>
            <a:r>
              <a:rPr lang="en-IE" altLang="en-US" sz="1400" dirty="0" smtClean="0"/>
              <a:t>Co-founder) </a:t>
            </a:r>
            <a:r>
              <a:rPr lang="en-IE" altLang="en-US" sz="1400" dirty="0"/>
              <a:t>and </a:t>
            </a:r>
            <a:r>
              <a:rPr lang="en-IE" altLang="en-US" sz="1400" b="1" dirty="0" smtClean="0"/>
              <a:t>Miguel </a:t>
            </a:r>
            <a:r>
              <a:rPr lang="en-IE" altLang="en-US" sz="1400" b="1" dirty="0"/>
              <a:t>de </a:t>
            </a:r>
            <a:r>
              <a:rPr lang="en-IE" altLang="en-US" sz="1400" b="1" dirty="0" err="1" smtClean="0"/>
              <a:t>Icaza</a:t>
            </a:r>
            <a:r>
              <a:rPr lang="en-IE" altLang="en-US" sz="1400" b="1" dirty="0"/>
              <a:t> </a:t>
            </a:r>
            <a:r>
              <a:rPr lang="en-IE" altLang="en-US" sz="1400" dirty="0"/>
              <a:t>(CTO and Co- </a:t>
            </a:r>
            <a:r>
              <a:rPr lang="en-IE" altLang="en-US" sz="1400" dirty="0" smtClean="0"/>
              <a:t>founder) who also created Mono, </a:t>
            </a:r>
            <a:r>
              <a:rPr lang="en-IE" altLang="en-US" sz="1400" dirty="0" err="1" smtClean="0"/>
              <a:t>MonoTouch</a:t>
            </a:r>
            <a:r>
              <a:rPr lang="en-IE" altLang="en-US" sz="1400" dirty="0" smtClean="0"/>
              <a:t> and Mono for </a:t>
            </a:r>
            <a:r>
              <a:rPr lang="en-IE" altLang="en-US" sz="1400" dirty="0" smtClean="0"/>
              <a:t>Android</a:t>
            </a:r>
          </a:p>
          <a:p>
            <a:pPr eaLnBrk="1" hangingPunct="1"/>
            <a:r>
              <a:rPr lang="en-IE" altLang="en-US" sz="1400" dirty="0" smtClean="0"/>
              <a:t>It </a:t>
            </a:r>
            <a:r>
              <a:rPr lang="en-IE" altLang="en-US" sz="1400" dirty="0" smtClean="0"/>
              <a:t>allows </a:t>
            </a:r>
            <a:r>
              <a:rPr lang="en-IE" altLang="en-US" sz="1400" dirty="0"/>
              <a:t>developers to write </a:t>
            </a:r>
            <a:r>
              <a:rPr lang="en-IE" altLang="en-US" sz="1400" b="1" dirty="0"/>
              <a:t>iOS, Android and Windows apps </a:t>
            </a:r>
            <a:r>
              <a:rPr lang="en-IE" altLang="en-US" sz="1400" dirty="0"/>
              <a:t>with native user interfaces using a </a:t>
            </a:r>
            <a:r>
              <a:rPr lang="en-IE" altLang="en-US" sz="1400" b="1" dirty="0"/>
              <a:t>C# shared </a:t>
            </a:r>
            <a:r>
              <a:rPr lang="en-IE" altLang="en-US" sz="1400" b="1" dirty="0" smtClean="0"/>
              <a:t>codebase</a:t>
            </a:r>
            <a:endParaRPr lang="en-IE" altLang="en-US" sz="1400" dirty="0" smtClean="0"/>
          </a:p>
          <a:p>
            <a:pPr eaLnBrk="1" hangingPunct="1"/>
            <a:r>
              <a:rPr lang="en-IE" altLang="en-US" sz="1400" dirty="0" smtClean="0"/>
              <a:t>Can </a:t>
            </a:r>
            <a:r>
              <a:rPr lang="en-IE" altLang="en-US" sz="1400" dirty="0"/>
              <a:t>be created on Windows with either </a:t>
            </a:r>
            <a:r>
              <a:rPr lang="en-IE" altLang="en-US" sz="1400" b="1" dirty="0" err="1"/>
              <a:t>Xamarin</a:t>
            </a:r>
            <a:r>
              <a:rPr lang="en-IE" altLang="en-US" sz="1400" b="1" dirty="0"/>
              <a:t> Studio </a:t>
            </a:r>
            <a:r>
              <a:rPr lang="en-IE" altLang="en-US" sz="1400" dirty="0"/>
              <a:t>or </a:t>
            </a:r>
            <a:r>
              <a:rPr lang="en-IE" altLang="en-US" sz="1400" b="1" dirty="0" err="1"/>
              <a:t>Xamarin</a:t>
            </a:r>
            <a:r>
              <a:rPr lang="en-IE" altLang="en-US" sz="1400" b="1" dirty="0"/>
              <a:t> for Visual </a:t>
            </a:r>
            <a:r>
              <a:rPr lang="en-IE" altLang="en-US" sz="1400" b="1" dirty="0" smtClean="0"/>
              <a:t>Studio</a:t>
            </a:r>
          </a:p>
          <a:p>
            <a:pPr eaLnBrk="1" hangingPunct="1"/>
            <a:r>
              <a:rPr lang="en-IE" altLang="en-US" sz="1400" dirty="0" err="1"/>
              <a:t>Xamarin</a:t>
            </a:r>
            <a:r>
              <a:rPr lang="en-IE" altLang="en-US" sz="1400" dirty="0"/>
              <a:t> Studio is a </a:t>
            </a:r>
            <a:r>
              <a:rPr lang="en-IE" altLang="en-US" sz="1400" b="1" dirty="0"/>
              <a:t>standalone IDE </a:t>
            </a:r>
            <a:r>
              <a:rPr lang="en-IE" altLang="en-US" sz="1400" dirty="0"/>
              <a:t>for mobile app </a:t>
            </a:r>
            <a:r>
              <a:rPr lang="en-IE" altLang="en-US" sz="1400" dirty="0" smtClean="0"/>
              <a:t>development</a:t>
            </a:r>
          </a:p>
          <a:p>
            <a:pPr eaLnBrk="1" hangingPunct="1"/>
            <a:r>
              <a:rPr lang="en-IE" altLang="en-US" sz="1400" dirty="0" err="1"/>
              <a:t>Xamarin</a:t>
            </a:r>
            <a:r>
              <a:rPr lang="en-IE" altLang="en-US" sz="1400" dirty="0"/>
              <a:t> for Visual Studio is </a:t>
            </a:r>
            <a:r>
              <a:rPr lang="en-IE" altLang="en-US" sz="1400" dirty="0" smtClean="0"/>
              <a:t>a </a:t>
            </a:r>
            <a:r>
              <a:rPr lang="en-IE" altLang="en-US" sz="1400" b="1" dirty="0"/>
              <a:t>plug in </a:t>
            </a:r>
            <a:r>
              <a:rPr lang="en-IE" altLang="en-US" sz="1400" dirty="0"/>
              <a:t>for </a:t>
            </a:r>
            <a:r>
              <a:rPr lang="en-IE" altLang="en-US" sz="1400" dirty="0" smtClean="0"/>
              <a:t>VS, there is no free starter </a:t>
            </a:r>
            <a:r>
              <a:rPr lang="en-IE" altLang="en-US" sz="1400" dirty="0" smtClean="0"/>
              <a:t>version</a:t>
            </a:r>
            <a:endParaRPr lang="en-IE" alt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9965"/>
            <a:ext cx="1428750" cy="14287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59965"/>
            <a:ext cx="1428750" cy="14287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9965"/>
            <a:ext cx="1010909" cy="8934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4" t="14204" r="14156" b="12290"/>
          <a:stretch/>
        </p:blipFill>
        <p:spPr>
          <a:xfrm>
            <a:off x="2123728" y="3933056"/>
            <a:ext cx="4910687" cy="264942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it works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91513" cy="2592288"/>
          </a:xfrm>
        </p:spPr>
        <p:txBody>
          <a:bodyPr/>
          <a:lstStyle/>
          <a:p>
            <a:pPr lvl="0" eaLnBrk="1" hangingPunct="1"/>
            <a:r>
              <a:rPr lang="en-IE" altLang="en-US" sz="1400" dirty="0">
                <a:solidFill>
                  <a:srgbClr val="FFFFFF"/>
                </a:solidFill>
              </a:rPr>
              <a:t>Shared C# code base but the UI’s for each platform must be built separately (unless using </a:t>
            </a:r>
            <a:r>
              <a:rPr lang="en-IE" altLang="en-US" sz="1400" dirty="0" err="1">
                <a:solidFill>
                  <a:srgbClr val="FFFFFF"/>
                </a:solidFill>
              </a:rPr>
              <a:t>Xamarin.Forms</a:t>
            </a:r>
            <a:r>
              <a:rPr lang="en-IE" altLang="en-US" sz="1400" dirty="0">
                <a:solidFill>
                  <a:srgbClr val="FFFFFF"/>
                </a:solidFill>
              </a:rPr>
              <a:t>)</a:t>
            </a:r>
          </a:p>
          <a:p>
            <a:pPr lvl="0" eaLnBrk="1" hangingPunct="1"/>
            <a:r>
              <a:rPr lang="en-US" altLang="en-US" sz="1400" b="1" dirty="0">
                <a:solidFill>
                  <a:srgbClr val="FFFFFF"/>
                </a:solidFill>
              </a:rPr>
              <a:t>Cordova </a:t>
            </a:r>
            <a:r>
              <a:rPr lang="en-US" altLang="en-US" sz="1400" dirty="0">
                <a:solidFill>
                  <a:srgbClr val="FFFFFF"/>
                </a:solidFill>
              </a:rPr>
              <a:t>(</a:t>
            </a:r>
            <a:r>
              <a:rPr lang="en-US" altLang="en-US" sz="1400" dirty="0" err="1">
                <a:solidFill>
                  <a:srgbClr val="FFFFFF"/>
                </a:solidFill>
              </a:rPr>
              <a:t>PhoneGap</a:t>
            </a:r>
            <a:r>
              <a:rPr lang="en-US" altLang="en-US" sz="1400" dirty="0">
                <a:solidFill>
                  <a:srgbClr val="FFFFFF"/>
                </a:solidFill>
              </a:rPr>
              <a:t>)- </a:t>
            </a:r>
            <a:r>
              <a:rPr lang="en-IE" altLang="en-US" sz="1400" dirty="0">
                <a:solidFill>
                  <a:srgbClr val="FFFFFF"/>
                </a:solidFill>
              </a:rPr>
              <a:t>create UI once in HTML and used across all devices</a:t>
            </a:r>
          </a:p>
          <a:p>
            <a:pPr lvl="0" eaLnBrk="1" hangingPunct="1"/>
            <a:r>
              <a:rPr lang="en-IE" altLang="en-US" sz="1400" b="1" dirty="0" err="1">
                <a:solidFill>
                  <a:srgbClr val="FFFFFF"/>
                </a:solidFill>
              </a:rPr>
              <a:t>Xamarin.Forms</a:t>
            </a:r>
            <a:r>
              <a:rPr lang="en-IE" altLang="en-US" sz="1400" dirty="0">
                <a:solidFill>
                  <a:srgbClr val="FFFFFF"/>
                </a:solidFill>
              </a:rPr>
              <a:t>- work in progress, code sharing over a highly polished UI</a:t>
            </a:r>
          </a:p>
          <a:p>
            <a:pPr lvl="0" eaLnBrk="1" hangingPunct="1"/>
            <a:r>
              <a:rPr lang="en-IE" altLang="en-US" sz="1400" dirty="0">
                <a:solidFill>
                  <a:srgbClr val="FFFFFF"/>
                </a:solidFill>
              </a:rPr>
              <a:t>Up to 90% code sharing if suitable for app =</a:t>
            </a:r>
            <a:r>
              <a:rPr lang="en-IE" altLang="en-US" sz="1400" dirty="0" smtClean="0">
                <a:solidFill>
                  <a:srgbClr val="FFFFFF"/>
                </a:solidFill>
              </a:rPr>
              <a:t>  </a:t>
            </a:r>
            <a:r>
              <a:rPr lang="en-IE" altLang="en-US" sz="1400" dirty="0">
                <a:solidFill>
                  <a:srgbClr val="FFFFFF"/>
                </a:solidFill>
              </a:rPr>
              <a:t>writing unit tests once only, fixing bugs on the three platforms simultaneously, less code to maintain.</a:t>
            </a:r>
          </a:p>
          <a:p>
            <a:pPr lvl="0" eaLnBrk="1" hangingPunct="1"/>
            <a:r>
              <a:rPr lang="en-IE" altLang="en-US" sz="1400" dirty="0">
                <a:solidFill>
                  <a:srgbClr val="FFFFFF"/>
                </a:solidFill>
              </a:rPr>
              <a:t>The same code will </a:t>
            </a:r>
            <a:r>
              <a:rPr lang="en-IE" altLang="en-US" sz="1400" b="1" dirty="0">
                <a:solidFill>
                  <a:srgbClr val="FFFFFF"/>
                </a:solidFill>
              </a:rPr>
              <a:t>vary in appearance </a:t>
            </a:r>
            <a:r>
              <a:rPr lang="en-IE" altLang="en-US" sz="1400" dirty="0">
                <a:solidFill>
                  <a:srgbClr val="FFFFFF"/>
                </a:solidFill>
              </a:rPr>
              <a:t>from device to device. Onscreen presentation of the UI is </a:t>
            </a:r>
            <a:r>
              <a:rPr lang="en-IE" altLang="en-US" sz="1400" b="1" dirty="0">
                <a:solidFill>
                  <a:srgbClr val="FFFFFF"/>
                </a:solidFill>
              </a:rPr>
              <a:t>dictated by renderers </a:t>
            </a:r>
            <a:r>
              <a:rPr lang="en-IE" altLang="en-US" sz="1400" dirty="0">
                <a:solidFill>
                  <a:srgbClr val="FFFFFF"/>
                </a:solidFill>
              </a:rPr>
              <a:t>that are responsible for the actual drawing and onscreen. </a:t>
            </a:r>
          </a:p>
          <a:p>
            <a:pPr lvl="0" eaLnBrk="1" hangingPunct="1"/>
            <a:r>
              <a:rPr lang="en-IE" altLang="en-US" sz="1400" dirty="0">
                <a:solidFill>
                  <a:srgbClr val="FFFFFF"/>
                </a:solidFill>
              </a:rPr>
              <a:t>There are also built in controls that allow you to access the underlying native platform control to apply platform specific options as well</a:t>
            </a:r>
            <a:endParaRPr lang="en-US" altLang="en-US" sz="1400" dirty="0">
              <a:solidFill>
                <a:srgbClr val="FFFFFF"/>
              </a:solidFill>
            </a:endParaRP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32761"/>
            <a:ext cx="5038700" cy="263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0389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8"/>
            <a:ext cx="3544682" cy="4731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69250"/>
            <a:ext cx="2448272" cy="4408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92363"/>
            <a:ext cx="2389624" cy="398270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IE" dirty="0" err="1" smtClean="0"/>
              <a:t>Xamarin.Forms</a:t>
            </a:r>
            <a:r>
              <a:rPr lang="en-IE" dirty="0" smtClean="0"/>
              <a:t> </a:t>
            </a:r>
            <a:r>
              <a:rPr lang="en-IE" dirty="0"/>
              <a:t>e</a:t>
            </a:r>
            <a:r>
              <a:rPr lang="en-IE" dirty="0" smtClean="0"/>
              <a:t>xample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877272"/>
            <a:ext cx="864096" cy="38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iOS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3923928" y="58772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Android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58679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Windows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624451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Xamarin</a:t>
            </a:r>
            <a:r>
              <a:rPr lang="en-IE" dirty="0" smtClean="0"/>
              <a:t> Review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91513" cy="3349947"/>
          </a:xfrm>
        </p:spPr>
        <p:txBody>
          <a:bodyPr/>
          <a:lstStyle/>
          <a:p>
            <a:r>
              <a:rPr lang="en-IE" sz="1400" dirty="0" smtClean="0"/>
              <a:t>Steep learning curve and very buggy particularly when new updates are installed</a:t>
            </a:r>
          </a:p>
          <a:p>
            <a:r>
              <a:rPr lang="en-IE" sz="1400" dirty="0" smtClean="0"/>
              <a:t>Starter version quite limited i.e. restrictions on app size, no access to </a:t>
            </a:r>
            <a:r>
              <a:rPr lang="en-IE" sz="1400" dirty="0" err="1" smtClean="0"/>
              <a:t>Windows.Forms</a:t>
            </a:r>
            <a:endParaRPr lang="en-IE" sz="1400" dirty="0" smtClean="0"/>
          </a:p>
          <a:p>
            <a:r>
              <a:rPr lang="en-IE" sz="1400" dirty="0" smtClean="0"/>
              <a:t>Everything was excruciatingly slow especially trying to deploy the app to an emulator for debugging and testing</a:t>
            </a:r>
          </a:p>
          <a:p>
            <a:r>
              <a:rPr lang="en-IE" sz="1400" dirty="0" smtClean="0"/>
              <a:t>Downloaded separate emulator </a:t>
            </a:r>
            <a:r>
              <a:rPr lang="en-IE" sz="1400" dirty="0" err="1" smtClean="0"/>
              <a:t>Xamarin</a:t>
            </a:r>
            <a:r>
              <a:rPr lang="en-IE" sz="1400" dirty="0" smtClean="0"/>
              <a:t> Android Player and Oracle </a:t>
            </a:r>
            <a:r>
              <a:rPr lang="en-IE" sz="1400" dirty="0" err="1" smtClean="0"/>
              <a:t>VirtualBox</a:t>
            </a:r>
            <a:r>
              <a:rPr lang="en-IE" sz="1400" dirty="0"/>
              <a:t> </a:t>
            </a:r>
            <a:r>
              <a:rPr lang="en-IE" sz="1400" dirty="0" smtClean="0"/>
              <a:t>which produced a new OpenGL error apparently common with </a:t>
            </a:r>
            <a:r>
              <a:rPr lang="en-IE" sz="1400" dirty="0" smtClean="0"/>
              <a:t>Windows8 </a:t>
            </a:r>
            <a:r>
              <a:rPr lang="en-IE" sz="1400" dirty="0" smtClean="0"/>
              <a:t>OS</a:t>
            </a:r>
          </a:p>
          <a:p>
            <a:pPr marL="0" indent="0">
              <a:buNone/>
            </a:pPr>
            <a:endParaRPr lang="en-IE" sz="1400" dirty="0" smtClean="0"/>
          </a:p>
          <a:p>
            <a:pPr marL="0" indent="0">
              <a:buNone/>
            </a:pPr>
            <a:endParaRPr lang="en-IE" sz="1400" dirty="0" smtClean="0"/>
          </a:p>
          <a:p>
            <a:pPr marL="0" indent="0" algn="ctr">
              <a:buNone/>
            </a:pPr>
            <a:endParaRPr lang="en-IE" sz="1400" dirty="0" smtClean="0"/>
          </a:p>
          <a:p>
            <a:pPr marL="0" indent="0" algn="ctr">
              <a:buNone/>
            </a:pPr>
            <a:r>
              <a:rPr lang="en-IE" sz="1400" dirty="0" smtClean="0"/>
              <a:t>**Quick demo**</a:t>
            </a:r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 smtClean="0"/>
          </a:p>
        </p:txBody>
      </p:sp>
    </p:spTree>
    <p:extLst>
      <p:ext uri="{BB962C8B-B14F-4D97-AF65-F5344CB8AC3E}">
        <p14:creationId xmlns:p14="http://schemas.microsoft.com/office/powerpoint/2010/main" val="36664255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200" dirty="0" err="1" smtClean="0"/>
              <a:t>WinForms</a:t>
            </a:r>
            <a:r>
              <a:rPr lang="en-IE" sz="3200" dirty="0" smtClean="0"/>
              <a:t> - WCF - SQLite using REST</a:t>
            </a:r>
            <a:endParaRPr lang="en-IE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115616" y="2240474"/>
            <a:ext cx="6768752" cy="2867000"/>
            <a:chOff x="223935" y="0"/>
            <a:chExt cx="5262465" cy="2133600"/>
          </a:xfrm>
        </p:grpSpPr>
        <p:grpSp>
          <p:nvGrpSpPr>
            <p:cNvPr id="5" name="Group 4"/>
            <p:cNvGrpSpPr/>
            <p:nvPr/>
          </p:nvGrpSpPr>
          <p:grpSpPr>
            <a:xfrm>
              <a:off x="223935" y="0"/>
              <a:ext cx="5262465" cy="2133600"/>
              <a:chOff x="223935" y="0"/>
              <a:chExt cx="5262465" cy="21336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23935" y="0"/>
                <a:ext cx="5262465" cy="2133600"/>
                <a:chOff x="223935" y="0"/>
                <a:chExt cx="5262465" cy="213360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23935" y="381000"/>
                  <a:ext cx="852390" cy="1352550"/>
                </a:xfrm>
                <a:prstGeom prst="rect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057400" y="209550"/>
                  <a:ext cx="1295400" cy="800100"/>
                </a:xfrm>
                <a:prstGeom prst="rect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057400" y="1333500"/>
                  <a:ext cx="1295400" cy="800100"/>
                </a:xfrm>
                <a:prstGeom prst="rect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Can 14"/>
                <p:cNvSpPr/>
                <p:nvPr/>
              </p:nvSpPr>
              <p:spPr>
                <a:xfrm>
                  <a:off x="4362450" y="352425"/>
                  <a:ext cx="1123950" cy="1552575"/>
                </a:xfrm>
                <a:prstGeom prst="can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Text Box 5"/>
                <p:cNvSpPr txBox="1"/>
                <p:nvPr/>
              </p:nvSpPr>
              <p:spPr>
                <a:xfrm>
                  <a:off x="4648200" y="1009650"/>
                  <a:ext cx="628650" cy="323850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sysClr val="window" lastClr="FFFFFF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E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Times New Roman"/>
                    </a:rPr>
                    <a:t>SQLite</a:t>
                  </a: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1076325" y="647700"/>
                  <a:ext cx="981075" cy="6667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arrow"/>
                  <a:tailEnd type="arrow"/>
                </a:ln>
                <a:effectLst/>
              </p:spPr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1076325" y="1333500"/>
                  <a:ext cx="981075" cy="342899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arrow"/>
                  <a:tailEnd type="arrow"/>
                </a:ln>
                <a:effectLst/>
              </p:spPr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352800" y="1371600"/>
                  <a:ext cx="981075" cy="24765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arrow"/>
                  <a:tailEnd type="arrow"/>
                </a:ln>
                <a:effectLst/>
              </p:spPr>
            </p:cxnSp>
            <p:sp>
              <p:nvSpPr>
                <p:cNvPr id="20" name="Arc 19"/>
                <p:cNvSpPr/>
                <p:nvPr/>
              </p:nvSpPr>
              <p:spPr>
                <a:xfrm>
                  <a:off x="571500" y="0"/>
                  <a:ext cx="4352925" cy="914400"/>
                </a:xfrm>
                <a:prstGeom prst="arc">
                  <a:avLst>
                    <a:gd name="adj1" fmla="val 10953894"/>
                    <a:gd name="adj2" fmla="val 21415455"/>
                  </a:avLst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Text Box 6"/>
              <p:cNvSpPr txBox="1"/>
              <p:nvPr/>
            </p:nvSpPr>
            <p:spPr>
              <a:xfrm>
                <a:off x="2276475" y="381000"/>
                <a:ext cx="866775" cy="47625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" lastClr="FFFFFF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/>
                    <a:cs typeface="Times New Roman"/>
                  </a:rPr>
                  <a:t>Car WCF Service</a:t>
                </a:r>
              </a:p>
            </p:txBody>
          </p:sp>
          <p:sp>
            <p:nvSpPr>
              <p:cNvPr id="10" name="Text Box 7"/>
              <p:cNvSpPr txBox="1"/>
              <p:nvPr/>
            </p:nvSpPr>
            <p:spPr>
              <a:xfrm>
                <a:off x="2247900" y="1504949"/>
                <a:ext cx="914400" cy="48577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" lastClr="FFFFFF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/>
                    <a:cs typeface="Times New Roman"/>
                  </a:rPr>
                  <a:t>REST WCF Service</a:t>
                </a:r>
              </a:p>
            </p:txBody>
          </p:sp>
          <p:sp>
            <p:nvSpPr>
              <p:cNvPr id="11" name="Text Box 8"/>
              <p:cNvSpPr txBox="1"/>
              <p:nvPr/>
            </p:nvSpPr>
            <p:spPr>
              <a:xfrm>
                <a:off x="279919" y="723729"/>
                <a:ext cx="727788" cy="58102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" lastClr="FFFFFF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1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/>
                    <a:cs typeface="Times New Roman"/>
                  </a:rPr>
                  <a:t>WinForms</a:t>
                </a:r>
                <a:r>
                  <a:rPr kumimoji="0" lang="en-IE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/>
                    <a:cs typeface="Times New Roman"/>
                  </a:rPr>
                  <a:t> </a:t>
                </a:r>
                <a:r>
                  <a:rPr kumimoji="0" lang="en-IE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/>
                    <a:cs typeface="Times New Roman"/>
                  </a:rPr>
                  <a:t>Client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/>
                    <a:cs typeface="Times New Roman"/>
                  </a:rPr>
                  <a:t> </a:t>
                </a:r>
              </a:p>
            </p:txBody>
          </p:sp>
        </p:grpSp>
        <p:sp>
          <p:nvSpPr>
            <p:cNvPr id="6" name="Text Box 15"/>
            <p:cNvSpPr txBox="1"/>
            <p:nvPr/>
          </p:nvSpPr>
          <p:spPr>
            <a:xfrm>
              <a:off x="1352550" y="400050"/>
              <a:ext cx="413172" cy="2286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SOAP</a:t>
              </a:r>
            </a:p>
          </p:txBody>
        </p:sp>
        <p:sp>
          <p:nvSpPr>
            <p:cNvPr id="7" name="Text Box 16"/>
            <p:cNvSpPr txBox="1"/>
            <p:nvPr/>
          </p:nvSpPr>
          <p:spPr>
            <a:xfrm rot="1037344">
              <a:off x="1355614" y="1218961"/>
              <a:ext cx="378740" cy="257174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REST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473878" y="5373216"/>
            <a:ext cx="1666185" cy="93610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/>
          <p:cNvSpPr txBox="1"/>
          <p:nvPr/>
        </p:nvSpPr>
        <p:spPr>
          <a:xfrm>
            <a:off x="3695777" y="5517232"/>
            <a:ext cx="1234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100" dirty="0" smtClean="0">
                <a:solidFill>
                  <a:schemeClr val="accent4">
                    <a:lumMod val="10000"/>
                  </a:schemeClr>
                </a:solidFill>
              </a:rPr>
              <a:t>Maths ASMX Service </a:t>
            </a:r>
            <a:r>
              <a:rPr lang="en-IE" dirty="0" smtClean="0"/>
              <a:t>h</a:t>
            </a:r>
            <a:endParaRPr lang="en-IE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35696" y="4589109"/>
            <a:ext cx="1584176" cy="125215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4840">
            <a:off x="2383177" y="4780349"/>
            <a:ext cx="5365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9553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06"/>
            <a:ext cx="8110538" cy="792162"/>
          </a:xfrm>
        </p:spPr>
        <p:txBody>
          <a:bodyPr/>
          <a:lstStyle/>
          <a:p>
            <a:r>
              <a:rPr lang="en-IE" dirty="0"/>
              <a:t>Representational state </a:t>
            </a:r>
            <a:r>
              <a:rPr lang="en-IE" dirty="0" smtClean="0"/>
              <a:t>transfer-</a:t>
            </a:r>
            <a:r>
              <a:rPr lang="en-IE" dirty="0"/>
              <a:t> </a:t>
            </a:r>
            <a:r>
              <a:rPr lang="en-IE" dirty="0" smtClean="0"/>
              <a:t>REST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91513" cy="4536504"/>
          </a:xfrm>
        </p:spPr>
        <p:txBody>
          <a:bodyPr/>
          <a:lstStyle/>
          <a:p>
            <a:r>
              <a:rPr lang="en-IE" sz="1400" dirty="0"/>
              <a:t>REST is an </a:t>
            </a:r>
            <a:r>
              <a:rPr lang="en-IE" sz="1400" b="1" dirty="0"/>
              <a:t>architectural style</a:t>
            </a:r>
            <a:r>
              <a:rPr lang="en-IE" sz="1400" dirty="0"/>
              <a:t>, a </a:t>
            </a:r>
            <a:r>
              <a:rPr lang="en-IE" sz="1400" b="1" dirty="0"/>
              <a:t>set of constraints </a:t>
            </a:r>
            <a:r>
              <a:rPr lang="en-IE" sz="1400" dirty="0"/>
              <a:t>that can be used to build software in which </a:t>
            </a:r>
            <a:r>
              <a:rPr lang="en-IE" sz="1400" dirty="0" smtClean="0"/>
              <a:t>clients can </a:t>
            </a:r>
            <a:r>
              <a:rPr lang="en-IE" sz="1400" dirty="0"/>
              <a:t>make requests of services </a:t>
            </a:r>
            <a:endParaRPr lang="en-IE" sz="1400" dirty="0" smtClean="0"/>
          </a:p>
          <a:p>
            <a:r>
              <a:rPr lang="en-IE" sz="1400" b="1" dirty="0"/>
              <a:t>Roy Thomas Fielding </a:t>
            </a:r>
            <a:r>
              <a:rPr lang="en-IE" sz="1400" dirty="0"/>
              <a:t>first coined the term REST as a concept in his PhD </a:t>
            </a:r>
            <a:r>
              <a:rPr lang="en-IE" sz="1400" dirty="0" smtClean="0"/>
              <a:t>dissertation. He </a:t>
            </a:r>
            <a:r>
              <a:rPr lang="en-IE" sz="1400" dirty="0"/>
              <a:t>was one of the people who worked on the specification that drives most of the Internet today: Hypertext Transfer Protocol (HTTP</a:t>
            </a:r>
            <a:r>
              <a:rPr lang="en-IE" sz="1400" dirty="0" smtClean="0"/>
              <a:t>)</a:t>
            </a:r>
          </a:p>
          <a:p>
            <a:r>
              <a:rPr lang="en-IE" sz="1400" dirty="0"/>
              <a:t>The constraints of REST are based on the same underlying principles that govern the </a:t>
            </a:r>
            <a:r>
              <a:rPr lang="en-IE" sz="1400" dirty="0" smtClean="0"/>
              <a:t>Web i.e.	</a:t>
            </a:r>
          </a:p>
          <a:p>
            <a:pPr marL="0" indent="0">
              <a:buNone/>
            </a:pPr>
            <a:r>
              <a:rPr lang="en-IE" sz="1400" dirty="0"/>
              <a:t>	</a:t>
            </a:r>
            <a:r>
              <a:rPr lang="en-IE" sz="1400" b="1" dirty="0" smtClean="0"/>
              <a:t>1. </a:t>
            </a:r>
            <a:r>
              <a:rPr lang="en-IE" sz="1400" dirty="0" smtClean="0"/>
              <a:t>Clients </a:t>
            </a:r>
            <a:r>
              <a:rPr lang="en-IE" sz="1400" dirty="0"/>
              <a:t>interact with </a:t>
            </a:r>
            <a:r>
              <a:rPr lang="en-IE" sz="1400" b="1" dirty="0"/>
              <a:t>resources</a:t>
            </a:r>
            <a:r>
              <a:rPr lang="en-IE" sz="1400" dirty="0"/>
              <a:t>. Resources are anything that can be named and </a:t>
            </a:r>
            <a:r>
              <a:rPr lang="en-IE" sz="1400" dirty="0" smtClean="0"/>
              <a:t>	represented</a:t>
            </a:r>
            <a:r>
              <a:rPr lang="en-IE" sz="1400" dirty="0"/>
              <a:t>. Each resource can be addressed via a </a:t>
            </a:r>
            <a:r>
              <a:rPr lang="en-IE" sz="1400" b="1" dirty="0"/>
              <a:t>unique Uniform Resource </a:t>
            </a:r>
            <a:r>
              <a:rPr lang="en-IE" sz="1400" b="1" dirty="0" smtClean="0"/>
              <a:t>	Identifier</a:t>
            </a:r>
            <a:r>
              <a:rPr lang="en-IE" sz="1400" dirty="0" smtClean="0"/>
              <a:t> </a:t>
            </a:r>
            <a:r>
              <a:rPr lang="en-IE" sz="1400" dirty="0"/>
              <a:t>(URI</a:t>
            </a:r>
            <a:r>
              <a:rPr lang="en-IE" sz="1400" dirty="0" smtClean="0"/>
              <a:t>).</a:t>
            </a:r>
          </a:p>
          <a:p>
            <a:pPr marL="0" indent="0">
              <a:buNone/>
            </a:pPr>
            <a:r>
              <a:rPr lang="en-IE" sz="1400" dirty="0"/>
              <a:t>	</a:t>
            </a:r>
            <a:r>
              <a:rPr lang="en-IE" sz="1400" b="1" dirty="0" smtClean="0"/>
              <a:t>2</a:t>
            </a:r>
            <a:r>
              <a:rPr lang="en-IE" sz="1400" b="1" dirty="0"/>
              <a:t>. </a:t>
            </a:r>
            <a:r>
              <a:rPr lang="en-IE" sz="1400" dirty="0" smtClean="0"/>
              <a:t>Interaction </a:t>
            </a:r>
            <a:r>
              <a:rPr lang="en-IE" sz="1400" dirty="0"/>
              <a:t>with resources (located through their unique URIs) is accomplished </a:t>
            </a:r>
            <a:r>
              <a:rPr lang="en-IE" sz="1400" dirty="0" smtClean="0"/>
              <a:t>	using a </a:t>
            </a:r>
            <a:r>
              <a:rPr lang="en-IE" sz="1400" dirty="0"/>
              <a:t>uniform interface of the </a:t>
            </a:r>
            <a:r>
              <a:rPr lang="en-IE" sz="1400" b="1" dirty="0"/>
              <a:t>HTTP standard verbs</a:t>
            </a:r>
            <a:r>
              <a:rPr lang="en-IE" sz="1400" dirty="0"/>
              <a:t>. Also important in the </a:t>
            </a:r>
            <a:r>
              <a:rPr lang="en-IE" sz="1400" dirty="0" smtClean="0"/>
              <a:t>	interaction</a:t>
            </a:r>
            <a:r>
              <a:rPr lang="en-IE" sz="1400" dirty="0"/>
              <a:t> </a:t>
            </a:r>
            <a:r>
              <a:rPr lang="en-IE" sz="1400" dirty="0" smtClean="0"/>
              <a:t>is </a:t>
            </a:r>
            <a:r>
              <a:rPr lang="en-IE" sz="1400" dirty="0"/>
              <a:t>the </a:t>
            </a:r>
            <a:r>
              <a:rPr lang="en-IE" sz="1400" dirty="0" smtClean="0"/>
              <a:t>declaration </a:t>
            </a:r>
            <a:r>
              <a:rPr lang="en-IE" sz="1400" dirty="0"/>
              <a:t>of the resource's media type, which is designated using </a:t>
            </a:r>
            <a:r>
              <a:rPr lang="en-IE" sz="1400" dirty="0" smtClean="0"/>
              <a:t>	the HTTP Content-Type </a:t>
            </a:r>
            <a:r>
              <a:rPr lang="en-IE" sz="1400" dirty="0"/>
              <a:t>header. </a:t>
            </a:r>
            <a:endParaRPr lang="en-IE" sz="1400" dirty="0" smtClean="0"/>
          </a:p>
          <a:p>
            <a:pPr marL="0" indent="0">
              <a:buNone/>
            </a:pPr>
            <a:r>
              <a:rPr lang="en-IE" sz="1400" dirty="0"/>
              <a:t>	</a:t>
            </a:r>
            <a:r>
              <a:rPr lang="en-IE" sz="1400" b="1" dirty="0"/>
              <a:t>3. </a:t>
            </a:r>
            <a:r>
              <a:rPr lang="en-IE" sz="1400" dirty="0" smtClean="0"/>
              <a:t>Resources </a:t>
            </a:r>
            <a:r>
              <a:rPr lang="en-IE" sz="1400" dirty="0"/>
              <a:t>are self-descriptive. All the information necessary to process a request </a:t>
            </a:r>
            <a:r>
              <a:rPr lang="en-IE" sz="1400" dirty="0" smtClean="0"/>
              <a:t>	on </a:t>
            </a:r>
            <a:r>
              <a:rPr lang="en-IE" sz="1400" dirty="0"/>
              <a:t>a resource is contained inside the request itself (which allows services to be </a:t>
            </a:r>
            <a:r>
              <a:rPr lang="en-IE" sz="1400" dirty="0" smtClean="0"/>
              <a:t>	</a:t>
            </a:r>
            <a:r>
              <a:rPr lang="en-IE" sz="1400" b="1" dirty="0" smtClean="0"/>
              <a:t>stateless </a:t>
            </a:r>
            <a:r>
              <a:rPr lang="en-IE" sz="1400" dirty="0" smtClean="0"/>
              <a:t>i.e. the server doesn’t have to retain any information).</a:t>
            </a:r>
          </a:p>
          <a:p>
            <a:pPr marL="0" indent="0">
              <a:buNone/>
            </a:pPr>
            <a:r>
              <a:rPr lang="en-IE" sz="1400" dirty="0"/>
              <a:t>	</a:t>
            </a:r>
            <a:r>
              <a:rPr lang="en-IE" sz="1400" b="1" dirty="0"/>
              <a:t>4. </a:t>
            </a:r>
            <a:r>
              <a:rPr lang="en-IE" sz="1400" dirty="0" smtClean="0"/>
              <a:t>Resources </a:t>
            </a:r>
            <a:r>
              <a:rPr lang="en-IE" sz="1400" dirty="0"/>
              <a:t>contain links to other resources (</a:t>
            </a:r>
            <a:r>
              <a:rPr lang="en-IE" sz="1400" b="1" dirty="0"/>
              <a:t>hyper-media</a:t>
            </a:r>
            <a:r>
              <a:rPr lang="en-IE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38983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Basically…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400" dirty="0"/>
              <a:t>6 constraints: </a:t>
            </a:r>
            <a:r>
              <a:rPr lang="en-IE" sz="1400" dirty="0" smtClean="0"/>
              <a:t>Client-Server, Stateless, Cache, Interface/Uniform Contract, Layered System, Code-On-Demand</a:t>
            </a:r>
            <a:endParaRPr lang="en-IE" sz="1400" dirty="0"/>
          </a:p>
          <a:p>
            <a:r>
              <a:rPr lang="en-IE" sz="1400" dirty="0" smtClean="0"/>
              <a:t>3 steps to design the </a:t>
            </a:r>
            <a:r>
              <a:rPr lang="en-IE" sz="1400" dirty="0" err="1" smtClean="0"/>
              <a:t>RESTful</a:t>
            </a:r>
            <a:r>
              <a:rPr lang="en-IE" sz="1400" dirty="0" smtClean="0"/>
              <a:t> service/endpoint:</a:t>
            </a:r>
          </a:p>
          <a:p>
            <a:pPr marL="0" indent="0">
              <a:buNone/>
            </a:pPr>
            <a:r>
              <a:rPr lang="en-IE" sz="1400" dirty="0" smtClean="0"/>
              <a:t>	1. What </a:t>
            </a:r>
            <a:r>
              <a:rPr lang="en-IE" sz="1400" dirty="0"/>
              <a:t>are your resources going to be?</a:t>
            </a:r>
          </a:p>
          <a:p>
            <a:pPr marL="0" indent="0">
              <a:buNone/>
            </a:pPr>
            <a:r>
              <a:rPr lang="en-IE" sz="1400" dirty="0" smtClean="0"/>
              <a:t>	2. What </a:t>
            </a:r>
            <a:r>
              <a:rPr lang="en-IE" sz="1400" dirty="0"/>
              <a:t>URIs are going to be used to represent those resources?</a:t>
            </a:r>
          </a:p>
          <a:p>
            <a:pPr marL="0" indent="0">
              <a:buNone/>
            </a:pPr>
            <a:r>
              <a:rPr lang="en-IE" sz="1400" dirty="0" smtClean="0"/>
              <a:t>	3. What </a:t>
            </a:r>
            <a:r>
              <a:rPr lang="en-IE" sz="1400" dirty="0"/>
              <a:t>parts of the uniform </a:t>
            </a:r>
            <a:r>
              <a:rPr lang="en-IE" sz="1400" dirty="0" smtClean="0"/>
              <a:t>interface/which </a:t>
            </a:r>
            <a:r>
              <a:rPr lang="en-IE" sz="1400" dirty="0"/>
              <a:t>HTTP </a:t>
            </a:r>
            <a:r>
              <a:rPr lang="en-IE" sz="1400" dirty="0" smtClean="0"/>
              <a:t>verb is each </a:t>
            </a:r>
            <a:r>
              <a:rPr lang="en-IE" sz="1400" dirty="0"/>
              <a:t>URI going to </a:t>
            </a:r>
            <a:r>
              <a:rPr lang="en-IE" sz="1400" dirty="0" smtClean="0"/>
              <a:t>	support?</a:t>
            </a:r>
          </a:p>
          <a:p>
            <a:pPr marL="0" indent="0">
              <a:buNone/>
            </a:pPr>
            <a:endParaRPr lang="en-IE" sz="1400" dirty="0"/>
          </a:p>
          <a:p>
            <a:pPr marL="0" indent="0">
              <a:buNone/>
            </a:pPr>
            <a:endParaRPr lang="en-IE" sz="1400" dirty="0" smtClean="0"/>
          </a:p>
          <a:p>
            <a:pPr marL="0" indent="0" algn="ctr">
              <a:buNone/>
            </a:pPr>
            <a:r>
              <a:rPr lang="en-IE" sz="1400" dirty="0" smtClean="0"/>
              <a:t>**Show some code**</a:t>
            </a:r>
            <a:endParaRPr lang="en-IE" sz="1400" dirty="0"/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25904326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/>
              <a:t>Windows Communication </a:t>
            </a:r>
            <a:r>
              <a:rPr lang="en-IE" sz="3200" dirty="0" smtClean="0"/>
              <a:t>Foundation- WCF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400" dirty="0"/>
              <a:t>WCF is the Microsoft </a:t>
            </a:r>
            <a:r>
              <a:rPr lang="en-IE" sz="1400" b="1" dirty="0"/>
              <a:t>framework</a:t>
            </a:r>
            <a:r>
              <a:rPr lang="en-IE" sz="1400" dirty="0"/>
              <a:t> for building applications that communicate over a network, </a:t>
            </a:r>
            <a:r>
              <a:rPr lang="en-IE" sz="1400" b="1" dirty="0"/>
              <a:t>regardless of the style or </a:t>
            </a:r>
            <a:r>
              <a:rPr lang="en-IE" sz="1400" b="1" dirty="0" smtClean="0"/>
              <a:t>protocol</a:t>
            </a:r>
          </a:p>
          <a:p>
            <a:r>
              <a:rPr lang="en-IE" sz="1400" dirty="0" smtClean="0"/>
              <a:t>Generally </a:t>
            </a:r>
            <a:r>
              <a:rPr lang="en-IE" sz="1400" dirty="0"/>
              <a:t>geared towards </a:t>
            </a:r>
            <a:r>
              <a:rPr lang="en-IE" sz="1400" b="1" dirty="0"/>
              <a:t>SOAP </a:t>
            </a:r>
            <a:r>
              <a:rPr lang="en-IE" sz="1400" dirty="0" smtClean="0"/>
              <a:t>(a </a:t>
            </a:r>
            <a:r>
              <a:rPr lang="en-IE" sz="1400" dirty="0"/>
              <a:t>remote procedure call (RPC</a:t>
            </a:r>
            <a:r>
              <a:rPr lang="en-IE" sz="1400" dirty="0" smtClean="0"/>
              <a:t>)) </a:t>
            </a:r>
            <a:r>
              <a:rPr lang="en-IE" sz="1400" dirty="0"/>
              <a:t>technology but since .NET Framework 3.5 in particular WCF has had the ability to expose and consume REST </a:t>
            </a:r>
            <a:r>
              <a:rPr lang="en-IE" sz="1400" dirty="0" smtClean="0"/>
              <a:t>services</a:t>
            </a:r>
          </a:p>
          <a:p>
            <a:r>
              <a:rPr lang="en-IE" sz="1400" dirty="0" smtClean="0"/>
              <a:t>This is because of the </a:t>
            </a:r>
            <a:r>
              <a:rPr lang="en-IE" sz="1400" b="1" dirty="0"/>
              <a:t>programming model </a:t>
            </a:r>
            <a:r>
              <a:rPr lang="en-IE" sz="1400" dirty="0"/>
              <a:t>that was added to </a:t>
            </a:r>
            <a:r>
              <a:rPr lang="en-IE" sz="1400" dirty="0" smtClean="0"/>
              <a:t>it which centres </a:t>
            </a:r>
            <a:r>
              <a:rPr lang="en-IE" sz="1400" dirty="0"/>
              <a:t>around two new </a:t>
            </a:r>
            <a:r>
              <a:rPr lang="en-IE" sz="1400" dirty="0" smtClean="0"/>
              <a:t>attributes: </a:t>
            </a:r>
            <a:r>
              <a:rPr lang="en-IE" sz="1400" b="1" dirty="0" err="1" smtClean="0"/>
              <a:t>WebGet</a:t>
            </a:r>
            <a:r>
              <a:rPr lang="en-IE" sz="1400" b="1" dirty="0" smtClean="0"/>
              <a:t> </a:t>
            </a:r>
            <a:r>
              <a:rPr lang="en-IE" sz="1400" dirty="0"/>
              <a:t>and</a:t>
            </a:r>
            <a:r>
              <a:rPr lang="en-IE" sz="1400" b="1" dirty="0"/>
              <a:t> </a:t>
            </a:r>
            <a:r>
              <a:rPr lang="en-IE" sz="1400" b="1" dirty="0" err="1" smtClean="0"/>
              <a:t>WebInvoke</a:t>
            </a:r>
            <a:r>
              <a:rPr lang="en-IE" sz="1400" b="1" dirty="0" smtClean="0"/>
              <a:t>. </a:t>
            </a:r>
            <a:r>
              <a:rPr lang="en-IE" sz="1400" dirty="0" smtClean="0"/>
              <a:t>Also added was a </a:t>
            </a:r>
            <a:r>
              <a:rPr lang="en-IE" sz="1400" dirty="0"/>
              <a:t>URI template mechanism that enables you to declare the URI and verb to which each method is going to </a:t>
            </a:r>
            <a:r>
              <a:rPr lang="en-IE" sz="1400" dirty="0" smtClean="0"/>
              <a:t>respond</a:t>
            </a:r>
            <a:r>
              <a:rPr lang="en-IE" sz="1400" dirty="0"/>
              <a:t> </a:t>
            </a:r>
            <a:r>
              <a:rPr lang="en-IE" sz="1400" dirty="0" smtClean="0"/>
              <a:t>(</a:t>
            </a:r>
            <a:r>
              <a:rPr lang="en-IE" sz="1400" dirty="0" err="1" smtClean="0"/>
              <a:t>OperationContract</a:t>
            </a:r>
            <a:r>
              <a:rPr lang="en-IE" sz="1400" dirty="0" smtClean="0"/>
              <a:t> tags)</a:t>
            </a:r>
          </a:p>
          <a:p>
            <a:r>
              <a:rPr lang="en-IE" sz="1400" dirty="0" smtClean="0"/>
              <a:t>Why WCF? </a:t>
            </a:r>
          </a:p>
          <a:p>
            <a:pPr marL="0" indent="0">
              <a:buNone/>
            </a:pPr>
            <a:r>
              <a:rPr lang="en-IE" sz="1400" dirty="0" smtClean="0"/>
              <a:t>	1. </a:t>
            </a:r>
            <a:r>
              <a:rPr lang="en-IE" sz="1400" b="1" dirty="0" smtClean="0"/>
              <a:t>Security</a:t>
            </a:r>
            <a:r>
              <a:rPr lang="en-IE" sz="1400" dirty="0" smtClean="0"/>
              <a:t> and reliability provided by </a:t>
            </a:r>
            <a:r>
              <a:rPr lang="en-IE" sz="1400" dirty="0"/>
              <a:t>a lot of </a:t>
            </a:r>
            <a:r>
              <a:rPr lang="en-IE" sz="1400" dirty="0" smtClean="0"/>
              <a:t>authentication and authorization </a:t>
            </a:r>
          </a:p>
          <a:p>
            <a:pPr marL="0" indent="0">
              <a:buNone/>
            </a:pPr>
            <a:r>
              <a:rPr lang="en-IE" sz="1400" dirty="0" smtClean="0"/>
              <a:t>	2. </a:t>
            </a:r>
            <a:r>
              <a:rPr lang="en-IE" sz="1400" b="1" dirty="0" smtClean="0"/>
              <a:t>Flexibility</a:t>
            </a:r>
            <a:r>
              <a:rPr lang="en-IE" sz="1400" dirty="0" smtClean="0"/>
              <a:t>- has support for plain </a:t>
            </a:r>
            <a:r>
              <a:rPr lang="en-IE" sz="1400" dirty="0"/>
              <a:t>XML, Ajax and </a:t>
            </a:r>
            <a:r>
              <a:rPr lang="en-IE" sz="1400" dirty="0" smtClean="0"/>
              <a:t>REST, not just SOAP </a:t>
            </a:r>
          </a:p>
          <a:p>
            <a:pPr marL="0" indent="0">
              <a:buNone/>
            </a:pPr>
            <a:r>
              <a:rPr lang="en-IE" sz="1400" dirty="0" smtClean="0"/>
              <a:t>	3. </a:t>
            </a:r>
            <a:r>
              <a:rPr lang="en-IE" sz="1400" b="1" dirty="0" smtClean="0"/>
              <a:t>Interoperability</a:t>
            </a:r>
            <a:r>
              <a:rPr lang="en-IE" sz="1400" dirty="0" smtClean="0"/>
              <a:t>- can exchange </a:t>
            </a:r>
            <a:r>
              <a:rPr lang="en-IE" sz="1400" dirty="0"/>
              <a:t>information using various network protocols and </a:t>
            </a:r>
            <a:r>
              <a:rPr lang="en-IE" sz="1400" dirty="0" smtClean="0"/>
              <a:t>	platforms. With ASP.NET the client has to support the .NET  framework.  </a:t>
            </a:r>
          </a:p>
          <a:p>
            <a:endParaRPr lang="en-IE" sz="1400" dirty="0" smtClean="0"/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95950888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ircles">
  <a:themeElements>
    <a:clrScheme name="circles 2">
      <a:dk1>
        <a:srgbClr val="342F61"/>
      </a:dk1>
      <a:lt1>
        <a:srgbClr val="FFFFFF"/>
      </a:lt1>
      <a:dk2>
        <a:srgbClr val="8794D5"/>
      </a:dk2>
      <a:lt2>
        <a:srgbClr val="FFFFFF"/>
      </a:lt2>
      <a:accent1>
        <a:srgbClr val="504D80"/>
      </a:accent1>
      <a:accent2>
        <a:srgbClr val="9791CA"/>
      </a:accent2>
      <a:accent3>
        <a:srgbClr val="C3C8E7"/>
      </a:accent3>
      <a:accent4>
        <a:srgbClr val="DADADA"/>
      </a:accent4>
      <a:accent5>
        <a:srgbClr val="B3B2C0"/>
      </a:accent5>
      <a:accent6>
        <a:srgbClr val="8883B7"/>
      </a:accent6>
      <a:hlink>
        <a:srgbClr val="322D5A"/>
      </a:hlink>
      <a:folHlink>
        <a:srgbClr val="544C9E"/>
      </a:folHlink>
    </a:clrScheme>
    <a:fontScheme name="circ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rcles 1">
        <a:dk1>
          <a:srgbClr val="005A58"/>
        </a:dk1>
        <a:lt1>
          <a:srgbClr val="FFFFFF"/>
        </a:lt1>
        <a:dk2>
          <a:srgbClr val="008080"/>
        </a:dk2>
        <a:lt2>
          <a:srgbClr val="FFFFCD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3">
        <a:dk1>
          <a:srgbClr val="000000"/>
        </a:dk1>
        <a:lt1>
          <a:srgbClr val="FFDBA6"/>
        </a:lt1>
        <a:dk2>
          <a:srgbClr val="FFFFFF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les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793</Words>
  <Application>Microsoft Office PowerPoint</Application>
  <PresentationFormat>On-screen Show (4:3)</PresentationFormat>
  <Paragraphs>112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circles</vt:lpstr>
      <vt:lpstr>Project Presentation Noreen Ward 25 April 2015</vt:lpstr>
      <vt:lpstr>     amarin </vt:lpstr>
      <vt:lpstr>How it works</vt:lpstr>
      <vt:lpstr>Xamarin.Forms example</vt:lpstr>
      <vt:lpstr>Xamarin Review</vt:lpstr>
      <vt:lpstr>WinForms - WCF - SQLite using REST</vt:lpstr>
      <vt:lpstr>Representational state transfer- REST </vt:lpstr>
      <vt:lpstr>Basically…</vt:lpstr>
      <vt:lpstr>Windows Communication Foundation- WCF</vt:lpstr>
      <vt:lpstr>SOAP Vs REST</vt:lpstr>
      <vt:lpstr>PowerPoint Presentation</vt:lpstr>
      <vt:lpstr>PowerPoint Presentation</vt:lpstr>
      <vt:lpstr>Project Methodology</vt:lpstr>
      <vt:lpstr>Learning curves</vt:lpstr>
      <vt:lpstr>Other technologies</vt:lpstr>
      <vt:lpstr>Special thanks to Catherine and Marta 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Circles Purple template</dc:title>
  <dc:creator>Presentation Magazine</dc:creator>
  <cp:lastModifiedBy>Noreen Ward</cp:lastModifiedBy>
  <cp:revision>39</cp:revision>
  <dcterms:created xsi:type="dcterms:W3CDTF">2005-04-26T09:52:17Z</dcterms:created>
  <dcterms:modified xsi:type="dcterms:W3CDTF">2015-04-30T08:37:57Z</dcterms:modified>
</cp:coreProperties>
</file>