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Merriweather"/>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erriweather-bold.fntdata"/><Relationship Id="rId23" Type="http://schemas.openxmlformats.org/officeDocument/2006/relationships/font" Target="fonts/Merriweather-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Italic.fntdata"/><Relationship Id="rId25"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ce9f31018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ce9f31018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ce9f31018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ce9f31018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ce9f31018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ce9f31018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6f73a04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6f73a0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hyperlink" Target="https://th.bing.com/th/id/OIP.7eomeqrPyIh9XOT2GgQpeQHaE8?w=298&amp;h=199&amp;c=7&amp;r=0&amp;o=5&amp;dpr=1.3&amp;pid=1.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mayoclinic.org/diseases-conditions/stroke/symptoms-causes/syc-20350113#:~:text=An%20ischemic%20stroke%20occurs%20when%20the%20blood%20supply%20to%20part%20of%20the%20brain%20is%20interrupted%20or%20reduced%2C%20preventing%20brain%20tissue%20from%20getting%20oxygen%20and%20nutrients.%20Brain%20cells%20begin%20to%20die%20in%20minut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of Stroke Patients</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By Nicholas Orgel</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nvSpPr>
        <p:spPr>
          <a:xfrm>
            <a:off x="97125" y="97600"/>
            <a:ext cx="30882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chemeClr val="lt1"/>
                </a:solidFill>
                <a:latin typeface="Roboto"/>
                <a:ea typeface="Roboto"/>
                <a:cs typeface="Roboto"/>
                <a:sym typeface="Roboto"/>
              </a:rPr>
              <a:t>Age &amp; BMI Correlation</a:t>
            </a:r>
            <a:endParaRPr sz="2300">
              <a:solidFill>
                <a:schemeClr val="lt1"/>
              </a:solidFill>
              <a:latin typeface="Roboto"/>
              <a:ea typeface="Roboto"/>
              <a:cs typeface="Roboto"/>
              <a:sym typeface="Roboto"/>
            </a:endParaRPr>
          </a:p>
        </p:txBody>
      </p:sp>
      <p:pic>
        <p:nvPicPr>
          <p:cNvPr id="124" name="Google Shape;124;p22"/>
          <p:cNvPicPr preferRelativeResize="0"/>
          <p:nvPr/>
        </p:nvPicPr>
        <p:blipFill>
          <a:blip r:embed="rId3">
            <a:alphaModFix/>
          </a:blip>
          <a:stretch>
            <a:fillRect/>
          </a:stretch>
        </p:blipFill>
        <p:spPr>
          <a:xfrm>
            <a:off x="3937888" y="1465975"/>
            <a:ext cx="5053275" cy="3677514"/>
          </a:xfrm>
          <a:prstGeom prst="rect">
            <a:avLst/>
          </a:prstGeom>
          <a:noFill/>
          <a:ln>
            <a:noFill/>
          </a:ln>
        </p:spPr>
      </p:pic>
      <p:sp>
        <p:nvSpPr>
          <p:cNvPr id="125" name="Google Shape;125;p22"/>
          <p:cNvSpPr txBox="1"/>
          <p:nvPr/>
        </p:nvSpPr>
        <p:spPr>
          <a:xfrm>
            <a:off x="3895925" y="172975"/>
            <a:ext cx="51372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The line where patients’ have had a stroke is BLUE</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rgbClr val="FF9900"/>
                </a:solidFill>
                <a:latin typeface="Roboto"/>
                <a:ea typeface="Roboto"/>
                <a:cs typeface="Roboto"/>
                <a:sym typeface="Roboto"/>
              </a:rPr>
              <a:t>The line where </a:t>
            </a:r>
            <a:r>
              <a:rPr lang="en" sz="1800">
                <a:solidFill>
                  <a:srgbClr val="FF9900"/>
                </a:solidFill>
                <a:latin typeface="Roboto"/>
                <a:ea typeface="Roboto"/>
                <a:cs typeface="Roboto"/>
                <a:sym typeface="Roboto"/>
              </a:rPr>
              <a:t>patients’ have not had a stroke is ORANGE</a:t>
            </a:r>
            <a:endParaRPr sz="1800">
              <a:solidFill>
                <a:srgbClr val="FF9900"/>
              </a:solidFill>
              <a:latin typeface="Roboto"/>
              <a:ea typeface="Roboto"/>
              <a:cs typeface="Roboto"/>
              <a:sym typeface="Roboto"/>
            </a:endParaRPr>
          </a:p>
        </p:txBody>
      </p:sp>
      <p:sp>
        <p:nvSpPr>
          <p:cNvPr id="126" name="Google Shape;126;p22"/>
          <p:cNvSpPr txBox="1"/>
          <p:nvPr/>
        </p:nvSpPr>
        <p:spPr>
          <a:xfrm>
            <a:off x="-376425" y="636400"/>
            <a:ext cx="3669300" cy="2031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 The </a:t>
            </a:r>
            <a:r>
              <a:rPr lang="en" sz="1500">
                <a:solidFill>
                  <a:schemeClr val="lt1"/>
                </a:solidFill>
                <a:latin typeface="Roboto"/>
                <a:ea typeface="Roboto"/>
                <a:cs typeface="Roboto"/>
                <a:sym typeface="Roboto"/>
              </a:rPr>
              <a:t>line plot </a:t>
            </a:r>
            <a:r>
              <a:rPr lang="en" sz="1500">
                <a:solidFill>
                  <a:schemeClr val="lt1"/>
                </a:solidFill>
                <a:latin typeface="Roboto"/>
                <a:ea typeface="Roboto"/>
                <a:cs typeface="Roboto"/>
                <a:sym typeface="Roboto"/>
              </a:rPr>
              <a:t>shows that when comparing patient's age and bmi and the </a:t>
            </a:r>
            <a:r>
              <a:rPr lang="en" sz="1500">
                <a:solidFill>
                  <a:schemeClr val="lt1"/>
                </a:solidFill>
                <a:latin typeface="Roboto"/>
                <a:ea typeface="Roboto"/>
                <a:cs typeface="Roboto"/>
                <a:sym typeface="Roboto"/>
              </a:rPr>
              <a:t>likelihood</a:t>
            </a:r>
            <a:r>
              <a:rPr lang="en" sz="1500">
                <a:solidFill>
                  <a:schemeClr val="lt1"/>
                </a:solidFill>
                <a:latin typeface="Roboto"/>
                <a:ea typeface="Roboto"/>
                <a:cs typeface="Roboto"/>
                <a:sym typeface="Roboto"/>
              </a:rPr>
              <a:t> of having a stroke; there seems to be no major significance as only a small minority of patients the age groups of 60-80 have had a stroke.</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sz="1500">
              <a:solidFill>
                <a:schemeClr val="lt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nvSpPr>
        <p:spPr>
          <a:xfrm>
            <a:off x="107875" y="194425"/>
            <a:ext cx="29484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chemeClr val="lt1"/>
                </a:solidFill>
                <a:latin typeface="Roboto"/>
                <a:ea typeface="Roboto"/>
                <a:cs typeface="Roboto"/>
                <a:sym typeface="Roboto"/>
              </a:rPr>
              <a:t>Age &amp; Heart Disease Correlation</a:t>
            </a:r>
            <a:endParaRPr sz="2300">
              <a:solidFill>
                <a:schemeClr val="lt1"/>
              </a:solidFill>
              <a:latin typeface="Roboto"/>
              <a:ea typeface="Roboto"/>
              <a:cs typeface="Roboto"/>
              <a:sym typeface="Roboto"/>
            </a:endParaRPr>
          </a:p>
        </p:txBody>
      </p:sp>
      <p:sp>
        <p:nvSpPr>
          <p:cNvPr id="132" name="Google Shape;132;p23"/>
          <p:cNvSpPr txBox="1"/>
          <p:nvPr/>
        </p:nvSpPr>
        <p:spPr>
          <a:xfrm>
            <a:off x="161675" y="1001475"/>
            <a:ext cx="2948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There seems to be no major impact that heart disease has on a </a:t>
            </a:r>
            <a:r>
              <a:rPr lang="en">
                <a:solidFill>
                  <a:schemeClr val="lt1"/>
                </a:solidFill>
                <a:latin typeface="Roboto"/>
                <a:ea typeface="Roboto"/>
                <a:cs typeface="Roboto"/>
                <a:sym typeface="Roboto"/>
              </a:rPr>
              <a:t>patient's</a:t>
            </a:r>
            <a:r>
              <a:rPr lang="en">
                <a:solidFill>
                  <a:schemeClr val="lt1"/>
                </a:solidFill>
                <a:latin typeface="Roboto"/>
                <a:ea typeface="Roboto"/>
                <a:cs typeface="Roboto"/>
                <a:sym typeface="Roboto"/>
              </a:rPr>
              <a:t>' age and their </a:t>
            </a:r>
            <a:r>
              <a:rPr lang="en">
                <a:solidFill>
                  <a:schemeClr val="lt1"/>
                </a:solidFill>
                <a:latin typeface="Roboto"/>
                <a:ea typeface="Roboto"/>
                <a:cs typeface="Roboto"/>
                <a:sym typeface="Roboto"/>
              </a:rPr>
              <a:t>likelihood</a:t>
            </a:r>
            <a:r>
              <a:rPr lang="en">
                <a:solidFill>
                  <a:schemeClr val="lt1"/>
                </a:solidFill>
                <a:latin typeface="Roboto"/>
                <a:ea typeface="Roboto"/>
                <a:cs typeface="Roboto"/>
                <a:sym typeface="Roboto"/>
              </a:rPr>
              <a:t> of having a stroke.</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33" name="Google Shape;133;p23"/>
          <p:cNvPicPr preferRelativeResize="0"/>
          <p:nvPr/>
        </p:nvPicPr>
        <p:blipFill>
          <a:blip r:embed="rId3">
            <a:alphaModFix/>
          </a:blip>
          <a:stretch>
            <a:fillRect/>
          </a:stretch>
        </p:blipFill>
        <p:spPr>
          <a:xfrm>
            <a:off x="3780675" y="454925"/>
            <a:ext cx="5363325" cy="4344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Testing And Production Determination</a:t>
            </a:r>
            <a:endParaRPr/>
          </a:p>
        </p:txBody>
      </p:sp>
      <p:sp>
        <p:nvSpPr>
          <p:cNvPr id="139" name="Google Shape;139;p24"/>
          <p:cNvSpPr txBox="1"/>
          <p:nvPr>
            <p:ph idx="1" type="body"/>
          </p:nvPr>
        </p:nvSpPr>
        <p:spPr>
          <a:xfrm>
            <a:off x="311700" y="2390650"/>
            <a:ext cx="3127500" cy="2298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300"/>
              <a:t>Various types of </a:t>
            </a:r>
            <a:r>
              <a:rPr lang="en" sz="1300"/>
              <a:t>classification models were tested and tuned, but ultimately I decided to use the Tuned ADABoost Model because it had the lowest amount of false positives and false negatives.</a:t>
            </a:r>
            <a:endParaRPr sz="1300"/>
          </a:p>
          <a:p>
            <a:pPr indent="0" lvl="0" marL="0" rtl="0" algn="l">
              <a:spcBef>
                <a:spcPts val="1200"/>
              </a:spcBef>
              <a:spcAft>
                <a:spcPts val="0"/>
              </a:spcAft>
              <a:buNone/>
            </a:pPr>
            <a:r>
              <a:rPr lang="en"/>
              <a:t>False Positives in this instance would be patients that were labeled to have had a stroke, but they really did not.</a:t>
            </a:r>
            <a:endParaRPr/>
          </a:p>
          <a:p>
            <a:pPr indent="0" lvl="0" marL="0" rtl="0" algn="l">
              <a:spcBef>
                <a:spcPts val="1200"/>
              </a:spcBef>
              <a:spcAft>
                <a:spcPts val="1200"/>
              </a:spcAft>
              <a:buNone/>
            </a:pPr>
            <a:r>
              <a:rPr lang="en"/>
              <a:t>False Negatives would be where patients that were labeled to have not had a stroke, but they really did.</a:t>
            </a:r>
            <a:endParaRPr/>
          </a:p>
        </p:txBody>
      </p:sp>
      <p:pic>
        <p:nvPicPr>
          <p:cNvPr id="140" name="Google Shape;140;p24"/>
          <p:cNvPicPr preferRelativeResize="0"/>
          <p:nvPr/>
        </p:nvPicPr>
        <p:blipFill>
          <a:blip r:embed="rId3">
            <a:alphaModFix/>
          </a:blip>
          <a:stretch>
            <a:fillRect/>
          </a:stretch>
        </p:blipFill>
        <p:spPr>
          <a:xfrm>
            <a:off x="4035975" y="572075"/>
            <a:ext cx="4625900" cy="3400725"/>
          </a:xfrm>
          <a:prstGeom prst="rect">
            <a:avLst/>
          </a:prstGeom>
          <a:noFill/>
          <a:ln>
            <a:noFill/>
          </a:ln>
        </p:spPr>
      </p:pic>
      <p:sp>
        <p:nvSpPr>
          <p:cNvPr id="141" name="Google Shape;141;p24"/>
          <p:cNvSpPr txBox="1"/>
          <p:nvPr/>
        </p:nvSpPr>
        <p:spPr>
          <a:xfrm>
            <a:off x="3960675" y="171875"/>
            <a:ext cx="4648500" cy="400200"/>
          </a:xfrm>
          <a:prstGeom prst="rect">
            <a:avLst/>
          </a:prstGeom>
          <a:noFill/>
          <a:ln>
            <a:noFill/>
          </a:ln>
        </p:spPr>
        <p:txBody>
          <a:bodyPr anchorCtr="0" anchor="t" bIns="91425" lIns="91425" spcFirstLastPara="1" rIns="91425" wrap="square" tIns="91425">
            <a:spAutoFit/>
          </a:bodyPr>
          <a:lstStyle/>
          <a:p>
            <a:pPr indent="457200" lvl="0" marL="914400" rtl="0" algn="l">
              <a:spcBef>
                <a:spcPts val="0"/>
              </a:spcBef>
              <a:spcAft>
                <a:spcPts val="0"/>
              </a:spcAft>
              <a:buNone/>
            </a:pPr>
            <a:r>
              <a:rPr lang="en">
                <a:latin typeface="Roboto"/>
                <a:ea typeface="Roboto"/>
                <a:cs typeface="Roboto"/>
                <a:sym typeface="Roboto"/>
              </a:rPr>
              <a:t>Tuned ADABoost Model</a:t>
            </a:r>
            <a:endParaRPr>
              <a:latin typeface="Roboto"/>
              <a:ea typeface="Roboto"/>
              <a:cs typeface="Roboto"/>
              <a:sym typeface="Roboto"/>
            </a:endParaRPr>
          </a:p>
        </p:txBody>
      </p:sp>
      <p:sp>
        <p:nvSpPr>
          <p:cNvPr id="142" name="Google Shape;142;p24"/>
          <p:cNvSpPr/>
          <p:nvPr/>
        </p:nvSpPr>
        <p:spPr>
          <a:xfrm>
            <a:off x="5143750" y="2507950"/>
            <a:ext cx="559500" cy="462600"/>
          </a:xfrm>
          <a:prstGeom prst="flowChartConnector">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4"/>
          <p:cNvSpPr txBox="1"/>
          <p:nvPr/>
        </p:nvSpPr>
        <p:spPr>
          <a:xfrm>
            <a:off x="4024675" y="4154275"/>
            <a:ext cx="464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False Positives are highlighted in the red circle.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False Negatives are highlighted in the blue circle.</a:t>
            </a:r>
            <a:endParaRPr>
              <a:latin typeface="Roboto"/>
              <a:ea typeface="Roboto"/>
              <a:cs typeface="Roboto"/>
              <a:sym typeface="Roboto"/>
            </a:endParaRPr>
          </a:p>
        </p:txBody>
      </p:sp>
      <p:sp>
        <p:nvSpPr>
          <p:cNvPr id="144" name="Google Shape;144;p24"/>
          <p:cNvSpPr/>
          <p:nvPr/>
        </p:nvSpPr>
        <p:spPr>
          <a:xfrm>
            <a:off x="6607175" y="1152100"/>
            <a:ext cx="699300" cy="400200"/>
          </a:xfrm>
          <a:prstGeom prst="flowChartConnector">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460950" y="93075"/>
            <a:ext cx="8222100" cy="76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Recommendations</a:t>
            </a:r>
            <a:endParaRPr/>
          </a:p>
        </p:txBody>
      </p:sp>
      <p:sp>
        <p:nvSpPr>
          <p:cNvPr id="150" name="Google Shape;150;p2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While every model had False Positives and False Negatives, the Tuned AdaBoost Model had the lowest number. This would equate to less chance of error, but not erasing the </a:t>
            </a:r>
            <a:r>
              <a:rPr lang="en">
                <a:solidFill>
                  <a:schemeClr val="dk1"/>
                </a:solidFill>
              </a:rPr>
              <a:t>possibility outright.</a:t>
            </a:r>
            <a:endParaRPr>
              <a:solidFill>
                <a:schemeClr val="dk1"/>
              </a:solidFill>
            </a:endParaRPr>
          </a:p>
          <a:p>
            <a:pPr indent="0" lvl="0" marL="0" rtl="0" algn="l">
              <a:spcBef>
                <a:spcPts val="1200"/>
              </a:spcBef>
              <a:spcAft>
                <a:spcPts val="1200"/>
              </a:spcAft>
              <a:buNone/>
            </a:pPr>
            <a:r>
              <a:rPr lang="en">
                <a:solidFill>
                  <a:schemeClr val="dk1"/>
                </a:solidFill>
              </a:rPr>
              <a:t>This model would be recommended to use for production to the stakeholder to help patients determine actions that would be better for their overall health and to decrease the chances of having a stroke as low as possible.</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Stakeholder</a:t>
            </a:r>
            <a:endParaRPr/>
          </a:p>
        </p:txBody>
      </p:sp>
      <p:sp>
        <p:nvSpPr>
          <p:cNvPr id="71" name="Google Shape;71;p14"/>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dataset that was used for this </a:t>
            </a:r>
            <a:r>
              <a:rPr lang="en"/>
              <a:t>presentation is patient data and their likelihood of having a stroke, based on different factors such as: age, marital status, history of heart disease and hypertension, smoking status, etc.</a:t>
            </a:r>
            <a:endParaRPr/>
          </a:p>
          <a:p>
            <a:pPr indent="0" lvl="0" marL="0" rtl="0" algn="l">
              <a:spcBef>
                <a:spcPts val="1200"/>
              </a:spcBef>
              <a:spcAft>
                <a:spcPts val="1200"/>
              </a:spcAft>
              <a:buNone/>
            </a:pPr>
            <a:r>
              <a:rPr lang="en"/>
              <a:t>The stakeholder in this instance would be a hospital or medical facility that is testing the risk possibilities of a patient having a stroke at some point in their life.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98400" y="1967150"/>
            <a:ext cx="4473600" cy="101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 Stroke?</a:t>
            </a:r>
            <a:endParaRPr/>
          </a:p>
        </p:txBody>
      </p:sp>
      <p:pic>
        <p:nvPicPr>
          <p:cNvPr id="77" name="Google Shape;77;p15"/>
          <p:cNvPicPr preferRelativeResize="0"/>
          <p:nvPr/>
        </p:nvPicPr>
        <p:blipFill>
          <a:blip r:embed="rId3">
            <a:alphaModFix/>
          </a:blip>
          <a:stretch>
            <a:fillRect/>
          </a:stretch>
        </p:blipFill>
        <p:spPr>
          <a:xfrm>
            <a:off x="4572000" y="479475"/>
            <a:ext cx="4277775" cy="3149100"/>
          </a:xfrm>
          <a:prstGeom prst="rect">
            <a:avLst/>
          </a:prstGeom>
          <a:noFill/>
          <a:ln>
            <a:noFill/>
          </a:ln>
        </p:spPr>
      </p:pic>
      <p:sp>
        <p:nvSpPr>
          <p:cNvPr id="78" name="Google Shape;78;p15"/>
          <p:cNvSpPr txBox="1"/>
          <p:nvPr/>
        </p:nvSpPr>
        <p:spPr>
          <a:xfrm>
            <a:off x="6171349" y="3986425"/>
            <a:ext cx="151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u="sng">
                <a:solidFill>
                  <a:schemeClr val="dk2"/>
                </a:solidFill>
                <a:hlinkClick r:id="rId4">
                  <a:extLst>
                    <a:ext uri="{A12FA001-AC4F-418D-AE19-62706E023703}">
                      <ahyp:hlinkClr val="tx"/>
                    </a:ext>
                  </a:extLst>
                </a:hlinkClick>
              </a:rPr>
              <a:t>Image Link</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 stroke?</a:t>
            </a:r>
            <a:endParaRPr/>
          </a:p>
        </p:txBody>
      </p:sp>
      <p:sp>
        <p:nvSpPr>
          <p:cNvPr id="84" name="Google Shape;84;p16"/>
          <p:cNvSpPr txBox="1"/>
          <p:nvPr>
            <p:ph idx="4294967295" type="body"/>
          </p:nvPr>
        </p:nvSpPr>
        <p:spPr>
          <a:xfrm>
            <a:off x="471900" y="1919075"/>
            <a:ext cx="7511400" cy="171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rgbClr val="111111"/>
                </a:solidFill>
                <a:highlight>
                  <a:srgbClr val="FFFFFF"/>
                </a:highlight>
                <a:latin typeface="Arial"/>
                <a:ea typeface="Arial"/>
                <a:cs typeface="Arial"/>
                <a:sym typeface="Arial"/>
              </a:rPr>
              <a:t>An ischemic stroke occurs when the blood supply to part of the brain is interrupted or reduced, preventing brain tissue from getting oxygen and nutrients. Brain cells begin to die in minutes.</a:t>
            </a:r>
            <a:endParaRPr sz="3000"/>
          </a:p>
          <a:p>
            <a:pPr indent="0" lvl="0" marL="0" rtl="0" algn="l">
              <a:spcBef>
                <a:spcPts val="1200"/>
              </a:spcBef>
              <a:spcAft>
                <a:spcPts val="1200"/>
              </a:spcAft>
              <a:buNone/>
            </a:pPr>
            <a:r>
              <a:rPr lang="en" sz="1900" u="sng">
                <a:solidFill>
                  <a:schemeClr val="hlink"/>
                </a:solidFill>
                <a:hlinkClick r:id="rId3"/>
              </a:rPr>
              <a:t>Link | MayoClinic.org</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kind of problem is this?</a:t>
            </a:r>
            <a:endParaRPr/>
          </a:p>
        </p:txBody>
      </p:sp>
      <p:sp>
        <p:nvSpPr>
          <p:cNvPr id="90" name="Google Shape;90;p1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With the data that is present and the </a:t>
            </a:r>
            <a:r>
              <a:rPr lang="en"/>
              <a:t>target for this problem being whether a patient has had a stroke or not being binary (either 1 for yes the patient has had a stroke, or 0 for no); this is a classification problem.</a:t>
            </a:r>
            <a:endParaRPr/>
          </a:p>
        </p:txBody>
      </p:sp>
      <p:pic>
        <p:nvPicPr>
          <p:cNvPr id="91" name="Google Shape;91;p17"/>
          <p:cNvPicPr preferRelativeResize="0"/>
          <p:nvPr/>
        </p:nvPicPr>
        <p:blipFill>
          <a:blip r:embed="rId3">
            <a:alphaModFix/>
          </a:blip>
          <a:stretch>
            <a:fillRect/>
          </a:stretch>
        </p:blipFill>
        <p:spPr>
          <a:xfrm>
            <a:off x="3779625" y="761750"/>
            <a:ext cx="5267525" cy="3258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12725" y="151325"/>
            <a:ext cx="3698100" cy="707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3000"/>
              <a:t>Correlation Strength</a:t>
            </a:r>
            <a:endParaRPr sz="2500"/>
          </a:p>
        </p:txBody>
      </p:sp>
      <p:sp>
        <p:nvSpPr>
          <p:cNvPr id="97" name="Google Shape;97;p18"/>
          <p:cNvSpPr/>
          <p:nvPr/>
        </p:nvSpPr>
        <p:spPr>
          <a:xfrm>
            <a:off x="150925" y="796950"/>
            <a:ext cx="4917600" cy="3152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8" name="Google Shape;98;p18"/>
          <p:cNvPicPr preferRelativeResize="0"/>
          <p:nvPr/>
        </p:nvPicPr>
        <p:blipFill>
          <a:blip r:embed="rId3">
            <a:alphaModFix/>
          </a:blip>
          <a:stretch>
            <a:fillRect/>
          </a:stretch>
        </p:blipFill>
        <p:spPr>
          <a:xfrm>
            <a:off x="192050" y="873612"/>
            <a:ext cx="4835350" cy="2999376"/>
          </a:xfrm>
          <a:prstGeom prst="rect">
            <a:avLst/>
          </a:prstGeom>
          <a:noFill/>
          <a:ln>
            <a:noFill/>
          </a:ln>
        </p:spPr>
      </p:pic>
      <p:sp>
        <p:nvSpPr>
          <p:cNvPr id="99" name="Google Shape;99;p18"/>
          <p:cNvSpPr txBox="1"/>
          <p:nvPr/>
        </p:nvSpPr>
        <p:spPr>
          <a:xfrm>
            <a:off x="5283650" y="560225"/>
            <a:ext cx="36048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Pictured to the left is a correlation heatmap, which finds the best correlation of different features in the dataset when compared to one another.</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The darker the shade of green a box is, the stronger the correlation is.</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__________________________________________</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The features with the strongest correlation are:</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A patient’s age + marital status (ever_married)</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Body Mass Index (BMI) + marital status</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A patient’s age + whether they have had a stroke or not.</a:t>
            </a:r>
            <a:endParaRPr>
              <a:solidFill>
                <a:schemeClr val="lt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514750" y="859650"/>
            <a:ext cx="6727200" cy="1712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7100">
                <a:solidFill>
                  <a:schemeClr val="lt1"/>
                </a:solidFill>
              </a:rPr>
              <a:t>Correlation Visualizations</a:t>
            </a:r>
            <a:endParaRPr sz="69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64703" y="124600"/>
            <a:ext cx="2808000" cy="95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 &amp; Marriage Correlation</a:t>
            </a:r>
            <a:endParaRPr/>
          </a:p>
        </p:txBody>
      </p:sp>
      <p:sp>
        <p:nvSpPr>
          <p:cNvPr id="110" name="Google Shape;110;p20"/>
          <p:cNvSpPr txBox="1"/>
          <p:nvPr>
            <p:ph idx="1" type="body"/>
          </p:nvPr>
        </p:nvSpPr>
        <p:spPr>
          <a:xfrm>
            <a:off x="164700" y="1311200"/>
            <a:ext cx="2808000" cy="31635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 Many patients start to get married in their 20's and 30's.</a:t>
            </a:r>
            <a:endParaRPr/>
          </a:p>
          <a:p>
            <a:pPr indent="0" lvl="0" marL="0" rtl="0" algn="l">
              <a:spcBef>
                <a:spcPts val="1200"/>
              </a:spcBef>
              <a:spcAft>
                <a:spcPts val="0"/>
              </a:spcAft>
              <a:buNone/>
            </a:pPr>
            <a:r>
              <a:rPr lang="en"/>
              <a:t>- Nearly half of the patients in the data that are present are married by the time they reach 30 years of age.</a:t>
            </a:r>
            <a:endParaRPr/>
          </a:p>
          <a:p>
            <a:pPr indent="0" lvl="0" marL="0" rtl="0" algn="l">
              <a:spcBef>
                <a:spcPts val="1200"/>
              </a:spcBef>
              <a:spcAft>
                <a:spcPts val="0"/>
              </a:spcAft>
              <a:buNone/>
            </a:pPr>
            <a:r>
              <a:rPr lang="en"/>
              <a:t>- By age 65, the average percentage of patients who are married is close to 100%, but there is soon a slight decrease at age 70. </a:t>
            </a:r>
            <a:endParaRPr/>
          </a:p>
          <a:p>
            <a:pPr indent="0" lvl="0" marL="0" rtl="0" algn="l">
              <a:spcBef>
                <a:spcPts val="1200"/>
              </a:spcBef>
              <a:spcAft>
                <a:spcPts val="0"/>
              </a:spcAft>
              <a:buNone/>
            </a:pPr>
            <a:r>
              <a:rPr lang="en"/>
              <a:t> - The decrease goes to a percentage around 85% where one can assume that people in this age group no longer wish to be married or have never been married at all.</a:t>
            </a:r>
            <a:endParaRPr/>
          </a:p>
          <a:p>
            <a:pPr indent="0" lvl="0" marL="0" rtl="0" algn="l">
              <a:spcBef>
                <a:spcPts val="1200"/>
              </a:spcBef>
              <a:spcAft>
                <a:spcPts val="1200"/>
              </a:spcAft>
              <a:buNone/>
            </a:pPr>
            <a:r>
              <a:t/>
            </a:r>
            <a:endParaRPr/>
          </a:p>
        </p:txBody>
      </p:sp>
      <p:pic>
        <p:nvPicPr>
          <p:cNvPr id="111" name="Google Shape;111;p20"/>
          <p:cNvPicPr preferRelativeResize="0"/>
          <p:nvPr/>
        </p:nvPicPr>
        <p:blipFill>
          <a:blip r:embed="rId3">
            <a:alphaModFix/>
          </a:blip>
          <a:stretch>
            <a:fillRect/>
          </a:stretch>
        </p:blipFill>
        <p:spPr>
          <a:xfrm>
            <a:off x="3927975" y="658150"/>
            <a:ext cx="5103400" cy="4098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nvSpPr>
        <p:spPr>
          <a:xfrm>
            <a:off x="323075" y="86825"/>
            <a:ext cx="26901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chemeClr val="lt1"/>
                </a:solidFill>
                <a:latin typeface="Roboto"/>
                <a:ea typeface="Roboto"/>
                <a:cs typeface="Roboto"/>
                <a:sym typeface="Roboto"/>
              </a:rPr>
              <a:t>Age &amp; Stroke Correlation</a:t>
            </a:r>
            <a:endParaRPr sz="2300">
              <a:solidFill>
                <a:schemeClr val="lt1"/>
              </a:solidFill>
              <a:latin typeface="Roboto"/>
              <a:ea typeface="Roboto"/>
              <a:cs typeface="Roboto"/>
              <a:sym typeface="Roboto"/>
            </a:endParaRPr>
          </a:p>
        </p:txBody>
      </p:sp>
      <p:sp>
        <p:nvSpPr>
          <p:cNvPr id="117" name="Google Shape;117;p21"/>
          <p:cNvSpPr txBox="1"/>
          <p:nvPr/>
        </p:nvSpPr>
        <p:spPr>
          <a:xfrm>
            <a:off x="129400" y="1044500"/>
            <a:ext cx="2948400" cy="36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 As the older a person gets their </a:t>
            </a:r>
            <a:r>
              <a:rPr lang="en" sz="1200">
                <a:solidFill>
                  <a:schemeClr val="lt1"/>
                </a:solidFill>
                <a:latin typeface="Roboto"/>
                <a:ea typeface="Roboto"/>
                <a:cs typeface="Roboto"/>
                <a:sym typeface="Roboto"/>
              </a:rPr>
              <a:t>likelihood</a:t>
            </a:r>
            <a:r>
              <a:rPr lang="en" sz="1200">
                <a:solidFill>
                  <a:schemeClr val="lt1"/>
                </a:solidFill>
                <a:latin typeface="Roboto"/>
                <a:ea typeface="Roboto"/>
                <a:cs typeface="Roboto"/>
                <a:sym typeface="Roboto"/>
              </a:rPr>
              <a:t> of having a stroke increases.</a:t>
            </a:r>
            <a:endParaRPr sz="1200">
              <a:solidFill>
                <a:schemeClr val="lt1"/>
              </a:solidFill>
              <a:latin typeface="Roboto"/>
              <a:ea typeface="Roboto"/>
              <a:cs typeface="Roboto"/>
              <a:sym typeface="Roboto"/>
            </a:endParaRPr>
          </a:p>
          <a:p>
            <a:pPr indent="0" lvl="0" marL="0" rtl="0" algn="l">
              <a:spcBef>
                <a:spcPts val="0"/>
              </a:spcBef>
              <a:spcAft>
                <a:spcPts val="0"/>
              </a:spcAft>
              <a:buNone/>
            </a:pPr>
            <a:r>
              <a:rPr lang="en" sz="1200">
                <a:solidFill>
                  <a:schemeClr val="lt1"/>
                </a:solidFill>
                <a:latin typeface="Roboto"/>
                <a:ea typeface="Roboto"/>
                <a:cs typeface="Roboto"/>
                <a:sym typeface="Roboto"/>
              </a:rPr>
              <a:t>  - However, by early 60 years of age, the average percentage drops to almost 0%, the assumption here being that by this time patients are more considerate about their overall health for a small time.</a:t>
            </a:r>
            <a:endParaRPr sz="1200">
              <a:solidFill>
                <a:schemeClr val="lt1"/>
              </a:solidFill>
              <a:latin typeface="Roboto"/>
              <a:ea typeface="Roboto"/>
              <a:cs typeface="Roboto"/>
              <a:sym typeface="Roboto"/>
            </a:endParaRPr>
          </a:p>
          <a:p>
            <a:pPr indent="0" lvl="0" marL="0" rtl="0" algn="l">
              <a:spcBef>
                <a:spcPts val="0"/>
              </a:spcBef>
              <a:spcAft>
                <a:spcPts val="0"/>
              </a:spcAft>
              <a:buNone/>
            </a:pPr>
            <a:r>
              <a:rPr lang="en" sz="1200">
                <a:solidFill>
                  <a:schemeClr val="lt1"/>
                </a:solidFill>
                <a:latin typeface="Roboto"/>
                <a:ea typeface="Roboto"/>
                <a:cs typeface="Roboto"/>
                <a:sym typeface="Roboto"/>
              </a:rPr>
              <a:t>- The most significant age where someone is likely to have a stroke is around age 80 with a 25% chance probability.</a:t>
            </a:r>
            <a:endParaRPr sz="1200">
              <a:solidFill>
                <a:schemeClr val="lt1"/>
              </a:solidFill>
              <a:latin typeface="Roboto"/>
              <a:ea typeface="Roboto"/>
              <a:cs typeface="Roboto"/>
              <a:sym typeface="Roboto"/>
            </a:endParaRPr>
          </a:p>
          <a:p>
            <a:pPr indent="0" lvl="0" marL="0" rtl="0" algn="l">
              <a:spcBef>
                <a:spcPts val="0"/>
              </a:spcBef>
              <a:spcAft>
                <a:spcPts val="0"/>
              </a:spcAft>
              <a:buNone/>
            </a:pPr>
            <a:r>
              <a:rPr lang="en" sz="1200">
                <a:solidFill>
                  <a:schemeClr val="lt1"/>
                </a:solidFill>
                <a:latin typeface="Roboto"/>
                <a:ea typeface="Roboto"/>
                <a:cs typeface="Roboto"/>
                <a:sym typeface="Roboto"/>
              </a:rPr>
              <a:t>- While the </a:t>
            </a:r>
            <a:r>
              <a:rPr lang="en" sz="1200">
                <a:solidFill>
                  <a:schemeClr val="lt1"/>
                </a:solidFill>
                <a:latin typeface="Roboto"/>
                <a:ea typeface="Roboto"/>
                <a:cs typeface="Roboto"/>
                <a:sym typeface="Roboto"/>
              </a:rPr>
              <a:t>line plot</a:t>
            </a:r>
            <a:r>
              <a:rPr lang="en" sz="1200">
                <a:solidFill>
                  <a:schemeClr val="lt1"/>
                </a:solidFill>
                <a:latin typeface="Roboto"/>
                <a:ea typeface="Roboto"/>
                <a:cs typeface="Roboto"/>
                <a:sym typeface="Roboto"/>
              </a:rPr>
              <a:t> gives the interpretation that infants are at high risk of a stroke, this is only from 13 values that are present in the age column that are less than 20 years of age. It has no significant impact on the risk at early developmental stages.</a:t>
            </a:r>
            <a:endParaRPr>
              <a:solidFill>
                <a:schemeClr val="lt1"/>
              </a:solidFill>
              <a:latin typeface="Roboto"/>
              <a:ea typeface="Roboto"/>
              <a:cs typeface="Roboto"/>
              <a:sym typeface="Roboto"/>
            </a:endParaRPr>
          </a:p>
        </p:txBody>
      </p:sp>
      <p:pic>
        <p:nvPicPr>
          <p:cNvPr id="118" name="Google Shape;118;p21"/>
          <p:cNvPicPr preferRelativeResize="0"/>
          <p:nvPr/>
        </p:nvPicPr>
        <p:blipFill>
          <a:blip r:embed="rId3">
            <a:alphaModFix/>
          </a:blip>
          <a:stretch>
            <a:fillRect/>
          </a:stretch>
        </p:blipFill>
        <p:spPr>
          <a:xfrm>
            <a:off x="3854325" y="629200"/>
            <a:ext cx="5170575" cy="4109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