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12" r:id="rId3"/>
    <p:sldId id="313" r:id="rId4"/>
    <p:sldId id="377" r:id="rId5"/>
    <p:sldId id="376" r:id="rId6"/>
    <p:sldId id="381" r:id="rId7"/>
    <p:sldId id="380" r:id="rId8"/>
    <p:sldId id="317" r:id="rId9"/>
    <p:sldId id="378" r:id="rId10"/>
    <p:sldId id="318" r:id="rId11"/>
    <p:sldId id="382" r:id="rId12"/>
    <p:sldId id="383" r:id="rId13"/>
    <p:sldId id="384" r:id="rId14"/>
    <p:sldId id="385" r:id="rId15"/>
    <p:sldId id="397" r:id="rId16"/>
    <p:sldId id="319" r:id="rId17"/>
    <p:sldId id="386" r:id="rId18"/>
    <p:sldId id="391" r:id="rId19"/>
    <p:sldId id="390" r:id="rId20"/>
    <p:sldId id="389" r:id="rId21"/>
    <p:sldId id="392" r:id="rId22"/>
    <p:sldId id="393" r:id="rId23"/>
    <p:sldId id="357" r:id="rId24"/>
    <p:sldId id="365" r:id="rId25"/>
    <p:sldId id="358" r:id="rId26"/>
    <p:sldId id="359" r:id="rId27"/>
    <p:sldId id="362" r:id="rId28"/>
    <p:sldId id="366" r:id="rId29"/>
    <p:sldId id="370" r:id="rId30"/>
    <p:sldId id="373" r:id="rId31"/>
    <p:sldId id="367" r:id="rId32"/>
    <p:sldId id="369" r:id="rId33"/>
    <p:sldId id="371" r:id="rId34"/>
    <p:sldId id="372" r:id="rId35"/>
    <p:sldId id="320" r:id="rId36"/>
    <p:sldId id="321" r:id="rId37"/>
    <p:sldId id="322" r:id="rId38"/>
    <p:sldId id="323" r:id="rId39"/>
    <p:sldId id="325" r:id="rId40"/>
    <p:sldId id="394" r:id="rId41"/>
    <p:sldId id="395" r:id="rId42"/>
    <p:sldId id="396" r:id="rId43"/>
    <p:sldId id="32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56" autoAdjust="0"/>
    <p:restoredTop sz="86501" autoAdjust="0"/>
  </p:normalViewPr>
  <p:slideViewPr>
    <p:cSldViewPr>
      <p:cViewPr>
        <p:scale>
          <a:sx n="60" d="100"/>
          <a:sy n="60" d="100"/>
        </p:scale>
        <p:origin x="-1842" y="-156"/>
      </p:cViewPr>
      <p:guideLst>
        <p:guide orient="horz" pos="2160"/>
        <p:guide pos="2880"/>
      </p:guideLst>
    </p:cSldViewPr>
  </p:slideViewPr>
  <p:notesTextViewPr>
    <p:cViewPr>
      <p:scale>
        <a:sx n="1" d="1"/>
        <a:sy n="1" d="1"/>
      </p:scale>
      <p:origin x="0" y="0"/>
    </p:cViewPr>
  </p:notesTextViewPr>
  <p:sorterViewPr>
    <p:cViewPr>
      <p:scale>
        <a:sx n="100" d="100"/>
        <a:sy n="100" d="100"/>
      </p:scale>
      <p:origin x="0" y="31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CMP461: Big Data Analytics</a:t>
            </a: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00A5673-BFAD-40C6-8655-65E761A5BBFA}" type="datetime1">
              <a:rPr lang="en-US" smtClean="0"/>
              <a:t>3/13/2017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Linear Regression</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475735D-4DDA-451D-A342-AC0DBCA92C0B}" type="slidenum">
              <a:rPr lang="en-US" smtClean="0"/>
              <a:t>‹#›</a:t>
            </a:fld>
            <a:endParaRPr lang="en-US"/>
          </a:p>
        </p:txBody>
      </p:sp>
    </p:spTree>
    <p:extLst>
      <p:ext uri="{BB962C8B-B14F-4D97-AF65-F5344CB8AC3E}">
        <p14:creationId xmlns:p14="http://schemas.microsoft.com/office/powerpoint/2010/main" val="412260793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CMP461: Big Data Analytics</a:t>
            </a: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E09D05-EC44-487D-A528-587D6898A5DB}" type="datetime1">
              <a:rPr lang="en-US" smtClean="0"/>
              <a:t>3/13/2017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Linear Regression</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D95B7C-6CF9-43D7-BE59-00ACFCE4D165}" type="slidenum">
              <a:rPr lang="en-US" smtClean="0"/>
              <a:t>1</a:t>
            </a:fld>
            <a:endParaRPr lang="en-US"/>
          </a:p>
        </p:txBody>
      </p:sp>
      <p:sp>
        <p:nvSpPr>
          <p:cNvPr id="5" name="Date Placeholder 4"/>
          <p:cNvSpPr>
            <a:spLocks noGrp="1"/>
          </p:cNvSpPr>
          <p:nvPr>
            <p:ph type="dt" idx="11"/>
          </p:nvPr>
        </p:nvSpPr>
        <p:spPr/>
        <p:txBody>
          <a:bodyPr/>
          <a:lstStyle/>
          <a:p>
            <a:fld id="{B1AE50B0-8BBC-4AEF-A46D-E7E0E2E23F80}" type="datetime1">
              <a:rPr lang="en-US" smtClean="0"/>
              <a:t>3/13/2017</a:t>
            </a:fld>
            <a:endParaRPr lang="en-US"/>
          </a:p>
        </p:txBody>
      </p:sp>
      <p:sp>
        <p:nvSpPr>
          <p:cNvPr id="6" name="Footer Placeholder 5"/>
          <p:cNvSpPr>
            <a:spLocks noGrp="1"/>
          </p:cNvSpPr>
          <p:nvPr>
            <p:ph type="ftr" sz="quarter" idx="12"/>
          </p:nvPr>
        </p:nvSpPr>
        <p:spPr/>
        <p:txBody>
          <a:bodyPr/>
          <a:lstStyle/>
          <a:p>
            <a:r>
              <a:rPr lang="en-US" smtClean="0"/>
              <a:t>Linear Regression</a:t>
            </a:r>
            <a:endParaRPr lang="en-US"/>
          </a:p>
        </p:txBody>
      </p:sp>
      <p:sp>
        <p:nvSpPr>
          <p:cNvPr id="7" name="Header Placeholder 6"/>
          <p:cNvSpPr>
            <a:spLocks noGrp="1"/>
          </p:cNvSpPr>
          <p:nvPr>
            <p:ph type="hdr" sz="quarter" idx="13"/>
          </p:nvPr>
        </p:nvSpPr>
        <p:spPr/>
        <p:txBody>
          <a:bodyPr/>
          <a:lstStyle/>
          <a:p>
            <a:r>
              <a:rPr lang="en-US" smtClean="0"/>
              <a:t>CMP461: Big Data Analytics</a:t>
            </a:r>
            <a:endParaRPr lang="en-US"/>
          </a:p>
        </p:txBody>
      </p:sp>
    </p:spTree>
    <p:extLst>
      <p:ext uri="{BB962C8B-B14F-4D97-AF65-F5344CB8AC3E}">
        <p14:creationId xmlns:p14="http://schemas.microsoft.com/office/powerpoint/2010/main" val="238764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Linear regressions have the explanatory values and we can easily</a:t>
            </a:r>
            <a:r>
              <a:rPr lang="en-US" baseline="0" dirty="0" smtClean="0"/>
              <a:t> determine how the variables affect the outcome. It is robust to redundant variables and correlated variables. The prediction is not impacted but we lose some explanatory value with the fitted model. Linear regression provides the concise representation of the outcome with the coefficients and it is easy to score the data with this model.</a:t>
            </a:r>
          </a:p>
          <a:p>
            <a:pPr marL="0" lvl="1" indent="0" defTabSz="970202">
              <a:buSzTx/>
              <a:buNone/>
              <a:defRPr/>
            </a:pPr>
            <a:r>
              <a:rPr lang="en-US" baseline="0" dirty="0" smtClean="0"/>
              <a:t>Cautions (-) are that Linear regression does not handle the missing values well. It assumes that each variable affects the outcome linearly and additively. So if we have some variables that affect the outcome non-linearly and the relationships are not actually additive the model does not fit well. Variable transformations  and modeling variable interactions can address this to some extent.  </a:t>
            </a:r>
          </a:p>
          <a:p>
            <a:pPr marL="0" lvl="1" indent="0" defTabSz="970202">
              <a:buSzTx/>
              <a:buNone/>
              <a:defRPr/>
            </a:pPr>
            <a:r>
              <a:rPr lang="en-US" baseline="0" dirty="0" smtClean="0"/>
              <a:t>It is recommended</a:t>
            </a:r>
            <a:r>
              <a:rPr lang="en-US" dirty="0" smtClean="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smtClean="0"/>
              <a:t> Also when you have discrete drivers with a large number of distinct values the model becomes complex and computationally inefficient.</a:t>
            </a:r>
          </a:p>
          <a:p>
            <a:pPr marL="0" lvl="1" indent="0" defTabSz="970202">
              <a:buSzTx/>
              <a:buNone/>
              <a:defRPr/>
            </a:pPr>
            <a:endParaRPr lang="en-US" baseline="0" dirty="0" smtClean="0"/>
          </a:p>
        </p:txBody>
      </p:sp>
      <p:sp>
        <p:nvSpPr>
          <p:cNvPr id="4" name="Footer Placeholder 3"/>
          <p:cNvSpPr>
            <a:spLocks noGrp="1"/>
          </p:cNvSpPr>
          <p:nvPr>
            <p:ph type="ftr" sz="quarter" idx="10"/>
          </p:nvPr>
        </p:nvSpPr>
        <p:spPr/>
        <p:txBody>
          <a:bodyPr/>
          <a:lstStyle/>
          <a:p>
            <a:pPr>
              <a:defRPr/>
            </a:pPr>
            <a:r>
              <a:rPr lang="en-US" smtClean="0"/>
              <a:t>Linear Regression</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pPr defTabSz="973889">
              <a:defRPr/>
            </a:pPr>
            <a:r>
              <a:rPr lang="en-US" dirty="0" smtClean="0"/>
              <a:t>The term "regression" was coined by Francis Galton in the nineteenth century to describe a biological phenomenon. The phenomenon was that the heights of descendants of tall ancestors tend to regress down towards a normal average (a phenomenon also known as regression toward the mean).</a:t>
            </a:r>
          </a:p>
          <a:p>
            <a:r>
              <a:rPr lang="en-US" dirty="0" smtClean="0"/>
              <a:t>Specifically, regression analysis helps one understand how the value of the dependent variable (also referred to as outcome) changes when any one of the independent variables changes (also referred as drivers), while the other independent variables are held fixed. Regression analysis estimates the conditional expectation of the dependent variable given the independent variables — that is, the mean value of the dependent variable when the independent variables are held fixed. </a:t>
            </a:r>
          </a:p>
          <a:p>
            <a:pPr defTabSz="483210" eaLnBrk="1" fontAlgn="auto" hangingPunct="1">
              <a:spcBef>
                <a:spcPts val="0"/>
              </a:spcBef>
              <a:spcAft>
                <a:spcPts val="0"/>
              </a:spcAft>
              <a:defRPr/>
            </a:pPr>
            <a:r>
              <a:rPr lang="en-US" dirty="0" smtClean="0"/>
              <a:t>Some example questions are :</a:t>
            </a:r>
          </a:p>
          <a:p>
            <a:pPr defTabSz="483210" eaLnBrk="1" fontAlgn="auto" hangingPunct="1">
              <a:spcBef>
                <a:spcPts val="0"/>
              </a:spcBef>
              <a:spcAft>
                <a:spcPts val="0"/>
              </a:spcAft>
              <a:defRPr/>
            </a:pPr>
            <a:r>
              <a:rPr lang="en-US" dirty="0" smtClean="0"/>
              <a:t>I want to predict the lifetime value of this customer and understand what drives LTV. What drives the LTV higher or lower? </a:t>
            </a:r>
          </a:p>
          <a:p>
            <a:pPr defTabSz="483210" eaLnBrk="1" fontAlgn="auto" hangingPunct="1">
              <a:spcBef>
                <a:spcPts val="0"/>
              </a:spcBef>
              <a:spcAft>
                <a:spcPts val="0"/>
              </a:spcAft>
              <a:defRPr/>
            </a:pPr>
            <a:r>
              <a:rPr lang="en-US" dirty="0" smtClean="0"/>
              <a:t>I want to predict</a:t>
            </a:r>
            <a:r>
              <a:rPr lang="en-US" baseline="0" dirty="0" smtClean="0"/>
              <a:t> the probability that this loan will default </a:t>
            </a:r>
            <a:r>
              <a:rPr lang="en-US" dirty="0" smtClean="0"/>
              <a:t>and understand what drives default</a:t>
            </a:r>
          </a:p>
          <a:p>
            <a:pPr defTabSz="483210" eaLnBrk="1" fontAlgn="auto" hangingPunct="1">
              <a:spcBef>
                <a:spcPts val="0"/>
              </a:spcBef>
              <a:spcAft>
                <a:spcPts val="0"/>
              </a:spcAft>
              <a:defRPr/>
            </a:pPr>
            <a:r>
              <a:rPr lang="en-US" dirty="0" smtClean="0"/>
              <a:t>Regression  focuses on the relationship between the outputs and the inputs. It</a:t>
            </a:r>
            <a:r>
              <a:rPr lang="en-US" baseline="0" dirty="0" smtClean="0"/>
              <a:t> </a:t>
            </a:r>
            <a:r>
              <a:rPr lang="en-US" dirty="0" smtClean="0"/>
              <a:t>also provides a model that has some </a:t>
            </a:r>
            <a:r>
              <a:rPr lang="en-US" b="1" dirty="0" smtClean="0"/>
              <a:t>explanatory value</a:t>
            </a:r>
            <a:r>
              <a:rPr lang="en-US" dirty="0" smtClean="0"/>
              <a:t>, in addition to predicting outcomes. Social scientists used regression mainly for its explanatory value and it can be a fairly good predictor for which method is popular among Data Scientists.</a:t>
            </a:r>
          </a:p>
          <a:p>
            <a:pPr defTabSz="483210" eaLnBrk="1" fontAlgn="auto" hangingPunct="1">
              <a:spcBef>
                <a:spcPts val="0"/>
              </a:spcBef>
              <a:spcAft>
                <a:spcPts val="0"/>
              </a:spcAft>
              <a:defRPr/>
            </a:pPr>
            <a:r>
              <a:rPr lang="en-US" dirty="0" smtClean="0"/>
              <a:t>The outcome can be continuous or discrete and when it</a:t>
            </a:r>
            <a:r>
              <a:rPr lang="en-US" baseline="0" dirty="0" smtClean="0"/>
              <a:t> is discrete we are predicting the probability that the outcome will occur.</a:t>
            </a:r>
          </a:p>
          <a:p>
            <a:pPr defTabSz="483210" eaLnBrk="1" fontAlgn="auto" hangingPunct="1">
              <a:spcBef>
                <a:spcPts val="0"/>
              </a:spcBef>
              <a:spcAft>
                <a:spcPts val="0"/>
              </a:spcAft>
              <a:defRPr/>
            </a:pPr>
            <a:r>
              <a:rPr lang="en-US" baseline="0" dirty="0" smtClean="0"/>
              <a:t>Two types of regression methods will be discussed in this module. This lesson will focus on the Linear regression and the next lesson will detail Logistic regression.</a:t>
            </a:r>
          </a:p>
          <a:p>
            <a:pPr defTabSz="483210" eaLnBrk="1" fontAlgn="auto" hangingPunct="1">
              <a:spcBef>
                <a:spcPts val="0"/>
              </a:spcBef>
              <a:spcAft>
                <a:spcPts val="0"/>
              </a:spcAft>
              <a:defRPr/>
            </a:pPr>
            <a:endParaRPr lang="en-US" dirty="0" smtClean="0"/>
          </a:p>
          <a:p>
            <a:pPr defTabSz="483210" eaLnBrk="1" fontAlgn="auto" hangingPunct="1">
              <a:spcBef>
                <a:spcPts val="0"/>
              </a:spcBef>
              <a:spcAft>
                <a:spcPts val="0"/>
              </a:spcAft>
              <a:defRPr/>
            </a:pPr>
            <a:endParaRPr lang="en-US"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a:t>
            </a:fld>
            <a:endParaRPr lang="en-US" dirty="0"/>
          </a:p>
        </p:txBody>
      </p:sp>
      <p:sp>
        <p:nvSpPr>
          <p:cNvPr id="7" name="Footer Placeholder 6"/>
          <p:cNvSpPr>
            <a:spLocks noGrp="1"/>
          </p:cNvSpPr>
          <p:nvPr>
            <p:ph type="ftr" sz="quarter" idx="11"/>
          </p:nvPr>
        </p:nvSpPr>
        <p:spPr/>
        <p:txBody>
          <a:bodyPr/>
          <a:lstStyle/>
          <a:p>
            <a:pPr>
              <a:defRPr/>
            </a:pPr>
            <a:r>
              <a:rPr lang="en-US" smtClean="0"/>
              <a:t>Linear Regression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smtClean="0"/>
              <a:t>We use Linear regression to</a:t>
            </a:r>
            <a:r>
              <a:rPr lang="en-US" baseline="0" dirty="0" smtClean="0"/>
              <a:t> predict a continuous value as a linear or additive function of other variables. Some examples are</a:t>
            </a:r>
          </a:p>
          <a:p>
            <a:pPr marL="120816" indent="-120816">
              <a:buFont typeface="Arial" pitchFamily="34" charset="0"/>
              <a:buChar char="•"/>
            </a:pPr>
            <a:r>
              <a:rPr lang="en-US" dirty="0" smtClean="0"/>
              <a:t>P</a:t>
            </a:r>
            <a:r>
              <a:rPr lang="en-US" baseline="0" dirty="0" smtClean="0"/>
              <a:t>redicting income as a function of number of years of education, age and gender (drivers). </a:t>
            </a:r>
          </a:p>
          <a:p>
            <a:pPr marL="120816" indent="-120816">
              <a:buFont typeface="Arial" pitchFamily="34" charset="0"/>
              <a:buChar char="•"/>
            </a:pPr>
            <a:r>
              <a:rPr lang="en-US" baseline="0" dirty="0" smtClean="0"/>
              <a:t>House price (outcome) as a function of median home price in the neighborhood, square footage, number of rooms.</a:t>
            </a:r>
          </a:p>
          <a:p>
            <a:pPr marL="120816" indent="-120816">
              <a:buFont typeface="Arial" pitchFamily="34" charset="0"/>
              <a:buChar char="•"/>
            </a:pPr>
            <a:r>
              <a:rPr lang="en-US" baseline="0" dirty="0" smtClean="0"/>
              <a:t>Neighborhood house sales in the past year based on economic indicators.</a:t>
            </a:r>
          </a:p>
          <a:p>
            <a:pPr>
              <a:buFont typeface="Arial" pitchFamily="34" charset="0"/>
              <a:buNone/>
            </a:pPr>
            <a:r>
              <a:rPr lang="en-US" baseline="0" dirty="0" smtClean="0"/>
              <a:t>The input variables can be continuous or discrete and the outputs are:</a:t>
            </a:r>
          </a:p>
          <a:p>
            <a:pPr marL="242551" indent="-242551">
              <a:buFont typeface="Arial" pitchFamily="34" charset="0"/>
              <a:buAutoNum type="arabicParenR"/>
            </a:pPr>
            <a:r>
              <a:rPr lang="en-US" dirty="0" smtClean="0"/>
              <a:t>A </a:t>
            </a:r>
            <a:r>
              <a:rPr lang="en-US" baseline="0" dirty="0" smtClean="0"/>
              <a:t>set of coefficients that indicate the relative impact of each driver (possibly and how strongly the variables are correlated) </a:t>
            </a:r>
          </a:p>
          <a:p>
            <a:pPr marL="242551" indent="-242551">
              <a:buFont typeface="Arial" pitchFamily="34" charset="0"/>
              <a:buAutoNum type="arabicParenR"/>
            </a:pPr>
            <a:r>
              <a:rPr lang="en-US" baseline="0" dirty="0" smtClean="0"/>
              <a:t> </a:t>
            </a:r>
            <a:r>
              <a:rPr lang="en-US" dirty="0" smtClean="0"/>
              <a:t>A </a:t>
            </a:r>
            <a:r>
              <a:rPr lang="en-US" baseline="0" dirty="0" smtClean="0"/>
              <a:t>linear expression predicting the outcome as a function of drivers.</a:t>
            </a:r>
          </a:p>
          <a:p>
            <a:pPr marL="242551" indent="-242551">
              <a:buFont typeface="Arial" pitchFamily="34" charset="0"/>
              <a:buAutoNum type="arabicParenR"/>
            </a:pPr>
            <a:endParaRPr lang="en-US" baseline="0" dirty="0" smtClean="0"/>
          </a:p>
          <a:p>
            <a:pPr marL="242551" indent="-242551"/>
            <a:r>
              <a:rPr lang="en-US" dirty="0" smtClean="0"/>
              <a:t>Linear Regression is the most frequently used technique for predicting a continuous outcome.</a:t>
            </a:r>
            <a:r>
              <a:rPr lang="en-US" baseline="0" dirty="0" smtClean="0"/>
              <a:t> It is simple and works well in most instances. It is recommended that Linear regression should be tried and if it is determined that the results are not reliable other complicated models should be used.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7</a:t>
            </a:fld>
            <a:endParaRPr lang="en-US" dirty="0"/>
          </a:p>
        </p:txBody>
      </p:sp>
      <p:sp>
        <p:nvSpPr>
          <p:cNvPr id="7" name="Footer Placeholder 6"/>
          <p:cNvSpPr>
            <a:spLocks noGrp="1"/>
          </p:cNvSpPr>
          <p:nvPr>
            <p:ph type="ftr" sz="quarter" idx="11"/>
          </p:nvPr>
        </p:nvSpPr>
        <p:spPr/>
        <p:txBody>
          <a:bodyPr/>
          <a:lstStyle/>
          <a:p>
            <a:pPr>
              <a:defRPr/>
            </a:pPr>
            <a:r>
              <a:rPr lang="en-US" smtClean="0"/>
              <a:t>Linear Regression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smtClean="0"/>
              <a:t>Linear regressions are of the form y is equal to a constant term + a linear combination of  all the variables. The linear combinations</a:t>
            </a:r>
            <a:r>
              <a:rPr lang="en-US" baseline="0" dirty="0" smtClean="0"/>
              <a:t> are made up of a coefficient term “b</a:t>
            </a:r>
            <a:r>
              <a:rPr lang="en-US" baseline="-25000" dirty="0" smtClean="0"/>
              <a:t>i</a:t>
            </a:r>
            <a:r>
              <a:rPr lang="en-US" baseline="0" dirty="0" smtClean="0"/>
              <a:t>” multiplied by the value of the corresponding variable.</a:t>
            </a:r>
          </a:p>
          <a:p>
            <a:r>
              <a:rPr lang="en-US" baseline="0" dirty="0" smtClean="0"/>
              <a:t>The problem itself is solving for the b</a:t>
            </a:r>
            <a:r>
              <a:rPr lang="en-US" baseline="-25000" dirty="0" smtClean="0"/>
              <a:t>i </a:t>
            </a:r>
          </a:p>
          <a:p>
            <a:r>
              <a:rPr lang="en-US" baseline="0" dirty="0" smtClean="0"/>
              <a:t>It is a matrix inversion problem and the method is referred to as Ordinary Least Squares (OLS). The solution requires storage as the square of the number of variables and we need to </a:t>
            </a:r>
            <a:r>
              <a:rPr lang="en-US" dirty="0" smtClean="0"/>
              <a:t>invert </a:t>
            </a:r>
            <a:r>
              <a:rPr lang="en-US" dirty="0"/>
              <a:t>a </a:t>
            </a:r>
            <a:r>
              <a:rPr lang="en-US" dirty="0" smtClean="0"/>
              <a:t>matrix.</a:t>
            </a:r>
            <a:r>
              <a:rPr lang="en-US" baseline="0" dirty="0" smtClean="0"/>
              <a:t> The complexity of the solution (both in storage and computation) increases as the number of variables increase. </a:t>
            </a:r>
          </a:p>
          <a:p>
            <a:r>
              <a:rPr lang="en-US" baseline="0" dirty="0" smtClean="0"/>
              <a:t>When you have categorical variables, they are expanded as a set of indicator variables one for each possible value. We will explain this in the next slide in more detail with an example.</a:t>
            </a:r>
          </a:p>
          <a:p>
            <a:r>
              <a:rPr lang="en-US" baseline="0" dirty="0" smtClean="0"/>
              <a:t>What we highlight here is that if we expand on categorical variables (ZIP codes as a categorical value) we will end up with lot of variables and the complexity of the solution becomes extremely high.</a:t>
            </a:r>
          </a:p>
          <a:p>
            <a:endParaRPr lang="en-US" baseline="0" dirty="0" smtClean="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8</a:t>
            </a:fld>
            <a:endParaRPr lang="en-US" dirty="0"/>
          </a:p>
        </p:txBody>
      </p:sp>
      <p:sp>
        <p:nvSpPr>
          <p:cNvPr id="7" name="Footer Placeholder 6"/>
          <p:cNvSpPr>
            <a:spLocks noGrp="1"/>
          </p:cNvSpPr>
          <p:nvPr>
            <p:ph type="ftr" sz="quarter" idx="11"/>
          </p:nvPr>
        </p:nvSpPr>
        <p:spPr/>
        <p:txBody>
          <a:bodyPr/>
          <a:lstStyle/>
          <a:p>
            <a:pPr>
              <a:defRPr/>
            </a:pPr>
            <a:r>
              <a:rPr lang="en-US" smtClean="0"/>
              <a:t>Linear Regression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smtClean="0"/>
              <a:t>Here we present another</a:t>
            </a:r>
            <a:r>
              <a:rPr lang="en-US" baseline="0" dirty="0" smtClean="0"/>
              <a:t> example: </a:t>
            </a:r>
          </a:p>
          <a:p>
            <a:r>
              <a:rPr lang="en-US" baseline="0" dirty="0" smtClean="0"/>
              <a:t>We are predicting income given age, years of education, gender and state.  There are 50 possible values for state and we will have to expand it to 49 indicator variables with 0 or 1 and the remaining level is the default level.</a:t>
            </a:r>
          </a:p>
          <a:p>
            <a:r>
              <a:rPr lang="en-US" baseline="0" dirty="0" smtClean="0"/>
              <a:t>As Gender is a binary variable it is denoted as a single variable genderMale, which is 0 for females.</a:t>
            </a:r>
          </a:p>
          <a:p>
            <a:r>
              <a:rPr lang="en-US" dirty="0" smtClean="0"/>
              <a:t>Usually</a:t>
            </a:r>
            <a:r>
              <a:rPr lang="en-US" dirty="0"/>
              <a:t>, you want to solve for log income, but just discussing income </a:t>
            </a:r>
            <a:r>
              <a:rPr lang="en-US" dirty="0" smtClean="0"/>
              <a:t>makes</a:t>
            </a:r>
            <a:r>
              <a:rPr lang="en-US" baseline="0" dirty="0" smtClean="0"/>
              <a:t> </a:t>
            </a:r>
            <a:r>
              <a:rPr lang="en-US" baseline="0" dirty="0"/>
              <a:t>the explanations easier</a:t>
            </a:r>
            <a:r>
              <a:rPr lang="en-US" baseline="0" dirty="0" smtClean="0"/>
              <a:t>. The implicit assumption with linear regression is that the variables are normally distributed. In reality “income” is not normally distributed. So it is a good practice to model for the log of the income.</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10</a:t>
            </a:fld>
            <a:endParaRPr lang="en-US" dirty="0"/>
          </a:p>
        </p:txBody>
      </p:sp>
      <p:sp>
        <p:nvSpPr>
          <p:cNvPr id="7" name="Footer Placeholder 6"/>
          <p:cNvSpPr>
            <a:spLocks noGrp="1"/>
          </p:cNvSpPr>
          <p:nvPr>
            <p:ph type="ftr" sz="quarter" idx="11"/>
          </p:nvPr>
        </p:nvSpPr>
        <p:spPr/>
        <p:txBody>
          <a:bodyPr/>
          <a:lstStyle/>
          <a:p>
            <a:pPr>
              <a:defRPr/>
            </a:pPr>
            <a:r>
              <a:rPr lang="en-US" smtClean="0"/>
              <a:t>Linear Regression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fontScale="92500"/>
          </a:bodyPr>
          <a:lstStyle/>
          <a:p>
            <a:r>
              <a:rPr lang="en-US" b="0" dirty="0" smtClean="0"/>
              <a:t>The first coefficient, b</a:t>
            </a:r>
            <a:r>
              <a:rPr lang="en-US" b="0" baseline="-25000" dirty="0" smtClean="0"/>
              <a:t>0</a:t>
            </a:r>
            <a:r>
              <a:rPr lang="en-US" b="0" dirty="0" smtClean="0"/>
              <a:t>, represents</a:t>
            </a:r>
            <a:r>
              <a:rPr lang="en-US" b="0" baseline="0" dirty="0" smtClean="0"/>
              <a:t> the value of the outcome in the "reference situation" – the situation that is represented by all the continuous variables set to zero, and the categorical variables at their reference.  </a:t>
            </a:r>
          </a:p>
          <a:p>
            <a:r>
              <a:rPr lang="en-US" b="0" baseline="0" dirty="0" smtClean="0"/>
              <a:t>For the example on the previous slide, if the reference value of state is Alabama, and the reference value of gender is Female, then b</a:t>
            </a:r>
            <a:r>
              <a:rPr lang="en-US" b="0" baseline="-25000" dirty="0" smtClean="0"/>
              <a:t>0</a:t>
            </a:r>
            <a:r>
              <a:rPr lang="en-US" b="0" baseline="0" dirty="0" smtClean="0"/>
              <a:t> would represent the income of a hypothetical female from Alabama, who is zero years old, with zero years of education. Obviously, this situation doesn't always make sense, but it does give us a reference point from which the income varies, as we change the values of the different drivers.</a:t>
            </a:r>
            <a:endParaRPr lang="en-US" b="0" dirty="0" smtClean="0"/>
          </a:p>
          <a:p>
            <a:r>
              <a:rPr lang="en-US" dirty="0" smtClean="0"/>
              <a:t>The coefficients </a:t>
            </a:r>
            <a:r>
              <a:rPr lang="en-US" i="1" dirty="0" smtClean="0"/>
              <a:t>b</a:t>
            </a:r>
            <a:r>
              <a:rPr lang="en-US" i="1" baseline="-25000" dirty="0" smtClean="0"/>
              <a:t>i </a:t>
            </a:r>
            <a:r>
              <a:rPr lang="en-US" i="1" baseline="0" dirty="0" smtClean="0"/>
              <a:t> </a:t>
            </a:r>
            <a:r>
              <a:rPr lang="en-US" i="0" baseline="0" dirty="0" smtClean="0"/>
              <a:t>measure the change in outcome variable as a function of unit change in the input variable considering</a:t>
            </a:r>
            <a:r>
              <a:rPr lang="en-US" i="1" baseline="0" dirty="0" smtClean="0"/>
              <a:t> </a:t>
            </a:r>
            <a:r>
              <a:rPr lang="en-US" i="0" baseline="0" dirty="0" smtClean="0"/>
              <a:t>all other things being equal.</a:t>
            </a:r>
          </a:p>
          <a:p>
            <a:r>
              <a:rPr lang="en-US" i="0" baseline="0" dirty="0" smtClean="0"/>
              <a:t>Consider our example in the previous slide. Let us say income in units of 10K and the coefficient </a:t>
            </a:r>
            <a:r>
              <a:rPr lang="en-US" i="1" dirty="0" smtClean="0"/>
              <a:t>b</a:t>
            </a:r>
            <a:r>
              <a:rPr lang="en-US" i="1" baseline="-25000" dirty="0" smtClean="0"/>
              <a:t>age</a:t>
            </a:r>
            <a:r>
              <a:rPr lang="en-US" dirty="0" smtClean="0"/>
              <a:t>= 2 for years in age. If the other variables such as gender, years of education, and state of residence remain the same, a person’s income increases 20K for every year older.</a:t>
            </a:r>
          </a:p>
          <a:p>
            <a:pPr defTabSz="970202">
              <a:defRPr/>
            </a:pPr>
            <a:r>
              <a:rPr lang="en-US" b="0" dirty="0" smtClean="0"/>
              <a:t>If the coefficient</a:t>
            </a:r>
            <a:r>
              <a:rPr lang="en-US" b="0" baseline="0" dirty="0" smtClean="0"/>
              <a:t> for b</a:t>
            </a:r>
            <a:r>
              <a:rPr lang="en-US" b="0" baseline="-25000" dirty="0" smtClean="0"/>
              <a:t>stateNebraska</a:t>
            </a:r>
            <a:r>
              <a:rPr lang="en-US" b="0" baseline="0" dirty="0" smtClean="0"/>
              <a:t> is 2.3, then a 30 year old male with 16 years of education tends to make 2.3 times higher income in Nebraska, than in Alabama.</a:t>
            </a:r>
          </a:p>
          <a:p>
            <a:pPr defTabSz="970202">
              <a:defRPr/>
            </a:pPr>
            <a:r>
              <a:rPr lang="en-US" b="0" i="0" baseline="0" dirty="0" smtClean="0"/>
              <a:t>In R (and in many other packages), the reference level of categorical variables is the level that comes first alphabetically. You can set the reference level explicitly, by using the relevel() command.</a:t>
            </a:r>
          </a:p>
          <a:p>
            <a:r>
              <a:rPr lang="en-US" i="0" baseline="0" dirty="0" smtClean="0"/>
              <a:t>In Linear regression we said earlier that the coefficients are explanatory and not just predictive. So we want to know if the variable really makes a difference. For example if we ask the question “does age impact income?” and we conclude the answer is no, then the coefficient for age must be zero. </a:t>
            </a:r>
          </a:p>
          <a:p>
            <a:r>
              <a:rPr lang="en-US" i="0" baseline="0" dirty="0" smtClean="0"/>
              <a:t>We use the measure of significance for this purpose. Standard packages report the significance of </a:t>
            </a:r>
            <a:r>
              <a:rPr lang="en-US" i="1" dirty="0" smtClean="0"/>
              <a:t>b</a:t>
            </a:r>
            <a:r>
              <a:rPr lang="en-US" i="1" baseline="-25000" dirty="0" smtClean="0"/>
              <a:t>i.</a:t>
            </a:r>
          </a:p>
          <a:p>
            <a:pPr marL="0" lvl="1" indent="0" defTabSz="970202">
              <a:buSzTx/>
              <a:buNone/>
              <a:defRPr/>
            </a:pPr>
            <a:r>
              <a:rPr lang="en-US" i="0" baseline="0" dirty="0" smtClean="0"/>
              <a:t>The significance is the probability that  b</a:t>
            </a:r>
            <a:r>
              <a:rPr lang="en-US" i="0" baseline="-25000" dirty="0" smtClean="0"/>
              <a:t>i</a:t>
            </a:r>
            <a:r>
              <a:rPr lang="en-US" i="0" baseline="0" dirty="0" smtClean="0"/>
              <a:t> is zero. Or </a:t>
            </a:r>
            <a:r>
              <a:rPr lang="en-US" i="1" dirty="0" smtClean="0"/>
              <a:t>b</a:t>
            </a:r>
            <a:r>
              <a:rPr lang="en-US" i="1" baseline="-25000" dirty="0" smtClean="0"/>
              <a:t>i </a:t>
            </a:r>
            <a:r>
              <a:rPr lang="en-US" dirty="0" smtClean="0"/>
              <a:t>“ is significant" if P(</a:t>
            </a:r>
            <a:r>
              <a:rPr lang="en-US" i="1" dirty="0" smtClean="0"/>
              <a:t>b</a:t>
            </a:r>
            <a:r>
              <a:rPr lang="en-US" i="1" baseline="-25000" dirty="0" smtClean="0"/>
              <a:t>i</a:t>
            </a:r>
            <a:r>
              <a:rPr lang="en-US" baseline="-25000" dirty="0" smtClean="0"/>
              <a:t> </a:t>
            </a:r>
            <a:r>
              <a:rPr lang="en-US" dirty="0" smtClean="0"/>
              <a:t>= 0) is small. </a:t>
            </a:r>
          </a:p>
          <a:p>
            <a:endParaRPr lang="en-US" i="0" baseline="0" dirty="0" smtClean="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16</a:t>
            </a:fld>
            <a:endParaRPr lang="en-US" dirty="0"/>
          </a:p>
        </p:txBody>
      </p:sp>
      <p:sp>
        <p:nvSpPr>
          <p:cNvPr id="7" name="Footer Placeholder 6"/>
          <p:cNvSpPr>
            <a:spLocks noGrp="1"/>
          </p:cNvSpPr>
          <p:nvPr>
            <p:ph type="ftr" sz="quarter" idx="11"/>
          </p:nvPr>
        </p:nvSpPr>
        <p:spPr/>
        <p:txBody>
          <a:bodyPr/>
          <a:lstStyle/>
          <a:p>
            <a:pPr>
              <a:defRPr/>
            </a:pPr>
            <a:r>
              <a:rPr lang="en-US" smtClean="0"/>
              <a:t>Linear Regression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lnSpcReduction="10000"/>
          </a:bodyPr>
          <a:lstStyle/>
          <a:p>
            <a:r>
              <a:rPr lang="en-US" baseline="0" dirty="0"/>
              <a:t>Creating a </a:t>
            </a:r>
            <a:r>
              <a:rPr lang="en-US" baseline="0" dirty="0" smtClean="0"/>
              <a:t> hold-out data set (we discussed this in Apriori diagnostics earlier in lesson 2 of this module) </a:t>
            </a:r>
            <a:r>
              <a:rPr lang="en-US" baseline="0" dirty="0"/>
              <a:t>before you fit the model, and using that to estimate prediction error is by far the easiest thing to do</a:t>
            </a:r>
            <a:r>
              <a:rPr lang="en-US" baseline="0" dirty="0" smtClean="0"/>
              <a:t>.</a:t>
            </a:r>
          </a:p>
          <a:p>
            <a:r>
              <a:rPr lang="en-US" baseline="0" dirty="0" smtClean="0"/>
              <a:t>There are two kinds of errors in predictive models One is the training error and the other is the prediction error.  sets is the easiest way to estimate the prediction errors.</a:t>
            </a:r>
          </a:p>
          <a:p>
            <a:r>
              <a:rPr lang="en-US" baseline="0" dirty="0" smtClean="0"/>
              <a:t>N-fold </a:t>
            </a:r>
            <a:r>
              <a:rPr lang="en-US" baseline="0" dirty="0"/>
              <a:t>cross validation – it tells you if your set of variables is </a:t>
            </a:r>
            <a:r>
              <a:rPr lang="en-US" baseline="0" dirty="0" smtClean="0"/>
              <a:t>reasonable. This method is used when </a:t>
            </a:r>
            <a:r>
              <a:rPr lang="en-US" baseline="0" dirty="0"/>
              <a:t>you don't have enough data to create a </a:t>
            </a:r>
            <a:r>
              <a:rPr lang="en-US" baseline="0" dirty="0" smtClean="0"/>
              <a:t> </a:t>
            </a:r>
            <a:r>
              <a:rPr lang="en-US" baseline="0" dirty="0"/>
              <a:t>(test set) </a:t>
            </a:r>
            <a:r>
              <a:rPr lang="en-US" baseline="0" dirty="0" smtClean="0"/>
              <a:t>data. </a:t>
            </a:r>
          </a:p>
          <a:p>
            <a:pPr defTabSz="970202">
              <a:defRPr/>
            </a:pPr>
            <a:r>
              <a:rPr lang="en-US" dirty="0" smtClean="0"/>
              <a:t>Cross Validation is done by Splitting</a:t>
            </a:r>
            <a:r>
              <a:rPr lang="en-US" baseline="0" dirty="0" smtClean="0"/>
              <a:t> the </a:t>
            </a:r>
            <a:r>
              <a:rPr lang="en-US" dirty="0" smtClean="0"/>
              <a:t>dataset into, say, N</a:t>
            </a:r>
            <a:r>
              <a:rPr lang="en-US" baseline="0" dirty="0" smtClean="0"/>
              <a:t> </a:t>
            </a:r>
            <a:r>
              <a:rPr lang="en-US" dirty="0" smtClean="0"/>
              <a:t>non-overlapping subsets (fold) , Fit a model using N-1 folds and predict its performance using the fold that was left out. This can be done for all possible combination of folds (first leave 1st fold out, then 2nd, .. , then Nth and train with the remaining folds). After completing</a:t>
            </a:r>
            <a:r>
              <a:rPr lang="en-US" baseline="0" dirty="0" smtClean="0"/>
              <a:t> the fit on all possible folds</a:t>
            </a:r>
            <a:r>
              <a:rPr lang="en-US" dirty="0" smtClean="0"/>
              <a:t> you estimate the mean performance of all folds (maybe also the variance/standard deviation of the performance).</a:t>
            </a:r>
          </a:p>
          <a:p>
            <a:pPr defTabSz="970202">
              <a:defRPr/>
            </a:pPr>
            <a:r>
              <a:rPr lang="en-US" baseline="0" dirty="0" smtClean="0"/>
              <a:t>R</a:t>
            </a:r>
            <a:r>
              <a:rPr lang="en-US" baseline="30000" dirty="0" smtClean="0"/>
              <a:t>2</a:t>
            </a:r>
            <a:r>
              <a:rPr lang="en-US" baseline="0" dirty="0" smtClean="0"/>
              <a:t>  (goodness of fit metric) is </a:t>
            </a:r>
            <a:r>
              <a:rPr lang="en-US" baseline="0" dirty="0"/>
              <a:t>reported by all standard </a:t>
            </a:r>
            <a:r>
              <a:rPr lang="en-US" baseline="0" dirty="0" smtClean="0"/>
              <a:t>packages. It is the </a:t>
            </a:r>
            <a:r>
              <a:rPr lang="en-US" dirty="0" smtClean="0"/>
              <a:t> fraction of the variance in the output variable that the model can explain.</a:t>
            </a:r>
          </a:p>
          <a:p>
            <a:pPr defTabSz="970202">
              <a:defRPr/>
            </a:pPr>
            <a:r>
              <a:rPr lang="en-US" baseline="0" dirty="0" smtClean="0"/>
              <a:t> The definition of R</a:t>
            </a:r>
            <a:r>
              <a:rPr lang="en-US" baseline="30000" dirty="0" smtClean="0"/>
              <a:t>2</a:t>
            </a:r>
            <a:r>
              <a:rPr lang="en-US" baseline="0" dirty="0" smtClean="0"/>
              <a:t> is  1 – SSerr/SStot  where </a:t>
            </a:r>
          </a:p>
          <a:p>
            <a:pPr defTabSz="970202">
              <a:defRPr/>
            </a:pPr>
            <a:r>
              <a:rPr lang="en-US" baseline="0" dirty="0" smtClean="0"/>
              <a:t> SSerr = Sum[(y-y</a:t>
            </a:r>
            <a:r>
              <a:rPr lang="en-US" baseline="-25000" dirty="0" smtClean="0"/>
              <a:t>pred</a:t>
            </a:r>
            <a:r>
              <a:rPr lang="en-US" baseline="0" dirty="0" smtClean="0"/>
              <a:t>)</a:t>
            </a:r>
            <a:r>
              <a:rPr lang="en-US" baseline="30000" dirty="0" smtClean="0"/>
              <a:t>2</a:t>
            </a:r>
            <a:r>
              <a:rPr lang="en-US" baseline="0" dirty="0" smtClean="0"/>
              <a:t>] and </a:t>
            </a:r>
          </a:p>
          <a:p>
            <a:pPr defTabSz="970202">
              <a:defRPr/>
            </a:pPr>
            <a:r>
              <a:rPr lang="en-US" baseline="0" dirty="0" smtClean="0"/>
              <a:t> SStot = Sum[(y-y</a:t>
            </a:r>
            <a:r>
              <a:rPr lang="en-US" baseline="-25000" dirty="0" smtClean="0"/>
              <a:t>mean</a:t>
            </a:r>
            <a:r>
              <a:rPr lang="en-US" baseline="0" dirty="0" smtClean="0"/>
              <a:t>)</a:t>
            </a:r>
            <a:r>
              <a:rPr lang="en-US" baseline="30000" dirty="0" smtClean="0"/>
              <a:t>2</a:t>
            </a:r>
            <a:r>
              <a:rPr lang="en-US" baseline="0" dirty="0" smtClean="0"/>
              <a:t>]. </a:t>
            </a:r>
          </a:p>
          <a:p>
            <a:pPr defTabSz="970202">
              <a:defRPr/>
            </a:pPr>
            <a:r>
              <a:rPr lang="en-US" baseline="0" dirty="0" smtClean="0"/>
              <a:t>For the output of a correlated model, like regression, this definition will be the square of the correlation. For a good fit we want R</a:t>
            </a:r>
            <a:r>
              <a:rPr lang="en-US" baseline="30000" dirty="0" smtClean="0"/>
              <a:t>2</a:t>
            </a:r>
            <a:r>
              <a:rPr lang="en-US" baseline="0" dirty="0" smtClean="0"/>
              <a:t>  as close to 1 as possible.</a:t>
            </a:r>
            <a:endParaRPr lang="en-US" baseline="0" dirty="0"/>
          </a:p>
          <a:p>
            <a:pPr defTabSz="970202">
              <a:defRPr/>
            </a:pPr>
            <a:r>
              <a:rPr lang="en-US" baseline="0" dirty="0" smtClean="0"/>
              <a:t>Reference for n-fold cross validation is "Ensemble Methods in Data Mining", Seni and Elder. Nice succinct description.</a:t>
            </a:r>
          </a:p>
          <a:p>
            <a:endParaRPr lang="en-US"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35</a:t>
            </a:fld>
            <a:endParaRPr lang="en-US" dirty="0"/>
          </a:p>
        </p:txBody>
      </p:sp>
      <p:sp>
        <p:nvSpPr>
          <p:cNvPr id="7" name="Footer Placeholder 6"/>
          <p:cNvSpPr>
            <a:spLocks noGrp="1"/>
          </p:cNvSpPr>
          <p:nvPr>
            <p:ph type="ftr" sz="quarter" idx="11"/>
          </p:nvPr>
        </p:nvSpPr>
        <p:spPr/>
        <p:txBody>
          <a:bodyPr/>
          <a:lstStyle/>
          <a:p>
            <a:pPr>
              <a:defRPr/>
            </a:pPr>
            <a:r>
              <a:rPr lang="en-US" smtClean="0"/>
              <a:t>Linear Regression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smtClean="0"/>
              <a:t>Once we determine the fit is good we need to perform the sanity checks. Linear regression is an explanatory model and the coefficients provide the required details.</a:t>
            </a:r>
          </a:p>
          <a:p>
            <a:r>
              <a:rPr lang="en-US" dirty="0" smtClean="0"/>
              <a:t>First check on</a:t>
            </a:r>
            <a:r>
              <a:rPr lang="en-US" baseline="0" dirty="0" smtClean="0"/>
              <a:t> the sign of the coefficients. Do the signs make sense? For example should the income increase with age or years of education? The coefficients should be positive. If not there might be something wrong. It is often an indicator that the variables are correlated to each other. Regression works best if all the drivers are independent. This does not in fact affect the predictive power but the explanatory capability is compromised here.</a:t>
            </a:r>
          </a:p>
          <a:p>
            <a:r>
              <a:rPr lang="en-US" baseline="0" dirty="0" smtClean="0"/>
              <a:t>We also need to check if the magnitude of the coefficients make sense? They sometimes can become excessively large and we prefer them not to be very large. This is also an indication of strongly correlated inputs. In this case consider eliminating some variables or use other regularized regression techniques such as Ridge and Lasso (Out of scope for this course). These techniques impose a penalty function on large coefficients and keep them in a desirable range.</a:t>
            </a:r>
          </a:p>
          <a:p>
            <a:r>
              <a:rPr lang="en-US" baseline="0" dirty="0" smtClean="0"/>
              <a:t>Sometimes you may get infinite magnitude coefficients (R package for OLS will report an error on this)  which could indicate that there is a variable that strongly predicts a certain subset of the output and does not predict well on the rest. For example there is a range of age for which the output income is perfectly predicted. In such conditions plot the output vs. the input and determine the segment at which the prediction goes wrong. Then segment the data before fitting the model.</a:t>
            </a:r>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36</a:t>
            </a:fld>
            <a:endParaRPr lang="en-US" dirty="0"/>
          </a:p>
        </p:txBody>
      </p:sp>
      <p:sp>
        <p:nvSpPr>
          <p:cNvPr id="7" name="Footer Placeholder 6"/>
          <p:cNvSpPr>
            <a:spLocks noGrp="1"/>
          </p:cNvSpPr>
          <p:nvPr>
            <p:ph type="ftr" sz="quarter" idx="11"/>
          </p:nvPr>
        </p:nvSpPr>
        <p:spPr/>
        <p:txBody>
          <a:bodyPr/>
          <a:lstStyle/>
          <a:p>
            <a:pPr>
              <a:defRPr/>
            </a:pPr>
            <a:r>
              <a:rPr lang="en-US" smtClean="0"/>
              <a:t>Linear Regression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Even if everything</a:t>
            </a:r>
            <a:r>
              <a:rPr lang="en-US" baseline="0" dirty="0"/>
              <a:t> before </a:t>
            </a:r>
            <a:r>
              <a:rPr lang="en-US" baseline="0" dirty="0" smtClean="0"/>
              <a:t>looks </a:t>
            </a:r>
            <a:r>
              <a:rPr lang="en-US" baseline="0" dirty="0"/>
              <a:t>fairly reasonable, it's still a good idea to plot </a:t>
            </a:r>
            <a:r>
              <a:rPr lang="en-US" baseline="0" dirty="0" smtClean="0"/>
              <a:t>the prediction vs. true outcome. R base package comes with standard graphs but developing plots as the one shown here (generated with ggplot2) is more intuitive for stakeholders to understand. </a:t>
            </a:r>
          </a:p>
          <a:p>
            <a:r>
              <a:rPr lang="en-US" baseline="0" dirty="0" smtClean="0"/>
              <a:t>What you have to look for is that the model does not systematically over predict or under predict in certain ranges. We want the variance to be Consistent (the cloud around the line to be symmetrical). These plots also identify the obvious outliers in the data.</a:t>
            </a:r>
          </a:p>
          <a:p>
            <a:r>
              <a:rPr lang="en-US" baseline="0" dirty="0" smtClean="0"/>
              <a:t>The two graphs show examples of a model in which we over predict for low true values and under predict at higher values. (Graph on the top of the slide).</a:t>
            </a:r>
          </a:p>
          <a:p>
            <a:r>
              <a:rPr lang="en-US" baseline="0" dirty="0" smtClean="0"/>
              <a:t>The graph at the bottom shows an improvement of the model (selecting the correct range, eliminating correlated variables etc). Even in this plot we still do not see a consistent variance but the model fit seems to be better here.</a:t>
            </a:r>
          </a:p>
          <a:p>
            <a:endParaRPr lang="en-US" baseline="0" dirty="0" smtClean="0"/>
          </a:p>
          <a:p>
            <a:endParaRPr lang="en-US" baseline="0" dirty="0" smtClean="0"/>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37</a:t>
            </a:fld>
            <a:endParaRPr lang="en-US" dirty="0"/>
          </a:p>
        </p:txBody>
      </p:sp>
      <p:sp>
        <p:nvSpPr>
          <p:cNvPr id="7" name="Footer Placeholder 6"/>
          <p:cNvSpPr>
            <a:spLocks noGrp="1"/>
          </p:cNvSpPr>
          <p:nvPr>
            <p:ph type="ftr" sz="quarter" idx="11"/>
          </p:nvPr>
        </p:nvSpPr>
        <p:spPr/>
        <p:txBody>
          <a:bodyPr/>
          <a:lstStyle/>
          <a:p>
            <a:pPr>
              <a:defRPr/>
            </a:pPr>
            <a:r>
              <a:rPr lang="en-US" smtClean="0"/>
              <a:t>Linear Regression</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2B21F4-8356-453D-93D4-FB6119AC13C2}" type="datetime1">
              <a:rPr lang="en-US" smtClean="0"/>
              <a:t>3/13/2017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63686E-AECE-4ABF-9583-4CD59B10D83D}" type="datetime1">
              <a:rPr lang="en-US" smtClean="0"/>
              <a:t>3/13/2017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AA641-123B-41D5-AD6F-5BE16BD47FAD}" type="datetime1">
              <a:rPr lang="en-US" smtClean="0"/>
              <a:t>3/13/2017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smtClean="0"/>
              <a:t>Click icon to add picture</a:t>
            </a:r>
            <a:endParaRPr lang="en-US" noProof="0" dirty="0"/>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a:lvl1pPr>
          </a:lstStyle>
          <a:p>
            <a:pPr>
              <a:defRPr/>
            </a:pPr>
            <a:r>
              <a:rPr lang="en-US" dirty="0" smtClean="0"/>
              <a:t>Module 4: Analytics Theory/Methods</a:t>
            </a:r>
            <a:endParaRPr lang="en-US" dirty="0"/>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a:pPr>
                <a:defRPr/>
              </a:pPr>
              <a:t>‹#›</a:t>
            </a:fld>
            <a:endParaRPr lang="en-US" dirty="0"/>
          </a:p>
        </p:txBody>
      </p:sp>
    </p:spTree>
    <p:extLst>
      <p:ext uri="{BB962C8B-B14F-4D97-AF65-F5344CB8AC3E}">
        <p14:creationId xmlns:p14="http://schemas.microsoft.com/office/powerpoint/2010/main" val="325886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smtClean="0"/>
              <a:t>Click icon to add table</a:t>
            </a:r>
            <a:endParaRPr lang="en-US" noProof="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4" name="Footer Placeholder 4"/>
          <p:cNvSpPr>
            <a:spLocks noGrp="1"/>
          </p:cNvSpPr>
          <p:nvPr>
            <p:ph type="ftr" sz="quarter" idx="13"/>
          </p:nvPr>
        </p:nvSpPr>
        <p:spPr>
          <a:xfrm>
            <a:off x="4724400" y="6629400"/>
            <a:ext cx="4191000" cy="228600"/>
          </a:xfrm>
        </p:spPr>
        <p:txBody>
          <a:bodyPr/>
          <a:lstStyle>
            <a:lvl1pPr>
              <a:defRPr/>
            </a:lvl1pPr>
          </a:lstStyle>
          <a:p>
            <a:pPr>
              <a:defRPr/>
            </a:pPr>
            <a:r>
              <a:rPr lang="en-US" dirty="0" smtClean="0"/>
              <a:t>Module #: Module Name</a:t>
            </a:r>
            <a:endParaRPr lang="en-US" dirty="0"/>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p14="http://schemas.microsoft.com/office/powerpoint/2010/main" val="429481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3234D-A1DE-48BD-AC0F-201DE61CF21E}" type="datetime1">
              <a:rPr lang="en-US" smtClean="0"/>
              <a:t>3/13/2017</a:t>
            </a:fld>
            <a:endParaRPr lang="en-US"/>
          </a:p>
        </p:txBody>
      </p:sp>
      <p:sp>
        <p:nvSpPr>
          <p:cNvPr id="5" name="Footer Placeholder 4"/>
          <p:cNvSpPr>
            <a:spLocks noGrp="1"/>
          </p:cNvSpPr>
          <p:nvPr>
            <p:ph type="ftr" sz="quarter" idx="11"/>
          </p:nvPr>
        </p:nvSpPr>
        <p:spPr/>
        <p:txBody>
          <a:bodyPr/>
          <a:lstStyle/>
          <a:p>
            <a:r>
              <a:rPr lang="en-US" dirty="0" smtClean="0"/>
              <a:t>Time Series Analysis</a:t>
            </a:r>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7601E-9C28-4262-AC42-07376CB7F27E}" type="datetime1">
              <a:rPr lang="en-US" smtClean="0"/>
              <a:t>3/13/2017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A15231-42B6-48F9-9594-987E6CD08259}" type="datetime1">
              <a:rPr lang="en-US" smtClean="0"/>
              <a:t>3/13/2017</a:t>
            </a:fld>
            <a:endParaRPr lang="en-US"/>
          </a:p>
        </p:txBody>
      </p:sp>
      <p:sp>
        <p:nvSpPr>
          <p:cNvPr id="6" name="Footer Placeholder 5"/>
          <p:cNvSpPr>
            <a:spLocks noGrp="1"/>
          </p:cNvSpPr>
          <p:nvPr>
            <p:ph type="ftr" sz="quarter" idx="11"/>
          </p:nvPr>
        </p:nvSpPr>
        <p:spPr/>
        <p:txBody>
          <a:bodyPr/>
          <a:lstStyle/>
          <a:p>
            <a:r>
              <a:rPr lang="en-US" smtClean="0"/>
              <a:t>Time Series Analysis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1C91F2-84D0-4250-8441-371EA56C92FE}" type="datetime1">
              <a:rPr lang="en-US" smtClean="0"/>
              <a:t>3/13/2017</a:t>
            </a:fld>
            <a:endParaRPr lang="en-US"/>
          </a:p>
        </p:txBody>
      </p:sp>
      <p:sp>
        <p:nvSpPr>
          <p:cNvPr id="8" name="Footer Placeholder 7"/>
          <p:cNvSpPr>
            <a:spLocks noGrp="1"/>
          </p:cNvSpPr>
          <p:nvPr>
            <p:ph type="ftr" sz="quarter" idx="11"/>
          </p:nvPr>
        </p:nvSpPr>
        <p:spPr/>
        <p:txBody>
          <a:bodyPr/>
          <a:lstStyle/>
          <a:p>
            <a:r>
              <a:rPr lang="en-US" smtClean="0"/>
              <a:t>Time Series Analysis</a:t>
            </a:r>
            <a:endParaRPr lang="en-US"/>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2E5570-A714-4C20-8551-7E8D94A49CCE}" type="datetime1">
              <a:rPr lang="en-US" smtClean="0"/>
              <a:t>3/13/2017</a:t>
            </a:fld>
            <a:endParaRPr lang="en-US"/>
          </a:p>
        </p:txBody>
      </p:sp>
      <p:sp>
        <p:nvSpPr>
          <p:cNvPr id="4" name="Footer Placeholder 3"/>
          <p:cNvSpPr>
            <a:spLocks noGrp="1"/>
          </p:cNvSpPr>
          <p:nvPr>
            <p:ph type="ftr" sz="quarter" idx="11"/>
          </p:nvPr>
        </p:nvSpPr>
        <p:spPr/>
        <p:txBody>
          <a:bodyPr/>
          <a:lstStyle/>
          <a:p>
            <a:r>
              <a:rPr lang="en-US" smtClean="0"/>
              <a:t>Time Series Analysis</a:t>
            </a:r>
            <a:endParaRPr lang="en-US"/>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616CF-E2B4-4374-9EC7-0CF9AD2A71CF}" type="datetime1">
              <a:rPr lang="en-US" smtClean="0"/>
              <a:t>3/13/2017</a:t>
            </a:fld>
            <a:endParaRPr lang="en-US"/>
          </a:p>
        </p:txBody>
      </p:sp>
      <p:sp>
        <p:nvSpPr>
          <p:cNvPr id="3" name="Footer Placeholder 2"/>
          <p:cNvSpPr>
            <a:spLocks noGrp="1"/>
          </p:cNvSpPr>
          <p:nvPr>
            <p:ph type="ftr" sz="quarter" idx="11"/>
          </p:nvPr>
        </p:nvSpPr>
        <p:spPr/>
        <p:txBody>
          <a:bodyPr/>
          <a:lstStyle/>
          <a:p>
            <a:r>
              <a:rPr lang="en-US" smtClean="0"/>
              <a:t>Time Series Analysis</a:t>
            </a:r>
            <a:endParaRPr lang="en-US"/>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FACA9-626F-494B-BD8E-652540034750}" type="datetime1">
              <a:rPr lang="en-US" smtClean="0"/>
              <a:t>3/13/2017</a:t>
            </a:fld>
            <a:endParaRPr lang="en-US"/>
          </a:p>
        </p:txBody>
      </p:sp>
      <p:sp>
        <p:nvSpPr>
          <p:cNvPr id="6" name="Footer Placeholder 5"/>
          <p:cNvSpPr>
            <a:spLocks noGrp="1"/>
          </p:cNvSpPr>
          <p:nvPr>
            <p:ph type="ftr" sz="quarter" idx="11"/>
          </p:nvPr>
        </p:nvSpPr>
        <p:spPr/>
        <p:txBody>
          <a:bodyPr/>
          <a:lstStyle/>
          <a:p>
            <a:r>
              <a:rPr lang="en-US" smtClean="0"/>
              <a:t>Time Series Analysis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E6366-F532-4A1A-A36E-7C500FC2DDD7}" type="datetime1">
              <a:rPr lang="en-US" smtClean="0"/>
              <a:t>3/13/2017</a:t>
            </a:fld>
            <a:endParaRPr lang="en-US"/>
          </a:p>
        </p:txBody>
      </p:sp>
      <p:sp>
        <p:nvSpPr>
          <p:cNvPr id="6" name="Footer Placeholder 5"/>
          <p:cNvSpPr>
            <a:spLocks noGrp="1"/>
          </p:cNvSpPr>
          <p:nvPr>
            <p:ph type="ftr" sz="quarter" idx="11"/>
          </p:nvPr>
        </p:nvSpPr>
        <p:spPr/>
        <p:txBody>
          <a:bodyPr/>
          <a:lstStyle/>
          <a:p>
            <a:r>
              <a:rPr lang="en-US" smtClean="0"/>
              <a:t>Time Series Analysis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4270-BAFC-43D1-B46E-5407610DBDBF}" type="datetime1">
              <a:rPr lang="en-US" smtClean="0"/>
              <a:t>3/13/2017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Time Series Analysis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dirty="0"/>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a:t>
            </a:r>
            <a:endParaRPr lang="en-US" dirty="0"/>
          </a:p>
        </p:txBody>
      </p:sp>
      <p:sp>
        <p:nvSpPr>
          <p:cNvPr id="3" name="Subtitle 2"/>
          <p:cNvSpPr>
            <a:spLocks noGrp="1"/>
          </p:cNvSpPr>
          <p:nvPr>
            <p:ph type="subTitle" idx="1"/>
          </p:nvPr>
        </p:nvSpPr>
        <p:spPr/>
        <p:txBody>
          <a:bodyPr/>
          <a:lstStyle/>
          <a:p>
            <a:r>
              <a:rPr lang="en-US" dirty="0" smtClean="0"/>
              <a:t>Elsayed Hemayed</a:t>
            </a:r>
            <a:endParaRPr lang="en-US" dirty="0"/>
          </a:p>
        </p:txBody>
      </p:sp>
      <p:sp>
        <p:nvSpPr>
          <p:cNvPr id="4" name="TextBox 3"/>
          <p:cNvSpPr txBox="1"/>
          <p:nvPr/>
        </p:nvSpPr>
        <p:spPr>
          <a:xfrm>
            <a:off x="152400" y="6232478"/>
            <a:ext cx="8839200" cy="307777"/>
          </a:xfrm>
          <a:prstGeom prst="rect">
            <a:avLst/>
          </a:prstGeom>
          <a:noFill/>
        </p:spPr>
        <p:txBody>
          <a:bodyPr wrap="square" rtlCol="0">
            <a:spAutoFit/>
          </a:bodyPr>
          <a:lstStyle/>
          <a:p>
            <a:r>
              <a:rPr lang="en-US" sz="1400" dirty="0" smtClean="0"/>
              <a:t>The original slides are from EMC Data Analytics Course and from </a:t>
            </a:r>
            <a:r>
              <a:rPr lang="en-US" sz="1400" dirty="0" err="1" smtClean="0"/>
              <a:t>Udmey</a:t>
            </a:r>
            <a:r>
              <a:rPr lang="en-US" sz="1400" dirty="0"/>
              <a:t> course by </a:t>
            </a:r>
            <a:r>
              <a:rPr lang="en-US" sz="1400" dirty="0" err="1"/>
              <a:t>SuperDataScience</a:t>
            </a:r>
            <a:r>
              <a:rPr lang="en-US" sz="1400" dirty="0"/>
              <a:t> Team </a:t>
            </a:r>
          </a:p>
        </p:txBody>
      </p:sp>
    </p:spTree>
    <p:extLst>
      <p:ext uri="{BB962C8B-B14F-4D97-AF65-F5344CB8AC3E}">
        <p14:creationId xmlns:p14="http://schemas.microsoft.com/office/powerpoint/2010/main" val="881968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Categorical Variable</a:t>
            </a:r>
            <a:endParaRPr lang="en-US" dirty="0"/>
          </a:p>
        </p:txBody>
      </p:sp>
      <p:sp>
        <p:nvSpPr>
          <p:cNvPr id="3" name="Content Placeholder 2"/>
          <p:cNvSpPr>
            <a:spLocks noGrp="1"/>
          </p:cNvSpPr>
          <p:nvPr>
            <p:ph idx="1"/>
          </p:nvPr>
        </p:nvSpPr>
        <p:spPr>
          <a:xfrm>
            <a:off x="457200" y="2298726"/>
            <a:ext cx="8229600" cy="3827437"/>
          </a:xfrm>
        </p:spPr>
        <p:txBody>
          <a:bodyPr>
            <a:normAutofit fontScale="92500"/>
          </a:bodyPr>
          <a:lstStyle/>
          <a:p>
            <a:r>
              <a:rPr lang="en-US" i="1" dirty="0"/>
              <a:t>State</a:t>
            </a:r>
            <a:r>
              <a:rPr lang="en-US" dirty="0"/>
              <a:t> is a categorical variable: 50 possible </a:t>
            </a:r>
            <a:r>
              <a:rPr lang="en-US" dirty="0" smtClean="0"/>
              <a:t>values.</a:t>
            </a:r>
            <a:endParaRPr lang="en-US" dirty="0"/>
          </a:p>
          <a:p>
            <a:r>
              <a:rPr lang="en-US" dirty="0"/>
              <a:t>Expand it to 49 indicator (0/1) variables:</a:t>
            </a:r>
          </a:p>
          <a:p>
            <a:pPr lvl="1"/>
            <a:r>
              <a:rPr lang="en-US" dirty="0"/>
              <a:t>T</a:t>
            </a:r>
            <a:r>
              <a:rPr lang="en-US" dirty="0" smtClean="0"/>
              <a:t>he </a:t>
            </a:r>
            <a:r>
              <a:rPr lang="en-US" dirty="0"/>
              <a:t>remaining level is the "default </a:t>
            </a:r>
            <a:r>
              <a:rPr lang="en-US" dirty="0" smtClean="0"/>
              <a:t>level“</a:t>
            </a:r>
            <a:endParaRPr lang="en-US" dirty="0"/>
          </a:p>
          <a:p>
            <a:pPr lvl="1"/>
            <a:r>
              <a:rPr lang="en-US" dirty="0"/>
              <a:t>This is done automatically by standard </a:t>
            </a:r>
            <a:r>
              <a:rPr lang="en-US" dirty="0" smtClean="0"/>
              <a:t>packages</a:t>
            </a:r>
            <a:endParaRPr lang="en-US" dirty="0"/>
          </a:p>
          <a:p>
            <a:r>
              <a:rPr lang="en-US" i="1" dirty="0"/>
              <a:t>Gender</a:t>
            </a:r>
            <a:r>
              <a:rPr lang="en-US" dirty="0"/>
              <a:t> is categorical, too, but binary</a:t>
            </a:r>
          </a:p>
          <a:p>
            <a:pPr lvl="1"/>
            <a:r>
              <a:rPr lang="en-US" dirty="0"/>
              <a:t>so one variable: </a:t>
            </a:r>
            <a:r>
              <a:rPr lang="en-US" i="1" dirty="0"/>
              <a:t>genderMale</a:t>
            </a:r>
            <a:r>
              <a:rPr lang="en-US" dirty="0"/>
              <a:t>, which is 0 for </a:t>
            </a:r>
            <a:r>
              <a:rPr lang="en-US" dirty="0" smtClean="0"/>
              <a:t>females</a:t>
            </a:r>
            <a:endParaRPr lang="en-US" dirty="0"/>
          </a:p>
        </p:txBody>
      </p:sp>
      <p:pic>
        <p:nvPicPr>
          <p:cNvPr id="5" name="Picture 4" descr="latex-image-1.pdf"/>
          <p:cNvPicPr>
            <a:picLocks noChangeAspect="1"/>
          </p:cNvPicPr>
          <p:nvPr/>
        </p:nvPicPr>
        <p:blipFill>
          <a:blip r:embed="rId3" cstate="print"/>
          <a:stretch>
            <a:fillRect/>
          </a:stretch>
        </p:blipFill>
        <p:spPr>
          <a:xfrm>
            <a:off x="457200" y="1730973"/>
            <a:ext cx="8314013" cy="274247"/>
          </a:xfrm>
          <a:prstGeom prst="rect">
            <a:avLst/>
          </a:prstGeom>
        </p:spPr>
      </p:pic>
    </p:spTree>
    <p:extLst>
      <p:ext uri="{BB962C8B-B14F-4D97-AF65-F5344CB8AC3E}">
        <p14:creationId xmlns:p14="http://schemas.microsoft.com/office/powerpoint/2010/main" val="190462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Example</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905000"/>
            <a:ext cx="73056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89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Dummy Variables</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 y="2089700"/>
            <a:ext cx="8915400" cy="305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25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Variables</a:t>
            </a:r>
          </a:p>
        </p:txBody>
      </p:sp>
      <p:sp>
        <p:nvSpPr>
          <p:cNvPr id="4" name="Slide Number Placeholder 3"/>
          <p:cNvSpPr>
            <a:spLocks noGrp="1"/>
          </p:cNvSpPr>
          <p:nvPr>
            <p:ph type="sldNum" sz="quarter" idx="12"/>
          </p:nvPr>
        </p:nvSpPr>
        <p:spPr/>
        <p:txBody>
          <a:bodyPr/>
          <a:lstStyle/>
          <a:p>
            <a:fld id="{71BD4A25-22B2-48E3-9FC3-0D375F0F72AF}" type="slidenum">
              <a:rPr lang="en-US" smtClean="0"/>
              <a:t>13</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34"/>
          <a:stretch/>
        </p:blipFill>
        <p:spPr bwMode="auto">
          <a:xfrm>
            <a:off x="0" y="2002218"/>
            <a:ext cx="8991600" cy="340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80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a:t>
            </a:r>
            <a:r>
              <a:rPr lang="en-US" dirty="0" smtClean="0"/>
              <a:t>Variable Trap</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14</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2516"/>
            <a:ext cx="9144000" cy="342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171793" y="4419600"/>
            <a:ext cx="609600" cy="1200329"/>
          </a:xfrm>
          <a:prstGeom prst="rect">
            <a:avLst/>
          </a:prstGeom>
          <a:noFill/>
        </p:spPr>
        <p:txBody>
          <a:bodyPr wrap="square" rtlCol="0">
            <a:spAutoFit/>
          </a:bodyPr>
          <a:lstStyle/>
          <a:p>
            <a:r>
              <a:rPr lang="en-US" sz="7200" dirty="0" smtClean="0">
                <a:solidFill>
                  <a:srgbClr val="FF0000"/>
                </a:solidFill>
              </a:rPr>
              <a:t>X</a:t>
            </a:r>
            <a:endParaRPr lang="en-US" sz="7200" dirty="0">
              <a:solidFill>
                <a:srgbClr val="FF0000"/>
              </a:solidFill>
            </a:endParaRPr>
          </a:p>
        </p:txBody>
      </p:sp>
    </p:spTree>
    <p:extLst>
      <p:ext uri="{BB962C8B-B14F-4D97-AF65-F5344CB8AC3E}">
        <p14:creationId xmlns:p14="http://schemas.microsoft.com/office/powerpoint/2010/main" val="104207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Continuous Vs. Categorical Variables</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General linear regression model:</a:t>
            </a:r>
          </a:p>
          <a:p>
            <a:endParaRPr lang="en-US" dirty="0" smtClean="0"/>
          </a:p>
          <a:p>
            <a:r>
              <a:rPr lang="en-US" dirty="0" smtClean="0"/>
              <a:t>Independent variables (X’s):</a:t>
            </a:r>
          </a:p>
          <a:p>
            <a:pPr lvl="1"/>
            <a:r>
              <a:rPr lang="en-US" dirty="0" smtClean="0"/>
              <a:t>Continuous: age, income, height </a:t>
            </a:r>
            <a:r>
              <a:rPr lang="en-US" dirty="0" smtClean="0">
                <a:sym typeface="Wingdings" panose="05000000000000000000" pitchFamily="2" charset="2"/>
              </a:rPr>
              <a:t> use numerical value</a:t>
            </a:r>
          </a:p>
          <a:p>
            <a:pPr lvl="1"/>
            <a:r>
              <a:rPr lang="en-US" dirty="0" smtClean="0">
                <a:sym typeface="Wingdings" panose="05000000000000000000" pitchFamily="2" charset="2"/>
              </a:rPr>
              <a:t>Categorical: gender, city  use dummies.</a:t>
            </a:r>
          </a:p>
          <a:p>
            <a:r>
              <a:rPr lang="en-US" dirty="0" smtClean="0">
                <a:sym typeface="Wingdings" panose="05000000000000000000" pitchFamily="2" charset="2"/>
              </a:rPr>
              <a:t>Dependent variable (y):</a:t>
            </a:r>
          </a:p>
          <a:p>
            <a:pPr lvl="1"/>
            <a:r>
              <a:rPr lang="en-US" dirty="0" smtClean="0">
                <a:sym typeface="Wingdings" panose="05000000000000000000" pitchFamily="2" charset="2"/>
              </a:rPr>
              <a:t>Continuous: consumption, time spent  use numerical values</a:t>
            </a:r>
          </a:p>
          <a:p>
            <a:pPr lvl="1"/>
            <a:r>
              <a:rPr lang="en-US" dirty="0" smtClean="0">
                <a:sym typeface="Wingdings" panose="05000000000000000000" pitchFamily="2" charset="2"/>
              </a:rPr>
              <a:t>Categorical: yes/no  use dummies.</a:t>
            </a:r>
            <a:endParaRPr lang="en-US" dirty="0"/>
          </a:p>
        </p:txBody>
      </p:sp>
      <p:sp>
        <p:nvSpPr>
          <p:cNvPr id="5" name="Slide Number Placeholder 4"/>
          <p:cNvSpPr>
            <a:spLocks noGrp="1"/>
          </p:cNvSpPr>
          <p:nvPr>
            <p:ph type="sldNum" sz="quarter" idx="12"/>
          </p:nvPr>
        </p:nvSpPr>
        <p:spPr/>
        <p:txBody>
          <a:bodyPr/>
          <a:lstStyle/>
          <a:p>
            <a:pPr>
              <a:defRPr/>
            </a:pPr>
            <a:fld id="{E9C12BD9-86B3-4048-86CE-AC10D4E84307}" type="slidenum">
              <a:rPr lang="en-US" smtClean="0"/>
              <a:pPr>
                <a:defRPr/>
              </a:pPr>
              <a:t>15</a:t>
            </a:fld>
            <a:endParaRPr lang="en-US"/>
          </a:p>
        </p:txBody>
      </p:sp>
      <p:pic>
        <p:nvPicPr>
          <p:cNvPr id="8" name="Picture 7" descr="latex-image-1.pdf"/>
          <p:cNvPicPr>
            <a:picLocks noChangeAspect="1"/>
          </p:cNvPicPr>
          <p:nvPr/>
        </p:nvPicPr>
        <p:blipFill>
          <a:blip r:embed="rId2" cstate="print"/>
          <a:stretch>
            <a:fillRect/>
          </a:stretch>
        </p:blipFill>
        <p:spPr>
          <a:xfrm>
            <a:off x="1905000" y="2082800"/>
            <a:ext cx="5105400" cy="431800"/>
          </a:xfrm>
          <a:prstGeom prst="rect">
            <a:avLst/>
          </a:prstGeom>
        </p:spPr>
      </p:pic>
    </p:spTree>
    <p:extLst>
      <p:ext uri="{BB962C8B-B14F-4D97-AF65-F5344CB8AC3E}">
        <p14:creationId xmlns:p14="http://schemas.microsoft.com/office/powerpoint/2010/main" val="3909884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the </a:t>
            </a:r>
            <a:r>
              <a:rPr lang="en-US" dirty="0" smtClean="0"/>
              <a:t>Coefficients </a:t>
            </a:r>
            <a:r>
              <a:rPr lang="en-US" i="1" dirty="0" smtClean="0"/>
              <a:t>b</a:t>
            </a:r>
            <a:r>
              <a:rPr lang="en-US" i="1" baseline="-25000" dirty="0" smtClean="0"/>
              <a:t>i</a:t>
            </a:r>
            <a:r>
              <a:rPr lang="en-US" i="1" dirty="0" smtClean="0"/>
              <a:t>  M</a:t>
            </a:r>
            <a:r>
              <a:rPr lang="en-US" dirty="0" smtClean="0"/>
              <a:t>ean</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Change in </a:t>
            </a:r>
            <a:r>
              <a:rPr lang="en-US" i="1" dirty="0"/>
              <a:t>y</a:t>
            </a:r>
            <a:r>
              <a:rPr lang="en-US" dirty="0"/>
              <a:t> as a function of unit change in </a:t>
            </a:r>
            <a:r>
              <a:rPr lang="en-US" i="1" dirty="0"/>
              <a:t>x</a:t>
            </a:r>
            <a:r>
              <a:rPr lang="en-US" i="1" baseline="-25000" dirty="0"/>
              <a:t>i</a:t>
            </a:r>
          </a:p>
          <a:p>
            <a:pPr lvl="1"/>
            <a:r>
              <a:rPr lang="en-US" dirty="0"/>
              <a:t>all other things being equal</a:t>
            </a:r>
          </a:p>
          <a:p>
            <a:r>
              <a:rPr lang="en-US" dirty="0"/>
              <a:t>Example: income in </a:t>
            </a:r>
            <a:r>
              <a:rPr lang="en-US" dirty="0" smtClean="0"/>
              <a:t> units of $10K, </a:t>
            </a:r>
            <a:r>
              <a:rPr lang="en-US" dirty="0"/>
              <a:t>years in age, </a:t>
            </a:r>
            <a:r>
              <a:rPr lang="en-US" i="1" dirty="0"/>
              <a:t>b</a:t>
            </a:r>
            <a:r>
              <a:rPr lang="en-US" i="1" baseline="-25000" dirty="0"/>
              <a:t>age</a:t>
            </a:r>
            <a:r>
              <a:rPr lang="en-US" dirty="0"/>
              <a:t>= 2</a:t>
            </a:r>
          </a:p>
          <a:p>
            <a:pPr lvl="1"/>
            <a:r>
              <a:rPr lang="en-US" dirty="0"/>
              <a:t>For the same gender, years of education, and state of residence, a person's income increases </a:t>
            </a:r>
            <a:r>
              <a:rPr lang="en-US" dirty="0" smtClean="0"/>
              <a:t>by 2 units (20K)for </a:t>
            </a:r>
            <a:r>
              <a:rPr lang="en-US" dirty="0"/>
              <a:t>every year </a:t>
            </a:r>
            <a:r>
              <a:rPr lang="en-US" dirty="0" smtClean="0"/>
              <a:t>older</a:t>
            </a:r>
            <a:endParaRPr lang="en-US" dirty="0"/>
          </a:p>
          <a:p>
            <a:pPr lvl="1">
              <a:buNone/>
            </a:pPr>
            <a:r>
              <a:rPr lang="en-US" dirty="0"/>
              <a:t> </a:t>
            </a:r>
          </a:p>
          <a:p>
            <a:r>
              <a:rPr lang="en-US" dirty="0"/>
              <a:t>Standard </a:t>
            </a:r>
            <a:r>
              <a:rPr lang="en-US" dirty="0" smtClean="0"/>
              <a:t>packages </a:t>
            </a:r>
            <a:r>
              <a:rPr lang="en-US" dirty="0"/>
              <a:t>also report the significance of the </a:t>
            </a:r>
            <a:r>
              <a:rPr lang="en-US" i="1" dirty="0"/>
              <a:t>b</a:t>
            </a:r>
            <a:r>
              <a:rPr lang="en-US" i="1" baseline="-25000" dirty="0"/>
              <a:t>i</a:t>
            </a:r>
            <a:r>
              <a:rPr lang="en-US" dirty="0"/>
              <a:t>: probability that, in reality, </a:t>
            </a:r>
            <a:r>
              <a:rPr lang="en-US" i="1" dirty="0"/>
              <a:t>b</a:t>
            </a:r>
            <a:r>
              <a:rPr lang="en-US" i="1" baseline="-25000" dirty="0"/>
              <a:t>i</a:t>
            </a:r>
            <a:r>
              <a:rPr lang="en-US" baseline="-25000" dirty="0"/>
              <a:t> </a:t>
            </a:r>
            <a:r>
              <a:rPr lang="en-US" dirty="0"/>
              <a:t>= 0 </a:t>
            </a:r>
          </a:p>
          <a:p>
            <a:pPr lvl="1"/>
            <a:r>
              <a:rPr lang="en-US" i="1" dirty="0"/>
              <a:t>b</a:t>
            </a:r>
            <a:r>
              <a:rPr lang="en-US" i="1" baseline="-25000" dirty="0"/>
              <a:t>i </a:t>
            </a:r>
            <a:r>
              <a:rPr lang="en-US" dirty="0"/>
              <a:t>"significant" if P(</a:t>
            </a:r>
            <a:r>
              <a:rPr lang="en-US" i="1" dirty="0"/>
              <a:t>b</a:t>
            </a:r>
            <a:r>
              <a:rPr lang="en-US" i="1" baseline="-25000" dirty="0"/>
              <a:t>i</a:t>
            </a:r>
            <a:r>
              <a:rPr lang="en-US" baseline="-25000" dirty="0"/>
              <a:t> </a:t>
            </a:r>
            <a:r>
              <a:rPr lang="en-US" dirty="0"/>
              <a:t>= 0) is small</a:t>
            </a:r>
          </a:p>
        </p:txBody>
      </p:sp>
    </p:spTree>
    <p:extLst>
      <p:ext uri="{BB962C8B-B14F-4D97-AF65-F5344CB8AC3E}">
        <p14:creationId xmlns:p14="http://schemas.microsoft.com/office/powerpoint/2010/main" val="2742988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Model</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17</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90" y="1981200"/>
            <a:ext cx="80374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0" y="5029200"/>
            <a:ext cx="4800600" cy="769441"/>
          </a:xfrm>
          <a:prstGeom prst="rect">
            <a:avLst/>
          </a:prstGeom>
          <a:noFill/>
        </p:spPr>
        <p:txBody>
          <a:bodyPr wrap="square" rtlCol="0">
            <a:spAutoFit/>
          </a:bodyPr>
          <a:lstStyle/>
          <a:p>
            <a:pPr algn="ctr"/>
            <a:r>
              <a:rPr lang="en-US" sz="4400" dirty="0" smtClean="0"/>
              <a:t>Which X to use?</a:t>
            </a:r>
            <a:endParaRPr lang="en-US" sz="4400" dirty="0"/>
          </a:p>
        </p:txBody>
      </p:sp>
    </p:spTree>
    <p:extLst>
      <p:ext uri="{BB962C8B-B14F-4D97-AF65-F5344CB8AC3E}">
        <p14:creationId xmlns:p14="http://schemas.microsoft.com/office/powerpoint/2010/main" val="294656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Model</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All-in</a:t>
            </a:r>
          </a:p>
          <a:p>
            <a:pPr marL="514350" indent="-514350">
              <a:buFont typeface="+mj-lt"/>
              <a:buAutoNum type="arabicPeriod"/>
            </a:pPr>
            <a:r>
              <a:rPr lang="en-US" dirty="0" smtClean="0"/>
              <a:t>Backward Elimination</a:t>
            </a:r>
          </a:p>
          <a:p>
            <a:pPr marL="514350" indent="-514350">
              <a:buFont typeface="+mj-lt"/>
              <a:buAutoNum type="arabicPeriod"/>
            </a:pPr>
            <a:r>
              <a:rPr lang="en-US" dirty="0" smtClean="0"/>
              <a:t>Forward Selection		       </a:t>
            </a:r>
            <a:r>
              <a:rPr lang="en-US" sz="2400" dirty="0" smtClean="0"/>
              <a:t>Stepwise Regression</a:t>
            </a:r>
          </a:p>
          <a:p>
            <a:pPr marL="514350" indent="-514350">
              <a:buFont typeface="+mj-lt"/>
              <a:buAutoNum type="arabicPeriod"/>
            </a:pPr>
            <a:r>
              <a:rPr lang="en-US" dirty="0" smtClean="0"/>
              <a:t>Bidirectional Elimination</a:t>
            </a:r>
          </a:p>
          <a:p>
            <a:pPr marL="514350" indent="-514350">
              <a:buFont typeface="+mj-lt"/>
              <a:buAutoNum type="arabicPeriod"/>
            </a:pPr>
            <a:r>
              <a:rPr lang="en-US" dirty="0" smtClean="0"/>
              <a:t>Score Comparison</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18</a:t>
            </a:fld>
            <a:endParaRPr lang="en-US"/>
          </a:p>
        </p:txBody>
      </p:sp>
      <p:sp>
        <p:nvSpPr>
          <p:cNvPr id="5" name="Right Brace 4"/>
          <p:cNvSpPr/>
          <p:nvPr/>
        </p:nvSpPr>
        <p:spPr>
          <a:xfrm>
            <a:off x="4648200" y="2133600"/>
            <a:ext cx="11430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9" y="5334000"/>
            <a:ext cx="1147415" cy="760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373" y="5405339"/>
            <a:ext cx="1482627" cy="61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2030" y="5405339"/>
            <a:ext cx="1514370" cy="6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9366" y="5405339"/>
            <a:ext cx="1319634" cy="768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0" y="5439820"/>
            <a:ext cx="1066800" cy="58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58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Backward Elimination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Select a significance level to stay in the model (e.g., SL=0.05)</a:t>
            </a:r>
          </a:p>
          <a:p>
            <a:pPr marL="514350" indent="-514350">
              <a:buFont typeface="+mj-lt"/>
              <a:buAutoNum type="arabicPeriod"/>
            </a:pPr>
            <a:r>
              <a:rPr lang="en-US" dirty="0" smtClean="0"/>
              <a:t>Fit the full model with all possible predictors</a:t>
            </a:r>
          </a:p>
          <a:p>
            <a:pPr marL="514350" indent="-514350">
              <a:buFont typeface="+mj-lt"/>
              <a:buAutoNum type="arabicPeriod"/>
            </a:pPr>
            <a:r>
              <a:rPr lang="en-US" dirty="0" smtClean="0"/>
              <a:t>Consider the predictor with the highest p-value. If p&gt;SL then go to step 4, otherwise </a:t>
            </a:r>
            <a:r>
              <a:rPr lang="en-US" dirty="0" err="1" smtClean="0"/>
              <a:t>goto</a:t>
            </a:r>
            <a:r>
              <a:rPr lang="en-US" dirty="0" smtClean="0"/>
              <a:t> step 5</a:t>
            </a:r>
          </a:p>
          <a:p>
            <a:pPr marL="514350" indent="-514350">
              <a:buFont typeface="+mj-lt"/>
              <a:buAutoNum type="arabicPeriod"/>
            </a:pPr>
            <a:r>
              <a:rPr lang="en-US" dirty="0" smtClean="0"/>
              <a:t> remove the selected predictor, and fit model without it.</a:t>
            </a:r>
          </a:p>
          <a:p>
            <a:pPr marL="0" indent="0">
              <a:buNone/>
            </a:pPr>
            <a:r>
              <a:rPr lang="en-US" dirty="0" smtClean="0"/>
              <a:t>5. The model is ready</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19</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38" y="152400"/>
            <a:ext cx="2214562" cy="92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09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Linear Regression</a:t>
            </a:r>
            <a:endParaRPr lang="en-US" dirty="0"/>
          </a:p>
        </p:txBody>
      </p:sp>
      <p:sp>
        <p:nvSpPr>
          <p:cNvPr id="3" name="Content Placeholder 2"/>
          <p:cNvSpPr>
            <a:spLocks noGrp="1"/>
          </p:cNvSpPr>
          <p:nvPr>
            <p:ph idx="1"/>
          </p:nvPr>
        </p:nvSpPr>
        <p:spPr/>
        <p:txBody>
          <a:bodyPr>
            <a:normAutofit/>
          </a:bodyPr>
          <a:lstStyle/>
          <a:p>
            <a:pPr marL="576262" lvl="1" indent="-457200"/>
            <a:r>
              <a:rPr lang="en-US" dirty="0" smtClean="0"/>
              <a:t>General </a:t>
            </a:r>
            <a:r>
              <a:rPr lang="en-US" dirty="0"/>
              <a:t>description of regression models</a:t>
            </a:r>
          </a:p>
          <a:p>
            <a:pPr marL="576262" lvl="1" indent="-457200"/>
            <a:r>
              <a:rPr lang="en-US" dirty="0" smtClean="0"/>
              <a:t>Technical description</a:t>
            </a:r>
          </a:p>
          <a:p>
            <a:pPr marL="576262" lvl="1" indent="-457200"/>
            <a:r>
              <a:rPr lang="en-US" dirty="0" smtClean="0"/>
              <a:t>Handling Categorical Values</a:t>
            </a:r>
          </a:p>
          <a:p>
            <a:pPr marL="576262" lvl="1" indent="-457200"/>
            <a:r>
              <a:rPr lang="en-US" dirty="0" smtClean="0"/>
              <a:t>Building A Model</a:t>
            </a:r>
          </a:p>
          <a:p>
            <a:pPr marL="576262" lvl="1" indent="-457200"/>
            <a:r>
              <a:rPr lang="en-US" dirty="0" smtClean="0"/>
              <a:t>Diagnostics </a:t>
            </a:r>
            <a:r>
              <a:rPr lang="en-US" dirty="0"/>
              <a:t>for validating the linear regression </a:t>
            </a:r>
            <a:r>
              <a:rPr lang="en-US" dirty="0" smtClean="0"/>
              <a:t>model</a:t>
            </a:r>
          </a:p>
          <a:p>
            <a:pPr marL="576262" lvl="1" indent="-457200"/>
            <a:r>
              <a:rPr lang="en-US" dirty="0"/>
              <a:t>Overfitting </a:t>
            </a:r>
            <a:r>
              <a:rPr lang="en-US" dirty="0" smtClean="0"/>
              <a:t>Problem and Regularization</a:t>
            </a:r>
          </a:p>
          <a:p>
            <a:pPr marL="576262" lvl="1" indent="-457200"/>
            <a:r>
              <a:rPr lang="en-US" dirty="0" smtClean="0"/>
              <a:t>The </a:t>
            </a:r>
            <a:r>
              <a:rPr lang="en-US" dirty="0"/>
              <a:t>Reasons to Choose (+) and Cautions (-) of the linear  regression </a:t>
            </a:r>
            <a:r>
              <a:rPr lang="en-US" dirty="0" smtClean="0"/>
              <a:t>model</a:t>
            </a:r>
          </a:p>
          <a:p>
            <a:pPr marL="576262" lvl="1" indent="-457200"/>
            <a:endParaRPr lang="en-US" dirty="0" smtClean="0"/>
          </a:p>
          <a:p>
            <a:pPr marL="682625" lvl="2" indent="-163513"/>
            <a:endParaRPr lang="en-US" dirty="0"/>
          </a:p>
          <a:p>
            <a:endParaRPr lang="en-US" dirty="0"/>
          </a:p>
        </p:txBody>
      </p:sp>
      <p:sp>
        <p:nvSpPr>
          <p:cNvPr id="12" name="Slide Number Placeholder 11"/>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2032191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Selection</a:t>
            </a:r>
            <a:endParaRPr lang="en-US" dirty="0"/>
          </a:p>
        </p:txBody>
      </p:sp>
      <p:sp>
        <p:nvSpPr>
          <p:cNvPr id="5" name="Content Placeholder 4"/>
          <p:cNvSpPr>
            <a:spLocks noGrp="1"/>
          </p:cNvSpPr>
          <p:nvPr>
            <p:ph idx="1"/>
          </p:nvPr>
        </p:nvSpPr>
        <p:spPr/>
        <p:txBody>
          <a:bodyPr>
            <a:normAutofit fontScale="92500" lnSpcReduction="20000"/>
          </a:bodyPr>
          <a:lstStyle/>
          <a:p>
            <a:pPr marL="514350" indent="-514350">
              <a:buFont typeface="+mj-lt"/>
              <a:buAutoNum type="arabicPeriod"/>
            </a:pPr>
            <a:r>
              <a:rPr lang="en-US" dirty="0"/>
              <a:t>Select a significance level to </a:t>
            </a:r>
            <a:r>
              <a:rPr lang="en-US" dirty="0" smtClean="0"/>
              <a:t>enter the </a:t>
            </a:r>
            <a:r>
              <a:rPr lang="en-US" dirty="0"/>
              <a:t>model (e.g., SL=0.05)</a:t>
            </a:r>
          </a:p>
          <a:p>
            <a:pPr marL="514350" indent="-514350">
              <a:buFont typeface="+mj-lt"/>
              <a:buAutoNum type="arabicPeriod"/>
            </a:pPr>
            <a:r>
              <a:rPr lang="en-US" dirty="0"/>
              <a:t>Fit </a:t>
            </a:r>
            <a:r>
              <a:rPr lang="en-US" dirty="0" smtClean="0"/>
              <a:t>the full model </a:t>
            </a:r>
            <a:r>
              <a:rPr lang="en-US" dirty="0"/>
              <a:t>with all possible </a:t>
            </a:r>
            <a:r>
              <a:rPr lang="en-US" dirty="0" smtClean="0"/>
              <a:t>predictors, select the one with the lowest p-value</a:t>
            </a:r>
            <a:endParaRPr lang="en-US" dirty="0"/>
          </a:p>
          <a:p>
            <a:pPr marL="514350" indent="-514350">
              <a:buFont typeface="+mj-lt"/>
              <a:buAutoNum type="arabicPeriod"/>
            </a:pPr>
            <a:r>
              <a:rPr lang="en-US" dirty="0" smtClean="0"/>
              <a:t>Keep this variable and fit all possible model with one extra predictor added to the one(s) you already have.</a:t>
            </a:r>
            <a:endParaRPr lang="en-US" dirty="0"/>
          </a:p>
          <a:p>
            <a:pPr marL="514350" indent="-514350">
              <a:buFont typeface="+mj-lt"/>
              <a:buAutoNum type="arabicPeriod"/>
            </a:pPr>
            <a:r>
              <a:rPr lang="en-US" dirty="0"/>
              <a:t> </a:t>
            </a:r>
            <a:r>
              <a:rPr lang="en-US" dirty="0" smtClean="0"/>
              <a:t>Consider the predictor with  the lowest p-value. If p&lt;SL, go to step 3 otherwise go to step 5.</a:t>
            </a:r>
            <a:endParaRPr lang="en-US" dirty="0"/>
          </a:p>
          <a:p>
            <a:pPr marL="0" indent="0">
              <a:buNone/>
            </a:pPr>
            <a:r>
              <a:rPr lang="en-US" dirty="0"/>
              <a:t>5. The model is ready</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20</a:t>
            </a:fld>
            <a:endParaRPr lang="en-US"/>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52400"/>
            <a:ext cx="2209800" cy="100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0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Bidirectional Elimination</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Select a significance level to </a:t>
            </a:r>
            <a:r>
              <a:rPr lang="en-US" dirty="0" smtClean="0"/>
              <a:t>enter and to stay </a:t>
            </a:r>
            <a:r>
              <a:rPr lang="en-US" dirty="0"/>
              <a:t>in the model (e.g., </a:t>
            </a:r>
            <a:r>
              <a:rPr lang="en-US" dirty="0" smtClean="0"/>
              <a:t>SLENTER=0.05, SLSTAY=0.05).</a:t>
            </a:r>
          </a:p>
          <a:p>
            <a:pPr marL="514350" indent="-514350">
              <a:buFont typeface="+mj-lt"/>
              <a:buAutoNum type="arabicPeriod"/>
            </a:pPr>
            <a:r>
              <a:rPr lang="en-US" dirty="0" smtClean="0"/>
              <a:t>Preform the next step of Forward Selection (new Variables must  have p&lt;SLENTER to enter)</a:t>
            </a:r>
          </a:p>
          <a:p>
            <a:pPr marL="514350" indent="-514350">
              <a:buFont typeface="+mj-lt"/>
              <a:buAutoNum type="arabicPeriod"/>
            </a:pPr>
            <a:r>
              <a:rPr lang="en-US" dirty="0" smtClean="0"/>
              <a:t>Perform all steps of Backward Elimination (old variables must have P&lt;SSLSTAY to stay)</a:t>
            </a:r>
          </a:p>
          <a:p>
            <a:pPr marL="514350" indent="-514350">
              <a:buFont typeface="+mj-lt"/>
              <a:buAutoNum type="arabicPeriod"/>
            </a:pPr>
            <a:r>
              <a:rPr lang="en-US" dirty="0" smtClean="0"/>
              <a:t>Repeat step 2 and 3 till no new variables can enter and no new variables can exit. Then the model is ready.</a:t>
            </a: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52400"/>
            <a:ext cx="2099441" cy="1223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94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Possible Models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Select a criteria of goodness of fit</a:t>
            </a:r>
          </a:p>
          <a:p>
            <a:pPr marL="514350" indent="-514350">
              <a:buFont typeface="+mj-lt"/>
              <a:buAutoNum type="arabicPeriod"/>
            </a:pPr>
            <a:r>
              <a:rPr lang="en-US" dirty="0" smtClean="0"/>
              <a:t>Construct all possible regression models (2^N -1 total combinations for N predictors)</a:t>
            </a:r>
          </a:p>
          <a:p>
            <a:pPr marL="514350" indent="-514350">
              <a:buFont typeface="+mj-lt"/>
              <a:buAutoNum type="arabicPeriod"/>
            </a:pPr>
            <a:r>
              <a:rPr lang="en-US" dirty="0" smtClean="0"/>
              <a:t>Select the one with the best criterion</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304800"/>
            <a:ext cx="1638300" cy="89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76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Simple Linear Regression Assumptions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smtClean="0"/>
                  <a:t>Linearity</a:t>
                </a:r>
              </a:p>
              <a:p>
                <a:endParaRPr lang="en-US" dirty="0" smtClean="0"/>
              </a:p>
              <a:p>
                <a:r>
                  <a:rPr lang="en-US" dirty="0" smtClean="0"/>
                  <a:t>Observations are independent</a:t>
                </a:r>
              </a:p>
              <a:p>
                <a:pPr lvl="1"/>
                <a:r>
                  <a:rPr lang="en-US" dirty="0" smtClean="0"/>
                  <a:t>Based on how data is collected.</a:t>
                </a:r>
              </a:p>
              <a:p>
                <a:pPr lvl="1"/>
                <a:r>
                  <a:rPr lang="en-US" dirty="0" smtClean="0"/>
                  <a:t>Check by plotting residuals in the order of which the data was collected.</a:t>
                </a:r>
              </a:p>
              <a:p>
                <a:pPr lvl="1"/>
                <a:endParaRPr lang="en-US" dirty="0" smtClean="0"/>
              </a:p>
              <a:p>
                <a:r>
                  <a:rPr lang="en-US" dirty="0" smtClean="0"/>
                  <a:t>Constant variance</a:t>
                </a:r>
              </a:p>
              <a:p>
                <a:pPr lvl="1"/>
                <a:r>
                  <a:rPr lang="en-US" dirty="0" smtClean="0"/>
                  <a:t>Check using a residual plot (plot residuals vs. </a:t>
                </a:r>
                <a14:m>
                  <m:oMath xmlns:m="http://schemas.openxmlformats.org/officeDocument/2006/math">
                    <m:acc>
                      <m:accPr>
                        <m:chr m:val="̂"/>
                        <m:ctrlPr>
                          <a:rPr lang="en-US" i="1" smtClean="0">
                            <a:latin typeface="Cambria Math"/>
                          </a:rPr>
                        </m:ctrlPr>
                      </m:accPr>
                      <m:e>
                        <m:r>
                          <a:rPr lang="en-US" smtClean="0">
                            <a:latin typeface="Cambria Math"/>
                          </a:rPr>
                          <m:t>𝑦</m:t>
                        </m:r>
                      </m:e>
                    </m:acc>
                  </m:oMath>
                </a14:m>
                <a:r>
                  <a:rPr lang="en-US" dirty="0" smtClean="0"/>
                  <a:t>).</a:t>
                </a:r>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630" t="-2830" b="-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23</a:t>
            </a:fld>
            <a:endParaRPr lang="en-US" dirty="0"/>
          </a:p>
        </p:txBody>
      </p:sp>
    </p:spTree>
    <p:extLst>
      <p:ext uri="{BB962C8B-B14F-4D97-AF65-F5344CB8AC3E}">
        <p14:creationId xmlns:p14="http://schemas.microsoft.com/office/powerpoint/2010/main" val="4005652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Residual</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24</a:t>
            </a:fld>
            <a:endParaRPr lang="en-US"/>
          </a:p>
        </p:txBody>
      </p:sp>
      <p:pic>
        <p:nvPicPr>
          <p:cNvPr id="5" name="Picture 2" descr="http://math.illinoisstate.edu/day/courses/old/312/session1301.gif"/>
          <p:cNvPicPr>
            <a:picLocks noChangeAspect="1" noChangeArrowheads="1"/>
          </p:cNvPicPr>
          <p:nvPr/>
        </p:nvPicPr>
        <p:blipFill rotWithShape="1">
          <a:blip r:embed="rId2">
            <a:extLst>
              <a:ext uri="{28A0092B-C50C-407E-A947-70E740481C1C}">
                <a14:useLocalDpi xmlns:a14="http://schemas.microsoft.com/office/drawing/2010/main" val="0"/>
              </a:ext>
            </a:extLst>
          </a:blip>
          <a:srcRect t="15105"/>
          <a:stretch/>
        </p:blipFill>
        <p:spPr bwMode="auto">
          <a:xfrm>
            <a:off x="4724400" y="1828800"/>
            <a:ext cx="4114800" cy="38617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200" y="1828800"/>
            <a:ext cx="4267200" cy="3046988"/>
          </a:xfrm>
          <a:prstGeom prst="rect">
            <a:avLst/>
          </a:prstGeom>
        </p:spPr>
        <p:txBody>
          <a:bodyPr wrap="square">
            <a:spAutoFit/>
          </a:bodyPr>
          <a:lstStyle/>
          <a:p>
            <a:r>
              <a:rPr lang="en-US" sz="2400" dirty="0"/>
              <a:t>The residual values provide us some measure of how well the line fits the data, that is, the </a:t>
            </a:r>
            <a:r>
              <a:rPr lang="en-US" sz="2400" b="1" dirty="0"/>
              <a:t>goodness of fit</a:t>
            </a:r>
            <a:r>
              <a:rPr lang="en-US" sz="2400" dirty="0" smtClean="0"/>
              <a:t>.</a:t>
            </a:r>
          </a:p>
          <a:p>
            <a:endParaRPr lang="en-US" sz="2400" dirty="0"/>
          </a:p>
          <a:p>
            <a:r>
              <a:rPr lang="en-US" sz="2400" dirty="0" smtClean="0"/>
              <a:t>It is calculated as the difference between the actual y value and the predicted y value.</a:t>
            </a:r>
            <a:endParaRPr lang="en-US" sz="2400" dirty="0"/>
          </a:p>
        </p:txBody>
      </p:sp>
      <p:sp>
        <p:nvSpPr>
          <p:cNvPr id="7" name="TextBox 6"/>
          <p:cNvSpPr txBox="1"/>
          <p:nvPr/>
        </p:nvSpPr>
        <p:spPr>
          <a:xfrm>
            <a:off x="6497748" y="5606534"/>
            <a:ext cx="284052" cy="369332"/>
          </a:xfrm>
          <a:prstGeom prst="rect">
            <a:avLst/>
          </a:prstGeom>
          <a:noFill/>
        </p:spPr>
        <p:txBody>
          <a:bodyPr wrap="none" rtlCol="0">
            <a:spAutoFit/>
          </a:bodyPr>
          <a:lstStyle/>
          <a:p>
            <a:r>
              <a:rPr lang="en-US" dirty="0" smtClean="0"/>
              <a:t>x</a:t>
            </a:r>
            <a:endParaRPr lang="en-US" dirty="0"/>
          </a:p>
        </p:txBody>
      </p:sp>
      <p:sp>
        <p:nvSpPr>
          <p:cNvPr id="8" name="TextBox 7"/>
          <p:cNvSpPr txBox="1"/>
          <p:nvPr/>
        </p:nvSpPr>
        <p:spPr>
          <a:xfrm>
            <a:off x="4816538" y="1459468"/>
            <a:ext cx="288862" cy="369332"/>
          </a:xfrm>
          <a:prstGeom prst="rect">
            <a:avLst/>
          </a:prstGeom>
          <a:noFill/>
        </p:spPr>
        <p:txBody>
          <a:bodyPr wrap="none" rtlCol="0">
            <a:spAutoFit/>
          </a:bodyPr>
          <a:lstStyle/>
          <a:p>
            <a:r>
              <a:rPr lang="en-US" dirty="0" smtClean="0"/>
              <a:t>y</a:t>
            </a:r>
            <a:endParaRPr lang="en-US" dirty="0"/>
          </a:p>
        </p:txBody>
      </p:sp>
    </p:spTree>
    <p:extLst>
      <p:ext uri="{BB962C8B-B14F-4D97-AF65-F5344CB8AC3E}">
        <p14:creationId xmlns:p14="http://schemas.microsoft.com/office/powerpoint/2010/main" val="3112853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Diagnostics: Residual Plot</a:t>
            </a:r>
            <a:endParaRPr lang="en-US" dirty="0"/>
          </a:p>
        </p:txBody>
      </p:sp>
      <p:sp>
        <p:nvSpPr>
          <p:cNvPr id="3" name="Content Placeholder 2"/>
          <p:cNvSpPr>
            <a:spLocks noGrp="1"/>
          </p:cNvSpPr>
          <p:nvPr>
            <p:ph sz="quarter" idx="1"/>
          </p:nvPr>
        </p:nvSpPr>
        <p:spPr/>
        <p:txBody>
          <a:bodyPr/>
          <a:lstStyle/>
          <a:p>
            <a:r>
              <a:rPr lang="en-US" dirty="0" smtClean="0"/>
              <a:t>A residual plot is used to check the assumption of constant variance and to check model fit (is a line a good fit). </a:t>
            </a:r>
          </a:p>
          <a:p>
            <a:r>
              <a:rPr lang="en-US" dirty="0" smtClean="0"/>
              <a:t>Good residual plot: no pattern</a:t>
            </a:r>
          </a:p>
          <a:p>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950247"/>
            <a:ext cx="316182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67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Diagnostics</a:t>
            </a:r>
            <a:endParaRPr lang="en-US" dirty="0"/>
          </a:p>
        </p:txBody>
      </p:sp>
      <p:sp>
        <p:nvSpPr>
          <p:cNvPr id="3" name="Content Placeholder 2"/>
          <p:cNvSpPr>
            <a:spLocks noGrp="1"/>
          </p:cNvSpPr>
          <p:nvPr>
            <p:ph sz="quarter" idx="1"/>
          </p:nvPr>
        </p:nvSpPr>
        <p:spPr/>
        <p:txBody>
          <a:bodyPr/>
          <a:lstStyle/>
          <a:p>
            <a:r>
              <a:rPr lang="en-US" smtClean="0"/>
              <a:t>Left: Residuals show non-constant variance.</a:t>
            </a:r>
          </a:p>
          <a:p>
            <a:r>
              <a:rPr lang="en-US" smtClean="0"/>
              <a:t>Right: Residuals show non-linear pattern. </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43275"/>
            <a:ext cx="302836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387725"/>
            <a:ext cx="29432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506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for Parameters (F-test)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a:bodyPr>
              <a:lstStyle/>
              <a:p>
                <a:r>
                  <a:rPr lang="en-US" dirty="0" smtClean="0"/>
                  <a:t>Test whether the true y-intercept is different from 0.</a:t>
                </a:r>
              </a:p>
              <a:p>
                <a:pPr lvl="1"/>
                <a14:m>
                  <m:oMath xmlns:m="http://schemas.openxmlformats.org/officeDocument/2006/math">
                    <m:sSub>
                      <m:sSubPr>
                        <m:ctrlPr>
                          <a:rPr lang="en-US" i="1">
                            <a:latin typeface="Cambria Math"/>
                          </a:rPr>
                        </m:ctrlPr>
                      </m:sSubPr>
                      <m:e>
                        <m:r>
                          <m:rPr>
                            <m:sty m:val="p"/>
                          </m:rPr>
                          <a:rPr lang="en-US">
                            <a:latin typeface="Cambria Math"/>
                          </a:rPr>
                          <m:t>H</m:t>
                        </m:r>
                      </m:e>
                      <m:sub>
                        <m:r>
                          <a:rPr lang="en-US">
                            <a:latin typeface="Cambria Math"/>
                          </a:rPr>
                          <m:t>0</m:t>
                        </m:r>
                      </m:sub>
                    </m:sSub>
                    <m:r>
                      <a:rPr lang="en-US">
                        <a:latin typeface="Cambria Math"/>
                      </a:rPr>
                      <m:t>:</m:t>
                    </m:r>
                    <m:sSub>
                      <m:sSubPr>
                        <m:ctrlPr>
                          <a:rPr lang="en-US" i="1">
                            <a:latin typeface="Cambria Math"/>
                          </a:rPr>
                        </m:ctrlPr>
                      </m:sSubPr>
                      <m:e>
                        <m:r>
                          <a:rPr lang="en-US" i="1">
                            <a:latin typeface="Cambria Math"/>
                          </a:rPr>
                          <m:t>𝛽</m:t>
                        </m:r>
                      </m:e>
                      <m:sub>
                        <m:r>
                          <a:rPr lang="en-US" b="0" i="1" smtClean="0">
                            <a:latin typeface="Cambria Math"/>
                          </a:rPr>
                          <m:t>0</m:t>
                        </m:r>
                      </m:sub>
                    </m:sSub>
                    <m:r>
                      <a:rPr lang="en-US" i="1">
                        <a:latin typeface="Cambria Math"/>
                      </a:rPr>
                      <m:t>=</m:t>
                    </m:r>
                    <m:r>
                      <a:rPr lang="en-US" i="1">
                        <a:latin typeface="Cambria Math"/>
                      </a:rPr>
                      <m:t>0</m:t>
                    </m:r>
                  </m:oMath>
                </a14:m>
                <a:endParaRPr lang="en-US" dirty="0"/>
              </a:p>
              <a:p>
                <a:pPr marL="365760" lvl="1" indent="0">
                  <a:buNone/>
                </a:pPr>
                <a:r>
                  <a:rPr lang="en-US" dirty="0"/>
                  <a:t>    </a:t>
                </a:r>
                <a14:m>
                  <m:oMath xmlns:m="http://schemas.openxmlformats.org/officeDocument/2006/math">
                    <m:sSub>
                      <m:sSubPr>
                        <m:ctrlPr>
                          <a:rPr lang="en-US" i="1">
                            <a:latin typeface="Cambria Math"/>
                          </a:rPr>
                        </m:ctrlPr>
                      </m:sSubPr>
                      <m:e>
                        <m:r>
                          <a:rPr lang="en-US" i="1">
                            <a:latin typeface="Cambria Math"/>
                          </a:rPr>
                          <m:t>𝐻</m:t>
                        </m:r>
                      </m:e>
                      <m:sub>
                        <m:r>
                          <a:rPr lang="en-US" i="1">
                            <a:latin typeface="Cambria Math"/>
                          </a:rPr>
                          <m:t>𝐴</m:t>
                        </m:r>
                      </m:sub>
                    </m:sSub>
                    <m:r>
                      <a:rPr lang="en-US" i="1">
                        <a:latin typeface="Cambria Math"/>
                      </a:rPr>
                      <m:t>:</m:t>
                    </m:r>
                    <m:sSub>
                      <m:sSubPr>
                        <m:ctrlPr>
                          <a:rPr lang="en-US" i="1">
                            <a:latin typeface="Cambria Math"/>
                          </a:rPr>
                        </m:ctrlPr>
                      </m:sSubPr>
                      <m:e>
                        <m:r>
                          <a:rPr lang="en-US" i="1">
                            <a:latin typeface="Cambria Math"/>
                          </a:rPr>
                          <m:t>𝛽</m:t>
                        </m:r>
                      </m:e>
                      <m:sub>
                        <m:r>
                          <a:rPr lang="en-US" b="0" i="1" smtClean="0">
                            <a:latin typeface="Cambria Math"/>
                          </a:rPr>
                          <m:t>0</m:t>
                        </m:r>
                      </m:sub>
                    </m:sSub>
                    <m:r>
                      <a:rPr lang="en-US" i="1">
                        <a:latin typeface="Cambria Math"/>
                      </a:rPr>
                      <m:t>≠</m:t>
                    </m:r>
                    <m:r>
                      <a:rPr lang="en-US" i="1">
                        <a:latin typeface="Cambria Math"/>
                      </a:rPr>
                      <m:t>0</m:t>
                    </m:r>
                  </m:oMath>
                </a14:m>
                <a:endParaRPr lang="en-US" dirty="0" smtClean="0"/>
              </a:p>
              <a:p>
                <a:r>
                  <a:rPr lang="en-US" dirty="0"/>
                  <a:t>T</a:t>
                </a:r>
                <a:r>
                  <a:rPr lang="en-US" dirty="0" smtClean="0"/>
                  <a:t>est whether the true slope is different from 0.</a:t>
                </a:r>
              </a:p>
              <a:p>
                <a:pPr lvl="1"/>
                <a14:m>
                  <m:oMath xmlns:m="http://schemas.openxmlformats.org/officeDocument/2006/math">
                    <m:sSub>
                      <m:sSubPr>
                        <m:ctrlPr>
                          <a:rPr lang="en-US" b="0" i="1" smtClean="0">
                            <a:latin typeface="Cambria Math"/>
                          </a:rPr>
                        </m:ctrlPr>
                      </m:sSubPr>
                      <m:e>
                        <m:r>
                          <m:rPr>
                            <m:sty m:val="p"/>
                          </m:rPr>
                          <a:rPr lang="en-US" b="0" i="0" smtClean="0">
                            <a:latin typeface="Cambria Math"/>
                          </a:rPr>
                          <m:t>H</m:t>
                        </m:r>
                      </m:e>
                      <m:sub>
                        <m:r>
                          <a:rPr lang="en-US" b="0" i="0" smtClean="0">
                            <a:latin typeface="Cambria Math"/>
                          </a:rPr>
                          <m:t>0</m:t>
                        </m:r>
                      </m:sub>
                    </m:sSub>
                    <m:r>
                      <a:rPr lang="en-US" b="0" i="0" smtClean="0">
                        <a:latin typeface="Cambria Math"/>
                      </a:rPr>
                      <m:t>:</m:t>
                    </m:r>
                    <m:sSub>
                      <m:sSubPr>
                        <m:ctrlPr>
                          <a:rPr lang="en-US" b="0" i="1" smtClean="0">
                            <a:latin typeface="Cambria Math"/>
                          </a:rPr>
                        </m:ctrlPr>
                      </m:sSubPr>
                      <m:e>
                        <m:r>
                          <a:rPr lang="en-US" b="0" i="1" smtClean="0">
                            <a:latin typeface="Cambria Math"/>
                          </a:rPr>
                          <m:t>𝛽</m:t>
                        </m:r>
                      </m:e>
                      <m:sub>
                        <m:r>
                          <a:rPr lang="en-US" b="0" i="1" smtClean="0">
                            <a:latin typeface="Cambria Math"/>
                          </a:rPr>
                          <m:t>1</m:t>
                        </m:r>
                      </m:sub>
                    </m:sSub>
                    <m:r>
                      <a:rPr lang="en-US" b="0" i="1" smtClean="0">
                        <a:latin typeface="Cambria Math"/>
                      </a:rPr>
                      <m:t>=</m:t>
                    </m:r>
                    <m:r>
                      <a:rPr lang="en-US" b="0" i="1" smtClean="0">
                        <a:latin typeface="Cambria Math"/>
                      </a:rPr>
                      <m:t>0</m:t>
                    </m:r>
                  </m:oMath>
                </a14:m>
                <a:endParaRPr lang="en-US" b="0" dirty="0" smtClean="0"/>
              </a:p>
              <a:p>
                <a:pPr marL="365760" lvl="1" indent="0">
                  <a:buNone/>
                </a:pPr>
                <a:r>
                  <a:rPr lang="en-US" dirty="0" smtClean="0"/>
                  <a:t>    </a:t>
                </a:r>
                <a14:m>
                  <m:oMath xmlns:m="http://schemas.openxmlformats.org/officeDocument/2006/math">
                    <m:sSub>
                      <m:sSubPr>
                        <m:ctrlPr>
                          <a:rPr lang="en-US" b="0" i="1" smtClean="0">
                            <a:latin typeface="Cambria Math"/>
                          </a:rPr>
                        </m:ctrlPr>
                      </m:sSubPr>
                      <m:e>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a:rPr>
                        </m:ctrlPr>
                      </m:sSubPr>
                      <m:e>
                        <m:r>
                          <a:rPr lang="en-US" b="0" i="1" smtClean="0">
                            <a:latin typeface="Cambria Math"/>
                          </a:rPr>
                          <m:t>𝛽</m:t>
                        </m:r>
                      </m:e>
                      <m:sub>
                        <m:r>
                          <a:rPr lang="en-US" b="0" i="1" smtClean="0">
                            <a:latin typeface="Cambria Math"/>
                          </a:rPr>
                          <m:t>1</m:t>
                        </m:r>
                      </m:sub>
                    </m:sSub>
                    <m:r>
                      <a:rPr lang="en-US" b="0" i="1" smtClean="0">
                        <a:latin typeface="Cambria Math"/>
                      </a:rPr>
                      <m:t>≠</m:t>
                    </m:r>
                    <m:r>
                      <a:rPr lang="en-US" b="0" i="1" smtClean="0">
                        <a:latin typeface="Cambria Math"/>
                      </a:rPr>
                      <m:t>0</m:t>
                    </m:r>
                  </m:oMath>
                </a14:m>
                <a:endParaRPr lang="en-US" b="0" dirty="0" smtClean="0"/>
              </a:p>
              <a:p>
                <a:pPr lvl="1"/>
                <a:r>
                  <a:rPr lang="en-US" dirty="0" smtClean="0"/>
                  <a:t>Note: For simple linear regression this test is equivalent to the overall F-test (p-value).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481" t="-1617" r="-2667"/>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5A7BB5D-E654-44AF-ABC0-9A640D11D1B4}" type="slidenum">
              <a:rPr lang="en-US" smtClean="0"/>
              <a:t>27</a:t>
            </a:fld>
            <a:endParaRPr lang="en-US"/>
          </a:p>
        </p:txBody>
      </p:sp>
    </p:spTree>
    <p:extLst>
      <p:ext uri="{BB962C8B-B14F-4D97-AF65-F5344CB8AC3E}">
        <p14:creationId xmlns:p14="http://schemas.microsoft.com/office/powerpoint/2010/main" val="2027842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r>
              <a:rPr lang="en-US" dirty="0" smtClean="0"/>
              <a:t> x2&lt;-</a:t>
            </a:r>
            <a:r>
              <a:rPr lang="en-US" dirty="0" err="1" smtClean="0"/>
              <a:t>rnorm</a:t>
            </a:r>
            <a:r>
              <a:rPr lang="en-US" dirty="0" smtClean="0"/>
              <a:t>(n);</a:t>
            </a:r>
            <a:endParaRPr lang="en-US" dirty="0"/>
          </a:p>
          <a:p>
            <a:pPr marL="0" indent="0">
              <a:buNone/>
            </a:pPr>
            <a:r>
              <a:rPr lang="en-US" dirty="0"/>
              <a:t>y &lt;- x1 + </a:t>
            </a:r>
            <a:r>
              <a:rPr lang="en-US" dirty="0" err="1" smtClean="0"/>
              <a:t>rnorm</a:t>
            </a:r>
            <a:r>
              <a:rPr lang="en-US" dirty="0" smtClean="0"/>
              <a:t>(n</a:t>
            </a:r>
            <a:r>
              <a:rPr lang="en-US" dirty="0"/>
              <a:t>, </a:t>
            </a:r>
            <a:r>
              <a:rPr lang="en-US" dirty="0" err="1"/>
              <a:t>sd</a:t>
            </a:r>
            <a:r>
              <a:rPr lang="en-US" dirty="0"/>
              <a:t> = .3)</a:t>
            </a:r>
          </a:p>
          <a:p>
            <a:pPr marL="0" indent="0">
              <a:buNone/>
            </a:pPr>
            <a:r>
              <a:rPr lang="en-US" dirty="0" smtClean="0"/>
              <a:t>fit1</a:t>
            </a:r>
            <a:r>
              <a:rPr lang="en-US" dirty="0"/>
              <a:t>&lt;-lm(y~x1</a:t>
            </a:r>
            <a:r>
              <a:rPr lang="en-US" dirty="0" smtClean="0"/>
              <a:t>)</a:t>
            </a:r>
          </a:p>
          <a:p>
            <a:pPr marL="0" indent="0">
              <a:buNone/>
            </a:pPr>
            <a:r>
              <a:rPr lang="en-US" dirty="0" smtClean="0"/>
              <a:t>summary(fit1)</a:t>
            </a:r>
          </a:p>
          <a:p>
            <a:pPr marL="0" indent="0">
              <a:buNone/>
            </a:pPr>
            <a:r>
              <a:rPr lang="en-US" dirty="0"/>
              <a:t>p</a:t>
            </a:r>
            <a:r>
              <a:rPr lang="en-US" dirty="0" smtClean="0"/>
              <a:t>lot(x1, fit1$residuals); </a:t>
            </a:r>
            <a:r>
              <a:rPr lang="en-US" dirty="0" err="1"/>
              <a:t>abline</a:t>
            </a:r>
            <a:r>
              <a:rPr lang="en-US" dirty="0"/>
              <a:t>(a=0,b=0,col="red")</a:t>
            </a:r>
            <a:endParaRPr lang="en-US" dirty="0" smtClean="0"/>
          </a:p>
          <a:p>
            <a:pPr marL="0" indent="0">
              <a:buNone/>
            </a:pPr>
            <a:endParaRPr lang="en-US" dirty="0" smtClean="0"/>
          </a:p>
          <a:p>
            <a:pPr marL="0" indent="0">
              <a:buNone/>
            </a:pPr>
            <a:r>
              <a:rPr lang="en-US" dirty="0" smtClean="0"/>
              <a:t>#trial</a:t>
            </a:r>
            <a:endParaRPr lang="en-US" dirty="0"/>
          </a:p>
          <a:p>
            <a:pPr marL="0" indent="0">
              <a:buNone/>
            </a:pPr>
            <a:r>
              <a:rPr lang="en-US" dirty="0" smtClean="0"/>
              <a:t>fit2&lt;-lm(y~x2)</a:t>
            </a:r>
          </a:p>
          <a:p>
            <a:pPr marL="0" indent="0">
              <a:buNone/>
            </a:pPr>
            <a:r>
              <a:rPr lang="en-US" dirty="0" smtClean="0"/>
              <a:t>plot(x2,fit2$residuals); </a:t>
            </a:r>
            <a:r>
              <a:rPr lang="en-US" dirty="0" err="1"/>
              <a:t>abline</a:t>
            </a:r>
            <a:r>
              <a:rPr lang="en-US" dirty="0"/>
              <a:t>(a=0,b=0,col="red</a:t>
            </a:r>
            <a:r>
              <a:rPr lang="en-US" dirty="0" smtClean="0"/>
              <a:t>")</a:t>
            </a:r>
          </a:p>
          <a:p>
            <a:pPr marL="0" indent="0">
              <a:buNone/>
            </a:pPr>
            <a:endParaRPr lang="en-US" dirty="0" smtClean="0"/>
          </a:p>
        </p:txBody>
      </p:sp>
      <p:sp>
        <p:nvSpPr>
          <p:cNvPr id="4" name="Slide Number Placeholder 3"/>
          <p:cNvSpPr>
            <a:spLocks noGrp="1"/>
          </p:cNvSpPr>
          <p:nvPr>
            <p:ph type="sldNum" sz="quarter" idx="12"/>
          </p:nvPr>
        </p:nvSpPr>
        <p:spPr/>
        <p:txBody>
          <a:bodyPr/>
          <a:lstStyle/>
          <a:p>
            <a:fld id="{71BD4A25-22B2-48E3-9FC3-0D375F0F72AF}" type="slidenum">
              <a:rPr lang="en-US" smtClean="0"/>
              <a:t>28</a:t>
            </a:fld>
            <a:endParaRPr lang="en-US"/>
          </a:p>
        </p:txBody>
      </p:sp>
    </p:spTree>
    <p:extLst>
      <p:ext uri="{BB962C8B-B14F-4D97-AF65-F5344CB8AC3E}">
        <p14:creationId xmlns:p14="http://schemas.microsoft.com/office/powerpoint/2010/main" val="2262001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Residual Plots</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29</a:t>
            </a:fld>
            <a:endParaRPr lang="en-US"/>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8723"/>
          <a:stretch/>
        </p:blipFill>
        <p:spPr bwMode="auto">
          <a:xfrm>
            <a:off x="1447800" y="15714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8723"/>
          <a:stretch/>
        </p:blipFill>
        <p:spPr bwMode="auto">
          <a:xfrm>
            <a:off x="1531554" y="39336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462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Regression</a:t>
            </a:r>
            <a:endParaRPr lang="en-US" dirty="0"/>
          </a:p>
        </p:txBody>
      </p:sp>
      <p:sp>
        <p:nvSpPr>
          <p:cNvPr id="11" name="Content Placeholder 10"/>
          <p:cNvSpPr>
            <a:spLocks noGrp="1"/>
          </p:cNvSpPr>
          <p:nvPr>
            <p:ph idx="1"/>
          </p:nvPr>
        </p:nvSpPr>
        <p:spPr/>
        <p:txBody>
          <a:bodyPr>
            <a:normAutofit fontScale="85000" lnSpcReduction="20000"/>
          </a:bodyPr>
          <a:lstStyle/>
          <a:p>
            <a:r>
              <a:rPr lang="en-US" dirty="0" smtClean="0"/>
              <a:t>Regression focuses on the relationship between an outcome and its input variables.</a:t>
            </a:r>
          </a:p>
          <a:p>
            <a:pPr lvl="1"/>
            <a:r>
              <a:rPr lang="en-US" dirty="0" smtClean="0"/>
              <a:t>In other words, we don't just predict the outcome, we also have a sense of how changes in individual drivers affect the outcome.</a:t>
            </a:r>
          </a:p>
          <a:p>
            <a:r>
              <a:rPr lang="en-US" dirty="0" smtClean="0"/>
              <a:t>Examples:</a:t>
            </a:r>
          </a:p>
          <a:p>
            <a:pPr lvl="1"/>
            <a:r>
              <a:rPr lang="en-US" dirty="0"/>
              <a:t>Income as a function of years of education, age, gender</a:t>
            </a:r>
          </a:p>
          <a:p>
            <a:pPr lvl="1"/>
            <a:r>
              <a:rPr lang="en-US" dirty="0"/>
              <a:t>House price as function of median home price in neighborhood, square footage, number of bedrooms/bathrooms</a:t>
            </a:r>
          </a:p>
          <a:p>
            <a:pPr lvl="1"/>
            <a:r>
              <a:rPr lang="en-US" dirty="0"/>
              <a:t>Neighborhood house sales in the past year based on unemployment, stock price etc.</a:t>
            </a:r>
          </a:p>
          <a:p>
            <a:endParaRPr lang="en-US" dirty="0" smtClean="0"/>
          </a:p>
        </p:txBody>
      </p:sp>
    </p:spTree>
    <p:extLst>
      <p:ext uri="{BB962C8B-B14F-4D97-AF65-F5344CB8AC3E}">
        <p14:creationId xmlns:p14="http://schemas.microsoft.com/office/powerpoint/2010/main" val="1868875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Summary</a:t>
            </a:r>
            <a:endParaRPr lang="en-US" dirty="0"/>
          </a:p>
        </p:txBody>
      </p:sp>
      <p:sp>
        <p:nvSpPr>
          <p:cNvPr id="4" name="Content Placeholder 3"/>
          <p:cNvSpPr>
            <a:spLocks noGrp="1"/>
          </p:cNvSpPr>
          <p:nvPr>
            <p:ph idx="1"/>
          </p:nvPr>
        </p:nvSpPr>
        <p:spPr>
          <a:xfrm>
            <a:off x="457200" y="1371600"/>
            <a:ext cx="8229600" cy="4754563"/>
          </a:xfrm>
        </p:spPr>
        <p:txBody>
          <a:bodyPr>
            <a:normAutofit fontScale="70000" lnSpcReduction="20000"/>
          </a:bodyPr>
          <a:lstStyle/>
          <a:p>
            <a:pPr marL="0" indent="0">
              <a:buNone/>
            </a:pPr>
            <a:r>
              <a:rPr lang="en-US" dirty="0"/>
              <a:t>Call: lm(formula = y ~ x1) </a:t>
            </a:r>
            <a:endParaRPr lang="en-US" dirty="0" smtClean="0"/>
          </a:p>
          <a:p>
            <a:pPr marL="0" indent="0">
              <a:buNone/>
            </a:pPr>
            <a:r>
              <a:rPr lang="en-US" dirty="0" smtClean="0"/>
              <a:t>Residuals</a:t>
            </a:r>
            <a:r>
              <a:rPr lang="en-US" dirty="0"/>
              <a:t>: Min </a:t>
            </a:r>
            <a:r>
              <a:rPr lang="en-US" dirty="0" smtClean="0"/>
              <a:t>	          1Q             Median   3Q             Max </a:t>
            </a:r>
          </a:p>
          <a:p>
            <a:pPr marL="0" indent="0">
              <a:buNone/>
            </a:pPr>
            <a:r>
              <a:rPr lang="en-US" dirty="0" smtClean="0"/>
              <a:t>	</a:t>
            </a:r>
            <a:r>
              <a:rPr lang="en-US" b="1" dirty="0" smtClean="0">
                <a:solidFill>
                  <a:srgbClr val="FF0000"/>
                </a:solidFill>
              </a:rPr>
              <a:t>    -</a:t>
            </a:r>
            <a:r>
              <a:rPr lang="en-US" b="1" dirty="0">
                <a:solidFill>
                  <a:srgbClr val="FF0000"/>
                </a:solidFill>
              </a:rPr>
              <a:t>0.82764 </a:t>
            </a:r>
            <a:r>
              <a:rPr lang="en-US" b="1" dirty="0" smtClean="0">
                <a:solidFill>
                  <a:srgbClr val="FF0000"/>
                </a:solidFill>
              </a:rPr>
              <a:t>  </a:t>
            </a:r>
            <a:r>
              <a:rPr lang="en-US" dirty="0" smtClean="0"/>
              <a:t>-</a:t>
            </a:r>
            <a:r>
              <a:rPr lang="en-US" dirty="0"/>
              <a:t>0.19950 </a:t>
            </a:r>
            <a:r>
              <a:rPr lang="en-US" dirty="0" smtClean="0"/>
              <a:t>  0.03874   0.19408   </a:t>
            </a:r>
            <a:r>
              <a:rPr lang="en-US" b="1" dirty="0" smtClean="0">
                <a:solidFill>
                  <a:srgbClr val="FF0000"/>
                </a:solidFill>
              </a:rPr>
              <a:t>0.62315</a:t>
            </a:r>
            <a:r>
              <a:rPr lang="en-US" dirty="0" smtClean="0"/>
              <a:t> </a:t>
            </a:r>
          </a:p>
          <a:p>
            <a:pPr marL="0" indent="0">
              <a:buNone/>
            </a:pPr>
            <a:endParaRPr lang="en-US" dirty="0" smtClean="0"/>
          </a:p>
          <a:p>
            <a:pPr marL="0" indent="0">
              <a:buNone/>
            </a:pPr>
            <a:r>
              <a:rPr lang="en-US" dirty="0" smtClean="0"/>
              <a:t>Coefficients</a:t>
            </a:r>
            <a:r>
              <a:rPr lang="en-US" dirty="0"/>
              <a:t>: Estimate </a:t>
            </a:r>
            <a:r>
              <a:rPr lang="en-US" dirty="0" smtClean="0"/>
              <a:t>  Std</a:t>
            </a:r>
            <a:r>
              <a:rPr lang="en-US" dirty="0"/>
              <a:t>. Error </a:t>
            </a:r>
            <a:r>
              <a:rPr lang="en-US" dirty="0" smtClean="0"/>
              <a:t>     t </a:t>
            </a:r>
            <a:r>
              <a:rPr lang="en-US" dirty="0"/>
              <a:t>value </a:t>
            </a:r>
            <a:r>
              <a:rPr lang="en-US" dirty="0" smtClean="0"/>
              <a:t>   </a:t>
            </a:r>
            <a:r>
              <a:rPr lang="en-US" dirty="0" err="1" smtClean="0"/>
              <a:t>Pr</a:t>
            </a:r>
            <a:r>
              <a:rPr lang="en-US" dirty="0"/>
              <a:t>(&gt;|t|) </a:t>
            </a:r>
            <a:endParaRPr lang="en-US" dirty="0" smtClean="0"/>
          </a:p>
          <a:p>
            <a:pPr marL="0" indent="0">
              <a:buNone/>
            </a:pPr>
            <a:r>
              <a:rPr lang="en-US" dirty="0" smtClean="0"/>
              <a:t>(</a:t>
            </a:r>
            <a:r>
              <a:rPr lang="en-US" dirty="0"/>
              <a:t>Intercept) </a:t>
            </a:r>
            <a:r>
              <a:rPr lang="en-US" b="1" dirty="0">
                <a:solidFill>
                  <a:srgbClr val="FF0000"/>
                </a:solidFill>
              </a:rPr>
              <a:t>-0.0009003 </a:t>
            </a:r>
            <a:r>
              <a:rPr lang="en-US" b="1" dirty="0" smtClean="0">
                <a:solidFill>
                  <a:srgbClr val="FF0000"/>
                </a:solidFill>
              </a:rPr>
              <a:t> </a:t>
            </a:r>
            <a:r>
              <a:rPr lang="en-US" dirty="0" smtClean="0"/>
              <a:t>0.0295453   -</a:t>
            </a:r>
            <a:r>
              <a:rPr lang="en-US" dirty="0"/>
              <a:t>0.03 </a:t>
            </a:r>
            <a:r>
              <a:rPr lang="en-US" dirty="0" smtClean="0"/>
              <a:t>      0.976 </a:t>
            </a:r>
          </a:p>
          <a:p>
            <a:pPr marL="0" indent="0">
              <a:buNone/>
            </a:pPr>
            <a:r>
              <a:rPr lang="en-US" dirty="0" smtClean="0"/>
              <a:t>x1                </a:t>
            </a:r>
            <a:r>
              <a:rPr lang="en-US" b="1" dirty="0" smtClean="0">
                <a:solidFill>
                  <a:srgbClr val="FF0000"/>
                </a:solidFill>
              </a:rPr>
              <a:t>1.0125675</a:t>
            </a:r>
            <a:r>
              <a:rPr lang="en-US" dirty="0" smtClean="0"/>
              <a:t>   0.0309821   32.68      &lt;</a:t>
            </a:r>
            <a:r>
              <a:rPr lang="en-US" dirty="0"/>
              <a:t>2e-16 </a:t>
            </a:r>
            <a:r>
              <a:rPr lang="en-US" dirty="0" smtClean="0"/>
              <a:t>  </a:t>
            </a:r>
            <a:r>
              <a:rPr lang="en-US" b="1" dirty="0" smtClean="0">
                <a:solidFill>
                  <a:srgbClr val="FF0000"/>
                </a:solidFill>
              </a:rPr>
              <a:t>***</a:t>
            </a:r>
            <a:r>
              <a:rPr lang="en-US" dirty="0" smtClean="0"/>
              <a:t> </a:t>
            </a:r>
          </a:p>
          <a:p>
            <a:pPr marL="0" indent="0">
              <a:buNone/>
            </a:pPr>
            <a:endParaRPr lang="en-US" dirty="0"/>
          </a:p>
          <a:p>
            <a:pPr marL="0" indent="0">
              <a:buNone/>
            </a:pPr>
            <a:r>
              <a:rPr lang="en-US" dirty="0" smtClean="0"/>
              <a:t>--- </a:t>
            </a:r>
            <a:r>
              <a:rPr lang="en-US" dirty="0" err="1"/>
              <a:t>Signif</a:t>
            </a:r>
            <a:r>
              <a:rPr lang="en-US" dirty="0"/>
              <a:t>. </a:t>
            </a:r>
            <a:r>
              <a:rPr lang="en-US" dirty="0" smtClean="0"/>
              <a:t>codes</a:t>
            </a:r>
            <a:r>
              <a:rPr lang="en-US" dirty="0"/>
              <a:t>: 0 ‘***’ 0.001 ‘**’ 0.01 ‘*’ 0.05 ‘.’ 0.1 ‘ ’ 1 </a:t>
            </a:r>
            <a:endParaRPr lang="en-US" dirty="0" smtClean="0"/>
          </a:p>
          <a:p>
            <a:pPr marL="0" indent="0">
              <a:buNone/>
            </a:pPr>
            <a:r>
              <a:rPr lang="en-US" dirty="0" smtClean="0"/>
              <a:t>Residual </a:t>
            </a:r>
            <a:r>
              <a:rPr lang="en-US" dirty="0"/>
              <a:t>standard error: </a:t>
            </a:r>
            <a:r>
              <a:rPr lang="en-US" b="1" dirty="0">
                <a:solidFill>
                  <a:srgbClr val="FF0000"/>
                </a:solidFill>
              </a:rPr>
              <a:t>0.2952 </a:t>
            </a:r>
            <a:r>
              <a:rPr lang="en-US" dirty="0"/>
              <a:t>on 98 degrees of freedom </a:t>
            </a:r>
            <a:endParaRPr lang="en-US" dirty="0" smtClean="0"/>
          </a:p>
          <a:p>
            <a:pPr marL="0" indent="0">
              <a:buNone/>
            </a:pPr>
            <a:r>
              <a:rPr lang="en-US" dirty="0" smtClean="0"/>
              <a:t>Multiple </a:t>
            </a:r>
            <a:r>
              <a:rPr lang="en-US" dirty="0"/>
              <a:t>R-squared: 0.916, </a:t>
            </a:r>
            <a:r>
              <a:rPr lang="en-US" b="1" dirty="0">
                <a:solidFill>
                  <a:srgbClr val="FF0000"/>
                </a:solidFill>
              </a:rPr>
              <a:t>Adjusted R-squared: 0.9151 </a:t>
            </a:r>
            <a:endParaRPr lang="en-US" b="1" dirty="0" smtClean="0">
              <a:solidFill>
                <a:srgbClr val="FF0000"/>
              </a:solidFill>
            </a:endParaRPr>
          </a:p>
          <a:p>
            <a:pPr marL="0" indent="0">
              <a:buNone/>
            </a:pPr>
            <a:endParaRPr lang="en-US" dirty="0" smtClean="0"/>
          </a:p>
          <a:p>
            <a:pPr marL="0" indent="0">
              <a:buNone/>
            </a:pPr>
            <a:r>
              <a:rPr lang="en-US" dirty="0" smtClean="0"/>
              <a:t>F-statistic</a:t>
            </a:r>
            <a:r>
              <a:rPr lang="en-US" dirty="0"/>
              <a:t>: 1068 on 1 and 98 DF, </a:t>
            </a:r>
            <a:r>
              <a:rPr lang="en-US" b="1" dirty="0">
                <a:solidFill>
                  <a:srgbClr val="FF0000"/>
                </a:solidFill>
              </a:rPr>
              <a:t>p-value: &lt; </a:t>
            </a:r>
            <a:r>
              <a:rPr lang="en-US" b="1" dirty="0" smtClean="0">
                <a:solidFill>
                  <a:srgbClr val="FF0000"/>
                </a:solidFill>
              </a:rPr>
              <a:t>2.2e-16</a:t>
            </a:r>
          </a:p>
        </p:txBody>
      </p:sp>
      <p:sp>
        <p:nvSpPr>
          <p:cNvPr id="3" name="Slide Number Placeholder 2"/>
          <p:cNvSpPr>
            <a:spLocks noGrp="1"/>
          </p:cNvSpPr>
          <p:nvPr>
            <p:ph type="sldNum" sz="quarter" idx="12"/>
          </p:nvPr>
        </p:nvSpPr>
        <p:spPr/>
        <p:txBody>
          <a:bodyPr/>
          <a:lstStyle/>
          <a:p>
            <a:fld id="{71BD4A25-22B2-48E3-9FC3-0D375F0F72AF}" type="slidenum">
              <a:rPr lang="en-US" smtClean="0"/>
              <a:t>30</a:t>
            </a:fld>
            <a:endParaRPr lang="en-US"/>
          </a:p>
        </p:txBody>
      </p:sp>
      <p:sp>
        <p:nvSpPr>
          <p:cNvPr id="5" name="Rectangle 4"/>
          <p:cNvSpPr/>
          <p:nvPr/>
        </p:nvSpPr>
        <p:spPr>
          <a:xfrm>
            <a:off x="5791200" y="5848217"/>
            <a:ext cx="2971800" cy="46166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2400" dirty="0" smtClean="0"/>
              <a:t>Try fit1</a:t>
            </a:r>
            <a:r>
              <a:rPr lang="en-US" sz="2400" dirty="0"/>
              <a:t>&lt;-</a:t>
            </a:r>
            <a:r>
              <a:rPr lang="en-US" sz="2400" dirty="0" smtClean="0"/>
              <a:t>lm(y~x1-1)</a:t>
            </a:r>
            <a:endParaRPr lang="en-US" sz="2400" dirty="0"/>
          </a:p>
        </p:txBody>
      </p:sp>
      <p:cxnSp>
        <p:nvCxnSpPr>
          <p:cNvPr id="7" name="Straight Arrow Connector 6"/>
          <p:cNvCxnSpPr/>
          <p:nvPr/>
        </p:nvCxnSpPr>
        <p:spPr>
          <a:xfrm flipH="1" flipV="1">
            <a:off x="6324600" y="3200400"/>
            <a:ext cx="1371600" cy="2438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Variables General Rules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Omitting </a:t>
            </a:r>
            <a:r>
              <a:rPr lang="en-US" dirty="0"/>
              <a:t>variables results in bias in the </a:t>
            </a:r>
            <a:r>
              <a:rPr lang="en-US" dirty="0" smtClean="0"/>
              <a:t>coefficients </a:t>
            </a:r>
            <a:r>
              <a:rPr lang="en-US" dirty="0"/>
              <a:t>of interest </a:t>
            </a:r>
            <a:r>
              <a:rPr lang="en-US" dirty="0" smtClean="0"/>
              <a:t>unless their </a:t>
            </a:r>
            <a:r>
              <a:rPr lang="en-US" dirty="0" err="1"/>
              <a:t>regressors</a:t>
            </a:r>
            <a:r>
              <a:rPr lang="en-US" dirty="0"/>
              <a:t> </a:t>
            </a:r>
            <a:r>
              <a:rPr lang="en-US" dirty="0" smtClean="0"/>
              <a:t>are uncorrelated </a:t>
            </a:r>
            <a:r>
              <a:rPr lang="en-US" dirty="0"/>
              <a:t>with the omitted ones.</a:t>
            </a:r>
          </a:p>
          <a:p>
            <a:r>
              <a:rPr lang="en-US" dirty="0"/>
              <a:t>Including variables that we shouldn't have increases standard errors of the regression variables.</a:t>
            </a:r>
          </a:p>
          <a:p>
            <a:r>
              <a:rPr lang="en-US" dirty="0"/>
              <a:t>The model must tend toward perfect fit as the number of </a:t>
            </a:r>
            <a:r>
              <a:rPr lang="en-US" dirty="0" smtClean="0"/>
              <a:t>non redundant </a:t>
            </a:r>
            <a:r>
              <a:rPr lang="en-US" dirty="0" err="1" smtClean="0"/>
              <a:t>regressors</a:t>
            </a:r>
            <a:r>
              <a:rPr lang="en-US" dirty="0" smtClean="0"/>
              <a:t> </a:t>
            </a:r>
            <a:r>
              <a:rPr lang="en-US" dirty="0"/>
              <a:t>approaches </a:t>
            </a:r>
            <a:r>
              <a:rPr lang="en-US" dirty="0" smtClean="0"/>
              <a:t>n (the correct </a:t>
            </a:r>
            <a:r>
              <a:rPr lang="en-US" dirty="0" err="1" smtClean="0"/>
              <a:t>regressors</a:t>
            </a:r>
            <a:r>
              <a:rPr lang="en-US" dirty="0" smtClean="0"/>
              <a:t>).</a:t>
            </a:r>
            <a:endParaRPr lang="en-US" dirty="0"/>
          </a:p>
          <a:p>
            <a:r>
              <a:rPr lang="en-US" dirty="0" smtClean="0"/>
              <a:t>R2 increases </a:t>
            </a:r>
            <a:r>
              <a:rPr lang="en-US" dirty="0"/>
              <a:t>monotonically as more </a:t>
            </a:r>
            <a:r>
              <a:rPr lang="en-US" dirty="0" err="1"/>
              <a:t>regressors</a:t>
            </a:r>
            <a:r>
              <a:rPr lang="en-US" dirty="0"/>
              <a:t> are included.</a:t>
            </a:r>
          </a:p>
          <a:p>
            <a:r>
              <a:rPr lang="en-US" dirty="0"/>
              <a:t>The SSE decreases monotonically as more </a:t>
            </a:r>
            <a:r>
              <a:rPr lang="en-US" dirty="0" err="1"/>
              <a:t>regressors</a:t>
            </a:r>
            <a:r>
              <a:rPr lang="en-US" dirty="0"/>
              <a:t> are included.</a:t>
            </a:r>
          </a:p>
        </p:txBody>
      </p:sp>
      <p:sp>
        <p:nvSpPr>
          <p:cNvPr id="4" name="Slide Number Placeholder 3"/>
          <p:cNvSpPr>
            <a:spLocks noGrp="1"/>
          </p:cNvSpPr>
          <p:nvPr>
            <p:ph type="sldNum" sz="quarter" idx="12"/>
          </p:nvPr>
        </p:nvSpPr>
        <p:spPr/>
        <p:txBody>
          <a:bodyPr/>
          <a:lstStyle/>
          <a:p>
            <a:fld id="{71BD4A25-22B2-48E3-9FC3-0D375F0F72AF}" type="slidenum">
              <a:rPr lang="en-US" smtClean="0"/>
              <a:t>31</a:t>
            </a:fld>
            <a:endParaRPr lang="en-US"/>
          </a:p>
        </p:txBody>
      </p:sp>
    </p:spTree>
    <p:extLst>
      <p:ext uri="{BB962C8B-B14F-4D97-AF65-F5344CB8AC3E}">
        <p14:creationId xmlns:p14="http://schemas.microsoft.com/office/powerpoint/2010/main" val="3370035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Variables Example</a:t>
            </a:r>
            <a:endParaRPr lang="en-US" dirty="0"/>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endParaRPr lang="en-US" dirty="0" smtClean="0"/>
          </a:p>
          <a:p>
            <a:pPr marL="0" indent="0">
              <a:buNone/>
            </a:pPr>
            <a:r>
              <a:rPr lang="en-US" dirty="0" smtClean="0"/>
              <a:t>x2 </a:t>
            </a:r>
            <a:r>
              <a:rPr lang="en-US" dirty="0"/>
              <a:t>&lt;- </a:t>
            </a:r>
            <a:r>
              <a:rPr lang="en-US" dirty="0" err="1"/>
              <a:t>rnorm</a:t>
            </a:r>
            <a:r>
              <a:rPr lang="en-US" dirty="0"/>
              <a:t>(n); </a:t>
            </a:r>
            <a:endParaRPr lang="en-US" dirty="0" smtClean="0"/>
          </a:p>
          <a:p>
            <a:pPr marL="0" indent="0">
              <a:buNone/>
            </a:pPr>
            <a:r>
              <a:rPr lang="en-US" dirty="0" smtClean="0"/>
              <a:t>x3 </a:t>
            </a:r>
            <a:r>
              <a:rPr lang="en-US" dirty="0"/>
              <a:t>&lt;-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smtClean="0"/>
          </a:p>
          <a:p>
            <a:pPr marL="0" indent="0">
              <a:buNone/>
            </a:pPr>
            <a:r>
              <a:rPr lang="en-US" dirty="0" smtClean="0"/>
              <a:t>fit1</a:t>
            </a:r>
            <a:r>
              <a:rPr lang="en-US" dirty="0"/>
              <a:t>&lt;-lm(y~x1)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r>
              <a:rPr lang="en-US" dirty="0" smtClean="0"/>
              <a:t>)</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smtClean="0"/>
              <a:t># Data exploration</a:t>
            </a:r>
          </a:p>
          <a:p>
            <a:pPr marL="0" indent="0">
              <a:buNone/>
            </a:pPr>
            <a:r>
              <a:rPr lang="en-US" dirty="0" smtClean="0"/>
              <a:t>pairs(y~x1+x2+x3)</a:t>
            </a:r>
          </a:p>
          <a:p>
            <a:pPr marL="0" indent="0">
              <a:buNone/>
            </a:pPr>
            <a:endParaRPr lang="en-US" dirty="0"/>
          </a:p>
          <a:p>
            <a:pPr marL="0" indent="0">
              <a:buNone/>
            </a:pPr>
            <a:r>
              <a:rPr lang="en-US" dirty="0" smtClean="0"/>
              <a:t># Model Evaluation</a:t>
            </a:r>
          </a:p>
          <a:p>
            <a:pPr marL="0" indent="0">
              <a:buNone/>
            </a:pPr>
            <a:r>
              <a:rPr lang="en-US" dirty="0" smtClean="0"/>
              <a:t>summary(fit1</a:t>
            </a:r>
            <a:r>
              <a:rPr lang="en-US" dirty="0"/>
              <a:t>)</a:t>
            </a:r>
          </a:p>
          <a:p>
            <a:pPr marL="0" indent="0">
              <a:buNone/>
            </a:pPr>
            <a:r>
              <a:rPr lang="en-US" dirty="0"/>
              <a:t>summary(fit12)</a:t>
            </a:r>
          </a:p>
          <a:p>
            <a:pPr marL="0" indent="0">
              <a:buNone/>
            </a:pPr>
            <a:r>
              <a:rPr lang="en-US" dirty="0"/>
              <a:t>summary(fit123)</a:t>
            </a:r>
          </a:p>
          <a:p>
            <a:pPr marL="0" indent="0">
              <a:buNone/>
            </a:pPr>
            <a:r>
              <a:rPr lang="en-US" dirty="0" err="1" smtClean="0"/>
              <a:t>anova</a:t>
            </a:r>
            <a:r>
              <a:rPr lang="en-US" dirty="0" smtClean="0"/>
              <a:t>(fit1,fit12,fit123</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32</a:t>
            </a:fld>
            <a:endParaRPr lang="en-US"/>
          </a:p>
        </p:txBody>
      </p:sp>
    </p:spTree>
    <p:extLst>
      <p:ext uri="{BB962C8B-B14F-4D97-AF65-F5344CB8AC3E}">
        <p14:creationId xmlns:p14="http://schemas.microsoft.com/office/powerpoint/2010/main" val="20209866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Dependent Variables Example</a:t>
            </a:r>
            <a:endParaRPr lang="en-US" dirty="0"/>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endParaRPr lang="en-US" dirty="0" smtClean="0"/>
          </a:p>
          <a:p>
            <a:pPr marL="0" indent="0">
              <a:buNone/>
            </a:pPr>
            <a:r>
              <a:rPr lang="en-US" dirty="0" smtClean="0"/>
              <a:t>x2 </a:t>
            </a:r>
            <a:r>
              <a:rPr lang="en-US" dirty="0"/>
              <a:t>&lt;- </a:t>
            </a:r>
            <a:r>
              <a:rPr lang="en-US" dirty="0" smtClean="0"/>
              <a:t>2*x1+rnorm(n</a:t>
            </a:r>
            <a:r>
              <a:rPr lang="en-US" dirty="0"/>
              <a:t>);</a:t>
            </a:r>
            <a:endParaRPr lang="en-US" dirty="0" smtClean="0"/>
          </a:p>
          <a:p>
            <a:pPr marL="0" indent="0">
              <a:buNone/>
            </a:pPr>
            <a:r>
              <a:rPr lang="en-US" dirty="0" smtClean="0"/>
              <a:t>x3 </a:t>
            </a:r>
            <a:r>
              <a:rPr lang="en-US" dirty="0"/>
              <a:t>&lt;-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smtClean="0"/>
          </a:p>
          <a:p>
            <a:pPr marL="0" indent="0">
              <a:buNone/>
            </a:pPr>
            <a:r>
              <a:rPr lang="en-US" dirty="0" smtClean="0"/>
              <a:t>fit1</a:t>
            </a:r>
            <a:r>
              <a:rPr lang="en-US" dirty="0"/>
              <a:t>&lt;-lm(y~x1)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r>
              <a:rPr lang="en-US" dirty="0" smtClean="0"/>
              <a:t>)</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smtClean="0"/>
              <a:t># Data exploration</a:t>
            </a:r>
          </a:p>
          <a:p>
            <a:pPr marL="0" indent="0">
              <a:buNone/>
            </a:pPr>
            <a:r>
              <a:rPr lang="en-US" dirty="0" smtClean="0"/>
              <a:t>pairs(y~x1+x2+x3)</a:t>
            </a:r>
          </a:p>
          <a:p>
            <a:pPr marL="0" indent="0">
              <a:buNone/>
            </a:pPr>
            <a:endParaRPr lang="en-US" dirty="0"/>
          </a:p>
          <a:p>
            <a:pPr marL="0" indent="0">
              <a:buNone/>
            </a:pPr>
            <a:r>
              <a:rPr lang="en-US" dirty="0" smtClean="0"/>
              <a:t># Model Evaluation</a:t>
            </a:r>
          </a:p>
          <a:p>
            <a:pPr marL="0" indent="0">
              <a:buNone/>
            </a:pPr>
            <a:r>
              <a:rPr lang="en-US" dirty="0" smtClean="0"/>
              <a:t>summary(fit1</a:t>
            </a:r>
            <a:r>
              <a:rPr lang="en-US" dirty="0"/>
              <a:t>)</a:t>
            </a:r>
          </a:p>
          <a:p>
            <a:pPr marL="0" indent="0">
              <a:buNone/>
            </a:pPr>
            <a:r>
              <a:rPr lang="en-US" dirty="0"/>
              <a:t>summary(fit12)</a:t>
            </a:r>
          </a:p>
          <a:p>
            <a:pPr marL="0" indent="0">
              <a:buNone/>
            </a:pPr>
            <a:r>
              <a:rPr lang="en-US" dirty="0"/>
              <a:t>summary(fit123)</a:t>
            </a:r>
          </a:p>
          <a:p>
            <a:pPr marL="0" indent="0">
              <a:buNone/>
            </a:pPr>
            <a:r>
              <a:rPr lang="en-US" dirty="0" err="1" smtClean="0"/>
              <a:t>anova</a:t>
            </a:r>
            <a:r>
              <a:rPr lang="en-US" dirty="0" smtClean="0"/>
              <a:t>(fit1,fit12,fit123</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33</a:t>
            </a:fld>
            <a:endParaRPr lang="en-US"/>
          </a:p>
        </p:txBody>
      </p:sp>
    </p:spTree>
    <p:extLst>
      <p:ext uri="{BB962C8B-B14F-4D97-AF65-F5344CB8AC3E}">
        <p14:creationId xmlns:p14="http://schemas.microsoft.com/office/powerpoint/2010/main" val="3580910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Dependent Variables Example</a:t>
            </a:r>
          </a:p>
        </p:txBody>
      </p:sp>
      <p:sp>
        <p:nvSpPr>
          <p:cNvPr id="5" name="Slide Number Placeholder 4"/>
          <p:cNvSpPr>
            <a:spLocks noGrp="1"/>
          </p:cNvSpPr>
          <p:nvPr>
            <p:ph type="sldNum" sz="quarter" idx="12"/>
          </p:nvPr>
        </p:nvSpPr>
        <p:spPr/>
        <p:txBody>
          <a:bodyPr/>
          <a:lstStyle/>
          <a:p>
            <a:fld id="{71BD4A25-22B2-48E3-9FC3-0D375F0F72AF}" type="slidenum">
              <a:rPr lang="en-US" smtClean="0"/>
              <a:t>34</a:t>
            </a:fld>
            <a:endParaRPr lang="en-US"/>
          </a:p>
        </p:txBody>
      </p:sp>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178" t="8759" r="4228"/>
          <a:stretch/>
        </p:blipFill>
        <p:spPr bwMode="auto">
          <a:xfrm>
            <a:off x="228600" y="1681655"/>
            <a:ext cx="8765629" cy="4490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0384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a:t>
            </a:r>
          </a:p>
        </p:txBody>
      </p:sp>
      <p:sp>
        <p:nvSpPr>
          <p:cNvPr id="3" name="Content Placeholder 2"/>
          <p:cNvSpPr>
            <a:spLocks noGrp="1"/>
          </p:cNvSpPr>
          <p:nvPr>
            <p:ph idx="1"/>
          </p:nvPr>
        </p:nvSpPr>
        <p:spPr/>
        <p:txBody>
          <a:bodyPr>
            <a:normAutofit fontScale="85000" lnSpcReduction="20000"/>
          </a:bodyPr>
          <a:lstStyle/>
          <a:p>
            <a:r>
              <a:rPr lang="en-US" dirty="0" smtClean="0"/>
              <a:t> Hold-out data</a:t>
            </a:r>
            <a:endParaRPr lang="en-US" dirty="0"/>
          </a:p>
          <a:p>
            <a:pPr lvl="1"/>
            <a:r>
              <a:rPr lang="en-US" dirty="0"/>
              <a:t>Does the model predict well on data it hasn't seen?</a:t>
            </a:r>
          </a:p>
          <a:p>
            <a:r>
              <a:rPr lang="en-US" dirty="0"/>
              <a:t>N-fold cross-validation</a:t>
            </a:r>
          </a:p>
          <a:p>
            <a:pPr lvl="1"/>
            <a:r>
              <a:rPr lang="en-US" dirty="0"/>
              <a:t>Partition the data into N </a:t>
            </a:r>
            <a:r>
              <a:rPr lang="en-US" dirty="0" smtClean="0"/>
              <a:t>groups.</a:t>
            </a:r>
            <a:endParaRPr lang="en-US" dirty="0"/>
          </a:p>
          <a:p>
            <a:pPr lvl="1"/>
            <a:r>
              <a:rPr lang="en-US" dirty="0"/>
              <a:t>Fit N models, holding out each group, and calculate the residuals on the </a:t>
            </a:r>
            <a:r>
              <a:rPr lang="en-US" dirty="0" smtClean="0"/>
              <a:t> group.</a:t>
            </a:r>
            <a:endParaRPr lang="en-US" dirty="0"/>
          </a:p>
          <a:p>
            <a:pPr lvl="1"/>
            <a:r>
              <a:rPr lang="en-US" dirty="0"/>
              <a:t>Estimated prediction error is the average over all the </a:t>
            </a:r>
            <a:r>
              <a:rPr lang="en-US" dirty="0" smtClean="0"/>
              <a:t> </a:t>
            </a:r>
            <a:r>
              <a:rPr lang="en-US" dirty="0"/>
              <a:t>residuals.</a:t>
            </a:r>
          </a:p>
          <a:p>
            <a:r>
              <a:rPr lang="en-US" dirty="0"/>
              <a:t>R</a:t>
            </a:r>
            <a:r>
              <a:rPr lang="en-US" baseline="30000" dirty="0"/>
              <a:t>2</a:t>
            </a:r>
            <a:r>
              <a:rPr lang="en-US" dirty="0"/>
              <a:t> : The fraction of the variance in the output variable that the model can explain.</a:t>
            </a:r>
          </a:p>
          <a:p>
            <a:pPr lvl="1"/>
            <a:r>
              <a:rPr lang="en-US" dirty="0"/>
              <a:t>It is also the </a:t>
            </a:r>
            <a:r>
              <a:rPr lang="en-US" dirty="0" smtClean="0"/>
              <a:t>square of the correlation </a:t>
            </a:r>
            <a:r>
              <a:rPr lang="en-US" dirty="0"/>
              <a:t>between the true output and the predicted output. You want it close to 1.</a:t>
            </a:r>
          </a:p>
        </p:txBody>
      </p:sp>
    </p:spTree>
    <p:extLst>
      <p:ext uri="{BB962C8B-B14F-4D97-AF65-F5344CB8AC3E}">
        <p14:creationId xmlns:p14="http://schemas.microsoft.com/office/powerpoint/2010/main" val="1458142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t>
            </a:r>
            <a:r>
              <a:rPr lang="en-US" sz="2400" dirty="0" smtClean="0"/>
              <a:t>(Continued)</a:t>
            </a:r>
            <a:endParaRPr lang="en-US" sz="2400" dirty="0"/>
          </a:p>
        </p:txBody>
      </p:sp>
      <p:sp>
        <p:nvSpPr>
          <p:cNvPr id="3" name="Content Placeholder 2"/>
          <p:cNvSpPr>
            <a:spLocks noGrp="1"/>
          </p:cNvSpPr>
          <p:nvPr>
            <p:ph idx="1"/>
          </p:nvPr>
        </p:nvSpPr>
        <p:spPr/>
        <p:txBody>
          <a:bodyPr>
            <a:normAutofit fontScale="85000" lnSpcReduction="10000"/>
          </a:bodyPr>
          <a:lstStyle/>
          <a:p>
            <a:r>
              <a:rPr lang="en-US" dirty="0"/>
              <a:t>Sanity </a:t>
            </a:r>
            <a:r>
              <a:rPr lang="en-US" dirty="0" smtClean="0"/>
              <a:t>check </a:t>
            </a:r>
            <a:r>
              <a:rPr lang="en-US" dirty="0"/>
              <a:t>the coefficients</a:t>
            </a:r>
          </a:p>
          <a:p>
            <a:pPr lvl="1"/>
            <a:r>
              <a:rPr lang="en-US" dirty="0"/>
              <a:t>Do the signs </a:t>
            </a:r>
            <a:r>
              <a:rPr lang="en-US" dirty="0" smtClean="0"/>
              <a:t>make </a:t>
            </a:r>
            <a:r>
              <a:rPr lang="en-US" dirty="0"/>
              <a:t>sense? Are the coefficients excessively large?</a:t>
            </a:r>
          </a:p>
          <a:p>
            <a:pPr lvl="2"/>
            <a:r>
              <a:rPr lang="en-US" dirty="0"/>
              <a:t>Wrong sign is an indication of correlated inputs, but doesn't necessarily affect predictive </a:t>
            </a:r>
            <a:r>
              <a:rPr lang="en-US" dirty="0" smtClean="0"/>
              <a:t>power.</a:t>
            </a:r>
            <a:endParaRPr lang="en-US" dirty="0"/>
          </a:p>
          <a:p>
            <a:pPr lvl="2"/>
            <a:r>
              <a:rPr lang="en-US" dirty="0"/>
              <a:t>Excessively large </a:t>
            </a:r>
            <a:r>
              <a:rPr lang="en-US" dirty="0" smtClean="0"/>
              <a:t>coefficient </a:t>
            </a:r>
            <a:r>
              <a:rPr lang="en-US" dirty="0"/>
              <a:t>magnitudes may indicate strongly correlated inputs; you may want </a:t>
            </a:r>
            <a:r>
              <a:rPr lang="en-US" dirty="0" smtClean="0"/>
              <a:t>to consider </a:t>
            </a:r>
            <a:r>
              <a:rPr lang="en-US" dirty="0"/>
              <a:t>eliminating some variables, or using regularized regression techniques.</a:t>
            </a:r>
          </a:p>
          <a:p>
            <a:pPr lvl="3"/>
            <a:r>
              <a:rPr lang="en-US" dirty="0"/>
              <a:t>Ridge, Lasso</a:t>
            </a:r>
          </a:p>
          <a:p>
            <a:pPr lvl="2"/>
            <a:r>
              <a:rPr lang="en-US" dirty="0"/>
              <a:t>Infinite magnitude coefficients could indicate a variable that strongly predicts a subset of the output (and doesn't predict well on the rest).</a:t>
            </a:r>
          </a:p>
          <a:p>
            <a:pPr lvl="3"/>
            <a:r>
              <a:rPr lang="en-US" dirty="0"/>
              <a:t>Plot output </a:t>
            </a:r>
            <a:r>
              <a:rPr lang="en-US" dirty="0" smtClean="0"/>
              <a:t>vs. </a:t>
            </a:r>
            <a:r>
              <a:rPr lang="en-US" dirty="0"/>
              <a:t>this input, and see if you should segment the data before </a:t>
            </a:r>
            <a:r>
              <a:rPr lang="en-US" dirty="0" smtClean="0"/>
              <a:t>regressing.</a:t>
            </a:r>
            <a:endParaRPr lang="en-US" dirty="0"/>
          </a:p>
          <a:p>
            <a:endParaRPr lang="en-US" dirty="0"/>
          </a:p>
        </p:txBody>
      </p:sp>
    </p:spTree>
    <p:extLst>
      <p:ext uri="{BB962C8B-B14F-4D97-AF65-F5344CB8AC3E}">
        <p14:creationId xmlns:p14="http://schemas.microsoft.com/office/powerpoint/2010/main" val="3977814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b="1" dirty="0">
                <a:solidFill>
                  <a:schemeClr val="accent2"/>
                </a:solidFill>
              </a:rPr>
              <a:t>Plot it!</a:t>
            </a:r>
            <a:r>
              <a:rPr lang="en-US" dirty="0">
                <a:solidFill>
                  <a:schemeClr val="accent2"/>
                </a:solidFill>
              </a:rPr>
              <a:t> </a:t>
            </a:r>
          </a:p>
          <a:p>
            <a:pPr lvl="1"/>
            <a:r>
              <a:rPr lang="en-US" dirty="0"/>
              <a:t>Prediction </a:t>
            </a:r>
            <a:r>
              <a:rPr lang="en-US" dirty="0" smtClean="0"/>
              <a:t>vs. </a:t>
            </a:r>
            <a:r>
              <a:rPr lang="en-US" dirty="0"/>
              <a:t>true outcome</a:t>
            </a:r>
          </a:p>
          <a:p>
            <a:r>
              <a:rPr lang="en-US" dirty="0" smtClean="0"/>
              <a:t>Look </a:t>
            </a:r>
            <a:r>
              <a:rPr lang="en-US" dirty="0"/>
              <a:t>for:</a:t>
            </a:r>
          </a:p>
          <a:p>
            <a:pPr lvl="1"/>
            <a:r>
              <a:rPr lang="en-US" dirty="0"/>
              <a:t>Systematic over/under prediction</a:t>
            </a:r>
          </a:p>
          <a:p>
            <a:pPr lvl="1"/>
            <a:r>
              <a:rPr lang="en-US" dirty="0" smtClean="0"/>
              <a:t>Non-consistent </a:t>
            </a:r>
            <a:r>
              <a:rPr lang="en-US" dirty="0"/>
              <a:t>variance</a:t>
            </a:r>
          </a:p>
          <a:p>
            <a:pPr lvl="2"/>
            <a:r>
              <a:rPr lang="en-US" dirty="0"/>
              <a:t>The data cloud should be symmetric about the line of true prediction</a:t>
            </a:r>
          </a:p>
          <a:p>
            <a:pPr lvl="1"/>
            <a:r>
              <a:rPr lang="en-US" dirty="0"/>
              <a:t>Glaring outliers</a:t>
            </a:r>
          </a:p>
          <a:p>
            <a:r>
              <a:rPr lang="en-US" dirty="0"/>
              <a:t>You will see other diagnostic plots in the </a:t>
            </a:r>
            <a:r>
              <a:rPr lang="en-US" dirty="0" smtClean="0"/>
              <a:t>lab</a:t>
            </a:r>
            <a:endParaRPr lang="en-US" dirty="0"/>
          </a:p>
        </p:txBody>
      </p:sp>
      <p:sp>
        <p:nvSpPr>
          <p:cNvPr id="2" name="Title 1"/>
          <p:cNvSpPr>
            <a:spLocks noGrp="1"/>
          </p:cNvSpPr>
          <p:nvPr>
            <p:ph type="title"/>
          </p:nvPr>
        </p:nvSpPr>
        <p:spPr/>
        <p:txBody>
          <a:bodyPr/>
          <a:lstStyle/>
          <a:p>
            <a:pPr algn="l"/>
            <a:r>
              <a:rPr lang="en-US" dirty="0" smtClean="0"/>
              <a:t>Diagnostics </a:t>
            </a:r>
            <a:r>
              <a:rPr lang="en-US" sz="2400" dirty="0" smtClean="0"/>
              <a:t>(Continued)</a:t>
            </a:r>
            <a:endParaRPr lang="en-US" sz="2400" dirty="0"/>
          </a:p>
        </p:txBody>
      </p:sp>
      <p:pic>
        <p:nvPicPr>
          <p:cNvPr id="5" name="Picture 4" descr="Rplot02.png"/>
          <p:cNvPicPr>
            <a:picLocks noChangeAspect="1"/>
          </p:cNvPicPr>
          <p:nvPr/>
        </p:nvPicPr>
        <p:blipFill>
          <a:blip r:embed="rId3" cstate="print"/>
          <a:stretch>
            <a:fillRect/>
          </a:stretch>
        </p:blipFill>
        <p:spPr>
          <a:xfrm>
            <a:off x="5334000" y="457199"/>
            <a:ext cx="3174999" cy="2597727"/>
          </a:xfrm>
          <a:prstGeom prst="rect">
            <a:avLst/>
          </a:prstGeom>
        </p:spPr>
      </p:pic>
      <p:pic>
        <p:nvPicPr>
          <p:cNvPr id="6" name="Picture 5" descr="Rplot03.png"/>
          <p:cNvPicPr>
            <a:picLocks noChangeAspect="1"/>
          </p:cNvPicPr>
          <p:nvPr/>
        </p:nvPicPr>
        <p:blipFill>
          <a:blip r:embed="rId4" cstate="print"/>
          <a:stretch>
            <a:fillRect/>
          </a:stretch>
        </p:blipFill>
        <p:spPr>
          <a:xfrm>
            <a:off x="5257800" y="3124199"/>
            <a:ext cx="3200400" cy="2618509"/>
          </a:xfrm>
          <a:prstGeom prst="rect">
            <a:avLst/>
          </a:prstGeom>
        </p:spPr>
      </p:pic>
      <p:sp>
        <p:nvSpPr>
          <p:cNvPr id="9" name="TextBox 8"/>
          <p:cNvSpPr txBox="1"/>
          <p:nvPr/>
        </p:nvSpPr>
        <p:spPr>
          <a:xfrm>
            <a:off x="4876800" y="141982"/>
            <a:ext cx="2514600" cy="1077218"/>
          </a:xfrm>
          <a:prstGeom prst="rect">
            <a:avLst/>
          </a:prstGeom>
          <a:solidFill>
            <a:schemeClr val="bg1">
              <a:lumMod val="85000"/>
            </a:schemeClr>
          </a:solidFill>
          <a:ln>
            <a:solidFill>
              <a:srgbClr val="7F7F7F"/>
            </a:solidFill>
          </a:ln>
        </p:spPr>
        <p:txBody>
          <a:bodyPr wrap="square" rtlCol="0">
            <a:spAutoFit/>
          </a:bodyPr>
          <a:lstStyle/>
          <a:p>
            <a:r>
              <a:rPr lang="en-US" sz="1600" dirty="0" err="1" smtClean="0"/>
              <a:t>overpredicts</a:t>
            </a:r>
            <a:r>
              <a:rPr lang="en-US" sz="1600" dirty="0" smtClean="0"/>
              <a:t> </a:t>
            </a:r>
            <a:r>
              <a:rPr lang="en-US" sz="1600" dirty="0"/>
              <a:t>for low true values, </a:t>
            </a:r>
            <a:r>
              <a:rPr lang="en-US" sz="1600" dirty="0" err="1" smtClean="0"/>
              <a:t>underpredicts</a:t>
            </a:r>
            <a:r>
              <a:rPr lang="en-US" sz="1600" dirty="0" smtClean="0"/>
              <a:t> </a:t>
            </a:r>
            <a:r>
              <a:rPr lang="en-US" sz="1600" dirty="0"/>
              <a:t>at higher values. Improve the model.</a:t>
            </a:r>
          </a:p>
        </p:txBody>
      </p:sp>
      <p:sp>
        <p:nvSpPr>
          <p:cNvPr id="10" name="TextBox 9"/>
          <p:cNvSpPr txBox="1"/>
          <p:nvPr/>
        </p:nvSpPr>
        <p:spPr>
          <a:xfrm>
            <a:off x="7086600" y="4953000"/>
            <a:ext cx="1905000" cy="1077218"/>
          </a:xfrm>
          <a:prstGeom prst="rect">
            <a:avLst/>
          </a:prstGeom>
          <a:solidFill>
            <a:schemeClr val="bg1">
              <a:lumMod val="85000"/>
            </a:schemeClr>
          </a:solidFill>
          <a:ln>
            <a:solidFill>
              <a:srgbClr val="7F7F7F"/>
            </a:solidFill>
          </a:ln>
        </p:spPr>
        <p:txBody>
          <a:bodyPr wrap="square" rtlCol="0">
            <a:spAutoFit/>
          </a:bodyPr>
          <a:lstStyle/>
          <a:p>
            <a:r>
              <a:rPr lang="en-US" sz="1600" dirty="0"/>
              <a:t>Not quite </a:t>
            </a:r>
            <a:r>
              <a:rPr lang="en-US" sz="1600" dirty="0" smtClean="0"/>
              <a:t>consistent </a:t>
            </a:r>
            <a:r>
              <a:rPr lang="en-US" sz="1600" dirty="0"/>
              <a:t>variance, but much better.</a:t>
            </a:r>
          </a:p>
        </p:txBody>
      </p:sp>
    </p:spTree>
    <p:extLst>
      <p:ext uri="{BB962C8B-B14F-4D97-AF65-F5344CB8AC3E}">
        <p14:creationId xmlns:p14="http://schemas.microsoft.com/office/powerpoint/2010/main" val="1659729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Comparing R-Squared</a:t>
            </a:r>
            <a:endParaRPr lang="en-US" dirty="0"/>
          </a:p>
        </p:txBody>
      </p:sp>
      <p:pic>
        <p:nvPicPr>
          <p:cNvPr id="1026" name="Picture 2" descr="Fitted line plot with high response vari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88636"/>
            <a:ext cx="4355342" cy="2903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tted line plot with low response vari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320" y="2488636"/>
            <a:ext cx="4343400"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2525" y="1005385"/>
            <a:ext cx="4953000" cy="646331"/>
          </a:xfrm>
          <a:prstGeom prst="rect">
            <a:avLst/>
          </a:prstGeom>
        </p:spPr>
        <p:txBody>
          <a:bodyPr wrap="square">
            <a:spAutoFit/>
          </a:bodyPr>
          <a:lstStyle/>
          <a:p>
            <a:r>
              <a:rPr lang="en-US" dirty="0"/>
              <a:t>Regression equations: Output  =  44 +  2 * Input</a:t>
            </a:r>
          </a:p>
          <a:p>
            <a:r>
              <a:rPr lang="en-US" dirty="0"/>
              <a:t>Input is significant with P &lt; 0.001 for both models</a:t>
            </a:r>
          </a:p>
        </p:txBody>
      </p:sp>
      <p:sp>
        <p:nvSpPr>
          <p:cNvPr id="8" name="TextBox 7"/>
          <p:cNvSpPr txBox="1"/>
          <p:nvPr/>
        </p:nvSpPr>
        <p:spPr>
          <a:xfrm>
            <a:off x="5825320" y="2008396"/>
            <a:ext cx="1627369" cy="369332"/>
          </a:xfrm>
          <a:prstGeom prst="rect">
            <a:avLst/>
          </a:prstGeom>
          <a:noFill/>
        </p:spPr>
        <p:txBody>
          <a:bodyPr wrap="none" rtlCol="0">
            <a:spAutoFit/>
          </a:bodyPr>
          <a:lstStyle/>
          <a:p>
            <a:r>
              <a:rPr lang="en-US" dirty="0" smtClean="0"/>
              <a:t>R-</a:t>
            </a:r>
            <a:r>
              <a:rPr lang="en-US" dirty="0" err="1" smtClean="0"/>
              <a:t>Sq</a:t>
            </a:r>
            <a:r>
              <a:rPr lang="en-US" dirty="0" smtClean="0"/>
              <a:t> = 86.5%</a:t>
            </a:r>
            <a:endParaRPr lang="en-US" dirty="0"/>
          </a:p>
        </p:txBody>
      </p:sp>
      <p:sp>
        <p:nvSpPr>
          <p:cNvPr id="11" name="TextBox 10"/>
          <p:cNvSpPr txBox="1"/>
          <p:nvPr/>
        </p:nvSpPr>
        <p:spPr>
          <a:xfrm>
            <a:off x="1516386" y="2008396"/>
            <a:ext cx="1627369" cy="369332"/>
          </a:xfrm>
          <a:prstGeom prst="rect">
            <a:avLst/>
          </a:prstGeom>
          <a:noFill/>
        </p:spPr>
        <p:txBody>
          <a:bodyPr wrap="none" rtlCol="0">
            <a:spAutoFit/>
          </a:bodyPr>
          <a:lstStyle/>
          <a:p>
            <a:r>
              <a:rPr lang="en-US" dirty="0" smtClean="0"/>
              <a:t>R-</a:t>
            </a:r>
            <a:r>
              <a:rPr lang="en-US" dirty="0" err="1" smtClean="0"/>
              <a:t>Sq</a:t>
            </a:r>
            <a:r>
              <a:rPr lang="en-US" dirty="0" smtClean="0"/>
              <a:t> = 14.7%</a:t>
            </a:r>
            <a:endParaRPr lang="en-US" dirty="0"/>
          </a:p>
        </p:txBody>
      </p:sp>
    </p:spTree>
    <p:extLst>
      <p:ext uri="{BB962C8B-B14F-4D97-AF65-F5344CB8AC3E}">
        <p14:creationId xmlns:p14="http://schemas.microsoft.com/office/powerpoint/2010/main" val="317370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Coefficients, P-Value, and R-Squared</a:t>
            </a:r>
            <a:endParaRPr lang="en-US" dirty="0"/>
          </a:p>
        </p:txBody>
      </p:sp>
      <p:sp>
        <p:nvSpPr>
          <p:cNvPr id="8" name="Content Placeholder 7"/>
          <p:cNvSpPr>
            <a:spLocks noGrp="1"/>
          </p:cNvSpPr>
          <p:nvPr>
            <p:ph idx="1"/>
          </p:nvPr>
        </p:nvSpPr>
        <p:spPr/>
        <p:txBody>
          <a:bodyPr/>
          <a:lstStyle/>
          <a:p>
            <a:r>
              <a:rPr lang="en-US" dirty="0"/>
              <a:t>The coefficients estimate the trends while R-squared represents the scatter around the regression line.</a:t>
            </a:r>
          </a:p>
          <a:p>
            <a:r>
              <a:rPr lang="en-US" dirty="0"/>
              <a:t>The interpretations of the significant variables are the same for both high and low R-squared models.</a:t>
            </a:r>
          </a:p>
          <a:p>
            <a:r>
              <a:rPr lang="en-US" dirty="0"/>
              <a:t>Low R-squared values are problematic when you need precise predictions.</a:t>
            </a:r>
          </a:p>
          <a:p>
            <a:endParaRPr lang="en-US" dirty="0"/>
          </a:p>
        </p:txBody>
      </p:sp>
    </p:spTree>
    <p:extLst>
      <p:ext uri="{BB962C8B-B14F-4D97-AF65-F5344CB8AC3E}">
        <p14:creationId xmlns:p14="http://schemas.microsoft.com/office/powerpoint/2010/main" val="3315159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Simple Linear Regression</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172201" cy="258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a:hlinkClick r:id="" action="ppaction://ole?verb=0"/>
          </p:cNvPr>
          <p:cNvGraphicFramePr>
            <a:graphicFrameLocks noGrp="1"/>
          </p:cNvGraphicFramePr>
          <p:nvPr>
            <p:extLst>
              <p:ext uri="{D42A27DB-BD31-4B8C-83A1-F6EECF244321}">
                <p14:modId xmlns:p14="http://schemas.microsoft.com/office/powerpoint/2010/main" val="1131016494"/>
              </p:ext>
            </p:extLst>
          </p:nvPr>
        </p:nvGraphicFramePr>
        <p:xfrm>
          <a:off x="1752600" y="3657600"/>
          <a:ext cx="5638800" cy="2835275"/>
        </p:xfrm>
        <a:graphic>
          <a:graphicData uri="http://schemas.openxmlformats.org/presentationml/2006/ole">
            <mc:AlternateContent xmlns:mc="http://schemas.openxmlformats.org/markup-compatibility/2006">
              <mc:Choice xmlns:v="urn:schemas-microsoft-com:vml" Requires="v">
                <p:oleObj spid="_x0000_s4142" name="Visio" r:id="rId4" imgW="3996205" imgH="2076059" progId="Visio.Drawing.11">
                  <p:embed/>
                </p:oleObj>
              </mc:Choice>
              <mc:Fallback>
                <p:oleObj name="Visio" r:id="rId4" imgW="3996205" imgH="2076059" progId="Visio.Drawing.11">
                  <p:embed/>
                  <p:pic>
                    <p:nvPicPr>
                      <p:cNvPr id="0" name="Object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657600"/>
                        <a:ext cx="5638800" cy="2835275"/>
                      </a:xfrm>
                      <a:prstGeom prst="rect">
                        <a:avLst/>
                      </a:prstGeom>
                      <a:solidFill>
                        <a:srgbClr val="558ED5"/>
                      </a:solidFill>
                      <a:ln>
                        <a:noFill/>
                      </a:ln>
                    </p:spPr>
                  </p:pic>
                </p:oleObj>
              </mc:Fallback>
            </mc:AlternateContent>
          </a:graphicData>
        </a:graphic>
      </p:graphicFrame>
    </p:spTree>
    <p:extLst>
      <p:ext uri="{BB962C8B-B14F-4D97-AF65-F5344CB8AC3E}">
        <p14:creationId xmlns:p14="http://schemas.microsoft.com/office/powerpoint/2010/main" val="22221352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Problem</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40</a:t>
            </a:fld>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143000"/>
            <a:ext cx="58293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5263712"/>
            <a:ext cx="7469289" cy="830997"/>
          </a:xfrm>
          <a:prstGeom prst="rect">
            <a:avLst/>
          </a:prstGeom>
          <a:noFill/>
        </p:spPr>
        <p:txBody>
          <a:bodyPr wrap="none" rtlCol="0">
            <a:spAutoFit/>
          </a:bodyPr>
          <a:lstStyle/>
          <a:p>
            <a:r>
              <a:rPr lang="en-US" sz="2400" dirty="0" smtClean="0"/>
              <a:t>The fitting curve fits the data perfectly well, </a:t>
            </a:r>
          </a:p>
          <a:p>
            <a:r>
              <a:rPr lang="en-US" sz="2400" dirty="0" smtClean="0"/>
              <a:t>but if we look at new observations, we can get large errors</a:t>
            </a:r>
            <a:endParaRPr lang="en-US" sz="2400" dirty="0"/>
          </a:p>
        </p:txBody>
      </p:sp>
    </p:spTree>
    <p:extLst>
      <p:ext uri="{BB962C8B-B14F-4D97-AF65-F5344CB8AC3E}">
        <p14:creationId xmlns:p14="http://schemas.microsoft.com/office/powerpoint/2010/main" val="2038354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Regularization</a:t>
            </a:r>
            <a:br>
              <a:rPr lang="en-US" dirty="0" smtClean="0"/>
            </a:br>
            <a:r>
              <a:rPr lang="en-US" sz="3600" dirty="0" smtClean="0"/>
              <a:t>(Ridge </a:t>
            </a:r>
            <a:r>
              <a:rPr lang="en-US" sz="3600" dirty="0"/>
              <a:t>– Lasso – Elastic </a:t>
            </a:r>
            <a:r>
              <a:rPr lang="en-US" sz="3600" dirty="0" smtClean="0"/>
              <a:t>Net)</a:t>
            </a:r>
            <a:endParaRPr lang="en-US" sz="3600" dirty="0"/>
          </a:p>
        </p:txBody>
      </p:sp>
      <p:sp>
        <p:nvSpPr>
          <p:cNvPr id="4" name="Slide Number Placeholder 3"/>
          <p:cNvSpPr>
            <a:spLocks noGrp="1"/>
          </p:cNvSpPr>
          <p:nvPr>
            <p:ph type="sldNum" sz="quarter" idx="12"/>
          </p:nvPr>
        </p:nvSpPr>
        <p:spPr/>
        <p:txBody>
          <a:bodyPr/>
          <a:lstStyle/>
          <a:p>
            <a:fld id="{71BD4A25-22B2-48E3-9FC3-0D375F0F72AF}" type="slidenum">
              <a:rPr lang="en-US" smtClean="0"/>
              <a:t>41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012" y="1657678"/>
            <a:ext cx="65055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65" y="2676853"/>
            <a:ext cx="89630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62400"/>
            <a:ext cx="90297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21" y="5293273"/>
            <a:ext cx="9144000" cy="88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2741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 Reduces Overfitting</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42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7" y="1828800"/>
            <a:ext cx="58388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482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381000" y="1219200"/>
          <a:ext cx="8382000" cy="5208016"/>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400" b="1" dirty="0">
                          <a:latin typeface="Calibri"/>
                          <a:ea typeface="Times New Roman"/>
                          <a:cs typeface="Calibri"/>
                        </a:rPr>
                        <a:t>Reasons to Choose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Times New Roman"/>
                          <a:cs typeface="Calibri"/>
                        </a:rPr>
                        <a:t>Cautions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Concise </a:t>
                      </a:r>
                      <a:r>
                        <a:rPr lang="en-US" sz="1800" dirty="0" smtClean="0">
                          <a:latin typeface="Calibri"/>
                          <a:ea typeface="Times New Roman"/>
                          <a:cs typeface="Calibri"/>
                        </a:rPr>
                        <a:t>representation (</a:t>
                      </a:r>
                      <a:r>
                        <a:rPr lang="en-US" sz="1800" dirty="0">
                          <a:latin typeface="Calibri"/>
                          <a:ea typeface="Times New Roman"/>
                          <a:cs typeface="Calibri"/>
                        </a:rPr>
                        <a:t>the coefficients)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 not handle missing values well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Robust to redundant variables, correlated variables </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smtClean="0">
                          <a:latin typeface="Calibri"/>
                          <a:ea typeface="Times New Roman"/>
                          <a:cs typeface="Calibri"/>
                        </a:rPr>
                        <a:t>Lose </a:t>
                      </a:r>
                      <a:r>
                        <a:rPr lang="en-US" sz="1800" dirty="0">
                          <a:latin typeface="Calibri"/>
                          <a:ea typeface="Times New Roman"/>
                          <a:cs typeface="Calibri"/>
                        </a:rPr>
                        <a:t>some explanatory value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Assumes that each variable affects the outcome linearly and additively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Variable transformations and modeling variable interactions can alleviate this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A good idea to take the log of monetary amounts or any variable with a wide dynamic range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Explanatory value</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smtClean="0">
                          <a:latin typeface="Calibri"/>
                          <a:ea typeface="Times New Roman"/>
                          <a:cs typeface="Calibri"/>
                        </a:rPr>
                        <a:t>Relative </a:t>
                      </a:r>
                      <a:r>
                        <a:rPr lang="en-US" sz="1800" dirty="0">
                          <a:latin typeface="Calibri"/>
                          <a:ea typeface="Times New Roman"/>
                          <a:cs typeface="Calibri"/>
                        </a:rPr>
                        <a:t>impact of each variable on the outcome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Can't handle variables that affect the outcome in a discontinuous </a:t>
                      </a:r>
                      <a:r>
                        <a:rPr lang="en-US" sz="1800" dirty="0" smtClean="0">
                          <a:latin typeface="Calibri"/>
                          <a:ea typeface="Calibri"/>
                          <a:cs typeface="Calibri"/>
                        </a:rPr>
                        <a:t>way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Step functions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score data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Doesn't work well with discrete drivers that have a lot of distinct values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For example, ZIP code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304800" y="228600"/>
            <a:ext cx="8458200" cy="762000"/>
          </a:xfrm>
        </p:spPr>
        <p:txBody>
          <a:bodyPr>
            <a:noAutofit/>
          </a:bodyPr>
          <a:lstStyle/>
          <a:p>
            <a:r>
              <a:rPr lang="en-US" sz="3200" dirty="0" smtClean="0"/>
              <a:t>Linear Regression - Reasons </a:t>
            </a:r>
            <a:r>
              <a:rPr lang="en-US" sz="2800" dirty="0" smtClean="0"/>
              <a:t>to</a:t>
            </a:r>
            <a:r>
              <a:rPr lang="en-US" sz="3200" dirty="0" smtClean="0"/>
              <a:t> Choose (+) and </a:t>
            </a:r>
            <a:br>
              <a:rPr lang="en-US" sz="3200" dirty="0" smtClean="0"/>
            </a:br>
            <a:r>
              <a:rPr lang="en-US" sz="3200" dirty="0" smtClean="0"/>
              <a:t>Cautions (-)</a:t>
            </a:r>
            <a:endParaRPr lang="en-US" sz="3200" dirty="0"/>
          </a:p>
        </p:txBody>
      </p:sp>
    </p:spTree>
    <p:extLst>
      <p:ext uri="{BB962C8B-B14F-4D97-AF65-F5344CB8AC3E}">
        <p14:creationId xmlns:p14="http://schemas.microsoft.com/office/powerpoint/2010/main" val="2300785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5</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593" r="44244"/>
          <a:stretch/>
        </p:blipFill>
        <p:spPr bwMode="auto">
          <a:xfrm>
            <a:off x="76201" y="1828800"/>
            <a:ext cx="5160454" cy="337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16100"/>
            <a:ext cx="3581400" cy="189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04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Slide Number Placeholder 2"/>
          <p:cNvSpPr>
            <a:spLocks noGrp="1"/>
          </p:cNvSpPr>
          <p:nvPr>
            <p:ph type="sldNum" sz="quarter" idx="12"/>
          </p:nvPr>
        </p:nvSpPr>
        <p:spPr/>
        <p:txBody>
          <a:bodyPr/>
          <a:lstStyle/>
          <a:p>
            <a:fld id="{71BD4A25-22B2-48E3-9FC3-0D375F0F72AF}" type="slidenum">
              <a:rPr lang="en-US" smtClean="0"/>
              <a:t>6</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001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99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Linear Regression</a:t>
            </a:r>
            <a:endParaRPr lang="en-US" dirty="0"/>
          </a:p>
        </p:txBody>
      </p:sp>
      <p:sp>
        <p:nvSpPr>
          <p:cNvPr id="6" name="Content Placeholder 5"/>
          <p:cNvSpPr>
            <a:spLocks noGrp="1"/>
          </p:cNvSpPr>
          <p:nvPr>
            <p:ph idx="1"/>
          </p:nvPr>
        </p:nvSpPr>
        <p:spPr/>
        <p:txBody>
          <a:bodyPr>
            <a:normAutofit lnSpcReduction="10000"/>
          </a:bodyPr>
          <a:lstStyle/>
          <a:p>
            <a:r>
              <a:rPr lang="en-US" dirty="0" smtClean="0"/>
              <a:t>Used to estimate a continuous value as a linear (additive) function of other variables</a:t>
            </a:r>
          </a:p>
          <a:p>
            <a:endParaRPr lang="en-US" dirty="0"/>
          </a:p>
          <a:p>
            <a:endParaRPr lang="en-US" dirty="0" smtClean="0"/>
          </a:p>
          <a:p>
            <a:r>
              <a:rPr lang="en-US" dirty="0"/>
              <a:t>The preferred method for almost any problem where we are predicting a continuous outcome</a:t>
            </a:r>
          </a:p>
          <a:p>
            <a:pPr lvl="1"/>
            <a:r>
              <a:rPr lang="en-US" dirty="0"/>
              <a:t>Try this first; if it fails, then try something more complicated</a:t>
            </a:r>
          </a:p>
          <a:p>
            <a:endParaRPr lang="en-US" dirty="0" smtClean="0"/>
          </a:p>
        </p:txBody>
      </p:sp>
      <p:pic>
        <p:nvPicPr>
          <p:cNvPr id="4" name="Picture 3" descr="latex-image-1.pdf"/>
          <p:cNvPicPr>
            <a:picLocks noChangeAspect="1"/>
          </p:cNvPicPr>
          <p:nvPr/>
        </p:nvPicPr>
        <p:blipFill>
          <a:blip r:embed="rId3" cstate="print"/>
          <a:stretch>
            <a:fillRect/>
          </a:stretch>
        </p:blipFill>
        <p:spPr>
          <a:xfrm>
            <a:off x="1828800" y="2826845"/>
            <a:ext cx="5105400" cy="431800"/>
          </a:xfrm>
          <a:prstGeom prst="rect">
            <a:avLst/>
          </a:prstGeom>
        </p:spPr>
      </p:pic>
    </p:spTree>
    <p:extLst>
      <p:ext uri="{BB962C8B-B14F-4D97-AF65-F5344CB8AC3E}">
        <p14:creationId xmlns:p14="http://schemas.microsoft.com/office/powerpoint/2010/main" val="181939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Description</a:t>
            </a:r>
            <a:endParaRPr lang="en-US" dirty="0"/>
          </a:p>
        </p:txBody>
      </p:sp>
      <p:sp>
        <p:nvSpPr>
          <p:cNvPr id="3" name="Content Placeholder 2"/>
          <p:cNvSpPr>
            <a:spLocks noGrp="1"/>
          </p:cNvSpPr>
          <p:nvPr>
            <p:ph idx="1"/>
          </p:nvPr>
        </p:nvSpPr>
        <p:spPr>
          <a:xfrm>
            <a:off x="381000" y="2260837"/>
            <a:ext cx="8229600" cy="4216163"/>
          </a:xfrm>
        </p:spPr>
        <p:txBody>
          <a:bodyPr/>
          <a:lstStyle/>
          <a:p>
            <a:r>
              <a:rPr lang="en-US" dirty="0" smtClean="0"/>
              <a:t>Solve for the bi</a:t>
            </a:r>
          </a:p>
          <a:p>
            <a:pPr lvl="1"/>
            <a:r>
              <a:rPr lang="en-US" dirty="0" smtClean="0"/>
              <a:t>Ordinary Least Squares</a:t>
            </a:r>
          </a:p>
          <a:p>
            <a:r>
              <a:rPr lang="en-US" dirty="0" smtClean="0"/>
              <a:t>Categorical variables are expanded to a set of indicator variables, one for each possible value.</a:t>
            </a:r>
          </a:p>
        </p:txBody>
      </p:sp>
      <p:pic>
        <p:nvPicPr>
          <p:cNvPr id="4" name="Picture 3" descr="latex-image-1.pdf"/>
          <p:cNvPicPr>
            <a:picLocks noChangeAspect="1"/>
          </p:cNvPicPr>
          <p:nvPr/>
        </p:nvPicPr>
        <p:blipFill>
          <a:blip r:embed="rId3" cstate="print"/>
          <a:stretch>
            <a:fillRect/>
          </a:stretch>
        </p:blipFill>
        <p:spPr>
          <a:xfrm>
            <a:off x="1943100" y="1525588"/>
            <a:ext cx="5105400" cy="431800"/>
          </a:xfrm>
          <a:prstGeom prst="rect">
            <a:avLst/>
          </a:prstGeom>
        </p:spPr>
      </p:pic>
    </p:spTree>
    <p:extLst>
      <p:ext uri="{BB962C8B-B14F-4D97-AF65-F5344CB8AC3E}">
        <p14:creationId xmlns:p14="http://schemas.microsoft.com/office/powerpoint/2010/main" val="1184541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Ordinary Least </a:t>
            </a:r>
            <a:r>
              <a:rPr lang="en-US" dirty="0" smtClean="0"/>
              <a:t>Squares</a:t>
            </a:r>
            <a:endParaRPr lang="en-US" dirty="0"/>
          </a:p>
        </p:txBody>
      </p:sp>
      <p:sp>
        <p:nvSpPr>
          <p:cNvPr id="3" name="Slide Number Placeholder 2"/>
          <p:cNvSpPr>
            <a:spLocks noGrp="1"/>
          </p:cNvSpPr>
          <p:nvPr>
            <p:ph type="sldNum" sz="quarter" idx="12"/>
          </p:nvPr>
        </p:nvSpPr>
        <p:spPr/>
        <p:txBody>
          <a:bodyPr/>
          <a:lstStyle/>
          <a:p>
            <a:fld id="{71BD4A25-22B2-48E3-9FC3-0D375F0F72AF}"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37" y="1600200"/>
            <a:ext cx="7477125" cy="4134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4600" y="5941367"/>
            <a:ext cx="3625801" cy="461665"/>
          </a:xfrm>
          <a:prstGeom prst="rect">
            <a:avLst/>
          </a:prstGeom>
          <a:noFill/>
        </p:spPr>
        <p:txBody>
          <a:bodyPr wrap="none" rtlCol="0">
            <a:spAutoFit/>
          </a:bodyPr>
          <a:lstStyle/>
          <a:p>
            <a:r>
              <a:rPr lang="en-US" sz="2400" dirty="0" smtClean="0"/>
              <a:t>OLS:   Minimize Sum(</a:t>
            </a:r>
            <a:r>
              <a:rPr lang="en-US" sz="2400" dirty="0" err="1" smtClean="0"/>
              <a:t>y</a:t>
            </a:r>
            <a:r>
              <a:rPr lang="en-US" sz="2400" baseline="-25000" dirty="0" err="1" smtClean="0"/>
              <a:t>i</a:t>
            </a:r>
            <a:r>
              <a:rPr lang="en-US" sz="2400" dirty="0" err="1" smtClean="0"/>
              <a:t>-y</a:t>
            </a:r>
            <a:r>
              <a:rPr lang="en-US" sz="2400" baseline="-25000" dirty="0" err="1" smtClean="0"/>
              <a:t>i</a:t>
            </a:r>
            <a:r>
              <a:rPr lang="en-US" sz="2400" dirty="0" smtClean="0"/>
              <a:t>^)</a:t>
            </a:r>
            <a:r>
              <a:rPr lang="en-US" sz="2400" baseline="30000" dirty="0" smtClean="0"/>
              <a:t>2</a:t>
            </a:r>
            <a:endParaRPr lang="en-US" sz="2400" baseline="30000" dirty="0"/>
          </a:p>
        </p:txBody>
      </p:sp>
    </p:spTree>
    <p:extLst>
      <p:ext uri="{BB962C8B-B14F-4D97-AF65-F5344CB8AC3E}">
        <p14:creationId xmlns:p14="http://schemas.microsoft.com/office/powerpoint/2010/main" val="3612838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1806</TotalTime>
  <Words>3911</Words>
  <Application>Microsoft Office PowerPoint</Application>
  <PresentationFormat>On-screen Show (4:3)</PresentationFormat>
  <Paragraphs>369</Paragraphs>
  <Slides>43</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Visio</vt:lpstr>
      <vt:lpstr>Linear Regression</vt:lpstr>
      <vt:lpstr>Overview of Linear Regression</vt:lpstr>
      <vt:lpstr>Regression</vt:lpstr>
      <vt:lpstr>Simple Linear Regression</vt:lpstr>
      <vt:lpstr>Simple Linear Regression</vt:lpstr>
      <vt:lpstr>Linear Regression</vt:lpstr>
      <vt:lpstr>Linear Regression</vt:lpstr>
      <vt:lpstr>Technical Description</vt:lpstr>
      <vt:lpstr>Ordinary Least Squares</vt:lpstr>
      <vt:lpstr>Representing Categorical Variable</vt:lpstr>
      <vt:lpstr>Regression Example</vt:lpstr>
      <vt:lpstr>Dummy Variables</vt:lpstr>
      <vt:lpstr>Dummy Variables</vt:lpstr>
      <vt:lpstr>Dummy Variable Trap</vt:lpstr>
      <vt:lpstr>Continuous Vs. Categorical Variables</vt:lpstr>
      <vt:lpstr>What do the Coefficients bi  Mean?</vt:lpstr>
      <vt:lpstr>Building A Model</vt:lpstr>
      <vt:lpstr>Building A Model</vt:lpstr>
      <vt:lpstr>            Backward Elimination</vt:lpstr>
      <vt:lpstr>Forward Selection</vt:lpstr>
      <vt:lpstr>       Bidirectional Elimination</vt:lpstr>
      <vt:lpstr>All Possible Models</vt:lpstr>
      <vt:lpstr>Simple Linear Regression Assumptions</vt:lpstr>
      <vt:lpstr>The Residual</vt:lpstr>
      <vt:lpstr>Diagnostics: Residual Plot</vt:lpstr>
      <vt:lpstr>Diagnostics</vt:lpstr>
      <vt:lpstr>Test for Parameters (F-test)</vt:lpstr>
      <vt:lpstr>Linear Regression Example</vt:lpstr>
      <vt:lpstr>Residual Plots</vt:lpstr>
      <vt:lpstr>Model Summary</vt:lpstr>
      <vt:lpstr>Multiple Variables General Rules</vt:lpstr>
      <vt:lpstr>Multiple Variables Example</vt:lpstr>
      <vt:lpstr>Dependent Variables Example</vt:lpstr>
      <vt:lpstr>Dependent Variables Example</vt:lpstr>
      <vt:lpstr>Diagnostics</vt:lpstr>
      <vt:lpstr>Diagnostics (Continued)</vt:lpstr>
      <vt:lpstr>Diagnostics (Continued)</vt:lpstr>
      <vt:lpstr>Comparing R-Squared</vt:lpstr>
      <vt:lpstr>Coefficients, P-Value, and R-Squared</vt:lpstr>
      <vt:lpstr>Overfitting Problem</vt:lpstr>
      <vt:lpstr>Examples of Regularization (Ridge – Lasso – Elastic Net)</vt:lpstr>
      <vt:lpstr>Regularization Reduces Overfitting</vt:lpstr>
      <vt:lpstr>Linear Regression - Reasons to Choose (+) and  Cautions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CMP</cp:lastModifiedBy>
  <cp:revision>160</cp:revision>
  <cp:lastPrinted>2017-03-13T08:59:17Z</cp:lastPrinted>
  <dcterms:created xsi:type="dcterms:W3CDTF">2016-03-29T07:35:54Z</dcterms:created>
  <dcterms:modified xsi:type="dcterms:W3CDTF">2017-03-13T09:00:44Z</dcterms:modified>
</cp:coreProperties>
</file>