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375" r:id="rId3"/>
    <p:sldId id="376" r:id="rId4"/>
    <p:sldId id="351" r:id="rId5"/>
    <p:sldId id="377" r:id="rId6"/>
    <p:sldId id="378" r:id="rId7"/>
    <p:sldId id="379" r:id="rId8"/>
    <p:sldId id="346" r:id="rId9"/>
    <p:sldId id="347" r:id="rId10"/>
    <p:sldId id="348" r:id="rId11"/>
    <p:sldId id="349" r:id="rId12"/>
    <p:sldId id="350" r:id="rId13"/>
    <p:sldId id="353" r:id="rId14"/>
    <p:sldId id="355" r:id="rId15"/>
    <p:sldId id="356" r:id="rId16"/>
    <p:sldId id="354" r:id="rId17"/>
    <p:sldId id="352" r:id="rId18"/>
    <p:sldId id="336" r:id="rId19"/>
    <p:sldId id="337" r:id="rId20"/>
    <p:sldId id="338" r:id="rId21"/>
    <p:sldId id="342" r:id="rId22"/>
    <p:sldId id="343"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6" autoAdjust="0"/>
    <p:restoredTop sz="76732" autoAdjust="0"/>
  </p:normalViewPr>
  <p:slideViewPr>
    <p:cSldViewPr>
      <p:cViewPr>
        <p:scale>
          <a:sx n="60" d="100"/>
          <a:sy n="60" d="100"/>
        </p:scale>
        <p:origin x="-1842" y="90"/>
      </p:cViewPr>
      <p:guideLst>
        <p:guide orient="horz" pos="2160"/>
        <p:guide pos="2880"/>
      </p:guideLst>
    </p:cSldViewPr>
  </p:slideViewPr>
  <p:notesTextViewPr>
    <p:cViewPr>
      <p:scale>
        <a:sx n="1" d="1"/>
        <a:sy n="1" d="1"/>
      </p:scale>
      <p:origin x="0" y="0"/>
    </p:cViewPr>
  </p:notesTextViewPr>
  <p:sorterViewPr>
    <p:cViewPr>
      <p:scale>
        <a:sx n="100" d="100"/>
        <a:sy n="100" d="100"/>
      </p:scale>
      <p:origin x="0" y="31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CMP461: Big Data Analytics</a:t>
            </a: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0A5673-BFAD-40C6-8655-65E761A5BBFA}" type="datetime1">
              <a:rPr lang="en-US" smtClean="0"/>
              <a:t>3/13/2017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Logistic Regression</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75735D-4DDA-451D-A342-AC0DBCA92C0B}" type="slidenum">
              <a:rPr lang="en-US" smtClean="0"/>
              <a:t>‹#›</a:t>
            </a:fld>
            <a:endParaRPr lang="en-US"/>
          </a:p>
        </p:txBody>
      </p:sp>
    </p:spTree>
    <p:extLst>
      <p:ext uri="{BB962C8B-B14F-4D97-AF65-F5344CB8AC3E}">
        <p14:creationId xmlns:p14="http://schemas.microsoft.com/office/powerpoint/2010/main" val="412260793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CMP461: Big Data Analytics</a:t>
            </a: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E09D05-EC44-487D-A528-587D6898A5DB}" type="datetime1">
              <a:rPr lang="en-US" smtClean="0"/>
              <a:t>3/13/2017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Logistic Regression</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D95B7C-6CF9-43D7-BE59-00ACFCE4D165}" type="slidenum">
              <a:rPr lang="en-US" smtClean="0"/>
              <a:t>1</a:t>
            </a:fld>
            <a:endParaRPr lang="en-US"/>
          </a:p>
        </p:txBody>
      </p:sp>
      <p:sp>
        <p:nvSpPr>
          <p:cNvPr id="5" name="Date Placeholder 4"/>
          <p:cNvSpPr>
            <a:spLocks noGrp="1"/>
          </p:cNvSpPr>
          <p:nvPr>
            <p:ph type="dt" idx="11"/>
          </p:nvPr>
        </p:nvSpPr>
        <p:spPr/>
        <p:txBody>
          <a:bodyPr/>
          <a:lstStyle/>
          <a:p>
            <a:fld id="{B1AE50B0-8BBC-4AEF-A46D-E7E0E2E23F80}" type="datetime1">
              <a:rPr lang="en-US" smtClean="0"/>
              <a:t>3/13/2017</a:t>
            </a:fld>
            <a:endParaRPr lang="en-US"/>
          </a:p>
        </p:txBody>
      </p:sp>
      <p:sp>
        <p:nvSpPr>
          <p:cNvPr id="6" name="Footer Placeholder 5"/>
          <p:cNvSpPr>
            <a:spLocks noGrp="1"/>
          </p:cNvSpPr>
          <p:nvPr>
            <p:ph type="ftr" sz="quarter" idx="12"/>
          </p:nvPr>
        </p:nvSpPr>
        <p:spPr/>
        <p:txBody>
          <a:bodyPr/>
          <a:lstStyle/>
          <a:p>
            <a:r>
              <a:rPr lang="en-US" smtClean="0"/>
              <a:t>Logistic Regression</a:t>
            </a:r>
            <a:endParaRPr lang="en-US"/>
          </a:p>
        </p:txBody>
      </p:sp>
      <p:sp>
        <p:nvSpPr>
          <p:cNvPr id="7" name="Header Placeholder 6"/>
          <p:cNvSpPr>
            <a:spLocks noGrp="1"/>
          </p:cNvSpPr>
          <p:nvPr>
            <p:ph type="hdr" sz="quarter" idx="13"/>
          </p:nvPr>
        </p:nvSpPr>
        <p:spPr/>
        <p:txBody>
          <a:bodyPr/>
          <a:lstStyle/>
          <a:p>
            <a:r>
              <a:rPr lang="en-US" smtClean="0"/>
              <a:t>CMP461: Big Data Analytics</a:t>
            </a:r>
            <a:endParaRPr lang="en-US"/>
          </a:p>
        </p:txBody>
      </p:sp>
    </p:spTree>
    <p:extLst>
      <p:ext uri="{BB962C8B-B14F-4D97-AF65-F5344CB8AC3E}">
        <p14:creationId xmlns:p14="http://schemas.microsoft.com/office/powerpoint/2010/main" val="238764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"Logistic</a:t>
            </a:r>
            <a:r>
              <a:rPr lang="en-US" baseline="0" dirty="0"/>
              <a:t> regression preserves </a:t>
            </a:r>
            <a:r>
              <a:rPr lang="en-US" baseline="0" dirty="0" smtClean="0"/>
              <a:t>summary statistics of the training data" </a:t>
            </a:r>
            <a:r>
              <a:rPr lang="en-US" baseline="0" dirty="0"/>
              <a:t>– in other words, logistic regression is a very good way of </a:t>
            </a:r>
            <a:r>
              <a:rPr lang="en-US" baseline="0" dirty="0" smtClean="0"/>
              <a:t>concisely </a:t>
            </a:r>
            <a:r>
              <a:rPr lang="en-US" baseline="0" dirty="0"/>
              <a:t>describing the </a:t>
            </a:r>
            <a:r>
              <a:rPr lang="en-US" baseline="0" dirty="0" smtClean="0"/>
              <a:t>probability </a:t>
            </a:r>
            <a:r>
              <a:rPr lang="en-US" baseline="0" dirty="0"/>
              <a:t>of all the different possible combination of features in the training data</a:t>
            </a:r>
            <a:r>
              <a:rPr lang="en-US" baseline="0" dirty="0" smtClean="0"/>
              <a:t>. </a:t>
            </a:r>
          </a:p>
          <a:p>
            <a:r>
              <a:rPr lang="en-US" baseline="0" dirty="0" smtClean="0"/>
              <a:t>Two examples of this feature are shown in the slide. If you sum up everybody’s score after putting them through the model the total computed will be equal to the sum of all the training set scores.</a:t>
            </a:r>
          </a:p>
          <a:p>
            <a:r>
              <a:rPr lang="en-US" baseline="0" dirty="0" smtClean="0"/>
              <a:t>What this means is that it is almost like a continuous look up probability table. Assume that we have all categorical variables and you have the table of probability of every possible combination of variables, Logistic regression is a concise version of the table. This is what can be defined as a “well calibrated” model. </a:t>
            </a:r>
          </a:p>
          <a:p>
            <a:endParaRPr lang="en-US" baseline="0" dirty="0" smtClean="0"/>
          </a:p>
          <a:p>
            <a:r>
              <a:rPr lang="en-US" baseline="0" dirty="0" smtClean="0"/>
              <a:t>Reference: http://www.win-vector.com/blog/2011/09/the-simpler-derivation-of-logistic-regression/</a:t>
            </a:r>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18</a:t>
            </a:fld>
            <a:endParaRPr lang="en-US" dirty="0"/>
          </a:p>
        </p:txBody>
      </p:sp>
      <p:sp>
        <p:nvSpPr>
          <p:cNvPr id="7" name="Footer Placeholder 6"/>
          <p:cNvSpPr>
            <a:spLocks noGrp="1"/>
          </p:cNvSpPr>
          <p:nvPr>
            <p:ph type="ftr" sz="quarter" idx="11"/>
          </p:nvPr>
        </p:nvSpPr>
        <p:spPr/>
        <p:txBody>
          <a:bodyPr/>
          <a:lstStyle/>
          <a:p>
            <a:pPr>
              <a:defRPr/>
            </a:pPr>
            <a:r>
              <a:rPr lang="en-US" smtClean="0"/>
              <a:t>Logistic Regression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baseline="0" dirty="0"/>
              <a:t>This is all very similar to linear </a:t>
            </a:r>
            <a:r>
              <a:rPr lang="en-US" baseline="0" dirty="0" smtClean="0"/>
              <a:t>regression. We use the  hold-out data method, and N-fold cross validation on the fitted model. This is exactly what we did with linear regression to determine if the model predicts well. </a:t>
            </a:r>
            <a:endParaRPr lang="en-US" baseline="0" dirty="0"/>
          </a:p>
          <a:p>
            <a:pPr defTabSz="970202">
              <a:defRPr/>
            </a:pPr>
            <a:r>
              <a:rPr lang="en-US" baseline="0" dirty="0" smtClean="0"/>
              <a:t>The model should explain more than just this simple guess. Pseudo R</a:t>
            </a:r>
            <a:r>
              <a:rPr lang="en-US" baseline="30000" dirty="0" smtClean="0"/>
              <a:t>2  </a:t>
            </a:r>
            <a:r>
              <a:rPr lang="en-US" baseline="0" dirty="0" smtClean="0"/>
              <a:t>is</a:t>
            </a:r>
            <a:r>
              <a:rPr lang="en-US" baseline="30000" dirty="0" smtClean="0"/>
              <a:t> </a:t>
            </a:r>
            <a:r>
              <a:rPr lang="en-US" baseline="0" dirty="0" smtClean="0"/>
              <a:t> the term we use in Logistic regression which we use the same way we use R</a:t>
            </a:r>
            <a:r>
              <a:rPr lang="en-US" baseline="30000" dirty="0" smtClean="0"/>
              <a:t>2  </a:t>
            </a:r>
            <a:r>
              <a:rPr lang="en-US" baseline="0" dirty="0" smtClean="0"/>
              <a:t>in</a:t>
            </a:r>
            <a:r>
              <a:rPr lang="en-US" baseline="30000" dirty="0" smtClean="0"/>
              <a:t>  </a:t>
            </a:r>
            <a:r>
              <a:rPr lang="en-US" baseline="0" dirty="0" smtClean="0"/>
              <a:t>linear regression.  It is basically “the fraction” of the variance . </a:t>
            </a:r>
          </a:p>
          <a:p>
            <a:pPr defTabSz="970202">
              <a:defRPr/>
            </a:pPr>
            <a:r>
              <a:rPr lang="en-US" baseline="0" dirty="0" smtClean="0"/>
              <a:t>Deviance</a:t>
            </a:r>
            <a:r>
              <a:rPr lang="en-US" baseline="0" dirty="0"/>
              <a:t>, for the purposes of this discussion, is analogous to "variance" in linear regression. </a:t>
            </a:r>
            <a:endParaRPr lang="en-US" baseline="0" dirty="0" smtClean="0"/>
          </a:p>
          <a:p>
            <a:r>
              <a:rPr lang="en-US" baseline="0" dirty="0" smtClean="0"/>
              <a:t>The  null deviance </a:t>
            </a:r>
            <a:r>
              <a:rPr lang="en-US" baseline="0" dirty="0"/>
              <a:t>is the deviance (or "error') that you would </a:t>
            </a:r>
            <a:r>
              <a:rPr lang="en-US" baseline="0" dirty="0" smtClean="0"/>
              <a:t>make </a:t>
            </a:r>
            <a:r>
              <a:rPr lang="en-US" baseline="0" dirty="0"/>
              <a:t>if you </a:t>
            </a:r>
            <a:r>
              <a:rPr lang="en-US" baseline="0" dirty="0" smtClean="0"/>
              <a:t>always </a:t>
            </a:r>
            <a:r>
              <a:rPr lang="en-US" baseline="0" dirty="0"/>
              <a:t>assumed that the probability of true were simply the global probability</a:t>
            </a:r>
            <a:r>
              <a:rPr lang="en-US" baseline="0" dirty="0" smtClean="0"/>
              <a:t>. </a:t>
            </a:r>
          </a:p>
          <a:p>
            <a:r>
              <a:rPr lang="en-US" dirty="0" smtClean="0"/>
              <a:t>1 – (deviance/null deviance) is the “fraction” that defines </a:t>
            </a:r>
            <a:r>
              <a:rPr lang="en-US" baseline="0" dirty="0" smtClean="0"/>
              <a:t>Pseudo R</a:t>
            </a:r>
            <a:r>
              <a:rPr lang="en-US" baseline="30000" dirty="0" smtClean="0"/>
              <a:t>2  </a:t>
            </a:r>
            <a:r>
              <a:rPr lang="en-US" baseline="0" dirty="0" smtClean="0"/>
              <a:t>which is a measure of how well the model explains the data.</a:t>
            </a:r>
          </a:p>
          <a:p>
            <a:endParaRPr lang="en-US" baseline="0" dirty="0" smtClean="0"/>
          </a:p>
          <a:p>
            <a:endParaRPr lang="en-US" baseline="0" dirty="0"/>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19</a:t>
            </a:fld>
            <a:endParaRPr lang="en-US" dirty="0"/>
          </a:p>
        </p:txBody>
      </p:sp>
      <p:sp>
        <p:nvSpPr>
          <p:cNvPr id="7" name="Footer Placeholder 6"/>
          <p:cNvSpPr>
            <a:spLocks noGrp="1"/>
          </p:cNvSpPr>
          <p:nvPr>
            <p:ph type="ftr" sz="quarter" idx="11"/>
          </p:nvPr>
        </p:nvSpPr>
        <p:spPr/>
        <p:txBody>
          <a:bodyPr/>
          <a:lstStyle/>
          <a:p>
            <a:pPr>
              <a:defRPr/>
            </a:pPr>
            <a:r>
              <a:rPr lang="en-US" smtClean="0"/>
              <a:t>Logistic Regression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smtClean="0"/>
              <a:t>The sanity checks are exactly the same as what we discussed in linear</a:t>
            </a:r>
            <a:r>
              <a:rPr lang="en-US" baseline="0" dirty="0" smtClean="0"/>
              <a:t> regression.</a:t>
            </a:r>
          </a:p>
          <a:p>
            <a:r>
              <a:rPr lang="en-US" dirty="0" smtClean="0"/>
              <a:t>Once we determine the fit is good we need to perform the sanity checks. Logistic regression is an explanatory model and the coefficients provide the required details.</a:t>
            </a:r>
          </a:p>
          <a:p>
            <a:r>
              <a:rPr lang="en-US" dirty="0" smtClean="0"/>
              <a:t>First check </a:t>
            </a:r>
            <a:r>
              <a:rPr lang="en-US" baseline="0" dirty="0" smtClean="0"/>
              <a:t>the sign of the coefficients. Do the signs make sense. For example, should the income increase with age or years of education? The coefficients should be positive. If not there might be something wrong. It is often an indicator that the variables are correlated to each other. Regression works best if all the drivers are independent. This does not in fact affect the predictive power but the explanatory capability is compromised here.</a:t>
            </a:r>
          </a:p>
          <a:p>
            <a:r>
              <a:rPr lang="en-US" baseline="0" dirty="0" smtClean="0"/>
              <a:t>We also need to check if the magnitude of the coefficients make sense? They sometimes can become excessively large and we prefer them not to be very large. This is also an indication of strongly correlated inputs. In this case consider eliminating some variables. </a:t>
            </a:r>
            <a:r>
              <a:rPr lang="en-US" b="1" baseline="0" dirty="0" smtClean="0"/>
              <a:t>Note that unlike linear regression, where we have regularized regression techniques, there are not any standard methods with logistic regression. If there is a requirement one should implement one’s own method. </a:t>
            </a:r>
          </a:p>
          <a:p>
            <a:r>
              <a:rPr lang="en-US" baseline="0" dirty="0" smtClean="0"/>
              <a:t>Sometimes you may get infinite magnitude coefficients which could indicate that there is a variable that strongly predicts a certain subset of the output and does not predict well on the rest. For example there is a range of age for which the output income is perfectly predicted. In such conditions plot the output vs. the input and determine the segment at which the prediction  goes wrong. We should then segment the data before fitting the model. Decision Trees can be used </a:t>
            </a:r>
            <a:r>
              <a:rPr lang="en-US" dirty="0" smtClean="0"/>
              <a:t>on that variable, to see if you should segment the data before regressing.</a:t>
            </a:r>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20</a:t>
            </a:fld>
            <a:endParaRPr lang="en-US" dirty="0"/>
          </a:p>
        </p:txBody>
      </p:sp>
      <p:sp>
        <p:nvSpPr>
          <p:cNvPr id="7" name="Footer Placeholder 6"/>
          <p:cNvSpPr>
            <a:spLocks noGrp="1"/>
          </p:cNvSpPr>
          <p:nvPr>
            <p:ph type="ftr" sz="quarter" idx="11"/>
          </p:nvPr>
        </p:nvSpPr>
        <p:spPr/>
        <p:txBody>
          <a:bodyPr/>
          <a:lstStyle/>
          <a:p>
            <a:pPr>
              <a:defRPr/>
            </a:pPr>
            <a:r>
              <a:rPr lang="en-US" smtClean="0"/>
              <a:t>Logistic Regression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smtClean="0"/>
              <a:t>The next diagnostic method is plotting the histogram of the scores. The</a:t>
            </a:r>
            <a:r>
              <a:rPr lang="en-US" baseline="0" dirty="0" smtClean="0"/>
              <a:t> graph in the top half is what we saw earlier in the lesson. The graph tells us how well the model discriminates true instances from false instances. </a:t>
            </a:r>
            <a:r>
              <a:rPr lang="en-US" dirty="0" smtClean="0"/>
              <a:t>Ideally, true score high and false instances score low. If so, most of the mass of the two histograms are separated. That is what you see in the graph at the top.</a:t>
            </a:r>
          </a:p>
          <a:p>
            <a:r>
              <a:rPr lang="en-US" dirty="0" smtClean="0"/>
              <a:t>The graph shown at the bottom shows substantial overlap. The model did not predict well. This means the input variables are not strong predictors of the output. </a:t>
            </a:r>
          </a:p>
          <a:p>
            <a:endParaRPr lang="en-US" dirty="0" smtClean="0"/>
          </a:p>
          <a:p>
            <a:endParaRPr lang="en-US"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21</a:t>
            </a:fld>
            <a:endParaRPr lang="en-US" dirty="0"/>
          </a:p>
        </p:txBody>
      </p:sp>
      <p:sp>
        <p:nvSpPr>
          <p:cNvPr id="7" name="Footer Placeholder 6"/>
          <p:cNvSpPr>
            <a:spLocks noGrp="1"/>
          </p:cNvSpPr>
          <p:nvPr>
            <p:ph type="ftr" sz="quarter" idx="11"/>
          </p:nvPr>
        </p:nvSpPr>
        <p:spPr/>
        <p:txBody>
          <a:bodyPr/>
          <a:lstStyle/>
          <a:p>
            <a:pPr>
              <a:defRPr/>
            </a:pPr>
            <a:r>
              <a:rPr lang="en-US" smtClean="0"/>
              <a:t>Logistic Regression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Logistic  regressions have the explanatory values and we can easily</a:t>
            </a:r>
            <a:r>
              <a:rPr lang="en-US" baseline="0" dirty="0" smtClean="0"/>
              <a:t> determine how the variables affect the outcome. The explanatory values are a little more complicated than linear regression. It works well with (robust) redundant variables and correlated variables. In this case the prediction is not impacted but we lose some explanatory value with the fitted model. Logistic regression provides the concise representation of the outcome with the coefficients and it is easy to score the data with this model. Logistic regression returns probability estimates of an event. It also returns calibrated model it preserves the summary statistics of the training data.</a:t>
            </a:r>
          </a:p>
          <a:p>
            <a:pPr marL="0" lvl="1" indent="0" defTabSz="970202">
              <a:buSzTx/>
              <a:buNone/>
              <a:defRPr/>
            </a:pPr>
            <a:r>
              <a:rPr lang="en-US" baseline="0" dirty="0" smtClean="0"/>
              <a:t>Cautions (-) are that the Logistic regression does not handle missing values well. It assumes that each variable affects the log odds of the outcome linearly and additively. So if we have some variables that affect the outcome non-linearly and the relationships are not actually additive the model does not fit well. </a:t>
            </a:r>
          </a:p>
          <a:p>
            <a:pPr marL="0" lvl="1" indent="0" defTabSz="970202">
              <a:buSzTx/>
              <a:buNone/>
              <a:defRPr/>
            </a:pPr>
            <a:r>
              <a:rPr lang="en-US" baseline="0" dirty="0" smtClean="0"/>
              <a:t>Variable transformations and modeling variable interactions can address this to some extent.  It is recommended</a:t>
            </a:r>
            <a:r>
              <a:rPr lang="en-US" dirty="0" smtClean="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smtClean="0"/>
              <a:t> Also when you have discrete drivers with a large number of distinct values the model becomes complex and computationally inefficient.</a:t>
            </a:r>
          </a:p>
          <a:p>
            <a:endParaRPr lang="en-US" dirty="0"/>
          </a:p>
        </p:txBody>
      </p:sp>
      <p:sp>
        <p:nvSpPr>
          <p:cNvPr id="4" name="Footer Placeholder 3"/>
          <p:cNvSpPr>
            <a:spLocks noGrp="1"/>
          </p:cNvSpPr>
          <p:nvPr>
            <p:ph type="ftr" sz="quarter" idx="10"/>
          </p:nvPr>
        </p:nvSpPr>
        <p:spPr/>
        <p:txBody>
          <a:bodyPr/>
          <a:lstStyle/>
          <a:p>
            <a:pPr>
              <a:defRPr/>
            </a:pPr>
            <a:r>
              <a:rPr lang="en-US" smtClean="0"/>
              <a:t>Logistic Regression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2B21F4-8356-453D-93D4-FB6119AC13C2}"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3686E-AECE-4ABF-9583-4CD59B10D83D}"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AA641-123B-41D5-AD6F-5BE16BD47FAD}"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smtClean="0"/>
              <a:t>Click icon to add table</a:t>
            </a:r>
            <a:endParaRPr lang="en-US" noProof="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smtClean="0"/>
              <a:t>Module #: Module Name</a:t>
            </a:r>
            <a:endParaRPr lang="en-US" dirty="0"/>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429481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73234D-A1DE-48BD-AC0F-201DE61CF21E}" type="datetime1">
              <a:rPr lang="en-US" smtClean="0"/>
              <a:t>3/13/2017</a:t>
            </a:fld>
            <a:endParaRPr lang="en-US"/>
          </a:p>
        </p:txBody>
      </p:sp>
      <p:sp>
        <p:nvSpPr>
          <p:cNvPr id="5" name="Footer Placeholder 4"/>
          <p:cNvSpPr>
            <a:spLocks noGrp="1"/>
          </p:cNvSpPr>
          <p:nvPr>
            <p:ph type="ftr" sz="quarter" idx="11"/>
          </p:nvPr>
        </p:nvSpPr>
        <p:spPr/>
        <p:txBody>
          <a:bodyPr/>
          <a:lstStyle/>
          <a:p>
            <a:r>
              <a:rPr lang="en-US" dirty="0" smtClean="0"/>
              <a:t>Time Series Analysis</a:t>
            </a:r>
            <a:endParaRPr lang="en-US" dirty="0"/>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7601E-9C28-4262-AC42-07376CB7F27E}" type="datetime1">
              <a:rPr lang="en-US" smtClean="0"/>
              <a:t>3/13/2017</a:t>
            </a:fld>
            <a:endParaRPr lang="en-US"/>
          </a:p>
        </p:txBody>
      </p:sp>
      <p:sp>
        <p:nvSpPr>
          <p:cNvPr id="5" name="Footer Placeholder 4"/>
          <p:cNvSpPr>
            <a:spLocks noGrp="1"/>
          </p:cNvSpPr>
          <p:nvPr>
            <p:ph type="ftr" sz="quarter" idx="11"/>
          </p:nvPr>
        </p:nvSpPr>
        <p:spPr/>
        <p:txBody>
          <a:bodyPr/>
          <a:lstStyle/>
          <a:p>
            <a:r>
              <a:rPr lang="en-US" smtClean="0"/>
              <a:t>Time Series Analysis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15231-42B6-48F9-9594-987E6CD08259}" type="datetime1">
              <a:rPr lang="en-US" smtClean="0"/>
              <a:t>3/13/2017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1C91F2-84D0-4250-8441-371EA56C92FE}" type="datetime1">
              <a:rPr lang="en-US" smtClean="0"/>
              <a:t>3/13/2017</a:t>
            </a:fld>
            <a:endParaRPr lang="en-US"/>
          </a:p>
        </p:txBody>
      </p:sp>
      <p:sp>
        <p:nvSpPr>
          <p:cNvPr id="8" name="Footer Placeholder 7"/>
          <p:cNvSpPr>
            <a:spLocks noGrp="1"/>
          </p:cNvSpPr>
          <p:nvPr>
            <p:ph type="ftr" sz="quarter" idx="11"/>
          </p:nvPr>
        </p:nvSpPr>
        <p:spPr/>
        <p:txBody>
          <a:bodyPr/>
          <a:lstStyle/>
          <a:p>
            <a:r>
              <a:rPr lang="en-US" smtClean="0"/>
              <a:t>Time Series Analysis</a:t>
            </a:r>
            <a:endParaRPr lang="en-US"/>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E5570-A714-4C20-8551-7E8D94A49CCE}" type="datetime1">
              <a:rPr lang="en-US" smtClean="0"/>
              <a:t>3/13/2017</a:t>
            </a:fld>
            <a:endParaRPr lang="en-US"/>
          </a:p>
        </p:txBody>
      </p:sp>
      <p:sp>
        <p:nvSpPr>
          <p:cNvPr id="4" name="Footer Placeholder 3"/>
          <p:cNvSpPr>
            <a:spLocks noGrp="1"/>
          </p:cNvSpPr>
          <p:nvPr>
            <p:ph type="ftr" sz="quarter" idx="11"/>
          </p:nvPr>
        </p:nvSpPr>
        <p:spPr/>
        <p:txBody>
          <a:bodyPr/>
          <a:lstStyle/>
          <a:p>
            <a:r>
              <a:rPr lang="en-US" smtClean="0"/>
              <a:t>Time Series Analysis</a:t>
            </a:r>
            <a:endParaRPr lang="en-US"/>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616CF-E2B4-4374-9EC7-0CF9AD2A71CF}" type="datetime1">
              <a:rPr lang="en-US" smtClean="0"/>
              <a:t>3/13/2017</a:t>
            </a:fld>
            <a:endParaRPr lang="en-US"/>
          </a:p>
        </p:txBody>
      </p:sp>
      <p:sp>
        <p:nvSpPr>
          <p:cNvPr id="3" name="Footer Placeholder 2"/>
          <p:cNvSpPr>
            <a:spLocks noGrp="1"/>
          </p:cNvSpPr>
          <p:nvPr>
            <p:ph type="ftr" sz="quarter" idx="11"/>
          </p:nvPr>
        </p:nvSpPr>
        <p:spPr/>
        <p:txBody>
          <a:bodyPr/>
          <a:lstStyle/>
          <a:p>
            <a:r>
              <a:rPr lang="en-US" smtClean="0"/>
              <a:t>Time Series Analysis</a:t>
            </a:r>
            <a:endParaRPr lang="en-US"/>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FACA9-626F-494B-BD8E-652540034750}" type="datetime1">
              <a:rPr lang="en-US" smtClean="0"/>
              <a:t>3/13/2017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E6366-F532-4A1A-A36E-7C500FC2DDD7}" type="datetime1">
              <a:rPr lang="en-US" smtClean="0"/>
              <a:t>3/13/2017</a:t>
            </a:fld>
            <a:endParaRPr lang="en-US"/>
          </a:p>
        </p:txBody>
      </p:sp>
      <p:sp>
        <p:nvSpPr>
          <p:cNvPr id="6" name="Footer Placeholder 5"/>
          <p:cNvSpPr>
            <a:spLocks noGrp="1"/>
          </p:cNvSpPr>
          <p:nvPr>
            <p:ph type="ftr" sz="quarter" idx="11"/>
          </p:nvPr>
        </p:nvSpPr>
        <p:spPr/>
        <p:txBody>
          <a:bodyPr/>
          <a:lstStyle/>
          <a:p>
            <a:r>
              <a:rPr lang="en-US" smtClean="0"/>
              <a:t>Time Series Analysis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4270-BAFC-43D1-B46E-5407610DBDBF}" type="datetime1">
              <a:rPr lang="en-US" smtClean="0"/>
              <a:t>3/13/2017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Time Series Analysis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dirty="0"/>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
        <p:nvSpPr>
          <p:cNvPr id="3" name="Subtitle 2"/>
          <p:cNvSpPr>
            <a:spLocks noGrp="1"/>
          </p:cNvSpPr>
          <p:nvPr>
            <p:ph type="subTitle" idx="1"/>
          </p:nvPr>
        </p:nvSpPr>
        <p:spPr/>
        <p:txBody>
          <a:bodyPr/>
          <a:lstStyle/>
          <a:p>
            <a:r>
              <a:rPr lang="en-US" dirty="0" smtClean="0"/>
              <a:t>Elsayed Hemayed</a:t>
            </a:r>
            <a:endParaRPr lang="en-US" dirty="0"/>
          </a:p>
        </p:txBody>
      </p:sp>
      <p:sp>
        <p:nvSpPr>
          <p:cNvPr id="4" name="TextBox 3"/>
          <p:cNvSpPr txBox="1"/>
          <p:nvPr/>
        </p:nvSpPr>
        <p:spPr>
          <a:xfrm>
            <a:off x="152400" y="6232478"/>
            <a:ext cx="8839200" cy="307777"/>
          </a:xfrm>
          <a:prstGeom prst="rect">
            <a:avLst/>
          </a:prstGeom>
          <a:noFill/>
        </p:spPr>
        <p:txBody>
          <a:bodyPr wrap="square" rtlCol="0">
            <a:spAutoFit/>
          </a:bodyPr>
          <a:lstStyle/>
          <a:p>
            <a:r>
              <a:rPr lang="en-US" sz="1400" dirty="0" smtClean="0"/>
              <a:t>The original slides are from EMC Data Analytics Course and from </a:t>
            </a:r>
            <a:r>
              <a:rPr lang="en-US" sz="1400" dirty="0" err="1" smtClean="0"/>
              <a:t>Udmey</a:t>
            </a:r>
            <a:r>
              <a:rPr lang="en-US" sz="1400" dirty="0"/>
              <a:t> course by </a:t>
            </a:r>
            <a:r>
              <a:rPr lang="en-US" sz="1400" dirty="0" err="1"/>
              <a:t>SuperDataScience</a:t>
            </a:r>
            <a:r>
              <a:rPr lang="en-US" sz="1400" dirty="0"/>
              <a:t> Team </a:t>
            </a:r>
          </a:p>
        </p:txBody>
      </p:sp>
    </p:spTree>
    <p:extLst>
      <p:ext uri="{BB962C8B-B14F-4D97-AF65-F5344CB8AC3E}">
        <p14:creationId xmlns:p14="http://schemas.microsoft.com/office/powerpoint/2010/main" val="88196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linear model</a:t>
            </a:r>
            <a:endParaRPr lang="en-US" dirty="0"/>
          </a:p>
        </p:txBody>
      </p:sp>
      <p:sp>
        <p:nvSpPr>
          <p:cNvPr id="3" name="Content Placeholder 2"/>
          <p:cNvSpPr>
            <a:spLocks noGrp="1"/>
          </p:cNvSpPr>
          <p:nvPr>
            <p:ph idx="1"/>
          </p:nvPr>
        </p:nvSpPr>
        <p:spPr/>
        <p:txBody>
          <a:bodyPr/>
          <a:lstStyle/>
          <a:p>
            <a:pPr marL="0" indent="0">
              <a:buNone/>
            </a:pPr>
            <a:r>
              <a:rPr lang="en-US" i="1" dirty="0" smtClean="0"/>
              <a:t>		Subscribe = b</a:t>
            </a:r>
            <a:r>
              <a:rPr lang="en-US" i="1" baseline="-25000" dirty="0" smtClean="0"/>
              <a:t>0</a:t>
            </a:r>
            <a:r>
              <a:rPr lang="en-US" i="1" dirty="0" smtClean="0"/>
              <a:t> + b</a:t>
            </a:r>
            <a:r>
              <a:rPr lang="en-US" i="1" baseline="-25000" dirty="0"/>
              <a:t>1</a:t>
            </a:r>
            <a:r>
              <a:rPr lang="en-US" i="1" dirty="0" smtClean="0"/>
              <a:t> age + </a:t>
            </a:r>
            <a:r>
              <a:rPr lang="en-US" i="1" dirty="0" smtClean="0">
                <a:latin typeface="Symbol" panose="05050102010706020507" pitchFamily="18" charset="2"/>
              </a:rPr>
              <a:t>e</a:t>
            </a:r>
          </a:p>
          <a:p>
            <a:endParaRPr lang="en-US" i="1" dirty="0" smtClean="0">
              <a:latin typeface="Symbol" panose="05050102010706020507" pitchFamily="18" charset="2"/>
            </a:endParaRPr>
          </a:p>
          <a:p>
            <a:endParaRPr lang="en-US" i="1" dirty="0">
              <a:latin typeface="Symbol" panose="05050102010706020507" pitchFamily="18" charset="2"/>
            </a:endParaRPr>
          </a:p>
          <a:p>
            <a:endParaRPr lang="en-US" i="1" dirty="0" smtClean="0">
              <a:latin typeface="Symbol" panose="05050102010706020507" pitchFamily="18" charset="2"/>
            </a:endParaRPr>
          </a:p>
          <a:p>
            <a:r>
              <a:rPr lang="en-US" i="1" dirty="0" smtClean="0"/>
              <a:t>P(subscribe=1) = p = -1.700 + 0.064 age</a:t>
            </a:r>
          </a:p>
          <a:p>
            <a:r>
              <a:rPr lang="en-US" i="1" dirty="0" smtClean="0"/>
              <a:t>Every additional year of age increase the probability of subscription by 6.4%</a:t>
            </a:r>
            <a:endParaRPr lang="en-US" i="1" dirty="0"/>
          </a:p>
        </p:txBody>
      </p:sp>
      <p:sp>
        <p:nvSpPr>
          <p:cNvPr id="4" name="Slide Number Placeholder 3"/>
          <p:cNvSpPr>
            <a:spLocks noGrp="1"/>
          </p:cNvSpPr>
          <p:nvPr>
            <p:ph type="sldNum" sz="quarter" idx="12"/>
          </p:nvPr>
        </p:nvSpPr>
        <p:spPr/>
        <p:txBody>
          <a:bodyPr/>
          <a:lstStyle/>
          <a:p>
            <a:fld id="{71BD4A25-22B2-48E3-9FC3-0D375F0F72AF}" type="slidenum">
              <a:rPr lang="en-US" smtClean="0"/>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89189092"/>
              </p:ext>
            </p:extLst>
          </p:nvPr>
        </p:nvGraphicFramePr>
        <p:xfrm>
          <a:off x="1600200" y="2590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r>
                        <a:rPr lang="en-US" dirty="0" smtClean="0"/>
                        <a:t>Coefficient</a:t>
                      </a:r>
                      <a:endParaRPr lang="en-US" dirty="0"/>
                    </a:p>
                  </a:txBody>
                  <a:tcPr/>
                </a:tc>
              </a:tr>
              <a:tr h="370840">
                <a:tc>
                  <a:txBody>
                    <a:bodyPr/>
                    <a:lstStyle/>
                    <a:p>
                      <a:r>
                        <a:rPr lang="en-US" dirty="0" err="1" smtClean="0"/>
                        <a:t>Const</a:t>
                      </a:r>
                      <a:endParaRPr lang="en-US" dirty="0"/>
                    </a:p>
                  </a:txBody>
                  <a:tcPr/>
                </a:tc>
                <a:tc>
                  <a:txBody>
                    <a:bodyPr/>
                    <a:lstStyle/>
                    <a:p>
                      <a:r>
                        <a:rPr lang="en-US" dirty="0" smtClean="0"/>
                        <a:t>-1.70073</a:t>
                      </a:r>
                      <a:endParaRPr lang="en-US" dirty="0"/>
                    </a:p>
                  </a:txBody>
                  <a:tcPr/>
                </a:tc>
              </a:tr>
              <a:tr h="370840">
                <a:tc>
                  <a:txBody>
                    <a:bodyPr/>
                    <a:lstStyle/>
                    <a:p>
                      <a:r>
                        <a:rPr lang="en-US" dirty="0" smtClean="0"/>
                        <a:t>age</a:t>
                      </a:r>
                      <a:endParaRPr lang="en-US" dirty="0"/>
                    </a:p>
                  </a:txBody>
                  <a:tcPr/>
                </a:tc>
                <a:tc>
                  <a:txBody>
                    <a:bodyPr/>
                    <a:lstStyle/>
                    <a:p>
                      <a:r>
                        <a:rPr lang="en-US" dirty="0" smtClean="0"/>
                        <a:t>0.0645</a:t>
                      </a:r>
                      <a:endParaRPr lang="en-US" dirty="0"/>
                    </a:p>
                  </a:txBody>
                  <a:tcPr/>
                </a:tc>
              </a:tr>
            </a:tbl>
          </a:graphicData>
        </a:graphic>
      </p:graphicFrame>
    </p:spTree>
    <p:extLst>
      <p:ext uri="{BB962C8B-B14F-4D97-AF65-F5344CB8AC3E}">
        <p14:creationId xmlns:p14="http://schemas.microsoft.com/office/powerpoint/2010/main" val="309605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the Linear Approach</a:t>
            </a:r>
            <a:endParaRPr lang="en-US" dirty="0"/>
          </a:p>
        </p:txBody>
      </p:sp>
      <p:sp>
        <p:nvSpPr>
          <p:cNvPr id="3" name="Content Placeholder 2"/>
          <p:cNvSpPr>
            <a:spLocks noGrp="1"/>
          </p:cNvSpPr>
          <p:nvPr>
            <p:ph idx="1"/>
          </p:nvPr>
        </p:nvSpPr>
        <p:spPr/>
        <p:txBody>
          <a:bodyPr/>
          <a:lstStyle/>
          <a:p>
            <a:r>
              <a:rPr lang="en-US" dirty="0" smtClean="0"/>
              <a:t>Probabilities should be bounded 0 &lt;= p &lt;= 1</a:t>
            </a:r>
          </a:p>
          <a:p>
            <a:r>
              <a:rPr lang="en-US" dirty="0" smtClean="0"/>
              <a:t>The range of age is the data 20&lt;= age &lt;=55</a:t>
            </a:r>
          </a:p>
          <a:p>
            <a:r>
              <a:rPr lang="en-US" dirty="0" smtClean="0"/>
              <a:t>P(Subscribe =1 | age = 25) = -1.7 + 0.064 x 25 = -0.09 </a:t>
            </a:r>
            <a:r>
              <a:rPr lang="en-US" dirty="0" smtClean="0">
                <a:solidFill>
                  <a:srgbClr val="FF0000"/>
                </a:solidFill>
              </a:rPr>
              <a:t>(&lt;0)</a:t>
            </a:r>
          </a:p>
          <a:p>
            <a:r>
              <a:rPr lang="en-US" dirty="0"/>
              <a:t>P(Subscribe =1 | age = </a:t>
            </a:r>
            <a:r>
              <a:rPr lang="en-US" dirty="0" smtClean="0"/>
              <a:t>45</a:t>
            </a:r>
            <a:r>
              <a:rPr lang="en-US" dirty="0"/>
              <a:t>) = -1.7 + 0.064 x </a:t>
            </a:r>
            <a:r>
              <a:rPr lang="en-US" dirty="0" smtClean="0"/>
              <a:t>45 </a:t>
            </a:r>
            <a:r>
              <a:rPr lang="en-US" dirty="0"/>
              <a:t>= </a:t>
            </a:r>
            <a:r>
              <a:rPr lang="en-US" dirty="0" smtClean="0"/>
              <a:t>1.2 </a:t>
            </a:r>
            <a:r>
              <a:rPr lang="en-US" dirty="0" smtClean="0">
                <a:solidFill>
                  <a:srgbClr val="FF0000"/>
                </a:solidFill>
              </a:rPr>
              <a:t>(&gt;1)</a:t>
            </a: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1BD4A25-22B2-48E3-9FC3-0D375F0F72AF}" type="slidenum">
              <a:rPr lang="en-US" smtClean="0"/>
              <a:t>11</a:t>
            </a:fld>
            <a:endParaRPr lang="en-US"/>
          </a:p>
        </p:txBody>
      </p:sp>
    </p:spTree>
    <p:extLst>
      <p:ext uri="{BB962C8B-B14F-4D97-AF65-F5344CB8AC3E}">
        <p14:creationId xmlns:p14="http://schemas.microsoft.com/office/powerpoint/2010/main" val="1914550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Linear Model</a:t>
            </a:r>
            <a:endParaRPr lang="en-US" dirty="0"/>
          </a:p>
        </p:txBody>
      </p:sp>
      <p:sp>
        <p:nvSpPr>
          <p:cNvPr id="5" name="Content Placeholder 4"/>
          <p:cNvSpPr>
            <a:spLocks noGrp="1"/>
          </p:cNvSpPr>
          <p:nvPr>
            <p:ph idx="1"/>
          </p:nvPr>
        </p:nvSpPr>
        <p:spPr/>
        <p:txBody>
          <a:bodyPr>
            <a:normAutofit lnSpcReduction="10000"/>
          </a:bodyPr>
          <a:lstStyle/>
          <a:p>
            <a:r>
              <a:rPr lang="en-US" dirty="0" smtClean="0"/>
              <a:t>p=f(age)</a:t>
            </a:r>
          </a:p>
          <a:p>
            <a:r>
              <a:rPr lang="en-US" dirty="0" smtClean="0"/>
              <a:t>What f to use</a:t>
            </a:r>
          </a:p>
          <a:p>
            <a:pPr lvl="1"/>
            <a:r>
              <a:rPr lang="en-US" dirty="0" smtClean="0"/>
              <a:t>f(.) must be &gt;=0 </a:t>
            </a:r>
          </a:p>
          <a:p>
            <a:pPr lvl="1"/>
            <a:r>
              <a:rPr lang="en-US" dirty="0" smtClean="0"/>
              <a:t>f</a:t>
            </a:r>
            <a:r>
              <a:rPr lang="en-US" dirty="0"/>
              <a:t>(.) must </a:t>
            </a:r>
            <a:r>
              <a:rPr lang="en-US" dirty="0" smtClean="0"/>
              <a:t>be &lt;=1</a:t>
            </a:r>
          </a:p>
          <a:p>
            <a:r>
              <a:rPr lang="en-US" dirty="0" smtClean="0"/>
              <a:t>(to be &gt;=</a:t>
            </a:r>
            <a:r>
              <a:rPr lang="en-US" dirty="0"/>
              <a:t>0)</a:t>
            </a:r>
          </a:p>
          <a:p>
            <a:pPr lvl="1"/>
            <a:r>
              <a:rPr lang="en-US" dirty="0" smtClean="0"/>
              <a:t>p=</a:t>
            </a:r>
            <a:r>
              <a:rPr lang="en-US" dirty="0" err="1" smtClean="0"/>
              <a:t>exp</a:t>
            </a:r>
            <a:r>
              <a:rPr lang="en-US" dirty="0" smtClean="0"/>
              <a:t>(</a:t>
            </a:r>
            <a:r>
              <a:rPr lang="en-US" i="1" dirty="0" smtClean="0"/>
              <a:t>b</a:t>
            </a:r>
            <a:r>
              <a:rPr lang="en-US" i="1" baseline="-25000" dirty="0" smtClean="0"/>
              <a:t>0</a:t>
            </a:r>
            <a:r>
              <a:rPr lang="en-US" i="1" dirty="0" smtClean="0"/>
              <a:t> </a:t>
            </a:r>
            <a:r>
              <a:rPr lang="en-US" i="1" dirty="0"/>
              <a:t>+ b</a:t>
            </a:r>
            <a:r>
              <a:rPr lang="en-US" i="1" baseline="-25000" dirty="0"/>
              <a:t>1</a:t>
            </a:r>
            <a:r>
              <a:rPr lang="en-US" i="1" dirty="0"/>
              <a:t> </a:t>
            </a:r>
            <a:r>
              <a:rPr lang="en-US" i="1" dirty="0" smtClean="0"/>
              <a:t>age) = e</a:t>
            </a:r>
            <a:r>
              <a:rPr lang="en-US" baseline="30000" dirty="0" smtClean="0"/>
              <a:t>(</a:t>
            </a:r>
            <a:r>
              <a:rPr lang="en-US" i="1" baseline="30000" dirty="0" smtClean="0"/>
              <a:t>b0 </a:t>
            </a:r>
            <a:r>
              <a:rPr lang="en-US" i="1" baseline="30000" dirty="0"/>
              <a:t>+ b1 age</a:t>
            </a:r>
            <a:r>
              <a:rPr lang="en-US" i="1" baseline="30000" dirty="0" smtClean="0"/>
              <a:t>) </a:t>
            </a:r>
          </a:p>
          <a:p>
            <a:pPr lvl="1"/>
            <a:endParaRPr lang="en-US" i="1" baseline="30000" dirty="0"/>
          </a:p>
          <a:p>
            <a:r>
              <a:rPr lang="en-US" dirty="0" smtClean="0"/>
              <a:t>(To be &lt;=1)</a:t>
            </a:r>
          </a:p>
          <a:p>
            <a:pPr lvl="1"/>
            <a:r>
              <a:rPr lang="en-US" dirty="0" smtClean="0"/>
              <a:t>p=</a:t>
            </a:r>
            <a:r>
              <a:rPr lang="en-US" dirty="0"/>
              <a:t> </a:t>
            </a:r>
            <a:r>
              <a:rPr lang="en-US" dirty="0" err="1" smtClean="0"/>
              <a:t>exp</a:t>
            </a:r>
            <a:r>
              <a:rPr lang="en-US" dirty="0" smtClean="0"/>
              <a:t>(</a:t>
            </a:r>
            <a:r>
              <a:rPr lang="en-US" i="1" dirty="0" smtClean="0"/>
              <a:t>b</a:t>
            </a:r>
            <a:r>
              <a:rPr lang="en-US" i="1" baseline="-25000" dirty="0" smtClean="0"/>
              <a:t>0</a:t>
            </a:r>
            <a:r>
              <a:rPr lang="en-US" i="1" dirty="0" smtClean="0"/>
              <a:t> </a:t>
            </a:r>
            <a:r>
              <a:rPr lang="en-US" i="1" dirty="0"/>
              <a:t>+ b</a:t>
            </a:r>
            <a:r>
              <a:rPr lang="en-US" i="1" baseline="-25000" dirty="0"/>
              <a:t>1</a:t>
            </a:r>
            <a:r>
              <a:rPr lang="en-US" i="1" dirty="0"/>
              <a:t> age) </a:t>
            </a:r>
            <a:r>
              <a:rPr lang="en-US" i="1" dirty="0" smtClean="0"/>
              <a:t>/</a:t>
            </a:r>
            <a:r>
              <a:rPr lang="en-US" dirty="0"/>
              <a:t> (</a:t>
            </a:r>
            <a:r>
              <a:rPr lang="en-US" dirty="0" err="1" smtClean="0"/>
              <a:t>exp</a:t>
            </a:r>
            <a:r>
              <a:rPr lang="en-US" dirty="0" smtClean="0"/>
              <a:t>(</a:t>
            </a:r>
            <a:r>
              <a:rPr lang="en-US" i="1" dirty="0" smtClean="0"/>
              <a:t>b</a:t>
            </a:r>
            <a:r>
              <a:rPr lang="en-US" i="1" baseline="-25000" dirty="0" smtClean="0"/>
              <a:t>0</a:t>
            </a:r>
            <a:r>
              <a:rPr lang="en-US" i="1" dirty="0" smtClean="0"/>
              <a:t> </a:t>
            </a:r>
            <a:r>
              <a:rPr lang="en-US" i="1" dirty="0"/>
              <a:t>+ b</a:t>
            </a:r>
            <a:r>
              <a:rPr lang="en-US" i="1" baseline="-25000" dirty="0"/>
              <a:t>1</a:t>
            </a:r>
            <a:r>
              <a:rPr lang="en-US" i="1" dirty="0"/>
              <a:t> age) </a:t>
            </a:r>
            <a:r>
              <a:rPr lang="en-US" i="1" dirty="0" smtClean="0"/>
              <a:t>+1)</a:t>
            </a:r>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12</a:t>
            </a:fld>
            <a:endParaRPr lang="en-US"/>
          </a:p>
        </p:txBody>
      </p:sp>
    </p:spTree>
    <p:extLst>
      <p:ext uri="{BB962C8B-B14F-4D97-AF65-F5344CB8AC3E}">
        <p14:creationId xmlns:p14="http://schemas.microsoft.com/office/powerpoint/2010/main" val="851835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Regression</a:t>
            </a:r>
            <a:endParaRPr lang="en-US" dirty="0"/>
          </a:p>
        </p:txBody>
      </p:sp>
      <p:sp>
        <p:nvSpPr>
          <p:cNvPr id="3" name="Content Placeholder 2"/>
          <p:cNvSpPr>
            <a:spLocks noGrp="1"/>
          </p:cNvSpPr>
          <p:nvPr>
            <p:ph idx="1"/>
          </p:nvPr>
        </p:nvSpPr>
        <p:spPr/>
        <p:txBody>
          <a:bodyPr/>
          <a:lstStyle/>
          <a:p>
            <a:pPr marL="0" lvl="1" indent="0" algn="ctr">
              <a:lnSpc>
                <a:spcPct val="150000"/>
              </a:lnSpc>
              <a:buNone/>
            </a:pPr>
            <a:r>
              <a:rPr lang="en-US" dirty="0" smtClean="0"/>
              <a:t>p</a:t>
            </a:r>
            <a:r>
              <a:rPr lang="en-US" dirty="0"/>
              <a:t>= </a:t>
            </a:r>
            <a:r>
              <a:rPr lang="en-US" dirty="0" err="1"/>
              <a:t>exp</a:t>
            </a:r>
            <a:r>
              <a:rPr lang="en-US" dirty="0"/>
              <a:t>(</a:t>
            </a:r>
            <a:r>
              <a:rPr lang="en-US" i="1" dirty="0"/>
              <a:t>b</a:t>
            </a:r>
            <a:r>
              <a:rPr lang="en-US" i="1" baseline="-25000" dirty="0"/>
              <a:t>0</a:t>
            </a:r>
            <a:r>
              <a:rPr lang="en-US" i="1" dirty="0"/>
              <a:t> + b</a:t>
            </a:r>
            <a:r>
              <a:rPr lang="en-US" i="1" baseline="-25000" dirty="0"/>
              <a:t>1</a:t>
            </a:r>
            <a:r>
              <a:rPr lang="en-US" i="1" dirty="0"/>
              <a:t> age) /</a:t>
            </a:r>
            <a:r>
              <a:rPr lang="en-US" dirty="0"/>
              <a:t> (</a:t>
            </a:r>
            <a:r>
              <a:rPr lang="en-US" dirty="0" err="1"/>
              <a:t>exp</a:t>
            </a:r>
            <a:r>
              <a:rPr lang="en-US" dirty="0"/>
              <a:t>(</a:t>
            </a:r>
            <a:r>
              <a:rPr lang="en-US" i="1" dirty="0"/>
              <a:t>b</a:t>
            </a:r>
            <a:r>
              <a:rPr lang="en-US" i="1" baseline="-25000" dirty="0"/>
              <a:t>0</a:t>
            </a:r>
            <a:r>
              <a:rPr lang="en-US" i="1" dirty="0"/>
              <a:t> + b</a:t>
            </a:r>
            <a:r>
              <a:rPr lang="en-US" i="1" baseline="-25000" dirty="0"/>
              <a:t>1</a:t>
            </a:r>
            <a:r>
              <a:rPr lang="en-US" i="1" dirty="0"/>
              <a:t> age) +1</a:t>
            </a:r>
            <a:r>
              <a:rPr lang="en-US" i="1" dirty="0" smtClean="0"/>
              <a:t>)</a:t>
            </a:r>
          </a:p>
          <a:p>
            <a:pPr marL="0" lvl="1" indent="0">
              <a:lnSpc>
                <a:spcPct val="150000"/>
              </a:lnSpc>
              <a:buNone/>
            </a:pPr>
            <a:r>
              <a:rPr lang="en-US" dirty="0" smtClean="0"/>
              <a:t>Can be rewritten as</a:t>
            </a:r>
          </a:p>
          <a:p>
            <a:pPr marL="0" lvl="1" indent="0" algn="ctr">
              <a:lnSpc>
                <a:spcPct val="150000"/>
              </a:lnSpc>
              <a:buNone/>
            </a:pPr>
            <a:r>
              <a:rPr lang="en-US" i="1" dirty="0" smtClean="0"/>
              <a:t>ln (p/(1-p)) = b</a:t>
            </a:r>
            <a:r>
              <a:rPr lang="en-US" i="1" baseline="-25000" dirty="0" smtClean="0"/>
              <a:t>0</a:t>
            </a:r>
            <a:r>
              <a:rPr lang="en-US" i="1" dirty="0" smtClean="0"/>
              <a:t> </a:t>
            </a:r>
            <a:r>
              <a:rPr lang="en-US" i="1" dirty="0"/>
              <a:t>+ b</a:t>
            </a:r>
            <a:r>
              <a:rPr lang="en-US" i="1" baseline="-25000" dirty="0"/>
              <a:t>1</a:t>
            </a:r>
            <a:r>
              <a:rPr lang="en-US" i="1" dirty="0"/>
              <a:t> </a:t>
            </a:r>
            <a:r>
              <a:rPr lang="en-US" i="1" dirty="0" smtClean="0"/>
              <a:t>age</a:t>
            </a:r>
          </a:p>
          <a:p>
            <a:pPr marL="0" indent="-400050">
              <a:lnSpc>
                <a:spcPct val="150000"/>
              </a:lnSpc>
              <a:buNone/>
            </a:pPr>
            <a:r>
              <a:rPr lang="en-US" dirty="0" smtClean="0"/>
              <a:t>The </a:t>
            </a:r>
            <a:r>
              <a:rPr lang="en-US" i="1" dirty="0" smtClean="0"/>
              <a:t>ln</a:t>
            </a:r>
            <a:r>
              <a:rPr lang="en-US" dirty="0" smtClean="0"/>
              <a:t> term is called the </a:t>
            </a:r>
            <a:r>
              <a:rPr lang="en-US" b="1" u="sng" dirty="0" smtClean="0"/>
              <a:t>logit</a:t>
            </a:r>
          </a:p>
          <a:p>
            <a:pPr marL="0" indent="-400050">
              <a:lnSpc>
                <a:spcPct val="150000"/>
              </a:lnSpc>
              <a:buNone/>
            </a:pPr>
            <a:r>
              <a:rPr lang="en-US" dirty="0" smtClean="0"/>
              <a:t>And the ratio </a:t>
            </a:r>
            <a:r>
              <a:rPr lang="en-US" i="1" dirty="0" smtClean="0"/>
              <a:t>(p/(1-p)) </a:t>
            </a:r>
            <a:r>
              <a:rPr lang="en-US" dirty="0" smtClean="0"/>
              <a:t>is called </a:t>
            </a:r>
            <a:r>
              <a:rPr lang="en-US" b="1" u="sng" dirty="0" smtClean="0"/>
              <a:t>the odd ratio</a:t>
            </a:r>
          </a:p>
          <a:p>
            <a:pPr marL="0" indent="-400050">
              <a:buNone/>
            </a:pPr>
            <a:endParaRPr lang="en-US" i="1" dirty="0" smtClean="0"/>
          </a:p>
          <a:p>
            <a:pPr marL="0" indent="-400050">
              <a:buNone/>
            </a:pPr>
            <a:endParaRPr lang="en-US" i="1" dirty="0"/>
          </a:p>
          <a:p>
            <a:pPr marL="0" lvl="1" indent="0" algn="ctr">
              <a:buNone/>
            </a:pPr>
            <a:endParaRPr lang="en-US" dirty="0"/>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spTree>
    <p:extLst>
      <p:ext uri="{BB962C8B-B14F-4D97-AF65-F5344CB8AC3E}">
        <p14:creationId xmlns:p14="http://schemas.microsoft.com/office/powerpoint/2010/main" val="3735625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Logistics model</a:t>
            </a:r>
            <a:endParaRPr lang="en-US" dirty="0"/>
          </a:p>
        </p:txBody>
      </p:sp>
      <p:sp>
        <p:nvSpPr>
          <p:cNvPr id="3" name="Content Placeholder 2"/>
          <p:cNvSpPr>
            <a:spLocks noGrp="1"/>
          </p:cNvSpPr>
          <p:nvPr>
            <p:ph idx="1"/>
          </p:nvPr>
        </p:nvSpPr>
        <p:spPr/>
        <p:txBody>
          <a:bodyPr>
            <a:normAutofit lnSpcReduction="10000"/>
          </a:bodyPr>
          <a:lstStyle/>
          <a:p>
            <a:pPr marL="0" lvl="1" indent="0" algn="ctr">
              <a:lnSpc>
                <a:spcPct val="150000"/>
              </a:lnSpc>
              <a:buNone/>
            </a:pPr>
            <a:r>
              <a:rPr lang="en-US" i="1" dirty="0" smtClean="0"/>
              <a:t>ln </a:t>
            </a:r>
            <a:r>
              <a:rPr lang="en-US" i="1" dirty="0"/>
              <a:t>(p/(1-p)) = b</a:t>
            </a:r>
            <a:r>
              <a:rPr lang="en-US" i="1" baseline="-25000" dirty="0"/>
              <a:t>0</a:t>
            </a:r>
            <a:r>
              <a:rPr lang="en-US" i="1" dirty="0"/>
              <a:t> + b</a:t>
            </a:r>
            <a:r>
              <a:rPr lang="en-US" i="1" baseline="-25000" dirty="0"/>
              <a:t>1</a:t>
            </a:r>
            <a:r>
              <a:rPr lang="en-US" i="1" dirty="0"/>
              <a:t> age</a:t>
            </a:r>
          </a:p>
          <a:p>
            <a:endParaRPr lang="en-US" i="1" dirty="0" smtClean="0">
              <a:latin typeface="Symbol" panose="05050102010706020507" pitchFamily="18" charset="2"/>
            </a:endParaRPr>
          </a:p>
          <a:p>
            <a:endParaRPr lang="en-US" i="1" dirty="0">
              <a:latin typeface="Symbol" panose="05050102010706020507" pitchFamily="18" charset="2"/>
            </a:endParaRPr>
          </a:p>
          <a:p>
            <a:endParaRPr lang="en-US" i="1" dirty="0" smtClean="0">
              <a:latin typeface="Symbol" panose="05050102010706020507" pitchFamily="18" charset="2"/>
            </a:endParaRPr>
          </a:p>
          <a:p>
            <a:pPr marL="0" lvl="1" indent="0">
              <a:lnSpc>
                <a:spcPct val="150000"/>
              </a:lnSpc>
              <a:buNone/>
            </a:pPr>
            <a:r>
              <a:rPr lang="en-US" i="1" dirty="0"/>
              <a:t>ln (p/(1-p)) = b</a:t>
            </a:r>
            <a:r>
              <a:rPr lang="en-US" i="1" baseline="-25000" dirty="0"/>
              <a:t>0</a:t>
            </a:r>
            <a:r>
              <a:rPr lang="en-US" i="1" dirty="0"/>
              <a:t> + b</a:t>
            </a:r>
            <a:r>
              <a:rPr lang="en-US" i="1" baseline="-25000" dirty="0"/>
              <a:t>1</a:t>
            </a:r>
            <a:r>
              <a:rPr lang="en-US" i="1" dirty="0"/>
              <a:t> </a:t>
            </a:r>
            <a:r>
              <a:rPr lang="en-US" i="1" dirty="0" smtClean="0"/>
              <a:t>age = -26.524 + 0.78 age</a:t>
            </a:r>
          </a:p>
          <a:p>
            <a:pPr marL="0" lvl="1" indent="0">
              <a:lnSpc>
                <a:spcPct val="150000"/>
              </a:lnSpc>
              <a:buNone/>
            </a:pPr>
            <a:r>
              <a:rPr lang="en-US" i="1" dirty="0" smtClean="0"/>
              <a:t>Or</a:t>
            </a:r>
          </a:p>
          <a:p>
            <a:pPr marL="0" lvl="1" indent="0">
              <a:lnSpc>
                <a:spcPct val="150000"/>
              </a:lnSpc>
              <a:buNone/>
            </a:pPr>
            <a:r>
              <a:rPr lang="en-US" dirty="0" smtClean="0"/>
              <a:t>p</a:t>
            </a:r>
            <a:r>
              <a:rPr lang="en-US" dirty="0"/>
              <a:t>= </a:t>
            </a:r>
            <a:r>
              <a:rPr lang="en-US" dirty="0" err="1"/>
              <a:t>exp</a:t>
            </a:r>
            <a:r>
              <a:rPr lang="en-US" dirty="0"/>
              <a:t>(</a:t>
            </a:r>
            <a:r>
              <a:rPr lang="en-US" i="1" dirty="0"/>
              <a:t>b</a:t>
            </a:r>
            <a:r>
              <a:rPr lang="en-US" i="1" baseline="-25000" dirty="0"/>
              <a:t>0</a:t>
            </a:r>
            <a:r>
              <a:rPr lang="en-US" i="1" dirty="0"/>
              <a:t> + b</a:t>
            </a:r>
            <a:r>
              <a:rPr lang="en-US" i="1" baseline="-25000" dirty="0"/>
              <a:t>1</a:t>
            </a:r>
            <a:r>
              <a:rPr lang="en-US" i="1" dirty="0"/>
              <a:t> age) /</a:t>
            </a:r>
            <a:r>
              <a:rPr lang="en-US" dirty="0"/>
              <a:t> (</a:t>
            </a:r>
            <a:r>
              <a:rPr lang="en-US" dirty="0" err="1"/>
              <a:t>exp</a:t>
            </a:r>
            <a:r>
              <a:rPr lang="en-US" dirty="0"/>
              <a:t>(</a:t>
            </a:r>
            <a:r>
              <a:rPr lang="en-US" i="1" dirty="0"/>
              <a:t>b</a:t>
            </a:r>
            <a:r>
              <a:rPr lang="en-US" i="1" baseline="-25000" dirty="0"/>
              <a:t>0</a:t>
            </a:r>
            <a:r>
              <a:rPr lang="en-US" i="1" dirty="0"/>
              <a:t> + b</a:t>
            </a:r>
            <a:r>
              <a:rPr lang="en-US" i="1" baseline="-25000" dirty="0"/>
              <a:t>1</a:t>
            </a:r>
            <a:r>
              <a:rPr lang="en-US" i="1" dirty="0"/>
              <a:t> age) +1)</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95595376"/>
              </p:ext>
            </p:extLst>
          </p:nvPr>
        </p:nvGraphicFramePr>
        <p:xfrm>
          <a:off x="1600200" y="2590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r>
                        <a:rPr lang="en-US" dirty="0" smtClean="0"/>
                        <a:t>Coefficient</a:t>
                      </a:r>
                      <a:endParaRPr lang="en-US" dirty="0"/>
                    </a:p>
                  </a:txBody>
                  <a:tcPr/>
                </a:tc>
              </a:tr>
              <a:tr h="370840">
                <a:tc>
                  <a:txBody>
                    <a:bodyPr/>
                    <a:lstStyle/>
                    <a:p>
                      <a:r>
                        <a:rPr lang="en-US" dirty="0" err="1" smtClean="0"/>
                        <a:t>Const</a:t>
                      </a:r>
                      <a:endParaRPr lang="en-US" dirty="0"/>
                    </a:p>
                  </a:txBody>
                  <a:tcPr/>
                </a:tc>
                <a:tc>
                  <a:txBody>
                    <a:bodyPr/>
                    <a:lstStyle/>
                    <a:p>
                      <a:r>
                        <a:rPr lang="en-US" dirty="0" smtClean="0"/>
                        <a:t>-26.524</a:t>
                      </a:r>
                      <a:endParaRPr lang="en-US" dirty="0"/>
                    </a:p>
                  </a:txBody>
                  <a:tcPr/>
                </a:tc>
              </a:tr>
              <a:tr h="370840">
                <a:tc>
                  <a:txBody>
                    <a:bodyPr/>
                    <a:lstStyle/>
                    <a:p>
                      <a:r>
                        <a:rPr lang="en-US" dirty="0" smtClean="0"/>
                        <a:t>age</a:t>
                      </a:r>
                      <a:endParaRPr lang="en-US" dirty="0"/>
                    </a:p>
                  </a:txBody>
                  <a:tcPr/>
                </a:tc>
                <a:tc>
                  <a:txBody>
                    <a:bodyPr/>
                    <a:lstStyle/>
                    <a:p>
                      <a:r>
                        <a:rPr lang="en-US" dirty="0" smtClean="0"/>
                        <a:t>0.78105</a:t>
                      </a:r>
                      <a:endParaRPr lang="en-US" dirty="0"/>
                    </a:p>
                  </a:txBody>
                  <a:tcPr/>
                </a:tc>
              </a:tr>
            </a:tbl>
          </a:graphicData>
        </a:graphic>
      </p:graphicFrame>
    </p:spTree>
    <p:extLst>
      <p:ext uri="{BB962C8B-B14F-4D97-AF65-F5344CB8AC3E}">
        <p14:creationId xmlns:p14="http://schemas.microsoft.com/office/powerpoint/2010/main" val="150212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Logistics model</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lvl="1" indent="0" algn="ctr">
              <a:lnSpc>
                <a:spcPct val="150000"/>
              </a:lnSpc>
              <a:buNone/>
            </a:pPr>
            <a:r>
              <a:rPr lang="en-US" i="1" dirty="0" smtClean="0"/>
              <a:t>ln </a:t>
            </a:r>
            <a:r>
              <a:rPr lang="en-US" i="1" dirty="0"/>
              <a:t>(p/(1-p)) = b</a:t>
            </a:r>
            <a:r>
              <a:rPr lang="en-US" i="1" baseline="-25000" dirty="0"/>
              <a:t>0</a:t>
            </a:r>
            <a:r>
              <a:rPr lang="en-US" i="1" dirty="0"/>
              <a:t> + b</a:t>
            </a:r>
            <a:r>
              <a:rPr lang="en-US" i="1" baseline="-25000" dirty="0"/>
              <a:t>1</a:t>
            </a:r>
            <a:r>
              <a:rPr lang="en-US" i="1" dirty="0"/>
              <a:t> age</a:t>
            </a:r>
          </a:p>
          <a:p>
            <a:endParaRPr lang="en-US" i="1" dirty="0" smtClean="0">
              <a:latin typeface="Symbol" panose="05050102010706020507" pitchFamily="18" charset="2"/>
            </a:endParaRPr>
          </a:p>
          <a:p>
            <a:endParaRPr lang="en-US" i="1" dirty="0">
              <a:latin typeface="Symbol" panose="05050102010706020507" pitchFamily="18" charset="2"/>
            </a:endParaRPr>
          </a:p>
          <a:p>
            <a:endParaRPr lang="en-US" i="1" dirty="0" smtClean="0">
              <a:latin typeface="Symbol" panose="05050102010706020507" pitchFamily="18" charset="2"/>
            </a:endParaRPr>
          </a:p>
          <a:p>
            <a:pPr marL="0" lvl="1" indent="0">
              <a:lnSpc>
                <a:spcPct val="150000"/>
              </a:lnSpc>
              <a:buNone/>
            </a:pPr>
            <a:r>
              <a:rPr lang="en-US" i="1" dirty="0" smtClean="0"/>
              <a:t>ln [p</a:t>
            </a:r>
            <a:r>
              <a:rPr lang="en-US" i="1" dirty="0"/>
              <a:t>/(1-p</a:t>
            </a:r>
            <a:r>
              <a:rPr lang="en-US" i="1" dirty="0" smtClean="0"/>
              <a:t>)] </a:t>
            </a:r>
            <a:r>
              <a:rPr lang="en-US" i="1" dirty="0"/>
              <a:t>= b</a:t>
            </a:r>
            <a:r>
              <a:rPr lang="en-US" i="1" baseline="-25000" dirty="0"/>
              <a:t>0</a:t>
            </a:r>
            <a:r>
              <a:rPr lang="en-US" i="1" dirty="0"/>
              <a:t> + b</a:t>
            </a:r>
            <a:r>
              <a:rPr lang="en-US" i="1" baseline="-25000" dirty="0"/>
              <a:t>1</a:t>
            </a:r>
            <a:r>
              <a:rPr lang="en-US" i="1" dirty="0"/>
              <a:t> </a:t>
            </a:r>
            <a:r>
              <a:rPr lang="en-US" i="1" dirty="0" smtClean="0"/>
              <a:t>age = -26.524 + 0.78 age</a:t>
            </a:r>
          </a:p>
          <a:p>
            <a:pPr marL="0" lvl="1" indent="0">
              <a:lnSpc>
                <a:spcPct val="150000"/>
              </a:lnSpc>
              <a:buNone/>
            </a:pPr>
            <a:r>
              <a:rPr lang="en-US" dirty="0" smtClean="0"/>
              <a:t>So</a:t>
            </a:r>
          </a:p>
          <a:p>
            <a:pPr marL="0" lvl="1" indent="0">
              <a:lnSpc>
                <a:spcPct val="150000"/>
              </a:lnSpc>
              <a:buNone/>
            </a:pPr>
            <a:r>
              <a:rPr lang="en-US" dirty="0" smtClean="0"/>
              <a:t>For every unit increase in age, </a:t>
            </a:r>
            <a:r>
              <a:rPr lang="en-US" i="1" dirty="0"/>
              <a:t>ln </a:t>
            </a:r>
            <a:r>
              <a:rPr lang="en-US" i="1" dirty="0" smtClean="0"/>
              <a:t>[p</a:t>
            </a:r>
            <a:r>
              <a:rPr lang="en-US" i="1" dirty="0"/>
              <a:t>/(1-p</a:t>
            </a:r>
            <a:r>
              <a:rPr lang="en-US" i="1" dirty="0" smtClean="0"/>
              <a:t>)]</a:t>
            </a:r>
            <a:r>
              <a:rPr lang="en-US" dirty="0" smtClean="0"/>
              <a:t>  increases by 0.78 units.</a:t>
            </a:r>
          </a:p>
          <a:p>
            <a:pPr marL="0" lvl="1" indent="0">
              <a:lnSpc>
                <a:spcPct val="150000"/>
              </a:lnSpc>
              <a:buNone/>
            </a:pPr>
            <a:r>
              <a:rPr lang="en-US" i="1" dirty="0" smtClean="0"/>
              <a:t>For age =35;  y*  = ln </a:t>
            </a:r>
            <a:r>
              <a:rPr lang="en-US" i="1" dirty="0"/>
              <a:t>[p/(1-p</a:t>
            </a:r>
            <a:r>
              <a:rPr lang="en-US" i="1" dirty="0" smtClean="0"/>
              <a:t>)] =0.813</a:t>
            </a:r>
            <a:endParaRPr lang="en-US" dirty="0" smtClean="0"/>
          </a:p>
          <a:p>
            <a:pPr marL="0" lvl="1" indent="0">
              <a:lnSpc>
                <a:spcPct val="150000"/>
              </a:lnSpc>
              <a:buNone/>
            </a:pPr>
            <a:r>
              <a:rPr lang="en-US" dirty="0" smtClean="0"/>
              <a:t>p = </a:t>
            </a:r>
            <a:r>
              <a:rPr lang="en-US" dirty="0" err="1" smtClean="0"/>
              <a:t>exp</a:t>
            </a:r>
            <a:r>
              <a:rPr lang="en-US" dirty="0" smtClean="0"/>
              <a:t> (y*)/[</a:t>
            </a:r>
            <a:r>
              <a:rPr lang="en-US" dirty="0" err="1" smtClean="0"/>
              <a:t>exp</a:t>
            </a:r>
            <a:r>
              <a:rPr lang="en-US" dirty="0" smtClean="0"/>
              <a:t>(y*)+1] = P (subscribe =1 | age =35) =  0.693</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50774522"/>
              </p:ext>
            </p:extLst>
          </p:nvPr>
        </p:nvGraphicFramePr>
        <p:xfrm>
          <a:off x="1600200" y="21336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r>
                        <a:rPr lang="en-US" dirty="0" smtClean="0"/>
                        <a:t>Coefficient</a:t>
                      </a:r>
                      <a:endParaRPr lang="en-US" dirty="0"/>
                    </a:p>
                  </a:txBody>
                  <a:tcPr/>
                </a:tc>
              </a:tr>
              <a:tr h="370840">
                <a:tc>
                  <a:txBody>
                    <a:bodyPr/>
                    <a:lstStyle/>
                    <a:p>
                      <a:r>
                        <a:rPr lang="en-US" dirty="0" err="1" smtClean="0"/>
                        <a:t>Const</a:t>
                      </a:r>
                      <a:endParaRPr lang="en-US" dirty="0"/>
                    </a:p>
                  </a:txBody>
                  <a:tcPr/>
                </a:tc>
                <a:tc>
                  <a:txBody>
                    <a:bodyPr/>
                    <a:lstStyle/>
                    <a:p>
                      <a:r>
                        <a:rPr lang="en-US" dirty="0" smtClean="0"/>
                        <a:t>-26.524</a:t>
                      </a:r>
                      <a:endParaRPr lang="en-US" dirty="0"/>
                    </a:p>
                  </a:txBody>
                  <a:tcPr/>
                </a:tc>
              </a:tr>
              <a:tr h="370840">
                <a:tc>
                  <a:txBody>
                    <a:bodyPr/>
                    <a:lstStyle/>
                    <a:p>
                      <a:r>
                        <a:rPr lang="en-US" dirty="0" smtClean="0"/>
                        <a:t>age</a:t>
                      </a:r>
                      <a:endParaRPr lang="en-US" dirty="0"/>
                    </a:p>
                  </a:txBody>
                  <a:tcPr/>
                </a:tc>
                <a:tc>
                  <a:txBody>
                    <a:bodyPr/>
                    <a:lstStyle/>
                    <a:p>
                      <a:r>
                        <a:rPr lang="en-US" dirty="0" smtClean="0"/>
                        <a:t>0.78105</a:t>
                      </a:r>
                      <a:endParaRPr lang="en-US" dirty="0"/>
                    </a:p>
                  </a:txBody>
                  <a:tcPr/>
                </a:tc>
              </a:tr>
            </a:tbl>
          </a:graphicData>
        </a:graphic>
      </p:graphicFrame>
    </p:spTree>
    <p:extLst>
      <p:ext uri="{BB962C8B-B14F-4D97-AF65-F5344CB8AC3E}">
        <p14:creationId xmlns:p14="http://schemas.microsoft.com/office/powerpoint/2010/main" val="1275325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logistics model results</a:t>
            </a:r>
            <a:endParaRPr lang="en-US" dirty="0"/>
          </a:p>
        </p:txBody>
      </p:sp>
      <p:sp>
        <p:nvSpPr>
          <p:cNvPr id="3" name="Content Placeholder 2"/>
          <p:cNvSpPr>
            <a:spLocks noGrp="1"/>
          </p:cNvSpPr>
          <p:nvPr>
            <p:ph idx="1"/>
          </p:nvPr>
        </p:nvSpPr>
        <p:spPr/>
        <p:txBody>
          <a:bodyPr/>
          <a:lstStyle/>
          <a:p>
            <a:r>
              <a:rPr lang="en-US" dirty="0" smtClean="0"/>
              <a:t>Change in p from age = 35 to 36  is 0.138</a:t>
            </a:r>
          </a:p>
          <a:p>
            <a:r>
              <a:rPr lang="en-US" dirty="0" smtClean="0"/>
              <a:t>Change in p from age= 25 to 26 is 0.001</a:t>
            </a:r>
          </a:p>
          <a:p>
            <a:r>
              <a:rPr lang="en-US" dirty="0" smtClean="0"/>
              <a:t>Change in p from age 45 to 46 is 0.0001 </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16</a:t>
            </a:fld>
            <a:endParaRPr lang="en-US"/>
          </a:p>
        </p:txBody>
      </p:sp>
    </p:spTree>
    <p:extLst>
      <p:ext uri="{BB962C8B-B14F-4D97-AF65-F5344CB8AC3E}">
        <p14:creationId xmlns:p14="http://schemas.microsoft.com/office/powerpoint/2010/main" val="3651260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n-US" altLang="en-US" b="1" i="1" dirty="0">
                <a:latin typeface="Arial" pitchFamily="34" charset="0"/>
              </a:rPr>
              <a:t>Comparing </a:t>
            </a:r>
            <a:r>
              <a:rPr lang="en-US" altLang="en-US" b="1" i="1" dirty="0" smtClean="0">
                <a:latin typeface="Arial" pitchFamily="34" charset="0"/>
              </a:rPr>
              <a:t>Linear </a:t>
            </a:r>
            <a:r>
              <a:rPr lang="en-US" altLang="en-US" b="1" i="1" dirty="0">
                <a:latin typeface="Arial" pitchFamily="34" charset="0"/>
              </a:rPr>
              <a:t>and Logit Models</a:t>
            </a:r>
          </a:p>
        </p:txBody>
      </p:sp>
      <p:sp>
        <p:nvSpPr>
          <p:cNvPr id="62467" name="Line 3"/>
          <p:cNvSpPr>
            <a:spLocks noChangeShapeType="1"/>
          </p:cNvSpPr>
          <p:nvPr/>
        </p:nvSpPr>
        <p:spPr bwMode="auto">
          <a:xfrm>
            <a:off x="1600200" y="2133600"/>
            <a:ext cx="0" cy="42672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8" name="Line 4"/>
          <p:cNvSpPr>
            <a:spLocks noChangeShapeType="1"/>
          </p:cNvSpPr>
          <p:nvPr/>
        </p:nvSpPr>
        <p:spPr bwMode="auto">
          <a:xfrm>
            <a:off x="1066800" y="5257800"/>
            <a:ext cx="6858000" cy="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9" name="Line 5"/>
          <p:cNvSpPr>
            <a:spLocks noChangeShapeType="1"/>
          </p:cNvSpPr>
          <p:nvPr/>
        </p:nvSpPr>
        <p:spPr bwMode="auto">
          <a:xfrm>
            <a:off x="990600" y="2819400"/>
            <a:ext cx="6705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1" name="Text Box 7"/>
          <p:cNvSpPr txBox="1">
            <a:spLocks noChangeArrowheads="1"/>
          </p:cNvSpPr>
          <p:nvPr/>
        </p:nvSpPr>
        <p:spPr bwMode="auto">
          <a:xfrm>
            <a:off x="609600" y="50339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Benguiat Frisky" pitchFamily="66" charset="0"/>
              </a:rPr>
              <a:t>0</a:t>
            </a:r>
          </a:p>
        </p:txBody>
      </p:sp>
      <p:sp>
        <p:nvSpPr>
          <p:cNvPr id="62472" name="Text Box 8"/>
          <p:cNvSpPr txBox="1">
            <a:spLocks noChangeArrowheads="1"/>
          </p:cNvSpPr>
          <p:nvPr/>
        </p:nvSpPr>
        <p:spPr bwMode="auto">
          <a:xfrm>
            <a:off x="609600" y="2590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Benguiat Frisky" pitchFamily="66" charset="0"/>
              </a:rPr>
              <a:t>1</a:t>
            </a:r>
          </a:p>
        </p:txBody>
      </p:sp>
      <p:sp>
        <p:nvSpPr>
          <p:cNvPr id="62474" name="Line 10"/>
          <p:cNvSpPr>
            <a:spLocks noChangeShapeType="1"/>
          </p:cNvSpPr>
          <p:nvPr/>
        </p:nvSpPr>
        <p:spPr bwMode="auto">
          <a:xfrm flipV="1">
            <a:off x="1905000" y="2514600"/>
            <a:ext cx="5334000" cy="3200400"/>
          </a:xfrm>
          <a:prstGeom prst="line">
            <a:avLst/>
          </a:prstGeom>
          <a:noFill/>
          <a:ln w="57150">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1" name="WordArt 17"/>
          <p:cNvSpPr>
            <a:spLocks noChangeArrowheads="1" noChangeShapeType="1" noTextEdit="1"/>
          </p:cNvSpPr>
          <p:nvPr/>
        </p:nvSpPr>
        <p:spPr bwMode="auto">
          <a:xfrm>
            <a:off x="8001000" y="4953000"/>
            <a:ext cx="685800" cy="647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smtClean="0">
                <a:ln w="9525">
                  <a:solidFill>
                    <a:srgbClr val="000000"/>
                  </a:solidFill>
                  <a:round/>
                  <a:headEnd type="none" w="sm" len="sm"/>
                  <a:tailEnd type="none" w="sm" len="sm"/>
                </a:ln>
                <a:solidFill>
                  <a:srgbClr val="FFFFFF"/>
                </a:solidFill>
                <a:latin typeface="Arial Black"/>
              </a:rPr>
              <a:t>age</a:t>
            </a:r>
            <a:endParaRPr lang="en-US" sz="3600" kern="10" dirty="0">
              <a:ln w="9525">
                <a:solidFill>
                  <a:srgbClr val="000000"/>
                </a:solidFill>
                <a:round/>
                <a:headEnd type="none" w="sm" len="sm"/>
                <a:tailEnd type="none" w="sm" len="sm"/>
              </a:ln>
              <a:solidFill>
                <a:srgbClr val="FFFFFF"/>
              </a:solidFill>
              <a:latin typeface="Arial Black"/>
            </a:endParaRPr>
          </a:p>
        </p:txBody>
      </p:sp>
      <p:sp>
        <p:nvSpPr>
          <p:cNvPr id="62482" name="WordArt 18"/>
          <p:cNvSpPr>
            <a:spLocks noChangeArrowheads="1" noChangeShapeType="1" noTextEdit="1"/>
          </p:cNvSpPr>
          <p:nvPr/>
        </p:nvSpPr>
        <p:spPr bwMode="auto">
          <a:xfrm>
            <a:off x="1143000" y="1752600"/>
            <a:ext cx="358775" cy="647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smtClean="0">
                <a:ln w="9525">
                  <a:solidFill>
                    <a:srgbClr val="000000"/>
                  </a:solidFill>
                  <a:round/>
                  <a:headEnd type="none" w="sm" len="sm"/>
                  <a:tailEnd type="none" w="sm" len="sm"/>
                </a:ln>
                <a:solidFill>
                  <a:srgbClr val="FFFFFF"/>
                </a:solidFill>
                <a:latin typeface="Arial Black"/>
              </a:rPr>
              <a:t>p</a:t>
            </a:r>
            <a:endParaRPr lang="en-US" sz="3600" kern="10" dirty="0">
              <a:ln w="9525">
                <a:solidFill>
                  <a:srgbClr val="000000"/>
                </a:solidFill>
                <a:round/>
                <a:headEnd type="none" w="sm" len="sm"/>
                <a:tailEnd type="none" w="sm" len="sm"/>
              </a:ln>
              <a:solidFill>
                <a:srgbClr val="FFFFFF"/>
              </a:solidFill>
              <a:latin typeface="Arial Black"/>
            </a:endParaRPr>
          </a:p>
        </p:txBody>
      </p:sp>
      <p:sp>
        <p:nvSpPr>
          <p:cNvPr id="62487" name="Text Box 23"/>
          <p:cNvSpPr txBox="1">
            <a:spLocks noChangeArrowheads="1"/>
          </p:cNvSpPr>
          <p:nvPr/>
        </p:nvSpPr>
        <p:spPr bwMode="auto">
          <a:xfrm>
            <a:off x="6248400" y="1981200"/>
            <a:ext cx="13420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FF0000"/>
                </a:solidFill>
                <a:latin typeface="Benguiat Frisky" pitchFamily="66" charset="0"/>
              </a:rPr>
              <a:t>LP Model</a:t>
            </a:r>
          </a:p>
        </p:txBody>
      </p:sp>
      <p:grpSp>
        <p:nvGrpSpPr>
          <p:cNvPr id="62490" name="Group 26"/>
          <p:cNvGrpSpPr>
            <a:grpSpLocks/>
          </p:cNvGrpSpPr>
          <p:nvPr/>
        </p:nvGrpSpPr>
        <p:grpSpPr bwMode="auto">
          <a:xfrm>
            <a:off x="2057400" y="2895600"/>
            <a:ext cx="6502400" cy="2209800"/>
            <a:chOff x="1296" y="1824"/>
            <a:chExt cx="4096" cy="1392"/>
          </a:xfrm>
        </p:grpSpPr>
        <p:grpSp>
          <p:nvGrpSpPr>
            <p:cNvPr id="62483" name="Group 19"/>
            <p:cNvGrpSpPr>
              <a:grpSpLocks/>
            </p:cNvGrpSpPr>
            <p:nvPr/>
          </p:nvGrpSpPr>
          <p:grpSpPr bwMode="auto">
            <a:xfrm>
              <a:off x="1296" y="1824"/>
              <a:ext cx="3456" cy="1392"/>
              <a:chOff x="1200" y="1872"/>
              <a:chExt cx="3352" cy="1296"/>
            </a:xfrm>
          </p:grpSpPr>
          <p:sp>
            <p:nvSpPr>
              <p:cNvPr id="62478" name="Freeform 14"/>
              <p:cNvSpPr>
                <a:spLocks/>
              </p:cNvSpPr>
              <p:nvPr/>
            </p:nvSpPr>
            <p:spPr bwMode="auto">
              <a:xfrm>
                <a:off x="2688" y="1872"/>
                <a:ext cx="1864" cy="744"/>
              </a:xfrm>
              <a:custGeom>
                <a:avLst/>
                <a:gdLst>
                  <a:gd name="T0" fmla="*/ 2536 w 2536"/>
                  <a:gd name="T1" fmla="*/ 24 h 864"/>
                  <a:gd name="T2" fmla="*/ 904 w 2536"/>
                  <a:gd name="T3" fmla="*/ 120 h 864"/>
                  <a:gd name="T4" fmla="*/ 136 w 2536"/>
                  <a:gd name="T5" fmla="*/ 744 h 864"/>
                  <a:gd name="T6" fmla="*/ 88 w 2536"/>
                  <a:gd name="T7" fmla="*/ 840 h 864"/>
                </a:gdLst>
                <a:ahLst/>
                <a:cxnLst>
                  <a:cxn ang="0">
                    <a:pos x="T0" y="T1"/>
                  </a:cxn>
                  <a:cxn ang="0">
                    <a:pos x="T2" y="T3"/>
                  </a:cxn>
                  <a:cxn ang="0">
                    <a:pos x="T4" y="T5"/>
                  </a:cxn>
                  <a:cxn ang="0">
                    <a:pos x="T6" y="T7"/>
                  </a:cxn>
                </a:cxnLst>
                <a:rect l="0" t="0" r="r" b="b"/>
                <a:pathLst>
                  <a:path w="2536" h="864">
                    <a:moveTo>
                      <a:pt x="2536" y="24"/>
                    </a:moveTo>
                    <a:cubicBezTo>
                      <a:pt x="1920" y="12"/>
                      <a:pt x="1304" y="0"/>
                      <a:pt x="904" y="120"/>
                    </a:cubicBezTo>
                    <a:cubicBezTo>
                      <a:pt x="504" y="240"/>
                      <a:pt x="272" y="624"/>
                      <a:pt x="136" y="744"/>
                    </a:cubicBezTo>
                    <a:cubicBezTo>
                      <a:pt x="0" y="864"/>
                      <a:pt x="44" y="852"/>
                      <a:pt x="88" y="840"/>
                    </a:cubicBezTo>
                  </a:path>
                </a:pathLst>
              </a:custGeom>
              <a:noFill/>
              <a:ln w="57150" cap="flat" cmpd="sng">
                <a:solidFill>
                  <a:schemeClr val="accent1">
                    <a:lumMod val="75000"/>
                  </a:schemeClr>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Freeform 15"/>
              <p:cNvSpPr>
                <a:spLocks/>
              </p:cNvSpPr>
              <p:nvPr/>
            </p:nvSpPr>
            <p:spPr bwMode="auto">
              <a:xfrm flipH="1" flipV="1">
                <a:off x="1200" y="2592"/>
                <a:ext cx="1536" cy="576"/>
              </a:xfrm>
              <a:custGeom>
                <a:avLst/>
                <a:gdLst>
                  <a:gd name="T0" fmla="*/ 2536 w 2536"/>
                  <a:gd name="T1" fmla="*/ 24 h 864"/>
                  <a:gd name="T2" fmla="*/ 904 w 2536"/>
                  <a:gd name="T3" fmla="*/ 120 h 864"/>
                  <a:gd name="T4" fmla="*/ 136 w 2536"/>
                  <a:gd name="T5" fmla="*/ 744 h 864"/>
                  <a:gd name="T6" fmla="*/ 88 w 2536"/>
                  <a:gd name="T7" fmla="*/ 840 h 864"/>
                </a:gdLst>
                <a:ahLst/>
                <a:cxnLst>
                  <a:cxn ang="0">
                    <a:pos x="T0" y="T1"/>
                  </a:cxn>
                  <a:cxn ang="0">
                    <a:pos x="T2" y="T3"/>
                  </a:cxn>
                  <a:cxn ang="0">
                    <a:pos x="T4" y="T5"/>
                  </a:cxn>
                  <a:cxn ang="0">
                    <a:pos x="T6" y="T7"/>
                  </a:cxn>
                </a:cxnLst>
                <a:rect l="0" t="0" r="r" b="b"/>
                <a:pathLst>
                  <a:path w="2536" h="864">
                    <a:moveTo>
                      <a:pt x="2536" y="24"/>
                    </a:moveTo>
                    <a:cubicBezTo>
                      <a:pt x="1920" y="12"/>
                      <a:pt x="1304" y="0"/>
                      <a:pt x="904" y="120"/>
                    </a:cubicBezTo>
                    <a:cubicBezTo>
                      <a:pt x="504" y="240"/>
                      <a:pt x="272" y="624"/>
                      <a:pt x="136" y="744"/>
                    </a:cubicBezTo>
                    <a:cubicBezTo>
                      <a:pt x="0" y="864"/>
                      <a:pt x="44" y="852"/>
                      <a:pt x="88" y="840"/>
                    </a:cubicBezTo>
                  </a:path>
                </a:pathLst>
              </a:custGeom>
              <a:noFill/>
              <a:ln w="57150" cap="flat" cmpd="sng">
                <a:solidFill>
                  <a:schemeClr val="accent1">
                    <a:lumMod val="75000"/>
                  </a:schemeClr>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488" name="Text Box 24"/>
            <p:cNvSpPr txBox="1">
              <a:spLocks noChangeArrowheads="1"/>
            </p:cNvSpPr>
            <p:nvPr/>
          </p:nvSpPr>
          <p:spPr bwMode="auto">
            <a:xfrm>
              <a:off x="4224" y="1968"/>
              <a:ext cx="1168" cy="288"/>
            </a:xfrm>
            <a:prstGeom prst="rect">
              <a:avLst/>
            </a:prstGeom>
            <a:noFill/>
            <a:ln w="5715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tx2"/>
                  </a:solidFill>
                  <a:latin typeface="Benguiat Frisky" pitchFamily="66" charset="0"/>
                </a:rPr>
                <a:t>Logit Model</a:t>
              </a:r>
            </a:p>
          </p:txBody>
        </p:sp>
      </p:grpSp>
    </p:spTree>
    <p:extLst>
      <p:ext uri="{BB962C8B-B14F-4D97-AF65-F5344CB8AC3E}">
        <p14:creationId xmlns:p14="http://schemas.microsoft.com/office/powerpoint/2010/main" val="1424551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2490"/>
                                        </p:tgtEl>
                                        <p:attrNameLst>
                                          <p:attrName>style.visibility</p:attrName>
                                        </p:attrNameLst>
                                      </p:cBhvr>
                                      <p:to>
                                        <p:strVal val="visible"/>
                                      </p:to>
                                    </p:set>
                                    <p:animEffect transition="in" filter="box(out)">
                                      <p:cBhvr>
                                        <p:cTn id="7" dur="500"/>
                                        <p:tgtEl>
                                          <p:spTgt spid="6249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t>
            </a:r>
            <a:r>
              <a:rPr lang="en-US" dirty="0" smtClean="0"/>
              <a:t>Interesting Fact About Logistic Regression</a:t>
            </a:r>
            <a:endParaRPr lang="en-US" dirty="0"/>
          </a:p>
        </p:txBody>
      </p:sp>
      <p:sp>
        <p:nvSpPr>
          <p:cNvPr id="10" name="Content Placeholder 9"/>
          <p:cNvSpPr>
            <a:spLocks noGrp="1"/>
          </p:cNvSpPr>
          <p:nvPr>
            <p:ph idx="1"/>
          </p:nvPr>
        </p:nvSpPr>
        <p:spPr>
          <a:xfrm>
            <a:off x="228600" y="1600200"/>
            <a:ext cx="4419600" cy="3886200"/>
          </a:xfrm>
        </p:spPr>
        <p:txBody>
          <a:bodyPr>
            <a:normAutofit fontScale="92500" lnSpcReduction="20000"/>
          </a:bodyPr>
          <a:lstStyle/>
          <a:p>
            <a:pPr lvl="0" algn="ctr">
              <a:buNone/>
              <a:defRPr/>
            </a:pPr>
            <a:r>
              <a:rPr lang="en-US" sz="2800" dirty="0">
                <a:solidFill>
                  <a:schemeClr val="accent2"/>
                </a:solidFill>
              </a:rPr>
              <a:t>"The probability mass equals the counts"</a:t>
            </a:r>
          </a:p>
          <a:p>
            <a:pPr lvl="0" algn="ctr">
              <a:buNone/>
              <a:defRPr/>
            </a:pPr>
            <a:endParaRPr lang="en-US" dirty="0"/>
          </a:p>
          <a:p>
            <a:pPr marL="0" indent="0">
              <a:buNone/>
              <a:defRPr/>
            </a:pPr>
            <a:r>
              <a:rPr lang="en-US" dirty="0" smtClean="0"/>
              <a:t>If </a:t>
            </a:r>
            <a:r>
              <a:rPr lang="en-US" dirty="0"/>
              <a:t>13% of our loan </a:t>
            </a:r>
            <a:r>
              <a:rPr lang="en-US" dirty="0" smtClean="0"/>
              <a:t>risk </a:t>
            </a:r>
            <a:r>
              <a:rPr lang="en-US" dirty="0"/>
              <a:t>training set </a:t>
            </a:r>
            <a:r>
              <a:rPr lang="en-US" dirty="0" smtClean="0"/>
              <a:t>defaults then </a:t>
            </a:r>
          </a:p>
          <a:p>
            <a:pPr marL="0" indent="0">
              <a:buNone/>
              <a:defRPr/>
            </a:pPr>
            <a:r>
              <a:rPr lang="en-US" dirty="0" smtClean="0"/>
              <a:t>The </a:t>
            </a:r>
            <a:r>
              <a:rPr lang="en-US" dirty="0"/>
              <a:t>sum of all the training set scores will be 13% of the number of training </a:t>
            </a:r>
            <a:r>
              <a:rPr lang="en-US" dirty="0" smtClean="0"/>
              <a:t>examples</a:t>
            </a:r>
            <a:endParaRPr lang="en-US" dirty="0"/>
          </a:p>
          <a:p>
            <a:pPr>
              <a:buNone/>
              <a:defRPr/>
            </a:pPr>
            <a:endParaRPr lang="en-US" dirty="0"/>
          </a:p>
          <a:p>
            <a:pPr>
              <a:buNone/>
            </a:pPr>
            <a:endParaRPr lang="en-US" dirty="0"/>
          </a:p>
        </p:txBody>
      </p:sp>
      <p:pic>
        <p:nvPicPr>
          <p:cNvPr id="8" name="Picture 7" descr="Rplot01.png"/>
          <p:cNvPicPr>
            <a:picLocks noChangeAspect="1"/>
          </p:cNvPicPr>
          <p:nvPr/>
        </p:nvPicPr>
        <p:blipFill>
          <a:blip r:embed="rId3" cstate="print"/>
          <a:srcRect l="1169" r="17013" b="1429"/>
          <a:stretch>
            <a:fillRect/>
          </a:stretch>
        </p:blipFill>
        <p:spPr>
          <a:xfrm>
            <a:off x="4343400" y="1510935"/>
            <a:ext cx="4419600" cy="3518265"/>
          </a:xfrm>
          <a:prstGeom prst="rect">
            <a:avLst/>
          </a:prstGeom>
        </p:spPr>
      </p:pic>
      <p:sp>
        <p:nvSpPr>
          <p:cNvPr id="3" name="Rectangle 2"/>
          <p:cNvSpPr/>
          <p:nvPr/>
        </p:nvSpPr>
        <p:spPr>
          <a:xfrm>
            <a:off x="4267200" y="5181600"/>
            <a:ext cx="4572000" cy="1477328"/>
          </a:xfrm>
          <a:prstGeom prst="rect">
            <a:avLst/>
          </a:prstGeom>
        </p:spPr>
        <p:txBody>
          <a:bodyPr>
            <a:spAutoFit/>
          </a:bodyPr>
          <a:lstStyle/>
          <a:p>
            <a:pPr algn="ctr"/>
            <a:r>
              <a:rPr lang="en-US" dirty="0"/>
              <a:t>Logistic regression returns a score that estimates the probability that a borrower will </a:t>
            </a:r>
            <a:r>
              <a:rPr lang="en-US" dirty="0" smtClean="0"/>
              <a:t>default. </a:t>
            </a:r>
          </a:p>
          <a:p>
            <a:pPr algn="ctr"/>
            <a:r>
              <a:rPr lang="en-US" dirty="0" smtClean="0"/>
              <a:t>Blue = </a:t>
            </a:r>
            <a:r>
              <a:rPr lang="en-US" dirty="0"/>
              <a:t>defaulters</a:t>
            </a:r>
            <a:endParaRPr lang="en-US" dirty="0" smtClean="0"/>
          </a:p>
          <a:p>
            <a:pPr algn="ctr"/>
            <a:r>
              <a:rPr lang="en-US" dirty="0" smtClean="0"/>
              <a:t>Red = non defaulters </a:t>
            </a:r>
          </a:p>
        </p:txBody>
      </p:sp>
    </p:spTree>
    <p:extLst>
      <p:ext uri="{BB962C8B-B14F-4D97-AF65-F5344CB8AC3E}">
        <p14:creationId xmlns:p14="http://schemas.microsoft.com/office/powerpoint/2010/main" val="4028840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p:txBody>
          <a:bodyPr>
            <a:normAutofit fontScale="92500" lnSpcReduction="10000"/>
          </a:bodyPr>
          <a:lstStyle/>
          <a:p>
            <a:r>
              <a:rPr lang="en-US" dirty="0" smtClean="0"/>
              <a:t> Hold-out data:</a:t>
            </a:r>
            <a:endParaRPr lang="en-US" dirty="0"/>
          </a:p>
          <a:p>
            <a:pPr lvl="1"/>
            <a:r>
              <a:rPr lang="en-US" dirty="0"/>
              <a:t>Does the model predict well on data it hasn't seen?</a:t>
            </a:r>
          </a:p>
          <a:p>
            <a:r>
              <a:rPr lang="en-US" dirty="0"/>
              <a:t>N-fold cross-validation: Formal estimate of generalization </a:t>
            </a:r>
            <a:r>
              <a:rPr lang="en-US" dirty="0" smtClean="0"/>
              <a:t>error</a:t>
            </a:r>
            <a:endParaRPr lang="en-US" dirty="0"/>
          </a:p>
          <a:p>
            <a:r>
              <a:rPr lang="en-US" dirty="0" smtClean="0"/>
              <a:t>"</a:t>
            </a:r>
            <a:r>
              <a:rPr lang="en-US" dirty="0"/>
              <a:t>Pseudo-R</a:t>
            </a:r>
            <a:r>
              <a:rPr lang="en-US" baseline="30000" dirty="0"/>
              <a:t>2</a:t>
            </a:r>
            <a:r>
              <a:rPr lang="en-US" dirty="0"/>
              <a:t>" : 1 – (deviance/null deviance)</a:t>
            </a:r>
          </a:p>
          <a:p>
            <a:pPr lvl="1"/>
            <a:r>
              <a:rPr lang="en-US" dirty="0"/>
              <a:t>Deviance, null deviance both reported by most standard </a:t>
            </a:r>
            <a:r>
              <a:rPr lang="en-US" dirty="0" smtClean="0"/>
              <a:t>packages</a:t>
            </a:r>
            <a:endParaRPr lang="en-US" dirty="0"/>
          </a:p>
          <a:p>
            <a:pPr lvl="1"/>
            <a:r>
              <a:rPr lang="en-US" dirty="0"/>
              <a:t>The fraction of "variance" that is explained by the </a:t>
            </a:r>
            <a:r>
              <a:rPr lang="en-US" dirty="0" smtClean="0"/>
              <a:t>model</a:t>
            </a:r>
            <a:endParaRPr lang="en-US" dirty="0"/>
          </a:p>
          <a:p>
            <a:pPr lvl="1"/>
            <a:r>
              <a:rPr lang="en-US" dirty="0"/>
              <a:t>Used the way R</a:t>
            </a:r>
            <a:r>
              <a:rPr lang="en-US" baseline="30000" dirty="0"/>
              <a:t>2</a:t>
            </a:r>
            <a:r>
              <a:rPr lang="en-US" dirty="0"/>
              <a:t> is </a:t>
            </a:r>
            <a:r>
              <a:rPr lang="en-US" dirty="0" smtClean="0"/>
              <a:t>used</a:t>
            </a:r>
            <a:endParaRPr lang="en-US" dirty="0"/>
          </a:p>
          <a:p>
            <a:endParaRPr lang="en-US" dirty="0"/>
          </a:p>
        </p:txBody>
      </p:sp>
    </p:spTree>
    <p:extLst>
      <p:ext uri="{BB962C8B-B14F-4D97-AF65-F5344CB8AC3E}">
        <p14:creationId xmlns:p14="http://schemas.microsoft.com/office/powerpoint/2010/main" val="1689424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Logistic Regression</a:t>
            </a:r>
            <a:endParaRPr lang="en-US" dirty="0"/>
          </a:p>
        </p:txBody>
      </p:sp>
      <p:sp>
        <p:nvSpPr>
          <p:cNvPr id="3" name="Content Placeholder 2"/>
          <p:cNvSpPr>
            <a:spLocks noGrp="1"/>
          </p:cNvSpPr>
          <p:nvPr>
            <p:ph idx="1"/>
          </p:nvPr>
        </p:nvSpPr>
        <p:spPr/>
        <p:txBody>
          <a:bodyPr>
            <a:normAutofit/>
          </a:bodyPr>
          <a:lstStyle/>
          <a:p>
            <a:pPr marL="461962" lvl="1" indent="-342900"/>
            <a:r>
              <a:rPr lang="en-US" dirty="0" smtClean="0"/>
              <a:t>Why we need logistics regression</a:t>
            </a:r>
            <a:endParaRPr lang="en-US" dirty="0"/>
          </a:p>
          <a:p>
            <a:pPr marL="282575" lvl="1" indent="-163513"/>
            <a:r>
              <a:rPr lang="en-US" dirty="0" smtClean="0"/>
              <a:t>Technical </a:t>
            </a:r>
            <a:r>
              <a:rPr lang="en-US" dirty="0"/>
              <a:t>description of a </a:t>
            </a:r>
            <a:r>
              <a:rPr lang="en-US" dirty="0" smtClean="0"/>
              <a:t>logistics regression model</a:t>
            </a:r>
          </a:p>
          <a:p>
            <a:pPr marL="282575" lvl="1" indent="-163513"/>
            <a:r>
              <a:rPr lang="en-US" dirty="0" smtClean="0"/>
              <a:t> Interpretation </a:t>
            </a:r>
            <a:r>
              <a:rPr lang="en-US" dirty="0"/>
              <a:t>and scoring with the </a:t>
            </a:r>
            <a:r>
              <a:rPr lang="en-US" dirty="0" smtClean="0"/>
              <a:t>logistics regression  model</a:t>
            </a:r>
          </a:p>
          <a:p>
            <a:pPr marL="282575" lvl="1" indent="-163513"/>
            <a:r>
              <a:rPr lang="en-US" dirty="0" smtClean="0"/>
              <a:t>Diagnostics </a:t>
            </a:r>
            <a:r>
              <a:rPr lang="en-US" dirty="0"/>
              <a:t>for validating the </a:t>
            </a:r>
            <a:r>
              <a:rPr lang="en-US" dirty="0" err="1" smtClean="0"/>
              <a:t>logisitics</a:t>
            </a:r>
            <a:r>
              <a:rPr lang="en-US" dirty="0" smtClean="0"/>
              <a:t> regression model</a:t>
            </a:r>
          </a:p>
          <a:p>
            <a:pPr marL="282575" lvl="1" indent="-163513"/>
            <a:r>
              <a:rPr lang="en-US" dirty="0" smtClean="0"/>
              <a:t>The </a:t>
            </a:r>
            <a:r>
              <a:rPr lang="en-US" dirty="0"/>
              <a:t>Reasons to Choose (+) and Cautions (-) of the </a:t>
            </a:r>
            <a:r>
              <a:rPr lang="en-US" dirty="0" smtClean="0"/>
              <a:t>logistics regression model</a:t>
            </a:r>
          </a:p>
          <a:p>
            <a:pPr marL="119062" lvl="1" indent="0">
              <a:buNone/>
            </a:pPr>
            <a:endParaRPr lang="en-US" dirty="0" smtClean="0"/>
          </a:p>
          <a:p>
            <a:pPr marL="682625" lvl="2" indent="-163513"/>
            <a:endParaRPr lang="en-US" dirty="0"/>
          </a:p>
          <a:p>
            <a:endParaRPr lang="en-US" dirty="0"/>
          </a:p>
        </p:txBody>
      </p:sp>
      <p:sp>
        <p:nvSpPr>
          <p:cNvPr id="12" name="Slide Number Placeholder 11"/>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1286210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t>
            </a:r>
            <a:r>
              <a:rPr lang="en-US" dirty="0" smtClean="0"/>
              <a:t>(Cont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Sanity </a:t>
            </a:r>
            <a:r>
              <a:rPr lang="en-US" dirty="0" smtClean="0"/>
              <a:t>check </a:t>
            </a:r>
            <a:r>
              <a:rPr lang="en-US" dirty="0"/>
              <a:t>the coefficients</a:t>
            </a:r>
          </a:p>
          <a:p>
            <a:pPr lvl="1"/>
            <a:r>
              <a:rPr lang="en-US" dirty="0"/>
              <a:t>Do the signs </a:t>
            </a:r>
            <a:r>
              <a:rPr lang="en-US" dirty="0" smtClean="0"/>
              <a:t>make </a:t>
            </a:r>
            <a:r>
              <a:rPr lang="en-US" dirty="0"/>
              <a:t>sense? Are the coefficients excessively large?</a:t>
            </a:r>
          </a:p>
          <a:p>
            <a:pPr lvl="2"/>
            <a:r>
              <a:rPr lang="en-US" dirty="0"/>
              <a:t>Wrong sign is an indication of correlated inputs, but doesn't necessarily affect predictive power.</a:t>
            </a:r>
          </a:p>
          <a:p>
            <a:pPr lvl="2"/>
            <a:r>
              <a:rPr lang="en-US" dirty="0"/>
              <a:t>Excessively large </a:t>
            </a:r>
            <a:r>
              <a:rPr lang="en-US" dirty="0" smtClean="0"/>
              <a:t>coefficient </a:t>
            </a:r>
            <a:r>
              <a:rPr lang="en-US" dirty="0"/>
              <a:t>magnitudes may indicate strongly correlated inputs; you may want </a:t>
            </a:r>
            <a:r>
              <a:rPr lang="en-US" dirty="0" smtClean="0"/>
              <a:t>to consider </a:t>
            </a:r>
            <a:r>
              <a:rPr lang="en-US" dirty="0"/>
              <a:t>eliminating some variables</a:t>
            </a:r>
            <a:r>
              <a:rPr lang="en-US" b="1" dirty="0"/>
              <a:t>, or using regularized regression techniques.</a:t>
            </a:r>
          </a:p>
          <a:p>
            <a:pPr lvl="3"/>
            <a:r>
              <a:rPr lang="en-US" dirty="0"/>
              <a:t>Unfortunately, regularized logistic regression is not </a:t>
            </a:r>
            <a:r>
              <a:rPr lang="en-US" dirty="0" smtClean="0"/>
              <a:t>standard.</a:t>
            </a:r>
            <a:endParaRPr lang="en-US" dirty="0"/>
          </a:p>
          <a:p>
            <a:pPr lvl="2"/>
            <a:r>
              <a:rPr lang="en-US" dirty="0"/>
              <a:t>Infinite magnitude coefficients could indicate a variable that strongly predicts a subset of the output (and doesn't predict well on the rest).</a:t>
            </a:r>
          </a:p>
          <a:p>
            <a:pPr lvl="3"/>
            <a:r>
              <a:rPr lang="en-US" dirty="0"/>
              <a:t>Try a </a:t>
            </a:r>
            <a:r>
              <a:rPr lang="en-US" dirty="0" smtClean="0"/>
              <a:t>Decision Tree </a:t>
            </a:r>
            <a:r>
              <a:rPr lang="en-US" dirty="0"/>
              <a:t>on that variable, to see if you should segment the data before regressing.</a:t>
            </a:r>
          </a:p>
          <a:p>
            <a:endParaRPr lang="en-US" dirty="0"/>
          </a:p>
        </p:txBody>
      </p:sp>
    </p:spTree>
    <p:extLst>
      <p:ext uri="{BB962C8B-B14F-4D97-AF65-F5344CB8AC3E}">
        <p14:creationId xmlns:p14="http://schemas.microsoft.com/office/powerpoint/2010/main" val="2401721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plot04.png"/>
          <p:cNvPicPr>
            <a:picLocks noChangeAspect="1"/>
          </p:cNvPicPr>
          <p:nvPr/>
        </p:nvPicPr>
        <p:blipFill>
          <a:blip r:embed="rId3" cstate="print"/>
          <a:srcRect l="4532" t="5932" r="14030" b="4509"/>
          <a:stretch>
            <a:fillRect/>
          </a:stretch>
        </p:blipFill>
        <p:spPr>
          <a:xfrm>
            <a:off x="1981200" y="3810000"/>
            <a:ext cx="5487765" cy="2743200"/>
          </a:xfrm>
          <a:prstGeom prst="rect">
            <a:avLst/>
          </a:prstGeom>
        </p:spPr>
      </p:pic>
      <p:pic>
        <p:nvPicPr>
          <p:cNvPr id="14" name="Picture 13" descr="Rplot04.png"/>
          <p:cNvPicPr>
            <a:picLocks noChangeAspect="1"/>
          </p:cNvPicPr>
          <p:nvPr/>
        </p:nvPicPr>
        <p:blipFill>
          <a:blip r:embed="rId4" cstate="print"/>
          <a:srcRect l="2227" r="17045" b="4150"/>
          <a:stretch>
            <a:fillRect/>
          </a:stretch>
        </p:blipFill>
        <p:spPr>
          <a:xfrm>
            <a:off x="1905000" y="914400"/>
            <a:ext cx="5365244" cy="2895600"/>
          </a:xfrm>
          <a:prstGeom prst="rect">
            <a:avLst/>
          </a:prstGeom>
        </p:spPr>
      </p:pic>
      <p:sp>
        <p:nvSpPr>
          <p:cNvPr id="18" name="TextBox 17"/>
          <p:cNvSpPr txBox="1"/>
          <p:nvPr/>
        </p:nvSpPr>
        <p:spPr>
          <a:xfrm>
            <a:off x="4815390" y="1295400"/>
            <a:ext cx="1840280" cy="369332"/>
          </a:xfrm>
          <a:prstGeom prst="rect">
            <a:avLst/>
          </a:prstGeom>
          <a:solidFill>
            <a:srgbClr val="D9D9D9"/>
          </a:solidFill>
          <a:ln>
            <a:solidFill>
              <a:srgbClr val="7F7F7F"/>
            </a:solidFill>
          </a:ln>
        </p:spPr>
        <p:txBody>
          <a:bodyPr wrap="none" rtlCol="0">
            <a:spAutoFit/>
          </a:bodyPr>
          <a:lstStyle/>
          <a:p>
            <a:r>
              <a:rPr lang="en-US" dirty="0"/>
              <a:t>good separation</a:t>
            </a:r>
          </a:p>
        </p:txBody>
      </p:sp>
      <p:sp>
        <p:nvSpPr>
          <p:cNvPr id="10" name="Title 9"/>
          <p:cNvSpPr>
            <a:spLocks noGrp="1"/>
          </p:cNvSpPr>
          <p:nvPr>
            <p:ph type="title"/>
          </p:nvPr>
        </p:nvSpPr>
        <p:spPr>
          <a:xfrm>
            <a:off x="457200" y="152400"/>
            <a:ext cx="8229600" cy="902732"/>
          </a:xfrm>
        </p:spPr>
        <p:txBody>
          <a:bodyPr>
            <a:normAutofit/>
          </a:bodyPr>
          <a:lstStyle/>
          <a:p>
            <a:pPr algn="ctr"/>
            <a:r>
              <a:rPr lang="en-US" sz="2800" b="0" dirty="0" smtClean="0"/>
              <a:t>Diagnostics: Plot the Histograms of Scores </a:t>
            </a:r>
            <a:endParaRPr lang="en-US" sz="2800" b="0" dirty="0"/>
          </a:p>
        </p:txBody>
      </p:sp>
    </p:spTree>
    <p:extLst>
      <p:ext uri="{BB962C8B-B14F-4D97-AF65-F5344CB8AC3E}">
        <p14:creationId xmlns:p14="http://schemas.microsoft.com/office/powerpoint/2010/main" val="2025823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2"/>
            <p:extLst>
              <p:ext uri="{D42A27DB-BD31-4B8C-83A1-F6EECF244321}">
                <p14:modId xmlns:p14="http://schemas.microsoft.com/office/powerpoint/2010/main" val="3416727719"/>
              </p:ext>
            </p:extLst>
          </p:nvPr>
        </p:nvGraphicFramePr>
        <p:xfrm>
          <a:off x="381000" y="1335532"/>
          <a:ext cx="8382000" cy="4989068"/>
        </p:xfrm>
        <a:graphic>
          <a:graphicData uri="http://schemas.openxmlformats.org/drawingml/2006/table">
            <a:tbl>
              <a:tblPr firstRow="1" bandRow="1">
                <a:tableStyleId>{5C22544A-7EE6-4342-B048-85BDC9FD1C3A}</a:tableStyleId>
              </a:tblPr>
              <a:tblGrid>
                <a:gridCol w="4191000"/>
                <a:gridCol w="4191000"/>
              </a:tblGrid>
              <a:tr h="376592">
                <a:tc>
                  <a:txBody>
                    <a:bodyPr/>
                    <a:lstStyle/>
                    <a:p>
                      <a:pPr marL="0" marR="0" algn="ctr">
                        <a:lnSpc>
                          <a:spcPct val="115000"/>
                        </a:lnSpc>
                        <a:spcBef>
                          <a:spcPts val="0"/>
                        </a:spcBef>
                        <a:spcAft>
                          <a:spcPts val="0"/>
                        </a:spcAft>
                      </a:pPr>
                      <a:r>
                        <a:rPr lang="en-US" sz="1800" b="1" dirty="0">
                          <a:latin typeface="Calibri"/>
                          <a:ea typeface="Times New Roman"/>
                          <a:cs typeface="Calibri"/>
                        </a:rPr>
                        <a:t>Reasons to Choose (+)</a:t>
                      </a:r>
                      <a:endParaRPr lang="en-US" sz="18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Times New Roman"/>
                          <a:cs typeface="Calibri"/>
                        </a:rPr>
                        <a:t>Cautions (-)</a:t>
                      </a:r>
                      <a:endParaRPr lang="en-US" sz="18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Explanatory value:</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Relative impact of each variable on the outcome in a more complicated way than linear regression</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Does not handle missing values well</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95018">
                <a:tc>
                  <a:txBody>
                    <a:bodyPr/>
                    <a:lstStyle/>
                    <a:p>
                      <a:pPr marL="0" marR="0" algn="just">
                        <a:lnSpc>
                          <a:spcPct val="115000"/>
                        </a:lnSpc>
                        <a:spcBef>
                          <a:spcPts val="0"/>
                        </a:spcBef>
                        <a:spcAft>
                          <a:spcPts val="0"/>
                        </a:spcAft>
                      </a:pPr>
                      <a:r>
                        <a:rPr lang="en-US" sz="1400" dirty="0">
                          <a:latin typeface="Calibri"/>
                          <a:ea typeface="Times New Roman"/>
                          <a:cs typeface="Calibri"/>
                        </a:rPr>
                        <a:t>Robust with redundant variables, correlated variables</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Lose some explanatory value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Assumes that each variable affects the log-odds of the outcome linearly and additively</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Variable transformations and modeling </a:t>
                      </a:r>
                      <a:r>
                        <a:rPr lang="en-US" sz="1400" dirty="0" smtClean="0">
                          <a:latin typeface="Calibri"/>
                          <a:ea typeface="Calibri"/>
                          <a:cs typeface="Calibri"/>
                        </a:rPr>
                        <a:t>variable </a:t>
                      </a:r>
                      <a:r>
                        <a:rPr lang="en-US" sz="1400" dirty="0">
                          <a:latin typeface="Calibri"/>
                          <a:ea typeface="Calibri"/>
                          <a:cs typeface="Calibri"/>
                        </a:rPr>
                        <a:t>interactions can alleviate this</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A good idea to take the log of monetary amounts or any variable with a wide dynamic range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Concise representation with the </a:t>
                      </a:r>
                      <a:endParaRPr lang="en-US" sz="1400" dirty="0">
                        <a:latin typeface="Calibri"/>
                        <a:ea typeface="Calibri"/>
                        <a:cs typeface="Times New Roman"/>
                      </a:endParaRPr>
                    </a:p>
                    <a:p>
                      <a:pPr marL="0" marR="0" algn="just">
                        <a:lnSpc>
                          <a:spcPct val="115000"/>
                        </a:lnSpc>
                        <a:spcBef>
                          <a:spcPts val="0"/>
                        </a:spcBef>
                        <a:spcAft>
                          <a:spcPts val="0"/>
                        </a:spcAft>
                      </a:pPr>
                      <a:r>
                        <a:rPr lang="en-US" sz="1400" dirty="0">
                          <a:latin typeface="Calibri"/>
                          <a:ea typeface="Times New Roman"/>
                          <a:cs typeface="Calibri"/>
                        </a:rPr>
                        <a:t>the coefficients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Cannot handle variables that affect the outcome in a discontinuous way.</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Step functions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Easy to score data</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Doesn't work well with discrete drivers that have a lot of distinct values</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For example, ZIP code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592">
                <a:tc>
                  <a:txBody>
                    <a:bodyPr/>
                    <a:lstStyle/>
                    <a:p>
                      <a:pPr marL="0" marR="0" algn="just">
                        <a:lnSpc>
                          <a:spcPct val="115000"/>
                        </a:lnSpc>
                        <a:spcBef>
                          <a:spcPts val="0"/>
                        </a:spcBef>
                        <a:spcAft>
                          <a:spcPts val="0"/>
                        </a:spcAft>
                      </a:pPr>
                      <a:r>
                        <a:rPr lang="en-US" sz="1400" dirty="0">
                          <a:latin typeface="Calibri"/>
                          <a:ea typeface="Times New Roman"/>
                          <a:cs typeface="Calibri"/>
                        </a:rPr>
                        <a:t>Returns good probability estimates of an event</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400" dirty="0">
                        <a:latin typeface="Calibri"/>
                        <a:ea typeface="Calibri"/>
                        <a:cs typeface="Calibri"/>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8339">
                <a:tc>
                  <a:txBody>
                    <a:bodyPr/>
                    <a:lstStyle/>
                    <a:p>
                      <a:pPr marL="0" marR="0" algn="just">
                        <a:lnSpc>
                          <a:spcPct val="115000"/>
                        </a:lnSpc>
                        <a:spcBef>
                          <a:spcPts val="0"/>
                        </a:spcBef>
                        <a:spcAft>
                          <a:spcPts val="0"/>
                        </a:spcAft>
                      </a:pPr>
                      <a:r>
                        <a:rPr lang="en-US" sz="1400" dirty="0">
                          <a:latin typeface="Calibri"/>
                          <a:ea typeface="Times New Roman"/>
                          <a:cs typeface="Calibri"/>
                        </a:rPr>
                        <a:t>Preserves the summary statistics of the training data</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"The probabilities equal the counts"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400" dirty="0">
                        <a:latin typeface="Calibri"/>
                        <a:ea typeface="Calibri"/>
                        <a:cs typeface="Calibri"/>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04800" y="304800"/>
            <a:ext cx="8458200" cy="762000"/>
          </a:xfrm>
        </p:spPr>
        <p:txBody>
          <a:bodyPr>
            <a:noAutofit/>
          </a:bodyPr>
          <a:lstStyle/>
          <a:p>
            <a:r>
              <a:rPr lang="en-US" sz="4000" dirty="0" smtClean="0"/>
              <a:t>Logistic Regression - Reasons to Choose (+) and   Cautions (-)</a:t>
            </a:r>
            <a:endParaRPr lang="en-US" sz="4000" dirty="0"/>
          </a:p>
        </p:txBody>
      </p:sp>
    </p:spTree>
    <p:extLst>
      <p:ext uri="{BB962C8B-B14F-4D97-AF65-F5344CB8AC3E}">
        <p14:creationId xmlns:p14="http://schemas.microsoft.com/office/powerpoint/2010/main" val="297083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Logistic Regression?</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2909"/>
            <a:ext cx="8924925" cy="309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18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US" altLang="en-US" b="1" i="1" dirty="0" smtClean="0">
                <a:latin typeface="Arial" pitchFamily="34" charset="0"/>
              </a:rPr>
              <a:t>Linear Model Plot</a:t>
            </a:r>
            <a:endParaRPr lang="en-US" altLang="en-US" b="1" i="1" dirty="0">
              <a:latin typeface="Arial" pitchFamily="34" charset="0"/>
            </a:endParaRPr>
          </a:p>
        </p:txBody>
      </p:sp>
      <p:sp>
        <p:nvSpPr>
          <p:cNvPr id="62467" name="Line 3"/>
          <p:cNvSpPr>
            <a:spLocks noChangeShapeType="1"/>
          </p:cNvSpPr>
          <p:nvPr/>
        </p:nvSpPr>
        <p:spPr bwMode="auto">
          <a:xfrm>
            <a:off x="1600200" y="2133600"/>
            <a:ext cx="0" cy="42672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8" name="Line 4"/>
          <p:cNvSpPr>
            <a:spLocks noChangeShapeType="1"/>
          </p:cNvSpPr>
          <p:nvPr/>
        </p:nvSpPr>
        <p:spPr bwMode="auto">
          <a:xfrm>
            <a:off x="1066800" y="5257800"/>
            <a:ext cx="6858000" cy="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9" name="Line 5"/>
          <p:cNvSpPr>
            <a:spLocks noChangeShapeType="1"/>
          </p:cNvSpPr>
          <p:nvPr/>
        </p:nvSpPr>
        <p:spPr bwMode="auto">
          <a:xfrm>
            <a:off x="990600" y="2819400"/>
            <a:ext cx="6705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1" name="Text Box 7"/>
          <p:cNvSpPr txBox="1">
            <a:spLocks noChangeArrowheads="1"/>
          </p:cNvSpPr>
          <p:nvPr/>
        </p:nvSpPr>
        <p:spPr bwMode="auto">
          <a:xfrm>
            <a:off x="609600" y="50339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Benguiat Frisky" pitchFamily="66" charset="0"/>
              </a:rPr>
              <a:t>0</a:t>
            </a:r>
          </a:p>
        </p:txBody>
      </p:sp>
      <p:sp>
        <p:nvSpPr>
          <p:cNvPr id="62472" name="Text Box 8"/>
          <p:cNvSpPr txBox="1">
            <a:spLocks noChangeArrowheads="1"/>
          </p:cNvSpPr>
          <p:nvPr/>
        </p:nvSpPr>
        <p:spPr bwMode="auto">
          <a:xfrm>
            <a:off x="609600" y="2590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Benguiat Frisky" pitchFamily="66" charset="0"/>
              </a:rPr>
              <a:t>1</a:t>
            </a:r>
          </a:p>
        </p:txBody>
      </p:sp>
      <p:sp>
        <p:nvSpPr>
          <p:cNvPr id="62474" name="Line 10"/>
          <p:cNvSpPr>
            <a:spLocks noChangeShapeType="1"/>
          </p:cNvSpPr>
          <p:nvPr/>
        </p:nvSpPr>
        <p:spPr bwMode="auto">
          <a:xfrm flipV="1">
            <a:off x="1905000" y="2514600"/>
            <a:ext cx="5334000" cy="3200400"/>
          </a:xfrm>
          <a:prstGeom prst="line">
            <a:avLst/>
          </a:prstGeom>
          <a:noFill/>
          <a:ln w="57150">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1" name="WordArt 17"/>
          <p:cNvSpPr>
            <a:spLocks noChangeArrowheads="1" noChangeShapeType="1" noTextEdit="1"/>
          </p:cNvSpPr>
          <p:nvPr/>
        </p:nvSpPr>
        <p:spPr bwMode="auto">
          <a:xfrm>
            <a:off x="8001000" y="4953000"/>
            <a:ext cx="762000" cy="647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smtClean="0">
                <a:ln w="9525">
                  <a:solidFill>
                    <a:srgbClr val="000000"/>
                  </a:solidFill>
                  <a:round/>
                  <a:headEnd type="none" w="sm" len="sm"/>
                  <a:tailEnd type="none" w="sm" len="sm"/>
                </a:ln>
                <a:solidFill>
                  <a:srgbClr val="FFFFFF"/>
                </a:solidFill>
                <a:latin typeface="Arial Black"/>
              </a:rPr>
              <a:t>age</a:t>
            </a:r>
            <a:endParaRPr lang="en-US" sz="3600" kern="10" dirty="0">
              <a:ln w="9525">
                <a:solidFill>
                  <a:srgbClr val="000000"/>
                </a:solidFill>
                <a:round/>
                <a:headEnd type="none" w="sm" len="sm"/>
                <a:tailEnd type="none" w="sm" len="sm"/>
              </a:ln>
              <a:solidFill>
                <a:srgbClr val="FFFFFF"/>
              </a:solidFill>
              <a:latin typeface="Arial Black"/>
            </a:endParaRPr>
          </a:p>
        </p:txBody>
      </p:sp>
      <p:sp>
        <p:nvSpPr>
          <p:cNvPr id="62482" name="WordArt 18"/>
          <p:cNvSpPr>
            <a:spLocks noChangeArrowheads="1" noChangeShapeType="1" noTextEdit="1"/>
          </p:cNvSpPr>
          <p:nvPr/>
        </p:nvSpPr>
        <p:spPr bwMode="auto">
          <a:xfrm>
            <a:off x="1143000" y="1752600"/>
            <a:ext cx="358775" cy="647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smtClean="0">
                <a:ln w="9525">
                  <a:solidFill>
                    <a:srgbClr val="000000"/>
                  </a:solidFill>
                  <a:round/>
                  <a:headEnd type="none" w="sm" len="sm"/>
                  <a:tailEnd type="none" w="sm" len="sm"/>
                </a:ln>
                <a:solidFill>
                  <a:srgbClr val="FFFFFF"/>
                </a:solidFill>
                <a:latin typeface="Arial Black"/>
              </a:rPr>
              <a:t>p</a:t>
            </a:r>
            <a:endParaRPr lang="en-US" sz="3600" kern="10" dirty="0">
              <a:ln w="9525">
                <a:solidFill>
                  <a:srgbClr val="000000"/>
                </a:solidFill>
                <a:round/>
                <a:headEnd type="none" w="sm" len="sm"/>
                <a:tailEnd type="none" w="sm" len="sm"/>
              </a:ln>
              <a:solidFill>
                <a:srgbClr val="FFFFFF"/>
              </a:solidFill>
              <a:latin typeface="Arial Black"/>
            </a:endParaRPr>
          </a:p>
        </p:txBody>
      </p:sp>
      <p:sp>
        <p:nvSpPr>
          <p:cNvPr id="62487" name="Text Box 23"/>
          <p:cNvSpPr txBox="1">
            <a:spLocks noChangeArrowheads="1"/>
          </p:cNvSpPr>
          <p:nvPr/>
        </p:nvSpPr>
        <p:spPr bwMode="auto">
          <a:xfrm>
            <a:off x="6248400" y="1981200"/>
            <a:ext cx="13420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FF0000"/>
                </a:solidFill>
                <a:latin typeface="Benguiat Frisky" pitchFamily="66" charset="0"/>
              </a:rPr>
              <a:t>LP Model</a:t>
            </a:r>
          </a:p>
        </p:txBody>
      </p:sp>
      <p:cxnSp>
        <p:nvCxnSpPr>
          <p:cNvPr id="3" name="Straight Connector 2"/>
          <p:cNvCxnSpPr/>
          <p:nvPr/>
        </p:nvCxnSpPr>
        <p:spPr>
          <a:xfrm>
            <a:off x="6781800" y="2819400"/>
            <a:ext cx="1219200"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86009" y="5265684"/>
            <a:ext cx="1219200"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391525" cy="4379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36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P</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30" y="1524000"/>
            <a:ext cx="787717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06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Predicted </a:t>
            </a:r>
            <a:r>
              <a:rPr lang="en-US" dirty="0" smtClean="0"/>
              <a:t>y</a:t>
            </a:r>
            <a:endParaRPr lang="en-US" dirty="0"/>
          </a:p>
        </p:txBody>
      </p:sp>
      <p:sp>
        <p:nvSpPr>
          <p:cNvPr id="3" name="Slide Number Placeholder 2"/>
          <p:cNvSpPr>
            <a:spLocks noGrp="1"/>
          </p:cNvSpPr>
          <p:nvPr>
            <p:ph type="sldNum" sz="quarter" idx="12"/>
          </p:nvPr>
        </p:nvSpPr>
        <p:spPr/>
        <p:txBody>
          <a:bodyPr/>
          <a:lstStyle/>
          <a:p>
            <a:fld id="{71BD4A25-22B2-48E3-9FC3-0D375F0F72AF}" type="slidenum">
              <a:rPr lang="en-US" smtClean="0"/>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85812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28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Binary Outcomes</a:t>
            </a:r>
            <a:endParaRPr lang="en-US" dirty="0"/>
          </a:p>
        </p:txBody>
      </p:sp>
      <p:sp>
        <p:nvSpPr>
          <p:cNvPr id="3" name="Content Placeholder 2"/>
          <p:cNvSpPr>
            <a:spLocks noGrp="1"/>
          </p:cNvSpPr>
          <p:nvPr>
            <p:ph idx="1"/>
          </p:nvPr>
        </p:nvSpPr>
        <p:spPr/>
        <p:txBody>
          <a:bodyPr/>
          <a:lstStyle/>
          <a:p>
            <a:r>
              <a:rPr lang="en-US" dirty="0" smtClean="0"/>
              <a:t>Should a bank give a person a loan or not?</a:t>
            </a:r>
          </a:p>
          <a:p>
            <a:r>
              <a:rPr lang="en-US" dirty="0" smtClean="0"/>
              <a:t>Is an individual transaction fraudulent or not?</a:t>
            </a:r>
          </a:p>
          <a:p>
            <a:r>
              <a:rPr lang="en-US" dirty="0" smtClean="0"/>
              <a:t>Which people are more likely to vote against a new law?</a:t>
            </a:r>
          </a:p>
          <a:p>
            <a:r>
              <a:rPr lang="en-US" dirty="0" smtClean="0"/>
              <a:t>Which customers are more likely to buy a new product?</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8</a:t>
            </a:fld>
            <a:endParaRPr lang="en-US"/>
          </a:p>
        </p:txBody>
      </p:sp>
    </p:spTree>
    <p:extLst>
      <p:ext uri="{BB962C8B-B14F-4D97-AF65-F5344CB8AC3E}">
        <p14:creationId xmlns:p14="http://schemas.microsoft.com/office/powerpoint/2010/main" val="270940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for Example: Customers’ Subscription</a:t>
            </a:r>
            <a:endParaRPr lang="en-US" dirty="0"/>
          </a:p>
        </p:txBody>
      </p:sp>
      <p:sp>
        <p:nvSpPr>
          <p:cNvPr id="3" name="Content Placeholder 2"/>
          <p:cNvSpPr>
            <a:spLocks noGrp="1"/>
          </p:cNvSpPr>
          <p:nvPr>
            <p:ph idx="1"/>
          </p:nvPr>
        </p:nvSpPr>
        <p:spPr/>
        <p:txBody>
          <a:bodyPr>
            <a:normAutofit fontScale="92500"/>
          </a:bodyPr>
          <a:lstStyle/>
          <a:p>
            <a:r>
              <a:rPr lang="en-US" dirty="0" smtClean="0"/>
              <a:t>We have data on 1,000 random customers from a given city. We want to know what determines their decision to subscribe to a magazine.</a:t>
            </a:r>
          </a:p>
          <a:p>
            <a:r>
              <a:rPr lang="en-US" dirty="0" smtClean="0"/>
              <a:t>Subscribe: indicates if a customer has subscribed to the magazine.</a:t>
            </a:r>
          </a:p>
          <a:p>
            <a:r>
              <a:rPr lang="en-US" dirty="0" smtClean="0"/>
              <a:t>Ages: we will start by examining how age influences the likelihood of subscription.</a:t>
            </a:r>
          </a:p>
          <a:p>
            <a:r>
              <a:rPr lang="en-US" dirty="0" smtClean="0"/>
              <a:t>Gender: May also influence likelihood of subscription.</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9</a:t>
            </a:fld>
            <a:endParaRPr lang="en-US"/>
          </a:p>
        </p:txBody>
      </p:sp>
    </p:spTree>
    <p:extLst>
      <p:ext uri="{BB962C8B-B14F-4D97-AF65-F5344CB8AC3E}">
        <p14:creationId xmlns:p14="http://schemas.microsoft.com/office/powerpoint/2010/main" val="4174563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2013</Words>
  <Application>Microsoft Office PowerPoint</Application>
  <PresentationFormat>On-screen Show (4:3)</PresentationFormat>
  <Paragraphs>201</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Logistic Regression</vt:lpstr>
      <vt:lpstr>Overview of Logistic Regression</vt:lpstr>
      <vt:lpstr>Why Logistic Regression?</vt:lpstr>
      <vt:lpstr>Linear Model Plot</vt:lpstr>
      <vt:lpstr>Logistic Regression</vt:lpstr>
      <vt:lpstr>Predicted P</vt:lpstr>
      <vt:lpstr>Predicted y</vt:lpstr>
      <vt:lpstr>Examples of Binary Outcomes</vt:lpstr>
      <vt:lpstr>Data for Example: Customers’ Subscription</vt:lpstr>
      <vt:lpstr>A linear model</vt:lpstr>
      <vt:lpstr>Problems with the Linear Approach</vt:lpstr>
      <vt:lpstr>Fixing the Linear Model</vt:lpstr>
      <vt:lpstr>Logistics Regression</vt:lpstr>
      <vt:lpstr>A Logistics model</vt:lpstr>
      <vt:lpstr>A Logistics model</vt:lpstr>
      <vt:lpstr>A logistics model results</vt:lpstr>
      <vt:lpstr>Comparing Linear and Logit Models</vt:lpstr>
      <vt:lpstr>An Interesting Fact About Logistic Regression</vt:lpstr>
      <vt:lpstr>Diagnostics</vt:lpstr>
      <vt:lpstr>Diagnostics (Cont.)</vt:lpstr>
      <vt:lpstr>Diagnostics: Plot the Histograms of Scores </vt:lpstr>
      <vt:lpstr>Logistic Regression - Reasons to Choose (+) and   Cautions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CMP</cp:lastModifiedBy>
  <cp:revision>163</cp:revision>
  <cp:lastPrinted>2017-03-13T09:01:17Z</cp:lastPrinted>
  <dcterms:created xsi:type="dcterms:W3CDTF">2016-03-29T07:35:54Z</dcterms:created>
  <dcterms:modified xsi:type="dcterms:W3CDTF">2017-03-13T09:01:59Z</dcterms:modified>
</cp:coreProperties>
</file>