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13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5FADD9-3FEA-47E2-A206-D60061F27C2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95E184-1B3B-4AA1-8745-1AC535D9FF0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8C2D52-40E4-4912-9FA9-8A861C13564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78DF08-3031-4535-B2C7-4F9D8DBEDCC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5030B9-0DB9-4A2E-9F5A-5355C4F4F38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9F1654-33EC-4367-8D1E-F4198FAF44D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F8DE1F-0DA2-4440-9D9C-4A7851807BD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EB8BE1-D02A-42F0-A1A6-23FD691A799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AEEB7-1E40-4068-9974-EF7782BE6C1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51E47B-EBE7-4249-B4C3-9A3F941351A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F571AE-704D-409E-B453-F7E4FDF7CC6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0D0D21-C0D8-438D-935C-DEE3EF95F77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D32E64-914D-4B49-84BC-6A2F739954F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9CAFF0-7F12-4D43-A6A0-9F3D8593F6B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969180-02B5-4172-BB73-E022F4E3F37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5A5168-1A6D-49DE-B371-9ED4A0C1D2D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8A6818-094C-4A30-AAC2-0F2DF3BC29B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303A95-1CDF-42E1-98A5-EDC5266352B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46941-DDC3-4E1D-A71E-80E8A957DB6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98D708-5184-4EEA-A877-E321BEC143DC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5F3618-10B5-4283-B7B8-961BF6CAEFD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39031E-399B-41A1-9F1D-C9FD6CA2F00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CF41FC-B679-46E6-85A5-AD1AAEE20B7F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6E0768-9BB6-42F9-869A-7AA89403806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39D0B8-E560-47E3-B8AA-A320DE12410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675956-45AB-4F1B-AFBC-5B46C625430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CA8698-AFA7-4285-8E08-AD45A941CE7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4D73FC-438F-48A2-8351-AA6F26A4801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57BE1C-B818-4F45-A905-4AD19A2A3E3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BB7B82-A91E-4AE0-B00F-F820CF87D74B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EDF474E-6C53-4558-AFE8-7BEA18C5202B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8B43F7-FC30-4025-838B-3BD6EA388671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B357F5-9748-422B-91FD-448DBD0C228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9DCFDC-E24D-4C2F-AB12-58DBB7227CF7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7BA62DC-EEBA-4168-A4D3-B5F86B15D379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6CA8A8B-F8BD-4291-B0E9-F2B16C0B2336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CC2BB8-2488-4041-99D3-7E8B14C7CF83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3B4BBAB-0655-4D6D-AAD1-423D7F03B864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C759CF9-31AB-487C-B415-D75CC5DC3C16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9183454-E516-4D8F-AAFF-A84718D6CF9B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7140AE-5E74-460A-AB23-45E3033C9CA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157BE81-9089-4ECE-AB98-EBA482AC3901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19248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73200" y="122508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31176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19248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73200" y="2976840"/>
            <a:ext cx="274320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3086D8C-1964-41CC-B5E0-CDA891FD861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9EFB70-8801-470D-99A8-02BD131A13E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16080"/>
            <a:ext cx="8520120" cy="385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29D43D-6E27-4023-A24F-99C9F76225A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4A9634-375D-45D8-AAE8-8D20A40D1D8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7840" y="297684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966ADA-7565-4A93-8C93-42BEEBD882B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225080"/>
            <a:ext cx="415764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11760" y="2976840"/>
            <a:ext cx="8520120" cy="159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17222D-18B4-400C-BABC-EE7484C91D5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2743920" y="7567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27424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5318640" y="326700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27424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8000"/>
          </a:bodyPr>
          <a:p>
            <a:r>
              <a:rPr b="0" lang="nb-NO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b-NO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000000"/>
                </a:solidFill>
                <a:latin typeface="Economica"/>
                <a:ea typeface="Economic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A2C9D05-6A56-4FD7-AFF1-BA6A5EC3B3F6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nb-NO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b-N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b-N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b-N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b-N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b-N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b-N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b-N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2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65680" y="929160"/>
            <a:ext cx="4044960" cy="178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nb-NO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b-NO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Economica"/>
                <a:ea typeface="Economic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687C2C9-9B64-4BAB-9D6B-9F60EE85BA25}" type="slidenum">
              <a:rPr b="0" lang="en" sz="1000" spc="-1" strike="noStrike">
                <a:solidFill>
                  <a:srgbClr val="ffffff"/>
                </a:solidFill>
                <a:latin typeface="Economica"/>
                <a:ea typeface="Economica"/>
              </a:rPr>
              <a:t>&lt;number&gt;</a:t>
            </a:fld>
            <a:endParaRPr b="0" lang="nb-NO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62000"/>
          </a:bodyPr>
          <a:p>
            <a:r>
              <a:rPr b="0" lang="nb-NO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b-NO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399320"/>
            <a:ext cx="2807640" cy="278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000000"/>
                </a:solidFill>
                <a:latin typeface="Economica"/>
                <a:ea typeface="Economic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0FCDDE5-825D-4A3E-9D94-CAF78D0953B8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nb-NO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21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nb-NO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nb-NO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000000"/>
                </a:solidFill>
                <a:latin typeface="Economica"/>
                <a:ea typeface="Economic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EBFDD9E-2173-4469-9F31-0E6D10EFC845}" type="slidenum">
              <a:rPr b="0" lang="en" sz="1000" spc="-1" strike="noStrike">
                <a:solidFill>
                  <a:srgbClr val="000000"/>
                </a:solidFill>
                <a:latin typeface="Economica"/>
                <a:ea typeface="Economica"/>
              </a:rPr>
              <a:t>&lt;number&gt;</a:t>
            </a:fld>
            <a:endParaRPr b="0" lang="nb-NO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Innenlandsk transport</a:t>
            </a:r>
            <a:endParaRPr b="0" lang="nb-NO" sz="4200" spc="-1" strike="noStrike">
              <a:solidFill>
                <a:srgbClr val="000000"/>
              </a:solidFill>
              <a:latin typeface="Mallanna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044880" y="3116520"/>
            <a:ext cx="3054240" cy="700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20.2.2024</a:t>
            </a:r>
            <a:endParaRPr b="0" lang="nb-NO" sz="2100" spc="-1" strike="noStrike">
              <a:latin typeface="Liberation Sans Narrow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Eleonora Parelius</a:t>
            </a:r>
            <a:endParaRPr b="0" lang="nb-NO" sz="2100" spc="-1" strike="noStrike">
              <a:latin typeface="Liberation Sans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11760" y="36000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Fastlandstransport</a:t>
            </a:r>
            <a:endParaRPr b="0" lang="nb-NO" sz="2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11760" y="1175400"/>
            <a:ext cx="8379720" cy="278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350 mill. tonn gods årlig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Vei 50% av transportarbeidet, men 80% av mengden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rcRect l="5502" t="6995" r="7874" b="7"/>
          <a:stretch/>
        </p:blipFill>
        <p:spPr>
          <a:xfrm>
            <a:off x="540000" y="1954080"/>
            <a:ext cx="3960000" cy="318888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rcRect l="5246" t="6995" r="8135" b="7"/>
          <a:stretch/>
        </p:blipFill>
        <p:spPr>
          <a:xfrm>
            <a:off x="4625280" y="1909800"/>
            <a:ext cx="4014720" cy="32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37;p23"/>
          <p:cNvSpPr/>
          <p:nvPr/>
        </p:nvSpPr>
        <p:spPr>
          <a:xfrm>
            <a:off x="0" y="1323000"/>
            <a:ext cx="4860000" cy="3717000"/>
          </a:xfrm>
          <a:prstGeom prst="rect">
            <a:avLst/>
          </a:prstGeom>
          <a:solidFill>
            <a:schemeClr val="lt2"/>
          </a:solidFill>
          <a:ln w="9525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En tredjedel av godstransporten i Norge er kabotasje</a:t>
            </a:r>
            <a:endParaRPr b="0" lang="nb-NO" sz="2400" spc="-1" strike="noStrike">
              <a:solidFill>
                <a:srgbClr val="000000"/>
              </a:solidFill>
              <a:latin typeface="Liberation Sans Narrow"/>
            </a:endParaRPr>
          </a:p>
        </p:txBody>
      </p:sp>
      <p:graphicFrame>
        <p:nvGraphicFramePr>
          <p:cNvPr id="198" name="Google Shape;140;p23"/>
          <p:cNvGraphicFramePr/>
          <p:nvPr/>
        </p:nvGraphicFramePr>
        <p:xfrm>
          <a:off x="5001480" y="1627560"/>
          <a:ext cx="3890880" cy="2285640"/>
        </p:xfrm>
        <a:graphic>
          <a:graphicData uri="http://schemas.openxmlformats.org/drawingml/2006/table">
            <a:tbl>
              <a:tblPr/>
              <a:tblGrid>
                <a:gridCol w="1945440"/>
                <a:gridCol w="1945440"/>
              </a:tblGrid>
              <a:tr h="382320"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Kabotasje (%)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81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Transport norsk kontinentalsokkel - fastland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13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Sjøtransport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85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Lufttransport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Veitransport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2.5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Jernbanetransport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nb-NO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9" name="" descr=""/>
          <p:cNvPicPr/>
          <p:nvPr/>
        </p:nvPicPr>
        <p:blipFill>
          <a:blip r:embed="rId1"/>
          <a:srcRect l="2879" t="7434" r="7874" b="7"/>
          <a:stretch/>
        </p:blipFill>
        <p:spPr>
          <a:xfrm>
            <a:off x="180000" y="1440000"/>
            <a:ext cx="4500000" cy="350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85/100 sjøtransport bedrifter registrert i utlandet</a:t>
            </a:r>
            <a:endParaRPr b="0" lang="nb-NO" sz="2400" spc="-1" strike="noStrike">
              <a:solidFill>
                <a:srgbClr val="000000"/>
              </a:solidFill>
              <a:latin typeface="Liberation Sans Narrow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rcRect l="0" t="7343" r="8233" b="0"/>
          <a:stretch/>
        </p:blipFill>
        <p:spPr>
          <a:xfrm>
            <a:off x="1708560" y="1146960"/>
            <a:ext cx="5052600" cy="38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65680" y="929160"/>
            <a:ext cx="4044960" cy="178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00" spc="-1" strike="noStrike">
                <a:solidFill>
                  <a:srgbClr val="274247"/>
                </a:solidFill>
                <a:latin typeface="Liberation Sans Narrow"/>
                <a:ea typeface="Economica"/>
              </a:rPr>
              <a:t>Persontransport</a:t>
            </a:r>
            <a:endParaRPr b="0" lang="nb-NO" sz="42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265680" y="2769120"/>
            <a:ext cx="4044960" cy="157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2010-2022</a:t>
            </a:r>
            <a:endParaRPr b="0" lang="nb-NO" sz="2400" spc="-1" strike="noStrike">
              <a:latin typeface="Liberation Sans Narrow"/>
            </a:endParaRPr>
          </a:p>
        </p:txBody>
      </p:sp>
      <p:pic>
        <p:nvPicPr>
          <p:cNvPr id="164" name="Google Shape;69;p14" descr=""/>
          <p:cNvPicPr/>
          <p:nvPr/>
        </p:nvPicPr>
        <p:blipFill>
          <a:blip r:embed="rId1"/>
          <a:stretch/>
        </p:blipFill>
        <p:spPr>
          <a:xfrm>
            <a:off x="5280840" y="2014920"/>
            <a:ext cx="1446120" cy="144612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70;p14" descr=""/>
          <p:cNvPicPr/>
          <p:nvPr/>
        </p:nvPicPr>
        <p:blipFill>
          <a:blip r:embed="rId2"/>
          <a:stretch/>
        </p:blipFill>
        <p:spPr>
          <a:xfrm>
            <a:off x="6023880" y="1682280"/>
            <a:ext cx="1573920" cy="157392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71;p14" descr=""/>
          <p:cNvPicPr/>
          <p:nvPr/>
        </p:nvPicPr>
        <p:blipFill>
          <a:blip r:embed="rId3"/>
          <a:stretch/>
        </p:blipFill>
        <p:spPr>
          <a:xfrm>
            <a:off x="6892200" y="2014920"/>
            <a:ext cx="1446120" cy="144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Persontransport i alt</a:t>
            </a:r>
            <a:endParaRPr b="0" lang="nb-NO" sz="2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168" name="Google Shape;77;p15"/>
          <p:cNvSpPr/>
          <p:nvPr/>
        </p:nvSpPr>
        <p:spPr>
          <a:xfrm>
            <a:off x="6691680" y="0"/>
            <a:ext cx="2451960" cy="5143320"/>
          </a:xfrm>
          <a:prstGeom prst="rect">
            <a:avLst/>
          </a:prstGeom>
          <a:solidFill>
            <a:schemeClr val="lt2"/>
          </a:solidFill>
          <a:ln w="9525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399320"/>
            <a:ext cx="2807640" cy="278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Jevn vekst 2010-2016</a:t>
            </a: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+1-3% / år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Nedgang 2016-2017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-10%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Nedgang 2019-2020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○"/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-15%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Vekst etter pandemien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2022 fortsatt 2,3% under 2019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119400" y="720000"/>
            <a:ext cx="5478840" cy="41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Reisemåter</a:t>
            </a:r>
            <a:endParaRPr b="0" lang="nb-NO" sz="36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920560" y="224280"/>
            <a:ext cx="2911320" cy="4354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Gjennomsnittlig tur: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14 km i alt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13 km på veiene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18 km på skinnene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19 km på sjøen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430 km med fly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Nedgang i 2020 var 11% passasjerer og 15% passasjerkm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Vekst i 2022 var   7.5% passasjerer og 10% passasjerkm</a:t>
            </a:r>
            <a:endParaRPr b="0" lang="nb-N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86;p16" descr=""/>
          <p:cNvPicPr/>
          <p:nvPr/>
        </p:nvPicPr>
        <p:blipFill>
          <a:blip r:embed="rId1"/>
          <a:srcRect l="4819" t="2073" r="8988" b="0"/>
          <a:stretch/>
        </p:blipFill>
        <p:spPr>
          <a:xfrm>
            <a:off x="168120" y="1085040"/>
            <a:ext cx="5602680" cy="381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91;p17"/>
          <p:cNvSpPr/>
          <p:nvPr/>
        </p:nvSpPr>
        <p:spPr>
          <a:xfrm>
            <a:off x="0" y="0"/>
            <a:ext cx="4052520" cy="5143320"/>
          </a:xfrm>
          <a:prstGeom prst="rect">
            <a:avLst/>
          </a:prstGeom>
          <a:solidFill>
            <a:schemeClr val="lt2"/>
          </a:solidFill>
          <a:ln w="9525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29480" y="555480"/>
            <a:ext cx="33613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Liberation Sans Narrow"/>
                <a:ea typeface="Economica"/>
              </a:rPr>
              <a:t>Kollektivt rammet av pandemien</a:t>
            </a:r>
            <a:endParaRPr b="0" lang="nb-NO" sz="2400" spc="-1" strike="noStrike">
              <a:solidFill>
                <a:srgbClr val="000000"/>
              </a:solidFill>
              <a:latin typeface="Liberation Sans Narrow"/>
            </a:endParaRPr>
          </a:p>
        </p:txBody>
      </p:sp>
      <p:graphicFrame>
        <p:nvGraphicFramePr>
          <p:cNvPr id="176" name="Google Shape;94;p17"/>
          <p:cNvGraphicFramePr/>
          <p:nvPr/>
        </p:nvGraphicFramePr>
        <p:xfrm>
          <a:off x="235800" y="1765080"/>
          <a:ext cx="3749040" cy="1174320"/>
        </p:xfrm>
        <a:graphic>
          <a:graphicData uri="http://schemas.openxmlformats.org/drawingml/2006/table">
            <a:tbl>
              <a:tblPr/>
              <a:tblGrid>
                <a:gridCol w="937080"/>
                <a:gridCol w="937080"/>
                <a:gridCol w="937080"/>
                <a:gridCol w="937800"/>
              </a:tblGrid>
              <a:tr h="324360">
                <a:tc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2019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2020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2022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4662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Vei (%)</a:t>
                      </a:r>
                      <a:endParaRPr b="0" lang="nb-NO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84,7 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91,1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86,4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Skinner (%)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6,2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3,6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5,1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3243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Luft (%)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7,6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4,5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7,0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4662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Sjø (%)</a:t>
                      </a:r>
                      <a:endParaRPr b="0" lang="nb-NO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1,5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0,8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1,6</a:t>
                      </a:r>
                      <a:endParaRPr b="0" lang="nb-NO" sz="10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7" name="" descr=""/>
          <p:cNvPicPr/>
          <p:nvPr/>
        </p:nvPicPr>
        <p:blipFill>
          <a:blip r:embed="rId1"/>
          <a:srcRect l="2298" t="8399" r="9459" b="0"/>
          <a:stretch/>
        </p:blipFill>
        <p:spPr>
          <a:xfrm>
            <a:off x="4052520" y="900000"/>
            <a:ext cx="5039640" cy="39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7259400" y="2571840"/>
            <a:ext cx="1845000" cy="1661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2019 vs 2022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Vei  -0.5%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Skinner -19%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Sjø +5%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Open Sans"/>
              <a:buChar char="●"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Luft -11%</a:t>
            </a: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nb-NO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4665" t="3499" r="6680" b="2018"/>
          <a:stretch/>
        </p:blipFill>
        <p:spPr>
          <a:xfrm>
            <a:off x="180000" y="180360"/>
            <a:ext cx="6839640" cy="48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65680" y="929160"/>
            <a:ext cx="4044960" cy="178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200" spc="-1" strike="noStrike">
                <a:solidFill>
                  <a:srgbClr val="274247"/>
                </a:solidFill>
                <a:latin typeface="Liberation Sans Narrow"/>
                <a:ea typeface="Economica"/>
              </a:rPr>
              <a:t>Godstransport</a:t>
            </a:r>
            <a:endParaRPr b="0" lang="nb-NO" sz="42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265680" y="2769120"/>
            <a:ext cx="4044960" cy="157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2010-2022</a:t>
            </a:r>
            <a:endParaRPr b="0" lang="nb-NO" sz="2400" spc="-1" strike="noStrike">
              <a:latin typeface="Liberation Sans Narrow"/>
            </a:endParaRPr>
          </a:p>
        </p:txBody>
      </p:sp>
      <p:sp>
        <p:nvSpPr>
          <p:cNvPr id="182" name="Google Shape;107;p19"/>
          <p:cNvSpPr/>
          <p:nvPr/>
        </p:nvSpPr>
        <p:spPr>
          <a:xfrm>
            <a:off x="5686920" y="2571840"/>
            <a:ext cx="2371320" cy="1023120"/>
          </a:xfrm>
          <a:prstGeom prst="rect">
            <a:avLst/>
          </a:prstGeom>
          <a:solidFill>
            <a:schemeClr val="lt2"/>
          </a:solidFill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108;p19"/>
          <p:cNvSpPr/>
          <p:nvPr/>
        </p:nvSpPr>
        <p:spPr>
          <a:xfrm>
            <a:off x="5967000" y="2240280"/>
            <a:ext cx="690840" cy="662760"/>
          </a:xfrm>
          <a:prstGeom prst="pie">
            <a:avLst>
              <a:gd name="adj1" fmla="val 10837052"/>
              <a:gd name="adj2" fmla="val 44823"/>
            </a:avLst>
          </a:prstGeom>
          <a:solidFill>
            <a:schemeClr val="lt2"/>
          </a:solidFill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Google Shape;109;p19"/>
          <p:cNvSpPr/>
          <p:nvPr/>
        </p:nvSpPr>
        <p:spPr>
          <a:xfrm>
            <a:off x="6919560" y="2189520"/>
            <a:ext cx="899280" cy="764280"/>
          </a:xfrm>
          <a:prstGeom prst="pie">
            <a:avLst>
              <a:gd name="adj1" fmla="val 10837052"/>
              <a:gd name="adj2" fmla="val 21572479"/>
            </a:avLst>
          </a:prstGeom>
          <a:solidFill>
            <a:schemeClr val="lt2"/>
          </a:solidFill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110;p19"/>
          <p:cNvSpPr/>
          <p:nvPr/>
        </p:nvSpPr>
        <p:spPr>
          <a:xfrm>
            <a:off x="6567480" y="2259360"/>
            <a:ext cx="610200" cy="624240"/>
          </a:xfrm>
          <a:prstGeom prst="pie">
            <a:avLst>
              <a:gd name="adj1" fmla="val 10837052"/>
              <a:gd name="adj2" fmla="val 57248"/>
            </a:avLst>
          </a:prstGeom>
          <a:solidFill>
            <a:schemeClr val="lt2"/>
          </a:solidFill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15;p20"/>
          <p:cNvSpPr/>
          <p:nvPr/>
        </p:nvSpPr>
        <p:spPr>
          <a:xfrm>
            <a:off x="0" y="0"/>
            <a:ext cx="2391120" cy="5143320"/>
          </a:xfrm>
          <a:prstGeom prst="rect">
            <a:avLst/>
          </a:prstGeom>
          <a:solidFill>
            <a:schemeClr val="lt2"/>
          </a:solidFill>
          <a:ln w="9525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Liberation Sans Narrow"/>
                <a:ea typeface="Economica"/>
              </a:rPr>
              <a:t>Godstransport</a:t>
            </a:r>
            <a:endParaRPr b="0" lang="nb-NO" sz="2400" spc="-1" strike="noStrike">
              <a:solidFill>
                <a:srgbClr val="000000"/>
              </a:solidFill>
              <a:latin typeface="Liberation Sans Narrow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2520000" y="76680"/>
            <a:ext cx="6617520" cy="496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52360" y="504720"/>
            <a:ext cx="2807640" cy="111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Transport </a:t>
            </a:r>
            <a:br>
              <a:rPr sz="2400"/>
            </a:br>
            <a:r>
              <a:rPr b="0" lang="en" sz="24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fra kontinentalsokkel </a:t>
            </a:r>
            <a:br>
              <a:rPr sz="2400"/>
            </a:br>
            <a:r>
              <a:rPr b="0" lang="en" sz="2400" spc="-1" strike="noStrike">
                <a:solidFill>
                  <a:srgbClr val="000000"/>
                </a:solidFill>
                <a:latin typeface="Liberation Sans Narrow"/>
                <a:ea typeface="Economica"/>
              </a:rPr>
              <a:t>til fastlandet</a:t>
            </a:r>
            <a:endParaRPr b="0" lang="nb-NO" sz="2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190" name="Google Shape;123;p21"/>
          <p:cNvSpPr/>
          <p:nvPr/>
        </p:nvSpPr>
        <p:spPr>
          <a:xfrm>
            <a:off x="7024680" y="13320"/>
            <a:ext cx="2118960" cy="5143320"/>
          </a:xfrm>
          <a:prstGeom prst="rect">
            <a:avLst/>
          </a:prstGeom>
          <a:solidFill>
            <a:schemeClr val="lt2"/>
          </a:solidFill>
          <a:ln w="9525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rcRect l="3976" t="6706" r="9400" b="-1194"/>
          <a:stretch/>
        </p:blipFill>
        <p:spPr>
          <a:xfrm>
            <a:off x="3060000" y="474840"/>
            <a:ext cx="5579640" cy="456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274247"/>
      </a:lt2>
      <a:accent1>
        <a:srgbClr val="0c343d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274247"/>
      </a:lt2>
      <a:accent1>
        <a:srgbClr val="0c343d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274247"/>
      </a:lt2>
      <a:accent1>
        <a:srgbClr val="0c343d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b7b7"/>
      </a:dk2>
      <a:lt2>
        <a:srgbClr val="274247"/>
      </a:lt2>
      <a:accent1>
        <a:srgbClr val="0c343d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nb-NO</dc:language>
  <cp:lastModifiedBy/>
  <dcterms:modified xsi:type="dcterms:W3CDTF">2024-02-20T09:24:34Z</dcterms:modified>
  <cp:revision>2</cp:revision>
  <dc:subject/>
  <dc:title/>
</cp:coreProperties>
</file>