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ストレスチェックPro 広告戦略資料（国内データ根拠付き）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日本国内のBtoBデータを基にした広告戦略と想定指標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市場背景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・ストレスチェックは労働安全衛生法で従業員50名以上に義務化（罰則なし）</a:t>
            </a:r>
          </a:p>
          <a:p>
            <a:pPr algn="l">
              <a:defRPr sz="1400"/>
            </a:pPr>
            <a:r>
              <a:t>・中小企業での実施率は低め、大手でも義務感から導入が多い</a:t>
            </a:r>
          </a:p>
          <a:p>
            <a:pPr algn="l">
              <a:defRPr sz="1400"/>
            </a:pPr>
            <a:r>
              <a:t>・差別化が難しい商材は「安さ」「手間削減」「法令対応の安心感」が重要訴求軸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想定ターゲットと広告設計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【ターゲット層】</a:t>
            </a:r>
          </a:p>
          <a:p>
            <a:pPr algn="l">
              <a:defRPr sz="1400"/>
            </a:pPr>
            <a:r>
              <a:t>・人事・労務担当者</a:t>
            </a:r>
          </a:p>
          <a:p>
            <a:pPr algn="l">
              <a:defRPr sz="1400"/>
            </a:pPr>
            <a:r>
              <a:t>・経営層（コスト管理重視の中小企業経営者）</a:t>
            </a:r>
          </a:p>
          <a:p>
            <a:pPr algn="l">
              <a:defRPr sz="1400"/>
            </a:pPr>
            <a:r>
              <a:t>・50〜300名規模の企業</a:t>
            </a:r>
          </a:p>
          <a:p>
            <a:pPr algn="l">
              <a:defRPr sz="1400"/>
            </a:pPr>
            <a:r>
              <a:t>【キーワード例】</a:t>
            </a:r>
          </a:p>
          <a:p>
            <a:pPr algn="l">
              <a:defRPr sz="1400"/>
            </a:pPr>
            <a:r>
              <a:t>・高CPC/高意図：ストレスチェック 義務、代行</a:t>
            </a:r>
          </a:p>
          <a:p>
            <a:pPr algn="l">
              <a:defRPr sz="1400"/>
            </a:pPr>
            <a:r>
              <a:t>・中CPC/比較検討層：費用、導入事例、比較</a:t>
            </a:r>
          </a:p>
          <a:p>
            <a:pPr algn="l">
              <a:defRPr sz="1400"/>
            </a:pPr>
            <a:r>
              <a:t>・低CPC/情報収集層：方法、実施フロー、必要人数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想定指標（国内データ）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CVR（BtoB総合）：1〜2%（才流）</a:t>
            </a:r>
          </a:p>
          <a:p>
            <a:pPr algn="l">
              <a:defRPr sz="1400"/>
            </a:pPr>
            <a:r>
              <a:t>資料請求フォームCVR：1.5〜3%（cocorograph）</a:t>
            </a:r>
          </a:p>
          <a:p>
            <a:pPr algn="l">
              <a:defRPr sz="1400"/>
            </a:pPr>
            <a:r>
              <a:t>問い合わせフォームCVR：0.5〜1.5%（cocorograph）</a:t>
            </a:r>
          </a:p>
          <a:p>
            <a:pPr algn="l">
              <a:defRPr sz="1400"/>
            </a:pPr>
            <a:r>
              <a:t>BtoBサービス平均CVR：2.7%（sales-contact）</a:t>
            </a:r>
          </a:p>
          <a:p>
            <a:pPr algn="l">
              <a:defRPr sz="1400"/>
            </a:pPr>
            <a:r>
              <a:t>平均CPA（BtoB総合）：¥10,000〜¥20,000（note/BtoB SEO）</a:t>
            </a:r>
          </a:p>
          <a:p>
            <a:pPr algn="l">
              <a:defRPr sz="1400"/>
            </a:pPr>
            <a:r>
              <a:t>IT・SaaS資料請求CPA：¥8,000〜¥20,000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広告費試算（例）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想定CPC：¥500</a:t>
            </a:r>
          </a:p>
          <a:p>
            <a:pPr algn="l">
              <a:defRPr sz="1400"/>
            </a:pPr>
            <a:r>
              <a:t>月間クリック数：2,000（予算¥1,000,000想定）</a:t>
            </a:r>
          </a:p>
          <a:p>
            <a:pPr algn="l">
              <a:defRPr sz="1400"/>
            </a:pPr>
            <a:r>
              <a:t>想定CVR：2%（国内平均）</a:t>
            </a:r>
          </a:p>
          <a:p>
            <a:pPr algn="l">
              <a:defRPr sz="1400"/>
            </a:pPr>
            <a:r>
              <a:t>月間CV数：40件</a:t>
            </a:r>
          </a:p>
          <a:p>
            <a:pPr algn="l">
              <a:defRPr sz="1400"/>
            </a:pPr>
            <a:r>
              <a:t>想定CPA：¥25,000（改善余地あり）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LP訴求軸（代替案込み）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・〇〇業種・〇〇名規模の企業導入実績多数</a:t>
            </a:r>
          </a:p>
          <a:p>
            <a:pPr algn="l">
              <a:defRPr sz="1400"/>
            </a:pPr>
            <a:r>
              <a:t>・従業員リスト管理や集計作業を半日で完了</a:t>
            </a:r>
          </a:p>
          <a:p>
            <a:pPr algn="l">
              <a:defRPr sz="1400"/>
            </a:pPr>
            <a:r>
              <a:t>・法令対応を抜け漏れなく実施できる体制</a:t>
            </a:r>
          </a:p>
          <a:p>
            <a:pPr algn="l">
              <a:defRPr sz="1400"/>
            </a:pPr>
            <a:r>
              <a:t>・導入から最短〇日で実施可能</a:t>
            </a:r>
          </a:p>
          <a:p>
            <a:pPr algn="l">
              <a:defRPr sz="1400"/>
            </a:pPr>
            <a:r>
              <a:t>・全国対応・業種別サポート事例あり</a:t>
            </a:r>
          </a:p>
          <a:p>
            <a:pPr algn="l">
              <a:defRPr sz="1400"/>
            </a:pPr>
            <a:r>
              <a:t>・オンライン説明会で運用方法を解説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参考サイト（根拠データ出典）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400"/>
            </a:pPr>
            <a:r>
              <a:t>1. 才流：https://sairu.co.jp/guide/btobsite-improvement/column/20240220_156/</a:t>
            </a:r>
          </a:p>
          <a:p>
            <a:pPr algn="l">
              <a:defRPr sz="1400"/>
            </a:pPr>
            <a:r>
              <a:t>2. cocorograph：https://cocorograph.co/knowledge/cvr-average/</a:t>
            </a:r>
          </a:p>
          <a:p>
            <a:pPr algn="l">
              <a:defRPr sz="1400"/>
            </a:pPr>
            <a:r>
              <a:t>3. Sales-Contact：https://sales-contact.co.jp/15613/</a:t>
            </a:r>
          </a:p>
          <a:p>
            <a:pPr algn="l">
              <a:defRPr sz="1400"/>
            </a:pPr>
            <a:r>
              <a:t>4. note/BtoB SEO：https://note.com/btobseo/n/ndd2b7e5e1021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