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68" r:id="rId5"/>
    <p:sldId id="259" r:id="rId6"/>
    <p:sldId id="269" r:id="rId7"/>
    <p:sldId id="262" r:id="rId8"/>
    <p:sldId id="274" r:id="rId9"/>
    <p:sldId id="279" r:id="rId10"/>
    <p:sldId id="280" r:id="rId11"/>
    <p:sldId id="278" r:id="rId12"/>
    <p:sldId id="283" r:id="rId13"/>
    <p:sldId id="284" r:id="rId14"/>
    <p:sldId id="282" r:id="rId15"/>
    <p:sldId id="281" r:id="rId16"/>
    <p:sldId id="275" r:id="rId17"/>
    <p:sldId id="263" r:id="rId18"/>
    <p:sldId id="270" r:id="rId19"/>
    <p:sldId id="288" r:id="rId20"/>
    <p:sldId id="290" r:id="rId21"/>
    <p:sldId id="293" r:id="rId22"/>
    <p:sldId id="291" r:id="rId23"/>
    <p:sldId id="294" r:id="rId24"/>
    <p:sldId id="266" r:id="rId25"/>
    <p:sldId id="295" r:id="rId26"/>
    <p:sldId id="296" r:id="rId27"/>
    <p:sldId id="299" r:id="rId28"/>
    <p:sldId id="297" r:id="rId29"/>
    <p:sldId id="298" r:id="rId30"/>
    <p:sldId id="300" r:id="rId31"/>
    <p:sldId id="303" r:id="rId32"/>
    <p:sldId id="301" r:id="rId33"/>
    <p:sldId id="302" r:id="rId34"/>
    <p:sldId id="304" r:id="rId3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AA594E-3D0C-4083-9912-2DE9BA54CAE8}" type="datetimeFigureOut">
              <a:rPr kumimoji="1" lang="ja-JP" altLang="en-US" smtClean="0"/>
              <a:t>2021/2/26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D53939-5EE6-427B-AE25-590A35C0DFBA}" type="slidenum">
              <a:rPr kumimoji="1" lang="ja-JP" altLang="en-US" smtClean="0"/>
              <a:t>‹#›</a:t>
            </a:fld>
            <a:endParaRPr kumimoji="1" lang="ja-JP" altLang="en-US"/>
          </a:p>
        </p:txBody>
      </p:sp>
    </p:spTree>
    <p:extLst>
      <p:ext uri="{BB962C8B-B14F-4D97-AF65-F5344CB8AC3E}">
        <p14:creationId xmlns:p14="http://schemas.microsoft.com/office/powerpoint/2010/main" val="35886831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9D53939-5EE6-427B-AE25-590A35C0DFBA}" type="slidenum">
              <a:rPr kumimoji="1" lang="ja-JP" altLang="en-US" smtClean="0"/>
              <a:t>1</a:t>
            </a:fld>
            <a:endParaRPr kumimoji="1" lang="ja-JP" altLang="en-US"/>
          </a:p>
        </p:txBody>
      </p:sp>
    </p:spTree>
    <p:extLst>
      <p:ext uri="{BB962C8B-B14F-4D97-AF65-F5344CB8AC3E}">
        <p14:creationId xmlns:p14="http://schemas.microsoft.com/office/powerpoint/2010/main" val="742320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73FA19-8FB5-4DB4-9726-701AFD18BFF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AA0B0FB-68D1-4DE1-B47C-55392C7F23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50B1F1B-2D1C-42FF-A877-D6583B429529}"/>
              </a:ext>
            </a:extLst>
          </p:cNvPr>
          <p:cNvSpPr>
            <a:spLocks noGrp="1"/>
          </p:cNvSpPr>
          <p:nvPr>
            <p:ph type="dt" sz="half" idx="10"/>
          </p:nvPr>
        </p:nvSpPr>
        <p:spPr/>
        <p:txBody>
          <a:bodyPr/>
          <a:lstStyle/>
          <a:p>
            <a:fld id="{5F185A81-C3B1-4402-80CF-F5B58F98CF0D}" type="datetimeFigureOut">
              <a:rPr kumimoji="1" lang="ja-JP" altLang="en-US" smtClean="0"/>
              <a:t>2021/2/24</a:t>
            </a:fld>
            <a:endParaRPr kumimoji="1" lang="ja-JP" altLang="en-US"/>
          </a:p>
        </p:txBody>
      </p:sp>
      <p:sp>
        <p:nvSpPr>
          <p:cNvPr id="5" name="フッター プレースホルダー 4">
            <a:extLst>
              <a:ext uri="{FF2B5EF4-FFF2-40B4-BE49-F238E27FC236}">
                <a16:creationId xmlns:a16="http://schemas.microsoft.com/office/drawing/2014/main" id="{A493C8B8-4744-438D-94FF-0D008C7DD6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BFA26E7-FE11-4228-BFA3-46D0ABAD3A22}"/>
              </a:ext>
            </a:extLst>
          </p:cNvPr>
          <p:cNvSpPr>
            <a:spLocks noGrp="1"/>
          </p:cNvSpPr>
          <p:nvPr>
            <p:ph type="sldNum" sz="quarter" idx="12"/>
          </p:nvPr>
        </p:nvSpPr>
        <p:spPr/>
        <p:txBody>
          <a:bodyPr/>
          <a:lstStyle/>
          <a:p>
            <a:fld id="{39A425D6-C7F6-45C8-8D61-7C3FDEFBCE33}" type="slidenum">
              <a:rPr kumimoji="1" lang="ja-JP" altLang="en-US" smtClean="0"/>
              <a:t>‹#›</a:t>
            </a:fld>
            <a:endParaRPr kumimoji="1" lang="ja-JP" altLang="en-US"/>
          </a:p>
        </p:txBody>
      </p:sp>
    </p:spTree>
    <p:extLst>
      <p:ext uri="{BB962C8B-B14F-4D97-AF65-F5344CB8AC3E}">
        <p14:creationId xmlns:p14="http://schemas.microsoft.com/office/powerpoint/2010/main" val="3956241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5B4DFC-276E-4759-BB06-7A6F55B9E96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E667C29-1430-4311-8D83-50D609041A9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90EF86-568C-44DF-80C2-60748B766828}"/>
              </a:ext>
            </a:extLst>
          </p:cNvPr>
          <p:cNvSpPr>
            <a:spLocks noGrp="1"/>
          </p:cNvSpPr>
          <p:nvPr>
            <p:ph type="dt" sz="half" idx="10"/>
          </p:nvPr>
        </p:nvSpPr>
        <p:spPr/>
        <p:txBody>
          <a:bodyPr/>
          <a:lstStyle/>
          <a:p>
            <a:fld id="{5F185A81-C3B1-4402-80CF-F5B58F98CF0D}" type="datetimeFigureOut">
              <a:rPr kumimoji="1" lang="ja-JP" altLang="en-US" smtClean="0"/>
              <a:t>2021/2/24</a:t>
            </a:fld>
            <a:endParaRPr kumimoji="1" lang="ja-JP" altLang="en-US"/>
          </a:p>
        </p:txBody>
      </p:sp>
      <p:sp>
        <p:nvSpPr>
          <p:cNvPr id="5" name="フッター プレースホルダー 4">
            <a:extLst>
              <a:ext uri="{FF2B5EF4-FFF2-40B4-BE49-F238E27FC236}">
                <a16:creationId xmlns:a16="http://schemas.microsoft.com/office/drawing/2014/main" id="{DD1B296A-847D-421B-929B-E48205888D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2174728-C9F2-4745-9BD7-0C159850887C}"/>
              </a:ext>
            </a:extLst>
          </p:cNvPr>
          <p:cNvSpPr>
            <a:spLocks noGrp="1"/>
          </p:cNvSpPr>
          <p:nvPr>
            <p:ph type="sldNum" sz="quarter" idx="12"/>
          </p:nvPr>
        </p:nvSpPr>
        <p:spPr/>
        <p:txBody>
          <a:bodyPr/>
          <a:lstStyle/>
          <a:p>
            <a:fld id="{39A425D6-C7F6-45C8-8D61-7C3FDEFBCE33}" type="slidenum">
              <a:rPr kumimoji="1" lang="ja-JP" altLang="en-US" smtClean="0"/>
              <a:t>‹#›</a:t>
            </a:fld>
            <a:endParaRPr kumimoji="1" lang="ja-JP" altLang="en-US"/>
          </a:p>
        </p:txBody>
      </p:sp>
    </p:spTree>
    <p:extLst>
      <p:ext uri="{BB962C8B-B14F-4D97-AF65-F5344CB8AC3E}">
        <p14:creationId xmlns:p14="http://schemas.microsoft.com/office/powerpoint/2010/main" val="3398198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FAB0FEE-3353-4F29-BB29-967B1E75C9A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FD8D2F6-01E7-4457-888C-F89F50246FF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2888829-890B-4DBB-B993-A60592C46C9B}"/>
              </a:ext>
            </a:extLst>
          </p:cNvPr>
          <p:cNvSpPr>
            <a:spLocks noGrp="1"/>
          </p:cNvSpPr>
          <p:nvPr>
            <p:ph type="dt" sz="half" idx="10"/>
          </p:nvPr>
        </p:nvSpPr>
        <p:spPr/>
        <p:txBody>
          <a:bodyPr/>
          <a:lstStyle/>
          <a:p>
            <a:fld id="{5F185A81-C3B1-4402-80CF-F5B58F98CF0D}" type="datetimeFigureOut">
              <a:rPr kumimoji="1" lang="ja-JP" altLang="en-US" smtClean="0"/>
              <a:t>2021/2/24</a:t>
            </a:fld>
            <a:endParaRPr kumimoji="1" lang="ja-JP" altLang="en-US"/>
          </a:p>
        </p:txBody>
      </p:sp>
      <p:sp>
        <p:nvSpPr>
          <p:cNvPr id="5" name="フッター プレースホルダー 4">
            <a:extLst>
              <a:ext uri="{FF2B5EF4-FFF2-40B4-BE49-F238E27FC236}">
                <a16:creationId xmlns:a16="http://schemas.microsoft.com/office/drawing/2014/main" id="{7712D9B8-9997-436F-932F-8410F1777D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E1E907-6CF9-44A4-90B3-339EC2ED31C8}"/>
              </a:ext>
            </a:extLst>
          </p:cNvPr>
          <p:cNvSpPr>
            <a:spLocks noGrp="1"/>
          </p:cNvSpPr>
          <p:nvPr>
            <p:ph type="sldNum" sz="quarter" idx="12"/>
          </p:nvPr>
        </p:nvSpPr>
        <p:spPr/>
        <p:txBody>
          <a:bodyPr/>
          <a:lstStyle/>
          <a:p>
            <a:fld id="{39A425D6-C7F6-45C8-8D61-7C3FDEFBCE33}" type="slidenum">
              <a:rPr kumimoji="1" lang="ja-JP" altLang="en-US" smtClean="0"/>
              <a:t>‹#›</a:t>
            </a:fld>
            <a:endParaRPr kumimoji="1" lang="ja-JP" altLang="en-US"/>
          </a:p>
        </p:txBody>
      </p:sp>
    </p:spTree>
    <p:extLst>
      <p:ext uri="{BB962C8B-B14F-4D97-AF65-F5344CB8AC3E}">
        <p14:creationId xmlns:p14="http://schemas.microsoft.com/office/powerpoint/2010/main" val="661123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29CCA0-FCE5-402F-BDD8-B1882A3C61B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913F8E-608F-43C5-BF70-2F78738D5CF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A889C5-AA64-4D84-B9AD-4920453905B8}"/>
              </a:ext>
            </a:extLst>
          </p:cNvPr>
          <p:cNvSpPr>
            <a:spLocks noGrp="1"/>
          </p:cNvSpPr>
          <p:nvPr>
            <p:ph type="dt" sz="half" idx="10"/>
          </p:nvPr>
        </p:nvSpPr>
        <p:spPr/>
        <p:txBody>
          <a:bodyPr/>
          <a:lstStyle/>
          <a:p>
            <a:fld id="{5F185A81-C3B1-4402-80CF-F5B58F98CF0D}" type="datetimeFigureOut">
              <a:rPr kumimoji="1" lang="ja-JP" altLang="en-US" smtClean="0"/>
              <a:t>2021/2/24</a:t>
            </a:fld>
            <a:endParaRPr kumimoji="1" lang="ja-JP" altLang="en-US"/>
          </a:p>
        </p:txBody>
      </p:sp>
      <p:sp>
        <p:nvSpPr>
          <p:cNvPr id="5" name="フッター プレースホルダー 4">
            <a:extLst>
              <a:ext uri="{FF2B5EF4-FFF2-40B4-BE49-F238E27FC236}">
                <a16:creationId xmlns:a16="http://schemas.microsoft.com/office/drawing/2014/main" id="{FCDD44E9-D62F-462D-86C0-88C8B4593E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CA4E39-633C-4FFC-A8EC-9E68C606312F}"/>
              </a:ext>
            </a:extLst>
          </p:cNvPr>
          <p:cNvSpPr>
            <a:spLocks noGrp="1"/>
          </p:cNvSpPr>
          <p:nvPr>
            <p:ph type="sldNum" sz="quarter" idx="12"/>
          </p:nvPr>
        </p:nvSpPr>
        <p:spPr/>
        <p:txBody>
          <a:bodyPr/>
          <a:lstStyle/>
          <a:p>
            <a:fld id="{39A425D6-C7F6-45C8-8D61-7C3FDEFBCE33}" type="slidenum">
              <a:rPr kumimoji="1" lang="ja-JP" altLang="en-US" smtClean="0"/>
              <a:t>‹#›</a:t>
            </a:fld>
            <a:endParaRPr kumimoji="1" lang="ja-JP" altLang="en-US"/>
          </a:p>
        </p:txBody>
      </p:sp>
    </p:spTree>
    <p:extLst>
      <p:ext uri="{BB962C8B-B14F-4D97-AF65-F5344CB8AC3E}">
        <p14:creationId xmlns:p14="http://schemas.microsoft.com/office/powerpoint/2010/main" val="2047777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24F792-77D1-43AD-9AED-4C0AD0D7122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E87762-E6EF-45DD-BAA6-225F5FB635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A388AEE-E67A-471B-8464-B663C0A9FAE3}"/>
              </a:ext>
            </a:extLst>
          </p:cNvPr>
          <p:cNvSpPr>
            <a:spLocks noGrp="1"/>
          </p:cNvSpPr>
          <p:nvPr>
            <p:ph type="dt" sz="half" idx="10"/>
          </p:nvPr>
        </p:nvSpPr>
        <p:spPr/>
        <p:txBody>
          <a:bodyPr/>
          <a:lstStyle/>
          <a:p>
            <a:fld id="{5F185A81-C3B1-4402-80CF-F5B58F98CF0D}" type="datetimeFigureOut">
              <a:rPr kumimoji="1" lang="ja-JP" altLang="en-US" smtClean="0"/>
              <a:t>2021/2/24</a:t>
            </a:fld>
            <a:endParaRPr kumimoji="1" lang="ja-JP" altLang="en-US"/>
          </a:p>
        </p:txBody>
      </p:sp>
      <p:sp>
        <p:nvSpPr>
          <p:cNvPr id="5" name="フッター プレースホルダー 4">
            <a:extLst>
              <a:ext uri="{FF2B5EF4-FFF2-40B4-BE49-F238E27FC236}">
                <a16:creationId xmlns:a16="http://schemas.microsoft.com/office/drawing/2014/main" id="{1064FE15-C105-4E92-BA65-330C39EE7C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4E4D6A7-A91E-4E49-A214-4FC220B5131F}"/>
              </a:ext>
            </a:extLst>
          </p:cNvPr>
          <p:cNvSpPr>
            <a:spLocks noGrp="1"/>
          </p:cNvSpPr>
          <p:nvPr>
            <p:ph type="sldNum" sz="quarter" idx="12"/>
          </p:nvPr>
        </p:nvSpPr>
        <p:spPr/>
        <p:txBody>
          <a:bodyPr/>
          <a:lstStyle/>
          <a:p>
            <a:fld id="{39A425D6-C7F6-45C8-8D61-7C3FDEFBCE33}" type="slidenum">
              <a:rPr kumimoji="1" lang="ja-JP" altLang="en-US" smtClean="0"/>
              <a:t>‹#›</a:t>
            </a:fld>
            <a:endParaRPr kumimoji="1" lang="ja-JP" altLang="en-US"/>
          </a:p>
        </p:txBody>
      </p:sp>
    </p:spTree>
    <p:extLst>
      <p:ext uri="{BB962C8B-B14F-4D97-AF65-F5344CB8AC3E}">
        <p14:creationId xmlns:p14="http://schemas.microsoft.com/office/powerpoint/2010/main" val="959107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8AB50D-B360-482C-802E-7FED361DEBC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A033FA5-F24D-4D69-A217-97DBB679759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FD9E8E6-D9AE-4FE4-9C1D-1B74E869F6B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02D817E-3156-40B1-BE94-61684DB68BA8}"/>
              </a:ext>
            </a:extLst>
          </p:cNvPr>
          <p:cNvSpPr>
            <a:spLocks noGrp="1"/>
          </p:cNvSpPr>
          <p:nvPr>
            <p:ph type="dt" sz="half" idx="10"/>
          </p:nvPr>
        </p:nvSpPr>
        <p:spPr/>
        <p:txBody>
          <a:bodyPr/>
          <a:lstStyle/>
          <a:p>
            <a:fld id="{5F185A81-C3B1-4402-80CF-F5B58F98CF0D}" type="datetimeFigureOut">
              <a:rPr kumimoji="1" lang="ja-JP" altLang="en-US" smtClean="0"/>
              <a:t>2021/2/24</a:t>
            </a:fld>
            <a:endParaRPr kumimoji="1" lang="ja-JP" altLang="en-US"/>
          </a:p>
        </p:txBody>
      </p:sp>
      <p:sp>
        <p:nvSpPr>
          <p:cNvPr id="6" name="フッター プレースホルダー 5">
            <a:extLst>
              <a:ext uri="{FF2B5EF4-FFF2-40B4-BE49-F238E27FC236}">
                <a16:creationId xmlns:a16="http://schemas.microsoft.com/office/drawing/2014/main" id="{82E28E89-8F4E-44B4-AEC6-C456E55C1AD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EDB541D-DF53-4AB4-8618-084F1FE5597F}"/>
              </a:ext>
            </a:extLst>
          </p:cNvPr>
          <p:cNvSpPr>
            <a:spLocks noGrp="1"/>
          </p:cNvSpPr>
          <p:nvPr>
            <p:ph type="sldNum" sz="quarter" idx="12"/>
          </p:nvPr>
        </p:nvSpPr>
        <p:spPr/>
        <p:txBody>
          <a:bodyPr/>
          <a:lstStyle/>
          <a:p>
            <a:fld id="{39A425D6-C7F6-45C8-8D61-7C3FDEFBCE33}" type="slidenum">
              <a:rPr kumimoji="1" lang="ja-JP" altLang="en-US" smtClean="0"/>
              <a:t>‹#›</a:t>
            </a:fld>
            <a:endParaRPr kumimoji="1" lang="ja-JP" altLang="en-US"/>
          </a:p>
        </p:txBody>
      </p:sp>
    </p:spTree>
    <p:extLst>
      <p:ext uri="{BB962C8B-B14F-4D97-AF65-F5344CB8AC3E}">
        <p14:creationId xmlns:p14="http://schemas.microsoft.com/office/powerpoint/2010/main" val="24484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FF74D9-3F93-4A2D-94BF-E10ED231DF9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45AD402-3D69-4605-BAB9-69763ADD69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FD023F6-B47D-470D-B537-3AFA5123E11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E8F3566-E835-4CBC-9A02-59D3D5A1B1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AE3D47C-7DD3-4A70-BCC0-FBB8C70D2D7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401F6E6-3FDA-43B9-A941-253765D93FE3}"/>
              </a:ext>
            </a:extLst>
          </p:cNvPr>
          <p:cNvSpPr>
            <a:spLocks noGrp="1"/>
          </p:cNvSpPr>
          <p:nvPr>
            <p:ph type="dt" sz="half" idx="10"/>
          </p:nvPr>
        </p:nvSpPr>
        <p:spPr/>
        <p:txBody>
          <a:bodyPr/>
          <a:lstStyle/>
          <a:p>
            <a:fld id="{5F185A81-C3B1-4402-80CF-F5B58F98CF0D}" type="datetimeFigureOut">
              <a:rPr kumimoji="1" lang="ja-JP" altLang="en-US" smtClean="0"/>
              <a:t>2021/2/24</a:t>
            </a:fld>
            <a:endParaRPr kumimoji="1" lang="ja-JP" altLang="en-US"/>
          </a:p>
        </p:txBody>
      </p:sp>
      <p:sp>
        <p:nvSpPr>
          <p:cNvPr id="8" name="フッター プレースホルダー 7">
            <a:extLst>
              <a:ext uri="{FF2B5EF4-FFF2-40B4-BE49-F238E27FC236}">
                <a16:creationId xmlns:a16="http://schemas.microsoft.com/office/drawing/2014/main" id="{25413941-460E-4542-A7AD-7F4B93D361E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BA88AAD-B0F1-4E7F-AF7A-8FA6771AD471}"/>
              </a:ext>
            </a:extLst>
          </p:cNvPr>
          <p:cNvSpPr>
            <a:spLocks noGrp="1"/>
          </p:cNvSpPr>
          <p:nvPr>
            <p:ph type="sldNum" sz="quarter" idx="12"/>
          </p:nvPr>
        </p:nvSpPr>
        <p:spPr/>
        <p:txBody>
          <a:bodyPr/>
          <a:lstStyle/>
          <a:p>
            <a:fld id="{39A425D6-C7F6-45C8-8D61-7C3FDEFBCE33}" type="slidenum">
              <a:rPr kumimoji="1" lang="ja-JP" altLang="en-US" smtClean="0"/>
              <a:t>‹#›</a:t>
            </a:fld>
            <a:endParaRPr kumimoji="1" lang="ja-JP" altLang="en-US"/>
          </a:p>
        </p:txBody>
      </p:sp>
    </p:spTree>
    <p:extLst>
      <p:ext uri="{BB962C8B-B14F-4D97-AF65-F5344CB8AC3E}">
        <p14:creationId xmlns:p14="http://schemas.microsoft.com/office/powerpoint/2010/main" val="3986112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727DB4-11A1-4C04-8408-2CFBA9CAB03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95003CE-CEED-4FD1-B980-B2F5995E31CB}"/>
              </a:ext>
            </a:extLst>
          </p:cNvPr>
          <p:cNvSpPr>
            <a:spLocks noGrp="1"/>
          </p:cNvSpPr>
          <p:nvPr>
            <p:ph type="dt" sz="half" idx="10"/>
          </p:nvPr>
        </p:nvSpPr>
        <p:spPr/>
        <p:txBody>
          <a:bodyPr/>
          <a:lstStyle/>
          <a:p>
            <a:fld id="{5F185A81-C3B1-4402-80CF-F5B58F98CF0D}" type="datetimeFigureOut">
              <a:rPr kumimoji="1" lang="ja-JP" altLang="en-US" smtClean="0"/>
              <a:t>2021/2/24</a:t>
            </a:fld>
            <a:endParaRPr kumimoji="1" lang="ja-JP" altLang="en-US"/>
          </a:p>
        </p:txBody>
      </p:sp>
      <p:sp>
        <p:nvSpPr>
          <p:cNvPr id="4" name="フッター プレースホルダー 3">
            <a:extLst>
              <a:ext uri="{FF2B5EF4-FFF2-40B4-BE49-F238E27FC236}">
                <a16:creationId xmlns:a16="http://schemas.microsoft.com/office/drawing/2014/main" id="{D8CCC8F5-7CC1-494D-B242-A06B3B5F0B0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A3FEC9A-5C11-473A-8EB9-1A3B75470062}"/>
              </a:ext>
            </a:extLst>
          </p:cNvPr>
          <p:cNvSpPr>
            <a:spLocks noGrp="1"/>
          </p:cNvSpPr>
          <p:nvPr>
            <p:ph type="sldNum" sz="quarter" idx="12"/>
          </p:nvPr>
        </p:nvSpPr>
        <p:spPr/>
        <p:txBody>
          <a:bodyPr/>
          <a:lstStyle/>
          <a:p>
            <a:fld id="{39A425D6-C7F6-45C8-8D61-7C3FDEFBCE33}" type="slidenum">
              <a:rPr kumimoji="1" lang="ja-JP" altLang="en-US" smtClean="0"/>
              <a:t>‹#›</a:t>
            </a:fld>
            <a:endParaRPr kumimoji="1" lang="ja-JP" altLang="en-US"/>
          </a:p>
        </p:txBody>
      </p:sp>
    </p:spTree>
    <p:extLst>
      <p:ext uri="{BB962C8B-B14F-4D97-AF65-F5344CB8AC3E}">
        <p14:creationId xmlns:p14="http://schemas.microsoft.com/office/powerpoint/2010/main" val="3863282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3C55A22-883C-49E4-905B-FFE231B4D33F}"/>
              </a:ext>
            </a:extLst>
          </p:cNvPr>
          <p:cNvSpPr>
            <a:spLocks noGrp="1"/>
          </p:cNvSpPr>
          <p:nvPr>
            <p:ph type="dt" sz="half" idx="10"/>
          </p:nvPr>
        </p:nvSpPr>
        <p:spPr/>
        <p:txBody>
          <a:bodyPr/>
          <a:lstStyle/>
          <a:p>
            <a:fld id="{5F185A81-C3B1-4402-80CF-F5B58F98CF0D}" type="datetimeFigureOut">
              <a:rPr kumimoji="1" lang="ja-JP" altLang="en-US" smtClean="0"/>
              <a:t>2021/2/24</a:t>
            </a:fld>
            <a:endParaRPr kumimoji="1" lang="ja-JP" altLang="en-US"/>
          </a:p>
        </p:txBody>
      </p:sp>
      <p:sp>
        <p:nvSpPr>
          <p:cNvPr id="3" name="フッター プレースホルダー 2">
            <a:extLst>
              <a:ext uri="{FF2B5EF4-FFF2-40B4-BE49-F238E27FC236}">
                <a16:creationId xmlns:a16="http://schemas.microsoft.com/office/drawing/2014/main" id="{B51F88B9-88FB-477E-9BB5-D9617EE050F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DB33B09-6008-4358-8DE8-55714E800BD8}"/>
              </a:ext>
            </a:extLst>
          </p:cNvPr>
          <p:cNvSpPr>
            <a:spLocks noGrp="1"/>
          </p:cNvSpPr>
          <p:nvPr>
            <p:ph type="sldNum" sz="quarter" idx="12"/>
          </p:nvPr>
        </p:nvSpPr>
        <p:spPr/>
        <p:txBody>
          <a:bodyPr/>
          <a:lstStyle/>
          <a:p>
            <a:fld id="{39A425D6-C7F6-45C8-8D61-7C3FDEFBCE33}" type="slidenum">
              <a:rPr kumimoji="1" lang="ja-JP" altLang="en-US" smtClean="0"/>
              <a:t>‹#›</a:t>
            </a:fld>
            <a:endParaRPr kumimoji="1" lang="ja-JP" altLang="en-US"/>
          </a:p>
        </p:txBody>
      </p:sp>
    </p:spTree>
    <p:extLst>
      <p:ext uri="{BB962C8B-B14F-4D97-AF65-F5344CB8AC3E}">
        <p14:creationId xmlns:p14="http://schemas.microsoft.com/office/powerpoint/2010/main" val="22097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8B11C-B04A-4A97-AE7A-D2C81428FA9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A8532CE-C3DB-43D5-827D-17505EFE28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F268A29-CD55-4F7B-9BB0-94AD6A4793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1562675-DC66-413E-8FCB-0B8F577935DC}"/>
              </a:ext>
            </a:extLst>
          </p:cNvPr>
          <p:cNvSpPr>
            <a:spLocks noGrp="1"/>
          </p:cNvSpPr>
          <p:nvPr>
            <p:ph type="dt" sz="half" idx="10"/>
          </p:nvPr>
        </p:nvSpPr>
        <p:spPr/>
        <p:txBody>
          <a:bodyPr/>
          <a:lstStyle/>
          <a:p>
            <a:fld id="{5F185A81-C3B1-4402-80CF-F5B58F98CF0D}" type="datetimeFigureOut">
              <a:rPr kumimoji="1" lang="ja-JP" altLang="en-US" smtClean="0"/>
              <a:t>2021/2/24</a:t>
            </a:fld>
            <a:endParaRPr kumimoji="1" lang="ja-JP" altLang="en-US"/>
          </a:p>
        </p:txBody>
      </p:sp>
      <p:sp>
        <p:nvSpPr>
          <p:cNvPr id="6" name="フッター プレースホルダー 5">
            <a:extLst>
              <a:ext uri="{FF2B5EF4-FFF2-40B4-BE49-F238E27FC236}">
                <a16:creationId xmlns:a16="http://schemas.microsoft.com/office/drawing/2014/main" id="{5415AEFB-36BA-46F3-99C0-4B7CC068BCB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AF8C0F8-18D9-4D69-867F-6954B972FFD8}"/>
              </a:ext>
            </a:extLst>
          </p:cNvPr>
          <p:cNvSpPr>
            <a:spLocks noGrp="1"/>
          </p:cNvSpPr>
          <p:nvPr>
            <p:ph type="sldNum" sz="quarter" idx="12"/>
          </p:nvPr>
        </p:nvSpPr>
        <p:spPr/>
        <p:txBody>
          <a:bodyPr/>
          <a:lstStyle/>
          <a:p>
            <a:fld id="{39A425D6-C7F6-45C8-8D61-7C3FDEFBCE33}" type="slidenum">
              <a:rPr kumimoji="1" lang="ja-JP" altLang="en-US" smtClean="0"/>
              <a:t>‹#›</a:t>
            </a:fld>
            <a:endParaRPr kumimoji="1" lang="ja-JP" altLang="en-US"/>
          </a:p>
        </p:txBody>
      </p:sp>
    </p:spTree>
    <p:extLst>
      <p:ext uri="{BB962C8B-B14F-4D97-AF65-F5344CB8AC3E}">
        <p14:creationId xmlns:p14="http://schemas.microsoft.com/office/powerpoint/2010/main" val="3442791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CF68D0-9452-4794-B6FD-2985393D72A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71F3BF9-E2E0-4AA0-9BAE-1373A66F8B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C7901A6-E27A-4065-9248-BD52FC678C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A659EC4-59AF-4C4C-A075-050F18346E55}"/>
              </a:ext>
            </a:extLst>
          </p:cNvPr>
          <p:cNvSpPr>
            <a:spLocks noGrp="1"/>
          </p:cNvSpPr>
          <p:nvPr>
            <p:ph type="dt" sz="half" idx="10"/>
          </p:nvPr>
        </p:nvSpPr>
        <p:spPr/>
        <p:txBody>
          <a:bodyPr/>
          <a:lstStyle/>
          <a:p>
            <a:fld id="{5F185A81-C3B1-4402-80CF-F5B58F98CF0D}" type="datetimeFigureOut">
              <a:rPr kumimoji="1" lang="ja-JP" altLang="en-US" smtClean="0"/>
              <a:t>2021/2/24</a:t>
            </a:fld>
            <a:endParaRPr kumimoji="1" lang="ja-JP" altLang="en-US"/>
          </a:p>
        </p:txBody>
      </p:sp>
      <p:sp>
        <p:nvSpPr>
          <p:cNvPr id="6" name="フッター プレースホルダー 5">
            <a:extLst>
              <a:ext uri="{FF2B5EF4-FFF2-40B4-BE49-F238E27FC236}">
                <a16:creationId xmlns:a16="http://schemas.microsoft.com/office/drawing/2014/main" id="{200348AB-5840-48B7-9BAD-CFFFD7F4B0C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9640103-B4F9-4EC8-8F0E-F477A016E21A}"/>
              </a:ext>
            </a:extLst>
          </p:cNvPr>
          <p:cNvSpPr>
            <a:spLocks noGrp="1"/>
          </p:cNvSpPr>
          <p:nvPr>
            <p:ph type="sldNum" sz="quarter" idx="12"/>
          </p:nvPr>
        </p:nvSpPr>
        <p:spPr/>
        <p:txBody>
          <a:bodyPr/>
          <a:lstStyle/>
          <a:p>
            <a:fld id="{39A425D6-C7F6-45C8-8D61-7C3FDEFBCE33}" type="slidenum">
              <a:rPr kumimoji="1" lang="ja-JP" altLang="en-US" smtClean="0"/>
              <a:t>‹#›</a:t>
            </a:fld>
            <a:endParaRPr kumimoji="1" lang="ja-JP" altLang="en-US"/>
          </a:p>
        </p:txBody>
      </p:sp>
    </p:spTree>
    <p:extLst>
      <p:ext uri="{BB962C8B-B14F-4D97-AF65-F5344CB8AC3E}">
        <p14:creationId xmlns:p14="http://schemas.microsoft.com/office/powerpoint/2010/main" val="2195709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80F7AA-EBE8-4FFC-AEFE-23A11DAFEC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5B401F7-23A7-45FD-859D-0AD3EA07C2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3B3C16A-985F-409E-B789-D642919D3D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185A81-C3B1-4402-80CF-F5B58F98CF0D}" type="datetimeFigureOut">
              <a:rPr kumimoji="1" lang="ja-JP" altLang="en-US" smtClean="0"/>
              <a:t>2021/2/24</a:t>
            </a:fld>
            <a:endParaRPr kumimoji="1" lang="ja-JP" altLang="en-US"/>
          </a:p>
        </p:txBody>
      </p:sp>
      <p:sp>
        <p:nvSpPr>
          <p:cNvPr id="5" name="フッター プレースホルダー 4">
            <a:extLst>
              <a:ext uri="{FF2B5EF4-FFF2-40B4-BE49-F238E27FC236}">
                <a16:creationId xmlns:a16="http://schemas.microsoft.com/office/drawing/2014/main" id="{49F5F62F-1688-432A-B8DD-F04E5B75DB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295479D-04AB-4007-A897-63DC9A2138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A425D6-C7F6-45C8-8D61-7C3FDEFBCE33}" type="slidenum">
              <a:rPr kumimoji="1" lang="ja-JP" altLang="en-US" smtClean="0"/>
              <a:t>‹#›</a:t>
            </a:fld>
            <a:endParaRPr kumimoji="1" lang="ja-JP" altLang="en-US"/>
          </a:p>
        </p:txBody>
      </p:sp>
    </p:spTree>
    <p:extLst>
      <p:ext uri="{BB962C8B-B14F-4D97-AF65-F5344CB8AC3E}">
        <p14:creationId xmlns:p14="http://schemas.microsoft.com/office/powerpoint/2010/main" val="3445218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rxiv.org/pdf/1810.04805.pdf"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lionbridge.ai/ja/articles/machine-learning-transformer/" TargetMode="External"/><Relationship Id="rId3" Type="http://schemas.openxmlformats.org/officeDocument/2006/relationships/hyperlink" Target="https://data-analytics.fun/2020/04/01/understanding-transformer/" TargetMode="External"/><Relationship Id="rId7" Type="http://schemas.openxmlformats.org/officeDocument/2006/relationships/hyperlink" Target="https://deeplearning.hatenablog.com/entry/transformer" TargetMode="External"/><Relationship Id="rId12" Type="http://schemas.openxmlformats.org/officeDocument/2006/relationships/hyperlink" Target="https://sciseed.jp/technology/bert-jp/" TargetMode="External"/><Relationship Id="rId2" Type="http://schemas.openxmlformats.org/officeDocument/2006/relationships/hyperlink" Target="https://www.udemy.com/course/nlp-bert/" TargetMode="External"/><Relationship Id="rId1" Type="http://schemas.openxmlformats.org/officeDocument/2006/relationships/slideLayout" Target="../slideLayouts/slideLayout2.xml"/><Relationship Id="rId6" Type="http://schemas.openxmlformats.org/officeDocument/2006/relationships/hyperlink" Target="https://qiita.com/omiita/items/07e69aef6c156d23c538" TargetMode="External"/><Relationship Id="rId11" Type="http://schemas.openxmlformats.org/officeDocument/2006/relationships/hyperlink" Target="https://data-analytics.fun/2020/05/02/understanding-bert/" TargetMode="External"/><Relationship Id="rId5" Type="http://schemas.openxmlformats.org/officeDocument/2006/relationships/hyperlink" Target="https://qiita.com/halhorn/items/c91497522be27bde17ce" TargetMode="External"/><Relationship Id="rId10" Type="http://schemas.openxmlformats.org/officeDocument/2006/relationships/hyperlink" Target="https://ledge.ai/bert/" TargetMode="External"/><Relationship Id="rId4" Type="http://schemas.openxmlformats.org/officeDocument/2006/relationships/hyperlink" Target="https://data-analytics.fun/2020/04/08/transformer/" TargetMode="External"/><Relationship Id="rId9" Type="http://schemas.openxmlformats.org/officeDocument/2006/relationships/hyperlink" Target="https://qiita.com/omiita/items/72998858efc19a368e5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BFCF3C06-91C9-4B66-9D50-C1CA85400838}"/>
              </a:ext>
            </a:extLst>
          </p:cNvPr>
          <p:cNvPicPr>
            <a:picLocks noChangeAspect="1"/>
          </p:cNvPicPr>
          <p:nvPr/>
        </p:nvPicPr>
        <p:blipFill rotWithShape="1">
          <a:blip r:embed="rId3">
            <a:alphaModFix amt="60000"/>
          </a:blip>
          <a:srcRect t="4508" r="3" b="3"/>
          <a:stretch/>
        </p:blipFill>
        <p:spPr>
          <a:xfrm>
            <a:off x="786779" y="3076952"/>
            <a:ext cx="2631670" cy="2959145"/>
          </a:xfrm>
          <a:prstGeom prst="rect">
            <a:avLst/>
          </a:prstGeom>
        </p:spPr>
      </p:pic>
      <p:pic>
        <p:nvPicPr>
          <p:cNvPr id="1026" name="Picture 2" descr="エルモ セサミ ストリート無料ベクター 100.82 KB | 無料素材イラスト・ベクターのフリーデザイナー">
            <a:extLst>
              <a:ext uri="{FF2B5EF4-FFF2-40B4-BE49-F238E27FC236}">
                <a16:creationId xmlns:a16="http://schemas.microsoft.com/office/drawing/2014/main" id="{392B3620-85A4-4F95-AC4F-2B1C3A69A927}"/>
              </a:ext>
            </a:extLst>
          </p:cNvPr>
          <p:cNvPicPr>
            <a:picLocks noChangeAspect="1" noChangeArrowheads="1"/>
          </p:cNvPicPr>
          <p:nvPr/>
        </p:nvPicPr>
        <p:blipFill rotWithShape="1">
          <a:blip r:embed="rId4">
            <a:alphaModFix amt="60000"/>
            <a:extLst>
              <a:ext uri="{28A0092B-C50C-407E-A947-70E740481C1C}">
                <a14:useLocalDpi xmlns:a14="http://schemas.microsoft.com/office/drawing/2010/main" val="0"/>
              </a:ext>
            </a:extLst>
          </a:blip>
          <a:srcRect l="6909" r="4214"/>
          <a:stretch/>
        </p:blipFill>
        <p:spPr bwMode="auto">
          <a:xfrm>
            <a:off x="8333608" y="2522036"/>
            <a:ext cx="3553593" cy="399834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79D2A2BE-2475-4E7C-A982-C8F8B2D74E6B}"/>
              </a:ext>
            </a:extLst>
          </p:cNvPr>
          <p:cNvSpPr>
            <a:spLocks noGrp="1"/>
          </p:cNvSpPr>
          <p:nvPr>
            <p:ph type="ctrTitle"/>
          </p:nvPr>
        </p:nvSpPr>
        <p:spPr>
          <a:xfrm>
            <a:off x="1198181" y="1122363"/>
            <a:ext cx="9795637" cy="2215884"/>
          </a:xfrm>
        </p:spPr>
        <p:txBody>
          <a:bodyPr>
            <a:normAutofit/>
          </a:bodyPr>
          <a:lstStyle/>
          <a:p>
            <a:r>
              <a:rPr kumimoji="1" lang="en-US" altLang="ja-JP" sz="4800" dirty="0"/>
              <a:t>BERT</a:t>
            </a:r>
            <a:br>
              <a:rPr kumimoji="1" lang="en-US" altLang="ja-JP" sz="4800" dirty="0"/>
            </a:br>
            <a:r>
              <a:rPr kumimoji="1" lang="en-US" altLang="ja-JP" sz="4800" dirty="0"/>
              <a:t>(</a:t>
            </a:r>
            <a:r>
              <a:rPr lang="en-US" altLang="ja-JP" sz="4800" dirty="0"/>
              <a:t>Transformer, Attention)</a:t>
            </a:r>
            <a:br>
              <a:rPr lang="en-US" altLang="ja-JP" sz="4800" dirty="0"/>
            </a:br>
            <a:endParaRPr kumimoji="1" lang="ja-JP" altLang="en-US" sz="4800" dirty="0"/>
          </a:p>
        </p:txBody>
      </p:sp>
      <p:sp>
        <p:nvSpPr>
          <p:cNvPr id="3" name="字幕 2">
            <a:extLst>
              <a:ext uri="{FF2B5EF4-FFF2-40B4-BE49-F238E27FC236}">
                <a16:creationId xmlns:a16="http://schemas.microsoft.com/office/drawing/2014/main" id="{5F09B02C-4D0B-486A-B6E6-36CE41C4B24C}"/>
              </a:ext>
            </a:extLst>
          </p:cNvPr>
          <p:cNvSpPr>
            <a:spLocks noGrp="1"/>
          </p:cNvSpPr>
          <p:nvPr>
            <p:ph type="subTitle" idx="1"/>
          </p:nvPr>
        </p:nvSpPr>
        <p:spPr>
          <a:xfrm>
            <a:off x="1198181" y="3509963"/>
            <a:ext cx="9795637" cy="1747837"/>
          </a:xfrm>
        </p:spPr>
        <p:txBody>
          <a:bodyPr>
            <a:normAutofit/>
          </a:bodyPr>
          <a:lstStyle/>
          <a:p>
            <a:r>
              <a:rPr lang="ja-JP" altLang="en-US" dirty="0"/>
              <a:t>松島弘毅</a:t>
            </a:r>
            <a:endParaRPr kumimoji="1" lang="ja-JP" altLang="en-US" dirty="0"/>
          </a:p>
        </p:txBody>
      </p:sp>
    </p:spTree>
    <p:extLst>
      <p:ext uri="{BB962C8B-B14F-4D97-AF65-F5344CB8AC3E}">
        <p14:creationId xmlns:p14="http://schemas.microsoft.com/office/powerpoint/2010/main" val="3446348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0EF6C4-435A-4DF9-9696-C7248830ECDE}"/>
              </a:ext>
            </a:extLst>
          </p:cNvPr>
          <p:cNvSpPr>
            <a:spLocks noGrp="1"/>
          </p:cNvSpPr>
          <p:nvPr>
            <p:ph type="title"/>
          </p:nvPr>
        </p:nvSpPr>
        <p:spPr>
          <a:xfrm>
            <a:off x="643467" y="321734"/>
            <a:ext cx="10905066" cy="1135737"/>
          </a:xfrm>
        </p:spPr>
        <p:txBody>
          <a:bodyPr>
            <a:normAutofit/>
          </a:bodyPr>
          <a:lstStyle/>
          <a:p>
            <a:r>
              <a:rPr lang="ja-JP" altLang="en-US" sz="3600" dirty="0"/>
              <a:t>翻訳タスクで考える</a:t>
            </a:r>
            <a:r>
              <a:rPr lang="en-US" altLang="ja-JP" sz="3600" dirty="0"/>
              <a:t>Attention</a:t>
            </a:r>
            <a:r>
              <a:rPr lang="ja-JP" altLang="en-US" sz="3600" dirty="0"/>
              <a:t>の概念</a:t>
            </a:r>
            <a:endParaRPr kumimoji="1" lang="ja-JP" altLang="en-US" sz="3600" dirty="0"/>
          </a:p>
        </p:txBody>
      </p:sp>
      <p:sp>
        <p:nvSpPr>
          <p:cNvPr id="3" name="コンテンツ プレースホルダー 2">
            <a:extLst>
              <a:ext uri="{FF2B5EF4-FFF2-40B4-BE49-F238E27FC236}">
                <a16:creationId xmlns:a16="http://schemas.microsoft.com/office/drawing/2014/main" id="{EEFFDE1C-DCD3-4D7F-B30B-DA2CC8286D60}"/>
              </a:ext>
            </a:extLst>
          </p:cNvPr>
          <p:cNvSpPr>
            <a:spLocks noGrp="1"/>
          </p:cNvSpPr>
          <p:nvPr>
            <p:ph idx="1"/>
          </p:nvPr>
        </p:nvSpPr>
        <p:spPr>
          <a:xfrm>
            <a:off x="643467" y="1782981"/>
            <a:ext cx="10905066" cy="4393982"/>
          </a:xfrm>
        </p:spPr>
        <p:txBody>
          <a:bodyPr>
            <a:normAutofit/>
          </a:bodyPr>
          <a:lstStyle/>
          <a:p>
            <a:r>
              <a:rPr lang="en-US" altLang="ja-JP" sz="2000" dirty="0"/>
              <a:t>Attention</a:t>
            </a:r>
            <a:r>
              <a:rPr lang="ja-JP" altLang="en-US" sz="2000" dirty="0"/>
              <a:t>は何をやっているのか？</a:t>
            </a:r>
            <a:endParaRPr lang="en-US" altLang="ja-JP" sz="2000" dirty="0"/>
          </a:p>
          <a:p>
            <a:pPr lvl="1"/>
            <a:r>
              <a:rPr lang="ja-JP" altLang="en-US" sz="1800" dirty="0"/>
              <a:t>文章を翻訳するにあたり、翻訳前文章の中でより重要な単語を見極めて、重要な単語のベクトル表現が強めに出力されるようにしている</a:t>
            </a:r>
            <a:endParaRPr lang="en-US" altLang="ja-JP" sz="1800" dirty="0"/>
          </a:p>
          <a:p>
            <a:pPr lvl="1"/>
            <a:r>
              <a:rPr lang="ja-JP" altLang="en-US" sz="1800" dirty="0"/>
              <a:t>翻訳前文章の</a:t>
            </a:r>
            <a:r>
              <a:rPr kumimoji="1" lang="ja-JP" altLang="en-US" sz="1800" dirty="0"/>
              <a:t>重要な</a:t>
            </a:r>
            <a:r>
              <a:rPr lang="ja-JP" altLang="en-US" sz="1800" dirty="0"/>
              <a:t>単語</a:t>
            </a:r>
            <a:r>
              <a:rPr kumimoji="1" lang="ja-JP" altLang="en-US" sz="1800" dirty="0"/>
              <a:t>に注意を向けるようにしている（＝</a:t>
            </a:r>
            <a:r>
              <a:rPr kumimoji="1" lang="en-US" altLang="ja-JP" sz="1800" dirty="0"/>
              <a:t>Attention</a:t>
            </a:r>
            <a:r>
              <a:rPr kumimoji="1" lang="ja-JP" altLang="en-US" sz="1800" dirty="0"/>
              <a:t>）</a:t>
            </a:r>
            <a:endParaRPr kumimoji="1" lang="en-US" altLang="ja-JP" sz="1800" dirty="0"/>
          </a:p>
          <a:p>
            <a:pPr lvl="1"/>
            <a:endParaRPr lang="en-US" altLang="ja-JP" sz="2000" dirty="0"/>
          </a:p>
          <a:p>
            <a:r>
              <a:rPr lang="en-US" altLang="ja-JP" sz="2000" dirty="0"/>
              <a:t>input</a:t>
            </a:r>
            <a:r>
              <a:rPr lang="ja-JP" altLang="en-US" sz="2000" dirty="0"/>
              <a:t>と</a:t>
            </a:r>
            <a:r>
              <a:rPr lang="en-US" altLang="ja-JP" sz="2000" dirty="0"/>
              <a:t>memory</a:t>
            </a:r>
          </a:p>
          <a:p>
            <a:pPr lvl="1"/>
            <a:r>
              <a:rPr lang="ja-JP" altLang="en-US" sz="1800" dirty="0"/>
              <a:t>翻訳後文章</a:t>
            </a:r>
            <a:r>
              <a:rPr lang="en-US" altLang="ja-JP" sz="1800" dirty="0"/>
              <a:t>: input (query)</a:t>
            </a:r>
          </a:p>
          <a:p>
            <a:pPr lvl="1"/>
            <a:r>
              <a:rPr lang="ja-JP" altLang="en-US" sz="1800" dirty="0"/>
              <a:t>翻訳前文章</a:t>
            </a:r>
            <a:r>
              <a:rPr lang="en-US" altLang="ja-JP" sz="1800" dirty="0"/>
              <a:t>: memory (key, value)</a:t>
            </a:r>
          </a:p>
          <a:p>
            <a:pPr lvl="1"/>
            <a:endParaRPr lang="en-US" altLang="ja-JP" sz="2000" dirty="0"/>
          </a:p>
          <a:p>
            <a:r>
              <a:rPr lang="en-US" altLang="ja-JP" sz="2000" dirty="0"/>
              <a:t>Attention</a:t>
            </a:r>
            <a:r>
              <a:rPr lang="ja-JP" altLang="en-US" sz="2000" dirty="0"/>
              <a:t>とは、</a:t>
            </a:r>
            <a:r>
              <a:rPr lang="en-US" altLang="ja-JP" sz="2000" dirty="0"/>
              <a:t>input(query)</a:t>
            </a:r>
            <a:r>
              <a:rPr lang="ja-JP" altLang="en-US" sz="2000" dirty="0"/>
              <a:t>によって</a:t>
            </a:r>
            <a:r>
              <a:rPr lang="en-US" altLang="ja-JP" sz="2000" dirty="0"/>
              <a:t>memory</a:t>
            </a:r>
            <a:r>
              <a:rPr lang="ja-JP" altLang="en-US" sz="2000" dirty="0"/>
              <a:t>から必要な情報を選択的に引っ張ってくること、と考えることができる</a:t>
            </a:r>
            <a:endParaRPr lang="en-US" altLang="ja-JP" sz="2000" dirty="0"/>
          </a:p>
          <a:p>
            <a:pPr lvl="1"/>
            <a:r>
              <a:rPr lang="ja-JP" altLang="en-US" sz="1800" dirty="0"/>
              <a:t>翻訳後文章の各単語にとって関連度の高い部分を、翻訳前文章から抽出</a:t>
            </a:r>
            <a:endParaRPr lang="en-US" altLang="ja-JP" sz="1800" dirty="0"/>
          </a:p>
          <a:p>
            <a:pPr lvl="1"/>
            <a:endParaRPr kumimoji="1" lang="en-US" altLang="ja-JP" sz="1600" dirty="0"/>
          </a:p>
          <a:p>
            <a:endParaRPr lang="en-US" altLang="ja-JP" sz="2400" dirty="0"/>
          </a:p>
        </p:txBody>
      </p:sp>
    </p:spTree>
    <p:extLst>
      <p:ext uri="{BB962C8B-B14F-4D97-AF65-F5344CB8AC3E}">
        <p14:creationId xmlns:p14="http://schemas.microsoft.com/office/powerpoint/2010/main" val="3818345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0EF6C4-435A-4DF9-9696-C7248830ECDE}"/>
              </a:ext>
            </a:extLst>
          </p:cNvPr>
          <p:cNvSpPr>
            <a:spLocks noGrp="1"/>
          </p:cNvSpPr>
          <p:nvPr>
            <p:ph type="title"/>
          </p:nvPr>
        </p:nvSpPr>
        <p:spPr>
          <a:xfrm>
            <a:off x="643467" y="321734"/>
            <a:ext cx="10905066" cy="1135737"/>
          </a:xfrm>
        </p:spPr>
        <p:txBody>
          <a:bodyPr>
            <a:normAutofit/>
          </a:bodyPr>
          <a:lstStyle/>
          <a:p>
            <a:r>
              <a:rPr kumimoji="1" lang="en-US" altLang="ja-JP" sz="3600" dirty="0"/>
              <a:t>Attention</a:t>
            </a:r>
            <a:r>
              <a:rPr kumimoji="1" lang="ja-JP" altLang="en-US" sz="3600" dirty="0"/>
              <a:t>層の処理フロー</a:t>
            </a:r>
          </a:p>
        </p:txBody>
      </p:sp>
      <p:pic>
        <p:nvPicPr>
          <p:cNvPr id="7" name="図 6">
            <a:extLst>
              <a:ext uri="{FF2B5EF4-FFF2-40B4-BE49-F238E27FC236}">
                <a16:creationId xmlns:a16="http://schemas.microsoft.com/office/drawing/2014/main" id="{91C602E3-4A67-4DB7-A26F-16CB0575FC22}"/>
              </a:ext>
            </a:extLst>
          </p:cNvPr>
          <p:cNvPicPr>
            <a:picLocks noChangeAspect="1"/>
          </p:cNvPicPr>
          <p:nvPr/>
        </p:nvPicPr>
        <p:blipFill>
          <a:blip r:embed="rId2"/>
          <a:stretch>
            <a:fillRect/>
          </a:stretch>
        </p:blipFill>
        <p:spPr>
          <a:xfrm>
            <a:off x="643467" y="1305036"/>
            <a:ext cx="10336067" cy="5496692"/>
          </a:xfrm>
          <a:prstGeom prst="rect">
            <a:avLst/>
          </a:prstGeom>
        </p:spPr>
      </p:pic>
      <p:sp>
        <p:nvSpPr>
          <p:cNvPr id="9" name="テキスト ボックス 8">
            <a:extLst>
              <a:ext uri="{FF2B5EF4-FFF2-40B4-BE49-F238E27FC236}">
                <a16:creationId xmlns:a16="http://schemas.microsoft.com/office/drawing/2014/main" id="{A203B653-C671-4195-8E09-5307E7B1B95A}"/>
              </a:ext>
            </a:extLst>
          </p:cNvPr>
          <p:cNvSpPr txBox="1"/>
          <p:nvPr/>
        </p:nvSpPr>
        <p:spPr>
          <a:xfrm>
            <a:off x="886264" y="2616589"/>
            <a:ext cx="1111348" cy="253916"/>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(1, 256, 300)</a:t>
            </a:r>
            <a:endParaRPr kumimoji="1" lang="ja-JP" altLang="en-US" sz="1050"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1CBADCEC-B0C0-4174-A2D2-513D80FFFC6A}"/>
              </a:ext>
            </a:extLst>
          </p:cNvPr>
          <p:cNvSpPr txBox="1"/>
          <p:nvPr/>
        </p:nvSpPr>
        <p:spPr>
          <a:xfrm>
            <a:off x="886264" y="4260164"/>
            <a:ext cx="1111348" cy="253916"/>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(1, 256, 300)</a:t>
            </a:r>
            <a:endParaRPr kumimoji="1" lang="ja-JP" altLang="en-US" sz="105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82F498CF-2E6C-47C9-A99B-84B60F274055}"/>
              </a:ext>
            </a:extLst>
          </p:cNvPr>
          <p:cNvSpPr txBox="1"/>
          <p:nvPr/>
        </p:nvSpPr>
        <p:spPr>
          <a:xfrm>
            <a:off x="2600180" y="2658793"/>
            <a:ext cx="1111348" cy="253916"/>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(300, 300)</a:t>
            </a:r>
            <a:endParaRPr kumimoji="1" lang="ja-JP" altLang="en-US" sz="105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4D606817-610E-42E9-859E-C75AD2C4CC9D}"/>
              </a:ext>
            </a:extLst>
          </p:cNvPr>
          <p:cNvSpPr txBox="1"/>
          <p:nvPr/>
        </p:nvSpPr>
        <p:spPr>
          <a:xfrm>
            <a:off x="2600180" y="3818334"/>
            <a:ext cx="1111348" cy="253916"/>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(300, 300)</a:t>
            </a:r>
            <a:endParaRPr kumimoji="1" lang="ja-JP" altLang="en-US" sz="105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388B96D4-49C0-4876-AD95-95A925C41705}"/>
              </a:ext>
            </a:extLst>
          </p:cNvPr>
          <p:cNvSpPr txBox="1"/>
          <p:nvPr/>
        </p:nvSpPr>
        <p:spPr>
          <a:xfrm>
            <a:off x="2600180" y="4977875"/>
            <a:ext cx="1111348" cy="253916"/>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(300, 300)</a:t>
            </a:r>
            <a:endParaRPr kumimoji="1" lang="ja-JP" altLang="en-US" sz="1050"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0F11F3B4-C523-4009-9B21-98F767E45948}"/>
              </a:ext>
            </a:extLst>
          </p:cNvPr>
          <p:cNvSpPr txBox="1"/>
          <p:nvPr/>
        </p:nvSpPr>
        <p:spPr>
          <a:xfrm>
            <a:off x="3964593" y="2574039"/>
            <a:ext cx="1111348" cy="253916"/>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(1, 256, 300)</a:t>
            </a:r>
            <a:endParaRPr kumimoji="1" lang="ja-JP" altLang="en-US" sz="1050" dirty="0">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4902C133-70DF-45D4-A819-FB4B22B349F0}"/>
              </a:ext>
            </a:extLst>
          </p:cNvPr>
          <p:cNvSpPr txBox="1"/>
          <p:nvPr/>
        </p:nvSpPr>
        <p:spPr>
          <a:xfrm>
            <a:off x="3964593" y="3743892"/>
            <a:ext cx="1111348" cy="253916"/>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(1, 256, 300)</a:t>
            </a:r>
            <a:endParaRPr kumimoji="1" lang="ja-JP" altLang="en-US" sz="105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78B4E852-826A-40ED-9EC5-C9F6235AF2B7}"/>
              </a:ext>
            </a:extLst>
          </p:cNvPr>
          <p:cNvSpPr txBox="1"/>
          <p:nvPr/>
        </p:nvSpPr>
        <p:spPr>
          <a:xfrm>
            <a:off x="3964593" y="4850917"/>
            <a:ext cx="1111348" cy="253916"/>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(1, 256, 300)</a:t>
            </a:r>
            <a:endParaRPr kumimoji="1" lang="ja-JP" altLang="en-US" sz="1050" dirty="0">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86B6DEB8-6528-4824-90DB-B5956A3D6A70}"/>
              </a:ext>
            </a:extLst>
          </p:cNvPr>
          <p:cNvSpPr txBox="1"/>
          <p:nvPr/>
        </p:nvSpPr>
        <p:spPr>
          <a:xfrm>
            <a:off x="6705448" y="3049209"/>
            <a:ext cx="1111348" cy="253916"/>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(1, 256, 256)</a:t>
            </a:r>
            <a:endParaRPr kumimoji="1" lang="ja-JP" altLang="en-US" sz="1050" dirty="0">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699A11B8-1AC6-4742-8D96-0B19184C6DF8}"/>
              </a:ext>
            </a:extLst>
          </p:cNvPr>
          <p:cNvSpPr txBox="1"/>
          <p:nvPr/>
        </p:nvSpPr>
        <p:spPr>
          <a:xfrm>
            <a:off x="5160500" y="3027236"/>
            <a:ext cx="1111348" cy="253916"/>
          </a:xfrm>
          <a:prstGeom prst="rect">
            <a:avLst/>
          </a:prstGeom>
          <a:noFill/>
        </p:spPr>
        <p:txBody>
          <a:bodyPr wrap="square" rtlCol="0">
            <a:spAutoFit/>
          </a:bodyPr>
          <a:lstStyle/>
          <a:p>
            <a:r>
              <a:rPr lang="ja-JP" altLang="en-US" sz="1050" dirty="0">
                <a:latin typeface="Meiryo UI" panose="020B0604030504040204" pitchFamily="50" charset="-128"/>
                <a:ea typeface="Meiryo UI" panose="020B0604030504040204" pitchFamily="50" charset="-128"/>
              </a:rPr>
              <a:t>転置</a:t>
            </a:r>
            <a:endParaRPr kumimoji="1" lang="ja-JP" altLang="en-US" sz="1050" dirty="0">
              <a:latin typeface="Meiryo UI" panose="020B0604030504040204" pitchFamily="50" charset="-128"/>
              <a:ea typeface="Meiryo UI" panose="020B0604030504040204" pitchFamily="50" charset="-128"/>
            </a:endParaRPr>
          </a:p>
        </p:txBody>
      </p:sp>
      <p:sp>
        <p:nvSpPr>
          <p:cNvPr id="19" name="テキスト ボックス 18">
            <a:extLst>
              <a:ext uri="{FF2B5EF4-FFF2-40B4-BE49-F238E27FC236}">
                <a16:creationId xmlns:a16="http://schemas.microsoft.com/office/drawing/2014/main" id="{70AE1BD7-BA77-4782-829B-3CC3626D976D}"/>
              </a:ext>
            </a:extLst>
          </p:cNvPr>
          <p:cNvSpPr txBox="1"/>
          <p:nvPr/>
        </p:nvSpPr>
        <p:spPr>
          <a:xfrm>
            <a:off x="6705448" y="3616934"/>
            <a:ext cx="1111348" cy="253916"/>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(1, 256, 256)</a:t>
            </a:r>
            <a:endParaRPr kumimoji="1" lang="ja-JP" altLang="en-US" sz="1050" dirty="0">
              <a:latin typeface="Meiryo UI" panose="020B0604030504040204" pitchFamily="50" charset="-128"/>
              <a:ea typeface="Meiryo UI" panose="020B0604030504040204" pitchFamily="50" charset="-128"/>
            </a:endParaRPr>
          </a:p>
        </p:txBody>
      </p:sp>
      <p:sp>
        <p:nvSpPr>
          <p:cNvPr id="20" name="テキスト ボックス 19">
            <a:extLst>
              <a:ext uri="{FF2B5EF4-FFF2-40B4-BE49-F238E27FC236}">
                <a16:creationId xmlns:a16="http://schemas.microsoft.com/office/drawing/2014/main" id="{1C7F0BDE-9FAE-4D09-AFDC-65F4C6CE1565}"/>
              </a:ext>
            </a:extLst>
          </p:cNvPr>
          <p:cNvSpPr txBox="1"/>
          <p:nvPr/>
        </p:nvSpPr>
        <p:spPr>
          <a:xfrm>
            <a:off x="804502" y="1529053"/>
            <a:ext cx="1111348" cy="415498"/>
          </a:xfrm>
          <a:prstGeom prst="rect">
            <a:avLst/>
          </a:prstGeom>
          <a:noFill/>
        </p:spPr>
        <p:txBody>
          <a:bodyPr wrap="square" rtlCol="0">
            <a:spAutoFit/>
          </a:bodyPr>
          <a:lstStyle/>
          <a:p>
            <a:r>
              <a:rPr kumimoji="1" lang="ja-JP" altLang="en-US" sz="1050" b="1" dirty="0">
                <a:solidFill>
                  <a:srgbClr val="FF0000"/>
                </a:solidFill>
                <a:latin typeface="Meiryo UI" panose="020B0604030504040204" pitchFamily="50" charset="-128"/>
                <a:ea typeface="Meiryo UI" panose="020B0604030504040204" pitchFamily="50" charset="-128"/>
              </a:rPr>
              <a:t>翻訳後文章のベクトル表現</a:t>
            </a:r>
          </a:p>
        </p:txBody>
      </p:sp>
      <p:sp>
        <p:nvSpPr>
          <p:cNvPr id="21" name="テキスト ボックス 20">
            <a:extLst>
              <a:ext uri="{FF2B5EF4-FFF2-40B4-BE49-F238E27FC236}">
                <a16:creationId xmlns:a16="http://schemas.microsoft.com/office/drawing/2014/main" id="{86EDACF3-913A-463A-85D2-D71C6C7A2B99}"/>
              </a:ext>
            </a:extLst>
          </p:cNvPr>
          <p:cNvSpPr txBox="1"/>
          <p:nvPr/>
        </p:nvSpPr>
        <p:spPr>
          <a:xfrm>
            <a:off x="804502" y="3126461"/>
            <a:ext cx="1111348" cy="415498"/>
          </a:xfrm>
          <a:prstGeom prst="rect">
            <a:avLst/>
          </a:prstGeom>
          <a:noFill/>
        </p:spPr>
        <p:txBody>
          <a:bodyPr wrap="square" rtlCol="0">
            <a:spAutoFit/>
          </a:bodyPr>
          <a:lstStyle/>
          <a:p>
            <a:r>
              <a:rPr kumimoji="1" lang="ja-JP" altLang="en-US" sz="1050" b="1" dirty="0">
                <a:solidFill>
                  <a:srgbClr val="FF0000"/>
                </a:solidFill>
                <a:latin typeface="Meiryo UI" panose="020B0604030504040204" pitchFamily="50" charset="-128"/>
                <a:ea typeface="Meiryo UI" panose="020B0604030504040204" pitchFamily="50" charset="-128"/>
              </a:rPr>
              <a:t>翻訳前文章のベクトル表現</a:t>
            </a:r>
          </a:p>
        </p:txBody>
      </p:sp>
      <p:sp>
        <p:nvSpPr>
          <p:cNvPr id="22" name="テキスト ボックス 21">
            <a:extLst>
              <a:ext uri="{FF2B5EF4-FFF2-40B4-BE49-F238E27FC236}">
                <a16:creationId xmlns:a16="http://schemas.microsoft.com/office/drawing/2014/main" id="{93EAF042-948C-43A6-9AB5-6E1918380CAE}"/>
              </a:ext>
            </a:extLst>
          </p:cNvPr>
          <p:cNvSpPr txBox="1"/>
          <p:nvPr/>
        </p:nvSpPr>
        <p:spPr>
          <a:xfrm>
            <a:off x="8588174" y="4723959"/>
            <a:ext cx="1111348" cy="253916"/>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(1, 256, 300)</a:t>
            </a:r>
            <a:endParaRPr kumimoji="1" lang="ja-JP" altLang="en-US" sz="1050" dirty="0">
              <a:latin typeface="Meiryo UI" panose="020B0604030504040204" pitchFamily="50" charset="-128"/>
              <a:ea typeface="Meiryo UI" panose="020B0604030504040204" pitchFamily="50" charset="-128"/>
            </a:endParaRPr>
          </a:p>
        </p:txBody>
      </p:sp>
      <p:sp>
        <p:nvSpPr>
          <p:cNvPr id="23" name="テキスト ボックス 22">
            <a:extLst>
              <a:ext uri="{FF2B5EF4-FFF2-40B4-BE49-F238E27FC236}">
                <a16:creationId xmlns:a16="http://schemas.microsoft.com/office/drawing/2014/main" id="{A3CEC1DD-C7AC-4D29-869B-74D5D0884D73}"/>
              </a:ext>
            </a:extLst>
          </p:cNvPr>
          <p:cNvSpPr txBox="1"/>
          <p:nvPr/>
        </p:nvSpPr>
        <p:spPr>
          <a:xfrm>
            <a:off x="6939910" y="5426006"/>
            <a:ext cx="1111348" cy="253916"/>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(300, 300)</a:t>
            </a:r>
            <a:endParaRPr kumimoji="1" lang="ja-JP" altLang="en-US" sz="1050" dirty="0">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E4CBC65C-6753-4B24-91E2-6D3F5BC2B891}"/>
              </a:ext>
            </a:extLst>
          </p:cNvPr>
          <p:cNvSpPr txBox="1"/>
          <p:nvPr/>
        </p:nvSpPr>
        <p:spPr>
          <a:xfrm>
            <a:off x="9317350" y="6409308"/>
            <a:ext cx="1111348" cy="253916"/>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(1, 256, 300)</a:t>
            </a:r>
            <a:endParaRPr kumimoji="1" lang="ja-JP" altLang="en-US" sz="1050" dirty="0">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F260DE4F-915F-4B79-9536-BE9F577E20AB}"/>
              </a:ext>
            </a:extLst>
          </p:cNvPr>
          <p:cNvSpPr txBox="1"/>
          <p:nvPr/>
        </p:nvSpPr>
        <p:spPr>
          <a:xfrm>
            <a:off x="5160500" y="3190380"/>
            <a:ext cx="1111348" cy="253916"/>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(1, 300, 256)</a:t>
            </a:r>
            <a:endParaRPr kumimoji="1" lang="ja-JP" altLang="en-US" sz="1050" dirty="0">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64C5F075-E610-47D7-AA85-E33F66B63A5E}"/>
              </a:ext>
            </a:extLst>
          </p:cNvPr>
          <p:cNvPicPr>
            <a:picLocks noChangeAspect="1"/>
          </p:cNvPicPr>
          <p:nvPr/>
        </p:nvPicPr>
        <p:blipFill>
          <a:blip r:embed="rId3"/>
          <a:stretch>
            <a:fillRect/>
          </a:stretch>
        </p:blipFill>
        <p:spPr>
          <a:xfrm>
            <a:off x="804502" y="5659963"/>
            <a:ext cx="4409533" cy="856344"/>
          </a:xfrm>
          <a:prstGeom prst="rect">
            <a:avLst/>
          </a:prstGeom>
        </p:spPr>
      </p:pic>
      <p:sp>
        <p:nvSpPr>
          <p:cNvPr id="26" name="テキスト ボックス 25">
            <a:extLst>
              <a:ext uri="{FF2B5EF4-FFF2-40B4-BE49-F238E27FC236}">
                <a16:creationId xmlns:a16="http://schemas.microsoft.com/office/drawing/2014/main" id="{4E6D5A7B-2CEA-49BA-B33B-B1E6C0907D56}"/>
              </a:ext>
            </a:extLst>
          </p:cNvPr>
          <p:cNvSpPr txBox="1"/>
          <p:nvPr/>
        </p:nvSpPr>
        <p:spPr>
          <a:xfrm>
            <a:off x="6430779" y="979538"/>
            <a:ext cx="4676930"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バッチサイズ</a:t>
            </a:r>
            <a:r>
              <a:rPr kumimoji="1" lang="en-US" altLang="ja-JP" sz="1050" dirty="0">
                <a:latin typeface="Meiryo UI" panose="020B0604030504040204" pitchFamily="50" charset="-128"/>
                <a:ea typeface="Meiryo UI" panose="020B0604030504040204" pitchFamily="50" charset="-128"/>
              </a:rPr>
              <a:t>(batch):1, </a:t>
            </a:r>
            <a:r>
              <a:rPr kumimoji="1" lang="ja-JP" altLang="en-US" sz="1050" dirty="0">
                <a:latin typeface="Meiryo UI" panose="020B0604030504040204" pitchFamily="50" charset="-128"/>
                <a:ea typeface="Meiryo UI" panose="020B0604030504040204" pitchFamily="50" charset="-128"/>
              </a:rPr>
              <a:t>単語数</a:t>
            </a:r>
            <a:r>
              <a:rPr kumimoji="1" lang="en-US" altLang="ja-JP" sz="1050" dirty="0">
                <a:latin typeface="Meiryo UI" panose="020B0604030504040204" pitchFamily="50" charset="-128"/>
                <a:ea typeface="Meiryo UI" panose="020B0604030504040204" pitchFamily="50" charset="-128"/>
              </a:rPr>
              <a:t>(</a:t>
            </a:r>
            <a:r>
              <a:rPr kumimoji="1" lang="en-US" altLang="ja-JP" sz="1050" dirty="0" err="1">
                <a:latin typeface="Meiryo UI" panose="020B0604030504040204" pitchFamily="50" charset="-128"/>
                <a:ea typeface="Meiryo UI" panose="020B0604030504040204" pitchFamily="50" charset="-128"/>
              </a:rPr>
              <a:t>q_length</a:t>
            </a:r>
            <a:r>
              <a:rPr kumimoji="1" lang="en-US" altLang="ja-JP" sz="1050" dirty="0">
                <a:latin typeface="Meiryo UI" panose="020B0604030504040204" pitchFamily="50" charset="-128"/>
                <a:ea typeface="Meiryo UI" panose="020B0604030504040204" pitchFamily="50" charset="-128"/>
              </a:rPr>
              <a:t>):256, </a:t>
            </a:r>
            <a:r>
              <a:rPr kumimoji="1" lang="ja-JP" altLang="en-US" sz="1050" dirty="0">
                <a:latin typeface="Meiryo UI" panose="020B0604030504040204" pitchFamily="50" charset="-128"/>
                <a:ea typeface="Meiryo UI" panose="020B0604030504040204" pitchFamily="50" charset="-128"/>
              </a:rPr>
              <a:t>ベクトル次元数</a:t>
            </a:r>
            <a:r>
              <a:rPr kumimoji="1" lang="en-US" altLang="ja-JP" sz="1050" dirty="0">
                <a:latin typeface="Meiryo UI" panose="020B0604030504040204" pitchFamily="50" charset="-128"/>
                <a:ea typeface="Meiryo UI" panose="020B0604030504040204" pitchFamily="50" charset="-128"/>
              </a:rPr>
              <a:t>(depth):300</a:t>
            </a:r>
          </a:p>
        </p:txBody>
      </p:sp>
    </p:spTree>
    <p:extLst>
      <p:ext uri="{BB962C8B-B14F-4D97-AF65-F5344CB8AC3E}">
        <p14:creationId xmlns:p14="http://schemas.microsoft.com/office/powerpoint/2010/main" val="3516376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0EF6C4-435A-4DF9-9696-C7248830ECDE}"/>
              </a:ext>
            </a:extLst>
          </p:cNvPr>
          <p:cNvSpPr>
            <a:spLocks noGrp="1"/>
          </p:cNvSpPr>
          <p:nvPr>
            <p:ph type="title"/>
          </p:nvPr>
        </p:nvSpPr>
        <p:spPr>
          <a:xfrm>
            <a:off x="643467" y="321734"/>
            <a:ext cx="10905066" cy="1135737"/>
          </a:xfrm>
        </p:spPr>
        <p:txBody>
          <a:bodyPr>
            <a:normAutofit/>
          </a:bodyPr>
          <a:lstStyle/>
          <a:p>
            <a:r>
              <a:rPr kumimoji="1" lang="en-US" altLang="ja-JP" sz="3600" dirty="0"/>
              <a:t>query</a:t>
            </a:r>
            <a:r>
              <a:rPr kumimoji="1" lang="ja-JP" altLang="en-US" sz="3600" dirty="0"/>
              <a:t>と</a:t>
            </a:r>
            <a:r>
              <a:rPr kumimoji="1" lang="en-US" altLang="ja-JP" sz="3600" dirty="0"/>
              <a:t>key</a:t>
            </a:r>
            <a:r>
              <a:rPr kumimoji="1" lang="ja-JP" altLang="en-US" sz="3600" dirty="0"/>
              <a:t>の</a:t>
            </a:r>
            <a:r>
              <a:rPr lang="ja-JP" altLang="en-US" sz="3600" dirty="0"/>
              <a:t>行列積</a:t>
            </a:r>
            <a:r>
              <a:rPr kumimoji="1" lang="ja-JP" altLang="en-US" sz="3600" dirty="0"/>
              <a:t>のイメージ図</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EEFFDE1C-DCD3-4D7F-B30B-DA2CC8286D60}"/>
                  </a:ext>
                </a:extLst>
              </p:cNvPr>
              <p:cNvSpPr>
                <a:spLocks noGrp="1"/>
              </p:cNvSpPr>
              <p:nvPr>
                <p:ph idx="1"/>
              </p:nvPr>
            </p:nvSpPr>
            <p:spPr>
              <a:xfrm>
                <a:off x="322567" y="1511687"/>
                <a:ext cx="10905066" cy="4393982"/>
              </a:xfrm>
            </p:spPr>
            <p:txBody>
              <a:bodyPr>
                <a:normAutofit fontScale="92500" lnSpcReduction="10000"/>
              </a:bodyPr>
              <a:lstStyle/>
              <a:p>
                <a:pPr marL="0" indent="0">
                  <a:buNone/>
                </a:pPr>
                <a:r>
                  <a:rPr kumimoji="1" lang="en-US" altLang="ja-JP" sz="2000" dirty="0"/>
                  <a:t>                               query (256,300)                        key (300,256)</a:t>
                </a:r>
              </a:p>
              <a:p>
                <a:pPr marL="0" indent="0">
                  <a:buNone/>
                </a:pPr>
                <a:endParaRPr kumimoji="1" lang="en-US" altLang="ja-JP" sz="2000" dirty="0"/>
              </a:p>
              <a:p>
                <a:pPr marL="0" indent="0">
                  <a:buNone/>
                </a:pPr>
                <a:r>
                  <a:rPr kumimoji="1" lang="en-US" altLang="ja-JP" sz="2000" dirty="0"/>
                  <a:t>  </a:t>
                </a:r>
                <a:r>
                  <a:rPr kumimoji="1" lang="ja-JP" altLang="en-US" sz="2000" dirty="0"/>
                  <a:t>　</a:t>
                </a:r>
                <a14:m>
                  <m:oMath xmlns:m="http://schemas.openxmlformats.org/officeDocument/2006/math">
                    <m:r>
                      <a:rPr kumimoji="1" lang="en-US" altLang="ja-JP" sz="2000" b="0" i="0" smtClean="0">
                        <a:latin typeface="Cambria Math" panose="02040503050406030204" pitchFamily="18" charset="0"/>
                      </a:rPr>
                      <m:t>            </m:t>
                    </m:r>
                    <m:d>
                      <m:dPr>
                        <m:begChr m:val="["/>
                        <m:endChr m:val="]"/>
                        <m:ctrlPr>
                          <a:rPr kumimoji="1" lang="en-US" altLang="ja-JP" sz="2000" i="1" smtClean="0">
                            <a:latin typeface="Cambria Math" panose="02040503050406030204" pitchFamily="18" charset="0"/>
                          </a:rPr>
                        </m:ctrlPr>
                      </m:dPr>
                      <m:e>
                        <m:m>
                          <m:mPr>
                            <m:mcs>
                              <m:mc>
                                <m:mcPr>
                                  <m:count m:val="5"/>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0</m:t>
                              </m:r>
                              <m:r>
                                <a:rPr kumimoji="1" lang="en-US" altLang="ja-JP" sz="2000" b="0" i="1" smtClean="0">
                                  <a:latin typeface="Cambria Math" panose="02040503050406030204" pitchFamily="18" charset="0"/>
                                </a:rPr>
                                <m:t>.2</m:t>
                              </m:r>
                            </m:e>
                            <m:e>
                              <m:r>
                                <a:rPr kumimoji="1" lang="en-US" altLang="ja-JP" sz="2000" b="0" i="1" smtClean="0">
                                  <a:latin typeface="Cambria Math" panose="02040503050406030204" pitchFamily="18" charset="0"/>
                                </a:rPr>
                                <m:t>0.5</m:t>
                              </m:r>
                            </m:e>
                            <m:e>
                              <m:r>
                                <a:rPr kumimoji="1" lang="en-US" altLang="ja-JP" sz="2000" b="0" i="1" smtClean="0">
                                  <a:latin typeface="Cambria Math" panose="02040503050406030204" pitchFamily="18" charset="0"/>
                                </a:rPr>
                                <m:t>−0.2</m:t>
                              </m:r>
                            </m:e>
                            <m:e>
                              <m:r>
                                <a:rPr lang="en-US" altLang="ja-JP" sz="2000" i="1">
                                  <a:latin typeface="Cambria Math" panose="02040503050406030204" pitchFamily="18" charset="0"/>
                                </a:rPr>
                                <m:t>…</m:t>
                              </m:r>
                            </m:e>
                            <m:e>
                              <m:r>
                                <a:rPr kumimoji="1" lang="en-US" altLang="ja-JP" sz="2000" b="0" i="1" smtClean="0">
                                  <a:latin typeface="Cambria Math" panose="02040503050406030204" pitchFamily="18" charset="0"/>
                                </a:rPr>
                                <m:t>2.3</m:t>
                              </m:r>
                            </m:e>
                          </m:mr>
                          <m:mr>
                            <m:e>
                              <m:r>
                                <a:rPr kumimoji="1" lang="en-US" altLang="ja-JP" sz="2000" b="0" i="1" smtClean="0">
                                  <a:latin typeface="Cambria Math" panose="02040503050406030204" pitchFamily="18" charset="0"/>
                                </a:rPr>
                                <m:t>0.6</m:t>
                              </m:r>
                            </m:e>
                            <m:e>
                              <m:r>
                                <a:rPr kumimoji="1" lang="en-US" altLang="ja-JP" sz="2000" b="0" i="1" smtClean="0">
                                  <a:latin typeface="Cambria Math" panose="02040503050406030204" pitchFamily="18" charset="0"/>
                                </a:rPr>
                                <m:t>2.1</m:t>
                              </m:r>
                            </m:e>
                            <m:e>
                              <m:r>
                                <a:rPr kumimoji="1" lang="en-US" altLang="ja-JP" sz="2000" b="0" i="1" smtClean="0">
                                  <a:latin typeface="Cambria Math" panose="02040503050406030204" pitchFamily="18" charset="0"/>
                                </a:rPr>
                                <m:t>1.3</m:t>
                              </m:r>
                            </m:e>
                            <m:e>
                              <m:r>
                                <a:rPr lang="en-US" altLang="ja-JP" sz="2000" i="1">
                                  <a:latin typeface="Cambria Math" panose="02040503050406030204" pitchFamily="18" charset="0"/>
                                </a:rPr>
                                <m:t>…</m:t>
                              </m:r>
                            </m:e>
                            <m:e>
                              <m:r>
                                <a:rPr kumimoji="1" lang="en-US" altLang="ja-JP" sz="2000" b="0" i="1" smtClean="0">
                                  <a:latin typeface="Cambria Math" panose="02040503050406030204" pitchFamily="18" charset="0"/>
                                </a:rPr>
                                <m:t>−0.1</m:t>
                              </m:r>
                            </m:e>
                          </m:mr>
                          <m:mr>
                            <m:e>
                              <m:r>
                                <a:rPr kumimoji="1" lang="en-US" altLang="ja-JP" sz="2000" b="0" i="1" smtClean="0">
                                  <a:latin typeface="Cambria Math" panose="02040503050406030204" pitchFamily="18" charset="0"/>
                                </a:rPr>
                                <m:t>0.1</m:t>
                              </m:r>
                            </m:e>
                            <m:e>
                              <m:r>
                                <a:rPr kumimoji="1" lang="en-US" altLang="ja-JP" sz="2000" b="0" i="1" smtClean="0">
                                  <a:latin typeface="Cambria Math" panose="02040503050406030204" pitchFamily="18" charset="0"/>
                                </a:rPr>
                                <m:t>0.5</m:t>
                              </m:r>
                            </m:e>
                            <m:e>
                              <m:r>
                                <a:rPr kumimoji="1" lang="en-US" altLang="ja-JP" sz="2000" b="0" i="1" smtClean="0">
                                  <a:latin typeface="Cambria Math" panose="02040503050406030204" pitchFamily="18" charset="0"/>
                                </a:rPr>
                                <m:t>0.7</m:t>
                              </m:r>
                            </m:e>
                            <m:e>
                              <m:r>
                                <a:rPr lang="en-US" altLang="ja-JP" sz="2000" i="1">
                                  <a:latin typeface="Cambria Math" panose="02040503050406030204" pitchFamily="18" charset="0"/>
                                </a:rPr>
                                <m:t>…</m:t>
                              </m:r>
                            </m:e>
                            <m:e>
                              <m:r>
                                <a:rPr kumimoji="1" lang="en-US" altLang="ja-JP" sz="2000" b="0" i="1" smtClean="0">
                                  <a:latin typeface="Cambria Math" panose="02040503050406030204" pitchFamily="18" charset="0"/>
                                </a:rPr>
                                <m:t>0.9</m:t>
                              </m:r>
                            </m:e>
                          </m:mr>
                          <m:mr>
                            <m:e>
                              <m:r>
                                <a:rPr kumimoji="1" lang="en-US" altLang="ja-JP" sz="2000" b="0" i="1" smtClean="0">
                                  <a:latin typeface="Cambria Math" panose="02040503050406030204" pitchFamily="18" charset="0"/>
                                </a:rPr>
                                <m:t>−0.3</m:t>
                              </m:r>
                            </m:e>
                            <m:e>
                              <m:r>
                                <a:rPr kumimoji="1" lang="en-US" altLang="ja-JP" sz="2000" b="0" i="1" smtClean="0">
                                  <a:latin typeface="Cambria Math" panose="02040503050406030204" pitchFamily="18" charset="0"/>
                                </a:rPr>
                                <m:t>0.2</m:t>
                              </m:r>
                            </m:e>
                            <m:e>
                              <m:r>
                                <a:rPr kumimoji="1" lang="en-US" altLang="ja-JP" sz="2000" b="0" i="1" smtClean="0">
                                  <a:latin typeface="Cambria Math" panose="02040503050406030204" pitchFamily="18" charset="0"/>
                                </a:rPr>
                                <m:t>0.2</m:t>
                              </m:r>
                            </m:e>
                            <m:e>
                              <m:r>
                                <a:rPr lang="en-US" altLang="ja-JP" sz="2000" i="1">
                                  <a:latin typeface="Cambria Math" panose="02040503050406030204" pitchFamily="18" charset="0"/>
                                </a:rPr>
                                <m:t>…</m:t>
                              </m:r>
                            </m:e>
                            <m:e>
                              <m:r>
                                <a:rPr kumimoji="1" lang="en-US" altLang="ja-JP" sz="2000" b="0" i="1" smtClean="0">
                                  <a:latin typeface="Cambria Math" panose="02040503050406030204" pitchFamily="18" charset="0"/>
                                </a:rPr>
                                <m:t>−3.1</m:t>
                              </m:r>
                            </m:e>
                          </m:mr>
                          <m:mr>
                            <m:e>
                              <m:r>
                                <a:rPr lang="en-US" altLang="ja-JP" sz="2000" i="1">
                                  <a:latin typeface="Cambria Math" panose="02040503050406030204" pitchFamily="18" charset="0"/>
                                </a:rPr>
                                <m:t>…</m:t>
                              </m:r>
                            </m:e>
                            <m:e>
                              <m:r>
                                <a:rPr lang="en-US" altLang="ja-JP" sz="2000" i="1">
                                  <a:latin typeface="Cambria Math" panose="02040503050406030204" pitchFamily="18" charset="0"/>
                                </a:rPr>
                                <m:t>…</m:t>
                              </m:r>
                            </m:e>
                            <m:e>
                              <m:r>
                                <a:rPr lang="en-US" altLang="ja-JP" sz="2000" i="1">
                                  <a:latin typeface="Cambria Math" panose="02040503050406030204" pitchFamily="18" charset="0"/>
                                </a:rPr>
                                <m:t>…</m:t>
                              </m:r>
                            </m:e>
                            <m:e>
                              <m:r>
                                <a:rPr lang="en-US" altLang="ja-JP" sz="2000" i="1">
                                  <a:latin typeface="Cambria Math" panose="02040503050406030204" pitchFamily="18" charset="0"/>
                                </a:rPr>
                                <m:t>…</m:t>
                              </m:r>
                            </m:e>
                            <m:e>
                              <m:r>
                                <a:rPr lang="en-US" altLang="ja-JP" sz="2000" i="1">
                                  <a:latin typeface="Cambria Math" panose="02040503050406030204" pitchFamily="18" charset="0"/>
                                </a:rPr>
                                <m:t>…</m:t>
                              </m:r>
                            </m:e>
                          </m:mr>
                        </m:m>
                      </m:e>
                    </m:d>
                  </m:oMath>
                </a14:m>
                <a:r>
                  <a:rPr kumimoji="1" lang="ja-JP" altLang="en-US" sz="2000" dirty="0"/>
                  <a:t> ・ </a:t>
                </a:r>
                <a14:m>
                  <m:oMath xmlns:m="http://schemas.openxmlformats.org/officeDocument/2006/math">
                    <m:d>
                      <m:dPr>
                        <m:begChr m:val="["/>
                        <m:endChr m:val="]"/>
                        <m:ctrlPr>
                          <a:rPr lang="en-US" altLang="ja-JP" sz="2000" i="1">
                            <a:latin typeface="Cambria Math" panose="02040503050406030204" pitchFamily="18" charset="0"/>
                          </a:rPr>
                        </m:ctrlPr>
                      </m:dPr>
                      <m:e>
                        <m:m>
                          <m:mPr>
                            <m:mcs>
                              <m:mc>
                                <m:mcPr>
                                  <m:count m:val="6"/>
                                  <m:mcJc m:val="center"/>
                                </m:mcPr>
                              </m:mc>
                            </m:mcs>
                            <m:ctrlPr>
                              <a:rPr lang="en-US" altLang="ja-JP" sz="2000" i="1" smtClean="0">
                                <a:latin typeface="Cambria Math" panose="02040503050406030204" pitchFamily="18" charset="0"/>
                              </a:rPr>
                            </m:ctrlPr>
                          </m:mPr>
                          <m:mr>
                            <m:e>
                              <m:r>
                                <m:rPr>
                                  <m:brk m:alnAt="7"/>
                                </m:rPr>
                                <a:rPr lang="en-US" altLang="ja-JP" sz="2000" i="1">
                                  <a:latin typeface="Cambria Math" panose="02040503050406030204" pitchFamily="18" charset="0"/>
                                </a:rPr>
                                <m:t>0</m:t>
                              </m:r>
                              <m:r>
                                <a:rPr lang="en-US" altLang="ja-JP" sz="2000" i="1">
                                  <a:latin typeface="Cambria Math" panose="02040503050406030204" pitchFamily="18" charset="0"/>
                                </a:rPr>
                                <m:t>.</m:t>
                              </m:r>
                              <m:r>
                                <a:rPr lang="en-US" altLang="ja-JP" sz="2000" b="0" i="1" smtClean="0">
                                  <a:latin typeface="Cambria Math" panose="02040503050406030204" pitchFamily="18" charset="0"/>
                                </a:rPr>
                                <m:t>1</m:t>
                              </m:r>
                            </m:e>
                            <m:e>
                              <m:r>
                                <a:rPr lang="en-US" altLang="ja-JP" sz="2000" i="1">
                                  <a:latin typeface="Cambria Math" panose="02040503050406030204" pitchFamily="18" charset="0"/>
                                </a:rPr>
                                <m:t>0.</m:t>
                              </m:r>
                              <m:r>
                                <a:rPr lang="en-US" altLang="ja-JP" sz="2000" b="0" i="1" smtClean="0">
                                  <a:latin typeface="Cambria Math" panose="02040503050406030204" pitchFamily="18" charset="0"/>
                                </a:rPr>
                                <m:t>3</m:t>
                              </m:r>
                            </m:e>
                            <m:e>
                              <m:r>
                                <a:rPr lang="en-US" altLang="ja-JP" sz="2000" i="1">
                                  <a:latin typeface="Cambria Math" panose="02040503050406030204" pitchFamily="18" charset="0"/>
                                </a:rPr>
                                <m:t>−0.</m:t>
                              </m:r>
                              <m:r>
                                <a:rPr lang="en-US" altLang="ja-JP" sz="2000" b="0" i="1" smtClean="0">
                                  <a:latin typeface="Cambria Math" panose="02040503050406030204" pitchFamily="18" charset="0"/>
                                </a:rPr>
                                <m:t>5</m:t>
                              </m:r>
                            </m:e>
                            <m:e>
                              <m:r>
                                <a:rPr lang="en-US" altLang="ja-JP" sz="2000" b="0" i="1" smtClean="0">
                                  <a:latin typeface="Cambria Math" panose="02040503050406030204" pitchFamily="18" charset="0"/>
                                </a:rPr>
                                <m:t>0.3</m:t>
                              </m:r>
                            </m:e>
                            <m:e>
                              <m:r>
                                <a:rPr lang="en-US" altLang="ja-JP" sz="2000" b="0" i="1" smtClean="0">
                                  <a:latin typeface="Cambria Math" panose="02040503050406030204" pitchFamily="18" charset="0"/>
                                </a:rPr>
                                <m:t>1</m:t>
                              </m:r>
                              <m:r>
                                <a:rPr lang="en-US" altLang="ja-JP" sz="2000" i="1">
                                  <a:latin typeface="Cambria Math" panose="02040503050406030204" pitchFamily="18" charset="0"/>
                                </a:rPr>
                                <m:t>.3</m:t>
                              </m:r>
                            </m:e>
                            <m:e>
                              <m:r>
                                <a:rPr lang="en-US" altLang="ja-JP" sz="2000" b="0" i="1" smtClean="0">
                                  <a:latin typeface="Cambria Math" panose="02040503050406030204" pitchFamily="18" charset="0"/>
                                </a:rPr>
                                <m:t>0.3</m:t>
                              </m:r>
                            </m:e>
                          </m:mr>
                          <m:mr>
                            <m:e>
                              <m:r>
                                <a:rPr lang="en-US" altLang="ja-JP" sz="2000" i="1">
                                  <a:latin typeface="Cambria Math" panose="02040503050406030204" pitchFamily="18" charset="0"/>
                                </a:rPr>
                                <m:t>0.</m:t>
                              </m:r>
                              <m:r>
                                <a:rPr lang="en-US" altLang="ja-JP" sz="2000" b="0" i="1" smtClean="0">
                                  <a:latin typeface="Cambria Math" panose="02040503050406030204" pitchFamily="18" charset="0"/>
                                </a:rPr>
                                <m:t>3</m:t>
                              </m:r>
                            </m:e>
                            <m:e>
                              <m:r>
                                <a:rPr lang="en-US" altLang="ja-JP" sz="2000" b="0" i="1" smtClean="0">
                                  <a:latin typeface="Cambria Math" panose="02040503050406030204" pitchFamily="18" charset="0"/>
                                </a:rPr>
                                <m:t>3</m:t>
                              </m:r>
                              <m:r>
                                <a:rPr lang="en-US" altLang="ja-JP" sz="2000" i="1">
                                  <a:latin typeface="Cambria Math" panose="02040503050406030204" pitchFamily="18" charset="0"/>
                                </a:rPr>
                                <m:t>.1</m:t>
                              </m:r>
                            </m:e>
                            <m:e>
                              <m:r>
                                <a:rPr lang="en-US" altLang="ja-JP" sz="2000" b="0" i="1" smtClean="0">
                                  <a:latin typeface="Cambria Math" panose="02040503050406030204" pitchFamily="18" charset="0"/>
                                </a:rPr>
                                <m:t>2.1</m:t>
                              </m:r>
                            </m:e>
                            <m:e>
                              <m:r>
                                <a:rPr lang="en-US" altLang="ja-JP" sz="2000" b="0" i="1" smtClean="0">
                                  <a:latin typeface="Cambria Math" panose="02040503050406030204" pitchFamily="18" charset="0"/>
                                </a:rPr>
                                <m:t>3.2</m:t>
                              </m:r>
                            </m:e>
                            <m:e>
                              <m:r>
                                <a:rPr lang="en-US" altLang="ja-JP" sz="2000" i="1">
                                  <a:latin typeface="Cambria Math" panose="02040503050406030204" pitchFamily="18" charset="0"/>
                                </a:rPr>
                                <m:t>−</m:t>
                              </m:r>
                              <m:r>
                                <a:rPr lang="en-US" altLang="ja-JP" sz="2000" b="0" i="1" smtClean="0">
                                  <a:latin typeface="Cambria Math" panose="02040503050406030204" pitchFamily="18" charset="0"/>
                                </a:rPr>
                                <m:t>2</m:t>
                              </m:r>
                              <m:r>
                                <a:rPr lang="en-US" altLang="ja-JP" sz="2000" i="1">
                                  <a:latin typeface="Cambria Math" panose="02040503050406030204" pitchFamily="18" charset="0"/>
                                </a:rPr>
                                <m:t>.1</m:t>
                              </m:r>
                            </m:e>
                            <m:e>
                              <m:r>
                                <a:rPr lang="en-US" altLang="ja-JP" sz="2000" b="0" i="1" smtClean="0">
                                  <a:latin typeface="Cambria Math" panose="02040503050406030204" pitchFamily="18" charset="0"/>
                                </a:rPr>
                                <m:t>2.2</m:t>
                              </m:r>
                            </m:e>
                          </m:mr>
                          <m:mr>
                            <m:e>
                              <m:r>
                                <a:rPr lang="en-US" altLang="ja-JP" sz="2000" b="0" i="1" smtClean="0">
                                  <a:latin typeface="Cambria Math" panose="02040503050406030204" pitchFamily="18" charset="0"/>
                                </a:rPr>
                                <m:t>−1</m:t>
                              </m:r>
                              <m:r>
                                <a:rPr lang="en-US" altLang="ja-JP" sz="2000" i="1">
                                  <a:latin typeface="Cambria Math" panose="02040503050406030204" pitchFamily="18" charset="0"/>
                                </a:rPr>
                                <m:t>.1</m:t>
                              </m:r>
                            </m:e>
                            <m:e>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b="0" i="1" smtClean="0">
                                  <a:latin typeface="Cambria Math" panose="02040503050406030204" pitchFamily="18" charset="0"/>
                                </a:rPr>
                                <m:t>2</m:t>
                              </m:r>
                            </m:e>
                            <m:e>
                              <m:r>
                                <a:rPr lang="en-US" altLang="ja-JP" sz="2000" i="1">
                                  <a:latin typeface="Cambria Math" panose="02040503050406030204" pitchFamily="18" charset="0"/>
                                </a:rPr>
                                <m:t>0.</m:t>
                              </m:r>
                              <m:r>
                                <a:rPr lang="en-US" altLang="ja-JP" sz="2000" b="0" i="1" smtClean="0">
                                  <a:latin typeface="Cambria Math" panose="02040503050406030204" pitchFamily="18" charset="0"/>
                                </a:rPr>
                                <m:t>3</m:t>
                              </m:r>
                            </m:e>
                            <m:e>
                              <m:r>
                                <a:rPr lang="en-US" altLang="ja-JP" sz="2000" b="0" i="1" smtClean="0">
                                  <a:latin typeface="Cambria Math" panose="02040503050406030204" pitchFamily="18" charset="0"/>
                                </a:rPr>
                                <m:t>0.5</m:t>
                              </m:r>
                            </m:e>
                            <m:e>
                              <m:r>
                                <a:rPr lang="en-US" altLang="ja-JP" sz="2000" i="1">
                                  <a:latin typeface="Cambria Math" panose="02040503050406030204" pitchFamily="18" charset="0"/>
                                </a:rPr>
                                <m:t>0.</m:t>
                              </m:r>
                              <m:r>
                                <a:rPr lang="en-US" altLang="ja-JP" sz="2000" b="0" i="1" smtClean="0">
                                  <a:latin typeface="Cambria Math" panose="02040503050406030204" pitchFamily="18" charset="0"/>
                                </a:rPr>
                                <m:t>5</m:t>
                              </m:r>
                            </m:e>
                            <m:e>
                              <m:r>
                                <a:rPr lang="en-US" altLang="ja-JP" sz="2000" b="0" i="1" smtClean="0">
                                  <a:latin typeface="Cambria Math" panose="02040503050406030204" pitchFamily="18" charset="0"/>
                                </a:rPr>
                                <m:t>−0.5</m:t>
                              </m:r>
                            </m:e>
                          </m:mr>
                          <m:mr>
                            <m:e>
                              <m:r>
                                <a:rPr lang="en-US" altLang="ja-JP" sz="2000" i="1">
                                  <a:latin typeface="Cambria Math" panose="02040503050406030204" pitchFamily="18" charset="0"/>
                                </a:rPr>
                                <m:t>…</m:t>
                              </m:r>
                            </m:e>
                            <m:e>
                              <m:r>
                                <a:rPr lang="en-US" altLang="ja-JP" sz="2000" i="1">
                                  <a:latin typeface="Cambria Math" panose="02040503050406030204" pitchFamily="18" charset="0"/>
                                </a:rPr>
                                <m:t>…</m:t>
                              </m:r>
                            </m:e>
                            <m:e>
                              <m:r>
                                <a:rPr lang="en-US" altLang="ja-JP" sz="2000" i="1">
                                  <a:latin typeface="Cambria Math" panose="02040503050406030204" pitchFamily="18" charset="0"/>
                                </a:rPr>
                                <m:t>…</m:t>
                              </m:r>
                            </m:e>
                            <m:e>
                              <m:r>
                                <a:rPr lang="en-US" altLang="ja-JP" sz="2000" i="1">
                                  <a:latin typeface="Cambria Math" panose="02040503050406030204" pitchFamily="18" charset="0"/>
                                </a:rPr>
                                <m:t>…</m:t>
                              </m:r>
                            </m:e>
                            <m:e>
                              <m:r>
                                <a:rPr lang="en-US" altLang="ja-JP" sz="2000" i="1">
                                  <a:latin typeface="Cambria Math" panose="02040503050406030204" pitchFamily="18" charset="0"/>
                                </a:rPr>
                                <m:t>…</m:t>
                              </m:r>
                            </m:e>
                            <m:e>
                              <m:r>
                                <a:rPr lang="en-US" altLang="ja-JP" sz="2000" i="1">
                                  <a:latin typeface="Cambria Math" panose="02040503050406030204" pitchFamily="18" charset="0"/>
                                </a:rPr>
                                <m:t>…</m:t>
                              </m:r>
                            </m:e>
                          </m:mr>
                          <m:mr>
                            <m:e>
                              <m:r>
                                <a:rPr lang="en-US" altLang="ja-JP" sz="2000" b="0" i="1" smtClean="0">
                                  <a:latin typeface="Cambria Math" panose="02040503050406030204" pitchFamily="18" charset="0"/>
                                </a:rPr>
                                <m:t>2.3</m:t>
                              </m:r>
                            </m:e>
                            <m:e>
                              <m:r>
                                <a:rPr lang="en-US" altLang="ja-JP" sz="2000" b="0" i="1" smtClean="0">
                                  <a:latin typeface="Cambria Math" panose="02040503050406030204" pitchFamily="18" charset="0"/>
                                </a:rPr>
                                <m:t>−0.5</m:t>
                              </m:r>
                            </m:e>
                            <m:e>
                              <m:r>
                                <a:rPr lang="en-US" altLang="ja-JP" sz="2000" b="0" i="1" smtClean="0">
                                  <a:latin typeface="Cambria Math" panose="02040503050406030204" pitchFamily="18" charset="0"/>
                                </a:rPr>
                                <m:t>0.1</m:t>
                              </m:r>
                            </m:e>
                            <m:e>
                              <m:r>
                                <a:rPr lang="en-US" altLang="ja-JP" sz="2000" b="0" i="1" smtClean="0">
                                  <a:latin typeface="Cambria Math" panose="02040503050406030204" pitchFamily="18" charset="0"/>
                                </a:rPr>
                                <m:t>−0.3</m:t>
                              </m:r>
                            </m:e>
                            <m:e>
                              <m:r>
                                <a:rPr lang="en-US" altLang="ja-JP" sz="2000" b="0" i="1" smtClean="0">
                                  <a:latin typeface="Cambria Math" panose="02040503050406030204" pitchFamily="18" charset="0"/>
                                </a:rPr>
                                <m:t>1.5</m:t>
                              </m:r>
                            </m:e>
                            <m:e>
                              <m:r>
                                <a:rPr lang="en-US" altLang="ja-JP" sz="2000" b="0" i="1" smtClean="0">
                                  <a:latin typeface="Cambria Math" panose="02040503050406030204" pitchFamily="18" charset="0"/>
                                </a:rPr>
                                <m:t>0.2</m:t>
                              </m:r>
                            </m:e>
                          </m:mr>
                        </m:m>
                      </m:e>
                    </m:d>
                  </m:oMath>
                </a14:m>
                <a:endParaRPr kumimoji="1" lang="en-US" altLang="ja-JP" sz="2000" dirty="0"/>
              </a:p>
              <a:p>
                <a:pPr marL="0" indent="0">
                  <a:buNone/>
                </a:pPr>
                <a:endParaRPr kumimoji="1" lang="en-US" altLang="ja-JP" sz="2000" i="1" dirty="0">
                  <a:latin typeface="Cambria Math" panose="02040503050406030204" pitchFamily="18" charset="0"/>
                </a:endParaRPr>
              </a:p>
              <a:p>
                <a:pPr marL="0" indent="0">
                  <a:buNone/>
                </a:pPr>
                <a:r>
                  <a:rPr lang="en-US" altLang="ja-JP" sz="2000" i="1" dirty="0">
                    <a:latin typeface="Cambria Math" panose="02040503050406030204" pitchFamily="18" charset="0"/>
                  </a:rPr>
                  <a:t>                                        </a:t>
                </a:r>
              </a:p>
              <a:p>
                <a:pPr marL="0" indent="0">
                  <a:buNone/>
                </a:pPr>
                <a:r>
                  <a:rPr kumimoji="1" lang="en-US" altLang="ja-JP" sz="2000" i="1" dirty="0">
                    <a:latin typeface="Cambria Math" panose="02040503050406030204" pitchFamily="18" charset="0"/>
                  </a:rPr>
                  <a:t>            </a:t>
                </a:r>
              </a:p>
              <a:p>
                <a:pPr marL="0" indent="0">
                  <a:buNone/>
                </a:pPr>
                <a:r>
                  <a:rPr lang="en-US" altLang="ja-JP" sz="2000" i="1" dirty="0">
                    <a:latin typeface="Cambria Math" panose="02040503050406030204" pitchFamily="18" charset="0"/>
                  </a:rPr>
                  <a:t>            </a:t>
                </a:r>
                <a:r>
                  <a:rPr kumimoji="1" lang="en-US" altLang="ja-JP" sz="2000" i="1" dirty="0">
                    <a:latin typeface="Cambria Math" panose="02040503050406030204" pitchFamily="18" charset="0"/>
                  </a:rPr>
                  <a:t> </a:t>
                </a:r>
                <a:r>
                  <a:rPr lang="en-US" altLang="ja-JP" sz="2000" i="1" dirty="0">
                    <a:latin typeface="Cambria Math" panose="02040503050406030204" pitchFamily="18" charset="0"/>
                  </a:rPr>
                  <a:t>=                  </a:t>
                </a:r>
                <a14:m>
                  <m:oMath xmlns:m="http://schemas.openxmlformats.org/officeDocument/2006/math">
                    <m:r>
                      <a:rPr lang="en-US" altLang="ja-JP" sz="2000">
                        <a:latin typeface="Cambria Math" panose="02040503050406030204" pitchFamily="18" charset="0"/>
                      </a:rPr>
                      <m:t> </m:t>
                    </m:r>
                    <m:d>
                      <m:dPr>
                        <m:begChr m:val="["/>
                        <m:endChr m:val="]"/>
                        <m:ctrlPr>
                          <a:rPr lang="en-US" altLang="ja-JP" sz="2000" i="1">
                            <a:latin typeface="Cambria Math" panose="02040503050406030204" pitchFamily="18" charset="0"/>
                          </a:rPr>
                        </m:ctrlPr>
                      </m:dPr>
                      <m:e>
                        <m:m>
                          <m:mPr>
                            <m:mcs>
                              <m:mc>
                                <m:mcPr>
                                  <m:count m:val="6"/>
                                  <m:mcJc m:val="center"/>
                                </m:mcPr>
                              </m:mc>
                            </m:mcs>
                            <m:ctrlPr>
                              <a:rPr lang="en-US" altLang="ja-JP" sz="2000" b="0" i="1" smtClean="0">
                                <a:latin typeface="Cambria Math" panose="02040503050406030204" pitchFamily="18" charset="0"/>
                              </a:rPr>
                            </m:ctrlPr>
                          </m:mPr>
                          <m:mr>
                            <m:e>
                              <m:r>
                                <m:rPr>
                                  <m:brk m:alnAt="7"/>
                                </m:rPr>
                                <a:rPr lang="en-US" altLang="ja-JP" sz="2000" b="0" i="1" smtClean="0">
                                  <a:latin typeface="Cambria Math" panose="02040503050406030204" pitchFamily="18" charset="0"/>
                                </a:rPr>
                                <m:t>5</m:t>
                              </m:r>
                              <m:r>
                                <a:rPr lang="en-US" altLang="ja-JP" sz="2000" b="0" i="1" smtClean="0">
                                  <a:latin typeface="Cambria Math" panose="02040503050406030204" pitchFamily="18" charset="0"/>
                                </a:rPr>
                                <m:t>.2</m:t>
                              </m:r>
                            </m:e>
                            <m:e>
                              <m:r>
                                <a:rPr lang="en-US" altLang="ja-JP" sz="2000" i="1">
                                  <a:latin typeface="Cambria Math" panose="02040503050406030204" pitchFamily="18" charset="0"/>
                                </a:rPr>
                                <m:t>0.5</m:t>
                              </m:r>
                            </m:e>
                            <m:e>
                              <m:r>
                                <a:rPr lang="en-US" altLang="ja-JP" sz="2000" b="0" i="1" smtClean="0">
                                  <a:latin typeface="Cambria Math" panose="02040503050406030204" pitchFamily="18" charset="0"/>
                                </a:rPr>
                                <m:t>2</m:t>
                              </m:r>
                              <m:r>
                                <a:rPr lang="en-US" altLang="ja-JP" sz="2000" i="1">
                                  <a:latin typeface="Cambria Math" panose="02040503050406030204" pitchFamily="18" charset="0"/>
                                </a:rPr>
                                <m:t>.2</m:t>
                              </m:r>
                            </m:e>
                            <m:e>
                              <m:r>
                                <a:rPr lang="en-US" altLang="ja-JP" sz="2000" b="0" i="1" smtClean="0">
                                  <a:latin typeface="Cambria Math" panose="02040503050406030204" pitchFamily="18" charset="0"/>
                                </a:rPr>
                                <m:t>3.2</m:t>
                              </m:r>
                            </m:e>
                            <m:e>
                              <m:r>
                                <a:rPr lang="en-US" altLang="ja-JP" sz="2000" i="1">
                                  <a:latin typeface="Cambria Math" panose="02040503050406030204" pitchFamily="18" charset="0"/>
                                </a:rPr>
                                <m:t>2.3</m:t>
                              </m:r>
                            </m:e>
                            <m:e>
                              <m:r>
                                <a:rPr lang="en-US" altLang="ja-JP" sz="2000" b="0" i="1" smtClean="0">
                                  <a:latin typeface="Cambria Math" panose="02040503050406030204" pitchFamily="18" charset="0"/>
                                </a:rPr>
                                <m:t>0.3</m:t>
                              </m:r>
                            </m:e>
                          </m:mr>
                          <m:mr>
                            <m:e>
                              <m:r>
                                <a:rPr lang="en-US" altLang="ja-JP" sz="2000" b="0" i="1" smtClean="0">
                                  <a:latin typeface="Cambria Math" panose="02040503050406030204" pitchFamily="18" charset="0"/>
                                </a:rPr>
                                <m:t>2</m:t>
                              </m:r>
                              <m:r>
                                <a:rPr lang="en-US" altLang="ja-JP" sz="2000" i="1">
                                  <a:latin typeface="Cambria Math" panose="02040503050406030204" pitchFamily="18" charset="0"/>
                                </a:rPr>
                                <m:t>.6</m:t>
                              </m:r>
                            </m:e>
                            <m:e>
                              <m:r>
                                <a:rPr lang="en-US" altLang="ja-JP" sz="2000" b="0" i="1" smtClean="0">
                                  <a:latin typeface="Cambria Math" panose="02040503050406030204" pitchFamily="18" charset="0"/>
                                </a:rPr>
                                <m:t>0</m:t>
                              </m:r>
                              <m:r>
                                <a:rPr lang="en-US" altLang="ja-JP" sz="2000" i="1">
                                  <a:latin typeface="Cambria Math" panose="02040503050406030204" pitchFamily="18" charset="0"/>
                                </a:rPr>
                                <m:t>.1</m:t>
                              </m:r>
                            </m:e>
                            <m:e>
                              <m:r>
                                <a:rPr lang="en-US" altLang="ja-JP" sz="2000" b="0" i="1" smtClean="0">
                                  <a:latin typeface="Cambria Math" panose="02040503050406030204" pitchFamily="18" charset="0"/>
                                </a:rPr>
                                <m:t>3</m:t>
                              </m:r>
                              <m:r>
                                <a:rPr lang="en-US" altLang="ja-JP" sz="2000" i="1">
                                  <a:latin typeface="Cambria Math" panose="02040503050406030204" pitchFamily="18" charset="0"/>
                                </a:rPr>
                                <m:t>.3</m:t>
                              </m:r>
                            </m:e>
                            <m:e>
                              <m:r>
                                <a:rPr lang="en-US" altLang="ja-JP" sz="2000" b="0" i="1" smtClean="0">
                                  <a:latin typeface="Cambria Math" panose="02040503050406030204" pitchFamily="18" charset="0"/>
                                </a:rPr>
                                <m:t>0.2</m:t>
                              </m:r>
                            </m:e>
                            <m:e>
                              <m:r>
                                <a:rPr lang="en-US" altLang="ja-JP" sz="2000" b="0" i="1" smtClean="0">
                                  <a:latin typeface="Cambria Math" panose="02040503050406030204" pitchFamily="18" charset="0"/>
                                </a:rPr>
                                <m:t>7.</m:t>
                              </m:r>
                              <m:r>
                                <a:rPr lang="en-US" altLang="ja-JP" sz="2000" i="1">
                                  <a:latin typeface="Cambria Math" panose="02040503050406030204" pitchFamily="18" charset="0"/>
                                </a:rPr>
                                <m:t>1</m:t>
                              </m:r>
                            </m:e>
                            <m:e>
                              <m:r>
                                <a:rPr lang="en-US" altLang="ja-JP" sz="2000" b="0" i="1" smtClean="0">
                                  <a:latin typeface="Cambria Math" panose="02040503050406030204" pitchFamily="18" charset="0"/>
                                </a:rPr>
                                <m:t>0.1</m:t>
                              </m:r>
                            </m:e>
                          </m:mr>
                          <m:mr>
                            <m:e>
                              <m:r>
                                <a:rPr lang="en-US" altLang="ja-JP" sz="2000" b="0" i="1" smtClean="0">
                                  <a:latin typeface="Cambria Math" panose="02040503050406030204" pitchFamily="18" charset="0"/>
                                </a:rPr>
                                <m:t>1</m:t>
                              </m:r>
                              <m:r>
                                <a:rPr lang="en-US" altLang="ja-JP" sz="2000" i="1">
                                  <a:latin typeface="Cambria Math" panose="02040503050406030204" pitchFamily="18" charset="0"/>
                                </a:rPr>
                                <m:t>.1</m:t>
                              </m:r>
                            </m:e>
                            <m:e>
                              <m:r>
                                <a:rPr lang="en-US" altLang="ja-JP" sz="2000" i="1">
                                  <a:latin typeface="Cambria Math" panose="02040503050406030204" pitchFamily="18" charset="0"/>
                                </a:rPr>
                                <m:t>0.5</m:t>
                              </m:r>
                            </m:e>
                            <m:e>
                              <m:r>
                                <a:rPr lang="en-US" altLang="ja-JP" sz="2000" i="1">
                                  <a:latin typeface="Cambria Math" panose="02040503050406030204" pitchFamily="18" charset="0"/>
                                </a:rPr>
                                <m:t>0.7</m:t>
                              </m:r>
                            </m:e>
                            <m:e>
                              <m:r>
                                <a:rPr lang="en-US" altLang="ja-JP" sz="2000" b="0" i="1" smtClean="0">
                                  <a:latin typeface="Cambria Math" panose="02040503050406030204" pitchFamily="18" charset="0"/>
                                </a:rPr>
                                <m:t>0.2</m:t>
                              </m:r>
                            </m:e>
                            <m:e>
                              <m:r>
                                <a:rPr lang="en-US" altLang="ja-JP" sz="2000" i="1">
                                  <a:latin typeface="Cambria Math" panose="02040503050406030204" pitchFamily="18" charset="0"/>
                                </a:rPr>
                                <m:t>0.9</m:t>
                              </m:r>
                            </m:e>
                            <m:e>
                              <m:r>
                                <a:rPr lang="en-US" altLang="ja-JP" sz="2000" b="0" i="1" smtClean="0">
                                  <a:latin typeface="Cambria Math" panose="02040503050406030204" pitchFamily="18" charset="0"/>
                                </a:rPr>
                                <m:t>0.3</m:t>
                              </m:r>
                            </m:e>
                          </m:mr>
                          <m:mr>
                            <m:e>
                              <m:r>
                                <a:rPr lang="en-US" altLang="ja-JP" sz="2000" b="0" i="1" smtClean="0">
                                  <a:latin typeface="Cambria Math" panose="02040503050406030204" pitchFamily="18" charset="0"/>
                                </a:rPr>
                                <m:t>2</m:t>
                              </m:r>
                              <m:r>
                                <a:rPr lang="en-US" altLang="ja-JP" sz="2000" i="1" smtClean="0">
                                  <a:latin typeface="Cambria Math" panose="02040503050406030204" pitchFamily="18" charset="0"/>
                                </a:rPr>
                                <m:t>.3</m:t>
                              </m:r>
                            </m:e>
                            <m:e>
                              <m:r>
                                <a:rPr lang="en-US" altLang="ja-JP" sz="2000" i="1">
                                  <a:latin typeface="Cambria Math" panose="02040503050406030204" pitchFamily="18" charset="0"/>
                                </a:rPr>
                                <m:t>0.2</m:t>
                              </m:r>
                            </m:e>
                            <m:e>
                              <m:r>
                                <a:rPr lang="en-US" altLang="ja-JP" sz="2000" b="0" i="1" smtClean="0">
                                  <a:latin typeface="Cambria Math" panose="02040503050406030204" pitchFamily="18" charset="0"/>
                                </a:rPr>
                                <m:t>8</m:t>
                              </m:r>
                              <m:r>
                                <a:rPr lang="en-US" altLang="ja-JP" sz="2000" i="1">
                                  <a:latin typeface="Cambria Math" panose="02040503050406030204" pitchFamily="18" charset="0"/>
                                </a:rPr>
                                <m:t>.2</m:t>
                              </m:r>
                            </m:e>
                            <m:e>
                              <m:r>
                                <a:rPr lang="en-US" altLang="ja-JP" sz="2000" b="0" i="1" smtClean="0">
                                  <a:latin typeface="Cambria Math" panose="02040503050406030204" pitchFamily="18" charset="0"/>
                                </a:rPr>
                                <m:t>0.1</m:t>
                              </m:r>
                            </m:e>
                            <m:e>
                              <m:r>
                                <a:rPr lang="en-US" altLang="ja-JP" sz="2000" i="1">
                                  <a:latin typeface="Cambria Math" panose="02040503050406030204" pitchFamily="18" charset="0"/>
                                </a:rPr>
                                <m:t>3.1</m:t>
                              </m:r>
                            </m:e>
                            <m:e>
                              <m:r>
                                <a:rPr lang="en-US" altLang="ja-JP" sz="2000" b="0" i="1" smtClean="0">
                                  <a:latin typeface="Cambria Math" panose="02040503050406030204" pitchFamily="18" charset="0"/>
                                </a:rPr>
                                <m:t>0.1</m:t>
                              </m:r>
                            </m:e>
                          </m:mr>
                          <m:mr>
                            <m:e>
                              <m:r>
                                <a:rPr lang="en-US" altLang="ja-JP" sz="2000" i="1">
                                  <a:latin typeface="Cambria Math" panose="02040503050406030204" pitchFamily="18" charset="0"/>
                                </a:rPr>
                                <m:t>…</m:t>
                              </m:r>
                            </m:e>
                            <m:e>
                              <m:r>
                                <a:rPr lang="en-US" altLang="ja-JP" sz="2000" i="1">
                                  <a:latin typeface="Cambria Math" panose="02040503050406030204" pitchFamily="18" charset="0"/>
                                </a:rPr>
                                <m:t>…</m:t>
                              </m:r>
                            </m:e>
                            <m:e>
                              <m:r>
                                <a:rPr lang="en-US" altLang="ja-JP" sz="2000" i="1">
                                  <a:latin typeface="Cambria Math" panose="02040503050406030204" pitchFamily="18" charset="0"/>
                                </a:rPr>
                                <m:t>…</m:t>
                              </m:r>
                            </m:e>
                            <m:e>
                              <m:r>
                                <a:rPr lang="en-US" altLang="ja-JP" sz="2000" i="1">
                                  <a:latin typeface="Cambria Math" panose="02040503050406030204" pitchFamily="18" charset="0"/>
                                </a:rPr>
                                <m:t>…</m:t>
                              </m:r>
                            </m:e>
                            <m:e>
                              <m:r>
                                <a:rPr lang="en-US" altLang="ja-JP" sz="2000" i="1">
                                  <a:latin typeface="Cambria Math" panose="02040503050406030204" pitchFamily="18" charset="0"/>
                                </a:rPr>
                                <m:t>…</m:t>
                              </m:r>
                            </m:e>
                            <m:e/>
                          </m:mr>
                        </m:m>
                      </m:e>
                    </m:d>
                  </m:oMath>
                </a14:m>
                <a:endParaRPr kumimoji="1" lang="ja-JP" altLang="en-US" sz="2000" dirty="0"/>
              </a:p>
            </p:txBody>
          </p:sp>
        </mc:Choice>
        <mc:Fallback xmlns="">
          <p:sp>
            <p:nvSpPr>
              <p:cNvPr id="3" name="コンテンツ プレースホルダー 2">
                <a:extLst>
                  <a:ext uri="{FF2B5EF4-FFF2-40B4-BE49-F238E27FC236}">
                    <a16:creationId xmlns:a16="http://schemas.microsoft.com/office/drawing/2014/main" xmlns="" id="{EEFFDE1C-DCD3-4D7F-B30B-DA2CC8286D60}"/>
                  </a:ext>
                </a:extLst>
              </p:cNvPr>
              <p:cNvSpPr>
                <a:spLocks noGrp="1" noRot="1" noChangeAspect="1" noMove="1" noResize="1" noEditPoints="1" noAdjustHandles="1" noChangeArrowheads="1" noChangeShapeType="1" noTextEdit="1"/>
              </p:cNvSpPr>
              <p:nvPr>
                <p:ph idx="1"/>
              </p:nvPr>
            </p:nvSpPr>
            <p:spPr>
              <a:xfrm>
                <a:off x="322567" y="1511687"/>
                <a:ext cx="10905066" cy="4393982"/>
              </a:xfrm>
              <a:blipFill rotWithShape="0">
                <a:blip r:embed="rId2"/>
                <a:stretch>
                  <a:fillRect t="-1803"/>
                </a:stretch>
              </a:blipFill>
            </p:spPr>
            <p:txBody>
              <a:bodyPr/>
              <a:lstStyle/>
              <a:p>
                <a:r>
                  <a:rPr lang="ja-JP" altLang="en-US">
                    <a:noFill/>
                  </a:rPr>
                  <a:t> </a:t>
                </a:r>
              </a:p>
            </p:txBody>
          </p:sp>
        </mc:Fallback>
      </mc:AlternateContent>
      <p:sp>
        <p:nvSpPr>
          <p:cNvPr id="4" name="テキスト ボックス 3"/>
          <p:cNvSpPr txBox="1"/>
          <p:nvPr/>
        </p:nvSpPr>
        <p:spPr>
          <a:xfrm>
            <a:off x="805208" y="2057965"/>
            <a:ext cx="431528" cy="1200329"/>
          </a:xfrm>
          <a:prstGeom prst="rect">
            <a:avLst/>
          </a:prstGeom>
          <a:noFill/>
        </p:spPr>
        <p:txBody>
          <a:bodyPr wrap="none" rtlCol="0">
            <a:spAutoFit/>
          </a:bodyPr>
          <a:lstStyle/>
          <a:p>
            <a:r>
              <a:rPr lang="ja-JP" altLang="en-US" dirty="0"/>
              <a:t>私</a:t>
            </a:r>
            <a:endParaRPr lang="en-US" altLang="ja-JP" dirty="0"/>
          </a:p>
          <a:p>
            <a:r>
              <a:rPr lang="ja-JP" altLang="en-US" dirty="0"/>
              <a:t>は</a:t>
            </a:r>
            <a:endParaRPr lang="en-US" altLang="ja-JP" dirty="0"/>
          </a:p>
          <a:p>
            <a:r>
              <a:rPr lang="ja-JP" altLang="en-US" dirty="0"/>
              <a:t>猫</a:t>
            </a:r>
            <a:endParaRPr kumimoji="1" lang="en-US" altLang="ja-JP" dirty="0"/>
          </a:p>
          <a:p>
            <a:r>
              <a:rPr lang="ja-JP" altLang="en-US" dirty="0"/>
              <a:t>を</a:t>
            </a:r>
            <a:endParaRPr kumimoji="1" lang="ja-JP" altLang="en-US" dirty="0"/>
          </a:p>
        </p:txBody>
      </p:sp>
      <p:sp>
        <p:nvSpPr>
          <p:cNvPr id="5" name="テキスト ボックス 4"/>
          <p:cNvSpPr txBox="1"/>
          <p:nvPr/>
        </p:nvSpPr>
        <p:spPr>
          <a:xfrm>
            <a:off x="5133829" y="1756873"/>
            <a:ext cx="2592376" cy="369332"/>
          </a:xfrm>
          <a:prstGeom prst="rect">
            <a:avLst/>
          </a:prstGeom>
          <a:noFill/>
        </p:spPr>
        <p:txBody>
          <a:bodyPr wrap="none" rtlCol="0">
            <a:spAutoFit/>
          </a:bodyPr>
          <a:lstStyle/>
          <a:p>
            <a:r>
              <a:rPr lang="en-US" altLang="ja-JP" dirty="0"/>
              <a:t>I</a:t>
            </a:r>
            <a:r>
              <a:rPr lang="ja-JP" altLang="en-US" dirty="0"/>
              <a:t>      </a:t>
            </a:r>
            <a:r>
              <a:rPr lang="en-US" altLang="ja-JP" dirty="0"/>
              <a:t>have</a:t>
            </a:r>
            <a:r>
              <a:rPr lang="ja-JP" altLang="en-US" dirty="0"/>
              <a:t>        </a:t>
            </a:r>
            <a:r>
              <a:rPr lang="en-US" altLang="ja-JP" dirty="0"/>
              <a:t>a</a:t>
            </a:r>
            <a:r>
              <a:rPr lang="ja-JP" altLang="en-US" dirty="0"/>
              <a:t>       </a:t>
            </a:r>
            <a:r>
              <a:rPr lang="en-US" altLang="ja-JP" dirty="0"/>
              <a:t>cat</a:t>
            </a:r>
          </a:p>
        </p:txBody>
      </p:sp>
      <p:sp>
        <p:nvSpPr>
          <p:cNvPr id="8" name="テキスト ボックス 7"/>
          <p:cNvSpPr txBox="1"/>
          <p:nvPr/>
        </p:nvSpPr>
        <p:spPr>
          <a:xfrm>
            <a:off x="6446736" y="4416270"/>
            <a:ext cx="5032147" cy="1200329"/>
          </a:xfrm>
          <a:prstGeom prst="rect">
            <a:avLst/>
          </a:prstGeom>
          <a:noFill/>
        </p:spPr>
        <p:txBody>
          <a:bodyPr wrap="none" rtlCol="0">
            <a:spAutoFit/>
          </a:bodyPr>
          <a:lstStyle/>
          <a:p>
            <a:r>
              <a:rPr kumimoji="1" lang="ja-JP" altLang="en-US" dirty="0"/>
              <a:t>各単語のベクトル同士で行列積を取ることで、</a:t>
            </a:r>
            <a:endParaRPr kumimoji="1" lang="en-US" altLang="ja-JP" dirty="0"/>
          </a:p>
          <a:p>
            <a:r>
              <a:rPr kumimoji="1" lang="ja-JP" altLang="en-US" dirty="0"/>
              <a:t>単語間の近さ（関連度）を計算できる</a:t>
            </a:r>
            <a:endParaRPr kumimoji="1" lang="en-US" altLang="ja-JP" dirty="0"/>
          </a:p>
          <a:p>
            <a:r>
              <a:rPr lang="ja-JP" altLang="en-US" dirty="0"/>
              <a:t>（ベクトルが近ければ近いほど、</a:t>
            </a:r>
            <a:endParaRPr lang="en-US" altLang="ja-JP" dirty="0"/>
          </a:p>
          <a:p>
            <a:r>
              <a:rPr lang="ja-JP" altLang="en-US" dirty="0"/>
              <a:t>結果の値は大きくなる）</a:t>
            </a:r>
            <a:endParaRPr kumimoji="1" lang="ja-JP" altLang="en-US" dirty="0"/>
          </a:p>
        </p:txBody>
      </p:sp>
      <p:sp>
        <p:nvSpPr>
          <p:cNvPr id="9" name="テキスト ボックス 8"/>
          <p:cNvSpPr txBox="1"/>
          <p:nvPr/>
        </p:nvSpPr>
        <p:spPr>
          <a:xfrm>
            <a:off x="3250432" y="5959885"/>
            <a:ext cx="1192955" cy="369332"/>
          </a:xfrm>
          <a:prstGeom prst="rect">
            <a:avLst/>
          </a:prstGeom>
          <a:noFill/>
        </p:spPr>
        <p:txBody>
          <a:bodyPr wrap="none" rtlCol="0">
            <a:spAutoFit/>
          </a:bodyPr>
          <a:lstStyle/>
          <a:p>
            <a:r>
              <a:rPr kumimoji="1" lang="en-US" altLang="ja-JP" dirty="0"/>
              <a:t>(256,256)</a:t>
            </a:r>
            <a:endParaRPr kumimoji="1" lang="ja-JP" altLang="en-US" dirty="0"/>
          </a:p>
        </p:txBody>
      </p:sp>
      <p:sp>
        <p:nvSpPr>
          <p:cNvPr id="10" name="円/楕円 9"/>
          <p:cNvSpPr/>
          <p:nvPr/>
        </p:nvSpPr>
        <p:spPr>
          <a:xfrm>
            <a:off x="2286338" y="4339417"/>
            <a:ext cx="456862" cy="259879"/>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1352671" y="1965279"/>
            <a:ext cx="3219326" cy="42339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4932378" y="1955450"/>
            <a:ext cx="642427" cy="1579319"/>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1834393" y="4317793"/>
            <a:ext cx="431528" cy="1200329"/>
          </a:xfrm>
          <a:prstGeom prst="rect">
            <a:avLst/>
          </a:prstGeom>
          <a:noFill/>
        </p:spPr>
        <p:txBody>
          <a:bodyPr wrap="none" rtlCol="0">
            <a:spAutoFit/>
          </a:bodyPr>
          <a:lstStyle/>
          <a:p>
            <a:r>
              <a:rPr lang="ja-JP" altLang="en-US" dirty="0"/>
              <a:t>私</a:t>
            </a:r>
            <a:endParaRPr lang="en-US" altLang="ja-JP" dirty="0"/>
          </a:p>
          <a:p>
            <a:r>
              <a:rPr lang="ja-JP" altLang="en-US" dirty="0"/>
              <a:t>は</a:t>
            </a:r>
            <a:endParaRPr lang="en-US" altLang="ja-JP" dirty="0"/>
          </a:p>
          <a:p>
            <a:r>
              <a:rPr lang="ja-JP" altLang="en-US" dirty="0"/>
              <a:t>猫</a:t>
            </a:r>
            <a:endParaRPr kumimoji="1" lang="en-US" altLang="ja-JP" dirty="0"/>
          </a:p>
          <a:p>
            <a:r>
              <a:rPr lang="ja-JP" altLang="en-US" dirty="0"/>
              <a:t>を</a:t>
            </a:r>
            <a:endParaRPr kumimoji="1" lang="ja-JP" altLang="en-US" dirty="0"/>
          </a:p>
        </p:txBody>
      </p:sp>
      <p:sp>
        <p:nvSpPr>
          <p:cNvPr id="14" name="テキスト ボックス 13"/>
          <p:cNvSpPr txBox="1"/>
          <p:nvPr/>
        </p:nvSpPr>
        <p:spPr>
          <a:xfrm>
            <a:off x="2423810" y="3915869"/>
            <a:ext cx="2066591" cy="369332"/>
          </a:xfrm>
          <a:prstGeom prst="rect">
            <a:avLst/>
          </a:prstGeom>
          <a:noFill/>
        </p:spPr>
        <p:txBody>
          <a:bodyPr wrap="none" rtlCol="0">
            <a:spAutoFit/>
          </a:bodyPr>
          <a:lstStyle/>
          <a:p>
            <a:r>
              <a:rPr lang="en-US" altLang="ja-JP" dirty="0"/>
              <a:t>I</a:t>
            </a:r>
            <a:r>
              <a:rPr lang="ja-JP" altLang="en-US" dirty="0"/>
              <a:t>     </a:t>
            </a:r>
            <a:r>
              <a:rPr lang="en-US" altLang="ja-JP" dirty="0"/>
              <a:t>have</a:t>
            </a:r>
            <a:r>
              <a:rPr lang="ja-JP" altLang="en-US" dirty="0"/>
              <a:t>  </a:t>
            </a:r>
            <a:r>
              <a:rPr lang="en-US" altLang="ja-JP" dirty="0"/>
              <a:t>a</a:t>
            </a:r>
            <a:r>
              <a:rPr lang="ja-JP" altLang="en-US" dirty="0"/>
              <a:t>     </a:t>
            </a:r>
            <a:r>
              <a:rPr lang="en-US" altLang="ja-JP" dirty="0"/>
              <a:t>cat</a:t>
            </a:r>
          </a:p>
        </p:txBody>
      </p:sp>
    </p:spTree>
    <p:extLst>
      <p:ext uri="{BB962C8B-B14F-4D97-AF65-F5344CB8AC3E}">
        <p14:creationId xmlns:p14="http://schemas.microsoft.com/office/powerpoint/2010/main" val="4066491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0EF6C4-435A-4DF9-9696-C7248830ECDE}"/>
              </a:ext>
            </a:extLst>
          </p:cNvPr>
          <p:cNvSpPr>
            <a:spLocks noGrp="1"/>
          </p:cNvSpPr>
          <p:nvPr>
            <p:ph type="title"/>
          </p:nvPr>
        </p:nvSpPr>
        <p:spPr>
          <a:xfrm>
            <a:off x="643467" y="321734"/>
            <a:ext cx="10905066" cy="1135737"/>
          </a:xfrm>
        </p:spPr>
        <p:txBody>
          <a:bodyPr>
            <a:normAutofit/>
          </a:bodyPr>
          <a:lstStyle/>
          <a:p>
            <a:r>
              <a:rPr kumimoji="1" lang="en-US" altLang="ja-JP" sz="3600" dirty="0"/>
              <a:t>attention weight</a:t>
            </a:r>
            <a:r>
              <a:rPr kumimoji="1" lang="ja-JP" altLang="en-US" sz="3600" dirty="0"/>
              <a:t>と</a:t>
            </a:r>
            <a:r>
              <a:rPr kumimoji="1" lang="en-US" altLang="ja-JP" sz="3600" dirty="0"/>
              <a:t>value</a:t>
            </a:r>
            <a:r>
              <a:rPr kumimoji="1" lang="ja-JP" altLang="en-US" sz="3600" dirty="0"/>
              <a:t>の</a:t>
            </a:r>
            <a:r>
              <a:rPr lang="ja-JP" altLang="en-US" sz="3600" dirty="0"/>
              <a:t>行列積</a:t>
            </a:r>
            <a:r>
              <a:rPr kumimoji="1" lang="ja-JP" altLang="en-US" sz="3600" dirty="0"/>
              <a:t>のイメージ図</a:t>
            </a:r>
          </a:p>
        </p:txBody>
      </p:sp>
      <mc:AlternateContent xmlns:mc="http://schemas.openxmlformats.org/markup-compatibility/2006">
        <mc:Choice xmlns:a14="http://schemas.microsoft.com/office/drawing/2010/main" Requires="a14">
          <p:sp>
            <p:nvSpPr>
              <p:cNvPr id="5" name="コンテンツ プレースホルダー 2">
                <a:extLst>
                  <a:ext uri="{FF2B5EF4-FFF2-40B4-BE49-F238E27FC236}">
                    <a16:creationId xmlns:a16="http://schemas.microsoft.com/office/drawing/2014/main" id="{EEFFDE1C-DCD3-4D7F-B30B-DA2CC8286D60}"/>
                  </a:ext>
                </a:extLst>
              </p:cNvPr>
              <p:cNvSpPr txBox="1">
                <a:spLocks/>
              </p:cNvSpPr>
              <p:nvPr/>
            </p:nvSpPr>
            <p:spPr>
              <a:xfrm>
                <a:off x="322567" y="1511687"/>
                <a:ext cx="10905066" cy="439398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000" dirty="0"/>
                  <a:t>                               attention weight (256,256)                        value (256,300)</a:t>
                </a:r>
              </a:p>
              <a:p>
                <a:pPr marL="0" indent="0">
                  <a:buFont typeface="Arial" panose="020B0604020202020204" pitchFamily="34" charset="0"/>
                  <a:buNone/>
                </a:pPr>
                <a:endParaRPr lang="en-US" altLang="ja-JP" sz="2000" dirty="0"/>
              </a:p>
              <a:p>
                <a:pPr marL="0" indent="0">
                  <a:buNone/>
                </a:pPr>
                <a:r>
                  <a:rPr lang="en-US" altLang="ja-JP" sz="2000" dirty="0"/>
                  <a:t>  </a:t>
                </a:r>
                <a:r>
                  <a:rPr lang="ja-JP" altLang="en-US" sz="2000" dirty="0"/>
                  <a:t>　</a:t>
                </a:r>
                <a14:m>
                  <m:oMath xmlns:m="http://schemas.openxmlformats.org/officeDocument/2006/math">
                    <m:r>
                      <a:rPr lang="en-US" altLang="ja-JP" sz="2000" smtClean="0">
                        <a:latin typeface="Cambria Math" panose="02040503050406030204" pitchFamily="18" charset="0"/>
                      </a:rPr>
                      <m:t>            </m:t>
                    </m:r>
                    <m:d>
                      <m:dPr>
                        <m:begChr m:val="["/>
                        <m:endChr m:val="]"/>
                        <m:ctrlPr>
                          <a:rPr lang="en-US" altLang="ja-JP" sz="2000" i="1" smtClean="0">
                            <a:latin typeface="Cambria Math" panose="02040503050406030204" pitchFamily="18" charset="0"/>
                          </a:rPr>
                        </m:ctrlPr>
                      </m:dPr>
                      <m:e>
                        <m:m>
                          <m:mPr>
                            <m:mcs>
                              <m:mc>
                                <m:mcPr>
                                  <m:count m:val="6"/>
                                  <m:mcJc m:val="center"/>
                                </m:mcPr>
                              </m:mc>
                            </m:mcs>
                            <m:ctrlPr>
                              <a:rPr lang="en-US" altLang="ja-JP" sz="2000" i="1">
                                <a:latin typeface="Cambria Math" panose="02040503050406030204" pitchFamily="18" charset="0"/>
                              </a:rPr>
                            </m:ctrlPr>
                          </m:mPr>
                          <m:mr>
                            <m:e>
                              <m:r>
                                <m:rPr>
                                  <m:brk m:alnAt="7"/>
                                </m:rPr>
                                <a:rPr lang="en-US" altLang="ja-JP" sz="2000" b="0" i="1" smtClean="0">
                                  <a:latin typeface="Cambria Math" panose="02040503050406030204" pitchFamily="18" charset="0"/>
                                </a:rPr>
                                <m:t>0.7</m:t>
                              </m:r>
                            </m:e>
                            <m:e>
                              <m:r>
                                <a:rPr lang="en-US" altLang="ja-JP" sz="2000" i="1">
                                  <a:latin typeface="Cambria Math" panose="02040503050406030204" pitchFamily="18" charset="0"/>
                                </a:rPr>
                                <m:t>0.</m:t>
                              </m:r>
                              <m:r>
                                <a:rPr lang="en-US" altLang="ja-JP" sz="2000" b="0" i="1" smtClean="0">
                                  <a:latin typeface="Cambria Math" panose="02040503050406030204" pitchFamily="18" charset="0"/>
                                </a:rPr>
                                <m:t>1</m:t>
                              </m:r>
                            </m:e>
                            <m:e>
                              <m:r>
                                <a:rPr lang="en-US" altLang="ja-JP" sz="2000" b="0" i="1" smtClean="0">
                                  <a:latin typeface="Cambria Math" panose="02040503050406030204" pitchFamily="18" charset="0"/>
                                </a:rPr>
                                <m:t>0.1</m:t>
                              </m:r>
                            </m:e>
                            <m:e>
                              <m:r>
                                <a:rPr lang="en-US" altLang="ja-JP" sz="2000" b="0" i="1" smtClean="0">
                                  <a:latin typeface="Cambria Math" panose="02040503050406030204" pitchFamily="18" charset="0"/>
                                </a:rPr>
                                <m:t>0.1</m:t>
                              </m:r>
                            </m:e>
                            <m:e>
                              <m:r>
                                <a:rPr lang="en-US" altLang="ja-JP" sz="2000" b="0" i="1" smtClean="0">
                                  <a:latin typeface="Cambria Math" panose="02040503050406030204" pitchFamily="18" charset="0"/>
                                </a:rPr>
                                <m:t>0</m:t>
                              </m:r>
                            </m:e>
                            <m:e>
                              <m:r>
                                <a:rPr lang="en-US" altLang="ja-JP" sz="2000" i="1">
                                  <a:latin typeface="Cambria Math" panose="02040503050406030204" pitchFamily="18" charset="0"/>
                                </a:rPr>
                                <m:t>0</m:t>
                              </m:r>
                            </m:e>
                          </m:mr>
                          <m:mr>
                            <m:e>
                              <m:r>
                                <a:rPr lang="en-US" altLang="ja-JP" sz="2000" b="0" i="1" smtClean="0">
                                  <a:latin typeface="Cambria Math" panose="02040503050406030204" pitchFamily="18" charset="0"/>
                                </a:rPr>
                                <m:t>0.2</m:t>
                              </m:r>
                            </m:e>
                            <m:e>
                              <m:r>
                                <a:rPr lang="en-US" altLang="ja-JP" sz="2000" i="1">
                                  <a:latin typeface="Cambria Math" panose="02040503050406030204" pitchFamily="18" charset="0"/>
                                </a:rPr>
                                <m:t>0.</m:t>
                              </m:r>
                              <m:r>
                                <a:rPr lang="en-US" altLang="ja-JP" sz="2000" b="0" i="1" smtClean="0">
                                  <a:latin typeface="Cambria Math" panose="02040503050406030204" pitchFamily="18" charset="0"/>
                                </a:rPr>
                                <m:t>2</m:t>
                              </m:r>
                            </m:e>
                            <m:e>
                              <m:r>
                                <a:rPr lang="en-US" altLang="ja-JP" sz="2000" b="0" i="1" smtClean="0">
                                  <a:latin typeface="Cambria Math" panose="02040503050406030204" pitchFamily="18" charset="0"/>
                                </a:rPr>
                                <m:t>0.3</m:t>
                              </m:r>
                            </m:e>
                            <m:e>
                              <m:r>
                                <a:rPr lang="en-US" altLang="ja-JP" sz="2000" i="1">
                                  <a:latin typeface="Cambria Math" panose="02040503050406030204" pitchFamily="18" charset="0"/>
                                </a:rPr>
                                <m:t>0.</m:t>
                              </m:r>
                              <m:r>
                                <a:rPr lang="en-US" altLang="ja-JP" sz="2000" b="0" i="1" smtClean="0">
                                  <a:latin typeface="Cambria Math" panose="02040503050406030204" pitchFamily="18" charset="0"/>
                                </a:rPr>
                                <m:t>3</m:t>
                              </m:r>
                            </m:e>
                            <m:e>
                              <m:r>
                                <a:rPr lang="en-US" altLang="ja-JP" sz="2000" b="0" i="1" smtClean="0">
                                  <a:latin typeface="Cambria Math" panose="02040503050406030204" pitchFamily="18" charset="0"/>
                                </a:rPr>
                                <m:t>0</m:t>
                              </m:r>
                            </m:e>
                            <m:e>
                              <m:r>
                                <a:rPr lang="en-US" altLang="ja-JP" sz="2000" i="1">
                                  <a:latin typeface="Cambria Math" panose="02040503050406030204" pitchFamily="18" charset="0"/>
                                </a:rPr>
                                <m:t>0</m:t>
                              </m:r>
                            </m:e>
                          </m:mr>
                          <m:mr>
                            <m:e>
                              <m:r>
                                <a:rPr lang="en-US" altLang="ja-JP" sz="2000" b="0" i="1" smtClean="0">
                                  <a:latin typeface="Cambria Math" panose="02040503050406030204" pitchFamily="18" charset="0"/>
                                </a:rPr>
                                <m:t>0.2</m:t>
                              </m:r>
                            </m:e>
                            <m:e>
                              <m:r>
                                <a:rPr lang="en-US" altLang="ja-JP" sz="2000" i="1">
                                  <a:latin typeface="Cambria Math" panose="02040503050406030204" pitchFamily="18" charset="0"/>
                                </a:rPr>
                                <m:t>0.</m:t>
                              </m:r>
                              <m:r>
                                <a:rPr lang="en-US" altLang="ja-JP" sz="2000" b="0" i="1" smtClean="0">
                                  <a:latin typeface="Cambria Math" panose="02040503050406030204" pitchFamily="18" charset="0"/>
                                </a:rPr>
                                <m:t>2</m:t>
                              </m:r>
                            </m:e>
                            <m:e>
                              <m:r>
                                <a:rPr lang="en-US" altLang="ja-JP" sz="2000" i="1">
                                  <a:latin typeface="Cambria Math" panose="02040503050406030204" pitchFamily="18" charset="0"/>
                                </a:rPr>
                                <m:t>0.</m:t>
                              </m:r>
                              <m:r>
                                <a:rPr lang="en-US" altLang="ja-JP" sz="2000" b="0" i="1" smtClean="0">
                                  <a:latin typeface="Cambria Math" panose="02040503050406030204" pitchFamily="18" charset="0"/>
                                </a:rPr>
                                <m:t>1</m:t>
                              </m:r>
                            </m:e>
                            <m:e>
                              <m:r>
                                <a:rPr lang="en-US" altLang="ja-JP" sz="2000" i="1">
                                  <a:latin typeface="Cambria Math" panose="02040503050406030204" pitchFamily="18" charset="0"/>
                                </a:rPr>
                                <m:t>0.</m:t>
                              </m:r>
                              <m:r>
                                <a:rPr lang="en-US" altLang="ja-JP" sz="2000" b="0" i="1" smtClean="0">
                                  <a:latin typeface="Cambria Math" panose="02040503050406030204" pitchFamily="18" charset="0"/>
                                </a:rPr>
                                <m:t>5</m:t>
                              </m:r>
                            </m:e>
                            <m:e>
                              <m:r>
                                <a:rPr lang="en-US" altLang="ja-JP" sz="2000" i="1">
                                  <a:latin typeface="Cambria Math" panose="02040503050406030204" pitchFamily="18" charset="0"/>
                                </a:rPr>
                                <m:t>0</m:t>
                              </m:r>
                            </m:e>
                            <m:e>
                              <m:r>
                                <a:rPr lang="en-US" altLang="ja-JP" sz="2000" i="1">
                                  <a:latin typeface="Cambria Math" panose="02040503050406030204" pitchFamily="18" charset="0"/>
                                </a:rPr>
                                <m:t>0</m:t>
                              </m:r>
                            </m:e>
                          </m:mr>
                          <m:mr>
                            <m:e>
                              <m:r>
                                <a:rPr lang="en-US" altLang="ja-JP" sz="2000" b="0" i="1" smtClean="0">
                                  <a:latin typeface="Cambria Math" panose="02040503050406030204" pitchFamily="18" charset="0"/>
                                </a:rPr>
                                <m:t>0.2</m:t>
                              </m:r>
                            </m:e>
                            <m:e>
                              <m:r>
                                <a:rPr lang="en-US" altLang="ja-JP" sz="2000" i="1">
                                  <a:latin typeface="Cambria Math" panose="02040503050406030204" pitchFamily="18" charset="0"/>
                                </a:rPr>
                                <m:t>0.2</m:t>
                              </m:r>
                            </m:e>
                            <m:e>
                              <m:r>
                                <a:rPr lang="en-US" altLang="ja-JP" sz="2000" b="0" i="1" smtClean="0">
                                  <a:latin typeface="Cambria Math" panose="02040503050406030204" pitchFamily="18" charset="0"/>
                                </a:rPr>
                                <m:t>0.3</m:t>
                              </m:r>
                            </m:e>
                            <m:e>
                              <m:r>
                                <a:rPr lang="en-US" altLang="ja-JP" sz="2000" i="1">
                                  <a:latin typeface="Cambria Math" panose="02040503050406030204" pitchFamily="18" charset="0"/>
                                </a:rPr>
                                <m:t>0.</m:t>
                              </m:r>
                              <m:r>
                                <a:rPr lang="en-US" altLang="ja-JP" sz="2000" b="0" i="1" smtClean="0">
                                  <a:latin typeface="Cambria Math" panose="02040503050406030204" pitchFamily="18" charset="0"/>
                                </a:rPr>
                                <m:t>3</m:t>
                              </m:r>
                            </m:e>
                            <m:e>
                              <m:r>
                                <a:rPr lang="en-US" altLang="ja-JP" sz="2000" b="0" i="1" smtClean="0">
                                  <a:latin typeface="Cambria Math" panose="02040503050406030204" pitchFamily="18" charset="0"/>
                                </a:rPr>
                                <m:t>0</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m:t>
                              </m:r>
                            </m:e>
                            <m:e>
                              <m:r>
                                <a:rPr lang="en-US" altLang="ja-JP" sz="2000" i="1">
                                  <a:latin typeface="Cambria Math" panose="02040503050406030204" pitchFamily="18" charset="0"/>
                                </a:rPr>
                                <m:t>…</m:t>
                              </m:r>
                            </m:e>
                            <m:e>
                              <m:r>
                                <a:rPr lang="en-US" altLang="ja-JP" sz="2000" i="1">
                                  <a:latin typeface="Cambria Math" panose="02040503050406030204" pitchFamily="18" charset="0"/>
                                </a:rPr>
                                <m:t>…</m:t>
                              </m:r>
                            </m:e>
                            <m:e>
                              <m:r>
                                <a:rPr lang="en-US" altLang="ja-JP" sz="2000" i="1">
                                  <a:latin typeface="Cambria Math" panose="02040503050406030204" pitchFamily="18" charset="0"/>
                                </a:rPr>
                                <m:t>…</m:t>
                              </m:r>
                            </m:e>
                            <m:e>
                              <m:r>
                                <a:rPr lang="en-US" altLang="ja-JP" sz="2000" i="1">
                                  <a:latin typeface="Cambria Math" panose="02040503050406030204" pitchFamily="18" charset="0"/>
                                </a:rPr>
                                <m:t>…</m:t>
                              </m:r>
                            </m:e>
                            <m:e/>
                          </m:mr>
                        </m:m>
                      </m:e>
                    </m:d>
                  </m:oMath>
                </a14:m>
                <a:r>
                  <a:rPr lang="ja-JP" altLang="en-US" sz="2000" dirty="0"/>
                  <a:t> ・       </a:t>
                </a:r>
                <a14:m>
                  <m:oMath xmlns:m="http://schemas.openxmlformats.org/officeDocument/2006/math">
                    <m:d>
                      <m:dPr>
                        <m:begChr m:val="["/>
                        <m:endChr m:val="]"/>
                        <m:ctrlPr>
                          <a:rPr lang="en-US" altLang="ja-JP" sz="2000" i="1">
                            <a:latin typeface="Cambria Math" panose="02040503050406030204" pitchFamily="18" charset="0"/>
                          </a:rPr>
                        </m:ctrlPr>
                      </m:dPr>
                      <m:e>
                        <m:m>
                          <m:mPr>
                            <m:mcs>
                              <m:mc>
                                <m:mcPr>
                                  <m:count m:val="6"/>
                                  <m:mcJc m:val="center"/>
                                </m:mcPr>
                              </m:mc>
                            </m:mcs>
                            <m:ctrlPr>
                              <a:rPr lang="en-US" altLang="ja-JP" sz="2000" i="1" smtClean="0">
                                <a:latin typeface="Cambria Math" panose="02040503050406030204" pitchFamily="18" charset="0"/>
                              </a:rPr>
                            </m:ctrlPr>
                          </m:mPr>
                          <m:mr>
                            <m:e>
                              <m:r>
                                <m:rPr>
                                  <m:brk m:alnAt="7"/>
                                </m:rPr>
                                <a:rPr lang="en-US" altLang="ja-JP" sz="2000" i="1">
                                  <a:latin typeface="Cambria Math" panose="02040503050406030204" pitchFamily="18" charset="0"/>
                                </a:rPr>
                                <m:t>0</m:t>
                              </m:r>
                              <m:r>
                                <a:rPr lang="en-US" altLang="ja-JP" sz="2000" i="1">
                                  <a:latin typeface="Cambria Math" panose="02040503050406030204" pitchFamily="18" charset="0"/>
                                </a:rPr>
                                <m:t>.</m:t>
                              </m:r>
                              <m:r>
                                <a:rPr lang="en-US" altLang="ja-JP" sz="2000" i="1" smtClean="0">
                                  <a:latin typeface="Cambria Math" panose="02040503050406030204" pitchFamily="18" charset="0"/>
                                </a:rPr>
                                <m:t>1</m:t>
                              </m:r>
                            </m:e>
                            <m:e>
                              <m:r>
                                <a:rPr lang="en-US" altLang="ja-JP" sz="2000" i="1">
                                  <a:latin typeface="Cambria Math" panose="02040503050406030204" pitchFamily="18" charset="0"/>
                                </a:rPr>
                                <m:t>0.</m:t>
                              </m:r>
                              <m:r>
                                <a:rPr lang="en-US" altLang="ja-JP" sz="2000" i="1" smtClean="0">
                                  <a:latin typeface="Cambria Math" panose="02040503050406030204" pitchFamily="18" charset="0"/>
                                </a:rPr>
                                <m:t>3</m:t>
                              </m:r>
                            </m:e>
                            <m:e>
                              <m:r>
                                <a:rPr lang="en-US" altLang="ja-JP" sz="2000" i="1">
                                  <a:latin typeface="Cambria Math" panose="02040503050406030204" pitchFamily="18" charset="0"/>
                                </a:rPr>
                                <m:t>−0.</m:t>
                              </m:r>
                              <m:r>
                                <a:rPr lang="en-US" altLang="ja-JP" sz="2000" i="1" smtClean="0">
                                  <a:latin typeface="Cambria Math" panose="02040503050406030204" pitchFamily="18" charset="0"/>
                                </a:rPr>
                                <m:t>5</m:t>
                              </m:r>
                            </m:e>
                            <m:e>
                              <m:r>
                                <a:rPr lang="en-US" altLang="ja-JP" sz="2000" i="1" smtClean="0">
                                  <a:latin typeface="Cambria Math" panose="02040503050406030204" pitchFamily="18" charset="0"/>
                                </a:rPr>
                                <m:t>0.3</m:t>
                              </m:r>
                            </m:e>
                            <m:e>
                              <m:r>
                                <a:rPr lang="en-US" altLang="ja-JP" sz="2000" i="1" smtClean="0">
                                  <a:latin typeface="Cambria Math" panose="02040503050406030204" pitchFamily="18" charset="0"/>
                                </a:rPr>
                                <m:t>1</m:t>
                              </m:r>
                              <m:r>
                                <a:rPr lang="en-US" altLang="ja-JP" sz="2000" i="1">
                                  <a:latin typeface="Cambria Math" panose="02040503050406030204" pitchFamily="18" charset="0"/>
                                </a:rPr>
                                <m:t>.3</m:t>
                              </m:r>
                            </m:e>
                            <m:e>
                              <m:r>
                                <a:rPr lang="en-US" altLang="ja-JP" sz="2000" i="1" smtClean="0">
                                  <a:latin typeface="Cambria Math" panose="02040503050406030204" pitchFamily="18" charset="0"/>
                                </a:rPr>
                                <m:t>0.3</m:t>
                              </m:r>
                            </m:e>
                          </m:mr>
                          <m:mr>
                            <m:e>
                              <m:r>
                                <a:rPr lang="en-US" altLang="ja-JP" sz="2000" i="1">
                                  <a:latin typeface="Cambria Math" panose="02040503050406030204" pitchFamily="18" charset="0"/>
                                </a:rPr>
                                <m:t>0.</m:t>
                              </m:r>
                              <m:r>
                                <a:rPr lang="en-US" altLang="ja-JP" sz="2000" i="1" smtClean="0">
                                  <a:latin typeface="Cambria Math" panose="02040503050406030204" pitchFamily="18" charset="0"/>
                                </a:rPr>
                                <m:t>3</m:t>
                              </m:r>
                            </m:e>
                            <m:e>
                              <m:r>
                                <a:rPr lang="en-US" altLang="ja-JP" sz="2000" i="1" smtClean="0">
                                  <a:latin typeface="Cambria Math" panose="02040503050406030204" pitchFamily="18" charset="0"/>
                                </a:rPr>
                                <m:t>3</m:t>
                              </m:r>
                              <m:r>
                                <a:rPr lang="en-US" altLang="ja-JP" sz="2000" i="1">
                                  <a:latin typeface="Cambria Math" panose="02040503050406030204" pitchFamily="18" charset="0"/>
                                </a:rPr>
                                <m:t>.1</m:t>
                              </m:r>
                            </m:e>
                            <m:e>
                              <m:r>
                                <a:rPr lang="en-US" altLang="ja-JP" sz="2000" i="1" smtClean="0">
                                  <a:latin typeface="Cambria Math" panose="02040503050406030204" pitchFamily="18" charset="0"/>
                                </a:rPr>
                                <m:t>2.1</m:t>
                              </m:r>
                            </m:e>
                            <m:e>
                              <m:r>
                                <a:rPr lang="en-US" altLang="ja-JP" sz="2000" i="1" smtClean="0">
                                  <a:latin typeface="Cambria Math" panose="02040503050406030204" pitchFamily="18" charset="0"/>
                                </a:rPr>
                                <m:t>3.2</m:t>
                              </m:r>
                            </m:e>
                            <m:e>
                              <m:r>
                                <a:rPr lang="en-US" altLang="ja-JP" sz="2000" i="1">
                                  <a:latin typeface="Cambria Math" panose="02040503050406030204" pitchFamily="18" charset="0"/>
                                </a:rPr>
                                <m:t>−</m:t>
                              </m:r>
                              <m:r>
                                <a:rPr lang="en-US" altLang="ja-JP" sz="2000" i="1" smtClean="0">
                                  <a:latin typeface="Cambria Math" panose="02040503050406030204" pitchFamily="18" charset="0"/>
                                </a:rPr>
                                <m:t>2</m:t>
                              </m:r>
                              <m:r>
                                <a:rPr lang="en-US" altLang="ja-JP" sz="2000" i="1">
                                  <a:latin typeface="Cambria Math" panose="02040503050406030204" pitchFamily="18" charset="0"/>
                                </a:rPr>
                                <m:t>.1</m:t>
                              </m:r>
                            </m:e>
                            <m:e>
                              <m:r>
                                <a:rPr lang="en-US" altLang="ja-JP" sz="2000" i="1" smtClean="0">
                                  <a:latin typeface="Cambria Math" panose="02040503050406030204" pitchFamily="18" charset="0"/>
                                </a:rPr>
                                <m:t>2.2</m:t>
                              </m:r>
                            </m:e>
                          </m:mr>
                          <m:mr>
                            <m:e>
                              <m:r>
                                <a:rPr lang="en-US" altLang="ja-JP" sz="2000" i="1" smtClean="0">
                                  <a:latin typeface="Cambria Math" panose="02040503050406030204" pitchFamily="18" charset="0"/>
                                </a:rPr>
                                <m:t>−1</m:t>
                              </m:r>
                              <m:r>
                                <a:rPr lang="en-US" altLang="ja-JP" sz="2000" i="1">
                                  <a:latin typeface="Cambria Math" panose="02040503050406030204" pitchFamily="18" charset="0"/>
                                </a:rPr>
                                <m:t>.1</m:t>
                              </m:r>
                            </m:e>
                            <m:e>
                              <m:r>
                                <a:rPr lang="en-US" altLang="ja-JP" sz="2000" i="1" smtClean="0">
                                  <a:latin typeface="Cambria Math" panose="02040503050406030204" pitchFamily="18" charset="0"/>
                                </a:rPr>
                                <m:t>−1</m:t>
                              </m:r>
                              <m:r>
                                <a:rPr lang="en-US" altLang="ja-JP" sz="2000" i="1">
                                  <a:latin typeface="Cambria Math" panose="02040503050406030204" pitchFamily="18" charset="0"/>
                                </a:rPr>
                                <m:t>.</m:t>
                              </m:r>
                              <m:r>
                                <a:rPr lang="en-US" altLang="ja-JP" sz="2000" i="1" smtClean="0">
                                  <a:latin typeface="Cambria Math" panose="02040503050406030204" pitchFamily="18" charset="0"/>
                                </a:rPr>
                                <m:t>2</m:t>
                              </m:r>
                            </m:e>
                            <m:e>
                              <m:r>
                                <a:rPr lang="en-US" altLang="ja-JP" sz="2000" i="1">
                                  <a:latin typeface="Cambria Math" panose="02040503050406030204" pitchFamily="18" charset="0"/>
                                </a:rPr>
                                <m:t>0.</m:t>
                              </m:r>
                              <m:r>
                                <a:rPr lang="en-US" altLang="ja-JP" sz="2000" i="1" smtClean="0">
                                  <a:latin typeface="Cambria Math" panose="02040503050406030204" pitchFamily="18" charset="0"/>
                                </a:rPr>
                                <m:t>3</m:t>
                              </m:r>
                            </m:e>
                            <m:e>
                              <m:r>
                                <a:rPr lang="en-US" altLang="ja-JP" sz="2000" i="1" smtClean="0">
                                  <a:latin typeface="Cambria Math" panose="02040503050406030204" pitchFamily="18" charset="0"/>
                                </a:rPr>
                                <m:t>0.5</m:t>
                              </m:r>
                            </m:e>
                            <m:e>
                              <m:r>
                                <a:rPr lang="en-US" altLang="ja-JP" sz="2000" i="1">
                                  <a:latin typeface="Cambria Math" panose="02040503050406030204" pitchFamily="18" charset="0"/>
                                </a:rPr>
                                <m:t>0.</m:t>
                              </m:r>
                              <m:r>
                                <a:rPr lang="en-US" altLang="ja-JP" sz="2000" i="1" smtClean="0">
                                  <a:latin typeface="Cambria Math" panose="02040503050406030204" pitchFamily="18" charset="0"/>
                                </a:rPr>
                                <m:t>5</m:t>
                              </m:r>
                            </m:e>
                            <m:e>
                              <m:r>
                                <a:rPr lang="en-US" altLang="ja-JP" sz="2000" i="1" smtClean="0">
                                  <a:latin typeface="Cambria Math" panose="02040503050406030204" pitchFamily="18" charset="0"/>
                                </a:rPr>
                                <m:t>−0.5</m:t>
                              </m:r>
                            </m:e>
                          </m:mr>
                          <m:mr>
                            <m:e>
                              <m:r>
                                <a:rPr lang="en-US" altLang="ja-JP" sz="2000" b="0" i="1" smtClean="0">
                                  <a:latin typeface="Cambria Math" panose="02040503050406030204" pitchFamily="18" charset="0"/>
                                </a:rPr>
                                <m:t>2.3</m:t>
                              </m:r>
                            </m:e>
                            <m:e>
                              <m:r>
                                <a:rPr lang="en-US" altLang="ja-JP" sz="2000" b="0" i="1" smtClean="0">
                                  <a:latin typeface="Cambria Math" panose="02040503050406030204" pitchFamily="18" charset="0"/>
                                </a:rPr>
                                <m:t>−0.5</m:t>
                              </m:r>
                            </m:e>
                            <m:e>
                              <m:r>
                                <a:rPr lang="en-US" altLang="ja-JP" sz="2000" b="0" i="1" smtClean="0">
                                  <a:latin typeface="Cambria Math" panose="02040503050406030204" pitchFamily="18" charset="0"/>
                                </a:rPr>
                                <m:t>0.1</m:t>
                              </m:r>
                            </m:e>
                            <m:e>
                              <m:r>
                                <a:rPr lang="en-US" altLang="ja-JP" sz="2000" b="0" i="1" smtClean="0">
                                  <a:latin typeface="Cambria Math" panose="02040503050406030204" pitchFamily="18" charset="0"/>
                                </a:rPr>
                                <m:t>0.3</m:t>
                              </m:r>
                            </m:e>
                            <m:e>
                              <m:r>
                                <a:rPr lang="en-US" altLang="ja-JP" sz="2000" b="0" i="1" smtClean="0">
                                  <a:latin typeface="Cambria Math" panose="02040503050406030204" pitchFamily="18" charset="0"/>
                                </a:rPr>
                                <m:t>1.5</m:t>
                              </m:r>
                            </m:e>
                            <m:e>
                              <m:r>
                                <a:rPr lang="en-US" altLang="ja-JP" sz="2000" b="0" i="1" smtClean="0">
                                  <a:latin typeface="Cambria Math" panose="02040503050406030204" pitchFamily="18" charset="0"/>
                                </a:rPr>
                                <m:t>0.2</m:t>
                              </m:r>
                            </m:e>
                          </m:mr>
                          <m:mr>
                            <m:e>
                              <m:r>
                                <a:rPr lang="en-US" altLang="ja-JP" sz="2000" b="0" i="1" smtClean="0">
                                  <a:latin typeface="Cambria Math" panose="02040503050406030204" pitchFamily="18" charset="0"/>
                                </a:rPr>
                                <m:t>…</m:t>
                              </m:r>
                            </m:e>
                            <m:e>
                              <m:r>
                                <a:rPr lang="en-US" altLang="ja-JP" sz="2000" b="0" i="1" smtClean="0">
                                  <a:latin typeface="Cambria Math" panose="02040503050406030204" pitchFamily="18" charset="0"/>
                                </a:rPr>
                                <m:t>…</m:t>
                              </m:r>
                            </m:e>
                            <m:e>
                              <m:r>
                                <a:rPr lang="en-US" altLang="ja-JP" sz="2000" b="0" i="1" smtClean="0">
                                  <a:latin typeface="Cambria Math" panose="02040503050406030204" pitchFamily="18" charset="0"/>
                                </a:rPr>
                                <m:t>…</m:t>
                              </m:r>
                            </m:e>
                            <m:e>
                              <m:r>
                                <a:rPr lang="en-US" altLang="ja-JP" sz="2000" b="0" i="1" smtClean="0">
                                  <a:latin typeface="Cambria Math" panose="02040503050406030204" pitchFamily="18" charset="0"/>
                                </a:rPr>
                                <m:t>…</m:t>
                              </m:r>
                            </m:e>
                            <m:e>
                              <m:r>
                                <a:rPr lang="en-US" altLang="ja-JP" sz="2000" b="0" i="1" smtClean="0">
                                  <a:latin typeface="Cambria Math" panose="02040503050406030204" pitchFamily="18" charset="0"/>
                                </a:rPr>
                                <m:t>…</m:t>
                              </m:r>
                            </m:e>
                            <m:e>
                              <m:r>
                                <a:rPr lang="en-US" altLang="ja-JP" sz="2000" b="0" i="1" smtClean="0">
                                  <a:latin typeface="Cambria Math" panose="02040503050406030204" pitchFamily="18" charset="0"/>
                                </a:rPr>
                                <m:t>…</m:t>
                              </m:r>
                            </m:e>
                          </m:mr>
                        </m:m>
                      </m:e>
                    </m:d>
                  </m:oMath>
                </a14:m>
                <a:endParaRPr lang="en-US" altLang="ja-JP" sz="2000" dirty="0"/>
              </a:p>
              <a:p>
                <a:pPr marL="0" indent="0">
                  <a:buFont typeface="Arial" panose="020B0604020202020204" pitchFamily="34" charset="0"/>
                  <a:buNone/>
                </a:pPr>
                <a:endParaRPr lang="en-US" altLang="ja-JP" sz="2000" i="1" dirty="0">
                  <a:latin typeface="Cambria Math" panose="02040503050406030204" pitchFamily="18" charset="0"/>
                </a:endParaRPr>
              </a:p>
              <a:p>
                <a:pPr marL="0" indent="0">
                  <a:buFont typeface="Arial" panose="020B0604020202020204" pitchFamily="34" charset="0"/>
                  <a:buNone/>
                </a:pPr>
                <a:r>
                  <a:rPr lang="en-US" altLang="ja-JP" sz="2000" i="1" dirty="0">
                    <a:latin typeface="Cambria Math" panose="02040503050406030204" pitchFamily="18" charset="0"/>
                  </a:rPr>
                  <a:t>                                        </a:t>
                </a:r>
              </a:p>
              <a:p>
                <a:pPr marL="0" indent="0">
                  <a:buFont typeface="Arial" panose="020B0604020202020204" pitchFamily="34" charset="0"/>
                  <a:buNone/>
                </a:pPr>
                <a:r>
                  <a:rPr lang="en-US" altLang="ja-JP" sz="2000" i="1" dirty="0">
                    <a:latin typeface="Cambria Math" panose="02040503050406030204" pitchFamily="18" charset="0"/>
                  </a:rPr>
                  <a:t>            </a:t>
                </a:r>
              </a:p>
              <a:p>
                <a:pPr marL="0" indent="0">
                  <a:buFont typeface="Arial" panose="020B0604020202020204" pitchFamily="34" charset="0"/>
                  <a:buNone/>
                </a:pPr>
                <a:r>
                  <a:rPr lang="en-US" altLang="ja-JP" sz="2000" i="1" dirty="0">
                    <a:latin typeface="Cambria Math" panose="02040503050406030204" pitchFamily="18" charset="0"/>
                  </a:rPr>
                  <a:t>             =                  </a:t>
                </a:r>
                <a14:m>
                  <m:oMath xmlns:m="http://schemas.openxmlformats.org/officeDocument/2006/math">
                    <m:r>
                      <a:rPr lang="en-US" altLang="ja-JP" sz="2000">
                        <a:latin typeface="Cambria Math" panose="02040503050406030204" pitchFamily="18" charset="0"/>
                      </a:rPr>
                      <m:t> </m:t>
                    </m:r>
                    <m:d>
                      <m:dPr>
                        <m:begChr m:val="["/>
                        <m:endChr m:val="]"/>
                        <m:ctrlPr>
                          <a:rPr lang="en-US" altLang="ja-JP" sz="2000" i="1">
                            <a:latin typeface="Cambria Math" panose="02040503050406030204" pitchFamily="18" charset="0"/>
                          </a:rPr>
                        </m:ctrlPr>
                      </m:dPr>
                      <m:e>
                        <m:m>
                          <m:mPr>
                            <m:mcs>
                              <m:mc>
                                <m:mcPr>
                                  <m:count m:val="6"/>
                                  <m:mcJc m:val="center"/>
                                </m:mcPr>
                              </m:mc>
                            </m:mcs>
                            <m:ctrlPr>
                              <a:rPr lang="en-US" altLang="ja-JP" sz="2000" i="1" smtClean="0">
                                <a:latin typeface="Cambria Math" panose="02040503050406030204" pitchFamily="18" charset="0"/>
                              </a:rPr>
                            </m:ctrlPr>
                          </m:mPr>
                          <m:mr>
                            <m:e>
                              <m:r>
                                <m:rPr>
                                  <m:brk m:alnAt="7"/>
                                </m:rPr>
                                <a:rPr lang="en-US" altLang="ja-JP" sz="2000" i="1" smtClean="0">
                                  <a:latin typeface="Cambria Math" panose="02040503050406030204" pitchFamily="18" charset="0"/>
                                </a:rPr>
                                <m:t>5</m:t>
                              </m:r>
                              <m:r>
                                <a:rPr lang="en-US" altLang="ja-JP" sz="2000" i="1" smtClean="0">
                                  <a:latin typeface="Cambria Math" panose="02040503050406030204" pitchFamily="18" charset="0"/>
                                </a:rPr>
                                <m:t>.2</m:t>
                              </m:r>
                            </m:e>
                            <m:e>
                              <m:r>
                                <a:rPr lang="en-US" altLang="ja-JP" sz="2000" i="1">
                                  <a:latin typeface="Cambria Math" panose="02040503050406030204" pitchFamily="18" charset="0"/>
                                </a:rPr>
                                <m:t>0.5</m:t>
                              </m:r>
                            </m:e>
                            <m:e>
                              <m:r>
                                <a:rPr lang="en-US" altLang="ja-JP" sz="2000" i="1" smtClean="0">
                                  <a:latin typeface="Cambria Math" panose="02040503050406030204" pitchFamily="18" charset="0"/>
                                </a:rPr>
                                <m:t>2</m:t>
                              </m:r>
                              <m:r>
                                <a:rPr lang="en-US" altLang="ja-JP" sz="2000" i="1">
                                  <a:latin typeface="Cambria Math" panose="02040503050406030204" pitchFamily="18" charset="0"/>
                                </a:rPr>
                                <m:t>.2</m:t>
                              </m:r>
                            </m:e>
                            <m:e>
                              <m:r>
                                <a:rPr lang="en-US" altLang="ja-JP" sz="2000" i="1" smtClean="0">
                                  <a:latin typeface="Cambria Math" panose="02040503050406030204" pitchFamily="18" charset="0"/>
                                </a:rPr>
                                <m:t>3.2</m:t>
                              </m:r>
                            </m:e>
                            <m:e>
                              <m:r>
                                <a:rPr lang="en-US" altLang="ja-JP" sz="2000" i="1">
                                  <a:latin typeface="Cambria Math" panose="02040503050406030204" pitchFamily="18" charset="0"/>
                                </a:rPr>
                                <m:t>2.3</m:t>
                              </m:r>
                            </m:e>
                            <m:e>
                              <m:r>
                                <a:rPr lang="en-US" altLang="ja-JP" sz="2000" i="1" smtClean="0">
                                  <a:latin typeface="Cambria Math" panose="02040503050406030204" pitchFamily="18" charset="0"/>
                                </a:rPr>
                                <m:t>0.3</m:t>
                              </m:r>
                            </m:e>
                          </m:mr>
                          <m:mr>
                            <m:e>
                              <m:r>
                                <a:rPr lang="en-US" altLang="ja-JP" sz="2000" i="1" smtClean="0">
                                  <a:latin typeface="Cambria Math" panose="02040503050406030204" pitchFamily="18" charset="0"/>
                                </a:rPr>
                                <m:t>2</m:t>
                              </m:r>
                              <m:r>
                                <a:rPr lang="en-US" altLang="ja-JP" sz="2000" i="1">
                                  <a:latin typeface="Cambria Math" panose="02040503050406030204" pitchFamily="18" charset="0"/>
                                </a:rPr>
                                <m:t>.6</m:t>
                              </m:r>
                            </m:e>
                            <m:e>
                              <m:r>
                                <a:rPr lang="en-US" altLang="ja-JP" sz="2000" i="1" smtClean="0">
                                  <a:latin typeface="Cambria Math" panose="02040503050406030204" pitchFamily="18" charset="0"/>
                                </a:rPr>
                                <m:t>0</m:t>
                              </m:r>
                              <m:r>
                                <a:rPr lang="en-US" altLang="ja-JP" sz="2000" i="1">
                                  <a:latin typeface="Cambria Math" panose="02040503050406030204" pitchFamily="18" charset="0"/>
                                </a:rPr>
                                <m:t>.1</m:t>
                              </m:r>
                            </m:e>
                            <m:e>
                              <m:r>
                                <a:rPr lang="en-US" altLang="ja-JP" sz="2000" i="1" smtClean="0">
                                  <a:latin typeface="Cambria Math" panose="02040503050406030204" pitchFamily="18" charset="0"/>
                                </a:rPr>
                                <m:t>3</m:t>
                              </m:r>
                              <m:r>
                                <a:rPr lang="en-US" altLang="ja-JP" sz="2000" i="1">
                                  <a:latin typeface="Cambria Math" panose="02040503050406030204" pitchFamily="18" charset="0"/>
                                </a:rPr>
                                <m:t>.3</m:t>
                              </m:r>
                            </m:e>
                            <m:e>
                              <m:r>
                                <a:rPr lang="en-US" altLang="ja-JP" sz="2000" i="1" smtClean="0">
                                  <a:latin typeface="Cambria Math" panose="02040503050406030204" pitchFamily="18" charset="0"/>
                                </a:rPr>
                                <m:t>0.2</m:t>
                              </m:r>
                            </m:e>
                            <m:e>
                              <m:r>
                                <a:rPr lang="en-US" altLang="ja-JP" sz="2000" i="1" smtClean="0">
                                  <a:latin typeface="Cambria Math" panose="02040503050406030204" pitchFamily="18" charset="0"/>
                                </a:rPr>
                                <m:t>7.</m:t>
                              </m:r>
                              <m:r>
                                <a:rPr lang="en-US" altLang="ja-JP" sz="2000" i="1">
                                  <a:latin typeface="Cambria Math" panose="02040503050406030204" pitchFamily="18" charset="0"/>
                                </a:rPr>
                                <m:t>1</m:t>
                              </m:r>
                            </m:e>
                            <m:e>
                              <m:r>
                                <a:rPr lang="en-US" altLang="ja-JP" sz="2000" i="1" smtClean="0">
                                  <a:latin typeface="Cambria Math" panose="02040503050406030204" pitchFamily="18" charset="0"/>
                                </a:rPr>
                                <m:t>0.1</m:t>
                              </m:r>
                            </m:e>
                          </m:mr>
                          <m:mr>
                            <m:e>
                              <m:r>
                                <a:rPr lang="en-US" altLang="ja-JP" sz="2000" i="1" smtClean="0">
                                  <a:latin typeface="Cambria Math" panose="02040503050406030204" pitchFamily="18" charset="0"/>
                                </a:rPr>
                                <m:t>1</m:t>
                              </m:r>
                              <m:r>
                                <a:rPr lang="en-US" altLang="ja-JP" sz="2000" i="1">
                                  <a:latin typeface="Cambria Math" panose="02040503050406030204" pitchFamily="18" charset="0"/>
                                </a:rPr>
                                <m:t>.1</m:t>
                              </m:r>
                            </m:e>
                            <m:e>
                              <m:r>
                                <a:rPr lang="en-US" altLang="ja-JP" sz="2000" i="1">
                                  <a:latin typeface="Cambria Math" panose="02040503050406030204" pitchFamily="18" charset="0"/>
                                </a:rPr>
                                <m:t>0.5</m:t>
                              </m:r>
                            </m:e>
                            <m:e>
                              <m:r>
                                <a:rPr lang="en-US" altLang="ja-JP" sz="2000" i="1">
                                  <a:latin typeface="Cambria Math" panose="02040503050406030204" pitchFamily="18" charset="0"/>
                                </a:rPr>
                                <m:t>0.7</m:t>
                              </m:r>
                            </m:e>
                            <m:e>
                              <m:r>
                                <a:rPr lang="en-US" altLang="ja-JP" sz="2000" i="1" smtClean="0">
                                  <a:latin typeface="Cambria Math" panose="02040503050406030204" pitchFamily="18" charset="0"/>
                                </a:rPr>
                                <m:t>0.2</m:t>
                              </m:r>
                            </m:e>
                            <m:e>
                              <m:r>
                                <a:rPr lang="en-US" altLang="ja-JP" sz="2000" i="1">
                                  <a:latin typeface="Cambria Math" panose="02040503050406030204" pitchFamily="18" charset="0"/>
                                </a:rPr>
                                <m:t>0.9</m:t>
                              </m:r>
                            </m:e>
                            <m:e>
                              <m:r>
                                <a:rPr lang="en-US" altLang="ja-JP" sz="2000" i="1" smtClean="0">
                                  <a:latin typeface="Cambria Math" panose="02040503050406030204" pitchFamily="18" charset="0"/>
                                </a:rPr>
                                <m:t>0.3</m:t>
                              </m:r>
                            </m:e>
                          </m:mr>
                          <m:mr>
                            <m:e>
                              <m:r>
                                <a:rPr lang="en-US" altLang="ja-JP" sz="2000" i="1" smtClean="0">
                                  <a:latin typeface="Cambria Math" panose="02040503050406030204" pitchFamily="18" charset="0"/>
                                </a:rPr>
                                <m:t>2.3</m:t>
                              </m:r>
                            </m:e>
                            <m:e>
                              <m:r>
                                <a:rPr lang="en-US" altLang="ja-JP" sz="2000" i="1">
                                  <a:latin typeface="Cambria Math" panose="02040503050406030204" pitchFamily="18" charset="0"/>
                                </a:rPr>
                                <m:t>0.2</m:t>
                              </m:r>
                            </m:e>
                            <m:e>
                              <m:r>
                                <a:rPr lang="en-US" altLang="ja-JP" sz="2000" i="1" smtClean="0">
                                  <a:latin typeface="Cambria Math" panose="02040503050406030204" pitchFamily="18" charset="0"/>
                                </a:rPr>
                                <m:t>8</m:t>
                              </m:r>
                              <m:r>
                                <a:rPr lang="en-US" altLang="ja-JP" sz="2000" i="1">
                                  <a:latin typeface="Cambria Math" panose="02040503050406030204" pitchFamily="18" charset="0"/>
                                </a:rPr>
                                <m:t>.2</m:t>
                              </m:r>
                            </m:e>
                            <m:e>
                              <m:r>
                                <a:rPr lang="en-US" altLang="ja-JP" sz="2000" i="1" smtClean="0">
                                  <a:latin typeface="Cambria Math" panose="02040503050406030204" pitchFamily="18" charset="0"/>
                                </a:rPr>
                                <m:t>0.1</m:t>
                              </m:r>
                            </m:e>
                            <m:e>
                              <m:r>
                                <a:rPr lang="en-US" altLang="ja-JP" sz="2000" i="1">
                                  <a:latin typeface="Cambria Math" panose="02040503050406030204" pitchFamily="18" charset="0"/>
                                </a:rPr>
                                <m:t>3.1</m:t>
                              </m:r>
                            </m:e>
                            <m:e>
                              <m:r>
                                <a:rPr lang="en-US" altLang="ja-JP" sz="2000" i="1" smtClean="0">
                                  <a:latin typeface="Cambria Math" panose="02040503050406030204" pitchFamily="18" charset="0"/>
                                </a:rPr>
                                <m:t>0.1</m:t>
                              </m:r>
                            </m:e>
                          </m:mr>
                          <m:mr>
                            <m:e>
                              <m:r>
                                <a:rPr lang="en-US" altLang="ja-JP" sz="2000" i="1">
                                  <a:latin typeface="Cambria Math" panose="02040503050406030204" pitchFamily="18" charset="0"/>
                                </a:rPr>
                                <m:t>…</m:t>
                              </m:r>
                            </m:e>
                            <m:e>
                              <m:r>
                                <a:rPr lang="en-US" altLang="ja-JP" sz="2000" i="1">
                                  <a:latin typeface="Cambria Math" panose="02040503050406030204" pitchFamily="18" charset="0"/>
                                </a:rPr>
                                <m:t>…</m:t>
                              </m:r>
                            </m:e>
                            <m:e>
                              <m:r>
                                <a:rPr lang="en-US" altLang="ja-JP" sz="2000" i="1">
                                  <a:latin typeface="Cambria Math" panose="02040503050406030204" pitchFamily="18" charset="0"/>
                                </a:rPr>
                                <m:t>…</m:t>
                              </m:r>
                            </m:e>
                            <m:e>
                              <m:r>
                                <a:rPr lang="en-US" altLang="ja-JP" sz="2000" i="1">
                                  <a:latin typeface="Cambria Math" panose="02040503050406030204" pitchFamily="18" charset="0"/>
                                </a:rPr>
                                <m:t>…</m:t>
                              </m:r>
                            </m:e>
                            <m:e>
                              <m:r>
                                <a:rPr lang="en-US" altLang="ja-JP" sz="2000" i="1">
                                  <a:latin typeface="Cambria Math" panose="02040503050406030204" pitchFamily="18" charset="0"/>
                                </a:rPr>
                                <m:t>…</m:t>
                              </m:r>
                            </m:e>
                            <m:e/>
                          </m:mr>
                        </m:m>
                      </m:e>
                    </m:d>
                  </m:oMath>
                </a14:m>
                <a:endParaRPr lang="ja-JP" altLang="en-US" sz="2000" dirty="0"/>
              </a:p>
            </p:txBody>
          </p:sp>
        </mc:Choice>
        <mc:Fallback>
          <p:sp>
            <p:nvSpPr>
              <p:cNvPr id="5" name="コンテンツ プレースホルダー 2">
                <a:extLst>
                  <a:ext uri="{FF2B5EF4-FFF2-40B4-BE49-F238E27FC236}">
                    <a16:creationId xmlns:a16="http://schemas.microsoft.com/office/drawing/2014/main" id="{EEFFDE1C-DCD3-4D7F-B30B-DA2CC8286D60}"/>
                  </a:ext>
                </a:extLst>
              </p:cNvPr>
              <p:cNvSpPr txBox="1">
                <a:spLocks noRot="1" noChangeAspect="1" noMove="1" noResize="1" noEditPoints="1" noAdjustHandles="1" noChangeArrowheads="1" noChangeShapeType="1" noTextEdit="1"/>
              </p:cNvSpPr>
              <p:nvPr/>
            </p:nvSpPr>
            <p:spPr>
              <a:xfrm>
                <a:off x="322567" y="1511687"/>
                <a:ext cx="10905066" cy="4393982"/>
              </a:xfrm>
              <a:prstGeom prst="rect">
                <a:avLst/>
              </a:prstGeom>
              <a:blipFill>
                <a:blip r:embed="rId2"/>
                <a:stretch>
                  <a:fillRect t="-1803"/>
                </a:stretch>
              </a:blipFill>
            </p:spPr>
            <p:txBody>
              <a:bodyPr/>
              <a:lstStyle/>
              <a:p>
                <a:r>
                  <a:rPr lang="ja-JP" altLang="en-US">
                    <a:noFill/>
                  </a:rPr>
                  <a:t> </a:t>
                </a:r>
              </a:p>
            </p:txBody>
          </p:sp>
        </mc:Fallback>
      </mc:AlternateContent>
      <p:sp>
        <p:nvSpPr>
          <p:cNvPr id="8" name="テキスト ボックス 7"/>
          <p:cNvSpPr txBox="1"/>
          <p:nvPr/>
        </p:nvSpPr>
        <p:spPr>
          <a:xfrm>
            <a:off x="4697462" y="2058183"/>
            <a:ext cx="688009" cy="1200329"/>
          </a:xfrm>
          <a:prstGeom prst="rect">
            <a:avLst/>
          </a:prstGeom>
          <a:noFill/>
        </p:spPr>
        <p:txBody>
          <a:bodyPr wrap="none" rtlCol="0">
            <a:spAutoFit/>
          </a:bodyPr>
          <a:lstStyle/>
          <a:p>
            <a:r>
              <a:rPr lang="en-US" altLang="ja-JP" dirty="0"/>
              <a:t>I</a:t>
            </a:r>
          </a:p>
          <a:p>
            <a:r>
              <a:rPr lang="en-US" altLang="ja-JP" dirty="0"/>
              <a:t>have</a:t>
            </a:r>
            <a:endParaRPr kumimoji="1" lang="en-US" altLang="ja-JP" dirty="0"/>
          </a:p>
          <a:p>
            <a:r>
              <a:rPr lang="en-US" altLang="ja-JP" dirty="0"/>
              <a:t>a</a:t>
            </a:r>
          </a:p>
          <a:p>
            <a:r>
              <a:rPr lang="en-US" altLang="ja-JP" dirty="0"/>
              <a:t>cat</a:t>
            </a:r>
            <a:endParaRPr kumimoji="1" lang="ja-JP" altLang="en-US" dirty="0"/>
          </a:p>
        </p:txBody>
      </p:sp>
      <p:sp>
        <p:nvSpPr>
          <p:cNvPr id="10" name="円/楕円 9"/>
          <p:cNvSpPr/>
          <p:nvPr/>
        </p:nvSpPr>
        <p:spPr>
          <a:xfrm>
            <a:off x="2286338" y="4339417"/>
            <a:ext cx="456862" cy="259879"/>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1352671" y="1965279"/>
            <a:ext cx="3219326" cy="42339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5280887" y="1955450"/>
            <a:ext cx="642427" cy="1579319"/>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250432" y="5959885"/>
            <a:ext cx="1192955" cy="369332"/>
          </a:xfrm>
          <a:prstGeom prst="rect">
            <a:avLst/>
          </a:prstGeom>
          <a:noFill/>
        </p:spPr>
        <p:txBody>
          <a:bodyPr wrap="none" rtlCol="0">
            <a:spAutoFit/>
          </a:bodyPr>
          <a:lstStyle/>
          <a:p>
            <a:r>
              <a:rPr kumimoji="1" lang="en-US" altLang="ja-JP" dirty="0"/>
              <a:t>(256,300)</a:t>
            </a:r>
            <a:endParaRPr kumimoji="1" lang="ja-JP" altLang="en-US" dirty="0"/>
          </a:p>
        </p:txBody>
      </p:sp>
      <p:sp>
        <p:nvSpPr>
          <p:cNvPr id="15" name="テキスト ボックス 14"/>
          <p:cNvSpPr txBox="1"/>
          <p:nvPr/>
        </p:nvSpPr>
        <p:spPr>
          <a:xfrm>
            <a:off x="1476548" y="1683143"/>
            <a:ext cx="2198038" cy="369332"/>
          </a:xfrm>
          <a:prstGeom prst="rect">
            <a:avLst/>
          </a:prstGeom>
          <a:noFill/>
        </p:spPr>
        <p:txBody>
          <a:bodyPr wrap="none" rtlCol="0">
            <a:spAutoFit/>
          </a:bodyPr>
          <a:lstStyle/>
          <a:p>
            <a:r>
              <a:rPr lang="en-US" altLang="ja-JP" dirty="0"/>
              <a:t>I</a:t>
            </a:r>
            <a:r>
              <a:rPr lang="ja-JP" altLang="en-US" dirty="0"/>
              <a:t>      </a:t>
            </a:r>
            <a:r>
              <a:rPr lang="en-US" altLang="ja-JP" dirty="0"/>
              <a:t>have</a:t>
            </a:r>
            <a:r>
              <a:rPr lang="ja-JP" altLang="en-US" dirty="0"/>
              <a:t>   </a:t>
            </a:r>
            <a:r>
              <a:rPr lang="en-US" altLang="ja-JP" dirty="0"/>
              <a:t>a</a:t>
            </a:r>
            <a:r>
              <a:rPr lang="ja-JP" altLang="en-US" dirty="0"/>
              <a:t>     </a:t>
            </a:r>
            <a:r>
              <a:rPr lang="en-US" altLang="ja-JP" dirty="0"/>
              <a:t>cat</a:t>
            </a:r>
          </a:p>
        </p:txBody>
      </p:sp>
      <p:sp>
        <p:nvSpPr>
          <p:cNvPr id="16" name="テキスト ボックス 15"/>
          <p:cNvSpPr txBox="1"/>
          <p:nvPr/>
        </p:nvSpPr>
        <p:spPr>
          <a:xfrm>
            <a:off x="921143" y="2114456"/>
            <a:ext cx="646331" cy="1200329"/>
          </a:xfrm>
          <a:prstGeom prst="rect">
            <a:avLst/>
          </a:prstGeom>
          <a:noFill/>
        </p:spPr>
        <p:txBody>
          <a:bodyPr wrap="none" rtlCol="0">
            <a:spAutoFit/>
          </a:bodyPr>
          <a:lstStyle/>
          <a:p>
            <a:r>
              <a:rPr lang="ja-JP" altLang="en-US" dirty="0"/>
              <a:t>私</a:t>
            </a:r>
            <a:endParaRPr lang="en-US" altLang="ja-JP" dirty="0"/>
          </a:p>
          <a:p>
            <a:r>
              <a:rPr lang="ja-JP" altLang="en-US" dirty="0"/>
              <a:t>は</a:t>
            </a:r>
            <a:endParaRPr lang="en-US" altLang="ja-JP" dirty="0"/>
          </a:p>
          <a:p>
            <a:r>
              <a:rPr lang="ja-JP" altLang="en-US" dirty="0"/>
              <a:t>ネコ</a:t>
            </a:r>
            <a:endParaRPr kumimoji="1" lang="en-US" altLang="ja-JP" dirty="0"/>
          </a:p>
          <a:p>
            <a:r>
              <a:rPr lang="ja-JP" altLang="en-US" dirty="0"/>
              <a:t>を</a:t>
            </a:r>
            <a:endParaRPr kumimoji="1" lang="ja-JP" altLang="en-US" dirty="0"/>
          </a:p>
        </p:txBody>
      </p:sp>
      <p:sp>
        <p:nvSpPr>
          <p:cNvPr id="14" name="テキスト ボックス 13">
            <a:extLst>
              <a:ext uri="{FF2B5EF4-FFF2-40B4-BE49-F238E27FC236}">
                <a16:creationId xmlns:a16="http://schemas.microsoft.com/office/drawing/2014/main" id="{B327C6D1-967E-4D61-907E-D0C3347C2C8A}"/>
              </a:ext>
            </a:extLst>
          </p:cNvPr>
          <p:cNvSpPr txBox="1"/>
          <p:nvPr/>
        </p:nvSpPr>
        <p:spPr>
          <a:xfrm>
            <a:off x="6390464" y="4416270"/>
            <a:ext cx="5928226" cy="1754326"/>
          </a:xfrm>
          <a:prstGeom prst="rect">
            <a:avLst/>
          </a:prstGeom>
          <a:noFill/>
        </p:spPr>
        <p:txBody>
          <a:bodyPr wrap="none" rtlCol="0">
            <a:spAutoFit/>
          </a:bodyPr>
          <a:lstStyle/>
          <a:p>
            <a:r>
              <a:rPr kumimoji="1" lang="en-US" altLang="ja-JP" dirty="0"/>
              <a:t>attention weight</a:t>
            </a:r>
            <a:r>
              <a:rPr kumimoji="1" lang="ja-JP" altLang="en-US" dirty="0"/>
              <a:t>を使って</a:t>
            </a:r>
            <a:r>
              <a:rPr kumimoji="1" lang="en-US" altLang="ja-JP" dirty="0"/>
              <a:t>value</a:t>
            </a:r>
            <a:r>
              <a:rPr kumimoji="1" lang="ja-JP" altLang="en-US" dirty="0"/>
              <a:t>を加重和することで、</a:t>
            </a:r>
            <a:endParaRPr kumimoji="1" lang="en-US" altLang="ja-JP" dirty="0"/>
          </a:p>
          <a:p>
            <a:r>
              <a:rPr lang="en-US" altLang="ja-JP" dirty="0"/>
              <a:t>Attention</a:t>
            </a:r>
            <a:r>
              <a:rPr lang="ja-JP" altLang="en-US" dirty="0"/>
              <a:t>を適用したベクトル表現が出力される</a:t>
            </a:r>
            <a:endParaRPr lang="en-US" altLang="ja-JP" dirty="0"/>
          </a:p>
          <a:p>
            <a:endParaRPr lang="en-US" altLang="ja-JP" dirty="0"/>
          </a:p>
          <a:p>
            <a:r>
              <a:rPr kumimoji="1" lang="ja-JP" altLang="en-US" dirty="0"/>
              <a:t>「私」という</a:t>
            </a:r>
            <a:r>
              <a:rPr kumimoji="1" lang="en-US" altLang="ja-JP" dirty="0"/>
              <a:t>query</a:t>
            </a:r>
            <a:r>
              <a:rPr lang="ja-JP" altLang="en-US" dirty="0"/>
              <a:t>に対して、</a:t>
            </a:r>
            <a:endParaRPr lang="en-US" altLang="ja-JP" dirty="0"/>
          </a:p>
          <a:p>
            <a:r>
              <a:rPr kumimoji="1" lang="en-US" altLang="ja-JP" dirty="0"/>
              <a:t>value</a:t>
            </a:r>
            <a:r>
              <a:rPr kumimoji="1" lang="ja-JP" altLang="en-US" dirty="0"/>
              <a:t>から</a:t>
            </a:r>
            <a:r>
              <a:rPr kumimoji="1" lang="en-US" altLang="ja-JP" dirty="0"/>
              <a:t>I</a:t>
            </a:r>
            <a:r>
              <a:rPr lang="en-US" altLang="ja-JP" dirty="0"/>
              <a:t>=0.7, have=0.1, a=0.1, cat=0.1</a:t>
            </a:r>
            <a:r>
              <a:rPr lang="ja-JP" altLang="en-US" dirty="0"/>
              <a:t>という重みで</a:t>
            </a:r>
            <a:endParaRPr lang="en-US" altLang="ja-JP" dirty="0"/>
          </a:p>
          <a:p>
            <a:r>
              <a:rPr lang="ja-JP" altLang="en-US" dirty="0"/>
              <a:t>値</a:t>
            </a:r>
            <a:r>
              <a:rPr kumimoji="1" lang="ja-JP" altLang="en-US" dirty="0"/>
              <a:t>を引っ張ってくる。</a:t>
            </a:r>
          </a:p>
        </p:txBody>
      </p:sp>
      <p:sp>
        <p:nvSpPr>
          <p:cNvPr id="17" name="テキスト ボックス 16">
            <a:extLst>
              <a:ext uri="{FF2B5EF4-FFF2-40B4-BE49-F238E27FC236}">
                <a16:creationId xmlns:a16="http://schemas.microsoft.com/office/drawing/2014/main" id="{D14C626F-7025-4348-B4AC-E0C1769A5D6B}"/>
              </a:ext>
            </a:extLst>
          </p:cNvPr>
          <p:cNvSpPr txBox="1"/>
          <p:nvPr/>
        </p:nvSpPr>
        <p:spPr>
          <a:xfrm>
            <a:off x="1581542" y="4335901"/>
            <a:ext cx="646331" cy="1200329"/>
          </a:xfrm>
          <a:prstGeom prst="rect">
            <a:avLst/>
          </a:prstGeom>
          <a:noFill/>
        </p:spPr>
        <p:txBody>
          <a:bodyPr wrap="none" rtlCol="0">
            <a:spAutoFit/>
          </a:bodyPr>
          <a:lstStyle/>
          <a:p>
            <a:r>
              <a:rPr lang="ja-JP" altLang="en-US" dirty="0"/>
              <a:t>私</a:t>
            </a:r>
            <a:endParaRPr lang="en-US" altLang="ja-JP" dirty="0"/>
          </a:p>
          <a:p>
            <a:r>
              <a:rPr lang="ja-JP" altLang="en-US" dirty="0"/>
              <a:t>は</a:t>
            </a:r>
            <a:endParaRPr lang="en-US" altLang="ja-JP" dirty="0"/>
          </a:p>
          <a:p>
            <a:r>
              <a:rPr lang="ja-JP" altLang="en-US" dirty="0"/>
              <a:t>ネコ</a:t>
            </a:r>
            <a:endParaRPr kumimoji="1" lang="en-US" altLang="ja-JP" dirty="0"/>
          </a:p>
          <a:p>
            <a:r>
              <a:rPr lang="ja-JP" altLang="en-US" dirty="0"/>
              <a:t>を</a:t>
            </a:r>
            <a:endParaRPr kumimoji="1" lang="ja-JP" altLang="en-US" dirty="0"/>
          </a:p>
        </p:txBody>
      </p:sp>
    </p:spTree>
    <p:extLst>
      <p:ext uri="{BB962C8B-B14F-4D97-AF65-F5344CB8AC3E}">
        <p14:creationId xmlns:p14="http://schemas.microsoft.com/office/powerpoint/2010/main" val="2313910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0EF6C4-435A-4DF9-9696-C7248830ECDE}"/>
              </a:ext>
            </a:extLst>
          </p:cNvPr>
          <p:cNvSpPr>
            <a:spLocks noGrp="1"/>
          </p:cNvSpPr>
          <p:nvPr>
            <p:ph type="title"/>
          </p:nvPr>
        </p:nvSpPr>
        <p:spPr>
          <a:xfrm>
            <a:off x="643467" y="321734"/>
            <a:ext cx="10905066" cy="1135737"/>
          </a:xfrm>
        </p:spPr>
        <p:txBody>
          <a:bodyPr>
            <a:normAutofit/>
          </a:bodyPr>
          <a:lstStyle/>
          <a:p>
            <a:r>
              <a:rPr lang="en-US" altLang="ja-JP" sz="3600" dirty="0"/>
              <a:t>Self</a:t>
            </a:r>
            <a:r>
              <a:rPr lang="ja-JP" altLang="en-US" sz="3600" dirty="0"/>
              <a:t> </a:t>
            </a:r>
            <a:r>
              <a:rPr lang="en-US" altLang="ja-JP" sz="3600" dirty="0"/>
              <a:t>Attention</a:t>
            </a:r>
            <a:endParaRPr kumimoji="1" lang="ja-JP" altLang="en-US" sz="3600" dirty="0"/>
          </a:p>
        </p:txBody>
      </p:sp>
      <p:sp>
        <p:nvSpPr>
          <p:cNvPr id="3" name="コンテンツ プレースホルダー 2">
            <a:extLst>
              <a:ext uri="{FF2B5EF4-FFF2-40B4-BE49-F238E27FC236}">
                <a16:creationId xmlns:a16="http://schemas.microsoft.com/office/drawing/2014/main" id="{EEFFDE1C-DCD3-4D7F-B30B-DA2CC8286D60}"/>
              </a:ext>
            </a:extLst>
          </p:cNvPr>
          <p:cNvSpPr>
            <a:spLocks noGrp="1"/>
          </p:cNvSpPr>
          <p:nvPr>
            <p:ph idx="1"/>
          </p:nvPr>
        </p:nvSpPr>
        <p:spPr>
          <a:xfrm>
            <a:off x="643467" y="1782981"/>
            <a:ext cx="10905066" cy="4393982"/>
          </a:xfrm>
        </p:spPr>
        <p:txBody>
          <a:bodyPr>
            <a:normAutofit/>
          </a:bodyPr>
          <a:lstStyle/>
          <a:p>
            <a:r>
              <a:rPr lang="ja-JP" altLang="en-US" sz="2000" dirty="0"/>
              <a:t>今までの</a:t>
            </a:r>
            <a:r>
              <a:rPr kumimoji="1" lang="ja-JP" altLang="en-US" sz="2000" dirty="0"/>
              <a:t>例の</a:t>
            </a:r>
            <a:r>
              <a:rPr kumimoji="1" lang="en-US" altLang="ja-JP" sz="2000" dirty="0"/>
              <a:t>Attention</a:t>
            </a:r>
            <a:r>
              <a:rPr kumimoji="1" lang="ja-JP" altLang="en-US" sz="2000" dirty="0"/>
              <a:t>は、</a:t>
            </a:r>
            <a:r>
              <a:rPr kumimoji="1" lang="en-US" altLang="ja-JP" sz="2000" dirty="0"/>
              <a:t>input</a:t>
            </a:r>
            <a:r>
              <a:rPr kumimoji="1" lang="ja-JP" altLang="en-US" sz="2000" dirty="0"/>
              <a:t>と</a:t>
            </a:r>
            <a:r>
              <a:rPr kumimoji="1" lang="en-US" altLang="ja-JP" sz="2000" dirty="0"/>
              <a:t>memory</a:t>
            </a:r>
            <a:r>
              <a:rPr kumimoji="1" lang="ja-JP" altLang="en-US" sz="2000" dirty="0"/>
              <a:t>がそれぞれ別の文章のベクトル表現を受けていた</a:t>
            </a:r>
            <a:endParaRPr kumimoji="1" lang="en-US" altLang="ja-JP" sz="2000" dirty="0"/>
          </a:p>
          <a:p>
            <a:pPr lvl="1"/>
            <a:r>
              <a:rPr lang="en-US" altLang="ja-JP" sz="2000" dirty="0"/>
              <a:t>input: </a:t>
            </a:r>
            <a:r>
              <a:rPr lang="ja-JP" altLang="en-US" sz="2000" dirty="0"/>
              <a:t>翻訳後の文章のベクトル表現</a:t>
            </a:r>
            <a:endParaRPr lang="en-US" altLang="ja-JP" sz="2000" dirty="0"/>
          </a:p>
          <a:p>
            <a:pPr lvl="1"/>
            <a:r>
              <a:rPr kumimoji="1" lang="en-US" altLang="ja-JP" sz="2000" dirty="0"/>
              <a:t>memory: </a:t>
            </a:r>
            <a:r>
              <a:rPr kumimoji="1" lang="ja-JP" altLang="en-US" sz="2000" dirty="0"/>
              <a:t>翻訳前の文章のベクトル表現</a:t>
            </a:r>
            <a:endParaRPr kumimoji="1" lang="en-US" altLang="ja-JP" sz="2000" dirty="0"/>
          </a:p>
          <a:p>
            <a:pPr lvl="1"/>
            <a:endParaRPr kumimoji="1" lang="en-US" altLang="ja-JP" sz="1600" dirty="0"/>
          </a:p>
          <a:p>
            <a:r>
              <a:rPr lang="ja-JP" altLang="en-US" sz="2000" dirty="0"/>
              <a:t>このように異なる</a:t>
            </a:r>
            <a:r>
              <a:rPr lang="en-US" altLang="ja-JP" sz="2000" dirty="0"/>
              <a:t>2</a:t>
            </a:r>
            <a:r>
              <a:rPr lang="ja-JP" altLang="en-US" sz="2000" dirty="0"/>
              <a:t>文を受ける</a:t>
            </a:r>
            <a:r>
              <a:rPr lang="en-US" altLang="ja-JP" sz="2000" dirty="0"/>
              <a:t>Attention</a:t>
            </a:r>
            <a:r>
              <a:rPr lang="ja-JP" altLang="en-US" sz="2000" dirty="0"/>
              <a:t>は</a:t>
            </a:r>
            <a:r>
              <a:rPr lang="en-US" altLang="ja-JP" sz="2000" b="1" dirty="0"/>
              <a:t>Source-Target Attention</a:t>
            </a:r>
            <a:r>
              <a:rPr lang="ja-JP" altLang="en-US" sz="2000" dirty="0"/>
              <a:t>と呼ばれる</a:t>
            </a:r>
            <a:endParaRPr lang="en-US" altLang="ja-JP" sz="2000" dirty="0"/>
          </a:p>
          <a:p>
            <a:endParaRPr kumimoji="1" lang="en-US" altLang="ja-JP" sz="2000" dirty="0"/>
          </a:p>
          <a:p>
            <a:r>
              <a:rPr lang="ja-JP" altLang="en-US" sz="2000" dirty="0"/>
              <a:t>これに対して、</a:t>
            </a:r>
            <a:r>
              <a:rPr lang="en-US" altLang="ja-JP" sz="2000" dirty="0"/>
              <a:t>input</a:t>
            </a:r>
            <a:r>
              <a:rPr lang="ja-JP" altLang="en-US" sz="2000" dirty="0"/>
              <a:t>と</a:t>
            </a:r>
            <a:r>
              <a:rPr lang="en-US" altLang="ja-JP" sz="2000" dirty="0"/>
              <a:t>memory</a:t>
            </a:r>
            <a:r>
              <a:rPr lang="ja-JP" altLang="en-US" sz="2000" dirty="0"/>
              <a:t>が同じ文章のベクトル表現を受けるものを、</a:t>
            </a:r>
            <a:r>
              <a:rPr lang="en-US" altLang="ja-JP" sz="2000" b="1" dirty="0"/>
              <a:t>Self Attention</a:t>
            </a:r>
            <a:r>
              <a:rPr lang="ja-JP" altLang="en-US" sz="2000" dirty="0"/>
              <a:t>と呼ぶ</a:t>
            </a:r>
            <a:endParaRPr lang="en-US" altLang="ja-JP" sz="2000" dirty="0"/>
          </a:p>
          <a:p>
            <a:pPr lvl="1"/>
            <a:r>
              <a:rPr lang="ja-JP" altLang="en-US" sz="2000" dirty="0"/>
              <a:t>自己注意機構</a:t>
            </a:r>
            <a:endParaRPr lang="en-US" altLang="ja-JP" sz="2000" dirty="0"/>
          </a:p>
          <a:p>
            <a:endParaRPr kumimoji="1" lang="en-US" altLang="ja-JP" sz="2000" dirty="0"/>
          </a:p>
          <a:p>
            <a:pPr marL="0" indent="0">
              <a:buNone/>
            </a:pPr>
            <a:endParaRPr kumimoji="1" lang="ja-JP" altLang="en-US" sz="2000" dirty="0"/>
          </a:p>
        </p:txBody>
      </p:sp>
    </p:spTree>
    <p:extLst>
      <p:ext uri="{BB962C8B-B14F-4D97-AF65-F5344CB8AC3E}">
        <p14:creationId xmlns:p14="http://schemas.microsoft.com/office/powerpoint/2010/main" val="335594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0EF6C4-435A-4DF9-9696-C7248830ECDE}"/>
              </a:ext>
            </a:extLst>
          </p:cNvPr>
          <p:cNvSpPr>
            <a:spLocks noGrp="1"/>
          </p:cNvSpPr>
          <p:nvPr>
            <p:ph type="title"/>
          </p:nvPr>
        </p:nvSpPr>
        <p:spPr>
          <a:xfrm>
            <a:off x="643467" y="321734"/>
            <a:ext cx="10905066" cy="1135737"/>
          </a:xfrm>
        </p:spPr>
        <p:txBody>
          <a:bodyPr>
            <a:normAutofit/>
          </a:bodyPr>
          <a:lstStyle/>
          <a:p>
            <a:r>
              <a:rPr lang="en-US" altLang="ja-JP" sz="3600" dirty="0"/>
              <a:t>Self Attention</a:t>
            </a:r>
            <a:endParaRPr kumimoji="1" lang="ja-JP" altLang="en-US" sz="3600" dirty="0"/>
          </a:p>
        </p:txBody>
      </p:sp>
      <p:sp>
        <p:nvSpPr>
          <p:cNvPr id="3" name="コンテンツ プレースホルダー 2">
            <a:extLst>
              <a:ext uri="{FF2B5EF4-FFF2-40B4-BE49-F238E27FC236}">
                <a16:creationId xmlns:a16="http://schemas.microsoft.com/office/drawing/2014/main" id="{EEFFDE1C-DCD3-4D7F-B30B-DA2CC8286D60}"/>
              </a:ext>
            </a:extLst>
          </p:cNvPr>
          <p:cNvSpPr>
            <a:spLocks noGrp="1"/>
          </p:cNvSpPr>
          <p:nvPr>
            <p:ph idx="1"/>
          </p:nvPr>
        </p:nvSpPr>
        <p:spPr>
          <a:xfrm>
            <a:off x="643467" y="1782981"/>
            <a:ext cx="10905066" cy="4393982"/>
          </a:xfrm>
        </p:spPr>
        <p:txBody>
          <a:bodyPr>
            <a:normAutofit lnSpcReduction="10000"/>
          </a:bodyPr>
          <a:lstStyle/>
          <a:p>
            <a:r>
              <a:rPr kumimoji="1" lang="en-US" altLang="ja-JP" sz="2000" dirty="0"/>
              <a:t>Self Attention</a:t>
            </a:r>
            <a:r>
              <a:rPr kumimoji="1" lang="ja-JP" altLang="en-US" sz="2000" dirty="0"/>
              <a:t>は、自分自身の文章のどの単語が重要か？</a:t>
            </a:r>
            <a:r>
              <a:rPr lang="ja-JP" altLang="en-US" sz="2000" dirty="0"/>
              <a:t>に注意を向ける</a:t>
            </a:r>
            <a:endParaRPr kumimoji="1" lang="en-US" altLang="ja-JP" sz="2000" dirty="0"/>
          </a:p>
          <a:p>
            <a:endParaRPr lang="en-US" altLang="ja-JP" sz="2000" dirty="0"/>
          </a:p>
          <a:p>
            <a:endParaRPr kumimoji="1" lang="en-US" altLang="ja-JP" sz="2000" dirty="0"/>
          </a:p>
          <a:p>
            <a:endParaRPr kumimoji="1" lang="en-US" altLang="ja-JP" sz="2000" dirty="0"/>
          </a:p>
          <a:p>
            <a:endParaRPr lang="en-US" altLang="ja-JP" sz="2000" dirty="0"/>
          </a:p>
          <a:p>
            <a:endParaRPr kumimoji="1" lang="en-US" altLang="ja-JP" sz="2000" dirty="0"/>
          </a:p>
          <a:p>
            <a:r>
              <a:rPr lang="en-US" altLang="ja-JP" sz="2000" b="0" i="0" dirty="0">
                <a:effectLst/>
              </a:rPr>
              <a:t>Self-Attention</a:t>
            </a:r>
            <a:r>
              <a:rPr lang="ja-JP" altLang="en-US" sz="2000" b="0" i="0" dirty="0">
                <a:effectLst/>
              </a:rPr>
              <a:t>は言語の文法構造であったり，照応関係（</a:t>
            </a:r>
            <a:r>
              <a:rPr lang="en-US" altLang="ja-JP" sz="2000" b="0" i="0" dirty="0">
                <a:effectLst/>
              </a:rPr>
              <a:t>it </a:t>
            </a:r>
            <a:r>
              <a:rPr lang="ja-JP" altLang="en-US" sz="2000" b="0" i="0" dirty="0">
                <a:effectLst/>
              </a:rPr>
              <a:t>が指してるものとか）を獲得するのにも使われているなどと論文では分析されている</a:t>
            </a:r>
            <a:endParaRPr lang="en-US" altLang="ja-JP" sz="2000" dirty="0"/>
          </a:p>
          <a:p>
            <a:endParaRPr lang="en-US" altLang="ja-JP" sz="2000" dirty="0"/>
          </a:p>
          <a:p>
            <a:r>
              <a:rPr lang="en-US" altLang="ja-JP" sz="2000" dirty="0"/>
              <a:t>Self Attention</a:t>
            </a:r>
            <a:r>
              <a:rPr lang="ja-JP" altLang="en-US" sz="2000" dirty="0"/>
              <a:t>は汎用性が高い</a:t>
            </a:r>
            <a:endParaRPr kumimoji="1" lang="en-US" altLang="ja-JP" sz="2000" dirty="0"/>
          </a:p>
          <a:p>
            <a:pPr lvl="1"/>
            <a:r>
              <a:rPr lang="ja-JP" altLang="en-US" sz="2000" dirty="0"/>
              <a:t>文書分類、画像分類など、様々なタスクによく使われる</a:t>
            </a:r>
            <a:endParaRPr lang="en-US" altLang="ja-JP" sz="2000" dirty="0"/>
          </a:p>
          <a:p>
            <a:pPr lvl="2"/>
            <a:r>
              <a:rPr kumimoji="1" lang="en-US" altLang="ja-JP" dirty="0"/>
              <a:t>BERT</a:t>
            </a:r>
            <a:r>
              <a:rPr kumimoji="1" lang="ja-JP" altLang="en-US" dirty="0"/>
              <a:t>や</a:t>
            </a:r>
            <a:r>
              <a:rPr lang="en-US" altLang="ja-JP" dirty="0"/>
              <a:t>Vision Transformer</a:t>
            </a:r>
            <a:r>
              <a:rPr kumimoji="1" lang="ja-JP" altLang="en-US" dirty="0"/>
              <a:t>も</a:t>
            </a:r>
            <a:r>
              <a:rPr kumimoji="1" lang="en-US" altLang="ja-JP" dirty="0"/>
              <a:t>Self Attention</a:t>
            </a:r>
            <a:r>
              <a:rPr kumimoji="1" lang="ja-JP" altLang="en-US" dirty="0"/>
              <a:t>のみを使用</a:t>
            </a:r>
            <a:endParaRPr kumimoji="1" lang="en-US" altLang="ja-JP" dirty="0"/>
          </a:p>
        </p:txBody>
      </p:sp>
      <p:pic>
        <p:nvPicPr>
          <p:cNvPr id="5" name="図 4"/>
          <p:cNvPicPr>
            <a:picLocks noChangeAspect="1"/>
          </p:cNvPicPr>
          <p:nvPr/>
        </p:nvPicPr>
        <p:blipFill>
          <a:blip r:embed="rId2"/>
          <a:stretch>
            <a:fillRect/>
          </a:stretch>
        </p:blipFill>
        <p:spPr>
          <a:xfrm>
            <a:off x="1230211" y="2124174"/>
            <a:ext cx="2386446" cy="1728848"/>
          </a:xfrm>
          <a:prstGeom prst="rect">
            <a:avLst/>
          </a:prstGeom>
        </p:spPr>
      </p:pic>
    </p:spTree>
    <p:extLst>
      <p:ext uri="{BB962C8B-B14F-4D97-AF65-F5344CB8AC3E}">
        <p14:creationId xmlns:p14="http://schemas.microsoft.com/office/powerpoint/2010/main" val="908538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0EF6C4-435A-4DF9-9696-C7248830ECDE}"/>
              </a:ext>
            </a:extLst>
          </p:cNvPr>
          <p:cNvSpPr>
            <a:spLocks noGrp="1"/>
          </p:cNvSpPr>
          <p:nvPr>
            <p:ph type="title"/>
          </p:nvPr>
        </p:nvSpPr>
        <p:spPr>
          <a:xfrm>
            <a:off x="643467" y="321734"/>
            <a:ext cx="10905066" cy="1135737"/>
          </a:xfrm>
        </p:spPr>
        <p:txBody>
          <a:bodyPr>
            <a:normAutofit/>
          </a:bodyPr>
          <a:lstStyle/>
          <a:p>
            <a:r>
              <a:rPr lang="en-US" altLang="ja-JP" sz="3600" dirty="0"/>
              <a:t>Attention</a:t>
            </a:r>
            <a:r>
              <a:rPr lang="ja-JP" altLang="en-US" sz="3600" dirty="0"/>
              <a:t>の実装を確認</a:t>
            </a:r>
            <a:endParaRPr kumimoji="1" lang="ja-JP" altLang="en-US" sz="3600" dirty="0"/>
          </a:p>
        </p:txBody>
      </p:sp>
      <p:sp>
        <p:nvSpPr>
          <p:cNvPr id="3" name="コンテンツ プレースホルダー 2">
            <a:extLst>
              <a:ext uri="{FF2B5EF4-FFF2-40B4-BE49-F238E27FC236}">
                <a16:creationId xmlns:a16="http://schemas.microsoft.com/office/drawing/2014/main" id="{EEFFDE1C-DCD3-4D7F-B30B-DA2CC8286D60}"/>
              </a:ext>
            </a:extLst>
          </p:cNvPr>
          <p:cNvSpPr>
            <a:spLocks noGrp="1"/>
          </p:cNvSpPr>
          <p:nvPr>
            <p:ph idx="1"/>
          </p:nvPr>
        </p:nvSpPr>
        <p:spPr>
          <a:xfrm>
            <a:off x="643467" y="1782981"/>
            <a:ext cx="10905066" cy="4393982"/>
          </a:xfrm>
        </p:spPr>
        <p:txBody>
          <a:bodyPr>
            <a:normAutofit/>
          </a:bodyPr>
          <a:lstStyle/>
          <a:p>
            <a:r>
              <a:rPr kumimoji="1" lang="en-US" altLang="ja-JP" sz="2000" dirty="0"/>
              <a:t>7-6_Transformer.py</a:t>
            </a:r>
            <a:endParaRPr kumimoji="1" lang="ja-JP" altLang="en-US" sz="2000" dirty="0"/>
          </a:p>
        </p:txBody>
      </p:sp>
    </p:spTree>
    <p:extLst>
      <p:ext uri="{BB962C8B-B14F-4D97-AF65-F5344CB8AC3E}">
        <p14:creationId xmlns:p14="http://schemas.microsoft.com/office/powerpoint/2010/main" val="597870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0EF6C4-435A-4DF9-9696-C7248830ECDE}"/>
              </a:ext>
            </a:extLst>
          </p:cNvPr>
          <p:cNvSpPr>
            <a:spLocks noGrp="1"/>
          </p:cNvSpPr>
          <p:nvPr>
            <p:ph type="title"/>
          </p:nvPr>
        </p:nvSpPr>
        <p:spPr>
          <a:xfrm>
            <a:off x="643467" y="321734"/>
            <a:ext cx="10905066" cy="1135737"/>
          </a:xfrm>
        </p:spPr>
        <p:txBody>
          <a:bodyPr>
            <a:normAutofit/>
          </a:bodyPr>
          <a:lstStyle/>
          <a:p>
            <a:r>
              <a:rPr kumimoji="1" lang="en-US" altLang="ja-JP" sz="3600"/>
              <a:t>Transformer</a:t>
            </a:r>
            <a:r>
              <a:rPr kumimoji="1" lang="ja-JP" altLang="en-US" sz="3600"/>
              <a:t>とは？</a:t>
            </a:r>
          </a:p>
        </p:txBody>
      </p:sp>
      <p:sp>
        <p:nvSpPr>
          <p:cNvPr id="3" name="コンテンツ プレースホルダー 2">
            <a:extLst>
              <a:ext uri="{FF2B5EF4-FFF2-40B4-BE49-F238E27FC236}">
                <a16:creationId xmlns:a16="http://schemas.microsoft.com/office/drawing/2014/main" id="{EEFFDE1C-DCD3-4D7F-B30B-DA2CC8286D60}"/>
              </a:ext>
            </a:extLst>
          </p:cNvPr>
          <p:cNvSpPr>
            <a:spLocks noGrp="1"/>
          </p:cNvSpPr>
          <p:nvPr>
            <p:ph idx="1"/>
          </p:nvPr>
        </p:nvSpPr>
        <p:spPr>
          <a:xfrm>
            <a:off x="643467" y="1782981"/>
            <a:ext cx="10905066" cy="4393982"/>
          </a:xfrm>
        </p:spPr>
        <p:txBody>
          <a:bodyPr>
            <a:normAutofit/>
          </a:bodyPr>
          <a:lstStyle/>
          <a:p>
            <a:r>
              <a:rPr kumimoji="1" lang="en-US" altLang="ja-JP" sz="2000"/>
              <a:t>2017</a:t>
            </a:r>
            <a:r>
              <a:rPr kumimoji="1" lang="ja-JP" altLang="en-US" sz="2000"/>
              <a:t>年</a:t>
            </a:r>
            <a:r>
              <a:rPr kumimoji="1" lang="en-US" altLang="ja-JP" sz="2000"/>
              <a:t>6</a:t>
            </a:r>
            <a:r>
              <a:rPr kumimoji="1" lang="ja-JP" altLang="en-US" sz="2000"/>
              <a:t>月に</a:t>
            </a:r>
            <a:r>
              <a:rPr kumimoji="1" lang="en-US" altLang="ja-JP" sz="2000"/>
              <a:t>Google</a:t>
            </a:r>
            <a:r>
              <a:rPr kumimoji="1" lang="ja-JP" altLang="en-US" sz="2000"/>
              <a:t>から発表されたディープラーニングモデル</a:t>
            </a:r>
            <a:endParaRPr kumimoji="1" lang="en-US" altLang="ja-JP" sz="2000"/>
          </a:p>
          <a:p>
            <a:pPr lvl="1"/>
            <a:r>
              <a:rPr lang="ja-JP" altLang="en-US" sz="2000"/>
              <a:t>機械翻訳、要約、</a:t>
            </a:r>
            <a:r>
              <a:rPr lang="en-US" altLang="ja-JP" sz="2000"/>
              <a:t>QA</a:t>
            </a:r>
            <a:r>
              <a:rPr lang="ja-JP" altLang="en-US" sz="2000"/>
              <a:t>タスク等に利用される</a:t>
            </a:r>
            <a:endParaRPr lang="en-US" altLang="ja-JP" sz="2000"/>
          </a:p>
          <a:p>
            <a:endParaRPr kumimoji="1" lang="en-US" altLang="ja-JP" sz="2000"/>
          </a:p>
          <a:p>
            <a:r>
              <a:rPr kumimoji="1" lang="ja-JP" altLang="en-US" sz="2000"/>
              <a:t>論文のタイトル「</a:t>
            </a:r>
            <a:r>
              <a:rPr kumimoji="1" lang="en-US" altLang="ja-JP" sz="2000"/>
              <a:t>Attention</a:t>
            </a:r>
            <a:r>
              <a:rPr kumimoji="1" lang="ja-JP" altLang="en-US" sz="2000"/>
              <a:t> </a:t>
            </a:r>
            <a:r>
              <a:rPr kumimoji="1" lang="en-US" altLang="ja-JP" sz="2000"/>
              <a:t>is</a:t>
            </a:r>
            <a:r>
              <a:rPr kumimoji="1" lang="ja-JP" altLang="en-US" sz="2000"/>
              <a:t> </a:t>
            </a:r>
            <a:r>
              <a:rPr kumimoji="1" lang="en-US" altLang="ja-JP" sz="2000"/>
              <a:t>All</a:t>
            </a:r>
            <a:r>
              <a:rPr kumimoji="1" lang="ja-JP" altLang="en-US" sz="2000"/>
              <a:t> </a:t>
            </a:r>
            <a:r>
              <a:rPr kumimoji="1" lang="en-US" altLang="ja-JP" sz="2000"/>
              <a:t>You</a:t>
            </a:r>
            <a:r>
              <a:rPr kumimoji="1" lang="ja-JP" altLang="en-US" sz="2000"/>
              <a:t> </a:t>
            </a:r>
            <a:r>
              <a:rPr kumimoji="1" lang="en-US" altLang="ja-JP" sz="2000"/>
              <a:t>Need</a:t>
            </a:r>
            <a:r>
              <a:rPr kumimoji="1" lang="ja-JP" altLang="en-US" sz="2000"/>
              <a:t>」</a:t>
            </a:r>
            <a:endParaRPr kumimoji="1" lang="en-US" altLang="ja-JP" sz="2000"/>
          </a:p>
          <a:p>
            <a:pPr lvl="1"/>
            <a:r>
              <a:rPr lang="en-US" altLang="ja-JP" sz="2000"/>
              <a:t>https://arxiv.org/abs/1706.03762</a:t>
            </a:r>
            <a:endParaRPr kumimoji="1" lang="en-US" altLang="ja-JP" sz="2000"/>
          </a:p>
          <a:p>
            <a:endParaRPr lang="en-US" altLang="ja-JP" sz="2000"/>
          </a:p>
          <a:p>
            <a:r>
              <a:rPr kumimoji="1" lang="ja-JP" altLang="en-US" sz="2000"/>
              <a:t>従来手法であった</a:t>
            </a:r>
            <a:r>
              <a:rPr kumimoji="1" lang="en-US" altLang="ja-JP" sz="2000"/>
              <a:t>RNN</a:t>
            </a:r>
            <a:r>
              <a:rPr kumimoji="1" lang="ja-JP" altLang="en-US" sz="2000"/>
              <a:t>や</a:t>
            </a:r>
            <a:r>
              <a:rPr kumimoji="1" lang="en-US" altLang="ja-JP" sz="2000"/>
              <a:t>CNN</a:t>
            </a:r>
            <a:r>
              <a:rPr kumimoji="1" lang="ja-JP" altLang="en-US" sz="2000"/>
              <a:t>は一切用いず、</a:t>
            </a:r>
            <a:r>
              <a:rPr kumimoji="1" lang="en-US" altLang="ja-JP" sz="2000"/>
              <a:t>Attention</a:t>
            </a:r>
            <a:r>
              <a:rPr kumimoji="1" lang="ja-JP" altLang="en-US" sz="2000"/>
              <a:t>のみで構成</a:t>
            </a:r>
            <a:endParaRPr kumimoji="1" lang="en-US" altLang="ja-JP" sz="2000"/>
          </a:p>
          <a:p>
            <a:pPr lvl="1"/>
            <a:r>
              <a:rPr kumimoji="1" lang="en-US" altLang="ja-JP" sz="2000"/>
              <a:t>SoTA</a:t>
            </a:r>
            <a:r>
              <a:rPr kumimoji="1" lang="ja-JP" altLang="en-US" sz="2000"/>
              <a:t>を大幅に更新</a:t>
            </a:r>
            <a:endParaRPr kumimoji="1" lang="en-US" altLang="ja-JP" sz="2000"/>
          </a:p>
          <a:p>
            <a:pPr lvl="1"/>
            <a:r>
              <a:rPr lang="ja-JP" altLang="en-US" sz="2000"/>
              <a:t>並列計算可能で計算時間も削減</a:t>
            </a:r>
            <a:endParaRPr kumimoji="1" lang="en-US" altLang="ja-JP" sz="2000"/>
          </a:p>
          <a:p>
            <a:endParaRPr kumimoji="1" lang="ja-JP" altLang="en-US" sz="2000"/>
          </a:p>
        </p:txBody>
      </p:sp>
    </p:spTree>
    <p:extLst>
      <p:ext uri="{BB962C8B-B14F-4D97-AF65-F5344CB8AC3E}">
        <p14:creationId xmlns:p14="http://schemas.microsoft.com/office/powerpoint/2010/main" val="3457587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0EF6C4-435A-4DF9-9696-C7248830ECDE}"/>
              </a:ext>
            </a:extLst>
          </p:cNvPr>
          <p:cNvSpPr>
            <a:spLocks noGrp="1"/>
          </p:cNvSpPr>
          <p:nvPr>
            <p:ph type="title"/>
          </p:nvPr>
        </p:nvSpPr>
        <p:spPr>
          <a:xfrm>
            <a:off x="643467" y="321734"/>
            <a:ext cx="10905066" cy="1135737"/>
          </a:xfrm>
        </p:spPr>
        <p:txBody>
          <a:bodyPr>
            <a:normAutofit/>
          </a:bodyPr>
          <a:lstStyle/>
          <a:p>
            <a:r>
              <a:rPr lang="en-US" altLang="ja-JP" sz="3600" dirty="0"/>
              <a:t>Transformer</a:t>
            </a:r>
            <a:r>
              <a:rPr lang="ja-JP" altLang="en-US" sz="3600" dirty="0"/>
              <a:t>のモデル構造</a:t>
            </a:r>
            <a:endParaRPr kumimoji="1" lang="ja-JP" altLang="en-US" sz="3600" dirty="0"/>
          </a:p>
        </p:txBody>
      </p:sp>
      <p:sp>
        <p:nvSpPr>
          <p:cNvPr id="3" name="コンテンツ プレースホルダー 2">
            <a:extLst>
              <a:ext uri="{FF2B5EF4-FFF2-40B4-BE49-F238E27FC236}">
                <a16:creationId xmlns:a16="http://schemas.microsoft.com/office/drawing/2014/main" id="{EEFFDE1C-DCD3-4D7F-B30B-DA2CC8286D60}"/>
              </a:ext>
            </a:extLst>
          </p:cNvPr>
          <p:cNvSpPr>
            <a:spLocks noGrp="1"/>
          </p:cNvSpPr>
          <p:nvPr>
            <p:ph idx="1"/>
          </p:nvPr>
        </p:nvSpPr>
        <p:spPr>
          <a:xfrm>
            <a:off x="643467" y="1782981"/>
            <a:ext cx="10905066" cy="4393982"/>
          </a:xfrm>
        </p:spPr>
        <p:txBody>
          <a:bodyPr>
            <a:normAutofit/>
          </a:bodyPr>
          <a:lstStyle/>
          <a:p>
            <a:r>
              <a:rPr lang="ja-JP" altLang="en-US" sz="2000" dirty="0"/>
              <a:t>エンコーダ</a:t>
            </a:r>
            <a:r>
              <a:rPr lang="en-US" altLang="ja-JP" sz="2000" dirty="0"/>
              <a:t>-</a:t>
            </a:r>
            <a:r>
              <a:rPr lang="ja-JP" altLang="en-US" sz="2000" dirty="0"/>
              <a:t>デコーダモデル</a:t>
            </a:r>
            <a:endParaRPr lang="en-US" altLang="ja-JP" sz="2000" dirty="0"/>
          </a:p>
          <a:p>
            <a:pPr lvl="1"/>
            <a:r>
              <a:rPr kumimoji="1" lang="ja-JP" altLang="en-US" sz="2000" dirty="0"/>
              <a:t>２つのディープラーニングモデルからなる</a:t>
            </a:r>
            <a:endParaRPr kumimoji="1" lang="en-US" altLang="ja-JP" sz="2000" dirty="0"/>
          </a:p>
          <a:p>
            <a:pPr lvl="1"/>
            <a:r>
              <a:rPr lang="ja-JP" altLang="en-US" sz="2000" dirty="0"/>
              <a:t>ある文章を別の文章に変換する</a:t>
            </a:r>
            <a:endParaRPr lang="en-US" altLang="ja-JP" sz="2000" dirty="0"/>
          </a:p>
          <a:p>
            <a:endParaRPr kumimoji="1" lang="en-US" altLang="ja-JP" sz="2000" dirty="0"/>
          </a:p>
          <a:p>
            <a:r>
              <a:rPr kumimoji="1" lang="ja-JP" altLang="en-US" sz="2000" dirty="0"/>
              <a:t>例：</a:t>
            </a:r>
            <a:endParaRPr kumimoji="1" lang="en-US" altLang="ja-JP" sz="2000" dirty="0"/>
          </a:p>
          <a:p>
            <a:pPr marL="457200" lvl="1" indent="0">
              <a:buNone/>
            </a:pPr>
            <a:r>
              <a:rPr lang="ja-JP" altLang="en-US" sz="2000" dirty="0"/>
              <a:t>機械翻訳</a:t>
            </a:r>
            <a:endParaRPr kumimoji="1" lang="en-US" altLang="ja-JP" sz="2000" dirty="0"/>
          </a:p>
          <a:p>
            <a:endParaRPr lang="en-US" altLang="ja-JP" sz="2000" dirty="0"/>
          </a:p>
        </p:txBody>
      </p:sp>
      <p:sp>
        <p:nvSpPr>
          <p:cNvPr id="9" name="テキスト ボックス 8">
            <a:extLst>
              <a:ext uri="{FF2B5EF4-FFF2-40B4-BE49-F238E27FC236}">
                <a16:creationId xmlns:a16="http://schemas.microsoft.com/office/drawing/2014/main" id="{BB133659-4DC4-4C37-9A02-51B0F7A6D676}"/>
              </a:ext>
            </a:extLst>
          </p:cNvPr>
          <p:cNvSpPr txBox="1"/>
          <p:nvPr/>
        </p:nvSpPr>
        <p:spPr>
          <a:xfrm>
            <a:off x="179883" y="4320862"/>
            <a:ext cx="2099108"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en-US" altLang="ja-JP" sz="2400" dirty="0"/>
              <a:t>I have a cats</a:t>
            </a:r>
            <a:endParaRPr kumimoji="1" lang="ja-JP" altLang="en-US" sz="2400" dirty="0"/>
          </a:p>
        </p:txBody>
      </p:sp>
      <p:sp>
        <p:nvSpPr>
          <p:cNvPr id="11" name="矢印: 右 10">
            <a:extLst>
              <a:ext uri="{FF2B5EF4-FFF2-40B4-BE49-F238E27FC236}">
                <a16:creationId xmlns:a16="http://schemas.microsoft.com/office/drawing/2014/main" id="{8336BF50-A39E-4172-9A25-5F07B3E8F68A}"/>
              </a:ext>
            </a:extLst>
          </p:cNvPr>
          <p:cNvSpPr/>
          <p:nvPr/>
        </p:nvSpPr>
        <p:spPr>
          <a:xfrm>
            <a:off x="2338950" y="4371812"/>
            <a:ext cx="449705" cy="3597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A3E0FB47-BBAA-4029-A99D-B2E4D26B8BDB}"/>
              </a:ext>
            </a:extLst>
          </p:cNvPr>
          <p:cNvSpPr/>
          <p:nvPr/>
        </p:nvSpPr>
        <p:spPr>
          <a:xfrm>
            <a:off x="2848616" y="3976091"/>
            <a:ext cx="1470286" cy="11092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エンコーダ</a:t>
            </a:r>
            <a:endParaRPr kumimoji="1" lang="ja-JP" altLang="en-US" dirty="0"/>
          </a:p>
        </p:txBody>
      </p:sp>
      <p:sp>
        <p:nvSpPr>
          <p:cNvPr id="15" name="矢印: 右 14">
            <a:extLst>
              <a:ext uri="{FF2B5EF4-FFF2-40B4-BE49-F238E27FC236}">
                <a16:creationId xmlns:a16="http://schemas.microsoft.com/office/drawing/2014/main" id="{6083D69B-111D-42F1-8C84-5919B10DB6B5}"/>
              </a:ext>
            </a:extLst>
          </p:cNvPr>
          <p:cNvSpPr/>
          <p:nvPr/>
        </p:nvSpPr>
        <p:spPr>
          <a:xfrm>
            <a:off x="4416961" y="4350845"/>
            <a:ext cx="449705" cy="3597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DE18E28A-2A7A-4CE1-9579-578A8A80F783}"/>
              </a:ext>
            </a:extLst>
          </p:cNvPr>
          <p:cNvSpPr/>
          <p:nvPr/>
        </p:nvSpPr>
        <p:spPr>
          <a:xfrm>
            <a:off x="5019691" y="3976091"/>
            <a:ext cx="1109272" cy="1109272"/>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rPr>
              <a:t>特徴表現</a:t>
            </a:r>
            <a:endParaRPr kumimoji="1" lang="ja-JP" altLang="en-US" dirty="0">
              <a:solidFill>
                <a:srgbClr val="FF0000"/>
              </a:solidFill>
            </a:endParaRPr>
          </a:p>
        </p:txBody>
      </p:sp>
      <p:sp>
        <p:nvSpPr>
          <p:cNvPr id="18" name="矢印: 右 17">
            <a:extLst>
              <a:ext uri="{FF2B5EF4-FFF2-40B4-BE49-F238E27FC236}">
                <a16:creationId xmlns:a16="http://schemas.microsoft.com/office/drawing/2014/main" id="{6A0C337F-7E5F-4E51-B950-92602B466C70}"/>
              </a:ext>
            </a:extLst>
          </p:cNvPr>
          <p:cNvSpPr/>
          <p:nvPr/>
        </p:nvSpPr>
        <p:spPr>
          <a:xfrm>
            <a:off x="6278240" y="4371812"/>
            <a:ext cx="449705" cy="3597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9D1CA2A7-691F-49FD-93A7-9C4CA47702ED}"/>
              </a:ext>
            </a:extLst>
          </p:cNvPr>
          <p:cNvSpPr/>
          <p:nvPr/>
        </p:nvSpPr>
        <p:spPr>
          <a:xfrm>
            <a:off x="6787906" y="3976091"/>
            <a:ext cx="1470286" cy="11092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デコーダ</a:t>
            </a:r>
            <a:endParaRPr kumimoji="1" lang="ja-JP" altLang="en-US" dirty="0"/>
          </a:p>
        </p:txBody>
      </p:sp>
      <p:sp>
        <p:nvSpPr>
          <p:cNvPr id="20" name="矢印: 右 19">
            <a:extLst>
              <a:ext uri="{FF2B5EF4-FFF2-40B4-BE49-F238E27FC236}">
                <a16:creationId xmlns:a16="http://schemas.microsoft.com/office/drawing/2014/main" id="{A7D221D4-307F-4E72-892B-CBB236E79786}"/>
              </a:ext>
            </a:extLst>
          </p:cNvPr>
          <p:cNvSpPr/>
          <p:nvPr/>
        </p:nvSpPr>
        <p:spPr>
          <a:xfrm>
            <a:off x="8464306" y="4350845"/>
            <a:ext cx="449705" cy="3597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83C79DE-132A-45B2-B905-F802BE1C816F}"/>
              </a:ext>
            </a:extLst>
          </p:cNvPr>
          <p:cNvSpPr txBox="1"/>
          <p:nvPr/>
        </p:nvSpPr>
        <p:spPr>
          <a:xfrm>
            <a:off x="9063288" y="4136195"/>
            <a:ext cx="2485245"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ja-JP" altLang="en-US" sz="2400" dirty="0"/>
              <a:t>私はネコを飼っています</a:t>
            </a:r>
          </a:p>
        </p:txBody>
      </p:sp>
      <p:sp>
        <p:nvSpPr>
          <p:cNvPr id="22" name="テキスト ボックス 21">
            <a:extLst>
              <a:ext uri="{FF2B5EF4-FFF2-40B4-BE49-F238E27FC236}">
                <a16:creationId xmlns:a16="http://schemas.microsoft.com/office/drawing/2014/main" id="{EA4152D9-A26F-4F51-9603-050837ACF077}"/>
              </a:ext>
            </a:extLst>
          </p:cNvPr>
          <p:cNvSpPr txBox="1"/>
          <p:nvPr/>
        </p:nvSpPr>
        <p:spPr>
          <a:xfrm>
            <a:off x="4732378" y="5161329"/>
            <a:ext cx="1828175" cy="646331"/>
          </a:xfrm>
          <a:prstGeom prst="rect">
            <a:avLst/>
          </a:prstGeom>
          <a:noFill/>
        </p:spPr>
        <p:txBody>
          <a:bodyPr wrap="square" rtlCol="0">
            <a:spAutoFit/>
          </a:bodyPr>
          <a:lstStyle/>
          <a:p>
            <a:r>
              <a:rPr kumimoji="1" lang="en-US" altLang="ja-JP" dirty="0"/>
              <a:t>input</a:t>
            </a:r>
            <a:r>
              <a:rPr kumimoji="1" lang="ja-JP" altLang="en-US" dirty="0"/>
              <a:t>の情報が圧縮されたもの</a:t>
            </a:r>
          </a:p>
        </p:txBody>
      </p:sp>
    </p:spTree>
    <p:extLst>
      <p:ext uri="{BB962C8B-B14F-4D97-AF65-F5344CB8AC3E}">
        <p14:creationId xmlns:p14="http://schemas.microsoft.com/office/powerpoint/2010/main" val="2027666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FF505F-C8C8-4AA7-A24F-3C3A071F881E}"/>
              </a:ext>
            </a:extLst>
          </p:cNvPr>
          <p:cNvSpPr>
            <a:spLocks noGrp="1"/>
          </p:cNvSpPr>
          <p:nvPr>
            <p:ph type="title"/>
          </p:nvPr>
        </p:nvSpPr>
        <p:spPr>
          <a:xfrm>
            <a:off x="643467" y="321734"/>
            <a:ext cx="10905066" cy="1135737"/>
          </a:xfrm>
        </p:spPr>
        <p:txBody>
          <a:bodyPr>
            <a:normAutofit/>
          </a:bodyPr>
          <a:lstStyle/>
          <a:p>
            <a:r>
              <a:rPr lang="en-US" altLang="ja-JP" sz="3600" dirty="0"/>
              <a:t>Transformer</a:t>
            </a:r>
            <a:r>
              <a:rPr lang="ja-JP" altLang="en-US" sz="3600" dirty="0"/>
              <a:t>のモデル構造</a:t>
            </a:r>
            <a:endParaRPr kumimoji="1" lang="ja-JP" altLang="en-US" sz="3600" dirty="0"/>
          </a:p>
        </p:txBody>
      </p:sp>
      <p:sp>
        <p:nvSpPr>
          <p:cNvPr id="11" name="コンテンツ プレースホルダー 2">
            <a:extLst>
              <a:ext uri="{FF2B5EF4-FFF2-40B4-BE49-F238E27FC236}">
                <a16:creationId xmlns:a16="http://schemas.microsoft.com/office/drawing/2014/main" id="{AF07F36E-EB53-4362-BD6B-73771A925BEC}"/>
              </a:ext>
            </a:extLst>
          </p:cNvPr>
          <p:cNvSpPr>
            <a:spLocks noGrp="1"/>
          </p:cNvSpPr>
          <p:nvPr>
            <p:ph idx="1"/>
          </p:nvPr>
        </p:nvSpPr>
        <p:spPr>
          <a:xfrm>
            <a:off x="4644524" y="1457471"/>
            <a:ext cx="7040445" cy="4393982"/>
          </a:xfrm>
        </p:spPr>
        <p:txBody>
          <a:bodyPr>
            <a:normAutofit/>
          </a:bodyPr>
          <a:lstStyle/>
          <a:p>
            <a:r>
              <a:rPr lang="ja-JP" altLang="en-US" sz="2000" dirty="0"/>
              <a:t>左半分がエンコーダ、右半分がデコーダ</a:t>
            </a:r>
            <a:endParaRPr lang="en-US" altLang="ja-JP" sz="2000" dirty="0"/>
          </a:p>
          <a:p>
            <a:endParaRPr lang="en-US" altLang="ja-JP" sz="2000" dirty="0"/>
          </a:p>
          <a:p>
            <a:r>
              <a:rPr lang="ja-JP" altLang="en-US" sz="2000" dirty="0"/>
              <a:t>翻訳前文章をエンコーダに、翻訳後文章をデコーダに入力して学習させる</a:t>
            </a:r>
            <a:endParaRPr lang="en-US" altLang="ja-JP" sz="2000" dirty="0"/>
          </a:p>
          <a:p>
            <a:endParaRPr lang="en-US" altLang="ja-JP" sz="2000" dirty="0"/>
          </a:p>
          <a:p>
            <a:r>
              <a:rPr lang="ja-JP" altLang="en-US" sz="2000" dirty="0"/>
              <a:t>デコーダでは、エンコーダで出力された翻訳前単語の特徴表現も使って、次の単語を予測する</a:t>
            </a:r>
            <a:endParaRPr lang="en-US" altLang="ja-JP" sz="2000" dirty="0"/>
          </a:p>
          <a:p>
            <a:pPr marL="0" indent="0">
              <a:buNone/>
            </a:pPr>
            <a:endParaRPr lang="en-US" altLang="ja-JP" sz="2000" dirty="0"/>
          </a:p>
          <a:p>
            <a:endParaRPr lang="en-US" altLang="ja-JP" sz="2000" dirty="0"/>
          </a:p>
          <a:p>
            <a:endParaRPr lang="en-US" altLang="ja-JP" sz="2000" dirty="0"/>
          </a:p>
        </p:txBody>
      </p:sp>
      <p:pic>
        <p:nvPicPr>
          <p:cNvPr id="9" name="図 8">
            <a:extLst>
              <a:ext uri="{FF2B5EF4-FFF2-40B4-BE49-F238E27FC236}">
                <a16:creationId xmlns:a16="http://schemas.microsoft.com/office/drawing/2014/main" id="{E5BB2F38-9B9A-4FBC-9F9A-E1A6A7E10DBA}"/>
              </a:ext>
            </a:extLst>
          </p:cNvPr>
          <p:cNvPicPr>
            <a:picLocks noChangeAspect="1"/>
          </p:cNvPicPr>
          <p:nvPr/>
        </p:nvPicPr>
        <p:blipFill>
          <a:blip r:embed="rId2"/>
          <a:stretch>
            <a:fillRect/>
          </a:stretch>
        </p:blipFill>
        <p:spPr>
          <a:xfrm>
            <a:off x="507030" y="1251497"/>
            <a:ext cx="4001058" cy="5325218"/>
          </a:xfrm>
          <a:prstGeom prst="rect">
            <a:avLst/>
          </a:prstGeom>
        </p:spPr>
      </p:pic>
      <p:sp>
        <p:nvSpPr>
          <p:cNvPr id="13" name="テキスト ボックス 12">
            <a:extLst>
              <a:ext uri="{FF2B5EF4-FFF2-40B4-BE49-F238E27FC236}">
                <a16:creationId xmlns:a16="http://schemas.microsoft.com/office/drawing/2014/main" id="{A203B653-C671-4195-8E09-5307E7B1B95A}"/>
              </a:ext>
            </a:extLst>
          </p:cNvPr>
          <p:cNvSpPr txBox="1"/>
          <p:nvPr/>
        </p:nvSpPr>
        <p:spPr>
          <a:xfrm>
            <a:off x="1807651" y="5086834"/>
            <a:ext cx="1112969" cy="200055"/>
          </a:xfrm>
          <a:prstGeom prst="rect">
            <a:avLst/>
          </a:prstGeom>
          <a:noFill/>
        </p:spPr>
        <p:txBody>
          <a:bodyPr wrap="square" rtlCol="0">
            <a:spAutoFit/>
          </a:bodyPr>
          <a:lstStyle/>
          <a:p>
            <a:r>
              <a:rPr kumimoji="1" lang="en-US" altLang="ja-JP" sz="700" dirty="0">
                <a:latin typeface="Meiryo UI" panose="020B0604030504040204" pitchFamily="50" charset="-128"/>
                <a:ea typeface="Meiryo UI" panose="020B0604030504040204" pitchFamily="50" charset="-128"/>
              </a:rPr>
              <a:t>(1, 256, 300)</a:t>
            </a:r>
            <a:endParaRPr kumimoji="1" lang="ja-JP" altLang="en-US" sz="700" dirty="0">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A203B653-C671-4195-8E09-5307E7B1B95A}"/>
              </a:ext>
            </a:extLst>
          </p:cNvPr>
          <p:cNvSpPr txBox="1"/>
          <p:nvPr/>
        </p:nvSpPr>
        <p:spPr>
          <a:xfrm>
            <a:off x="1807651" y="5327504"/>
            <a:ext cx="1112969" cy="200055"/>
          </a:xfrm>
          <a:prstGeom prst="rect">
            <a:avLst/>
          </a:prstGeom>
          <a:noFill/>
        </p:spPr>
        <p:txBody>
          <a:bodyPr wrap="square" rtlCol="0">
            <a:spAutoFit/>
          </a:bodyPr>
          <a:lstStyle/>
          <a:p>
            <a:r>
              <a:rPr kumimoji="1" lang="en-US" altLang="ja-JP" sz="700" dirty="0">
                <a:latin typeface="Meiryo UI" panose="020B0604030504040204" pitchFamily="50" charset="-128"/>
                <a:ea typeface="Meiryo UI" panose="020B0604030504040204" pitchFamily="50" charset="-128"/>
              </a:rPr>
              <a:t>(1, 256, 300)</a:t>
            </a:r>
            <a:endParaRPr kumimoji="1" lang="ja-JP" altLang="en-US" sz="700" dirty="0">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A203B653-C671-4195-8E09-5307E7B1B95A}"/>
              </a:ext>
            </a:extLst>
          </p:cNvPr>
          <p:cNvSpPr txBox="1"/>
          <p:nvPr/>
        </p:nvSpPr>
        <p:spPr>
          <a:xfrm>
            <a:off x="1821299" y="5871776"/>
            <a:ext cx="1112969" cy="200055"/>
          </a:xfrm>
          <a:prstGeom prst="rect">
            <a:avLst/>
          </a:prstGeom>
          <a:noFill/>
        </p:spPr>
        <p:txBody>
          <a:bodyPr wrap="square" rtlCol="0">
            <a:spAutoFit/>
          </a:bodyPr>
          <a:lstStyle/>
          <a:p>
            <a:r>
              <a:rPr kumimoji="1" lang="en-US" altLang="ja-JP" sz="700" dirty="0">
                <a:latin typeface="Meiryo UI" panose="020B0604030504040204" pitchFamily="50" charset="-128"/>
                <a:ea typeface="Meiryo UI" panose="020B0604030504040204" pitchFamily="50" charset="-128"/>
              </a:rPr>
              <a:t>(1, 256)</a:t>
            </a:r>
            <a:endParaRPr kumimoji="1" lang="ja-JP" altLang="en-US" sz="700" dirty="0">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A203B653-C671-4195-8E09-5307E7B1B95A}"/>
              </a:ext>
            </a:extLst>
          </p:cNvPr>
          <p:cNvSpPr txBox="1"/>
          <p:nvPr/>
        </p:nvSpPr>
        <p:spPr>
          <a:xfrm>
            <a:off x="1086594" y="4051326"/>
            <a:ext cx="1112969" cy="200055"/>
          </a:xfrm>
          <a:prstGeom prst="rect">
            <a:avLst/>
          </a:prstGeom>
          <a:noFill/>
        </p:spPr>
        <p:txBody>
          <a:bodyPr wrap="square" rtlCol="0">
            <a:spAutoFit/>
          </a:bodyPr>
          <a:lstStyle/>
          <a:p>
            <a:r>
              <a:rPr kumimoji="1" lang="en-US" altLang="ja-JP" sz="700" dirty="0">
                <a:latin typeface="Meiryo UI" panose="020B0604030504040204" pitchFamily="50" charset="-128"/>
                <a:ea typeface="Meiryo UI" panose="020B0604030504040204" pitchFamily="50" charset="-128"/>
              </a:rPr>
              <a:t>(1, 256, 300)</a:t>
            </a:r>
            <a:endParaRPr kumimoji="1" lang="ja-JP" altLang="en-US" sz="700" dirty="0">
              <a:latin typeface="Meiryo UI" panose="020B0604030504040204" pitchFamily="50" charset="-128"/>
              <a:ea typeface="Meiryo UI" panose="020B0604030504040204" pitchFamily="50" charset="-128"/>
            </a:endParaRPr>
          </a:p>
        </p:txBody>
      </p:sp>
      <p:sp>
        <p:nvSpPr>
          <p:cNvPr id="19" name="テキスト ボックス 18">
            <a:extLst>
              <a:ext uri="{FF2B5EF4-FFF2-40B4-BE49-F238E27FC236}">
                <a16:creationId xmlns:a16="http://schemas.microsoft.com/office/drawing/2014/main" id="{A203B653-C671-4195-8E09-5307E7B1B95A}"/>
              </a:ext>
            </a:extLst>
          </p:cNvPr>
          <p:cNvSpPr txBox="1"/>
          <p:nvPr/>
        </p:nvSpPr>
        <p:spPr>
          <a:xfrm>
            <a:off x="1014060" y="3088549"/>
            <a:ext cx="1112969" cy="200055"/>
          </a:xfrm>
          <a:prstGeom prst="rect">
            <a:avLst/>
          </a:prstGeom>
          <a:noFill/>
        </p:spPr>
        <p:txBody>
          <a:bodyPr wrap="square" rtlCol="0">
            <a:spAutoFit/>
          </a:bodyPr>
          <a:lstStyle/>
          <a:p>
            <a:r>
              <a:rPr kumimoji="1" lang="en-US" altLang="ja-JP" sz="700" dirty="0">
                <a:latin typeface="Meiryo UI" panose="020B0604030504040204" pitchFamily="50" charset="-128"/>
                <a:ea typeface="Meiryo UI" panose="020B0604030504040204" pitchFamily="50" charset="-128"/>
              </a:rPr>
              <a:t>(1, 256, 300)</a:t>
            </a:r>
            <a:endParaRPr kumimoji="1" lang="ja-JP" altLang="en-US" sz="7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95029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FF505F-C8C8-4AA7-A24F-3C3A071F881E}"/>
              </a:ext>
            </a:extLst>
          </p:cNvPr>
          <p:cNvSpPr>
            <a:spLocks noGrp="1"/>
          </p:cNvSpPr>
          <p:nvPr>
            <p:ph type="title"/>
          </p:nvPr>
        </p:nvSpPr>
        <p:spPr>
          <a:xfrm>
            <a:off x="643467" y="321734"/>
            <a:ext cx="10905066" cy="1135737"/>
          </a:xfrm>
        </p:spPr>
        <p:txBody>
          <a:bodyPr>
            <a:normAutofit/>
          </a:bodyPr>
          <a:lstStyle/>
          <a:p>
            <a:r>
              <a:rPr lang="ja-JP" altLang="en-US" sz="3600" dirty="0"/>
              <a:t>目次</a:t>
            </a:r>
            <a:endParaRPr kumimoji="1" lang="ja-JP" altLang="en-US" sz="3600" dirty="0"/>
          </a:p>
        </p:txBody>
      </p:sp>
      <p:sp>
        <p:nvSpPr>
          <p:cNvPr id="3" name="コンテンツ プレースホルダー 2">
            <a:extLst>
              <a:ext uri="{FF2B5EF4-FFF2-40B4-BE49-F238E27FC236}">
                <a16:creationId xmlns:a16="http://schemas.microsoft.com/office/drawing/2014/main" id="{8ED9FBEB-147A-4E05-9281-6D2343646F9F}"/>
              </a:ext>
            </a:extLst>
          </p:cNvPr>
          <p:cNvSpPr>
            <a:spLocks noGrp="1"/>
          </p:cNvSpPr>
          <p:nvPr>
            <p:ph idx="1"/>
          </p:nvPr>
        </p:nvSpPr>
        <p:spPr>
          <a:xfrm>
            <a:off x="643467" y="1782981"/>
            <a:ext cx="10905066" cy="4393982"/>
          </a:xfrm>
        </p:spPr>
        <p:txBody>
          <a:bodyPr>
            <a:normAutofit/>
          </a:bodyPr>
          <a:lstStyle/>
          <a:p>
            <a:r>
              <a:rPr kumimoji="1" lang="en-US" altLang="ja-JP" sz="2000" dirty="0"/>
              <a:t>BERT</a:t>
            </a:r>
            <a:r>
              <a:rPr lang="ja-JP" altLang="en-US" sz="2000" dirty="0"/>
              <a:t>とは</a:t>
            </a:r>
            <a:r>
              <a:rPr kumimoji="1" lang="ja-JP" altLang="en-US" sz="2000" dirty="0"/>
              <a:t>？</a:t>
            </a:r>
            <a:endParaRPr kumimoji="1" lang="en-US" altLang="ja-JP" sz="2000" dirty="0"/>
          </a:p>
          <a:p>
            <a:r>
              <a:rPr kumimoji="1" lang="en-US" altLang="ja-JP" sz="2000" dirty="0"/>
              <a:t>Attention</a:t>
            </a:r>
            <a:r>
              <a:rPr kumimoji="1" lang="ja-JP" altLang="en-US" sz="2000" dirty="0"/>
              <a:t>の仕組み</a:t>
            </a:r>
            <a:endParaRPr kumimoji="1" lang="en-US" altLang="ja-JP" sz="2000" dirty="0"/>
          </a:p>
          <a:p>
            <a:r>
              <a:rPr lang="en-US" altLang="ja-JP" sz="2000" dirty="0"/>
              <a:t>Transformer</a:t>
            </a:r>
            <a:r>
              <a:rPr lang="ja-JP" altLang="en-US" sz="2000" dirty="0"/>
              <a:t>の仕組み</a:t>
            </a:r>
            <a:endParaRPr lang="en-US" altLang="ja-JP" sz="2000" dirty="0"/>
          </a:p>
          <a:p>
            <a:r>
              <a:rPr kumimoji="1" lang="en-US" altLang="ja-JP" sz="2000" dirty="0"/>
              <a:t>BERT</a:t>
            </a:r>
            <a:r>
              <a:rPr kumimoji="1" lang="ja-JP" altLang="en-US" sz="2000" dirty="0"/>
              <a:t>の仕組み</a:t>
            </a:r>
          </a:p>
        </p:txBody>
      </p:sp>
    </p:spTree>
    <p:extLst>
      <p:ext uri="{BB962C8B-B14F-4D97-AF65-F5344CB8AC3E}">
        <p14:creationId xmlns:p14="http://schemas.microsoft.com/office/powerpoint/2010/main" val="585617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FF505F-C8C8-4AA7-A24F-3C3A071F881E}"/>
              </a:ext>
            </a:extLst>
          </p:cNvPr>
          <p:cNvSpPr>
            <a:spLocks noGrp="1"/>
          </p:cNvSpPr>
          <p:nvPr>
            <p:ph type="title"/>
          </p:nvPr>
        </p:nvSpPr>
        <p:spPr>
          <a:xfrm>
            <a:off x="643467" y="321734"/>
            <a:ext cx="10905066" cy="1135737"/>
          </a:xfrm>
        </p:spPr>
        <p:txBody>
          <a:bodyPr>
            <a:normAutofit/>
          </a:bodyPr>
          <a:lstStyle/>
          <a:p>
            <a:r>
              <a:rPr lang="en-US" altLang="ja-JP" sz="3600" dirty="0"/>
              <a:t>Transformer</a:t>
            </a:r>
            <a:r>
              <a:rPr lang="ja-JP" altLang="en-US" sz="3600" dirty="0"/>
              <a:t>のモデル構造</a:t>
            </a:r>
            <a:endParaRPr kumimoji="1" lang="ja-JP" altLang="en-US" sz="3600" dirty="0"/>
          </a:p>
        </p:txBody>
      </p:sp>
      <p:sp>
        <p:nvSpPr>
          <p:cNvPr id="11" name="コンテンツ プレースホルダー 2">
            <a:extLst>
              <a:ext uri="{FF2B5EF4-FFF2-40B4-BE49-F238E27FC236}">
                <a16:creationId xmlns:a16="http://schemas.microsoft.com/office/drawing/2014/main" id="{AF07F36E-EB53-4362-BD6B-73771A925BEC}"/>
              </a:ext>
            </a:extLst>
          </p:cNvPr>
          <p:cNvSpPr>
            <a:spLocks noGrp="1"/>
          </p:cNvSpPr>
          <p:nvPr>
            <p:ph idx="1"/>
          </p:nvPr>
        </p:nvSpPr>
        <p:spPr>
          <a:xfrm>
            <a:off x="4644524" y="1457470"/>
            <a:ext cx="7040445" cy="4928339"/>
          </a:xfrm>
        </p:spPr>
        <p:txBody>
          <a:bodyPr>
            <a:normAutofit/>
          </a:bodyPr>
          <a:lstStyle/>
          <a:p>
            <a:r>
              <a:rPr lang="en-US" altLang="ja-JP" sz="2000" dirty="0"/>
              <a:t>Embedding</a:t>
            </a:r>
            <a:r>
              <a:rPr lang="ja-JP" altLang="en-US" sz="2000" dirty="0"/>
              <a:t>層で単語をベクトル化</a:t>
            </a:r>
            <a:endParaRPr lang="en-US" altLang="ja-JP" sz="2000" dirty="0"/>
          </a:p>
          <a:p>
            <a:endParaRPr lang="en-US" altLang="ja-JP" sz="2000" dirty="0"/>
          </a:p>
          <a:p>
            <a:r>
              <a:rPr lang="en-US" altLang="ja-JP" sz="2000" dirty="0"/>
              <a:t>Positional</a:t>
            </a:r>
            <a:r>
              <a:rPr lang="ja-JP" altLang="en-US" sz="2000" dirty="0"/>
              <a:t> </a:t>
            </a:r>
            <a:r>
              <a:rPr lang="en-US" altLang="ja-JP" sz="2000" dirty="0"/>
              <a:t>Encoding</a:t>
            </a:r>
            <a:r>
              <a:rPr lang="ja-JP" altLang="en-US" sz="2000" dirty="0"/>
              <a:t>で単語の位置情報を付与する</a:t>
            </a:r>
            <a:endParaRPr lang="en-US" altLang="ja-JP" sz="2000" dirty="0"/>
          </a:p>
          <a:p>
            <a:pPr lvl="1"/>
            <a:r>
              <a:rPr lang="ja-JP" altLang="en-US" sz="1800" dirty="0"/>
              <a:t>ベクトル情報だけだと単語の順番を考慮することができないため、位置情報を付与する</a:t>
            </a:r>
            <a:endParaRPr lang="en-US" altLang="ja-JP" sz="2000" dirty="0"/>
          </a:p>
          <a:p>
            <a:pPr lvl="1"/>
            <a:endParaRPr lang="en-US" altLang="ja-JP" sz="2000" dirty="0"/>
          </a:p>
          <a:p>
            <a:pPr lvl="1"/>
            <a:endParaRPr lang="en-US" altLang="ja-JP" sz="2000" dirty="0"/>
          </a:p>
          <a:p>
            <a:pPr marL="457200" lvl="1" indent="0">
              <a:buNone/>
            </a:pPr>
            <a:endParaRPr lang="en-US" altLang="ja-JP" sz="2000" dirty="0"/>
          </a:p>
          <a:p>
            <a:pPr marL="457200" lvl="1" indent="0">
              <a:buNone/>
            </a:pPr>
            <a:r>
              <a:rPr lang="en-US" altLang="ja-JP" sz="1600" dirty="0"/>
              <a:t>                                                                 pos: </a:t>
            </a:r>
            <a:r>
              <a:rPr lang="ja-JP" altLang="en-US" sz="1600" dirty="0"/>
              <a:t>何番目の単語かを表す</a:t>
            </a:r>
            <a:endParaRPr lang="en-US" altLang="ja-JP" sz="1600" dirty="0"/>
          </a:p>
          <a:p>
            <a:pPr marL="457200" lvl="1" indent="0">
              <a:buNone/>
            </a:pPr>
            <a:r>
              <a:rPr lang="en-US" altLang="ja-JP" sz="1600" dirty="0"/>
              <a:t>                                               </a:t>
            </a:r>
            <a:r>
              <a:rPr lang="ja-JP" altLang="en-US" sz="1600" dirty="0"/>
              <a:t>  </a:t>
            </a:r>
            <a:r>
              <a:rPr lang="en-US" altLang="ja-JP" sz="1600" dirty="0"/>
              <a:t>i: </a:t>
            </a:r>
            <a:r>
              <a:rPr lang="ja-JP" altLang="en-US" sz="1600" dirty="0"/>
              <a:t>単語のベクトルの何次元目かを表す</a:t>
            </a:r>
            <a:endParaRPr lang="en-US" altLang="ja-JP" sz="1600" dirty="0"/>
          </a:p>
          <a:p>
            <a:pPr marL="457200" lvl="1" indent="0">
              <a:buNone/>
            </a:pPr>
            <a:r>
              <a:rPr lang="en-US" altLang="ja-JP" sz="1600" dirty="0"/>
              <a:t>			                   D: </a:t>
            </a:r>
            <a:r>
              <a:rPr lang="ja-JP" altLang="en-US" sz="1600" dirty="0"/>
              <a:t>単語ベクトルの次元数を表す</a:t>
            </a:r>
            <a:endParaRPr lang="en-US" altLang="ja-JP" sz="1600" dirty="0"/>
          </a:p>
          <a:p>
            <a:pPr lvl="1"/>
            <a:endParaRPr lang="en-US" altLang="ja-JP" sz="2000" dirty="0"/>
          </a:p>
          <a:p>
            <a:pPr lvl="1"/>
            <a:r>
              <a:rPr lang="ja-JP" altLang="en-US" sz="2000" dirty="0"/>
              <a:t>上記で計算した</a:t>
            </a:r>
            <a:r>
              <a:rPr lang="en-US" altLang="ja-JP" sz="2000" dirty="0"/>
              <a:t>PE</a:t>
            </a:r>
            <a:r>
              <a:rPr lang="ja-JP" altLang="en-US" sz="2000" dirty="0"/>
              <a:t>を、単語のベクトル表現に加算する</a:t>
            </a:r>
            <a:endParaRPr lang="en-US" altLang="ja-JP" sz="2000" dirty="0"/>
          </a:p>
          <a:p>
            <a:pPr lvl="2"/>
            <a:r>
              <a:rPr lang="ja-JP" altLang="en-US" sz="1800" dirty="0"/>
              <a:t>データの</a:t>
            </a:r>
            <a:r>
              <a:rPr lang="en-US" altLang="ja-JP" sz="1800" dirty="0"/>
              <a:t>shape</a:t>
            </a:r>
            <a:r>
              <a:rPr lang="ja-JP" altLang="en-US" sz="1800" dirty="0"/>
              <a:t>は変わらない</a:t>
            </a:r>
            <a:endParaRPr lang="en-US" altLang="ja-JP" sz="1800" dirty="0"/>
          </a:p>
          <a:p>
            <a:pPr lvl="1"/>
            <a:endParaRPr lang="en-US" altLang="ja-JP" sz="2000" dirty="0"/>
          </a:p>
          <a:p>
            <a:endParaRPr lang="en-US" altLang="ja-JP" sz="2000" dirty="0"/>
          </a:p>
          <a:p>
            <a:endParaRPr lang="en-US" altLang="ja-JP" sz="2000" dirty="0"/>
          </a:p>
          <a:p>
            <a:endParaRPr lang="en-US" altLang="ja-JP" sz="2000" dirty="0"/>
          </a:p>
        </p:txBody>
      </p:sp>
      <p:pic>
        <p:nvPicPr>
          <p:cNvPr id="9" name="図 8">
            <a:extLst>
              <a:ext uri="{FF2B5EF4-FFF2-40B4-BE49-F238E27FC236}">
                <a16:creationId xmlns:a16="http://schemas.microsoft.com/office/drawing/2014/main" id="{E5BB2F38-9B9A-4FBC-9F9A-E1A6A7E10DBA}"/>
              </a:ext>
            </a:extLst>
          </p:cNvPr>
          <p:cNvPicPr>
            <a:picLocks noChangeAspect="1"/>
          </p:cNvPicPr>
          <p:nvPr/>
        </p:nvPicPr>
        <p:blipFill>
          <a:blip r:embed="rId2"/>
          <a:stretch>
            <a:fillRect/>
          </a:stretch>
        </p:blipFill>
        <p:spPr>
          <a:xfrm>
            <a:off x="507030" y="1251497"/>
            <a:ext cx="4001058" cy="5325218"/>
          </a:xfrm>
          <a:prstGeom prst="rect">
            <a:avLst/>
          </a:prstGeom>
        </p:spPr>
      </p:pic>
      <p:sp>
        <p:nvSpPr>
          <p:cNvPr id="13" name="テキスト ボックス 12">
            <a:extLst>
              <a:ext uri="{FF2B5EF4-FFF2-40B4-BE49-F238E27FC236}">
                <a16:creationId xmlns:a16="http://schemas.microsoft.com/office/drawing/2014/main" id="{A203B653-C671-4195-8E09-5307E7B1B95A}"/>
              </a:ext>
            </a:extLst>
          </p:cNvPr>
          <p:cNvSpPr txBox="1"/>
          <p:nvPr/>
        </p:nvSpPr>
        <p:spPr>
          <a:xfrm>
            <a:off x="1807651" y="5086834"/>
            <a:ext cx="1112969" cy="200055"/>
          </a:xfrm>
          <a:prstGeom prst="rect">
            <a:avLst/>
          </a:prstGeom>
          <a:noFill/>
        </p:spPr>
        <p:txBody>
          <a:bodyPr wrap="square" rtlCol="0">
            <a:spAutoFit/>
          </a:bodyPr>
          <a:lstStyle/>
          <a:p>
            <a:r>
              <a:rPr kumimoji="1" lang="en-US" altLang="ja-JP" sz="700" dirty="0">
                <a:latin typeface="Meiryo UI" panose="020B0604030504040204" pitchFamily="50" charset="-128"/>
                <a:ea typeface="Meiryo UI" panose="020B0604030504040204" pitchFamily="50" charset="-128"/>
              </a:rPr>
              <a:t>(1, 256, 300)</a:t>
            </a:r>
            <a:endParaRPr kumimoji="1" lang="ja-JP" altLang="en-US" sz="700" dirty="0">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A203B653-C671-4195-8E09-5307E7B1B95A}"/>
              </a:ext>
            </a:extLst>
          </p:cNvPr>
          <p:cNvSpPr txBox="1"/>
          <p:nvPr/>
        </p:nvSpPr>
        <p:spPr>
          <a:xfrm>
            <a:off x="1807651" y="5327504"/>
            <a:ext cx="1112969" cy="200055"/>
          </a:xfrm>
          <a:prstGeom prst="rect">
            <a:avLst/>
          </a:prstGeom>
          <a:noFill/>
        </p:spPr>
        <p:txBody>
          <a:bodyPr wrap="square" rtlCol="0">
            <a:spAutoFit/>
          </a:bodyPr>
          <a:lstStyle/>
          <a:p>
            <a:r>
              <a:rPr kumimoji="1" lang="en-US" altLang="ja-JP" sz="700" dirty="0">
                <a:latin typeface="Meiryo UI" panose="020B0604030504040204" pitchFamily="50" charset="-128"/>
                <a:ea typeface="Meiryo UI" panose="020B0604030504040204" pitchFamily="50" charset="-128"/>
              </a:rPr>
              <a:t>(1, 256, 300)</a:t>
            </a:r>
            <a:endParaRPr kumimoji="1" lang="ja-JP" altLang="en-US" sz="700" dirty="0">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A203B653-C671-4195-8E09-5307E7B1B95A}"/>
              </a:ext>
            </a:extLst>
          </p:cNvPr>
          <p:cNvSpPr txBox="1"/>
          <p:nvPr/>
        </p:nvSpPr>
        <p:spPr>
          <a:xfrm>
            <a:off x="1821299" y="5871776"/>
            <a:ext cx="1112969" cy="200055"/>
          </a:xfrm>
          <a:prstGeom prst="rect">
            <a:avLst/>
          </a:prstGeom>
          <a:noFill/>
        </p:spPr>
        <p:txBody>
          <a:bodyPr wrap="square" rtlCol="0">
            <a:spAutoFit/>
          </a:bodyPr>
          <a:lstStyle/>
          <a:p>
            <a:r>
              <a:rPr kumimoji="1" lang="en-US" altLang="ja-JP" sz="700" dirty="0">
                <a:latin typeface="Meiryo UI" panose="020B0604030504040204" pitchFamily="50" charset="-128"/>
                <a:ea typeface="Meiryo UI" panose="020B0604030504040204" pitchFamily="50" charset="-128"/>
              </a:rPr>
              <a:t>(1, 256)</a:t>
            </a:r>
            <a:endParaRPr kumimoji="1" lang="ja-JP" altLang="en-US" sz="700" dirty="0">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A203B653-C671-4195-8E09-5307E7B1B95A}"/>
              </a:ext>
            </a:extLst>
          </p:cNvPr>
          <p:cNvSpPr txBox="1"/>
          <p:nvPr/>
        </p:nvSpPr>
        <p:spPr>
          <a:xfrm>
            <a:off x="1086594" y="4051326"/>
            <a:ext cx="1112969" cy="200055"/>
          </a:xfrm>
          <a:prstGeom prst="rect">
            <a:avLst/>
          </a:prstGeom>
          <a:noFill/>
        </p:spPr>
        <p:txBody>
          <a:bodyPr wrap="square" rtlCol="0">
            <a:spAutoFit/>
          </a:bodyPr>
          <a:lstStyle/>
          <a:p>
            <a:r>
              <a:rPr kumimoji="1" lang="en-US" altLang="ja-JP" sz="700" dirty="0">
                <a:latin typeface="Meiryo UI" panose="020B0604030504040204" pitchFamily="50" charset="-128"/>
                <a:ea typeface="Meiryo UI" panose="020B0604030504040204" pitchFamily="50" charset="-128"/>
              </a:rPr>
              <a:t>(1, 256, 300)</a:t>
            </a:r>
            <a:endParaRPr kumimoji="1" lang="ja-JP" altLang="en-US" sz="700" dirty="0">
              <a:latin typeface="Meiryo UI" panose="020B0604030504040204" pitchFamily="50" charset="-128"/>
              <a:ea typeface="Meiryo UI" panose="020B0604030504040204" pitchFamily="50" charset="-128"/>
            </a:endParaRPr>
          </a:p>
        </p:txBody>
      </p:sp>
      <p:sp>
        <p:nvSpPr>
          <p:cNvPr id="19" name="テキスト ボックス 18">
            <a:extLst>
              <a:ext uri="{FF2B5EF4-FFF2-40B4-BE49-F238E27FC236}">
                <a16:creationId xmlns:a16="http://schemas.microsoft.com/office/drawing/2014/main" id="{A203B653-C671-4195-8E09-5307E7B1B95A}"/>
              </a:ext>
            </a:extLst>
          </p:cNvPr>
          <p:cNvSpPr txBox="1"/>
          <p:nvPr/>
        </p:nvSpPr>
        <p:spPr>
          <a:xfrm>
            <a:off x="1014060" y="3088549"/>
            <a:ext cx="1112969" cy="200055"/>
          </a:xfrm>
          <a:prstGeom prst="rect">
            <a:avLst/>
          </a:prstGeom>
          <a:noFill/>
        </p:spPr>
        <p:txBody>
          <a:bodyPr wrap="square" rtlCol="0">
            <a:spAutoFit/>
          </a:bodyPr>
          <a:lstStyle/>
          <a:p>
            <a:r>
              <a:rPr kumimoji="1" lang="en-US" altLang="ja-JP" sz="700" dirty="0">
                <a:latin typeface="Meiryo UI" panose="020B0604030504040204" pitchFamily="50" charset="-128"/>
                <a:ea typeface="Meiryo UI" panose="020B0604030504040204" pitchFamily="50" charset="-128"/>
              </a:rPr>
              <a:t>(1, 256, 300)</a:t>
            </a:r>
            <a:endParaRPr kumimoji="1" lang="ja-JP" altLang="en-US" sz="700" dirty="0">
              <a:latin typeface="Meiryo UI" panose="020B0604030504040204" pitchFamily="50" charset="-128"/>
              <a:ea typeface="Meiryo UI" panose="020B0604030504040204" pitchFamily="50" charset="-128"/>
            </a:endParaRPr>
          </a:p>
        </p:txBody>
      </p:sp>
      <p:pic>
        <p:nvPicPr>
          <p:cNvPr id="5" name="図 4">
            <a:extLst>
              <a:ext uri="{FF2B5EF4-FFF2-40B4-BE49-F238E27FC236}">
                <a16:creationId xmlns:a16="http://schemas.microsoft.com/office/drawing/2014/main" id="{DACF2D9B-9384-48B4-B49E-69B88B3886F1}"/>
              </a:ext>
            </a:extLst>
          </p:cNvPr>
          <p:cNvPicPr>
            <a:picLocks noChangeAspect="1"/>
          </p:cNvPicPr>
          <p:nvPr/>
        </p:nvPicPr>
        <p:blipFill>
          <a:blip r:embed="rId3"/>
          <a:stretch>
            <a:fillRect/>
          </a:stretch>
        </p:blipFill>
        <p:spPr>
          <a:xfrm>
            <a:off x="5522846" y="3228453"/>
            <a:ext cx="3424207" cy="1022928"/>
          </a:xfrm>
          <a:prstGeom prst="rect">
            <a:avLst/>
          </a:prstGeom>
        </p:spPr>
      </p:pic>
    </p:spTree>
    <p:extLst>
      <p:ext uri="{BB962C8B-B14F-4D97-AF65-F5344CB8AC3E}">
        <p14:creationId xmlns:p14="http://schemas.microsoft.com/office/powerpoint/2010/main" val="458940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FF505F-C8C8-4AA7-A24F-3C3A071F881E}"/>
              </a:ext>
            </a:extLst>
          </p:cNvPr>
          <p:cNvSpPr>
            <a:spLocks noGrp="1"/>
          </p:cNvSpPr>
          <p:nvPr>
            <p:ph type="title"/>
          </p:nvPr>
        </p:nvSpPr>
        <p:spPr>
          <a:xfrm>
            <a:off x="643467" y="321734"/>
            <a:ext cx="10905066" cy="1135737"/>
          </a:xfrm>
        </p:spPr>
        <p:txBody>
          <a:bodyPr>
            <a:normAutofit/>
          </a:bodyPr>
          <a:lstStyle/>
          <a:p>
            <a:r>
              <a:rPr lang="en-US" altLang="ja-JP" sz="3600" dirty="0"/>
              <a:t>Transformer</a:t>
            </a:r>
            <a:r>
              <a:rPr lang="ja-JP" altLang="en-US" sz="3600" dirty="0"/>
              <a:t>のモデル構造</a:t>
            </a:r>
            <a:endParaRPr kumimoji="1" lang="ja-JP" altLang="en-US" sz="3600" dirty="0"/>
          </a:p>
        </p:txBody>
      </p:sp>
      <p:sp>
        <p:nvSpPr>
          <p:cNvPr id="11" name="コンテンツ プレースホルダー 2">
            <a:extLst>
              <a:ext uri="{FF2B5EF4-FFF2-40B4-BE49-F238E27FC236}">
                <a16:creationId xmlns:a16="http://schemas.microsoft.com/office/drawing/2014/main" id="{AF07F36E-EB53-4362-BD6B-73771A925BEC}"/>
              </a:ext>
            </a:extLst>
          </p:cNvPr>
          <p:cNvSpPr>
            <a:spLocks noGrp="1"/>
          </p:cNvSpPr>
          <p:nvPr>
            <p:ph idx="1"/>
          </p:nvPr>
        </p:nvSpPr>
        <p:spPr>
          <a:xfrm>
            <a:off x="4644524" y="1457471"/>
            <a:ext cx="7040445" cy="4393982"/>
          </a:xfrm>
        </p:spPr>
        <p:txBody>
          <a:bodyPr>
            <a:normAutofit/>
          </a:bodyPr>
          <a:lstStyle/>
          <a:p>
            <a:r>
              <a:rPr lang="en-US" altLang="ja-JP" sz="2000" dirty="0"/>
              <a:t>Attention</a:t>
            </a:r>
            <a:r>
              <a:rPr lang="ja-JP" altLang="en-US" sz="2000" dirty="0"/>
              <a:t>層は</a:t>
            </a:r>
            <a:r>
              <a:rPr lang="en-US" altLang="ja-JP" sz="2000" dirty="0"/>
              <a:t>3</a:t>
            </a:r>
            <a:r>
              <a:rPr lang="ja-JP" altLang="en-US" sz="2000" dirty="0"/>
              <a:t>つ</a:t>
            </a:r>
            <a:endParaRPr lang="en-US" altLang="ja-JP" sz="2000" dirty="0"/>
          </a:p>
          <a:p>
            <a:pPr lvl="1"/>
            <a:r>
              <a:rPr lang="ja-JP" altLang="en-US" sz="1800" dirty="0"/>
              <a:t>エンコーダ：</a:t>
            </a:r>
            <a:r>
              <a:rPr lang="en-US" altLang="ja-JP" sz="1800" dirty="0"/>
              <a:t>Self-Attention</a:t>
            </a:r>
            <a:endParaRPr lang="en-US" altLang="ja-JP" dirty="0"/>
          </a:p>
          <a:p>
            <a:pPr lvl="1"/>
            <a:r>
              <a:rPr lang="ja-JP" altLang="en-US" sz="1800" dirty="0"/>
              <a:t>デコーダ：</a:t>
            </a:r>
            <a:r>
              <a:rPr lang="en-US" altLang="ja-JP" sz="1800" dirty="0"/>
              <a:t>Self-Attention</a:t>
            </a:r>
            <a:r>
              <a:rPr lang="ja-JP" altLang="en-US" sz="1800" dirty="0"/>
              <a:t>と</a:t>
            </a:r>
            <a:r>
              <a:rPr lang="en-US" altLang="ja-JP" sz="1800" dirty="0" err="1"/>
              <a:t>SourceTarget</a:t>
            </a:r>
            <a:r>
              <a:rPr lang="en-US" altLang="ja-JP" sz="1800" dirty="0"/>
              <a:t>-Attention</a:t>
            </a:r>
          </a:p>
          <a:p>
            <a:pPr marL="0" indent="0">
              <a:buNone/>
            </a:pPr>
            <a:endParaRPr lang="en-US" altLang="ja-JP" sz="2000" dirty="0"/>
          </a:p>
          <a:p>
            <a:r>
              <a:rPr lang="en-US" altLang="ja-JP" sz="2000" dirty="0"/>
              <a:t>Attention</a:t>
            </a:r>
            <a:r>
              <a:rPr lang="ja-JP" altLang="en-US" sz="2000" dirty="0"/>
              <a:t>層に入ってくる</a:t>
            </a:r>
            <a:r>
              <a:rPr lang="en-US" altLang="ja-JP" sz="2000" dirty="0"/>
              <a:t>3</a:t>
            </a:r>
            <a:r>
              <a:rPr lang="ja-JP" altLang="en-US" sz="2000" dirty="0"/>
              <a:t>つの矢印は、</a:t>
            </a:r>
            <a:r>
              <a:rPr lang="en-US" altLang="ja-JP" sz="2000" dirty="0"/>
              <a:t>key, value, query</a:t>
            </a:r>
            <a:r>
              <a:rPr lang="ja-JP" altLang="en-US" sz="2000" dirty="0"/>
              <a:t>を表しています</a:t>
            </a:r>
            <a:endParaRPr lang="en-US" altLang="ja-JP" sz="2000" dirty="0"/>
          </a:p>
          <a:p>
            <a:endParaRPr lang="en-US" altLang="ja-JP" sz="2000" dirty="0"/>
          </a:p>
          <a:p>
            <a:pPr marL="0" indent="0">
              <a:buNone/>
            </a:pPr>
            <a:endParaRPr lang="en-US" altLang="ja-JP" sz="2000" dirty="0"/>
          </a:p>
        </p:txBody>
      </p:sp>
      <p:pic>
        <p:nvPicPr>
          <p:cNvPr id="9" name="図 8">
            <a:extLst>
              <a:ext uri="{FF2B5EF4-FFF2-40B4-BE49-F238E27FC236}">
                <a16:creationId xmlns:a16="http://schemas.microsoft.com/office/drawing/2014/main" id="{E5BB2F38-9B9A-4FBC-9F9A-E1A6A7E10DBA}"/>
              </a:ext>
            </a:extLst>
          </p:cNvPr>
          <p:cNvPicPr>
            <a:picLocks noChangeAspect="1"/>
          </p:cNvPicPr>
          <p:nvPr/>
        </p:nvPicPr>
        <p:blipFill>
          <a:blip r:embed="rId2"/>
          <a:stretch>
            <a:fillRect/>
          </a:stretch>
        </p:blipFill>
        <p:spPr>
          <a:xfrm>
            <a:off x="507030" y="1251497"/>
            <a:ext cx="4001058" cy="5325218"/>
          </a:xfrm>
          <a:prstGeom prst="rect">
            <a:avLst/>
          </a:prstGeom>
        </p:spPr>
      </p:pic>
      <p:sp>
        <p:nvSpPr>
          <p:cNvPr id="13" name="テキスト ボックス 12">
            <a:extLst>
              <a:ext uri="{FF2B5EF4-FFF2-40B4-BE49-F238E27FC236}">
                <a16:creationId xmlns:a16="http://schemas.microsoft.com/office/drawing/2014/main" id="{A203B653-C671-4195-8E09-5307E7B1B95A}"/>
              </a:ext>
            </a:extLst>
          </p:cNvPr>
          <p:cNvSpPr txBox="1"/>
          <p:nvPr/>
        </p:nvSpPr>
        <p:spPr>
          <a:xfrm>
            <a:off x="1807651" y="5086834"/>
            <a:ext cx="1112969" cy="200055"/>
          </a:xfrm>
          <a:prstGeom prst="rect">
            <a:avLst/>
          </a:prstGeom>
          <a:noFill/>
        </p:spPr>
        <p:txBody>
          <a:bodyPr wrap="square" rtlCol="0">
            <a:spAutoFit/>
          </a:bodyPr>
          <a:lstStyle/>
          <a:p>
            <a:r>
              <a:rPr kumimoji="1" lang="en-US" altLang="ja-JP" sz="700" dirty="0">
                <a:latin typeface="Meiryo UI" panose="020B0604030504040204" pitchFamily="50" charset="-128"/>
                <a:ea typeface="Meiryo UI" panose="020B0604030504040204" pitchFamily="50" charset="-128"/>
              </a:rPr>
              <a:t>(1, 256, 300)</a:t>
            </a:r>
            <a:endParaRPr kumimoji="1" lang="ja-JP" altLang="en-US" sz="700" dirty="0">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A203B653-C671-4195-8E09-5307E7B1B95A}"/>
              </a:ext>
            </a:extLst>
          </p:cNvPr>
          <p:cNvSpPr txBox="1"/>
          <p:nvPr/>
        </p:nvSpPr>
        <p:spPr>
          <a:xfrm>
            <a:off x="1807651" y="5327504"/>
            <a:ext cx="1112969" cy="200055"/>
          </a:xfrm>
          <a:prstGeom prst="rect">
            <a:avLst/>
          </a:prstGeom>
          <a:noFill/>
        </p:spPr>
        <p:txBody>
          <a:bodyPr wrap="square" rtlCol="0">
            <a:spAutoFit/>
          </a:bodyPr>
          <a:lstStyle/>
          <a:p>
            <a:r>
              <a:rPr kumimoji="1" lang="en-US" altLang="ja-JP" sz="700" dirty="0">
                <a:latin typeface="Meiryo UI" panose="020B0604030504040204" pitchFamily="50" charset="-128"/>
                <a:ea typeface="Meiryo UI" panose="020B0604030504040204" pitchFamily="50" charset="-128"/>
              </a:rPr>
              <a:t>(1, 256, 300)</a:t>
            </a:r>
            <a:endParaRPr kumimoji="1" lang="ja-JP" altLang="en-US" sz="700" dirty="0">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A203B653-C671-4195-8E09-5307E7B1B95A}"/>
              </a:ext>
            </a:extLst>
          </p:cNvPr>
          <p:cNvSpPr txBox="1"/>
          <p:nvPr/>
        </p:nvSpPr>
        <p:spPr>
          <a:xfrm>
            <a:off x="1821299" y="5871776"/>
            <a:ext cx="1112969" cy="200055"/>
          </a:xfrm>
          <a:prstGeom prst="rect">
            <a:avLst/>
          </a:prstGeom>
          <a:noFill/>
        </p:spPr>
        <p:txBody>
          <a:bodyPr wrap="square" rtlCol="0">
            <a:spAutoFit/>
          </a:bodyPr>
          <a:lstStyle/>
          <a:p>
            <a:r>
              <a:rPr kumimoji="1" lang="en-US" altLang="ja-JP" sz="700" dirty="0">
                <a:latin typeface="Meiryo UI" panose="020B0604030504040204" pitchFamily="50" charset="-128"/>
                <a:ea typeface="Meiryo UI" panose="020B0604030504040204" pitchFamily="50" charset="-128"/>
              </a:rPr>
              <a:t>(1, 256)</a:t>
            </a:r>
            <a:endParaRPr kumimoji="1" lang="ja-JP" altLang="en-US" sz="700" dirty="0">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A203B653-C671-4195-8E09-5307E7B1B95A}"/>
              </a:ext>
            </a:extLst>
          </p:cNvPr>
          <p:cNvSpPr txBox="1"/>
          <p:nvPr/>
        </p:nvSpPr>
        <p:spPr>
          <a:xfrm>
            <a:off x="1086594" y="4051326"/>
            <a:ext cx="1112969" cy="200055"/>
          </a:xfrm>
          <a:prstGeom prst="rect">
            <a:avLst/>
          </a:prstGeom>
          <a:noFill/>
        </p:spPr>
        <p:txBody>
          <a:bodyPr wrap="square" rtlCol="0">
            <a:spAutoFit/>
          </a:bodyPr>
          <a:lstStyle/>
          <a:p>
            <a:r>
              <a:rPr kumimoji="1" lang="en-US" altLang="ja-JP" sz="700" dirty="0">
                <a:latin typeface="Meiryo UI" panose="020B0604030504040204" pitchFamily="50" charset="-128"/>
                <a:ea typeface="Meiryo UI" panose="020B0604030504040204" pitchFamily="50" charset="-128"/>
              </a:rPr>
              <a:t>(1, 256, 300)</a:t>
            </a:r>
            <a:endParaRPr kumimoji="1" lang="ja-JP" altLang="en-US" sz="700" dirty="0">
              <a:latin typeface="Meiryo UI" panose="020B0604030504040204" pitchFamily="50" charset="-128"/>
              <a:ea typeface="Meiryo UI" panose="020B0604030504040204" pitchFamily="50" charset="-128"/>
            </a:endParaRPr>
          </a:p>
        </p:txBody>
      </p:sp>
      <p:sp>
        <p:nvSpPr>
          <p:cNvPr id="19" name="テキスト ボックス 18">
            <a:extLst>
              <a:ext uri="{FF2B5EF4-FFF2-40B4-BE49-F238E27FC236}">
                <a16:creationId xmlns:a16="http://schemas.microsoft.com/office/drawing/2014/main" id="{A203B653-C671-4195-8E09-5307E7B1B95A}"/>
              </a:ext>
            </a:extLst>
          </p:cNvPr>
          <p:cNvSpPr txBox="1"/>
          <p:nvPr/>
        </p:nvSpPr>
        <p:spPr>
          <a:xfrm>
            <a:off x="1014060" y="3088549"/>
            <a:ext cx="1112969" cy="200055"/>
          </a:xfrm>
          <a:prstGeom prst="rect">
            <a:avLst/>
          </a:prstGeom>
          <a:noFill/>
        </p:spPr>
        <p:txBody>
          <a:bodyPr wrap="square" rtlCol="0">
            <a:spAutoFit/>
          </a:bodyPr>
          <a:lstStyle/>
          <a:p>
            <a:r>
              <a:rPr kumimoji="1" lang="en-US" altLang="ja-JP" sz="700" dirty="0">
                <a:latin typeface="Meiryo UI" panose="020B0604030504040204" pitchFamily="50" charset="-128"/>
                <a:ea typeface="Meiryo UI" panose="020B0604030504040204" pitchFamily="50" charset="-128"/>
              </a:rPr>
              <a:t>(1, 256, 300)</a:t>
            </a:r>
            <a:endParaRPr kumimoji="1" lang="ja-JP" altLang="en-US" sz="7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82924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FF505F-C8C8-4AA7-A24F-3C3A071F881E}"/>
              </a:ext>
            </a:extLst>
          </p:cNvPr>
          <p:cNvSpPr>
            <a:spLocks noGrp="1"/>
          </p:cNvSpPr>
          <p:nvPr>
            <p:ph type="title"/>
          </p:nvPr>
        </p:nvSpPr>
        <p:spPr>
          <a:xfrm>
            <a:off x="643467" y="321734"/>
            <a:ext cx="10905066" cy="1135737"/>
          </a:xfrm>
        </p:spPr>
        <p:txBody>
          <a:bodyPr>
            <a:normAutofit/>
          </a:bodyPr>
          <a:lstStyle/>
          <a:p>
            <a:r>
              <a:rPr lang="en-US" altLang="ja-JP" sz="3600" dirty="0"/>
              <a:t>Transformer</a:t>
            </a:r>
            <a:r>
              <a:rPr lang="ja-JP" altLang="en-US" sz="3600" dirty="0"/>
              <a:t>のモデル構造</a:t>
            </a:r>
            <a:endParaRPr kumimoji="1" lang="ja-JP" altLang="en-US" sz="3600" dirty="0"/>
          </a:p>
        </p:txBody>
      </p:sp>
      <p:sp>
        <p:nvSpPr>
          <p:cNvPr id="11" name="コンテンツ プレースホルダー 2">
            <a:extLst>
              <a:ext uri="{FF2B5EF4-FFF2-40B4-BE49-F238E27FC236}">
                <a16:creationId xmlns:a16="http://schemas.microsoft.com/office/drawing/2014/main" id="{AF07F36E-EB53-4362-BD6B-73771A925BEC}"/>
              </a:ext>
            </a:extLst>
          </p:cNvPr>
          <p:cNvSpPr>
            <a:spLocks noGrp="1"/>
          </p:cNvSpPr>
          <p:nvPr>
            <p:ph idx="1"/>
          </p:nvPr>
        </p:nvSpPr>
        <p:spPr>
          <a:xfrm>
            <a:off x="4644524" y="1457471"/>
            <a:ext cx="7040445" cy="4393982"/>
          </a:xfrm>
        </p:spPr>
        <p:txBody>
          <a:bodyPr>
            <a:normAutofit/>
          </a:bodyPr>
          <a:lstStyle/>
          <a:p>
            <a:r>
              <a:rPr lang="en-US" altLang="ja-JP" sz="2000" dirty="0"/>
              <a:t>Add</a:t>
            </a:r>
            <a:r>
              <a:rPr lang="ja-JP" altLang="en-US" sz="2000" dirty="0"/>
              <a:t> </a:t>
            </a:r>
            <a:r>
              <a:rPr lang="en-US" altLang="ja-JP" sz="2000" dirty="0"/>
              <a:t>&amp;</a:t>
            </a:r>
            <a:r>
              <a:rPr lang="ja-JP" altLang="en-US" sz="2000" dirty="0"/>
              <a:t> </a:t>
            </a:r>
            <a:r>
              <a:rPr lang="en-US" altLang="ja-JP" sz="2000" dirty="0"/>
              <a:t>Norm</a:t>
            </a:r>
            <a:r>
              <a:rPr lang="ja-JP" altLang="en-US" sz="2000" dirty="0"/>
              <a:t>層</a:t>
            </a:r>
            <a:endParaRPr lang="en-US" altLang="ja-JP" sz="2000" dirty="0"/>
          </a:p>
          <a:p>
            <a:pPr lvl="1"/>
            <a:r>
              <a:rPr lang="ja-JP" altLang="en-US" sz="2000" dirty="0"/>
              <a:t>前層のインプットとアウトプットを加算して正規化</a:t>
            </a:r>
            <a:endParaRPr lang="en-US" altLang="ja-JP" sz="1600" dirty="0"/>
          </a:p>
          <a:p>
            <a:endParaRPr lang="en-US" altLang="ja-JP" sz="2000" dirty="0"/>
          </a:p>
          <a:p>
            <a:r>
              <a:rPr lang="en-US" altLang="ja-JP" sz="2000" dirty="0" err="1"/>
              <a:t>FeedForward</a:t>
            </a:r>
            <a:r>
              <a:rPr lang="ja-JP" altLang="en-US" sz="2000" dirty="0"/>
              <a:t>層</a:t>
            </a:r>
            <a:endParaRPr lang="en-US" altLang="ja-JP" sz="2000" dirty="0"/>
          </a:p>
          <a:p>
            <a:pPr lvl="1"/>
            <a:r>
              <a:rPr lang="en-US" altLang="ja-JP" sz="2000" dirty="0"/>
              <a:t>2</a:t>
            </a:r>
            <a:r>
              <a:rPr lang="ja-JP" altLang="en-US" sz="2000" dirty="0"/>
              <a:t>層の全結合層で特徴変換しているだけ</a:t>
            </a:r>
            <a:endParaRPr lang="en-US" altLang="ja-JP" sz="2000" dirty="0"/>
          </a:p>
          <a:p>
            <a:pPr lvl="2"/>
            <a:r>
              <a:rPr lang="ja-JP" altLang="en-US" sz="1800" dirty="0"/>
              <a:t>１層目：</a:t>
            </a:r>
            <a:r>
              <a:rPr lang="en-US" altLang="ja-JP" sz="1800" dirty="0"/>
              <a:t>(300, 1024)</a:t>
            </a:r>
          </a:p>
          <a:p>
            <a:pPr lvl="2"/>
            <a:r>
              <a:rPr lang="ja-JP" altLang="en-US" sz="1800" dirty="0"/>
              <a:t>２層目：</a:t>
            </a:r>
            <a:r>
              <a:rPr lang="en-US" altLang="ja-JP" sz="1800" dirty="0"/>
              <a:t>(1024, 300)</a:t>
            </a:r>
          </a:p>
          <a:p>
            <a:pPr lvl="1"/>
            <a:endParaRPr lang="en-US" altLang="ja-JP" sz="2000" dirty="0"/>
          </a:p>
          <a:p>
            <a:r>
              <a:rPr lang="en-US" altLang="ja-JP" sz="2000" dirty="0"/>
              <a:t>N=6</a:t>
            </a:r>
          </a:p>
          <a:p>
            <a:pPr lvl="1"/>
            <a:r>
              <a:rPr lang="en-US" altLang="ja-JP" sz="2000" dirty="0"/>
              <a:t>6</a:t>
            </a:r>
            <a:r>
              <a:rPr lang="ja-JP" altLang="en-US" sz="2000" dirty="0"/>
              <a:t>回繰り返し</a:t>
            </a:r>
            <a:endParaRPr lang="en-US" altLang="ja-JP" sz="2000" dirty="0"/>
          </a:p>
        </p:txBody>
      </p:sp>
      <p:pic>
        <p:nvPicPr>
          <p:cNvPr id="9" name="図 8">
            <a:extLst>
              <a:ext uri="{FF2B5EF4-FFF2-40B4-BE49-F238E27FC236}">
                <a16:creationId xmlns:a16="http://schemas.microsoft.com/office/drawing/2014/main" id="{E5BB2F38-9B9A-4FBC-9F9A-E1A6A7E10DBA}"/>
              </a:ext>
            </a:extLst>
          </p:cNvPr>
          <p:cNvPicPr>
            <a:picLocks noChangeAspect="1"/>
          </p:cNvPicPr>
          <p:nvPr/>
        </p:nvPicPr>
        <p:blipFill>
          <a:blip r:embed="rId2"/>
          <a:stretch>
            <a:fillRect/>
          </a:stretch>
        </p:blipFill>
        <p:spPr>
          <a:xfrm>
            <a:off x="507030" y="1251497"/>
            <a:ext cx="4001058" cy="5325218"/>
          </a:xfrm>
          <a:prstGeom prst="rect">
            <a:avLst/>
          </a:prstGeom>
        </p:spPr>
      </p:pic>
      <p:sp>
        <p:nvSpPr>
          <p:cNvPr id="13" name="テキスト ボックス 12">
            <a:extLst>
              <a:ext uri="{FF2B5EF4-FFF2-40B4-BE49-F238E27FC236}">
                <a16:creationId xmlns:a16="http://schemas.microsoft.com/office/drawing/2014/main" id="{A203B653-C671-4195-8E09-5307E7B1B95A}"/>
              </a:ext>
            </a:extLst>
          </p:cNvPr>
          <p:cNvSpPr txBox="1"/>
          <p:nvPr/>
        </p:nvSpPr>
        <p:spPr>
          <a:xfrm>
            <a:off x="1807651" y="5086834"/>
            <a:ext cx="1112969" cy="200055"/>
          </a:xfrm>
          <a:prstGeom prst="rect">
            <a:avLst/>
          </a:prstGeom>
          <a:noFill/>
        </p:spPr>
        <p:txBody>
          <a:bodyPr wrap="square" rtlCol="0">
            <a:spAutoFit/>
          </a:bodyPr>
          <a:lstStyle/>
          <a:p>
            <a:r>
              <a:rPr kumimoji="1" lang="en-US" altLang="ja-JP" sz="700" dirty="0">
                <a:latin typeface="Meiryo UI" panose="020B0604030504040204" pitchFamily="50" charset="-128"/>
                <a:ea typeface="Meiryo UI" panose="020B0604030504040204" pitchFamily="50" charset="-128"/>
              </a:rPr>
              <a:t>(1, 256, 300)</a:t>
            </a:r>
            <a:endParaRPr kumimoji="1" lang="ja-JP" altLang="en-US" sz="700" dirty="0">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A203B653-C671-4195-8E09-5307E7B1B95A}"/>
              </a:ext>
            </a:extLst>
          </p:cNvPr>
          <p:cNvSpPr txBox="1"/>
          <p:nvPr/>
        </p:nvSpPr>
        <p:spPr>
          <a:xfrm>
            <a:off x="1807651" y="5327504"/>
            <a:ext cx="1112969" cy="200055"/>
          </a:xfrm>
          <a:prstGeom prst="rect">
            <a:avLst/>
          </a:prstGeom>
          <a:noFill/>
        </p:spPr>
        <p:txBody>
          <a:bodyPr wrap="square" rtlCol="0">
            <a:spAutoFit/>
          </a:bodyPr>
          <a:lstStyle/>
          <a:p>
            <a:r>
              <a:rPr kumimoji="1" lang="en-US" altLang="ja-JP" sz="700" dirty="0">
                <a:latin typeface="Meiryo UI" panose="020B0604030504040204" pitchFamily="50" charset="-128"/>
                <a:ea typeface="Meiryo UI" panose="020B0604030504040204" pitchFamily="50" charset="-128"/>
              </a:rPr>
              <a:t>(1, 256, 300)</a:t>
            </a:r>
            <a:endParaRPr kumimoji="1" lang="ja-JP" altLang="en-US" sz="700" dirty="0">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A203B653-C671-4195-8E09-5307E7B1B95A}"/>
              </a:ext>
            </a:extLst>
          </p:cNvPr>
          <p:cNvSpPr txBox="1"/>
          <p:nvPr/>
        </p:nvSpPr>
        <p:spPr>
          <a:xfrm>
            <a:off x="1821299" y="5871776"/>
            <a:ext cx="1112969" cy="200055"/>
          </a:xfrm>
          <a:prstGeom prst="rect">
            <a:avLst/>
          </a:prstGeom>
          <a:noFill/>
        </p:spPr>
        <p:txBody>
          <a:bodyPr wrap="square" rtlCol="0">
            <a:spAutoFit/>
          </a:bodyPr>
          <a:lstStyle/>
          <a:p>
            <a:r>
              <a:rPr kumimoji="1" lang="en-US" altLang="ja-JP" sz="700" dirty="0">
                <a:latin typeface="Meiryo UI" panose="020B0604030504040204" pitchFamily="50" charset="-128"/>
                <a:ea typeface="Meiryo UI" panose="020B0604030504040204" pitchFamily="50" charset="-128"/>
              </a:rPr>
              <a:t>(1, 256)</a:t>
            </a:r>
            <a:endParaRPr kumimoji="1" lang="ja-JP" altLang="en-US" sz="700" dirty="0">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A203B653-C671-4195-8E09-5307E7B1B95A}"/>
              </a:ext>
            </a:extLst>
          </p:cNvPr>
          <p:cNvSpPr txBox="1"/>
          <p:nvPr/>
        </p:nvSpPr>
        <p:spPr>
          <a:xfrm>
            <a:off x="1086594" y="4051326"/>
            <a:ext cx="1112969" cy="200055"/>
          </a:xfrm>
          <a:prstGeom prst="rect">
            <a:avLst/>
          </a:prstGeom>
          <a:noFill/>
        </p:spPr>
        <p:txBody>
          <a:bodyPr wrap="square" rtlCol="0">
            <a:spAutoFit/>
          </a:bodyPr>
          <a:lstStyle/>
          <a:p>
            <a:r>
              <a:rPr kumimoji="1" lang="en-US" altLang="ja-JP" sz="700" dirty="0">
                <a:latin typeface="Meiryo UI" panose="020B0604030504040204" pitchFamily="50" charset="-128"/>
                <a:ea typeface="Meiryo UI" panose="020B0604030504040204" pitchFamily="50" charset="-128"/>
              </a:rPr>
              <a:t>(1, 256, 300)</a:t>
            </a:r>
            <a:endParaRPr kumimoji="1" lang="ja-JP" altLang="en-US" sz="700" dirty="0">
              <a:latin typeface="Meiryo UI" panose="020B0604030504040204" pitchFamily="50" charset="-128"/>
              <a:ea typeface="Meiryo UI" panose="020B0604030504040204" pitchFamily="50" charset="-128"/>
            </a:endParaRPr>
          </a:p>
        </p:txBody>
      </p:sp>
      <p:sp>
        <p:nvSpPr>
          <p:cNvPr id="19" name="テキスト ボックス 18">
            <a:extLst>
              <a:ext uri="{FF2B5EF4-FFF2-40B4-BE49-F238E27FC236}">
                <a16:creationId xmlns:a16="http://schemas.microsoft.com/office/drawing/2014/main" id="{A203B653-C671-4195-8E09-5307E7B1B95A}"/>
              </a:ext>
            </a:extLst>
          </p:cNvPr>
          <p:cNvSpPr txBox="1"/>
          <p:nvPr/>
        </p:nvSpPr>
        <p:spPr>
          <a:xfrm>
            <a:off x="1014060" y="3088549"/>
            <a:ext cx="1112969" cy="200055"/>
          </a:xfrm>
          <a:prstGeom prst="rect">
            <a:avLst/>
          </a:prstGeom>
          <a:noFill/>
        </p:spPr>
        <p:txBody>
          <a:bodyPr wrap="square" rtlCol="0">
            <a:spAutoFit/>
          </a:bodyPr>
          <a:lstStyle/>
          <a:p>
            <a:r>
              <a:rPr kumimoji="1" lang="en-US" altLang="ja-JP" sz="700" dirty="0">
                <a:latin typeface="Meiryo UI" panose="020B0604030504040204" pitchFamily="50" charset="-128"/>
                <a:ea typeface="Meiryo UI" panose="020B0604030504040204" pitchFamily="50" charset="-128"/>
              </a:rPr>
              <a:t>(1, 256, 300)</a:t>
            </a:r>
            <a:endParaRPr kumimoji="1" lang="ja-JP" altLang="en-US" sz="7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4050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0EF6C4-435A-4DF9-9696-C7248830ECDE}"/>
              </a:ext>
            </a:extLst>
          </p:cNvPr>
          <p:cNvSpPr>
            <a:spLocks noGrp="1"/>
          </p:cNvSpPr>
          <p:nvPr>
            <p:ph type="title"/>
          </p:nvPr>
        </p:nvSpPr>
        <p:spPr>
          <a:xfrm>
            <a:off x="643467" y="321734"/>
            <a:ext cx="10905066" cy="1135737"/>
          </a:xfrm>
        </p:spPr>
        <p:txBody>
          <a:bodyPr>
            <a:normAutofit/>
          </a:bodyPr>
          <a:lstStyle/>
          <a:p>
            <a:r>
              <a:rPr kumimoji="1" lang="en-US" altLang="ja-JP" sz="3600" dirty="0"/>
              <a:t>Multi-head Attention</a:t>
            </a:r>
            <a:endParaRPr kumimoji="1" lang="ja-JP" altLang="en-US" sz="3600" dirty="0"/>
          </a:p>
        </p:txBody>
      </p:sp>
      <p:sp>
        <p:nvSpPr>
          <p:cNvPr id="3" name="コンテンツ プレースホルダー 2">
            <a:extLst>
              <a:ext uri="{FF2B5EF4-FFF2-40B4-BE49-F238E27FC236}">
                <a16:creationId xmlns:a16="http://schemas.microsoft.com/office/drawing/2014/main" id="{EEFFDE1C-DCD3-4D7F-B30B-DA2CC8286D60}"/>
              </a:ext>
            </a:extLst>
          </p:cNvPr>
          <p:cNvSpPr>
            <a:spLocks noGrp="1"/>
          </p:cNvSpPr>
          <p:nvPr>
            <p:ph idx="1"/>
          </p:nvPr>
        </p:nvSpPr>
        <p:spPr>
          <a:xfrm>
            <a:off x="643467" y="1782981"/>
            <a:ext cx="10905066" cy="4393982"/>
          </a:xfrm>
        </p:spPr>
        <p:txBody>
          <a:bodyPr>
            <a:normAutofit lnSpcReduction="10000"/>
          </a:bodyPr>
          <a:lstStyle/>
          <a:p>
            <a:r>
              <a:rPr kumimoji="1" lang="en-US" altLang="ja-JP" sz="2000" dirty="0"/>
              <a:t>Attention</a:t>
            </a:r>
            <a:r>
              <a:rPr kumimoji="1" lang="ja-JP" altLang="en-US" sz="2000" dirty="0"/>
              <a:t>を複数並べることで</a:t>
            </a:r>
            <a:r>
              <a:rPr lang="ja-JP" altLang="en-US" sz="2000" dirty="0"/>
              <a:t>通常の</a:t>
            </a:r>
            <a:r>
              <a:rPr lang="en-US" altLang="ja-JP" sz="2000" dirty="0"/>
              <a:t>Attention</a:t>
            </a:r>
            <a:r>
              <a:rPr kumimoji="1" lang="ja-JP" altLang="en-US" sz="2000" dirty="0"/>
              <a:t>より精度が良くなる</a:t>
            </a:r>
            <a:endParaRPr kumimoji="1" lang="en-US" altLang="ja-JP" sz="2000" dirty="0"/>
          </a:p>
          <a:p>
            <a:pPr lvl="1"/>
            <a:r>
              <a:rPr kumimoji="1" lang="ja-JP" altLang="en-US" sz="2000" dirty="0"/>
              <a:t>各</a:t>
            </a:r>
            <a:r>
              <a:rPr kumimoji="1" lang="en-US" altLang="ja-JP" sz="2000" dirty="0"/>
              <a:t>Attention</a:t>
            </a:r>
            <a:r>
              <a:rPr kumimoji="1" lang="ja-JP" altLang="en-US" sz="2000" dirty="0"/>
              <a:t>を</a:t>
            </a:r>
            <a:r>
              <a:rPr kumimoji="1" lang="en-US" altLang="ja-JP" sz="2000" dirty="0"/>
              <a:t>head</a:t>
            </a:r>
            <a:r>
              <a:rPr kumimoji="1" lang="ja-JP" altLang="en-US" sz="2000" dirty="0"/>
              <a:t>と呼ぶ</a:t>
            </a:r>
            <a:endParaRPr kumimoji="1" lang="en-US" altLang="ja-JP" sz="1600" dirty="0"/>
          </a:p>
          <a:p>
            <a:endParaRPr lang="en-US" altLang="ja-JP" sz="2000" dirty="0"/>
          </a:p>
          <a:p>
            <a:r>
              <a:rPr lang="ja-JP" altLang="en-US" sz="2000" dirty="0"/>
              <a:t>流れ </a:t>
            </a:r>
            <a:r>
              <a:rPr lang="en-US" altLang="ja-JP" sz="1800" dirty="0"/>
              <a:t>(</a:t>
            </a:r>
            <a:r>
              <a:rPr lang="ja-JP" altLang="en-US" sz="1800" dirty="0"/>
              <a:t>単語数</a:t>
            </a:r>
            <a:r>
              <a:rPr lang="en-US" altLang="ja-JP" sz="1800" dirty="0"/>
              <a:t>=256, </a:t>
            </a:r>
            <a:r>
              <a:rPr lang="ja-JP" altLang="en-US" sz="1800" dirty="0"/>
              <a:t>ベクトル次元数</a:t>
            </a:r>
            <a:r>
              <a:rPr lang="en-US" altLang="ja-JP" sz="1800" dirty="0"/>
              <a:t>=300, head</a:t>
            </a:r>
            <a:r>
              <a:rPr lang="ja-JP" altLang="en-US" sz="1800" dirty="0"/>
              <a:t>数</a:t>
            </a:r>
            <a:r>
              <a:rPr lang="en-US" altLang="ja-JP" sz="1800" dirty="0"/>
              <a:t>=6)</a:t>
            </a:r>
            <a:endParaRPr lang="en-US" altLang="ja-JP" sz="2000" dirty="0"/>
          </a:p>
          <a:p>
            <a:pPr lvl="1"/>
            <a:r>
              <a:rPr lang="en-US" altLang="ja-JP" sz="2000" dirty="0"/>
              <a:t>input</a:t>
            </a:r>
            <a:r>
              <a:rPr lang="ja-JP" altLang="en-US" sz="2000" dirty="0"/>
              <a:t>と</a:t>
            </a:r>
            <a:r>
              <a:rPr lang="en-US" altLang="ja-JP" sz="2000" dirty="0"/>
              <a:t>memory</a:t>
            </a:r>
            <a:r>
              <a:rPr lang="ja-JP" altLang="en-US" sz="2000" dirty="0"/>
              <a:t>を</a:t>
            </a:r>
            <a:r>
              <a:rPr lang="en-US" altLang="ja-JP" sz="2000" dirty="0"/>
              <a:t>query, key, value</a:t>
            </a:r>
            <a:r>
              <a:rPr lang="ja-JP" altLang="en-US" sz="2000" dirty="0"/>
              <a:t>に変換（ここまでは通常と同じ）</a:t>
            </a:r>
            <a:endParaRPr lang="en-US" altLang="ja-JP" sz="2000" dirty="0"/>
          </a:p>
          <a:p>
            <a:pPr lvl="1"/>
            <a:r>
              <a:rPr lang="en-US" altLang="ja-JP" sz="2000" dirty="0"/>
              <a:t>query, key, value</a:t>
            </a:r>
            <a:r>
              <a:rPr lang="ja-JP" altLang="en-US" sz="2000" dirty="0"/>
              <a:t>をそれぞれ </a:t>
            </a:r>
            <a:r>
              <a:rPr lang="en-US" altLang="ja-JP" sz="2000" dirty="0"/>
              <a:t>head</a:t>
            </a:r>
            <a:r>
              <a:rPr lang="ja-JP" altLang="en-US" sz="2000" dirty="0"/>
              <a:t>数個に分割</a:t>
            </a:r>
            <a:endParaRPr lang="en-US" altLang="ja-JP" sz="2000" dirty="0"/>
          </a:p>
          <a:p>
            <a:pPr lvl="2"/>
            <a:r>
              <a:rPr lang="en-US" altLang="ja-JP" sz="1800" dirty="0"/>
              <a:t>(1, 256, 300)</a:t>
            </a:r>
            <a:r>
              <a:rPr lang="ja-JP" altLang="en-US" sz="1800" dirty="0"/>
              <a:t>　→　</a:t>
            </a:r>
            <a:r>
              <a:rPr lang="en-US" altLang="ja-JP" sz="1800" dirty="0"/>
              <a:t>(1, 6, 256, 50)</a:t>
            </a:r>
          </a:p>
          <a:p>
            <a:pPr lvl="1"/>
            <a:r>
              <a:rPr lang="ja-JP" altLang="en-US" sz="2000" dirty="0"/>
              <a:t>各</a:t>
            </a:r>
            <a:r>
              <a:rPr lang="en-US" altLang="ja-JP" sz="2000" dirty="0"/>
              <a:t>head</a:t>
            </a:r>
            <a:r>
              <a:rPr lang="ja-JP" altLang="en-US" sz="2000" dirty="0"/>
              <a:t>で</a:t>
            </a:r>
            <a:r>
              <a:rPr lang="en-US" altLang="ja-JP" sz="2000" dirty="0" err="1"/>
              <a:t>Attention_weight</a:t>
            </a:r>
            <a:r>
              <a:rPr lang="ja-JP" altLang="en-US" sz="2000" dirty="0"/>
              <a:t>計算</a:t>
            </a:r>
            <a:endParaRPr lang="en-US" altLang="ja-JP" sz="2000" dirty="0"/>
          </a:p>
          <a:p>
            <a:pPr lvl="2"/>
            <a:r>
              <a:rPr lang="en-US" altLang="ja-JP" sz="1800" dirty="0"/>
              <a:t>(1, 6, 256, 256)  </a:t>
            </a:r>
          </a:p>
          <a:p>
            <a:pPr lvl="1"/>
            <a:r>
              <a:rPr lang="en-US" altLang="ja-JP" sz="2000" dirty="0" err="1"/>
              <a:t>Attention_weight</a:t>
            </a:r>
            <a:r>
              <a:rPr lang="ja-JP" altLang="en-US" sz="2000" dirty="0"/>
              <a:t>と</a:t>
            </a:r>
            <a:r>
              <a:rPr lang="en-US" altLang="ja-JP" sz="2000" dirty="0"/>
              <a:t>value</a:t>
            </a:r>
            <a:r>
              <a:rPr lang="ja-JP" altLang="en-US" sz="2000" dirty="0"/>
              <a:t>を内積</a:t>
            </a:r>
            <a:endParaRPr lang="en-US" altLang="ja-JP" sz="2000" dirty="0"/>
          </a:p>
          <a:p>
            <a:pPr lvl="2"/>
            <a:r>
              <a:rPr lang="en-US" altLang="ja-JP" sz="1800" dirty="0"/>
              <a:t>(1, 6, 256, 50)</a:t>
            </a:r>
          </a:p>
          <a:p>
            <a:pPr lvl="1"/>
            <a:r>
              <a:rPr lang="ja-JP" altLang="en-US" sz="2000" dirty="0"/>
              <a:t>最後に</a:t>
            </a:r>
            <a:r>
              <a:rPr lang="en-US" altLang="ja-JP" sz="2000" dirty="0" err="1"/>
              <a:t>concat</a:t>
            </a:r>
            <a:r>
              <a:rPr lang="ja-JP" altLang="en-US" sz="2000" dirty="0"/>
              <a:t>して元の</a:t>
            </a:r>
            <a:r>
              <a:rPr lang="en-US" altLang="ja-JP" sz="2000" dirty="0"/>
              <a:t>shape</a:t>
            </a:r>
            <a:r>
              <a:rPr lang="ja-JP" altLang="en-US" sz="2000" dirty="0"/>
              <a:t>に戻す</a:t>
            </a:r>
            <a:endParaRPr lang="en-US" altLang="ja-JP" sz="2000" dirty="0"/>
          </a:p>
          <a:p>
            <a:pPr lvl="2"/>
            <a:r>
              <a:rPr lang="en-US" altLang="ja-JP" sz="1800" dirty="0"/>
              <a:t>(1, 6, 256, 50) </a:t>
            </a:r>
            <a:r>
              <a:rPr lang="ja-JP" altLang="en-US" sz="1800" dirty="0"/>
              <a:t>→ </a:t>
            </a:r>
            <a:r>
              <a:rPr lang="en-US" altLang="ja-JP" sz="1800" dirty="0"/>
              <a:t>(1, 256, 300)</a:t>
            </a:r>
            <a:r>
              <a:rPr lang="ja-JP" altLang="en-US" sz="1800" dirty="0"/>
              <a:t>　</a:t>
            </a:r>
            <a:endParaRPr lang="en-US" altLang="ja-JP" sz="1800" dirty="0"/>
          </a:p>
          <a:p>
            <a:pPr lvl="2"/>
            <a:endParaRPr lang="en-US" altLang="ja-JP" dirty="0"/>
          </a:p>
        </p:txBody>
      </p:sp>
      <p:pic>
        <p:nvPicPr>
          <p:cNvPr id="5" name="図 4">
            <a:extLst>
              <a:ext uri="{FF2B5EF4-FFF2-40B4-BE49-F238E27FC236}">
                <a16:creationId xmlns:a16="http://schemas.microsoft.com/office/drawing/2014/main" id="{1CCCFD4D-926A-4ACA-B570-0DB19FDF341D}"/>
              </a:ext>
            </a:extLst>
          </p:cNvPr>
          <p:cNvPicPr>
            <a:picLocks noChangeAspect="1"/>
          </p:cNvPicPr>
          <p:nvPr/>
        </p:nvPicPr>
        <p:blipFill>
          <a:blip r:embed="rId2"/>
          <a:stretch>
            <a:fillRect/>
          </a:stretch>
        </p:blipFill>
        <p:spPr>
          <a:xfrm>
            <a:off x="9509404" y="2476184"/>
            <a:ext cx="2039129" cy="2715082"/>
          </a:xfrm>
          <a:prstGeom prst="rect">
            <a:avLst/>
          </a:prstGeom>
        </p:spPr>
      </p:pic>
    </p:spTree>
    <p:extLst>
      <p:ext uri="{BB962C8B-B14F-4D97-AF65-F5344CB8AC3E}">
        <p14:creationId xmlns:p14="http://schemas.microsoft.com/office/powerpoint/2010/main" val="169853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5BF01-8B26-454A-8021-3116D5CA2DCD}"/>
              </a:ext>
            </a:extLst>
          </p:cNvPr>
          <p:cNvSpPr>
            <a:spLocks noGrp="1"/>
          </p:cNvSpPr>
          <p:nvPr>
            <p:ph type="title"/>
          </p:nvPr>
        </p:nvSpPr>
        <p:spPr>
          <a:xfrm>
            <a:off x="643467" y="321734"/>
            <a:ext cx="10905066" cy="1135737"/>
          </a:xfrm>
        </p:spPr>
        <p:txBody>
          <a:bodyPr>
            <a:normAutofit/>
          </a:bodyPr>
          <a:lstStyle/>
          <a:p>
            <a:r>
              <a:rPr kumimoji="1" lang="en-US" altLang="ja-JP" sz="3600"/>
              <a:t>BERT</a:t>
            </a:r>
            <a:endParaRPr kumimoji="1" lang="ja-JP" altLang="en-US" sz="3600"/>
          </a:p>
        </p:txBody>
      </p:sp>
      <p:sp>
        <p:nvSpPr>
          <p:cNvPr id="3" name="コンテンツ プレースホルダー 2">
            <a:extLst>
              <a:ext uri="{FF2B5EF4-FFF2-40B4-BE49-F238E27FC236}">
                <a16:creationId xmlns:a16="http://schemas.microsoft.com/office/drawing/2014/main" id="{93F63FC4-1B40-435A-995C-2C26AD1FFFFD}"/>
              </a:ext>
            </a:extLst>
          </p:cNvPr>
          <p:cNvSpPr>
            <a:spLocks noGrp="1"/>
          </p:cNvSpPr>
          <p:nvPr>
            <p:ph idx="1"/>
          </p:nvPr>
        </p:nvSpPr>
        <p:spPr>
          <a:xfrm>
            <a:off x="643467" y="1782981"/>
            <a:ext cx="10905066" cy="4393982"/>
          </a:xfrm>
        </p:spPr>
        <p:txBody>
          <a:bodyPr>
            <a:normAutofit fontScale="92500" lnSpcReduction="10000"/>
          </a:bodyPr>
          <a:lstStyle/>
          <a:p>
            <a:r>
              <a:rPr kumimoji="1" lang="en-US" altLang="ja-JP" sz="2000" dirty="0"/>
              <a:t>BERT</a:t>
            </a:r>
            <a:r>
              <a:rPr kumimoji="1" lang="ja-JP" altLang="en-US" sz="2000" dirty="0"/>
              <a:t>は</a:t>
            </a:r>
            <a:r>
              <a:rPr kumimoji="1" lang="en-US" altLang="ja-JP" sz="2000" dirty="0"/>
              <a:t>Transformer</a:t>
            </a:r>
            <a:r>
              <a:rPr kumimoji="1" lang="ja-JP" altLang="en-US" sz="2000" dirty="0"/>
              <a:t>の</a:t>
            </a:r>
            <a:r>
              <a:rPr kumimoji="1" lang="en-US" altLang="ja-JP" sz="2000" dirty="0"/>
              <a:t>Encoder</a:t>
            </a:r>
            <a:r>
              <a:rPr kumimoji="1" lang="ja-JP" altLang="en-US" sz="2000" dirty="0"/>
              <a:t>部分をベースとしたモデル</a:t>
            </a:r>
            <a:endParaRPr kumimoji="1" lang="en-US" altLang="ja-JP" sz="2000" dirty="0"/>
          </a:p>
          <a:p>
            <a:pPr lvl="1"/>
            <a:r>
              <a:rPr lang="en-US" altLang="ja-JP" sz="2000" dirty="0"/>
              <a:t>Encoder</a:t>
            </a:r>
            <a:r>
              <a:rPr kumimoji="1" lang="ja-JP" altLang="en-US" sz="2000" dirty="0"/>
              <a:t>出力には</a:t>
            </a:r>
            <a:r>
              <a:rPr kumimoji="1" lang="en-US" altLang="ja-JP" sz="2000" dirty="0"/>
              <a:t>input</a:t>
            </a:r>
            <a:r>
              <a:rPr kumimoji="1" lang="ja-JP" altLang="en-US" sz="2000" dirty="0"/>
              <a:t>の圧縮された情報が詰まっているため、様々なタスクに応用することができる</a:t>
            </a:r>
            <a:endParaRPr kumimoji="1" lang="en-US" altLang="ja-JP" sz="2000" dirty="0"/>
          </a:p>
          <a:p>
            <a:pPr lvl="1"/>
            <a:r>
              <a:rPr kumimoji="1" lang="en-US" altLang="ja-JP" sz="2000" dirty="0">
                <a:hlinkClick r:id="rId2"/>
              </a:rPr>
              <a:t>https://arxiv.org/pdf/1810.04805.pdf</a:t>
            </a:r>
            <a:endParaRPr lang="en-US" altLang="ja-JP" sz="2000" dirty="0"/>
          </a:p>
          <a:p>
            <a:pPr marL="0" indent="0">
              <a:buNone/>
            </a:pPr>
            <a:endParaRPr kumimoji="1" lang="en-US" altLang="ja-JP" sz="2400" dirty="0"/>
          </a:p>
          <a:p>
            <a:r>
              <a:rPr lang="en-US" altLang="ja-JP" sz="2000" dirty="0"/>
              <a:t>BERT</a:t>
            </a:r>
            <a:r>
              <a:rPr lang="ja-JP" altLang="en-US" sz="2000" dirty="0"/>
              <a:t>にはモデルサイズの異なる</a:t>
            </a:r>
            <a:r>
              <a:rPr lang="en-US" altLang="ja-JP" sz="2000" dirty="0"/>
              <a:t>Base</a:t>
            </a:r>
            <a:r>
              <a:rPr lang="ja-JP" altLang="en-US" sz="2000" dirty="0"/>
              <a:t>と</a:t>
            </a:r>
            <a:r>
              <a:rPr lang="en-US" altLang="ja-JP" sz="2000" dirty="0"/>
              <a:t>Large</a:t>
            </a:r>
            <a:r>
              <a:rPr lang="ja-JP" altLang="en-US" sz="2000" dirty="0"/>
              <a:t>の二種類がある</a:t>
            </a:r>
            <a:endParaRPr lang="en-US" altLang="ja-JP" sz="2000" dirty="0"/>
          </a:p>
          <a:p>
            <a:pPr lvl="1"/>
            <a:r>
              <a:rPr lang="en-US" altLang="ja-JP" sz="1800" dirty="0"/>
              <a:t>Base: 12-layer, 768-hidden, 12-heads</a:t>
            </a:r>
          </a:p>
          <a:p>
            <a:pPr lvl="1"/>
            <a:r>
              <a:rPr lang="en-US" altLang="ja-JP" sz="1800" dirty="0"/>
              <a:t>Large: 24-layer, 1024-hidden, 16-heads</a:t>
            </a:r>
          </a:p>
          <a:p>
            <a:pPr lvl="2"/>
            <a:r>
              <a:rPr lang="en-US" altLang="ja-JP" sz="1400" dirty="0"/>
              <a:t>layer: transformer</a:t>
            </a:r>
            <a:r>
              <a:rPr lang="ja-JP" altLang="en-US" sz="1400" dirty="0"/>
              <a:t>ブロックの</a:t>
            </a:r>
            <a:r>
              <a:rPr lang="en-US" altLang="ja-JP" sz="1400" dirty="0"/>
              <a:t>N</a:t>
            </a:r>
            <a:r>
              <a:rPr lang="ja-JP" altLang="en-US" sz="1400" dirty="0"/>
              <a:t>の数</a:t>
            </a:r>
            <a:endParaRPr lang="en-US" altLang="ja-JP" sz="1400" dirty="0"/>
          </a:p>
          <a:p>
            <a:pPr lvl="2"/>
            <a:r>
              <a:rPr lang="en-US" altLang="ja-JP" sz="1400" dirty="0"/>
              <a:t>hidden: </a:t>
            </a:r>
            <a:r>
              <a:rPr lang="ja-JP" altLang="en-US" sz="1400" dirty="0"/>
              <a:t>ベクトル次元数</a:t>
            </a:r>
            <a:endParaRPr lang="en-US" altLang="ja-JP" sz="1400" dirty="0"/>
          </a:p>
          <a:p>
            <a:pPr lvl="2"/>
            <a:r>
              <a:rPr lang="en-US" altLang="ja-JP" sz="1400" dirty="0"/>
              <a:t>heads: Multi-head Attention</a:t>
            </a:r>
            <a:r>
              <a:rPr lang="ja-JP" altLang="en-US" sz="1400" dirty="0"/>
              <a:t>の</a:t>
            </a:r>
            <a:r>
              <a:rPr lang="en-US" altLang="ja-JP" sz="1400" dirty="0"/>
              <a:t>head</a:t>
            </a:r>
            <a:r>
              <a:rPr lang="ja-JP" altLang="en-US" sz="1400" dirty="0"/>
              <a:t>数</a:t>
            </a:r>
            <a:endParaRPr lang="en-US" altLang="ja-JP" sz="1400" dirty="0"/>
          </a:p>
          <a:p>
            <a:pPr lvl="1"/>
            <a:endParaRPr lang="en-US" altLang="ja-JP" sz="1600" dirty="0"/>
          </a:p>
          <a:p>
            <a:r>
              <a:rPr lang="en-US" altLang="ja-JP" sz="2000" dirty="0"/>
              <a:t>Large</a:t>
            </a:r>
            <a:r>
              <a:rPr lang="ja-JP" altLang="en-US" sz="2000" dirty="0"/>
              <a:t>のほうがパラメータ数が多い分精度が高い</a:t>
            </a:r>
            <a:endParaRPr lang="en-US" altLang="ja-JP" sz="2000" dirty="0"/>
          </a:p>
          <a:p>
            <a:pPr lvl="1"/>
            <a:r>
              <a:rPr lang="ja-JP" altLang="en-US" sz="1600" dirty="0"/>
              <a:t>しかし</a:t>
            </a:r>
            <a:r>
              <a:rPr lang="en-US" altLang="ja-JP" sz="1600" dirty="0"/>
              <a:t>GPU</a:t>
            </a:r>
            <a:r>
              <a:rPr lang="ja-JP" altLang="en-US" sz="1600" dirty="0"/>
              <a:t>のメモリに乗らないのであまり使えない、、、</a:t>
            </a:r>
            <a:endParaRPr lang="en-US" altLang="ja-JP" sz="1600" dirty="0"/>
          </a:p>
          <a:p>
            <a:pPr lvl="1"/>
            <a:r>
              <a:rPr lang="ja-JP" altLang="en-US" sz="1600" dirty="0"/>
              <a:t>最低でも</a:t>
            </a:r>
            <a:r>
              <a:rPr lang="en-US" altLang="ja-JP" sz="1600" dirty="0"/>
              <a:t>16GB</a:t>
            </a:r>
            <a:r>
              <a:rPr lang="ja-JP" altLang="en-US" sz="1600" dirty="0"/>
              <a:t>は必要らしい</a:t>
            </a:r>
            <a:endParaRPr lang="en-US" altLang="ja-JP" sz="1600" dirty="0"/>
          </a:p>
          <a:p>
            <a:pPr lvl="1"/>
            <a:endParaRPr kumimoji="1" lang="ja-JP" altLang="en-US" sz="2000" dirty="0"/>
          </a:p>
        </p:txBody>
      </p:sp>
      <p:pic>
        <p:nvPicPr>
          <p:cNvPr id="9" name="図 8">
            <a:extLst>
              <a:ext uri="{FF2B5EF4-FFF2-40B4-BE49-F238E27FC236}">
                <a16:creationId xmlns:a16="http://schemas.microsoft.com/office/drawing/2014/main" id="{033A43A1-EED7-426B-89EF-B74ABDD04BEF}"/>
              </a:ext>
            </a:extLst>
          </p:cNvPr>
          <p:cNvPicPr>
            <a:picLocks noChangeAspect="1"/>
          </p:cNvPicPr>
          <p:nvPr/>
        </p:nvPicPr>
        <p:blipFill rotWithShape="1">
          <a:blip r:embed="rId3"/>
          <a:srcRect t="30143" r="52728"/>
          <a:stretch/>
        </p:blipFill>
        <p:spPr>
          <a:xfrm>
            <a:off x="7732596" y="2464017"/>
            <a:ext cx="2234063" cy="4393983"/>
          </a:xfrm>
          <a:prstGeom prst="rect">
            <a:avLst/>
          </a:prstGeom>
        </p:spPr>
      </p:pic>
    </p:spTree>
    <p:extLst>
      <p:ext uri="{BB962C8B-B14F-4D97-AF65-F5344CB8AC3E}">
        <p14:creationId xmlns:p14="http://schemas.microsoft.com/office/powerpoint/2010/main" val="337632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5BF01-8B26-454A-8021-3116D5CA2DCD}"/>
              </a:ext>
            </a:extLst>
          </p:cNvPr>
          <p:cNvSpPr>
            <a:spLocks noGrp="1"/>
          </p:cNvSpPr>
          <p:nvPr>
            <p:ph type="title"/>
          </p:nvPr>
        </p:nvSpPr>
        <p:spPr>
          <a:xfrm>
            <a:off x="643467" y="321734"/>
            <a:ext cx="10905066" cy="1135737"/>
          </a:xfrm>
        </p:spPr>
        <p:txBody>
          <a:bodyPr>
            <a:normAutofit/>
          </a:bodyPr>
          <a:lstStyle/>
          <a:p>
            <a:r>
              <a:rPr kumimoji="1" lang="en-US" altLang="ja-JP" sz="3600" dirty="0"/>
              <a:t>BERT</a:t>
            </a:r>
            <a:r>
              <a:rPr kumimoji="1" lang="ja-JP" altLang="en-US" sz="3600" dirty="0"/>
              <a:t>の学習</a:t>
            </a:r>
          </a:p>
        </p:txBody>
      </p:sp>
      <p:sp>
        <p:nvSpPr>
          <p:cNvPr id="3" name="コンテンツ プレースホルダー 2">
            <a:extLst>
              <a:ext uri="{FF2B5EF4-FFF2-40B4-BE49-F238E27FC236}">
                <a16:creationId xmlns:a16="http://schemas.microsoft.com/office/drawing/2014/main" id="{93F63FC4-1B40-435A-995C-2C26AD1FFFFD}"/>
              </a:ext>
            </a:extLst>
          </p:cNvPr>
          <p:cNvSpPr>
            <a:spLocks noGrp="1"/>
          </p:cNvSpPr>
          <p:nvPr>
            <p:ph idx="1"/>
          </p:nvPr>
        </p:nvSpPr>
        <p:spPr>
          <a:xfrm>
            <a:off x="643467" y="1457471"/>
            <a:ext cx="10905066" cy="4393982"/>
          </a:xfrm>
        </p:spPr>
        <p:txBody>
          <a:bodyPr>
            <a:normAutofit/>
          </a:bodyPr>
          <a:lstStyle/>
          <a:p>
            <a:r>
              <a:rPr lang="en-US" altLang="ja-JP" sz="2000" dirty="0"/>
              <a:t>BERT</a:t>
            </a:r>
            <a:r>
              <a:rPr lang="ja-JP" altLang="en-US" sz="2000" dirty="0"/>
              <a:t>の学習は次の</a:t>
            </a:r>
            <a:r>
              <a:rPr lang="en-US" altLang="ja-JP" sz="2000" dirty="0"/>
              <a:t>2</a:t>
            </a:r>
            <a:r>
              <a:rPr lang="ja-JP" altLang="en-US" sz="2000" dirty="0"/>
              <a:t>段階</a:t>
            </a:r>
            <a:endParaRPr lang="en-US" altLang="ja-JP" sz="2000" dirty="0"/>
          </a:p>
          <a:p>
            <a:pPr marL="800100" lvl="1" indent="-342900">
              <a:buFont typeface="+mj-lt"/>
              <a:buAutoNum type="arabicPeriod"/>
            </a:pPr>
            <a:r>
              <a:rPr kumimoji="1" lang="ja-JP" altLang="en-US" sz="1800" dirty="0"/>
              <a:t>事前学習</a:t>
            </a:r>
            <a:endParaRPr kumimoji="1" lang="en-US" altLang="ja-JP" sz="1800" dirty="0"/>
          </a:p>
          <a:p>
            <a:pPr lvl="2"/>
            <a:r>
              <a:rPr lang="en-US" altLang="ja-JP" sz="1600" dirty="0"/>
              <a:t>Masked</a:t>
            </a:r>
            <a:r>
              <a:rPr lang="ja-JP" altLang="en-US" sz="1600" dirty="0"/>
              <a:t> </a:t>
            </a:r>
            <a:r>
              <a:rPr lang="en-US" altLang="ja-JP" sz="1600" dirty="0"/>
              <a:t>Language Modeling</a:t>
            </a:r>
          </a:p>
          <a:p>
            <a:pPr lvl="2"/>
            <a:r>
              <a:rPr kumimoji="1" lang="en-US" altLang="ja-JP" sz="1600" dirty="0"/>
              <a:t>Text Sentence Prediction</a:t>
            </a:r>
          </a:p>
          <a:p>
            <a:pPr marL="800100" lvl="1" indent="-342900">
              <a:buFont typeface="+mj-lt"/>
              <a:buAutoNum type="arabicPeriod"/>
            </a:pPr>
            <a:r>
              <a:rPr kumimoji="1" lang="ja-JP" altLang="en-US" sz="1800" dirty="0"/>
              <a:t>ファインチューニング</a:t>
            </a:r>
            <a:endParaRPr kumimoji="1" lang="en-US" altLang="ja-JP" sz="1800" dirty="0"/>
          </a:p>
          <a:p>
            <a:pPr lvl="2"/>
            <a:r>
              <a:rPr lang="ja-JP" altLang="en-US" sz="1600" dirty="0"/>
              <a:t>事前学習の重みを初期値として、行いたいタスクに合わせたアダプターモジュール（出力層）を</a:t>
            </a:r>
            <a:r>
              <a:rPr lang="en-US" altLang="ja-JP" sz="1600" dirty="0"/>
              <a:t>BERT</a:t>
            </a:r>
            <a:r>
              <a:rPr lang="ja-JP" altLang="en-US" sz="1600" dirty="0"/>
              <a:t>モデルの最終層に追加し、ファインチューニング</a:t>
            </a:r>
            <a:endParaRPr lang="en-US" altLang="ja-JP" sz="1600" dirty="0"/>
          </a:p>
          <a:p>
            <a:pPr lvl="2"/>
            <a:endParaRPr kumimoji="1" lang="ja-JP" altLang="en-US" sz="1200" dirty="0"/>
          </a:p>
        </p:txBody>
      </p:sp>
      <p:pic>
        <p:nvPicPr>
          <p:cNvPr id="5" name="図 4">
            <a:extLst>
              <a:ext uri="{FF2B5EF4-FFF2-40B4-BE49-F238E27FC236}">
                <a16:creationId xmlns:a16="http://schemas.microsoft.com/office/drawing/2014/main" id="{620352EC-E16F-4B0A-AE90-FF3C3A0217FE}"/>
              </a:ext>
            </a:extLst>
          </p:cNvPr>
          <p:cNvPicPr>
            <a:picLocks noChangeAspect="1"/>
          </p:cNvPicPr>
          <p:nvPr/>
        </p:nvPicPr>
        <p:blipFill>
          <a:blip r:embed="rId2"/>
          <a:stretch>
            <a:fillRect/>
          </a:stretch>
        </p:blipFill>
        <p:spPr>
          <a:xfrm>
            <a:off x="2124906" y="3654462"/>
            <a:ext cx="7213965" cy="2927073"/>
          </a:xfrm>
          <a:prstGeom prst="rect">
            <a:avLst/>
          </a:prstGeom>
        </p:spPr>
      </p:pic>
    </p:spTree>
    <p:extLst>
      <p:ext uri="{BB962C8B-B14F-4D97-AF65-F5344CB8AC3E}">
        <p14:creationId xmlns:p14="http://schemas.microsoft.com/office/powerpoint/2010/main" val="313617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5BF01-8B26-454A-8021-3116D5CA2DCD}"/>
              </a:ext>
            </a:extLst>
          </p:cNvPr>
          <p:cNvSpPr>
            <a:spLocks noGrp="1"/>
          </p:cNvSpPr>
          <p:nvPr>
            <p:ph type="title"/>
          </p:nvPr>
        </p:nvSpPr>
        <p:spPr>
          <a:xfrm>
            <a:off x="643467" y="321734"/>
            <a:ext cx="10905066" cy="1135737"/>
          </a:xfrm>
        </p:spPr>
        <p:txBody>
          <a:bodyPr>
            <a:normAutofit/>
          </a:bodyPr>
          <a:lstStyle/>
          <a:p>
            <a:r>
              <a:rPr kumimoji="1" lang="en-US" altLang="ja-JP" sz="3600" dirty="0"/>
              <a:t>BERT</a:t>
            </a:r>
            <a:r>
              <a:rPr kumimoji="1" lang="ja-JP" altLang="en-US" sz="3600" dirty="0"/>
              <a:t>の事前学習</a:t>
            </a:r>
          </a:p>
        </p:txBody>
      </p:sp>
      <p:sp>
        <p:nvSpPr>
          <p:cNvPr id="3" name="コンテンツ プレースホルダー 2">
            <a:extLst>
              <a:ext uri="{FF2B5EF4-FFF2-40B4-BE49-F238E27FC236}">
                <a16:creationId xmlns:a16="http://schemas.microsoft.com/office/drawing/2014/main" id="{93F63FC4-1B40-435A-995C-2C26AD1FFFFD}"/>
              </a:ext>
            </a:extLst>
          </p:cNvPr>
          <p:cNvSpPr>
            <a:spLocks noGrp="1"/>
          </p:cNvSpPr>
          <p:nvPr>
            <p:ph idx="1"/>
          </p:nvPr>
        </p:nvSpPr>
        <p:spPr>
          <a:xfrm>
            <a:off x="643467" y="1374258"/>
            <a:ext cx="10905066" cy="5162007"/>
          </a:xfrm>
        </p:spPr>
        <p:txBody>
          <a:bodyPr>
            <a:normAutofit/>
          </a:bodyPr>
          <a:lstStyle/>
          <a:p>
            <a:r>
              <a:rPr lang="en-US" altLang="ja-JP" sz="2000" dirty="0"/>
              <a:t>Masked</a:t>
            </a:r>
            <a:r>
              <a:rPr lang="ja-JP" altLang="en-US" sz="2000" dirty="0"/>
              <a:t> </a:t>
            </a:r>
            <a:r>
              <a:rPr lang="en-US" altLang="ja-JP" sz="2000" dirty="0"/>
              <a:t>Language</a:t>
            </a:r>
            <a:r>
              <a:rPr lang="ja-JP" altLang="en-US" sz="2000" dirty="0"/>
              <a:t> </a:t>
            </a:r>
            <a:r>
              <a:rPr lang="en-US" altLang="ja-JP" sz="2000" dirty="0"/>
              <a:t>Model</a:t>
            </a:r>
          </a:p>
          <a:p>
            <a:pPr lvl="1"/>
            <a:r>
              <a:rPr lang="ja-JP" altLang="en-US" sz="1600" dirty="0"/>
              <a:t>入力文章の</a:t>
            </a:r>
            <a:r>
              <a:rPr lang="en-US" altLang="ja-JP" sz="1600" dirty="0"/>
              <a:t>15%</a:t>
            </a:r>
            <a:r>
              <a:rPr lang="ja-JP" altLang="en-US" sz="1600" dirty="0"/>
              <a:t>の単語を</a:t>
            </a:r>
            <a:r>
              <a:rPr lang="en-US" altLang="ja-JP" sz="1600" dirty="0"/>
              <a:t>[Mask]</a:t>
            </a:r>
            <a:r>
              <a:rPr lang="ja-JP" altLang="en-US" sz="1600" dirty="0"/>
              <a:t>トークンでマスクし、その単語がどの単語かを当てる</a:t>
            </a:r>
            <a:endParaRPr lang="en-US" altLang="ja-JP" sz="1600" dirty="0"/>
          </a:p>
          <a:p>
            <a:pPr lvl="1"/>
            <a:r>
              <a:rPr lang="ja-JP" altLang="en-US" sz="1600" dirty="0"/>
              <a:t>マスクされていない単語すべてを使って推測するため、双方向（</a:t>
            </a:r>
            <a:r>
              <a:rPr lang="en-US" altLang="ja-JP" sz="1600" dirty="0"/>
              <a:t>Bidirectional</a:t>
            </a:r>
            <a:r>
              <a:rPr lang="ja-JP" altLang="en-US" sz="1600" dirty="0"/>
              <a:t>）による表現獲得が可能となっている</a:t>
            </a:r>
            <a:endParaRPr lang="en-US" altLang="ja-JP" sz="1600" dirty="0"/>
          </a:p>
          <a:p>
            <a:pPr lvl="2"/>
            <a:r>
              <a:rPr lang="en-US" altLang="ja-JP" sz="1600" dirty="0"/>
              <a:t>BERT</a:t>
            </a:r>
            <a:r>
              <a:rPr lang="ja-JP" altLang="en-US" sz="1600" dirty="0"/>
              <a:t>（</a:t>
            </a:r>
            <a:r>
              <a:rPr kumimoji="1" lang="en-US" altLang="ja-JP" sz="1600" dirty="0"/>
              <a:t>Bidirectional Encoder Representation from Transformers</a:t>
            </a:r>
            <a:r>
              <a:rPr kumimoji="1" lang="ja-JP" altLang="en-US" sz="1600" dirty="0"/>
              <a:t>）の</a:t>
            </a:r>
            <a:r>
              <a:rPr kumimoji="1" lang="en-US" altLang="ja-JP" sz="1600" dirty="0"/>
              <a:t>Bidirectional</a:t>
            </a:r>
            <a:r>
              <a:rPr kumimoji="1" lang="ja-JP" altLang="en-US" sz="1600" dirty="0"/>
              <a:t>要素はこの事前学習にある</a:t>
            </a:r>
            <a:endParaRPr kumimoji="1" lang="en-US" altLang="ja-JP" sz="1200" dirty="0"/>
          </a:p>
          <a:p>
            <a:pPr lvl="1"/>
            <a:endParaRPr lang="en-US" altLang="ja-JP" sz="1600" dirty="0"/>
          </a:p>
          <a:p>
            <a:pPr lvl="1"/>
            <a:endParaRPr lang="en-US" altLang="ja-JP" sz="1600" dirty="0"/>
          </a:p>
          <a:p>
            <a:pPr lvl="1"/>
            <a:endParaRPr lang="en-US" altLang="ja-JP" sz="1600" dirty="0"/>
          </a:p>
          <a:p>
            <a:r>
              <a:rPr lang="en-US" altLang="ja-JP" sz="2000" dirty="0"/>
              <a:t>Next Sentence Prediction</a:t>
            </a:r>
          </a:p>
          <a:p>
            <a:pPr lvl="1"/>
            <a:r>
              <a:rPr lang="en-US" altLang="ja-JP" sz="1600" dirty="0"/>
              <a:t>2</a:t>
            </a:r>
            <a:r>
              <a:rPr lang="ja-JP" altLang="en-US" sz="1600" dirty="0"/>
              <a:t>つの文章を入力し、</a:t>
            </a:r>
            <a:r>
              <a:rPr lang="en-US" altLang="ja-JP" sz="1600" dirty="0"/>
              <a:t>2</a:t>
            </a:r>
            <a:r>
              <a:rPr lang="ja-JP" altLang="en-US" sz="1600" dirty="0"/>
              <a:t>つの文章が意味的につながりがあるかないかを当てる</a:t>
            </a:r>
            <a:endParaRPr lang="en-US" altLang="ja-JP" sz="1600" dirty="0"/>
          </a:p>
          <a:p>
            <a:pPr lvl="1"/>
            <a:endParaRPr lang="en-US" altLang="ja-JP" sz="1600" dirty="0"/>
          </a:p>
          <a:p>
            <a:pPr lvl="1"/>
            <a:endParaRPr lang="en-US" altLang="ja-JP" sz="1600" dirty="0"/>
          </a:p>
          <a:p>
            <a:pPr lvl="1"/>
            <a:endParaRPr lang="en-US" altLang="ja-JP" sz="1600" dirty="0"/>
          </a:p>
          <a:p>
            <a:pPr lvl="1"/>
            <a:endParaRPr lang="en-US" altLang="ja-JP" sz="1600" dirty="0"/>
          </a:p>
          <a:p>
            <a:pPr marL="457200" lvl="1" indent="0">
              <a:buNone/>
            </a:pPr>
            <a:endParaRPr lang="en-US" altLang="ja-JP" sz="1600" dirty="0"/>
          </a:p>
          <a:p>
            <a:pPr lvl="1"/>
            <a:endParaRPr lang="en-US" altLang="ja-JP" sz="1600" dirty="0"/>
          </a:p>
          <a:p>
            <a:pPr lvl="1"/>
            <a:endParaRPr lang="en-US" altLang="ja-JP" sz="1600" dirty="0"/>
          </a:p>
          <a:p>
            <a:pPr lvl="1"/>
            <a:endParaRPr lang="en-US" altLang="ja-JP" sz="1600" dirty="0"/>
          </a:p>
          <a:p>
            <a:endParaRPr lang="en-US" altLang="ja-JP" sz="2000" dirty="0"/>
          </a:p>
          <a:p>
            <a:endParaRPr kumimoji="1" lang="ja-JP" altLang="en-US" sz="2000" dirty="0"/>
          </a:p>
        </p:txBody>
      </p:sp>
      <p:sp>
        <p:nvSpPr>
          <p:cNvPr id="4" name="テキスト ボックス 3">
            <a:extLst>
              <a:ext uri="{FF2B5EF4-FFF2-40B4-BE49-F238E27FC236}">
                <a16:creationId xmlns:a16="http://schemas.microsoft.com/office/drawing/2014/main" id="{6F407E8C-FB39-4CEE-95F8-51D2E61E4451}"/>
              </a:ext>
            </a:extLst>
          </p:cNvPr>
          <p:cNvSpPr txBox="1"/>
          <p:nvPr/>
        </p:nvSpPr>
        <p:spPr>
          <a:xfrm>
            <a:off x="961868" y="3136612"/>
            <a:ext cx="1026826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a:t>[CLS] I accessed the </a:t>
            </a:r>
            <a:r>
              <a:rPr lang="en-US" altLang="ja-JP" b="1" dirty="0"/>
              <a:t>[Mask]</a:t>
            </a:r>
            <a:r>
              <a:rPr kumimoji="1" lang="ja-JP" altLang="en-US" dirty="0"/>
              <a:t> </a:t>
            </a:r>
            <a:r>
              <a:rPr kumimoji="1" lang="en-US" altLang="ja-JP" dirty="0"/>
              <a:t>account. [SEP] We play soccer at the bank of the </a:t>
            </a:r>
            <a:r>
              <a:rPr lang="en-US" altLang="ja-JP" b="1" dirty="0"/>
              <a:t>[Mask]</a:t>
            </a:r>
            <a:r>
              <a:rPr lang="en-US" altLang="ja-JP" dirty="0"/>
              <a:t> [SEP]</a:t>
            </a:r>
          </a:p>
          <a:p>
            <a:pPr algn="r"/>
            <a:r>
              <a:rPr lang="en-US" altLang="ja-JP" sz="1400" dirty="0"/>
              <a:t>※</a:t>
            </a:r>
            <a:r>
              <a:rPr kumimoji="1" lang="ja-JP" altLang="en-US" sz="1400" dirty="0"/>
              <a:t>答えは</a:t>
            </a:r>
            <a:r>
              <a:rPr kumimoji="1" lang="en-US" altLang="ja-JP" sz="1400" dirty="0"/>
              <a:t>bank, river </a:t>
            </a:r>
            <a:endParaRPr kumimoji="1" lang="ja-JP" altLang="en-US" sz="1400" dirty="0"/>
          </a:p>
        </p:txBody>
      </p:sp>
      <p:sp>
        <p:nvSpPr>
          <p:cNvPr id="6" name="テキスト ボックス 5">
            <a:extLst>
              <a:ext uri="{FF2B5EF4-FFF2-40B4-BE49-F238E27FC236}">
                <a16:creationId xmlns:a16="http://schemas.microsoft.com/office/drawing/2014/main" id="{2C146B8B-AA8C-44B9-A0A1-53ED71BA3F0A}"/>
              </a:ext>
            </a:extLst>
          </p:cNvPr>
          <p:cNvSpPr txBox="1"/>
          <p:nvPr/>
        </p:nvSpPr>
        <p:spPr>
          <a:xfrm>
            <a:off x="961867" y="4709438"/>
            <a:ext cx="1026826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a:t>[CLS] I accessed the bank</a:t>
            </a:r>
            <a:r>
              <a:rPr kumimoji="1" lang="ja-JP" altLang="en-US" dirty="0"/>
              <a:t> </a:t>
            </a:r>
            <a:r>
              <a:rPr kumimoji="1" lang="en-US" altLang="ja-JP" dirty="0"/>
              <a:t>account. [SEP] We play soccer at the bank of the river. [SEP]</a:t>
            </a:r>
          </a:p>
          <a:p>
            <a:pPr algn="r"/>
            <a:r>
              <a:rPr lang="en-US" altLang="ja-JP" sz="1400" dirty="0"/>
              <a:t>※</a:t>
            </a:r>
            <a:r>
              <a:rPr lang="ja-JP" altLang="en-US" sz="1400" dirty="0"/>
              <a:t>答えは、つながりがない</a:t>
            </a:r>
            <a:endParaRPr kumimoji="1" lang="ja-JP" altLang="en-US" sz="1400" dirty="0"/>
          </a:p>
        </p:txBody>
      </p:sp>
    </p:spTree>
    <p:extLst>
      <p:ext uri="{BB962C8B-B14F-4D97-AF65-F5344CB8AC3E}">
        <p14:creationId xmlns:p14="http://schemas.microsoft.com/office/powerpoint/2010/main" val="3101472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5BF01-8B26-454A-8021-3116D5CA2DCD}"/>
              </a:ext>
            </a:extLst>
          </p:cNvPr>
          <p:cNvSpPr>
            <a:spLocks noGrp="1"/>
          </p:cNvSpPr>
          <p:nvPr>
            <p:ph type="title"/>
          </p:nvPr>
        </p:nvSpPr>
        <p:spPr>
          <a:xfrm>
            <a:off x="643467" y="321734"/>
            <a:ext cx="10905066" cy="1135737"/>
          </a:xfrm>
        </p:spPr>
        <p:txBody>
          <a:bodyPr>
            <a:normAutofit/>
          </a:bodyPr>
          <a:lstStyle/>
          <a:p>
            <a:r>
              <a:rPr kumimoji="1" lang="en-US" altLang="ja-JP" sz="3600" dirty="0"/>
              <a:t>BERT</a:t>
            </a:r>
            <a:r>
              <a:rPr kumimoji="1" lang="ja-JP" altLang="en-US" sz="3600" dirty="0"/>
              <a:t>の事前学習</a:t>
            </a:r>
          </a:p>
        </p:txBody>
      </p:sp>
      <p:sp>
        <p:nvSpPr>
          <p:cNvPr id="3" name="コンテンツ プレースホルダー 2">
            <a:extLst>
              <a:ext uri="{FF2B5EF4-FFF2-40B4-BE49-F238E27FC236}">
                <a16:creationId xmlns:a16="http://schemas.microsoft.com/office/drawing/2014/main" id="{93F63FC4-1B40-435A-995C-2C26AD1FFFFD}"/>
              </a:ext>
            </a:extLst>
          </p:cNvPr>
          <p:cNvSpPr>
            <a:spLocks noGrp="1"/>
          </p:cNvSpPr>
          <p:nvPr>
            <p:ph idx="1"/>
          </p:nvPr>
        </p:nvSpPr>
        <p:spPr>
          <a:xfrm>
            <a:off x="643467" y="1734023"/>
            <a:ext cx="10905066" cy="4456916"/>
          </a:xfrm>
        </p:spPr>
        <p:txBody>
          <a:bodyPr>
            <a:normAutofit/>
          </a:bodyPr>
          <a:lstStyle/>
          <a:p>
            <a:r>
              <a:rPr lang="en-US" altLang="ja-JP" sz="2000" dirty="0"/>
              <a:t>Masked</a:t>
            </a:r>
            <a:r>
              <a:rPr lang="ja-JP" altLang="en-US" sz="2000" dirty="0"/>
              <a:t> </a:t>
            </a:r>
            <a:r>
              <a:rPr lang="en-US" altLang="ja-JP" sz="2000" dirty="0"/>
              <a:t>Language</a:t>
            </a:r>
            <a:r>
              <a:rPr lang="ja-JP" altLang="en-US" sz="2000" dirty="0"/>
              <a:t> </a:t>
            </a:r>
            <a:r>
              <a:rPr lang="en-US" altLang="ja-JP" sz="2000" dirty="0"/>
              <a:t>Model</a:t>
            </a:r>
            <a:r>
              <a:rPr lang="ja-JP" altLang="en-US" sz="2000" dirty="0"/>
              <a:t>によって、文脈に応じた単語の意味を理解</a:t>
            </a:r>
            <a:endParaRPr lang="en-US" altLang="ja-JP" sz="2000" dirty="0"/>
          </a:p>
          <a:p>
            <a:endParaRPr lang="en-US" altLang="ja-JP" sz="2000" dirty="0"/>
          </a:p>
          <a:p>
            <a:r>
              <a:rPr lang="en-US" altLang="ja-JP" sz="2000" dirty="0"/>
              <a:t>Next Sentence Prediction</a:t>
            </a:r>
            <a:r>
              <a:rPr lang="ja-JP" altLang="en-US" sz="2000" dirty="0"/>
              <a:t>によって、文章の意味を理解</a:t>
            </a:r>
            <a:endParaRPr lang="en-US" altLang="ja-JP" sz="2000" dirty="0"/>
          </a:p>
          <a:p>
            <a:endParaRPr lang="en-US" altLang="ja-JP" sz="2000" dirty="0"/>
          </a:p>
          <a:p>
            <a:r>
              <a:rPr lang="ja-JP" altLang="en-US" sz="2000" dirty="0"/>
              <a:t>単語と文章の意味を理解できるように事前学習しているため、様々な自然言語処理タスクに転用できるイメージ</a:t>
            </a:r>
            <a:endParaRPr lang="en-US" altLang="ja-JP" sz="2000" dirty="0"/>
          </a:p>
          <a:p>
            <a:endParaRPr lang="en-US" altLang="ja-JP" sz="1600" dirty="0"/>
          </a:p>
          <a:p>
            <a:pPr lvl="1"/>
            <a:endParaRPr lang="en-US" altLang="ja-JP" sz="1600" dirty="0"/>
          </a:p>
          <a:p>
            <a:pPr lvl="1"/>
            <a:endParaRPr lang="en-US" altLang="ja-JP" sz="1600" dirty="0"/>
          </a:p>
          <a:p>
            <a:pPr lvl="1"/>
            <a:endParaRPr lang="en-US" altLang="ja-JP" sz="1600" dirty="0"/>
          </a:p>
          <a:p>
            <a:pPr marL="457200" lvl="1" indent="0">
              <a:buNone/>
            </a:pPr>
            <a:endParaRPr lang="en-US" altLang="ja-JP" sz="1600" dirty="0"/>
          </a:p>
          <a:p>
            <a:pPr lvl="1"/>
            <a:endParaRPr lang="en-US" altLang="ja-JP" sz="1600" dirty="0"/>
          </a:p>
          <a:p>
            <a:pPr lvl="1"/>
            <a:endParaRPr lang="en-US" altLang="ja-JP" sz="1600" dirty="0"/>
          </a:p>
          <a:p>
            <a:pPr lvl="1"/>
            <a:endParaRPr lang="en-US" altLang="ja-JP" sz="1600" dirty="0"/>
          </a:p>
          <a:p>
            <a:endParaRPr lang="en-US" altLang="ja-JP" sz="2000" dirty="0"/>
          </a:p>
          <a:p>
            <a:endParaRPr kumimoji="1" lang="ja-JP" altLang="en-US" sz="2000" dirty="0"/>
          </a:p>
        </p:txBody>
      </p:sp>
    </p:spTree>
    <p:extLst>
      <p:ext uri="{BB962C8B-B14F-4D97-AF65-F5344CB8AC3E}">
        <p14:creationId xmlns:p14="http://schemas.microsoft.com/office/powerpoint/2010/main" val="2676911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5BF01-8B26-454A-8021-3116D5CA2DCD}"/>
              </a:ext>
            </a:extLst>
          </p:cNvPr>
          <p:cNvSpPr>
            <a:spLocks noGrp="1"/>
          </p:cNvSpPr>
          <p:nvPr>
            <p:ph type="title"/>
          </p:nvPr>
        </p:nvSpPr>
        <p:spPr>
          <a:xfrm>
            <a:off x="643467" y="321734"/>
            <a:ext cx="10905066" cy="1135737"/>
          </a:xfrm>
        </p:spPr>
        <p:txBody>
          <a:bodyPr>
            <a:normAutofit/>
          </a:bodyPr>
          <a:lstStyle/>
          <a:p>
            <a:r>
              <a:rPr kumimoji="1" lang="en-US" altLang="ja-JP" sz="3600" dirty="0"/>
              <a:t>BERT</a:t>
            </a:r>
            <a:r>
              <a:rPr kumimoji="1" lang="ja-JP" altLang="en-US" sz="3600" dirty="0"/>
              <a:t>への入力</a:t>
            </a:r>
          </a:p>
        </p:txBody>
      </p:sp>
      <p:sp>
        <p:nvSpPr>
          <p:cNvPr id="3" name="コンテンツ プレースホルダー 2">
            <a:extLst>
              <a:ext uri="{FF2B5EF4-FFF2-40B4-BE49-F238E27FC236}">
                <a16:creationId xmlns:a16="http://schemas.microsoft.com/office/drawing/2014/main" id="{93F63FC4-1B40-435A-995C-2C26AD1FFFFD}"/>
              </a:ext>
            </a:extLst>
          </p:cNvPr>
          <p:cNvSpPr>
            <a:spLocks noGrp="1"/>
          </p:cNvSpPr>
          <p:nvPr>
            <p:ph idx="1"/>
          </p:nvPr>
        </p:nvSpPr>
        <p:spPr>
          <a:xfrm>
            <a:off x="643467" y="1782981"/>
            <a:ext cx="10905066" cy="4393982"/>
          </a:xfrm>
        </p:spPr>
        <p:txBody>
          <a:bodyPr>
            <a:normAutofit/>
          </a:bodyPr>
          <a:lstStyle/>
          <a:p>
            <a:r>
              <a:rPr lang="en-US" altLang="ja-JP" sz="2000" dirty="0"/>
              <a:t>BERT</a:t>
            </a:r>
            <a:r>
              <a:rPr lang="ja-JP" altLang="en-US" sz="2000" dirty="0"/>
              <a:t>は</a:t>
            </a:r>
            <a:r>
              <a:rPr lang="en-US" altLang="ja-JP" sz="2000" dirty="0"/>
              <a:t>1</a:t>
            </a:r>
            <a:r>
              <a:rPr lang="ja-JP" altLang="en-US" sz="2000" dirty="0"/>
              <a:t>つの文章、もしくは</a:t>
            </a:r>
            <a:r>
              <a:rPr lang="en-US" altLang="ja-JP" sz="2000" dirty="0"/>
              <a:t>2</a:t>
            </a:r>
            <a:r>
              <a:rPr lang="ja-JP" altLang="en-US" sz="2000" dirty="0"/>
              <a:t>つの文章をインプットにできる</a:t>
            </a:r>
            <a:endParaRPr lang="en-US" altLang="ja-JP" sz="2000" dirty="0"/>
          </a:p>
          <a:p>
            <a:pPr lvl="1"/>
            <a:r>
              <a:rPr lang="ja-JP" altLang="en-US" sz="1800" dirty="0"/>
              <a:t>文書分類等であれば</a:t>
            </a:r>
            <a:r>
              <a:rPr lang="en-US" altLang="ja-JP" sz="1800" dirty="0"/>
              <a:t>1</a:t>
            </a:r>
            <a:r>
              <a:rPr lang="ja-JP" altLang="en-US" sz="1800" dirty="0"/>
              <a:t>つの文章、</a:t>
            </a:r>
            <a:r>
              <a:rPr lang="en-US" altLang="ja-JP" sz="1800" dirty="0"/>
              <a:t>QA</a:t>
            </a:r>
            <a:r>
              <a:rPr lang="ja-JP" altLang="en-US" sz="1800" dirty="0"/>
              <a:t>タスク等であれば</a:t>
            </a:r>
            <a:r>
              <a:rPr lang="en-US" altLang="ja-JP" sz="1800" dirty="0"/>
              <a:t>2</a:t>
            </a:r>
            <a:r>
              <a:rPr lang="ja-JP" altLang="en-US" sz="1800" dirty="0"/>
              <a:t>つの文章</a:t>
            </a:r>
            <a:endParaRPr lang="en-US" altLang="ja-JP" sz="1800" dirty="0"/>
          </a:p>
          <a:p>
            <a:pPr marL="457200" lvl="1" indent="0">
              <a:buNone/>
            </a:pPr>
            <a:endParaRPr lang="en-US" altLang="ja-JP" sz="1600" dirty="0"/>
          </a:p>
          <a:p>
            <a:r>
              <a:rPr lang="ja-JP" altLang="en-US" sz="2000" dirty="0"/>
              <a:t>単語列のはじまりは</a:t>
            </a:r>
            <a:r>
              <a:rPr lang="en-US" altLang="ja-JP" sz="2000" dirty="0"/>
              <a:t>[CLS]</a:t>
            </a:r>
            <a:r>
              <a:rPr lang="ja-JP" altLang="en-US" sz="2000" dirty="0"/>
              <a:t>という特別な単語を設定する</a:t>
            </a:r>
            <a:endParaRPr lang="en-US" altLang="ja-JP" sz="2000" dirty="0"/>
          </a:p>
          <a:p>
            <a:pPr lvl="1"/>
            <a:r>
              <a:rPr lang="ja-JP" altLang="en-US" sz="1800" dirty="0"/>
              <a:t>文書分類などでは</a:t>
            </a:r>
            <a:r>
              <a:rPr lang="en-US" altLang="ja-JP" sz="1800" dirty="0"/>
              <a:t>[CLS]</a:t>
            </a:r>
            <a:r>
              <a:rPr lang="ja-JP" altLang="en-US" sz="1800" dirty="0"/>
              <a:t>のみの特徴表現を使って分類する（文章全体の特徴表現が</a:t>
            </a:r>
            <a:r>
              <a:rPr lang="en-US" altLang="ja-JP" sz="1800" dirty="0"/>
              <a:t>[CLS]</a:t>
            </a:r>
            <a:r>
              <a:rPr lang="ja-JP" altLang="en-US" sz="1800" dirty="0"/>
              <a:t>に集まるように学習される）</a:t>
            </a:r>
            <a:endParaRPr lang="en-US" altLang="ja-JP" sz="1800" dirty="0"/>
          </a:p>
          <a:p>
            <a:pPr marL="457200" lvl="1" indent="0">
              <a:buNone/>
            </a:pPr>
            <a:endParaRPr lang="en-US" altLang="ja-JP" sz="1600" dirty="0"/>
          </a:p>
          <a:p>
            <a:r>
              <a:rPr lang="ja-JP" altLang="en-US" sz="2000" dirty="0"/>
              <a:t>文章が</a:t>
            </a:r>
            <a:r>
              <a:rPr lang="en-US" altLang="ja-JP" sz="2000" dirty="0"/>
              <a:t>2</a:t>
            </a:r>
            <a:r>
              <a:rPr lang="ja-JP" altLang="en-US" sz="2000" dirty="0"/>
              <a:t>つの場合、文章と文章の間に</a:t>
            </a:r>
            <a:r>
              <a:rPr lang="en-US" altLang="ja-JP" sz="2000" dirty="0"/>
              <a:t>[SEP]</a:t>
            </a:r>
            <a:r>
              <a:rPr lang="ja-JP" altLang="en-US" sz="2000" dirty="0"/>
              <a:t>という特別な単語を設定する</a:t>
            </a:r>
            <a:endParaRPr lang="en-US" altLang="ja-JP" sz="1600" dirty="0"/>
          </a:p>
          <a:p>
            <a:endParaRPr kumimoji="1" lang="ja-JP" altLang="en-US" sz="2000" dirty="0"/>
          </a:p>
        </p:txBody>
      </p:sp>
      <p:pic>
        <p:nvPicPr>
          <p:cNvPr id="5" name="図 4">
            <a:extLst>
              <a:ext uri="{FF2B5EF4-FFF2-40B4-BE49-F238E27FC236}">
                <a16:creationId xmlns:a16="http://schemas.microsoft.com/office/drawing/2014/main" id="{1C6903D8-1487-4C4B-BA9E-46B70B2F199B}"/>
              </a:ext>
            </a:extLst>
          </p:cNvPr>
          <p:cNvPicPr>
            <a:picLocks noChangeAspect="1"/>
          </p:cNvPicPr>
          <p:nvPr/>
        </p:nvPicPr>
        <p:blipFill>
          <a:blip r:embed="rId2"/>
          <a:stretch>
            <a:fillRect/>
          </a:stretch>
        </p:blipFill>
        <p:spPr>
          <a:xfrm>
            <a:off x="5018143" y="4520172"/>
            <a:ext cx="6530390" cy="2016094"/>
          </a:xfrm>
          <a:prstGeom prst="rect">
            <a:avLst/>
          </a:prstGeom>
        </p:spPr>
      </p:pic>
    </p:spTree>
    <p:extLst>
      <p:ext uri="{BB962C8B-B14F-4D97-AF65-F5344CB8AC3E}">
        <p14:creationId xmlns:p14="http://schemas.microsoft.com/office/powerpoint/2010/main" val="2852510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5BF01-8B26-454A-8021-3116D5CA2DCD}"/>
              </a:ext>
            </a:extLst>
          </p:cNvPr>
          <p:cNvSpPr>
            <a:spLocks noGrp="1"/>
          </p:cNvSpPr>
          <p:nvPr>
            <p:ph type="title"/>
          </p:nvPr>
        </p:nvSpPr>
        <p:spPr>
          <a:xfrm>
            <a:off x="643467" y="321734"/>
            <a:ext cx="10905066" cy="1135737"/>
          </a:xfrm>
        </p:spPr>
        <p:txBody>
          <a:bodyPr>
            <a:normAutofit/>
          </a:bodyPr>
          <a:lstStyle/>
          <a:p>
            <a:r>
              <a:rPr kumimoji="1" lang="en-US" altLang="ja-JP" sz="3600" dirty="0"/>
              <a:t>BERT</a:t>
            </a:r>
            <a:r>
              <a:rPr kumimoji="1" lang="ja-JP" altLang="en-US" sz="3600" dirty="0"/>
              <a:t>への入力</a:t>
            </a:r>
          </a:p>
        </p:txBody>
      </p:sp>
      <p:sp>
        <p:nvSpPr>
          <p:cNvPr id="3" name="コンテンツ プレースホルダー 2">
            <a:extLst>
              <a:ext uri="{FF2B5EF4-FFF2-40B4-BE49-F238E27FC236}">
                <a16:creationId xmlns:a16="http://schemas.microsoft.com/office/drawing/2014/main" id="{93F63FC4-1B40-435A-995C-2C26AD1FFFFD}"/>
              </a:ext>
            </a:extLst>
          </p:cNvPr>
          <p:cNvSpPr>
            <a:spLocks noGrp="1"/>
          </p:cNvSpPr>
          <p:nvPr>
            <p:ph idx="1"/>
          </p:nvPr>
        </p:nvSpPr>
        <p:spPr>
          <a:xfrm>
            <a:off x="643467" y="1782981"/>
            <a:ext cx="10905066" cy="4393982"/>
          </a:xfrm>
        </p:spPr>
        <p:txBody>
          <a:bodyPr>
            <a:normAutofit/>
          </a:bodyPr>
          <a:lstStyle/>
          <a:p>
            <a:r>
              <a:rPr lang="en-US" altLang="ja-JP" sz="2000" dirty="0"/>
              <a:t>BERT</a:t>
            </a:r>
            <a:r>
              <a:rPr lang="ja-JP" altLang="en-US" sz="2000" dirty="0"/>
              <a:t>へのインプットは</a:t>
            </a:r>
            <a:r>
              <a:rPr lang="en-US" altLang="ja-JP" sz="2000" dirty="0"/>
              <a:t>3</a:t>
            </a:r>
            <a:r>
              <a:rPr lang="ja-JP" altLang="en-US" sz="2000" dirty="0"/>
              <a:t>種類のデータが必要。それぞれをベクトル化して足し合わせたものを</a:t>
            </a:r>
            <a:r>
              <a:rPr lang="en-US" altLang="ja-JP" sz="2000" dirty="0" err="1"/>
              <a:t>BertEncoder</a:t>
            </a:r>
            <a:r>
              <a:rPr lang="ja-JP" altLang="en-US" sz="2000" dirty="0"/>
              <a:t>で処理していく</a:t>
            </a:r>
            <a:endParaRPr lang="en-US" altLang="ja-JP" sz="2000" dirty="0"/>
          </a:p>
          <a:p>
            <a:pPr lvl="1"/>
            <a:r>
              <a:rPr lang="en-US" altLang="ja-JP" sz="1800" dirty="0"/>
              <a:t>Token</a:t>
            </a:r>
          </a:p>
          <a:p>
            <a:pPr lvl="2"/>
            <a:r>
              <a:rPr lang="ja-JP" altLang="en-US" sz="1800" dirty="0"/>
              <a:t>単語</a:t>
            </a:r>
            <a:r>
              <a:rPr lang="en-US" altLang="ja-JP" sz="1800" dirty="0"/>
              <a:t>ID</a:t>
            </a:r>
            <a:r>
              <a:rPr lang="ja-JP" altLang="en-US" sz="1800" dirty="0"/>
              <a:t>の配列</a:t>
            </a:r>
            <a:endParaRPr lang="en-US" altLang="ja-JP" sz="1800" dirty="0"/>
          </a:p>
          <a:p>
            <a:pPr lvl="2"/>
            <a:r>
              <a:rPr lang="en-US" altLang="ja-JP" sz="1800" dirty="0"/>
              <a:t>[101, 8029, 3900, ... , 102]</a:t>
            </a:r>
          </a:p>
          <a:p>
            <a:pPr lvl="1"/>
            <a:r>
              <a:rPr lang="en-US" altLang="ja-JP" sz="1800" dirty="0"/>
              <a:t>Segment</a:t>
            </a:r>
            <a:endParaRPr lang="en-US" altLang="ja-JP" sz="1400" dirty="0"/>
          </a:p>
          <a:p>
            <a:pPr lvl="2"/>
            <a:r>
              <a:rPr lang="en-US" altLang="ja-JP" sz="1800" dirty="0"/>
              <a:t>1</a:t>
            </a:r>
            <a:r>
              <a:rPr lang="ja-JP" altLang="en-US" sz="1800" dirty="0"/>
              <a:t>つ目の文章であれば</a:t>
            </a:r>
            <a:r>
              <a:rPr lang="en-US" altLang="ja-JP" sz="1800" dirty="0"/>
              <a:t>0</a:t>
            </a:r>
            <a:r>
              <a:rPr lang="ja-JP" altLang="en-US" sz="1800" dirty="0"/>
              <a:t>、</a:t>
            </a:r>
            <a:r>
              <a:rPr lang="en-US" altLang="ja-JP" sz="1800" dirty="0"/>
              <a:t>2</a:t>
            </a:r>
            <a:r>
              <a:rPr lang="ja-JP" altLang="en-US" sz="1800" dirty="0"/>
              <a:t>つ目の文章であれば</a:t>
            </a:r>
            <a:r>
              <a:rPr lang="en-US" altLang="ja-JP" sz="1800" dirty="0"/>
              <a:t>1</a:t>
            </a:r>
          </a:p>
          <a:p>
            <a:pPr lvl="2"/>
            <a:r>
              <a:rPr lang="en-US" altLang="ja-JP" sz="1800" dirty="0"/>
              <a:t>[0, 0, 0, ,..., 1, 1, 1]</a:t>
            </a:r>
          </a:p>
          <a:p>
            <a:pPr lvl="1"/>
            <a:r>
              <a:rPr lang="en-US" altLang="ja-JP" sz="1800" dirty="0"/>
              <a:t>Position</a:t>
            </a:r>
          </a:p>
          <a:p>
            <a:pPr lvl="2"/>
            <a:r>
              <a:rPr lang="ja-JP" altLang="en-US" sz="1800" dirty="0"/>
              <a:t>単語の順番を表す配列</a:t>
            </a:r>
            <a:endParaRPr lang="en-US" altLang="ja-JP" sz="1800" dirty="0"/>
          </a:p>
          <a:p>
            <a:pPr lvl="2"/>
            <a:r>
              <a:rPr lang="en-US" altLang="ja-JP" sz="1800" dirty="0"/>
              <a:t>[0, 1, 2,</a:t>
            </a:r>
            <a:r>
              <a:rPr lang="ja-JP" altLang="en-US" sz="1800" dirty="0"/>
              <a:t> </a:t>
            </a:r>
            <a:r>
              <a:rPr lang="en-US" altLang="ja-JP" sz="1800" dirty="0"/>
              <a:t>3, 4, ...]</a:t>
            </a:r>
          </a:p>
          <a:p>
            <a:pPr lvl="2"/>
            <a:r>
              <a:rPr lang="en-US" altLang="ja-JP" sz="1800" dirty="0"/>
              <a:t>Transformer</a:t>
            </a:r>
            <a:r>
              <a:rPr lang="ja-JP" altLang="en-US" sz="1800" dirty="0"/>
              <a:t>では数式で表現して</a:t>
            </a:r>
            <a:endParaRPr lang="en-US" altLang="ja-JP" sz="1800" dirty="0"/>
          </a:p>
          <a:p>
            <a:pPr marL="914400" lvl="2" indent="0">
              <a:buNone/>
            </a:pPr>
            <a:r>
              <a:rPr lang="ja-JP" altLang="en-US" sz="1800" dirty="0"/>
              <a:t>　いたが</a:t>
            </a:r>
            <a:r>
              <a:rPr lang="en-US" altLang="ja-JP" sz="1800" dirty="0"/>
              <a:t>BERT</a:t>
            </a:r>
            <a:r>
              <a:rPr lang="ja-JP" altLang="en-US" sz="1800" dirty="0"/>
              <a:t>ではベクトル化して</a:t>
            </a:r>
            <a:endParaRPr lang="en-US" altLang="ja-JP" sz="1800" dirty="0"/>
          </a:p>
          <a:p>
            <a:pPr marL="914400" lvl="2" indent="0">
              <a:buNone/>
            </a:pPr>
            <a:r>
              <a:rPr lang="ja-JP" altLang="en-US" sz="1800" dirty="0"/>
              <a:t>　表現方法を学習</a:t>
            </a:r>
            <a:endParaRPr lang="en-US" altLang="ja-JP" sz="1800" dirty="0"/>
          </a:p>
          <a:p>
            <a:pPr lvl="1"/>
            <a:endParaRPr lang="en-US" altLang="ja-JP" sz="1600" dirty="0"/>
          </a:p>
          <a:p>
            <a:endParaRPr kumimoji="1" lang="ja-JP" altLang="en-US" sz="2000" dirty="0"/>
          </a:p>
        </p:txBody>
      </p:sp>
      <p:pic>
        <p:nvPicPr>
          <p:cNvPr id="5" name="図 4">
            <a:extLst>
              <a:ext uri="{FF2B5EF4-FFF2-40B4-BE49-F238E27FC236}">
                <a16:creationId xmlns:a16="http://schemas.microsoft.com/office/drawing/2014/main" id="{1C6903D8-1487-4C4B-BA9E-46B70B2F199B}"/>
              </a:ext>
            </a:extLst>
          </p:cNvPr>
          <p:cNvPicPr>
            <a:picLocks noChangeAspect="1"/>
          </p:cNvPicPr>
          <p:nvPr/>
        </p:nvPicPr>
        <p:blipFill>
          <a:blip r:embed="rId2"/>
          <a:stretch>
            <a:fillRect/>
          </a:stretch>
        </p:blipFill>
        <p:spPr>
          <a:xfrm>
            <a:off x="5467848" y="3979972"/>
            <a:ext cx="6530390" cy="2016094"/>
          </a:xfrm>
          <a:prstGeom prst="rect">
            <a:avLst/>
          </a:prstGeom>
        </p:spPr>
      </p:pic>
    </p:spTree>
    <p:extLst>
      <p:ext uri="{BB962C8B-B14F-4D97-AF65-F5344CB8AC3E}">
        <p14:creationId xmlns:p14="http://schemas.microsoft.com/office/powerpoint/2010/main" val="2765902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C22CB-E017-4786-892C-8D82CB6E4F6C}"/>
              </a:ext>
            </a:extLst>
          </p:cNvPr>
          <p:cNvSpPr>
            <a:spLocks noGrp="1"/>
          </p:cNvSpPr>
          <p:nvPr>
            <p:ph type="title"/>
          </p:nvPr>
        </p:nvSpPr>
        <p:spPr>
          <a:xfrm>
            <a:off x="643467" y="321734"/>
            <a:ext cx="10905066" cy="1135737"/>
          </a:xfrm>
        </p:spPr>
        <p:txBody>
          <a:bodyPr>
            <a:normAutofit/>
          </a:bodyPr>
          <a:lstStyle/>
          <a:p>
            <a:r>
              <a:rPr kumimoji="1" lang="en-US" altLang="ja-JP" sz="3600"/>
              <a:t>BERT</a:t>
            </a:r>
            <a:r>
              <a:rPr kumimoji="1" lang="ja-JP" altLang="en-US" sz="3600"/>
              <a:t>とは？</a:t>
            </a:r>
          </a:p>
        </p:txBody>
      </p:sp>
      <p:sp>
        <p:nvSpPr>
          <p:cNvPr id="3" name="コンテンツ プレースホルダー 2">
            <a:extLst>
              <a:ext uri="{FF2B5EF4-FFF2-40B4-BE49-F238E27FC236}">
                <a16:creationId xmlns:a16="http://schemas.microsoft.com/office/drawing/2014/main" id="{73933497-02E1-4E91-8E9F-FF3A448C2484}"/>
              </a:ext>
            </a:extLst>
          </p:cNvPr>
          <p:cNvSpPr>
            <a:spLocks noGrp="1"/>
          </p:cNvSpPr>
          <p:nvPr>
            <p:ph idx="1"/>
          </p:nvPr>
        </p:nvSpPr>
        <p:spPr>
          <a:xfrm>
            <a:off x="643467" y="1782981"/>
            <a:ext cx="10905066" cy="4393982"/>
          </a:xfrm>
        </p:spPr>
        <p:txBody>
          <a:bodyPr>
            <a:normAutofit/>
          </a:bodyPr>
          <a:lstStyle/>
          <a:p>
            <a:r>
              <a:rPr kumimoji="1" lang="en-US" altLang="ja-JP" sz="2000" dirty="0"/>
              <a:t>BERT</a:t>
            </a:r>
            <a:r>
              <a:rPr kumimoji="1" lang="ja-JP" altLang="en-US" sz="2000" dirty="0"/>
              <a:t>（</a:t>
            </a:r>
            <a:r>
              <a:rPr kumimoji="1" lang="en-US" altLang="ja-JP" sz="2000" dirty="0"/>
              <a:t>Bidirectional Encoder Representation from Transformers</a:t>
            </a:r>
            <a:r>
              <a:rPr kumimoji="1" lang="ja-JP" altLang="en-US" sz="2000" dirty="0"/>
              <a:t>）</a:t>
            </a:r>
            <a:endParaRPr kumimoji="1" lang="en-US" altLang="ja-JP" sz="2000" dirty="0"/>
          </a:p>
          <a:p>
            <a:pPr lvl="1"/>
            <a:r>
              <a:rPr lang="en-US" altLang="ja-JP" sz="1800" dirty="0"/>
              <a:t>Transformer</a:t>
            </a:r>
            <a:r>
              <a:rPr lang="ja-JP" altLang="en-US" sz="1800" dirty="0"/>
              <a:t>による双方向のエンコーダ表現</a:t>
            </a:r>
            <a:endParaRPr kumimoji="1" lang="en-US" altLang="ja-JP" sz="1800" dirty="0"/>
          </a:p>
          <a:p>
            <a:pPr marL="0" indent="0">
              <a:buNone/>
            </a:pPr>
            <a:endParaRPr kumimoji="1" lang="en-US" altLang="ja-JP" sz="2000" dirty="0"/>
          </a:p>
          <a:p>
            <a:r>
              <a:rPr lang="en-US" altLang="ja-JP" sz="2000" dirty="0"/>
              <a:t>2018</a:t>
            </a:r>
            <a:r>
              <a:rPr lang="ja-JP" altLang="en-US" sz="2000" dirty="0"/>
              <a:t>年</a:t>
            </a:r>
            <a:r>
              <a:rPr lang="en-US" altLang="ja-JP" sz="2000" dirty="0"/>
              <a:t>10</a:t>
            </a:r>
            <a:r>
              <a:rPr lang="ja-JP" altLang="en-US" sz="2000" dirty="0"/>
              <a:t>月に</a:t>
            </a:r>
            <a:r>
              <a:rPr lang="en-US" altLang="ja-JP" sz="2000" dirty="0"/>
              <a:t>Google</a:t>
            </a:r>
            <a:r>
              <a:rPr lang="ja-JP" altLang="en-US" sz="2000" dirty="0"/>
              <a:t>から発表された自然言語処理のためのディープラーニングモデル</a:t>
            </a:r>
            <a:endParaRPr lang="en-US" altLang="ja-JP" sz="2000" dirty="0"/>
          </a:p>
          <a:p>
            <a:endParaRPr kumimoji="1" lang="en-US" altLang="ja-JP" sz="2000" dirty="0"/>
          </a:p>
          <a:p>
            <a:r>
              <a:rPr kumimoji="1" lang="ja-JP" altLang="en-US" sz="2000" dirty="0"/>
              <a:t>様々な自然言語タスクで</a:t>
            </a:r>
            <a:r>
              <a:rPr lang="ja-JP" altLang="en-US" sz="2000" dirty="0"/>
              <a:t>当時の最高スコアを叩き出した</a:t>
            </a:r>
            <a:endParaRPr lang="en-US" altLang="ja-JP" sz="2000" dirty="0"/>
          </a:p>
          <a:p>
            <a:endParaRPr kumimoji="1" lang="en-US" altLang="ja-JP" sz="2000" dirty="0"/>
          </a:p>
          <a:p>
            <a:r>
              <a:rPr lang="en-US" altLang="ja-JP" sz="2000" dirty="0"/>
              <a:t>BERT</a:t>
            </a:r>
            <a:r>
              <a:rPr lang="ja-JP" altLang="en-US" sz="2000" dirty="0"/>
              <a:t>以降、</a:t>
            </a:r>
            <a:r>
              <a:rPr lang="en-US" altLang="ja-JP" sz="2000" dirty="0" err="1"/>
              <a:t>XLNet</a:t>
            </a:r>
            <a:r>
              <a:rPr lang="ja-JP" altLang="en-US" sz="2000" dirty="0"/>
              <a:t>、</a:t>
            </a:r>
            <a:r>
              <a:rPr lang="en-US" altLang="ja-JP" sz="2000" dirty="0"/>
              <a:t>ERNIE</a:t>
            </a:r>
            <a:r>
              <a:rPr lang="ja-JP" altLang="en-US" sz="2000" dirty="0"/>
              <a:t>、</a:t>
            </a:r>
            <a:r>
              <a:rPr lang="en-US" altLang="ja-JP" sz="2000" dirty="0"/>
              <a:t>ALBERT</a:t>
            </a:r>
            <a:r>
              <a:rPr lang="ja-JP" altLang="en-US" sz="2000" dirty="0"/>
              <a:t>など</a:t>
            </a:r>
            <a:r>
              <a:rPr lang="en-US" altLang="ja-JP" sz="2000" dirty="0"/>
              <a:t>BERT</a:t>
            </a:r>
            <a:r>
              <a:rPr lang="ja-JP" altLang="en-US" sz="2000" dirty="0"/>
              <a:t>をベースにしたモデルが次々と登場しては</a:t>
            </a:r>
            <a:r>
              <a:rPr lang="en-US" altLang="ja-JP" sz="2000" dirty="0" err="1"/>
              <a:t>SoTA</a:t>
            </a:r>
            <a:r>
              <a:rPr lang="ja-JP" altLang="en-US" sz="2000" dirty="0"/>
              <a:t>を更新し続けている</a:t>
            </a:r>
            <a:endParaRPr lang="en-US" altLang="ja-JP" sz="2000" dirty="0"/>
          </a:p>
          <a:p>
            <a:endParaRPr lang="en-US" altLang="ja-JP" sz="2000" dirty="0"/>
          </a:p>
          <a:p>
            <a:endParaRPr lang="ja-JP" altLang="en-US" sz="2000" dirty="0"/>
          </a:p>
          <a:p>
            <a:pPr marL="0" indent="0">
              <a:buNone/>
            </a:pPr>
            <a:endParaRPr kumimoji="1" lang="ja-JP" altLang="en-US" sz="2000" dirty="0"/>
          </a:p>
        </p:txBody>
      </p:sp>
    </p:spTree>
    <p:extLst>
      <p:ext uri="{BB962C8B-B14F-4D97-AF65-F5344CB8AC3E}">
        <p14:creationId xmlns:p14="http://schemas.microsoft.com/office/powerpoint/2010/main" val="4239872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F9A18851-1CED-40D5-BB68-16B624F66287}"/>
              </a:ext>
            </a:extLst>
          </p:cNvPr>
          <p:cNvSpPr/>
          <p:nvPr/>
        </p:nvSpPr>
        <p:spPr>
          <a:xfrm>
            <a:off x="3351649" y="2078637"/>
            <a:ext cx="5517082" cy="367758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47C8C1-2433-4C17-806A-19DB72C63C6B}"/>
              </a:ext>
            </a:extLst>
          </p:cNvPr>
          <p:cNvSpPr/>
          <p:nvPr/>
        </p:nvSpPr>
        <p:spPr>
          <a:xfrm>
            <a:off x="3672325" y="2608290"/>
            <a:ext cx="4916774" cy="262327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B0C5BF01-8B26-454A-8021-3116D5CA2DCD}"/>
              </a:ext>
            </a:extLst>
          </p:cNvPr>
          <p:cNvSpPr>
            <a:spLocks noGrp="1"/>
          </p:cNvSpPr>
          <p:nvPr>
            <p:ph type="title"/>
          </p:nvPr>
        </p:nvSpPr>
        <p:spPr>
          <a:xfrm>
            <a:off x="643467" y="321734"/>
            <a:ext cx="10905066" cy="1135737"/>
          </a:xfrm>
        </p:spPr>
        <p:txBody>
          <a:bodyPr>
            <a:normAutofit/>
          </a:bodyPr>
          <a:lstStyle/>
          <a:p>
            <a:r>
              <a:rPr kumimoji="1" lang="en-US" altLang="ja-JP" sz="3600" dirty="0"/>
              <a:t>BERT(Base)</a:t>
            </a:r>
            <a:r>
              <a:rPr kumimoji="1" lang="ja-JP" altLang="en-US" sz="3600" dirty="0"/>
              <a:t>の</a:t>
            </a:r>
            <a:r>
              <a:rPr lang="ja-JP" altLang="en-US" sz="3600" dirty="0"/>
              <a:t>構成</a:t>
            </a:r>
            <a:endParaRPr kumimoji="1" lang="ja-JP" altLang="en-US" sz="3600" dirty="0"/>
          </a:p>
        </p:txBody>
      </p:sp>
      <p:sp>
        <p:nvSpPr>
          <p:cNvPr id="6" name="正方形/長方形 5">
            <a:extLst>
              <a:ext uri="{FF2B5EF4-FFF2-40B4-BE49-F238E27FC236}">
                <a16:creationId xmlns:a16="http://schemas.microsoft.com/office/drawing/2014/main" id="{FC092E08-A3DA-4DF6-AFC5-742069F2A169}"/>
              </a:ext>
            </a:extLst>
          </p:cNvPr>
          <p:cNvSpPr/>
          <p:nvPr/>
        </p:nvSpPr>
        <p:spPr>
          <a:xfrm>
            <a:off x="795612" y="2938073"/>
            <a:ext cx="1131342" cy="20386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Bert</a:t>
            </a:r>
          </a:p>
          <a:p>
            <a:pPr algn="ctr"/>
            <a:r>
              <a:rPr lang="en-US" altLang="ja-JP" dirty="0"/>
              <a:t>Embeddings</a:t>
            </a:r>
            <a:endParaRPr kumimoji="1" lang="ja-JP" altLang="en-US" dirty="0"/>
          </a:p>
        </p:txBody>
      </p:sp>
      <p:sp>
        <p:nvSpPr>
          <p:cNvPr id="7" name="正方形/長方形 6">
            <a:extLst>
              <a:ext uri="{FF2B5EF4-FFF2-40B4-BE49-F238E27FC236}">
                <a16:creationId xmlns:a16="http://schemas.microsoft.com/office/drawing/2014/main" id="{F0D8B027-2F2F-4952-8FE5-D428FA55679A}"/>
              </a:ext>
            </a:extLst>
          </p:cNvPr>
          <p:cNvSpPr/>
          <p:nvPr/>
        </p:nvSpPr>
        <p:spPr>
          <a:xfrm>
            <a:off x="3824726" y="3028013"/>
            <a:ext cx="1131342" cy="20386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Bert</a:t>
            </a:r>
          </a:p>
          <a:p>
            <a:pPr algn="ctr"/>
            <a:r>
              <a:rPr lang="en-US" altLang="ja-JP" dirty="0"/>
              <a:t>Attention</a:t>
            </a:r>
            <a:endParaRPr kumimoji="1" lang="ja-JP" altLang="en-US" dirty="0"/>
          </a:p>
        </p:txBody>
      </p:sp>
      <p:sp>
        <p:nvSpPr>
          <p:cNvPr id="8" name="正方形/長方形 7">
            <a:extLst>
              <a:ext uri="{FF2B5EF4-FFF2-40B4-BE49-F238E27FC236}">
                <a16:creationId xmlns:a16="http://schemas.microsoft.com/office/drawing/2014/main" id="{AB503B48-9727-48DE-A26E-91A376E6CD48}"/>
              </a:ext>
            </a:extLst>
          </p:cNvPr>
          <p:cNvSpPr/>
          <p:nvPr/>
        </p:nvSpPr>
        <p:spPr>
          <a:xfrm>
            <a:off x="5540472" y="3028013"/>
            <a:ext cx="1131342" cy="20386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Bert</a:t>
            </a:r>
          </a:p>
          <a:p>
            <a:pPr algn="ctr"/>
            <a:r>
              <a:rPr lang="en-US" altLang="ja-JP" sz="1600" dirty="0"/>
              <a:t>Intermediate</a:t>
            </a:r>
            <a:endParaRPr kumimoji="1" lang="ja-JP" altLang="en-US" sz="1600" dirty="0"/>
          </a:p>
        </p:txBody>
      </p:sp>
      <p:sp>
        <p:nvSpPr>
          <p:cNvPr id="9" name="正方形/長方形 8">
            <a:extLst>
              <a:ext uri="{FF2B5EF4-FFF2-40B4-BE49-F238E27FC236}">
                <a16:creationId xmlns:a16="http://schemas.microsoft.com/office/drawing/2014/main" id="{371DD4EC-5A13-4EEA-9881-91D7E4102168}"/>
              </a:ext>
            </a:extLst>
          </p:cNvPr>
          <p:cNvSpPr/>
          <p:nvPr/>
        </p:nvSpPr>
        <p:spPr>
          <a:xfrm>
            <a:off x="7256218" y="3028013"/>
            <a:ext cx="1131342" cy="20386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Bert</a:t>
            </a:r>
          </a:p>
          <a:p>
            <a:pPr algn="ctr"/>
            <a:r>
              <a:rPr lang="en-US" altLang="ja-JP" dirty="0"/>
              <a:t>Output</a:t>
            </a:r>
            <a:endParaRPr kumimoji="1" lang="ja-JP" altLang="en-US" dirty="0"/>
          </a:p>
        </p:txBody>
      </p:sp>
      <p:sp>
        <p:nvSpPr>
          <p:cNvPr id="10" name="正方形/長方形 9">
            <a:extLst>
              <a:ext uri="{FF2B5EF4-FFF2-40B4-BE49-F238E27FC236}">
                <a16:creationId xmlns:a16="http://schemas.microsoft.com/office/drawing/2014/main" id="{223F055D-7376-44D6-A7E5-1A83391B0B9E}"/>
              </a:ext>
            </a:extLst>
          </p:cNvPr>
          <p:cNvSpPr/>
          <p:nvPr/>
        </p:nvSpPr>
        <p:spPr>
          <a:xfrm>
            <a:off x="10013794" y="3028013"/>
            <a:ext cx="1131342" cy="20386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Bert</a:t>
            </a:r>
          </a:p>
          <a:p>
            <a:pPr algn="ctr"/>
            <a:r>
              <a:rPr lang="en-US" altLang="ja-JP" dirty="0"/>
              <a:t>Pooler</a:t>
            </a:r>
            <a:endParaRPr kumimoji="1" lang="ja-JP" altLang="en-US" dirty="0"/>
          </a:p>
        </p:txBody>
      </p:sp>
      <p:sp>
        <p:nvSpPr>
          <p:cNvPr id="13" name="テキスト ボックス 12">
            <a:extLst>
              <a:ext uri="{FF2B5EF4-FFF2-40B4-BE49-F238E27FC236}">
                <a16:creationId xmlns:a16="http://schemas.microsoft.com/office/drawing/2014/main" id="{9FC1C97F-1810-4339-870E-5DC136B138B4}"/>
              </a:ext>
            </a:extLst>
          </p:cNvPr>
          <p:cNvSpPr txBox="1"/>
          <p:nvPr/>
        </p:nvSpPr>
        <p:spPr>
          <a:xfrm>
            <a:off x="5535475" y="2608289"/>
            <a:ext cx="1514006" cy="369332"/>
          </a:xfrm>
          <a:prstGeom prst="rect">
            <a:avLst/>
          </a:prstGeom>
          <a:noFill/>
        </p:spPr>
        <p:txBody>
          <a:bodyPr wrap="square" rtlCol="0">
            <a:spAutoFit/>
          </a:bodyPr>
          <a:lstStyle/>
          <a:p>
            <a:r>
              <a:rPr kumimoji="1" lang="en-US" altLang="ja-JP" dirty="0" err="1"/>
              <a:t>BertLayer</a:t>
            </a:r>
            <a:endParaRPr kumimoji="1" lang="ja-JP" altLang="en-US" dirty="0"/>
          </a:p>
        </p:txBody>
      </p:sp>
      <p:sp>
        <p:nvSpPr>
          <p:cNvPr id="14" name="テキスト ボックス 13">
            <a:extLst>
              <a:ext uri="{FF2B5EF4-FFF2-40B4-BE49-F238E27FC236}">
                <a16:creationId xmlns:a16="http://schemas.microsoft.com/office/drawing/2014/main" id="{07966845-4448-48F7-96E7-D4BB381E4D2A}"/>
              </a:ext>
            </a:extLst>
          </p:cNvPr>
          <p:cNvSpPr txBox="1"/>
          <p:nvPr/>
        </p:nvSpPr>
        <p:spPr>
          <a:xfrm>
            <a:off x="5423674" y="2078637"/>
            <a:ext cx="1514006" cy="369332"/>
          </a:xfrm>
          <a:prstGeom prst="rect">
            <a:avLst/>
          </a:prstGeom>
          <a:noFill/>
        </p:spPr>
        <p:txBody>
          <a:bodyPr wrap="square" rtlCol="0">
            <a:spAutoFit/>
          </a:bodyPr>
          <a:lstStyle/>
          <a:p>
            <a:r>
              <a:rPr kumimoji="1" lang="en-US" altLang="ja-JP" dirty="0" err="1"/>
              <a:t>BertEncoder</a:t>
            </a:r>
            <a:endParaRPr kumimoji="1" lang="ja-JP" altLang="en-US" dirty="0"/>
          </a:p>
        </p:txBody>
      </p:sp>
      <p:sp>
        <p:nvSpPr>
          <p:cNvPr id="15" name="テキスト ボックス 14">
            <a:extLst>
              <a:ext uri="{FF2B5EF4-FFF2-40B4-BE49-F238E27FC236}">
                <a16:creationId xmlns:a16="http://schemas.microsoft.com/office/drawing/2014/main" id="{E6EA710A-1478-441B-B053-6461DC1E411E}"/>
              </a:ext>
            </a:extLst>
          </p:cNvPr>
          <p:cNvSpPr txBox="1"/>
          <p:nvPr/>
        </p:nvSpPr>
        <p:spPr>
          <a:xfrm>
            <a:off x="5742212" y="5224489"/>
            <a:ext cx="1514006" cy="369332"/>
          </a:xfrm>
          <a:prstGeom prst="rect">
            <a:avLst/>
          </a:prstGeom>
          <a:noFill/>
        </p:spPr>
        <p:txBody>
          <a:bodyPr wrap="square" rtlCol="0">
            <a:spAutoFit/>
          </a:bodyPr>
          <a:lstStyle/>
          <a:p>
            <a:r>
              <a:rPr lang="en-US" altLang="ja-JP" dirty="0"/>
              <a:t>×12</a:t>
            </a:r>
            <a:endParaRPr kumimoji="1" lang="ja-JP" altLang="en-US" dirty="0"/>
          </a:p>
        </p:txBody>
      </p:sp>
      <p:cxnSp>
        <p:nvCxnSpPr>
          <p:cNvPr id="18" name="直線矢印コネクタ 17">
            <a:extLst>
              <a:ext uri="{FF2B5EF4-FFF2-40B4-BE49-F238E27FC236}">
                <a16:creationId xmlns:a16="http://schemas.microsoft.com/office/drawing/2014/main" id="{BBCD6A3D-C115-48CC-A8BC-0F1744A58E37}"/>
              </a:ext>
            </a:extLst>
          </p:cNvPr>
          <p:cNvCxnSpPr>
            <a:cxnSpLocks/>
          </p:cNvCxnSpPr>
          <p:nvPr/>
        </p:nvCxnSpPr>
        <p:spPr>
          <a:xfrm>
            <a:off x="5068909" y="4047341"/>
            <a:ext cx="3547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B25B2E52-6B93-4A89-A6CB-B044D1BC6C17}"/>
              </a:ext>
            </a:extLst>
          </p:cNvPr>
          <p:cNvCxnSpPr>
            <a:cxnSpLocks/>
          </p:cNvCxnSpPr>
          <p:nvPr/>
        </p:nvCxnSpPr>
        <p:spPr>
          <a:xfrm>
            <a:off x="6757801" y="4047341"/>
            <a:ext cx="3547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64C4CE03-FB5D-4E1E-A4DB-5E1C7CAD9BBB}"/>
              </a:ext>
            </a:extLst>
          </p:cNvPr>
          <p:cNvCxnSpPr>
            <a:cxnSpLocks/>
          </p:cNvCxnSpPr>
          <p:nvPr/>
        </p:nvCxnSpPr>
        <p:spPr>
          <a:xfrm>
            <a:off x="9024079" y="4024850"/>
            <a:ext cx="9318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10CCD3CA-9CF9-4E0C-A6A0-2A522FC7D1B7}"/>
              </a:ext>
            </a:extLst>
          </p:cNvPr>
          <p:cNvSpPr txBox="1"/>
          <p:nvPr/>
        </p:nvSpPr>
        <p:spPr>
          <a:xfrm>
            <a:off x="1210452" y="1212591"/>
            <a:ext cx="6284630" cy="369332"/>
          </a:xfrm>
          <a:prstGeom prst="rect">
            <a:avLst/>
          </a:prstGeom>
          <a:noFill/>
        </p:spPr>
        <p:txBody>
          <a:bodyPr wrap="square" rtlCol="0">
            <a:spAutoFit/>
          </a:bodyPr>
          <a:lstStyle/>
          <a:p>
            <a:r>
              <a:rPr kumimoji="1" lang="ja-JP" altLang="en-US" dirty="0"/>
              <a:t>バッチサイズ</a:t>
            </a:r>
            <a:r>
              <a:rPr lang="en-US" altLang="ja-JP" dirty="0"/>
              <a:t>:1, </a:t>
            </a:r>
            <a:r>
              <a:rPr kumimoji="1" lang="ja-JP" altLang="en-US" dirty="0"/>
              <a:t>最大単語数</a:t>
            </a:r>
            <a:r>
              <a:rPr kumimoji="1" lang="en-US" altLang="ja-JP" dirty="0"/>
              <a:t>:512, </a:t>
            </a:r>
            <a:r>
              <a:rPr kumimoji="1" lang="ja-JP" altLang="en-US" dirty="0"/>
              <a:t>ベクトル次元数</a:t>
            </a:r>
            <a:r>
              <a:rPr kumimoji="1" lang="en-US" altLang="ja-JP" dirty="0"/>
              <a:t>:768</a:t>
            </a:r>
            <a:endParaRPr kumimoji="1" lang="ja-JP" altLang="en-US" dirty="0"/>
          </a:p>
        </p:txBody>
      </p:sp>
      <p:sp>
        <p:nvSpPr>
          <p:cNvPr id="30" name="テキスト ボックス 29">
            <a:extLst>
              <a:ext uri="{FF2B5EF4-FFF2-40B4-BE49-F238E27FC236}">
                <a16:creationId xmlns:a16="http://schemas.microsoft.com/office/drawing/2014/main" id="{301E25B8-2B7A-48FE-95F0-E915039B9DFB}"/>
              </a:ext>
            </a:extLst>
          </p:cNvPr>
          <p:cNvSpPr txBox="1"/>
          <p:nvPr/>
        </p:nvSpPr>
        <p:spPr>
          <a:xfrm>
            <a:off x="38818" y="1777292"/>
            <a:ext cx="1809342" cy="830997"/>
          </a:xfrm>
          <a:prstGeom prst="rect">
            <a:avLst/>
          </a:prstGeom>
          <a:noFill/>
          <a:ln>
            <a:solidFill>
              <a:schemeClr val="tx1"/>
            </a:solidFill>
          </a:ln>
        </p:spPr>
        <p:txBody>
          <a:bodyPr wrap="square" rtlCol="0">
            <a:spAutoFit/>
          </a:bodyPr>
          <a:lstStyle/>
          <a:p>
            <a:r>
              <a:rPr kumimoji="1" lang="en-US" altLang="ja-JP" sz="1600" dirty="0"/>
              <a:t>token(1, 512)</a:t>
            </a:r>
          </a:p>
          <a:p>
            <a:r>
              <a:rPr lang="en-US" altLang="ja-JP" sz="1600" dirty="0"/>
              <a:t>segment</a:t>
            </a:r>
            <a:r>
              <a:rPr kumimoji="1" lang="en-US" altLang="ja-JP" sz="1600" dirty="0"/>
              <a:t>(1, 512)</a:t>
            </a:r>
            <a:endParaRPr lang="en-US" altLang="ja-JP" sz="1600" dirty="0"/>
          </a:p>
          <a:p>
            <a:r>
              <a:rPr kumimoji="1" lang="en-US" altLang="ja-JP" sz="1600" dirty="0"/>
              <a:t>position(1, 512)</a:t>
            </a:r>
          </a:p>
        </p:txBody>
      </p:sp>
      <p:cxnSp>
        <p:nvCxnSpPr>
          <p:cNvPr id="32" name="直線矢印コネクタ 31">
            <a:extLst>
              <a:ext uri="{FF2B5EF4-FFF2-40B4-BE49-F238E27FC236}">
                <a16:creationId xmlns:a16="http://schemas.microsoft.com/office/drawing/2014/main" id="{6D66BA4B-4F73-44D9-B604-A6C49CE28873}"/>
              </a:ext>
            </a:extLst>
          </p:cNvPr>
          <p:cNvCxnSpPr>
            <a:cxnSpLocks/>
          </p:cNvCxnSpPr>
          <p:nvPr/>
        </p:nvCxnSpPr>
        <p:spPr>
          <a:xfrm>
            <a:off x="1969639" y="4009860"/>
            <a:ext cx="12303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コネクタ: カギ線 34">
            <a:extLst>
              <a:ext uri="{FF2B5EF4-FFF2-40B4-BE49-F238E27FC236}">
                <a16:creationId xmlns:a16="http://schemas.microsoft.com/office/drawing/2014/main" id="{503F9062-BA29-44B5-BC6E-CC68FA9CEB00}"/>
              </a:ext>
            </a:extLst>
          </p:cNvPr>
          <p:cNvCxnSpPr>
            <a:cxnSpLocks/>
            <a:endCxn id="6" idx="1"/>
          </p:cNvCxnSpPr>
          <p:nvPr/>
        </p:nvCxnSpPr>
        <p:spPr>
          <a:xfrm rot="16200000" flipH="1">
            <a:off x="-122684" y="3039105"/>
            <a:ext cx="1327624" cy="508968"/>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36" name="テキスト ボックス 35">
            <a:extLst>
              <a:ext uri="{FF2B5EF4-FFF2-40B4-BE49-F238E27FC236}">
                <a16:creationId xmlns:a16="http://schemas.microsoft.com/office/drawing/2014/main" id="{E8CC6B96-683B-41CB-B46E-188573A7974C}"/>
              </a:ext>
            </a:extLst>
          </p:cNvPr>
          <p:cNvSpPr txBox="1"/>
          <p:nvPr/>
        </p:nvSpPr>
        <p:spPr>
          <a:xfrm>
            <a:off x="1960512" y="3621923"/>
            <a:ext cx="1239444" cy="307777"/>
          </a:xfrm>
          <a:prstGeom prst="rect">
            <a:avLst/>
          </a:prstGeom>
          <a:noFill/>
          <a:ln>
            <a:noFill/>
          </a:ln>
        </p:spPr>
        <p:txBody>
          <a:bodyPr wrap="square" rtlCol="0">
            <a:spAutoFit/>
          </a:bodyPr>
          <a:lstStyle/>
          <a:p>
            <a:r>
              <a:rPr kumimoji="1" lang="en-US" altLang="ja-JP" sz="1400" dirty="0"/>
              <a:t>(1, 512, 768)</a:t>
            </a:r>
          </a:p>
        </p:txBody>
      </p:sp>
      <p:sp>
        <p:nvSpPr>
          <p:cNvPr id="37" name="テキスト ボックス 36">
            <a:extLst>
              <a:ext uri="{FF2B5EF4-FFF2-40B4-BE49-F238E27FC236}">
                <a16:creationId xmlns:a16="http://schemas.microsoft.com/office/drawing/2014/main" id="{871A91EE-F629-49F0-962E-90532BB8ECDB}"/>
              </a:ext>
            </a:extLst>
          </p:cNvPr>
          <p:cNvSpPr txBox="1"/>
          <p:nvPr/>
        </p:nvSpPr>
        <p:spPr>
          <a:xfrm>
            <a:off x="8868731" y="3657604"/>
            <a:ext cx="1428003" cy="307777"/>
          </a:xfrm>
          <a:prstGeom prst="rect">
            <a:avLst/>
          </a:prstGeom>
          <a:noFill/>
          <a:ln>
            <a:noFill/>
          </a:ln>
        </p:spPr>
        <p:txBody>
          <a:bodyPr wrap="square" rtlCol="0">
            <a:spAutoFit/>
          </a:bodyPr>
          <a:lstStyle/>
          <a:p>
            <a:r>
              <a:rPr kumimoji="1" lang="en-US" altLang="ja-JP" sz="1400" dirty="0"/>
              <a:t>(1, 512, 768)</a:t>
            </a:r>
          </a:p>
        </p:txBody>
      </p:sp>
      <p:sp>
        <p:nvSpPr>
          <p:cNvPr id="38" name="テキスト ボックス 37">
            <a:extLst>
              <a:ext uri="{FF2B5EF4-FFF2-40B4-BE49-F238E27FC236}">
                <a16:creationId xmlns:a16="http://schemas.microsoft.com/office/drawing/2014/main" id="{FDEE6D33-DA44-41CE-A229-A7E19AEBD8B6}"/>
              </a:ext>
            </a:extLst>
          </p:cNvPr>
          <p:cNvSpPr txBox="1"/>
          <p:nvPr/>
        </p:nvSpPr>
        <p:spPr>
          <a:xfrm>
            <a:off x="11191149" y="3642119"/>
            <a:ext cx="1096731" cy="307777"/>
          </a:xfrm>
          <a:prstGeom prst="rect">
            <a:avLst/>
          </a:prstGeom>
          <a:noFill/>
          <a:ln>
            <a:noFill/>
          </a:ln>
        </p:spPr>
        <p:txBody>
          <a:bodyPr wrap="square" rtlCol="0">
            <a:spAutoFit/>
          </a:bodyPr>
          <a:lstStyle/>
          <a:p>
            <a:r>
              <a:rPr kumimoji="1" lang="en-US" altLang="ja-JP" sz="1400" dirty="0"/>
              <a:t>(1, 768)</a:t>
            </a:r>
          </a:p>
        </p:txBody>
      </p:sp>
      <p:cxnSp>
        <p:nvCxnSpPr>
          <p:cNvPr id="39" name="直線矢印コネクタ 38">
            <a:extLst>
              <a:ext uri="{FF2B5EF4-FFF2-40B4-BE49-F238E27FC236}">
                <a16:creationId xmlns:a16="http://schemas.microsoft.com/office/drawing/2014/main" id="{35D99C31-4309-4473-9D0C-9B77D47DCE00}"/>
              </a:ext>
            </a:extLst>
          </p:cNvPr>
          <p:cNvCxnSpPr>
            <a:cxnSpLocks/>
          </p:cNvCxnSpPr>
          <p:nvPr/>
        </p:nvCxnSpPr>
        <p:spPr>
          <a:xfrm>
            <a:off x="11191149" y="4024850"/>
            <a:ext cx="3547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テキスト ボックス 45">
            <a:extLst>
              <a:ext uri="{FF2B5EF4-FFF2-40B4-BE49-F238E27FC236}">
                <a16:creationId xmlns:a16="http://schemas.microsoft.com/office/drawing/2014/main" id="{AD53AF8A-1773-425B-A278-79E2CF2FB035}"/>
              </a:ext>
            </a:extLst>
          </p:cNvPr>
          <p:cNvSpPr txBox="1"/>
          <p:nvPr/>
        </p:nvSpPr>
        <p:spPr>
          <a:xfrm>
            <a:off x="9991258" y="5151192"/>
            <a:ext cx="1829036" cy="523220"/>
          </a:xfrm>
          <a:prstGeom prst="rect">
            <a:avLst/>
          </a:prstGeom>
          <a:noFill/>
        </p:spPr>
        <p:txBody>
          <a:bodyPr wrap="square" rtlCol="0">
            <a:spAutoFit/>
          </a:bodyPr>
          <a:lstStyle/>
          <a:p>
            <a:r>
              <a:rPr kumimoji="1" lang="ja-JP" altLang="en-US" sz="1400" dirty="0"/>
              <a:t>先頭単語</a:t>
            </a:r>
            <a:r>
              <a:rPr kumimoji="1" lang="en-US" altLang="ja-JP" sz="1400" dirty="0"/>
              <a:t>[CLS]</a:t>
            </a:r>
            <a:r>
              <a:rPr kumimoji="1" lang="ja-JP" altLang="en-US" sz="1400" dirty="0"/>
              <a:t>の</a:t>
            </a:r>
            <a:endParaRPr kumimoji="1" lang="en-US" altLang="ja-JP" sz="1400" dirty="0"/>
          </a:p>
          <a:p>
            <a:r>
              <a:rPr kumimoji="1" lang="ja-JP" altLang="en-US" sz="1400" dirty="0"/>
              <a:t>特徴のみ抽出</a:t>
            </a:r>
          </a:p>
        </p:txBody>
      </p:sp>
    </p:spTree>
    <p:extLst>
      <p:ext uri="{BB962C8B-B14F-4D97-AF65-F5344CB8AC3E}">
        <p14:creationId xmlns:p14="http://schemas.microsoft.com/office/powerpoint/2010/main" val="3883672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F9A18851-1CED-40D5-BB68-16B624F66287}"/>
              </a:ext>
            </a:extLst>
          </p:cNvPr>
          <p:cNvSpPr/>
          <p:nvPr/>
        </p:nvSpPr>
        <p:spPr>
          <a:xfrm>
            <a:off x="954099" y="2078637"/>
            <a:ext cx="1578367" cy="367758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B0C5BF01-8B26-454A-8021-3116D5CA2DCD}"/>
              </a:ext>
            </a:extLst>
          </p:cNvPr>
          <p:cNvSpPr>
            <a:spLocks noGrp="1"/>
          </p:cNvSpPr>
          <p:nvPr>
            <p:ph type="title"/>
          </p:nvPr>
        </p:nvSpPr>
        <p:spPr>
          <a:xfrm>
            <a:off x="643467" y="321734"/>
            <a:ext cx="10905066" cy="1135737"/>
          </a:xfrm>
        </p:spPr>
        <p:txBody>
          <a:bodyPr>
            <a:normAutofit/>
          </a:bodyPr>
          <a:lstStyle/>
          <a:p>
            <a:r>
              <a:rPr kumimoji="1" lang="ja-JP" altLang="en-US" sz="3600" dirty="0"/>
              <a:t>出力層の追加</a:t>
            </a:r>
          </a:p>
        </p:txBody>
      </p:sp>
      <p:sp>
        <p:nvSpPr>
          <p:cNvPr id="10" name="正方形/長方形 9">
            <a:extLst>
              <a:ext uri="{FF2B5EF4-FFF2-40B4-BE49-F238E27FC236}">
                <a16:creationId xmlns:a16="http://schemas.microsoft.com/office/drawing/2014/main" id="{223F055D-7376-44D6-A7E5-1A83391B0B9E}"/>
              </a:ext>
            </a:extLst>
          </p:cNvPr>
          <p:cNvSpPr/>
          <p:nvPr/>
        </p:nvSpPr>
        <p:spPr>
          <a:xfrm>
            <a:off x="3568024" y="3717563"/>
            <a:ext cx="1131342" cy="20386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Bert</a:t>
            </a:r>
          </a:p>
          <a:p>
            <a:pPr algn="ctr"/>
            <a:r>
              <a:rPr lang="en-US" altLang="ja-JP" dirty="0"/>
              <a:t>Pooler</a:t>
            </a:r>
            <a:endParaRPr kumimoji="1" lang="ja-JP" altLang="en-US" dirty="0"/>
          </a:p>
        </p:txBody>
      </p:sp>
      <p:sp>
        <p:nvSpPr>
          <p:cNvPr id="14" name="テキスト ボックス 13">
            <a:extLst>
              <a:ext uri="{FF2B5EF4-FFF2-40B4-BE49-F238E27FC236}">
                <a16:creationId xmlns:a16="http://schemas.microsoft.com/office/drawing/2014/main" id="{07966845-4448-48F7-96E7-D4BB381E4D2A}"/>
              </a:ext>
            </a:extLst>
          </p:cNvPr>
          <p:cNvSpPr txBox="1"/>
          <p:nvPr/>
        </p:nvSpPr>
        <p:spPr>
          <a:xfrm>
            <a:off x="986279" y="2078637"/>
            <a:ext cx="1514006" cy="369332"/>
          </a:xfrm>
          <a:prstGeom prst="rect">
            <a:avLst/>
          </a:prstGeom>
          <a:noFill/>
        </p:spPr>
        <p:txBody>
          <a:bodyPr wrap="square" rtlCol="0">
            <a:spAutoFit/>
          </a:bodyPr>
          <a:lstStyle/>
          <a:p>
            <a:r>
              <a:rPr kumimoji="1" lang="en-US" altLang="ja-JP" dirty="0" err="1"/>
              <a:t>BertEncoder</a:t>
            </a:r>
            <a:endParaRPr kumimoji="1" lang="ja-JP" altLang="en-US" dirty="0"/>
          </a:p>
        </p:txBody>
      </p:sp>
      <p:cxnSp>
        <p:nvCxnSpPr>
          <p:cNvPr id="20" name="直線矢印コネクタ 19">
            <a:extLst>
              <a:ext uri="{FF2B5EF4-FFF2-40B4-BE49-F238E27FC236}">
                <a16:creationId xmlns:a16="http://schemas.microsoft.com/office/drawing/2014/main" id="{64C4CE03-FB5D-4E1E-A4DB-5E1C7CAD9BBB}"/>
              </a:ext>
            </a:extLst>
          </p:cNvPr>
          <p:cNvCxnSpPr>
            <a:cxnSpLocks/>
          </p:cNvCxnSpPr>
          <p:nvPr/>
        </p:nvCxnSpPr>
        <p:spPr>
          <a:xfrm>
            <a:off x="2775828" y="2619506"/>
            <a:ext cx="28454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10CCD3CA-9CF9-4E0C-A6A0-2A522FC7D1B7}"/>
              </a:ext>
            </a:extLst>
          </p:cNvPr>
          <p:cNvSpPr txBox="1"/>
          <p:nvPr/>
        </p:nvSpPr>
        <p:spPr>
          <a:xfrm>
            <a:off x="1210452" y="1212591"/>
            <a:ext cx="6284630" cy="369332"/>
          </a:xfrm>
          <a:prstGeom prst="rect">
            <a:avLst/>
          </a:prstGeom>
          <a:noFill/>
        </p:spPr>
        <p:txBody>
          <a:bodyPr wrap="square" rtlCol="0">
            <a:spAutoFit/>
          </a:bodyPr>
          <a:lstStyle/>
          <a:p>
            <a:r>
              <a:rPr kumimoji="1" lang="ja-JP" altLang="en-US" dirty="0"/>
              <a:t>バッチサイズ</a:t>
            </a:r>
            <a:r>
              <a:rPr lang="en-US" altLang="ja-JP" dirty="0"/>
              <a:t>:1, </a:t>
            </a:r>
            <a:r>
              <a:rPr kumimoji="1" lang="ja-JP" altLang="en-US" dirty="0"/>
              <a:t>最大単語数</a:t>
            </a:r>
            <a:r>
              <a:rPr kumimoji="1" lang="en-US" altLang="ja-JP" dirty="0"/>
              <a:t>:512, </a:t>
            </a:r>
            <a:r>
              <a:rPr kumimoji="1" lang="ja-JP" altLang="en-US" dirty="0"/>
              <a:t>ベクトル次元数</a:t>
            </a:r>
            <a:r>
              <a:rPr kumimoji="1" lang="en-US" altLang="ja-JP" dirty="0"/>
              <a:t>:768</a:t>
            </a:r>
            <a:endParaRPr kumimoji="1" lang="ja-JP" altLang="en-US" dirty="0"/>
          </a:p>
        </p:txBody>
      </p:sp>
      <p:sp>
        <p:nvSpPr>
          <p:cNvPr id="37" name="テキスト ボックス 36">
            <a:extLst>
              <a:ext uri="{FF2B5EF4-FFF2-40B4-BE49-F238E27FC236}">
                <a16:creationId xmlns:a16="http://schemas.microsoft.com/office/drawing/2014/main" id="{871A91EE-F629-49F0-962E-90532BB8ECDB}"/>
              </a:ext>
            </a:extLst>
          </p:cNvPr>
          <p:cNvSpPr txBox="1"/>
          <p:nvPr/>
        </p:nvSpPr>
        <p:spPr>
          <a:xfrm>
            <a:off x="2634332" y="2304243"/>
            <a:ext cx="1263111" cy="307777"/>
          </a:xfrm>
          <a:prstGeom prst="rect">
            <a:avLst/>
          </a:prstGeom>
          <a:noFill/>
          <a:ln>
            <a:noFill/>
          </a:ln>
        </p:spPr>
        <p:txBody>
          <a:bodyPr wrap="square" rtlCol="0">
            <a:spAutoFit/>
          </a:bodyPr>
          <a:lstStyle/>
          <a:p>
            <a:r>
              <a:rPr kumimoji="1" lang="en-US" altLang="ja-JP" sz="1400" dirty="0"/>
              <a:t>(1, 512, 768)</a:t>
            </a:r>
          </a:p>
        </p:txBody>
      </p:sp>
      <p:sp>
        <p:nvSpPr>
          <p:cNvPr id="38" name="テキスト ボックス 37">
            <a:extLst>
              <a:ext uri="{FF2B5EF4-FFF2-40B4-BE49-F238E27FC236}">
                <a16:creationId xmlns:a16="http://schemas.microsoft.com/office/drawing/2014/main" id="{FDEE6D33-DA44-41CE-A229-A7E19AEBD8B6}"/>
              </a:ext>
            </a:extLst>
          </p:cNvPr>
          <p:cNvSpPr txBox="1"/>
          <p:nvPr/>
        </p:nvSpPr>
        <p:spPr>
          <a:xfrm>
            <a:off x="4745379" y="4331669"/>
            <a:ext cx="1096731" cy="307777"/>
          </a:xfrm>
          <a:prstGeom prst="rect">
            <a:avLst/>
          </a:prstGeom>
          <a:noFill/>
          <a:ln>
            <a:noFill/>
          </a:ln>
        </p:spPr>
        <p:txBody>
          <a:bodyPr wrap="square" rtlCol="0">
            <a:spAutoFit/>
          </a:bodyPr>
          <a:lstStyle/>
          <a:p>
            <a:r>
              <a:rPr kumimoji="1" lang="en-US" altLang="ja-JP" sz="1400" dirty="0"/>
              <a:t>(1, 768)</a:t>
            </a:r>
          </a:p>
        </p:txBody>
      </p:sp>
      <p:cxnSp>
        <p:nvCxnSpPr>
          <p:cNvPr id="39" name="直線矢印コネクタ 38">
            <a:extLst>
              <a:ext uri="{FF2B5EF4-FFF2-40B4-BE49-F238E27FC236}">
                <a16:creationId xmlns:a16="http://schemas.microsoft.com/office/drawing/2014/main" id="{35D99C31-4309-4473-9D0C-9B77D47DCE00}"/>
              </a:ext>
            </a:extLst>
          </p:cNvPr>
          <p:cNvCxnSpPr>
            <a:cxnSpLocks/>
          </p:cNvCxnSpPr>
          <p:nvPr/>
        </p:nvCxnSpPr>
        <p:spPr>
          <a:xfrm>
            <a:off x="4745379" y="4714400"/>
            <a:ext cx="8759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219B4AAE-48D6-4ED7-A9A4-B1BA70A445C0}"/>
              </a:ext>
            </a:extLst>
          </p:cNvPr>
          <p:cNvCxnSpPr>
            <a:cxnSpLocks/>
          </p:cNvCxnSpPr>
          <p:nvPr/>
        </p:nvCxnSpPr>
        <p:spPr>
          <a:xfrm>
            <a:off x="2724895" y="4709687"/>
            <a:ext cx="7921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テキスト ボックス 26">
            <a:extLst>
              <a:ext uri="{FF2B5EF4-FFF2-40B4-BE49-F238E27FC236}">
                <a16:creationId xmlns:a16="http://schemas.microsoft.com/office/drawing/2014/main" id="{32173707-7EE1-4CFF-82FD-A0F6C527D23E}"/>
              </a:ext>
            </a:extLst>
          </p:cNvPr>
          <p:cNvSpPr txBox="1"/>
          <p:nvPr/>
        </p:nvSpPr>
        <p:spPr>
          <a:xfrm>
            <a:off x="2461797" y="4394424"/>
            <a:ext cx="1314044" cy="307777"/>
          </a:xfrm>
          <a:prstGeom prst="rect">
            <a:avLst/>
          </a:prstGeom>
          <a:noFill/>
          <a:ln>
            <a:noFill/>
          </a:ln>
        </p:spPr>
        <p:txBody>
          <a:bodyPr wrap="square" rtlCol="0">
            <a:spAutoFit/>
          </a:bodyPr>
          <a:lstStyle/>
          <a:p>
            <a:r>
              <a:rPr kumimoji="1" lang="en-US" altLang="ja-JP" sz="1400" dirty="0"/>
              <a:t>(1, 512, 768)</a:t>
            </a:r>
          </a:p>
        </p:txBody>
      </p:sp>
      <p:sp>
        <p:nvSpPr>
          <p:cNvPr id="31" name="正方形/長方形 30">
            <a:extLst>
              <a:ext uri="{FF2B5EF4-FFF2-40B4-BE49-F238E27FC236}">
                <a16:creationId xmlns:a16="http://schemas.microsoft.com/office/drawing/2014/main" id="{B271065D-5F7C-49CD-A1A1-9CEC33C9063B}"/>
              </a:ext>
            </a:extLst>
          </p:cNvPr>
          <p:cNvSpPr/>
          <p:nvPr/>
        </p:nvSpPr>
        <p:spPr>
          <a:xfrm>
            <a:off x="5784221" y="1618939"/>
            <a:ext cx="1131342" cy="203865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MaskedWordPredictions</a:t>
            </a:r>
            <a:endParaRPr kumimoji="1" lang="en-US" altLang="ja-JP" dirty="0"/>
          </a:p>
          <a:p>
            <a:pPr algn="ctr"/>
            <a:r>
              <a:rPr lang="ja-JP" altLang="en-US" dirty="0"/>
              <a:t>モジュール</a:t>
            </a:r>
            <a:endParaRPr kumimoji="1" lang="ja-JP" altLang="en-US" dirty="0"/>
          </a:p>
        </p:txBody>
      </p:sp>
      <p:sp>
        <p:nvSpPr>
          <p:cNvPr id="33" name="正方形/長方形 32">
            <a:extLst>
              <a:ext uri="{FF2B5EF4-FFF2-40B4-BE49-F238E27FC236}">
                <a16:creationId xmlns:a16="http://schemas.microsoft.com/office/drawing/2014/main" id="{B09193D3-93DB-4A2F-A100-064B305F34CC}"/>
              </a:ext>
            </a:extLst>
          </p:cNvPr>
          <p:cNvSpPr/>
          <p:nvPr/>
        </p:nvSpPr>
        <p:spPr>
          <a:xfrm>
            <a:off x="5784221" y="3917428"/>
            <a:ext cx="1131342" cy="203865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SeqRelationship</a:t>
            </a:r>
            <a:r>
              <a:rPr kumimoji="1" lang="ja-JP" altLang="en-US" dirty="0"/>
              <a:t>モジュール</a:t>
            </a:r>
          </a:p>
        </p:txBody>
      </p:sp>
      <p:sp>
        <p:nvSpPr>
          <p:cNvPr id="41" name="テキスト ボックス 40">
            <a:extLst>
              <a:ext uri="{FF2B5EF4-FFF2-40B4-BE49-F238E27FC236}">
                <a16:creationId xmlns:a16="http://schemas.microsoft.com/office/drawing/2014/main" id="{1EFF6C72-FBD5-4A09-938E-2614FE29C047}"/>
              </a:ext>
            </a:extLst>
          </p:cNvPr>
          <p:cNvSpPr txBox="1"/>
          <p:nvPr/>
        </p:nvSpPr>
        <p:spPr>
          <a:xfrm>
            <a:off x="6946715" y="2194439"/>
            <a:ext cx="4291186" cy="307777"/>
          </a:xfrm>
          <a:prstGeom prst="rect">
            <a:avLst/>
          </a:prstGeom>
          <a:noFill/>
          <a:ln>
            <a:noFill/>
          </a:ln>
        </p:spPr>
        <p:txBody>
          <a:bodyPr wrap="square" rtlCol="0">
            <a:spAutoFit/>
          </a:bodyPr>
          <a:lstStyle/>
          <a:p>
            <a:r>
              <a:rPr kumimoji="1" lang="en-US" altLang="ja-JP" sz="1400" dirty="0"/>
              <a:t>(1, 512, 30522)  (</a:t>
            </a:r>
            <a:r>
              <a:rPr kumimoji="1" lang="en-US" altLang="ja-JP" sz="1400" dirty="0" err="1"/>
              <a:t>batchsize</a:t>
            </a:r>
            <a:r>
              <a:rPr kumimoji="1" lang="en-US" altLang="ja-JP" sz="1400" dirty="0"/>
              <a:t>, </a:t>
            </a:r>
            <a:r>
              <a:rPr kumimoji="1" lang="en-US" altLang="ja-JP" sz="1400" dirty="0" err="1"/>
              <a:t>seq_len</a:t>
            </a:r>
            <a:r>
              <a:rPr kumimoji="1" lang="en-US" altLang="ja-JP" sz="1400" dirty="0"/>
              <a:t>, vocab)</a:t>
            </a:r>
          </a:p>
        </p:txBody>
      </p:sp>
      <p:cxnSp>
        <p:nvCxnSpPr>
          <p:cNvPr id="42" name="直線矢印コネクタ 41">
            <a:extLst>
              <a:ext uri="{FF2B5EF4-FFF2-40B4-BE49-F238E27FC236}">
                <a16:creationId xmlns:a16="http://schemas.microsoft.com/office/drawing/2014/main" id="{7C942D79-EAAB-42C3-AD4D-62204FF89EF8}"/>
              </a:ext>
            </a:extLst>
          </p:cNvPr>
          <p:cNvCxnSpPr>
            <a:cxnSpLocks/>
          </p:cNvCxnSpPr>
          <p:nvPr/>
        </p:nvCxnSpPr>
        <p:spPr>
          <a:xfrm>
            <a:off x="6946716" y="2577170"/>
            <a:ext cx="8759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テキスト ボックス 42">
            <a:extLst>
              <a:ext uri="{FF2B5EF4-FFF2-40B4-BE49-F238E27FC236}">
                <a16:creationId xmlns:a16="http://schemas.microsoft.com/office/drawing/2014/main" id="{8368A010-FDEC-41E7-8D9B-6B9059D316F7}"/>
              </a:ext>
            </a:extLst>
          </p:cNvPr>
          <p:cNvSpPr txBox="1"/>
          <p:nvPr/>
        </p:nvSpPr>
        <p:spPr>
          <a:xfrm>
            <a:off x="6948272" y="4355785"/>
            <a:ext cx="4291186" cy="307777"/>
          </a:xfrm>
          <a:prstGeom prst="rect">
            <a:avLst/>
          </a:prstGeom>
          <a:noFill/>
          <a:ln>
            <a:noFill/>
          </a:ln>
        </p:spPr>
        <p:txBody>
          <a:bodyPr wrap="square" rtlCol="0">
            <a:spAutoFit/>
          </a:bodyPr>
          <a:lstStyle/>
          <a:p>
            <a:r>
              <a:rPr kumimoji="1" lang="en-US" altLang="ja-JP" sz="1400" dirty="0"/>
              <a:t>(1, 2)  (</a:t>
            </a:r>
            <a:r>
              <a:rPr kumimoji="1" lang="en-US" altLang="ja-JP" sz="1400" dirty="0" err="1"/>
              <a:t>batchsize</a:t>
            </a:r>
            <a:r>
              <a:rPr kumimoji="1" lang="en-US" altLang="ja-JP" sz="1400" dirty="0"/>
              <a:t>, class)</a:t>
            </a:r>
          </a:p>
        </p:txBody>
      </p:sp>
      <p:cxnSp>
        <p:nvCxnSpPr>
          <p:cNvPr id="44" name="直線矢印コネクタ 43">
            <a:extLst>
              <a:ext uri="{FF2B5EF4-FFF2-40B4-BE49-F238E27FC236}">
                <a16:creationId xmlns:a16="http://schemas.microsoft.com/office/drawing/2014/main" id="{38425AD5-1700-4AB9-B51C-03EB889F35E0}"/>
              </a:ext>
            </a:extLst>
          </p:cNvPr>
          <p:cNvCxnSpPr>
            <a:cxnSpLocks/>
          </p:cNvCxnSpPr>
          <p:nvPr/>
        </p:nvCxnSpPr>
        <p:spPr>
          <a:xfrm>
            <a:off x="6948273" y="4738516"/>
            <a:ext cx="8759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テキスト ボックス 16">
            <a:extLst>
              <a:ext uri="{FF2B5EF4-FFF2-40B4-BE49-F238E27FC236}">
                <a16:creationId xmlns:a16="http://schemas.microsoft.com/office/drawing/2014/main" id="{00323C52-43BA-4B52-B8A0-875A7645A4AD}"/>
              </a:ext>
            </a:extLst>
          </p:cNvPr>
          <p:cNvSpPr txBox="1"/>
          <p:nvPr/>
        </p:nvSpPr>
        <p:spPr>
          <a:xfrm>
            <a:off x="7078473" y="2885612"/>
            <a:ext cx="2654894" cy="584775"/>
          </a:xfrm>
          <a:prstGeom prst="rect">
            <a:avLst/>
          </a:prstGeom>
          <a:solidFill>
            <a:schemeClr val="accent6">
              <a:lumMod val="40000"/>
              <a:lumOff val="60000"/>
            </a:schemeClr>
          </a:solidFill>
        </p:spPr>
        <p:txBody>
          <a:bodyPr wrap="none" rtlCol="0">
            <a:spAutoFit/>
          </a:bodyPr>
          <a:lstStyle/>
          <a:p>
            <a:r>
              <a:rPr kumimoji="1" lang="en-US" altLang="ja-JP" sz="1600" dirty="0" err="1"/>
              <a:t>MaskedLanguageModel</a:t>
            </a:r>
            <a:r>
              <a:rPr kumimoji="1" lang="ja-JP" altLang="en-US" sz="1600" dirty="0"/>
              <a:t>を</a:t>
            </a:r>
            <a:endParaRPr kumimoji="1" lang="en-US" altLang="ja-JP" sz="1600" dirty="0"/>
          </a:p>
          <a:p>
            <a:r>
              <a:rPr kumimoji="1" lang="ja-JP" altLang="en-US" sz="1600" dirty="0"/>
              <a:t>解くためのモジュール</a:t>
            </a:r>
          </a:p>
        </p:txBody>
      </p:sp>
      <p:sp>
        <p:nvSpPr>
          <p:cNvPr id="21" name="テキスト ボックス 20">
            <a:extLst>
              <a:ext uri="{FF2B5EF4-FFF2-40B4-BE49-F238E27FC236}">
                <a16:creationId xmlns:a16="http://schemas.microsoft.com/office/drawing/2014/main" id="{0BBC25AE-9CD1-4F11-A38A-58C770538FD0}"/>
              </a:ext>
            </a:extLst>
          </p:cNvPr>
          <p:cNvSpPr txBox="1"/>
          <p:nvPr/>
        </p:nvSpPr>
        <p:spPr>
          <a:xfrm>
            <a:off x="7113204" y="5079695"/>
            <a:ext cx="2799164" cy="584775"/>
          </a:xfrm>
          <a:prstGeom prst="rect">
            <a:avLst/>
          </a:prstGeom>
          <a:solidFill>
            <a:schemeClr val="accent6">
              <a:lumMod val="40000"/>
              <a:lumOff val="60000"/>
            </a:schemeClr>
          </a:solidFill>
        </p:spPr>
        <p:txBody>
          <a:bodyPr wrap="none" rtlCol="0">
            <a:spAutoFit/>
          </a:bodyPr>
          <a:lstStyle/>
          <a:p>
            <a:r>
              <a:rPr lang="en-US" altLang="ja-JP" sz="1600" dirty="0"/>
              <a:t>Next Sentence Prediction</a:t>
            </a:r>
            <a:r>
              <a:rPr lang="ja-JP" altLang="en-US" sz="1600" dirty="0"/>
              <a:t>を</a:t>
            </a:r>
            <a:endParaRPr lang="en-US" altLang="ja-JP" sz="1600" dirty="0"/>
          </a:p>
          <a:p>
            <a:r>
              <a:rPr lang="ja-JP" altLang="en-US" sz="1600" dirty="0"/>
              <a:t>解くためのモジュール</a:t>
            </a:r>
            <a:endParaRPr lang="en-US" altLang="ja-JP" sz="1600" dirty="0"/>
          </a:p>
        </p:txBody>
      </p:sp>
    </p:spTree>
    <p:extLst>
      <p:ext uri="{BB962C8B-B14F-4D97-AF65-F5344CB8AC3E}">
        <p14:creationId xmlns:p14="http://schemas.microsoft.com/office/powerpoint/2010/main" val="2505391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0EF6C4-435A-4DF9-9696-C7248830ECDE}"/>
              </a:ext>
            </a:extLst>
          </p:cNvPr>
          <p:cNvSpPr>
            <a:spLocks noGrp="1"/>
          </p:cNvSpPr>
          <p:nvPr>
            <p:ph type="title"/>
          </p:nvPr>
        </p:nvSpPr>
        <p:spPr>
          <a:xfrm>
            <a:off x="643467" y="321734"/>
            <a:ext cx="10905066" cy="1135737"/>
          </a:xfrm>
        </p:spPr>
        <p:txBody>
          <a:bodyPr>
            <a:normAutofit/>
          </a:bodyPr>
          <a:lstStyle/>
          <a:p>
            <a:r>
              <a:rPr lang="en-US" altLang="ja-JP" sz="3600" dirty="0"/>
              <a:t>BERT</a:t>
            </a:r>
            <a:r>
              <a:rPr lang="ja-JP" altLang="en-US" sz="3600" dirty="0"/>
              <a:t>の実装を確認</a:t>
            </a:r>
            <a:endParaRPr kumimoji="1" lang="ja-JP" altLang="en-US" sz="3600" dirty="0"/>
          </a:p>
        </p:txBody>
      </p:sp>
      <p:sp>
        <p:nvSpPr>
          <p:cNvPr id="3" name="コンテンツ プレースホルダー 2">
            <a:extLst>
              <a:ext uri="{FF2B5EF4-FFF2-40B4-BE49-F238E27FC236}">
                <a16:creationId xmlns:a16="http://schemas.microsoft.com/office/drawing/2014/main" id="{EEFFDE1C-DCD3-4D7F-B30B-DA2CC8286D60}"/>
              </a:ext>
            </a:extLst>
          </p:cNvPr>
          <p:cNvSpPr>
            <a:spLocks noGrp="1"/>
          </p:cNvSpPr>
          <p:nvPr>
            <p:ph idx="1"/>
          </p:nvPr>
        </p:nvSpPr>
        <p:spPr>
          <a:xfrm>
            <a:off x="643467" y="1782981"/>
            <a:ext cx="10905066" cy="4393982"/>
          </a:xfrm>
        </p:spPr>
        <p:txBody>
          <a:bodyPr>
            <a:normAutofit/>
          </a:bodyPr>
          <a:lstStyle/>
          <a:p>
            <a:r>
              <a:rPr kumimoji="1" lang="en-US" altLang="ja-JP" sz="2000" dirty="0"/>
              <a:t>8-2-3_bert_base.py</a:t>
            </a:r>
            <a:endParaRPr kumimoji="1" lang="ja-JP" altLang="en-US" sz="2000" dirty="0"/>
          </a:p>
        </p:txBody>
      </p:sp>
    </p:spTree>
    <p:extLst>
      <p:ext uri="{BB962C8B-B14F-4D97-AF65-F5344CB8AC3E}">
        <p14:creationId xmlns:p14="http://schemas.microsoft.com/office/powerpoint/2010/main" val="1096015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1EEAA5-48A0-49DE-B2C8-3193192F6A09}"/>
              </a:ext>
            </a:extLst>
          </p:cNvPr>
          <p:cNvSpPr>
            <a:spLocks noGrp="1"/>
          </p:cNvSpPr>
          <p:nvPr>
            <p:ph type="title"/>
          </p:nvPr>
        </p:nvSpPr>
        <p:spPr>
          <a:xfrm>
            <a:off x="643467" y="321734"/>
            <a:ext cx="10905066" cy="1135737"/>
          </a:xfrm>
        </p:spPr>
        <p:txBody>
          <a:bodyPr>
            <a:normAutofit/>
          </a:bodyPr>
          <a:lstStyle/>
          <a:p>
            <a:r>
              <a:rPr kumimoji="1" lang="ja-JP" altLang="en-US" sz="3600" dirty="0"/>
              <a:t>まとめ</a:t>
            </a:r>
          </a:p>
        </p:txBody>
      </p:sp>
      <p:sp>
        <p:nvSpPr>
          <p:cNvPr id="3" name="コンテンツ プレースホルダー 2">
            <a:extLst>
              <a:ext uri="{FF2B5EF4-FFF2-40B4-BE49-F238E27FC236}">
                <a16:creationId xmlns:a16="http://schemas.microsoft.com/office/drawing/2014/main" id="{237D5ED9-E895-468B-862A-942A65BCD333}"/>
              </a:ext>
            </a:extLst>
          </p:cNvPr>
          <p:cNvSpPr>
            <a:spLocks noGrp="1"/>
          </p:cNvSpPr>
          <p:nvPr>
            <p:ph idx="1"/>
          </p:nvPr>
        </p:nvSpPr>
        <p:spPr>
          <a:xfrm>
            <a:off x="643467" y="1782981"/>
            <a:ext cx="10905066" cy="4393982"/>
          </a:xfrm>
        </p:spPr>
        <p:txBody>
          <a:bodyPr>
            <a:normAutofit/>
          </a:bodyPr>
          <a:lstStyle/>
          <a:p>
            <a:r>
              <a:rPr lang="en-US" altLang="ja-JP" sz="2000" dirty="0"/>
              <a:t>Attention</a:t>
            </a:r>
            <a:r>
              <a:rPr lang="ja-JP" altLang="en-US" sz="2000" dirty="0"/>
              <a:t>を理解してしまえば</a:t>
            </a:r>
            <a:r>
              <a:rPr lang="en-US" altLang="ja-JP" sz="2000" dirty="0"/>
              <a:t>BERT</a:t>
            </a:r>
            <a:r>
              <a:rPr lang="ja-JP" altLang="en-US" sz="2000" dirty="0"/>
              <a:t>の構造は非常にシンプル</a:t>
            </a:r>
            <a:endParaRPr lang="en-US" altLang="ja-JP" sz="2000" dirty="0"/>
          </a:p>
          <a:p>
            <a:endParaRPr lang="en-US" altLang="ja-JP" sz="2000" dirty="0"/>
          </a:p>
          <a:p>
            <a:r>
              <a:rPr lang="en-US" altLang="ja-JP" sz="2000" dirty="0"/>
              <a:t>Attention</a:t>
            </a:r>
            <a:r>
              <a:rPr lang="ja-JP" altLang="en-US" sz="2000" dirty="0"/>
              <a:t>の考え方は様々な分野で応用されている</a:t>
            </a:r>
            <a:endParaRPr lang="en-US" altLang="ja-JP" sz="2000" dirty="0"/>
          </a:p>
          <a:p>
            <a:endParaRPr lang="en-US" altLang="ja-JP" sz="2000" dirty="0"/>
          </a:p>
          <a:p>
            <a:r>
              <a:rPr lang="ja-JP" altLang="en-US" sz="2000" dirty="0"/>
              <a:t>今回の内容によって、近年発表されている最新のディープラーニングモデルの理解の助けになれば幸いです</a:t>
            </a:r>
            <a:endParaRPr lang="en-US" altLang="ja-JP" sz="2000" dirty="0"/>
          </a:p>
        </p:txBody>
      </p:sp>
    </p:spTree>
    <p:extLst>
      <p:ext uri="{BB962C8B-B14F-4D97-AF65-F5344CB8AC3E}">
        <p14:creationId xmlns:p14="http://schemas.microsoft.com/office/powerpoint/2010/main" val="1907433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1EEAA5-48A0-49DE-B2C8-3193192F6A09}"/>
              </a:ext>
            </a:extLst>
          </p:cNvPr>
          <p:cNvSpPr>
            <a:spLocks noGrp="1"/>
          </p:cNvSpPr>
          <p:nvPr>
            <p:ph type="title"/>
          </p:nvPr>
        </p:nvSpPr>
        <p:spPr>
          <a:xfrm>
            <a:off x="643467" y="321734"/>
            <a:ext cx="10905066" cy="1135737"/>
          </a:xfrm>
        </p:spPr>
        <p:txBody>
          <a:bodyPr>
            <a:normAutofit/>
          </a:bodyPr>
          <a:lstStyle/>
          <a:p>
            <a:r>
              <a:rPr kumimoji="1" lang="ja-JP" altLang="en-US" sz="3600"/>
              <a:t>参考文献</a:t>
            </a:r>
          </a:p>
        </p:txBody>
      </p:sp>
      <p:sp>
        <p:nvSpPr>
          <p:cNvPr id="3" name="コンテンツ プレースホルダー 2">
            <a:extLst>
              <a:ext uri="{FF2B5EF4-FFF2-40B4-BE49-F238E27FC236}">
                <a16:creationId xmlns:a16="http://schemas.microsoft.com/office/drawing/2014/main" id="{237D5ED9-E895-468B-862A-942A65BCD333}"/>
              </a:ext>
            </a:extLst>
          </p:cNvPr>
          <p:cNvSpPr>
            <a:spLocks noGrp="1"/>
          </p:cNvSpPr>
          <p:nvPr>
            <p:ph idx="1"/>
          </p:nvPr>
        </p:nvSpPr>
        <p:spPr>
          <a:xfrm>
            <a:off x="643467" y="1782981"/>
            <a:ext cx="10905066" cy="4393982"/>
          </a:xfrm>
        </p:spPr>
        <p:txBody>
          <a:bodyPr>
            <a:normAutofit/>
          </a:bodyPr>
          <a:lstStyle/>
          <a:p>
            <a:r>
              <a:rPr lang="ja-JP" altLang="en-US" sz="2000" dirty="0"/>
              <a:t>つくりながら学ぶ！</a:t>
            </a:r>
            <a:r>
              <a:rPr lang="en-US" altLang="ja-JP" sz="2000" dirty="0" err="1"/>
              <a:t>PyTorch</a:t>
            </a:r>
            <a:r>
              <a:rPr lang="ja-JP" altLang="en-US" sz="2000" dirty="0"/>
              <a:t>による発展ディープラーニング</a:t>
            </a:r>
            <a:endParaRPr lang="en-US" altLang="ja-JP" sz="2000" dirty="0"/>
          </a:p>
          <a:p>
            <a:pPr lvl="1"/>
            <a:r>
              <a:rPr lang="en-US" altLang="ja-JP" sz="2000" dirty="0"/>
              <a:t>https://honto.jp/netstore/pd-book_29719626.html</a:t>
            </a:r>
          </a:p>
          <a:p>
            <a:pPr marL="457200" lvl="1" indent="0">
              <a:buNone/>
            </a:pPr>
            <a:endParaRPr lang="ja-JP" altLang="en-US" sz="2000" dirty="0"/>
          </a:p>
          <a:p>
            <a:r>
              <a:rPr lang="en-US" altLang="ja-JP" sz="2000" dirty="0"/>
              <a:t>BERT</a:t>
            </a:r>
            <a:r>
              <a:rPr lang="ja-JP" altLang="en-US" sz="2000" dirty="0"/>
              <a:t>による自然言語処理を学ぼう！ </a:t>
            </a:r>
            <a:r>
              <a:rPr lang="en-US" altLang="ja-JP" sz="2000" dirty="0"/>
              <a:t>-Attention</a:t>
            </a:r>
            <a:r>
              <a:rPr lang="ja-JP" altLang="en-US" sz="2000" dirty="0"/>
              <a:t>、</a:t>
            </a:r>
            <a:r>
              <a:rPr lang="en-US" altLang="ja-JP" sz="2000" dirty="0"/>
              <a:t>Transformer</a:t>
            </a:r>
            <a:r>
              <a:rPr lang="ja-JP" altLang="en-US" sz="2000" dirty="0"/>
              <a:t>から</a:t>
            </a:r>
            <a:r>
              <a:rPr lang="en-US" altLang="ja-JP" sz="2000" dirty="0"/>
              <a:t>BERT</a:t>
            </a:r>
            <a:r>
              <a:rPr lang="ja-JP" altLang="en-US" sz="2000" dirty="0"/>
              <a:t>へとつながる</a:t>
            </a:r>
            <a:r>
              <a:rPr lang="en-US" altLang="ja-JP" sz="2000" dirty="0"/>
              <a:t>NLP</a:t>
            </a:r>
            <a:r>
              <a:rPr lang="ja-JP" altLang="en-US" sz="2000" dirty="0"/>
              <a:t>技術</a:t>
            </a:r>
            <a:r>
              <a:rPr lang="en-US" altLang="ja-JP" sz="2000" dirty="0"/>
              <a:t>-</a:t>
            </a:r>
          </a:p>
          <a:p>
            <a:pPr lvl="1"/>
            <a:r>
              <a:rPr lang="en-US" altLang="ja-JP" sz="2000" dirty="0">
                <a:hlinkClick r:id="rId2"/>
              </a:rPr>
              <a:t>https://www.udemy.com/course/nlp-bert/</a:t>
            </a:r>
            <a:endParaRPr lang="en-US" altLang="ja-JP" sz="2000" dirty="0"/>
          </a:p>
          <a:p>
            <a:pPr lvl="1"/>
            <a:endParaRPr lang="en-US" altLang="ja-JP" sz="2000" dirty="0"/>
          </a:p>
          <a:p>
            <a:r>
              <a:rPr lang="ja-JP" altLang="en-US" sz="2000" dirty="0"/>
              <a:t>その他</a:t>
            </a:r>
            <a:endParaRPr lang="en-US" altLang="ja-JP" sz="2400" dirty="0"/>
          </a:p>
          <a:p>
            <a:endParaRPr kumimoji="1" lang="ja-JP" altLang="en-US" sz="2000" dirty="0"/>
          </a:p>
        </p:txBody>
      </p:sp>
      <p:sp>
        <p:nvSpPr>
          <p:cNvPr id="4" name="テキスト ボックス 3">
            <a:extLst>
              <a:ext uri="{FF2B5EF4-FFF2-40B4-BE49-F238E27FC236}">
                <a16:creationId xmlns:a16="http://schemas.microsoft.com/office/drawing/2014/main" id="{660626A0-0559-4112-9DD6-F365B7EC44F1}"/>
              </a:ext>
            </a:extLst>
          </p:cNvPr>
          <p:cNvSpPr txBox="1"/>
          <p:nvPr/>
        </p:nvSpPr>
        <p:spPr>
          <a:xfrm>
            <a:off x="1034321" y="4601980"/>
            <a:ext cx="5215467" cy="1569660"/>
          </a:xfrm>
          <a:prstGeom prst="rect">
            <a:avLst/>
          </a:prstGeom>
          <a:noFill/>
        </p:spPr>
        <p:txBody>
          <a:bodyPr wrap="square" rtlCol="0">
            <a:spAutoFit/>
          </a:bodyPr>
          <a:lstStyle/>
          <a:p>
            <a:r>
              <a:rPr kumimoji="1" lang="ja-JP" altLang="en-US" sz="1200" dirty="0"/>
              <a:t>・</a:t>
            </a:r>
            <a:r>
              <a:rPr kumimoji="1" lang="en-US" altLang="ja-JP" sz="1200" dirty="0"/>
              <a:t>Transformer</a:t>
            </a:r>
          </a:p>
          <a:p>
            <a:r>
              <a:rPr kumimoji="1" lang="en-US" altLang="ja-JP" sz="1200" dirty="0">
                <a:hlinkClick r:id="rId3"/>
              </a:rPr>
              <a:t>https://data-analytics.fun/2020/04/01/understanding-transformer/</a:t>
            </a:r>
            <a:endParaRPr kumimoji="1" lang="en-US" altLang="ja-JP" sz="1200" dirty="0"/>
          </a:p>
          <a:p>
            <a:r>
              <a:rPr kumimoji="1" lang="en-US" altLang="ja-JP" sz="1200" dirty="0">
                <a:hlinkClick r:id="rId4"/>
              </a:rPr>
              <a:t>https://data-analytics.fun/2020/04/08/transformer/</a:t>
            </a:r>
            <a:endParaRPr lang="en-US" altLang="ja-JP" sz="1200" dirty="0"/>
          </a:p>
          <a:p>
            <a:r>
              <a:rPr kumimoji="1" lang="en-US" altLang="ja-JP" sz="1200" dirty="0">
                <a:hlinkClick r:id="rId5"/>
              </a:rPr>
              <a:t>https://qiita.com/halhorn/items/c91497522be27bde17ce</a:t>
            </a:r>
            <a:endParaRPr kumimoji="1" lang="en-US" altLang="ja-JP" sz="1200" dirty="0"/>
          </a:p>
          <a:p>
            <a:r>
              <a:rPr kumimoji="1" lang="en-US" altLang="ja-JP" sz="1200" dirty="0">
                <a:hlinkClick r:id="rId6"/>
              </a:rPr>
              <a:t>https://qiita.com/omiita/items/07e69aef6c156d23c538</a:t>
            </a:r>
            <a:endParaRPr lang="en-US" altLang="ja-JP" sz="1200" dirty="0"/>
          </a:p>
          <a:p>
            <a:r>
              <a:rPr kumimoji="1" lang="en-US" altLang="ja-JP" sz="1200" dirty="0">
                <a:hlinkClick r:id="rId7"/>
              </a:rPr>
              <a:t>https://deeplearning.hatenablog.com/entry/transformer</a:t>
            </a:r>
            <a:endParaRPr kumimoji="1" lang="en-US" altLang="ja-JP" sz="1200" dirty="0"/>
          </a:p>
          <a:p>
            <a:r>
              <a:rPr kumimoji="1" lang="en-US" altLang="ja-JP" sz="1200" dirty="0">
                <a:hlinkClick r:id="rId8"/>
              </a:rPr>
              <a:t>https://lionbridge.ai/ja/articles/machine-learning-transformer/</a:t>
            </a:r>
            <a:endParaRPr lang="en-US" altLang="ja-JP" sz="1200" dirty="0"/>
          </a:p>
          <a:p>
            <a:endParaRPr kumimoji="1" lang="en-US" altLang="ja-JP" sz="1200" dirty="0"/>
          </a:p>
        </p:txBody>
      </p:sp>
      <p:sp>
        <p:nvSpPr>
          <p:cNvPr id="5" name="テキスト ボックス 4">
            <a:extLst>
              <a:ext uri="{FF2B5EF4-FFF2-40B4-BE49-F238E27FC236}">
                <a16:creationId xmlns:a16="http://schemas.microsoft.com/office/drawing/2014/main" id="{F8F16BAA-1F3A-4CD1-BF33-0F60189E9AD4}"/>
              </a:ext>
            </a:extLst>
          </p:cNvPr>
          <p:cNvSpPr txBox="1"/>
          <p:nvPr/>
        </p:nvSpPr>
        <p:spPr>
          <a:xfrm>
            <a:off x="6493239" y="4601980"/>
            <a:ext cx="4811843" cy="1200329"/>
          </a:xfrm>
          <a:prstGeom prst="rect">
            <a:avLst/>
          </a:prstGeom>
          <a:noFill/>
        </p:spPr>
        <p:txBody>
          <a:bodyPr wrap="square" rtlCol="0">
            <a:spAutoFit/>
          </a:bodyPr>
          <a:lstStyle/>
          <a:p>
            <a:r>
              <a:rPr lang="ja-JP" altLang="en-US" sz="1200" dirty="0"/>
              <a:t>・</a:t>
            </a:r>
            <a:r>
              <a:rPr lang="en-US" altLang="ja-JP" sz="1200" dirty="0"/>
              <a:t>BERT</a:t>
            </a:r>
          </a:p>
          <a:p>
            <a:r>
              <a:rPr kumimoji="1" lang="en-US" altLang="ja-JP" sz="1200" dirty="0">
                <a:hlinkClick r:id="rId9"/>
              </a:rPr>
              <a:t>https://qiita.com/omiita/items/72998858efc19a368e50</a:t>
            </a:r>
            <a:endParaRPr kumimoji="1" lang="en-US" altLang="ja-JP" sz="1200" dirty="0"/>
          </a:p>
          <a:p>
            <a:r>
              <a:rPr kumimoji="1" lang="en-US" altLang="ja-JP" sz="1200" dirty="0">
                <a:hlinkClick r:id="rId10"/>
              </a:rPr>
              <a:t>https://ledge.ai/bert/</a:t>
            </a:r>
            <a:endParaRPr lang="en-US" altLang="ja-JP" sz="1200" dirty="0"/>
          </a:p>
          <a:p>
            <a:r>
              <a:rPr kumimoji="1" lang="en-US" altLang="ja-JP" sz="1200" dirty="0">
                <a:hlinkClick r:id="rId11"/>
              </a:rPr>
              <a:t>https://data-analytics.fun/2020/05/02/understanding-bert/</a:t>
            </a:r>
            <a:endParaRPr kumimoji="1" lang="en-US" altLang="ja-JP" sz="1200" dirty="0"/>
          </a:p>
          <a:p>
            <a:r>
              <a:rPr kumimoji="1" lang="en-US" altLang="ja-JP" sz="1200" dirty="0">
                <a:hlinkClick r:id="rId12"/>
              </a:rPr>
              <a:t>https://sciseed.jp/technology/bert-jp/</a:t>
            </a:r>
            <a:endParaRPr kumimoji="1" lang="en-US" altLang="ja-JP" sz="1200" dirty="0"/>
          </a:p>
          <a:p>
            <a:endParaRPr kumimoji="1" lang="ja-JP" altLang="en-US" sz="1200" dirty="0"/>
          </a:p>
        </p:txBody>
      </p:sp>
    </p:spTree>
    <p:extLst>
      <p:ext uri="{BB962C8B-B14F-4D97-AF65-F5344CB8AC3E}">
        <p14:creationId xmlns:p14="http://schemas.microsoft.com/office/powerpoint/2010/main" val="4180044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EA52D7CE-B9DB-44B0-A670-480ABDD211EE}"/>
              </a:ext>
            </a:extLst>
          </p:cNvPr>
          <p:cNvPicPr>
            <a:picLocks noChangeAspect="1"/>
          </p:cNvPicPr>
          <p:nvPr/>
        </p:nvPicPr>
        <p:blipFill>
          <a:blip r:embed="rId2"/>
          <a:stretch>
            <a:fillRect/>
          </a:stretch>
        </p:blipFill>
        <p:spPr>
          <a:xfrm>
            <a:off x="1014060" y="1099426"/>
            <a:ext cx="6702084" cy="5424781"/>
          </a:xfrm>
          <a:prstGeom prst="rect">
            <a:avLst/>
          </a:prstGeom>
        </p:spPr>
      </p:pic>
      <p:sp>
        <p:nvSpPr>
          <p:cNvPr id="5" name="コンテンツ プレースホルダー 4">
            <a:extLst>
              <a:ext uri="{FF2B5EF4-FFF2-40B4-BE49-F238E27FC236}">
                <a16:creationId xmlns:a16="http://schemas.microsoft.com/office/drawing/2014/main" id="{0F8BA297-0C1A-434C-AD4E-9357A866B130}"/>
              </a:ext>
            </a:extLst>
          </p:cNvPr>
          <p:cNvSpPr>
            <a:spLocks noGrp="1"/>
          </p:cNvSpPr>
          <p:nvPr>
            <p:ph idx="1"/>
          </p:nvPr>
        </p:nvSpPr>
        <p:spPr>
          <a:xfrm>
            <a:off x="838200" y="450455"/>
            <a:ext cx="10515600" cy="4351338"/>
          </a:xfrm>
        </p:spPr>
        <p:txBody>
          <a:bodyPr>
            <a:normAutofit/>
          </a:bodyPr>
          <a:lstStyle/>
          <a:p>
            <a:r>
              <a:rPr lang="ja-JP" altLang="en-US" sz="2000" dirty="0"/>
              <a:t>一気に</a:t>
            </a:r>
            <a:r>
              <a:rPr lang="en-US" altLang="ja-JP" sz="2000" dirty="0"/>
              <a:t>11</a:t>
            </a:r>
            <a:r>
              <a:rPr lang="ja-JP" altLang="en-US" sz="2000" dirty="0"/>
              <a:t>個のタスクで</a:t>
            </a:r>
            <a:r>
              <a:rPr lang="en-US" altLang="ja-JP" sz="2000" dirty="0" err="1"/>
              <a:t>SoTA</a:t>
            </a:r>
            <a:r>
              <a:rPr lang="ja-JP" altLang="en-US" sz="2000" dirty="0"/>
              <a:t>達成</a:t>
            </a:r>
          </a:p>
        </p:txBody>
      </p:sp>
    </p:spTree>
    <p:extLst>
      <p:ext uri="{BB962C8B-B14F-4D97-AF65-F5344CB8AC3E}">
        <p14:creationId xmlns:p14="http://schemas.microsoft.com/office/powerpoint/2010/main" val="1527580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82EA7A-E5A2-4E73-B944-96A89E8347EF}"/>
              </a:ext>
            </a:extLst>
          </p:cNvPr>
          <p:cNvSpPr>
            <a:spLocks noGrp="1"/>
          </p:cNvSpPr>
          <p:nvPr>
            <p:ph type="title"/>
          </p:nvPr>
        </p:nvSpPr>
        <p:spPr>
          <a:xfrm>
            <a:off x="643467" y="321734"/>
            <a:ext cx="10905066" cy="1135737"/>
          </a:xfrm>
        </p:spPr>
        <p:txBody>
          <a:bodyPr>
            <a:normAutofit/>
          </a:bodyPr>
          <a:lstStyle/>
          <a:p>
            <a:r>
              <a:rPr kumimoji="1" lang="en-US" altLang="ja-JP" sz="3600"/>
              <a:t>BERT</a:t>
            </a:r>
            <a:r>
              <a:rPr kumimoji="1" lang="ja-JP" altLang="en-US" sz="3600"/>
              <a:t>の何がすごいのか</a:t>
            </a:r>
            <a:r>
              <a:rPr lang="ja-JP" altLang="en-US" sz="3600"/>
              <a:t>？</a:t>
            </a:r>
            <a:endParaRPr kumimoji="1" lang="ja-JP" altLang="en-US" sz="3600"/>
          </a:p>
        </p:txBody>
      </p:sp>
      <p:sp>
        <p:nvSpPr>
          <p:cNvPr id="3" name="コンテンツ プレースホルダー 2">
            <a:extLst>
              <a:ext uri="{FF2B5EF4-FFF2-40B4-BE49-F238E27FC236}">
                <a16:creationId xmlns:a16="http://schemas.microsoft.com/office/drawing/2014/main" id="{26668494-34E4-485C-A44A-87C1940A7E26}"/>
              </a:ext>
            </a:extLst>
          </p:cNvPr>
          <p:cNvSpPr>
            <a:spLocks noGrp="1"/>
          </p:cNvSpPr>
          <p:nvPr>
            <p:ph idx="1"/>
          </p:nvPr>
        </p:nvSpPr>
        <p:spPr>
          <a:xfrm>
            <a:off x="643467" y="1782981"/>
            <a:ext cx="10905066" cy="4393982"/>
          </a:xfrm>
        </p:spPr>
        <p:txBody>
          <a:bodyPr>
            <a:normAutofit/>
          </a:bodyPr>
          <a:lstStyle/>
          <a:p>
            <a:r>
              <a:rPr kumimoji="1" lang="ja-JP" altLang="en-US" sz="2000" dirty="0"/>
              <a:t>転移学習・ファインチューニングが自然言語処理タスクで可能となった</a:t>
            </a:r>
            <a:endParaRPr kumimoji="1" lang="en-US" altLang="ja-JP" sz="2000" dirty="0"/>
          </a:p>
          <a:p>
            <a:pPr marL="914400" lvl="1" indent="-457200">
              <a:buFont typeface="+mj-lt"/>
              <a:buAutoNum type="arabicPeriod"/>
            </a:pPr>
            <a:r>
              <a:rPr lang="ja-JP" altLang="en-US" sz="2000" dirty="0"/>
              <a:t>事前学習済みの</a:t>
            </a:r>
            <a:r>
              <a:rPr lang="en-US" altLang="ja-JP" sz="2000" dirty="0"/>
              <a:t>BERT</a:t>
            </a:r>
            <a:r>
              <a:rPr lang="ja-JP" altLang="en-US" sz="2000" dirty="0"/>
              <a:t>モデルをダウンロード</a:t>
            </a:r>
            <a:endParaRPr lang="en-US" altLang="ja-JP" sz="2000" dirty="0"/>
          </a:p>
          <a:p>
            <a:pPr marL="914400" lvl="1" indent="-457200">
              <a:buFont typeface="+mj-lt"/>
              <a:buAutoNum type="arabicPeriod"/>
            </a:pPr>
            <a:r>
              <a:rPr lang="ja-JP" altLang="en-US" sz="2000" dirty="0"/>
              <a:t>行いたいタスクに合わせたアダプターモジュール（出力層）を</a:t>
            </a:r>
            <a:r>
              <a:rPr lang="en-US" altLang="ja-JP" sz="2000" dirty="0"/>
              <a:t>BERT</a:t>
            </a:r>
            <a:r>
              <a:rPr lang="ja-JP" altLang="en-US" sz="2000" dirty="0"/>
              <a:t>モデルの最終層に追加</a:t>
            </a:r>
            <a:endParaRPr lang="en-US" altLang="ja-JP" sz="2000" dirty="0"/>
          </a:p>
          <a:p>
            <a:pPr marL="914400" lvl="1" indent="-457200">
              <a:buFont typeface="+mj-lt"/>
              <a:buAutoNum type="arabicPeriod"/>
            </a:pPr>
            <a:r>
              <a:rPr lang="ja-JP" altLang="en-US" sz="2000" dirty="0"/>
              <a:t>タスクに合わせて転移学習・ファインチューニングを実施</a:t>
            </a:r>
            <a:endParaRPr lang="en-US" altLang="ja-JP" sz="2000" dirty="0"/>
          </a:p>
          <a:p>
            <a:endParaRPr lang="en-US" altLang="ja-JP" sz="2000" dirty="0"/>
          </a:p>
          <a:p>
            <a:r>
              <a:rPr lang="ja-JP" altLang="en-US" sz="2000" dirty="0"/>
              <a:t>これにより少ない文書データでも性能の良いモデルが開発可能</a:t>
            </a:r>
            <a:endParaRPr lang="en-US" altLang="ja-JP" sz="2000" dirty="0"/>
          </a:p>
          <a:p>
            <a:pPr marL="0" indent="0">
              <a:buNone/>
            </a:pPr>
            <a:endParaRPr lang="en-US" altLang="ja-JP" sz="2000" dirty="0"/>
          </a:p>
          <a:p>
            <a:r>
              <a:rPr lang="ja-JP" altLang="en-US" sz="2000" dirty="0"/>
              <a:t>画像分野でいう</a:t>
            </a:r>
            <a:r>
              <a:rPr lang="en-US" altLang="ja-JP" sz="2000" dirty="0"/>
              <a:t>VGG</a:t>
            </a:r>
            <a:r>
              <a:rPr lang="ja-JP" altLang="en-US" sz="2000" dirty="0"/>
              <a:t>とか</a:t>
            </a:r>
            <a:r>
              <a:rPr lang="en-US" altLang="ja-JP" sz="2000" dirty="0" err="1"/>
              <a:t>ResNet</a:t>
            </a:r>
            <a:r>
              <a:rPr lang="ja-JP" altLang="en-US" sz="2000" dirty="0"/>
              <a:t>が自然言語界に現れたイメージ</a:t>
            </a:r>
            <a:endParaRPr lang="en-US" altLang="ja-JP" sz="2000" dirty="0"/>
          </a:p>
          <a:p>
            <a:pPr lvl="1"/>
            <a:endParaRPr kumimoji="1" lang="ja-JP" altLang="en-US" sz="2000" dirty="0"/>
          </a:p>
        </p:txBody>
      </p:sp>
    </p:spTree>
    <p:extLst>
      <p:ext uri="{BB962C8B-B14F-4D97-AF65-F5344CB8AC3E}">
        <p14:creationId xmlns:p14="http://schemas.microsoft.com/office/powerpoint/2010/main" val="2600672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82EA7A-E5A2-4E73-B944-96A89E8347EF}"/>
              </a:ext>
            </a:extLst>
          </p:cNvPr>
          <p:cNvSpPr>
            <a:spLocks noGrp="1"/>
          </p:cNvSpPr>
          <p:nvPr>
            <p:ph type="title"/>
          </p:nvPr>
        </p:nvSpPr>
        <p:spPr>
          <a:xfrm>
            <a:off x="643467" y="321734"/>
            <a:ext cx="10905066" cy="1135737"/>
          </a:xfrm>
        </p:spPr>
        <p:txBody>
          <a:bodyPr>
            <a:normAutofit/>
          </a:bodyPr>
          <a:lstStyle/>
          <a:p>
            <a:r>
              <a:rPr lang="en-US" altLang="ja-JP" sz="3600" dirty="0"/>
              <a:t>BERT</a:t>
            </a:r>
            <a:r>
              <a:rPr lang="ja-JP" altLang="en-US" sz="3600" dirty="0"/>
              <a:t>を理解するためには</a:t>
            </a:r>
            <a:endParaRPr kumimoji="1" lang="ja-JP" altLang="en-US" sz="3600" dirty="0"/>
          </a:p>
        </p:txBody>
      </p:sp>
      <p:sp>
        <p:nvSpPr>
          <p:cNvPr id="3" name="コンテンツ プレースホルダー 2">
            <a:extLst>
              <a:ext uri="{FF2B5EF4-FFF2-40B4-BE49-F238E27FC236}">
                <a16:creationId xmlns:a16="http://schemas.microsoft.com/office/drawing/2014/main" id="{26668494-34E4-485C-A44A-87C1940A7E26}"/>
              </a:ext>
            </a:extLst>
          </p:cNvPr>
          <p:cNvSpPr>
            <a:spLocks noGrp="1"/>
          </p:cNvSpPr>
          <p:nvPr>
            <p:ph idx="1"/>
          </p:nvPr>
        </p:nvSpPr>
        <p:spPr>
          <a:xfrm>
            <a:off x="643467" y="1782981"/>
            <a:ext cx="10905066" cy="4393982"/>
          </a:xfrm>
        </p:spPr>
        <p:txBody>
          <a:bodyPr>
            <a:normAutofit/>
          </a:bodyPr>
          <a:lstStyle/>
          <a:p>
            <a:r>
              <a:rPr lang="en-US" altLang="ja-JP" sz="2000" dirty="0"/>
              <a:t>BERT</a:t>
            </a:r>
            <a:r>
              <a:rPr lang="ja-JP" altLang="en-US" sz="2000" dirty="0"/>
              <a:t>は</a:t>
            </a:r>
            <a:r>
              <a:rPr lang="en-US" altLang="ja-JP" sz="2000" dirty="0"/>
              <a:t>Transformer</a:t>
            </a:r>
            <a:r>
              <a:rPr lang="ja-JP" altLang="en-US" sz="2000" dirty="0"/>
              <a:t>というモデルのエンコーダ部分がベースとなっている</a:t>
            </a:r>
            <a:endParaRPr kumimoji="1" lang="en-US" altLang="ja-JP" sz="2000" dirty="0"/>
          </a:p>
          <a:p>
            <a:pPr lvl="1"/>
            <a:r>
              <a:rPr lang="ja-JP" altLang="en-US" sz="2000" dirty="0"/>
              <a:t>→まずは</a:t>
            </a:r>
            <a:r>
              <a:rPr lang="en-US" altLang="ja-JP" sz="2000" dirty="0"/>
              <a:t>Transformer</a:t>
            </a:r>
            <a:r>
              <a:rPr lang="ja-JP" altLang="en-US" sz="2000" dirty="0"/>
              <a:t>を理解する！</a:t>
            </a:r>
            <a:endParaRPr lang="en-US" altLang="ja-JP" sz="2000" dirty="0"/>
          </a:p>
          <a:p>
            <a:endParaRPr lang="en-US" altLang="ja-JP" sz="2000" dirty="0"/>
          </a:p>
          <a:p>
            <a:r>
              <a:rPr lang="en-US" altLang="ja-JP" sz="2000" dirty="0"/>
              <a:t>Transformer</a:t>
            </a:r>
            <a:r>
              <a:rPr lang="ja-JP" altLang="en-US" sz="2000" dirty="0"/>
              <a:t>を理解するには、</a:t>
            </a:r>
            <a:r>
              <a:rPr lang="en-US" altLang="ja-JP" sz="2000" dirty="0"/>
              <a:t>Attention</a:t>
            </a:r>
            <a:r>
              <a:rPr lang="ja-JP" altLang="en-US" sz="2000" dirty="0"/>
              <a:t>という仕組みの理解が必須</a:t>
            </a:r>
            <a:endParaRPr lang="en-US" altLang="ja-JP" sz="2000" dirty="0"/>
          </a:p>
          <a:p>
            <a:pPr lvl="1"/>
            <a:r>
              <a:rPr lang="ja-JP" altLang="en-US" sz="2000" dirty="0"/>
              <a:t>→</a:t>
            </a:r>
            <a:r>
              <a:rPr lang="en-US" altLang="ja-JP" sz="2000" dirty="0"/>
              <a:t>Attention</a:t>
            </a:r>
            <a:r>
              <a:rPr lang="ja-JP" altLang="en-US" sz="2000" dirty="0"/>
              <a:t>の仕組みから理解する！</a:t>
            </a:r>
            <a:endParaRPr lang="en-US" altLang="ja-JP" sz="2000" dirty="0"/>
          </a:p>
          <a:p>
            <a:pPr marL="0" indent="0">
              <a:buNone/>
            </a:pPr>
            <a:endParaRPr lang="en-US" altLang="ja-JP" sz="2000" dirty="0"/>
          </a:p>
        </p:txBody>
      </p:sp>
    </p:spTree>
    <p:extLst>
      <p:ext uri="{BB962C8B-B14F-4D97-AF65-F5344CB8AC3E}">
        <p14:creationId xmlns:p14="http://schemas.microsoft.com/office/powerpoint/2010/main" val="3211823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FD9BA8-23B0-4A28-8F0F-F30E153E30FA}"/>
              </a:ext>
            </a:extLst>
          </p:cNvPr>
          <p:cNvSpPr>
            <a:spLocks noGrp="1"/>
          </p:cNvSpPr>
          <p:nvPr>
            <p:ph type="title"/>
          </p:nvPr>
        </p:nvSpPr>
        <p:spPr>
          <a:xfrm>
            <a:off x="643467" y="321734"/>
            <a:ext cx="10905066" cy="1135737"/>
          </a:xfrm>
        </p:spPr>
        <p:txBody>
          <a:bodyPr>
            <a:normAutofit/>
          </a:bodyPr>
          <a:lstStyle/>
          <a:p>
            <a:r>
              <a:rPr kumimoji="1" lang="en-US" altLang="ja-JP" sz="3600" dirty="0"/>
              <a:t>Attention</a:t>
            </a:r>
            <a:r>
              <a:rPr kumimoji="1" lang="ja-JP" altLang="en-US" sz="3600" dirty="0"/>
              <a:t>の重要性</a:t>
            </a:r>
          </a:p>
        </p:txBody>
      </p:sp>
      <p:sp>
        <p:nvSpPr>
          <p:cNvPr id="3" name="コンテンツ プレースホルダー 2">
            <a:extLst>
              <a:ext uri="{FF2B5EF4-FFF2-40B4-BE49-F238E27FC236}">
                <a16:creationId xmlns:a16="http://schemas.microsoft.com/office/drawing/2014/main" id="{A652C7A8-54A7-4340-BE01-B900F7A3D866}"/>
              </a:ext>
            </a:extLst>
          </p:cNvPr>
          <p:cNvSpPr>
            <a:spLocks noGrp="1"/>
          </p:cNvSpPr>
          <p:nvPr>
            <p:ph idx="1"/>
          </p:nvPr>
        </p:nvSpPr>
        <p:spPr>
          <a:xfrm>
            <a:off x="643467" y="1782981"/>
            <a:ext cx="10905066" cy="4393982"/>
          </a:xfrm>
        </p:spPr>
        <p:txBody>
          <a:bodyPr>
            <a:normAutofit/>
          </a:bodyPr>
          <a:lstStyle/>
          <a:p>
            <a:r>
              <a:rPr kumimoji="1" lang="en-US" altLang="ja-JP" sz="2000" dirty="0"/>
              <a:t>Attention</a:t>
            </a:r>
            <a:r>
              <a:rPr kumimoji="1" lang="ja-JP" altLang="en-US" sz="2000" dirty="0"/>
              <a:t>は、データの特定の部分に注意を向けるように学習させていく方法</a:t>
            </a:r>
            <a:endParaRPr kumimoji="1" lang="en-US" altLang="ja-JP" sz="2000" dirty="0"/>
          </a:p>
          <a:p>
            <a:pPr marL="0" indent="0">
              <a:buNone/>
            </a:pPr>
            <a:endParaRPr lang="en-US" altLang="ja-JP" sz="2000" dirty="0"/>
          </a:p>
          <a:p>
            <a:r>
              <a:rPr lang="ja-JP" altLang="en-US" sz="2000" dirty="0"/>
              <a:t>自然言語だけでなく、画像認識、音声認識の分野でも頻繁に登場</a:t>
            </a:r>
            <a:endParaRPr lang="en-US" altLang="ja-JP" sz="2000" dirty="0"/>
          </a:p>
          <a:p>
            <a:endParaRPr lang="en-US" altLang="ja-JP" sz="2000" dirty="0"/>
          </a:p>
          <a:p>
            <a:r>
              <a:rPr lang="ja-JP" altLang="en-US" sz="2000" dirty="0"/>
              <a:t>最新の研究例</a:t>
            </a:r>
            <a:endParaRPr lang="en-US" altLang="ja-JP" sz="2000" dirty="0"/>
          </a:p>
          <a:p>
            <a:pPr lvl="1"/>
            <a:r>
              <a:rPr lang="ja-JP" altLang="en-US" sz="2000" dirty="0"/>
              <a:t>画像 </a:t>
            </a:r>
            <a:r>
              <a:rPr lang="en-US" altLang="ja-JP" sz="2000" dirty="0"/>
              <a:t>Vision</a:t>
            </a:r>
            <a:r>
              <a:rPr lang="ja-JP" altLang="en-US" sz="2000" dirty="0"/>
              <a:t> </a:t>
            </a:r>
            <a:r>
              <a:rPr lang="en-US" altLang="ja-JP" sz="2000" dirty="0"/>
              <a:t>Transformer</a:t>
            </a:r>
            <a:r>
              <a:rPr lang="ja-JP" altLang="en-US" sz="2000" dirty="0"/>
              <a:t>：</a:t>
            </a:r>
            <a:r>
              <a:rPr lang="en-US" altLang="ja-JP" sz="2000" dirty="0"/>
              <a:t>CNN</a:t>
            </a:r>
            <a:r>
              <a:rPr lang="ja-JP" altLang="en-US" sz="2000" dirty="0"/>
              <a:t>層を使わず</a:t>
            </a:r>
            <a:r>
              <a:rPr lang="en-US" altLang="ja-JP" sz="2000" dirty="0"/>
              <a:t>Attention</a:t>
            </a:r>
            <a:r>
              <a:rPr lang="ja-JP" altLang="en-US" sz="2000" dirty="0"/>
              <a:t>層だけで</a:t>
            </a:r>
            <a:r>
              <a:rPr lang="en-US" altLang="ja-JP" sz="2000" dirty="0" err="1"/>
              <a:t>SoTA</a:t>
            </a:r>
            <a:r>
              <a:rPr lang="ja-JP" altLang="en-US" sz="2000" dirty="0"/>
              <a:t>達成</a:t>
            </a:r>
            <a:endParaRPr lang="en-US" altLang="ja-JP" sz="2000" dirty="0"/>
          </a:p>
          <a:p>
            <a:pPr lvl="1"/>
            <a:r>
              <a:rPr lang="ja-JP" altLang="en-US" sz="2000" dirty="0"/>
              <a:t>音声 </a:t>
            </a:r>
            <a:r>
              <a:rPr lang="en-US" altLang="ja-JP" sz="2000" dirty="0" err="1"/>
              <a:t>ConFormer</a:t>
            </a:r>
            <a:r>
              <a:rPr lang="ja-JP" altLang="en-US" sz="2000" dirty="0"/>
              <a:t>：</a:t>
            </a:r>
            <a:r>
              <a:rPr lang="en-US" altLang="ja-JP" sz="2000" dirty="0"/>
              <a:t>CNN</a:t>
            </a:r>
            <a:r>
              <a:rPr lang="ja-JP" altLang="en-US" sz="2000" dirty="0"/>
              <a:t>層と</a:t>
            </a:r>
            <a:r>
              <a:rPr lang="en-US" altLang="ja-JP" sz="2000" dirty="0"/>
              <a:t>Attention</a:t>
            </a:r>
            <a:r>
              <a:rPr lang="ja-JP" altLang="en-US" sz="2000" dirty="0"/>
              <a:t>層を組み合わせて</a:t>
            </a:r>
            <a:r>
              <a:rPr lang="en-US" altLang="ja-JP" sz="2000" dirty="0" err="1"/>
              <a:t>SoTA</a:t>
            </a:r>
            <a:r>
              <a:rPr lang="ja-JP" altLang="en-US" sz="2000" dirty="0"/>
              <a:t>達成</a:t>
            </a:r>
            <a:endParaRPr lang="en-US" altLang="ja-JP" sz="2000" dirty="0"/>
          </a:p>
          <a:p>
            <a:pPr lvl="1"/>
            <a:endParaRPr lang="en-US" altLang="ja-JP" sz="2000" dirty="0"/>
          </a:p>
          <a:p>
            <a:r>
              <a:rPr lang="ja-JP" altLang="en-US" sz="2000" dirty="0"/>
              <a:t>近年の</a:t>
            </a:r>
            <a:r>
              <a:rPr lang="en-US" altLang="ja-JP" sz="2000" dirty="0"/>
              <a:t>AI</a:t>
            </a:r>
            <a:r>
              <a:rPr lang="ja-JP" altLang="en-US" sz="2000" dirty="0"/>
              <a:t>研究では重要なテクニック</a:t>
            </a:r>
            <a:endParaRPr lang="en-US" altLang="ja-JP" sz="2000" dirty="0"/>
          </a:p>
          <a:p>
            <a:endParaRPr kumimoji="1" lang="ja-JP" altLang="en-US" sz="2000" dirty="0"/>
          </a:p>
        </p:txBody>
      </p:sp>
    </p:spTree>
    <p:extLst>
      <p:ext uri="{BB962C8B-B14F-4D97-AF65-F5344CB8AC3E}">
        <p14:creationId xmlns:p14="http://schemas.microsoft.com/office/powerpoint/2010/main" val="1213672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0EF6C4-435A-4DF9-9696-C7248830ECDE}"/>
              </a:ext>
            </a:extLst>
          </p:cNvPr>
          <p:cNvSpPr>
            <a:spLocks noGrp="1"/>
          </p:cNvSpPr>
          <p:nvPr>
            <p:ph type="title"/>
          </p:nvPr>
        </p:nvSpPr>
        <p:spPr>
          <a:xfrm>
            <a:off x="643467" y="321734"/>
            <a:ext cx="10905066" cy="1135737"/>
          </a:xfrm>
        </p:spPr>
        <p:txBody>
          <a:bodyPr>
            <a:normAutofit/>
          </a:bodyPr>
          <a:lstStyle/>
          <a:p>
            <a:r>
              <a:rPr kumimoji="1" lang="en-US" altLang="ja-JP" sz="3600" dirty="0"/>
              <a:t>Attention</a:t>
            </a:r>
            <a:endParaRPr kumimoji="1" lang="ja-JP" altLang="en-US" sz="3600" dirty="0"/>
          </a:p>
        </p:txBody>
      </p:sp>
      <p:sp>
        <p:nvSpPr>
          <p:cNvPr id="3" name="コンテンツ プレースホルダー 2">
            <a:extLst>
              <a:ext uri="{FF2B5EF4-FFF2-40B4-BE49-F238E27FC236}">
                <a16:creationId xmlns:a16="http://schemas.microsoft.com/office/drawing/2014/main" id="{EEFFDE1C-DCD3-4D7F-B30B-DA2CC8286D60}"/>
              </a:ext>
            </a:extLst>
          </p:cNvPr>
          <p:cNvSpPr>
            <a:spLocks noGrp="1"/>
          </p:cNvSpPr>
          <p:nvPr>
            <p:ph idx="1"/>
          </p:nvPr>
        </p:nvSpPr>
        <p:spPr>
          <a:xfrm>
            <a:off x="643467" y="1782981"/>
            <a:ext cx="10905066" cy="4393982"/>
          </a:xfrm>
        </p:spPr>
        <p:txBody>
          <a:bodyPr>
            <a:normAutofit lnSpcReduction="10000"/>
          </a:bodyPr>
          <a:lstStyle/>
          <a:p>
            <a:r>
              <a:rPr lang="en-US" altLang="ja-JP" sz="2000" dirty="0"/>
              <a:t>(</a:t>
            </a:r>
            <a:r>
              <a:rPr lang="ja-JP" altLang="en-US" sz="2000" dirty="0"/>
              <a:t>前提知識</a:t>
            </a:r>
            <a:r>
              <a:rPr lang="en-US" altLang="ja-JP" sz="2000" dirty="0"/>
              <a:t>)</a:t>
            </a:r>
            <a:r>
              <a:rPr lang="ja-JP" altLang="en-US" sz="2000" dirty="0"/>
              <a:t>ベクトル表現</a:t>
            </a:r>
            <a:endParaRPr lang="en-US" altLang="ja-JP" sz="2000" dirty="0"/>
          </a:p>
          <a:p>
            <a:pPr lvl="1"/>
            <a:r>
              <a:rPr lang="ja-JP" altLang="en-US" sz="2000" dirty="0"/>
              <a:t>単語はそのままでは処理できないので、あらかじめ数値に変換してから処理をする必要がある（単語のベクトル化）</a:t>
            </a:r>
            <a:endParaRPr lang="en-US" altLang="ja-JP" dirty="0"/>
          </a:p>
          <a:p>
            <a:pPr lvl="1"/>
            <a:r>
              <a:rPr lang="ja-JP" altLang="en-US" sz="2000" dirty="0"/>
              <a:t>ネコ→</a:t>
            </a:r>
            <a:r>
              <a:rPr lang="en-US" altLang="ja-JP" sz="2000" dirty="0"/>
              <a:t>[0.631, 0.921, 2.371, -1,371, ... , 0.271]</a:t>
            </a:r>
            <a:r>
              <a:rPr lang="ja-JP" altLang="en-US" sz="2000" dirty="0"/>
              <a:t>　</a:t>
            </a:r>
            <a:r>
              <a:rPr lang="en-US" altLang="ja-JP" sz="2000" dirty="0"/>
              <a:t>300</a:t>
            </a:r>
            <a:r>
              <a:rPr lang="ja-JP" altLang="en-US" sz="2000" dirty="0"/>
              <a:t>要素の配列（次元数</a:t>
            </a:r>
            <a:r>
              <a:rPr lang="en-US" altLang="ja-JP" sz="2000" dirty="0"/>
              <a:t>300</a:t>
            </a:r>
            <a:r>
              <a:rPr lang="ja-JP" altLang="en-US" sz="2000" dirty="0"/>
              <a:t>の場合）</a:t>
            </a:r>
            <a:endParaRPr kumimoji="1" lang="en-US" altLang="ja-JP" sz="2000" dirty="0"/>
          </a:p>
          <a:p>
            <a:endParaRPr lang="en-US" altLang="ja-JP" sz="2000" dirty="0"/>
          </a:p>
          <a:p>
            <a:r>
              <a:rPr kumimoji="1" lang="en-US" altLang="ja-JP" sz="2000" dirty="0"/>
              <a:t>Attention</a:t>
            </a:r>
            <a:r>
              <a:rPr kumimoji="1" lang="ja-JP" altLang="en-US" sz="2000" dirty="0"/>
              <a:t>層</a:t>
            </a:r>
            <a:endParaRPr kumimoji="1" lang="en-US" altLang="ja-JP" sz="2000" dirty="0"/>
          </a:p>
          <a:p>
            <a:pPr lvl="1"/>
            <a:r>
              <a:rPr kumimoji="1" lang="ja-JP" altLang="en-US" sz="2000" dirty="0"/>
              <a:t>インプット：</a:t>
            </a:r>
            <a:r>
              <a:rPr lang="ja-JP" altLang="en-US" sz="2000" dirty="0"/>
              <a:t>文章</a:t>
            </a:r>
            <a:r>
              <a:rPr kumimoji="1" lang="ja-JP" altLang="en-US" sz="2000" dirty="0"/>
              <a:t>のベクトル表現</a:t>
            </a:r>
            <a:endParaRPr kumimoji="1" lang="en-US" altLang="ja-JP" sz="2000" dirty="0"/>
          </a:p>
          <a:p>
            <a:pPr lvl="1"/>
            <a:r>
              <a:rPr kumimoji="1" lang="ja-JP" altLang="en-US" sz="2000" dirty="0"/>
              <a:t>アウトプット：</a:t>
            </a:r>
            <a:r>
              <a:rPr kumimoji="1" lang="en-US" altLang="ja-JP" sz="2000" dirty="0"/>
              <a:t>Attention</a:t>
            </a:r>
            <a:r>
              <a:rPr kumimoji="1" lang="ja-JP" altLang="en-US" sz="2000" dirty="0"/>
              <a:t>層内の処理で変換された文章のベクトル表現</a:t>
            </a:r>
            <a:endParaRPr kumimoji="1" lang="en-US" altLang="ja-JP" sz="2000" dirty="0"/>
          </a:p>
          <a:p>
            <a:pPr marL="0" indent="0">
              <a:buNone/>
            </a:pPr>
            <a:endParaRPr kumimoji="1" lang="en-US" altLang="ja-JP" sz="2000" dirty="0"/>
          </a:p>
          <a:p>
            <a:r>
              <a:rPr lang="en-US" altLang="ja-JP" sz="2000" dirty="0"/>
              <a:t>256</a:t>
            </a:r>
            <a:r>
              <a:rPr lang="ja-JP" altLang="en-US" sz="2000" dirty="0"/>
              <a:t>単語の文章</a:t>
            </a:r>
            <a:r>
              <a:rPr kumimoji="1" lang="ja-JP" altLang="en-US" sz="2000" dirty="0"/>
              <a:t>のベクトル表現データ </a:t>
            </a:r>
            <a:r>
              <a:rPr lang="en-US" altLang="ja-JP" sz="2000" dirty="0"/>
              <a:t>(256, 300)</a:t>
            </a:r>
            <a:r>
              <a:rPr kumimoji="1" lang="ja-JP" altLang="en-US" sz="2000" dirty="0"/>
              <a:t>を</a:t>
            </a:r>
            <a:r>
              <a:rPr kumimoji="1" lang="en-US" altLang="ja-JP" sz="2000" dirty="0"/>
              <a:t>Attention</a:t>
            </a:r>
            <a:r>
              <a:rPr kumimoji="1" lang="ja-JP" altLang="en-US" sz="2000" dirty="0"/>
              <a:t>層に入力すると、</a:t>
            </a:r>
            <a:r>
              <a:rPr lang="ja-JP" altLang="en-US" sz="2000" dirty="0"/>
              <a:t>同じく</a:t>
            </a:r>
            <a:r>
              <a:rPr kumimoji="1" lang="en-US" altLang="ja-JP" sz="2000" dirty="0"/>
              <a:t>(256, 300)</a:t>
            </a:r>
            <a:r>
              <a:rPr kumimoji="1" lang="ja-JP" altLang="en-US" sz="2000" dirty="0"/>
              <a:t>のデータが出力される</a:t>
            </a:r>
            <a:endParaRPr kumimoji="1" lang="en-US" altLang="ja-JP" sz="2000" dirty="0"/>
          </a:p>
          <a:p>
            <a:pPr lvl="1"/>
            <a:r>
              <a:rPr lang="ja-JP" altLang="en-US" sz="2000" dirty="0"/>
              <a:t>インプットとアウトプットのデータの</a:t>
            </a:r>
            <a:r>
              <a:rPr lang="en-US" altLang="ja-JP" sz="2000" dirty="0"/>
              <a:t>shape</a:t>
            </a:r>
            <a:r>
              <a:rPr lang="ja-JP" altLang="en-US" sz="2000" dirty="0"/>
              <a:t>は全く同じ！</a:t>
            </a:r>
            <a:endParaRPr lang="en-US" altLang="ja-JP" sz="2000" dirty="0"/>
          </a:p>
          <a:p>
            <a:pPr lvl="1"/>
            <a:r>
              <a:rPr kumimoji="1" lang="ja-JP" altLang="en-US" sz="2000" dirty="0"/>
              <a:t>ただしデータの中身が何かしらの処理によって変換される</a:t>
            </a:r>
            <a:endParaRPr kumimoji="1" lang="en-US" altLang="ja-JP" sz="2000" dirty="0"/>
          </a:p>
          <a:p>
            <a:pPr lvl="1"/>
            <a:endParaRPr kumimoji="1" lang="en-US" altLang="ja-JP" sz="2000" dirty="0"/>
          </a:p>
        </p:txBody>
      </p:sp>
    </p:spTree>
    <p:extLst>
      <p:ext uri="{BB962C8B-B14F-4D97-AF65-F5344CB8AC3E}">
        <p14:creationId xmlns:p14="http://schemas.microsoft.com/office/powerpoint/2010/main" val="1540880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0EF6C4-435A-4DF9-9696-C7248830ECDE}"/>
              </a:ext>
            </a:extLst>
          </p:cNvPr>
          <p:cNvSpPr>
            <a:spLocks noGrp="1"/>
          </p:cNvSpPr>
          <p:nvPr>
            <p:ph type="title"/>
          </p:nvPr>
        </p:nvSpPr>
        <p:spPr>
          <a:xfrm>
            <a:off x="643467" y="321734"/>
            <a:ext cx="10905066" cy="1135737"/>
          </a:xfrm>
        </p:spPr>
        <p:txBody>
          <a:bodyPr>
            <a:normAutofit/>
          </a:bodyPr>
          <a:lstStyle/>
          <a:p>
            <a:r>
              <a:rPr lang="ja-JP" altLang="en-US" sz="3600" dirty="0"/>
              <a:t>翻訳タスクで考える</a:t>
            </a:r>
            <a:r>
              <a:rPr lang="en-US" altLang="ja-JP" sz="3600" dirty="0"/>
              <a:t>Attention</a:t>
            </a:r>
            <a:r>
              <a:rPr lang="ja-JP" altLang="en-US" sz="3600" dirty="0"/>
              <a:t>の概念</a:t>
            </a:r>
            <a:endParaRPr kumimoji="1" lang="ja-JP" altLang="en-US" sz="3600" dirty="0"/>
          </a:p>
        </p:txBody>
      </p:sp>
      <p:sp>
        <p:nvSpPr>
          <p:cNvPr id="3" name="コンテンツ プレースホルダー 2">
            <a:extLst>
              <a:ext uri="{FF2B5EF4-FFF2-40B4-BE49-F238E27FC236}">
                <a16:creationId xmlns:a16="http://schemas.microsoft.com/office/drawing/2014/main" id="{EEFFDE1C-DCD3-4D7F-B30B-DA2CC8286D60}"/>
              </a:ext>
            </a:extLst>
          </p:cNvPr>
          <p:cNvSpPr>
            <a:spLocks noGrp="1"/>
          </p:cNvSpPr>
          <p:nvPr>
            <p:ph idx="1"/>
          </p:nvPr>
        </p:nvSpPr>
        <p:spPr>
          <a:xfrm>
            <a:off x="643467" y="1782981"/>
            <a:ext cx="10905066" cy="4393982"/>
          </a:xfrm>
        </p:spPr>
        <p:txBody>
          <a:bodyPr>
            <a:normAutofit/>
          </a:bodyPr>
          <a:lstStyle/>
          <a:p>
            <a:r>
              <a:rPr lang="ja-JP" altLang="en-US" sz="2000" dirty="0"/>
              <a:t>翻訳タスクでの</a:t>
            </a:r>
            <a:r>
              <a:rPr lang="en-US" altLang="ja-JP" sz="2000" dirty="0"/>
              <a:t>Attention</a:t>
            </a:r>
            <a:r>
              <a:rPr lang="ja-JP" altLang="en-US" sz="2000" dirty="0"/>
              <a:t>層の処理内容（ざっくり）</a:t>
            </a:r>
            <a:endParaRPr kumimoji="1" lang="en-US" altLang="ja-JP" sz="2000" dirty="0"/>
          </a:p>
          <a:p>
            <a:pPr marL="914400" lvl="1" indent="-457200">
              <a:buFont typeface="+mj-lt"/>
              <a:buAutoNum type="arabicPeriod"/>
            </a:pPr>
            <a:r>
              <a:rPr lang="ja-JP" altLang="en-US" sz="2000" dirty="0"/>
              <a:t>翻訳前と翻訳後の</a:t>
            </a:r>
            <a:r>
              <a:rPr lang="en-US" altLang="ja-JP" sz="2000" dirty="0"/>
              <a:t>2</a:t>
            </a:r>
            <a:r>
              <a:rPr lang="ja-JP" altLang="en-US" sz="2000" dirty="0"/>
              <a:t>つの文章のベクトル表現をインプットとして受け取る</a:t>
            </a:r>
            <a:endParaRPr kumimoji="1" lang="en-US" altLang="ja-JP" sz="2000" dirty="0"/>
          </a:p>
          <a:p>
            <a:pPr marL="914400" lvl="1" indent="-457200">
              <a:buFont typeface="+mj-lt"/>
              <a:buAutoNum type="arabicPeriod"/>
            </a:pPr>
            <a:r>
              <a:rPr lang="en-US" altLang="ja-JP" sz="2000" dirty="0"/>
              <a:t>2</a:t>
            </a:r>
            <a:r>
              <a:rPr lang="ja-JP" altLang="en-US" sz="2000" dirty="0"/>
              <a:t>つの文章の各単語同士の関連度を計算する</a:t>
            </a:r>
            <a:endParaRPr lang="en-US" altLang="ja-JP" sz="2000" dirty="0"/>
          </a:p>
          <a:p>
            <a:pPr marL="914400" lvl="1" indent="-457200">
              <a:buFont typeface="+mj-lt"/>
              <a:buAutoNum type="arabicPeriod"/>
            </a:pPr>
            <a:r>
              <a:rPr lang="ja-JP" altLang="en-US" sz="2000" dirty="0"/>
              <a:t>翻訳前文章のベクトル表現に対して関連度を加重和したものをアウトプットとして出力する</a:t>
            </a:r>
            <a:endParaRPr lang="en-US" altLang="ja-JP" sz="2000" dirty="0"/>
          </a:p>
          <a:p>
            <a:pPr marL="0" indent="0">
              <a:buNone/>
            </a:pPr>
            <a:endParaRPr lang="en-US" altLang="ja-JP" sz="2400" dirty="0"/>
          </a:p>
          <a:p>
            <a:r>
              <a:rPr kumimoji="1" lang="ja-JP" altLang="en-US" sz="2000" dirty="0"/>
              <a:t>各単語同士の関連度（</a:t>
            </a:r>
            <a:r>
              <a:rPr kumimoji="1" lang="en-US" altLang="ja-JP" sz="2000" dirty="0"/>
              <a:t>Attention Weight</a:t>
            </a:r>
            <a:r>
              <a:rPr kumimoji="1" lang="ja-JP" altLang="en-US" sz="2000" dirty="0"/>
              <a:t>）</a:t>
            </a:r>
            <a:endParaRPr kumimoji="1" lang="en-US" altLang="ja-JP" dirty="0"/>
          </a:p>
        </p:txBody>
      </p:sp>
      <p:sp>
        <p:nvSpPr>
          <p:cNvPr id="11" name="正方形/長方形 10">
            <a:extLst>
              <a:ext uri="{FF2B5EF4-FFF2-40B4-BE49-F238E27FC236}">
                <a16:creationId xmlns:a16="http://schemas.microsoft.com/office/drawing/2014/main" id="{C3A7954C-3CEC-4504-95E5-E68C8F388FEA}"/>
              </a:ext>
            </a:extLst>
          </p:cNvPr>
          <p:cNvSpPr/>
          <p:nvPr/>
        </p:nvSpPr>
        <p:spPr>
          <a:xfrm>
            <a:off x="4094485" y="4392713"/>
            <a:ext cx="970929" cy="520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have</a:t>
            </a:r>
            <a:endParaRPr kumimoji="1" lang="ja-JP" altLang="en-US" sz="2400" b="1" dirty="0">
              <a:solidFill>
                <a:schemeClr val="tx1"/>
              </a:solidFill>
            </a:endParaRPr>
          </a:p>
        </p:txBody>
      </p:sp>
      <p:sp>
        <p:nvSpPr>
          <p:cNvPr id="13" name="正方形/長方形 12">
            <a:extLst>
              <a:ext uri="{FF2B5EF4-FFF2-40B4-BE49-F238E27FC236}">
                <a16:creationId xmlns:a16="http://schemas.microsoft.com/office/drawing/2014/main" id="{B706498D-9081-4D00-B9B0-79A26164FDAF}"/>
              </a:ext>
            </a:extLst>
          </p:cNvPr>
          <p:cNvSpPr/>
          <p:nvPr/>
        </p:nvSpPr>
        <p:spPr>
          <a:xfrm>
            <a:off x="2600965" y="4392713"/>
            <a:ext cx="970929" cy="520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I</a:t>
            </a:r>
            <a:endParaRPr kumimoji="1" lang="ja-JP" altLang="en-US" sz="2400" b="1" dirty="0">
              <a:solidFill>
                <a:schemeClr val="tx1"/>
              </a:solidFill>
            </a:endParaRPr>
          </a:p>
        </p:txBody>
      </p:sp>
      <p:sp>
        <p:nvSpPr>
          <p:cNvPr id="15" name="正方形/長方形 14">
            <a:extLst>
              <a:ext uri="{FF2B5EF4-FFF2-40B4-BE49-F238E27FC236}">
                <a16:creationId xmlns:a16="http://schemas.microsoft.com/office/drawing/2014/main" id="{B9F2465A-2871-4DC2-A21E-CEBF1F19A371}"/>
              </a:ext>
            </a:extLst>
          </p:cNvPr>
          <p:cNvSpPr/>
          <p:nvPr/>
        </p:nvSpPr>
        <p:spPr>
          <a:xfrm>
            <a:off x="5660688" y="4392713"/>
            <a:ext cx="970929" cy="520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a</a:t>
            </a:r>
            <a:endParaRPr kumimoji="1" lang="ja-JP" altLang="en-US" sz="2400" b="1" dirty="0">
              <a:solidFill>
                <a:schemeClr val="tx1"/>
              </a:solidFill>
            </a:endParaRPr>
          </a:p>
        </p:txBody>
      </p:sp>
      <p:sp>
        <p:nvSpPr>
          <p:cNvPr id="17" name="正方形/長方形 16">
            <a:extLst>
              <a:ext uri="{FF2B5EF4-FFF2-40B4-BE49-F238E27FC236}">
                <a16:creationId xmlns:a16="http://schemas.microsoft.com/office/drawing/2014/main" id="{6EA24CC2-3CA0-4F9F-87CE-6EBEEB7E1C34}"/>
              </a:ext>
            </a:extLst>
          </p:cNvPr>
          <p:cNvSpPr/>
          <p:nvPr/>
        </p:nvSpPr>
        <p:spPr>
          <a:xfrm>
            <a:off x="7191467" y="4392712"/>
            <a:ext cx="970929" cy="520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cat</a:t>
            </a:r>
            <a:endParaRPr kumimoji="1" lang="ja-JP" altLang="en-US" sz="2400" b="1" dirty="0">
              <a:solidFill>
                <a:schemeClr val="tx1"/>
              </a:solidFill>
            </a:endParaRPr>
          </a:p>
        </p:txBody>
      </p:sp>
      <p:sp>
        <p:nvSpPr>
          <p:cNvPr id="18" name="正方形/長方形 17">
            <a:extLst>
              <a:ext uri="{FF2B5EF4-FFF2-40B4-BE49-F238E27FC236}">
                <a16:creationId xmlns:a16="http://schemas.microsoft.com/office/drawing/2014/main" id="{E7F0447A-9BD4-40F9-948B-6C982514C696}"/>
              </a:ext>
            </a:extLst>
          </p:cNvPr>
          <p:cNvSpPr/>
          <p:nvPr/>
        </p:nvSpPr>
        <p:spPr>
          <a:xfrm>
            <a:off x="3486440" y="5656461"/>
            <a:ext cx="970929" cy="520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は</a:t>
            </a:r>
          </a:p>
        </p:txBody>
      </p:sp>
      <p:sp>
        <p:nvSpPr>
          <p:cNvPr id="19" name="正方形/長方形 18">
            <a:extLst>
              <a:ext uri="{FF2B5EF4-FFF2-40B4-BE49-F238E27FC236}">
                <a16:creationId xmlns:a16="http://schemas.microsoft.com/office/drawing/2014/main" id="{14055A25-4762-4266-8AEE-679AC41A1677}"/>
              </a:ext>
            </a:extLst>
          </p:cNvPr>
          <p:cNvSpPr/>
          <p:nvPr/>
        </p:nvSpPr>
        <p:spPr>
          <a:xfrm>
            <a:off x="1992920" y="5656461"/>
            <a:ext cx="970929" cy="520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私</a:t>
            </a:r>
          </a:p>
        </p:txBody>
      </p:sp>
      <p:sp>
        <p:nvSpPr>
          <p:cNvPr id="20" name="正方形/長方形 19">
            <a:extLst>
              <a:ext uri="{FF2B5EF4-FFF2-40B4-BE49-F238E27FC236}">
                <a16:creationId xmlns:a16="http://schemas.microsoft.com/office/drawing/2014/main" id="{7CCB1778-380E-4AF6-A318-5362E07314CA}"/>
              </a:ext>
            </a:extLst>
          </p:cNvPr>
          <p:cNvSpPr/>
          <p:nvPr/>
        </p:nvSpPr>
        <p:spPr>
          <a:xfrm>
            <a:off x="5052643" y="5656461"/>
            <a:ext cx="970929" cy="520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猫</a:t>
            </a:r>
            <a:endParaRPr kumimoji="1" lang="ja-JP" altLang="en-US" sz="2400" b="1" dirty="0">
              <a:solidFill>
                <a:schemeClr val="tx1"/>
              </a:solidFill>
            </a:endParaRPr>
          </a:p>
        </p:txBody>
      </p:sp>
      <p:sp>
        <p:nvSpPr>
          <p:cNvPr id="21" name="正方形/長方形 20">
            <a:extLst>
              <a:ext uri="{FF2B5EF4-FFF2-40B4-BE49-F238E27FC236}">
                <a16:creationId xmlns:a16="http://schemas.microsoft.com/office/drawing/2014/main" id="{A933F59C-D18A-40B5-B1C3-C32D7C1F2DBB}"/>
              </a:ext>
            </a:extLst>
          </p:cNvPr>
          <p:cNvSpPr/>
          <p:nvPr/>
        </p:nvSpPr>
        <p:spPr>
          <a:xfrm>
            <a:off x="6583422" y="5656460"/>
            <a:ext cx="970929" cy="520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を</a:t>
            </a:r>
            <a:endParaRPr kumimoji="1" lang="ja-JP" altLang="en-US" sz="2400" b="1" dirty="0">
              <a:solidFill>
                <a:schemeClr val="tx1"/>
              </a:solidFill>
            </a:endParaRPr>
          </a:p>
        </p:txBody>
      </p:sp>
      <p:sp>
        <p:nvSpPr>
          <p:cNvPr id="22" name="正方形/長方形 21">
            <a:extLst>
              <a:ext uri="{FF2B5EF4-FFF2-40B4-BE49-F238E27FC236}">
                <a16:creationId xmlns:a16="http://schemas.microsoft.com/office/drawing/2014/main" id="{80D866F6-D0C6-4FF4-91C9-306393CFB669}"/>
              </a:ext>
            </a:extLst>
          </p:cNvPr>
          <p:cNvSpPr/>
          <p:nvPr/>
        </p:nvSpPr>
        <p:spPr>
          <a:xfrm>
            <a:off x="8094147" y="5656460"/>
            <a:ext cx="1329289" cy="520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飼って</a:t>
            </a:r>
            <a:endParaRPr kumimoji="1" lang="ja-JP" altLang="en-US" sz="2400" b="1" dirty="0">
              <a:solidFill>
                <a:schemeClr val="tx1"/>
              </a:solidFill>
            </a:endParaRPr>
          </a:p>
        </p:txBody>
      </p:sp>
      <p:sp>
        <p:nvSpPr>
          <p:cNvPr id="23" name="正方形/長方形 22">
            <a:extLst>
              <a:ext uri="{FF2B5EF4-FFF2-40B4-BE49-F238E27FC236}">
                <a16:creationId xmlns:a16="http://schemas.microsoft.com/office/drawing/2014/main" id="{59D5B3AB-11B2-47DC-BC0B-200A4E5C0088}"/>
              </a:ext>
            </a:extLst>
          </p:cNvPr>
          <p:cNvSpPr/>
          <p:nvPr/>
        </p:nvSpPr>
        <p:spPr>
          <a:xfrm>
            <a:off x="9903146" y="5656459"/>
            <a:ext cx="1090532" cy="520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いる</a:t>
            </a:r>
            <a:endParaRPr kumimoji="1" lang="ja-JP" altLang="en-US" sz="2400" b="1" dirty="0">
              <a:solidFill>
                <a:schemeClr val="tx1"/>
              </a:solidFill>
            </a:endParaRPr>
          </a:p>
        </p:txBody>
      </p:sp>
      <p:sp>
        <p:nvSpPr>
          <p:cNvPr id="5" name="テキスト ボックス 4">
            <a:extLst>
              <a:ext uri="{FF2B5EF4-FFF2-40B4-BE49-F238E27FC236}">
                <a16:creationId xmlns:a16="http://schemas.microsoft.com/office/drawing/2014/main" id="{BB1DE27C-241C-4E93-B57B-A78CCD92E129}"/>
              </a:ext>
            </a:extLst>
          </p:cNvPr>
          <p:cNvSpPr txBox="1"/>
          <p:nvPr/>
        </p:nvSpPr>
        <p:spPr>
          <a:xfrm>
            <a:off x="687483" y="4543882"/>
            <a:ext cx="970929" cy="369332"/>
          </a:xfrm>
          <a:prstGeom prst="rect">
            <a:avLst/>
          </a:prstGeom>
          <a:noFill/>
        </p:spPr>
        <p:txBody>
          <a:bodyPr wrap="square" rtlCol="0">
            <a:spAutoFit/>
          </a:bodyPr>
          <a:lstStyle/>
          <a:p>
            <a:r>
              <a:rPr kumimoji="1" lang="ja-JP" altLang="en-US" dirty="0"/>
              <a:t>翻訳前</a:t>
            </a:r>
          </a:p>
        </p:txBody>
      </p:sp>
      <p:sp>
        <p:nvSpPr>
          <p:cNvPr id="24" name="テキスト ボックス 23">
            <a:extLst>
              <a:ext uri="{FF2B5EF4-FFF2-40B4-BE49-F238E27FC236}">
                <a16:creationId xmlns:a16="http://schemas.microsoft.com/office/drawing/2014/main" id="{097C48DD-BE0C-48C1-A7DB-E0E92C87B554}"/>
              </a:ext>
            </a:extLst>
          </p:cNvPr>
          <p:cNvSpPr txBox="1"/>
          <p:nvPr/>
        </p:nvSpPr>
        <p:spPr>
          <a:xfrm>
            <a:off x="687482" y="5656459"/>
            <a:ext cx="970929" cy="369332"/>
          </a:xfrm>
          <a:prstGeom prst="rect">
            <a:avLst/>
          </a:prstGeom>
          <a:noFill/>
        </p:spPr>
        <p:txBody>
          <a:bodyPr wrap="square" rtlCol="0">
            <a:spAutoFit/>
          </a:bodyPr>
          <a:lstStyle/>
          <a:p>
            <a:r>
              <a:rPr kumimoji="1" lang="ja-JP" altLang="en-US" dirty="0"/>
              <a:t>翻訳後</a:t>
            </a:r>
          </a:p>
        </p:txBody>
      </p:sp>
      <p:cxnSp>
        <p:nvCxnSpPr>
          <p:cNvPr id="7" name="直線矢印コネクタ 6">
            <a:extLst>
              <a:ext uri="{FF2B5EF4-FFF2-40B4-BE49-F238E27FC236}">
                <a16:creationId xmlns:a16="http://schemas.microsoft.com/office/drawing/2014/main" id="{EA558066-7B2D-4568-80B5-431E7AE9C6D7}"/>
              </a:ext>
            </a:extLst>
          </p:cNvPr>
          <p:cNvCxnSpPr>
            <a:cxnSpLocks/>
            <a:stCxn id="20" idx="0"/>
            <a:endCxn id="13" idx="2"/>
          </p:cNvCxnSpPr>
          <p:nvPr/>
        </p:nvCxnSpPr>
        <p:spPr>
          <a:xfrm flipH="1" flipV="1">
            <a:off x="3086430" y="4913215"/>
            <a:ext cx="2451678" cy="743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3D8E431F-8BD6-4F24-B1B7-3164906F45AC}"/>
              </a:ext>
            </a:extLst>
          </p:cNvPr>
          <p:cNvCxnSpPr>
            <a:cxnSpLocks/>
            <a:stCxn id="20" idx="0"/>
            <a:endCxn id="11" idx="2"/>
          </p:cNvCxnSpPr>
          <p:nvPr/>
        </p:nvCxnSpPr>
        <p:spPr>
          <a:xfrm flipH="1" flipV="1">
            <a:off x="4579950" y="4913215"/>
            <a:ext cx="958158" cy="743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FF2BB8AE-B83C-4433-85D0-C450149C9680}"/>
              </a:ext>
            </a:extLst>
          </p:cNvPr>
          <p:cNvCxnSpPr>
            <a:cxnSpLocks/>
            <a:stCxn id="20" idx="0"/>
            <a:endCxn id="15" idx="2"/>
          </p:cNvCxnSpPr>
          <p:nvPr/>
        </p:nvCxnSpPr>
        <p:spPr>
          <a:xfrm flipV="1">
            <a:off x="5538108" y="4913215"/>
            <a:ext cx="608045" cy="743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線矢印コネクタ 29">
            <a:extLst>
              <a:ext uri="{FF2B5EF4-FFF2-40B4-BE49-F238E27FC236}">
                <a16:creationId xmlns:a16="http://schemas.microsoft.com/office/drawing/2014/main" id="{44202737-A826-41A5-944E-AF038D592B6F}"/>
              </a:ext>
            </a:extLst>
          </p:cNvPr>
          <p:cNvCxnSpPr>
            <a:cxnSpLocks/>
            <a:stCxn id="20" idx="0"/>
            <a:endCxn id="17" idx="2"/>
          </p:cNvCxnSpPr>
          <p:nvPr/>
        </p:nvCxnSpPr>
        <p:spPr>
          <a:xfrm flipV="1">
            <a:off x="5538108" y="4913214"/>
            <a:ext cx="2138824" cy="7432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テキスト ボックス 38">
            <a:extLst>
              <a:ext uri="{FF2B5EF4-FFF2-40B4-BE49-F238E27FC236}">
                <a16:creationId xmlns:a16="http://schemas.microsoft.com/office/drawing/2014/main" id="{7BCFD0C4-3817-4E29-B327-71B7C0DE1D37}"/>
              </a:ext>
            </a:extLst>
          </p:cNvPr>
          <p:cNvSpPr txBox="1"/>
          <p:nvPr/>
        </p:nvSpPr>
        <p:spPr>
          <a:xfrm>
            <a:off x="5796352" y="5396209"/>
            <a:ext cx="970929" cy="369332"/>
          </a:xfrm>
          <a:prstGeom prst="rect">
            <a:avLst/>
          </a:prstGeom>
          <a:noFill/>
        </p:spPr>
        <p:txBody>
          <a:bodyPr wrap="square" rtlCol="0">
            <a:spAutoFit/>
          </a:bodyPr>
          <a:lstStyle/>
          <a:p>
            <a:pPr algn="ctr"/>
            <a:r>
              <a:rPr kumimoji="1" lang="en-US" altLang="ja-JP" dirty="0"/>
              <a:t>0.7</a:t>
            </a:r>
            <a:endParaRPr kumimoji="1" lang="ja-JP" altLang="en-US" dirty="0"/>
          </a:p>
        </p:txBody>
      </p:sp>
      <p:sp>
        <p:nvSpPr>
          <p:cNvPr id="40" name="テキスト ボックス 39">
            <a:extLst>
              <a:ext uri="{FF2B5EF4-FFF2-40B4-BE49-F238E27FC236}">
                <a16:creationId xmlns:a16="http://schemas.microsoft.com/office/drawing/2014/main" id="{C40BFBE8-BB96-42C3-A9CF-8969B6C03B96}"/>
              </a:ext>
            </a:extLst>
          </p:cNvPr>
          <p:cNvSpPr txBox="1"/>
          <p:nvPr/>
        </p:nvSpPr>
        <p:spPr>
          <a:xfrm>
            <a:off x="3405726" y="5140255"/>
            <a:ext cx="970929" cy="369332"/>
          </a:xfrm>
          <a:prstGeom prst="rect">
            <a:avLst/>
          </a:prstGeom>
          <a:noFill/>
        </p:spPr>
        <p:txBody>
          <a:bodyPr wrap="square" rtlCol="0">
            <a:spAutoFit/>
          </a:bodyPr>
          <a:lstStyle/>
          <a:p>
            <a:pPr algn="ctr"/>
            <a:r>
              <a:rPr kumimoji="1" lang="en-US" altLang="ja-JP" dirty="0"/>
              <a:t>0.1</a:t>
            </a:r>
            <a:endParaRPr kumimoji="1" lang="ja-JP" altLang="en-US" dirty="0"/>
          </a:p>
        </p:txBody>
      </p:sp>
      <p:sp>
        <p:nvSpPr>
          <p:cNvPr id="41" name="テキスト ボックス 40">
            <a:extLst>
              <a:ext uri="{FF2B5EF4-FFF2-40B4-BE49-F238E27FC236}">
                <a16:creationId xmlns:a16="http://schemas.microsoft.com/office/drawing/2014/main" id="{F8ED97F7-7FB4-420A-852B-BC66BAF50E04}"/>
              </a:ext>
            </a:extLst>
          </p:cNvPr>
          <p:cNvSpPr txBox="1"/>
          <p:nvPr/>
        </p:nvSpPr>
        <p:spPr>
          <a:xfrm>
            <a:off x="4334452" y="5083424"/>
            <a:ext cx="970929" cy="369332"/>
          </a:xfrm>
          <a:prstGeom prst="rect">
            <a:avLst/>
          </a:prstGeom>
          <a:noFill/>
        </p:spPr>
        <p:txBody>
          <a:bodyPr wrap="square" rtlCol="0">
            <a:spAutoFit/>
          </a:bodyPr>
          <a:lstStyle/>
          <a:p>
            <a:pPr algn="ctr"/>
            <a:r>
              <a:rPr kumimoji="1" lang="en-US" altLang="ja-JP" dirty="0"/>
              <a:t>0.2</a:t>
            </a:r>
            <a:endParaRPr kumimoji="1" lang="ja-JP" altLang="en-US" dirty="0"/>
          </a:p>
        </p:txBody>
      </p:sp>
      <p:sp>
        <p:nvSpPr>
          <p:cNvPr id="44" name="テキスト ボックス 43">
            <a:extLst>
              <a:ext uri="{FF2B5EF4-FFF2-40B4-BE49-F238E27FC236}">
                <a16:creationId xmlns:a16="http://schemas.microsoft.com/office/drawing/2014/main" id="{B8ADAEC7-6105-4432-83FB-7F5DF288DB75}"/>
              </a:ext>
            </a:extLst>
          </p:cNvPr>
          <p:cNvSpPr txBox="1"/>
          <p:nvPr/>
        </p:nvSpPr>
        <p:spPr>
          <a:xfrm>
            <a:off x="5175223" y="5064385"/>
            <a:ext cx="970929" cy="369332"/>
          </a:xfrm>
          <a:prstGeom prst="rect">
            <a:avLst/>
          </a:prstGeom>
          <a:noFill/>
        </p:spPr>
        <p:txBody>
          <a:bodyPr wrap="square" rtlCol="0">
            <a:spAutoFit/>
          </a:bodyPr>
          <a:lstStyle/>
          <a:p>
            <a:pPr algn="ctr"/>
            <a:r>
              <a:rPr kumimoji="1" lang="en-US" altLang="ja-JP" dirty="0"/>
              <a:t>0.1</a:t>
            </a:r>
            <a:endParaRPr kumimoji="1" lang="ja-JP" altLang="en-US" dirty="0"/>
          </a:p>
        </p:txBody>
      </p:sp>
      <p:sp>
        <p:nvSpPr>
          <p:cNvPr id="45" name="テキスト ボックス 44">
            <a:extLst>
              <a:ext uri="{FF2B5EF4-FFF2-40B4-BE49-F238E27FC236}">
                <a16:creationId xmlns:a16="http://schemas.microsoft.com/office/drawing/2014/main" id="{18D60117-2E18-4D72-AA3A-E815DBB50910}"/>
              </a:ext>
            </a:extLst>
          </p:cNvPr>
          <p:cNvSpPr txBox="1"/>
          <p:nvPr/>
        </p:nvSpPr>
        <p:spPr>
          <a:xfrm>
            <a:off x="8859263" y="4913214"/>
            <a:ext cx="2537235" cy="461665"/>
          </a:xfrm>
          <a:prstGeom prst="rect">
            <a:avLst/>
          </a:prstGeom>
          <a:noFill/>
        </p:spPr>
        <p:txBody>
          <a:bodyPr wrap="square" rtlCol="0">
            <a:spAutoFit/>
          </a:bodyPr>
          <a:lstStyle/>
          <a:p>
            <a:r>
              <a:rPr lang="en-US" altLang="ja-JP" sz="1200" dirty="0"/>
              <a:t>※</a:t>
            </a:r>
            <a:r>
              <a:rPr lang="ja-JP" altLang="en-US" sz="1200" dirty="0"/>
              <a:t>猫以外の単語も翻訳前の各単語に対しての関連度を計算</a:t>
            </a:r>
            <a:endParaRPr kumimoji="1" lang="ja-JP" altLang="en-US" sz="1200" dirty="0"/>
          </a:p>
        </p:txBody>
      </p:sp>
    </p:spTree>
    <p:extLst>
      <p:ext uri="{BB962C8B-B14F-4D97-AF65-F5344CB8AC3E}">
        <p14:creationId xmlns:p14="http://schemas.microsoft.com/office/powerpoint/2010/main" val="36919707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6154</TotalTime>
  <Words>2769</Words>
  <Application>Microsoft Office PowerPoint</Application>
  <PresentationFormat>ワイド画面</PresentationFormat>
  <Paragraphs>429</Paragraphs>
  <Slides>34</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34</vt:i4>
      </vt:variant>
    </vt:vector>
  </HeadingPairs>
  <TitlesOfParts>
    <vt:vector size="40" baseType="lpstr">
      <vt:lpstr>Meiryo UI</vt:lpstr>
      <vt:lpstr>游ゴシック</vt:lpstr>
      <vt:lpstr>游ゴシック Light</vt:lpstr>
      <vt:lpstr>Arial</vt:lpstr>
      <vt:lpstr>Cambria Math</vt:lpstr>
      <vt:lpstr>Office テーマ</vt:lpstr>
      <vt:lpstr>BERT (Transformer, Attention) </vt:lpstr>
      <vt:lpstr>目次</vt:lpstr>
      <vt:lpstr>BERTとは？</vt:lpstr>
      <vt:lpstr>PowerPoint プレゼンテーション</vt:lpstr>
      <vt:lpstr>BERTの何がすごいのか？</vt:lpstr>
      <vt:lpstr>BERTを理解するためには</vt:lpstr>
      <vt:lpstr>Attentionの重要性</vt:lpstr>
      <vt:lpstr>Attention</vt:lpstr>
      <vt:lpstr>翻訳タスクで考えるAttentionの概念</vt:lpstr>
      <vt:lpstr>翻訳タスクで考えるAttentionの概念</vt:lpstr>
      <vt:lpstr>Attention層の処理フロー</vt:lpstr>
      <vt:lpstr>queryとkeyの行列積のイメージ図</vt:lpstr>
      <vt:lpstr>attention weightとvalueの行列積のイメージ図</vt:lpstr>
      <vt:lpstr>Self Attention</vt:lpstr>
      <vt:lpstr>Self Attention</vt:lpstr>
      <vt:lpstr>Attentionの実装を確認</vt:lpstr>
      <vt:lpstr>Transformerとは？</vt:lpstr>
      <vt:lpstr>Transformerのモデル構造</vt:lpstr>
      <vt:lpstr>Transformerのモデル構造</vt:lpstr>
      <vt:lpstr>Transformerのモデル構造</vt:lpstr>
      <vt:lpstr>Transformerのモデル構造</vt:lpstr>
      <vt:lpstr>Transformerのモデル構造</vt:lpstr>
      <vt:lpstr>Multi-head Attention</vt:lpstr>
      <vt:lpstr>BERT</vt:lpstr>
      <vt:lpstr>BERTの学習</vt:lpstr>
      <vt:lpstr>BERTの事前学習</vt:lpstr>
      <vt:lpstr>BERTの事前学習</vt:lpstr>
      <vt:lpstr>BERTへの入力</vt:lpstr>
      <vt:lpstr>BERTへの入力</vt:lpstr>
      <vt:lpstr>BERT(Base)の構成</vt:lpstr>
      <vt:lpstr>出力層の追加</vt:lpstr>
      <vt:lpstr>BERTの実装を確認</vt:lpstr>
      <vt:lpstr>まとめ</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BERT (Transformer, Attention) </dc:title>
  <dc:creator>sic-matsushima</dc:creator>
  <cp:lastModifiedBy>sic-matsushima</cp:lastModifiedBy>
  <cp:revision>121</cp:revision>
  <dcterms:created xsi:type="dcterms:W3CDTF">2021-02-01T08:06:13Z</dcterms:created>
  <dcterms:modified xsi:type="dcterms:W3CDTF">2021-02-26T06:36:47Z</dcterms:modified>
</cp:coreProperties>
</file>